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4"/>
  </p:notesMasterIdLst>
  <p:sldIdLst>
    <p:sldId id="362" r:id="rId2"/>
    <p:sldId id="363" r:id="rId3"/>
    <p:sldId id="364" r:id="rId4"/>
    <p:sldId id="266" r:id="rId5"/>
    <p:sldId id="267" r:id="rId6"/>
    <p:sldId id="273" r:id="rId7"/>
    <p:sldId id="351" r:id="rId8"/>
    <p:sldId id="297" r:id="rId9"/>
    <p:sldId id="321" r:id="rId10"/>
    <p:sldId id="322" r:id="rId11"/>
    <p:sldId id="295" r:id="rId12"/>
    <p:sldId id="366" r:id="rId13"/>
    <p:sldId id="365" r:id="rId14"/>
    <p:sldId id="257" r:id="rId15"/>
    <p:sldId id="340" r:id="rId16"/>
    <p:sldId id="258" r:id="rId17"/>
    <p:sldId id="274" r:id="rId18"/>
    <p:sldId id="329" r:id="rId19"/>
    <p:sldId id="326" r:id="rId20"/>
    <p:sldId id="345" r:id="rId21"/>
    <p:sldId id="324" r:id="rId22"/>
    <p:sldId id="310" r:id="rId23"/>
    <p:sldId id="370" r:id="rId24"/>
    <p:sldId id="367" r:id="rId25"/>
    <p:sldId id="259" r:id="rId26"/>
    <p:sldId id="269" r:id="rId27"/>
    <p:sldId id="309" r:id="rId28"/>
    <p:sldId id="331" r:id="rId29"/>
    <p:sldId id="359" r:id="rId30"/>
    <p:sldId id="261" r:id="rId31"/>
    <p:sldId id="311" r:id="rId32"/>
    <p:sldId id="262" r:id="rId33"/>
    <p:sldId id="271" r:id="rId34"/>
    <p:sldId id="332" r:id="rId35"/>
    <p:sldId id="334" r:id="rId36"/>
    <p:sldId id="348" r:id="rId37"/>
    <p:sldId id="275" r:id="rId38"/>
    <p:sldId id="368" r:id="rId39"/>
    <p:sldId id="263" r:id="rId40"/>
    <p:sldId id="369" r:id="rId41"/>
    <p:sldId id="272" r:id="rId42"/>
    <p:sldId id="352" r:id="rId43"/>
    <p:sldId id="277" r:id="rId44"/>
    <p:sldId id="278" r:id="rId45"/>
    <p:sldId id="279" r:id="rId46"/>
    <p:sldId id="280" r:id="rId47"/>
    <p:sldId id="371" r:id="rId48"/>
    <p:sldId id="344" r:id="rId49"/>
    <p:sldId id="314" r:id="rId50"/>
    <p:sldId id="315" r:id="rId51"/>
    <p:sldId id="349" r:id="rId52"/>
    <p:sldId id="350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2AE"/>
    <a:srgbClr val="DE12C6"/>
    <a:srgbClr val="04DC2D"/>
    <a:srgbClr val="08A817"/>
    <a:srgbClr val="31B1A5"/>
    <a:srgbClr val="08E84D"/>
    <a:srgbClr val="4548D3"/>
    <a:srgbClr val="396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7719" autoAdjust="0"/>
  </p:normalViewPr>
  <p:slideViewPr>
    <p:cSldViewPr>
      <p:cViewPr varScale="1">
        <p:scale>
          <a:sx n="64" d="100"/>
          <a:sy n="64" d="100"/>
        </p:scale>
        <p:origin x="-17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E3A3E-2C6C-48CC-B19D-E5ED7D7F64C9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49F56-BEDB-4440-A470-EEE28AFA7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1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C00000"/>
                </a:solidFill>
              </a:rPr>
              <a:t>用得相对较多的是线性布局和约束布局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49F56-BEDB-4440-A470-EEE28AFA710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49F56-BEDB-4440-A470-EEE28AFA71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4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9144000" cy="62636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0" y="5438799"/>
            <a:ext cx="9143999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454" y="1221466"/>
            <a:ext cx="9143546" cy="10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300608"/>
            <a:ext cx="9143999" cy="82413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937" y="1844824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1757700"/>
            <a:ext cx="9144000" cy="218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TextBox 6"/>
          <p:cNvSpPr txBox="1"/>
          <p:nvPr/>
        </p:nvSpPr>
        <p:spPr>
          <a:xfrm>
            <a:off x="732961" y="5006661"/>
            <a:ext cx="3406991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任课教师：梁东魁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995936" y="5006661"/>
            <a:ext cx="484968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13784190649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8108210" cy="185056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1219159" y="1870370"/>
            <a:ext cx="6665209" cy="1846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第二课 </a:t>
            </a:r>
            <a:endParaRPr lang="en-US" altLang="zh-CN" sz="3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界面布局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1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212608" y="1268760"/>
            <a:ext cx="8679872" cy="504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右键点击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New--》Layout resource file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添加文件。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3688" y="1916832"/>
            <a:ext cx="5256584" cy="1944216"/>
            <a:chOff x="1547665" y="1700808"/>
            <a:chExt cx="4968552" cy="16561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4" b="68793"/>
            <a:stretch/>
          </p:blipFill>
          <p:spPr bwMode="auto">
            <a:xfrm>
              <a:off x="1547665" y="1700808"/>
              <a:ext cx="4968552" cy="165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051720" y="2852936"/>
              <a:ext cx="3384376" cy="504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17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611560" y="4005064"/>
            <a:ext cx="8208912" cy="12084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Root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element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：选择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android.support.constraint.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ConstraintLayout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name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：布局文件的名称，使用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有意义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的文件名，如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activity_constraint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41"/>
          <a:stretch/>
        </p:blipFill>
        <p:spPr bwMode="auto">
          <a:xfrm>
            <a:off x="1507604" y="5377753"/>
            <a:ext cx="6160740" cy="12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约束布局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padding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547664" y="5373216"/>
            <a:ext cx="30243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5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084168" y="1412776"/>
            <a:ext cx="2592288" cy="4634703"/>
            <a:chOff x="5364088" y="1556792"/>
            <a:chExt cx="2880320" cy="4634703"/>
          </a:xfrm>
        </p:grpSpPr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1556792"/>
              <a:ext cx="2880320" cy="4634703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6541014" y="1916832"/>
              <a:ext cx="767290" cy="344039"/>
              <a:chOff x="5783674" y="2606778"/>
              <a:chExt cx="881611" cy="390174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="" xmlns:a16="http://schemas.microsoft.com/office/drawing/2014/main" id="{BD9DE906-AE79-4BC2-B780-C23AC2F8DE0E}"/>
                  </a:ext>
                </a:extLst>
              </p:cNvPr>
              <p:cNvCxnSpPr/>
              <p:nvPr/>
            </p:nvCxnSpPr>
            <p:spPr>
              <a:xfrm>
                <a:off x="5783674" y="2636912"/>
                <a:ext cx="0" cy="3600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7">
                <a:extLst>
                  <a:ext uri="{FF2B5EF4-FFF2-40B4-BE49-F238E27FC236}">
                    <a16:creationId xmlns="" xmlns:a16="http://schemas.microsoft.com/office/drawing/2014/main" id="{D92C5CA2-AEBA-4477-9390-73914B1155D5}"/>
                  </a:ext>
                </a:extLst>
              </p:cNvPr>
              <p:cNvSpPr txBox="1"/>
              <p:nvPr/>
            </p:nvSpPr>
            <p:spPr>
              <a:xfrm>
                <a:off x="5796136" y="2606778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margin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012160" y="2758249"/>
              <a:ext cx="992913" cy="382719"/>
              <a:chOff x="6372200" y="1626807"/>
              <a:chExt cx="1140850" cy="434041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="" xmlns:a16="http://schemas.microsoft.com/office/drawing/2014/main" id="{850B969F-5D0D-4185-A9A7-4AFE44142CFC}"/>
                  </a:ext>
                </a:extLst>
              </p:cNvPr>
              <p:cNvCxnSpPr/>
              <p:nvPr/>
            </p:nvCxnSpPr>
            <p:spPr>
              <a:xfrm>
                <a:off x="6372200" y="1700808"/>
                <a:ext cx="0" cy="3600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11">
                <a:extLst>
                  <a:ext uri="{FF2B5EF4-FFF2-40B4-BE49-F238E27FC236}">
                    <a16:creationId xmlns="" xmlns:a16="http://schemas.microsoft.com/office/drawing/2014/main" id="{F22E1856-32B0-440A-98C6-0156AA936CE7}"/>
                  </a:ext>
                </a:extLst>
              </p:cNvPr>
              <p:cNvSpPr txBox="1"/>
              <p:nvPr/>
            </p:nvSpPr>
            <p:spPr>
              <a:xfrm>
                <a:off x="6533295" y="162680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padding</a:t>
                </a:r>
                <a:endParaRPr lang="zh-CN" altLang="en-US" dirty="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67544" y="1340768"/>
            <a:ext cx="5184576" cy="5256584"/>
            <a:chOff x="417867" y="1196752"/>
            <a:chExt cx="5306261" cy="5256584"/>
          </a:xfrm>
        </p:grpSpPr>
        <p:sp>
          <p:nvSpPr>
            <p:cNvPr id="13" name="文本框 2">
              <a:extLst>
                <a:ext uri="{FF2B5EF4-FFF2-40B4-BE49-F238E27FC236}">
                  <a16:creationId xmlns="" xmlns:a16="http://schemas.microsoft.com/office/drawing/2014/main" id="{6EC20564-C1AB-4804-8D12-09C0D41130F4}"/>
                </a:ext>
              </a:extLst>
            </p:cNvPr>
            <p:cNvSpPr txBox="1"/>
            <p:nvPr/>
          </p:nvSpPr>
          <p:spPr>
            <a:xfrm>
              <a:off x="417867" y="1196752"/>
              <a:ext cx="5306261" cy="52565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00000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约束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布局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中的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margin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padding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设置：</a:t>
              </a:r>
              <a:endPara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i="1" dirty="0" smtClean="0"/>
            </a:p>
            <a:p>
              <a:r>
                <a:rPr lang="en-US" altLang="zh-CN" sz="1400" i="1" dirty="0" smtClean="0"/>
                <a:t>&lt;?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xml version=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"1.0" 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encoding=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"utf-8"</a:t>
              </a:r>
              <a:r>
                <a:rPr lang="en-US" altLang="zh-CN" sz="1400" i="1" dirty="0"/>
                <a:t>?&gt;</a:t>
              </a:r>
              <a:br>
                <a:rPr lang="en-US" altLang="zh-CN" sz="1400" i="1" dirty="0"/>
              </a:br>
              <a:r>
                <a:rPr lang="en-US" altLang="zh-CN" sz="1400" dirty="0"/>
                <a:t>&lt;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android.support.constraint.ConstraintLayout</a:t>
              </a:r>
              <a:r>
                <a:rPr lang="en-US" altLang="zh-CN" sz="1400" b="1" dirty="0">
                  <a:solidFill>
                    <a:srgbClr val="000080"/>
                  </a:solidFill>
                </a:rPr>
                <a:t/>
              </a:r>
              <a:br>
                <a:rPr lang="en-US" altLang="zh-CN" sz="1400" b="1" dirty="0">
                  <a:solidFill>
                    <a:srgbClr val="000080"/>
                  </a:solidFill>
                </a:rPr>
              </a:br>
              <a:r>
                <a:rPr lang="en-US" altLang="zh-CN" sz="1400" b="1" dirty="0">
                  <a:solidFill>
                    <a:srgbClr val="00008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xmlns: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"http://schemas.android.com/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apk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/res/android"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xmlns: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app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"http://schemas.android.com/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apk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/res-auto"</a:t>
              </a:r>
              <a:r>
                <a:rPr lang="en-US" altLang="zh-CN" sz="1400" dirty="0"/>
                <a:t>&gt;</a:t>
              </a:r>
              <a:br>
                <a:rPr lang="en-US" altLang="zh-CN" sz="1400" dirty="0"/>
              </a:br>
              <a:r>
                <a:rPr lang="en-US" altLang="zh-CN" sz="1400" dirty="0"/>
                <a:t>    &lt;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TextView</a:t>
              </a:r>
              <a:r>
                <a:rPr lang="en-US" altLang="zh-CN" sz="1400" b="1" dirty="0">
                  <a:solidFill>
                    <a:srgbClr val="000080"/>
                  </a:solidFill>
                </a:rPr>
                <a:t/>
              </a:r>
              <a:br>
                <a:rPr lang="en-US" altLang="zh-CN" sz="1400" b="1" dirty="0">
                  <a:solidFill>
                    <a:srgbClr val="000080"/>
                  </a:solidFill>
                </a:rPr>
              </a:br>
              <a:r>
                <a:rPr lang="en-US" altLang="zh-CN" sz="14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"hello world"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:padding</a:t>
              </a:r>
              <a:r>
                <a:rPr lang="en-US" altLang="zh-CN" sz="14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“50dp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 smtClean="0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 smtClean="0">
                  <a:solidFill>
                    <a:srgbClr val="0000FF"/>
                  </a:solidFill>
                </a:rPr>
                <a:t>:layout_marginTop</a:t>
              </a:r>
              <a:r>
                <a:rPr lang="en-US" altLang="zh-CN" sz="14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40dp"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app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:layout_constraintTop_toTopOf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parent“ </a:t>
              </a:r>
              <a:r>
                <a:rPr lang="en-US" altLang="zh-CN" sz="1400" dirty="0" smtClean="0"/>
                <a:t>/&gt;</a:t>
              </a:r>
            </a:p>
            <a:p>
              <a:r>
                <a:rPr lang="en-US" altLang="zh-CN" sz="1400" dirty="0"/>
                <a:t/>
              </a:r>
              <a:br>
                <a:rPr lang="en-US" altLang="zh-CN" sz="1400" dirty="0"/>
              </a:br>
              <a:r>
                <a:rPr lang="en-US" altLang="zh-CN" sz="1400" dirty="0"/>
                <a:t>&lt;/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android.support.constraint.ConstraintLayout</a:t>
              </a:r>
              <a:r>
                <a:rPr lang="en-US" altLang="zh-CN" sz="1400" dirty="0" smtClean="0"/>
                <a:t>&gt;</a:t>
              </a:r>
            </a:p>
            <a:p>
              <a:pPr lvl="2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外</a:t>
              </a:r>
              <a:r>
                <a:rPr lang="zh-CN" altLang="en-US" sz="2000" b="1" dirty="0">
                  <a:solidFill>
                    <a:srgbClr val="3961DF"/>
                  </a:solidFill>
                  <a:latin typeface="微软雅黑" pitchFamily="34" charset="-122"/>
                  <a:ea typeface="微软雅黑" pitchFamily="34" charset="-122"/>
                </a:rPr>
                <a:t>边界</a:t>
              </a:r>
              <a:r>
                <a:rPr lang="zh-CN" altLang="en-US" sz="2000" b="1" dirty="0" smtClean="0">
                  <a:solidFill>
                    <a:srgbClr val="3961DF"/>
                  </a:solidFill>
                  <a:latin typeface="微软雅黑" pitchFamily="34" charset="-122"/>
                  <a:ea typeface="微软雅黑" pitchFamily="34" charset="-122"/>
                </a:rPr>
                <a:t>距离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顶部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40dp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内</a:t>
              </a:r>
              <a:r>
                <a:rPr lang="zh-CN" altLang="en-US" sz="2000" b="1" dirty="0">
                  <a:solidFill>
                    <a:srgbClr val="3961DF"/>
                  </a:solidFill>
                  <a:latin typeface="微软雅黑" pitchFamily="34" charset="-122"/>
                  <a:ea typeface="微软雅黑" pitchFamily="34" charset="-122"/>
                </a:rPr>
                <a:t>边距全部</a:t>
              </a:r>
              <a:r>
                <a:rPr lang="zh-CN" altLang="en-US" sz="2000" b="1" dirty="0" smtClean="0">
                  <a:solidFill>
                    <a:srgbClr val="3961DF"/>
                  </a:solidFill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50dp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注：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去掉蓝色方框代码，看看效果（后续再讲解为什么）</a:t>
              </a:r>
              <a:endPara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464" y="4365104"/>
              <a:ext cx="3955544" cy="216024"/>
            </a:xfrm>
            <a:prstGeom prst="rect">
              <a:avLst/>
            </a:prstGeom>
            <a:noFill/>
            <a:ln w="28575">
              <a:solidFill>
                <a:srgbClr val="3961DF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0020" y="1988840"/>
              <a:ext cx="3761940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2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约束布局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padding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9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课堂练习（一）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4"/>
          <p:cNvSpPr txBox="1"/>
          <p:nvPr/>
        </p:nvSpPr>
        <p:spPr>
          <a:xfrm>
            <a:off x="1658915" y="2132856"/>
            <a:ext cx="6603781" cy="782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控件大小度量单位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和字体大小度量单位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，掌握内边距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和外边距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的意义和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1658915" y="3577887"/>
            <a:ext cx="6603781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线性布局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LinearLayout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文件的创建，了解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6021" y="2108495"/>
            <a:ext cx="504056" cy="504056"/>
            <a:chOff x="2769119" y="1848492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TextBox 66"/>
            <p:cNvSpPr txBox="1"/>
            <p:nvPr/>
          </p:nvSpPr>
          <p:spPr>
            <a:xfrm>
              <a:off x="2808589" y="1931243"/>
              <a:ext cx="437940" cy="338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3608" y="3565667"/>
            <a:ext cx="504056" cy="504056"/>
            <a:chOff x="2471142" y="2586760"/>
            <a:chExt cx="504056" cy="504056"/>
          </a:xfrm>
        </p:grpSpPr>
        <p:sp>
          <p:nvSpPr>
            <p:cNvPr id="14" name="椭圆 13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TextBox 69"/>
            <p:cNvSpPr txBox="1"/>
            <p:nvPr/>
          </p:nvSpPr>
          <p:spPr>
            <a:xfrm>
              <a:off x="2510612" y="2669511"/>
              <a:ext cx="437940" cy="338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6"/>
          <p:cNvSpPr txBox="1"/>
          <p:nvPr/>
        </p:nvSpPr>
        <p:spPr>
          <a:xfrm>
            <a:off x="212608" y="1340768"/>
            <a:ext cx="8679872" cy="3804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完成从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</a:p>
        </p:txBody>
      </p:sp>
      <p:sp>
        <p:nvSpPr>
          <p:cNvPr id="18" name="TextBox 75"/>
          <p:cNvSpPr txBox="1"/>
          <p:nvPr/>
        </p:nvSpPr>
        <p:spPr>
          <a:xfrm>
            <a:off x="1658915" y="5023190"/>
            <a:ext cx="6603781" cy="782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掌握约束布局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ConstraintLayout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文件的创建，了解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43608" y="4962047"/>
            <a:ext cx="504056" cy="504056"/>
            <a:chOff x="2471142" y="2586760"/>
            <a:chExt cx="504056" cy="504056"/>
          </a:xfrm>
        </p:grpSpPr>
        <p:sp>
          <p:nvSpPr>
            <p:cNvPr id="20" name="椭圆 1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TextBox 69"/>
            <p:cNvSpPr txBox="1"/>
            <p:nvPr/>
          </p:nvSpPr>
          <p:spPr>
            <a:xfrm>
              <a:off x="2510612" y="2669511"/>
              <a:ext cx="437940" cy="338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1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9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四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大布局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6"/>
          <p:cNvGrpSpPr/>
          <p:nvPr/>
        </p:nvGrpSpPr>
        <p:grpSpPr>
          <a:xfrm>
            <a:off x="756438" y="1503278"/>
            <a:ext cx="3753897" cy="976559"/>
            <a:chOff x="452771" y="210075"/>
            <a:chExt cx="3754386" cy="754005"/>
          </a:xfrm>
        </p:grpSpPr>
        <p:sp>
          <p:nvSpPr>
            <p:cNvPr id="66" name="TextBox 65"/>
            <p:cNvSpPr txBox="1"/>
            <p:nvPr/>
          </p:nvSpPr>
          <p:spPr>
            <a:xfrm>
              <a:off x="1244845" y="210075"/>
              <a:ext cx="974753" cy="22575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线性布局</a:t>
              </a:r>
              <a:endPara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4844" y="429400"/>
              <a:ext cx="2962313" cy="534680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algn="just" defTabSz="1219078">
                <a:lnSpc>
                  <a:spcPct val="150000"/>
                </a:lnSpc>
                <a:defRPr/>
              </a:pP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Linear Layout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，从上到下或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从左到右按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顺序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摆放、排列控件。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68" name="Oval 24"/>
            <p:cNvSpPr/>
            <p:nvPr/>
          </p:nvSpPr>
          <p:spPr>
            <a:xfrm>
              <a:off x="452771" y="211061"/>
              <a:ext cx="723797" cy="58290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37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69" name="Group 27"/>
          <p:cNvGrpSpPr/>
          <p:nvPr/>
        </p:nvGrpSpPr>
        <p:grpSpPr>
          <a:xfrm>
            <a:off x="770282" y="3068960"/>
            <a:ext cx="3740053" cy="1289898"/>
            <a:chOff x="466617" y="220615"/>
            <a:chExt cx="3740540" cy="995931"/>
          </a:xfrm>
        </p:grpSpPr>
        <p:sp>
          <p:nvSpPr>
            <p:cNvPr id="70" name="TextBox 69"/>
            <p:cNvSpPr txBox="1"/>
            <p:nvPr/>
          </p:nvSpPr>
          <p:spPr>
            <a:xfrm>
              <a:off x="1244845" y="220615"/>
              <a:ext cx="2448830" cy="2257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相对布局 </a:t>
              </a:r>
              <a:endPara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4844" y="432352"/>
              <a:ext cx="2962313" cy="78419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algn="just" defTabSz="1219078">
                <a:lnSpc>
                  <a:spcPct val="15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Relative Layout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，根据控件与控件之间的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相对关系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安排布局（即根据某控件来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确定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其他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新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添加控件的位置）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72" name="Oval 30"/>
            <p:cNvSpPr/>
            <p:nvPr/>
          </p:nvSpPr>
          <p:spPr>
            <a:xfrm>
              <a:off x="466617" y="231057"/>
              <a:ext cx="723797" cy="5756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73" name="Group 32"/>
          <p:cNvGrpSpPr/>
          <p:nvPr/>
        </p:nvGrpSpPr>
        <p:grpSpPr>
          <a:xfrm>
            <a:off x="4869566" y="1459180"/>
            <a:ext cx="3950905" cy="1313684"/>
            <a:chOff x="466617" y="212055"/>
            <a:chExt cx="3951420" cy="1014296"/>
          </a:xfrm>
        </p:grpSpPr>
        <p:sp>
          <p:nvSpPr>
            <p:cNvPr id="74" name="TextBox 73"/>
            <p:cNvSpPr txBox="1"/>
            <p:nvPr/>
          </p:nvSpPr>
          <p:spPr>
            <a:xfrm>
              <a:off x="1244845" y="220615"/>
              <a:ext cx="974753" cy="2257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约束布局</a:t>
              </a:r>
              <a:endPara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44844" y="442157"/>
              <a:ext cx="3173193" cy="784194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algn="just" defTabSz="1219078">
                <a:lnSpc>
                  <a:spcPct val="150000"/>
                </a:lnSpc>
                <a:defRPr/>
              </a:pP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Constraint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Layout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，和相对布局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类似但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更有弹性、功能更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强。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根据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约束条件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实现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控件排列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设计简洁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，运行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速度快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。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76" name="Oval 35"/>
            <p:cNvSpPr/>
            <p:nvPr/>
          </p:nvSpPr>
          <p:spPr>
            <a:xfrm>
              <a:off x="466617" y="212055"/>
              <a:ext cx="723797" cy="5492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300"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4788024" y="3088064"/>
            <a:ext cx="4032446" cy="977817"/>
            <a:chOff x="466617" y="212055"/>
            <a:chExt cx="4032971" cy="754973"/>
          </a:xfrm>
        </p:grpSpPr>
        <p:sp>
          <p:nvSpPr>
            <p:cNvPr id="78" name="TextBox 77"/>
            <p:cNvSpPr txBox="1"/>
            <p:nvPr/>
          </p:nvSpPr>
          <p:spPr>
            <a:xfrm>
              <a:off x="1244845" y="220615"/>
              <a:ext cx="803209" cy="2257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zh-CN" altLang="en-US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帧布局 </a:t>
              </a:r>
              <a:endPara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44844" y="432351"/>
              <a:ext cx="3254744" cy="534677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algn="just" defTabSz="1219078">
                <a:lnSpc>
                  <a:spcPct val="150000"/>
                </a:lnSpc>
                <a:defRPr/>
              </a:pP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Frame Layout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，层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布局、框架布局，所有组件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层叠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显示，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默认在屏幕左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上角。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80" name="Oval 40"/>
            <p:cNvSpPr/>
            <p:nvPr/>
          </p:nvSpPr>
          <p:spPr>
            <a:xfrm>
              <a:off x="466617" y="212055"/>
              <a:ext cx="723797" cy="5977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81" name="Group 42"/>
          <p:cNvGrpSpPr/>
          <p:nvPr/>
        </p:nvGrpSpPr>
        <p:grpSpPr>
          <a:xfrm>
            <a:off x="770282" y="4869160"/>
            <a:ext cx="7854854" cy="1692170"/>
            <a:chOff x="466617" y="212055"/>
            <a:chExt cx="7855876" cy="1306529"/>
          </a:xfrm>
        </p:grpSpPr>
        <p:sp>
          <p:nvSpPr>
            <p:cNvPr id="83" name="TextBox 82"/>
            <p:cNvSpPr txBox="1"/>
            <p:nvPr/>
          </p:nvSpPr>
          <p:spPr>
            <a:xfrm>
              <a:off x="1244844" y="235355"/>
              <a:ext cx="7077649" cy="128322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 defTabSz="1219078"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绝对布局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（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Absolute Layout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）：以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(x, y, width, height)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形式，通过坐标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原点、宽、高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确定控件位置和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大小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比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较少用。</a:t>
              </a:r>
            </a:p>
            <a:p>
              <a:pPr defTabSz="1219078"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表格布局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（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Table Layout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）：把页面划分成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表格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，向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单元格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添加控件。</a:t>
              </a:r>
            </a:p>
            <a:p>
              <a:pPr defTabSz="1219078"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网格布局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（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Grid Layout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）：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android 4.0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后新增的布局，把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页面区域分割</a:t>
              </a:r>
              <a:r>
                <a:rPr lang="zh-CN" altLang="en-US" sz="14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成</a:t>
              </a:r>
              <a:r>
                <a:rPr lang="en-US" altLang="zh-CN" sz="14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M</a:t>
              </a:r>
              <a:r>
                <a:rPr lang="zh-CN" altLang="en-US" sz="14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行</a:t>
              </a:r>
              <a:r>
                <a:rPr lang="en-US" altLang="zh-CN" sz="14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N</a:t>
              </a:r>
              <a:r>
                <a:rPr lang="zh-CN" altLang="en-US" sz="14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列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，然后向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第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[i , j]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个格子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里添加</a:t>
              </a:r>
              <a:r>
                <a:rPr lang="zh-CN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控件，此方式在电脑端的网页设计中比较常见。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84" name="Oval 45"/>
            <p:cNvSpPr/>
            <p:nvPr/>
          </p:nvSpPr>
          <p:spPr>
            <a:xfrm>
              <a:off x="466617" y="212055"/>
              <a:ext cx="723797" cy="5594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95" name="文本框 15"/>
          <p:cNvSpPr txBox="1"/>
          <p:nvPr/>
        </p:nvSpPr>
        <p:spPr>
          <a:xfrm>
            <a:off x="827584" y="1671191"/>
            <a:ext cx="58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文本框 15"/>
          <p:cNvSpPr txBox="1"/>
          <p:nvPr/>
        </p:nvSpPr>
        <p:spPr>
          <a:xfrm>
            <a:off x="854052" y="3255367"/>
            <a:ext cx="58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文本框 15"/>
          <p:cNvSpPr txBox="1"/>
          <p:nvPr/>
        </p:nvSpPr>
        <p:spPr>
          <a:xfrm>
            <a:off x="4932040" y="1599183"/>
            <a:ext cx="58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文本框 15"/>
          <p:cNvSpPr txBox="1"/>
          <p:nvPr/>
        </p:nvSpPr>
        <p:spPr>
          <a:xfrm>
            <a:off x="4869566" y="3255367"/>
            <a:ext cx="581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文本框 15"/>
          <p:cNvSpPr txBox="1"/>
          <p:nvPr/>
        </p:nvSpPr>
        <p:spPr>
          <a:xfrm>
            <a:off x="792477" y="5066478"/>
            <a:ext cx="66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Android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0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Android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3655516" y="4791744"/>
            <a:ext cx="1319720" cy="151757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>
            <a:normAutofit/>
          </a:bodyPr>
          <a:lstStyle/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endParaRPr lang="en-US" altLang="zh-CN" sz="199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9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5"/>
          <p:cNvSpPr/>
          <p:nvPr>
            <p:custDataLst>
              <p:tags r:id="rId2"/>
            </p:custDataLst>
          </p:nvPr>
        </p:nvSpPr>
        <p:spPr>
          <a:xfrm>
            <a:off x="5122448" y="3274168"/>
            <a:ext cx="1321760" cy="151757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>
            <a:normAutofit/>
          </a:bodyPr>
          <a:lstStyle/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sz="1999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6"/>
          <p:cNvSpPr/>
          <p:nvPr>
            <p:custDataLst>
              <p:tags r:id="rId3"/>
            </p:custDataLst>
          </p:nvPr>
        </p:nvSpPr>
        <p:spPr>
          <a:xfrm>
            <a:off x="2195736" y="3242218"/>
            <a:ext cx="1319721" cy="151757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>
            <a:normAutofit/>
          </a:bodyPr>
          <a:lstStyle/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en-US" altLang="zh-CN" sz="1999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9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Title_1"/>
          <p:cNvSpPr/>
          <p:nvPr>
            <p:custDataLst>
              <p:tags r:id="rId4"/>
            </p:custDataLst>
          </p:nvPr>
        </p:nvSpPr>
        <p:spPr>
          <a:xfrm>
            <a:off x="3655515" y="3242218"/>
            <a:ext cx="1319721" cy="151757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>
            <a:normAutofit/>
          </a:bodyPr>
          <a:lstStyle/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b="1" spc="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999" b="1" spc="3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大布局</a:t>
            </a:r>
            <a:endParaRPr lang="en-US" altLang="zh-CN" sz="1999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5"/>
          <p:cNvSpPr/>
          <p:nvPr>
            <p:custDataLst>
              <p:tags r:id="rId5"/>
            </p:custDataLst>
          </p:nvPr>
        </p:nvSpPr>
        <p:spPr>
          <a:xfrm>
            <a:off x="3653476" y="1692692"/>
            <a:ext cx="1321760" cy="1517576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2320" tIns="313011" rIns="272320" bIns="313011" spcCol="1270" anchor="ctr">
            <a:normAutofit/>
          </a:bodyPr>
          <a:lstStyle/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endParaRPr lang="en-US" altLang="zh-CN" sz="1999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599724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999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zh-CN" altLang="en-US" sz="1999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66"/>
          <p:cNvSpPr txBox="1"/>
          <p:nvPr/>
        </p:nvSpPr>
        <p:spPr>
          <a:xfrm>
            <a:off x="343325" y="3583610"/>
            <a:ext cx="1996427" cy="969496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pPr algn="just" defTabSz="1219078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Linear Layout</a:t>
            </a:r>
          </a:p>
          <a:p>
            <a:pPr algn="just" defTabSz="1219078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按照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顺序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排列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思源黑体 Normal" panose="020B0400000000000000" pitchFamily="34" charset="-122"/>
            </a:endParaRPr>
          </a:p>
        </p:txBody>
      </p:sp>
      <p:sp>
        <p:nvSpPr>
          <p:cNvPr id="16" name="TextBox 74"/>
          <p:cNvSpPr txBox="1"/>
          <p:nvPr/>
        </p:nvSpPr>
        <p:spPr>
          <a:xfrm>
            <a:off x="6516216" y="3573016"/>
            <a:ext cx="2448272" cy="969496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/>
          <a:p>
            <a:pPr algn="just" defTabSz="1219078"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Constraint Layout</a:t>
            </a:r>
          </a:p>
          <a:p>
            <a:pPr algn="just" defTabSz="1219078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按照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约束条件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rPr>
              <a:t>排列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思源黑体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52725"/>
            <a:ext cx="8679872" cy="73611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：从上到下，或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从左到右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摆放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控件，用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Orientation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09075" y="2709204"/>
            <a:ext cx="3747301" cy="1223852"/>
            <a:chOff x="4209075" y="3429284"/>
            <a:chExt cx="3747301" cy="1223852"/>
          </a:xfrm>
        </p:grpSpPr>
        <p:sp>
          <p:nvSpPr>
            <p:cNvPr id="18" name="右箭头 17"/>
            <p:cNvSpPr/>
            <p:nvPr/>
          </p:nvSpPr>
          <p:spPr>
            <a:xfrm>
              <a:off x="4211960" y="3861048"/>
              <a:ext cx="3744416" cy="5101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09075" y="3447868"/>
              <a:ext cx="780983" cy="369332"/>
              <a:chOff x="1043608" y="2636912"/>
              <a:chExt cx="780983" cy="36933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043608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43608" y="2636912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148064" y="3447868"/>
              <a:ext cx="780983" cy="369332"/>
              <a:chOff x="1043608" y="2636912"/>
              <a:chExt cx="780983" cy="36933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43608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43608" y="2636912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065718" y="3438576"/>
              <a:ext cx="780983" cy="369332"/>
              <a:chOff x="1043608" y="2636912"/>
              <a:chExt cx="780983" cy="36933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043608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43608" y="2636912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948264" y="3429284"/>
              <a:ext cx="780983" cy="369332"/>
              <a:chOff x="1043608" y="2636912"/>
              <a:chExt cx="780983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43608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043608" y="2636912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655301" y="4283804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从左至右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水平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排列控件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1259632" y="5733256"/>
            <a:ext cx="7109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一个控件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的位置，由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上一个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排列方向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来决定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636138" y="4869160"/>
            <a:ext cx="3575822" cy="366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:orientation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"vertical"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4388094" y="4869160"/>
            <a:ext cx="3816424" cy="366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:orientation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horizontal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线性布局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Linear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Layout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377701" y="2277539"/>
            <a:ext cx="1789095" cy="2365958"/>
            <a:chOff x="1115616" y="2359186"/>
            <a:chExt cx="1789095" cy="2365958"/>
          </a:xfrm>
        </p:grpSpPr>
        <p:grpSp>
          <p:nvGrpSpPr>
            <p:cNvPr id="35" name="组合 34"/>
            <p:cNvGrpSpPr/>
            <p:nvPr/>
          </p:nvGrpSpPr>
          <p:grpSpPr>
            <a:xfrm>
              <a:off x="1115616" y="2359186"/>
              <a:ext cx="1035364" cy="2365958"/>
              <a:chOff x="1115616" y="2359186"/>
              <a:chExt cx="1035364" cy="2365958"/>
            </a:xfrm>
          </p:grpSpPr>
          <p:sp>
            <p:nvSpPr>
              <p:cNvPr id="4" name="下箭头 3"/>
              <p:cNvSpPr/>
              <p:nvPr/>
            </p:nvSpPr>
            <p:spPr>
              <a:xfrm>
                <a:off x="1547664" y="2359186"/>
                <a:ext cx="603316" cy="236595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5616" y="2492896"/>
                <a:ext cx="461665" cy="223224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从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上至下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垂直</a:t>
                </a:r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排列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" name="TextBox 20"/>
            <p:cNvSpPr txBox="1"/>
            <p:nvPr/>
          </p:nvSpPr>
          <p:spPr>
            <a:xfrm>
              <a:off x="2123728" y="2492896"/>
              <a:ext cx="78098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控件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23"/>
            <p:cNvSpPr txBox="1"/>
            <p:nvPr/>
          </p:nvSpPr>
          <p:spPr>
            <a:xfrm>
              <a:off x="2110102" y="2987660"/>
              <a:ext cx="78098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控件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26"/>
            <p:cNvSpPr txBox="1"/>
            <p:nvPr/>
          </p:nvSpPr>
          <p:spPr>
            <a:xfrm>
              <a:off x="2111214" y="3491716"/>
              <a:ext cx="78098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控件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29"/>
            <p:cNvSpPr txBox="1"/>
            <p:nvPr/>
          </p:nvSpPr>
          <p:spPr>
            <a:xfrm>
              <a:off x="2094071" y="3995772"/>
              <a:ext cx="78098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控件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5BA25E34-91B0-4D88-AE50-2D6FF07E9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95127"/>
              </p:ext>
            </p:extLst>
          </p:nvPr>
        </p:nvGraphicFramePr>
        <p:xfrm>
          <a:off x="683568" y="1333390"/>
          <a:ext cx="7855320" cy="54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="" xmlns:a16="http://schemas.microsoft.com/office/drawing/2014/main" val="2086291009"/>
                    </a:ext>
                  </a:extLst>
                </a:gridCol>
                <a:gridCol w="4614960">
                  <a:extLst>
                    <a:ext uri="{9D8B030D-6E8A-4147-A177-3AD203B41FA5}">
                      <a16:colId xmlns="" xmlns:a16="http://schemas.microsoft.com/office/drawing/2014/main" val="162396679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属 性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665585"/>
                  </a:ext>
                </a:extLst>
              </a:tr>
              <a:tr h="33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altLang="zh-CN" sz="1600" b="1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width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wrap_content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match_parent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53840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</a:t>
                      </a:r>
                      <a:r>
                        <a:rPr lang="en-US" altLang="zh-CN" sz="1600" b="1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height</a:t>
                      </a:r>
                      <a:endParaRPr lang="zh-CN" altLang="en-US" sz="1600" b="1" kern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wrap_content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微软雅黑" pitchFamily="34" charset="-122"/>
                        </a:rPr>
                        <a:t>match_parent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45864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Orientation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horizontal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或 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vertical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078841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layout_margin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外边距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88548896"/>
                  </a:ext>
                </a:extLst>
              </a:tr>
              <a:tr h="960104">
                <a:tc>
                  <a:txBody>
                    <a:bodyPr/>
                    <a:lstStyle/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layout_marginLeft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layout_marginRight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layout_marginTop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layout_marginBottom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左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外边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距</a:t>
                      </a:r>
                      <a:endParaRPr lang="en-US" altLang="zh-CN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右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外边距</a:t>
                      </a:r>
                    </a:p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顶部边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距</a:t>
                      </a:r>
                      <a:endParaRPr lang="en-US" altLang="zh-CN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底部边距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010989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padding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内边距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757924580"/>
                  </a:ext>
                </a:extLst>
              </a:tr>
              <a:tr h="1088320">
                <a:tc>
                  <a:txBody>
                    <a:bodyPr/>
                    <a:lstStyle/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paddingLef</a:t>
                      </a: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</a:p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tpaddingRight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paddingTop</a:t>
                      </a:r>
                      <a:r>
                        <a:rPr lang="en-US" altLang="zh-CN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</a:p>
                    <a:p>
                      <a:pPr marL="0" marR="0" lvl="0" indent="72000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paddingBottom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左内边</a:t>
                      </a: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距</a:t>
                      </a:r>
                      <a:endParaRPr lang="en-US" altLang="zh-CN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右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内边距</a:t>
                      </a:r>
                    </a:p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顶部内边距</a:t>
                      </a:r>
                      <a:endParaRPr lang="en-US" altLang="zh-CN" sz="14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indent="720000" algn="l">
                        <a:lnSpc>
                          <a:spcPts val="2000"/>
                        </a:lnSpc>
                      </a:pPr>
                      <a:r>
                        <a:rPr lang="zh-CN" alt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底部内边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196850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layout_weight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权重（分割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线性布局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r>
                        <a:rPr lang="en-US" altLang="zh-CN" sz="1600" kern="120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ayout_width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必须设为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0dp</a:t>
                      </a:r>
                      <a:endParaRPr lang="zh-CN" altLang="en-US" sz="1600" kern="1200" dirty="0" smtClean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953983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background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设置背景（颜色或图片）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布局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8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4166" y="1268760"/>
            <a:ext cx="8324298" cy="4752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宽度（高度）</a:t>
            </a:r>
            <a:r>
              <a:rPr lang="en-US" altLang="zh-CN" sz="200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android: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layout_width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layout_height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1. 	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wrap_content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内容自动扩展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控件（的长度或高度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:layout_width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wrap_content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6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2.	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match_parent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（水平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或垂直方向）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控件，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填满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父控件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:layout_width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6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match_parent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3.	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固定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:layout_width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100dp“</a:t>
            </a:r>
            <a:endParaRPr lang="en-US" altLang="zh-CN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线性布局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0323" y="6078686"/>
            <a:ext cx="7510109" cy="518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marL="0" lvl="1" algn="ctr">
              <a:buClr>
                <a:schemeClr val="accent1"/>
              </a:buClr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不同方式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设置按钮的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高度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、宽度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44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395536" y="1268760"/>
            <a:ext cx="5378269" cy="5232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布局中，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有三个按钮，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排列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/>
          </a:p>
          <a:p>
            <a:r>
              <a:rPr lang="en-US" altLang="zh-CN" sz="1400" i="1" dirty="0" smtClean="0"/>
              <a:t>&lt;?</a:t>
            </a:r>
            <a:r>
              <a:rPr lang="en-US" altLang="zh-CN" sz="1400" b="1" dirty="0">
                <a:solidFill>
                  <a:srgbClr val="0000FF"/>
                </a:solidFill>
              </a:rPr>
              <a:t>xml version=</a:t>
            </a:r>
            <a:r>
              <a:rPr lang="en-US" altLang="zh-CN" sz="1400" b="1" dirty="0">
                <a:solidFill>
                  <a:srgbClr val="008000"/>
                </a:solidFill>
              </a:rPr>
              <a:t>"1.0" </a:t>
            </a:r>
            <a:r>
              <a:rPr lang="en-US" altLang="zh-CN" sz="1400" b="1" dirty="0">
                <a:solidFill>
                  <a:srgbClr val="0000FF"/>
                </a:solidFill>
              </a:rPr>
              <a:t>encoding=</a:t>
            </a:r>
            <a:r>
              <a:rPr lang="en-US" altLang="zh-CN" sz="1400" b="1" dirty="0">
                <a:solidFill>
                  <a:srgbClr val="008000"/>
                </a:solidFill>
              </a:rPr>
              <a:t>"utf-8"</a:t>
            </a:r>
            <a:r>
              <a:rPr lang="en-US" altLang="zh-CN" sz="1400" i="1" dirty="0"/>
              <a:t>?&gt;</a:t>
            </a:r>
            <a:br>
              <a:rPr lang="en-US" altLang="zh-CN" sz="1400" i="1" dirty="0"/>
            </a:br>
            <a:r>
              <a:rPr lang="en-US" altLang="zh-CN" sz="1400" dirty="0"/>
              <a:t>&lt;</a:t>
            </a:r>
            <a:r>
              <a:rPr lang="en-US" altLang="zh-CN" sz="1400" b="1" dirty="0" err="1">
                <a:solidFill>
                  <a:srgbClr val="000080"/>
                </a:solidFill>
              </a:rPr>
              <a:t>LinearLayout</a:t>
            </a:r>
            <a:r>
              <a:rPr lang="en-US" altLang="zh-CN" sz="1400" b="1" dirty="0">
                <a:solidFill>
                  <a:srgbClr val="000080"/>
                </a:solidFill>
              </a:rPr>
              <a:t/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</a:t>
            </a:r>
            <a:r>
              <a:rPr lang="en-US" altLang="zh-CN" sz="1400" b="1" dirty="0" err="1">
                <a:solidFill>
                  <a:srgbClr val="0000FF"/>
                </a:solidFill>
              </a:rPr>
              <a:t>xmlns: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"http://schemas.android.com/</a:t>
            </a:r>
            <a:r>
              <a:rPr lang="en-US" altLang="zh-CN" sz="1400" b="1" dirty="0" err="1">
                <a:solidFill>
                  <a:srgbClr val="008000"/>
                </a:solidFill>
              </a:rPr>
              <a:t>apk</a:t>
            </a:r>
            <a:r>
              <a:rPr lang="en-US" altLang="zh-CN" sz="1400" b="1" dirty="0">
                <a:solidFill>
                  <a:srgbClr val="008000"/>
                </a:solidFill>
              </a:rPr>
              <a:t>/res/android"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:orientation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"horizontal"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match_parent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match_parent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"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    &lt;</a:t>
            </a:r>
            <a:r>
              <a:rPr lang="en-US" altLang="zh-CN" sz="1400" b="1" dirty="0">
                <a:solidFill>
                  <a:srgbClr val="000080"/>
                </a:solidFill>
              </a:rPr>
              <a:t>Button</a:t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:text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"A"  </a:t>
            </a:r>
            <a:r>
              <a:rPr lang="en-US" altLang="zh-CN" sz="1400" dirty="0"/>
              <a:t>/&gt;</a:t>
            </a:r>
            <a:br>
              <a:rPr lang="en-US" altLang="zh-CN" sz="1400" dirty="0"/>
            </a:br>
            <a:r>
              <a:rPr lang="en-US" altLang="zh-CN" sz="1400" dirty="0"/>
              <a:t>    &lt;</a:t>
            </a:r>
            <a:r>
              <a:rPr lang="en-US" altLang="zh-CN" sz="1400" b="1" dirty="0">
                <a:solidFill>
                  <a:srgbClr val="000080"/>
                </a:solidFill>
              </a:rPr>
              <a:t>Button</a:t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 smtClean="0">
                <a:solidFill>
                  <a:srgbClr val="008000"/>
                </a:solidFill>
              </a:rPr>
              <a:t>wrap_content</a:t>
            </a:r>
            <a:r>
              <a:rPr lang="en-US" altLang="zh-CN" sz="1400" b="1" dirty="0" smtClean="0">
                <a:solidFill>
                  <a:srgbClr val="008000"/>
                </a:solidFill>
              </a:rPr>
              <a:t>" </a:t>
            </a:r>
            <a:r>
              <a:rPr lang="en-US" altLang="zh-CN" sz="1400" b="1" dirty="0">
                <a:solidFill>
                  <a:srgbClr val="008000"/>
                </a:solidFill>
              </a:rPr>
              <a:t/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:text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"B" </a:t>
            </a:r>
            <a:r>
              <a:rPr lang="en-US" altLang="zh-CN" sz="1400" dirty="0"/>
              <a:t>/&gt;</a:t>
            </a:r>
            <a:br>
              <a:rPr lang="en-US" altLang="zh-CN" sz="1400" dirty="0"/>
            </a:br>
            <a:r>
              <a:rPr lang="en-US" altLang="zh-CN" sz="1400" dirty="0"/>
              <a:t>    &lt;</a:t>
            </a:r>
            <a:r>
              <a:rPr lang="en-US" altLang="zh-CN" sz="1400" b="1" dirty="0">
                <a:solidFill>
                  <a:srgbClr val="000080"/>
                </a:solidFill>
              </a:rPr>
              <a:t>Button</a:t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:text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"C"    </a:t>
            </a:r>
            <a:r>
              <a:rPr lang="en-US" altLang="zh-CN" sz="1400" dirty="0" smtClean="0"/>
              <a:t>/&gt;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&lt;/</a:t>
            </a:r>
            <a:r>
              <a:rPr lang="en-US" altLang="zh-CN" sz="1400" b="1" dirty="0" err="1">
                <a:solidFill>
                  <a:srgbClr val="000080"/>
                </a:solidFill>
              </a:rPr>
              <a:t>LinearLayout</a:t>
            </a:r>
            <a:r>
              <a:rPr lang="en-US" altLang="zh-CN" sz="1400" dirty="0"/>
              <a:t>&gt;</a:t>
            </a:r>
          </a:p>
          <a:p>
            <a:endParaRPr lang="en-US" altLang="zh-CN" sz="16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68" y="1556792"/>
            <a:ext cx="2026156" cy="367240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39952" y="5325015"/>
            <a:ext cx="482950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分别对控件宽度做以下设置，观察结果并思考：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(1) 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100dp	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   	C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match_parent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(2) 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match_parent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C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100dp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layout_width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5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矩形 21"/>
          <p:cNvSpPr/>
          <p:nvPr/>
        </p:nvSpPr>
        <p:spPr>
          <a:xfrm>
            <a:off x="2508782" y="1988840"/>
            <a:ext cx="6095666" cy="3463925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3" name="组合 22"/>
          <p:cNvGrpSpPr/>
          <p:nvPr/>
        </p:nvGrpSpPr>
        <p:grpSpPr>
          <a:xfrm>
            <a:off x="2785451" y="2242591"/>
            <a:ext cx="5595951" cy="554400"/>
            <a:chOff x="4910249" y="2570667"/>
            <a:chExt cx="4951257" cy="554399"/>
          </a:xfrm>
        </p:grpSpPr>
        <p:sp>
          <p:nvSpPr>
            <p:cNvPr id="24" name="矩形 23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99591" y="1988843"/>
            <a:ext cx="1341349" cy="34639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785451" y="3021726"/>
            <a:ext cx="5595951" cy="554400"/>
            <a:chOff x="4910249" y="2570667"/>
            <a:chExt cx="4951257" cy="554399"/>
          </a:xfrm>
        </p:grpSpPr>
        <p:sp>
          <p:nvSpPr>
            <p:cNvPr id="28" name="矩形 27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 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四大布局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85451" y="3846424"/>
            <a:ext cx="5595950" cy="554402"/>
            <a:chOff x="4910249" y="2570665"/>
            <a:chExt cx="4951256" cy="554401"/>
          </a:xfrm>
        </p:grpSpPr>
        <p:sp>
          <p:nvSpPr>
            <p:cNvPr id="41" name="矩形 40"/>
            <p:cNvSpPr/>
            <p:nvPr/>
          </p:nvSpPr>
          <p:spPr>
            <a:xfrm>
              <a:off x="5636445" y="2570665"/>
              <a:ext cx="4225060" cy="55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实例：我爱学安卓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785449" y="4618499"/>
            <a:ext cx="5595951" cy="554400"/>
            <a:chOff x="4910249" y="2570667"/>
            <a:chExt cx="4951257" cy="554399"/>
          </a:xfrm>
        </p:grpSpPr>
        <p:sp>
          <p:nvSpPr>
            <p:cNvPr id="44" name="矩形 43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作业：计算器界面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10249" y="2570667"/>
              <a:ext cx="618744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8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2608" y="1269628"/>
            <a:ext cx="87085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比例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分配剩余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空间，只适用于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LinearLayout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用于设置控件对“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未分配的剩余空间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分配，剩余空间计算方式如下：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剩余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空间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已用空间（所有组件的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layout_width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属性占用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空间）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16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：线性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布局如图所示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C:\Users\Administrator.WIN7-1703071040\AppData\Roaming\Tencent\Users\41621357\QQ\WinTemp\RichOle\H_}WTP[E]SD`)9A(G)5%LW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5" y="3645024"/>
            <a:ext cx="4772025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491880" y="2852936"/>
            <a:ext cx="4000520" cy="760375"/>
            <a:chOff x="2554870" y="2918557"/>
            <a:chExt cx="4000520" cy="760375"/>
          </a:xfrm>
        </p:grpSpPr>
        <p:grpSp>
          <p:nvGrpSpPr>
            <p:cNvPr id="5" name="组合 4"/>
            <p:cNvGrpSpPr/>
            <p:nvPr/>
          </p:nvGrpSpPr>
          <p:grpSpPr>
            <a:xfrm>
              <a:off x="2554870" y="2918557"/>
              <a:ext cx="4000520" cy="760375"/>
              <a:chOff x="2011640" y="3068959"/>
              <a:chExt cx="4000520" cy="79796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2894" y="3068959"/>
                <a:ext cx="3959266" cy="379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左右箭头 19"/>
              <p:cNvSpPr/>
              <p:nvPr/>
            </p:nvSpPr>
            <p:spPr>
              <a:xfrm>
                <a:off x="2617686" y="3450917"/>
                <a:ext cx="3394473" cy="7686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1640" y="3510709"/>
                <a:ext cx="655949" cy="33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dirty="0" smtClean="0">
                    <a:latin typeface="微软雅黑" pitchFamily="34" charset="-122"/>
                    <a:ea typeface="微软雅黑" pitchFamily="34" charset="-122"/>
                  </a:rPr>
                  <a:t>40dp</a:t>
                </a:r>
                <a:endParaRPr lang="zh-CN" altLang="en-US" sz="15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36091" y="3527780"/>
                <a:ext cx="954107" cy="33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500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剩余空间</a:t>
                </a:r>
                <a:endParaRPr lang="zh-CN" altLang="en-US" sz="15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" name="左右箭头 5"/>
            <p:cNvSpPr/>
            <p:nvPr/>
          </p:nvSpPr>
          <p:spPr>
            <a:xfrm>
              <a:off x="2594950" y="3284984"/>
              <a:ext cx="512277" cy="7949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权重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3657798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以固定宽度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40dp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1:2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剩余空间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771018"/>
            <a:ext cx="802151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剩余空间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全部空间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- 40dp	B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分别设置为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实际宽度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=40dp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实际宽度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剩余空间*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(1/3)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实际宽度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剩余空间*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(2/3)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8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661248"/>
            <a:ext cx="7848872" cy="7920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属性有效设置的按钮宽度，必须将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layout_width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0dp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，即只用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控制控件宽度。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378013"/>
            <a:ext cx="2304256" cy="421122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1560" y="1384759"/>
            <a:ext cx="4536504" cy="4204481"/>
            <a:chOff x="611560" y="1168735"/>
            <a:chExt cx="4536504" cy="4204481"/>
          </a:xfrm>
        </p:grpSpPr>
        <p:sp>
          <p:nvSpPr>
            <p:cNvPr id="16" name="TextBox 15"/>
            <p:cNvSpPr txBox="1"/>
            <p:nvPr/>
          </p:nvSpPr>
          <p:spPr>
            <a:xfrm>
              <a:off x="611560" y="1168735"/>
              <a:ext cx="4536504" cy="42044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200" i="1" dirty="0"/>
                <a:t>&lt;?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xml version=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"1.0" 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encoding=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"utf-8"</a:t>
              </a:r>
              <a:r>
                <a:rPr lang="en-US" altLang="zh-CN" sz="1200" i="1" dirty="0"/>
                <a:t>?&gt;</a:t>
              </a:r>
              <a:br>
                <a:rPr lang="en-US" altLang="zh-CN" sz="1200" i="1" dirty="0"/>
              </a:br>
              <a:r>
                <a:rPr lang="en-US" altLang="zh-CN" sz="1200" dirty="0"/>
                <a:t>&lt;</a:t>
              </a:r>
              <a:r>
                <a:rPr lang="en-US" altLang="zh-CN" sz="12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200" b="1" dirty="0">
                  <a:solidFill>
                    <a:srgbClr val="000080"/>
                  </a:solidFill>
                </a:rPr>
                <a:t/>
              </a:r>
              <a:br>
                <a:rPr lang="en-US" altLang="zh-CN" sz="1200" b="1" dirty="0">
                  <a:solidFill>
                    <a:srgbClr val="000080"/>
                  </a:solidFill>
                </a:rPr>
              </a:br>
              <a:r>
                <a:rPr lang="en-US" altLang="zh-CN" sz="1200" b="1" dirty="0">
                  <a:solidFill>
                    <a:srgbClr val="000080"/>
                  </a:solidFill>
                </a:rPr>
                <a:t>    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xmlns: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"http://schemas.android.com/</a:t>
              </a:r>
              <a:r>
                <a:rPr lang="en-US" altLang="zh-CN" sz="1200" b="1" dirty="0" err="1">
                  <a:solidFill>
                    <a:srgbClr val="008000"/>
                  </a:solidFill>
                </a:rPr>
                <a:t>apk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/res/android"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:orientation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"horizontal"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2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2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200" dirty="0"/>
                <a:t>&gt;</a:t>
              </a:r>
              <a:br>
                <a:rPr lang="en-US" altLang="zh-CN" sz="1200" dirty="0"/>
              </a:br>
              <a:r>
                <a:rPr lang="en-US" altLang="zh-CN" sz="1200" dirty="0"/>
                <a:t>    &lt;</a:t>
              </a:r>
              <a:r>
                <a:rPr lang="en-US" altLang="zh-CN" sz="12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200" b="1" dirty="0">
                  <a:solidFill>
                    <a:srgbClr val="000080"/>
                  </a:solidFill>
                </a:rPr>
              </a:br>
              <a:r>
                <a:rPr lang="en-US" altLang="zh-CN" sz="12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2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2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"A"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:width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"40dp"  </a:t>
              </a:r>
              <a:r>
                <a:rPr lang="en-US" altLang="zh-CN" sz="1200" dirty="0"/>
                <a:t>/&gt;</a:t>
              </a:r>
              <a:br>
                <a:rPr lang="en-US" altLang="zh-CN" sz="1200" dirty="0"/>
              </a:br>
              <a:r>
                <a:rPr lang="en-US" altLang="zh-CN" sz="1200" dirty="0"/>
                <a:t>    &lt;</a:t>
              </a:r>
              <a:r>
                <a:rPr lang="en-US" altLang="zh-CN" sz="12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200" b="1" dirty="0">
                  <a:solidFill>
                    <a:srgbClr val="000080"/>
                  </a:solidFill>
                </a:rPr>
              </a:br>
              <a:r>
                <a:rPr lang="en-US" altLang="zh-CN" sz="12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"0dp"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2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2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 smtClean="0">
                  <a:solidFill>
                    <a:srgbClr val="008000"/>
                  </a:solidFill>
                </a:rPr>
                <a:t>“B"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/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:layout_weight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"1" </a:t>
              </a:r>
              <a:r>
                <a:rPr lang="en-US" altLang="zh-CN" sz="1200" dirty="0"/>
                <a:t>/&gt;</a:t>
              </a:r>
              <a:br>
                <a:rPr lang="en-US" altLang="zh-CN" sz="1200" dirty="0"/>
              </a:br>
              <a:r>
                <a:rPr lang="en-US" altLang="zh-CN" sz="1200" dirty="0"/>
                <a:t>    &lt;</a:t>
              </a:r>
              <a:r>
                <a:rPr lang="en-US" altLang="zh-CN" sz="12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200" b="1" dirty="0">
                  <a:solidFill>
                    <a:srgbClr val="000080"/>
                  </a:solidFill>
                </a:rPr>
              </a:br>
              <a:r>
                <a:rPr lang="en-US" altLang="zh-CN" sz="12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"0dp"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2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2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 smtClean="0">
                  <a:solidFill>
                    <a:srgbClr val="008000"/>
                  </a:solidFill>
                </a:rPr>
                <a:t>“C"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/>
              </a:r>
              <a:br>
                <a:rPr lang="en-US" altLang="zh-CN" sz="1200" b="1" dirty="0">
                  <a:solidFill>
                    <a:srgbClr val="008000"/>
                  </a:solidFill>
                </a:rPr>
              </a:br>
              <a:r>
                <a:rPr lang="en-US" altLang="zh-CN" sz="12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2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200" b="1" dirty="0" err="1">
                  <a:solidFill>
                    <a:srgbClr val="0000FF"/>
                  </a:solidFill>
                </a:rPr>
                <a:t>:layout_weight</a:t>
              </a:r>
              <a:r>
                <a:rPr lang="en-US" altLang="zh-CN" sz="12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200" b="1" dirty="0">
                  <a:solidFill>
                    <a:srgbClr val="008000"/>
                  </a:solidFill>
                </a:rPr>
                <a:t>"2"  </a:t>
              </a:r>
              <a:r>
                <a:rPr lang="en-US" altLang="zh-CN" sz="1200" dirty="0" smtClean="0"/>
                <a:t>/&gt;</a:t>
              </a:r>
              <a:r>
                <a:rPr lang="en-US" altLang="zh-CN" sz="1200" dirty="0"/>
                <a:t/>
              </a:r>
              <a:br>
                <a:rPr lang="en-US" altLang="zh-CN" sz="1200" dirty="0"/>
              </a:br>
              <a:r>
                <a:rPr lang="en-US" altLang="zh-CN" sz="1200" dirty="0"/>
                <a:t>&lt;/</a:t>
              </a:r>
              <a:r>
                <a:rPr lang="en-US" altLang="zh-CN" sz="12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200" dirty="0"/>
                <a:t>&gt;</a:t>
              </a:r>
              <a:endParaRPr lang="zh-CN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1" y="3933056"/>
              <a:ext cx="2088233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99592" y="4869160"/>
              <a:ext cx="2088233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9592" y="3032578"/>
              <a:ext cx="2088233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权重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2608" y="1268760"/>
            <a:ext cx="8751880" cy="4770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新建一个线性布局文件，实现如图所示界面：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Linear Layout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嵌套使用</a:t>
            </a:r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62614"/>
            <a:ext cx="2459127" cy="4114658"/>
          </a:xfrm>
          <a:prstGeom prst="rect">
            <a:avLst/>
          </a:prstGeom>
        </p:spPr>
      </p:pic>
      <p:sp>
        <p:nvSpPr>
          <p:cNvPr id="18" name="TextBox 7"/>
          <p:cNvSpPr txBox="1"/>
          <p:nvPr/>
        </p:nvSpPr>
        <p:spPr>
          <a:xfrm>
            <a:off x="4212708" y="2177884"/>
            <a:ext cx="2015475" cy="333934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9" name="TextBox 7"/>
          <p:cNvSpPr txBox="1"/>
          <p:nvPr/>
        </p:nvSpPr>
        <p:spPr>
          <a:xfrm>
            <a:off x="4211960" y="2177884"/>
            <a:ext cx="686275" cy="333934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4" name="TextBox 7"/>
          <p:cNvSpPr txBox="1"/>
          <p:nvPr/>
        </p:nvSpPr>
        <p:spPr>
          <a:xfrm>
            <a:off x="4922515" y="2177884"/>
            <a:ext cx="1296143" cy="333934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5" name="TextBox 7"/>
          <p:cNvSpPr txBox="1"/>
          <p:nvPr/>
        </p:nvSpPr>
        <p:spPr>
          <a:xfrm>
            <a:off x="4932040" y="2177884"/>
            <a:ext cx="1296143" cy="21602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6" name="TextBox 7"/>
          <p:cNvSpPr txBox="1"/>
          <p:nvPr/>
        </p:nvSpPr>
        <p:spPr>
          <a:xfrm>
            <a:off x="4932040" y="4338124"/>
            <a:ext cx="1296143" cy="11791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5536" y="2265253"/>
            <a:ext cx="377010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界面设计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的不同区域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04DC2D"/>
                </a:solidFill>
                <a:latin typeface="微软雅黑" pitchFamily="34" charset="-122"/>
                <a:ea typeface="微软雅黑" pitchFamily="34" charset="-122"/>
              </a:rPr>
              <a:t>绿色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DE12C6"/>
                </a:solidFill>
                <a:latin typeface="微软雅黑" pitchFamily="34" charset="-122"/>
                <a:ea typeface="微软雅黑" pitchFamily="34" charset="-122"/>
              </a:rPr>
              <a:t>粉色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的宽度为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1:2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rgbClr val="DE12C6"/>
                </a:solidFill>
                <a:latin typeface="微软雅黑" pitchFamily="34" charset="-122"/>
                <a:ea typeface="微软雅黑" pitchFamily="34" charset="-122"/>
              </a:rPr>
              <a:t>粉色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1912AE"/>
                </a:solidFill>
                <a:latin typeface="微软雅黑" pitchFamily="34" charset="-122"/>
                <a:ea typeface="微软雅黑" pitchFamily="34" charset="-122"/>
              </a:rPr>
              <a:t>蓝色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的高度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2:1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如何划分屏幕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线性布局的嵌套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如何设置比例 </a:t>
            </a: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57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62614"/>
            <a:ext cx="2459127" cy="41146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61883" y="1340768"/>
            <a:ext cx="4586181" cy="5184576"/>
            <a:chOff x="417867" y="1124744"/>
            <a:chExt cx="5090237" cy="5400601"/>
          </a:xfrm>
        </p:grpSpPr>
        <p:sp>
          <p:nvSpPr>
            <p:cNvPr id="13" name="文本框 2">
              <a:extLst>
                <a:ext uri="{FF2B5EF4-FFF2-40B4-BE49-F238E27FC236}">
                  <a16:creationId xmlns="" xmlns:a16="http://schemas.microsoft.com/office/drawing/2014/main" id="{6EC20564-C1AB-4804-8D12-09C0D41130F4}"/>
                </a:ext>
              </a:extLst>
            </p:cNvPr>
            <p:cNvSpPr txBox="1"/>
            <p:nvPr/>
          </p:nvSpPr>
          <p:spPr>
            <a:xfrm>
              <a:off x="417867" y="1124744"/>
              <a:ext cx="5090237" cy="540060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:layout_width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match_parent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:layout_height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 err="1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match_parent</a:t>
              </a:r>
              <a:r>
                <a:rPr lang="en-US" altLang="zh-CN" sz="1100" dirty="0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</a:p>
            <a:p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1100" dirty="0" err="1" smtClean="0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:orientation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"horizontal"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:layout_width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"0dp"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"1"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:layout_height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match_parent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:background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"#00ff00"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:layout_width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"0dp"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"2"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:layout_height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match_parent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:orientation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"vertical"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:background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"#0000ff"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:layout_width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match_parent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:layout_height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"0dp"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"2"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:background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"@color/</a:t>
              </a:r>
              <a:r>
                <a:rPr lang="en-US" altLang="zh-CN" sz="110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colorAccent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&lt;/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:layout_width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match_parent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:layout_height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"0dp"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:layout_weight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"1"</a:t>
              </a:r>
              <a:b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sz="1100" dirty="0" err="1">
                  <a:solidFill>
                    <a:srgbClr val="660E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en-US" altLang="zh-CN" sz="11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:background</a:t>
              </a:r>
              <a:r>
                <a:rPr lang="en-US" altLang="zh-CN" sz="11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"@color/</a:t>
              </a:r>
              <a:r>
                <a:rPr lang="en-US" altLang="zh-CN" sz="110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colorPrimary</a:t>
              </a:r>
              <a:r>
                <a:rPr lang="en-US" altLang="zh-CN" sz="110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&lt;/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&lt;/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b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</a:t>
              </a:r>
              <a:r>
                <a:rPr lang="en-US" altLang="zh-CN" sz="1100" dirty="0" err="1">
                  <a:solidFill>
                    <a:srgbClr val="000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LinearLayout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448" y="2979475"/>
              <a:ext cx="4552967" cy="3453385"/>
            </a:xfrm>
            <a:prstGeom prst="rect">
              <a:avLst/>
            </a:prstGeom>
            <a:noFill/>
            <a:ln w="28575">
              <a:solidFill>
                <a:srgbClr val="3961DF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2693" y="4125078"/>
              <a:ext cx="3520009" cy="1050117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848" y="1909122"/>
              <a:ext cx="4552967" cy="1015822"/>
            </a:xfrm>
            <a:prstGeom prst="rect">
              <a:avLst/>
            </a:prstGeom>
            <a:noFill/>
            <a:ln w="28575">
              <a:solidFill>
                <a:srgbClr val="3961DF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8573" y="5229465"/>
              <a:ext cx="3520009" cy="1062117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Linear Layout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嵌套使用</a:t>
            </a:r>
          </a:p>
        </p:txBody>
      </p:sp>
    </p:spTree>
    <p:extLst>
      <p:ext uri="{BB962C8B-B14F-4D97-AF65-F5344CB8AC3E}">
        <p14:creationId xmlns:p14="http://schemas.microsoft.com/office/powerpoint/2010/main" val="17720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课堂练习（二）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4"/>
          <p:cNvSpPr txBox="1"/>
          <p:nvPr/>
        </p:nvSpPr>
        <p:spPr>
          <a:xfrm>
            <a:off x="1733588" y="1988840"/>
            <a:ext cx="4782628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，掌握控件宽度设置的三种方式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75"/>
          <p:cNvSpPr txBox="1"/>
          <p:nvPr/>
        </p:nvSpPr>
        <p:spPr>
          <a:xfrm>
            <a:off x="1733588" y="2780928"/>
            <a:ext cx="4782628" cy="782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基础上，修改代码完成示例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，了解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layout_weight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43608" y="1988840"/>
            <a:ext cx="504056" cy="504056"/>
            <a:chOff x="2769119" y="1848492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66"/>
            <p:cNvSpPr txBox="1"/>
            <p:nvPr/>
          </p:nvSpPr>
          <p:spPr>
            <a:xfrm>
              <a:off x="2808589" y="1931243"/>
              <a:ext cx="437940" cy="338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43608" y="2780928"/>
            <a:ext cx="504056" cy="504056"/>
            <a:chOff x="2471142" y="2586760"/>
            <a:chExt cx="504056" cy="504056"/>
          </a:xfrm>
        </p:grpSpPr>
        <p:sp>
          <p:nvSpPr>
            <p:cNvPr id="14" name="椭圆 13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69"/>
            <p:cNvSpPr txBox="1"/>
            <p:nvPr/>
          </p:nvSpPr>
          <p:spPr>
            <a:xfrm>
              <a:off x="2510612" y="2669511"/>
              <a:ext cx="437940" cy="338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6"/>
          <p:cNvSpPr txBox="1"/>
          <p:nvPr/>
        </p:nvSpPr>
        <p:spPr>
          <a:xfrm>
            <a:off x="212608" y="1340768"/>
            <a:ext cx="8679872" cy="3804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完成从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</a:p>
        </p:txBody>
      </p:sp>
      <p:sp>
        <p:nvSpPr>
          <p:cNvPr id="18" name="TextBox 75"/>
          <p:cNvSpPr txBox="1"/>
          <p:nvPr/>
        </p:nvSpPr>
        <p:spPr>
          <a:xfrm>
            <a:off x="1733588" y="3717032"/>
            <a:ext cx="4782628" cy="782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基础上修改代码，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的宽度比例为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2:1:2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。注意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layout_width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43608" y="3697982"/>
            <a:ext cx="504056" cy="504056"/>
            <a:chOff x="2471142" y="2586760"/>
            <a:chExt cx="504056" cy="504056"/>
          </a:xfrm>
        </p:grpSpPr>
        <p:sp>
          <p:nvSpPr>
            <p:cNvPr id="20" name="椭圆 1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69"/>
            <p:cNvSpPr txBox="1"/>
            <p:nvPr/>
          </p:nvSpPr>
          <p:spPr>
            <a:xfrm>
              <a:off x="2510612" y="2669511"/>
              <a:ext cx="437940" cy="338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1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75"/>
          <p:cNvSpPr txBox="1"/>
          <p:nvPr/>
        </p:nvSpPr>
        <p:spPr>
          <a:xfrm>
            <a:off x="1733588" y="4725144"/>
            <a:ext cx="478262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，使得界面设计为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所示效果，掌握线性布局的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3608" y="4725144"/>
            <a:ext cx="504056" cy="504056"/>
            <a:chOff x="2471142" y="2586760"/>
            <a:chExt cx="504056" cy="504056"/>
          </a:xfrm>
        </p:grpSpPr>
        <p:sp>
          <p:nvSpPr>
            <p:cNvPr id="24" name="椭圆 23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69"/>
            <p:cNvSpPr txBox="1"/>
            <p:nvPr/>
          </p:nvSpPr>
          <p:spPr>
            <a:xfrm>
              <a:off x="2510612" y="2669511"/>
              <a:ext cx="437940" cy="338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1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340768"/>
            <a:ext cx="2170995" cy="40485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33587" y="5589240"/>
            <a:ext cx="6870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zh-CN" altLang="en-US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各部分比例</a:t>
            </a:r>
            <a:r>
              <a:rPr lang="zh-CN" altLang="en-US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1:1:1:1</a:t>
            </a:r>
            <a:r>
              <a:rPr lang="zh-CN" altLang="en-US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，绿色对应</a:t>
            </a:r>
            <a:r>
              <a:rPr lang="en-US" altLang="zh-CN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#00FF00</a:t>
            </a:r>
            <a:r>
              <a:rPr lang="zh-CN" altLang="en-US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，其它两种</a:t>
            </a:r>
            <a:r>
              <a:rPr lang="zh-CN" altLang="en-US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颜色已经配置，分别</a:t>
            </a:r>
            <a:r>
              <a:rPr lang="zh-CN" altLang="en-US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@color/</a:t>
            </a:r>
            <a:r>
              <a:rPr lang="en-US" altLang="zh-CN" b="1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colorAccent</a:t>
            </a:r>
            <a:r>
              <a:rPr lang="en-US" altLang="zh-CN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	@color/</a:t>
            </a:r>
            <a:r>
              <a:rPr lang="en-US" altLang="zh-CN" b="1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colorPrimary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0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7"/>
          <p:cNvSpPr txBox="1"/>
          <p:nvPr/>
        </p:nvSpPr>
        <p:spPr>
          <a:xfrm>
            <a:off x="4936549" y="1988840"/>
            <a:ext cx="3235851" cy="30194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760"/>
            <a:ext cx="8679872" cy="6477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相对布局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：以控件与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控件间的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安排布局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152572" y="2298327"/>
            <a:ext cx="2808314" cy="2354809"/>
            <a:chOff x="3011765" y="2790056"/>
            <a:chExt cx="1948076" cy="1696834"/>
          </a:xfrm>
        </p:grpSpPr>
        <p:grpSp>
          <p:nvGrpSpPr>
            <p:cNvPr id="4" name="组合 3"/>
            <p:cNvGrpSpPr/>
            <p:nvPr/>
          </p:nvGrpSpPr>
          <p:grpSpPr>
            <a:xfrm>
              <a:off x="3011765" y="2799348"/>
              <a:ext cx="720080" cy="360040"/>
              <a:chOff x="1043608" y="2636912"/>
              <a:chExt cx="720080" cy="36004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43608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27734" y="2689901"/>
                <a:ext cx="541754" cy="26613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239761" y="2790056"/>
              <a:ext cx="720080" cy="360040"/>
              <a:chOff x="1055282" y="2636912"/>
              <a:chExt cx="720080" cy="3600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055282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33122" y="2690635"/>
                <a:ext cx="541754" cy="26613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011765" y="4117558"/>
              <a:ext cx="720080" cy="360040"/>
              <a:chOff x="1043608" y="2636912"/>
              <a:chExt cx="720080" cy="36004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43608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52001" y="2679697"/>
                <a:ext cx="541754" cy="26613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37012" y="4126850"/>
              <a:ext cx="720080" cy="360040"/>
              <a:chOff x="996652" y="2636912"/>
              <a:chExt cx="720080" cy="3600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996652" y="2636912"/>
                <a:ext cx="72008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88957" y="2693819"/>
                <a:ext cx="541754" cy="26613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655676" y="5395282"/>
            <a:ext cx="5832648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marL="0" lvl="2"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某一控件可以用不同控件做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参照物</a:t>
            </a:r>
            <a:r>
              <a:rPr lang="zh-CN" altLang="en-US" sz="20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进行排列摆放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相对布局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Relative Layout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（了解即可）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8" y="2707537"/>
            <a:ext cx="4464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位置确定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位置：相对于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进行放置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位置：相对于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放置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位置：相对于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放置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6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233BBCC-F312-4C48-89B8-4836B1C6D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64380"/>
              </p:ext>
            </p:extLst>
          </p:nvPr>
        </p:nvGraphicFramePr>
        <p:xfrm>
          <a:off x="611560" y="1340768"/>
          <a:ext cx="8007128" cy="532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="" xmlns:a16="http://schemas.microsoft.com/office/drawing/2014/main" val="1696404964"/>
                    </a:ext>
                  </a:extLst>
                </a:gridCol>
                <a:gridCol w="4406728">
                  <a:extLst>
                    <a:ext uri="{9D8B030D-6E8A-4147-A177-3AD203B41FA5}">
                      <a16:colId xmlns="" xmlns:a16="http://schemas.microsoft.com/office/drawing/2014/main" val="1187270866"/>
                    </a:ext>
                  </a:extLst>
                </a:gridCol>
              </a:tblGrid>
              <a:tr h="4457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属 性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3234618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layout_toLeftOf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该控件位于引用控件的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左方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0463655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layout_toRightOf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该控件位于引用控件的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右方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36100308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layout_above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该控件位于引用控件的</a:t>
                      </a: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上方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8298784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layout_below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该控件位于引用控件的</a:t>
                      </a:r>
                      <a:r>
                        <a:rPr lang="zh-CN" altLang="en-US" sz="1600" b="1" dirty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下方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8882519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layout_centerInParent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该控件是否相对于父组件居中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8198460"/>
                  </a:ext>
                </a:extLst>
              </a:tr>
              <a:tr h="445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layout_centerHorizontal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该控件是否水平居中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3286482"/>
                  </a:ext>
                </a:extLst>
              </a:tr>
              <a:tr h="441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layout_centerVertical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该控件是否垂直居中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5765165"/>
                  </a:ext>
                </a:extLst>
              </a:tr>
              <a:tr h="441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layout_alignParentLeft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该控件是否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对齐父组件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的左端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2639646"/>
                  </a:ext>
                </a:extLst>
              </a:tr>
              <a:tr h="441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layout_alignParentRight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该控件是否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对齐父组件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的右端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4924430"/>
                  </a:ext>
                </a:extLst>
              </a:tr>
              <a:tr h="441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layout_alignParentTop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该控件是否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对齐父组件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的顶部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6812886"/>
                  </a:ext>
                </a:extLst>
              </a:tr>
              <a:tr h="441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layout_alignParentBottom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该控件是否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对齐父组件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的底部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1117489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相对布局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布局属性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4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489875" y="1313467"/>
            <a:ext cx="4514173" cy="51398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dirty="0" smtClean="0"/>
              <a:t>  </a:t>
            </a:r>
            <a:r>
              <a:rPr lang="en-US" altLang="zh-CN" sz="1200" dirty="0"/>
              <a:t>&lt;</a:t>
            </a:r>
            <a:r>
              <a:rPr lang="en-US" altLang="zh-CN" sz="1200" b="1" dirty="0" err="1">
                <a:solidFill>
                  <a:srgbClr val="000080"/>
                </a:solidFill>
              </a:rPr>
              <a:t>RelativeLayout</a:t>
            </a:r>
            <a:r>
              <a:rPr lang="en-US" altLang="zh-CN" sz="1200" b="1" dirty="0">
                <a:solidFill>
                  <a:srgbClr val="000080"/>
                </a:solidFill>
              </a:rPr>
              <a:t/>
            </a:r>
            <a:br>
              <a:rPr lang="en-US" altLang="zh-CN" sz="1200" b="1" dirty="0">
                <a:solidFill>
                  <a:srgbClr val="000080"/>
                </a:solidFill>
              </a:rPr>
            </a:br>
            <a:r>
              <a:rPr lang="en-US" altLang="zh-CN" sz="1200" b="1" dirty="0">
                <a:solidFill>
                  <a:srgbClr val="000080"/>
                </a:solidFill>
              </a:rPr>
              <a:t>    </a:t>
            </a:r>
            <a:r>
              <a:rPr lang="en-US" altLang="zh-CN" sz="1200" b="1" dirty="0" smtClean="0">
                <a:solidFill>
                  <a:srgbClr val="000080"/>
                </a:solidFill>
              </a:rPr>
              <a:t>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:layout_width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:layout_height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  </a:t>
            </a:r>
            <a:r>
              <a:rPr lang="en-US" altLang="zh-CN" sz="1200" dirty="0"/>
              <a:t>&gt;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smtClean="0"/>
              <a:t>  &lt;</a:t>
            </a:r>
            <a:r>
              <a:rPr lang="en-US" altLang="zh-CN" sz="1200" b="1" dirty="0">
                <a:solidFill>
                  <a:srgbClr val="000080"/>
                </a:solidFill>
              </a:rPr>
              <a:t>Button</a:t>
            </a:r>
            <a:br>
              <a:rPr lang="en-US" altLang="zh-CN" sz="1200" b="1" dirty="0">
                <a:solidFill>
                  <a:srgbClr val="000080"/>
                </a:solidFill>
              </a:rPr>
            </a:br>
            <a:r>
              <a:rPr lang="en-US" altLang="zh-CN" sz="1200" b="1" dirty="0">
                <a:solidFill>
                  <a:srgbClr val="000080"/>
                </a:solidFill>
              </a:rPr>
              <a:t>     </a:t>
            </a:r>
            <a:r>
              <a:rPr lang="en-US" altLang="zh-CN" sz="1200" b="1" dirty="0" smtClean="0">
                <a:solidFill>
                  <a:srgbClr val="000080"/>
                </a:solidFill>
              </a:rPr>
              <a:t>  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:id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"@+id/</a:t>
            </a:r>
            <a:r>
              <a:rPr lang="en-US" altLang="zh-CN" sz="1200" b="1" dirty="0" err="1">
                <a:solidFill>
                  <a:srgbClr val="008000"/>
                </a:solidFill>
              </a:rPr>
              <a:t>button_center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:layout_width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</a:t>
            </a:r>
            <a:r>
              <a:rPr lang="en-US" altLang="zh-CN" sz="12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:text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zh-CN" altLang="en-US" sz="1200" b="1" dirty="0">
                <a:solidFill>
                  <a:srgbClr val="008000"/>
                </a:solidFill>
              </a:rPr>
              <a:t>中心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dirty="0"/>
              <a:t>/&gt;</a:t>
            </a:r>
            <a:br>
              <a:rPr lang="en-US" altLang="zh-CN" sz="1200" dirty="0"/>
            </a:br>
            <a:r>
              <a:rPr lang="en-US" altLang="zh-CN" sz="1200" dirty="0"/>
              <a:t>     </a:t>
            </a:r>
            <a:r>
              <a:rPr lang="en-US" altLang="zh-CN" sz="1200" dirty="0" smtClean="0"/>
              <a:t> &lt;</a:t>
            </a:r>
            <a:r>
              <a:rPr lang="en-US" altLang="zh-CN" sz="1200" b="1" dirty="0">
                <a:solidFill>
                  <a:srgbClr val="000080"/>
                </a:solidFill>
              </a:rPr>
              <a:t>Button</a:t>
            </a:r>
            <a:br>
              <a:rPr lang="en-US" altLang="zh-CN" sz="1200" b="1" dirty="0">
                <a:solidFill>
                  <a:srgbClr val="000080"/>
                </a:solidFill>
              </a:rPr>
            </a:br>
            <a:r>
              <a:rPr lang="en-US" altLang="zh-CN" sz="1200" b="1" dirty="0">
                <a:solidFill>
                  <a:srgbClr val="000080"/>
                </a:solidFill>
              </a:rPr>
              <a:t>      </a:t>
            </a:r>
            <a:r>
              <a:rPr lang="en-US" altLang="zh-CN" sz="1200" b="1" dirty="0" smtClean="0">
                <a:solidFill>
                  <a:srgbClr val="000080"/>
                </a:solidFill>
              </a:rPr>
              <a:t>  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:id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"@+id/</a:t>
            </a:r>
            <a:r>
              <a:rPr lang="en-US" altLang="zh-CN" sz="1200" b="1" dirty="0" err="1">
                <a:solidFill>
                  <a:srgbClr val="008000"/>
                </a:solidFill>
              </a:rPr>
              <a:t>button_right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:layout_width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:layout_height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:layout_toRightOf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"@id/</a:t>
            </a:r>
            <a:r>
              <a:rPr lang="en-US" altLang="zh-CN" sz="1200" b="1" dirty="0" err="1">
                <a:solidFill>
                  <a:srgbClr val="008000"/>
                </a:solidFill>
              </a:rPr>
              <a:t>button_center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:text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zh-CN" altLang="en-US" sz="1200" b="1" dirty="0">
                <a:solidFill>
                  <a:srgbClr val="008000"/>
                </a:solidFill>
              </a:rPr>
              <a:t>右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dirty="0"/>
              <a:t>/&gt;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smtClean="0"/>
              <a:t> &lt;</a:t>
            </a:r>
            <a:r>
              <a:rPr lang="en-US" altLang="zh-CN" sz="1200" b="1" dirty="0">
                <a:solidFill>
                  <a:srgbClr val="000080"/>
                </a:solidFill>
              </a:rPr>
              <a:t>Button</a:t>
            </a:r>
            <a:br>
              <a:rPr lang="en-US" altLang="zh-CN" sz="1200" b="1" dirty="0">
                <a:solidFill>
                  <a:srgbClr val="000080"/>
                </a:solidFill>
              </a:rPr>
            </a:br>
            <a:r>
              <a:rPr lang="en-US" altLang="zh-CN" sz="1200" b="1" dirty="0">
                <a:solidFill>
                  <a:srgbClr val="000080"/>
                </a:solidFill>
              </a:rPr>
              <a:t>     </a:t>
            </a:r>
            <a:r>
              <a:rPr lang="en-US" altLang="zh-CN" sz="1200" b="1" dirty="0" smtClean="0">
                <a:solidFill>
                  <a:srgbClr val="000080"/>
                </a:solidFill>
              </a:rPr>
              <a:t>   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:id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"@+id/</a:t>
            </a:r>
            <a:r>
              <a:rPr lang="en-US" altLang="zh-CN" sz="1200" b="1" dirty="0" err="1">
                <a:solidFill>
                  <a:srgbClr val="008000"/>
                </a:solidFill>
              </a:rPr>
              <a:t>button_above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:layout_width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:layout_height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:layout_above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"@id/</a:t>
            </a:r>
            <a:r>
              <a:rPr lang="en-US" altLang="zh-CN" sz="1200" b="1" dirty="0" err="1">
                <a:solidFill>
                  <a:srgbClr val="008000"/>
                </a:solidFill>
              </a:rPr>
              <a:t>button_center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:text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zh-CN" altLang="en-US" sz="1200" b="1" dirty="0">
                <a:solidFill>
                  <a:srgbClr val="008000"/>
                </a:solidFill>
              </a:rPr>
              <a:t>上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dirty="0"/>
              <a:t>/&gt;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smtClean="0"/>
              <a:t>  </a:t>
            </a:r>
            <a:r>
              <a:rPr lang="en-US" altLang="zh-CN" sz="1200" dirty="0"/>
              <a:t>&lt;</a:t>
            </a:r>
            <a:r>
              <a:rPr lang="en-US" altLang="zh-CN" sz="1200" b="1" dirty="0">
                <a:solidFill>
                  <a:srgbClr val="000080"/>
                </a:solidFill>
              </a:rPr>
              <a:t>Button</a:t>
            </a:r>
            <a:br>
              <a:rPr lang="en-US" altLang="zh-CN" sz="1200" b="1" dirty="0">
                <a:solidFill>
                  <a:srgbClr val="000080"/>
                </a:solidFill>
              </a:rPr>
            </a:br>
            <a:r>
              <a:rPr lang="en-US" altLang="zh-CN" sz="1200" b="1" dirty="0">
                <a:solidFill>
                  <a:srgbClr val="00008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0080"/>
                </a:solidFill>
              </a:rPr>
              <a:t>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:id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"@+id/</a:t>
            </a:r>
            <a:r>
              <a:rPr lang="en-US" altLang="zh-CN" sz="1200" b="1" dirty="0" err="1">
                <a:solidFill>
                  <a:srgbClr val="008000"/>
                </a:solidFill>
              </a:rPr>
              <a:t>button_below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:layout_width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:layout_height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:layout_below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"@id/</a:t>
            </a:r>
            <a:r>
              <a:rPr lang="en-US" altLang="zh-CN" sz="1200" b="1" dirty="0" err="1">
                <a:solidFill>
                  <a:srgbClr val="008000"/>
                </a:solidFill>
              </a:rPr>
              <a:t>button_center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br>
              <a:rPr lang="en-US" altLang="zh-CN" sz="1200" b="1" dirty="0">
                <a:solidFill>
                  <a:srgbClr val="008000"/>
                </a:solidFill>
              </a:rPr>
            </a:br>
            <a:r>
              <a:rPr lang="en-US" altLang="zh-CN" sz="1200" b="1" dirty="0">
                <a:solidFill>
                  <a:srgbClr val="008000"/>
                </a:solidFill>
              </a:rPr>
              <a:t>        </a:t>
            </a:r>
            <a:r>
              <a:rPr lang="en-US" altLang="zh-CN" sz="1200" b="1" dirty="0" smtClean="0">
                <a:solidFill>
                  <a:srgbClr val="008000"/>
                </a:solidFill>
              </a:rPr>
              <a:t>  </a:t>
            </a:r>
            <a:r>
              <a:rPr lang="en-US" altLang="zh-CN" sz="12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200" b="1" dirty="0" err="1" smtClean="0">
                <a:solidFill>
                  <a:srgbClr val="0000FF"/>
                </a:solidFill>
              </a:rPr>
              <a:t>:text</a:t>
            </a:r>
            <a:r>
              <a:rPr lang="en-US" altLang="zh-CN" sz="1200" b="1" dirty="0">
                <a:solidFill>
                  <a:srgbClr val="0000FF"/>
                </a:solidFill>
              </a:rPr>
              <a:t>=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zh-CN" altLang="en-US" sz="1200" b="1" dirty="0">
                <a:solidFill>
                  <a:srgbClr val="008000"/>
                </a:solidFill>
              </a:rPr>
              <a:t>下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dirty="0"/>
              <a:t>/&gt;</a:t>
            </a:r>
            <a:br>
              <a:rPr lang="en-US" altLang="zh-CN" sz="1200" dirty="0"/>
            </a:br>
            <a:r>
              <a:rPr lang="en-US" altLang="zh-CN" sz="1200" dirty="0"/>
              <a:t>&lt;/</a:t>
            </a:r>
            <a:r>
              <a:rPr lang="en-US" altLang="zh-CN" sz="1200" b="1" dirty="0" err="1">
                <a:solidFill>
                  <a:srgbClr val="000080"/>
                </a:solidFill>
              </a:rPr>
              <a:t>RelativeLayout</a:t>
            </a:r>
            <a:r>
              <a:rPr lang="en-US" altLang="zh-CN" sz="1200" dirty="0"/>
              <a:t>&gt;</a:t>
            </a:r>
            <a:r>
              <a:rPr lang="en-US" altLang="zh-CN" sz="1200" dirty="0" smtClean="0"/>
              <a:t>  </a:t>
            </a:r>
            <a:endParaRPr lang="en-US" altLang="zh-CN" sz="12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89" y="1340768"/>
            <a:ext cx="2844600" cy="41380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9734" y="57059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“上”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在哪里？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875" y="3956722"/>
            <a:ext cx="3650077" cy="1080837"/>
          </a:xfrm>
          <a:prstGeom prst="rect">
            <a:avLst/>
          </a:prstGeom>
          <a:noFill/>
          <a:ln w="28575">
            <a:solidFill>
              <a:srgbClr val="1912AE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相对布局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683568" y="1916832"/>
            <a:ext cx="3024336" cy="901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707904" y="1916832"/>
            <a:ext cx="1921885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683568" y="2887865"/>
            <a:ext cx="3528392" cy="1044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11960" y="1916832"/>
            <a:ext cx="2448272" cy="150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/>
          <p:cNvSpPr txBox="1"/>
          <p:nvPr/>
        </p:nvSpPr>
        <p:spPr>
          <a:xfrm>
            <a:off x="690438" y="5063182"/>
            <a:ext cx="3233489" cy="106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923928" y="2169218"/>
            <a:ext cx="1872208" cy="337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417867" y="1880828"/>
            <a:ext cx="5522285" cy="40684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将“上”定位到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“中心”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下方，“中心”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右侧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:layout_below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"@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id/</a:t>
            </a:r>
            <a:r>
              <a:rPr lang="en-US" altLang="zh-CN" sz="1600" b="1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button_center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:layout_toRightOf=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"@id/</a:t>
            </a:r>
            <a:r>
              <a:rPr lang="en-US" altLang="zh-CN" sz="1600" b="1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button_center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sz="1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将“上”定位到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“右”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下方，“下”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右侧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:layout_below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"@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id/</a:t>
            </a:r>
            <a:r>
              <a:rPr lang="en-US" altLang="zh-CN" sz="1600" b="1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button_right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:layout_toRightOf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"@id/</a:t>
            </a:r>
            <a:r>
              <a:rPr lang="en-US" altLang="zh-CN" sz="16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button_below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endParaRPr lang="en-US" altLang="zh-CN" sz="16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----------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观察是否可行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84784"/>
            <a:ext cx="2448272" cy="4284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0232" y="2348880"/>
            <a:ext cx="504056" cy="306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相对布局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de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608" y="1264985"/>
            <a:ext cx="86798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修改按钮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“上”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的属性，使其位于如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图所示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608" y="6017513"/>
            <a:ext cx="8823888" cy="4589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为什么方式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直接在原位置修改会出错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？（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提示：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控件在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使用前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9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345859" y="1268760"/>
            <a:ext cx="8402605" cy="46085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推荐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提前设置按钮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ts val="2500"/>
              </a:lnSpc>
            </a:pPr>
            <a:r>
              <a:rPr lang="en-US" altLang="zh-CN" sz="1600" dirty="0" smtClean="0"/>
              <a:t>&lt;</a:t>
            </a:r>
            <a:r>
              <a:rPr lang="en-US" altLang="zh-CN" sz="1600" b="1" dirty="0">
                <a:solidFill>
                  <a:srgbClr val="000080"/>
                </a:solidFill>
              </a:rPr>
              <a:t>Button</a:t>
            </a:r>
            <a:br>
              <a:rPr lang="en-US" altLang="zh-CN" sz="1600" b="1" dirty="0">
                <a:solidFill>
                  <a:srgbClr val="000080"/>
                </a:solidFill>
              </a:rPr>
            </a:br>
            <a:r>
              <a:rPr lang="en-US" altLang="zh-CN" sz="1600" b="1" dirty="0">
                <a:solidFill>
                  <a:srgbClr val="000080"/>
                </a:solidFill>
              </a:rPr>
              <a:t>    </a:t>
            </a:r>
            <a:r>
              <a:rPr lang="en-US" altLang="zh-CN" sz="16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</a:rPr>
              <a:t>:id</a:t>
            </a:r>
            <a:r>
              <a:rPr lang="en-US" altLang="zh-CN" sz="1600" b="1" dirty="0">
                <a:solidFill>
                  <a:srgbClr val="0000FF"/>
                </a:solidFill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</a:rPr>
              <a:t>"@+id/</a:t>
            </a:r>
            <a:r>
              <a:rPr lang="en-US" altLang="zh-CN" sz="1600" b="1" dirty="0" err="1">
                <a:solidFill>
                  <a:srgbClr val="008000"/>
                </a:solidFill>
              </a:rPr>
              <a:t>button_right</a:t>
            </a:r>
            <a:r>
              <a:rPr lang="en-US" altLang="zh-CN" sz="1600" b="1" dirty="0">
                <a:solidFill>
                  <a:srgbClr val="008000"/>
                </a:solidFill>
              </a:rPr>
              <a:t>"</a:t>
            </a:r>
            <a:br>
              <a:rPr lang="en-US" altLang="zh-CN" sz="1600" b="1" dirty="0">
                <a:solidFill>
                  <a:srgbClr val="008000"/>
                </a:solidFill>
              </a:rPr>
            </a:br>
            <a:r>
              <a:rPr lang="en-US" altLang="zh-CN" sz="1600" b="1" dirty="0">
                <a:solidFill>
                  <a:srgbClr val="008000"/>
                </a:solidFill>
              </a:rPr>
              <a:t>    </a:t>
            </a:r>
            <a:r>
              <a:rPr lang="en-US" altLang="zh-CN" sz="16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600" b="1" dirty="0">
                <a:solidFill>
                  <a:srgbClr val="0000FF"/>
                </a:solidFill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600" b="1" dirty="0">
                <a:solidFill>
                  <a:srgbClr val="008000"/>
                </a:solidFill>
              </a:rPr>
              <a:t>"</a:t>
            </a:r>
            <a:br>
              <a:rPr lang="en-US" altLang="zh-CN" sz="1600" b="1" dirty="0">
                <a:solidFill>
                  <a:srgbClr val="008000"/>
                </a:solidFill>
              </a:rPr>
            </a:br>
            <a:r>
              <a:rPr lang="en-US" altLang="zh-CN" sz="1600" b="1" dirty="0">
                <a:solidFill>
                  <a:srgbClr val="008000"/>
                </a:solidFill>
              </a:rPr>
              <a:t>    </a:t>
            </a:r>
            <a:r>
              <a:rPr lang="en-US" altLang="zh-CN" sz="16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600" b="1" dirty="0">
                <a:solidFill>
                  <a:srgbClr val="0000FF"/>
                </a:solidFill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</a:rPr>
              <a:t>wrap_content</a:t>
            </a:r>
            <a:r>
              <a:rPr lang="en-US" altLang="zh-CN" sz="1600" b="1" dirty="0">
                <a:solidFill>
                  <a:srgbClr val="008000"/>
                </a:solidFill>
              </a:rPr>
              <a:t>"</a:t>
            </a:r>
            <a:br>
              <a:rPr lang="en-US" altLang="zh-CN" sz="1600" b="1" dirty="0">
                <a:solidFill>
                  <a:srgbClr val="008000"/>
                </a:solidFill>
              </a:rPr>
            </a:br>
            <a:r>
              <a:rPr lang="en-US" altLang="zh-CN" sz="1600" b="1" dirty="0">
                <a:solidFill>
                  <a:srgbClr val="008000"/>
                </a:solidFill>
              </a:rPr>
              <a:t>    </a:t>
            </a:r>
            <a:r>
              <a:rPr lang="en-US" altLang="zh-CN" sz="1600" b="1" dirty="0">
                <a:solidFill>
                  <a:srgbClr val="660E7A"/>
                </a:solidFill>
              </a:rPr>
              <a:t>android</a:t>
            </a:r>
            <a:r>
              <a:rPr lang="en-US" altLang="zh-CN" sz="1600" b="1" dirty="0">
                <a:solidFill>
                  <a:srgbClr val="0000FF"/>
                </a:solidFill>
              </a:rPr>
              <a:t>:layout_toRightOf=</a:t>
            </a:r>
            <a:r>
              <a:rPr lang="en-US" altLang="zh-CN" sz="1600" b="1" dirty="0">
                <a:solidFill>
                  <a:srgbClr val="008000"/>
                </a:solidFill>
              </a:rPr>
              <a:t>"@id/</a:t>
            </a:r>
            <a:r>
              <a:rPr lang="en-US" altLang="zh-CN" sz="1600" b="1" dirty="0" err="1">
                <a:solidFill>
                  <a:srgbClr val="008000"/>
                </a:solidFill>
              </a:rPr>
              <a:t>button_center</a:t>
            </a:r>
            <a:r>
              <a:rPr lang="en-US" altLang="zh-CN" sz="1600" b="1" dirty="0">
                <a:solidFill>
                  <a:srgbClr val="008000"/>
                </a:solidFill>
              </a:rPr>
              <a:t>"</a:t>
            </a:r>
            <a:br>
              <a:rPr lang="en-US" altLang="zh-CN" sz="1600" b="1" dirty="0">
                <a:solidFill>
                  <a:srgbClr val="008000"/>
                </a:solidFill>
              </a:rPr>
            </a:br>
            <a:r>
              <a:rPr lang="en-US" altLang="zh-CN" sz="1600" b="1" dirty="0">
                <a:solidFill>
                  <a:srgbClr val="008000"/>
                </a:solidFill>
              </a:rPr>
              <a:t>    </a:t>
            </a:r>
            <a:r>
              <a:rPr lang="en-US" altLang="zh-CN" sz="16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600" b="1" dirty="0" err="1">
                <a:solidFill>
                  <a:srgbClr val="0000FF"/>
                </a:solidFill>
              </a:rPr>
              <a:t>:text</a:t>
            </a:r>
            <a:r>
              <a:rPr lang="en-US" altLang="zh-CN" sz="1600" b="1" dirty="0">
                <a:solidFill>
                  <a:srgbClr val="0000FF"/>
                </a:solidFill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</a:rPr>
              <a:t>右</a:t>
            </a:r>
            <a:r>
              <a:rPr lang="en-US" altLang="zh-CN" sz="1600" b="1" dirty="0" smtClean="0">
                <a:solidFill>
                  <a:srgbClr val="008000"/>
                </a:solidFill>
              </a:rPr>
              <a:t>"</a:t>
            </a:r>
            <a:r>
              <a:rPr lang="en-US" altLang="zh-CN" sz="1600" dirty="0" smtClean="0"/>
              <a:t>/&gt;</a:t>
            </a:r>
            <a:endParaRPr lang="en-US" altLang="zh-CN" sz="1600" b="1" dirty="0" smtClean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@+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表示将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名字加入配置文件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，同时引用该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@id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表示引用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，即在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R.java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中已存在该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lvl="1">
              <a:lnSpc>
                <a:spcPct val="150000"/>
              </a:lnSpc>
            </a:pPr>
            <a:endParaRPr lang="en-US" altLang="zh-CN" sz="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不推荐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按钮的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引用在按钮属性设置之前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)</a:t>
            </a:r>
            <a:endParaRPr lang="en-US" altLang="zh-CN" sz="1600" b="1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:layout_toRightOf</a:t>
            </a:r>
            <a:r>
              <a:rPr lang="en-US" altLang="zh-CN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"@+id/</a:t>
            </a:r>
            <a:r>
              <a:rPr lang="en-US" altLang="zh-CN" sz="1600" b="1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button_below</a:t>
            </a:r>
            <a:r>
              <a:rPr lang="en-US" altLang="zh-CN" sz="16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endParaRPr lang="en-US" altLang="zh-CN" sz="1600" b="1" dirty="0" smtClean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@+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表示如果在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R.id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中找到此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就引用，未找到就先添加再引用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@+id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@id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的说明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52120" y="1569566"/>
            <a:ext cx="3024336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@+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id	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为某控件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id	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某控件的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09" y="5934670"/>
            <a:ext cx="8964487" cy="6626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：引用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时，要保证在此之前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已注册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，即已有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Android:id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="@+id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/…"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Android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界面设计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5113"/>
            <a:ext cx="8679872" cy="19478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帧布局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：所有组件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层叠显示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，默认放在屏幕在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上角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为每个组件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创建一个空白的区域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称为一帧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，每个子组件占据一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帧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先添加的组件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放在最底层，后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添加组件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放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在已有组件的上面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位置固定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为控件指定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帧布局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Frame Layout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（了解即可）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320" y="3789280"/>
            <a:ext cx="2160000" cy="2160000"/>
          </a:xfrm>
          <a:prstGeom prst="rect">
            <a:avLst/>
          </a:prstGeom>
          <a:solidFill>
            <a:srgbClr val="31B1A5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5292320" y="3789040"/>
            <a:ext cx="1840770" cy="1840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5292320" y="3783278"/>
            <a:ext cx="1517930" cy="1517930"/>
          </a:xfrm>
          <a:prstGeom prst="rect">
            <a:avLst/>
          </a:prstGeom>
          <a:solidFill>
            <a:srgbClr val="DE12C6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5292320" y="3778992"/>
            <a:ext cx="1113102" cy="1113102"/>
          </a:xfrm>
          <a:prstGeom prst="rect">
            <a:avLst/>
          </a:prstGeom>
          <a:solidFill>
            <a:srgbClr val="04DC2D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51960" y="34096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658707" y="34199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过程演示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03768" y="3789280"/>
            <a:ext cx="2160000" cy="2160000"/>
          </a:xfrm>
          <a:prstGeom prst="rect">
            <a:avLst/>
          </a:prstGeom>
          <a:solidFill>
            <a:srgbClr val="31B1A5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1403768" y="3789040"/>
            <a:ext cx="1840770" cy="1840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1403768" y="3783278"/>
            <a:ext cx="1517930" cy="1517930"/>
          </a:xfrm>
          <a:prstGeom prst="rect">
            <a:avLst/>
          </a:prstGeom>
          <a:solidFill>
            <a:srgbClr val="DE12C6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1403768" y="3778992"/>
            <a:ext cx="1113102" cy="1113102"/>
          </a:xfrm>
          <a:prstGeom prst="rect">
            <a:avLst/>
          </a:prstGeom>
          <a:solidFill>
            <a:srgbClr val="04DC2D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395566" y="3789040"/>
            <a:ext cx="2189015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51946" y="5610726"/>
            <a:ext cx="8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95564" y="3789044"/>
            <a:ext cx="1848973" cy="1821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95567" y="3789046"/>
            <a:ext cx="1526131" cy="151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99949" y="3789046"/>
            <a:ext cx="1116921" cy="1103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275882" y="5301208"/>
            <a:ext cx="8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71826" y="4962654"/>
            <a:ext cx="8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1640" y="4509120"/>
            <a:ext cx="8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8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633891" y="1340768"/>
            <a:ext cx="4154133" cy="49958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b="1" dirty="0">
                <a:solidFill>
                  <a:srgbClr val="000080"/>
                </a:solidFill>
              </a:rPr>
              <a:t/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"120pt"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"120pt"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:background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"#00aaa1"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&lt;/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&lt;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b="1" dirty="0">
                <a:solidFill>
                  <a:srgbClr val="000080"/>
                </a:solidFill>
              </a:rPr>
              <a:t/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"100pt"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"100pt"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:background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"#f0f0f0"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&lt;/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&lt;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b="1" dirty="0">
                <a:solidFill>
                  <a:srgbClr val="000080"/>
                </a:solidFill>
              </a:rPr>
              <a:t/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"80pt"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"80pt"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:background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"#d000ff"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&lt;/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dirty="0" smtClean="0"/>
              <a:t>&gt;</a:t>
            </a: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>&lt;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b="1" dirty="0">
                <a:solidFill>
                  <a:srgbClr val="000080"/>
                </a:solidFill>
              </a:rPr>
              <a:t/>
            </a:r>
            <a:br>
              <a:rPr lang="en-US" altLang="zh-CN" sz="1400" b="1" dirty="0">
                <a:solidFill>
                  <a:srgbClr val="00008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"60pt"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"60pt"</a:t>
            </a:r>
            <a:br>
              <a:rPr lang="en-US" altLang="zh-CN" sz="1400" b="1" dirty="0">
                <a:solidFill>
                  <a:srgbClr val="008000"/>
                </a:solidFill>
              </a:rPr>
            </a:br>
            <a:r>
              <a:rPr lang="en-US" altLang="zh-CN" sz="1400" b="1" dirty="0">
                <a:solidFill>
                  <a:srgbClr val="008000"/>
                </a:solidFill>
              </a:rPr>
              <a:t>       </a:t>
            </a:r>
            <a:r>
              <a:rPr lang="en-US" altLang="zh-CN" sz="14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>
                <a:solidFill>
                  <a:srgbClr val="0000FF"/>
                </a:solidFill>
              </a:rPr>
              <a:t>:background</a:t>
            </a:r>
            <a:r>
              <a:rPr lang="en-US" altLang="zh-CN" sz="1400" b="1" dirty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"#5cf222"</a:t>
            </a:r>
            <a:r>
              <a:rPr lang="en-US" altLang="zh-CN" sz="1400" dirty="0"/>
              <a:t>&gt;</a:t>
            </a:r>
            <a:br>
              <a:rPr lang="en-US" altLang="zh-CN" sz="1400" dirty="0"/>
            </a:br>
            <a:r>
              <a:rPr lang="en-US" altLang="zh-CN" sz="1400" dirty="0"/>
              <a:t>&lt;/</a:t>
            </a:r>
            <a:r>
              <a:rPr lang="en-US" altLang="zh-CN" sz="1400" b="1" dirty="0" err="1">
                <a:solidFill>
                  <a:srgbClr val="000080"/>
                </a:solidFill>
              </a:rPr>
              <a:t>FrameLayout</a:t>
            </a:r>
            <a:r>
              <a:rPr lang="en-US" altLang="zh-CN" sz="1400" dirty="0"/>
              <a:t>&gt;</a:t>
            </a:r>
            <a:endParaRPr lang="en-US" altLang="zh-CN" sz="13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556792"/>
            <a:ext cx="2808312" cy="440912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51920" y="1484784"/>
            <a:ext cx="631522" cy="4752528"/>
            <a:chOff x="3851920" y="1833914"/>
            <a:chExt cx="631522" cy="4392488"/>
          </a:xfrm>
        </p:grpSpPr>
        <p:sp>
          <p:nvSpPr>
            <p:cNvPr id="5" name="下箭头 4"/>
            <p:cNvSpPr/>
            <p:nvPr/>
          </p:nvSpPr>
          <p:spPr>
            <a:xfrm>
              <a:off x="3851920" y="1833914"/>
              <a:ext cx="216024" cy="4392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067944" y="2249704"/>
              <a:ext cx="415498" cy="341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大</a:t>
              </a:r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67944" y="5276047"/>
              <a:ext cx="415498" cy="3413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小</a:t>
              </a:r>
            </a:p>
          </p:txBody>
        </p:sp>
      </p:grpSp>
      <p:sp>
        <p:nvSpPr>
          <p:cNvPr id="12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帧布局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2638949" y="1592438"/>
            <a:ext cx="924939" cy="68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5" name="TextBox 6"/>
          <p:cNvSpPr txBox="1"/>
          <p:nvPr/>
        </p:nvSpPr>
        <p:spPr>
          <a:xfrm>
            <a:off x="2642381" y="2852936"/>
            <a:ext cx="924939" cy="68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6" name="TextBox 6"/>
          <p:cNvSpPr txBox="1"/>
          <p:nvPr/>
        </p:nvSpPr>
        <p:spPr>
          <a:xfrm>
            <a:off x="2642381" y="4149080"/>
            <a:ext cx="924939" cy="68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7" name="TextBox 6"/>
          <p:cNvSpPr txBox="1"/>
          <p:nvPr/>
        </p:nvSpPr>
        <p:spPr>
          <a:xfrm>
            <a:off x="2638948" y="5408862"/>
            <a:ext cx="924939" cy="684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9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55541"/>
            <a:ext cx="8679872" cy="58928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Android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Studio2.2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版本的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新布局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，功能与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相对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布局类似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但更强大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52" y="2047406"/>
            <a:ext cx="2231404" cy="411789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Constraint Layout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57468" y="1988840"/>
            <a:ext cx="6015576" cy="4333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Constraint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即“约束、限制”，定义控件“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在某方向与其他控件的对齐或距离关系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”。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578167" lvl="3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需要在控件的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上、下、左、右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方向设置约束条件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578167" lvl="3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至少要设置两个约束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（水平和垂直方向各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个）才能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控制位置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578167" lvl="3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通常会设置更多约束，以便调整控件的位置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578167" lvl="3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注意：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lvl="2" indent="457200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如果在水平或垂直方向上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未设置约束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，实际运行页面会和预览页面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位置不一致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。控件会向左边界、上边界靠齐。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304F707A-C6D4-4B8F-B18A-6823C817A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6370"/>
              </p:ext>
            </p:extLst>
          </p:nvPr>
        </p:nvGraphicFramePr>
        <p:xfrm>
          <a:off x="467544" y="2006010"/>
          <a:ext cx="8136904" cy="415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2887142691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488867549"/>
                    </a:ext>
                  </a:extLst>
                </a:gridCol>
                <a:gridCol w="3096344">
                  <a:extLst>
                    <a:ext uri="{9D8B030D-6E8A-4147-A177-3AD203B41FA5}">
                      <a16:colId xmlns="" xmlns:a16="http://schemas.microsoft.com/office/drawing/2014/main" val="1609308896"/>
                    </a:ext>
                  </a:extLst>
                </a:gridCol>
              </a:tblGrid>
              <a:tr h="4456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位置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属 性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6361583"/>
                  </a:ext>
                </a:extLst>
              </a:tr>
              <a:tr h="51070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右侧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约束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toLeft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右侧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控件左侧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076220"/>
                  </a:ext>
                </a:extLst>
              </a:tr>
              <a:tr h="4640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toRight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右侧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控件右侧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8081082"/>
                  </a:ext>
                </a:extLst>
              </a:tr>
              <a:tr h="3989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左侧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约束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toLeft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左侧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控件左侧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4344921"/>
                  </a:ext>
                </a:extLst>
              </a:tr>
              <a:tr h="39897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toRight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左侧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控件右侧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6913740"/>
                  </a:ext>
                </a:extLst>
              </a:tr>
              <a:tr h="48820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顶部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约束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toBottom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顶部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控件底部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7965886"/>
                  </a:ext>
                </a:extLst>
              </a:tr>
              <a:tr h="47061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toTop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顶部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控件顶部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0506085"/>
                  </a:ext>
                </a:extLst>
              </a:tr>
              <a:tr h="48084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底端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约束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toBottom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i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底部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控件底部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6092730"/>
                  </a:ext>
                </a:extLst>
              </a:tr>
              <a:tr h="5013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_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toTop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Of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控件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底部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zh-CN" altLang="en-US" sz="1600" b="1" dirty="0"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控件顶部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对齐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64429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608" y="1268758"/>
            <a:ext cx="8679872" cy="5760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约束布局中的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一般都需要设置以下属性：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请关注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关键词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0020" y="1887789"/>
            <a:ext cx="5323785" cy="3989483"/>
            <a:chOff x="450020" y="1815781"/>
            <a:chExt cx="5323785" cy="3989483"/>
          </a:xfrm>
        </p:grpSpPr>
        <p:sp>
          <p:nvSpPr>
            <p:cNvPr id="13" name="文本框 2">
              <a:extLst>
                <a:ext uri="{FF2B5EF4-FFF2-40B4-BE49-F238E27FC236}">
                  <a16:creationId xmlns="" xmlns:a16="http://schemas.microsoft.com/office/drawing/2014/main" id="{6EC20564-C1AB-4804-8D12-09C0D41130F4}"/>
                </a:ext>
              </a:extLst>
            </p:cNvPr>
            <p:cNvSpPr txBox="1"/>
            <p:nvPr/>
          </p:nvSpPr>
          <p:spPr>
            <a:xfrm>
              <a:off x="467544" y="1815781"/>
              <a:ext cx="5306261" cy="39894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i="1" dirty="0" smtClean="0"/>
                <a:t>&lt;?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xml version=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"1.0" 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encoding=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"utf-8"</a:t>
              </a:r>
              <a:r>
                <a:rPr lang="en-US" altLang="zh-CN" sz="1400" i="1" dirty="0"/>
                <a:t>?&gt;</a:t>
              </a:r>
              <a:br>
                <a:rPr lang="en-US" altLang="zh-CN" sz="1400" i="1" dirty="0"/>
              </a:br>
              <a:r>
                <a:rPr lang="en-US" altLang="zh-CN" sz="1400" dirty="0"/>
                <a:t>&lt;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android.support.constraint.ConstraintLayout</a:t>
              </a:r>
              <a:r>
                <a:rPr lang="en-US" altLang="zh-CN" sz="1400" b="1" dirty="0">
                  <a:solidFill>
                    <a:srgbClr val="000080"/>
                  </a:solidFill>
                </a:rPr>
                <a:t/>
              </a:r>
              <a:br>
                <a:rPr lang="en-US" altLang="zh-CN" sz="1400" b="1" dirty="0">
                  <a:solidFill>
                    <a:srgbClr val="000080"/>
                  </a:solidFill>
                </a:rPr>
              </a:br>
              <a:r>
                <a:rPr lang="en-US" altLang="zh-CN" sz="1400" b="1" dirty="0">
                  <a:solidFill>
                    <a:srgbClr val="00008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xmlns: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"http://schemas.android.com/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apk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/res/android"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xmlns: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app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"http://schemas.android.com/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apk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/res-auto"</a:t>
              </a:r>
              <a:r>
                <a:rPr lang="en-US" altLang="zh-CN" sz="1400" dirty="0"/>
                <a:t>&gt;</a:t>
              </a:r>
              <a:br>
                <a:rPr lang="en-US" altLang="zh-CN" sz="1400" dirty="0"/>
              </a:br>
              <a:r>
                <a:rPr lang="en-US" altLang="zh-CN" sz="1400" dirty="0"/>
                <a:t>    &lt;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TextView</a:t>
              </a:r>
              <a:r>
                <a:rPr lang="en-US" altLang="zh-CN" sz="1400" b="1" dirty="0">
                  <a:solidFill>
                    <a:srgbClr val="000080"/>
                  </a:solidFill>
                </a:rPr>
                <a:t/>
              </a:r>
              <a:br>
                <a:rPr lang="en-US" altLang="zh-CN" sz="1400" b="1" dirty="0">
                  <a:solidFill>
                    <a:srgbClr val="000080"/>
                  </a:solidFill>
                </a:rPr>
              </a:br>
              <a:r>
                <a:rPr lang="en-US" altLang="zh-CN" sz="14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"hello world"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:padding</a:t>
              </a:r>
              <a:r>
                <a:rPr lang="en-US" altLang="zh-CN" sz="14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“50dp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 smtClean="0">
                  <a:solidFill>
                    <a:srgbClr val="660E7A"/>
                  </a:solidFill>
                </a:rPr>
                <a:t>android</a:t>
              </a:r>
              <a:r>
                <a:rPr lang="en-US" altLang="zh-CN" sz="1400" b="1" dirty="0" err="1" smtClean="0">
                  <a:solidFill>
                    <a:srgbClr val="0000FF"/>
                  </a:solidFill>
                </a:rPr>
                <a:t>:layout_marginTop</a:t>
              </a:r>
              <a:r>
                <a:rPr lang="en-US" altLang="zh-CN" sz="14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40dp"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660E7A"/>
                  </a:solidFill>
                </a:rPr>
                <a:t>app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:layout_constraintTop_toTopOf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parent“ </a:t>
              </a:r>
              <a:r>
                <a:rPr lang="en-US" altLang="zh-CN" sz="1400" dirty="0" smtClean="0"/>
                <a:t>/&gt;</a:t>
              </a:r>
            </a:p>
            <a:p>
              <a:r>
                <a:rPr lang="en-US" altLang="zh-CN" sz="1400" dirty="0" smtClean="0"/>
                <a:t>&lt;/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android.support.constraint.ConstraintLayout</a:t>
              </a:r>
              <a:r>
                <a:rPr lang="en-US" altLang="zh-CN" sz="1400" dirty="0" smtClean="0"/>
                <a:t>&gt;</a:t>
              </a:r>
              <a:endParaRPr lang="en-US" altLang="zh-CN" sz="2000" dirty="0">
                <a:solidFill>
                  <a:schemeClr val="tx2"/>
                </a:solidFill>
              </a:endParaRPr>
            </a:p>
            <a:p>
              <a:endParaRPr lang="en-US" altLang="zh-CN" sz="800" dirty="0" smtClean="0"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外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边界距离上边为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40dp</a:t>
              </a:r>
            </a:p>
            <a:p>
              <a:pPr lvl="1">
                <a:lnSpc>
                  <a:spcPct val="150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内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边距全部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50dp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464" y="4437112"/>
              <a:ext cx="3955544" cy="216024"/>
            </a:xfrm>
            <a:prstGeom prst="rect">
              <a:avLst/>
            </a:prstGeom>
            <a:noFill/>
            <a:ln w="28575">
              <a:solidFill>
                <a:srgbClr val="3961DF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0020" y="2060848"/>
              <a:ext cx="3761940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84168" y="1556792"/>
            <a:ext cx="2520280" cy="4346671"/>
            <a:chOff x="5364088" y="1556792"/>
            <a:chExt cx="2880320" cy="4634703"/>
          </a:xfrm>
        </p:grpSpPr>
        <p:pic>
          <p:nvPicPr>
            <p:cNvPr id="17" name="图片 16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1556792"/>
              <a:ext cx="2880320" cy="4634703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6541014" y="1916832"/>
              <a:ext cx="767290" cy="344039"/>
              <a:chOff x="5783674" y="2606778"/>
              <a:chExt cx="881611" cy="390174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="" xmlns:a16="http://schemas.microsoft.com/office/drawing/2014/main" id="{BD9DE906-AE79-4BC2-B780-C23AC2F8DE0E}"/>
                  </a:ext>
                </a:extLst>
              </p:cNvPr>
              <p:cNvCxnSpPr/>
              <p:nvPr/>
            </p:nvCxnSpPr>
            <p:spPr>
              <a:xfrm>
                <a:off x="5783674" y="2636912"/>
                <a:ext cx="0" cy="3600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7">
                <a:extLst>
                  <a:ext uri="{FF2B5EF4-FFF2-40B4-BE49-F238E27FC236}">
                    <a16:creationId xmlns="" xmlns:a16="http://schemas.microsoft.com/office/drawing/2014/main" id="{D92C5CA2-AEBA-4477-9390-73914B1155D5}"/>
                  </a:ext>
                </a:extLst>
              </p:cNvPr>
              <p:cNvSpPr txBox="1"/>
              <p:nvPr/>
            </p:nvSpPr>
            <p:spPr>
              <a:xfrm>
                <a:off x="5796136" y="2606778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margin</a:t>
                </a:r>
                <a:endParaRPr lang="zh-CN" alt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012160" y="2758249"/>
              <a:ext cx="992913" cy="382719"/>
              <a:chOff x="6372200" y="1626807"/>
              <a:chExt cx="1140850" cy="434041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="" xmlns:a16="http://schemas.microsoft.com/office/drawing/2014/main" id="{850B969F-5D0D-4185-A9A7-4AFE44142CFC}"/>
                  </a:ext>
                </a:extLst>
              </p:cNvPr>
              <p:cNvCxnSpPr/>
              <p:nvPr/>
            </p:nvCxnSpPr>
            <p:spPr>
              <a:xfrm>
                <a:off x="6372200" y="1700808"/>
                <a:ext cx="0" cy="3600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11">
                <a:extLst>
                  <a:ext uri="{FF2B5EF4-FFF2-40B4-BE49-F238E27FC236}">
                    <a16:creationId xmlns="" xmlns:a16="http://schemas.microsoft.com/office/drawing/2014/main" id="{F22E1856-32B0-440A-98C6-0156AA936CE7}"/>
                  </a:ext>
                </a:extLst>
              </p:cNvPr>
              <p:cNvSpPr txBox="1"/>
              <p:nvPr/>
            </p:nvSpPr>
            <p:spPr>
              <a:xfrm>
                <a:off x="6533295" y="162680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padding</a:t>
                </a:r>
                <a:endParaRPr lang="zh-CN" altLang="en-US" dirty="0"/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margin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6018964"/>
            <a:ext cx="6840760" cy="5109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若蓝色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区域代码去掉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，则失去约束参照物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失效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608" y="1268758"/>
            <a:ext cx="8679872" cy="5760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约束布局中的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6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608" y="1268760"/>
            <a:ext cx="5439512" cy="5112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约束布局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实现如图所示界面</a:t>
            </a: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按钮“中心”水平居中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“中心”垂直方向距离顶端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150dp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其它按钮分布如图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输入属性时善用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自动完成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自动补充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快速实现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如，输入</a:t>
            </a:r>
            <a:r>
              <a:rPr lang="en-US" altLang="zh-CN" b="1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en-US" altLang="zh-CN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:layout_constraintTop_toTopOf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直接输入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关键词的全部或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部分，例如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ttt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top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topt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等进行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快速匹配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从列表中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合适的属性即可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2385342" cy="3987332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6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2385342" cy="398733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80538"/>
            <a:ext cx="4587059" cy="5442540"/>
          </a:xfrm>
          <a:prstGeom prst="rect">
            <a:avLst/>
          </a:prstGeom>
        </p:spPr>
      </p:pic>
      <p:sp>
        <p:nvSpPr>
          <p:cNvPr id="9" name="文本框 3">
            <a:extLst>
              <a:ext uri="{FF2B5EF4-FFF2-40B4-BE49-F238E27FC236}">
                <a16:creationId xmlns="" xmlns:a16="http://schemas.microsoft.com/office/drawing/2014/main" id="{7D603903-189F-4893-B759-F4845C0F334D}"/>
              </a:ext>
            </a:extLst>
          </p:cNvPr>
          <p:cNvSpPr txBox="1"/>
          <p:nvPr/>
        </p:nvSpPr>
        <p:spPr>
          <a:xfrm>
            <a:off x="5940152" y="1218818"/>
            <a:ext cx="2304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界面如图所示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="" xmlns:a16="http://schemas.microsoft.com/office/drawing/2014/main" id="{7D603903-189F-4893-B759-F4845C0F334D}"/>
              </a:ext>
            </a:extLst>
          </p:cNvPr>
          <p:cNvSpPr txBox="1"/>
          <p:nvPr/>
        </p:nvSpPr>
        <p:spPr>
          <a:xfrm>
            <a:off x="6156176" y="400506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约束的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参照物：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sz="16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endParaRPr lang="en-US" altLang="zh-CN" sz="1600" b="1" dirty="0" smtClean="0">
              <a:solidFill>
                <a:srgbClr val="3961D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sz="16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上和左</a:t>
            </a:r>
            <a:endParaRPr lang="zh-CN" altLang="en-US" sz="1600" b="1" dirty="0">
              <a:solidFill>
                <a:srgbClr val="3961D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>
            <a:extLst>
              <a:ext uri="{FF2B5EF4-FFF2-40B4-BE49-F238E27FC236}">
                <a16:creationId xmlns="" xmlns:a16="http://schemas.microsoft.com/office/drawing/2014/main" id="{7D603903-189F-4893-B759-F4845C0F334D}"/>
              </a:ext>
            </a:extLst>
          </p:cNvPr>
          <p:cNvSpPr txBox="1"/>
          <p:nvPr/>
        </p:nvSpPr>
        <p:spPr>
          <a:xfrm>
            <a:off x="5004048" y="5899338"/>
            <a:ext cx="4032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添加代码实现按钮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”和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7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00322" y="1772816"/>
            <a:ext cx="3588102" cy="2507577"/>
            <a:chOff x="4578029" y="1502361"/>
            <a:chExt cx="3588102" cy="2507577"/>
          </a:xfrm>
        </p:grpSpPr>
        <p:pic>
          <p:nvPicPr>
            <p:cNvPr id="2051" name="Picture 3" descr="C:\Users\Administrator.WIN7-1703071040\AppData\Roaming\Tencent\Users\41621357\QQ\WinTemp\RichOle\C(]X3U}$4EZZFTF95TZ$_M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032"/>
            <a:stretch/>
          </p:blipFill>
          <p:spPr bwMode="auto">
            <a:xfrm>
              <a:off x="4578029" y="1502361"/>
              <a:ext cx="3588102" cy="250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156176" y="1933610"/>
              <a:ext cx="1656184" cy="6893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1"/>
          <a:stretch/>
        </p:blipFill>
        <p:spPr>
          <a:xfrm>
            <a:off x="298563" y="1988840"/>
            <a:ext cx="4633477" cy="1512168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BA7EAF95-CEEE-48CE-9718-A9FA7944E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59887"/>
              </p:ext>
            </p:extLst>
          </p:nvPr>
        </p:nvGraphicFramePr>
        <p:xfrm>
          <a:off x="971600" y="3746710"/>
          <a:ext cx="7056784" cy="285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="" xmlns:a16="http://schemas.microsoft.com/office/drawing/2014/main" val="1364824590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406190157"/>
                    </a:ext>
                  </a:extLst>
                </a:gridCol>
              </a:tblGrid>
              <a:tr h="3980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属 性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说 明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41669946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标识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orientation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horizontal 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或 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vertical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layout_constraintGuide_begin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距离开始位置的距离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803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layout_constraintGuide_end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距离结束位置的距离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64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layout_constraintGuide_percent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比例（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如果同时设置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begin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percent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，则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percent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起作用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6204799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D603903-189F-4893-B759-F4845C0F334D}"/>
              </a:ext>
            </a:extLst>
          </p:cNvPr>
          <p:cNvSpPr txBox="1"/>
          <p:nvPr/>
        </p:nvSpPr>
        <p:spPr>
          <a:xfrm>
            <a:off x="212608" y="1273192"/>
            <a:ext cx="53127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基准线</a:t>
            </a:r>
            <a:r>
              <a:rPr lang="zh-CN" altLang="en-US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更好的控制各个控件的位置约束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Guideline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课堂练习（三）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212608" y="1340768"/>
            <a:ext cx="8751880" cy="474924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页相对布局示例、第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页帧布局示例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完成示例及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理解并掌握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@+id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34-36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的约束布局示例：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完成示例，并按照要求补充“右”和“下”的设计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掌握控件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个方向的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约束条件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的设置，熟练运用属性设计时的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自动完成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（自动补充）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掌握约束布局中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外边距的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dirty="0">
              <a:solidFill>
                <a:srgbClr val="3961D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理解并掌握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@+id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4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8561"/>
            <a:ext cx="8679872" cy="5184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界面美化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属性控制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组件的宽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高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927417" lvl="5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Layout_width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Layout_height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属性必须设置为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0dp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才能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正确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显示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padding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margin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控制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控件的内、外边距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TextColor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属性设置文本颜色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Background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属性设置背景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颜色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endParaRPr lang="en-US" altLang="zh-CN" sz="1800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颜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色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0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置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一组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十六进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制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数字，数字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0~9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，字母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a~f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透明度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可以不设，若省略透明度则默认完全不透明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     如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#FF0000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红色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#00FF00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绿色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#0000FF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蓝色</a:t>
            </a:r>
            <a:endParaRPr lang="zh-CN" altLang="en-US" sz="4000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72000" y="3933056"/>
            <a:ext cx="4536504" cy="1368152"/>
            <a:chOff x="4572000" y="3933056"/>
            <a:chExt cx="4536504" cy="1368152"/>
          </a:xfrm>
        </p:grpSpPr>
        <p:pic>
          <p:nvPicPr>
            <p:cNvPr id="3073" name="Picture 1" descr="C:\Users\Administrator.WIN7-1703071040\AppData\Roaming\Tencent\Users\41621357\QQ\WinTemp\RichOle\HQ_C1ZTE[S3}2`151M)T{4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933056"/>
              <a:ext cx="4536504" cy="1368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22268" y="4005064"/>
              <a:ext cx="1656184" cy="5600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补充知识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4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08" y="1238850"/>
            <a:ext cx="86798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程序设计中，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程序代码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分开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管理，这些对象通过构建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(Build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文件，用户下载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文件进行安装。</a:t>
            </a: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“资源”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都以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文件方式存在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界面的设计、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字符串对象、图形对象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、颜色对象等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程序逻辑处理的代码放在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箭头3"/>
          <p:cNvSpPr/>
          <p:nvPr/>
        </p:nvSpPr>
        <p:spPr bwMode="gray">
          <a:xfrm flipV="1">
            <a:off x="1540313" y="5085183"/>
            <a:ext cx="871447" cy="929005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102379" tIns="51191" rIns="102379" bIns="5119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23911">
              <a:defRPr/>
            </a:pPr>
            <a:endParaRPr lang="zh-CN" altLang="en-US">
              <a:solidFill>
                <a:sysClr val="windowText" lastClr="000000"/>
              </a:solidFill>
              <a:latin typeface="Calibri"/>
              <a:ea typeface="宋体" charset="-122"/>
            </a:endParaRPr>
          </a:p>
        </p:txBody>
      </p:sp>
      <p:sp>
        <p:nvSpPr>
          <p:cNvPr id="17" name="箭头1"/>
          <p:cNvSpPr/>
          <p:nvPr/>
        </p:nvSpPr>
        <p:spPr bwMode="gray">
          <a:xfrm>
            <a:off x="1547664" y="4149080"/>
            <a:ext cx="896284" cy="94032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102379" tIns="51191" rIns="102379" bIns="5119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23911">
              <a:defRPr/>
            </a:pPr>
            <a:endParaRPr lang="zh-CN" altLang="en-US">
              <a:solidFill>
                <a:sysClr val="windowText" lastClr="000000"/>
              </a:solidFill>
              <a:latin typeface="Calibri"/>
              <a:ea typeface="宋体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11760" y="5229200"/>
            <a:ext cx="5472608" cy="1152128"/>
            <a:chOff x="2267744" y="4938737"/>
            <a:chExt cx="5472608" cy="1298575"/>
          </a:xfrm>
        </p:grpSpPr>
        <p:sp>
          <p:nvSpPr>
            <p:cNvPr id="21" name="文本3"/>
            <p:cNvSpPr>
              <a:spLocks noChangeArrowheads="1"/>
            </p:cNvSpPr>
            <p:nvPr/>
          </p:nvSpPr>
          <p:spPr bwMode="ltGray">
            <a:xfrm>
              <a:off x="3707905" y="4948265"/>
              <a:ext cx="4032447" cy="1286257"/>
            </a:xfrm>
            <a:prstGeom prst="roundRect">
              <a:avLst>
                <a:gd name="adj" fmla="val 11505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102379" tIns="51191" rIns="102379" bIns="5119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80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程序代码，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语言编写</a:t>
              </a:r>
            </a:p>
            <a:p>
              <a:pPr marL="2880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MainActivity.java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标题3"/>
            <p:cNvSpPr>
              <a:spLocks noChangeArrowheads="1"/>
            </p:cNvSpPr>
            <p:nvPr/>
          </p:nvSpPr>
          <p:spPr bwMode="gray">
            <a:xfrm>
              <a:off x="2267744" y="4938737"/>
              <a:ext cx="1628775" cy="1298575"/>
            </a:xfrm>
            <a:prstGeom prst="roundRect">
              <a:avLst>
                <a:gd name="adj" fmla="val 11921"/>
              </a:avLst>
            </a:prstGeom>
            <a:solidFill>
              <a:schemeClr val="bg2">
                <a:lumMod val="7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4458" tIns="52228" rIns="104458" bIns="52228" anchor="ctr"/>
            <a:lstStyle/>
            <a:p>
              <a:pPr>
                <a:lnSpc>
                  <a:spcPct val="120000"/>
                </a:lnSpc>
              </a:pPr>
              <a:r>
                <a:rPr lang="zh-CN" altLang="en-US" b="1" kern="0" dirty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程序逻辑</a:t>
              </a:r>
              <a:r>
                <a:rPr lang="en-US" altLang="zh-CN" b="1" kern="0" dirty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[Java] </a:t>
              </a:r>
            </a:p>
          </p:txBody>
        </p:sp>
      </p:grp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991304" y="4509120"/>
            <a:ext cx="1170876" cy="118873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F9F9F9"/>
            </a:solidFill>
            <a:round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itchFamily="34" charset="0"/>
                <a:ea typeface="微软雅黑" panose="020B0503020204020204" pitchFamily="34" charset="-122"/>
              </a:rPr>
              <a:t>程序设计</a:t>
            </a:r>
            <a:endParaRPr lang="zh-CN" altLang="en-US" sz="2400" b="1" kern="0" dirty="0">
              <a:solidFill>
                <a:schemeClr val="bg1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419993" y="3717032"/>
            <a:ext cx="5464375" cy="1152128"/>
            <a:chOff x="2275977" y="3372459"/>
            <a:chExt cx="5464375" cy="1280677"/>
          </a:xfrm>
        </p:grpSpPr>
        <p:sp>
          <p:nvSpPr>
            <p:cNvPr id="18" name="文本1"/>
            <p:cNvSpPr>
              <a:spLocks noChangeArrowheads="1"/>
            </p:cNvSpPr>
            <p:nvPr/>
          </p:nvSpPr>
          <p:spPr bwMode="gray">
            <a:xfrm>
              <a:off x="3707905" y="3372459"/>
              <a:ext cx="4032447" cy="1280677"/>
            </a:xfrm>
            <a:prstGeom prst="roundRect">
              <a:avLst>
                <a:gd name="adj" fmla="val 11505"/>
              </a:avLst>
            </a:prstGeom>
            <a:gradFill>
              <a:gsLst>
                <a:gs pos="33000">
                  <a:srgbClr val="F9F9F9"/>
                </a:gs>
                <a:gs pos="100000">
                  <a:srgbClr val="D7D7D7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102379" tIns="51191" rIns="102379" bIns="51191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80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设计用户界面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UI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，用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描述</a:t>
              </a:r>
            </a:p>
            <a:p>
              <a:pPr marL="2880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如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MainActivity.xml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strings.xml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标题1"/>
            <p:cNvSpPr>
              <a:spLocks noChangeArrowheads="1"/>
            </p:cNvSpPr>
            <p:nvPr/>
          </p:nvSpPr>
          <p:spPr bwMode="gray">
            <a:xfrm>
              <a:off x="2275977" y="3372459"/>
              <a:ext cx="1628775" cy="1280677"/>
            </a:xfrm>
            <a:prstGeom prst="roundRect">
              <a:avLst>
                <a:gd name="adj" fmla="val 11921"/>
              </a:avLst>
            </a:prstGeom>
            <a:solidFill>
              <a:schemeClr val="bg2">
                <a:lumMod val="7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4458" tIns="52228" rIns="104458" bIns="52228" anchor="ctr"/>
            <a:lstStyle/>
            <a:p>
              <a:pPr>
                <a:lnSpc>
                  <a:spcPct val="120000"/>
                </a:lnSpc>
              </a:pPr>
              <a:r>
                <a:rPr lang="zh-CN" altLang="en-US" b="1" kern="0" dirty="0" smtClean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 </a:t>
              </a:r>
              <a:r>
                <a:rPr lang="en-US" altLang="zh-CN" b="1" kern="0" dirty="0">
                  <a:solidFill>
                    <a:srgbClr val="F9F9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[XML] </a:t>
              </a:r>
            </a:p>
          </p:txBody>
        </p:sp>
      </p:grpSp>
      <p:sp>
        <p:nvSpPr>
          <p:cNvPr id="13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1.1 Android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706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实例：我爱学安卓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24A9A311-0738-49F3-9CD7-1E08DC96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91" y="1340768"/>
            <a:ext cx="2767533" cy="5198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1254456"/>
            <a:ext cx="4968552" cy="54149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实例：我爱学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如图所示</a:t>
            </a:r>
            <a:endParaRPr lang="en-US" altLang="zh-CN" sz="2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0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：约束布局</a:t>
            </a:r>
            <a:endParaRPr lang="en-US" altLang="zh-CN" sz="2000" b="1" dirty="0" smtClean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(1)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添加一个基准线（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(2)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以基准线为标准，对各控件设置约束条件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：也可以先设置某个控件的位置约束，然后以它为参照物，设置其他控件的约束条件。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000" b="1" dirty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：线性布局</a:t>
            </a:r>
            <a:endParaRPr lang="en-US" altLang="zh-CN" sz="2000" b="1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(1)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一个线性布局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，垂直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排列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内部有两行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(2)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每行是一个线性布局，水平排列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实例：我爱学安卓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3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608" y="1254456"/>
            <a:ext cx="8679872" cy="54149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线性布局</a:t>
            </a:r>
            <a:endParaRPr lang="en-US" altLang="zh-CN" sz="2400" b="1" dirty="0" smtClean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android: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orientation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来控制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400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约束布局</a:t>
            </a:r>
            <a:endParaRPr lang="en-US" altLang="zh-CN" sz="2400" b="1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个方向的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约束条件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控件（至少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同时使用约束布局和线性布局（自行练习，不做要求）</a:t>
            </a:r>
            <a:endParaRPr lang="en-US" altLang="zh-CN" sz="2400" b="1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将线性布局或约束布局当做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设计，利用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布局的嵌套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实现设计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91" y="2348880"/>
            <a:ext cx="4032448" cy="1147221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41" y="4336642"/>
            <a:ext cx="3618611" cy="118059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实例：我爱学安卓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6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468C06E-11D8-48D4-99D6-0C3CFA20F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1" t="20600" r="35431" b="24801"/>
          <a:stretch/>
        </p:blipFill>
        <p:spPr>
          <a:xfrm>
            <a:off x="999263" y="1268760"/>
            <a:ext cx="7245145" cy="518457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实例实现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CB6ED49-1D75-4F05-9541-D2C23A98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5" t="20726" r="29519" b="19775"/>
          <a:stretch/>
        </p:blipFill>
        <p:spPr>
          <a:xfrm>
            <a:off x="1043608" y="1273812"/>
            <a:ext cx="7200800" cy="526669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实例实现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AC49CDC-142B-4480-B03B-DE8A3EDDA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0" t="20601" r="33463" b="15000"/>
          <a:stretch/>
        </p:blipFill>
        <p:spPr>
          <a:xfrm>
            <a:off x="971600" y="1283361"/>
            <a:ext cx="6797989" cy="51699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实例实现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8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A66F646-9246-4E76-8669-EE13C9F5D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1" t="20600" r="42125" b="26200"/>
          <a:stretch/>
        </p:blipFill>
        <p:spPr>
          <a:xfrm>
            <a:off x="1475656" y="1392856"/>
            <a:ext cx="5564702" cy="459705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实例实现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作业：计算器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界面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700808"/>
            <a:ext cx="4968552" cy="4320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任意一种界面布局，实现简单的计算器界面，如图。</a:t>
            </a: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：约束布局</a:t>
            </a:r>
            <a:endParaRPr lang="en-US" altLang="zh-CN" sz="2400" b="1" dirty="0" smtClean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2400" b="1" dirty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4548D3"/>
                </a:solidFill>
                <a:latin typeface="微软雅黑" pitchFamily="34" charset="-122"/>
                <a:ea typeface="微软雅黑" pitchFamily="34" charset="-122"/>
              </a:rPr>
              <a:t>：线性布局</a:t>
            </a:r>
            <a:endParaRPr lang="en-US" altLang="zh-CN" sz="2400" b="1" dirty="0">
              <a:solidFill>
                <a:srgbClr val="4548D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 堂 作 业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7" y="1625560"/>
            <a:ext cx="2181503" cy="4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1115616" y="1196752"/>
            <a:ext cx="6984776" cy="52838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300" i="1" dirty="0"/>
              <a:t>&lt;?</a:t>
            </a:r>
            <a:r>
              <a:rPr lang="en-US" altLang="zh-CN" sz="1300" b="1" dirty="0">
                <a:solidFill>
                  <a:srgbClr val="0000FF"/>
                </a:solidFill>
              </a:rPr>
              <a:t>xml version=</a:t>
            </a:r>
            <a:r>
              <a:rPr lang="en-US" altLang="zh-CN" sz="1300" b="1" dirty="0">
                <a:solidFill>
                  <a:srgbClr val="008000"/>
                </a:solidFill>
              </a:rPr>
              <a:t>"1.0" </a:t>
            </a:r>
            <a:r>
              <a:rPr lang="en-US" altLang="zh-CN" sz="1300" b="1" dirty="0">
                <a:solidFill>
                  <a:srgbClr val="0000FF"/>
                </a:solidFill>
              </a:rPr>
              <a:t>encoding=</a:t>
            </a:r>
            <a:r>
              <a:rPr lang="en-US" altLang="zh-CN" sz="1300" b="1" dirty="0">
                <a:solidFill>
                  <a:srgbClr val="008000"/>
                </a:solidFill>
              </a:rPr>
              <a:t>"utf-8"</a:t>
            </a:r>
            <a:r>
              <a:rPr lang="en-US" altLang="zh-CN" sz="1300" i="1" dirty="0"/>
              <a:t>?&gt;</a:t>
            </a:r>
            <a:br>
              <a:rPr lang="en-US" altLang="zh-CN" sz="1300" i="1" dirty="0"/>
            </a:br>
            <a:r>
              <a:rPr lang="en-US" altLang="zh-CN" sz="1300" i="1" dirty="0"/>
              <a:t>    </a:t>
            </a:r>
            <a:r>
              <a:rPr lang="en-US" altLang="zh-CN" sz="1300" dirty="0"/>
              <a:t>&lt;</a:t>
            </a:r>
            <a:r>
              <a:rPr lang="en-US" altLang="zh-CN" sz="1300" b="1" dirty="0" err="1">
                <a:solidFill>
                  <a:srgbClr val="000080"/>
                </a:solidFill>
              </a:rPr>
              <a:t>LinearLayout</a:t>
            </a:r>
            <a:r>
              <a:rPr lang="en-US" altLang="zh-CN" sz="1300" b="1" dirty="0">
                <a:solidFill>
                  <a:srgbClr val="000080"/>
                </a:solidFill>
              </a:rPr>
              <a:t> </a:t>
            </a:r>
            <a:r>
              <a:rPr lang="en-US" altLang="zh-CN" sz="1300" b="1" dirty="0" err="1">
                <a:solidFill>
                  <a:srgbClr val="0000FF"/>
                </a:solidFill>
              </a:rPr>
              <a:t>xmlns: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"http://schemas.android.com/</a:t>
            </a:r>
            <a:r>
              <a:rPr lang="en-US" altLang="zh-CN" sz="1300" b="1" dirty="0" err="1">
                <a:solidFill>
                  <a:srgbClr val="008000"/>
                </a:solidFill>
              </a:rPr>
              <a:t>apk</a:t>
            </a:r>
            <a:r>
              <a:rPr lang="en-US" altLang="zh-CN" sz="1300" b="1" dirty="0">
                <a:solidFill>
                  <a:srgbClr val="008000"/>
                </a:solidFill>
              </a:rPr>
              <a:t>/res/android"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</a:t>
            </a:r>
            <a:r>
              <a:rPr lang="en-US" altLang="zh-CN" sz="1300" b="1" dirty="0" err="1">
                <a:solidFill>
                  <a:srgbClr val="0000FF"/>
                </a:solidFill>
              </a:rPr>
              <a:t>xmlns:</a:t>
            </a:r>
            <a:r>
              <a:rPr lang="en-US" altLang="zh-CN" sz="1300" b="1" dirty="0" err="1">
                <a:solidFill>
                  <a:srgbClr val="660E7A"/>
                </a:solidFill>
              </a:rPr>
              <a:t>tools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"http://schemas.android.com/tools"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:id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"@+id/activity_ji_suan02"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b="1" dirty="0" err="1">
                <a:solidFill>
                  <a:srgbClr val="008000"/>
                </a:solidFill>
              </a:rPr>
              <a:t>match_parent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b="1" dirty="0" err="1">
                <a:solidFill>
                  <a:srgbClr val="008000"/>
                </a:solidFill>
              </a:rPr>
              <a:t>match_parent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:orientation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"vertical"</a:t>
            </a:r>
            <a:r>
              <a:rPr lang="en-US" altLang="zh-CN" sz="1300" dirty="0"/>
              <a:t>&gt;</a:t>
            </a:r>
            <a:br>
              <a:rPr lang="en-US" altLang="zh-CN" sz="1300" dirty="0"/>
            </a:br>
            <a:r>
              <a:rPr lang="en-US" altLang="zh-CN" sz="1300" dirty="0"/>
              <a:t/>
            </a:r>
            <a:br>
              <a:rPr lang="en-US" altLang="zh-CN" sz="1300" dirty="0"/>
            </a:br>
            <a:r>
              <a:rPr lang="en-US" altLang="zh-CN" sz="1300" dirty="0"/>
              <a:t>        &lt;</a:t>
            </a:r>
            <a:r>
              <a:rPr lang="en-US" altLang="zh-CN" sz="1300" b="1" dirty="0" err="1">
                <a:solidFill>
                  <a:srgbClr val="000080"/>
                </a:solidFill>
              </a:rPr>
              <a:t>TextView</a:t>
            </a:r>
            <a:r>
              <a:rPr lang="en-US" altLang="zh-CN" sz="1300" b="1" dirty="0">
                <a:solidFill>
                  <a:srgbClr val="000080"/>
                </a:solidFill>
              </a:rPr>
              <a:t/>
            </a:r>
            <a:br>
              <a:rPr lang="en-US" altLang="zh-CN" sz="1300" b="1" dirty="0">
                <a:solidFill>
                  <a:srgbClr val="000080"/>
                </a:solidFill>
              </a:rPr>
            </a:br>
            <a:r>
              <a:rPr lang="en-US" altLang="zh-CN" sz="1300" b="1" dirty="0">
                <a:solidFill>
                  <a:srgbClr val="000080"/>
                </a:solidFill>
              </a:rPr>
              <a:t>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:id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"@+id/</a:t>
            </a:r>
            <a:r>
              <a:rPr lang="en-US" altLang="zh-CN" sz="1300" b="1" dirty="0" err="1">
                <a:solidFill>
                  <a:srgbClr val="008000"/>
                </a:solidFill>
              </a:rPr>
              <a:t>tv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:layout_width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b="1" dirty="0" err="1">
                <a:solidFill>
                  <a:srgbClr val="008000"/>
                </a:solidFill>
              </a:rPr>
              <a:t>match_parent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:layout_height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"40dp"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:textSize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"30dp"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:text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"0"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:textColor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"#ff0000"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:gravity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b="1" dirty="0" err="1">
                <a:solidFill>
                  <a:srgbClr val="008000"/>
                </a:solidFill>
              </a:rPr>
              <a:t>center_vertical|right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:layout_marginRight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"5dp"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:layout_marginLeft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"5dp"</a:t>
            </a:r>
            <a:br>
              <a:rPr lang="en-US" altLang="zh-CN" sz="1300" b="1" dirty="0">
                <a:solidFill>
                  <a:srgbClr val="008000"/>
                </a:solidFill>
              </a:rPr>
            </a:br>
            <a:r>
              <a:rPr lang="en-US" altLang="zh-CN" sz="1300" b="1" dirty="0">
                <a:solidFill>
                  <a:srgbClr val="008000"/>
                </a:solidFill>
              </a:rPr>
              <a:t>             </a:t>
            </a:r>
            <a:r>
              <a:rPr lang="en-US" altLang="zh-CN" sz="1300" b="1" dirty="0" err="1">
                <a:solidFill>
                  <a:srgbClr val="660E7A"/>
                </a:solidFill>
              </a:rPr>
              <a:t>android</a:t>
            </a:r>
            <a:r>
              <a:rPr lang="en-US" altLang="zh-CN" sz="1300" b="1" dirty="0" err="1">
                <a:solidFill>
                  <a:srgbClr val="0000FF"/>
                </a:solidFill>
              </a:rPr>
              <a:t>:background</a:t>
            </a:r>
            <a:r>
              <a:rPr lang="en-US" altLang="zh-CN" sz="1300" b="1" dirty="0">
                <a:solidFill>
                  <a:srgbClr val="0000FF"/>
                </a:solidFill>
              </a:rPr>
              <a:t>=</a:t>
            </a:r>
            <a:r>
              <a:rPr lang="en-US" altLang="zh-CN" sz="1300" b="1" dirty="0">
                <a:solidFill>
                  <a:srgbClr val="008000"/>
                </a:solidFill>
              </a:rPr>
              <a:t>"#FFFF00"  </a:t>
            </a:r>
            <a:r>
              <a:rPr lang="en-US" altLang="zh-CN" sz="1300" dirty="0" smtClean="0"/>
              <a:t>/&gt;</a:t>
            </a:r>
          </a:p>
          <a:p>
            <a:r>
              <a:rPr lang="en-US" altLang="zh-CN" sz="1300" dirty="0"/>
              <a:t> </a:t>
            </a:r>
            <a:r>
              <a:rPr lang="en-US" altLang="zh-CN" sz="1300" dirty="0" smtClean="0"/>
              <a:t>            </a:t>
            </a:r>
          </a:p>
          <a:p>
            <a:r>
              <a:rPr lang="en-US" altLang="zh-CN" sz="1400" i="1" dirty="0" smtClean="0">
                <a:solidFill>
                  <a:srgbClr val="808080"/>
                </a:solidFill>
              </a:rPr>
              <a:t>	</a:t>
            </a:r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&lt; 7 </a:t>
            </a:r>
            <a:r>
              <a:rPr lang="en-US" altLang="zh-CN" sz="1400" b="1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8 9 + </a:t>
            </a:r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 &gt;	</a:t>
            </a:r>
            <a:r>
              <a:rPr lang="zh-CN" altLang="en-US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布局见后</a:t>
            </a:r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400" b="1" dirty="0" smtClean="0">
              <a:solidFill>
                <a:srgbClr val="80808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	&lt; 4 </a:t>
            </a:r>
            <a:r>
              <a:rPr lang="en-US" altLang="zh-CN" sz="1400" b="1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6 -   &gt; 	</a:t>
            </a:r>
            <a:r>
              <a:rPr lang="zh-CN" altLang="en-US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布局见</a:t>
            </a:r>
            <a:r>
              <a:rPr lang="zh-CN" altLang="en-US" sz="1400" b="1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sz="1400" b="1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400" b="1" dirty="0" smtClean="0">
              <a:solidFill>
                <a:srgbClr val="80808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	&lt; 1 </a:t>
            </a:r>
            <a:r>
              <a:rPr lang="en-US" altLang="zh-CN" sz="1400" b="1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2 3 * </a:t>
            </a:r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  &gt;  	</a:t>
            </a:r>
            <a:r>
              <a:rPr lang="zh-CN" altLang="en-US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自主完成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	&lt; 0 </a:t>
            </a:r>
            <a:r>
              <a:rPr lang="en-US" altLang="zh-CN" sz="1400" b="1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C = / </a:t>
            </a:r>
            <a:r>
              <a:rPr lang="en-US" altLang="zh-CN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 &gt;  	</a:t>
            </a:r>
            <a:r>
              <a:rPr lang="zh-CN" altLang="en-US" sz="1400" b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自主完成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300" b="1" dirty="0" smtClean="0"/>
              <a:t>    </a:t>
            </a:r>
            <a:endParaRPr lang="en-US" altLang="zh-CN" sz="1300" b="1" dirty="0"/>
          </a:p>
          <a:p>
            <a:r>
              <a:rPr lang="en-US" altLang="zh-CN" sz="1300" dirty="0" smtClean="0"/>
              <a:t>  &lt;/</a:t>
            </a:r>
            <a:r>
              <a:rPr lang="en-US" altLang="zh-CN" sz="1300" b="1" dirty="0" err="1">
                <a:solidFill>
                  <a:srgbClr val="000080"/>
                </a:solidFill>
              </a:rPr>
              <a:t>LinearLayout</a:t>
            </a:r>
            <a:r>
              <a:rPr lang="en-US" altLang="zh-CN" sz="1300" dirty="0"/>
              <a:t>&gt;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7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1.1 Android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程序设计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212608" y="1269554"/>
            <a:ext cx="8707656" cy="532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Tx/>
              <a:buFont typeface="Symbol" pitchFamily="18" charset="2"/>
              <a:buNone/>
            </a:pPr>
            <a:r>
              <a:rPr lang="zh-CN" altLang="en-US" sz="2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程序代码和资源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分开管理的意义</a:t>
            </a:r>
            <a:endParaRPr lang="en-US" altLang="zh-CN" sz="2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便于并行开发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01943" lvl="1" indent="0" algn="just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程序设计人员不一定擅长视觉设计，视觉设计的人员也往往不熟悉程序设计工作，因此如果能在设计时把两者分离，然后在最后构建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(Build)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的阶段再组合起来，势必对团队合作的顺畅度有很大帮助。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便于管理，后期维护简便</a:t>
            </a:r>
          </a:p>
          <a:p>
            <a:pPr marL="301943" lvl="1" indent="0" algn="just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UI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有改动，只要不改动程序逻辑，那么程序代码部分可以完全不用改动，只要重新再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Build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即可。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有利于适应不同型号的设备</a:t>
            </a:r>
          </a:p>
          <a:p>
            <a:pPr marL="301943" lvl="1" indent="0" algn="just">
              <a:lnSpc>
                <a:spcPct val="15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手机和平板型号众多、机型各异，只要把各种尺寸、分辨率、语言以及手持设备在垂直或水平握持的状态都给予不同的资源文件，全部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Build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apk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里，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执行时系统会根据手机参数加载资源文件。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1268760"/>
            <a:ext cx="7504490" cy="5328592"/>
            <a:chOff x="1115616" y="1152128"/>
            <a:chExt cx="7504490" cy="5328592"/>
          </a:xfrm>
        </p:grpSpPr>
        <p:sp>
          <p:nvSpPr>
            <p:cNvPr id="4" name="文本框 2">
              <a:extLst>
                <a:ext uri="{FF2B5EF4-FFF2-40B4-BE49-F238E27FC236}">
                  <a16:creationId xmlns="" xmlns:a16="http://schemas.microsoft.com/office/drawing/2014/main" id="{6EC20564-C1AB-4804-8D12-09C0D41130F4}"/>
                </a:ext>
              </a:extLst>
            </p:cNvPr>
            <p:cNvSpPr txBox="1"/>
            <p:nvPr/>
          </p:nvSpPr>
          <p:spPr>
            <a:xfrm>
              <a:off x="1115616" y="1152128"/>
              <a:ext cx="3384376" cy="532859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100" b="1" i="1" dirty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&lt;!--7 8 9 + </a:t>
              </a:r>
              <a:r>
                <a:rPr lang="zh-CN" altLang="en-US" sz="1100" b="1" i="1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的布局</a:t>
              </a:r>
              <a:r>
                <a:rPr lang="en-US" altLang="zh-CN" sz="1100" b="1" i="1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--&gt;</a:t>
              </a:r>
              <a:r>
                <a:rPr lang="en-US" altLang="zh-CN" sz="1100" b="1" i="1" dirty="0">
                  <a:solidFill>
                    <a:srgbClr val="808080"/>
                  </a:solidFill>
                </a:rPr>
                <a:t/>
              </a:r>
              <a:br>
                <a:rPr lang="en-US" altLang="zh-CN" sz="1100" b="1" i="1" dirty="0">
                  <a:solidFill>
                    <a:srgbClr val="808080"/>
                  </a:solidFill>
                </a:rPr>
              </a:br>
              <a:r>
                <a:rPr lang="en-US" altLang="zh-CN" sz="1100" dirty="0"/>
                <a:t>&lt;</a:t>
              </a:r>
              <a:r>
                <a:rPr lang="en-US" altLang="zh-CN" sz="11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/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:paddingTop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:orientation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"horizontal"   </a:t>
              </a:r>
              <a:r>
                <a:rPr lang="en-US" altLang="zh-CN" sz="1100" dirty="0"/>
                <a:t>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"@+id/Button07"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"7"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"@+id/Button08"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"@+id/Button09"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"9"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ButtonJia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"+"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&lt;/</a:t>
              </a:r>
              <a:r>
                <a:rPr lang="en-US" altLang="zh-CN" sz="11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100" dirty="0" smtClean="0"/>
                <a:t>&gt;</a:t>
              </a:r>
              <a:endParaRPr lang="en-US" altLang="zh-CN" sz="1100" dirty="0"/>
            </a:p>
          </p:txBody>
        </p:sp>
        <p:sp>
          <p:nvSpPr>
            <p:cNvPr id="5" name="文本框 2">
              <a:extLst>
                <a:ext uri="{FF2B5EF4-FFF2-40B4-BE49-F238E27FC236}">
                  <a16:creationId xmlns="" xmlns:a16="http://schemas.microsoft.com/office/drawing/2014/main" id="{6EC20564-C1AB-4804-8D12-09C0D41130F4}"/>
                </a:ext>
              </a:extLst>
            </p:cNvPr>
            <p:cNvSpPr txBox="1"/>
            <p:nvPr/>
          </p:nvSpPr>
          <p:spPr>
            <a:xfrm>
              <a:off x="4875690" y="1152128"/>
              <a:ext cx="3744416" cy="532859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1100" b="1" i="1" dirty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&lt;!--4 5 </a:t>
              </a:r>
              <a:r>
                <a:rPr lang="en-US" altLang="zh-CN" sz="1100" b="1" i="1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6 -</a:t>
              </a:r>
              <a:r>
                <a:rPr lang="zh-CN" altLang="en-US" sz="1100" b="1" i="1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的布局</a:t>
              </a:r>
              <a:r>
                <a:rPr lang="en-US" altLang="zh-CN" sz="1100" b="1" i="1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100" b="1" i="1" dirty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- --&gt;</a:t>
              </a:r>
              <a:br>
                <a:rPr lang="en-US" altLang="zh-CN" sz="1100" b="1" i="1" dirty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sz="1100" dirty="0"/>
                <a:t>&lt;</a:t>
              </a:r>
              <a:r>
                <a:rPr lang="en-US" altLang="zh-CN" sz="11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/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:paddingTop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:orientation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"horizontal" </a:t>
              </a:r>
              <a:r>
                <a:rPr lang="en-US" altLang="zh-CN" sz="1100" dirty="0"/>
                <a:t>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"@+id/Button04"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"4"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"@+id/Button05"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"5"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"@+id/Button06"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"6"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    &lt;</a:t>
              </a:r>
              <a:r>
                <a:rPr lang="en-US" altLang="zh-CN" sz="1100" b="1" dirty="0">
                  <a:solidFill>
                    <a:srgbClr val="000080"/>
                  </a:solidFill>
                </a:rPr>
                <a:t>Button</a:t>
              </a:r>
              <a:br>
                <a:rPr lang="en-US" altLang="zh-CN" sz="1100" b="1" dirty="0">
                  <a:solidFill>
                    <a:srgbClr val="000080"/>
                  </a:solidFill>
                </a:rPr>
              </a:br>
              <a:r>
                <a:rPr lang="en-US" altLang="zh-CN" sz="11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:id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"@+id/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ButtonJian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"-"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:textSize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"25dp"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:layout_width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"80dp"</a:t>
              </a:r>
              <a:br>
                <a:rPr lang="en-US" altLang="zh-CN" sz="1100" b="1" dirty="0">
                  <a:solidFill>
                    <a:srgbClr val="008000"/>
                  </a:solidFill>
                </a:rPr>
              </a:br>
              <a:r>
                <a:rPr lang="en-US" altLang="zh-CN" sz="11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100" b="1" dirty="0" err="1">
                  <a:solidFill>
                    <a:srgbClr val="660E7A"/>
                  </a:solidFill>
                </a:rPr>
                <a:t>android</a:t>
              </a:r>
              <a:r>
                <a:rPr lang="en-US" altLang="zh-CN" sz="1100" b="1" dirty="0" err="1">
                  <a:solidFill>
                    <a:srgbClr val="0000FF"/>
                  </a:solidFill>
                </a:rPr>
                <a:t>:layout_height</a:t>
              </a:r>
              <a:r>
                <a:rPr lang="en-US" altLang="zh-CN" sz="11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1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100" b="1" dirty="0">
                  <a:solidFill>
                    <a:srgbClr val="008000"/>
                  </a:solidFill>
                </a:rPr>
                <a:t>" </a:t>
              </a:r>
              <a:r>
                <a:rPr lang="en-US" altLang="zh-CN" sz="1100" dirty="0"/>
                <a:t>/&gt;</a:t>
              </a:r>
              <a:br>
                <a:rPr lang="en-US" altLang="zh-CN" sz="1100" dirty="0"/>
              </a:br>
              <a:r>
                <a:rPr lang="en-US" altLang="zh-CN" sz="1100" dirty="0"/>
                <a:t>&lt;/</a:t>
              </a:r>
              <a:r>
                <a:rPr lang="en-US" altLang="zh-CN" sz="11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100" dirty="0"/>
                <a:t>&gt;</a:t>
              </a: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7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0" y="1268761"/>
            <a:ext cx="5431931" cy="5184576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约束布局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7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95536" y="1268760"/>
            <a:ext cx="8318421" cy="5246766"/>
            <a:chOff x="467544" y="1412776"/>
            <a:chExt cx="8318421" cy="5246766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412776"/>
              <a:ext cx="4009577" cy="5246766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412776"/>
              <a:ext cx="4069949" cy="5246766"/>
            </a:xfrm>
            <a:prstGeom prst="rect">
              <a:avLst/>
            </a:prstGeom>
          </p:spPr>
        </p:pic>
      </p:grpSp>
      <p:sp>
        <p:nvSpPr>
          <p:cNvPr id="9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约束布局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212608" y="1268760"/>
            <a:ext cx="867987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：外边距，控件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外边框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其它控件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的距离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：内边距，控件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内边框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与控件中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BD9DE906-AE79-4BC2-B780-C23AC2F8DE0E}"/>
              </a:ext>
            </a:extLst>
          </p:cNvPr>
          <p:cNvCxnSpPr>
            <a:endCxn id="16" idx="0"/>
          </p:cNvCxnSpPr>
          <p:nvPr/>
        </p:nvCxnSpPr>
        <p:spPr>
          <a:xfrm>
            <a:off x="7488324" y="3362402"/>
            <a:ext cx="0" cy="126873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7">
            <a:extLst>
              <a:ext uri="{FF2B5EF4-FFF2-40B4-BE49-F238E27FC236}">
                <a16:creationId xmlns="" xmlns:a16="http://schemas.microsoft.com/office/drawing/2014/main" id="{D92C5CA2-AEBA-4477-9390-73914B1155D5}"/>
              </a:ext>
            </a:extLst>
          </p:cNvPr>
          <p:cNvSpPr txBox="1"/>
          <p:nvPr/>
        </p:nvSpPr>
        <p:spPr>
          <a:xfrm>
            <a:off x="7516837" y="3839046"/>
            <a:ext cx="9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margin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: 圆角 8">
            <a:extLst>
              <a:ext uri="{FF2B5EF4-FFF2-40B4-BE49-F238E27FC236}">
                <a16:creationId xmlns="" xmlns:a16="http://schemas.microsoft.com/office/drawing/2014/main" id="{9C831509-C33B-40B9-9B3C-18D1D7E34111}"/>
              </a:ext>
            </a:extLst>
          </p:cNvPr>
          <p:cNvSpPr/>
          <p:nvPr/>
        </p:nvSpPr>
        <p:spPr>
          <a:xfrm>
            <a:off x="6804248" y="4969172"/>
            <a:ext cx="1440159" cy="454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850B969F-5D0D-4185-A9A7-4AFE44142CFC}"/>
              </a:ext>
            </a:extLst>
          </p:cNvPr>
          <p:cNvCxnSpPr/>
          <p:nvPr/>
        </p:nvCxnSpPr>
        <p:spPr>
          <a:xfrm>
            <a:off x="7198796" y="4631134"/>
            <a:ext cx="0" cy="36004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11">
            <a:extLst>
              <a:ext uri="{FF2B5EF4-FFF2-40B4-BE49-F238E27FC236}">
                <a16:creationId xmlns="" xmlns:a16="http://schemas.microsoft.com/office/drawing/2014/main" id="{F22E1856-32B0-440A-98C6-0156AA936CE7}"/>
              </a:ext>
            </a:extLst>
          </p:cNvPr>
          <p:cNvSpPr txBox="1"/>
          <p:nvPr/>
        </p:nvSpPr>
        <p:spPr>
          <a:xfrm>
            <a:off x="7393636" y="4621842"/>
            <a:ext cx="1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292080" y="2830934"/>
            <a:ext cx="3275118" cy="2902322"/>
            <a:chOff x="5329330" y="2564904"/>
            <a:chExt cx="3275118" cy="2902322"/>
          </a:xfrm>
        </p:grpSpPr>
        <p:grpSp>
          <p:nvGrpSpPr>
            <p:cNvPr id="25" name="组合 24"/>
            <p:cNvGrpSpPr/>
            <p:nvPr/>
          </p:nvGrpSpPr>
          <p:grpSpPr>
            <a:xfrm>
              <a:off x="5364088" y="4365104"/>
              <a:ext cx="3205602" cy="1102122"/>
              <a:chOff x="5364088" y="4365104"/>
              <a:chExt cx="3205602" cy="1102122"/>
            </a:xfrm>
          </p:grpSpPr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B6209486-9AF7-4F8C-8469-CEA0DD09134E}"/>
                  </a:ext>
                </a:extLst>
              </p:cNvPr>
              <p:cNvSpPr/>
              <p:nvPr/>
            </p:nvSpPr>
            <p:spPr>
              <a:xfrm>
                <a:off x="6481458" y="4365104"/>
                <a:ext cx="2088232" cy="110212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F22E1856-32B0-440A-98C6-0156AA936CE7}"/>
                  </a:ext>
                </a:extLst>
              </p:cNvPr>
              <p:cNvSpPr txBox="1"/>
              <p:nvPr/>
            </p:nvSpPr>
            <p:spPr>
              <a:xfrm>
                <a:off x="5364088" y="4725144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>
                <a:off x="6118218" y="4918866"/>
                <a:ext cx="36324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5329330" y="2564904"/>
              <a:ext cx="3275118" cy="531468"/>
              <a:chOff x="5329330" y="2564904"/>
              <a:chExt cx="3275118" cy="531468"/>
            </a:xfrm>
          </p:grpSpPr>
          <p:sp>
            <p:nvSpPr>
              <p:cNvPr id="15" name="矩形 14">
                <a:extLst>
                  <a:ext uri="{FF2B5EF4-FFF2-40B4-BE49-F238E27FC236}">
                    <a16:creationId xmlns="" xmlns:a16="http://schemas.microsoft.com/office/drawing/2014/main" id="{A83C56CE-CD70-45C5-864B-9F9B7FA2FAB4}"/>
                  </a:ext>
                </a:extLst>
              </p:cNvPr>
              <p:cNvSpPr/>
              <p:nvPr/>
            </p:nvSpPr>
            <p:spPr>
              <a:xfrm>
                <a:off x="6481458" y="2564904"/>
                <a:ext cx="2122990" cy="531468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文本框 11">
                <a:extLst>
                  <a:ext uri="{FF2B5EF4-FFF2-40B4-BE49-F238E27FC236}">
                    <a16:creationId xmlns="" xmlns:a16="http://schemas.microsoft.com/office/drawing/2014/main" id="{F22E1856-32B0-440A-98C6-0156AA936CE7}"/>
                  </a:ext>
                </a:extLst>
              </p:cNvPr>
              <p:cNvSpPr txBox="1"/>
              <p:nvPr/>
            </p:nvSpPr>
            <p:spPr>
              <a:xfrm>
                <a:off x="5329330" y="2645972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6093827" y="2836683"/>
                <a:ext cx="387631" cy="0"/>
              </a:xfrm>
              <a:prstGeom prst="straightConnector1">
                <a:avLst/>
              </a:prstGeom>
              <a:ln>
                <a:solidFill>
                  <a:srgbClr val="1912A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619945" y="2636912"/>
            <a:ext cx="5049001" cy="37444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单位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in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英尺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mm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毫米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磅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dp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device independent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pixels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不依赖像素的长度单位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  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控件长宽、间隔等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scaled pixels   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可伸缩像素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大小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用户界面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1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848239" y="2852936"/>
            <a:ext cx="3275118" cy="3240359"/>
            <a:chOff x="864834" y="2636912"/>
            <a:chExt cx="3275118" cy="3240359"/>
          </a:xfrm>
        </p:grpSpPr>
        <p:grpSp>
          <p:nvGrpSpPr>
            <p:cNvPr id="25" name="组合 24"/>
            <p:cNvGrpSpPr/>
            <p:nvPr/>
          </p:nvGrpSpPr>
          <p:grpSpPr>
            <a:xfrm>
              <a:off x="864834" y="2636912"/>
              <a:ext cx="3275118" cy="2461682"/>
              <a:chOff x="5076056" y="2861528"/>
              <a:chExt cx="3275118" cy="2461682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6228184" y="2861528"/>
                <a:ext cx="2122990" cy="2461682"/>
                <a:chOff x="5076056" y="2069440"/>
                <a:chExt cx="2122990" cy="2461682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="" xmlns:a16="http://schemas.microsoft.com/office/drawing/2014/main" id="{A83C56CE-CD70-45C5-864B-9F9B7FA2FAB4}"/>
                    </a:ext>
                  </a:extLst>
                </p:cNvPr>
                <p:cNvSpPr/>
                <p:nvPr/>
              </p:nvSpPr>
              <p:spPr>
                <a:xfrm>
                  <a:off x="5076056" y="2069440"/>
                  <a:ext cx="2122990" cy="531468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="" xmlns:a16="http://schemas.microsoft.com/office/drawing/2014/main" id="{B6209486-9AF7-4F8C-8469-CEA0DD09134E}"/>
                    </a:ext>
                  </a:extLst>
                </p:cNvPr>
                <p:cNvSpPr/>
                <p:nvPr/>
              </p:nvSpPr>
              <p:spPr>
                <a:xfrm>
                  <a:off x="5076056" y="3429000"/>
                  <a:ext cx="2088232" cy="1102122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33" name="直接箭头连接符 32">
                  <a:extLst>
                    <a:ext uri="{FF2B5EF4-FFF2-40B4-BE49-F238E27FC236}">
                      <a16:creationId xmlns="" xmlns:a16="http://schemas.microsoft.com/office/drawing/2014/main" id="{BD9DE906-AE79-4BC2-B780-C23AC2F8DE0E}"/>
                    </a:ext>
                  </a:extLst>
                </p:cNvPr>
                <p:cNvCxnSpPr>
                  <a:endCxn id="32" idx="0"/>
                </p:cNvCxnSpPr>
                <p:nvPr/>
              </p:nvCxnSpPr>
              <p:spPr>
                <a:xfrm>
                  <a:off x="6120172" y="2600908"/>
                  <a:ext cx="0" cy="82809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7">
                  <a:extLst>
                    <a:ext uri="{FF2B5EF4-FFF2-40B4-BE49-F238E27FC236}">
                      <a16:creationId xmlns="" xmlns:a16="http://schemas.microsoft.com/office/drawing/2014/main" id="{D92C5CA2-AEBA-4477-9390-73914B1155D5}"/>
                    </a:ext>
                  </a:extLst>
                </p:cNvPr>
                <p:cNvSpPr txBox="1"/>
                <p:nvPr/>
              </p:nvSpPr>
              <p:spPr>
                <a:xfrm>
                  <a:off x="6148685" y="2636912"/>
                  <a:ext cx="965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itchFamily="34" charset="-122"/>
                      <a:ea typeface="微软雅黑" pitchFamily="34" charset="-122"/>
                    </a:rPr>
                    <a:t>margin</a:t>
                  </a:r>
                  <a:endParaRPr lang="zh-CN" alt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5" name="矩形: 圆角 8">
                  <a:extLst>
                    <a:ext uri="{FF2B5EF4-FFF2-40B4-BE49-F238E27FC236}">
                      <a16:creationId xmlns="" xmlns:a16="http://schemas.microsoft.com/office/drawing/2014/main" id="{9C831509-C33B-40B9-9B3C-18D1D7E34111}"/>
                    </a:ext>
                  </a:extLst>
                </p:cNvPr>
                <p:cNvSpPr/>
                <p:nvPr/>
              </p:nvSpPr>
              <p:spPr>
                <a:xfrm>
                  <a:off x="5436096" y="3767038"/>
                  <a:ext cx="1440159" cy="45405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latin typeface="微软雅黑" pitchFamily="34" charset="-122"/>
                      <a:ea typeface="微软雅黑" pitchFamily="34" charset="-122"/>
                    </a:rPr>
                    <a:t>控件</a:t>
                  </a:r>
                  <a:r>
                    <a:rPr lang="en-US" altLang="zh-CN" dirty="0" smtClean="0">
                      <a:latin typeface="微软雅黑" pitchFamily="34" charset="-122"/>
                      <a:ea typeface="微软雅黑" pitchFamily="34" charset="-122"/>
                    </a:rPr>
                    <a:t>1</a:t>
                  </a:r>
                  <a:r>
                    <a:rPr lang="zh-CN" altLang="en-US" dirty="0" smtClean="0">
                      <a:latin typeface="微软雅黑" pitchFamily="34" charset="-122"/>
                      <a:ea typeface="微软雅黑" pitchFamily="34" charset="-122"/>
                    </a:rPr>
                    <a:t>内容</a:t>
                  </a:r>
                  <a:endParaRPr lang="zh-CN" alt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cxnSp>
              <p:nvCxnSpPr>
                <p:cNvPr id="36" name="直接箭头连接符 35">
                  <a:extLst>
                    <a:ext uri="{FF2B5EF4-FFF2-40B4-BE49-F238E27FC236}">
                      <a16:creationId xmlns="" xmlns:a16="http://schemas.microsoft.com/office/drawing/2014/main" id="{850B969F-5D0D-4185-A9A7-4AFE44142CFC}"/>
                    </a:ext>
                  </a:extLst>
                </p:cNvPr>
                <p:cNvCxnSpPr/>
                <p:nvPr/>
              </p:nvCxnSpPr>
              <p:spPr>
                <a:xfrm>
                  <a:off x="5830644" y="3429000"/>
                  <a:ext cx="0" cy="36004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11">
                  <a:extLst>
                    <a:ext uri="{FF2B5EF4-FFF2-40B4-BE49-F238E27FC236}">
                      <a16:creationId xmlns="" xmlns:a16="http://schemas.microsoft.com/office/drawing/2014/main" id="{F22E1856-32B0-440A-98C6-0156AA936CE7}"/>
                    </a:ext>
                  </a:extLst>
                </p:cNvPr>
                <p:cNvSpPr txBox="1"/>
                <p:nvPr/>
              </p:nvSpPr>
              <p:spPr>
                <a:xfrm>
                  <a:off x="6025484" y="3419708"/>
                  <a:ext cx="1103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itchFamily="34" charset="-122"/>
                      <a:ea typeface="微软雅黑" pitchFamily="34" charset="-122"/>
                    </a:rPr>
                    <a:t>padding</a:t>
                  </a:r>
                  <a:endParaRPr lang="zh-CN" altLang="en-US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7" name="文本框 11">
                <a:extLst>
                  <a:ext uri="{FF2B5EF4-FFF2-40B4-BE49-F238E27FC236}">
                    <a16:creationId xmlns="" xmlns:a16="http://schemas.microsoft.com/office/drawing/2014/main" id="{F22E1856-32B0-440A-98C6-0156AA936CE7}"/>
                  </a:ext>
                </a:extLst>
              </p:cNvPr>
              <p:cNvSpPr txBox="1"/>
              <p:nvPr/>
            </p:nvSpPr>
            <p:spPr>
              <a:xfrm>
                <a:off x="5110814" y="458112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b="1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5864944" y="4774850"/>
                <a:ext cx="363240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11">
                <a:extLst>
                  <a:ext uri="{FF2B5EF4-FFF2-40B4-BE49-F238E27FC236}">
                    <a16:creationId xmlns="" xmlns:a16="http://schemas.microsoft.com/office/drawing/2014/main" id="{F22E1856-32B0-440A-98C6-0156AA936CE7}"/>
                  </a:ext>
                </a:extLst>
              </p:cNvPr>
              <p:cNvSpPr txBox="1"/>
              <p:nvPr/>
            </p:nvSpPr>
            <p:spPr>
              <a:xfrm>
                <a:off x="5076056" y="2942596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控件</a:t>
                </a:r>
                <a:r>
                  <a:rPr lang="en-US" altLang="zh-CN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>
                <a:off x="5840553" y="3133307"/>
                <a:ext cx="387631" cy="0"/>
              </a:xfrm>
              <a:prstGeom prst="straightConnector1">
                <a:avLst/>
              </a:prstGeom>
              <a:ln>
                <a:solidFill>
                  <a:srgbClr val="1912A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2">
              <a:extLst>
                <a:ext uri="{FF2B5EF4-FFF2-40B4-BE49-F238E27FC236}">
                  <a16:creationId xmlns="" xmlns:a16="http://schemas.microsoft.com/office/drawing/2014/main" id="{6EC20564-C1AB-4804-8D12-09C0D41130F4}"/>
                </a:ext>
              </a:extLst>
            </p:cNvPr>
            <p:cNvSpPr txBox="1"/>
            <p:nvPr/>
          </p:nvSpPr>
          <p:spPr>
            <a:xfrm>
              <a:off x="1331640" y="5445224"/>
              <a:ext cx="2376264" cy="4320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控件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在控件</a:t>
              </a:r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外部</a:t>
              </a:r>
              <a:endPara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A83C56CE-CD70-45C5-864B-9F9B7FA2FAB4}"/>
              </a:ext>
            </a:extLst>
          </p:cNvPr>
          <p:cNvSpPr/>
          <p:nvPr/>
        </p:nvSpPr>
        <p:spPr>
          <a:xfrm>
            <a:off x="1187624" y="2852936"/>
            <a:ext cx="2796519" cy="1800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6209486-9AF7-4F8C-8469-CEA0DD09134E}"/>
              </a:ext>
            </a:extLst>
          </p:cNvPr>
          <p:cNvSpPr/>
          <p:nvPr/>
        </p:nvSpPr>
        <p:spPr>
          <a:xfrm>
            <a:off x="1535871" y="3190678"/>
            <a:ext cx="2088232" cy="11024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7979" y="2852936"/>
            <a:ext cx="1108134" cy="369332"/>
            <a:chOff x="2735796" y="2636912"/>
            <a:chExt cx="1108134" cy="369332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BD9DE906-AE79-4BC2-B780-C23AC2F8DE0E}"/>
                </a:ext>
              </a:extLst>
            </p:cNvPr>
            <p:cNvCxnSpPr>
              <a:stCxn id="15" idx="0"/>
              <a:endCxn id="16" idx="0"/>
            </p:cNvCxnSpPr>
            <p:nvPr/>
          </p:nvCxnSpPr>
          <p:spPr>
            <a:xfrm flipH="1">
              <a:off x="2735796" y="2636912"/>
              <a:ext cx="5897" cy="33774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7">
              <a:extLst>
                <a:ext uri="{FF2B5EF4-FFF2-40B4-BE49-F238E27FC236}">
                  <a16:creationId xmlns="" xmlns:a16="http://schemas.microsoft.com/office/drawing/2014/main" id="{D92C5CA2-AEBA-4477-9390-73914B1155D5}"/>
                </a:ext>
              </a:extLst>
            </p:cNvPr>
            <p:cNvSpPr txBox="1"/>
            <p:nvPr/>
          </p:nvSpPr>
          <p:spPr>
            <a:xfrm>
              <a:off x="2878666" y="2636912"/>
              <a:ext cx="96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margin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矩形: 圆角 8">
            <a:extLst>
              <a:ext uri="{FF2B5EF4-FFF2-40B4-BE49-F238E27FC236}">
                <a16:creationId xmlns="" xmlns:a16="http://schemas.microsoft.com/office/drawing/2014/main" id="{9C831509-C33B-40B9-9B3C-18D1D7E34111}"/>
              </a:ext>
            </a:extLst>
          </p:cNvPr>
          <p:cNvSpPr/>
          <p:nvPr/>
        </p:nvSpPr>
        <p:spPr>
          <a:xfrm>
            <a:off x="1895911" y="3546304"/>
            <a:ext cx="1440159" cy="45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7005" y="3176972"/>
            <a:ext cx="1202432" cy="369332"/>
            <a:chOff x="2484822" y="2960948"/>
            <a:chExt cx="1202432" cy="369332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850B969F-5D0D-4185-A9A7-4AFE44142CFC}"/>
                </a:ext>
              </a:extLst>
            </p:cNvPr>
            <p:cNvCxnSpPr/>
            <p:nvPr/>
          </p:nvCxnSpPr>
          <p:spPr>
            <a:xfrm>
              <a:off x="2484822" y="2970240"/>
              <a:ext cx="0" cy="36004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11">
              <a:extLst>
                <a:ext uri="{FF2B5EF4-FFF2-40B4-BE49-F238E27FC236}">
                  <a16:creationId xmlns="" xmlns:a16="http://schemas.microsoft.com/office/drawing/2014/main" id="{F22E1856-32B0-440A-98C6-0156AA936CE7}"/>
                </a:ext>
              </a:extLst>
            </p:cNvPr>
            <p:cNvSpPr txBox="1"/>
            <p:nvPr/>
          </p:nvSpPr>
          <p:spPr>
            <a:xfrm>
              <a:off x="2584132" y="2960948"/>
              <a:ext cx="110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padding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F22E1856-32B0-440A-98C6-0156AA936CE7}"/>
              </a:ext>
            </a:extLst>
          </p:cNvPr>
          <p:cNvSpPr txBox="1"/>
          <p:nvPr/>
        </p:nvSpPr>
        <p:spPr>
          <a:xfrm>
            <a:off x="2932380" y="501317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295620" y="4302388"/>
            <a:ext cx="1" cy="78279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1">
            <a:extLst>
              <a:ext uri="{FF2B5EF4-FFF2-40B4-BE49-F238E27FC236}">
                <a16:creationId xmlns="" xmlns:a16="http://schemas.microsoft.com/office/drawing/2014/main" id="{F22E1856-32B0-440A-98C6-0156AA936CE7}"/>
              </a:ext>
            </a:extLst>
          </p:cNvPr>
          <p:cNvSpPr txBox="1"/>
          <p:nvPr/>
        </p:nvSpPr>
        <p:spPr>
          <a:xfrm>
            <a:off x="1247839" y="50575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>
            <a:stCxn id="22" idx="0"/>
          </p:cNvCxnSpPr>
          <p:nvPr/>
        </p:nvCxnSpPr>
        <p:spPr>
          <a:xfrm flipH="1" flipV="1">
            <a:off x="1624705" y="4653136"/>
            <a:ext cx="17634" cy="404368"/>
          </a:xfrm>
          <a:prstGeom prst="straightConnector1">
            <a:avLst/>
          </a:prstGeom>
          <a:ln>
            <a:solidFill>
              <a:srgbClr val="1912A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1284142" y="5733257"/>
            <a:ext cx="2376264" cy="4320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在控件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用户界面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212608" y="1268760"/>
            <a:ext cx="867987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：外边距，控件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外边框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其它控件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的距离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：内边距，控件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内边框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与控件中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空间</a:t>
            </a:r>
            <a:endParaRPr lang="zh-CN" altLang="en-US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0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212608" y="1268761"/>
            <a:ext cx="8751880" cy="576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右键点击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New--》Layout resource file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添加文件。</a:t>
            </a:r>
            <a:endParaRPr lang="en-US" altLang="zh-CN" sz="20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63688" y="1988840"/>
            <a:ext cx="4968552" cy="1656184"/>
            <a:chOff x="1547665" y="1700808"/>
            <a:chExt cx="4968552" cy="16561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24" b="68793"/>
            <a:stretch/>
          </p:blipFill>
          <p:spPr bwMode="auto">
            <a:xfrm>
              <a:off x="1547665" y="1700808"/>
              <a:ext cx="4968552" cy="165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051720" y="2852936"/>
              <a:ext cx="3384376" cy="504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91"/>
          <a:stretch/>
        </p:blipFill>
        <p:spPr bwMode="auto">
          <a:xfrm>
            <a:off x="1387821" y="5013176"/>
            <a:ext cx="6208515" cy="12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2">
            <a:extLst>
              <a:ext uri="{FF2B5EF4-FFF2-40B4-BE49-F238E27FC236}">
                <a16:creationId xmlns="" xmlns:a16="http://schemas.microsoft.com/office/drawing/2014/main" id="{6EC20564-C1AB-4804-8D12-09C0D41130F4}"/>
              </a:ext>
            </a:extLst>
          </p:cNvPr>
          <p:cNvSpPr txBox="1"/>
          <p:nvPr/>
        </p:nvSpPr>
        <p:spPr>
          <a:xfrm>
            <a:off x="755576" y="3933056"/>
            <a:ext cx="8208912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Root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element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：选择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LinearLayout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name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：布局文件的名称，使用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有意义</a:t>
            </a:r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的名称，如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activity_linear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5301208"/>
            <a:ext cx="194421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布局中的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padding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8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084168" y="1412776"/>
            <a:ext cx="2592288" cy="4634703"/>
            <a:chOff x="5364088" y="1556792"/>
            <a:chExt cx="2880320" cy="4634703"/>
          </a:xfrm>
        </p:grpSpPr>
        <p:pic>
          <p:nvPicPr>
            <p:cNvPr id="13" name="图片 1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1556792"/>
              <a:ext cx="2880320" cy="4634703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6541014" y="1916832"/>
              <a:ext cx="767290" cy="344039"/>
              <a:chOff x="5783674" y="2606778"/>
              <a:chExt cx="881611" cy="390174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="" xmlns:a16="http://schemas.microsoft.com/office/drawing/2014/main" id="{BD9DE906-AE79-4BC2-B780-C23AC2F8DE0E}"/>
                  </a:ext>
                </a:extLst>
              </p:cNvPr>
              <p:cNvCxnSpPr/>
              <p:nvPr/>
            </p:nvCxnSpPr>
            <p:spPr>
              <a:xfrm>
                <a:off x="5783674" y="2636912"/>
                <a:ext cx="0" cy="3600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id="{D92C5CA2-AEBA-4477-9390-73914B1155D5}"/>
                  </a:ext>
                </a:extLst>
              </p:cNvPr>
              <p:cNvSpPr txBox="1"/>
              <p:nvPr/>
            </p:nvSpPr>
            <p:spPr>
              <a:xfrm>
                <a:off x="5796136" y="2606778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margin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12160" y="2758249"/>
              <a:ext cx="992913" cy="382719"/>
              <a:chOff x="6372200" y="1626807"/>
              <a:chExt cx="1140850" cy="434041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="" xmlns:a16="http://schemas.microsoft.com/office/drawing/2014/main" id="{850B969F-5D0D-4185-A9A7-4AFE44142CFC}"/>
                  </a:ext>
                </a:extLst>
              </p:cNvPr>
              <p:cNvCxnSpPr/>
              <p:nvPr/>
            </p:nvCxnSpPr>
            <p:spPr>
              <a:xfrm>
                <a:off x="6372200" y="1700808"/>
                <a:ext cx="0" cy="3600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F22E1856-32B0-440A-98C6-0156AA936CE7}"/>
                  </a:ext>
                </a:extLst>
              </p:cNvPr>
              <p:cNvSpPr txBox="1"/>
              <p:nvPr/>
            </p:nvSpPr>
            <p:spPr>
              <a:xfrm>
                <a:off x="6533295" y="162680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padding</a:t>
                </a:r>
                <a:endParaRPr lang="zh-CN" altLang="en-US" dirty="0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67544" y="1449959"/>
            <a:ext cx="5112568" cy="3851249"/>
            <a:chOff x="611560" y="1196752"/>
            <a:chExt cx="5112568" cy="3851249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6EC20564-C1AB-4804-8D12-09C0D41130F4}"/>
                </a:ext>
              </a:extLst>
            </p:cNvPr>
            <p:cNvSpPr txBox="1"/>
            <p:nvPr/>
          </p:nvSpPr>
          <p:spPr>
            <a:xfrm>
              <a:off x="611560" y="1196752"/>
              <a:ext cx="5112568" cy="385124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100000"/>
              </a:pP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线性布局中的</a:t>
              </a:r>
              <a:r>
                <a:rPr lang="en-US" altLang="zh-CN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margin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padding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设置：</a:t>
              </a:r>
              <a:endParaRPr lang="en-US" altLang="zh-CN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1400" i="1" dirty="0"/>
            </a:p>
            <a:p>
              <a:r>
                <a:rPr lang="en-US" altLang="zh-CN" sz="1400" i="1" dirty="0" smtClean="0"/>
                <a:t>&lt;?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xml version=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"1.0" 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encoding=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"utf-8"</a:t>
              </a:r>
              <a:r>
                <a:rPr lang="en-US" altLang="zh-CN" sz="1400" i="1" dirty="0"/>
                <a:t>?&gt;</a:t>
              </a:r>
              <a:br>
                <a:rPr lang="en-US" altLang="zh-CN" sz="1400" i="1" dirty="0"/>
              </a:br>
              <a:r>
                <a:rPr lang="en-US" altLang="zh-CN" sz="1400" dirty="0"/>
                <a:t>&lt;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400" b="1" dirty="0">
                  <a:solidFill>
                    <a:srgbClr val="000080"/>
                  </a:solidFill>
                </a:rPr>
                <a:t/>
              </a:r>
              <a:br>
                <a:rPr lang="en-US" altLang="zh-CN" sz="1400" b="1" dirty="0">
                  <a:solidFill>
                    <a:srgbClr val="000080"/>
                  </a:solidFill>
                </a:rPr>
              </a:br>
              <a:r>
                <a:rPr lang="en-US" altLang="zh-CN" sz="1400" b="1" dirty="0">
                  <a:solidFill>
                    <a:srgbClr val="00008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xmlns:android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"http://schemas.android.com/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apk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/res/android"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android:orientation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"vertical" 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android:layout_width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android:layout_height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match_parent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"</a:t>
              </a:r>
              <a:r>
                <a:rPr lang="en-US" altLang="zh-CN" sz="1400" dirty="0" smtClean="0"/>
                <a:t>&gt;</a:t>
              </a:r>
            </a:p>
            <a:p>
              <a:r>
                <a:rPr lang="en-US" altLang="zh-CN" sz="1400" dirty="0"/>
                <a:t/>
              </a:r>
              <a:br>
                <a:rPr lang="en-US" altLang="zh-CN" sz="1400" dirty="0"/>
              </a:br>
              <a:r>
                <a:rPr lang="en-US" altLang="zh-CN" sz="1400" dirty="0"/>
                <a:t>    &lt;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TextView</a:t>
              </a:r>
              <a:r>
                <a:rPr lang="en-US" altLang="zh-CN" sz="1400" b="1" dirty="0">
                  <a:solidFill>
                    <a:srgbClr val="000080"/>
                  </a:solidFill>
                </a:rPr>
                <a:t/>
              </a:r>
              <a:br>
                <a:rPr lang="en-US" altLang="zh-CN" sz="1400" b="1" dirty="0">
                  <a:solidFill>
                    <a:srgbClr val="000080"/>
                  </a:solidFill>
                </a:rPr>
              </a:br>
              <a:r>
                <a:rPr lang="en-US" altLang="zh-CN" sz="1400" b="1" dirty="0">
                  <a:solidFill>
                    <a:srgbClr val="00008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android:layout_width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android:layout_height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r>
                <a:rPr lang="en-US" altLang="zh-CN" sz="1400" b="1" dirty="0" err="1">
                  <a:solidFill>
                    <a:srgbClr val="008000"/>
                  </a:solidFill>
                </a:rPr>
                <a:t>wrap_content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android:text</a:t>
              </a:r>
              <a:r>
                <a:rPr lang="en-US" altLang="zh-CN" sz="1400" b="1" dirty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"hello world!"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android:padding</a:t>
              </a:r>
              <a:r>
                <a:rPr lang="en-US" altLang="zh-CN" sz="14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“50dp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</a:t>
              </a:r>
              <a:br>
                <a:rPr lang="en-US" altLang="zh-CN" sz="1400" b="1" dirty="0">
                  <a:solidFill>
                    <a:srgbClr val="008000"/>
                  </a:solidFill>
                </a:rPr>
              </a:br>
              <a:r>
                <a:rPr lang="en-US" altLang="zh-CN" sz="1400" b="1" dirty="0">
                  <a:solidFill>
                    <a:srgbClr val="008000"/>
                  </a:solidFill>
                </a:rPr>
                <a:t>        </a:t>
              </a:r>
              <a:r>
                <a:rPr lang="en-US" altLang="zh-CN" sz="1400" b="1" dirty="0" err="1">
                  <a:solidFill>
                    <a:srgbClr val="0000FF"/>
                  </a:solidFill>
                </a:rPr>
                <a:t>android:layout_marginTop</a:t>
              </a:r>
              <a:r>
                <a:rPr lang="en-US" altLang="zh-CN" sz="1400" b="1" dirty="0" smtClean="0">
                  <a:solidFill>
                    <a:srgbClr val="0000FF"/>
                  </a:solidFill>
                </a:rPr>
                <a:t>=</a:t>
              </a:r>
              <a:r>
                <a:rPr lang="en-US" altLang="zh-CN" sz="1400" b="1" dirty="0" smtClean="0">
                  <a:solidFill>
                    <a:srgbClr val="008000"/>
                  </a:solidFill>
                </a:rPr>
                <a:t>“40dp</a:t>
              </a:r>
              <a:r>
                <a:rPr lang="en-US" altLang="zh-CN" sz="1400" b="1" dirty="0">
                  <a:solidFill>
                    <a:srgbClr val="008000"/>
                  </a:solidFill>
                </a:rPr>
                <a:t>"  </a:t>
              </a:r>
              <a:r>
                <a:rPr lang="en-US" altLang="zh-CN" sz="1400" dirty="0" smtClean="0"/>
                <a:t>/&gt;</a:t>
              </a:r>
            </a:p>
            <a:p>
              <a:r>
                <a:rPr lang="en-US" altLang="zh-CN" sz="1400" dirty="0"/>
                <a:t/>
              </a:r>
              <a:br>
                <a:rPr lang="en-US" altLang="zh-CN" sz="1400" dirty="0"/>
              </a:br>
              <a:r>
                <a:rPr lang="en-US" altLang="zh-CN" sz="1400" dirty="0"/>
                <a:t>&lt;/</a:t>
              </a:r>
              <a:r>
                <a:rPr lang="en-US" altLang="zh-CN" sz="1400" b="1" dirty="0" err="1">
                  <a:solidFill>
                    <a:srgbClr val="000080"/>
                  </a:solidFill>
                </a:rPr>
                <a:t>LinearLayout</a:t>
              </a:r>
              <a:r>
                <a:rPr lang="en-US" altLang="zh-CN" sz="1400" dirty="0" smtClean="0"/>
                <a:t>&gt;</a:t>
              </a:r>
              <a:endParaRPr lang="en-US" altLang="zh-C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568" y="4077072"/>
              <a:ext cx="3384376" cy="5040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7387" y="1988840"/>
              <a:ext cx="1384333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656184" y="5509681"/>
            <a:ext cx="3347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0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边</a:t>
            </a:r>
            <a:r>
              <a:rPr lang="zh-CN" altLang="en-US" sz="2000" b="1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距</a:t>
            </a:r>
            <a:r>
              <a:rPr lang="zh-CN" altLang="en-US" sz="2000" b="1" dirty="0" smtClean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距离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顶部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40dp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</a:t>
            </a:r>
            <a:r>
              <a:rPr lang="zh-CN" altLang="en-US" sz="2000" b="1" dirty="0">
                <a:solidFill>
                  <a:srgbClr val="3961DF"/>
                </a:solidFill>
                <a:latin typeface="微软雅黑" pitchFamily="34" charset="-122"/>
                <a:ea typeface="微软雅黑" pitchFamily="34" charset="-122"/>
              </a:rPr>
              <a:t>边距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全部为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50dp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线性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布局中的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padding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4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49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49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49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49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2549"/>
  <p:tag name="MH_LIBRARY" val="GRAPHIC"/>
  <p:tag name="MH_TYPE" val="Other"/>
  <p:tag name="MH_ORDER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2866</TotalTime>
  <Words>2719</Words>
  <Application>Microsoft Office PowerPoint</Application>
  <PresentationFormat>全屏显示(4:3)</PresentationFormat>
  <Paragraphs>494</Paragraphs>
  <Slides>52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波形</vt:lpstr>
      <vt:lpstr>Android程序设计基础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Android程序开发入门</dc:title>
  <dc:creator>ysdx</dc:creator>
  <cp:lastModifiedBy>ysdx</cp:lastModifiedBy>
  <cp:revision>805</cp:revision>
  <dcterms:created xsi:type="dcterms:W3CDTF">2018-04-10T00:37:00Z</dcterms:created>
  <dcterms:modified xsi:type="dcterms:W3CDTF">2023-10-25T00:27:12Z</dcterms:modified>
</cp:coreProperties>
</file>