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  <p:sldMasterId id="2147484016" r:id="rId2"/>
    <p:sldMasterId id="2147484031" r:id="rId3"/>
  </p:sldMasterIdLst>
  <p:notesMasterIdLst>
    <p:notesMasterId r:id="rId91"/>
  </p:notesMasterIdLst>
  <p:handoutMasterIdLst>
    <p:handoutMasterId r:id="rId92"/>
  </p:handoutMasterIdLst>
  <p:sldIdLst>
    <p:sldId id="478" r:id="rId4"/>
    <p:sldId id="404" r:id="rId5"/>
    <p:sldId id="257" r:id="rId6"/>
    <p:sldId id="295" r:id="rId7"/>
    <p:sldId id="262" r:id="rId8"/>
    <p:sldId id="405" r:id="rId9"/>
    <p:sldId id="406" r:id="rId10"/>
    <p:sldId id="407" r:id="rId11"/>
    <p:sldId id="305" r:id="rId12"/>
    <p:sldId id="408" r:id="rId13"/>
    <p:sldId id="409" r:id="rId14"/>
    <p:sldId id="410" r:id="rId15"/>
    <p:sldId id="412" r:id="rId16"/>
    <p:sldId id="413" r:id="rId17"/>
    <p:sldId id="411" r:id="rId18"/>
    <p:sldId id="414" r:id="rId19"/>
    <p:sldId id="415" r:id="rId20"/>
    <p:sldId id="416" r:id="rId21"/>
    <p:sldId id="418" r:id="rId22"/>
    <p:sldId id="479" r:id="rId23"/>
    <p:sldId id="419" r:id="rId24"/>
    <p:sldId id="420" r:id="rId25"/>
    <p:sldId id="421" r:id="rId26"/>
    <p:sldId id="422" r:id="rId27"/>
    <p:sldId id="417" r:id="rId28"/>
    <p:sldId id="423" r:id="rId29"/>
    <p:sldId id="424" r:id="rId30"/>
    <p:sldId id="425" r:id="rId31"/>
    <p:sldId id="426" r:id="rId32"/>
    <p:sldId id="427" r:id="rId33"/>
    <p:sldId id="428" r:id="rId34"/>
    <p:sldId id="429" r:id="rId35"/>
    <p:sldId id="306" r:id="rId36"/>
    <p:sldId id="430" r:id="rId37"/>
    <p:sldId id="431" r:id="rId38"/>
    <p:sldId id="432" r:id="rId39"/>
    <p:sldId id="433" r:id="rId40"/>
    <p:sldId id="434" r:id="rId41"/>
    <p:sldId id="435" r:id="rId42"/>
    <p:sldId id="436" r:id="rId43"/>
    <p:sldId id="437" r:id="rId44"/>
    <p:sldId id="438" r:id="rId45"/>
    <p:sldId id="439" r:id="rId46"/>
    <p:sldId id="440" r:id="rId47"/>
    <p:sldId id="441" r:id="rId48"/>
    <p:sldId id="442" r:id="rId49"/>
    <p:sldId id="443" r:id="rId50"/>
    <p:sldId id="444" r:id="rId51"/>
    <p:sldId id="445" r:id="rId52"/>
    <p:sldId id="446" r:id="rId53"/>
    <p:sldId id="447" r:id="rId54"/>
    <p:sldId id="448" r:id="rId55"/>
    <p:sldId id="449" r:id="rId56"/>
    <p:sldId id="450" r:id="rId57"/>
    <p:sldId id="480" r:id="rId58"/>
    <p:sldId id="452" r:id="rId59"/>
    <p:sldId id="453" r:id="rId60"/>
    <p:sldId id="454" r:id="rId61"/>
    <p:sldId id="455" r:id="rId62"/>
    <p:sldId id="456" r:id="rId63"/>
    <p:sldId id="457" r:id="rId64"/>
    <p:sldId id="458" r:id="rId65"/>
    <p:sldId id="459" r:id="rId66"/>
    <p:sldId id="266" r:id="rId67"/>
    <p:sldId id="460" r:id="rId68"/>
    <p:sldId id="461" r:id="rId69"/>
    <p:sldId id="462" r:id="rId70"/>
    <p:sldId id="463" r:id="rId71"/>
    <p:sldId id="464" r:id="rId72"/>
    <p:sldId id="465" r:id="rId73"/>
    <p:sldId id="466" r:id="rId74"/>
    <p:sldId id="296" r:id="rId75"/>
    <p:sldId id="467" r:id="rId76"/>
    <p:sldId id="468" r:id="rId77"/>
    <p:sldId id="469" r:id="rId78"/>
    <p:sldId id="470" r:id="rId79"/>
    <p:sldId id="471" r:id="rId80"/>
    <p:sldId id="472" r:id="rId81"/>
    <p:sldId id="267" r:id="rId82"/>
    <p:sldId id="473" r:id="rId83"/>
    <p:sldId id="474" r:id="rId84"/>
    <p:sldId id="475" r:id="rId85"/>
    <p:sldId id="476" r:id="rId86"/>
    <p:sldId id="292" r:id="rId87"/>
    <p:sldId id="293" r:id="rId88"/>
    <p:sldId id="477" r:id="rId89"/>
    <p:sldId id="304" r:id="rId9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2CD90-C481-4BE0-93D2-1A83680A15B8}" v="8" dt="2023-03-22T10:00:49.301"/>
    <p1510:client id="{F12938CA-B8C7-4E75-8DAC-79D9CDC0EE90}" v="2" dt="2023-03-23T01:58:51.4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2" autoAdjust="0"/>
    <p:restoredTop sz="78154" autoAdjust="0"/>
  </p:normalViewPr>
  <p:slideViewPr>
    <p:cSldViewPr>
      <p:cViewPr varScale="1">
        <p:scale>
          <a:sx n="139" d="100"/>
          <a:sy n="139" d="100"/>
        </p:scale>
        <p:origin x="8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theme" Target="theme/theme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microsoft.com/office/2016/11/relationships/changesInfo" Target="changesInfos/changesInfo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presProps" Target="presProps.xml"/><Relationship Id="rId9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炳" userId="26a9a8d041cd339b" providerId="LiveId" clId="{6617325E-3523-4EEA-9D8F-A9809BFCDCCE}"/>
    <pc:docChg chg="modSld">
      <pc:chgData name="张 炳" userId="26a9a8d041cd339b" providerId="LiveId" clId="{6617325E-3523-4EEA-9D8F-A9809BFCDCCE}" dt="2021-03-29T14:12:48.695" v="17" actId="207"/>
      <pc:docMkLst>
        <pc:docMk/>
      </pc:docMkLst>
      <pc:sldChg chg="addSp modSp mod">
        <pc:chgData name="张 炳" userId="26a9a8d041cd339b" providerId="LiveId" clId="{6617325E-3523-4EEA-9D8F-A9809BFCDCCE}" dt="2021-03-29T14:06:34.727" v="10" actId="1076"/>
        <pc:sldMkLst>
          <pc:docMk/>
          <pc:sldMk cId="0" sldId="447"/>
        </pc:sldMkLst>
        <pc:graphicFrameChg chg="mod">
          <ac:chgData name="张 炳" userId="26a9a8d041cd339b" providerId="LiveId" clId="{6617325E-3523-4EEA-9D8F-A9809BFCDCCE}" dt="2021-03-29T14:05:57.865" v="0" actId="1076"/>
          <ac:graphicFrameMkLst>
            <pc:docMk/>
            <pc:sldMk cId="0" sldId="447"/>
            <ac:graphicFrameMk id="696323" creationId="{00000000-0000-0000-0000-000000000000}"/>
          </ac:graphicFrameMkLst>
        </pc:graphicFrameChg>
        <pc:picChg chg="add mod">
          <ac:chgData name="张 炳" userId="26a9a8d041cd339b" providerId="LiveId" clId="{6617325E-3523-4EEA-9D8F-A9809BFCDCCE}" dt="2021-03-29T14:06:31.708" v="9" actId="1076"/>
          <ac:picMkLst>
            <pc:docMk/>
            <pc:sldMk cId="0" sldId="447"/>
            <ac:picMk id="3" creationId="{6712BE8D-1BBB-4CAC-A13E-7B2F4B7D8B82}"/>
          </ac:picMkLst>
        </pc:picChg>
        <pc:picChg chg="add mod">
          <ac:chgData name="张 炳" userId="26a9a8d041cd339b" providerId="LiveId" clId="{6617325E-3523-4EEA-9D8F-A9809BFCDCCE}" dt="2021-03-29T14:06:34.727" v="10" actId="1076"/>
          <ac:picMkLst>
            <pc:docMk/>
            <pc:sldMk cId="0" sldId="447"/>
            <ac:picMk id="7" creationId="{AFA29166-A190-46E0-841A-12DEC4EBFEED}"/>
          </ac:picMkLst>
        </pc:picChg>
      </pc:sldChg>
      <pc:sldChg chg="addSp modSp mod modAnim">
        <pc:chgData name="张 炳" userId="26a9a8d041cd339b" providerId="LiveId" clId="{6617325E-3523-4EEA-9D8F-A9809BFCDCCE}" dt="2021-03-29T14:12:01.121" v="15" actId="1076"/>
        <pc:sldMkLst>
          <pc:docMk/>
          <pc:sldMk cId="0" sldId="473"/>
        </pc:sldMkLst>
        <pc:graphicFrameChg chg="add mod">
          <ac:chgData name="张 炳" userId="26a9a8d041cd339b" providerId="LiveId" clId="{6617325E-3523-4EEA-9D8F-A9809BFCDCCE}" dt="2021-03-29T14:12:01.121" v="15" actId="1076"/>
          <ac:graphicFrameMkLst>
            <pc:docMk/>
            <pc:sldMk cId="0" sldId="473"/>
            <ac:graphicFrameMk id="8" creationId="{70D4B31B-C3A6-44C3-AC6D-B0F2D57BF70A}"/>
          </ac:graphicFrameMkLst>
        </pc:graphicFrameChg>
      </pc:sldChg>
      <pc:sldChg chg="modSp">
        <pc:chgData name="张 炳" userId="26a9a8d041cd339b" providerId="LiveId" clId="{6617325E-3523-4EEA-9D8F-A9809BFCDCCE}" dt="2021-03-29T14:12:48.695" v="17" actId="207"/>
        <pc:sldMkLst>
          <pc:docMk/>
          <pc:sldMk cId="0" sldId="476"/>
        </pc:sldMkLst>
        <pc:spChg chg="mod">
          <ac:chgData name="张 炳" userId="26a9a8d041cd339b" providerId="LiveId" clId="{6617325E-3523-4EEA-9D8F-A9809BFCDCCE}" dt="2021-03-29T14:12:48.695" v="17" actId="207"/>
          <ac:spMkLst>
            <pc:docMk/>
            <pc:sldMk cId="0" sldId="476"/>
            <ac:spMk id="6" creationId="{00000000-0000-0000-0000-000000000000}"/>
          </ac:spMkLst>
        </pc:spChg>
      </pc:sldChg>
    </pc:docChg>
  </pc:docChgLst>
  <pc:docChgLst>
    <pc:chgData name="炳" userId="26a9a8d041cd339b" providerId="LiveId" clId="{6BF2CD90-C481-4BE0-93D2-1A83680A15B8}"/>
    <pc:docChg chg="modSld">
      <pc:chgData name="炳" userId="26a9a8d041cd339b" providerId="LiveId" clId="{6BF2CD90-C481-4BE0-93D2-1A83680A15B8}" dt="2023-03-22T10:00:49.301" v="6" actId="113"/>
      <pc:docMkLst>
        <pc:docMk/>
      </pc:docMkLst>
      <pc:sldChg chg="modSp">
        <pc:chgData name="炳" userId="26a9a8d041cd339b" providerId="LiveId" clId="{6BF2CD90-C481-4BE0-93D2-1A83680A15B8}" dt="2023-03-22T10:00:49.301" v="6" actId="113"/>
        <pc:sldMkLst>
          <pc:docMk/>
          <pc:sldMk cId="0" sldId="463"/>
        </pc:sldMkLst>
        <pc:spChg chg="mod">
          <ac:chgData name="炳" userId="26a9a8d041cd339b" providerId="LiveId" clId="{6BF2CD90-C481-4BE0-93D2-1A83680A15B8}" dt="2023-03-22T10:00:49.301" v="6" actId="113"/>
          <ac:spMkLst>
            <pc:docMk/>
            <pc:sldMk cId="0" sldId="463"/>
            <ac:spMk id="7" creationId="{00000000-0000-0000-0000-000000000000}"/>
          </ac:spMkLst>
        </pc:spChg>
      </pc:sldChg>
    </pc:docChg>
  </pc:docChgLst>
  <pc:docChgLst>
    <pc:chgData name="张 炳" userId="26a9a8d041cd339b" providerId="LiveId" clId="{F12938CA-B8C7-4E75-8DAC-79D9CDC0EE90}"/>
    <pc:docChg chg="addSld modSld sldOrd">
      <pc:chgData name="张 炳" userId="26a9a8d041cd339b" providerId="LiveId" clId="{F12938CA-B8C7-4E75-8DAC-79D9CDC0EE90}" dt="2023-03-23T01:59:02.129" v="16" actId="20577"/>
      <pc:docMkLst>
        <pc:docMk/>
      </pc:docMkLst>
      <pc:sldChg chg="modSp">
        <pc:chgData name="张 炳" userId="26a9a8d041cd339b" providerId="LiveId" clId="{F12938CA-B8C7-4E75-8DAC-79D9CDC0EE90}" dt="2023-03-23T01:58:28.761" v="0" actId="207"/>
        <pc:sldMkLst>
          <pc:docMk/>
          <pc:sldMk cId="0" sldId="293"/>
        </pc:sldMkLst>
        <pc:spChg chg="mod">
          <ac:chgData name="张 炳" userId="26a9a8d041cd339b" providerId="LiveId" clId="{F12938CA-B8C7-4E75-8DAC-79D9CDC0EE90}" dt="2023-03-23T01:58:28.761" v="0" actId="207"/>
          <ac:spMkLst>
            <pc:docMk/>
            <pc:sldMk cId="0" sldId="293"/>
            <ac:spMk id="5" creationId="{00000000-0000-0000-0000-000000000000}"/>
          </ac:spMkLst>
        </pc:spChg>
      </pc:sldChg>
      <pc:sldChg chg="modSp add mod ord setBg">
        <pc:chgData name="张 炳" userId="26a9a8d041cd339b" providerId="LiveId" clId="{F12938CA-B8C7-4E75-8DAC-79D9CDC0EE90}" dt="2023-03-23T01:59:02.129" v="16" actId="20577"/>
        <pc:sldMkLst>
          <pc:docMk/>
          <pc:sldMk cId="4021313411" sldId="480"/>
        </pc:sldMkLst>
        <pc:spChg chg="mod">
          <ac:chgData name="张 炳" userId="26a9a8d041cd339b" providerId="LiveId" clId="{F12938CA-B8C7-4E75-8DAC-79D9CDC0EE90}" dt="2023-03-23T01:59:02.129" v="16" actId="20577"/>
          <ac:spMkLst>
            <pc:docMk/>
            <pc:sldMk cId="4021313411" sldId="480"/>
            <ac:spMk id="4" creationId="{00000000-0000-0000-0000-000000000000}"/>
          </ac:spMkLst>
        </pc:spChg>
      </pc:sldChg>
    </pc:docChg>
  </pc:docChgLst>
  <pc:docChgLst>
    <pc:chgData name="炳" userId="26a9a8d041cd339b" providerId="LiveId" clId="{EA450CB0-9D93-41EB-97EE-9BCABD86032A}"/>
    <pc:docChg chg="modSld">
      <pc:chgData name="炳" userId="26a9a8d041cd339b" providerId="LiveId" clId="{EA450CB0-9D93-41EB-97EE-9BCABD86032A}" dt="2021-03-22T12:33:06.478" v="6" actId="207"/>
      <pc:docMkLst>
        <pc:docMk/>
      </pc:docMkLst>
      <pc:sldChg chg="modSp">
        <pc:chgData name="炳" userId="26a9a8d041cd339b" providerId="LiveId" clId="{EA450CB0-9D93-41EB-97EE-9BCABD86032A}" dt="2021-03-22T12:33:06.478" v="6" actId="207"/>
        <pc:sldMkLst>
          <pc:docMk/>
          <pc:sldMk cId="0" sldId="468"/>
        </pc:sldMkLst>
        <pc:spChg chg="mod">
          <ac:chgData name="炳" userId="26a9a8d041cd339b" providerId="LiveId" clId="{EA450CB0-9D93-41EB-97EE-9BCABD86032A}" dt="2021-03-22T12:33:06.478" v="6" actId="207"/>
          <ac:spMkLst>
            <pc:docMk/>
            <pc:sldMk cId="0" sldId="468"/>
            <ac:spMk id="9" creationId="{00000000-0000-0000-0000-000000000000}"/>
          </ac:spMkLst>
        </pc:spChg>
      </pc:sldChg>
      <pc:sldChg chg="modSp mod">
        <pc:chgData name="炳" userId="26a9a8d041cd339b" providerId="LiveId" clId="{EA450CB0-9D93-41EB-97EE-9BCABD86032A}" dt="2021-03-22T12:18:40.632" v="4" actId="1076"/>
        <pc:sldMkLst>
          <pc:docMk/>
          <pc:sldMk cId="2055392" sldId="479"/>
        </pc:sldMkLst>
        <pc:spChg chg="mod">
          <ac:chgData name="炳" userId="26a9a8d041cd339b" providerId="LiveId" clId="{EA450CB0-9D93-41EB-97EE-9BCABD86032A}" dt="2021-03-22T12:18:21.709" v="3"/>
          <ac:spMkLst>
            <pc:docMk/>
            <pc:sldMk cId="2055392" sldId="479"/>
            <ac:spMk id="5" creationId="{B0C538AA-1AAD-4EC6-87E9-640013A81F0E}"/>
          </ac:spMkLst>
        </pc:spChg>
        <pc:spChg chg="mod">
          <ac:chgData name="炳" userId="26a9a8d041cd339b" providerId="LiveId" clId="{EA450CB0-9D93-41EB-97EE-9BCABD86032A}" dt="2021-03-22T12:18:40.632" v="4" actId="1076"/>
          <ac:spMkLst>
            <pc:docMk/>
            <pc:sldMk cId="2055392" sldId="479"/>
            <ac:spMk id="7" creationId="{E86D13EF-D748-4929-8F6E-47E4109B31EB}"/>
          </ac:spMkLst>
        </pc:spChg>
      </pc:sldChg>
    </pc:docChg>
  </pc:docChgLst>
  <pc:docChgLst>
    <pc:chgData name="张 炳" userId="26a9a8d041cd339b" providerId="LiveId" clId="{3A67BD20-DED2-40CC-B5A1-071617C5A9D8}"/>
    <pc:docChg chg="undo custSel modSld">
      <pc:chgData name="张 炳" userId="26a9a8d041cd339b" providerId="LiveId" clId="{3A67BD20-DED2-40CC-B5A1-071617C5A9D8}" dt="2022-03-23T03:40:42.618" v="27" actId="1076"/>
      <pc:docMkLst>
        <pc:docMk/>
      </pc:docMkLst>
      <pc:sldChg chg="modSp">
        <pc:chgData name="张 炳" userId="26a9a8d041cd339b" providerId="LiveId" clId="{3A67BD20-DED2-40CC-B5A1-071617C5A9D8}" dt="2022-03-23T03:13:28.112" v="22" actId="113"/>
        <pc:sldMkLst>
          <pc:docMk/>
          <pc:sldMk cId="0" sldId="445"/>
        </pc:sldMkLst>
        <pc:spChg chg="mod">
          <ac:chgData name="张 炳" userId="26a9a8d041cd339b" providerId="LiveId" clId="{3A67BD20-DED2-40CC-B5A1-071617C5A9D8}" dt="2022-03-23T03:13:28.112" v="22" actId="113"/>
          <ac:spMkLst>
            <pc:docMk/>
            <pc:sldMk cId="0" sldId="445"/>
            <ac:spMk id="7" creationId="{00000000-0000-0000-0000-000000000000}"/>
          </ac:spMkLst>
        </pc:spChg>
      </pc:sldChg>
      <pc:sldChg chg="delSp modSp mod">
        <pc:chgData name="张 炳" userId="26a9a8d041cd339b" providerId="LiveId" clId="{3A67BD20-DED2-40CC-B5A1-071617C5A9D8}" dt="2022-03-23T01:08:26.811" v="5" actId="1076"/>
        <pc:sldMkLst>
          <pc:docMk/>
          <pc:sldMk cId="0" sldId="447"/>
        </pc:sldMkLst>
        <pc:graphicFrameChg chg="mod">
          <ac:chgData name="张 炳" userId="26a9a8d041cd339b" providerId="LiveId" clId="{3A67BD20-DED2-40CC-B5A1-071617C5A9D8}" dt="2022-03-23T01:08:26.811" v="5" actId="1076"/>
          <ac:graphicFrameMkLst>
            <pc:docMk/>
            <pc:sldMk cId="0" sldId="447"/>
            <ac:graphicFrameMk id="696323" creationId="{00000000-0000-0000-0000-000000000000}"/>
          </ac:graphicFrameMkLst>
        </pc:graphicFrameChg>
        <pc:picChg chg="del">
          <ac:chgData name="张 炳" userId="26a9a8d041cd339b" providerId="LiveId" clId="{3A67BD20-DED2-40CC-B5A1-071617C5A9D8}" dt="2022-03-23T01:08:14.750" v="3" actId="478"/>
          <ac:picMkLst>
            <pc:docMk/>
            <pc:sldMk cId="0" sldId="447"/>
            <ac:picMk id="3" creationId="{6712BE8D-1BBB-4CAC-A13E-7B2F4B7D8B82}"/>
          </ac:picMkLst>
        </pc:picChg>
        <pc:picChg chg="del mod">
          <ac:chgData name="张 炳" userId="26a9a8d041cd339b" providerId="LiveId" clId="{3A67BD20-DED2-40CC-B5A1-071617C5A9D8}" dt="2022-03-23T01:08:07.445" v="2" actId="478"/>
          <ac:picMkLst>
            <pc:docMk/>
            <pc:sldMk cId="0" sldId="447"/>
            <ac:picMk id="7" creationId="{AFA29166-A190-46E0-841A-12DEC4EBFEED}"/>
          </ac:picMkLst>
        </pc:picChg>
      </pc:sldChg>
      <pc:sldChg chg="modSp">
        <pc:chgData name="张 炳" userId="26a9a8d041cd339b" providerId="LiveId" clId="{3A67BD20-DED2-40CC-B5A1-071617C5A9D8}" dt="2022-03-23T03:30:47.054" v="26" actId="207"/>
        <pc:sldMkLst>
          <pc:docMk/>
          <pc:sldMk cId="0" sldId="459"/>
        </pc:sldMkLst>
        <pc:spChg chg="mod">
          <ac:chgData name="张 炳" userId="26a9a8d041cd339b" providerId="LiveId" clId="{3A67BD20-DED2-40CC-B5A1-071617C5A9D8}" dt="2022-03-23T03:30:47.054" v="26" actId="207"/>
          <ac:spMkLst>
            <pc:docMk/>
            <pc:sldMk cId="0" sldId="459"/>
            <ac:spMk id="17" creationId="{00000000-0000-0000-0000-000000000000}"/>
          </ac:spMkLst>
        </pc:spChg>
      </pc:sldChg>
      <pc:sldChg chg="modSp mod">
        <pc:chgData name="张 炳" userId="26a9a8d041cd339b" providerId="LiveId" clId="{3A67BD20-DED2-40CC-B5A1-071617C5A9D8}" dt="2022-03-23T03:40:42.618" v="27" actId="1076"/>
        <pc:sldMkLst>
          <pc:docMk/>
          <pc:sldMk cId="0" sldId="463"/>
        </pc:sldMkLst>
        <pc:spChg chg="mod">
          <ac:chgData name="张 炳" userId="26a9a8d041cd339b" providerId="LiveId" clId="{3A67BD20-DED2-40CC-B5A1-071617C5A9D8}" dt="2022-03-23T03:40:42.618" v="27" actId="1076"/>
          <ac:spMkLst>
            <pc:docMk/>
            <pc:sldMk cId="0" sldId="463"/>
            <ac:spMk id="7" creationId="{00000000-0000-0000-0000-000000000000}"/>
          </ac:spMkLst>
        </pc:spChg>
      </pc:sldChg>
      <pc:sldChg chg="modSp">
        <pc:chgData name="张 炳" userId="26a9a8d041cd339b" providerId="LiveId" clId="{3A67BD20-DED2-40CC-B5A1-071617C5A9D8}" dt="2022-03-23T01:50:08.278" v="20"/>
        <pc:sldMkLst>
          <pc:docMk/>
          <pc:sldMk cId="0" sldId="468"/>
        </pc:sldMkLst>
        <pc:spChg chg="mod">
          <ac:chgData name="张 炳" userId="26a9a8d041cd339b" providerId="LiveId" clId="{3A67BD20-DED2-40CC-B5A1-071617C5A9D8}" dt="2022-03-23T01:50:08.278" v="20"/>
          <ac:spMkLst>
            <pc:docMk/>
            <pc:sldMk cId="0" sldId="468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view/9900.htm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唯一性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每个对象都是唯一的，自身具有唯一的标识，系统通过该标识可以找到相应的对象。在对象的整个生命周期过程中，其标识都是不变的；不同的对象其标识也是不同的。</a:t>
            </a:r>
          </a:p>
          <a:p>
            <a:pPr lvl="0"/>
            <a:r>
              <a:rPr lang="zh-CN" alt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分类性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分类性是指将具有一致属性和行为的对象抽象成类，只反映与应用有关的重要性质，而忽略</a:t>
            </a:r>
            <a:r>
              <a:rPr lang="en-US" sz="120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其他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一些无关内容。任何类的划分都是主观的，但必须与具体的应用有关。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b="1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继承性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继承性是指子类自动继承父类的</a:t>
            </a:r>
            <a:r>
              <a:rPr lang="en-US" sz="120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属性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和方法，这是类之间的一种关系。在定义和实现一个子类的时候，可以在一个父类的基础之上加入若干新的内容即可，原来父类中所定义的内容将自动作为子类的内容。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继承性是指子类自动继承父类的</a:t>
            </a:r>
            <a:r>
              <a:rPr lang="en-US" sz="120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属性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和方法，这是类之间的一种关系。在定义和实现一个子类的时候，可以在一个父类的基础之上加入若干新的内容即可，原来父类中所定义的内容将自动作为子类的内容。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继承性是面向对象程序设计语言不同于其它语言的最重要的特点。在软件开发中，类的继承性使所建立的软件具有</a:t>
            </a:r>
            <a:r>
              <a:rPr lang="en-US" sz="1200" u="none" strike="noStrike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开放性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、可扩充性，这是信息组织与分类的行之有效的方法；通过类的继承关系，使公共的特性能够共享，提高代码的可重用性、减少冗余，同时简化了对象、类的创建工作量，规范了类的等级结构。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关键字以及方法的具体定义参见本章节后续内容，此处代码只用于展现类的结构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从结构上分析，类由属性和方法组成。类的定义非常简单，通过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关键字声明，其后跟类的名字；类中声明的变量（属性）被称为实例变量（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instance variable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）或成员变量，定义在类中的方法和属性被称为类的成员（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members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）。在类中，实例变量由定义在该类中的方法进行操作，由方法决定该类中的数据如何使用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上述代码创建一个类的对象都经过如下两步：</a:t>
            </a: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第一步，声明类的一个变量，即定义该类的一个对象，此时在栈上会分配空间存储对象在堆上的地址（即对象的引用）；</a:t>
            </a:r>
          </a:p>
          <a:p>
            <a:pPr lvl="0"/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第二步，创建该对象的实际物理空间，即在堆中为该对象分配空间，并把此空间的地址（即引用）赋给该变量（对象名），此步骤是通过使用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new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关键字来实例化该类的一个对象。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”关键字表示“空”，用于标识一个不确定的对象，即该对象的引用为空。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因此可以将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赋给引用类型变量，但不可以赋给基本类型变量。</a:t>
            </a:r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本身虽然能代表一个不确定的对象，但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不是对象，也不是类的实例。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null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的另外一个用途就是释放内存，在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中，当某一个非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的引用类型变量指向的对象不再使用时，若想加快其内存回收，可让其指向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，这样该对象将不再被使用，并由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JVM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垃圾回收机制去回收</a:t>
            </a:r>
            <a:r>
              <a:rPr lang="zh-CN" altLang="en-US" dirty="0"/>
              <a:t>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与前面提到的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中引用类型相互矛盾。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方法重载是同一个类中多态性的一种表现，重载的方法经常用来完成功能相似的操作。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引入包（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package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）的机制，提供了类的多层命名空间，解决类的命名冲突、类文件管理等问题。包可以对类进行组织和管理，使其与其他源代码库中的类分隔开来，只需保证同一个包中不存在同名的类即可，以确保类名的唯一性，避免类名的重复。</a:t>
            </a:r>
          </a:p>
          <a:p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借助于包可以将自己定义的类与其它类库中的类分开管理。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中的基础类库就是使用包进行管理的，例如：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java.lang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包、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包等。在不同的包中，类名可以相同，例如：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java.util.Date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类和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java.sql.Date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类，这两个类的类名都是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Date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，但分别属于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java.util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包和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java.sql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包，因此能够同时存在。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与类相关的静态成员称为类变量或类方法，与实例相关的普通成员称为实例变量或实例方法。类变量属于整个类，当系统第一次准备使用该类时，系统会为该类的类变量分配内存空间，此时类变量开始生效，直到该类被卸载，该类的类变量所占有的内存才被系统的垃圾回收机制回收；当系统创建该类的对象时，系统不会再为类变量分配内存，也不会再次对类变量进行在底层转换为通过类来访问类变量初始化，即对象根本不拥有类变量，通过对象可以访问类变量但那只是一种假象也不建议使用，系统会。类方法与类变量类似，也是属于类而不属于该类的对象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“或关系”也称为“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”关系，是“一般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具体”的结构关系；“与关系”也称为“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has 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”关系，是“整体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部分”的结构关系。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当一个对象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发送消息给另一个对象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时，对象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就开始执行一个操作，通俗理解就是对象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在内部调用了对象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的一个方法就是向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zh-CN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发送了一个消息。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jp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2.jp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1857385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785786" y="2857502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642910" y="4572014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图片占位符 7"/>
          <p:cNvSpPr>
            <a:spLocks noGrp="1"/>
          </p:cNvSpPr>
          <p:nvPr>
            <p:ph type="pic" sz="quarter" idx="11"/>
          </p:nvPr>
        </p:nvSpPr>
        <p:spPr>
          <a:xfrm>
            <a:off x="785813" y="928688"/>
            <a:ext cx="2643187" cy="2786062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单击此处编辑母版文本样式</a:t>
            </a:r>
          </a:p>
          <a:p>
            <a:pPr marL="533400" lvl="1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第二级</a:t>
            </a:r>
          </a:p>
          <a:p>
            <a:pPr marL="533400" lvl="2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第三级</a:t>
            </a:r>
          </a:p>
          <a:p>
            <a:pPr marL="533400" lvl="3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第四级</a:t>
            </a:r>
          </a:p>
          <a:p>
            <a:pPr marL="533400" lvl="4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第五级</a:t>
            </a:r>
            <a:endParaRPr kumimoji="0" lang="en-US" altLang="zh-CN" sz="2000" dirty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/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第五级</a:t>
            </a:r>
            <a:endParaRPr kumimoji="0" lang="en-US" altLang="zh-CN" sz="1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i="0" kern="1200" dirty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第五级</a:t>
            </a:r>
            <a:endParaRPr kumimoji="0" lang="en-US" altLang="zh-CN" sz="2400" b="1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</a:p>
            <a:p>
              <a:pPr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&lt;h3&gt;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&lt;%</a:t>
              </a:r>
            </a:p>
            <a:p>
              <a:pPr lvl="3"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out.println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("JSP Hello Word !");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%&gt;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&lt;/h3&gt;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4294967295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第四级</a:t>
            </a:r>
          </a:p>
          <a:p>
            <a:pPr marL="0" lvl="4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第五级</a:t>
            </a:r>
            <a:endParaRPr kumimoji="0" lang="zh-CN" altLang="en-US" sz="200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</p:txBody>
      </p:sp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第五级</a:t>
            </a:r>
            <a:endParaRPr kumimoji="0" lang="en-US" altLang="zh-CN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pic>
        <p:nvPicPr>
          <p:cNvPr id="5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" y="333375"/>
            <a:ext cx="227355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注意 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/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" y="333375"/>
            <a:ext cx="227355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/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  <p:pic>
        <p:nvPicPr>
          <p:cNvPr id="8" name="图片 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427" y="333375"/>
            <a:ext cx="2273559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857224" y="4357700"/>
            <a:ext cx="63579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64293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214282" y="1571618"/>
            <a:ext cx="44291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  <p:sp>
        <p:nvSpPr>
          <p:cNvPr id="6" name="文本占位符 11"/>
          <p:cNvSpPr>
            <a:spLocks noGrp="1"/>
          </p:cNvSpPr>
          <p:nvPr>
            <p:ph type="body" sz="quarter" idx="12" hasCustomPrompt="1"/>
          </p:nvPr>
        </p:nvSpPr>
        <p:spPr>
          <a:xfrm>
            <a:off x="4643438" y="1571618"/>
            <a:ext cx="44291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None/>
              <a:defRPr kumimoji="1" lang="zh-CN" altLang="en-US" sz="2000" b="0" i="0" kern="1200" dirty="0" smtClean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defRPr>
            </a:lvl1pPr>
          </a:lstStyle>
          <a:p>
            <a:pPr lvl="0"/>
            <a:r>
              <a:rPr lang="zh-CN" altLang="en-US" dirty="0"/>
              <a:t>单击此处编辑代码文本样式  </a:t>
            </a:r>
            <a:r>
              <a:rPr lang="en-US" altLang="zh-CN" dirty="0"/>
              <a:t>java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jpe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5.jpe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39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7" name="图片 1"/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758" y="72008"/>
            <a:ext cx="1444484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4008" r:id="rId2"/>
    <p:sldLayoutId id="2147483955" r:id="rId3"/>
    <p:sldLayoutId id="2147484009" r:id="rId4"/>
    <p:sldLayoutId id="2147484011" r:id="rId5"/>
    <p:sldLayoutId id="2147484044" r:id="rId6"/>
    <p:sldLayoutId id="2147484012" r:id="rId7"/>
    <p:sldLayoutId id="2147484046" r:id="rId8"/>
    <p:sldLayoutId id="2147484014" r:id="rId9"/>
    <p:sldLayoutId id="2147484013" r:id="rId10"/>
    <p:sldLayoutId id="2147484045" r:id="rId11"/>
    <p:sldLayoutId id="214748401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3961" r:id="rId18"/>
    <p:sldLayoutId id="2147483962" r:id="rId19"/>
    <p:sldLayoutId id="2147483963" r:id="rId20"/>
    <p:sldLayoutId id="2147483964" r:id="rId21"/>
    <p:sldLayoutId id="2147483965" r:id="rId22"/>
    <p:sldLayoutId id="2147483966" r:id="rId23"/>
    <p:sldLayoutId id="2147483967" r:id="rId24"/>
    <p:sldLayoutId id="2147483968" r:id="rId25"/>
    <p:sldLayoutId id="2147483969" r:id="rId26"/>
    <p:sldLayoutId id="2147483970" r:id="rId27"/>
    <p:sldLayoutId id="2147483971" r:id="rId28"/>
    <p:sldLayoutId id="2147483972" r:id="rId29"/>
    <p:sldLayoutId id="2147483973" r:id="rId30"/>
    <p:sldLayoutId id="2147483974" r:id="rId31"/>
    <p:sldLayoutId id="2147483975" r:id="rId32"/>
    <p:sldLayoutId id="2147483976" r:id="rId33"/>
    <p:sldLayoutId id="2147483977" r:id="rId34"/>
    <p:sldLayoutId id="2147483978" r:id="rId35"/>
    <p:sldLayoutId id="2147483979" r:id="rId36"/>
    <p:sldLayoutId id="2147484010" r:id="rId37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30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  <a:pPr/>
              <a:t>2023/3/23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9758" y="72008"/>
            <a:ext cx="1444484" cy="411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emf"/><Relationship Id="rId4" Type="http://schemas.openxmlformats.org/officeDocument/2006/relationships/oleObject" Target="../embeddings/oleObject5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9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image" Target="../media/image41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42.e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5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161074"/>
          </a:xfrm>
        </p:spPr>
        <p:txBody>
          <a:bodyPr/>
          <a:lstStyle/>
          <a:p>
            <a:pPr lvl="0"/>
            <a:r>
              <a:rPr sz="1600" dirty="0"/>
              <a:t>Java</a:t>
            </a:r>
            <a:r>
              <a:rPr lang="zh-CN" sz="1600" dirty="0"/>
              <a:t>中数据类型分为两类：基本数据类型</a:t>
            </a:r>
            <a:r>
              <a:rPr lang="zh-CN" altLang="en-US" sz="1600" dirty="0"/>
              <a:t>（整，浮，字符，布尔）</a:t>
            </a:r>
            <a:r>
              <a:rPr lang="zh-CN" sz="1600" dirty="0"/>
              <a:t>和引用类型</a:t>
            </a:r>
          </a:p>
          <a:p>
            <a:pPr lvl="0"/>
            <a:r>
              <a:rPr lang="zh-CN" sz="1600" dirty="0"/>
              <a:t>局部变量在使用之前必须进行初始化</a:t>
            </a:r>
          </a:p>
          <a:p>
            <a:pPr lvl="0"/>
            <a:r>
              <a:rPr lang="zh-CN" sz="1600" dirty="0"/>
              <a:t>一元运算符有：</a:t>
            </a:r>
            <a:r>
              <a:rPr sz="1600" dirty="0"/>
              <a:t>++</a:t>
            </a:r>
            <a:r>
              <a:rPr lang="zh-CN" sz="1600" dirty="0"/>
              <a:t>、</a:t>
            </a:r>
            <a:r>
              <a:rPr sz="1600" dirty="0"/>
              <a:t>--</a:t>
            </a:r>
            <a:r>
              <a:rPr lang="zh-CN" sz="1600" dirty="0"/>
              <a:t>、</a:t>
            </a:r>
            <a:r>
              <a:rPr sz="1600" dirty="0"/>
              <a:t>~</a:t>
            </a:r>
            <a:r>
              <a:rPr lang="zh-CN" sz="1600" dirty="0"/>
              <a:t>、！</a:t>
            </a:r>
          </a:p>
          <a:p>
            <a:pPr lvl="0"/>
            <a:r>
              <a:rPr lang="zh-CN" sz="1600" dirty="0"/>
              <a:t>算术运算符有：</a:t>
            </a:r>
            <a:r>
              <a:rPr sz="1600" dirty="0"/>
              <a:t>+</a:t>
            </a:r>
            <a:r>
              <a:rPr lang="zh-CN" sz="1600" dirty="0"/>
              <a:t>、</a:t>
            </a:r>
            <a:r>
              <a:rPr sz="1600" dirty="0"/>
              <a:t>-</a:t>
            </a:r>
            <a:r>
              <a:rPr lang="zh-CN" sz="1600" dirty="0"/>
              <a:t>、</a:t>
            </a:r>
            <a:r>
              <a:rPr sz="1600" dirty="0"/>
              <a:t>*</a:t>
            </a:r>
            <a:r>
              <a:rPr lang="zh-CN" sz="1600" dirty="0"/>
              <a:t>、</a:t>
            </a:r>
            <a:r>
              <a:rPr sz="1600" dirty="0"/>
              <a:t>/</a:t>
            </a:r>
            <a:r>
              <a:rPr lang="zh-CN" sz="1600" dirty="0"/>
              <a:t>、</a:t>
            </a:r>
            <a:r>
              <a:rPr sz="1600" dirty="0"/>
              <a:t>%</a:t>
            </a:r>
            <a:endParaRPr lang="zh-CN" sz="1600" dirty="0"/>
          </a:p>
          <a:p>
            <a:pPr lvl="0"/>
            <a:r>
              <a:rPr lang="zh-CN" sz="1600" dirty="0"/>
              <a:t>位运算符有：</a:t>
            </a:r>
            <a:r>
              <a:rPr sz="1600" dirty="0"/>
              <a:t>~</a:t>
            </a:r>
            <a:r>
              <a:rPr lang="zh-CN" sz="1600" dirty="0"/>
              <a:t>、</a:t>
            </a:r>
            <a:r>
              <a:rPr sz="1600" dirty="0"/>
              <a:t>&amp;</a:t>
            </a:r>
            <a:r>
              <a:rPr lang="zh-CN" sz="1600" dirty="0"/>
              <a:t>、</a:t>
            </a:r>
            <a:r>
              <a:rPr sz="1600" dirty="0"/>
              <a:t>|</a:t>
            </a:r>
            <a:r>
              <a:rPr lang="zh-CN" sz="1600" dirty="0"/>
              <a:t>、</a:t>
            </a:r>
            <a:r>
              <a:rPr sz="1600" dirty="0"/>
              <a:t>^</a:t>
            </a:r>
            <a:r>
              <a:rPr lang="zh-CN" sz="1600" dirty="0"/>
              <a:t>、</a:t>
            </a:r>
            <a:r>
              <a:rPr sz="1600" dirty="0"/>
              <a:t>&gt;&gt;</a:t>
            </a:r>
            <a:r>
              <a:rPr lang="zh-CN" sz="1600" dirty="0"/>
              <a:t>、</a:t>
            </a:r>
            <a:r>
              <a:rPr sz="1600" dirty="0"/>
              <a:t>&gt;&gt;&gt;</a:t>
            </a:r>
            <a:r>
              <a:rPr lang="zh-CN" sz="1600" dirty="0"/>
              <a:t>、</a:t>
            </a:r>
            <a:r>
              <a:rPr sz="1600" dirty="0"/>
              <a:t>&lt;&lt;</a:t>
            </a:r>
            <a:endParaRPr lang="zh-CN" sz="1600" dirty="0"/>
          </a:p>
          <a:p>
            <a:pPr lvl="0"/>
            <a:r>
              <a:rPr lang="zh-CN" sz="1600" dirty="0"/>
              <a:t>关系运算符有：</a:t>
            </a:r>
            <a:r>
              <a:rPr sz="1600" dirty="0"/>
              <a:t>&gt;</a:t>
            </a:r>
            <a:r>
              <a:rPr lang="zh-CN" sz="1600" dirty="0"/>
              <a:t>、</a:t>
            </a:r>
            <a:r>
              <a:rPr sz="1600" dirty="0"/>
              <a:t>&gt;=</a:t>
            </a:r>
            <a:r>
              <a:rPr lang="zh-CN" sz="1600" dirty="0"/>
              <a:t>、</a:t>
            </a:r>
            <a:r>
              <a:rPr sz="1600" dirty="0"/>
              <a:t>&lt;</a:t>
            </a:r>
            <a:r>
              <a:rPr lang="zh-CN" sz="1600" dirty="0"/>
              <a:t>、</a:t>
            </a:r>
            <a:r>
              <a:rPr sz="1600" dirty="0"/>
              <a:t>&lt;=</a:t>
            </a:r>
            <a:r>
              <a:rPr lang="zh-CN" sz="1600" dirty="0"/>
              <a:t>、</a:t>
            </a:r>
            <a:r>
              <a:rPr sz="1600" dirty="0"/>
              <a:t>==</a:t>
            </a:r>
            <a:r>
              <a:rPr lang="zh-CN" sz="1600" dirty="0"/>
              <a:t>、</a:t>
            </a:r>
            <a:r>
              <a:rPr sz="1600" dirty="0"/>
              <a:t>!=</a:t>
            </a:r>
            <a:endParaRPr lang="zh-CN" sz="1600" dirty="0"/>
          </a:p>
          <a:p>
            <a:pPr lvl="0"/>
            <a:r>
              <a:rPr lang="zh-CN" sz="1600" dirty="0"/>
              <a:t>逻辑运算符有：</a:t>
            </a:r>
            <a:r>
              <a:rPr sz="1600" dirty="0"/>
              <a:t>!</a:t>
            </a:r>
            <a:r>
              <a:rPr lang="zh-CN" sz="1600" dirty="0"/>
              <a:t>、</a:t>
            </a:r>
            <a:r>
              <a:rPr sz="1600" dirty="0"/>
              <a:t>&amp;&amp;</a:t>
            </a:r>
            <a:r>
              <a:rPr lang="zh-CN" sz="1600" dirty="0"/>
              <a:t>、</a:t>
            </a:r>
            <a:r>
              <a:rPr sz="1600" dirty="0"/>
              <a:t>||</a:t>
            </a:r>
          </a:p>
          <a:p>
            <a:pPr lvl="0"/>
            <a:r>
              <a:rPr lang="zh-CN" sz="1600" dirty="0"/>
              <a:t>三元运算符是“</a:t>
            </a:r>
            <a:r>
              <a:rPr sz="1600" dirty="0"/>
              <a:t> ? : </a:t>
            </a:r>
            <a:r>
              <a:rPr lang="zh-CN" sz="1600" dirty="0"/>
              <a:t>”</a:t>
            </a:r>
          </a:p>
          <a:p>
            <a:pPr lvl="0"/>
            <a:r>
              <a:rPr sz="1600" dirty="0"/>
              <a:t>Java</a:t>
            </a:r>
            <a:r>
              <a:rPr lang="zh-CN" sz="1600" dirty="0"/>
              <a:t>中通常使用</a:t>
            </a:r>
            <a:r>
              <a:rPr sz="1600" dirty="0"/>
              <a:t>()</a:t>
            </a:r>
            <a:r>
              <a:rPr lang="zh-CN" sz="1600" dirty="0"/>
              <a:t>来改变运算符的优先级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上章回顾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43372" y="1142993"/>
            <a:ext cx="4857784" cy="3071831"/>
          </a:xfrm>
        </p:spPr>
        <p:txBody>
          <a:bodyPr/>
          <a:lstStyle/>
          <a:p>
            <a:r>
              <a:rPr lang="zh-CN" dirty="0"/>
              <a:t>类和类之间具有一定的结构关系。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</a:t>
            </a:r>
            <a:r>
              <a:rPr lang="zh-CN" altLang="en-US" i="1" dirty="0"/>
              <a:t>继承：一般</a:t>
            </a:r>
            <a:r>
              <a:rPr lang="en-US" altLang="zh-CN" i="1" dirty="0"/>
              <a:t>~</a:t>
            </a:r>
            <a:r>
              <a:rPr lang="zh-CN" altLang="en-US" i="1" dirty="0"/>
              <a:t>具体</a:t>
            </a:r>
            <a:endParaRPr lang="en-US" altLang="zh-CN" i="1" dirty="0"/>
          </a:p>
          <a:p>
            <a:pPr marL="0" indent="0">
              <a:buNone/>
            </a:pPr>
            <a:r>
              <a:rPr lang="zh-CN" altLang="en-US" i="1" dirty="0"/>
              <a:t>       关联：整体</a:t>
            </a:r>
            <a:r>
              <a:rPr lang="en-US" altLang="zh-CN" i="1" dirty="0"/>
              <a:t>~</a:t>
            </a:r>
            <a:r>
              <a:rPr lang="zh-CN" altLang="en-US" i="1" dirty="0"/>
              <a:t>局部</a:t>
            </a:r>
            <a:endParaRPr i="1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dirty="0"/>
              <a:t>类的关系</a:t>
            </a:r>
          </a:p>
        </p:txBody>
      </p:sp>
      <p:pic>
        <p:nvPicPr>
          <p:cNvPr id="7" name="图片占位符 6" descr="图片6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1259540" y="928688"/>
            <a:ext cx="2102388" cy="321469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43372" y="1142993"/>
            <a:ext cx="4857784" cy="3071831"/>
          </a:xfrm>
        </p:spPr>
        <p:txBody>
          <a:bodyPr/>
          <a:lstStyle/>
          <a:p>
            <a:r>
              <a:rPr lang="zh-CN" dirty="0"/>
              <a:t>消息能够使对象之间进行通信</a:t>
            </a:r>
            <a:endParaRPr dirty="0"/>
          </a:p>
          <a:p>
            <a:r>
              <a:rPr lang="zh-CN" dirty="0"/>
              <a:t>方法是类的行为实现，一个方法有方法名、参数以及方法体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dirty="0"/>
              <a:t>类的关系</a:t>
            </a:r>
          </a:p>
        </p:txBody>
      </p:sp>
      <p:pic>
        <p:nvPicPr>
          <p:cNvPr id="7" name="图片占位符 6" descr="图片6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1259540" y="1141817"/>
            <a:ext cx="2102388" cy="278844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唯一性</a:t>
            </a:r>
            <a:endParaRPr dirty="0"/>
          </a:p>
          <a:p>
            <a:r>
              <a:rPr lang="zh-CN" dirty="0"/>
              <a:t>分类性</a:t>
            </a:r>
            <a:endParaRPr dirty="0"/>
          </a:p>
          <a:p>
            <a:r>
              <a:rPr lang="zh-CN" dirty="0"/>
              <a:t>继承性</a:t>
            </a:r>
            <a:endParaRPr dirty="0"/>
          </a:p>
          <a:p>
            <a:r>
              <a:rPr lang="zh-CN" dirty="0"/>
              <a:t>多态性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3.1.3  </a:t>
            </a:r>
            <a:r>
              <a:rPr dirty="0"/>
              <a:t>面向对象特征</a:t>
            </a:r>
          </a:p>
        </p:txBody>
      </p:sp>
      <p:pic>
        <p:nvPicPr>
          <p:cNvPr id="7" name="图片占位符 6" descr="图片2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351" r="335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43372" y="1142993"/>
            <a:ext cx="4857784" cy="3071831"/>
          </a:xfrm>
        </p:spPr>
        <p:txBody>
          <a:bodyPr/>
          <a:lstStyle/>
          <a:p>
            <a:r>
              <a:rPr lang="zh-CN" dirty="0"/>
              <a:t>每个对象都是唯一的，自身具有唯一的标识，系统通过该标识可以找到相应的对象。</a:t>
            </a:r>
            <a:endParaRPr dirty="0"/>
          </a:p>
          <a:p>
            <a:r>
              <a:rPr lang="zh-CN" dirty="0"/>
              <a:t>在对象的整个生命周期过程中，其标识都是不变的；</a:t>
            </a:r>
            <a:endParaRPr dirty="0"/>
          </a:p>
          <a:p>
            <a:r>
              <a:rPr lang="zh-CN" dirty="0"/>
              <a:t>不同的对象其标识也是不同的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dirty="0"/>
              <a:t>唯一性</a:t>
            </a:r>
          </a:p>
        </p:txBody>
      </p:sp>
      <p:pic>
        <p:nvPicPr>
          <p:cNvPr id="7" name="图片占位符 6" descr="图片6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1259540" y="1141817"/>
            <a:ext cx="2102388" cy="278844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43372" y="1142993"/>
            <a:ext cx="4857784" cy="3071831"/>
          </a:xfrm>
        </p:spPr>
        <p:txBody>
          <a:bodyPr/>
          <a:lstStyle/>
          <a:p>
            <a:r>
              <a:rPr lang="zh-CN" dirty="0"/>
              <a:t>分类性是指将具有一致属性和行为的对象抽象成类，只反映与应用有关的重要性质，而忽略</a:t>
            </a:r>
            <a:r>
              <a:rPr dirty="0"/>
              <a:t>其他</a:t>
            </a:r>
            <a:r>
              <a:rPr lang="zh-CN" dirty="0"/>
              <a:t>一些无关内容。</a:t>
            </a:r>
            <a:endParaRPr dirty="0"/>
          </a:p>
          <a:p>
            <a:r>
              <a:rPr lang="zh-CN" dirty="0"/>
              <a:t>任何类的划分都是主观的，但必须与具体的应用有关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dirty="0"/>
              <a:t>分类性</a:t>
            </a:r>
          </a:p>
        </p:txBody>
      </p:sp>
      <p:pic>
        <p:nvPicPr>
          <p:cNvPr id="7" name="图片占位符 6" descr="图片6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1259540" y="1141817"/>
            <a:ext cx="2102388" cy="2788440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继承性</a:t>
            </a:r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52611" name="Object 3"/>
          <p:cNvGraphicFramePr>
            <a:graphicFrameLocks noChangeAspect="1"/>
          </p:cNvGraphicFramePr>
          <p:nvPr/>
        </p:nvGraphicFramePr>
        <p:xfrm>
          <a:off x="2071670" y="1428742"/>
          <a:ext cx="4572032" cy="3713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024826" imgH="1648754" progId="Visio.Drawing.11">
                  <p:embed/>
                </p:oleObj>
              </mc:Choice>
              <mc:Fallback>
                <p:oleObj name="Visio" r:id="rId3" imgW="2024826" imgH="1648754" progId="Visio.Drawing.11">
                  <p:embed/>
                  <p:pic>
                    <p:nvPicPr>
                      <p:cNvPr id="4526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428742"/>
                        <a:ext cx="4572032" cy="37134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继承性是指子类自动继承父类的</a:t>
            </a:r>
            <a:r>
              <a:rPr dirty="0"/>
              <a:t>属性</a:t>
            </a:r>
            <a:r>
              <a:rPr lang="zh-CN" altLang="en-US" dirty="0"/>
              <a:t>和方法，这是类之间的一种关系。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26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43372" y="1142993"/>
            <a:ext cx="4857784" cy="3071831"/>
          </a:xfrm>
        </p:spPr>
        <p:txBody>
          <a:bodyPr/>
          <a:lstStyle/>
          <a:p>
            <a:r>
              <a:rPr lang="zh-CN" dirty="0"/>
              <a:t>多态性是指相同的操作、过程可作用于多种类型的对象上并获得不同的结果。</a:t>
            </a:r>
            <a:endParaRPr dirty="0"/>
          </a:p>
          <a:p>
            <a:r>
              <a:rPr lang="zh-CN" dirty="0"/>
              <a:t>不同的对象，收到同一消息可以产生不同的结果，即具有不同的表现行为，这种现象称为多态性。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多态性</a:t>
            </a:r>
            <a:endParaRPr dirty="0"/>
          </a:p>
        </p:txBody>
      </p:sp>
      <p:pic>
        <p:nvPicPr>
          <p:cNvPr id="7" name="图片占位符 6" descr="图片6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1259540" y="1141817"/>
            <a:ext cx="2102388" cy="2788440"/>
          </a:xfr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1B922FB-C0CC-4D70-A761-853E24D06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47" y="1141817"/>
            <a:ext cx="3297954" cy="32323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43372" y="1000114"/>
            <a:ext cx="4564042" cy="2071699"/>
          </a:xfrm>
        </p:spPr>
        <p:txBody>
          <a:bodyPr/>
          <a:lstStyle/>
          <a:p>
            <a:r>
              <a:rPr dirty="0"/>
              <a:t>Java</a:t>
            </a:r>
            <a:r>
              <a:rPr lang="zh-CN" dirty="0"/>
              <a:t>是面向对象的程序设计语言，使用</a:t>
            </a:r>
            <a:r>
              <a:rPr dirty="0"/>
              <a:t>Java</a:t>
            </a:r>
            <a:r>
              <a:rPr lang="zh-CN" dirty="0"/>
              <a:t>语言定义类以及创建对象是其面向对象的核心与本质，也是</a:t>
            </a:r>
            <a:r>
              <a:rPr dirty="0"/>
              <a:t>Java</a:t>
            </a:r>
            <a:r>
              <a:rPr lang="zh-CN" dirty="0"/>
              <a:t>成为面向对象语言的基础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 </a:t>
            </a:r>
            <a:r>
              <a:rPr dirty="0"/>
              <a:t>类与对象</a:t>
            </a:r>
          </a:p>
        </p:txBody>
      </p:sp>
      <p:pic>
        <p:nvPicPr>
          <p:cNvPr id="7" name="图片占位符 6" descr="图片2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351" r="335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2000261"/>
          </a:xfrm>
        </p:spPr>
        <p:txBody>
          <a:bodyPr/>
          <a:lstStyle/>
          <a:p>
            <a:r>
              <a:rPr lang="zh-CN" dirty="0"/>
              <a:t>类（</a:t>
            </a:r>
            <a:r>
              <a:rPr dirty="0"/>
              <a:t>class</a:t>
            </a:r>
            <a:r>
              <a:rPr lang="zh-CN" dirty="0"/>
              <a:t>）定义了一种新的数据类型，是具有相同特征（属性）和共同行为（方法）的一组对象的集合</a:t>
            </a:r>
            <a:endParaRPr dirty="0"/>
          </a:p>
          <a:p>
            <a:r>
              <a:rPr lang="zh-CN" altLang="en-US" dirty="0"/>
              <a:t>语法</a:t>
            </a: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3.2.1  </a:t>
            </a:r>
            <a:r>
              <a:rPr dirty="0"/>
              <a:t>类的声明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928662" y="2143564"/>
            <a:ext cx="6357956" cy="1900520"/>
          </a:xfrm>
        </p:spPr>
        <p:txBody>
          <a:bodyPr/>
          <a:lstStyle/>
          <a:p>
            <a:r>
              <a:rPr lang="en-US" dirty="0"/>
              <a:t>[</a:t>
            </a:r>
            <a:r>
              <a:rPr dirty="0"/>
              <a:t>访问符</a:t>
            </a:r>
            <a:r>
              <a:rPr lang="en-US" dirty="0"/>
              <a:t>][</a:t>
            </a:r>
            <a:r>
              <a:rPr dirty="0"/>
              <a:t>修饰符</a:t>
            </a:r>
            <a:r>
              <a:rPr lang="en-US" dirty="0"/>
              <a:t>] class </a:t>
            </a:r>
            <a:r>
              <a:rPr dirty="0"/>
              <a:t>类名</a:t>
            </a:r>
            <a:r>
              <a:rPr lang="en-US" dirty="0"/>
              <a:t> {</a:t>
            </a:r>
            <a:endParaRPr dirty="0"/>
          </a:p>
          <a:p>
            <a:r>
              <a:rPr lang="en-US" dirty="0"/>
              <a:t>	[</a:t>
            </a:r>
            <a:r>
              <a:rPr dirty="0"/>
              <a:t>属性</a:t>
            </a:r>
            <a:r>
              <a:rPr lang="en-US" dirty="0"/>
              <a:t>]</a:t>
            </a:r>
            <a:endParaRPr dirty="0"/>
          </a:p>
          <a:p>
            <a:r>
              <a:rPr lang="en-US" dirty="0"/>
              <a:t>	[</a:t>
            </a:r>
            <a:r>
              <a:rPr dirty="0"/>
              <a:t>方法</a:t>
            </a:r>
            <a:r>
              <a:rPr lang="en-US" dirty="0"/>
              <a:t>]</a:t>
            </a:r>
            <a:endParaRPr dirty="0"/>
          </a:p>
          <a:p>
            <a:r>
              <a:rPr lang="en-US" dirty="0"/>
              <a:t>}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 10"/>
          <p:cNvSpPr/>
          <p:nvPr/>
        </p:nvSpPr>
        <p:spPr bwMode="auto">
          <a:xfrm>
            <a:off x="1000067" y="2285998"/>
            <a:ext cx="1071603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2" name="圆角矩形标注 11"/>
          <p:cNvSpPr>
            <a:spLocks noChangeArrowheads="1"/>
          </p:cNvSpPr>
          <p:nvPr/>
        </p:nvSpPr>
        <p:spPr bwMode="auto">
          <a:xfrm>
            <a:off x="142844" y="1571618"/>
            <a:ext cx="2571768" cy="500066"/>
          </a:xfrm>
          <a:prstGeom prst="wedgeRoundRectCallout">
            <a:avLst>
              <a:gd name="adj1" fmla="val -3421"/>
              <a:gd name="adj2" fmla="val 87282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200" b="1" dirty="0"/>
              <a:t>指明类、属性或方法的访问权限</a:t>
            </a:r>
            <a:endParaRPr lang="zh-CN" altLang="en-US" sz="1200" b="1" i="0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2143108" y="2285998"/>
            <a:ext cx="1000132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20" name="圆角矩形标注 19"/>
          <p:cNvSpPr>
            <a:spLocks noChangeArrowheads="1"/>
          </p:cNvSpPr>
          <p:nvPr/>
        </p:nvSpPr>
        <p:spPr bwMode="auto">
          <a:xfrm>
            <a:off x="2500298" y="1571618"/>
            <a:ext cx="1785950" cy="500066"/>
          </a:xfrm>
          <a:prstGeom prst="wedgeRoundRectCallout">
            <a:avLst>
              <a:gd name="adj1" fmla="val -54693"/>
              <a:gd name="adj2" fmla="val 87282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200" b="1" dirty="0"/>
              <a:t>指明所定义的类的特性</a:t>
            </a:r>
            <a:endParaRPr lang="zh-CN" altLang="en-US" sz="12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3286116" y="2285998"/>
            <a:ext cx="857256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22" name="圆角矩形标注 21"/>
          <p:cNvSpPr>
            <a:spLocks noChangeArrowheads="1"/>
          </p:cNvSpPr>
          <p:nvPr/>
        </p:nvSpPr>
        <p:spPr bwMode="auto">
          <a:xfrm>
            <a:off x="3571868" y="1571618"/>
            <a:ext cx="1643074" cy="500066"/>
          </a:xfrm>
          <a:prstGeom prst="wedgeRoundRectCallout">
            <a:avLst>
              <a:gd name="adj1" fmla="val -54693"/>
              <a:gd name="adj2" fmla="val 87282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200" b="1" dirty="0"/>
              <a:t>用于定义类</a:t>
            </a:r>
            <a:endParaRPr lang="zh-CN" altLang="en-US" sz="12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4214810" y="2285998"/>
            <a:ext cx="642942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24" name="圆角矩形标注 23"/>
          <p:cNvSpPr>
            <a:spLocks noChangeArrowheads="1"/>
          </p:cNvSpPr>
          <p:nvPr/>
        </p:nvSpPr>
        <p:spPr bwMode="auto">
          <a:xfrm>
            <a:off x="4572000" y="1571618"/>
            <a:ext cx="1500198" cy="500066"/>
          </a:xfrm>
          <a:prstGeom prst="wedgeRoundRectCallout">
            <a:avLst>
              <a:gd name="adj1" fmla="val -54693"/>
              <a:gd name="adj2" fmla="val 87282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200" b="1" dirty="0"/>
              <a:t>定义类的名字</a:t>
            </a:r>
            <a:endParaRPr lang="zh-CN" altLang="en-US" sz="12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1928794" y="2714626"/>
            <a:ext cx="1000132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26" name="圆角矩形标注 25"/>
          <p:cNvSpPr>
            <a:spLocks noChangeArrowheads="1"/>
          </p:cNvSpPr>
          <p:nvPr/>
        </p:nvSpPr>
        <p:spPr bwMode="auto">
          <a:xfrm>
            <a:off x="2285984" y="2000246"/>
            <a:ext cx="1785950" cy="500066"/>
          </a:xfrm>
          <a:prstGeom prst="wedgeRoundRectCallout">
            <a:avLst>
              <a:gd name="adj1" fmla="val -54693"/>
              <a:gd name="adj2" fmla="val 87282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类的数据成员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1928794" y="3214692"/>
            <a:ext cx="1000132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28" name="圆角矩形标注 27"/>
          <p:cNvSpPr>
            <a:spLocks noChangeArrowheads="1"/>
          </p:cNvSpPr>
          <p:nvPr/>
        </p:nvSpPr>
        <p:spPr bwMode="auto">
          <a:xfrm>
            <a:off x="2285984" y="2500312"/>
            <a:ext cx="1785950" cy="500066"/>
          </a:xfrm>
          <a:prstGeom prst="wedgeRoundRectCallout">
            <a:avLst>
              <a:gd name="adj1" fmla="val -54693"/>
              <a:gd name="adj2" fmla="val 87282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2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类的行为</a:t>
            </a:r>
          </a:p>
        </p:txBody>
      </p:sp>
      <p:sp>
        <p:nvSpPr>
          <p:cNvPr id="29" name="右大括号 28"/>
          <p:cNvSpPr/>
          <p:nvPr/>
        </p:nvSpPr>
        <p:spPr bwMode="auto">
          <a:xfrm>
            <a:off x="5214942" y="2428874"/>
            <a:ext cx="357190" cy="1500198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30" name="圆角矩形标注 29"/>
          <p:cNvSpPr>
            <a:spLocks noChangeArrowheads="1"/>
          </p:cNvSpPr>
          <p:nvPr/>
        </p:nvSpPr>
        <p:spPr bwMode="auto">
          <a:xfrm flipH="1">
            <a:off x="3643306" y="2857502"/>
            <a:ext cx="1357322" cy="357189"/>
          </a:xfrm>
          <a:prstGeom prst="wedgeRoundRectCallout">
            <a:avLst>
              <a:gd name="adj1" fmla="val -77283"/>
              <a:gd name="adj2" fmla="val 123135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类体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E69D42-DAB9-4786-A960-6F99D73AEF87}"/>
              </a:ext>
            </a:extLst>
          </p:cNvPr>
          <p:cNvSpPr/>
          <p:nvPr/>
        </p:nvSpPr>
        <p:spPr>
          <a:xfrm>
            <a:off x="6547971" y="1148796"/>
            <a:ext cx="247295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将类定义成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final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后，结果只是禁止被继承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</a:rPr>
              <a:t>——</a:t>
            </a:r>
            <a:r>
              <a:rPr lang="zh-CN" altLang="en-US" sz="1400" dirty="0">
                <a:solidFill>
                  <a:srgbClr val="FF0000"/>
                </a:solidFill>
                <a:latin typeface="arial" panose="020B0604020202020204" pitchFamily="34" charset="0"/>
              </a:rPr>
              <a:t>没有更多的限制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 animBg="1"/>
      <p:bldP spid="11" grpId="0" animBg="1"/>
      <p:bldP spid="12" grpId="0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357172"/>
            <a:ext cx="8207375" cy="2357452"/>
          </a:xfrm>
        </p:spPr>
        <p:txBody>
          <a:bodyPr/>
          <a:lstStyle/>
          <a:p>
            <a:r>
              <a:rPr dirty="0"/>
              <a:t>Person</a:t>
            </a:r>
            <a:r>
              <a:rPr lang="zh-CN" dirty="0"/>
              <a:t>类的声明</a:t>
            </a:r>
            <a:r>
              <a:rPr dirty="0"/>
              <a:t>Person.java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2.2.3  </a:t>
            </a:r>
            <a:r>
              <a:rPr dirty="0"/>
              <a:t>变量作用域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7158" y="785800"/>
            <a:ext cx="8143932" cy="4524315"/>
          </a:xfrm>
        </p:spPr>
        <p:txBody>
          <a:bodyPr/>
          <a:lstStyle/>
          <a:p>
            <a:r>
              <a:rPr lang="en-US" sz="1200" dirty="0"/>
              <a:t>public class Person {/</a:t>
            </a:r>
            <a:r>
              <a:rPr lang="en-US" altLang="zh-CN" sz="1200" dirty="0"/>
              <a:t>/</a:t>
            </a:r>
            <a:r>
              <a:rPr sz="1200" dirty="0"/>
              <a:t>声明</a:t>
            </a:r>
            <a:r>
              <a:rPr lang="en-US" sz="1200" dirty="0"/>
              <a:t>Person</a:t>
            </a:r>
            <a:r>
              <a:rPr sz="1200" dirty="0"/>
              <a:t>类</a:t>
            </a:r>
          </a:p>
          <a:p>
            <a:r>
              <a:rPr lang="en-US" sz="1200" dirty="0"/>
              <a:t>	/* </a:t>
            </a:r>
            <a:r>
              <a:rPr sz="1200" dirty="0"/>
              <a:t>属性，成员变量</a:t>
            </a:r>
            <a:r>
              <a:rPr lang="en-US" sz="1200" dirty="0"/>
              <a:t> */	</a:t>
            </a:r>
            <a:endParaRPr sz="1200" dirty="0"/>
          </a:p>
          <a:p>
            <a:r>
              <a:rPr lang="en-US" sz="1200" dirty="0"/>
              <a:t>	private String name;</a:t>
            </a:r>
            <a:r>
              <a:rPr sz="1200" dirty="0"/>
              <a:t> </a:t>
            </a:r>
            <a:r>
              <a:rPr lang="en-US" altLang="zh-CN" sz="1200" dirty="0"/>
              <a:t>// </a:t>
            </a:r>
            <a:r>
              <a:rPr sz="1200" dirty="0"/>
              <a:t>姓名</a:t>
            </a:r>
            <a:r>
              <a:rPr lang="en-US" sz="1200" dirty="0"/>
              <a:t>	</a:t>
            </a:r>
            <a:endParaRPr sz="1200" dirty="0"/>
          </a:p>
          <a:p>
            <a:r>
              <a:rPr lang="en-US" sz="1200" dirty="0"/>
              <a:t>	private </a:t>
            </a:r>
            <a:r>
              <a:rPr lang="en-US" sz="1200" dirty="0" err="1"/>
              <a:t>int</a:t>
            </a:r>
            <a:r>
              <a:rPr lang="en-US" sz="1200" dirty="0"/>
              <a:t> age;</a:t>
            </a:r>
            <a:r>
              <a:rPr sz="1200" dirty="0"/>
              <a:t> </a:t>
            </a:r>
            <a:r>
              <a:rPr lang="en-US" altLang="zh-CN" sz="1200" dirty="0"/>
              <a:t>// </a:t>
            </a:r>
            <a:r>
              <a:rPr sz="1200" dirty="0"/>
              <a:t>年龄</a:t>
            </a:r>
            <a:r>
              <a:rPr lang="en-US" sz="1200" dirty="0"/>
              <a:t>	</a:t>
            </a:r>
            <a:endParaRPr sz="1200" dirty="0"/>
          </a:p>
          <a:p>
            <a:r>
              <a:rPr lang="en-US" sz="1200" dirty="0"/>
              <a:t>	private String address;</a:t>
            </a:r>
            <a:r>
              <a:rPr sz="1200" dirty="0"/>
              <a:t> </a:t>
            </a:r>
            <a:r>
              <a:rPr lang="en-US" altLang="zh-CN" sz="1200" dirty="0"/>
              <a:t>// </a:t>
            </a:r>
            <a:r>
              <a:rPr sz="1200" dirty="0"/>
              <a:t>地址</a:t>
            </a:r>
            <a:r>
              <a:rPr lang="en-US" sz="1200" dirty="0"/>
              <a:t> </a:t>
            </a:r>
            <a:endParaRPr sz="1200" dirty="0"/>
          </a:p>
          <a:p>
            <a:r>
              <a:rPr lang="en-US" sz="1200" dirty="0"/>
              <a:t>	/* </a:t>
            </a:r>
            <a:r>
              <a:rPr sz="1200" dirty="0"/>
              <a:t>方法 ，属性对应的获取和设置方法（</a:t>
            </a:r>
            <a:r>
              <a:rPr lang="en-US" sz="1200" dirty="0"/>
              <a:t>get/set</a:t>
            </a:r>
            <a:r>
              <a:rPr sz="1200" dirty="0"/>
              <a:t>）</a:t>
            </a:r>
            <a:r>
              <a:rPr lang="en-US" sz="1200" dirty="0"/>
              <a:t> */</a:t>
            </a:r>
            <a:endParaRPr sz="1200" dirty="0"/>
          </a:p>
          <a:p>
            <a:r>
              <a:rPr lang="en-US" sz="1200" dirty="0"/>
              <a:t>	public String </a:t>
            </a:r>
            <a:r>
              <a:rPr lang="en-US" sz="1200" dirty="0" err="1"/>
              <a:t>getName</a:t>
            </a:r>
            <a:r>
              <a:rPr lang="en-US" sz="1200" dirty="0"/>
              <a:t>() {</a:t>
            </a:r>
            <a:endParaRPr sz="1200" dirty="0"/>
          </a:p>
          <a:p>
            <a:r>
              <a:rPr lang="en-US" sz="1200" dirty="0"/>
              <a:t>		return name;</a:t>
            </a:r>
            <a:endParaRPr sz="1200" dirty="0"/>
          </a:p>
          <a:p>
            <a:r>
              <a:rPr lang="en-US" sz="1200" dirty="0"/>
              <a:t>	} </a:t>
            </a:r>
            <a:endParaRPr sz="1200" dirty="0"/>
          </a:p>
          <a:p>
            <a:r>
              <a:rPr lang="en-US" sz="1200" dirty="0"/>
              <a:t>	public void </a:t>
            </a:r>
            <a:r>
              <a:rPr lang="en-US" sz="1200" dirty="0" err="1"/>
              <a:t>setName</a:t>
            </a:r>
            <a:r>
              <a:rPr lang="en-US" sz="1200" dirty="0"/>
              <a:t>(String name) {</a:t>
            </a:r>
            <a:endParaRPr sz="1200" dirty="0"/>
          </a:p>
          <a:p>
            <a:r>
              <a:rPr lang="en-US" sz="1200" dirty="0"/>
              <a:t>		this.name = name;</a:t>
            </a:r>
            <a:endParaRPr sz="1200" dirty="0"/>
          </a:p>
          <a:p>
            <a:r>
              <a:rPr lang="en-US" sz="1200" dirty="0"/>
              <a:t>	}	</a:t>
            </a:r>
            <a:endParaRPr sz="1200" dirty="0"/>
          </a:p>
          <a:p>
            <a:r>
              <a:rPr lang="en-US" sz="1200" dirty="0"/>
              <a:t>	public void display() {</a:t>
            </a:r>
            <a:r>
              <a:rPr lang="en-US" altLang="zh-CN" sz="1200" dirty="0"/>
              <a:t>// </a:t>
            </a:r>
            <a:r>
              <a:rPr sz="1200" dirty="0"/>
              <a:t>输出信息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姓名：</a:t>
            </a:r>
            <a:r>
              <a:rPr lang="en-US" sz="1200" dirty="0"/>
              <a:t>" + name + "</a:t>
            </a:r>
            <a:r>
              <a:rPr sz="1200" dirty="0"/>
              <a:t>，年龄：</a:t>
            </a:r>
            <a:r>
              <a:rPr lang="en-US" sz="1200" dirty="0"/>
              <a:t>" + age + "</a:t>
            </a:r>
            <a:r>
              <a:rPr sz="1200" dirty="0"/>
              <a:t>，地址：</a:t>
            </a:r>
            <a:r>
              <a:rPr lang="en-US" sz="1200" dirty="0"/>
              <a:t>" + address);</a:t>
            </a:r>
            <a:endParaRPr sz="1200" dirty="0"/>
          </a:p>
          <a:p>
            <a:r>
              <a:rPr lang="en-US" sz="1200" dirty="0"/>
              <a:t>	}</a:t>
            </a:r>
            <a:endParaRPr sz="1200" dirty="0"/>
          </a:p>
          <a:p>
            <a:r>
              <a:rPr lang="en-US" altLang="zh-CN" sz="1200" dirty="0"/>
              <a:t>}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sz="1800" dirty="0"/>
              <a:t>Java</a:t>
            </a:r>
            <a:r>
              <a:rPr lang="zh-CN" sz="1800" dirty="0"/>
              <a:t>的分支语句有</a:t>
            </a:r>
            <a:r>
              <a:rPr sz="1800" dirty="0"/>
              <a:t>if-else</a:t>
            </a:r>
            <a:r>
              <a:rPr lang="zh-CN" sz="1800" dirty="0"/>
              <a:t>，</a:t>
            </a:r>
            <a:r>
              <a:rPr sz="1800" dirty="0"/>
              <a:t>switch-case</a:t>
            </a:r>
            <a:endParaRPr lang="zh-CN" sz="1800" dirty="0"/>
          </a:p>
          <a:p>
            <a:pPr lvl="0"/>
            <a:r>
              <a:rPr sz="1800" dirty="0"/>
              <a:t>Java</a:t>
            </a:r>
            <a:r>
              <a:rPr lang="zh-CN" sz="1800" dirty="0"/>
              <a:t>的循环语句有</a:t>
            </a:r>
            <a:r>
              <a:rPr sz="1800" dirty="0"/>
              <a:t>for</a:t>
            </a:r>
            <a:r>
              <a:rPr lang="zh-CN" sz="1800" dirty="0"/>
              <a:t>，</a:t>
            </a:r>
            <a:r>
              <a:rPr sz="1800" dirty="0"/>
              <a:t>while</a:t>
            </a:r>
            <a:r>
              <a:rPr lang="zh-CN" sz="1800" dirty="0"/>
              <a:t>，</a:t>
            </a:r>
            <a:r>
              <a:rPr sz="1800" dirty="0"/>
              <a:t>do-while</a:t>
            </a:r>
            <a:r>
              <a:rPr lang="zh-CN" sz="1800" dirty="0"/>
              <a:t>，</a:t>
            </a:r>
            <a:r>
              <a:rPr sz="1800" dirty="0"/>
              <a:t>foreach</a:t>
            </a:r>
            <a:endParaRPr lang="zh-CN" sz="1800" dirty="0"/>
          </a:p>
          <a:p>
            <a:pPr lvl="0"/>
            <a:r>
              <a:rPr sz="1800" dirty="0"/>
              <a:t>Java</a:t>
            </a:r>
            <a:r>
              <a:rPr lang="zh-CN" sz="1800" dirty="0"/>
              <a:t>的转移语句有</a:t>
            </a:r>
            <a:r>
              <a:rPr sz="1800" dirty="0"/>
              <a:t>break</a:t>
            </a:r>
            <a:r>
              <a:rPr lang="zh-CN" sz="1800" dirty="0"/>
              <a:t>，</a:t>
            </a:r>
            <a:r>
              <a:rPr sz="1800" dirty="0"/>
              <a:t>continue</a:t>
            </a:r>
            <a:r>
              <a:rPr lang="zh-CN" sz="1800" dirty="0"/>
              <a:t>，</a:t>
            </a:r>
            <a:r>
              <a:rPr sz="1800" dirty="0"/>
              <a:t>return</a:t>
            </a:r>
            <a:endParaRPr lang="zh-CN" sz="1800" dirty="0"/>
          </a:p>
          <a:p>
            <a:pPr lvl="0"/>
            <a:r>
              <a:rPr lang="zh-CN" sz="1800" dirty="0"/>
              <a:t>数组用来存储一组相同数据类型的数据结构</a:t>
            </a:r>
          </a:p>
          <a:p>
            <a:pPr lvl="0"/>
            <a:r>
              <a:rPr lang="zh-CN" sz="1800" dirty="0"/>
              <a:t>数组的下标索引是从</a:t>
            </a:r>
            <a:r>
              <a:rPr sz="1800" dirty="0"/>
              <a:t>0</a:t>
            </a:r>
            <a:r>
              <a:rPr lang="zh-CN" sz="1800" dirty="0"/>
              <a:t>开始，其取值范围必须在</a:t>
            </a:r>
            <a:r>
              <a:rPr sz="1800" dirty="0"/>
              <a:t>0~</a:t>
            </a:r>
            <a:r>
              <a:rPr lang="zh-CN" sz="1800" dirty="0"/>
              <a:t>数组的长度</a:t>
            </a:r>
            <a:r>
              <a:rPr lang="zh-CN" altLang="en-US" sz="1800" dirty="0"/>
              <a:t>（</a:t>
            </a:r>
            <a:r>
              <a:rPr lang="en-US" altLang="zh-CN" sz="1800" dirty="0"/>
              <a:t>length)</a:t>
            </a:r>
            <a:r>
              <a:rPr sz="1800" dirty="0"/>
              <a:t>-1</a:t>
            </a:r>
            <a:endParaRPr lang="zh-CN" sz="1800" dirty="0"/>
          </a:p>
          <a:p>
            <a:pPr lvl="0"/>
            <a:r>
              <a:rPr sz="1800" dirty="0"/>
              <a:t>Java</a:t>
            </a:r>
            <a:r>
              <a:rPr lang="zh-CN" sz="1800" dirty="0"/>
              <a:t>中数组是静态结构，其大小不能改变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上章回顾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7D6E38C-41C0-4C6A-B1AD-FA5AF7D0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866" y="2759472"/>
            <a:ext cx="4682134" cy="21398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EF5F85-CF17-45CD-96AC-92A28C1E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C538AA-1AAD-4EC6-87E9-640013A81F0E}"/>
              </a:ext>
            </a:extLst>
          </p:cNvPr>
          <p:cNvSpPr/>
          <p:nvPr/>
        </p:nvSpPr>
        <p:spPr>
          <a:xfrm>
            <a:off x="359544" y="2046193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：如果</a:t>
            </a:r>
            <a:r>
              <a:rPr lang="en-US" altLang="zh-CN" dirty="0"/>
              <a:t>-</a:t>
            </a:r>
            <a:r>
              <a:rPr lang="zh-CN" altLang="en-US" dirty="0"/>
              <a:t>变量score代表的是一个学生的数学成绩，理论上，分数只可能是0-100的整数，如果你把将score设为public，不用get()和set()，那么用户很可能会输入1-100以外的数字，如果你把将score设为privat</a:t>
            </a:r>
            <a:r>
              <a:rPr lang="en-US" altLang="zh-CN" dirty="0"/>
              <a:t>e</a:t>
            </a:r>
            <a:r>
              <a:rPr lang="zh-CN" altLang="en-US" dirty="0"/>
              <a:t>,再用setScore()来设置分数，你就完全可以控制这种行为了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6F1182-1CAF-42B0-ABD9-132837D40A8F}"/>
              </a:ext>
            </a:extLst>
          </p:cNvPr>
          <p:cNvSpPr/>
          <p:nvPr/>
        </p:nvSpPr>
        <p:spPr>
          <a:xfrm>
            <a:off x="359544" y="709323"/>
            <a:ext cx="8126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：“get（）和set（）方法起到对外界封闭的作用，举个例子：假如你的裤兜里有很多钱，你肯定不会让别人都来掏，肯定只有自己能拿到，或者你拿出来给他，set和get就相当与你的手 而你类里的变量就相当与你兜里的钱，对于外面的人来说不知道你类里有什么他就知道调用这个get会给他一个什么东西”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86D13EF-D748-4929-8F6E-47E4109B31EB}"/>
              </a:ext>
            </a:extLst>
          </p:cNvPr>
          <p:cNvSpPr/>
          <p:nvPr/>
        </p:nvSpPr>
        <p:spPr>
          <a:xfrm>
            <a:off x="3635896" y="3246522"/>
            <a:ext cx="46085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setAge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 age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if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age&lt;1||age&gt;120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endParaRPr lang="en-US" altLang="zh-CN" sz="1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throw new Exception(”</a:t>
            </a:r>
            <a:r>
              <a:rPr lang="zh-CN" altLang="en-US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你输入的年龄不合法”</a:t>
            </a:r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);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else{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   </a:t>
            </a:r>
            <a:r>
              <a:rPr lang="en-US" altLang="zh-CN" sz="1400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this.age</a:t>
            </a:r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=age; </a:t>
            </a:r>
          </a:p>
          <a:p>
            <a:r>
              <a:rPr lang="en-US" altLang="zh-CN" sz="1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 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Person</a:t>
            </a:r>
            <a:r>
              <a:rPr lang="zh-CN" dirty="0"/>
              <a:t>类的结构</a:t>
            </a:r>
            <a:endParaRPr lang="zh-CN" alt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60803" name="Object 3"/>
          <p:cNvGraphicFramePr>
            <a:graphicFrameLocks noChangeAspect="1"/>
          </p:cNvGraphicFramePr>
          <p:nvPr/>
        </p:nvGraphicFramePr>
        <p:xfrm>
          <a:off x="2071670" y="1388737"/>
          <a:ext cx="4214842" cy="3540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146840" imgH="1798567" progId="Visio.Drawing.11">
                  <p:embed/>
                </p:oleObj>
              </mc:Choice>
              <mc:Fallback>
                <p:oleObj name="Visio" r:id="rId3" imgW="2146840" imgH="1798567" progId="Visio.Drawing.11">
                  <p:embed/>
                  <p:pic>
                    <p:nvPicPr>
                      <p:cNvPr id="4608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70" y="1388737"/>
                        <a:ext cx="4214842" cy="35404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15365" cy="4286259"/>
          </a:xfrm>
        </p:spPr>
        <p:txBody>
          <a:bodyPr/>
          <a:lstStyle/>
          <a:p>
            <a:pPr>
              <a:buNone/>
            </a:pPr>
            <a:r>
              <a:rPr lang="zh-CN" dirty="0"/>
              <a:t>创建对象需要通过使用</a:t>
            </a:r>
            <a:r>
              <a:rPr dirty="0"/>
              <a:t>new</a:t>
            </a:r>
            <a:r>
              <a:rPr lang="zh-CN" dirty="0"/>
              <a:t>关键字</a:t>
            </a:r>
            <a:endParaRPr dirty="0"/>
          </a:p>
          <a:p>
            <a:r>
              <a:rPr lang="zh-CN" altLang="en-US" dirty="0"/>
              <a:t>语法：</a:t>
            </a:r>
            <a:endParaRPr dirty="0"/>
          </a:p>
          <a:p>
            <a:endParaRPr dirty="0"/>
          </a:p>
          <a:p>
            <a:r>
              <a:rPr lang="zh-CN" altLang="en-US" dirty="0"/>
              <a:t>示例：</a:t>
            </a:r>
            <a:endParaRPr dirty="0"/>
          </a:p>
          <a:p>
            <a:endParaRPr dirty="0"/>
          </a:p>
          <a:p>
            <a:r>
              <a:rPr lang="zh-CN" dirty="0"/>
              <a:t>创建对象也可以分开写，代码如下</a:t>
            </a:r>
            <a:r>
              <a:rPr lang="zh-CN" altLang="en-US" dirty="0"/>
              <a:t>：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3.2.2  </a:t>
            </a:r>
            <a:r>
              <a:rPr dirty="0"/>
              <a:t>对象的创建和使用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785932"/>
            <a:ext cx="7500990" cy="511102"/>
          </a:xfrm>
        </p:spPr>
        <p:txBody>
          <a:bodyPr/>
          <a:lstStyle/>
          <a:p>
            <a:r>
              <a:rPr dirty="0"/>
              <a:t>类名 对象名</a:t>
            </a:r>
            <a:r>
              <a:rPr lang="en-US" dirty="0"/>
              <a:t> = new </a:t>
            </a:r>
            <a:r>
              <a:rPr dirty="0"/>
              <a:t>类名</a:t>
            </a:r>
            <a:r>
              <a:rPr lang="en-US" dirty="0"/>
              <a:t>();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占位符 8"/>
          <p:cNvSpPr txBox="1">
            <a:spLocks/>
          </p:cNvSpPr>
          <p:nvPr/>
        </p:nvSpPr>
        <p:spPr bwMode="auto">
          <a:xfrm>
            <a:off x="857224" y="2928940"/>
            <a:ext cx="7500990" cy="40011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Person p = new Person();</a:t>
            </a:r>
            <a:endParaRPr lang="zh-CN" altLang="en-US" sz="2000" dirty="0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928662" y="4000510"/>
            <a:ext cx="7429552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Person p;//</a:t>
            </a:r>
            <a:r>
              <a:rPr lang="zh-CN" altLang="en-US" sz="2000" dirty="0"/>
              <a:t>声明</a:t>
            </a:r>
            <a:r>
              <a:rPr lang="en-US" sz="2000" dirty="0"/>
              <a:t>Person</a:t>
            </a:r>
            <a:r>
              <a:rPr lang="zh-CN" altLang="en-US" sz="2000" dirty="0"/>
              <a:t>类型的对象</a:t>
            </a:r>
            <a:r>
              <a:rPr lang="en-US" sz="2000" dirty="0"/>
              <a:t>p</a:t>
            </a:r>
            <a:endParaRPr lang="zh-CN" altLang="en-US" sz="2000" dirty="0"/>
          </a:p>
          <a:p>
            <a:r>
              <a:rPr lang="en-US" sz="2000" dirty="0"/>
              <a:t>p= new Person();//</a:t>
            </a:r>
            <a:r>
              <a:rPr lang="zh-CN" altLang="en-US" sz="2000" dirty="0"/>
              <a:t>使用</a:t>
            </a:r>
            <a:r>
              <a:rPr lang="en-US" sz="2000" dirty="0"/>
              <a:t>new</a:t>
            </a:r>
            <a:r>
              <a:rPr lang="zh-CN" altLang="en-US" sz="2000" dirty="0"/>
              <a:t>关键字创建对象，给对象分配内存空间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build="p" animBg="1"/>
      <p:bldP spid="10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52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3750469"/>
          </a:xfrm>
        </p:spPr>
        <p:txBody>
          <a:bodyPr/>
          <a:lstStyle/>
          <a:p>
            <a:r>
              <a:rPr lang="zh-CN" dirty="0"/>
              <a:t>对象</a:t>
            </a:r>
            <a:r>
              <a:rPr dirty="0"/>
              <a:t>p</a:t>
            </a:r>
            <a:r>
              <a:rPr lang="zh-CN" dirty="0"/>
              <a:t>在内存中的示意图</a:t>
            </a:r>
            <a:endParaRPr lang="zh-CN" altLang="en-US" dirty="0"/>
          </a:p>
        </p:txBody>
      </p:sp>
      <p:sp>
        <p:nvSpPr>
          <p:cNvPr id="4608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77187" name="Object 3"/>
          <p:cNvGraphicFramePr>
            <a:graphicFrameLocks noChangeAspect="1"/>
          </p:cNvGraphicFramePr>
          <p:nvPr/>
        </p:nvGraphicFramePr>
        <p:xfrm>
          <a:off x="1142976" y="1285866"/>
          <a:ext cx="7072362" cy="3678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113212" imgH="3712666" progId="Visio.Drawing.11">
                  <p:embed/>
                </p:oleObj>
              </mc:Choice>
              <mc:Fallback>
                <p:oleObj name="Visio" r:id="rId3" imgW="7113212" imgH="3712666" progId="Visio.Drawing.11">
                  <p:embed/>
                  <p:pic>
                    <p:nvPicPr>
                      <p:cNvPr id="4771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2976" y="1285866"/>
                        <a:ext cx="7072362" cy="36782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15365" cy="4286259"/>
          </a:xfrm>
        </p:spPr>
        <p:txBody>
          <a:bodyPr/>
          <a:lstStyle/>
          <a:p>
            <a:pPr>
              <a:buNone/>
            </a:pPr>
            <a:r>
              <a:rPr lang="zh-CN" dirty="0"/>
              <a:t>声明对象后，如果不想给对象分配存储空间</a:t>
            </a:r>
            <a:endParaRPr dirty="0"/>
          </a:p>
          <a:p>
            <a:r>
              <a:rPr lang="zh-CN" altLang="en-US" dirty="0"/>
              <a:t>示例：</a:t>
            </a:r>
            <a:endParaRPr dirty="0"/>
          </a:p>
          <a:p>
            <a:endParaRPr dirty="0"/>
          </a:p>
          <a:p>
            <a:r>
              <a:rPr u="sng" dirty="0">
                <a:solidFill>
                  <a:srgbClr val="FF0000"/>
                </a:solidFill>
              </a:rPr>
              <a:t>null</a:t>
            </a:r>
            <a:r>
              <a:rPr lang="zh-CN" altLang="en-US" u="sng" dirty="0">
                <a:solidFill>
                  <a:srgbClr val="FF0000"/>
                </a:solidFill>
              </a:rPr>
              <a:t>赋给引用类型变量，但不可以赋给基本类型变量</a:t>
            </a:r>
            <a:endParaRPr u="sng" dirty="0">
              <a:solidFill>
                <a:srgbClr val="FF0000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785932"/>
            <a:ext cx="7500990" cy="515526"/>
          </a:xfrm>
        </p:spPr>
        <p:txBody>
          <a:bodyPr/>
          <a:lstStyle/>
          <a:p>
            <a:r>
              <a:rPr lang="en-US" dirty="0"/>
              <a:t>Person p = null;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785786" y="2928940"/>
            <a:ext cx="7429552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num = null; //</a:t>
            </a:r>
            <a:r>
              <a:rPr lang="zh-CN" altLang="en-US" sz="2000" dirty="0"/>
              <a:t>是错误的。</a:t>
            </a:r>
          </a:p>
          <a:p>
            <a:r>
              <a:rPr lang="en-US" sz="2000" dirty="0"/>
              <a:t>Object </a:t>
            </a:r>
            <a:r>
              <a:rPr lang="en-US" sz="2000" dirty="0" err="1"/>
              <a:t>obj</a:t>
            </a:r>
            <a:r>
              <a:rPr lang="en-US" sz="2000" dirty="0"/>
              <a:t> = null; //</a:t>
            </a:r>
            <a:r>
              <a:rPr lang="zh-CN" altLang="en-US" sz="2000" dirty="0"/>
              <a:t>是正确的。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build="p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u="sng" dirty="0"/>
              <a:t>类的成员变量具有默认初始值，整数类型的自动赋值为</a:t>
            </a:r>
            <a:r>
              <a:rPr lang="en-US" u="sng" dirty="0"/>
              <a:t>0</a:t>
            </a:r>
            <a:r>
              <a:rPr u="sng" dirty="0"/>
              <a:t>，带小数点的自动赋值为</a:t>
            </a:r>
            <a:r>
              <a:rPr lang="en-US" u="sng" dirty="0"/>
              <a:t>0.0</a:t>
            </a:r>
            <a:r>
              <a:rPr u="sng" dirty="0"/>
              <a:t>，</a:t>
            </a:r>
            <a:r>
              <a:rPr lang="en-US" u="sng" dirty="0" err="1"/>
              <a:t>boolean</a:t>
            </a:r>
            <a:r>
              <a:rPr u="sng" dirty="0"/>
              <a:t>的自动赋值为</a:t>
            </a:r>
            <a:r>
              <a:rPr lang="en-US" u="sng" dirty="0"/>
              <a:t>false</a:t>
            </a:r>
            <a:r>
              <a:rPr u="sng" dirty="0"/>
              <a:t>，其他各种引用类型变量自动赋值为</a:t>
            </a:r>
            <a:r>
              <a:rPr lang="en-US" u="sng" dirty="0"/>
              <a:t>null</a:t>
            </a:r>
            <a:r>
              <a:rPr dirty="0"/>
              <a:t>。判断一个引用类型数据是否为</a:t>
            </a:r>
            <a:r>
              <a:rPr lang="en-US" dirty="0"/>
              <a:t>null</a:t>
            </a:r>
            <a:r>
              <a:rPr dirty="0"/>
              <a:t>，使用“</a:t>
            </a:r>
            <a:r>
              <a:rPr lang="en-US" dirty="0"/>
              <a:t>==</a:t>
            </a:r>
            <a:r>
              <a:rPr dirty="0"/>
              <a:t>”等号来判断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15365" cy="4286259"/>
          </a:xfrm>
        </p:spPr>
        <p:txBody>
          <a:bodyPr/>
          <a:lstStyle/>
          <a:p>
            <a:pPr>
              <a:buNone/>
            </a:pPr>
            <a:r>
              <a:rPr lang="zh-CN" dirty="0"/>
              <a:t>创建对象之后，接下来就可以使用该对象</a:t>
            </a:r>
            <a:endParaRPr dirty="0"/>
          </a:p>
          <a:p>
            <a:r>
              <a:rPr lang="zh-CN" dirty="0"/>
              <a:t>访问对象的属性</a:t>
            </a:r>
            <a:endParaRPr lang="zh-CN" altLang="en-US" dirty="0"/>
          </a:p>
          <a:p>
            <a:endParaRPr b="0" dirty="0"/>
          </a:p>
          <a:p>
            <a:r>
              <a:rPr lang="zh-CN" dirty="0"/>
              <a:t>调用对象的方法</a:t>
            </a:r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785932"/>
            <a:ext cx="7500990" cy="511102"/>
          </a:xfrm>
        </p:spPr>
        <p:txBody>
          <a:bodyPr/>
          <a:lstStyle/>
          <a:p>
            <a:r>
              <a:rPr dirty="0"/>
              <a:t>对象名</a:t>
            </a:r>
            <a:r>
              <a:rPr lang="en-US" dirty="0"/>
              <a:t>.</a:t>
            </a:r>
            <a:r>
              <a:rPr dirty="0"/>
              <a:t>属性名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785786" y="2928940"/>
            <a:ext cx="7429552" cy="40011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000" dirty="0"/>
              <a:t>对象名</a:t>
            </a:r>
            <a:r>
              <a:rPr lang="en-US" sz="2000" dirty="0"/>
              <a:t>.</a:t>
            </a:r>
            <a:r>
              <a:rPr lang="zh-CN" altLang="en-US" sz="2000" dirty="0"/>
              <a:t>方法名</a:t>
            </a:r>
            <a:r>
              <a:rPr lang="en-US" sz="2000" dirty="0"/>
              <a:t>()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build="p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500050"/>
            <a:ext cx="8207375" cy="2357452"/>
          </a:xfrm>
        </p:spPr>
        <p:txBody>
          <a:bodyPr/>
          <a:lstStyle/>
          <a:p>
            <a:r>
              <a:rPr dirty="0"/>
              <a:t>PersonDemo.java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5461006" cy="410765"/>
          </a:xfrm>
        </p:spPr>
        <p:txBody>
          <a:bodyPr/>
          <a:lstStyle/>
          <a:p>
            <a:r>
              <a:rPr lang="en-US" dirty="0"/>
              <a:t>Person</a:t>
            </a:r>
            <a:r>
              <a:rPr dirty="0"/>
              <a:t>对象的创建及使用过程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7158" y="1127176"/>
            <a:ext cx="8215370" cy="3016210"/>
          </a:xfrm>
        </p:spPr>
        <p:txBody>
          <a:bodyPr/>
          <a:lstStyle/>
          <a:p>
            <a:r>
              <a:rPr lang="en-US" sz="1600" dirty="0"/>
              <a:t>public class </a:t>
            </a:r>
            <a:r>
              <a:rPr lang="en-US" sz="1600" dirty="0" err="1"/>
              <a:t>PersonDemo</a:t>
            </a:r>
            <a:r>
              <a:rPr lang="en-US" sz="1600" dirty="0"/>
              <a:t> {</a:t>
            </a:r>
            <a:endParaRPr sz="1600" dirty="0"/>
          </a:p>
          <a:p>
            <a:r>
              <a:rPr lang="en-US" sz="1600" dirty="0"/>
              <a:t>	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  <a:endParaRPr sz="1600" dirty="0"/>
          </a:p>
          <a:p>
            <a:r>
              <a:rPr lang="en-US" sz="1600" dirty="0"/>
              <a:t>		//</a:t>
            </a:r>
            <a:r>
              <a:rPr sz="1600" dirty="0"/>
              <a:t>创建</a:t>
            </a:r>
            <a:r>
              <a:rPr lang="en-US" sz="1600" dirty="0"/>
              <a:t>Person</a:t>
            </a:r>
            <a:r>
              <a:rPr sz="1600" dirty="0"/>
              <a:t>类的一个对象</a:t>
            </a:r>
            <a:r>
              <a:rPr lang="en-US" sz="1600" dirty="0"/>
              <a:t>p</a:t>
            </a:r>
            <a:endParaRPr sz="1600" dirty="0"/>
          </a:p>
          <a:p>
            <a:r>
              <a:rPr lang="en-US" sz="1600" dirty="0"/>
              <a:t>		</a:t>
            </a:r>
            <a:r>
              <a:rPr lang="en-US" sz="1600" b="1" dirty="0"/>
              <a:t>Person p=new Person();</a:t>
            </a:r>
            <a:endParaRPr sz="1600" dirty="0"/>
          </a:p>
          <a:p>
            <a:r>
              <a:rPr lang="en-US" sz="1600" dirty="0"/>
              <a:t>		//</a:t>
            </a:r>
            <a:r>
              <a:rPr sz="1600" dirty="0"/>
              <a:t>使用对象</a:t>
            </a:r>
            <a:r>
              <a:rPr lang="en-US" sz="1600" dirty="0"/>
              <a:t>p</a:t>
            </a:r>
            <a:r>
              <a:rPr sz="1600" dirty="0"/>
              <a:t>，调用</a:t>
            </a:r>
            <a:r>
              <a:rPr lang="en-US" sz="1600" dirty="0"/>
              <a:t>display()</a:t>
            </a:r>
            <a:r>
              <a:rPr sz="1600" dirty="0"/>
              <a:t>方法显示对象各成员变量的默认值</a:t>
            </a:r>
          </a:p>
          <a:p>
            <a:r>
              <a:rPr lang="en-US" sz="1600" dirty="0"/>
              <a:t>		</a:t>
            </a:r>
            <a:r>
              <a:rPr lang="en-US" sz="1600" b="1" dirty="0" err="1"/>
              <a:t>p.display</a:t>
            </a:r>
            <a:r>
              <a:rPr lang="en-US" sz="1600" b="1" dirty="0"/>
              <a:t>();</a:t>
            </a:r>
            <a:endParaRPr sz="1600" dirty="0"/>
          </a:p>
          <a:p>
            <a:r>
              <a:rPr lang="en-US" sz="1600" dirty="0"/>
              <a:t>	}</a:t>
            </a:r>
            <a:endParaRPr sz="1600" dirty="0"/>
          </a:p>
          <a:p>
            <a:r>
              <a:rPr lang="en-US" sz="1600" dirty="0"/>
              <a:t>}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15365" cy="4286259"/>
          </a:xfrm>
        </p:spPr>
        <p:txBody>
          <a:bodyPr/>
          <a:lstStyle/>
          <a:p>
            <a:pPr>
              <a:buNone/>
            </a:pPr>
            <a:r>
              <a:rPr lang="zh-CN" dirty="0"/>
              <a:t>方法是类的行为的体现</a:t>
            </a:r>
            <a:endParaRPr dirty="0"/>
          </a:p>
          <a:p>
            <a:r>
              <a:rPr lang="zh-CN" altLang="en-US" dirty="0"/>
              <a:t>语法：</a:t>
            </a:r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  </a:t>
            </a:r>
            <a:r>
              <a:rPr dirty="0"/>
              <a:t>方法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928808"/>
            <a:ext cx="7500990" cy="1438855"/>
          </a:xfrm>
        </p:spPr>
        <p:txBody>
          <a:bodyPr/>
          <a:lstStyle/>
          <a:p>
            <a:r>
              <a:rPr lang="en-US" dirty="0"/>
              <a:t>[</a:t>
            </a:r>
            <a:r>
              <a:rPr dirty="0"/>
              <a:t>访问符</a:t>
            </a:r>
            <a:r>
              <a:rPr lang="en-US" dirty="0"/>
              <a:t>] [</a:t>
            </a:r>
            <a:r>
              <a:rPr dirty="0"/>
              <a:t>修饰符</a:t>
            </a:r>
            <a:r>
              <a:rPr lang="en-US" dirty="0"/>
              <a:t>] &lt;</a:t>
            </a:r>
            <a:r>
              <a:rPr dirty="0"/>
              <a:t>返回类型</a:t>
            </a:r>
            <a:r>
              <a:rPr lang="en-US" dirty="0"/>
              <a:t>&gt; </a:t>
            </a:r>
            <a:r>
              <a:rPr dirty="0"/>
              <a:t>方法名</a:t>
            </a:r>
            <a:r>
              <a:rPr lang="en-US" dirty="0"/>
              <a:t>([</a:t>
            </a:r>
            <a:r>
              <a:rPr dirty="0"/>
              <a:t>参数列表</a:t>
            </a:r>
            <a:r>
              <a:rPr lang="en-US" dirty="0"/>
              <a:t>]) {</a:t>
            </a:r>
            <a:endParaRPr dirty="0"/>
          </a:p>
          <a:p>
            <a:r>
              <a:rPr lang="en-US" dirty="0"/>
              <a:t>	//</a:t>
            </a:r>
            <a:r>
              <a:rPr dirty="0"/>
              <a:t>方法体</a:t>
            </a:r>
          </a:p>
          <a:p>
            <a:r>
              <a:rPr lang="en-US" dirty="0"/>
              <a:t>}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1000100" y="2071684"/>
            <a:ext cx="2286016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圆角矩形标注 10"/>
          <p:cNvSpPr>
            <a:spLocks noChangeArrowheads="1"/>
          </p:cNvSpPr>
          <p:nvPr/>
        </p:nvSpPr>
        <p:spPr bwMode="auto">
          <a:xfrm>
            <a:off x="571472" y="1357304"/>
            <a:ext cx="2214578" cy="500066"/>
          </a:xfrm>
          <a:prstGeom prst="wedgeRoundRectCallout">
            <a:avLst>
              <a:gd name="adj1" fmla="val -44"/>
              <a:gd name="adj2" fmla="val 89971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200" b="1" dirty="0"/>
              <a:t>与类的声明中使用方式一样</a:t>
            </a:r>
            <a:endParaRPr lang="zh-CN" altLang="en-US" sz="12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357554" y="2071684"/>
            <a:ext cx="1428760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3" name="圆角矩形标注 12"/>
          <p:cNvSpPr>
            <a:spLocks noChangeArrowheads="1"/>
          </p:cNvSpPr>
          <p:nvPr/>
        </p:nvSpPr>
        <p:spPr bwMode="auto">
          <a:xfrm>
            <a:off x="2928926" y="1357304"/>
            <a:ext cx="2214578" cy="500066"/>
          </a:xfrm>
          <a:prstGeom prst="wedgeRoundRectCallout">
            <a:avLst>
              <a:gd name="adj1" fmla="val -44"/>
              <a:gd name="adj2" fmla="val 89971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200" b="1" dirty="0"/>
              <a:t>运行后返回值的数据类型</a:t>
            </a:r>
            <a:endParaRPr lang="zh-CN" altLang="en-US" sz="12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5715008" y="2071684"/>
            <a:ext cx="1428760" cy="2857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i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5" name="圆角矩形标注 14"/>
          <p:cNvSpPr>
            <a:spLocks noChangeArrowheads="1"/>
          </p:cNvSpPr>
          <p:nvPr/>
        </p:nvSpPr>
        <p:spPr bwMode="auto">
          <a:xfrm>
            <a:off x="5357818" y="1357304"/>
            <a:ext cx="2786082" cy="500066"/>
          </a:xfrm>
          <a:prstGeom prst="wedgeRoundRectCallout">
            <a:avLst>
              <a:gd name="adj1" fmla="val 2369"/>
              <a:gd name="adj2" fmla="val 89971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200" b="1" dirty="0"/>
              <a:t>方法运行所需要的特定类型的参数</a:t>
            </a:r>
            <a:endParaRPr lang="zh-CN" altLang="en-US" sz="12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6" name="右大括号 15"/>
          <p:cNvSpPr/>
          <p:nvPr/>
        </p:nvSpPr>
        <p:spPr bwMode="auto">
          <a:xfrm>
            <a:off x="7500958" y="2214560"/>
            <a:ext cx="357190" cy="1143008"/>
          </a:xfrm>
          <a:prstGeom prst="rightBrace">
            <a:avLst/>
          </a:prstGeom>
          <a:ln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华文细黑" panose="02010600040101010101" pitchFamily="2" charset="-122"/>
            </a:endParaRPr>
          </a:p>
        </p:txBody>
      </p:sp>
      <p:sp>
        <p:nvSpPr>
          <p:cNvPr id="17" name="圆角矩形标注 16"/>
          <p:cNvSpPr>
            <a:spLocks noChangeArrowheads="1"/>
          </p:cNvSpPr>
          <p:nvPr/>
        </p:nvSpPr>
        <p:spPr bwMode="auto">
          <a:xfrm flipH="1">
            <a:off x="5929322" y="2428875"/>
            <a:ext cx="1357322" cy="357189"/>
          </a:xfrm>
          <a:prstGeom prst="wedgeRoundRectCallout">
            <a:avLst>
              <a:gd name="adj1" fmla="val -77283"/>
              <a:gd name="adj2" fmla="val 123135"/>
              <a:gd name="adj3" fmla="val 16667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方法体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500050"/>
            <a:ext cx="8207375" cy="2357452"/>
          </a:xfrm>
        </p:spPr>
        <p:txBody>
          <a:bodyPr/>
          <a:lstStyle/>
          <a:p>
            <a:r>
              <a:rPr lang="zh-CN" dirty="0"/>
              <a:t>类的方法声明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5461006" cy="410765"/>
          </a:xfrm>
        </p:spPr>
        <p:txBody>
          <a:bodyPr/>
          <a:lstStyle/>
          <a:p>
            <a:r>
              <a:rPr lang="en-US" dirty="0"/>
              <a:t>Person</a:t>
            </a:r>
            <a:r>
              <a:rPr dirty="0"/>
              <a:t>对象的创建及使用过程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7158" y="1127176"/>
            <a:ext cx="8358246" cy="2966197"/>
          </a:xfrm>
        </p:spPr>
        <p:txBody>
          <a:bodyPr/>
          <a:lstStyle/>
          <a:p>
            <a:r>
              <a:rPr lang="en-US" sz="1800" dirty="0"/>
              <a:t>public </a:t>
            </a:r>
            <a:r>
              <a:rPr lang="en-US" sz="1800" b="1" dirty="0"/>
              <a:t>String</a:t>
            </a:r>
            <a:r>
              <a:rPr lang="en-US" sz="1800" dirty="0"/>
              <a:t> </a:t>
            </a:r>
            <a:r>
              <a:rPr lang="en-US" sz="1800" dirty="0" err="1"/>
              <a:t>getName</a:t>
            </a:r>
            <a:r>
              <a:rPr lang="en-US" sz="1800" dirty="0"/>
              <a:t>() {</a:t>
            </a:r>
            <a:endParaRPr sz="1800" dirty="0"/>
          </a:p>
          <a:p>
            <a:r>
              <a:rPr lang="en-US" sz="1800" dirty="0"/>
              <a:t>	return name;</a:t>
            </a:r>
            <a:endParaRPr sz="1800" dirty="0"/>
          </a:p>
          <a:p>
            <a:r>
              <a:rPr lang="en-US" sz="1800" dirty="0"/>
              <a:t>}</a:t>
            </a:r>
            <a:endParaRPr sz="1800" dirty="0"/>
          </a:p>
          <a:p>
            <a:r>
              <a:rPr lang="en-US" sz="1800" dirty="0"/>
              <a:t>public </a:t>
            </a:r>
            <a:r>
              <a:rPr lang="en-US" sz="1800" b="1" dirty="0"/>
              <a:t>void</a:t>
            </a:r>
            <a:r>
              <a:rPr lang="en-US" sz="1800" dirty="0"/>
              <a:t> display() {</a:t>
            </a:r>
            <a:endParaRPr sz="1800" dirty="0"/>
          </a:p>
          <a:p>
            <a:r>
              <a:rPr lang="en-US" sz="1800" dirty="0"/>
              <a:t>	</a:t>
            </a:r>
            <a:r>
              <a:rPr lang="en-US" sz="1800" dirty="0" err="1"/>
              <a:t>System.out.println</a:t>
            </a:r>
            <a:r>
              <a:rPr lang="en-US" sz="1800" dirty="0"/>
              <a:t>("</a:t>
            </a:r>
            <a:r>
              <a:rPr sz="1800" dirty="0"/>
              <a:t>姓名：</a:t>
            </a:r>
            <a:r>
              <a:rPr lang="en-US" sz="1800" dirty="0"/>
              <a:t>" + name + "</a:t>
            </a:r>
            <a:r>
              <a:rPr sz="1800" dirty="0"/>
              <a:t>，年龄：</a:t>
            </a:r>
            <a:r>
              <a:rPr lang="en-US" sz="1800" dirty="0"/>
              <a:t>" + age</a:t>
            </a:r>
          </a:p>
          <a:p>
            <a:r>
              <a:rPr lang="en-US" sz="1800" dirty="0"/>
              <a:t>				 + "</a:t>
            </a:r>
            <a:r>
              <a:rPr sz="1800" dirty="0"/>
              <a:t>，地址：</a:t>
            </a:r>
            <a:r>
              <a:rPr lang="en-US" sz="1800" dirty="0"/>
              <a:t>" + address);</a:t>
            </a:r>
            <a:endParaRPr sz="1800" dirty="0"/>
          </a:p>
          <a:p>
            <a:r>
              <a:rPr lang="en-US" sz="1800" dirty="0"/>
              <a:t>}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87624" y="411510"/>
            <a:ext cx="6372200" cy="1790700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altLang="en-US" dirty="0"/>
              <a:t>三</a:t>
            </a:r>
            <a:r>
              <a:rPr lang="zh-CN" altLang="en-US" dirty="0"/>
              <a:t>章 </a:t>
            </a:r>
            <a:r>
              <a:rPr altLang="en-US" dirty="0"/>
              <a:t>面向对象基础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15365" cy="4286259"/>
          </a:xfrm>
        </p:spPr>
        <p:txBody>
          <a:bodyPr/>
          <a:lstStyle/>
          <a:p>
            <a:pPr>
              <a:buNone/>
            </a:pPr>
            <a:r>
              <a:rPr lang="zh-CN" dirty="0"/>
              <a:t>方法可以带参数，通过参数可以给方法传递数据</a:t>
            </a:r>
            <a:endParaRPr dirty="0"/>
          </a:p>
          <a:p>
            <a:r>
              <a:rPr lang="zh-CN" altLang="en-US" dirty="0"/>
              <a:t>带参数</a:t>
            </a:r>
            <a:endParaRPr dirty="0"/>
          </a:p>
          <a:p>
            <a:endParaRPr b="0" dirty="0"/>
          </a:p>
          <a:p>
            <a:endParaRPr b="0" dirty="0"/>
          </a:p>
          <a:p>
            <a:r>
              <a:rPr lang="zh-CN" dirty="0"/>
              <a:t>带多个参数</a:t>
            </a:r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3.3.1  </a:t>
            </a:r>
            <a:r>
              <a:rPr dirty="0"/>
              <a:t>方法的参数传递机制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24" y="1714494"/>
            <a:ext cx="7500990" cy="1169551"/>
          </a:xfrm>
        </p:spPr>
        <p:txBody>
          <a:bodyPr/>
          <a:lstStyle/>
          <a:p>
            <a:r>
              <a:rPr lang="en-US" sz="1600" dirty="0"/>
              <a:t>public void </a:t>
            </a:r>
            <a:r>
              <a:rPr lang="en-US" sz="1600" dirty="0" err="1"/>
              <a:t>setName</a:t>
            </a:r>
            <a:r>
              <a:rPr lang="en-US" sz="1600" dirty="0"/>
              <a:t>(</a:t>
            </a:r>
            <a:r>
              <a:rPr lang="en-US" sz="1600" b="1" dirty="0"/>
              <a:t>String name</a:t>
            </a:r>
            <a:r>
              <a:rPr lang="en-US" sz="1600" dirty="0"/>
              <a:t>) {</a:t>
            </a:r>
            <a:endParaRPr sz="1600" dirty="0"/>
          </a:p>
          <a:p>
            <a:r>
              <a:rPr lang="en-US" sz="1600" dirty="0"/>
              <a:t>	this.name = name;</a:t>
            </a:r>
            <a:endParaRPr sz="1600" dirty="0"/>
          </a:p>
          <a:p>
            <a:r>
              <a:rPr lang="en-US" sz="1600" dirty="0"/>
              <a:t>}</a:t>
            </a:r>
            <a:endParaRPr sz="16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785786" y="3429006"/>
            <a:ext cx="7429552" cy="10156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public </a:t>
            </a:r>
            <a:r>
              <a:rPr lang="en-US" sz="2000" dirty="0" err="1"/>
              <a:t>int</a:t>
            </a:r>
            <a:r>
              <a:rPr lang="en-US" sz="2000" dirty="0"/>
              <a:t> add(</a:t>
            </a:r>
            <a:r>
              <a:rPr lang="en-US" sz="2000" b="1" dirty="0" err="1"/>
              <a:t>int</a:t>
            </a:r>
            <a:r>
              <a:rPr lang="en-US" sz="2000" b="1" dirty="0"/>
              <a:t> a, </a:t>
            </a:r>
            <a:r>
              <a:rPr lang="en-US" sz="2000" b="1" dirty="0" err="1"/>
              <a:t>int</a:t>
            </a:r>
            <a:r>
              <a:rPr lang="en-US" sz="2000" b="1" dirty="0"/>
              <a:t> b</a:t>
            </a:r>
            <a:r>
              <a:rPr lang="en-US" sz="2000" dirty="0"/>
              <a:t>) {</a:t>
            </a:r>
            <a:endParaRPr lang="zh-CN" altLang="en-US" sz="2000" dirty="0"/>
          </a:p>
          <a:p>
            <a:r>
              <a:rPr lang="en-US" sz="2000" dirty="0"/>
              <a:t>	return </a:t>
            </a:r>
            <a:r>
              <a:rPr lang="en-US" sz="2000" dirty="0" err="1"/>
              <a:t>a+b</a:t>
            </a:r>
            <a:r>
              <a:rPr lang="en-US" sz="2000" dirty="0"/>
              <a:t>;</a:t>
            </a:r>
            <a:endParaRPr lang="zh-CN" altLang="en-US" sz="2000" dirty="0"/>
          </a:p>
          <a:p>
            <a:r>
              <a:rPr lang="en-US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0"/>
            <a:ext cx="8429679" cy="4286260"/>
          </a:xfrm>
        </p:spPr>
        <p:txBody>
          <a:bodyPr/>
          <a:lstStyle/>
          <a:p>
            <a:pPr>
              <a:buNone/>
            </a:pPr>
            <a:r>
              <a:rPr lang="zh-CN" dirty="0"/>
              <a:t>根据参数的使用场合，可以将参数分为</a:t>
            </a:r>
            <a:r>
              <a:rPr lang="zh-CN" altLang="en-US" dirty="0"/>
              <a:t>：</a:t>
            </a:r>
            <a:endParaRPr dirty="0"/>
          </a:p>
          <a:p>
            <a:r>
              <a:rPr lang="zh-CN" dirty="0"/>
              <a:t>形参</a:t>
            </a:r>
            <a:r>
              <a:rPr lang="zh-CN" altLang="en-US" dirty="0"/>
              <a:t>：</a:t>
            </a:r>
            <a:r>
              <a:rPr lang="zh-CN" dirty="0"/>
              <a:t> “声明方法”时给方法定义的形式上的参数，此时形参没有具体的数值，形参前必须有数据类型</a:t>
            </a:r>
            <a:r>
              <a:rPr lang="zh-CN" altLang="en-US" dirty="0"/>
              <a:t>，格式为：</a:t>
            </a:r>
            <a:endParaRPr b="0" dirty="0"/>
          </a:p>
          <a:p>
            <a:endParaRPr b="0" dirty="0"/>
          </a:p>
          <a:p>
            <a:pPr lvl="0"/>
            <a:r>
              <a:rPr lang="zh-CN" dirty="0"/>
              <a:t>实参</a:t>
            </a:r>
            <a:r>
              <a:rPr lang="zh-CN" altLang="en-US" dirty="0"/>
              <a:t>：</a:t>
            </a:r>
            <a:r>
              <a:rPr lang="zh-CN" dirty="0"/>
              <a:t>“调用方法”时程序给方法传递的实际数据，实参前面没有数据类型，</a:t>
            </a:r>
            <a:r>
              <a:rPr lang="zh-CN" altLang="en-US" dirty="0"/>
              <a:t>格式为：</a:t>
            </a:r>
            <a:endParaRPr lang="zh-CN"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3.3.1  </a:t>
            </a:r>
            <a:r>
              <a:rPr dirty="0"/>
              <a:t>方法的参数传递机制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1142976" y="2357436"/>
            <a:ext cx="6357956" cy="511102"/>
          </a:xfrm>
        </p:spPr>
        <p:txBody>
          <a:bodyPr/>
          <a:lstStyle/>
          <a:p>
            <a:r>
              <a:rPr dirty="0"/>
              <a:t>方法名</a:t>
            </a:r>
            <a:r>
              <a:rPr lang="en-US" altLang="zh-CN" dirty="0"/>
              <a:t>(</a:t>
            </a:r>
            <a:r>
              <a:rPr dirty="0"/>
              <a:t>数据类型 形参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占位符 10"/>
          <p:cNvSpPr txBox="1">
            <a:spLocks/>
          </p:cNvSpPr>
          <p:nvPr/>
        </p:nvSpPr>
        <p:spPr bwMode="auto">
          <a:xfrm>
            <a:off x="1142976" y="3929072"/>
            <a:ext cx="6357956" cy="51110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zh-CN" altLang="en-US" sz="2000" dirty="0"/>
              <a:t>对象名</a:t>
            </a:r>
            <a:r>
              <a:rPr lang="en-US" altLang="zh-CN" sz="2000" dirty="0"/>
              <a:t>.</a:t>
            </a:r>
            <a:r>
              <a:rPr lang="zh-CN" altLang="en-US" sz="2000" dirty="0"/>
              <a:t>方法名</a:t>
            </a:r>
            <a:r>
              <a:rPr lang="en-US" altLang="zh-CN" sz="2000" dirty="0"/>
              <a:t>(</a:t>
            </a:r>
            <a:r>
              <a:rPr lang="zh-CN" altLang="en-US" sz="2000" dirty="0"/>
              <a:t>实参</a:t>
            </a:r>
            <a:r>
              <a:rPr lang="en-US" altLang="zh-CN" sz="2000" dirty="0"/>
              <a:t>)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1" grpId="0" uiExpand="1" build="p" animBg="1"/>
      <p:bldP spid="1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4143372" y="857241"/>
            <a:ext cx="4714908" cy="4071963"/>
          </a:xfrm>
        </p:spPr>
        <p:txBody>
          <a:bodyPr/>
          <a:lstStyle/>
          <a:p>
            <a:pPr>
              <a:buNone/>
            </a:pPr>
            <a:r>
              <a:rPr lang="zh-CN" dirty="0"/>
              <a:t>实参和形参之间传递数值的方式有两种</a:t>
            </a:r>
            <a:r>
              <a:rPr lang="zh-CN" altLang="en-US" dirty="0"/>
              <a:t>：</a:t>
            </a:r>
            <a:endParaRPr dirty="0"/>
          </a:p>
          <a:p>
            <a:pPr lvl="0"/>
            <a:r>
              <a:rPr lang="zh-CN" dirty="0"/>
              <a:t>值传递（</a:t>
            </a:r>
            <a:r>
              <a:rPr dirty="0"/>
              <a:t>call by value</a:t>
            </a:r>
            <a:r>
              <a:rPr lang="zh-CN" dirty="0"/>
              <a:t>）</a:t>
            </a:r>
          </a:p>
          <a:p>
            <a:pPr lvl="0"/>
            <a:r>
              <a:rPr lang="zh-CN" dirty="0"/>
              <a:t>引用传递（</a:t>
            </a:r>
            <a:r>
              <a:rPr dirty="0"/>
              <a:t>call by reference</a:t>
            </a:r>
            <a:r>
              <a:rPr lang="zh-CN" dirty="0"/>
              <a:t>）</a:t>
            </a:r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3.3.1  </a:t>
            </a:r>
            <a:r>
              <a:rPr dirty="0"/>
              <a:t>方法的参数传递机制</a:t>
            </a:r>
          </a:p>
        </p:txBody>
      </p:sp>
      <p:pic>
        <p:nvPicPr>
          <p:cNvPr id="9" name="图片占位符 8" descr="图片4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68" r="68"/>
          <a:stretch>
            <a:fillRect/>
          </a:stretch>
        </p:blipFill>
        <p:spPr/>
      </p:pic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值传递时，实参和形参在内存中占不同的空间，当实参的值传递给形参后，两者之间将互不影响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dirty="0"/>
              <a:t>值传递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4143386"/>
            <a:ext cx="7715278" cy="571504"/>
          </a:xfrm>
        </p:spPr>
        <p:txBody>
          <a:bodyPr/>
          <a:lstStyle/>
          <a:p>
            <a:pPr lvl="0"/>
            <a:r>
              <a:rPr dirty="0"/>
              <a:t>在</a:t>
            </a:r>
            <a:r>
              <a:rPr lang="en-US" dirty="0"/>
              <a:t>Java</a:t>
            </a:r>
            <a:r>
              <a:rPr dirty="0"/>
              <a:t>中，当参数的数据类型是基本数据类型时，实参和形参之间会是按值传递的。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4065082"/>
            <a:ext cx="484014" cy="484014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192061" y="4518041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15073" name="Object 1"/>
          <p:cNvGraphicFramePr>
            <a:graphicFrameLocks noChangeAspect="1"/>
          </p:cNvGraphicFramePr>
          <p:nvPr/>
        </p:nvGraphicFramePr>
        <p:xfrm>
          <a:off x="1714480" y="1857369"/>
          <a:ext cx="5357850" cy="2302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472249" imgH="1498941" progId="Visio.Drawing.11">
                  <p:embed/>
                </p:oleObj>
              </mc:Choice>
              <mc:Fallback>
                <p:oleObj name="Visio" r:id="rId4" imgW="3472249" imgH="1498941" progId="Visio.Drawing.11">
                  <p:embed/>
                  <p:pic>
                    <p:nvPicPr>
                      <p:cNvPr id="51507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80" y="1857369"/>
                        <a:ext cx="5357850" cy="23022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7008B186-AD89-43DD-BDBC-D4E62E1E0A99}"/>
              </a:ext>
            </a:extLst>
          </p:cNvPr>
          <p:cNvCxnSpPr/>
          <p:nvPr/>
        </p:nvCxnSpPr>
        <p:spPr bwMode="auto">
          <a:xfrm>
            <a:off x="4139952" y="3507854"/>
            <a:ext cx="93610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5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5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" grpId="0" uiExpand="1" build="p" animBg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428610"/>
            <a:ext cx="8207375" cy="2357452"/>
          </a:xfrm>
        </p:spPr>
        <p:txBody>
          <a:bodyPr/>
          <a:lstStyle/>
          <a:p>
            <a:r>
              <a:rPr dirty="0"/>
              <a:t>ValueTransferDemo.java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5461006" cy="410765"/>
          </a:xfrm>
        </p:spPr>
        <p:txBody>
          <a:bodyPr/>
          <a:lstStyle/>
          <a:p>
            <a:r>
              <a:rPr dirty="0"/>
              <a:t>参数的值传递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7158" y="857238"/>
            <a:ext cx="8429684" cy="4247317"/>
          </a:xfrm>
        </p:spPr>
        <p:txBody>
          <a:bodyPr/>
          <a:lstStyle/>
          <a:p>
            <a:r>
              <a:rPr lang="en-US" altLang="zh-CN" sz="1200" b="1" dirty="0"/>
              <a:t>// </a:t>
            </a:r>
            <a:r>
              <a:rPr sz="1200" b="1" dirty="0"/>
              <a:t>声明</a:t>
            </a:r>
            <a:r>
              <a:rPr lang="en-US" sz="1200" b="1" dirty="0"/>
              <a:t>swap()</a:t>
            </a:r>
            <a:r>
              <a:rPr sz="1200" b="1" dirty="0"/>
              <a:t>方法 </a:t>
            </a:r>
            <a:r>
              <a:rPr lang="en-US" altLang="zh-CN" sz="1200" b="1" dirty="0"/>
              <a:t>,</a:t>
            </a:r>
            <a:r>
              <a:rPr sz="1200" b="1" dirty="0"/>
              <a:t>此时的</a:t>
            </a:r>
            <a:r>
              <a:rPr lang="en-US" sz="1200" b="1" dirty="0"/>
              <a:t>a</a:t>
            </a:r>
            <a:r>
              <a:rPr sz="1200" b="1" dirty="0"/>
              <a:t>和</a:t>
            </a:r>
            <a:r>
              <a:rPr lang="en-US" sz="1200" b="1" dirty="0"/>
              <a:t>b</a:t>
            </a:r>
            <a:r>
              <a:rPr sz="1200" b="1" dirty="0"/>
              <a:t>是形参</a:t>
            </a:r>
            <a:endParaRPr sz="1200" dirty="0"/>
          </a:p>
          <a:p>
            <a:r>
              <a:rPr lang="en-US" sz="1200" b="1" dirty="0"/>
              <a:t>public static void swap(</a:t>
            </a:r>
            <a:r>
              <a:rPr lang="en-US" sz="1200" b="1" dirty="0" err="1"/>
              <a:t>int</a:t>
            </a:r>
            <a:r>
              <a:rPr lang="en-US" sz="1200" b="1" dirty="0"/>
              <a:t> a, </a:t>
            </a:r>
            <a:r>
              <a:rPr lang="en-US" sz="1200" b="1" dirty="0" err="1"/>
              <a:t>int</a:t>
            </a:r>
            <a:r>
              <a:rPr lang="en-US" sz="1200" b="1" dirty="0"/>
              <a:t> b) </a:t>
            </a:r>
            <a:r>
              <a:rPr lang="en-US" sz="1200" dirty="0"/>
              <a:t>{</a:t>
            </a:r>
          </a:p>
          <a:p>
            <a:r>
              <a:rPr lang="en-US" sz="1200" dirty="0"/>
              <a:t>	// </a:t>
            </a:r>
            <a:r>
              <a:rPr sz="1200" dirty="0"/>
              <a:t>下面三行代码实现</a:t>
            </a:r>
            <a:r>
              <a:rPr lang="en-US" sz="1200" dirty="0" err="1"/>
              <a:t>a、b</a:t>
            </a:r>
            <a:r>
              <a:rPr sz="1200" dirty="0"/>
              <a:t>变量的值交换。		</a:t>
            </a:r>
          </a:p>
          <a:p>
            <a:r>
              <a:rPr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</a:t>
            </a:r>
            <a:r>
              <a:rPr lang="en-US" sz="1200" dirty="0" err="1"/>
              <a:t>tmp</a:t>
            </a:r>
            <a:r>
              <a:rPr lang="en-US" sz="1200" dirty="0"/>
              <a:t> = a; </a:t>
            </a:r>
            <a:r>
              <a:rPr lang="en-US" altLang="zh-CN" sz="1200" dirty="0"/>
              <a:t>// </a:t>
            </a:r>
            <a:r>
              <a:rPr sz="1200" dirty="0"/>
              <a:t>定义一个临时变量来保存</a:t>
            </a:r>
            <a:r>
              <a:rPr lang="en-US" altLang="zh-CN" sz="1200" dirty="0"/>
              <a:t>a</a:t>
            </a:r>
            <a:r>
              <a:rPr sz="1200" dirty="0"/>
              <a:t>变量的值		</a:t>
            </a:r>
          </a:p>
          <a:p>
            <a:r>
              <a:rPr sz="1200" dirty="0"/>
              <a:t>	</a:t>
            </a:r>
            <a:r>
              <a:rPr lang="en-US" sz="1200" dirty="0"/>
              <a:t>a = b; </a:t>
            </a:r>
            <a:r>
              <a:rPr lang="en-US" altLang="zh-CN" sz="1200" dirty="0"/>
              <a:t>// </a:t>
            </a:r>
            <a:r>
              <a:rPr sz="1200" dirty="0"/>
              <a:t>把</a:t>
            </a:r>
            <a:r>
              <a:rPr lang="en-US" sz="1200" dirty="0"/>
              <a:t>b</a:t>
            </a:r>
            <a:r>
              <a:rPr sz="1200" dirty="0"/>
              <a:t>的值赋给</a:t>
            </a:r>
            <a:r>
              <a:rPr lang="en-US" sz="1200" dirty="0"/>
              <a:t>a		</a:t>
            </a:r>
          </a:p>
          <a:p>
            <a:r>
              <a:rPr lang="en-US" sz="1200" dirty="0"/>
              <a:t>	b = </a:t>
            </a:r>
            <a:r>
              <a:rPr lang="en-US" sz="1200" dirty="0" err="1"/>
              <a:t>tmp</a:t>
            </a:r>
            <a:r>
              <a:rPr lang="en-US" sz="1200" dirty="0"/>
              <a:t>; </a:t>
            </a:r>
            <a:r>
              <a:rPr lang="en-US" altLang="zh-CN" sz="1200" dirty="0"/>
              <a:t>// </a:t>
            </a:r>
            <a:r>
              <a:rPr sz="1200" dirty="0"/>
              <a:t>把临时变量</a:t>
            </a:r>
            <a:r>
              <a:rPr lang="en-US" altLang="zh-CN" sz="1200" dirty="0" err="1"/>
              <a:t>tmp</a:t>
            </a:r>
            <a:r>
              <a:rPr sz="1200" dirty="0"/>
              <a:t>的值赋给</a:t>
            </a:r>
            <a:r>
              <a:rPr lang="en-US" altLang="zh-CN" sz="1200" dirty="0"/>
              <a:t>a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("swap</a:t>
            </a:r>
            <a:r>
              <a:rPr sz="1200" dirty="0"/>
              <a:t>方法里，</a:t>
            </a:r>
            <a:r>
              <a:rPr lang="en-US" sz="1200" dirty="0"/>
              <a:t>a</a:t>
            </a:r>
            <a:r>
              <a:rPr sz="1200" dirty="0"/>
              <a:t>的值是</a:t>
            </a:r>
            <a:r>
              <a:rPr lang="en-US" altLang="zh-CN" sz="1200" dirty="0"/>
              <a:t>" + </a:t>
            </a:r>
            <a:r>
              <a:rPr lang="en-US" sz="1200" dirty="0"/>
              <a:t>a + "；b</a:t>
            </a:r>
            <a:r>
              <a:rPr sz="1200" dirty="0"/>
              <a:t>的值是</a:t>
            </a:r>
            <a:r>
              <a:rPr lang="en-US" altLang="zh-CN" sz="1200" dirty="0"/>
              <a:t>" + </a:t>
            </a:r>
            <a:r>
              <a:rPr lang="en-US" sz="1200" dirty="0"/>
              <a:t>b);</a:t>
            </a:r>
          </a:p>
          <a:p>
            <a:r>
              <a:rPr lang="en-US" sz="1200" dirty="0"/>
              <a:t>} </a:t>
            </a:r>
          </a:p>
          <a:p>
            <a:r>
              <a:rPr lang="en-US" sz="1200" dirty="0"/>
              <a:t>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a = 6; 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int</a:t>
            </a:r>
            <a:r>
              <a:rPr lang="en-US" sz="1200" dirty="0"/>
              <a:t> b = 9;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调用</a:t>
            </a:r>
            <a:r>
              <a:rPr lang="en-US" sz="1200" dirty="0"/>
              <a:t>swap</a:t>
            </a:r>
            <a:r>
              <a:rPr sz="1200" dirty="0"/>
              <a:t>方法前 </a:t>
            </a:r>
            <a:r>
              <a:rPr lang="en-US" altLang="zh-CN" sz="1200" dirty="0"/>
              <a:t>,</a:t>
            </a:r>
            <a:r>
              <a:rPr sz="1200" dirty="0"/>
              <a:t>变量</a:t>
            </a:r>
            <a:r>
              <a:rPr lang="en-US" sz="1200" dirty="0"/>
              <a:t>a</a:t>
            </a:r>
            <a:r>
              <a:rPr sz="1200" dirty="0"/>
              <a:t>的值是</a:t>
            </a:r>
            <a:r>
              <a:rPr lang="en-US" altLang="zh-CN" sz="1200" dirty="0"/>
              <a:t>" + </a:t>
            </a:r>
            <a:r>
              <a:rPr lang="en-US" sz="1200" dirty="0"/>
              <a:t>a + "；</a:t>
            </a:r>
            <a:r>
              <a:rPr sz="1200" dirty="0"/>
              <a:t>变量</a:t>
            </a:r>
            <a:r>
              <a:rPr lang="en-US" sz="1200" dirty="0"/>
              <a:t>b</a:t>
            </a:r>
            <a:r>
              <a:rPr sz="1200" dirty="0"/>
              <a:t>的值是</a:t>
            </a:r>
            <a:r>
              <a:rPr lang="en-US" altLang="zh-CN" sz="1200" dirty="0"/>
              <a:t>" + </a:t>
            </a:r>
            <a:r>
              <a:rPr lang="en-US" sz="1200" dirty="0"/>
              <a:t>b);	</a:t>
            </a:r>
            <a:endParaRPr sz="1200" dirty="0"/>
          </a:p>
          <a:p>
            <a:r>
              <a:rPr sz="1200" b="1" dirty="0"/>
              <a:t>	</a:t>
            </a:r>
            <a:r>
              <a:rPr lang="en-US" sz="1200" b="1" dirty="0"/>
              <a:t>swap(a, b);</a:t>
            </a:r>
            <a:r>
              <a:rPr sz="1200" b="1" dirty="0"/>
              <a:t> </a:t>
            </a:r>
            <a:r>
              <a:rPr lang="en-US" altLang="zh-CN" sz="1200" b="1" dirty="0"/>
              <a:t>// </a:t>
            </a:r>
            <a:r>
              <a:rPr sz="1200" b="1" dirty="0"/>
              <a:t>调用</a:t>
            </a:r>
            <a:r>
              <a:rPr lang="en-US" altLang="zh-CN" sz="1200" b="1" dirty="0"/>
              <a:t>swap()</a:t>
            </a:r>
            <a:r>
              <a:rPr sz="1200" b="1" dirty="0"/>
              <a:t>方法</a:t>
            </a:r>
            <a:r>
              <a:rPr lang="en-US" altLang="zh-CN" sz="1200" b="1" dirty="0"/>
              <a:t>,</a:t>
            </a:r>
            <a:r>
              <a:rPr sz="1200" b="1" dirty="0"/>
              <a:t>此时的</a:t>
            </a:r>
            <a:r>
              <a:rPr lang="en-US" altLang="zh-CN" sz="1200" b="1" dirty="0"/>
              <a:t>a</a:t>
            </a:r>
            <a:r>
              <a:rPr sz="1200" b="1" dirty="0"/>
              <a:t>和</a:t>
            </a:r>
            <a:r>
              <a:rPr lang="en-US" altLang="zh-CN" sz="1200" b="1" dirty="0"/>
              <a:t>b</a:t>
            </a:r>
            <a:r>
              <a:rPr sz="1200" b="1" dirty="0"/>
              <a:t>是实参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</a:t>
            </a:r>
            <a:r>
              <a:rPr sz="1200" dirty="0"/>
              <a:t>调用</a:t>
            </a:r>
            <a:r>
              <a:rPr lang="en-US" sz="1200" dirty="0"/>
              <a:t>swap</a:t>
            </a:r>
            <a:r>
              <a:rPr sz="1200" dirty="0"/>
              <a:t>方法后，变量</a:t>
            </a:r>
            <a:r>
              <a:rPr lang="en-US" sz="1200" dirty="0"/>
              <a:t>a</a:t>
            </a:r>
            <a:r>
              <a:rPr sz="1200" dirty="0"/>
              <a:t>的值是</a:t>
            </a:r>
            <a:r>
              <a:rPr lang="en-US" altLang="zh-CN" sz="1200" dirty="0"/>
              <a:t>" + </a:t>
            </a:r>
            <a:r>
              <a:rPr lang="en-US" sz="1200" dirty="0"/>
              <a:t>a + "；</a:t>
            </a:r>
            <a:r>
              <a:rPr sz="1200" dirty="0"/>
              <a:t>变量</a:t>
            </a:r>
            <a:r>
              <a:rPr lang="en-US" sz="1200" dirty="0"/>
              <a:t>b</a:t>
            </a:r>
            <a:r>
              <a:rPr sz="1200" dirty="0"/>
              <a:t>的值是</a:t>
            </a:r>
            <a:r>
              <a:rPr lang="en-US" altLang="zh-CN" sz="1200" dirty="0"/>
              <a:t>" + </a:t>
            </a:r>
            <a:r>
              <a:rPr lang="en-US" sz="1200" dirty="0"/>
              <a:t>b);</a:t>
            </a:r>
          </a:p>
          <a:p>
            <a:r>
              <a:rPr lang="en-US" sz="1200" dirty="0"/>
              <a:t>}</a:t>
            </a:r>
            <a:endParaRPr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2844" y="714362"/>
            <a:ext cx="8929718" cy="3786214"/>
          </a:xfrm>
        </p:spPr>
        <p:txBody>
          <a:bodyPr/>
          <a:lstStyle/>
          <a:p>
            <a:r>
              <a:rPr dirty="0"/>
              <a:t>1</a:t>
            </a:r>
            <a:r>
              <a:rPr lang="zh-CN" altLang="en-US" dirty="0"/>
              <a:t>、</a:t>
            </a:r>
            <a:r>
              <a:rPr dirty="0"/>
              <a:t>Java</a:t>
            </a:r>
            <a:r>
              <a:rPr lang="zh-CN" dirty="0"/>
              <a:t>程序总是从</a:t>
            </a:r>
            <a:r>
              <a:rPr dirty="0"/>
              <a:t>main()</a:t>
            </a:r>
            <a:r>
              <a:rPr lang="zh-CN" dirty="0"/>
              <a:t>方法开始执行，</a:t>
            </a:r>
            <a:r>
              <a:rPr dirty="0"/>
              <a:t>main()</a:t>
            </a:r>
            <a:r>
              <a:rPr lang="zh-CN" dirty="0"/>
              <a:t>方法中定义了变量</a:t>
            </a:r>
            <a:r>
              <a:rPr dirty="0"/>
              <a:t>a</a:t>
            </a:r>
            <a:r>
              <a:rPr lang="zh-CN" dirty="0"/>
              <a:t>和</a:t>
            </a:r>
            <a:r>
              <a:rPr dirty="0"/>
              <a:t>b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程序值传递的执行过程</a:t>
            </a:r>
            <a:endParaRPr lang="zh-CN" altLang="en-US" dirty="0"/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3793" name="Object 1"/>
          <p:cNvGraphicFramePr>
            <a:graphicFrameLocks noChangeAspect="1"/>
          </p:cNvGraphicFramePr>
          <p:nvPr/>
        </p:nvGraphicFramePr>
        <p:xfrm>
          <a:off x="3000364" y="1357304"/>
          <a:ext cx="2071702" cy="368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869610" imgH="3299398" progId="Visio.Drawing.11">
                  <p:embed/>
                </p:oleObj>
              </mc:Choice>
              <mc:Fallback>
                <p:oleObj name="Visio" r:id="rId3" imgW="1869610" imgH="3299398" progId="Visio.Drawing.11">
                  <p:embed/>
                  <p:pic>
                    <p:nvPicPr>
                      <p:cNvPr id="67379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64" y="1357304"/>
                        <a:ext cx="2071702" cy="36830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3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14282" y="714362"/>
            <a:ext cx="8786842" cy="4429138"/>
          </a:xfrm>
        </p:spPr>
        <p:txBody>
          <a:bodyPr/>
          <a:lstStyle/>
          <a:p>
            <a:r>
              <a:rPr dirty="0"/>
              <a:t>2</a:t>
            </a:r>
            <a:r>
              <a:rPr lang="zh-CN" altLang="en-US" dirty="0"/>
              <a:t>、</a:t>
            </a:r>
            <a:r>
              <a:rPr lang="zh-CN" dirty="0"/>
              <a:t>当程序调用</a:t>
            </a:r>
            <a:r>
              <a:rPr dirty="0"/>
              <a:t>swap()</a:t>
            </a:r>
            <a:r>
              <a:rPr lang="zh-CN" dirty="0"/>
              <a:t>方法时，系统进入</a:t>
            </a:r>
            <a:r>
              <a:rPr dirty="0"/>
              <a:t>swap()</a:t>
            </a:r>
            <a:r>
              <a:rPr lang="zh-CN" dirty="0"/>
              <a:t>方法，并将</a:t>
            </a:r>
            <a:r>
              <a:rPr dirty="0"/>
              <a:t>main()</a:t>
            </a:r>
            <a:r>
              <a:rPr lang="zh-CN" dirty="0"/>
              <a:t>方法中的变量</a:t>
            </a:r>
            <a:r>
              <a:rPr dirty="0"/>
              <a:t>a</a:t>
            </a:r>
            <a:r>
              <a:rPr lang="zh-CN" dirty="0"/>
              <a:t>和</a:t>
            </a:r>
            <a:r>
              <a:rPr dirty="0"/>
              <a:t>b</a:t>
            </a:r>
            <a:r>
              <a:rPr lang="zh-CN" dirty="0"/>
              <a:t>作为参数传入</a:t>
            </a:r>
            <a:r>
              <a:rPr dirty="0"/>
              <a:t>swap()</a:t>
            </a:r>
            <a:r>
              <a:rPr lang="zh-CN" dirty="0"/>
              <a:t>，此时传入</a:t>
            </a:r>
            <a:r>
              <a:rPr dirty="0"/>
              <a:t>swap()</a:t>
            </a:r>
            <a:r>
              <a:rPr lang="zh-CN" dirty="0"/>
              <a:t>方法的只是</a:t>
            </a:r>
            <a:r>
              <a:rPr dirty="0"/>
              <a:t>a</a:t>
            </a:r>
            <a:r>
              <a:rPr lang="zh-CN" dirty="0"/>
              <a:t>、</a:t>
            </a:r>
            <a:r>
              <a:rPr dirty="0"/>
              <a:t>b</a:t>
            </a:r>
            <a:r>
              <a:rPr lang="zh-CN" dirty="0"/>
              <a:t>的拷贝副本，而不是</a:t>
            </a:r>
            <a:r>
              <a:rPr dirty="0"/>
              <a:t>a</a:t>
            </a:r>
            <a:r>
              <a:rPr lang="zh-CN" dirty="0"/>
              <a:t>、</a:t>
            </a:r>
            <a:r>
              <a:rPr dirty="0"/>
              <a:t>b</a:t>
            </a:r>
            <a:r>
              <a:rPr lang="zh-CN" dirty="0"/>
              <a:t>本身</a:t>
            </a:r>
            <a:r>
              <a:rPr lang="zh-CN" altLang="en-US" dirty="0"/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程序值传递的执行过程</a:t>
            </a:r>
            <a:endParaRPr lang="zh-CN" altLang="en-US" dirty="0"/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6867" name="Object 3"/>
          <p:cNvGraphicFramePr>
            <a:graphicFrameLocks noChangeAspect="1"/>
          </p:cNvGraphicFramePr>
          <p:nvPr/>
        </p:nvGraphicFramePr>
        <p:xfrm>
          <a:off x="2786050" y="1857370"/>
          <a:ext cx="4786346" cy="31054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26743" imgH="3454610" progId="Visio.Drawing.11">
                  <p:embed/>
                </p:oleObj>
              </mc:Choice>
              <mc:Fallback>
                <p:oleObj name="Visio" r:id="rId3" imgW="5326743" imgH="3454610" progId="Visio.Drawing.11">
                  <p:embed/>
                  <p:pic>
                    <p:nvPicPr>
                      <p:cNvPr id="6768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50" y="1857370"/>
                        <a:ext cx="4786346" cy="31054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6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6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57158" y="714362"/>
            <a:ext cx="8786842" cy="4429138"/>
          </a:xfrm>
        </p:spPr>
        <p:txBody>
          <a:bodyPr/>
          <a:lstStyle/>
          <a:p>
            <a:r>
              <a:rPr dirty="0"/>
              <a:t>3</a:t>
            </a:r>
            <a:r>
              <a:rPr lang="zh-CN" altLang="en-US" dirty="0"/>
              <a:t>、</a:t>
            </a:r>
            <a:r>
              <a:rPr lang="zh-CN" dirty="0"/>
              <a:t>程序在</a:t>
            </a:r>
            <a:r>
              <a:rPr dirty="0"/>
              <a:t>swap()</a:t>
            </a:r>
            <a:r>
              <a:rPr lang="zh-CN" dirty="0"/>
              <a:t>方法中交换</a:t>
            </a:r>
            <a:r>
              <a:rPr dirty="0"/>
              <a:t>a</a:t>
            </a:r>
            <a:r>
              <a:rPr lang="zh-CN" dirty="0"/>
              <a:t>、</a:t>
            </a:r>
            <a:r>
              <a:rPr dirty="0"/>
              <a:t>b</a:t>
            </a:r>
            <a:r>
              <a:rPr lang="zh-CN" dirty="0"/>
              <a:t>的值，此时内存如</a:t>
            </a:r>
            <a:r>
              <a:rPr dirty="0"/>
              <a:t>图3- 8</a:t>
            </a:r>
            <a:r>
              <a:rPr lang="zh-CN" dirty="0"/>
              <a:t>所示，</a:t>
            </a:r>
            <a:r>
              <a:rPr dirty="0"/>
              <a:t>swap()</a:t>
            </a:r>
            <a:r>
              <a:rPr lang="zh-CN" dirty="0"/>
              <a:t>中的值改变，而</a:t>
            </a:r>
            <a:r>
              <a:rPr dirty="0"/>
              <a:t>main()</a:t>
            </a:r>
            <a:r>
              <a:rPr lang="zh-CN" dirty="0"/>
              <a:t>方法栈区中的</a:t>
            </a:r>
            <a:r>
              <a:rPr dirty="0"/>
              <a:t>a</a:t>
            </a:r>
            <a:r>
              <a:rPr lang="zh-CN" dirty="0"/>
              <a:t>、</a:t>
            </a:r>
            <a:r>
              <a:rPr dirty="0"/>
              <a:t>b</a:t>
            </a:r>
            <a:r>
              <a:rPr lang="zh-CN" dirty="0"/>
              <a:t>并未有任何改变，这就是值传递的实质</a:t>
            </a:r>
            <a:r>
              <a:rPr lang="zh-CN" altLang="en-US" dirty="0"/>
              <a:t>。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程序值传递的执行过程</a:t>
            </a:r>
            <a:endParaRPr lang="zh-CN" altLang="en-US" dirty="0"/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78915" name="Object 3"/>
          <p:cNvGraphicFramePr>
            <a:graphicFrameLocks noChangeAspect="1"/>
          </p:cNvGraphicFramePr>
          <p:nvPr/>
        </p:nvGraphicFramePr>
        <p:xfrm>
          <a:off x="1857356" y="1785932"/>
          <a:ext cx="5143536" cy="3299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44986" imgH="4202326" progId="Visio.Drawing.11">
                  <p:embed/>
                </p:oleObj>
              </mc:Choice>
              <mc:Fallback>
                <p:oleObj name="Visio" r:id="rId3" imgW="6544986" imgH="4202326" progId="Visio.Drawing.11">
                  <p:embed/>
                  <p:pic>
                    <p:nvPicPr>
                      <p:cNvPr id="6789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56" y="1785932"/>
                        <a:ext cx="5143536" cy="32993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引用传递是将实参的“地址”传递给形参，被调方法通过传递的地址获取其指向的内存空间，从而在原来内存空间直接进行操作。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dirty="0"/>
              <a:t>引用传递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4143386"/>
            <a:ext cx="7715278" cy="785818"/>
          </a:xfrm>
        </p:spPr>
        <p:txBody>
          <a:bodyPr/>
          <a:lstStyle/>
          <a:p>
            <a:pPr lvl="0"/>
            <a:r>
              <a:rPr dirty="0"/>
              <a:t>在</a:t>
            </a:r>
            <a:r>
              <a:rPr lang="en-US" dirty="0"/>
              <a:t>Java</a:t>
            </a:r>
            <a:r>
              <a:rPr dirty="0"/>
              <a:t>中，当参数的数据类型是引用类型时，如类、数组，实参和形参之间会是按引用传递的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4143386"/>
            <a:ext cx="484014" cy="484014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192061" y="4596345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0963" name="Object 3"/>
          <p:cNvGraphicFramePr>
            <a:graphicFrameLocks noChangeAspect="1"/>
          </p:cNvGraphicFramePr>
          <p:nvPr/>
        </p:nvGraphicFramePr>
        <p:xfrm>
          <a:off x="1000100" y="2000246"/>
          <a:ext cx="7383214" cy="171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475882" imgH="1498941" progId="Visio.Drawing.11">
                  <p:embed/>
                </p:oleObj>
              </mc:Choice>
              <mc:Fallback>
                <p:oleObj name="Visio" r:id="rId4" imgW="6475882" imgH="1498941" progId="Visio.Drawing.11">
                  <p:embed/>
                  <p:pic>
                    <p:nvPicPr>
                      <p:cNvPr id="68096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00" y="2000246"/>
                        <a:ext cx="7383214" cy="1714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9" grpId="0" uiExpand="1" build="p" animBg="1" autoUpdateAnimBg="0"/>
      <p:bldP spid="8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571488"/>
            <a:ext cx="8207375" cy="2357452"/>
          </a:xfrm>
        </p:spPr>
        <p:txBody>
          <a:bodyPr/>
          <a:lstStyle/>
          <a:p>
            <a:r>
              <a:rPr dirty="0"/>
              <a:t>ReferenceTransferDemo.java</a:t>
            </a:r>
            <a:r>
              <a:rPr lang="zh-CN" altLang="en-US" dirty="0"/>
              <a:t>（代码</a:t>
            </a:r>
            <a:r>
              <a:rPr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5461006" cy="410765"/>
          </a:xfrm>
        </p:spPr>
        <p:txBody>
          <a:bodyPr/>
          <a:lstStyle/>
          <a:p>
            <a:r>
              <a:rPr dirty="0"/>
              <a:t>参数的引用传递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7158" y="1235498"/>
            <a:ext cx="8429684" cy="2550698"/>
          </a:xfrm>
        </p:spPr>
        <p:txBody>
          <a:bodyPr/>
          <a:lstStyle/>
          <a:p>
            <a:r>
              <a:rPr lang="en-US" sz="1800" dirty="0"/>
              <a:t>//</a:t>
            </a:r>
            <a:r>
              <a:rPr sz="1800" dirty="0"/>
              <a:t>参数引用传递</a:t>
            </a:r>
          </a:p>
          <a:p>
            <a:r>
              <a:rPr lang="en-US" sz="1800" dirty="0"/>
              <a:t>//</a:t>
            </a:r>
            <a:r>
              <a:rPr sz="1800" dirty="0"/>
              <a:t>定义一个数据类</a:t>
            </a:r>
            <a:r>
              <a:rPr lang="en-US" sz="1800" dirty="0" err="1"/>
              <a:t>Mydata</a:t>
            </a:r>
            <a:endParaRPr sz="1800" dirty="0"/>
          </a:p>
          <a:p>
            <a:r>
              <a:rPr lang="en-US" sz="1800" b="1" dirty="0"/>
              <a:t>class </a:t>
            </a:r>
            <a:r>
              <a:rPr lang="en-US" sz="1800" b="1" dirty="0" err="1"/>
              <a:t>Mydata</a:t>
            </a:r>
            <a:r>
              <a:rPr lang="en-US" sz="1800" b="1" dirty="0"/>
              <a:t>{</a:t>
            </a:r>
            <a:endParaRPr sz="1800" dirty="0"/>
          </a:p>
          <a:p>
            <a:r>
              <a:rPr lang="en-US" sz="1800" b="1" dirty="0"/>
              <a:t>	public </a:t>
            </a:r>
            <a:r>
              <a:rPr lang="en-US" sz="1800" b="1" dirty="0" err="1"/>
              <a:t>int</a:t>
            </a:r>
            <a:r>
              <a:rPr lang="en-US" sz="1800" b="1" dirty="0"/>
              <a:t> a;</a:t>
            </a:r>
            <a:endParaRPr sz="1800" dirty="0"/>
          </a:p>
          <a:p>
            <a:r>
              <a:rPr lang="en-US" sz="1800" b="1" dirty="0"/>
              <a:t>	public </a:t>
            </a:r>
            <a:r>
              <a:rPr lang="en-US" sz="1800" b="1" dirty="0" err="1"/>
              <a:t>int</a:t>
            </a:r>
            <a:r>
              <a:rPr lang="en-US" sz="1800" b="1" dirty="0"/>
              <a:t> b;</a:t>
            </a:r>
            <a:endParaRPr sz="1800" dirty="0"/>
          </a:p>
          <a:p>
            <a:r>
              <a:rPr lang="en-US" sz="1800" b="1" dirty="0"/>
              <a:t>}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理解面向对象编程思想，以及</a:t>
            </a:r>
            <a:r>
              <a:rPr dirty="0"/>
              <a:t>OOA</a:t>
            </a:r>
            <a:r>
              <a:rPr lang="zh-CN" dirty="0"/>
              <a:t>、</a:t>
            </a:r>
            <a:r>
              <a:rPr dirty="0"/>
              <a:t>OOD</a:t>
            </a:r>
            <a:r>
              <a:rPr lang="zh-CN" dirty="0"/>
              <a:t>和</a:t>
            </a:r>
            <a:r>
              <a:rPr dirty="0"/>
              <a:t>OOP</a:t>
            </a:r>
            <a:r>
              <a:rPr lang="zh-CN" dirty="0"/>
              <a:t>理念</a:t>
            </a:r>
          </a:p>
          <a:p>
            <a:pPr lvl="0"/>
            <a:r>
              <a:rPr lang="zh-CN" dirty="0"/>
              <a:t>掌握</a:t>
            </a:r>
            <a:r>
              <a:rPr dirty="0"/>
              <a:t>Java</a:t>
            </a:r>
            <a:r>
              <a:rPr lang="zh-CN" dirty="0"/>
              <a:t>中创建类和对象的方法</a:t>
            </a:r>
          </a:p>
          <a:p>
            <a:pPr lvl="0"/>
            <a:r>
              <a:rPr lang="zh-CN" dirty="0"/>
              <a:t>掌握</a:t>
            </a:r>
            <a:r>
              <a:rPr dirty="0"/>
              <a:t>Java</a:t>
            </a:r>
            <a:r>
              <a:rPr lang="zh-CN" dirty="0"/>
              <a:t>的方法参数传递、方法重载以及可变参数的使用</a:t>
            </a:r>
          </a:p>
          <a:p>
            <a:pPr lvl="0"/>
            <a:r>
              <a:rPr lang="zh-CN" dirty="0"/>
              <a:t>掌握如何定义包和导入包，以及访问控制符的使用</a:t>
            </a:r>
          </a:p>
          <a:p>
            <a:pPr lvl="0"/>
            <a:r>
              <a:rPr lang="zh-CN" dirty="0"/>
              <a:t>掌握静态变量、静态方法的使用</a:t>
            </a:r>
          </a:p>
          <a:p>
            <a:pPr lvl="0"/>
            <a:r>
              <a:rPr lang="zh-CN" dirty="0"/>
              <a:t>掌握对象数组的特点、定义及使用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本章重点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428612"/>
            <a:ext cx="8207375" cy="2357452"/>
          </a:xfrm>
        </p:spPr>
        <p:txBody>
          <a:bodyPr/>
          <a:lstStyle/>
          <a:p>
            <a:r>
              <a:rPr dirty="0"/>
              <a:t>ReferenceTransferDemo.java</a:t>
            </a:r>
            <a:r>
              <a:rPr lang="zh-CN" altLang="en-US" dirty="0"/>
              <a:t>（代码</a:t>
            </a:r>
            <a:r>
              <a:rPr dirty="0"/>
              <a:t>2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5461006" cy="410765"/>
          </a:xfrm>
        </p:spPr>
        <p:txBody>
          <a:bodyPr/>
          <a:lstStyle/>
          <a:p>
            <a:r>
              <a:rPr dirty="0"/>
              <a:t>参数的引用传递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7158" y="857238"/>
            <a:ext cx="8429684" cy="4266553"/>
          </a:xfrm>
        </p:spPr>
        <p:txBody>
          <a:bodyPr/>
          <a:lstStyle/>
          <a:p>
            <a:r>
              <a:rPr lang="en-US" sz="1400" b="1" dirty="0"/>
              <a:t>// </a:t>
            </a:r>
            <a:r>
              <a:rPr sz="1400" b="1" dirty="0"/>
              <a:t>声明</a:t>
            </a:r>
            <a:r>
              <a:rPr lang="en-US" sz="1400" b="1" dirty="0"/>
              <a:t>swap()</a:t>
            </a:r>
            <a:r>
              <a:rPr sz="1400" b="1" dirty="0"/>
              <a:t>方法</a:t>
            </a:r>
            <a:r>
              <a:rPr lang="en-US" sz="1400" b="1" dirty="0"/>
              <a:t> ,</a:t>
            </a:r>
            <a:r>
              <a:rPr sz="1400" b="1" dirty="0"/>
              <a:t>此时的</a:t>
            </a:r>
            <a:r>
              <a:rPr lang="en-US" sz="1400" b="1" dirty="0"/>
              <a:t>data</a:t>
            </a:r>
            <a:r>
              <a:rPr sz="1400" b="1" dirty="0"/>
              <a:t>是形参</a:t>
            </a:r>
            <a:endParaRPr sz="1400" dirty="0"/>
          </a:p>
          <a:p>
            <a:r>
              <a:rPr lang="en-US" sz="1400" b="1" dirty="0"/>
              <a:t>public static void swap(</a:t>
            </a:r>
            <a:r>
              <a:rPr lang="en-US" sz="1400" b="1" dirty="0" err="1"/>
              <a:t>Mydata</a:t>
            </a:r>
            <a:r>
              <a:rPr lang="en-US" sz="1400" b="1" dirty="0"/>
              <a:t> data) </a:t>
            </a:r>
            <a:r>
              <a:rPr lang="en-US" sz="1400" dirty="0"/>
              <a:t>{</a:t>
            </a:r>
            <a:endParaRPr sz="1400" dirty="0"/>
          </a:p>
          <a:p>
            <a:r>
              <a:rPr lang="en-US" sz="1400" dirty="0"/>
              <a:t>	// </a:t>
            </a:r>
            <a:r>
              <a:rPr sz="1400" dirty="0"/>
              <a:t>下面三行代码实现</a:t>
            </a:r>
            <a:r>
              <a:rPr lang="en-US" sz="1400" dirty="0"/>
              <a:t>data</a:t>
            </a:r>
            <a:r>
              <a:rPr sz="1400" dirty="0"/>
              <a:t>的</a:t>
            </a:r>
            <a:r>
              <a:rPr lang="en-US" sz="1400" dirty="0"/>
              <a:t>a</a:t>
            </a:r>
            <a:r>
              <a:rPr sz="1400" dirty="0"/>
              <a:t>、</a:t>
            </a:r>
            <a:r>
              <a:rPr lang="en-US" sz="1400" dirty="0"/>
              <a:t>b</a:t>
            </a:r>
            <a:r>
              <a:rPr sz="1400" dirty="0"/>
              <a:t>两个成员变量的值交换。</a:t>
            </a:r>
          </a:p>
          <a:p>
            <a:r>
              <a:rPr lang="en-US" sz="1400" dirty="0"/>
              <a:t>	// </a:t>
            </a:r>
            <a:r>
              <a:rPr sz="1400" dirty="0"/>
              <a:t>定义一个临时变量来保存</a:t>
            </a:r>
            <a:r>
              <a:rPr lang="en-US" sz="1400" dirty="0"/>
              <a:t>data</a:t>
            </a:r>
            <a:r>
              <a:rPr sz="1400" dirty="0"/>
              <a:t>对象的</a:t>
            </a:r>
            <a:r>
              <a:rPr lang="en-US" sz="1400" dirty="0"/>
              <a:t>a</a:t>
            </a:r>
            <a:r>
              <a:rPr sz="1400" dirty="0"/>
              <a:t>成员变量的值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tmp</a:t>
            </a:r>
            <a:r>
              <a:rPr lang="en-US" sz="1400" dirty="0"/>
              <a:t> = </a:t>
            </a:r>
            <a:r>
              <a:rPr lang="en-US" sz="1400" dirty="0" err="1"/>
              <a:t>data.a</a:t>
            </a:r>
            <a:r>
              <a:rPr lang="en-US" sz="1400" dirty="0"/>
              <a:t>;</a:t>
            </a:r>
            <a:endParaRPr sz="1400" dirty="0"/>
          </a:p>
          <a:p>
            <a:r>
              <a:rPr lang="en-US" sz="1400" dirty="0"/>
              <a:t>	// </a:t>
            </a:r>
            <a:r>
              <a:rPr sz="1400" dirty="0"/>
              <a:t>把</a:t>
            </a:r>
            <a:r>
              <a:rPr lang="en-US" sz="1400" dirty="0"/>
              <a:t>data</a:t>
            </a:r>
            <a:r>
              <a:rPr sz="1400" dirty="0"/>
              <a:t>对象的</a:t>
            </a:r>
            <a:r>
              <a:rPr lang="en-US" sz="1400" dirty="0"/>
              <a:t>b</a:t>
            </a:r>
            <a:r>
              <a:rPr sz="1400" dirty="0"/>
              <a:t>成员变量值赋给</a:t>
            </a:r>
            <a:r>
              <a:rPr lang="en-US" sz="1400" dirty="0"/>
              <a:t>a</a:t>
            </a:r>
            <a:r>
              <a:rPr sz="1400" dirty="0"/>
              <a:t>成员变量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data.a</a:t>
            </a:r>
            <a:r>
              <a:rPr lang="en-US" sz="1400" dirty="0"/>
              <a:t> = </a:t>
            </a:r>
            <a:r>
              <a:rPr lang="en-US" sz="1400" dirty="0" err="1"/>
              <a:t>data.b</a:t>
            </a:r>
            <a:r>
              <a:rPr lang="en-US" sz="1400" dirty="0"/>
              <a:t>;</a:t>
            </a:r>
            <a:endParaRPr sz="1400" dirty="0"/>
          </a:p>
          <a:p>
            <a:r>
              <a:rPr lang="en-US" sz="1400" dirty="0"/>
              <a:t>	// </a:t>
            </a:r>
            <a:r>
              <a:rPr sz="1400" dirty="0"/>
              <a:t>把临时变量</a:t>
            </a:r>
            <a:r>
              <a:rPr lang="en-US" sz="1400" dirty="0" err="1"/>
              <a:t>tmp</a:t>
            </a:r>
            <a:r>
              <a:rPr sz="1400" dirty="0"/>
              <a:t>的值赋给</a:t>
            </a:r>
            <a:r>
              <a:rPr lang="en-US" sz="1400" dirty="0"/>
              <a:t>data</a:t>
            </a:r>
            <a:r>
              <a:rPr sz="1400" dirty="0"/>
              <a:t>对象的</a:t>
            </a:r>
            <a:r>
              <a:rPr lang="en-US" sz="1400" dirty="0"/>
              <a:t>b</a:t>
            </a:r>
            <a:r>
              <a:rPr sz="1400" dirty="0"/>
              <a:t>成员变量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data.b</a:t>
            </a:r>
            <a:r>
              <a:rPr lang="en-US" sz="1400" dirty="0"/>
              <a:t> = </a:t>
            </a:r>
            <a:r>
              <a:rPr lang="en-US" sz="1400" dirty="0" err="1"/>
              <a:t>tmp</a:t>
            </a:r>
            <a:r>
              <a:rPr lang="en-US" sz="1400" dirty="0"/>
              <a:t>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("swap</a:t>
            </a:r>
            <a:r>
              <a:rPr sz="1400" dirty="0"/>
              <a:t>方法里，</a:t>
            </a:r>
            <a:r>
              <a:rPr lang="en-US" sz="1400" dirty="0"/>
              <a:t>a</a:t>
            </a:r>
            <a:r>
              <a:rPr sz="1400" dirty="0"/>
              <a:t>成员变量的值是</a:t>
            </a:r>
            <a:r>
              <a:rPr lang="en-US" sz="1400" dirty="0"/>
              <a:t>" </a:t>
            </a:r>
          </a:p>
          <a:p>
            <a:r>
              <a:rPr lang="en-US" sz="1400" dirty="0"/>
              <a:t>		+ </a:t>
            </a:r>
            <a:r>
              <a:rPr lang="en-US" sz="1400" dirty="0" err="1"/>
              <a:t>data.a</a:t>
            </a:r>
            <a:r>
              <a:rPr lang="en-US" sz="1400" dirty="0"/>
              <a:t> + "</a:t>
            </a:r>
            <a:r>
              <a:rPr sz="1400" dirty="0"/>
              <a:t>；</a:t>
            </a:r>
            <a:r>
              <a:rPr lang="en-US" sz="1400" dirty="0"/>
              <a:t>b</a:t>
            </a:r>
            <a:r>
              <a:rPr sz="1400" dirty="0"/>
              <a:t>成员变量的值是</a:t>
            </a:r>
            <a:r>
              <a:rPr lang="en-US" sz="1400" dirty="0"/>
              <a:t>" + </a:t>
            </a:r>
            <a:r>
              <a:rPr lang="en-US" sz="1400" dirty="0" err="1"/>
              <a:t>data.b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	// </a:t>
            </a:r>
            <a:r>
              <a:rPr sz="1400" dirty="0"/>
              <a:t>把</a:t>
            </a:r>
            <a:r>
              <a:rPr lang="en-US" sz="1400" dirty="0"/>
              <a:t>data</a:t>
            </a:r>
            <a:r>
              <a:rPr sz="1400" dirty="0"/>
              <a:t>直接赋为</a:t>
            </a:r>
            <a:r>
              <a:rPr lang="en-US" sz="1400" dirty="0"/>
              <a:t>null</a:t>
            </a:r>
            <a:r>
              <a:rPr sz="1400" dirty="0"/>
              <a:t>，让它不再指向任何有效地址。</a:t>
            </a:r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500050"/>
            <a:ext cx="8207375" cy="2357452"/>
          </a:xfrm>
        </p:spPr>
        <p:txBody>
          <a:bodyPr/>
          <a:lstStyle/>
          <a:p>
            <a:r>
              <a:rPr dirty="0"/>
              <a:t>ReferenceTransferDemo.java</a:t>
            </a:r>
            <a:r>
              <a:rPr lang="zh-CN" altLang="en-US" dirty="0"/>
              <a:t>（代码</a:t>
            </a:r>
            <a:r>
              <a:rPr dirty="0"/>
              <a:t>3</a:t>
            </a:r>
            <a:r>
              <a:rPr lang="zh-CN" altLang="en-US" dirty="0"/>
              <a:t>）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5461006" cy="410765"/>
          </a:xfrm>
        </p:spPr>
        <p:txBody>
          <a:bodyPr/>
          <a:lstStyle/>
          <a:p>
            <a:r>
              <a:rPr dirty="0"/>
              <a:t>参数的引用传递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7158" y="1030324"/>
            <a:ext cx="8429684" cy="3970318"/>
          </a:xfrm>
        </p:spPr>
        <p:txBody>
          <a:bodyPr/>
          <a:lstStyle/>
          <a:p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dirty="0"/>
              <a:t>	//</a:t>
            </a:r>
            <a:r>
              <a:rPr sz="1400" dirty="0"/>
              <a:t>创建一个</a:t>
            </a:r>
            <a:r>
              <a:rPr lang="en-US" sz="1400" dirty="0" err="1"/>
              <a:t>Mydata</a:t>
            </a:r>
            <a:r>
              <a:rPr sz="1400" dirty="0"/>
              <a:t>类的对象</a:t>
            </a:r>
            <a:r>
              <a:rPr lang="en-US" sz="1400" dirty="0"/>
              <a:t>data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Mydata</a:t>
            </a:r>
            <a:r>
              <a:rPr lang="en-US" sz="1400" dirty="0"/>
              <a:t> data = new </a:t>
            </a:r>
            <a:r>
              <a:rPr lang="en-US" sz="1400" dirty="0" err="1"/>
              <a:t>Mydata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	//</a:t>
            </a:r>
            <a:r>
              <a:rPr sz="1400" dirty="0"/>
              <a:t>给</a:t>
            </a:r>
            <a:r>
              <a:rPr lang="en-US" sz="1400" dirty="0"/>
              <a:t>data</a:t>
            </a:r>
            <a:r>
              <a:rPr sz="1400" dirty="0"/>
              <a:t>对象中的成员变量赋值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data.a</a:t>
            </a:r>
            <a:r>
              <a:rPr lang="en-US" sz="1400" dirty="0"/>
              <a:t> = 6;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data.b</a:t>
            </a:r>
            <a:r>
              <a:rPr lang="en-US" sz="1400" dirty="0"/>
              <a:t> = 9;</a:t>
            </a:r>
            <a:endParaRPr sz="1400" dirty="0"/>
          </a:p>
          <a:p>
            <a:r>
              <a:rPr lang="en-US" sz="1400" dirty="0"/>
              <a:t> 	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sz="1400" dirty="0"/>
              <a:t>调用</a:t>
            </a:r>
            <a:r>
              <a:rPr lang="en-US" sz="1400" dirty="0"/>
              <a:t>swap</a:t>
            </a:r>
            <a:r>
              <a:rPr sz="1400" dirty="0"/>
              <a:t>方法前</a:t>
            </a:r>
            <a:r>
              <a:rPr lang="en-US" sz="1400" dirty="0"/>
              <a:t> ,a</a:t>
            </a:r>
            <a:r>
              <a:rPr sz="1400" dirty="0"/>
              <a:t>成员变量的值是</a:t>
            </a:r>
            <a:r>
              <a:rPr lang="en-US" sz="1400" dirty="0"/>
              <a:t>" + </a:t>
            </a:r>
            <a:r>
              <a:rPr lang="en-US" sz="1400" dirty="0" err="1"/>
              <a:t>data.a</a:t>
            </a:r>
            <a:r>
              <a:rPr lang="en-US" sz="1400" dirty="0"/>
              <a:t> + </a:t>
            </a:r>
            <a:endParaRPr sz="1400" dirty="0"/>
          </a:p>
          <a:p>
            <a:r>
              <a:rPr lang="en-US" sz="1400" dirty="0"/>
              <a:t>			"</a:t>
            </a:r>
            <a:r>
              <a:rPr sz="1400" dirty="0"/>
              <a:t>；</a:t>
            </a:r>
            <a:r>
              <a:rPr lang="en-US" sz="1400" dirty="0"/>
              <a:t>b</a:t>
            </a:r>
            <a:r>
              <a:rPr sz="1400" dirty="0"/>
              <a:t>成员变量的值是</a:t>
            </a:r>
            <a:r>
              <a:rPr lang="en-US" sz="1400" dirty="0"/>
              <a:t>" + </a:t>
            </a:r>
            <a:r>
              <a:rPr lang="en-US" sz="1400" dirty="0" err="1"/>
              <a:t>data.b</a:t>
            </a:r>
            <a:r>
              <a:rPr lang="en-US" sz="1400" dirty="0"/>
              <a:t>);	</a:t>
            </a:r>
            <a:endParaRPr sz="1400" dirty="0"/>
          </a:p>
          <a:p>
            <a:r>
              <a:rPr lang="en-US" sz="1400" b="1" dirty="0"/>
              <a:t>	swap(data);</a:t>
            </a:r>
            <a:r>
              <a:rPr sz="1400" b="1" dirty="0"/>
              <a:t> </a:t>
            </a:r>
            <a:r>
              <a:rPr lang="en-US" altLang="zh-CN" sz="1400" b="1" dirty="0"/>
              <a:t>// </a:t>
            </a:r>
            <a:r>
              <a:rPr sz="1400" b="1" dirty="0"/>
              <a:t>调用</a:t>
            </a:r>
            <a:r>
              <a:rPr lang="en-US" altLang="zh-CN" sz="1400" b="1" dirty="0"/>
              <a:t>swap()</a:t>
            </a:r>
            <a:r>
              <a:rPr sz="1400" b="1" dirty="0"/>
              <a:t>方法</a:t>
            </a:r>
            <a:r>
              <a:rPr lang="en-US" altLang="zh-CN" sz="1400" b="1" dirty="0"/>
              <a:t>,</a:t>
            </a:r>
            <a:r>
              <a:rPr sz="1400" b="1" dirty="0"/>
              <a:t>此时的</a:t>
            </a:r>
            <a:r>
              <a:rPr lang="en-US" altLang="zh-CN" sz="1400" b="1" dirty="0"/>
              <a:t>data</a:t>
            </a:r>
            <a:r>
              <a:rPr sz="1400" b="1" dirty="0"/>
              <a:t>是实参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sz="1400" dirty="0"/>
              <a:t>调用</a:t>
            </a:r>
            <a:r>
              <a:rPr lang="en-US" sz="1400" dirty="0"/>
              <a:t>swap</a:t>
            </a:r>
            <a:r>
              <a:rPr sz="1400" dirty="0"/>
              <a:t>方法后</a:t>
            </a:r>
            <a:r>
              <a:rPr lang="en-US" sz="1400" dirty="0"/>
              <a:t> ,a</a:t>
            </a:r>
            <a:r>
              <a:rPr sz="1400" dirty="0"/>
              <a:t>成员变量的值是</a:t>
            </a:r>
            <a:r>
              <a:rPr lang="en-US" sz="1400" dirty="0"/>
              <a:t>" + </a:t>
            </a:r>
            <a:r>
              <a:rPr lang="en-US" sz="1400" dirty="0" err="1"/>
              <a:t>data.a</a:t>
            </a:r>
            <a:r>
              <a:rPr lang="en-US" sz="1400" dirty="0"/>
              <a:t> + </a:t>
            </a:r>
            <a:endParaRPr sz="1400" dirty="0"/>
          </a:p>
          <a:p>
            <a:r>
              <a:rPr lang="en-US" sz="1400" dirty="0"/>
              <a:t>			"</a:t>
            </a:r>
            <a:r>
              <a:rPr sz="1400" dirty="0"/>
              <a:t>；</a:t>
            </a:r>
            <a:r>
              <a:rPr lang="en-US" sz="1400" dirty="0"/>
              <a:t>b</a:t>
            </a:r>
            <a:r>
              <a:rPr sz="1400" dirty="0"/>
              <a:t>成员变量的值是</a:t>
            </a:r>
            <a:r>
              <a:rPr lang="en-US" sz="1400" dirty="0"/>
              <a:t>" + </a:t>
            </a:r>
            <a:r>
              <a:rPr lang="en-US" sz="1400" dirty="0" err="1"/>
              <a:t>data.b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2844" y="714362"/>
            <a:ext cx="8929718" cy="3786214"/>
          </a:xfrm>
        </p:spPr>
        <p:txBody>
          <a:bodyPr/>
          <a:lstStyle/>
          <a:p>
            <a:r>
              <a:rPr dirty="0"/>
              <a:t>1</a:t>
            </a:r>
            <a:r>
              <a:rPr lang="zh-CN" altLang="en-US" dirty="0"/>
              <a:t>、</a:t>
            </a:r>
            <a:r>
              <a:rPr dirty="0"/>
              <a:t> Java</a:t>
            </a:r>
            <a:r>
              <a:rPr lang="zh-CN" dirty="0"/>
              <a:t>程序总是从</a:t>
            </a:r>
            <a:r>
              <a:rPr dirty="0"/>
              <a:t>main()</a:t>
            </a:r>
            <a:r>
              <a:rPr lang="zh-CN" dirty="0"/>
              <a:t>方法开始执行，</a:t>
            </a:r>
            <a:r>
              <a:rPr dirty="0"/>
              <a:t>main()</a:t>
            </a:r>
            <a:r>
              <a:rPr lang="zh-CN" dirty="0"/>
              <a:t>方法中创建了一个</a:t>
            </a:r>
            <a:r>
              <a:rPr dirty="0"/>
              <a:t>MyData</a:t>
            </a:r>
            <a:r>
              <a:rPr lang="zh-CN" dirty="0"/>
              <a:t>类的对象</a:t>
            </a:r>
            <a:r>
              <a:rPr dirty="0"/>
              <a:t>data</a:t>
            </a:r>
            <a:r>
              <a:rPr lang="zh-CN" dirty="0"/>
              <a:t>，并对该对象的两个成员变量分别赋值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程序引用传递的执行过程</a:t>
            </a:r>
            <a:endParaRPr lang="zh-CN" altLang="en-US" dirty="0"/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83011" name="Object 3"/>
          <p:cNvGraphicFramePr>
            <a:graphicFrameLocks noChangeAspect="1"/>
          </p:cNvGraphicFramePr>
          <p:nvPr/>
        </p:nvGraphicFramePr>
        <p:xfrm>
          <a:off x="1500166" y="1714494"/>
          <a:ext cx="6143668" cy="3368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738665" imgH="4233098" progId="Visio.Drawing.11">
                  <p:embed/>
                </p:oleObj>
              </mc:Choice>
              <mc:Fallback>
                <p:oleObj name="Visio" r:id="rId3" imgW="7738665" imgH="4233098" progId="Visio.Drawing.11">
                  <p:embed/>
                  <p:pic>
                    <p:nvPicPr>
                      <p:cNvPr id="68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66" y="1714494"/>
                        <a:ext cx="6143668" cy="33681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2844" y="714362"/>
            <a:ext cx="8929718" cy="3786214"/>
          </a:xfrm>
        </p:spPr>
        <p:txBody>
          <a:bodyPr/>
          <a:lstStyle/>
          <a:p>
            <a:r>
              <a:rPr dirty="0"/>
              <a:t>2</a:t>
            </a:r>
            <a:r>
              <a:rPr lang="zh-CN" altLang="en-US" dirty="0"/>
              <a:t>、</a:t>
            </a:r>
            <a:r>
              <a:rPr lang="zh-CN" dirty="0"/>
              <a:t>当程序调用</a:t>
            </a:r>
            <a:r>
              <a:rPr dirty="0"/>
              <a:t>swap()</a:t>
            </a:r>
            <a:r>
              <a:rPr lang="zh-CN" dirty="0"/>
              <a:t>方法时，系统进入</a:t>
            </a:r>
            <a:r>
              <a:rPr dirty="0"/>
              <a:t>swap()</a:t>
            </a:r>
            <a:r>
              <a:rPr lang="zh-CN" dirty="0"/>
              <a:t>方法，并将</a:t>
            </a:r>
            <a:r>
              <a:rPr dirty="0"/>
              <a:t>main()</a:t>
            </a:r>
            <a:r>
              <a:rPr lang="zh-CN" dirty="0"/>
              <a:t>方法中的</a:t>
            </a:r>
            <a:r>
              <a:rPr dirty="0"/>
              <a:t>data</a:t>
            </a:r>
            <a:r>
              <a:rPr lang="zh-CN" dirty="0"/>
              <a:t>对象作为参数传入</a:t>
            </a:r>
            <a:r>
              <a:rPr dirty="0"/>
              <a:t>swap()</a:t>
            </a:r>
            <a:r>
              <a:rPr lang="zh-CN" dirty="0"/>
              <a:t>，此时</a:t>
            </a:r>
            <a:r>
              <a:rPr dirty="0"/>
              <a:t>main()</a:t>
            </a:r>
            <a:r>
              <a:rPr lang="zh-CN" dirty="0"/>
              <a:t>方法中的实参</a:t>
            </a:r>
            <a:r>
              <a:rPr dirty="0"/>
              <a:t>data</a:t>
            </a:r>
            <a:r>
              <a:rPr lang="zh-CN" dirty="0"/>
              <a:t>会将其地址传给</a:t>
            </a:r>
            <a:r>
              <a:rPr dirty="0"/>
              <a:t>swap()</a:t>
            </a:r>
            <a:r>
              <a:rPr lang="zh-CN" dirty="0"/>
              <a:t>方法中的形参</a:t>
            </a:r>
            <a:r>
              <a:rPr dirty="0"/>
              <a:t>data</a:t>
            </a:r>
            <a:r>
              <a:rPr lang="zh-CN" dirty="0"/>
              <a:t>，这样实参和形参都指向同一个对象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程序引用传递的执行过程</a:t>
            </a:r>
            <a:endParaRPr lang="zh-CN" altLang="en-US" dirty="0"/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1203" name="Object 3"/>
          <p:cNvGraphicFramePr>
            <a:graphicFrameLocks noChangeAspect="1"/>
          </p:cNvGraphicFramePr>
          <p:nvPr/>
        </p:nvGraphicFramePr>
        <p:xfrm>
          <a:off x="1071538" y="2123852"/>
          <a:ext cx="7143800" cy="287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168673" imgH="4086524" progId="Visio.Drawing.11">
                  <p:embed/>
                </p:oleObj>
              </mc:Choice>
              <mc:Fallback>
                <p:oleObj name="Visio" r:id="rId3" imgW="10168673" imgH="4086524" progId="Visio.Drawing.11">
                  <p:embed/>
                  <p:pic>
                    <p:nvPicPr>
                      <p:cNvPr id="6912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38" y="2123852"/>
                        <a:ext cx="7143800" cy="28767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1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1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2844" y="714362"/>
            <a:ext cx="8929718" cy="3786214"/>
          </a:xfrm>
        </p:spPr>
        <p:txBody>
          <a:bodyPr/>
          <a:lstStyle/>
          <a:p>
            <a:r>
              <a:rPr dirty="0"/>
              <a:t>3</a:t>
            </a:r>
            <a:r>
              <a:rPr lang="zh-CN" altLang="en-US" dirty="0"/>
              <a:t>、</a:t>
            </a:r>
            <a:r>
              <a:rPr lang="zh-CN" dirty="0"/>
              <a:t>程序在</a:t>
            </a:r>
            <a:r>
              <a:rPr dirty="0"/>
              <a:t>swap()</a:t>
            </a:r>
            <a:r>
              <a:rPr lang="zh-CN" dirty="0"/>
              <a:t>方法中交换成员变量</a:t>
            </a:r>
            <a:r>
              <a:rPr dirty="0"/>
              <a:t>a</a:t>
            </a:r>
            <a:r>
              <a:rPr lang="zh-CN" dirty="0"/>
              <a:t>、</a:t>
            </a:r>
            <a:r>
              <a:rPr dirty="0"/>
              <a:t>b</a:t>
            </a:r>
            <a:r>
              <a:rPr lang="zh-CN" dirty="0"/>
              <a:t>的值，形参的值改变实参的值也会改变，这就是引用传递的实质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程序引用传递的执行过程</a:t>
            </a:r>
            <a:endParaRPr lang="zh-CN" altLang="en-US" dirty="0"/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3251" name="Object 3"/>
          <p:cNvGraphicFramePr>
            <a:graphicFrameLocks noChangeAspect="1"/>
          </p:cNvGraphicFramePr>
          <p:nvPr/>
        </p:nvGraphicFramePr>
        <p:xfrm>
          <a:off x="785786" y="1785932"/>
          <a:ext cx="7829076" cy="3143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0170562" imgH="4086524" progId="Visio.Drawing.11">
                  <p:embed/>
                </p:oleObj>
              </mc:Choice>
              <mc:Fallback>
                <p:oleObj name="Visio" r:id="rId3" imgW="10170562" imgH="4086524" progId="Visio.Drawing.11">
                  <p:embed/>
                  <p:pic>
                    <p:nvPicPr>
                      <p:cNvPr id="6932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786" y="1785932"/>
                        <a:ext cx="7829076" cy="31432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dirty="0"/>
              <a:t>	</a:t>
            </a:r>
            <a:r>
              <a:rPr lang="zh-CN" dirty="0"/>
              <a:t>构造方法（也称为构造函数）是类的一个特殊方法，用于创建对象时初始化对象中的属性值。</a:t>
            </a:r>
            <a:endParaRPr dirty="0"/>
          </a:p>
          <a:p>
            <a:r>
              <a:rPr lang="zh-CN" altLang="en-US" dirty="0"/>
              <a:t>语法：</a:t>
            </a:r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3.3.2  </a:t>
            </a:r>
            <a:r>
              <a:rPr dirty="0"/>
              <a:t>构造方法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00100" y="4071948"/>
            <a:ext cx="7215238" cy="642942"/>
          </a:xfrm>
        </p:spPr>
        <p:txBody>
          <a:bodyPr/>
          <a:lstStyle/>
          <a:p>
            <a:r>
              <a:rPr u="sng" dirty="0">
                <a:solidFill>
                  <a:srgbClr val="FF0000"/>
                </a:solidFill>
              </a:rPr>
              <a:t>构造方法的方法名必须与类名一致，且没有返回类型，也没有</a:t>
            </a:r>
            <a:r>
              <a:rPr lang="en-US" u="sng" dirty="0">
                <a:solidFill>
                  <a:srgbClr val="FF0000"/>
                </a:solidFill>
              </a:rPr>
              <a:t>void</a:t>
            </a:r>
            <a:endParaRPr u="sng" dirty="0">
              <a:solidFill>
                <a:srgbClr val="FF0000"/>
              </a:solidFill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>
          <a:xfrm>
            <a:off x="1214414" y="2357436"/>
            <a:ext cx="6357956" cy="1438855"/>
          </a:xfrm>
        </p:spPr>
        <p:txBody>
          <a:bodyPr/>
          <a:lstStyle/>
          <a:p>
            <a:r>
              <a:rPr lang="en-US" dirty="0"/>
              <a:t>[</a:t>
            </a:r>
            <a:r>
              <a:rPr dirty="0"/>
              <a:t>访问符</a:t>
            </a:r>
            <a:r>
              <a:rPr lang="en-US" dirty="0"/>
              <a:t>] </a:t>
            </a:r>
            <a:r>
              <a:rPr dirty="0"/>
              <a:t>类名</a:t>
            </a:r>
            <a:r>
              <a:rPr lang="en-US" dirty="0"/>
              <a:t>([</a:t>
            </a:r>
            <a:r>
              <a:rPr dirty="0"/>
              <a:t>参数列表</a:t>
            </a:r>
            <a:r>
              <a:rPr lang="en-US" dirty="0"/>
              <a:t>]){</a:t>
            </a:r>
            <a:endParaRPr dirty="0"/>
          </a:p>
          <a:p>
            <a:r>
              <a:rPr lang="en-US" dirty="0"/>
              <a:t>	//</a:t>
            </a:r>
            <a:r>
              <a:rPr dirty="0"/>
              <a:t>初始化语句</a:t>
            </a:r>
            <a:r>
              <a:rPr lang="en-US" dirty="0"/>
              <a:t>;</a:t>
            </a:r>
            <a:endParaRPr dirty="0"/>
          </a:p>
          <a:p>
            <a:r>
              <a:rPr lang="en-US" dirty="0"/>
              <a:t>}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4065082"/>
            <a:ext cx="484014" cy="484014"/>
          </a:xfrm>
          <a:prstGeom prst="rect">
            <a:avLst/>
          </a:prstGeom>
        </p:spPr>
      </p:pic>
      <p:sp>
        <p:nvSpPr>
          <p:cNvPr id="12" name="文本框 6"/>
          <p:cNvSpPr txBox="1"/>
          <p:nvPr/>
        </p:nvSpPr>
        <p:spPr>
          <a:xfrm>
            <a:off x="192061" y="4518041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nimBg="1"/>
      <p:bldP spid="13" grpId="0" uiExpand="1" build="p" animBg="1"/>
      <p:bldP spid="12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428612"/>
            <a:ext cx="8207375" cy="2357452"/>
          </a:xfrm>
        </p:spPr>
        <p:txBody>
          <a:bodyPr/>
          <a:lstStyle/>
          <a:p>
            <a:r>
              <a:rPr dirty="0"/>
              <a:t>Person.java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6818328" cy="410765"/>
          </a:xfrm>
        </p:spPr>
        <p:txBody>
          <a:bodyPr/>
          <a:lstStyle/>
          <a:p>
            <a:r>
              <a:rPr lang="en-US" dirty="0"/>
              <a:t>Person</a:t>
            </a:r>
            <a:r>
              <a:rPr dirty="0"/>
              <a:t>类增加一个构造方法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7158" y="857256"/>
            <a:ext cx="8429684" cy="4286262"/>
          </a:xfrm>
        </p:spPr>
        <p:txBody>
          <a:bodyPr/>
          <a:lstStyle/>
          <a:p>
            <a:r>
              <a:rPr lang="en-US" sz="1400" dirty="0"/>
              <a:t>public class Person {</a:t>
            </a:r>
            <a:endParaRPr sz="1400" dirty="0"/>
          </a:p>
          <a:p>
            <a:r>
              <a:rPr lang="en-US" sz="1400" dirty="0"/>
              <a:t>	/* </a:t>
            </a:r>
            <a:r>
              <a:rPr sz="1400" dirty="0"/>
              <a:t>属性，成员变量</a:t>
            </a:r>
            <a:r>
              <a:rPr lang="en-US" sz="1400" dirty="0"/>
              <a:t> */	</a:t>
            </a:r>
            <a:endParaRPr sz="1400" dirty="0"/>
          </a:p>
          <a:p>
            <a:r>
              <a:rPr lang="en-US" sz="1400" dirty="0"/>
              <a:t>	private String name;</a:t>
            </a:r>
            <a:r>
              <a:rPr sz="1400" dirty="0"/>
              <a:t> </a:t>
            </a:r>
            <a:r>
              <a:rPr lang="en-US" altLang="zh-CN" sz="1400" dirty="0"/>
              <a:t>// </a:t>
            </a:r>
            <a:r>
              <a:rPr sz="1400" dirty="0"/>
              <a:t>姓名</a:t>
            </a:r>
            <a:r>
              <a:rPr lang="en-US" sz="1400" dirty="0"/>
              <a:t>	</a:t>
            </a:r>
            <a:endParaRPr sz="1400" dirty="0"/>
          </a:p>
          <a:p>
            <a:r>
              <a:rPr lang="en-US" sz="1400" dirty="0"/>
              <a:t>	private </a:t>
            </a:r>
            <a:r>
              <a:rPr lang="en-US" sz="1400" dirty="0" err="1"/>
              <a:t>int</a:t>
            </a:r>
            <a:r>
              <a:rPr lang="en-US" sz="1400" dirty="0"/>
              <a:t> age;</a:t>
            </a:r>
            <a:r>
              <a:rPr sz="1400" dirty="0"/>
              <a:t> </a:t>
            </a:r>
            <a:r>
              <a:rPr lang="en-US" altLang="zh-CN" sz="1400" dirty="0"/>
              <a:t>// </a:t>
            </a:r>
            <a:r>
              <a:rPr sz="1400" dirty="0"/>
              <a:t>年龄</a:t>
            </a:r>
            <a:r>
              <a:rPr lang="en-US" sz="1400" dirty="0"/>
              <a:t>	</a:t>
            </a:r>
            <a:endParaRPr sz="1400" dirty="0"/>
          </a:p>
          <a:p>
            <a:r>
              <a:rPr lang="en-US" sz="1400" dirty="0"/>
              <a:t>	private String address;</a:t>
            </a:r>
            <a:r>
              <a:rPr sz="1400" dirty="0"/>
              <a:t> </a:t>
            </a:r>
            <a:r>
              <a:rPr lang="en-US" altLang="zh-CN" sz="1400" dirty="0"/>
              <a:t>// </a:t>
            </a:r>
            <a:r>
              <a:rPr sz="1400" dirty="0"/>
              <a:t>地址</a:t>
            </a:r>
          </a:p>
          <a:p>
            <a:r>
              <a:rPr lang="en-US" sz="1400" dirty="0"/>
              <a:t>	</a:t>
            </a:r>
            <a:r>
              <a:rPr lang="en-US" sz="1400" b="1" dirty="0"/>
              <a:t>//</a:t>
            </a:r>
            <a:r>
              <a:rPr sz="1400" b="1" dirty="0"/>
              <a:t>构造方法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/>
              <a:t>public Person(String </a:t>
            </a:r>
            <a:r>
              <a:rPr lang="en-US" sz="1400" b="1" dirty="0" err="1"/>
              <a:t>name,int</a:t>
            </a:r>
            <a:r>
              <a:rPr lang="en-US" sz="1400" b="1" dirty="0"/>
              <a:t> </a:t>
            </a:r>
            <a:r>
              <a:rPr lang="en-US" sz="1400" b="1" dirty="0" err="1"/>
              <a:t>age,String</a:t>
            </a:r>
            <a:r>
              <a:rPr lang="en-US" sz="1400" b="1" dirty="0"/>
              <a:t> address){</a:t>
            </a:r>
            <a:endParaRPr sz="1400" dirty="0"/>
          </a:p>
          <a:p>
            <a:r>
              <a:rPr lang="en-US" sz="1400" b="1" dirty="0"/>
              <a:t>		this.name=name;</a:t>
            </a:r>
            <a:endParaRPr sz="1400" dirty="0"/>
          </a:p>
          <a:p>
            <a:r>
              <a:rPr lang="en-US" sz="1400" b="1" dirty="0"/>
              <a:t>		</a:t>
            </a:r>
            <a:r>
              <a:rPr lang="en-US" sz="1400" b="1" dirty="0" err="1"/>
              <a:t>this.age</a:t>
            </a:r>
            <a:r>
              <a:rPr lang="en-US" sz="1400" b="1" dirty="0"/>
              <a:t>=age;</a:t>
            </a:r>
            <a:endParaRPr sz="1400" dirty="0"/>
          </a:p>
          <a:p>
            <a:r>
              <a:rPr lang="en-US" sz="1400" b="1" dirty="0"/>
              <a:t>		</a:t>
            </a:r>
            <a:r>
              <a:rPr lang="en-US" sz="1400" b="1" dirty="0" err="1"/>
              <a:t>this.address</a:t>
            </a:r>
            <a:r>
              <a:rPr lang="en-US" sz="1400" b="1" dirty="0"/>
              <a:t>=address;</a:t>
            </a:r>
            <a:endParaRPr sz="1400" dirty="0"/>
          </a:p>
          <a:p>
            <a:r>
              <a:rPr lang="en-US" sz="1400" b="1" dirty="0"/>
              <a:t>	}</a:t>
            </a:r>
            <a:endParaRPr sz="1400" dirty="0"/>
          </a:p>
          <a:p>
            <a:r>
              <a:rPr lang="en-US" sz="1400" dirty="0"/>
              <a:t>	//......</a:t>
            </a:r>
            <a:r>
              <a:rPr sz="1400" dirty="0"/>
              <a:t>省略</a:t>
            </a:r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244062" y="627534"/>
            <a:ext cx="8929718" cy="3786214"/>
          </a:xfrm>
        </p:spPr>
        <p:txBody>
          <a:bodyPr/>
          <a:lstStyle/>
          <a:p>
            <a:r>
              <a:rPr dirty="0"/>
              <a:t>this</a:t>
            </a:r>
            <a:r>
              <a:rPr lang="zh-CN" dirty="0"/>
              <a:t>关键字代表当前所在类将来产生的对象，即将来用该类</a:t>
            </a:r>
            <a:r>
              <a:rPr dirty="0"/>
              <a:t>new</a:t>
            </a:r>
            <a:r>
              <a:rPr lang="zh-CN" dirty="0"/>
              <a:t>出来的对象，用于获取当前类的对象的引用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this</a:t>
            </a:r>
            <a:r>
              <a:rPr dirty="0"/>
              <a:t>关键字</a:t>
            </a:r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32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952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643056"/>
            <a:ext cx="6000792" cy="339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71472" y="571486"/>
            <a:ext cx="8207375" cy="2357452"/>
          </a:xfrm>
        </p:spPr>
        <p:txBody>
          <a:bodyPr/>
          <a:lstStyle/>
          <a:p>
            <a:r>
              <a:rPr lang="zh-CN" dirty="0"/>
              <a:t>在没有同名的情况下，可以直接使用属性的名字，而不需要使用</a:t>
            </a:r>
            <a:r>
              <a:rPr dirty="0"/>
              <a:t>this</a:t>
            </a:r>
            <a:r>
              <a:rPr lang="zh-CN" dirty="0"/>
              <a:t>进行指明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6818328" cy="41076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4348" y="1714494"/>
            <a:ext cx="8001056" cy="1708160"/>
          </a:xfrm>
        </p:spPr>
        <p:txBody>
          <a:bodyPr/>
          <a:lstStyle/>
          <a:p>
            <a:r>
              <a:rPr lang="en-US" sz="1400" dirty="0"/>
              <a:t>public Person(String </a:t>
            </a:r>
            <a:r>
              <a:rPr lang="en-US" sz="1400" dirty="0" err="1"/>
              <a:t>n,int</a:t>
            </a:r>
            <a:r>
              <a:rPr lang="en-US" sz="1400" dirty="0"/>
              <a:t> </a:t>
            </a:r>
            <a:r>
              <a:rPr lang="en-US" sz="1400" dirty="0" err="1"/>
              <a:t>a,String</a:t>
            </a:r>
            <a:r>
              <a:rPr lang="en-US" sz="1400" dirty="0"/>
              <a:t> add){</a:t>
            </a:r>
            <a:endParaRPr sz="1400" dirty="0"/>
          </a:p>
          <a:p>
            <a:r>
              <a:rPr lang="en-US" sz="1400" dirty="0"/>
              <a:t>		name=n;</a:t>
            </a:r>
            <a:endParaRPr sz="1400" dirty="0"/>
          </a:p>
          <a:p>
            <a:r>
              <a:rPr lang="en-US" sz="1400" dirty="0"/>
              <a:t>		age=a;</a:t>
            </a:r>
            <a:endParaRPr sz="1400" dirty="0"/>
          </a:p>
          <a:p>
            <a:r>
              <a:rPr lang="en-US" sz="1400" dirty="0"/>
              <a:t>		address=add;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71472" y="571486"/>
            <a:ext cx="8207375" cy="2357452"/>
          </a:xfrm>
        </p:spPr>
        <p:txBody>
          <a:bodyPr/>
          <a:lstStyle/>
          <a:p>
            <a:r>
              <a:rPr lang="zh-CN" dirty="0"/>
              <a:t>定义完一个带参数的</a:t>
            </a:r>
            <a:r>
              <a:rPr dirty="0"/>
              <a:t>Person()</a:t>
            </a:r>
            <a:r>
              <a:rPr lang="zh-CN" dirty="0"/>
              <a:t>构造方法后，就可以通过此构造方法来创建一个</a:t>
            </a:r>
            <a:r>
              <a:rPr dirty="0"/>
              <a:t>Person</a:t>
            </a:r>
            <a:r>
              <a:rPr lang="zh-CN" dirty="0"/>
              <a:t>对象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6818328" cy="410765"/>
          </a:xfrm>
        </p:spPr>
        <p:txBody>
          <a:bodyPr/>
          <a:lstStyle/>
          <a:p>
            <a:pPr lvl="0"/>
            <a:r>
              <a:rPr dirty="0"/>
              <a:t>初始化对象的过程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4348" y="1714494"/>
            <a:ext cx="8001056" cy="2354491"/>
          </a:xfrm>
        </p:spPr>
        <p:txBody>
          <a:bodyPr/>
          <a:lstStyle/>
          <a:p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dirty="0"/>
              <a:t>	//</a:t>
            </a:r>
            <a:r>
              <a:rPr sz="1400" dirty="0"/>
              <a:t>创建</a:t>
            </a:r>
            <a:r>
              <a:rPr lang="en-US" sz="1400" dirty="0"/>
              <a:t>Person</a:t>
            </a:r>
            <a:r>
              <a:rPr sz="1400" dirty="0"/>
              <a:t>类的一个对象</a:t>
            </a:r>
            <a:r>
              <a:rPr lang="en-US" sz="1400" dirty="0"/>
              <a:t>p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rgbClr val="FF0000"/>
                </a:solidFill>
              </a:rPr>
              <a:t>//Person p = new Person();</a:t>
            </a:r>
            <a:endParaRPr sz="1400" b="1" dirty="0">
              <a:solidFill>
                <a:srgbClr val="FF0000"/>
              </a:solidFill>
            </a:endParaRPr>
          </a:p>
          <a:p>
            <a:r>
              <a:rPr lang="en-US" sz="1400" dirty="0"/>
              <a:t>	</a:t>
            </a:r>
            <a:r>
              <a:rPr lang="en-US" sz="1400" b="1" dirty="0"/>
              <a:t>Person p = new Person("</a:t>
            </a:r>
            <a:r>
              <a:rPr sz="1400" b="1" dirty="0"/>
              <a:t>赵克玲</a:t>
            </a:r>
            <a:r>
              <a:rPr lang="en-US" sz="1400" b="1" dirty="0"/>
              <a:t>",35,"</a:t>
            </a:r>
            <a:r>
              <a:rPr sz="1400" b="1" dirty="0"/>
              <a:t>青岛</a:t>
            </a:r>
            <a:r>
              <a:rPr lang="en-US" sz="1400" b="1" dirty="0"/>
              <a:t>");</a:t>
            </a:r>
            <a:endParaRPr sz="1400" dirty="0"/>
          </a:p>
          <a:p>
            <a:r>
              <a:rPr lang="en-US" sz="1400" dirty="0"/>
              <a:t>	//</a:t>
            </a:r>
            <a:r>
              <a:rPr sz="1400" dirty="0"/>
              <a:t>使用对象</a:t>
            </a:r>
            <a:r>
              <a:rPr lang="en-US" sz="1400" dirty="0"/>
              <a:t>p</a:t>
            </a:r>
            <a:r>
              <a:rPr sz="1400" dirty="0"/>
              <a:t>，调用</a:t>
            </a:r>
            <a:r>
              <a:rPr lang="en-US" sz="1400" dirty="0"/>
              <a:t>display()</a:t>
            </a:r>
            <a:r>
              <a:rPr sz="1400" dirty="0"/>
              <a:t>方法显示对象各成员变量的默认值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p.display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3643335"/>
          </a:xfrm>
        </p:spPr>
        <p:txBody>
          <a:bodyPr/>
          <a:lstStyle/>
          <a:p>
            <a:r>
              <a:rPr lang="zh-CN" dirty="0"/>
              <a:t>面向对象是以现实生活中客观存在的事物（即对象）来构造软件系统，并在系统构造中尽可能运用人类的自然思维方式，强调直接以事物对象为中心来思考、分析问题，并根据事物的本质特征将其抽象为系统中的对象，作为系统的基本构成单位。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  </a:t>
            </a:r>
            <a:r>
              <a:rPr dirty="0"/>
              <a:t>面向对象思想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1F8C72A-4769-448E-8858-42EC7E03AE92}"/>
              </a:ext>
            </a:extLst>
          </p:cNvPr>
          <p:cNvSpPr/>
          <p:nvPr/>
        </p:nvSpPr>
        <p:spPr>
          <a:xfrm>
            <a:off x="0" y="4720370"/>
            <a:ext cx="7020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https://blog.csdn.net/llwszjj/article/details/36451877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7A88CE1-C906-402D-982D-CDE5BCC168A2}"/>
              </a:ext>
            </a:extLst>
          </p:cNvPr>
          <p:cNvSpPr/>
          <p:nvPr/>
        </p:nvSpPr>
        <p:spPr>
          <a:xfrm>
            <a:off x="323528" y="627534"/>
            <a:ext cx="38198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dirty="0">
                <a:solidFill>
                  <a:srgbClr val="000000"/>
                </a:solidFill>
                <a:latin typeface="Consolas" panose="020B0609020204030204" pitchFamily="49" charset="0"/>
              </a:rPr>
              <a:t>  Train  </a:t>
            </a:r>
            <a:endParaRPr lang="en-US" altLang="zh-CN" dirty="0">
              <a:solidFill>
                <a:srgbClr val="C0C0C0"/>
              </a:solidFill>
              <a:latin typeface="Verdana" panose="020B0604030504040204" pitchFamily="34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&amp;quot"/>
              </a:rPr>
              <a:t>{  </a:t>
            </a:r>
            <a:endParaRPr lang="en-US" altLang="zh-CN" dirty="0">
              <a:solidFill>
                <a:srgbClr val="5C5C5C"/>
              </a:solidFill>
              <a:latin typeface="&amp;quot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&amp;quot"/>
              </a:rPr>
              <a:t>    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车厢，座位</a:t>
            </a:r>
            <a:endParaRPr lang="en-US" altLang="zh-CN" dirty="0">
              <a:solidFill>
                <a:srgbClr val="000000"/>
              </a:solidFill>
              <a:latin typeface="&amp;quot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&amp;quot"/>
              </a:rPr>
              <a:t>    </a:t>
            </a:r>
            <a:r>
              <a:rPr lang="en-US" altLang="zh-CN" dirty="0">
                <a:solidFill>
                  <a:srgbClr val="008200"/>
                </a:solidFill>
                <a:latin typeface="&amp;quot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&amp;quot"/>
              </a:rPr>
              <a:t>别的功能，如拐弯，开车，等等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  </a:t>
            </a:r>
            <a:endParaRPr lang="zh-CN" altLang="en-US" dirty="0">
              <a:solidFill>
                <a:srgbClr val="5C5C5C"/>
              </a:solidFill>
              <a:latin typeface="&amp;quot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&amp;quot"/>
              </a:rPr>
              <a:t>    </a:t>
            </a:r>
            <a:r>
              <a:rPr lang="en-US" altLang="zh-CN" dirty="0">
                <a:solidFill>
                  <a:srgbClr val="008200"/>
                </a:solidFill>
                <a:latin typeface="&amp;quot"/>
              </a:rPr>
              <a:t>//</a:t>
            </a:r>
            <a:r>
              <a:rPr lang="zh-CN" altLang="en-US" dirty="0">
                <a:solidFill>
                  <a:srgbClr val="008200"/>
                </a:solidFill>
                <a:latin typeface="&amp;quot"/>
              </a:rPr>
              <a:t>刹车功能</a:t>
            </a:r>
            <a:r>
              <a:rPr lang="zh-CN" altLang="en-US" dirty="0">
                <a:solidFill>
                  <a:srgbClr val="000000"/>
                </a:solidFill>
                <a:latin typeface="&amp;quot"/>
              </a:rPr>
              <a:t>  </a:t>
            </a:r>
            <a:endParaRPr lang="zh-CN" altLang="en-US" dirty="0">
              <a:solidFill>
                <a:srgbClr val="5C5C5C"/>
              </a:solidFill>
              <a:latin typeface="&amp;quot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&amp;quot"/>
              </a:rPr>
              <a:t>    </a:t>
            </a:r>
            <a:r>
              <a:rPr lang="en-US" altLang="zh-CN" b="1" dirty="0">
                <a:solidFill>
                  <a:srgbClr val="006699"/>
                </a:solidFill>
                <a:latin typeface="&amp;quot"/>
              </a:rPr>
              <a:t>public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  </a:t>
            </a:r>
            <a:r>
              <a:rPr lang="en-US" altLang="zh-CN" b="1" dirty="0">
                <a:solidFill>
                  <a:srgbClr val="006699"/>
                </a:solidFill>
                <a:latin typeface="&amp;quot"/>
              </a:rPr>
              <a:t>void</a:t>
            </a:r>
            <a:r>
              <a:rPr lang="en-US" altLang="zh-CN" dirty="0">
                <a:solidFill>
                  <a:srgbClr val="000000"/>
                </a:solidFill>
                <a:latin typeface="&amp;quot"/>
              </a:rPr>
              <a:t> stop()  </a:t>
            </a:r>
            <a:endParaRPr lang="en-US" altLang="zh-CN" dirty="0">
              <a:solidFill>
                <a:srgbClr val="5C5C5C"/>
              </a:solidFill>
              <a:latin typeface="&amp;quot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&amp;quot"/>
              </a:rPr>
              <a:t>   {           </a:t>
            </a:r>
            <a:endParaRPr lang="en-US" altLang="zh-CN" dirty="0">
              <a:solidFill>
                <a:srgbClr val="5C5C5C"/>
              </a:solidFill>
              <a:latin typeface="&amp;quot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&amp;quot"/>
              </a:rPr>
              <a:t>   }  </a:t>
            </a:r>
            <a:endParaRPr lang="en-US" altLang="zh-CN" dirty="0">
              <a:solidFill>
                <a:srgbClr val="5C5C5C"/>
              </a:solidFill>
              <a:latin typeface="&amp;quot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&amp;quot"/>
              </a:rPr>
              <a:t>}</a:t>
            </a:r>
          </a:p>
          <a:p>
            <a:r>
              <a:rPr lang="en-US" altLang="zh-CN" b="1" dirty="0"/>
              <a:t>class</a:t>
            </a:r>
            <a:r>
              <a:rPr lang="en-US" altLang="zh-CN" dirty="0"/>
              <a:t> </a:t>
            </a:r>
            <a:r>
              <a:rPr lang="en-US" altLang="zh-CN" dirty="0" err="1"/>
              <a:t>TrainDriver</a:t>
            </a:r>
            <a:r>
              <a:rPr lang="en-US" altLang="zh-CN" dirty="0"/>
              <a:t>  </a:t>
            </a:r>
          </a:p>
          <a:p>
            <a:r>
              <a:rPr lang="en-US" altLang="zh-CN" dirty="0"/>
              <a:t>{  </a:t>
            </a:r>
          </a:p>
          <a:p>
            <a:r>
              <a:rPr lang="en-US" altLang="zh-CN" dirty="0"/>
              <a:t>    //</a:t>
            </a:r>
            <a:r>
              <a:rPr lang="zh-CN" altLang="en-US" dirty="0"/>
              <a:t>调用火车的刹车动作  </a:t>
            </a:r>
          </a:p>
          <a:p>
            <a:r>
              <a:rPr lang="zh-CN" altLang="en-US" dirty="0"/>
              <a:t>  </a:t>
            </a:r>
            <a:r>
              <a:rPr lang="en-US" altLang="zh-CN" dirty="0"/>
              <a:t>Train a=</a:t>
            </a:r>
            <a:r>
              <a:rPr lang="zh-CN" altLang="en-US" dirty="0"/>
              <a:t>  </a:t>
            </a:r>
            <a:r>
              <a:rPr lang="en-US" altLang="zh-CN" b="1" dirty="0"/>
              <a:t>new</a:t>
            </a:r>
            <a:r>
              <a:rPr lang="en-US" altLang="zh-CN" dirty="0"/>
              <a:t> Train().stop();  </a:t>
            </a:r>
          </a:p>
          <a:p>
            <a:r>
              <a:rPr lang="en-US" altLang="zh-CN" dirty="0"/>
              <a:t>}</a:t>
            </a:r>
          </a:p>
          <a:p>
            <a:endParaRPr lang="en-US" altLang="zh-CN" b="0" i="0" u="none" strike="noStrike" dirty="0">
              <a:solidFill>
                <a:srgbClr val="5C5C5C"/>
              </a:solidFill>
              <a:effectLst/>
              <a:latin typeface="&amp;quo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0"/>
            <a:ext cx="8429679" cy="4286260"/>
          </a:xfrm>
        </p:spPr>
        <p:txBody>
          <a:bodyPr/>
          <a:lstStyle/>
          <a:p>
            <a:r>
              <a:rPr lang="zh-CN" dirty="0"/>
              <a:t>使用构造方法初始化对象也可以先声明，再创建</a:t>
            </a:r>
            <a:endParaRPr dirty="0"/>
          </a:p>
          <a:p>
            <a:endParaRPr b="0" dirty="0"/>
          </a:p>
          <a:p>
            <a:endParaRPr b="0" dirty="0"/>
          </a:p>
          <a:p>
            <a:r>
              <a:rPr lang="zh-CN" altLang="en-US" dirty="0"/>
              <a:t>等价于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857224" y="1500180"/>
            <a:ext cx="6500858" cy="1015663"/>
          </a:xfrm>
        </p:spPr>
        <p:txBody>
          <a:bodyPr/>
          <a:lstStyle/>
          <a:p>
            <a:r>
              <a:rPr lang="en-US" altLang="zh-CN" dirty="0"/>
              <a:t>//</a:t>
            </a:r>
            <a:r>
              <a:rPr dirty="0"/>
              <a:t>声明对象并实例化</a:t>
            </a:r>
            <a:endParaRPr lang="en-US" dirty="0"/>
          </a:p>
          <a:p>
            <a:r>
              <a:rPr lang="en-US" dirty="0"/>
              <a:t>Person p = new Person("</a:t>
            </a:r>
            <a:r>
              <a:rPr dirty="0"/>
              <a:t>赵克玲</a:t>
            </a:r>
            <a:r>
              <a:rPr lang="en-US" dirty="0"/>
              <a:t>",35,"</a:t>
            </a:r>
            <a:r>
              <a:rPr dirty="0"/>
              <a:t>青岛</a:t>
            </a:r>
            <a:r>
              <a:rPr lang="en-US" dirty="0"/>
              <a:t>"); 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文本占位符 10"/>
          <p:cNvSpPr txBox="1">
            <a:spLocks/>
          </p:cNvSpPr>
          <p:nvPr/>
        </p:nvSpPr>
        <p:spPr bwMode="auto">
          <a:xfrm>
            <a:off x="928662" y="3071816"/>
            <a:ext cx="6357956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Person p; //</a:t>
            </a:r>
            <a:r>
              <a:rPr lang="zh-CN" altLang="en-US" sz="2000" dirty="0"/>
              <a:t>声明对象</a:t>
            </a:r>
          </a:p>
          <a:p>
            <a:r>
              <a:rPr lang="en-US" sz="2000" dirty="0"/>
              <a:t>p = new Person("</a:t>
            </a:r>
            <a:r>
              <a:rPr lang="zh-CN" altLang="en-US" sz="2000" dirty="0"/>
              <a:t>赵克玲</a:t>
            </a:r>
            <a:r>
              <a:rPr lang="en-US" sz="2000" dirty="0"/>
              <a:t>",35,"</a:t>
            </a:r>
            <a:r>
              <a:rPr lang="zh-CN" altLang="en-US" sz="2000" dirty="0"/>
              <a:t>青岛</a:t>
            </a:r>
            <a:r>
              <a:rPr lang="en-US" sz="2000" dirty="0"/>
              <a:t>"); //</a:t>
            </a:r>
            <a:r>
              <a:rPr lang="zh-CN" altLang="en-US" sz="2000" dirty="0"/>
              <a:t>实例化对象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11" grpId="0" uiExpand="1" build="p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2844" y="714362"/>
            <a:ext cx="8929718" cy="3786214"/>
          </a:xfrm>
        </p:spPr>
        <p:txBody>
          <a:bodyPr/>
          <a:lstStyle/>
          <a:p>
            <a:r>
              <a:rPr dirty="0"/>
              <a:t>1</a:t>
            </a:r>
            <a:r>
              <a:rPr lang="zh-CN" altLang="en-US" dirty="0"/>
              <a:t>、</a:t>
            </a:r>
            <a:r>
              <a:rPr lang="zh-CN" dirty="0"/>
              <a:t>当执行“</a:t>
            </a:r>
            <a:r>
              <a:rPr dirty="0"/>
              <a:t>Person p;</a:t>
            </a:r>
            <a:r>
              <a:rPr lang="zh-CN" dirty="0"/>
              <a:t>”时，系统为引用类型变量</a:t>
            </a:r>
            <a:r>
              <a:rPr dirty="0"/>
              <a:t>p</a:t>
            </a:r>
            <a:r>
              <a:rPr lang="zh-CN" dirty="0"/>
              <a:t>分配栈内存空间，此时只是定义了名为</a:t>
            </a:r>
            <a:r>
              <a:rPr dirty="0"/>
              <a:t>p</a:t>
            </a:r>
            <a:r>
              <a:rPr lang="zh-CN" dirty="0"/>
              <a:t>的变量，还未进行初始化工作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初始化过程</a:t>
            </a:r>
            <a:endParaRPr lang="zh-CN" altLang="en-US" dirty="0"/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963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890774"/>
              </p:ext>
            </p:extLst>
          </p:nvPr>
        </p:nvGraphicFramePr>
        <p:xfrm>
          <a:off x="3203848" y="1806767"/>
          <a:ext cx="1572938" cy="3429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579424" imgH="3472695" progId="Visio.Drawing.11">
                  <p:embed/>
                </p:oleObj>
              </mc:Choice>
              <mc:Fallback>
                <p:oleObj name="Visio" r:id="rId3" imgW="1579424" imgH="3472695" progId="Visio.Drawing.11">
                  <p:embed/>
                  <p:pic>
                    <p:nvPicPr>
                      <p:cNvPr id="69632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1806767"/>
                        <a:ext cx="1572938" cy="34290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2844" y="714362"/>
            <a:ext cx="8929718" cy="3786214"/>
          </a:xfrm>
        </p:spPr>
        <p:txBody>
          <a:bodyPr/>
          <a:lstStyle/>
          <a:p>
            <a:r>
              <a:rPr dirty="0"/>
              <a:t>2</a:t>
            </a:r>
            <a:r>
              <a:rPr lang="zh-CN" altLang="en-US" dirty="0"/>
              <a:t>、</a:t>
            </a:r>
            <a:r>
              <a:rPr lang="zh-CN" dirty="0"/>
              <a:t>执行语句“</a:t>
            </a:r>
            <a:r>
              <a:rPr dirty="0"/>
              <a:t>p = new Person("</a:t>
            </a:r>
            <a:r>
              <a:rPr lang="zh-CN" dirty="0"/>
              <a:t>赵克玲</a:t>
            </a:r>
            <a:r>
              <a:rPr dirty="0"/>
              <a:t>",35,"</a:t>
            </a:r>
            <a:r>
              <a:rPr lang="zh-CN" dirty="0"/>
              <a:t>青岛</a:t>
            </a:r>
            <a:r>
              <a:rPr dirty="0"/>
              <a:t>");</a:t>
            </a:r>
            <a:r>
              <a:rPr lang="zh-CN" dirty="0"/>
              <a:t>”时，会首先在堆内存中创建一个</a:t>
            </a:r>
            <a:r>
              <a:rPr dirty="0"/>
              <a:t>Person</a:t>
            </a:r>
            <a:r>
              <a:rPr lang="zh-CN" dirty="0"/>
              <a:t>类型的对象，并对各属性的值进行默认的初始化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初始化过程</a:t>
            </a:r>
            <a:endParaRPr lang="zh-CN" altLang="en-US" dirty="0"/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09635" name="Object 3"/>
          <p:cNvGraphicFramePr>
            <a:graphicFrameLocks noChangeAspect="1"/>
          </p:cNvGraphicFramePr>
          <p:nvPr/>
        </p:nvGraphicFramePr>
        <p:xfrm>
          <a:off x="1571604" y="1785932"/>
          <a:ext cx="5929354" cy="30837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113212" imgH="3712666" progId="Visio.Drawing.11">
                  <p:embed/>
                </p:oleObj>
              </mc:Choice>
              <mc:Fallback>
                <p:oleObj name="Visio" r:id="rId3" imgW="7113212" imgH="3712666" progId="Visio.Drawing.11">
                  <p:embed/>
                  <p:pic>
                    <p:nvPicPr>
                      <p:cNvPr id="709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1785932"/>
                        <a:ext cx="5929354" cy="30837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96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2844" y="714362"/>
            <a:ext cx="8929718" cy="3786214"/>
          </a:xfrm>
        </p:spPr>
        <p:txBody>
          <a:bodyPr/>
          <a:lstStyle/>
          <a:p>
            <a:r>
              <a:rPr dirty="0"/>
              <a:t>3</a:t>
            </a:r>
            <a:r>
              <a:rPr lang="zh-CN" altLang="en-US" dirty="0"/>
              <a:t>、</a:t>
            </a:r>
            <a:r>
              <a:rPr lang="zh-CN" dirty="0"/>
              <a:t>接下来会执行</a:t>
            </a:r>
            <a:r>
              <a:rPr dirty="0"/>
              <a:t>Person</a:t>
            </a:r>
            <a:r>
              <a:rPr lang="zh-CN" dirty="0"/>
              <a:t>类的构造方法，继续此对象的初始化工作，构造方法中对属性进行赋值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初始化过程</a:t>
            </a:r>
            <a:endParaRPr lang="zh-CN" altLang="en-US" dirty="0"/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1683" name="Object 3"/>
          <p:cNvGraphicFramePr>
            <a:graphicFrameLocks noChangeAspect="1"/>
          </p:cNvGraphicFramePr>
          <p:nvPr/>
        </p:nvGraphicFramePr>
        <p:xfrm>
          <a:off x="1285852" y="1714494"/>
          <a:ext cx="6357982" cy="33408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838682" imgH="3583638" progId="Visio.Drawing.11">
                  <p:embed/>
                </p:oleObj>
              </mc:Choice>
              <mc:Fallback>
                <p:oleObj name="Visio" r:id="rId3" imgW="6838682" imgH="3583638" progId="Visio.Drawing.11">
                  <p:embed/>
                  <p:pic>
                    <p:nvPicPr>
                      <p:cNvPr id="7116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714494"/>
                        <a:ext cx="6357982" cy="33408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1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142844" y="714362"/>
            <a:ext cx="8929718" cy="3786214"/>
          </a:xfrm>
        </p:spPr>
        <p:txBody>
          <a:bodyPr/>
          <a:lstStyle/>
          <a:p>
            <a:r>
              <a:rPr dirty="0"/>
              <a:t>4</a:t>
            </a:r>
            <a:r>
              <a:rPr lang="zh-CN" altLang="en-US" dirty="0"/>
              <a:t>、</a:t>
            </a:r>
            <a:r>
              <a:rPr lang="zh-CN" dirty="0"/>
              <a:t>至此，一个</a:t>
            </a:r>
            <a:r>
              <a:rPr dirty="0"/>
              <a:t>Person</a:t>
            </a:r>
            <a:r>
              <a:rPr lang="zh-CN" dirty="0"/>
              <a:t>类型对象的构造以及初始化已经完成，最后执行“</a:t>
            </a:r>
            <a:r>
              <a:rPr dirty="0"/>
              <a:t>=</a:t>
            </a:r>
            <a:r>
              <a:rPr lang="zh-CN" dirty="0"/>
              <a:t>”号赋值操作，将新创建的对象内存空间的首地址赋给对象</a:t>
            </a:r>
            <a:r>
              <a:rPr dirty="0"/>
              <a:t>p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初始化过程</a:t>
            </a:r>
            <a:endParaRPr lang="zh-CN" altLang="en-US" dirty="0"/>
          </a:p>
        </p:txBody>
      </p:sp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12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9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0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137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3731" name="Object 3"/>
          <p:cNvGraphicFramePr>
            <a:graphicFrameLocks noChangeAspect="1"/>
          </p:cNvGraphicFramePr>
          <p:nvPr/>
        </p:nvGraphicFramePr>
        <p:xfrm>
          <a:off x="1285852" y="1714494"/>
          <a:ext cx="6215106" cy="3265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838682" imgH="3583638" progId="Visio.Drawing.11">
                  <p:embed/>
                </p:oleObj>
              </mc:Choice>
              <mc:Fallback>
                <p:oleObj name="Visio" r:id="rId3" imgW="6838682" imgH="3583638" progId="Visio.Drawing.11">
                  <p:embed/>
                  <p:pic>
                    <p:nvPicPr>
                      <p:cNvPr id="713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52" y="1714494"/>
                        <a:ext cx="6215106" cy="32658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lang="zh-CN" sz="1800" dirty="0"/>
              <a:t>面向对象具有唯一性、分类性、</a:t>
            </a:r>
            <a:r>
              <a:rPr lang="zh-CN" sz="1800" u="sng" dirty="0">
                <a:solidFill>
                  <a:srgbClr val="FF0000"/>
                </a:solidFill>
              </a:rPr>
              <a:t>继承性以及多态性</a:t>
            </a:r>
            <a:r>
              <a:rPr lang="zh-CN" sz="1800" dirty="0"/>
              <a:t>四个特征</a:t>
            </a:r>
          </a:p>
          <a:p>
            <a:pPr lvl="0"/>
            <a:r>
              <a:rPr lang="zh-CN" sz="1800" dirty="0"/>
              <a:t>类是具有相同属性和方法的对象的抽象定义</a:t>
            </a:r>
          </a:p>
          <a:p>
            <a:pPr lvl="0"/>
            <a:r>
              <a:rPr lang="zh-CN" sz="1800" dirty="0"/>
              <a:t>对象是类的一个实例，拥有类定义的属性和方法</a:t>
            </a:r>
          </a:p>
          <a:p>
            <a:pPr lvl="0"/>
            <a:r>
              <a:rPr sz="1800" dirty="0"/>
              <a:t>Java</a:t>
            </a:r>
            <a:r>
              <a:rPr lang="zh-CN" sz="1800" dirty="0"/>
              <a:t>中通过关键字</a:t>
            </a:r>
            <a:r>
              <a:rPr sz="1800" dirty="0"/>
              <a:t>new</a:t>
            </a:r>
            <a:r>
              <a:rPr lang="zh-CN" sz="1800" dirty="0"/>
              <a:t>创建一个类的实例对象</a:t>
            </a:r>
          </a:p>
          <a:p>
            <a:pPr lvl="0"/>
            <a:r>
              <a:rPr lang="zh-CN" sz="1800" dirty="0"/>
              <a:t>构造方法可用于在</a:t>
            </a:r>
            <a:r>
              <a:rPr sz="1800" dirty="0"/>
              <a:t>new</a:t>
            </a:r>
            <a:r>
              <a:rPr lang="zh-CN" sz="1800" dirty="0"/>
              <a:t>对象时初始化对象属性</a:t>
            </a:r>
          </a:p>
          <a:p>
            <a:pPr lvl="0"/>
            <a:r>
              <a:rPr lang="zh-CN" sz="1800" dirty="0"/>
              <a:t>方法的参数传递有值传递和引用传递两种</a:t>
            </a:r>
          </a:p>
          <a:p>
            <a:pPr lvl="0"/>
            <a:r>
              <a:rPr lang="zh-CN" sz="1800" dirty="0">
                <a:solidFill>
                  <a:srgbClr val="0000CC"/>
                </a:solidFill>
              </a:rPr>
              <a:t>类的方法和构造方法都可以重载定义</a:t>
            </a:r>
          </a:p>
          <a:p>
            <a:pPr lvl="0"/>
            <a:r>
              <a:rPr lang="zh-CN" sz="1800" dirty="0"/>
              <a:t>访问控制符用来限制类内部的信息（属性和方法）被访问的范围</a:t>
            </a:r>
          </a:p>
          <a:p>
            <a:pPr lvl="0"/>
            <a:r>
              <a:rPr sz="1800" dirty="0"/>
              <a:t>Java</a:t>
            </a:r>
            <a:r>
              <a:rPr lang="zh-CN" sz="1800" dirty="0"/>
              <a:t>中的访问修饰符有：</a:t>
            </a:r>
            <a:r>
              <a:rPr sz="1800" dirty="0"/>
              <a:t>public</a:t>
            </a:r>
            <a:r>
              <a:rPr lang="zh-CN" sz="1800" dirty="0"/>
              <a:t>、</a:t>
            </a:r>
            <a:r>
              <a:rPr sz="1800" dirty="0"/>
              <a:t>protected</a:t>
            </a:r>
            <a:r>
              <a:rPr lang="zh-CN" sz="1800" dirty="0"/>
              <a:t>、缺省、</a:t>
            </a:r>
            <a:r>
              <a:rPr sz="1800" dirty="0"/>
              <a:t>private</a:t>
            </a:r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上节课总结</a:t>
            </a:r>
          </a:p>
        </p:txBody>
      </p:sp>
    </p:spTree>
    <p:extLst>
      <p:ext uri="{BB962C8B-B14F-4D97-AF65-F5344CB8AC3E}">
        <p14:creationId xmlns:p14="http://schemas.microsoft.com/office/powerpoint/2010/main" val="402131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857240"/>
            <a:ext cx="8143927" cy="4286259"/>
          </a:xfrm>
        </p:spPr>
        <p:txBody>
          <a:bodyPr/>
          <a:lstStyle/>
          <a:p>
            <a:pPr>
              <a:buNone/>
            </a:pPr>
            <a:r>
              <a:rPr dirty="0"/>
              <a:t>	</a:t>
            </a:r>
            <a:r>
              <a:rPr lang="zh-CN" altLang="en-US" dirty="0"/>
              <a:t>如果在类中没有定义任何的构造方法，则编译器将会自动加上一个不带任何参数的构造方法，即缺省构造方法，该方法不存在于源程序中，但可以使用，比如：</a:t>
            </a:r>
            <a:endParaRPr lang="zh-CN" altLang="en-US" b="0" dirty="0"/>
          </a:p>
          <a:p>
            <a:pPr>
              <a:buNone/>
            </a:pP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默认构造方法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00100" y="3500444"/>
            <a:ext cx="7215238" cy="857256"/>
          </a:xfrm>
        </p:spPr>
        <p:txBody>
          <a:bodyPr/>
          <a:lstStyle/>
          <a:p>
            <a:r>
              <a:rPr u="sng" dirty="0">
                <a:solidFill>
                  <a:srgbClr val="FF0000"/>
                </a:solidFill>
              </a:rPr>
              <a:t>一旦创建了自己的构造方法，缺省的构造方法将不复存在，上面的语句将无法执行。不过如果还想使用的话，则可以显式的写出来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>
          <a:xfrm>
            <a:off x="1214414" y="2556290"/>
            <a:ext cx="6357956" cy="515526"/>
          </a:xfrm>
        </p:spPr>
        <p:txBody>
          <a:bodyPr/>
          <a:lstStyle/>
          <a:p>
            <a:r>
              <a:rPr lang="en-US" dirty="0"/>
              <a:t>Person p = new Person();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3493578"/>
            <a:ext cx="484014" cy="484014"/>
          </a:xfrm>
          <a:prstGeom prst="rect">
            <a:avLst/>
          </a:prstGeom>
        </p:spPr>
      </p:pic>
      <p:sp>
        <p:nvSpPr>
          <p:cNvPr id="12" name="文本框 6"/>
          <p:cNvSpPr txBox="1"/>
          <p:nvPr/>
        </p:nvSpPr>
        <p:spPr>
          <a:xfrm>
            <a:off x="192061" y="3946537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 animBg="1"/>
      <p:bldP spid="13" grpId="0" build="p" animBg="1"/>
      <p:bldP spid="1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357172"/>
            <a:ext cx="8207375" cy="2357452"/>
          </a:xfrm>
        </p:spPr>
        <p:txBody>
          <a:bodyPr/>
          <a:lstStyle/>
          <a:p>
            <a:r>
              <a:rPr dirty="0"/>
              <a:t>Person.java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6818328" cy="410765"/>
          </a:xfrm>
        </p:spPr>
        <p:txBody>
          <a:bodyPr/>
          <a:lstStyle/>
          <a:p>
            <a:r>
              <a:rPr lang="en-US" dirty="0"/>
              <a:t>Person</a:t>
            </a:r>
            <a:r>
              <a:rPr dirty="0"/>
              <a:t>类增加默认构造方法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7158" y="785800"/>
            <a:ext cx="8429684" cy="4293483"/>
          </a:xfrm>
        </p:spPr>
        <p:txBody>
          <a:bodyPr/>
          <a:lstStyle/>
          <a:p>
            <a:r>
              <a:rPr lang="en-US" sz="1400" dirty="0"/>
              <a:t>private String name;</a:t>
            </a:r>
            <a:r>
              <a:rPr sz="1400" dirty="0"/>
              <a:t> </a:t>
            </a:r>
            <a:r>
              <a:rPr lang="en-US" altLang="zh-CN" sz="1400" dirty="0"/>
              <a:t>// </a:t>
            </a:r>
            <a:r>
              <a:rPr sz="1400" dirty="0"/>
              <a:t>姓名</a:t>
            </a:r>
            <a:r>
              <a:rPr lang="en-US" sz="1400" dirty="0"/>
              <a:t>	</a:t>
            </a:r>
            <a:endParaRPr sz="1400" dirty="0"/>
          </a:p>
          <a:p>
            <a:r>
              <a:rPr lang="en-US" sz="1400" dirty="0"/>
              <a:t>private </a:t>
            </a:r>
            <a:r>
              <a:rPr lang="en-US" sz="1400" dirty="0" err="1"/>
              <a:t>int</a:t>
            </a:r>
            <a:r>
              <a:rPr lang="en-US" sz="1400" dirty="0"/>
              <a:t> age;</a:t>
            </a:r>
            <a:r>
              <a:rPr sz="1400" dirty="0"/>
              <a:t> </a:t>
            </a:r>
            <a:r>
              <a:rPr lang="en-US" altLang="zh-CN" sz="1400" dirty="0"/>
              <a:t>// </a:t>
            </a:r>
            <a:r>
              <a:rPr sz="1400" dirty="0"/>
              <a:t>年龄</a:t>
            </a:r>
            <a:r>
              <a:rPr lang="en-US" sz="1400" dirty="0"/>
              <a:t>	</a:t>
            </a:r>
            <a:endParaRPr sz="1400" dirty="0"/>
          </a:p>
          <a:p>
            <a:r>
              <a:rPr lang="en-US" sz="1400" dirty="0"/>
              <a:t>private String address;</a:t>
            </a:r>
            <a:r>
              <a:rPr sz="1400" dirty="0"/>
              <a:t> </a:t>
            </a:r>
            <a:r>
              <a:rPr lang="en-US" altLang="zh-CN" sz="1400" dirty="0"/>
              <a:t>// </a:t>
            </a:r>
            <a:r>
              <a:rPr sz="1400" dirty="0"/>
              <a:t>地址</a:t>
            </a:r>
          </a:p>
          <a:p>
            <a:r>
              <a:rPr lang="en-US" sz="1400" b="1" dirty="0"/>
              <a:t>//</a:t>
            </a:r>
            <a:r>
              <a:rPr sz="1400" b="1" dirty="0"/>
              <a:t>默认构造方法</a:t>
            </a:r>
            <a:endParaRPr sz="1400" dirty="0"/>
          </a:p>
          <a:p>
            <a:r>
              <a:rPr lang="en-US" sz="1400" b="1" dirty="0"/>
              <a:t>public Person(){</a:t>
            </a:r>
            <a:endParaRPr sz="1400" dirty="0"/>
          </a:p>
          <a:p>
            <a:r>
              <a:rPr lang="en-US" sz="1400" b="1" dirty="0"/>
              <a:t>}</a:t>
            </a:r>
            <a:endParaRPr sz="1400" dirty="0"/>
          </a:p>
          <a:p>
            <a:r>
              <a:rPr lang="en-US" sz="1400" dirty="0"/>
              <a:t>//</a:t>
            </a:r>
            <a:r>
              <a:rPr sz="1400" dirty="0"/>
              <a:t>构造方法</a:t>
            </a:r>
          </a:p>
          <a:p>
            <a:r>
              <a:rPr lang="en-US" sz="1400" dirty="0"/>
              <a:t>public Person(String </a:t>
            </a:r>
            <a:r>
              <a:rPr lang="en-US" sz="1400" dirty="0" err="1"/>
              <a:t>name,int</a:t>
            </a:r>
            <a:r>
              <a:rPr lang="en-US" sz="1400" dirty="0"/>
              <a:t> </a:t>
            </a:r>
            <a:r>
              <a:rPr lang="en-US" sz="1400" dirty="0" err="1"/>
              <a:t>age,String</a:t>
            </a:r>
            <a:r>
              <a:rPr lang="en-US" sz="1400" dirty="0"/>
              <a:t> address){</a:t>
            </a:r>
            <a:endParaRPr sz="1400" dirty="0"/>
          </a:p>
          <a:p>
            <a:r>
              <a:rPr lang="en-US" sz="1400" dirty="0"/>
              <a:t>	this.name=name;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this.age</a:t>
            </a:r>
            <a:r>
              <a:rPr lang="en-US" sz="1400" dirty="0"/>
              <a:t>=age;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this.address</a:t>
            </a:r>
            <a:r>
              <a:rPr lang="en-US" sz="1400" dirty="0"/>
              <a:t>=address;</a:t>
            </a:r>
            <a:endParaRPr sz="1400" dirty="0"/>
          </a:p>
          <a:p>
            <a:r>
              <a:rPr lang="en-US" sz="1400" dirty="0"/>
              <a:t>}	</a:t>
            </a:r>
            <a:endParaRPr sz="1400" dirty="0"/>
          </a:p>
          <a:p>
            <a:r>
              <a:rPr lang="en-US" sz="1400" dirty="0"/>
              <a:t>//......</a:t>
            </a:r>
            <a:r>
              <a:rPr sz="1400" dirty="0"/>
              <a:t>省略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86803" cy="2857517"/>
          </a:xfrm>
        </p:spPr>
        <p:txBody>
          <a:bodyPr/>
          <a:lstStyle/>
          <a:p>
            <a:r>
              <a:rPr lang="zh-CN" dirty="0"/>
              <a:t>在</a:t>
            </a:r>
            <a:r>
              <a:rPr dirty="0"/>
              <a:t>Java</a:t>
            </a:r>
            <a:r>
              <a:rPr lang="zh-CN" dirty="0"/>
              <a:t>程序中，如果同一个类中包含了两个或两个以上方法的方法名相同，但参数列表不同，则被称为方法重载</a:t>
            </a:r>
            <a:endParaRPr dirty="0"/>
          </a:p>
          <a:p>
            <a:r>
              <a:rPr lang="zh-CN" altLang="en-US" dirty="0"/>
              <a:t>三个原则：</a:t>
            </a:r>
            <a:endParaRPr dirty="0"/>
          </a:p>
          <a:p>
            <a:pPr lvl="1"/>
            <a:r>
              <a:rPr lang="zh-CN" dirty="0"/>
              <a:t>在同一个类中；</a:t>
            </a:r>
          </a:p>
          <a:p>
            <a:pPr lvl="1"/>
            <a:r>
              <a:rPr lang="zh-CN" dirty="0"/>
              <a:t>方法名相同；</a:t>
            </a:r>
          </a:p>
          <a:p>
            <a:pPr lvl="1"/>
            <a:r>
              <a:rPr lang="zh-CN" dirty="0"/>
              <a:t>参数列表不同，即参数的个数、或对应位置上的类型不同。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3.3.3  </a:t>
            </a:r>
            <a:r>
              <a:rPr dirty="0"/>
              <a:t>方法重载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857250" y="3793062"/>
            <a:ext cx="7715278" cy="785818"/>
          </a:xfrm>
        </p:spPr>
        <p:txBody>
          <a:bodyPr/>
          <a:lstStyle/>
          <a:p>
            <a:pPr lvl="0"/>
            <a:r>
              <a:rPr dirty="0"/>
              <a:t>方法的返回值不是方法签名的一部分，因此进行方法重载的时候，不能将返回值类型的不同当成两个方法的区别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3850768"/>
            <a:ext cx="484014" cy="484014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192061" y="4303727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515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utoUpdateAnimBg="0"/>
      <p:bldP spid="9" grpId="0" build="p" animBg="1" autoUpdateAnimBg="0"/>
      <p:bldP spid="8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642939"/>
          </a:xfrm>
        </p:spPr>
        <p:txBody>
          <a:bodyPr/>
          <a:lstStyle/>
          <a:p>
            <a:r>
              <a:rPr dirty="0"/>
              <a:t>OverloadDemo.java</a:t>
            </a:r>
            <a:endParaRPr lang="zh-CN" dirty="0"/>
          </a:p>
          <a:p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方法重载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214282" y="1142990"/>
            <a:ext cx="4357718" cy="2973891"/>
          </a:xfrm>
        </p:spPr>
        <p:txBody>
          <a:bodyPr/>
          <a:lstStyle/>
          <a:p>
            <a:r>
              <a:rPr lang="en-US" sz="1400" b="1" dirty="0"/>
              <a:t>public </a:t>
            </a:r>
            <a:r>
              <a:rPr lang="en-US" sz="1400" b="1" dirty="0" err="1"/>
              <a:t>int</a:t>
            </a:r>
            <a:r>
              <a:rPr lang="en-US" sz="1400" b="1" dirty="0"/>
              <a:t> add(</a:t>
            </a:r>
            <a:r>
              <a:rPr lang="en-US" sz="1400" b="1" dirty="0" err="1"/>
              <a:t>int</a:t>
            </a:r>
            <a:r>
              <a:rPr lang="en-US" sz="1400" b="1" dirty="0"/>
              <a:t> a, </a:t>
            </a:r>
            <a:r>
              <a:rPr lang="en-US" sz="1400" b="1" dirty="0" err="1"/>
              <a:t>int</a:t>
            </a:r>
            <a:r>
              <a:rPr lang="en-US" sz="1400" b="1" dirty="0"/>
              <a:t> b) {</a:t>
            </a:r>
            <a:endParaRPr sz="1400" dirty="0"/>
          </a:p>
          <a:p>
            <a:r>
              <a:rPr lang="en-US" sz="1400" b="1" dirty="0"/>
              <a:t>	return a + b;</a:t>
            </a:r>
            <a:endParaRPr sz="1400" dirty="0"/>
          </a:p>
          <a:p>
            <a:r>
              <a:rPr lang="en-US" sz="1400" b="1" dirty="0"/>
              <a:t>} </a:t>
            </a:r>
            <a:endParaRPr sz="1400" dirty="0"/>
          </a:p>
          <a:p>
            <a:r>
              <a:rPr lang="en-US" sz="1400" b="1" dirty="0"/>
              <a:t>public float add(float a, float b) {	return a + b;</a:t>
            </a:r>
            <a:endParaRPr sz="1400" dirty="0"/>
          </a:p>
          <a:p>
            <a:r>
              <a:rPr lang="en-US" sz="1400" b="1" dirty="0"/>
              <a:t>} </a:t>
            </a:r>
            <a:endParaRPr sz="1400" dirty="0"/>
          </a:p>
          <a:p>
            <a:r>
              <a:rPr lang="en-US" sz="1400" b="1" dirty="0"/>
              <a:t>public double add(double a, double b) {	return a + b;</a:t>
            </a:r>
            <a:endParaRPr sz="1400" dirty="0"/>
          </a:p>
          <a:p>
            <a:r>
              <a:rPr lang="en-US" sz="1400" b="1" dirty="0"/>
              <a:t>}</a:t>
            </a:r>
            <a:endParaRPr sz="1400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4643438" y="1071552"/>
            <a:ext cx="4429156" cy="3970318"/>
          </a:xfrm>
        </p:spPr>
        <p:txBody>
          <a:bodyPr/>
          <a:lstStyle/>
          <a:p>
            <a:r>
              <a:rPr lang="en-US" sz="1400" dirty="0"/>
              <a:t>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[]){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定义一个</a:t>
            </a:r>
            <a:r>
              <a:rPr lang="en-US" sz="1400" dirty="0" err="1"/>
              <a:t>OverloadDemo</a:t>
            </a:r>
            <a:r>
              <a:rPr sz="1400" dirty="0"/>
              <a:t>对象</a:t>
            </a:r>
          </a:p>
          <a:p>
            <a:r>
              <a:rPr lang="en-US" sz="1400" dirty="0" err="1"/>
              <a:t>OverloadDemo</a:t>
            </a:r>
            <a:r>
              <a:rPr lang="en-US" sz="1400" dirty="0"/>
              <a:t> </a:t>
            </a:r>
            <a:r>
              <a:rPr lang="en-US" sz="1400" dirty="0" err="1"/>
              <a:t>obj</a:t>
            </a:r>
            <a:r>
              <a:rPr lang="en-US" sz="1400" dirty="0"/>
              <a:t> = new </a:t>
            </a:r>
            <a:r>
              <a:rPr lang="en-US" sz="1400" dirty="0" err="1"/>
              <a:t>OverloadDemo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求两个</a:t>
            </a:r>
            <a:r>
              <a:rPr lang="en-US" sz="1400" dirty="0" err="1"/>
              <a:t>int</a:t>
            </a:r>
            <a:r>
              <a:rPr sz="1400" dirty="0"/>
              <a:t>数的和</a:t>
            </a:r>
            <a:r>
              <a:rPr lang="en-US" sz="1400" dirty="0"/>
              <a:t>,</a:t>
            </a:r>
            <a:r>
              <a:rPr sz="1400" dirty="0"/>
              <a:t>并输出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b="1" dirty="0" err="1"/>
              <a:t>obj.add</a:t>
            </a:r>
            <a:r>
              <a:rPr lang="en-US" sz="1400" b="1" dirty="0"/>
              <a:t>(8, 6)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求两个</a:t>
            </a:r>
            <a:r>
              <a:rPr lang="en-US" sz="1400" dirty="0"/>
              <a:t>float</a:t>
            </a:r>
            <a:r>
              <a:rPr sz="1400" dirty="0"/>
              <a:t>数的和，并输出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b="1" dirty="0" err="1"/>
              <a:t>obj.add</a:t>
            </a:r>
            <a:r>
              <a:rPr lang="en-US" sz="1400" b="1" dirty="0"/>
              <a:t>(5.1F, 6.8F)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求两个</a:t>
            </a:r>
            <a:r>
              <a:rPr lang="en-US" sz="1400" dirty="0"/>
              <a:t>double</a:t>
            </a:r>
            <a:r>
              <a:rPr sz="1400" dirty="0"/>
              <a:t>数的和，并输出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b="1" dirty="0" err="1"/>
              <a:t>obj.add</a:t>
            </a:r>
            <a:r>
              <a:rPr lang="en-US" sz="1400" b="1" dirty="0"/>
              <a:t>(3.1415926, 8.6)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uiExpand="1" build="p" animBg="1"/>
      <p:bldP spid="1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面向对象</a:t>
            </a:r>
            <a:r>
              <a:rPr lang="zh-CN" dirty="0"/>
              <a:t>的分析（</a:t>
            </a:r>
            <a:r>
              <a:rPr dirty="0"/>
              <a:t>OOA</a:t>
            </a:r>
            <a:r>
              <a:rPr lang="zh-CN" dirty="0"/>
              <a:t>）</a:t>
            </a:r>
            <a:r>
              <a:rPr lang="zh-CN" altLang="en-US" dirty="0"/>
              <a:t>：</a:t>
            </a:r>
            <a:r>
              <a:rPr lang="zh-CN" dirty="0"/>
              <a:t>确定需求或者业务的角度，按照面向对象的思想来分析业务。</a:t>
            </a:r>
          </a:p>
          <a:p>
            <a:r>
              <a:rPr lang="zh-CN" dirty="0"/>
              <a:t>面向对象的设计（</a:t>
            </a:r>
            <a:r>
              <a:rPr dirty="0"/>
              <a:t>OOD</a:t>
            </a:r>
            <a:r>
              <a:rPr lang="zh-CN" dirty="0"/>
              <a:t>）</a:t>
            </a:r>
            <a:r>
              <a:rPr lang="zh-CN" altLang="en-US" dirty="0"/>
              <a:t>：</a:t>
            </a:r>
            <a:r>
              <a:rPr lang="zh-CN" dirty="0"/>
              <a:t>一个中间过渡环节，其主要作用在</a:t>
            </a:r>
            <a:r>
              <a:rPr dirty="0"/>
              <a:t>OOA</a:t>
            </a:r>
            <a:r>
              <a:rPr lang="zh-CN" dirty="0"/>
              <a:t>的基础上进一步规范化整理，从而建立所要操作的对象以及相互之间的联系，以便能够被</a:t>
            </a:r>
            <a:r>
              <a:rPr dirty="0"/>
              <a:t>OOP</a:t>
            </a:r>
            <a:r>
              <a:rPr lang="zh-CN" dirty="0"/>
              <a:t>直接接受。</a:t>
            </a:r>
          </a:p>
          <a:p>
            <a:r>
              <a:rPr lang="zh-CN" dirty="0"/>
              <a:t>面向对象编程（</a:t>
            </a:r>
            <a:r>
              <a:rPr dirty="0"/>
              <a:t>OOP</a:t>
            </a:r>
            <a:r>
              <a:rPr lang="zh-CN" dirty="0"/>
              <a:t>）</a:t>
            </a:r>
            <a:r>
              <a:rPr lang="zh-CN" altLang="en-US" dirty="0"/>
              <a:t>：</a:t>
            </a:r>
            <a:r>
              <a:rPr lang="zh-CN" dirty="0"/>
              <a:t>在前两者的基础上，对数据模型进一步细化。</a:t>
            </a:r>
            <a:r>
              <a:rPr dirty="0"/>
              <a:t>OOP</a:t>
            </a:r>
            <a:r>
              <a:rPr lang="zh-CN" dirty="0"/>
              <a:t>是根据真实的对象来构建应用程序模型。</a:t>
            </a:r>
            <a:r>
              <a:rPr dirty="0"/>
              <a:t>OOP</a:t>
            </a:r>
            <a:r>
              <a:rPr lang="zh-CN" dirty="0"/>
              <a:t>是当今软件开发的主流设计范型，精通</a:t>
            </a:r>
            <a:r>
              <a:rPr dirty="0"/>
              <a:t>OOP</a:t>
            </a:r>
            <a:r>
              <a:rPr lang="zh-CN" dirty="0"/>
              <a:t>是编写出高品质程序的关键。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3.1.1  </a:t>
            </a:r>
            <a:r>
              <a:rPr dirty="0"/>
              <a:t>面向对象简介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6818328" cy="410765"/>
          </a:xfrm>
        </p:spPr>
        <p:txBody>
          <a:bodyPr/>
          <a:lstStyle/>
          <a:p>
            <a:r>
              <a:rPr dirty="0"/>
              <a:t>构造方法重载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7158" y="785800"/>
            <a:ext cx="8429684" cy="3381695"/>
          </a:xfrm>
        </p:spPr>
        <p:txBody>
          <a:bodyPr/>
          <a:lstStyle/>
          <a:p>
            <a:r>
              <a:rPr lang="en-US" sz="1800" dirty="0"/>
              <a:t>public class </a:t>
            </a:r>
            <a:r>
              <a:rPr lang="en-US" sz="1800" dirty="0" err="1"/>
              <a:t>MyClass</a:t>
            </a:r>
            <a:r>
              <a:rPr lang="en-US" sz="1800" dirty="0"/>
              <a:t> {</a:t>
            </a:r>
            <a:endParaRPr sz="1800" dirty="0"/>
          </a:p>
          <a:p>
            <a:r>
              <a:rPr lang="en-US" sz="1800" dirty="0"/>
              <a:t>	</a:t>
            </a:r>
            <a:r>
              <a:rPr lang="en-US" sz="1800" dirty="0" err="1"/>
              <a:t>int</a:t>
            </a:r>
            <a:r>
              <a:rPr lang="en-US" sz="1800" dirty="0"/>
              <a:t> </a:t>
            </a:r>
            <a:r>
              <a:rPr lang="en-US" sz="1800" dirty="0" err="1"/>
              <a:t>myData</a:t>
            </a:r>
            <a:r>
              <a:rPr lang="en-US" sz="1800" dirty="0"/>
              <a:t>;</a:t>
            </a:r>
            <a:endParaRPr sz="1800" dirty="0"/>
          </a:p>
          <a:p>
            <a:r>
              <a:rPr lang="en-US" sz="1800" dirty="0"/>
              <a:t>	public </a:t>
            </a:r>
            <a:r>
              <a:rPr lang="en-US" sz="1800" b="1" dirty="0" err="1"/>
              <a:t>MyClass</a:t>
            </a:r>
            <a:r>
              <a:rPr lang="en-US" sz="1800" b="1" dirty="0"/>
              <a:t>()</a:t>
            </a:r>
            <a:r>
              <a:rPr lang="en-US" sz="1800" dirty="0"/>
              <a:t> {</a:t>
            </a:r>
            <a:endParaRPr sz="1800" dirty="0"/>
          </a:p>
          <a:p>
            <a:r>
              <a:rPr lang="en-US" sz="1800" dirty="0"/>
              <a:t>	}</a:t>
            </a:r>
            <a:endParaRPr sz="1800" dirty="0"/>
          </a:p>
          <a:p>
            <a:r>
              <a:rPr lang="en-US" sz="1800" dirty="0"/>
              <a:t>	public </a:t>
            </a:r>
            <a:r>
              <a:rPr lang="en-US" sz="1800" b="1" dirty="0" err="1"/>
              <a:t>MyClass</a:t>
            </a:r>
            <a:r>
              <a:rPr lang="en-US" sz="1800" b="1" dirty="0"/>
              <a:t>(</a:t>
            </a:r>
            <a:r>
              <a:rPr lang="en-US" sz="1800" b="1" dirty="0" err="1"/>
              <a:t>int</a:t>
            </a:r>
            <a:r>
              <a:rPr lang="en-US" sz="1800" b="1" dirty="0"/>
              <a:t> </a:t>
            </a:r>
            <a:r>
              <a:rPr lang="en-US" sz="1800" dirty="0" err="1"/>
              <a:t>myData</a:t>
            </a:r>
            <a:r>
              <a:rPr lang="en-US" sz="1800" b="1" dirty="0"/>
              <a:t>)</a:t>
            </a:r>
            <a:r>
              <a:rPr lang="en-US" sz="1800" dirty="0"/>
              <a:t>{</a:t>
            </a:r>
            <a:endParaRPr sz="1800" dirty="0"/>
          </a:p>
          <a:p>
            <a:r>
              <a:rPr lang="en-US" sz="1800" dirty="0"/>
              <a:t>		this. </a:t>
            </a:r>
            <a:r>
              <a:rPr lang="en-US" sz="1800" dirty="0" err="1"/>
              <a:t>myData</a:t>
            </a:r>
            <a:r>
              <a:rPr lang="en-US" sz="1800" dirty="0"/>
              <a:t> = </a:t>
            </a:r>
            <a:r>
              <a:rPr lang="en-US" sz="1800" dirty="0" err="1"/>
              <a:t>myData</a:t>
            </a:r>
            <a:r>
              <a:rPr lang="en-US" sz="1800" dirty="0"/>
              <a:t>;</a:t>
            </a:r>
            <a:endParaRPr sz="1800" dirty="0"/>
          </a:p>
          <a:p>
            <a:r>
              <a:rPr lang="en-US" sz="1800" dirty="0"/>
              <a:t>	}</a:t>
            </a:r>
            <a:endParaRPr sz="1800" dirty="0"/>
          </a:p>
          <a:p>
            <a:r>
              <a:rPr lang="en-US" sz="1800" dirty="0"/>
              <a:t>}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15365" cy="4286259"/>
          </a:xfrm>
        </p:spPr>
        <p:txBody>
          <a:bodyPr/>
          <a:lstStyle/>
          <a:p>
            <a:pPr>
              <a:buNone/>
            </a:pPr>
            <a:r>
              <a:rPr dirty="0"/>
              <a:t>	</a:t>
            </a:r>
            <a:r>
              <a:rPr lang="zh-CN" dirty="0"/>
              <a:t>从</a:t>
            </a:r>
            <a:r>
              <a:rPr dirty="0"/>
              <a:t>JDK1.5</a:t>
            </a:r>
            <a:r>
              <a:rPr lang="zh-CN" dirty="0"/>
              <a:t>之后，</a:t>
            </a:r>
            <a:r>
              <a:rPr dirty="0"/>
              <a:t>Java</a:t>
            </a:r>
            <a:r>
              <a:rPr lang="zh-CN" dirty="0"/>
              <a:t>允许定义方法时参数的个数可以变化，这种情况称之为“可变参数”。</a:t>
            </a:r>
            <a:endParaRPr dirty="0"/>
          </a:p>
          <a:p>
            <a:r>
              <a:rPr lang="zh-CN" altLang="en-US" dirty="0"/>
              <a:t>语法</a:t>
            </a:r>
            <a:endParaRPr dirty="0"/>
          </a:p>
          <a:p>
            <a:endParaRPr b="0" dirty="0"/>
          </a:p>
          <a:p>
            <a:endParaRPr b="0" dirty="0"/>
          </a:p>
          <a:p>
            <a:r>
              <a:rPr lang="zh-CN" altLang="en-US" dirty="0"/>
              <a:t>示例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3.3.4  </a:t>
            </a:r>
            <a:r>
              <a:rPr dirty="0"/>
              <a:t>可变参数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71538" y="2157239"/>
            <a:ext cx="7500990" cy="1200329"/>
          </a:xfrm>
        </p:spPr>
        <p:txBody>
          <a:bodyPr/>
          <a:lstStyle/>
          <a:p>
            <a:r>
              <a:rPr lang="en-US" sz="1600" dirty="0"/>
              <a:t>[</a:t>
            </a:r>
            <a:r>
              <a:rPr sz="1600" dirty="0"/>
              <a:t>访问符</a:t>
            </a:r>
            <a:r>
              <a:rPr lang="en-US" sz="1600" dirty="0"/>
              <a:t>] [</a:t>
            </a:r>
            <a:r>
              <a:rPr sz="1600" dirty="0"/>
              <a:t>修饰符</a:t>
            </a:r>
            <a:r>
              <a:rPr lang="en-US" sz="1600" dirty="0"/>
              <a:t>] &lt;</a:t>
            </a:r>
            <a:r>
              <a:rPr sz="1600" dirty="0"/>
              <a:t>返回类型</a:t>
            </a:r>
            <a:r>
              <a:rPr lang="en-US" sz="1600" dirty="0"/>
              <a:t>&gt; </a:t>
            </a:r>
            <a:r>
              <a:rPr sz="1600" dirty="0"/>
              <a:t>方法名</a:t>
            </a:r>
            <a:r>
              <a:rPr lang="en-US" sz="1600" dirty="0"/>
              <a:t>([</a:t>
            </a:r>
            <a:r>
              <a:rPr sz="1600" dirty="0"/>
              <a:t>参数列表</a:t>
            </a:r>
            <a:r>
              <a:rPr lang="en-US" sz="1600" dirty="0"/>
              <a:t>],</a:t>
            </a:r>
            <a:r>
              <a:rPr sz="1600" b="1" dirty="0"/>
              <a:t>数据类型</a:t>
            </a:r>
            <a:r>
              <a:rPr lang="en-US" sz="1600" b="1" dirty="0"/>
              <a:t>… </a:t>
            </a:r>
            <a:r>
              <a:rPr sz="1600" b="1" dirty="0"/>
              <a:t>变量</a:t>
            </a:r>
            <a:r>
              <a:rPr lang="en-US" sz="1600" dirty="0"/>
              <a:t>) {</a:t>
            </a:r>
            <a:endParaRPr sz="1600" dirty="0"/>
          </a:p>
          <a:p>
            <a:r>
              <a:rPr lang="en-US" sz="1600" dirty="0"/>
              <a:t>	//</a:t>
            </a:r>
            <a:r>
              <a:rPr sz="1600" dirty="0"/>
              <a:t>方法体</a:t>
            </a:r>
          </a:p>
          <a:p>
            <a:r>
              <a:rPr lang="en-US" sz="1600" dirty="0"/>
              <a:t>}</a:t>
            </a:r>
            <a:endParaRPr sz="16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1071538" y="3857634"/>
            <a:ext cx="7429552" cy="10156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public </a:t>
            </a:r>
            <a:r>
              <a:rPr lang="en-US" sz="2000" dirty="0" err="1"/>
              <a:t>int</a:t>
            </a:r>
            <a:r>
              <a:rPr lang="en-US" sz="2000" dirty="0"/>
              <a:t> add(</a:t>
            </a:r>
            <a:r>
              <a:rPr lang="en-US" sz="2000" dirty="0" err="1"/>
              <a:t>int</a:t>
            </a:r>
            <a:r>
              <a:rPr lang="en-US" sz="2000" dirty="0"/>
              <a:t> a, </a:t>
            </a:r>
            <a:r>
              <a:rPr lang="en-US" sz="2000" b="1" dirty="0"/>
              <a:t>int... b</a:t>
            </a:r>
            <a:r>
              <a:rPr lang="en-US" sz="2000" dirty="0"/>
              <a:t>) {</a:t>
            </a:r>
            <a:endParaRPr lang="zh-CN" altLang="en-US" sz="2000" dirty="0"/>
          </a:p>
          <a:p>
            <a:r>
              <a:rPr lang="en-US" sz="2000" dirty="0"/>
              <a:t>	//......</a:t>
            </a:r>
            <a:r>
              <a:rPr lang="zh-CN" altLang="en-US" sz="2000" dirty="0"/>
              <a:t>省略</a:t>
            </a:r>
          </a:p>
          <a:p>
            <a:r>
              <a:rPr lang="en-US" sz="2000" dirty="0"/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build="p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/>
            <a:r>
              <a:rPr lang="en-US" dirty="0"/>
              <a:t>1</a:t>
            </a:r>
            <a:r>
              <a:rPr dirty="0"/>
              <a:t>、可变参数只能处于参数列表的最后；</a:t>
            </a:r>
          </a:p>
          <a:p>
            <a:pPr lvl="0"/>
            <a:r>
              <a:rPr lang="en-US" dirty="0"/>
              <a:t>2</a:t>
            </a:r>
            <a:r>
              <a:rPr dirty="0"/>
              <a:t>、一个方法中最多只能包含一个可变参数；</a:t>
            </a:r>
          </a:p>
          <a:p>
            <a:pPr lvl="0"/>
            <a:r>
              <a:rPr lang="en-US" dirty="0"/>
              <a:t>3</a:t>
            </a:r>
            <a:r>
              <a:rPr dirty="0"/>
              <a:t>、可变参数的本质就是一个数组，因此在调用一个包含可变参数的方法时，既可以传入多个参数，也可以传入一个数组。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内容占位符 1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642939"/>
          </a:xfrm>
        </p:spPr>
        <p:txBody>
          <a:bodyPr/>
          <a:lstStyle/>
          <a:p>
            <a:r>
              <a:rPr dirty="0"/>
              <a:t>ChangeParamDemo.java</a:t>
            </a:r>
            <a:endParaRPr lang="zh-CN" dirty="0"/>
          </a:p>
          <a:p>
            <a:endParaRPr lang="zh-CN" altLang="en-US" dirty="0"/>
          </a:p>
        </p:txBody>
      </p:sp>
      <p:sp>
        <p:nvSpPr>
          <p:cNvPr id="14" name="标题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可变参数的应用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1"/>
          </p:nvPr>
        </p:nvSpPr>
        <p:spPr>
          <a:xfrm>
            <a:off x="214282" y="1142990"/>
            <a:ext cx="4357718" cy="2973891"/>
          </a:xfrm>
        </p:spPr>
        <p:txBody>
          <a:bodyPr/>
          <a:lstStyle/>
          <a:p>
            <a:r>
              <a:rPr lang="en-US" sz="1400" dirty="0"/>
              <a:t>public static </a:t>
            </a:r>
            <a:r>
              <a:rPr lang="en-US" sz="1400" dirty="0" err="1"/>
              <a:t>int</a:t>
            </a:r>
            <a:r>
              <a:rPr lang="en-US" sz="1400" dirty="0"/>
              <a:t> add(</a:t>
            </a:r>
            <a:r>
              <a:rPr lang="en-US" sz="1400" dirty="0" err="1"/>
              <a:t>int</a:t>
            </a:r>
            <a:r>
              <a:rPr lang="en-US" sz="1400" dirty="0"/>
              <a:t> a, </a:t>
            </a:r>
            <a:r>
              <a:rPr lang="en-US" sz="1400" b="1" dirty="0"/>
              <a:t>int... b</a:t>
            </a:r>
            <a:r>
              <a:rPr lang="en-US" sz="1400" dirty="0"/>
              <a:t>) {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dirty="0" err="1"/>
              <a:t>int</a:t>
            </a:r>
            <a:r>
              <a:rPr lang="en-US" sz="1400" dirty="0"/>
              <a:t> sum = a;</a:t>
            </a:r>
            <a:endParaRPr sz="1400" dirty="0"/>
          </a:p>
          <a:p>
            <a:r>
              <a:rPr lang="en-US" sz="1400" b="1" dirty="0"/>
              <a:t>	// </a:t>
            </a:r>
            <a:r>
              <a:rPr sz="1400" b="1" dirty="0"/>
              <a:t>可变参数</a:t>
            </a:r>
            <a:r>
              <a:rPr lang="en-US" sz="1400" b="1" dirty="0"/>
              <a:t>b</a:t>
            </a:r>
            <a:r>
              <a:rPr sz="1400" b="1" dirty="0"/>
              <a:t>被当成数组进行处理</a:t>
            </a:r>
            <a:endParaRPr sz="1400" dirty="0"/>
          </a:p>
          <a:p>
            <a:r>
              <a:rPr lang="en-US" sz="1400" b="1" dirty="0"/>
              <a:t>	for (</a:t>
            </a:r>
            <a:r>
              <a:rPr lang="en-US" sz="1400" b="1" dirty="0" err="1"/>
              <a:t>int</a:t>
            </a:r>
            <a:r>
              <a:rPr lang="en-US" sz="1400" b="1" dirty="0"/>
              <a:t> e : b) {</a:t>
            </a:r>
            <a:endParaRPr sz="1400" dirty="0"/>
          </a:p>
          <a:p>
            <a:r>
              <a:rPr lang="en-US" sz="1400" b="1" dirty="0"/>
              <a:t>		sum += e;</a:t>
            </a:r>
            <a:endParaRPr sz="1400" dirty="0"/>
          </a:p>
          <a:p>
            <a:r>
              <a:rPr lang="en-US" sz="1400" b="1" dirty="0"/>
              <a:t>	}</a:t>
            </a:r>
            <a:endParaRPr sz="1400" dirty="0"/>
          </a:p>
          <a:p>
            <a:r>
              <a:rPr lang="en-US" sz="1400" dirty="0"/>
              <a:t>	return sum;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2"/>
          </p:nvPr>
        </p:nvSpPr>
        <p:spPr>
          <a:xfrm>
            <a:off x="4643438" y="500048"/>
            <a:ext cx="4429156" cy="4616648"/>
          </a:xfrm>
        </p:spPr>
        <p:txBody>
          <a:bodyPr/>
          <a:lstStyle/>
          <a:p>
            <a:r>
              <a:rPr lang="en-US" sz="1400" dirty="0"/>
              <a:t>public static void main(String </a:t>
            </a:r>
            <a:r>
              <a:rPr lang="en-US" sz="1400" dirty="0" err="1"/>
              <a:t>args</a:t>
            </a:r>
            <a:r>
              <a:rPr lang="en-US" sz="1400" dirty="0"/>
              <a:t>[]){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调用</a:t>
            </a:r>
            <a:r>
              <a:rPr lang="en-US" sz="1400" dirty="0"/>
              <a:t>add()</a:t>
            </a:r>
            <a:r>
              <a:rPr sz="1400" dirty="0"/>
              <a:t>方法，带</a:t>
            </a:r>
            <a:r>
              <a:rPr lang="en-US" sz="1400" dirty="0"/>
              <a:t>2</a:t>
            </a:r>
            <a:r>
              <a:rPr sz="1400" dirty="0"/>
              <a:t>个参数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("3+4=" + </a:t>
            </a:r>
            <a:r>
              <a:rPr lang="en-US" sz="1400" b="1" dirty="0"/>
              <a:t>add(3, </a:t>
            </a:r>
            <a:r>
              <a:rPr lang="en-US" sz="1400" b="1" dirty="0">
                <a:solidFill>
                  <a:srgbClr val="FF0000"/>
                </a:solidFill>
              </a:rPr>
              <a:t>4</a:t>
            </a:r>
            <a:r>
              <a:rPr lang="en-US" sz="1400" b="1" dirty="0"/>
              <a:t>)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调用</a:t>
            </a:r>
            <a:r>
              <a:rPr lang="en-US" sz="1400" dirty="0"/>
              <a:t>add()</a:t>
            </a:r>
            <a:r>
              <a:rPr sz="1400" dirty="0"/>
              <a:t>方法，带</a:t>
            </a:r>
            <a:r>
              <a:rPr lang="en-US" sz="1400" dirty="0"/>
              <a:t>3</a:t>
            </a:r>
            <a:r>
              <a:rPr sz="1400" dirty="0"/>
              <a:t>个参数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("3+4+5=" </a:t>
            </a:r>
          </a:p>
          <a:p>
            <a:r>
              <a:rPr lang="en-US" sz="1400" dirty="0"/>
              <a:t>		+ </a:t>
            </a:r>
            <a:r>
              <a:rPr lang="en-US" sz="1400" b="1" dirty="0"/>
              <a:t>add(3, </a:t>
            </a:r>
            <a:r>
              <a:rPr lang="en-US" sz="1400" b="1" dirty="0">
                <a:solidFill>
                  <a:srgbClr val="FF0000"/>
                </a:solidFill>
              </a:rPr>
              <a:t>4, 5</a:t>
            </a:r>
            <a:r>
              <a:rPr lang="en-US" sz="1400" b="1" dirty="0"/>
              <a:t>)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调用</a:t>
            </a:r>
            <a:r>
              <a:rPr lang="en-US" sz="1400" dirty="0"/>
              <a:t>add()</a:t>
            </a:r>
            <a:r>
              <a:rPr sz="1400" dirty="0"/>
              <a:t>方法，带</a:t>
            </a:r>
            <a:r>
              <a:rPr lang="en-US" sz="1400" dirty="0"/>
              <a:t>4</a:t>
            </a:r>
            <a:r>
              <a:rPr sz="1400" dirty="0"/>
              <a:t>个参数</a:t>
            </a:r>
          </a:p>
          <a:p>
            <a:r>
              <a:rPr lang="en-US" sz="1400" dirty="0" err="1"/>
              <a:t>System.out.println</a:t>
            </a:r>
            <a:r>
              <a:rPr lang="en-US" sz="1400" dirty="0"/>
              <a:t>("3+4+5+6=" </a:t>
            </a:r>
          </a:p>
          <a:p>
            <a:r>
              <a:rPr lang="en-US" sz="1400" dirty="0"/>
              <a:t>		+ </a:t>
            </a:r>
            <a:r>
              <a:rPr lang="en-US" sz="1400" b="1" dirty="0"/>
              <a:t>add(3, </a:t>
            </a:r>
            <a:r>
              <a:rPr lang="en-US" sz="1400" b="1" dirty="0">
                <a:solidFill>
                  <a:srgbClr val="FF0000"/>
                </a:solidFill>
              </a:rPr>
              <a:t>4, 5, 6</a:t>
            </a:r>
            <a:r>
              <a:rPr lang="en-US" sz="1400" b="1" dirty="0"/>
              <a:t>)</a:t>
            </a:r>
            <a:r>
              <a:rPr lang="en-US" sz="1400" dirty="0"/>
              <a:t>);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定义一个整型数组</a:t>
            </a:r>
          </a:p>
          <a:p>
            <a:r>
              <a:rPr lang="en-US" sz="1400" dirty="0" err="1"/>
              <a:t>int</a:t>
            </a:r>
            <a:r>
              <a:rPr lang="en-US" sz="1400" dirty="0"/>
              <a:t>[] </a:t>
            </a:r>
            <a:r>
              <a:rPr lang="en-US" sz="1400" dirty="0" err="1"/>
              <a:t>nums</a:t>
            </a:r>
            <a:r>
              <a:rPr lang="en-US" sz="1400" dirty="0"/>
              <a:t> = { 7, 8, 9, 10, 11, 12 };</a:t>
            </a:r>
            <a:endParaRPr sz="1400" dirty="0"/>
          </a:p>
          <a:p>
            <a:r>
              <a:rPr lang="en-US" sz="1400" dirty="0"/>
              <a:t>// </a:t>
            </a:r>
            <a:r>
              <a:rPr sz="1400" dirty="0"/>
              <a:t>调用</a:t>
            </a:r>
            <a:r>
              <a:rPr lang="en-US" sz="1400" dirty="0"/>
              <a:t>add()</a:t>
            </a:r>
            <a:r>
              <a:rPr sz="1400" dirty="0"/>
              <a:t>方法，给可变参数</a:t>
            </a:r>
            <a:r>
              <a:rPr lang="en-US" sz="1400" dirty="0"/>
              <a:t>b</a:t>
            </a:r>
            <a:r>
              <a:rPr sz="1400" dirty="0"/>
              <a:t>传入一个数组</a:t>
            </a:r>
            <a:r>
              <a:rPr lang="en-US" sz="1400" dirty="0" err="1"/>
              <a:t>nums</a:t>
            </a:r>
            <a:endParaRPr sz="1400" dirty="0"/>
          </a:p>
          <a:p>
            <a:r>
              <a:rPr lang="en-US" sz="1400" dirty="0" err="1"/>
              <a:t>System.out.println</a:t>
            </a:r>
            <a:r>
              <a:rPr lang="en-US" sz="1400" dirty="0"/>
              <a:t>("sum="</a:t>
            </a:r>
          </a:p>
          <a:p>
            <a:r>
              <a:rPr lang="en-US" sz="1400" dirty="0"/>
              <a:t>		 + </a:t>
            </a:r>
            <a:r>
              <a:rPr lang="en-US" sz="1400" b="1" dirty="0"/>
              <a:t>add(6, </a:t>
            </a:r>
            <a:r>
              <a:rPr lang="en-US" sz="1400" b="1" dirty="0" err="1">
                <a:solidFill>
                  <a:srgbClr val="FF0000"/>
                </a:solidFill>
              </a:rPr>
              <a:t>nums</a:t>
            </a:r>
            <a:r>
              <a:rPr lang="en-US" sz="1400" b="1" dirty="0"/>
              <a:t>)</a:t>
            </a:r>
            <a:r>
              <a:rPr lang="en-US" sz="1400" dirty="0"/>
              <a:t>);}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 animBg="1"/>
      <p:bldP spid="17" grpId="0" build="p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Java</a:t>
            </a:r>
            <a:r>
              <a:rPr lang="zh-CN" dirty="0"/>
              <a:t>引入包（</a:t>
            </a:r>
            <a:r>
              <a:rPr dirty="0"/>
              <a:t>package</a:t>
            </a:r>
            <a:r>
              <a:rPr lang="zh-CN" dirty="0"/>
              <a:t>）的机制，提供了类的多层命名空间，解决类的命名冲突、类文件管理等问题。</a:t>
            </a:r>
            <a:endParaRPr dirty="0"/>
          </a:p>
          <a:p>
            <a:r>
              <a:rPr lang="zh-CN" dirty="0"/>
              <a:t>借助于包可以将自己定义的类与其它类库中的类分开管理。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3.4.1  </a:t>
            </a:r>
            <a:r>
              <a:rPr dirty="0"/>
              <a:t>包</a:t>
            </a:r>
          </a:p>
        </p:txBody>
      </p:sp>
      <p:pic>
        <p:nvPicPr>
          <p:cNvPr id="7" name="图片占位符 6" descr="图片2.jpg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3351" r="335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500048"/>
            <a:ext cx="8143927" cy="4286259"/>
          </a:xfrm>
        </p:spPr>
        <p:txBody>
          <a:bodyPr/>
          <a:lstStyle/>
          <a:p>
            <a:r>
              <a:rPr lang="zh-CN" altLang="en-US" dirty="0"/>
              <a:t>语法：</a:t>
            </a:r>
            <a:endParaRPr dirty="0"/>
          </a:p>
          <a:p>
            <a:endParaRPr b="0" dirty="0"/>
          </a:p>
          <a:p>
            <a:r>
              <a:rPr lang="zh-CN" altLang="en-US" dirty="0"/>
              <a:t>示例：</a:t>
            </a:r>
          </a:p>
          <a:p>
            <a:pPr>
              <a:buNone/>
            </a:pPr>
            <a:endParaRPr dirty="0"/>
          </a:p>
          <a:p>
            <a:endParaRPr dirty="0"/>
          </a:p>
          <a:p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 </a:t>
            </a:r>
            <a:r>
              <a:rPr dirty="0"/>
              <a:t>定义包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00100" y="3007244"/>
            <a:ext cx="7286676" cy="1993398"/>
          </a:xfrm>
        </p:spPr>
        <p:txBody>
          <a:bodyPr/>
          <a:lstStyle/>
          <a:p>
            <a:pPr lvl="0"/>
            <a:r>
              <a:rPr lang="en-US" dirty="0"/>
              <a:t>1</a:t>
            </a:r>
            <a:r>
              <a:rPr dirty="0"/>
              <a:t>、</a:t>
            </a:r>
            <a:r>
              <a:rPr lang="en-US" dirty="0"/>
              <a:t>package</a:t>
            </a:r>
            <a:r>
              <a:rPr dirty="0"/>
              <a:t>语句必须作为</a:t>
            </a:r>
            <a:r>
              <a:rPr lang="en-US" dirty="0"/>
              <a:t>Java</a:t>
            </a:r>
            <a:r>
              <a:rPr dirty="0"/>
              <a:t>源文件的第一条非注释性语句；</a:t>
            </a:r>
          </a:p>
          <a:p>
            <a:pPr lvl="0"/>
            <a:r>
              <a:rPr lang="en-US" dirty="0"/>
              <a:t>2</a:t>
            </a:r>
            <a:r>
              <a:rPr dirty="0"/>
              <a:t>、一个</a:t>
            </a:r>
            <a:r>
              <a:rPr lang="en-US" dirty="0"/>
              <a:t>Java</a:t>
            </a:r>
            <a:r>
              <a:rPr dirty="0"/>
              <a:t>源文件只能指定一个包，即只有一条</a:t>
            </a:r>
            <a:r>
              <a:rPr lang="en-US" dirty="0"/>
              <a:t>package</a:t>
            </a:r>
            <a:r>
              <a:rPr dirty="0"/>
              <a:t>语句，不能有多条</a:t>
            </a:r>
            <a:r>
              <a:rPr lang="en-US" dirty="0"/>
              <a:t>package</a:t>
            </a:r>
            <a:r>
              <a:rPr dirty="0"/>
              <a:t>语句；</a:t>
            </a:r>
          </a:p>
          <a:p>
            <a:pPr lvl="0"/>
            <a:r>
              <a:rPr lang="en-US" dirty="0"/>
              <a:t>3</a:t>
            </a:r>
            <a:r>
              <a:rPr dirty="0"/>
              <a:t>、定义包之后，</a:t>
            </a:r>
            <a:r>
              <a:rPr lang="en-US" dirty="0"/>
              <a:t>Java</a:t>
            </a:r>
            <a:r>
              <a:rPr dirty="0"/>
              <a:t>源文件中可以定义多个类，这些类将全部位于该包下；</a:t>
            </a:r>
          </a:p>
          <a:p>
            <a:pPr lvl="0"/>
            <a:r>
              <a:rPr lang="en-US" dirty="0"/>
              <a:t>4</a:t>
            </a:r>
            <a:r>
              <a:rPr dirty="0"/>
              <a:t>、多个</a:t>
            </a:r>
            <a:r>
              <a:rPr lang="en-US" dirty="0"/>
              <a:t>Java</a:t>
            </a:r>
            <a:r>
              <a:rPr dirty="0"/>
              <a:t>源文件可以定义相同的包。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2"/>
          </p:nvPr>
        </p:nvSpPr>
        <p:spPr>
          <a:xfrm>
            <a:off x="1000100" y="1000114"/>
            <a:ext cx="6357956" cy="515526"/>
          </a:xfrm>
        </p:spPr>
        <p:txBody>
          <a:bodyPr/>
          <a:lstStyle/>
          <a:p>
            <a:r>
              <a:rPr lang="en-US" dirty="0"/>
              <a:t>Person p = new Person();</a:t>
            </a:r>
            <a:endParaRPr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3350702"/>
            <a:ext cx="484014" cy="484014"/>
          </a:xfrm>
          <a:prstGeom prst="rect">
            <a:avLst/>
          </a:prstGeom>
        </p:spPr>
      </p:pic>
      <p:sp>
        <p:nvSpPr>
          <p:cNvPr id="12" name="文本框 6"/>
          <p:cNvSpPr txBox="1"/>
          <p:nvPr/>
        </p:nvSpPr>
        <p:spPr>
          <a:xfrm>
            <a:off x="192061" y="3803661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10" name="文本占位符 12"/>
          <p:cNvSpPr txBox="1">
            <a:spLocks/>
          </p:cNvSpPr>
          <p:nvPr/>
        </p:nvSpPr>
        <p:spPr bwMode="auto">
          <a:xfrm>
            <a:off x="1000100" y="2071684"/>
            <a:ext cx="6357956" cy="40011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package </a:t>
            </a:r>
            <a:r>
              <a:rPr lang="en-US" sz="2000" dirty="0" err="1"/>
              <a:t>mypackage</a:t>
            </a:r>
            <a:r>
              <a:rPr lang="en-US" sz="2000" dirty="0"/>
              <a:t>;//</a:t>
            </a:r>
            <a:r>
              <a:rPr lang="zh-CN" altLang="en-US" sz="2000" dirty="0"/>
              <a:t>定义包</a:t>
            </a:r>
          </a:p>
        </p:txBody>
      </p:sp>
      <p:sp>
        <p:nvSpPr>
          <p:cNvPr id="14" name="文本占位符 12"/>
          <p:cNvSpPr txBox="1">
            <a:spLocks/>
          </p:cNvSpPr>
          <p:nvPr/>
        </p:nvSpPr>
        <p:spPr bwMode="auto">
          <a:xfrm>
            <a:off x="1000100" y="2528830"/>
            <a:ext cx="6357956" cy="40011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package com.qst.chapter03;//</a:t>
            </a:r>
            <a:r>
              <a:rPr lang="zh-CN" altLang="en-US" sz="2000" dirty="0"/>
              <a:t>定义多级包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build="p" animBg="1"/>
      <p:bldP spid="13" grpId="0" build="p" animBg="1"/>
      <p:bldP spid="12" grpId="0" autoUpdateAnimBg="0"/>
      <p:bldP spid="10" grpId="0" build="p" animBg="1"/>
      <p:bldP spid="14" grpId="0" build="p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dirty="0"/>
              <a:t>在物理组织上，包的表现形式为目录，但并不等同于手工创建目录后将类拷贝过去就行，必须保证类中代码声明的包名与目录一致才行。为保证包名的规范性，建议以</a:t>
            </a:r>
            <a:r>
              <a:rPr lang="en-US" dirty="0"/>
              <a:t>“</a:t>
            </a:r>
            <a:r>
              <a:rPr dirty="0"/>
              <a:t>公司域名反写</a:t>
            </a:r>
            <a:r>
              <a:rPr lang="en-US" dirty="0"/>
              <a:t>.</a:t>
            </a:r>
            <a:r>
              <a:rPr dirty="0"/>
              <a:t>项目名</a:t>
            </a:r>
            <a:r>
              <a:rPr lang="en-US" dirty="0"/>
              <a:t>.</a:t>
            </a:r>
            <a:r>
              <a:rPr dirty="0"/>
              <a:t>模块名</a:t>
            </a:r>
            <a:r>
              <a:rPr lang="en-US" dirty="0"/>
              <a:t>”</a:t>
            </a:r>
            <a:r>
              <a:rPr dirty="0"/>
              <a:t>创建不同的子包，例如：</a:t>
            </a:r>
            <a:r>
              <a:rPr lang="en-US" dirty="0"/>
              <a:t>com.qst.chapter03.comm</a:t>
            </a:r>
            <a:r>
              <a:rPr dirty="0"/>
              <a:t>包，</a:t>
            </a:r>
            <a:r>
              <a:rPr lang="en-US" dirty="0"/>
              <a:t>“com.qst”</a:t>
            </a:r>
            <a:r>
              <a:rPr dirty="0"/>
              <a:t>是反写的公司域名，</a:t>
            </a:r>
            <a:r>
              <a:rPr lang="en-US" dirty="0"/>
              <a:t>“chapter03”</a:t>
            </a:r>
            <a:r>
              <a:rPr dirty="0"/>
              <a:t>是项目名，</a:t>
            </a:r>
            <a:r>
              <a:rPr lang="en-US" dirty="0"/>
              <a:t>“</a:t>
            </a:r>
            <a:r>
              <a:rPr lang="en-US" dirty="0" err="1"/>
              <a:t>comm</a:t>
            </a:r>
            <a:r>
              <a:rPr lang="en-US" dirty="0"/>
              <a:t>”</a:t>
            </a:r>
            <a:r>
              <a:rPr dirty="0"/>
              <a:t>是模块名。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15365" cy="4286259"/>
          </a:xfrm>
        </p:spPr>
        <p:txBody>
          <a:bodyPr/>
          <a:lstStyle/>
          <a:p>
            <a:pPr>
              <a:buNone/>
            </a:pPr>
            <a:r>
              <a:rPr dirty="0"/>
              <a:t>	 Java</a:t>
            </a:r>
            <a:r>
              <a:rPr lang="zh-CN" dirty="0"/>
              <a:t>中一个类可以访问其所在包中的其他所有的类，但是如果需要访问其他包中的类则可以使用</a:t>
            </a:r>
            <a:r>
              <a:rPr dirty="0"/>
              <a:t>import</a:t>
            </a:r>
            <a:r>
              <a:rPr lang="zh-CN" dirty="0"/>
              <a:t>语句导入包。</a:t>
            </a:r>
            <a:endParaRPr dirty="0"/>
          </a:p>
          <a:p>
            <a:r>
              <a:rPr lang="zh-CN" altLang="en-US" dirty="0"/>
              <a:t>语法</a:t>
            </a:r>
            <a:endParaRPr dirty="0"/>
          </a:p>
          <a:p>
            <a:endParaRPr b="0" dirty="0"/>
          </a:p>
          <a:p>
            <a:endParaRPr b="0" dirty="0"/>
          </a:p>
          <a:p>
            <a:r>
              <a:rPr lang="zh-CN" altLang="en-US" dirty="0"/>
              <a:t>示例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</a:t>
            </a:r>
            <a:r>
              <a:rPr dirty="0"/>
              <a:t>导入包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71538" y="2157239"/>
            <a:ext cx="7500990" cy="427361"/>
          </a:xfrm>
        </p:spPr>
        <p:txBody>
          <a:bodyPr/>
          <a:lstStyle/>
          <a:p>
            <a:r>
              <a:rPr lang="en-US" sz="1600" dirty="0"/>
              <a:t>import </a:t>
            </a:r>
            <a:r>
              <a:rPr sz="1600" dirty="0"/>
              <a:t>包名</a:t>
            </a:r>
            <a:r>
              <a:rPr lang="en-US" sz="1600" dirty="0"/>
              <a:t>.*; //</a:t>
            </a:r>
            <a:r>
              <a:rPr sz="1600" dirty="0"/>
              <a:t>导入指定包中所有的类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1071538" y="3857634"/>
            <a:ext cx="7429552" cy="70788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import </a:t>
            </a:r>
            <a:r>
              <a:rPr lang="en-US" sz="2000" dirty="0" err="1"/>
              <a:t>java.util</a:t>
            </a:r>
            <a:r>
              <a:rPr lang="en-US" sz="2000" dirty="0"/>
              <a:t>.*;</a:t>
            </a:r>
            <a:endParaRPr lang="zh-CN" altLang="en-US" sz="2000" dirty="0"/>
          </a:p>
          <a:p>
            <a:r>
              <a:rPr lang="en-US" sz="2000" dirty="0"/>
              <a:t>import com.qst.chapter03.entity.Student;</a:t>
            </a:r>
            <a:endParaRPr lang="zh-CN" altLang="en-US" sz="2000" dirty="0"/>
          </a:p>
        </p:txBody>
      </p:sp>
      <p:sp>
        <p:nvSpPr>
          <p:cNvPr id="10" name="文本占位符 8"/>
          <p:cNvSpPr txBox="1">
            <a:spLocks/>
          </p:cNvSpPr>
          <p:nvPr/>
        </p:nvSpPr>
        <p:spPr bwMode="auto">
          <a:xfrm>
            <a:off x="1071538" y="2857502"/>
            <a:ext cx="7500990" cy="3385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kumimoji="1" lang="zh-CN" altLang="en-US" sz="1600" dirty="0">
                <a:latin typeface="Courier New" pitchFamily="49" charset="0"/>
                <a:cs typeface="Courier New" pitchFamily="49" charset="0"/>
              </a:rPr>
              <a:t>包名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.</a:t>
            </a:r>
            <a:r>
              <a:rPr kumimoji="1" lang="zh-CN" altLang="en-US" sz="1600" dirty="0">
                <a:latin typeface="Courier New" pitchFamily="49" charset="0"/>
                <a:cs typeface="Courier New" pitchFamily="49" charset="0"/>
              </a:rPr>
              <a:t>类名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; //</a:t>
            </a:r>
            <a:r>
              <a:rPr kumimoji="1" lang="zh-CN" altLang="en-US" sz="1600" dirty="0">
                <a:latin typeface="Courier New" pitchFamily="49" charset="0"/>
                <a:cs typeface="Courier New" pitchFamily="49" charset="0"/>
              </a:rPr>
              <a:t>导入指定包中指定的类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build="p" animBg="1"/>
      <p:bldP spid="7" grpId="0" animBg="1"/>
      <p:bldP spid="10" grpId="0" build="p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15365" cy="4286259"/>
          </a:xfrm>
        </p:spPr>
        <p:txBody>
          <a:bodyPr/>
          <a:lstStyle/>
          <a:p>
            <a:pPr>
              <a:buNone/>
            </a:pPr>
            <a:r>
              <a:rPr dirty="0"/>
              <a:t>	</a:t>
            </a:r>
            <a:r>
              <a:rPr lang="zh-CN" dirty="0"/>
              <a:t>导入包之后，可以在代码中直接访问包中的这些类。</a:t>
            </a:r>
            <a:endParaRPr b="0" dirty="0"/>
          </a:p>
          <a:p>
            <a:r>
              <a:rPr lang="zh-CN" altLang="en-US" dirty="0"/>
              <a:t>示例</a:t>
            </a:r>
            <a:endParaRPr dirty="0"/>
          </a:p>
          <a:p>
            <a:endParaRPr dirty="0"/>
          </a:p>
          <a:p>
            <a:endParaRPr dirty="0"/>
          </a:p>
          <a:p>
            <a:r>
              <a:rPr lang="zh-CN" dirty="0"/>
              <a:t>也可以不使用</a:t>
            </a:r>
            <a:r>
              <a:rPr dirty="0"/>
              <a:t>import</a:t>
            </a:r>
            <a:r>
              <a:rPr lang="zh-CN" dirty="0"/>
              <a:t>语句导入相应的包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 </a:t>
            </a:r>
            <a:r>
              <a:rPr dirty="0"/>
              <a:t>导入包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71538" y="1785932"/>
            <a:ext cx="7500990" cy="830997"/>
          </a:xfrm>
        </p:spPr>
        <p:txBody>
          <a:bodyPr/>
          <a:lstStyle/>
          <a:p>
            <a:r>
              <a:rPr lang="en-US" sz="1600" dirty="0"/>
              <a:t>Date </a:t>
            </a:r>
            <a:r>
              <a:rPr lang="en-US" sz="1600" dirty="0" err="1"/>
              <a:t>nowDate</a:t>
            </a:r>
            <a:r>
              <a:rPr lang="en-US" sz="1600" dirty="0"/>
              <a:t> = new Date(); // Date</a:t>
            </a:r>
            <a:r>
              <a:rPr sz="1600" dirty="0"/>
              <a:t>位于</a:t>
            </a:r>
            <a:r>
              <a:rPr lang="en-US" sz="1600" dirty="0" err="1"/>
              <a:t>java.util</a:t>
            </a:r>
            <a:r>
              <a:rPr sz="1600" dirty="0"/>
              <a:t>包</a:t>
            </a:r>
          </a:p>
          <a:p>
            <a:r>
              <a:rPr lang="en-US" sz="1600" dirty="0"/>
              <a:t>Student </a:t>
            </a:r>
            <a:r>
              <a:rPr lang="en-US" sz="1600" dirty="0" err="1"/>
              <a:t>stu</a:t>
            </a:r>
            <a:r>
              <a:rPr lang="en-US" sz="1600" dirty="0"/>
              <a:t> = new Student();</a:t>
            </a:r>
            <a:endParaRPr sz="16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971600" y="3393276"/>
            <a:ext cx="7786742" cy="83099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kumimoji="1" lang="en-US" altLang="en-US" sz="16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java.util.</a:t>
            </a:r>
            <a:r>
              <a:rPr kumimoji="1" lang="en-US" altLang="en-US" sz="16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kumimoji="1" lang="en-US" altLang="en-US" sz="1600" dirty="0" err="1">
                <a:latin typeface="Courier New" pitchFamily="49" charset="0"/>
                <a:cs typeface="Courier New" pitchFamily="49" charset="0"/>
              </a:rPr>
              <a:t>nowDate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 = new </a:t>
            </a:r>
            <a:r>
              <a:rPr kumimoji="1" lang="en-US" altLang="en-US" sz="1600" b="1" dirty="0" err="1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java.util.</a:t>
            </a:r>
            <a:r>
              <a:rPr kumimoji="1" lang="en-US" altLang="en-US" sz="1600" dirty="0" err="1">
                <a:latin typeface="Courier New" pitchFamily="49" charset="0"/>
                <a:cs typeface="Courier New" pitchFamily="49" charset="0"/>
              </a:rPr>
              <a:t>Date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();</a:t>
            </a:r>
            <a:endParaRPr kumimoji="1" lang="zh-CN" alt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kumimoji="1" lang="en-US" altLang="en-US" sz="16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com.qst.chapter03.entity.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Student </a:t>
            </a:r>
            <a:r>
              <a:rPr kumimoji="1" lang="en-US" altLang="en-US" sz="1600" dirty="0" err="1">
                <a:latin typeface="Courier New" pitchFamily="49" charset="0"/>
                <a:cs typeface="Courier New" pitchFamily="49" charset="0"/>
              </a:rPr>
              <a:t>stu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 = new 		</a:t>
            </a:r>
            <a:r>
              <a:rPr kumimoji="1" lang="en-US" altLang="en-US" sz="1600" b="1" dirty="0">
                <a:solidFill>
                  <a:srgbClr val="0000CC"/>
                </a:solidFill>
                <a:latin typeface="Courier New" pitchFamily="49" charset="0"/>
                <a:cs typeface="Courier New" pitchFamily="49" charset="0"/>
              </a:rPr>
              <a:t>com.qst.chapter03.entity.</a:t>
            </a:r>
            <a:r>
              <a:rPr kumimoji="1" lang="en-US" altLang="en-US" sz="1600" dirty="0">
                <a:latin typeface="Courier New" pitchFamily="49" charset="0"/>
                <a:cs typeface="Courier New" pitchFamily="49" charset="0"/>
              </a:rPr>
              <a:t>Student();</a:t>
            </a:r>
            <a:endParaRPr kumimoji="1" lang="zh-CN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 build="p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*</a:t>
            </a:r>
            <a:r>
              <a:rPr dirty="0"/>
              <a:t>指明导入当前包的所有类，但不能使用“</a:t>
            </a:r>
            <a:r>
              <a:rPr lang="en-US" dirty="0"/>
              <a:t>java.*</a:t>
            </a:r>
            <a:r>
              <a:rPr dirty="0"/>
              <a:t>”或“</a:t>
            </a:r>
            <a:r>
              <a:rPr lang="en-US" dirty="0"/>
              <a:t>java.*.*</a:t>
            </a:r>
            <a:r>
              <a:rPr dirty="0"/>
              <a:t>”这种语句来导入以</a:t>
            </a:r>
            <a:r>
              <a:rPr lang="en-US" dirty="0"/>
              <a:t>java</a:t>
            </a:r>
            <a:r>
              <a:rPr dirty="0"/>
              <a:t>为前缀的所有包的所有类。一个</a:t>
            </a:r>
            <a:r>
              <a:rPr lang="en-US" dirty="0"/>
              <a:t>Java</a:t>
            </a:r>
            <a:r>
              <a:rPr dirty="0"/>
              <a:t>源文件只能有一条</a:t>
            </a:r>
            <a:r>
              <a:rPr lang="en-US" dirty="0"/>
              <a:t>package</a:t>
            </a:r>
            <a:r>
              <a:rPr dirty="0"/>
              <a:t>语句，但可以有多条</a:t>
            </a:r>
            <a:r>
              <a:rPr lang="en-US" dirty="0"/>
              <a:t>import</a:t>
            </a:r>
            <a:r>
              <a:rPr dirty="0"/>
              <a:t>语句，且</a:t>
            </a:r>
            <a:r>
              <a:rPr lang="en-US" dirty="0"/>
              <a:t>package</a:t>
            </a:r>
            <a:r>
              <a:rPr dirty="0"/>
              <a:t>语句在</a:t>
            </a:r>
            <a:r>
              <a:rPr lang="en-US" dirty="0"/>
              <a:t>import</a:t>
            </a:r>
            <a:r>
              <a:rPr dirty="0"/>
              <a:t>语句之前。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143372" y="857241"/>
            <a:ext cx="4857784" cy="4071963"/>
          </a:xfrm>
        </p:spPr>
        <p:txBody>
          <a:bodyPr/>
          <a:lstStyle/>
          <a:p>
            <a:r>
              <a:rPr lang="zh-CN" dirty="0"/>
              <a:t>一切事物皆对象，人们要进行研究的任何事物，从最简单的整数到复杂的飞机等均可以看作对象；</a:t>
            </a:r>
            <a:endParaRPr dirty="0"/>
          </a:p>
          <a:p>
            <a:r>
              <a:rPr lang="zh-CN" dirty="0"/>
              <a:t>一个对象可以通过使用数据值来描述自身所具有的状态。</a:t>
            </a:r>
            <a:endParaRPr dirty="0"/>
          </a:p>
          <a:p>
            <a:r>
              <a:rPr lang="zh-CN" dirty="0"/>
              <a:t>对象还具有行为，通过行为可以改变对象的状态。</a:t>
            </a:r>
            <a:r>
              <a:rPr lang="zh-CN" u="sng" dirty="0">
                <a:solidFill>
                  <a:srgbClr val="FF0000"/>
                </a:solidFill>
              </a:rPr>
              <a:t>对象将数据和行为封装于一体，实现了两者之间的紧密结合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对象</a:t>
            </a:r>
          </a:p>
        </p:txBody>
      </p:sp>
      <p:pic>
        <p:nvPicPr>
          <p:cNvPr id="7" name="图片占位符 6" descr="图片6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10264" b="10264"/>
          <a:stretch>
            <a:fillRect/>
          </a:stretch>
        </p:blipFill>
        <p:spPr>
          <a:xfrm>
            <a:off x="785813" y="928688"/>
            <a:ext cx="3049842" cy="3214698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571501"/>
          </a:xfrm>
        </p:spPr>
        <p:txBody>
          <a:bodyPr/>
          <a:lstStyle/>
          <a:p>
            <a:r>
              <a:rPr dirty="0"/>
              <a:t>Student.java</a:t>
            </a:r>
            <a:endParaRPr lang="zh-CN" altLang="en-US" dirty="0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142976" y="857238"/>
            <a:ext cx="6500858" cy="4214824"/>
          </a:xfrm>
        </p:spPr>
        <p:txBody>
          <a:bodyPr/>
          <a:lstStyle/>
          <a:p>
            <a:r>
              <a:rPr lang="en-US" sz="1800" dirty="0"/>
              <a:t>//</a:t>
            </a:r>
            <a:r>
              <a:rPr sz="1800" dirty="0"/>
              <a:t>定义包</a:t>
            </a:r>
          </a:p>
          <a:p>
            <a:r>
              <a:rPr lang="en-US" sz="1800" b="1" dirty="0"/>
              <a:t>package com.qst.chapter03.entity;</a:t>
            </a:r>
            <a:r>
              <a:rPr lang="en-US" sz="1800" dirty="0"/>
              <a:t> </a:t>
            </a:r>
            <a:endParaRPr sz="1800" dirty="0"/>
          </a:p>
          <a:p>
            <a:r>
              <a:rPr lang="en-US" sz="1800" dirty="0"/>
              <a:t>public class Student {</a:t>
            </a:r>
            <a:endParaRPr sz="1800" dirty="0"/>
          </a:p>
          <a:p>
            <a:r>
              <a:rPr lang="en-US" sz="1800" dirty="0"/>
              <a:t>	// </a:t>
            </a:r>
            <a:r>
              <a:rPr sz="1800" dirty="0"/>
              <a:t>属性</a:t>
            </a:r>
          </a:p>
          <a:p>
            <a:r>
              <a:rPr lang="en-US" sz="1800" dirty="0"/>
              <a:t>	private String name;// </a:t>
            </a:r>
            <a:r>
              <a:rPr sz="1800" dirty="0"/>
              <a:t>姓名</a:t>
            </a:r>
          </a:p>
          <a:p>
            <a:r>
              <a:rPr lang="en-US" sz="1800" dirty="0"/>
              <a:t>	private String </a:t>
            </a:r>
            <a:r>
              <a:rPr lang="en-US" sz="1800" dirty="0" err="1"/>
              <a:t>className</a:t>
            </a:r>
            <a:r>
              <a:rPr lang="en-US" sz="1800" dirty="0"/>
              <a:t>;// </a:t>
            </a:r>
            <a:r>
              <a:rPr sz="1800" dirty="0"/>
              <a:t>班级</a:t>
            </a:r>
          </a:p>
          <a:p>
            <a:r>
              <a:rPr lang="en-US" sz="1800" dirty="0"/>
              <a:t>	private </a:t>
            </a:r>
            <a:r>
              <a:rPr lang="en-US" sz="1800" dirty="0" err="1"/>
              <a:t>int</a:t>
            </a:r>
            <a:r>
              <a:rPr lang="en-US" sz="1800" dirty="0"/>
              <a:t> score;// </a:t>
            </a:r>
            <a:r>
              <a:rPr sz="1800" dirty="0"/>
              <a:t>成绩</a:t>
            </a:r>
          </a:p>
          <a:p>
            <a:r>
              <a:rPr lang="en-US" sz="1800" dirty="0"/>
              <a:t> </a:t>
            </a:r>
            <a:endParaRPr sz="1800" dirty="0"/>
          </a:p>
          <a:p>
            <a:r>
              <a:rPr lang="en-US" sz="1800" dirty="0"/>
              <a:t>	// </a:t>
            </a:r>
            <a:r>
              <a:rPr sz="1800" dirty="0"/>
              <a:t>属性的</a:t>
            </a:r>
            <a:r>
              <a:rPr lang="en-US" sz="1800" dirty="0"/>
              <a:t>get/set</a:t>
            </a:r>
            <a:r>
              <a:rPr sz="1800" dirty="0"/>
              <a:t>方法</a:t>
            </a:r>
            <a:r>
              <a:rPr lang="en-US" sz="1800" dirty="0"/>
              <a:t>…</a:t>
            </a:r>
          </a:p>
          <a:p>
            <a:r>
              <a:rPr lang="en-US" sz="1800" dirty="0"/>
              <a:t>}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 uiExpand="1" build="p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357175"/>
            <a:ext cx="8207375" cy="571501"/>
          </a:xfrm>
        </p:spPr>
        <p:txBody>
          <a:bodyPr/>
          <a:lstStyle/>
          <a:p>
            <a:r>
              <a:rPr dirty="0"/>
              <a:t>PackageDemo.java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14348" y="785800"/>
            <a:ext cx="7858180" cy="4212692"/>
          </a:xfrm>
        </p:spPr>
        <p:txBody>
          <a:bodyPr/>
          <a:lstStyle/>
          <a:p>
            <a:r>
              <a:rPr lang="en-US" sz="1800" dirty="0"/>
              <a:t>package com.qst.chapter03; </a:t>
            </a:r>
            <a:r>
              <a:rPr lang="en-US" altLang="zh-CN" sz="1800" dirty="0"/>
              <a:t>//</a:t>
            </a:r>
            <a:r>
              <a:rPr lang="zh-CN" altLang="en-US" sz="1800" dirty="0"/>
              <a:t>定义包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import com.qst.chapter03.entity.*; </a:t>
            </a:r>
            <a:r>
              <a:rPr lang="en-US" altLang="zh-CN" sz="1800" dirty="0">
                <a:solidFill>
                  <a:srgbClr val="FF0000"/>
                </a:solidFill>
              </a:rPr>
              <a:t>//</a:t>
            </a:r>
            <a:r>
              <a:rPr lang="zh-CN" altLang="en-US" sz="1800" dirty="0">
                <a:solidFill>
                  <a:srgbClr val="FF0000"/>
                </a:solidFill>
              </a:rPr>
              <a:t>导入包（所有）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import com.qst.chapter03.entity.Student; //</a:t>
            </a:r>
            <a:r>
              <a:rPr lang="zh-CN" altLang="en-US" sz="1800" dirty="0">
                <a:solidFill>
                  <a:srgbClr val="FF0000"/>
                </a:solidFill>
              </a:rPr>
              <a:t>导入具体类</a:t>
            </a:r>
          </a:p>
          <a:p>
            <a:r>
              <a:rPr lang="en-US" sz="1800" dirty="0"/>
              <a:t>public class </a:t>
            </a:r>
            <a:r>
              <a:rPr lang="en-US" sz="1800" dirty="0" err="1"/>
              <a:t>PackageDemo</a:t>
            </a:r>
            <a:r>
              <a:rPr lang="en-US" sz="1800" dirty="0"/>
              <a:t> {</a:t>
            </a:r>
          </a:p>
          <a:p>
            <a:r>
              <a:rPr lang="en-US" sz="1800" dirty="0"/>
              <a:t>	public static void main(String[] </a:t>
            </a:r>
            <a:r>
              <a:rPr lang="en-US" sz="1800" dirty="0" err="1"/>
              <a:t>args</a:t>
            </a:r>
            <a:r>
              <a:rPr lang="en-US" sz="1800" dirty="0"/>
              <a:t>) {</a:t>
            </a:r>
          </a:p>
          <a:p>
            <a:r>
              <a:rPr lang="en-US" sz="1800" dirty="0"/>
              <a:t>		// </a:t>
            </a:r>
            <a:r>
              <a:rPr lang="zh-CN" altLang="en-US" sz="1800" dirty="0"/>
              <a:t>创建</a:t>
            </a:r>
            <a:r>
              <a:rPr lang="en-US" sz="1800" dirty="0"/>
              <a:t>Student</a:t>
            </a:r>
            <a:r>
              <a:rPr lang="zh-CN" altLang="en-US" sz="1800" dirty="0"/>
              <a:t>类的一个对象</a:t>
            </a:r>
          </a:p>
          <a:p>
            <a:r>
              <a:rPr lang="zh-CN" altLang="en-US" sz="1800" dirty="0"/>
              <a:t>		</a:t>
            </a:r>
            <a:r>
              <a:rPr lang="en-US" sz="1800" dirty="0"/>
              <a:t>Student </a:t>
            </a:r>
            <a:r>
              <a:rPr lang="en-US" sz="1800" dirty="0" err="1"/>
              <a:t>stu</a:t>
            </a:r>
            <a:r>
              <a:rPr lang="en-US" sz="1800" dirty="0"/>
              <a:t> = new Student("</a:t>
            </a:r>
            <a:r>
              <a:rPr lang="zh-CN" altLang="en-US" sz="1800" dirty="0"/>
              <a:t>张三</a:t>
            </a:r>
            <a:r>
              <a:rPr lang="en-US" altLang="zh-CN" sz="1800" dirty="0"/>
              <a:t>", "</a:t>
            </a:r>
            <a:r>
              <a:rPr lang="zh-CN" altLang="en-US" sz="1800" dirty="0"/>
              <a:t>一年级</a:t>
            </a:r>
            <a:r>
              <a:rPr lang="en-US" altLang="zh-CN" sz="1800" dirty="0"/>
              <a:t>2</a:t>
            </a:r>
            <a:r>
              <a:rPr lang="zh-CN" altLang="en-US" sz="1800" dirty="0"/>
              <a:t>班</a:t>
            </a:r>
            <a:r>
              <a:rPr lang="en-US" altLang="zh-CN" sz="1800" dirty="0"/>
              <a:t>", 90);</a:t>
            </a:r>
            <a:endParaRPr lang="zh-CN" altLang="en-US" sz="1800" dirty="0"/>
          </a:p>
          <a:p>
            <a:r>
              <a:rPr lang="zh-CN" altLang="en-US" sz="1800" dirty="0"/>
              <a:t>		</a:t>
            </a:r>
            <a:r>
              <a:rPr lang="en-US" sz="1800" dirty="0" err="1"/>
              <a:t>stu.display</a:t>
            </a:r>
            <a:r>
              <a:rPr lang="en-US" sz="1800" dirty="0"/>
              <a:t>();</a:t>
            </a:r>
          </a:p>
          <a:p>
            <a:r>
              <a:rPr lang="en-US" sz="1800" dirty="0"/>
              <a:t>	}</a:t>
            </a:r>
            <a:r>
              <a:rPr lang="en-US" altLang="zh-CN" sz="1800" dirty="0"/>
              <a:t>}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封装是面向对象的特性之一</a:t>
            </a:r>
            <a:r>
              <a:rPr dirty="0"/>
              <a:t> </a:t>
            </a:r>
          </a:p>
          <a:p>
            <a:r>
              <a:rPr lang="zh-CN" dirty="0"/>
              <a:t>封装实际上把该隐藏的隐藏，该暴露的暴露，这些都需要通过</a:t>
            </a:r>
            <a:r>
              <a:rPr dirty="0"/>
              <a:t>Java</a:t>
            </a:r>
            <a:r>
              <a:rPr lang="zh-CN" dirty="0"/>
              <a:t>访问控制符来实现。</a:t>
            </a:r>
          </a:p>
          <a:p>
            <a:endParaRPr 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3.4.2  </a:t>
            </a:r>
            <a:r>
              <a:rPr dirty="0"/>
              <a:t>访问控制符</a:t>
            </a:r>
          </a:p>
        </p:txBody>
      </p:sp>
      <p:pic>
        <p:nvPicPr>
          <p:cNvPr id="8" name="图片占位符 7" descr="图片2.jpg"/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3351" r="335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28596" y="571504"/>
            <a:ext cx="8429684" cy="4500576"/>
          </a:xfrm>
        </p:spPr>
        <p:txBody>
          <a:bodyPr/>
          <a:lstStyle/>
          <a:p>
            <a:pPr>
              <a:buNone/>
            </a:pPr>
            <a:r>
              <a:rPr dirty="0"/>
              <a:t>4</a:t>
            </a:r>
            <a:r>
              <a:rPr lang="zh-CN" dirty="0"/>
              <a:t>种访问控制级别</a:t>
            </a:r>
            <a:r>
              <a:rPr lang="zh-CN" altLang="en-US" dirty="0"/>
              <a:t>：</a:t>
            </a:r>
            <a:endParaRPr dirty="0"/>
          </a:p>
          <a:p>
            <a:pPr lvl="0"/>
            <a:r>
              <a:rPr dirty="0"/>
              <a:t>private</a:t>
            </a:r>
            <a:r>
              <a:rPr lang="zh-CN" dirty="0"/>
              <a:t>（当前类访问权限）：</a:t>
            </a:r>
            <a:r>
              <a:rPr lang="zh-CN" b="0" dirty="0"/>
              <a:t>被声明为</a:t>
            </a:r>
            <a:r>
              <a:rPr b="0" dirty="0"/>
              <a:t>private</a:t>
            </a:r>
            <a:r>
              <a:rPr lang="zh-CN" b="0" dirty="0"/>
              <a:t>的成员只能被当前类中的其他成员访问，不能在类外看到；</a:t>
            </a:r>
          </a:p>
          <a:p>
            <a:pPr lvl="0"/>
            <a:r>
              <a:rPr lang="zh-CN" dirty="0"/>
              <a:t>缺省（包访问权限）：</a:t>
            </a:r>
            <a:r>
              <a:rPr lang="zh-CN" b="0" dirty="0"/>
              <a:t>如果一个类或类的成员前没有任何访问控制符，则获得缺省的访问权限，缺省的可以被同一包中的所有类访问；</a:t>
            </a:r>
          </a:p>
          <a:p>
            <a:pPr lvl="0"/>
            <a:r>
              <a:rPr dirty="0"/>
              <a:t>protected</a:t>
            </a:r>
            <a:r>
              <a:rPr lang="zh-CN" dirty="0"/>
              <a:t>（子类访问权限）：</a:t>
            </a:r>
            <a:r>
              <a:rPr lang="zh-CN" b="0" dirty="0"/>
              <a:t>被声明为</a:t>
            </a:r>
            <a:r>
              <a:rPr b="0" dirty="0"/>
              <a:t>protected</a:t>
            </a:r>
            <a:r>
              <a:rPr lang="zh-CN" b="0" dirty="0"/>
              <a:t>的成员既可以被同一个包中的其他类访问，也可以被不同包中的子类访问；</a:t>
            </a:r>
          </a:p>
          <a:p>
            <a:pPr lvl="0"/>
            <a:r>
              <a:rPr dirty="0"/>
              <a:t>public</a:t>
            </a:r>
            <a:r>
              <a:rPr lang="zh-CN" dirty="0"/>
              <a:t>（公共访问权限）：</a:t>
            </a:r>
            <a:r>
              <a:rPr lang="zh-CN" b="0" dirty="0"/>
              <a:t>被声明为</a:t>
            </a:r>
            <a:r>
              <a:rPr b="0" dirty="0"/>
              <a:t>public</a:t>
            </a:r>
            <a:r>
              <a:rPr lang="zh-CN" b="0" dirty="0"/>
              <a:t>的成员可被同一包或不同包中的所有类访问，即</a:t>
            </a:r>
            <a:r>
              <a:rPr b="0" dirty="0"/>
              <a:t>public</a:t>
            </a:r>
            <a:r>
              <a:rPr lang="zh-CN" b="0" dirty="0"/>
              <a:t>访问修饰符可以使类的特性公用于任何类。</a:t>
            </a:r>
          </a:p>
          <a:p>
            <a:endParaRPr lang="zh-CN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3.4.2  </a:t>
            </a:r>
            <a:r>
              <a:rPr dirty="0"/>
              <a:t>访问控制符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571472" y="571486"/>
            <a:ext cx="8207375" cy="2357452"/>
          </a:xfrm>
        </p:spPr>
        <p:txBody>
          <a:bodyPr/>
          <a:lstStyle/>
          <a:p>
            <a:r>
              <a:rPr lang="zh-CN" dirty="0"/>
              <a:t>访问控制表</a:t>
            </a:r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3.4.2  </a:t>
            </a:r>
            <a:r>
              <a:rPr dirty="0"/>
              <a:t>访问控制符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71538" y="4214824"/>
            <a:ext cx="7286676" cy="857238"/>
          </a:xfrm>
        </p:spPr>
        <p:txBody>
          <a:bodyPr/>
          <a:lstStyle/>
          <a:p>
            <a:r>
              <a:rPr lang="en-US" dirty="0"/>
              <a:t>private</a:t>
            </a:r>
            <a:r>
              <a:rPr dirty="0"/>
              <a:t>、</a:t>
            </a:r>
            <a:r>
              <a:rPr lang="en-US" dirty="0"/>
              <a:t>protected</a:t>
            </a:r>
            <a:r>
              <a:rPr dirty="0"/>
              <a:t>和</a:t>
            </a:r>
            <a:r>
              <a:rPr lang="en-US" dirty="0"/>
              <a:t>public</a:t>
            </a:r>
            <a:r>
              <a:rPr dirty="0"/>
              <a:t>都是关键字</a:t>
            </a:r>
            <a:r>
              <a:t>，而</a:t>
            </a:r>
            <a:r>
              <a:rPr lang="zh-CN" altLang="en-US"/>
              <a:t>“</a:t>
            </a:r>
            <a:r>
              <a:rPr lang="zh-CN" altLang="en-US">
                <a:solidFill>
                  <a:srgbClr val="7030A0"/>
                </a:solidFill>
              </a:rPr>
              <a:t>缺省”</a:t>
            </a:r>
            <a:r>
              <a:t>不是关键字</a:t>
            </a:r>
            <a:r>
              <a:rPr dirty="0"/>
              <a:t>，它只是一种缺省访问修饰符的称谓而已。</a:t>
            </a:r>
            <a:endParaRPr lang="zh-CN" altLang="en-US" dirty="0"/>
          </a:p>
        </p:txBody>
      </p:sp>
      <p:graphicFrame>
        <p:nvGraphicFramePr>
          <p:cNvPr id="8" name="表格占位符 7"/>
          <p:cNvGraphicFramePr>
            <a:graphicFrameLocks noGrp="1"/>
          </p:cNvGraphicFramePr>
          <p:nvPr>
            <p:ph type="tbl" sz="quarter" idx="4294967295"/>
            <p:extLst>
              <p:ext uri="{D42A27DB-BD31-4B8C-83A1-F6EECF244321}">
                <p14:modId xmlns:p14="http://schemas.microsoft.com/office/powerpoint/2010/main" val="423986781"/>
              </p:ext>
            </p:extLst>
          </p:nvPr>
        </p:nvGraphicFramePr>
        <p:xfrm>
          <a:off x="1071538" y="1142990"/>
          <a:ext cx="7143800" cy="3000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007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访问控制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private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成员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缺省成员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latin typeface="Times New Roman"/>
                          <a:ea typeface="宋体"/>
                          <a:cs typeface="Times New Roman"/>
                        </a:rPr>
                        <a:t>protected</a:t>
                      </a:r>
                      <a:r>
                        <a:rPr lang="zh-CN" sz="1400" b="1" kern="100" dirty="0">
                          <a:latin typeface="Times New Roman"/>
                          <a:ea typeface="宋体"/>
                          <a:cs typeface="Times New Roman"/>
                        </a:rPr>
                        <a:t>成员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>
                          <a:latin typeface="Times New Roman"/>
                          <a:ea typeface="宋体"/>
                          <a:cs typeface="Times New Roman"/>
                        </a:rPr>
                        <a:t>public</a:t>
                      </a:r>
                      <a:r>
                        <a:rPr lang="zh-CN" sz="1400" b="1" kern="100">
                          <a:latin typeface="Times New Roman"/>
                          <a:ea typeface="宋体"/>
                          <a:cs typeface="Times New Roman"/>
                        </a:rPr>
                        <a:t>成员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同一类中成员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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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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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Times New Roman"/>
                          <a:ea typeface="宋体"/>
                          <a:cs typeface="Times New Roman"/>
                        </a:rPr>
                        <a:t>同一包中其他类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×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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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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不同包中</a:t>
                      </a:r>
                      <a:r>
                        <a:rPr lang="zh-CN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子类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Times New Roman"/>
                          <a:ea typeface="宋体"/>
                          <a:cs typeface="Times New Roman"/>
                        </a:rPr>
                        <a:t>×</a:t>
                      </a:r>
                      <a:endParaRPr lang="zh-CN" sz="14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×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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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007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Times New Roman"/>
                          <a:ea typeface="宋体"/>
                          <a:cs typeface="Times New Roman"/>
                        </a:rPr>
                        <a:t>不同包中</a:t>
                      </a:r>
                      <a:r>
                        <a:rPr lang="zh-CN" sz="1400" b="1" kern="100" dirty="0">
                          <a:solidFill>
                            <a:srgbClr val="FF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非子类</a:t>
                      </a:r>
                      <a:endParaRPr lang="zh-CN" sz="1400" b="1" kern="100" dirty="0">
                        <a:solidFill>
                          <a:srgbClr val="FF0000"/>
                        </a:solidFill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×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×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</a:rPr>
                        <a:t>×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Times New Roman"/>
                          <a:ea typeface="宋体"/>
                          <a:cs typeface="Times New Roman"/>
                          <a:sym typeface="Symbol"/>
                        </a:rPr>
                        <a:t></a:t>
                      </a:r>
                      <a:endParaRPr lang="zh-CN" sz="14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0711" y="4279396"/>
            <a:ext cx="484014" cy="484014"/>
          </a:xfrm>
          <a:prstGeom prst="rect">
            <a:avLst/>
          </a:prstGeom>
        </p:spPr>
      </p:pic>
      <p:sp>
        <p:nvSpPr>
          <p:cNvPr id="11" name="文本框 6"/>
          <p:cNvSpPr txBox="1"/>
          <p:nvPr/>
        </p:nvSpPr>
        <p:spPr>
          <a:xfrm>
            <a:off x="285720" y="4732355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1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3857649"/>
          </a:xfrm>
        </p:spPr>
        <p:txBody>
          <a:bodyPr/>
          <a:lstStyle/>
          <a:p>
            <a:r>
              <a:rPr dirty="0"/>
              <a:t>Java</a:t>
            </a:r>
            <a:r>
              <a:rPr lang="zh-CN" dirty="0"/>
              <a:t>中可以使用</a:t>
            </a:r>
            <a:r>
              <a:rPr dirty="0"/>
              <a:t>static</a:t>
            </a:r>
            <a:r>
              <a:rPr lang="zh-CN" dirty="0"/>
              <a:t>关键字修饰类的成员变量和方法，这些被</a:t>
            </a:r>
            <a:r>
              <a:rPr dirty="0"/>
              <a:t>static</a:t>
            </a:r>
            <a:r>
              <a:rPr lang="zh-CN" dirty="0"/>
              <a:t>关键字修饰的成员也称为静态成员</a:t>
            </a:r>
            <a:endParaRPr dirty="0"/>
          </a:p>
          <a:p>
            <a:r>
              <a:rPr lang="zh-CN" dirty="0"/>
              <a:t>静态成员的限制级别是“类相关”的</a:t>
            </a:r>
          </a:p>
          <a:p>
            <a:r>
              <a:rPr lang="zh-CN" dirty="0"/>
              <a:t>与类相关的静态成员称为类变量或类方法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3.5  </a:t>
            </a:r>
            <a:r>
              <a:rPr dirty="0"/>
              <a:t>静态成员</a:t>
            </a:r>
          </a:p>
        </p:txBody>
      </p:sp>
      <p:pic>
        <p:nvPicPr>
          <p:cNvPr id="8" name="图片占位符 7" descr="图片2.jpg"/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3351" r="335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42910" y="357172"/>
            <a:ext cx="8207375" cy="2357452"/>
          </a:xfrm>
        </p:spPr>
        <p:txBody>
          <a:bodyPr/>
          <a:lstStyle/>
          <a:p>
            <a:r>
              <a:rPr dirty="0"/>
              <a:t>InstanceCounteDemo.java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6818328" cy="41076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357158" y="785800"/>
            <a:ext cx="8429684" cy="4293483"/>
          </a:xfrm>
        </p:spPr>
        <p:txBody>
          <a:bodyPr/>
          <a:lstStyle/>
          <a:p>
            <a:r>
              <a:rPr lang="en-US" sz="1400" dirty="0"/>
              <a:t>public </a:t>
            </a:r>
            <a:r>
              <a:rPr lang="en-US" sz="1400" b="1" dirty="0"/>
              <a:t>static</a:t>
            </a:r>
            <a:r>
              <a:rPr lang="en-US" sz="1400" dirty="0"/>
              <a:t> </a:t>
            </a:r>
            <a:r>
              <a:rPr lang="en-US" sz="1400" dirty="0" err="1"/>
              <a:t>int</a:t>
            </a:r>
            <a:r>
              <a:rPr lang="en-US" sz="1400" dirty="0"/>
              <a:t> count = 0;</a:t>
            </a:r>
            <a:r>
              <a:rPr sz="1400" dirty="0"/>
              <a:t> </a:t>
            </a:r>
            <a:r>
              <a:rPr lang="en-US" altLang="zh-CN" sz="1400" dirty="0"/>
              <a:t>// </a:t>
            </a:r>
            <a:r>
              <a:rPr sz="1400" dirty="0"/>
              <a:t>静态变量，用于统计创建对象的个数</a:t>
            </a:r>
          </a:p>
          <a:p>
            <a:r>
              <a:rPr lang="en-US" sz="1400" dirty="0"/>
              <a:t>public </a:t>
            </a:r>
            <a:r>
              <a:rPr lang="en-US" sz="1400" dirty="0" err="1"/>
              <a:t>InstanceCounteDemo</a:t>
            </a:r>
            <a:r>
              <a:rPr lang="en-US" sz="1400" dirty="0"/>
              <a:t>() {</a:t>
            </a:r>
            <a:endParaRPr sz="1400" dirty="0"/>
          </a:p>
          <a:p>
            <a:r>
              <a:rPr lang="en-US" sz="1400" dirty="0"/>
              <a:t>	count++;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  <a:p>
            <a:r>
              <a:rPr lang="en-US" sz="1400" dirty="0"/>
              <a:t>public </a:t>
            </a:r>
            <a:r>
              <a:rPr lang="en-US" sz="1400" b="1" dirty="0"/>
              <a:t>static</a:t>
            </a:r>
            <a:r>
              <a:rPr lang="en-US" sz="1400" dirty="0"/>
              <a:t> void </a:t>
            </a:r>
            <a:r>
              <a:rPr lang="en-US" sz="1400" dirty="0" err="1"/>
              <a:t>printCount</a:t>
            </a:r>
            <a:r>
              <a:rPr lang="en-US" sz="1400" dirty="0"/>
              <a:t>() {</a:t>
            </a:r>
            <a:r>
              <a:rPr lang="en-US" altLang="zh-CN" sz="1400" dirty="0"/>
              <a:t>// </a:t>
            </a:r>
            <a:r>
              <a:rPr sz="1400" dirty="0"/>
              <a:t>静态方法，用于输出</a:t>
            </a:r>
            <a:r>
              <a:rPr lang="en-US" altLang="zh-CN" sz="1400" dirty="0"/>
              <a:t>count</a:t>
            </a:r>
            <a:r>
              <a:rPr sz="1400" dirty="0"/>
              <a:t>的个数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System.out.println</a:t>
            </a:r>
            <a:r>
              <a:rPr lang="en-US" sz="1400" dirty="0"/>
              <a:t>("</a:t>
            </a:r>
            <a:r>
              <a:rPr sz="1400" dirty="0"/>
              <a:t>创建的实例的个数为：</a:t>
            </a:r>
            <a:r>
              <a:rPr lang="en-US" sz="1400" dirty="0"/>
              <a:t>" + count);</a:t>
            </a:r>
            <a:endParaRPr sz="1400" dirty="0"/>
          </a:p>
          <a:p>
            <a:r>
              <a:rPr lang="en-US" sz="1400" dirty="0"/>
              <a:t>}</a:t>
            </a:r>
            <a:endParaRPr sz="1400" dirty="0"/>
          </a:p>
          <a:p>
            <a:r>
              <a:rPr lang="en-US" sz="1400" dirty="0"/>
              <a:t>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	</a:t>
            </a:r>
            <a:endParaRPr sz="1400" dirty="0"/>
          </a:p>
          <a:p>
            <a:r>
              <a:rPr lang="en-US" sz="1400" dirty="0"/>
              <a:t>	for (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= 0; </a:t>
            </a:r>
            <a:r>
              <a:rPr lang="en-US" sz="1400" dirty="0" err="1"/>
              <a:t>i</a:t>
            </a:r>
            <a:r>
              <a:rPr lang="en-US" sz="1400" dirty="0"/>
              <a:t> &lt; 10; </a:t>
            </a:r>
            <a:r>
              <a:rPr lang="en-US" sz="1400" dirty="0" err="1"/>
              <a:t>i</a:t>
            </a:r>
            <a:r>
              <a:rPr lang="en-US" sz="1400" dirty="0"/>
              <a:t>++) {</a:t>
            </a:r>
            <a:r>
              <a:rPr lang="en-US" altLang="zh-CN" sz="1400" dirty="0"/>
              <a:t>//</a:t>
            </a:r>
            <a:r>
              <a:rPr sz="1400" dirty="0"/>
              <a:t>使用</a:t>
            </a:r>
            <a:r>
              <a:rPr lang="en-US" altLang="zh-CN" sz="1400" dirty="0"/>
              <a:t>for</a:t>
            </a:r>
            <a:r>
              <a:rPr sz="1400" dirty="0"/>
              <a:t>循环创建对象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InstanceCounteDemo</a:t>
            </a:r>
            <a:r>
              <a:rPr lang="en-US" sz="1400" dirty="0"/>
              <a:t> counter = new </a:t>
            </a:r>
            <a:r>
              <a:rPr lang="en-US" sz="1400" dirty="0" err="1"/>
              <a:t>InstanceCounteDemo</a:t>
            </a:r>
            <a:r>
              <a:rPr lang="en-US" sz="1400" dirty="0"/>
              <a:t>();</a:t>
            </a:r>
            <a:endParaRPr sz="1400" dirty="0"/>
          </a:p>
          <a:p>
            <a:r>
              <a:rPr lang="en-US" sz="1400" dirty="0"/>
              <a:t>	}	</a:t>
            </a:r>
            <a:endParaRPr sz="1400" dirty="0"/>
          </a:p>
          <a:p>
            <a:r>
              <a:rPr lang="en-US" sz="1400" dirty="0"/>
              <a:t>	</a:t>
            </a:r>
            <a:r>
              <a:rPr lang="en-US" sz="1400" b="1" dirty="0" err="1"/>
              <a:t>InstanceCounteDemo.printCount</a:t>
            </a:r>
            <a:r>
              <a:rPr lang="en-US" sz="1400" b="1" dirty="0"/>
              <a:t>();</a:t>
            </a:r>
            <a:r>
              <a:rPr sz="1400" dirty="0"/>
              <a:t> </a:t>
            </a:r>
            <a:r>
              <a:rPr lang="en-US" altLang="zh-CN" sz="1400" dirty="0"/>
              <a:t>//</a:t>
            </a:r>
            <a:r>
              <a:rPr sz="1400" dirty="0"/>
              <a:t>通过类名直接访问静态成员</a:t>
            </a:r>
          </a:p>
          <a:p>
            <a:r>
              <a:rPr lang="en-US" sz="1400" dirty="0"/>
              <a:t>}</a:t>
            </a: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6"/>
            <a:ext cx="8207375" cy="2357452"/>
          </a:xfrm>
        </p:spPr>
        <p:txBody>
          <a:bodyPr/>
          <a:lstStyle/>
          <a:p>
            <a:r>
              <a:rPr lang="zh-CN" dirty="0"/>
              <a:t>共用静态变量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57224" y="3824597"/>
            <a:ext cx="7858154" cy="461665"/>
          </a:xfrm>
        </p:spPr>
        <p:txBody>
          <a:bodyPr/>
          <a:lstStyle/>
          <a:p>
            <a:r>
              <a:rPr dirty="0"/>
              <a:t>类的静态变量和静态方法，在内存中只有一份，供所有对象共用，起到全局的作用。</a:t>
            </a:r>
            <a:endParaRPr lang="zh-CN" altLang="en-US" b="1" dirty="0"/>
          </a:p>
        </p:txBody>
      </p:sp>
      <p:sp>
        <p:nvSpPr>
          <p:cNvPr id="7178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17825" name="Object 1"/>
          <p:cNvGraphicFramePr>
            <a:graphicFrameLocks noChangeAspect="1"/>
          </p:cNvGraphicFramePr>
          <p:nvPr/>
        </p:nvGraphicFramePr>
        <p:xfrm>
          <a:off x="1357290" y="785800"/>
          <a:ext cx="6286544" cy="2718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498565" imgH="1948651" progId="Visio.Drawing.11">
                  <p:embed/>
                </p:oleObj>
              </mc:Choice>
              <mc:Fallback>
                <p:oleObj name="Visio" r:id="rId3" imgW="4498565" imgH="1948651" progId="Visio.Drawing.11">
                  <p:embed/>
                  <p:pic>
                    <p:nvPicPr>
                      <p:cNvPr id="71782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290" y="785800"/>
                        <a:ext cx="6286544" cy="27180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0711" y="3714758"/>
            <a:ext cx="484014" cy="484014"/>
          </a:xfrm>
          <a:prstGeom prst="rect">
            <a:avLst/>
          </a:prstGeom>
        </p:spPr>
      </p:pic>
      <p:sp>
        <p:nvSpPr>
          <p:cNvPr id="9" name="文本框 6"/>
          <p:cNvSpPr txBox="1"/>
          <p:nvPr/>
        </p:nvSpPr>
        <p:spPr>
          <a:xfrm>
            <a:off x="285720" y="4167717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00039" y="714362"/>
            <a:ext cx="8215365" cy="4286259"/>
          </a:xfrm>
        </p:spPr>
        <p:txBody>
          <a:bodyPr/>
          <a:lstStyle/>
          <a:p>
            <a:pPr>
              <a:buNone/>
            </a:pPr>
            <a:r>
              <a:rPr dirty="0"/>
              <a:t>	</a:t>
            </a:r>
            <a:r>
              <a:rPr lang="zh-CN" dirty="0"/>
              <a:t>对象数组就是一个数组中的所有元素都是对象，声明对象数组与普通基本数据类型的数组一样</a:t>
            </a:r>
            <a:endParaRPr b="0" dirty="0"/>
          </a:p>
          <a:p>
            <a:r>
              <a:rPr lang="zh-CN" altLang="en-US" dirty="0"/>
              <a:t>语法</a:t>
            </a:r>
            <a:endParaRPr dirty="0"/>
          </a:p>
          <a:p>
            <a:endParaRPr dirty="0"/>
          </a:p>
          <a:p>
            <a:r>
              <a:rPr lang="zh-CN" altLang="en-US" dirty="0"/>
              <a:t>示例</a:t>
            </a:r>
            <a:endParaRPr dirty="0"/>
          </a:p>
          <a:p>
            <a:endParaRPr dirty="0"/>
          </a:p>
          <a:p>
            <a:r>
              <a:rPr lang="zh-CN" altLang="en-US" dirty="0"/>
              <a:t>等价于</a:t>
            </a:r>
            <a:endParaRPr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3.6  </a:t>
            </a:r>
            <a:r>
              <a:rPr dirty="0"/>
              <a:t>对象数组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000100" y="2285998"/>
            <a:ext cx="7500990" cy="427361"/>
          </a:xfrm>
        </p:spPr>
        <p:txBody>
          <a:bodyPr/>
          <a:lstStyle/>
          <a:p>
            <a:r>
              <a:rPr sz="1600" dirty="0"/>
              <a:t>类名</a:t>
            </a:r>
            <a:r>
              <a:rPr lang="en-US" sz="1600" dirty="0"/>
              <a:t>[] </a:t>
            </a:r>
            <a:r>
              <a:rPr sz="1600" dirty="0"/>
              <a:t>数组名</a:t>
            </a:r>
            <a:r>
              <a:rPr lang="en-US" sz="1600" dirty="0"/>
              <a:t> = new </a:t>
            </a:r>
            <a:r>
              <a:rPr sz="1600" dirty="0"/>
              <a:t>类名</a:t>
            </a:r>
            <a:r>
              <a:rPr lang="en-US" sz="1600" dirty="0"/>
              <a:t>[</a:t>
            </a:r>
            <a:r>
              <a:rPr sz="1600" dirty="0"/>
              <a:t>长度</a:t>
            </a:r>
            <a:r>
              <a:rPr lang="en-US" sz="1600" dirty="0"/>
              <a:t>];</a:t>
            </a:r>
            <a:endParaRPr sz="1600" dirty="0"/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8"/>
          <p:cNvSpPr txBox="1">
            <a:spLocks/>
          </p:cNvSpPr>
          <p:nvPr/>
        </p:nvSpPr>
        <p:spPr bwMode="auto">
          <a:xfrm>
            <a:off x="1000100" y="3286130"/>
            <a:ext cx="7786742" cy="33855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Student[] array = new Student[5];</a:t>
            </a:r>
            <a:endParaRPr lang="zh-CN" altLang="en-US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文本占位符 8"/>
          <p:cNvSpPr txBox="1">
            <a:spLocks/>
          </p:cNvSpPr>
          <p:nvPr/>
        </p:nvSpPr>
        <p:spPr bwMode="auto">
          <a:xfrm>
            <a:off x="857224" y="4357700"/>
            <a:ext cx="7786742" cy="584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Student[] array;</a:t>
            </a:r>
            <a:endParaRPr lang="zh-CN" alt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array = new Student[5];</a:t>
            </a:r>
            <a:endParaRPr lang="zh-CN" alt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build="p" animBg="1"/>
      <p:bldP spid="7" grpId="0" animBg="1"/>
      <p:bldP spid="1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2910" y="1500181"/>
            <a:ext cx="7715304" cy="2500330"/>
          </a:xfrm>
        </p:spPr>
        <p:txBody>
          <a:bodyPr/>
          <a:lstStyle/>
          <a:p>
            <a:r>
              <a:rPr lang="en-US" dirty="0"/>
              <a:t>array[0] = new Student("</a:t>
            </a:r>
            <a:r>
              <a:rPr dirty="0"/>
              <a:t>张三</a:t>
            </a:r>
            <a:r>
              <a:rPr lang="en-US" dirty="0"/>
              <a:t>", "</a:t>
            </a:r>
            <a:r>
              <a:rPr dirty="0"/>
              <a:t>一年级</a:t>
            </a:r>
            <a:r>
              <a:rPr lang="en-US" dirty="0"/>
              <a:t>2</a:t>
            </a:r>
            <a:r>
              <a:rPr dirty="0"/>
              <a:t>班</a:t>
            </a:r>
            <a:r>
              <a:rPr lang="en-US" dirty="0"/>
              <a:t>", 90);</a:t>
            </a:r>
            <a:endParaRPr dirty="0"/>
          </a:p>
          <a:p>
            <a:r>
              <a:rPr lang="en-US" dirty="0"/>
              <a:t>array[1] = new Student("</a:t>
            </a:r>
            <a:r>
              <a:rPr dirty="0"/>
              <a:t>李四</a:t>
            </a:r>
            <a:r>
              <a:rPr lang="en-US" dirty="0"/>
              <a:t>", "</a:t>
            </a:r>
            <a:r>
              <a:rPr dirty="0"/>
              <a:t>二年级</a:t>
            </a:r>
            <a:r>
              <a:rPr lang="en-US" dirty="0"/>
              <a:t>3</a:t>
            </a:r>
            <a:r>
              <a:rPr dirty="0"/>
              <a:t>班</a:t>
            </a:r>
            <a:r>
              <a:rPr lang="en-US" dirty="0"/>
              <a:t>", 88);</a:t>
            </a:r>
            <a:endParaRPr dirty="0"/>
          </a:p>
          <a:p>
            <a:r>
              <a:rPr lang="en-US" dirty="0"/>
              <a:t>array[2] = new Student("</a:t>
            </a:r>
            <a:r>
              <a:rPr dirty="0"/>
              <a:t>王五</a:t>
            </a:r>
            <a:r>
              <a:rPr lang="en-US" dirty="0"/>
              <a:t>", "</a:t>
            </a:r>
            <a:r>
              <a:rPr dirty="0"/>
              <a:t>三年级</a:t>
            </a:r>
            <a:r>
              <a:rPr lang="en-US" dirty="0"/>
              <a:t>1</a:t>
            </a:r>
            <a:r>
              <a:rPr dirty="0"/>
              <a:t>班</a:t>
            </a:r>
            <a:r>
              <a:rPr lang="en-US" dirty="0"/>
              <a:t>", 95);</a:t>
            </a:r>
            <a:endParaRPr dirty="0"/>
          </a:p>
          <a:p>
            <a:r>
              <a:rPr lang="en-US" dirty="0"/>
              <a:t>array[3] = new Student("</a:t>
            </a:r>
            <a:r>
              <a:rPr dirty="0"/>
              <a:t>唐六</a:t>
            </a:r>
            <a:r>
              <a:rPr lang="en-US" dirty="0"/>
              <a:t>", "</a:t>
            </a:r>
            <a:r>
              <a:rPr dirty="0"/>
              <a:t>四年级</a:t>
            </a:r>
            <a:r>
              <a:rPr lang="en-US" dirty="0"/>
              <a:t>2</a:t>
            </a:r>
            <a:r>
              <a:rPr dirty="0"/>
              <a:t>班</a:t>
            </a:r>
            <a:r>
              <a:rPr lang="en-US" dirty="0"/>
              <a:t>", 78);</a:t>
            </a:r>
            <a:endParaRPr dirty="0"/>
          </a:p>
          <a:p>
            <a:r>
              <a:rPr lang="en-US" dirty="0"/>
              <a:t>array[4] = new Student("</a:t>
            </a:r>
            <a:r>
              <a:rPr dirty="0"/>
              <a:t>冯八</a:t>
            </a:r>
            <a:r>
              <a:rPr lang="en-US" dirty="0"/>
              <a:t>", "</a:t>
            </a:r>
            <a:r>
              <a:rPr dirty="0"/>
              <a:t>五年级</a:t>
            </a:r>
            <a:r>
              <a:rPr lang="en-US" dirty="0"/>
              <a:t>1</a:t>
            </a:r>
            <a:r>
              <a:rPr dirty="0"/>
              <a:t>班</a:t>
            </a:r>
            <a:r>
              <a:rPr lang="en-US" dirty="0"/>
              <a:t>", 66);</a:t>
            </a:r>
            <a:endParaRPr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642939"/>
          </a:xfrm>
        </p:spPr>
        <p:txBody>
          <a:bodyPr/>
          <a:lstStyle/>
          <a:p>
            <a:r>
              <a:rPr lang="zh-CN" dirty="0"/>
              <a:t>实例化对象数组中的每个元素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类是具有相同或相似性质的对象的抽象。因此，对象的抽象是类；</a:t>
            </a:r>
            <a:endParaRPr dirty="0"/>
          </a:p>
          <a:p>
            <a:r>
              <a:rPr lang="zh-CN" dirty="0"/>
              <a:t>类由“特征”和“行为”两部分组成</a:t>
            </a:r>
            <a:r>
              <a:rPr lang="zh-CN" altLang="en-US" dirty="0"/>
              <a:t>：</a:t>
            </a:r>
            <a:endParaRPr dirty="0"/>
          </a:p>
          <a:p>
            <a:pPr lvl="1"/>
            <a:r>
              <a:rPr lang="zh-CN" dirty="0"/>
              <a:t>“特征”是对象状态的抽象，通常使用“变量”来描述类的特征，我们又称之“属性”；</a:t>
            </a:r>
            <a:endParaRPr lang="en-US" altLang="zh-CN" dirty="0"/>
          </a:p>
          <a:p>
            <a:pPr lvl="1"/>
            <a:r>
              <a:rPr lang="zh-CN" dirty="0"/>
              <a:t>“行为”是对象操作的抽象，通常使用“方法”来描述类的行为。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对象数组在内存中的存储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557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5571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979712" y="1059582"/>
          <a:ext cx="5833200" cy="388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30070" imgH="3556779" progId="Visio.Drawing.11">
                  <p:embed/>
                </p:oleObj>
              </mc:Choice>
              <mc:Fallback>
                <p:oleObj name="Visio" r:id="rId3" imgW="5330070" imgH="3556779" progId="Visio.Drawing.11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1059582"/>
                        <a:ext cx="5833200" cy="38838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>
            <a:extLst>
              <a:ext uri="{FF2B5EF4-FFF2-40B4-BE49-F238E27FC236}">
                <a16:creationId xmlns:a16="http://schemas.microsoft.com/office/drawing/2014/main" id="{70D4B31B-C3A6-44C3-AC6D-B0F2D57BF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774267"/>
              </p:ext>
            </p:extLst>
          </p:nvPr>
        </p:nvGraphicFramePr>
        <p:xfrm>
          <a:off x="3707904" y="428610"/>
          <a:ext cx="2477543" cy="1301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6838682" imgH="3583638" progId="Visio.Drawing.11">
                  <p:embed/>
                </p:oleObj>
              </mc:Choice>
              <mc:Fallback>
                <p:oleObj name="Visio" r:id="rId5" imgW="6838682" imgH="3583638" progId="Visio.Drawing.11">
                  <p:embed/>
                  <p:pic>
                    <p:nvPicPr>
                      <p:cNvPr id="8" name="Object 3">
                        <a:extLst>
                          <a:ext uri="{FF2B5EF4-FFF2-40B4-BE49-F238E27FC236}">
                            <a16:creationId xmlns:a16="http://schemas.microsoft.com/office/drawing/2014/main" id="{70D4B31B-C3A6-44C3-AC6D-B0F2D57BF7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28610"/>
                        <a:ext cx="2477543" cy="130185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642910" y="1285866"/>
            <a:ext cx="7715304" cy="1728615"/>
          </a:xfrm>
        </p:spPr>
        <p:txBody>
          <a:bodyPr/>
          <a:lstStyle/>
          <a:p>
            <a:r>
              <a:rPr lang="en-US" sz="1200" dirty="0"/>
              <a:t>Student[] array = new Student[]{</a:t>
            </a:r>
            <a:endParaRPr sz="1200" dirty="0"/>
          </a:p>
          <a:p>
            <a:r>
              <a:rPr lang="en-US" sz="1200" dirty="0"/>
              <a:t>	new Student("</a:t>
            </a:r>
            <a:r>
              <a:rPr sz="1200" dirty="0"/>
              <a:t>张三</a:t>
            </a:r>
            <a:r>
              <a:rPr lang="en-US" sz="1200" dirty="0"/>
              <a:t>", "</a:t>
            </a:r>
            <a:r>
              <a:rPr sz="1200" dirty="0"/>
              <a:t>一年级</a:t>
            </a:r>
            <a:r>
              <a:rPr lang="en-US" sz="1200" dirty="0"/>
              <a:t>2</a:t>
            </a:r>
            <a:r>
              <a:rPr sz="1200" dirty="0"/>
              <a:t>班</a:t>
            </a:r>
            <a:r>
              <a:rPr lang="en-US" sz="1200" dirty="0"/>
              <a:t>", 90),</a:t>
            </a:r>
            <a:endParaRPr sz="1200" dirty="0"/>
          </a:p>
          <a:p>
            <a:r>
              <a:rPr lang="en-US" sz="1200" dirty="0"/>
              <a:t>	new Student("</a:t>
            </a:r>
            <a:r>
              <a:rPr sz="1200" dirty="0"/>
              <a:t>李四</a:t>
            </a:r>
            <a:r>
              <a:rPr lang="en-US" sz="1200" dirty="0"/>
              <a:t>", "</a:t>
            </a:r>
            <a:r>
              <a:rPr sz="1200" dirty="0"/>
              <a:t>二年级</a:t>
            </a:r>
            <a:r>
              <a:rPr lang="en-US" sz="1200" dirty="0"/>
              <a:t>3</a:t>
            </a:r>
            <a:r>
              <a:rPr sz="1200" dirty="0"/>
              <a:t>班</a:t>
            </a:r>
            <a:r>
              <a:rPr lang="en-US" sz="1200" dirty="0"/>
              <a:t>", 88),</a:t>
            </a:r>
            <a:endParaRPr sz="1200" dirty="0"/>
          </a:p>
          <a:p>
            <a:r>
              <a:rPr lang="en-US" sz="1200" dirty="0"/>
              <a:t>	new Student("</a:t>
            </a:r>
            <a:r>
              <a:rPr sz="1200" dirty="0"/>
              <a:t>王五</a:t>
            </a:r>
            <a:r>
              <a:rPr lang="en-US" sz="1200" dirty="0"/>
              <a:t>", "</a:t>
            </a:r>
            <a:r>
              <a:rPr sz="1200" dirty="0"/>
              <a:t>三年级</a:t>
            </a:r>
            <a:r>
              <a:rPr lang="en-US" sz="1200" dirty="0"/>
              <a:t>1</a:t>
            </a:r>
            <a:r>
              <a:rPr sz="1200" dirty="0"/>
              <a:t>班</a:t>
            </a:r>
            <a:r>
              <a:rPr lang="en-US" sz="1200" dirty="0"/>
              <a:t>", 95),</a:t>
            </a:r>
            <a:endParaRPr sz="1200" dirty="0"/>
          </a:p>
          <a:p>
            <a:r>
              <a:rPr lang="en-US" sz="1200" dirty="0"/>
              <a:t>	new Student("</a:t>
            </a:r>
            <a:r>
              <a:rPr sz="1200" dirty="0"/>
              <a:t>唐六</a:t>
            </a:r>
            <a:r>
              <a:rPr lang="en-US" sz="1200" dirty="0"/>
              <a:t>", "</a:t>
            </a:r>
            <a:r>
              <a:rPr sz="1200" dirty="0"/>
              <a:t>四年级</a:t>
            </a:r>
            <a:r>
              <a:rPr lang="en-US" sz="1200" dirty="0"/>
              <a:t>2</a:t>
            </a:r>
            <a:r>
              <a:rPr sz="1200" dirty="0"/>
              <a:t>班</a:t>
            </a:r>
            <a:r>
              <a:rPr lang="en-US" sz="1200" dirty="0"/>
              <a:t>", 78),</a:t>
            </a:r>
            <a:endParaRPr sz="1200" dirty="0"/>
          </a:p>
          <a:p>
            <a:r>
              <a:rPr lang="en-US" sz="1200" dirty="0"/>
              <a:t>	new Student("</a:t>
            </a:r>
            <a:r>
              <a:rPr sz="1200" dirty="0"/>
              <a:t>冯八</a:t>
            </a:r>
            <a:r>
              <a:rPr lang="en-US" sz="1200" dirty="0"/>
              <a:t>", "</a:t>
            </a:r>
            <a:r>
              <a:rPr sz="1200" dirty="0"/>
              <a:t>五年级</a:t>
            </a:r>
            <a:r>
              <a:rPr lang="en-US" sz="1200" dirty="0"/>
              <a:t>1</a:t>
            </a:r>
            <a:r>
              <a:rPr sz="1200" dirty="0"/>
              <a:t>班</a:t>
            </a:r>
            <a:r>
              <a:rPr lang="en-US" sz="1200" dirty="0"/>
              <a:t>", 66)};</a:t>
            </a:r>
            <a:endParaRPr sz="12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785800"/>
            <a:ext cx="7643861" cy="428625"/>
          </a:xfrm>
        </p:spPr>
        <p:txBody>
          <a:bodyPr/>
          <a:lstStyle/>
          <a:p>
            <a:r>
              <a:rPr lang="zh-CN" dirty="0"/>
              <a:t>创建对象数组同时实例化每个元素对象</a:t>
            </a:r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lang="zh-CN" altLang="en-US" dirty="0"/>
              <a:t>或</a:t>
            </a:r>
            <a:endParaRPr lang="zh-CN" dirty="0"/>
          </a:p>
        </p:txBody>
      </p:sp>
      <p:sp>
        <p:nvSpPr>
          <p:cNvPr id="5" name="文本占位符 5"/>
          <p:cNvSpPr txBox="1">
            <a:spLocks/>
          </p:cNvSpPr>
          <p:nvPr/>
        </p:nvSpPr>
        <p:spPr bwMode="auto">
          <a:xfrm>
            <a:off x="714348" y="3414903"/>
            <a:ext cx="7715304" cy="147732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Student[] array = {	new Student("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张三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", "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一年级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班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", 90),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new Student("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李四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", "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二年级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班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", 88),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new Student("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王五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", "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三年级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班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", 95),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new Student("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唐六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", "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四年级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班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", 78),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	new Student("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冯八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", "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五年级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班</a:t>
            </a:r>
            <a:r>
              <a:rPr kumimoji="1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", 66)};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nimBg="1"/>
      <p:bldP spid="7" grpId="0" uiExpand="1" build="p"/>
      <p:bldP spid="5" grpId="0" build="p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500034" y="1000114"/>
            <a:ext cx="8358246" cy="3670236"/>
          </a:xfrm>
        </p:spPr>
        <p:txBody>
          <a:bodyPr/>
          <a:lstStyle/>
          <a:p>
            <a:r>
              <a:rPr lang="en-US" sz="1200" dirty="0"/>
              <a:t>// Student[] array = new Student[5];</a:t>
            </a:r>
            <a:endParaRPr sz="1200" dirty="0"/>
          </a:p>
          <a:p>
            <a:r>
              <a:rPr lang="en-US" sz="1200" b="1" dirty="0"/>
              <a:t>Student[] array;</a:t>
            </a:r>
            <a:endParaRPr sz="1200" dirty="0"/>
          </a:p>
          <a:p>
            <a:r>
              <a:rPr lang="en-US" sz="1200" b="1" dirty="0"/>
              <a:t>array = new Student[5];</a:t>
            </a:r>
            <a:r>
              <a:rPr sz="1200" dirty="0"/>
              <a:t> </a:t>
            </a:r>
            <a:r>
              <a:rPr lang="en-US" altLang="zh-CN" sz="1200" dirty="0"/>
              <a:t>// </a:t>
            </a:r>
            <a:r>
              <a:rPr sz="1200" dirty="0"/>
              <a:t>实例化数组长度</a:t>
            </a:r>
          </a:p>
          <a:p>
            <a:r>
              <a:rPr lang="en-US" sz="1200" dirty="0"/>
              <a:t>// </a:t>
            </a:r>
            <a:r>
              <a:rPr sz="1200" dirty="0"/>
              <a:t>实例化数组中的每个元素对象</a:t>
            </a:r>
          </a:p>
          <a:p>
            <a:r>
              <a:rPr lang="en-US" sz="1200" b="1" dirty="0"/>
              <a:t>array[0] = new Student("</a:t>
            </a:r>
            <a:r>
              <a:rPr sz="1200" b="1" dirty="0"/>
              <a:t>张三</a:t>
            </a:r>
            <a:r>
              <a:rPr lang="en-US" sz="1200" b="1" dirty="0"/>
              <a:t>", "</a:t>
            </a:r>
            <a:r>
              <a:rPr sz="1200" b="1" dirty="0"/>
              <a:t>一年级</a:t>
            </a:r>
            <a:r>
              <a:rPr lang="en-US" sz="1200" b="1" dirty="0"/>
              <a:t>2</a:t>
            </a:r>
            <a:r>
              <a:rPr sz="1200" b="1" dirty="0"/>
              <a:t>班</a:t>
            </a:r>
            <a:r>
              <a:rPr lang="en-US" sz="1200" b="1" dirty="0"/>
              <a:t>", 90);</a:t>
            </a:r>
            <a:endParaRPr sz="1200" dirty="0"/>
          </a:p>
          <a:p>
            <a:r>
              <a:rPr lang="en-US" sz="1200" b="1" dirty="0"/>
              <a:t>array[1] = new Student("</a:t>
            </a:r>
            <a:r>
              <a:rPr sz="1200" b="1" dirty="0"/>
              <a:t>李四</a:t>
            </a:r>
            <a:r>
              <a:rPr lang="en-US" sz="1200" b="1" dirty="0"/>
              <a:t>", "</a:t>
            </a:r>
            <a:r>
              <a:rPr sz="1200" b="1" dirty="0"/>
              <a:t>二年级</a:t>
            </a:r>
            <a:r>
              <a:rPr lang="en-US" sz="1200" b="1" dirty="0"/>
              <a:t>3</a:t>
            </a:r>
            <a:r>
              <a:rPr sz="1200" b="1" dirty="0"/>
              <a:t>班</a:t>
            </a:r>
            <a:r>
              <a:rPr lang="en-US" sz="1200" b="1" dirty="0"/>
              <a:t>", 88);</a:t>
            </a:r>
            <a:endParaRPr sz="1200" dirty="0"/>
          </a:p>
          <a:p>
            <a:r>
              <a:rPr lang="en-US" sz="1200" b="1" dirty="0"/>
              <a:t>array[2] = new Student("</a:t>
            </a:r>
            <a:r>
              <a:rPr sz="1200" b="1" dirty="0"/>
              <a:t>王五</a:t>
            </a:r>
            <a:r>
              <a:rPr lang="en-US" sz="1200" b="1" dirty="0"/>
              <a:t>", "</a:t>
            </a:r>
            <a:r>
              <a:rPr sz="1200" b="1" dirty="0"/>
              <a:t>三年级</a:t>
            </a:r>
            <a:r>
              <a:rPr lang="en-US" sz="1200" b="1" dirty="0"/>
              <a:t>1</a:t>
            </a:r>
            <a:r>
              <a:rPr sz="1200" b="1" dirty="0"/>
              <a:t>班</a:t>
            </a:r>
            <a:r>
              <a:rPr lang="en-US" sz="1200" b="1" dirty="0"/>
              <a:t>", 95);</a:t>
            </a:r>
            <a:endParaRPr sz="1200" dirty="0"/>
          </a:p>
          <a:p>
            <a:r>
              <a:rPr lang="en-US" sz="1200" b="1" dirty="0"/>
              <a:t>array[3] = new Student("</a:t>
            </a:r>
            <a:r>
              <a:rPr sz="1200" b="1" dirty="0"/>
              <a:t>唐六</a:t>
            </a:r>
            <a:r>
              <a:rPr lang="en-US" sz="1200" b="1" dirty="0"/>
              <a:t>", "</a:t>
            </a:r>
            <a:r>
              <a:rPr sz="1200" b="1" dirty="0"/>
              <a:t>四年级</a:t>
            </a:r>
            <a:r>
              <a:rPr lang="en-US" sz="1200" b="1" dirty="0"/>
              <a:t>2</a:t>
            </a:r>
            <a:r>
              <a:rPr sz="1200" b="1" dirty="0"/>
              <a:t>班</a:t>
            </a:r>
            <a:r>
              <a:rPr lang="en-US" sz="1200" b="1" dirty="0"/>
              <a:t>", 78);</a:t>
            </a:r>
          </a:p>
          <a:p>
            <a:r>
              <a:rPr lang="en-US" sz="1200" b="1" dirty="0"/>
              <a:t>array[4] = new Student("</a:t>
            </a:r>
            <a:r>
              <a:rPr sz="1200" b="1" dirty="0"/>
              <a:t>冯八</a:t>
            </a:r>
            <a:r>
              <a:rPr lang="en-US" sz="1200" b="1" dirty="0"/>
              <a:t>", "</a:t>
            </a:r>
            <a:r>
              <a:rPr sz="1200" b="1" dirty="0"/>
              <a:t>五年级</a:t>
            </a:r>
            <a:r>
              <a:rPr lang="en-US" sz="1200" b="1" dirty="0"/>
              <a:t>1</a:t>
            </a:r>
            <a:r>
              <a:rPr sz="1200" b="1" dirty="0"/>
              <a:t>班</a:t>
            </a:r>
            <a:r>
              <a:rPr lang="en-US" sz="1200" b="1" dirty="0"/>
              <a:t>", 66);</a:t>
            </a:r>
            <a:endParaRPr sz="1200" dirty="0"/>
          </a:p>
          <a:p>
            <a:r>
              <a:rPr lang="en-US" sz="1200" dirty="0"/>
              <a:t>for (Student e : array) {</a:t>
            </a:r>
            <a:r>
              <a:rPr lang="en-US" altLang="zh-CN" sz="1200" dirty="0"/>
              <a:t>// </a:t>
            </a:r>
            <a:r>
              <a:rPr sz="1200" dirty="0"/>
              <a:t>遍历对象数组并输出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e.display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("------------------------");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428610"/>
            <a:ext cx="8207375" cy="642939"/>
          </a:xfrm>
        </p:spPr>
        <p:txBody>
          <a:bodyPr/>
          <a:lstStyle/>
          <a:p>
            <a:r>
              <a:rPr lang="zh-CN" dirty="0"/>
              <a:t>演示对象数组的应用</a:t>
            </a:r>
            <a:r>
              <a:rPr lang="zh-CN" altLang="en-US" dirty="0"/>
              <a:t>（代码</a:t>
            </a:r>
            <a:r>
              <a:rPr dirty="0"/>
              <a:t>1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571472" y="928676"/>
            <a:ext cx="8358246" cy="4224233"/>
          </a:xfrm>
        </p:spPr>
        <p:txBody>
          <a:bodyPr/>
          <a:lstStyle/>
          <a:p>
            <a:r>
              <a:rPr lang="en-US" sz="1200" b="1" dirty="0">
                <a:solidFill>
                  <a:srgbClr val="FF0000"/>
                </a:solidFill>
              </a:rPr>
              <a:t>Student</a:t>
            </a:r>
            <a:r>
              <a:rPr lang="en-US" sz="1200" b="1" dirty="0"/>
              <a:t>[] array2 = new </a:t>
            </a:r>
            <a:r>
              <a:rPr lang="en-US" sz="1200" b="1" dirty="0">
                <a:solidFill>
                  <a:srgbClr val="FF0000"/>
                </a:solidFill>
              </a:rPr>
              <a:t>Student</a:t>
            </a:r>
            <a:r>
              <a:rPr lang="en-US" sz="1200" b="1" dirty="0"/>
              <a:t>[] {</a:t>
            </a:r>
            <a:r>
              <a:rPr lang="en-US" altLang="zh-CN" sz="1200" dirty="0"/>
              <a:t>// </a:t>
            </a:r>
            <a:r>
              <a:rPr sz="1200" dirty="0"/>
              <a:t>创建对象数组的同时实例化每个对象元素</a:t>
            </a:r>
          </a:p>
          <a:p>
            <a:r>
              <a:rPr lang="en-US" sz="1200" b="1" dirty="0"/>
              <a:t>	new Student("</a:t>
            </a:r>
            <a:r>
              <a:rPr sz="1200" b="1" dirty="0"/>
              <a:t>赵九</a:t>
            </a:r>
            <a:r>
              <a:rPr lang="en-US" sz="1200" b="1" dirty="0"/>
              <a:t>", "</a:t>
            </a:r>
            <a:r>
              <a:rPr sz="1200" b="1" dirty="0"/>
              <a:t>六年级</a:t>
            </a:r>
            <a:r>
              <a:rPr lang="en-US" sz="1200" b="1" dirty="0"/>
              <a:t>2</a:t>
            </a:r>
            <a:r>
              <a:rPr sz="1200" b="1" dirty="0"/>
              <a:t>班</a:t>
            </a:r>
            <a:r>
              <a:rPr lang="en-US" sz="1200" b="1" dirty="0"/>
              <a:t>", 76),</a:t>
            </a:r>
            <a:endParaRPr sz="1200" dirty="0"/>
          </a:p>
          <a:p>
            <a:r>
              <a:rPr lang="en-US" sz="1200" b="1" dirty="0"/>
              <a:t>	new Student("</a:t>
            </a:r>
            <a:r>
              <a:rPr sz="1200" b="1" dirty="0"/>
              <a:t>宋十</a:t>
            </a:r>
            <a:r>
              <a:rPr lang="en-US" sz="1200" b="1" dirty="0"/>
              <a:t>", "</a:t>
            </a:r>
            <a:r>
              <a:rPr sz="1200" b="1" dirty="0"/>
              <a:t>初一</a:t>
            </a:r>
            <a:r>
              <a:rPr lang="en-US" sz="1200" b="1" dirty="0"/>
              <a:t>3</a:t>
            </a:r>
            <a:r>
              <a:rPr sz="1200" b="1" dirty="0"/>
              <a:t>班</a:t>
            </a:r>
            <a:r>
              <a:rPr lang="en-US" sz="1200" b="1" dirty="0"/>
              <a:t>", 87)};</a:t>
            </a:r>
            <a:endParaRPr sz="1200" dirty="0"/>
          </a:p>
          <a:p>
            <a:r>
              <a:rPr lang="en-US" sz="1200" dirty="0"/>
              <a:t>for (Student e : array2) {</a:t>
            </a:r>
            <a:r>
              <a:rPr lang="en-US" altLang="zh-CN" sz="1200" dirty="0"/>
              <a:t>// </a:t>
            </a:r>
            <a:r>
              <a:rPr sz="1200" dirty="0"/>
              <a:t>遍历对象数组并输出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e.display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("------------------------");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  <a:p>
            <a:r>
              <a:rPr lang="en-US" sz="1200" b="1" dirty="0"/>
              <a:t>Student[] array3 = {</a:t>
            </a:r>
            <a:r>
              <a:rPr lang="en-US" altLang="zh-CN" sz="1200" dirty="0"/>
              <a:t>// </a:t>
            </a:r>
            <a:r>
              <a:rPr sz="1200" dirty="0"/>
              <a:t>创建对象数组的同时实例化每个对象元素</a:t>
            </a:r>
          </a:p>
          <a:p>
            <a:r>
              <a:rPr lang="en-US" sz="1200" b="1" dirty="0"/>
              <a:t>	new Student("</a:t>
            </a:r>
            <a:r>
              <a:rPr sz="1200" b="1" dirty="0"/>
              <a:t>甘十一</a:t>
            </a:r>
            <a:r>
              <a:rPr lang="en-US" sz="1200" b="1" dirty="0"/>
              <a:t>", "</a:t>
            </a:r>
            <a:r>
              <a:rPr sz="1200" b="1" dirty="0"/>
              <a:t>初二</a:t>
            </a:r>
            <a:r>
              <a:rPr lang="en-US" sz="1200" b="1" dirty="0"/>
              <a:t>1</a:t>
            </a:r>
            <a:r>
              <a:rPr sz="1200" b="1" dirty="0"/>
              <a:t>班</a:t>
            </a:r>
            <a:r>
              <a:rPr lang="en-US" sz="1200" b="1" dirty="0"/>
              <a:t>", 60),</a:t>
            </a:r>
            <a:endParaRPr sz="1200" dirty="0"/>
          </a:p>
          <a:p>
            <a:r>
              <a:rPr lang="en-US" sz="1200" b="1" dirty="0"/>
              <a:t>	new Student("</a:t>
            </a:r>
            <a:r>
              <a:rPr sz="1200" b="1" dirty="0"/>
              <a:t>陈十二</a:t>
            </a:r>
            <a:r>
              <a:rPr lang="en-US" sz="1200" b="1" dirty="0"/>
              <a:t>", "</a:t>
            </a:r>
            <a:r>
              <a:rPr sz="1200" b="1" dirty="0"/>
              <a:t>初三</a:t>
            </a:r>
            <a:r>
              <a:rPr lang="en-US" sz="1200" b="1" dirty="0"/>
              <a:t>3</a:t>
            </a:r>
            <a:r>
              <a:rPr sz="1200" b="1" dirty="0"/>
              <a:t>班</a:t>
            </a:r>
            <a:r>
              <a:rPr lang="en-US" sz="1200" b="1" dirty="0"/>
              <a:t>", 67) };</a:t>
            </a:r>
            <a:endParaRPr sz="1200" dirty="0"/>
          </a:p>
          <a:p>
            <a:r>
              <a:rPr lang="en-US" sz="1200" dirty="0"/>
              <a:t>// </a:t>
            </a:r>
            <a:r>
              <a:rPr sz="1200" dirty="0"/>
              <a:t>遍历对象数组并输出</a:t>
            </a:r>
          </a:p>
          <a:p>
            <a:r>
              <a:rPr lang="en-US" sz="1200" dirty="0"/>
              <a:t>for (Student e : array3) {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/>
              <a:t>e.display</a:t>
            </a:r>
            <a:r>
              <a:rPr lang="en-US" sz="1200" dirty="0"/>
              <a:t>();</a:t>
            </a:r>
            <a:endParaRPr sz="1200" dirty="0"/>
          </a:p>
          <a:p>
            <a:r>
              <a:rPr lang="en-US" sz="1200" dirty="0"/>
              <a:t>	</a:t>
            </a:r>
            <a:r>
              <a:rPr lang="en-US" sz="1200" dirty="0" err="1"/>
              <a:t>System.out.println</a:t>
            </a:r>
            <a:r>
              <a:rPr lang="en-US" sz="1200" dirty="0"/>
              <a:t>("------------------------");</a:t>
            </a:r>
            <a:endParaRPr sz="1200" dirty="0"/>
          </a:p>
          <a:p>
            <a:r>
              <a:rPr lang="en-US" sz="1200" dirty="0"/>
              <a:t>}</a:t>
            </a:r>
            <a:endParaRPr sz="1200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642939"/>
          </a:xfrm>
        </p:spPr>
        <p:txBody>
          <a:bodyPr/>
          <a:lstStyle/>
          <a:p>
            <a:r>
              <a:rPr lang="zh-CN" dirty="0"/>
              <a:t>演示对象数组的应用</a:t>
            </a:r>
            <a:r>
              <a:rPr lang="zh-CN" altLang="en-US" dirty="0"/>
              <a:t>（代码</a:t>
            </a:r>
            <a:r>
              <a:rPr dirty="0"/>
              <a:t>2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dirty="0"/>
              <a:t>【任务</a:t>
            </a:r>
            <a:r>
              <a:rPr dirty="0"/>
              <a:t>3-1</a:t>
            </a:r>
            <a:r>
              <a:rPr lang="zh-CN" dirty="0"/>
              <a:t>】实现日志实体类，日志信息用于记录用户登录及登出状态。 </a:t>
            </a:r>
            <a:endParaRPr dirty="0"/>
          </a:p>
          <a:p>
            <a:pPr lvl="1"/>
            <a:r>
              <a:rPr lang="en-US" dirty="0"/>
              <a:t>LogRec.java</a:t>
            </a:r>
            <a:endParaRPr dirty="0"/>
          </a:p>
          <a:p>
            <a:pPr lvl="0"/>
            <a:r>
              <a:rPr lang="zh-CN" dirty="0"/>
              <a:t>【任务</a:t>
            </a:r>
            <a:r>
              <a:rPr dirty="0"/>
              <a:t>3-2</a:t>
            </a:r>
            <a:r>
              <a:rPr lang="zh-CN" dirty="0"/>
              <a:t>】创建日志业务类，实现日志数据的信息采集及显示功能</a:t>
            </a:r>
            <a:endParaRPr dirty="0"/>
          </a:p>
          <a:p>
            <a:pPr lvl="1"/>
            <a:r>
              <a:rPr lang="en-US" dirty="0" err="1"/>
              <a:t>LogRecService</a:t>
            </a:r>
            <a:r>
              <a:rPr altLang="en-US" i="1" dirty="0"/>
              <a:t>.java</a:t>
            </a:r>
          </a:p>
          <a:p>
            <a:pPr lvl="0"/>
            <a:r>
              <a:rPr lang="zh-CN" dirty="0"/>
              <a:t>【任务</a:t>
            </a:r>
            <a:r>
              <a:rPr dirty="0"/>
              <a:t>3-3</a:t>
            </a:r>
            <a:r>
              <a:rPr lang="zh-CN" dirty="0"/>
              <a:t>】创建一个日志测试类，演示日志数据的信息采集及显示</a:t>
            </a:r>
            <a:endParaRPr dirty="0"/>
          </a:p>
          <a:p>
            <a:pPr lvl="1"/>
            <a:r>
              <a:rPr dirty="0"/>
              <a:t>LogRecDemo</a:t>
            </a:r>
            <a:r>
              <a:rPr lang="en-US" dirty="0"/>
              <a:t>.java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3.7  </a:t>
            </a:r>
            <a:r>
              <a:rPr dirty="0"/>
              <a:t>贯穿任务实现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lang="zh-CN" sz="1800" dirty="0"/>
              <a:t>面向对象具有唯一性、分类性、</a:t>
            </a:r>
            <a:r>
              <a:rPr lang="zh-CN" sz="1800" u="sng" dirty="0">
                <a:solidFill>
                  <a:srgbClr val="FF0000"/>
                </a:solidFill>
              </a:rPr>
              <a:t>继承性以及多态性</a:t>
            </a:r>
            <a:r>
              <a:rPr lang="zh-CN" sz="1800" dirty="0"/>
              <a:t>四个特征</a:t>
            </a:r>
          </a:p>
          <a:p>
            <a:pPr lvl="0"/>
            <a:r>
              <a:rPr lang="zh-CN" sz="1800" dirty="0"/>
              <a:t>类是具有相同属性和方法的对象的抽象定义</a:t>
            </a:r>
          </a:p>
          <a:p>
            <a:pPr lvl="0"/>
            <a:r>
              <a:rPr lang="zh-CN" sz="1800" dirty="0"/>
              <a:t>对象是类的一个实例，拥有类定义的属性和方法</a:t>
            </a:r>
          </a:p>
          <a:p>
            <a:pPr lvl="0"/>
            <a:r>
              <a:rPr sz="1800" dirty="0"/>
              <a:t>Java</a:t>
            </a:r>
            <a:r>
              <a:rPr lang="zh-CN" sz="1800" dirty="0"/>
              <a:t>中通过关键字</a:t>
            </a:r>
            <a:r>
              <a:rPr sz="1800" dirty="0"/>
              <a:t>new</a:t>
            </a:r>
            <a:r>
              <a:rPr lang="zh-CN" sz="1800" dirty="0"/>
              <a:t>创建一个类的实例对象</a:t>
            </a:r>
          </a:p>
          <a:p>
            <a:pPr lvl="0"/>
            <a:r>
              <a:rPr lang="zh-CN" sz="1800" dirty="0"/>
              <a:t>构造方法可用于在</a:t>
            </a:r>
            <a:r>
              <a:rPr sz="1800" dirty="0"/>
              <a:t>new</a:t>
            </a:r>
            <a:r>
              <a:rPr lang="zh-CN" sz="1800" dirty="0"/>
              <a:t>对象时初始化对象属性</a:t>
            </a:r>
          </a:p>
          <a:p>
            <a:pPr lvl="0"/>
            <a:r>
              <a:rPr lang="zh-CN" sz="1800" dirty="0"/>
              <a:t>方法的参数传递有值传递和引用传递两种</a:t>
            </a:r>
          </a:p>
          <a:p>
            <a:pPr lvl="0"/>
            <a:r>
              <a:rPr lang="zh-CN" sz="1800" dirty="0">
                <a:solidFill>
                  <a:srgbClr val="0000CC"/>
                </a:solidFill>
              </a:rPr>
              <a:t>类的方法和构造方法都可以重载定义</a:t>
            </a:r>
          </a:p>
          <a:p>
            <a:pPr lvl="0"/>
            <a:r>
              <a:rPr lang="zh-CN" sz="1800" dirty="0"/>
              <a:t>访问控制符用来限制类内部的信息（属性和方法）被访问的范围</a:t>
            </a:r>
          </a:p>
          <a:p>
            <a:pPr lvl="0"/>
            <a:r>
              <a:rPr sz="1800" dirty="0"/>
              <a:t>Java</a:t>
            </a:r>
            <a:r>
              <a:rPr lang="zh-CN" sz="1800" dirty="0"/>
              <a:t>中的访问修饰符有：</a:t>
            </a:r>
            <a:r>
              <a:rPr sz="1800" dirty="0"/>
              <a:t>public</a:t>
            </a:r>
            <a:r>
              <a:rPr lang="zh-CN" sz="1800" dirty="0"/>
              <a:t>、</a:t>
            </a:r>
            <a:r>
              <a:rPr sz="1800" dirty="0"/>
              <a:t>protected</a:t>
            </a:r>
            <a:r>
              <a:rPr lang="zh-CN" sz="1800" dirty="0"/>
              <a:t>、缺省、</a:t>
            </a:r>
            <a:r>
              <a:rPr sz="1800" dirty="0"/>
              <a:t>private</a:t>
            </a:r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642924"/>
            <a:ext cx="8215365" cy="4286260"/>
          </a:xfrm>
        </p:spPr>
        <p:txBody>
          <a:bodyPr/>
          <a:lstStyle/>
          <a:p>
            <a:pPr lvl="0"/>
            <a:r>
              <a:rPr lang="zh-CN" sz="1800" dirty="0"/>
              <a:t>包可以使类的组织层次更鲜明</a:t>
            </a:r>
          </a:p>
          <a:p>
            <a:pPr lvl="0"/>
            <a:r>
              <a:rPr sz="1800" dirty="0"/>
              <a:t>Java</a:t>
            </a:r>
            <a:r>
              <a:rPr lang="zh-CN" sz="1800" dirty="0"/>
              <a:t>中使用</a:t>
            </a:r>
            <a:r>
              <a:rPr sz="1800" dirty="0"/>
              <a:t>package</a:t>
            </a:r>
            <a:r>
              <a:rPr lang="zh-CN" sz="1800" dirty="0"/>
              <a:t>定义包，使用</a:t>
            </a:r>
            <a:r>
              <a:rPr sz="1800" dirty="0"/>
              <a:t>import</a:t>
            </a:r>
            <a:r>
              <a:rPr lang="zh-CN" sz="1800" dirty="0"/>
              <a:t>导入包</a:t>
            </a:r>
          </a:p>
          <a:p>
            <a:pPr lvl="0"/>
            <a:r>
              <a:rPr lang="zh-CN" sz="1800" dirty="0"/>
              <a:t>静态成员从属于类，可直接通过类名调用</a:t>
            </a:r>
          </a:p>
          <a:p>
            <a:pPr lvl="0"/>
            <a:r>
              <a:rPr lang="zh-CN" sz="1800" dirty="0"/>
              <a:t>对象数组就是一个数组中的所有元素都是对象</a:t>
            </a:r>
          </a:p>
          <a:p>
            <a:pPr lvl="0"/>
            <a:r>
              <a:rPr lang="zh-CN" sz="1800" dirty="0"/>
              <a:t>对象数组中的每个元素都需要实例化</a:t>
            </a:r>
          </a:p>
          <a:p>
            <a:pPr lvl="0"/>
            <a:endParaRPr lang="zh-CN" sz="18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本章总结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dirty="0"/>
              <a:t>类与对象之间的关系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1"/>
          </p:nvPr>
        </p:nvSpPr>
        <p:spPr>
          <a:xfrm>
            <a:off x="1000100" y="3786196"/>
            <a:ext cx="7572428" cy="785818"/>
          </a:xfrm>
        </p:spPr>
        <p:txBody>
          <a:bodyPr/>
          <a:lstStyle/>
          <a:p>
            <a:r>
              <a:rPr dirty="0"/>
              <a:t>一个类可以有多个实例化对象，而对象则只是具体的一个事物。例如：“熊猫”是一个类，而“熊猫盼盼”则是一个对象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7052" y="3857634"/>
            <a:ext cx="484014" cy="484014"/>
          </a:xfrm>
          <a:prstGeom prst="rect">
            <a:avLst/>
          </a:prstGeom>
        </p:spPr>
      </p:pic>
      <p:sp>
        <p:nvSpPr>
          <p:cNvPr id="8" name="文本框 6"/>
          <p:cNvSpPr txBox="1"/>
          <p:nvPr/>
        </p:nvSpPr>
        <p:spPr>
          <a:xfrm>
            <a:off x="192061" y="4310593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sp>
        <p:nvSpPr>
          <p:cNvPr id="224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24257" name="Object 1"/>
          <p:cNvGraphicFramePr>
            <a:graphicFrameLocks noChangeAspect="1"/>
          </p:cNvGraphicFramePr>
          <p:nvPr/>
        </p:nvGraphicFramePr>
        <p:xfrm>
          <a:off x="1571604" y="642924"/>
          <a:ext cx="4857784" cy="3151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3460642" imgH="2251786" progId="Visio.Drawing.11">
                  <p:embed/>
                </p:oleObj>
              </mc:Choice>
              <mc:Fallback>
                <p:oleObj name="Visio" r:id="rId5" imgW="3460642" imgH="2251786" progId="Visio.Drawing.11">
                  <p:embed/>
                  <p:pic>
                    <p:nvPicPr>
                      <p:cNvPr id="22425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04" y="642924"/>
                        <a:ext cx="4857784" cy="31514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4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8" grpId="0"/>
    </p:bldLst>
  </p:timing>
</p:sld>
</file>

<file path=ppt/theme/theme1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charset="0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4086</TotalTime>
  <Words>6895</Words>
  <Application>Microsoft Office PowerPoint</Application>
  <PresentationFormat>全屏显示(16:9)</PresentationFormat>
  <Paragraphs>744</Paragraphs>
  <Slides>87</Slides>
  <Notes>77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87</vt:i4>
      </vt:variant>
    </vt:vector>
  </HeadingPairs>
  <TitlesOfParts>
    <vt:vector size="105" baseType="lpstr">
      <vt:lpstr>&amp;quot</vt:lpstr>
      <vt:lpstr>Adobe 仿宋 Std R</vt:lpstr>
      <vt:lpstr>Adobe 黑体 Std R</vt:lpstr>
      <vt:lpstr>Adobe 宋体 Std L</vt:lpstr>
      <vt:lpstr>微软雅黑</vt:lpstr>
      <vt:lpstr>微软雅黑</vt:lpstr>
      <vt:lpstr>Arial</vt:lpstr>
      <vt:lpstr>Arial</vt:lpstr>
      <vt:lpstr>Calibri</vt:lpstr>
      <vt:lpstr>Consolas</vt:lpstr>
      <vt:lpstr>Courier New</vt:lpstr>
      <vt:lpstr>Times New Roman</vt:lpstr>
      <vt:lpstr>Verdana</vt:lpstr>
      <vt:lpstr>Wingdings</vt:lpstr>
      <vt:lpstr>JavaSE模板</vt:lpstr>
      <vt:lpstr>2_nordridesign.com</vt:lpstr>
      <vt:lpstr>1_自定义设计方案</vt:lpstr>
      <vt:lpstr>Visio</vt:lpstr>
      <vt:lpstr>上章回顾</vt:lpstr>
      <vt:lpstr>上章回顾</vt:lpstr>
      <vt:lpstr>第三章 面向对象基础</vt:lpstr>
      <vt:lpstr>本章重点</vt:lpstr>
      <vt:lpstr>3.1  面向对象思想</vt:lpstr>
      <vt:lpstr>3.1.1  面向对象简介</vt:lpstr>
      <vt:lpstr>对象</vt:lpstr>
      <vt:lpstr>类</vt:lpstr>
      <vt:lpstr>类与对象之间的关系</vt:lpstr>
      <vt:lpstr>类的关系</vt:lpstr>
      <vt:lpstr>类的关系</vt:lpstr>
      <vt:lpstr>3.1.3  面向对象特征</vt:lpstr>
      <vt:lpstr>唯一性</vt:lpstr>
      <vt:lpstr>分类性</vt:lpstr>
      <vt:lpstr>继承性</vt:lpstr>
      <vt:lpstr>多态性</vt:lpstr>
      <vt:lpstr>3.2  类与对象</vt:lpstr>
      <vt:lpstr>3.2.1  类的声明</vt:lpstr>
      <vt:lpstr>2.2.3  变量作用域</vt:lpstr>
      <vt:lpstr>PowerPoint 演示文稿</vt:lpstr>
      <vt:lpstr>PowerPoint 演示文稿</vt:lpstr>
      <vt:lpstr>3.2.2  对象的创建和使用</vt:lpstr>
      <vt:lpstr>PowerPoint 演示文稿</vt:lpstr>
      <vt:lpstr>PowerPoint 演示文稿</vt:lpstr>
      <vt:lpstr>PowerPoint 演示文稿</vt:lpstr>
      <vt:lpstr>PowerPoint 演示文稿</vt:lpstr>
      <vt:lpstr>Person对象的创建及使用过程</vt:lpstr>
      <vt:lpstr>3.3  方法</vt:lpstr>
      <vt:lpstr>Person对象的创建及使用过程</vt:lpstr>
      <vt:lpstr>3.3.1  方法的参数传递机制</vt:lpstr>
      <vt:lpstr>3.3.1  方法的参数传递机制</vt:lpstr>
      <vt:lpstr>3.3.1  方法的参数传递机制</vt:lpstr>
      <vt:lpstr>值传递</vt:lpstr>
      <vt:lpstr>参数的值传递</vt:lpstr>
      <vt:lpstr>程序值传递的执行过程</vt:lpstr>
      <vt:lpstr>程序值传递的执行过程</vt:lpstr>
      <vt:lpstr>程序值传递的执行过程</vt:lpstr>
      <vt:lpstr>引用传递</vt:lpstr>
      <vt:lpstr>参数的引用传递</vt:lpstr>
      <vt:lpstr>参数的引用传递</vt:lpstr>
      <vt:lpstr>参数的引用传递</vt:lpstr>
      <vt:lpstr>程序引用传递的执行过程</vt:lpstr>
      <vt:lpstr>程序引用传递的执行过程</vt:lpstr>
      <vt:lpstr>程序引用传递的执行过程</vt:lpstr>
      <vt:lpstr>3.3.2  构造方法</vt:lpstr>
      <vt:lpstr>Person类增加一个构造方法</vt:lpstr>
      <vt:lpstr>this关键字</vt:lpstr>
      <vt:lpstr>PowerPoint 演示文稿</vt:lpstr>
      <vt:lpstr>初始化对象的过程</vt:lpstr>
      <vt:lpstr>PowerPoint 演示文稿</vt:lpstr>
      <vt:lpstr>初始化过程</vt:lpstr>
      <vt:lpstr>初始化过程</vt:lpstr>
      <vt:lpstr>初始化过程</vt:lpstr>
      <vt:lpstr>初始化过程</vt:lpstr>
      <vt:lpstr>上节课总结</vt:lpstr>
      <vt:lpstr>默认构造方法</vt:lpstr>
      <vt:lpstr>Person类增加默认构造方法</vt:lpstr>
      <vt:lpstr>3.3.3  方法重载</vt:lpstr>
      <vt:lpstr>方法重载</vt:lpstr>
      <vt:lpstr>构造方法重载</vt:lpstr>
      <vt:lpstr>3.3.4  可变参数</vt:lpstr>
      <vt:lpstr>PowerPoint 演示文稿</vt:lpstr>
      <vt:lpstr>可变参数的应用</vt:lpstr>
      <vt:lpstr>3.4.1  包</vt:lpstr>
      <vt:lpstr>1.  定义包</vt:lpstr>
      <vt:lpstr>PowerPoint 演示文稿</vt:lpstr>
      <vt:lpstr>2.  导入包</vt:lpstr>
      <vt:lpstr>2.  导入包</vt:lpstr>
      <vt:lpstr>PowerPoint 演示文稿</vt:lpstr>
      <vt:lpstr>PowerPoint 演示文稿</vt:lpstr>
      <vt:lpstr>PowerPoint 演示文稿</vt:lpstr>
      <vt:lpstr>3.4.2  访问控制符</vt:lpstr>
      <vt:lpstr>3.4.2  访问控制符</vt:lpstr>
      <vt:lpstr>3.4.2  访问控制符</vt:lpstr>
      <vt:lpstr>3.5  静态成员</vt:lpstr>
      <vt:lpstr>PowerPoint 演示文稿</vt:lpstr>
      <vt:lpstr>PowerPoint 演示文稿</vt:lpstr>
      <vt:lpstr>3.6  对象数组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3.7  贯穿任务实现</vt:lpstr>
      <vt:lpstr>本章总结</vt:lpstr>
      <vt:lpstr>本章总结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张 炳</cp:lastModifiedBy>
  <cp:revision>1337</cp:revision>
  <dcterms:created xsi:type="dcterms:W3CDTF">2014-10-31T04:56:07Z</dcterms:created>
  <dcterms:modified xsi:type="dcterms:W3CDTF">2023-03-23T01:59:04Z</dcterms:modified>
</cp:coreProperties>
</file>