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  <p:sldMasterId id="2147484016" r:id="rId2"/>
    <p:sldMasterId id="2147484031" r:id="rId3"/>
  </p:sldMasterIdLst>
  <p:notesMasterIdLst>
    <p:notesMasterId r:id="rId48"/>
  </p:notesMasterIdLst>
  <p:handoutMasterIdLst>
    <p:handoutMasterId r:id="rId49"/>
  </p:handoutMasterIdLst>
  <p:sldIdLst>
    <p:sldId id="257" r:id="rId4"/>
    <p:sldId id="295" r:id="rId5"/>
    <p:sldId id="258" r:id="rId6"/>
    <p:sldId id="259" r:id="rId7"/>
    <p:sldId id="262" r:id="rId8"/>
    <p:sldId id="516" r:id="rId9"/>
    <p:sldId id="407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479" r:id="rId20"/>
    <p:sldId id="526" r:id="rId21"/>
    <p:sldId id="527" r:id="rId22"/>
    <p:sldId id="528" r:id="rId23"/>
    <p:sldId id="529" r:id="rId24"/>
    <p:sldId id="530" r:id="rId25"/>
    <p:sldId id="531" r:id="rId26"/>
    <p:sldId id="532" r:id="rId27"/>
    <p:sldId id="480" r:id="rId28"/>
    <p:sldId id="533" r:id="rId29"/>
    <p:sldId id="534" r:id="rId30"/>
    <p:sldId id="535" r:id="rId31"/>
    <p:sldId id="536" r:id="rId32"/>
    <p:sldId id="537" r:id="rId33"/>
    <p:sldId id="538" r:id="rId34"/>
    <p:sldId id="54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9" r:id="rId43"/>
    <p:sldId id="546" r:id="rId44"/>
    <p:sldId id="547" r:id="rId45"/>
    <p:sldId id="293" r:id="rId46"/>
    <p:sldId id="304" r:id="rId4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23EA7-1B84-4D41-9C11-9CADC42CF967}" v="2" dt="2023-03-30T01:04:12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66" autoAdjust="0"/>
  </p:normalViewPr>
  <p:slideViewPr>
    <p:cSldViewPr>
      <p:cViewPr varScale="1">
        <p:scale>
          <a:sx n="235" d="100"/>
          <a:sy n="235" d="100"/>
        </p:scale>
        <p:origin x="144" y="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炳" userId="26a9a8d041cd339b" providerId="LiveId" clId="{92D23EA7-1B84-4D41-9C11-9CADC42CF967}"/>
    <pc:docChg chg="modSld">
      <pc:chgData name="张 炳" userId="26a9a8d041cd339b" providerId="LiveId" clId="{92D23EA7-1B84-4D41-9C11-9CADC42CF967}" dt="2023-03-30T01:05:50.674" v="50" actId="1076"/>
      <pc:docMkLst>
        <pc:docMk/>
      </pc:docMkLst>
      <pc:sldChg chg="addSp modSp mod modAnim">
        <pc:chgData name="张 炳" userId="26a9a8d041cd339b" providerId="LiveId" clId="{92D23EA7-1B84-4D41-9C11-9CADC42CF967}" dt="2023-03-30T01:05:50.674" v="50" actId="1076"/>
        <pc:sldMkLst>
          <pc:docMk/>
          <pc:sldMk cId="0" sldId="546"/>
        </pc:sldMkLst>
        <pc:spChg chg="add mod">
          <ac:chgData name="张 炳" userId="26a9a8d041cd339b" providerId="LiveId" clId="{92D23EA7-1B84-4D41-9C11-9CADC42CF967}" dt="2023-03-30T01:05:50.674" v="50" actId="1076"/>
          <ac:spMkLst>
            <pc:docMk/>
            <pc:sldMk cId="0" sldId="546"/>
            <ac:spMk id="3" creationId="{CA690040-1D49-5666-112C-2B2A687D82F2}"/>
          </ac:spMkLst>
        </pc:spChg>
        <pc:spChg chg="mod">
          <ac:chgData name="张 炳" userId="26a9a8d041cd339b" providerId="LiveId" clId="{92D23EA7-1B84-4D41-9C11-9CADC42CF967}" dt="2023-03-30T01:04:19.368" v="2" actId="1076"/>
          <ac:spMkLst>
            <pc:docMk/>
            <pc:sldMk cId="0" sldId="546"/>
            <ac:spMk id="9" creationId="{00000000-0000-0000-0000-000000000000}"/>
          </ac:spMkLst>
        </pc:spChg>
      </pc:sldChg>
    </pc:docChg>
  </pc:docChgLst>
  <pc:docChgLst>
    <pc:chgData name="张 炳" userId="26a9a8d041cd339b" providerId="LiveId" clId="{499A9DCB-8B5D-4607-BFF6-635CC915A669}"/>
    <pc:docChg chg="custSel modSld">
      <pc:chgData name="张 炳" userId="26a9a8d041cd339b" providerId="LiveId" clId="{499A9DCB-8B5D-4607-BFF6-635CC915A669}" dt="2022-04-07T02:17:25.139" v="26" actId="207"/>
      <pc:docMkLst>
        <pc:docMk/>
      </pc:docMkLst>
      <pc:sldChg chg="modSp">
        <pc:chgData name="张 炳" userId="26a9a8d041cd339b" providerId="LiveId" clId="{499A9DCB-8B5D-4607-BFF6-635CC915A669}" dt="2022-04-06T03:21:15.994" v="9" actId="207"/>
        <pc:sldMkLst>
          <pc:docMk/>
          <pc:sldMk cId="0" sldId="523"/>
        </pc:sldMkLst>
        <pc:spChg chg="mod">
          <ac:chgData name="张 炳" userId="26a9a8d041cd339b" providerId="LiveId" clId="{499A9DCB-8B5D-4607-BFF6-635CC915A669}" dt="2022-04-06T03:21:15.994" v="9" actId="207"/>
          <ac:spMkLst>
            <pc:docMk/>
            <pc:sldMk cId="0" sldId="523"/>
            <ac:spMk id="5" creationId="{00000000-0000-0000-0000-000000000000}"/>
          </ac:spMkLst>
        </pc:spChg>
      </pc:sldChg>
      <pc:sldChg chg="modSp mod modAnim">
        <pc:chgData name="张 炳" userId="26a9a8d041cd339b" providerId="LiveId" clId="{499A9DCB-8B5D-4607-BFF6-635CC915A669}" dt="2022-04-06T03:27:05.220" v="10" actId="1076"/>
        <pc:sldMkLst>
          <pc:docMk/>
          <pc:sldMk cId="0" sldId="529"/>
        </pc:sldMkLst>
        <pc:spChg chg="mod">
          <ac:chgData name="张 炳" userId="26a9a8d041cd339b" providerId="LiveId" clId="{499A9DCB-8B5D-4607-BFF6-635CC915A669}" dt="2022-04-06T03:27:05.220" v="10" actId="1076"/>
          <ac:spMkLst>
            <pc:docMk/>
            <pc:sldMk cId="0" sldId="529"/>
            <ac:spMk id="9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6T00:22:49.661" v="5" actId="20577"/>
        <pc:sldMkLst>
          <pc:docMk/>
          <pc:sldMk cId="0" sldId="534"/>
        </pc:sldMkLst>
        <pc:spChg chg="mod">
          <ac:chgData name="张 炳" userId="26a9a8d041cd339b" providerId="LiveId" clId="{499A9DCB-8B5D-4607-BFF6-635CC915A669}" dt="2022-04-06T00:22:49.661" v="5" actId="20577"/>
          <ac:spMkLst>
            <pc:docMk/>
            <pc:sldMk cId="0" sldId="534"/>
            <ac:spMk id="11" creationId="{00000000-0000-0000-0000-000000000000}"/>
          </ac:spMkLst>
        </pc:spChg>
      </pc:sldChg>
      <pc:sldChg chg="modSp mod">
        <pc:chgData name="张 炳" userId="26a9a8d041cd339b" providerId="LiveId" clId="{499A9DCB-8B5D-4607-BFF6-635CC915A669}" dt="2022-04-06T03:34:50.455" v="13" actId="1076"/>
        <pc:sldMkLst>
          <pc:docMk/>
          <pc:sldMk cId="0" sldId="535"/>
        </pc:sldMkLst>
        <pc:spChg chg="mod">
          <ac:chgData name="张 炳" userId="26a9a8d041cd339b" providerId="LiveId" clId="{499A9DCB-8B5D-4607-BFF6-635CC915A669}" dt="2022-04-06T03:34:50.455" v="13" actId="1076"/>
          <ac:spMkLst>
            <pc:docMk/>
            <pc:sldMk cId="0" sldId="535"/>
            <ac:spMk id="17" creationId="{00000000-0000-0000-0000-000000000000}"/>
          </ac:spMkLst>
        </pc:spChg>
      </pc:sldChg>
      <pc:sldChg chg="delSp mod">
        <pc:chgData name="张 炳" userId="26a9a8d041cd339b" providerId="LiveId" clId="{499A9DCB-8B5D-4607-BFF6-635CC915A669}" dt="2022-04-07T02:02:24.500" v="20" actId="478"/>
        <pc:sldMkLst>
          <pc:docMk/>
          <pc:sldMk cId="0" sldId="539"/>
        </pc:sldMkLst>
        <pc:spChg chg="del">
          <ac:chgData name="张 炳" userId="26a9a8d041cd339b" providerId="LiveId" clId="{499A9DCB-8B5D-4607-BFF6-635CC915A669}" dt="2022-04-07T02:02:24.500" v="20" actId="478"/>
          <ac:spMkLst>
            <pc:docMk/>
            <pc:sldMk cId="0" sldId="539"/>
            <ac:spMk id="4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7T02:09:13.526" v="22" actId="207"/>
        <pc:sldMkLst>
          <pc:docMk/>
          <pc:sldMk cId="0" sldId="540"/>
        </pc:sldMkLst>
        <pc:spChg chg="mod">
          <ac:chgData name="张 炳" userId="26a9a8d041cd339b" providerId="LiveId" clId="{499A9DCB-8B5D-4607-BFF6-635CC915A669}" dt="2022-04-06T00:26:36.717" v="6" actId="207"/>
          <ac:spMkLst>
            <pc:docMk/>
            <pc:sldMk cId="0" sldId="540"/>
            <ac:spMk id="8" creationId="{00000000-0000-0000-0000-000000000000}"/>
          </ac:spMkLst>
        </pc:spChg>
        <pc:spChg chg="mod">
          <ac:chgData name="张 炳" userId="26a9a8d041cd339b" providerId="LiveId" clId="{499A9DCB-8B5D-4607-BFF6-635CC915A669}" dt="2022-04-07T02:09:13.526" v="22" actId="207"/>
          <ac:spMkLst>
            <pc:docMk/>
            <pc:sldMk cId="0" sldId="540"/>
            <ac:spMk id="9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7T02:10:01.658" v="24" actId="207"/>
        <pc:sldMkLst>
          <pc:docMk/>
          <pc:sldMk cId="0" sldId="541"/>
        </pc:sldMkLst>
        <pc:spChg chg="mod">
          <ac:chgData name="张 炳" userId="26a9a8d041cd339b" providerId="LiveId" clId="{499A9DCB-8B5D-4607-BFF6-635CC915A669}" dt="2022-04-07T02:10:01.658" v="24" actId="207"/>
          <ac:spMkLst>
            <pc:docMk/>
            <pc:sldMk cId="0" sldId="541"/>
            <ac:spMk id="11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7T02:15:42.396" v="25" actId="207"/>
        <pc:sldMkLst>
          <pc:docMk/>
          <pc:sldMk cId="0" sldId="544"/>
        </pc:sldMkLst>
        <pc:spChg chg="mod">
          <ac:chgData name="张 炳" userId="26a9a8d041cd339b" providerId="LiveId" clId="{499A9DCB-8B5D-4607-BFF6-635CC915A669}" dt="2022-04-07T02:15:42.396" v="25" actId="207"/>
          <ac:spMkLst>
            <pc:docMk/>
            <pc:sldMk cId="0" sldId="544"/>
            <ac:spMk id="9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7T02:17:25.139" v="26" actId="207"/>
        <pc:sldMkLst>
          <pc:docMk/>
          <pc:sldMk cId="0" sldId="545"/>
        </pc:sldMkLst>
        <pc:spChg chg="mod">
          <ac:chgData name="张 炳" userId="26a9a8d041cd339b" providerId="LiveId" clId="{499A9DCB-8B5D-4607-BFF6-635CC915A669}" dt="2022-04-07T02:17:25.139" v="26" actId="207"/>
          <ac:spMkLst>
            <pc:docMk/>
            <pc:sldMk cId="0" sldId="545"/>
            <ac:spMk id="9" creationId="{00000000-0000-0000-0000-000000000000}"/>
          </ac:spMkLst>
        </pc:spChg>
      </pc:sldChg>
      <pc:sldChg chg="modSp">
        <pc:chgData name="张 炳" userId="26a9a8d041cd339b" providerId="LiveId" clId="{499A9DCB-8B5D-4607-BFF6-635CC915A669}" dt="2022-04-06T00:29:52.132" v="7" actId="207"/>
        <pc:sldMkLst>
          <pc:docMk/>
          <pc:sldMk cId="0" sldId="546"/>
        </pc:sldMkLst>
        <pc:spChg chg="mod">
          <ac:chgData name="张 炳" userId="26a9a8d041cd339b" providerId="LiveId" clId="{499A9DCB-8B5D-4607-BFF6-635CC915A669}" dt="2022-04-06T00:29:52.132" v="7" actId="207"/>
          <ac:spMkLst>
            <pc:docMk/>
            <pc:sldMk cId="0" sldId="546"/>
            <ac:spMk id="9" creationId="{00000000-0000-0000-0000-000000000000}"/>
          </ac:spMkLst>
        </pc:spChg>
      </pc:sldChg>
      <pc:sldChg chg="modSp mod">
        <pc:chgData name="张 炳" userId="26a9a8d041cd339b" providerId="LiveId" clId="{499A9DCB-8B5D-4607-BFF6-635CC915A669}" dt="2022-04-06T03:43:37.831" v="19" actId="1076"/>
        <pc:sldMkLst>
          <pc:docMk/>
          <pc:sldMk cId="772668294" sldId="548"/>
        </pc:sldMkLst>
        <pc:spChg chg="mod">
          <ac:chgData name="张 炳" userId="26a9a8d041cd339b" providerId="LiveId" clId="{499A9DCB-8B5D-4607-BFF6-635CC915A669}" dt="2022-04-06T03:43:37.831" v="19" actId="1076"/>
          <ac:spMkLst>
            <pc:docMk/>
            <pc:sldMk cId="772668294" sldId="548"/>
            <ac:spMk id="4" creationId="{3F232E31-356A-43FC-93B5-1BF55F1033BF}"/>
          </ac:spMkLst>
        </pc:spChg>
        <pc:spChg chg="mod">
          <ac:chgData name="张 炳" userId="26a9a8d041cd339b" providerId="LiveId" clId="{499A9DCB-8B5D-4607-BFF6-635CC915A669}" dt="2022-04-06T03:42:50.256" v="18" actId="113"/>
          <ac:spMkLst>
            <pc:docMk/>
            <pc:sldMk cId="772668294" sldId="548"/>
            <ac:spMk id="7" creationId="{F1663A56-8A2E-4D08-9579-626AFB2B3757}"/>
          </ac:spMkLst>
        </pc:spChg>
      </pc:sldChg>
    </pc:docChg>
  </pc:docChgLst>
  <pc:docChgLst>
    <pc:chgData name="张 炳" userId="26a9a8d041cd339b" providerId="LiveId" clId="{89F5DFF1-F4BF-489D-8840-4ED574E3CBBA}"/>
    <pc:docChg chg="modSld">
      <pc:chgData name="张 炳" userId="26a9a8d041cd339b" providerId="LiveId" clId="{89F5DFF1-F4BF-489D-8840-4ED574E3CBBA}" dt="2021-04-09T01:59:38.185" v="19" actId="14100"/>
      <pc:docMkLst>
        <pc:docMk/>
      </pc:docMkLst>
      <pc:sldChg chg="modSp mod">
        <pc:chgData name="张 炳" userId="26a9a8d041cd339b" providerId="LiveId" clId="{89F5DFF1-F4BF-489D-8840-4ED574E3CBBA}" dt="2021-04-09T01:59:38.185" v="19" actId="14100"/>
        <pc:sldMkLst>
          <pc:docMk/>
          <pc:sldMk cId="0" sldId="480"/>
        </pc:sldMkLst>
        <pc:spChg chg="mod">
          <ac:chgData name="张 炳" userId="26a9a8d041cd339b" providerId="LiveId" clId="{89F5DFF1-F4BF-489D-8840-4ED574E3CBBA}" dt="2021-04-09T01:59:38.185" v="19" actId="14100"/>
          <ac:spMkLst>
            <pc:docMk/>
            <pc:sldMk cId="0" sldId="480"/>
            <ac:spMk id="8" creationId="{00000000-0000-0000-0000-000000000000}"/>
          </ac:spMkLst>
        </pc:spChg>
      </pc:sldChg>
      <pc:sldChg chg="modSp">
        <pc:chgData name="张 炳" userId="26a9a8d041cd339b" providerId="LiveId" clId="{89F5DFF1-F4BF-489D-8840-4ED574E3CBBA}" dt="2021-04-07T01:03:25.074" v="1" actId="207"/>
        <pc:sldMkLst>
          <pc:docMk/>
          <pc:sldMk cId="0" sldId="517"/>
        </pc:sldMkLst>
        <pc:spChg chg="mod">
          <ac:chgData name="张 炳" userId="26a9a8d041cd339b" providerId="LiveId" clId="{89F5DFF1-F4BF-489D-8840-4ED574E3CBBA}" dt="2021-04-07T01:03:25.074" v="1" actId="207"/>
          <ac:spMkLst>
            <pc:docMk/>
            <pc:sldMk cId="0" sldId="517"/>
            <ac:spMk id="5" creationId="{00000000-0000-0000-0000-000000000000}"/>
          </ac:spMkLst>
        </pc:spChg>
      </pc:sldChg>
      <pc:sldChg chg="modSp">
        <pc:chgData name="张 炳" userId="26a9a8d041cd339b" providerId="LiveId" clId="{89F5DFF1-F4BF-489D-8840-4ED574E3CBBA}" dt="2021-04-07T01:01:27.381" v="0" actId="207"/>
        <pc:sldMkLst>
          <pc:docMk/>
          <pc:sldMk cId="0" sldId="518"/>
        </pc:sldMkLst>
        <pc:spChg chg="mod">
          <ac:chgData name="张 炳" userId="26a9a8d041cd339b" providerId="LiveId" clId="{89F5DFF1-F4BF-489D-8840-4ED574E3CBBA}" dt="2021-04-07T01:01:27.381" v="0" actId="207"/>
          <ac:spMkLst>
            <pc:docMk/>
            <pc:sldMk cId="0" sldId="518"/>
            <ac:spMk id="5" creationId="{00000000-0000-0000-0000-000000000000}"/>
          </ac:spMkLst>
        </pc:spChg>
      </pc:sldChg>
      <pc:sldChg chg="modSp">
        <pc:chgData name="张 炳" userId="26a9a8d041cd339b" providerId="LiveId" clId="{89F5DFF1-F4BF-489D-8840-4ED574E3CBBA}" dt="2021-04-07T01:16:01.426" v="15" actId="207"/>
        <pc:sldMkLst>
          <pc:docMk/>
          <pc:sldMk cId="0" sldId="538"/>
        </pc:sldMkLst>
        <pc:spChg chg="mod">
          <ac:chgData name="张 炳" userId="26a9a8d041cd339b" providerId="LiveId" clId="{89F5DFF1-F4BF-489D-8840-4ED574E3CBBA}" dt="2021-04-07T01:16:01.426" v="15" actId="207"/>
          <ac:spMkLst>
            <pc:docMk/>
            <pc:sldMk cId="0" sldId="538"/>
            <ac:spMk id="9" creationId="{00000000-0000-0000-0000-000000000000}"/>
          </ac:spMkLst>
        </pc:spChg>
      </pc:sldChg>
      <pc:sldChg chg="modSp">
        <pc:chgData name="张 炳" userId="26a9a8d041cd339b" providerId="LiveId" clId="{89F5DFF1-F4BF-489D-8840-4ED574E3CBBA}" dt="2021-04-07T01:21:07.531" v="18" actId="207"/>
        <pc:sldMkLst>
          <pc:docMk/>
          <pc:sldMk cId="0" sldId="541"/>
        </pc:sldMkLst>
        <pc:spChg chg="mod">
          <ac:chgData name="张 炳" userId="26a9a8d041cd339b" providerId="LiveId" clId="{89F5DFF1-F4BF-489D-8840-4ED574E3CBBA}" dt="2021-04-07T01:19:36.654" v="17" actId="113"/>
          <ac:spMkLst>
            <pc:docMk/>
            <pc:sldMk cId="0" sldId="541"/>
            <ac:spMk id="9" creationId="{00000000-0000-0000-0000-000000000000}"/>
          </ac:spMkLst>
        </pc:spChg>
        <pc:spChg chg="mod">
          <ac:chgData name="张 炳" userId="26a9a8d041cd339b" providerId="LiveId" clId="{89F5DFF1-F4BF-489D-8840-4ED574E3CBBA}" dt="2021-04-07T01:21:07.531" v="18" actId="207"/>
          <ac:spMkLst>
            <pc:docMk/>
            <pc:sldMk cId="0" sldId="541"/>
            <ac:spMk id="1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运行结果如下所示：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in thread "main"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java.lang.ArithmeticException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/ by zero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com.qst.chapter07.TryCatchDemo.main(TryCatchDemo.java:7)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通过运行结果可以看到提示“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/by zero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”的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算术异常，程序中断，最后的输出语句没有执行，“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”字符串没有显示。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语句中的业务代码出现异常时，系统会自动生成一个异常对象，该异常对象被提交给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运行时环境，此过程称为“抛出异常”；</a:t>
            </a: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运行时环境收到异常对象时，会寻找能处理该异常对象的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语句，即跟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语句中的异常类型进行一一匹配，如果匹配成功，则执行相应的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块进行处理，这个过程称为“捕获异常”；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语句后可以有一条或多条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语句，这是针对不同的异常类提供不同的异常处理方式。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当执行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块中的语句产生异常时，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块中剩下的代码不会再执行，而是执行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语句；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语句处理结束后，程序继续向下运行。因此，最后的输出语句会被执行，“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”字符串被输出显示，程序正常退出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语句后跟着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语句，分别针对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ArrayIndexOutOfBoundsException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种类型的异常进行处理。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上述代码根据输入数据的不同，其执行结果也会不同。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当从键盘输入“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，将该字符串转换成整数会产生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异常，因此对应的异常处理会输出“数字格式化异常！”，运行结果如下所示：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数字格式化异常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当输入的第二个数是“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，则会产生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算术异常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当输入的两个数都正确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，则会执行到“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array[3] = n1 * n2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”语句，因数组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的长度为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，其下标取值范围是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0~2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，所以使用“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array[3]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”会产生数组下标越界异常，运行结果如下所示：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下标越界异常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捕获异常的顺序和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语句的顺序有关，因此安排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语句的顺序时，首先应该捕获一些子类异常，然后再捕获父类异常。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块是必需的，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块是可选的，但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块二者至少出现其一，也可以同时出现，即有两种形式的用法：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try…catch…finally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；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try…catch…finally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是语句的顺序不能颠倒，所有的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块必须位于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块之后，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块必须位于所有的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块之后。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在程序的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处有一条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语句，该语句强制方法返回。通常程序执行到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语句时会立即结束当前方法，但现在会在返回之前先执行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块中的代码。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运行结果如下所示：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执行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块里的资源回收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将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语句注释掉，取消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处的代码注释，使用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System.exit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语句退出整个应用程序。因应用程序不再执行，所以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块中的代码也失去执行的机会，其运行结果如下所示：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自动关闭资源的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语句相当于包含了隐式的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块，该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块用于关闭前面所访问的资源。因此，自动关闭资源的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语句后面即可以没有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块，也可以没有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块。当然，如果程序需要，自动关闭资源的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语句后也可以带多个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块和一个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关键字后紧跟一对小括号，在小括号中声明并初始化一个文件输入流，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语句会自动关闭该资源，这种写法既简洁又安全。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上述代码中，在一个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语句中嵌套了另外一个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语句。根据输入内容的不同，其运行结果也不同。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java.lang.NumberFormatException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For input string: "hello"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java.lang.NumberFormatException.forInputString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java.lang.Integer.parseInt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java.lang.Integer.parseInt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(Unknown Source)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com.qst.chapter07.NestingTryCatchDemo.main(NestingTryCatchDemo.java:17)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当第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个数输入正确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个数输入“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”时，运行结果如下所示：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java.lang.ArithmeticException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/ by zero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at com.qst.chapter07.NestingTryCatchDemo.main(NestingTryCatchDemo.java:26)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当输入两个正确的数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，运行结果如下所示：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8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zkl.txt (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系统找不到指定的文件。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请输入第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个数：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您输入的两个数的商是：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程序结束！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使用嵌套的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try…catch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语句时，如果执行内部的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块没有遇到匹配的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块，则将检查外部的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第一个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语句使用多异常捕获，该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catch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可以捕获处理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ArrayIndexOutOfBoundsException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三种类型的异常。多异常捕获时，异常变量默认是常量，因此程序中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①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处的代码是错误的，而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②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的代码是正确的。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上述代码中，在定义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myThrowsFunction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方法时，该方法后面直接使用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关键字抛出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NumberFormatException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ArithmeticException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三种类型的异常，这三种异常类之间使用逗号“，”间隔。这表明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myThrowsFunction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会产生异常，但该方法本身没有对异常进行捕获处理（方法体内没有异常处理语句），在调用该方法时就需要对异常进行捕获处理。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上述代码定义一个自定义异常类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，该类继承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，并提供两个构造方法：第一个构造方法是不带参数的默认构造方法；第二个构造方法带参数，并在方法体中使用“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”调用父类的构造方法进行初始化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上述代码中，当输入的年龄不在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0~80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之间时，使用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throw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抛出自定义异常类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AgeException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对象。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在某些语言中，例如传统的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语言没有提供异常处理机制，程序员被迫使用多条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语句来检测所有可能导致错误的条件，这样会使代码变得非常复杂。而目前主流的编程语言，例如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等都提供了成熟的异常处理机制，可以使程序中的异常处理代码和正常的业务代码分离，一旦出现异常，很容易查到并解决，提高了程序的健壮性。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9592" y="994414"/>
            <a:ext cx="720080" cy="72008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1"/>
          </p:nvPr>
        </p:nvSpPr>
        <p:spPr>
          <a:xfrm>
            <a:off x="2000250" y="1000115"/>
            <a:ext cx="4357700" cy="500065"/>
          </a:xfrm>
        </p:spPr>
        <p:txBody>
          <a:bodyPr/>
          <a:lstStyle>
            <a:lvl1pPr>
              <a:buFont typeface="Wingdings" pitchFamily="2" charset="2"/>
              <a:buNone/>
              <a:defRPr kumimoji="0" lang="zh-CN" altLang="en-US" sz="2400" b="1" kern="1200" dirty="0" smtClean="0">
                <a:solidFill>
                  <a:schemeClr val="accent6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2"/>
          </p:nvPr>
        </p:nvSpPr>
        <p:spPr>
          <a:xfrm>
            <a:off x="2000250" y="1571618"/>
            <a:ext cx="5786460" cy="2928958"/>
          </a:xfrm>
        </p:spPr>
        <p:txBody>
          <a:bodyPr/>
          <a:lstStyle>
            <a:lvl1pPr>
              <a:buFont typeface="Wingdings" pitchFamily="2" charset="2"/>
              <a:buChar char="l"/>
              <a:defRPr b="1">
                <a:ea typeface="Adobe 黑体 Std R"/>
              </a:defRPr>
            </a:lvl1pPr>
            <a:lvl2pPr marL="74295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b="1">
                <a:ea typeface="Adobe 黑体 Std R"/>
              </a:defRPr>
            </a:lvl2pPr>
            <a:lvl3pPr marL="11430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0100" y="4572014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64293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1571618"/>
            <a:ext cx="44291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571618"/>
            <a:ext cx="44291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5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44" r:id="rId6"/>
    <p:sldLayoutId id="2147484012" r:id="rId7"/>
    <p:sldLayoutId id="2147484046" r:id="rId8"/>
    <p:sldLayoutId id="2147484014" r:id="rId9"/>
    <p:sldLayoutId id="2147484013" r:id="rId10"/>
    <p:sldLayoutId id="2147484045" r:id="rId11"/>
    <p:sldLayoutId id="2147484015" r:id="rId12"/>
    <p:sldLayoutId id="2147484047" r:id="rId13"/>
    <p:sldLayoutId id="2147484048" r:id="rId14"/>
    <p:sldLayoutId id="2147483956" r:id="rId15"/>
    <p:sldLayoutId id="2147483957" r:id="rId16"/>
    <p:sldLayoutId id="2147483958" r:id="rId17"/>
    <p:sldLayoutId id="2147483959" r:id="rId18"/>
    <p:sldLayoutId id="2147483960" r:id="rId19"/>
    <p:sldLayoutId id="2147483961" r:id="rId20"/>
    <p:sldLayoutId id="2147483962" r:id="rId21"/>
    <p:sldLayoutId id="2147483963" r:id="rId22"/>
    <p:sldLayoutId id="2147483964" r:id="rId23"/>
    <p:sldLayoutId id="2147483965" r:id="rId24"/>
    <p:sldLayoutId id="2147483966" r:id="rId25"/>
    <p:sldLayoutId id="2147483967" r:id="rId26"/>
    <p:sldLayoutId id="2147483968" r:id="rId27"/>
    <p:sldLayoutId id="2147483969" r:id="rId28"/>
    <p:sldLayoutId id="2147483970" r:id="rId29"/>
    <p:sldLayoutId id="2147483971" r:id="rId30"/>
    <p:sldLayoutId id="2147483972" r:id="rId31"/>
    <p:sldLayoutId id="2147483973" r:id="rId32"/>
    <p:sldLayoutId id="2147483974" r:id="rId33"/>
    <p:sldLayoutId id="2147483975" r:id="rId34"/>
    <p:sldLayoutId id="2147483976" r:id="rId35"/>
    <p:sldLayoutId id="2147483977" r:id="rId36"/>
    <p:sldLayoutId id="2147483978" r:id="rId37"/>
    <p:sldLayoutId id="2147483979" r:id="rId38"/>
    <p:sldLayoutId id="2147484010" r:id="rId3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altLang="en-US" dirty="0"/>
              <a:t>七</a:t>
            </a:r>
            <a:r>
              <a:rPr lang="zh-CN" altLang="en-US" dirty="0"/>
              <a:t>章 </a:t>
            </a:r>
            <a:r>
              <a:rPr altLang="en-US" dirty="0"/>
              <a:t>异常</a:t>
            </a:r>
            <a:endParaRPr lang="zh-CN" altLang="en-US" dirty="0"/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3750469"/>
          </a:xfrm>
        </p:spPr>
        <p:txBody>
          <a:bodyPr/>
          <a:lstStyle/>
          <a:p>
            <a:pPr>
              <a:buNone/>
            </a:pPr>
            <a:r>
              <a:rPr lang="zh-CN" dirty="0"/>
              <a:t>常用的异常类： 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428728" y="1220804"/>
          <a:ext cx="609600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异常分类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类名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说明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非检查型异常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ArrayIndexOutOfBoundsException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数组下标越界异常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NullPointerException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空指针访问异常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NumberFormatException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数字格式化异常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ArithmeticException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算术异常，如除以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溢出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ClassCastException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类型转换不匹配异常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检查型异常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SQLException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数据库访问异常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IOException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文件操作异常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FileNotFoundException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文件不存在异常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ClassNotFoundException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类没找到异常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sz="1800" dirty="0"/>
              <a:t>检查型异常体现了</a:t>
            </a:r>
            <a:r>
              <a:rPr lang="en-US" sz="1800" dirty="0"/>
              <a:t>Java</a:t>
            </a:r>
            <a:r>
              <a:rPr sz="1800" dirty="0"/>
              <a:t>语言的严谨性，程序员必须对该类型的异常进行处理，否则程序编译不通过，无法运行。</a:t>
            </a:r>
            <a:r>
              <a:rPr lang="en-US" sz="1800" dirty="0" err="1"/>
              <a:t>RuntimeException</a:t>
            </a:r>
            <a:r>
              <a:rPr sz="1800" dirty="0"/>
              <a:t>及其子类都是</a:t>
            </a:r>
            <a:r>
              <a:rPr lang="en-US" sz="1800" dirty="0"/>
              <a:t>Exception</a:t>
            </a:r>
            <a:r>
              <a:rPr sz="1800" dirty="0"/>
              <a:t>的子类，</a:t>
            </a:r>
            <a:r>
              <a:rPr lang="en-US" sz="1800" dirty="0"/>
              <a:t>Exception</a:t>
            </a:r>
            <a:r>
              <a:rPr sz="1800" dirty="0"/>
              <a:t>是所有能够处理的异常的父类。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428610"/>
            <a:ext cx="8215365" cy="4286259"/>
          </a:xfrm>
        </p:spPr>
        <p:txBody>
          <a:bodyPr/>
          <a:lstStyle/>
          <a:p>
            <a:r>
              <a:rPr lang="zh-CN" dirty="0"/>
              <a:t>异常是在程序执行期间产生的，会中断正常的指令流，使程序不能正常执行下去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7.1.2  </a:t>
            </a:r>
            <a:r>
              <a:rPr dirty="0"/>
              <a:t>异常处理机制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500180"/>
            <a:ext cx="7858180" cy="3323987"/>
          </a:xfrm>
        </p:spPr>
        <p:txBody>
          <a:bodyPr/>
          <a:lstStyle/>
          <a:p>
            <a:r>
              <a:rPr lang="en-US" sz="1400" dirty="0"/>
              <a:t>public class ExceptionDemo1 {</a:t>
            </a:r>
            <a:endParaRPr sz="1400" dirty="0"/>
          </a:p>
          <a:p>
            <a:r>
              <a:rPr lang="en-US" sz="1400" dirty="0"/>
              <a:t>	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 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产生除以</a:t>
            </a:r>
            <a:r>
              <a:rPr lang="en-US" sz="1400" dirty="0"/>
              <a:t>0</a:t>
            </a:r>
            <a:r>
              <a:rPr sz="1400" dirty="0"/>
              <a:t>的算术异常，程序中断</a:t>
            </a:r>
          </a:p>
          <a:p>
            <a:r>
              <a:rPr lang="en-US" sz="1400" dirty="0"/>
              <a:t>		</a:t>
            </a:r>
            <a:r>
              <a:rPr lang="en-US" sz="1400" b="1" dirty="0" err="1"/>
              <a:t>int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= 10 / 0;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	// </a:t>
            </a:r>
            <a:r>
              <a:rPr sz="1400" dirty="0"/>
              <a:t>因执行上一句代码时程序产生异常，中断，该条语句不会执行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System.out.println</a:t>
            </a:r>
            <a:r>
              <a:rPr lang="en-US" sz="1400" dirty="0"/>
              <a:t>("end");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} 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为了使程序出现异常时也能正常运行下去，需要对异常进行相关的处理操作，这种操作称之为“异常处理”</a:t>
            </a:r>
            <a:endParaRPr dirty="0"/>
          </a:p>
          <a:p>
            <a:pPr lvl="0"/>
            <a:r>
              <a:rPr dirty="0"/>
              <a:t>Java</a:t>
            </a:r>
            <a:r>
              <a:rPr lang="zh-CN" dirty="0"/>
              <a:t>的异常处理机制可以让程序具有良好的容错性，当程序运行过程中出现意外情况发生时，系统会自动生成一个异常对象来通知程序，程序再根据异常对象的类型进行相应的处理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提供的异常处理机制有两种：</a:t>
            </a:r>
          </a:p>
          <a:p>
            <a:pPr lvl="0"/>
            <a:r>
              <a:rPr lang="zh-CN" dirty="0"/>
              <a:t>使用</a:t>
            </a:r>
            <a:r>
              <a:rPr dirty="0">
                <a:solidFill>
                  <a:srgbClr val="FF0000"/>
                </a:solidFill>
              </a:rPr>
              <a:t>try…catch</a:t>
            </a:r>
            <a:r>
              <a:rPr lang="zh-CN" dirty="0"/>
              <a:t>捕获异常：将可能产生异常的代码放在</a:t>
            </a:r>
            <a:r>
              <a:rPr dirty="0"/>
              <a:t>try</a:t>
            </a:r>
            <a:r>
              <a:rPr lang="zh-CN" dirty="0"/>
              <a:t>语句中进行隔离，如果遇到异常，程序会停止执行</a:t>
            </a:r>
            <a:r>
              <a:rPr dirty="0"/>
              <a:t>try</a:t>
            </a:r>
            <a:r>
              <a:rPr lang="zh-CN" dirty="0"/>
              <a:t>块的代码，跳到</a:t>
            </a:r>
            <a:r>
              <a:rPr dirty="0"/>
              <a:t>catch</a:t>
            </a:r>
            <a:r>
              <a:rPr lang="zh-CN" dirty="0"/>
              <a:t>块中进行处理。</a:t>
            </a:r>
          </a:p>
          <a:p>
            <a:pPr lvl="0"/>
            <a:r>
              <a:rPr lang="zh-CN" dirty="0"/>
              <a:t>使用</a:t>
            </a:r>
            <a:r>
              <a:rPr dirty="0">
                <a:solidFill>
                  <a:srgbClr val="FF0000"/>
                </a:solidFill>
              </a:rPr>
              <a:t>throws</a:t>
            </a:r>
            <a:r>
              <a:rPr lang="zh-CN" dirty="0"/>
              <a:t>声明抛出异常：当前方法不知道如何处理所出现的异常，该异常应由上一级调用者进行处理，可在定义该方法时使用</a:t>
            </a:r>
            <a:r>
              <a:rPr dirty="0"/>
              <a:t>throws</a:t>
            </a:r>
            <a:r>
              <a:rPr lang="zh-CN" dirty="0"/>
              <a:t>声明抛出异常。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15365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的异常处理机制优点：</a:t>
            </a:r>
          </a:p>
          <a:p>
            <a:pPr lvl="0"/>
            <a:r>
              <a:rPr lang="zh-CN" dirty="0"/>
              <a:t>异常处理代码和正常的业务代码分离，提高了程序的可读性，简化了程序的结构，保证了程序的健壮性； </a:t>
            </a:r>
          </a:p>
          <a:p>
            <a:pPr lvl="0"/>
            <a:r>
              <a:rPr lang="zh-CN" dirty="0"/>
              <a:t>将不同类型的异常进行分类，不同情况的异常对应不同的异常类，充分发挥类的可扩展性和可重用性的优势；</a:t>
            </a:r>
          </a:p>
          <a:p>
            <a:pPr lvl="0"/>
            <a:r>
              <a:rPr lang="zh-CN" dirty="0"/>
              <a:t>可以对程序产生的异常进行灵活处理，如果当前方法有能力处理异常，就使用</a:t>
            </a:r>
            <a:r>
              <a:rPr dirty="0"/>
              <a:t>try…catch</a:t>
            </a:r>
            <a:r>
              <a:rPr lang="zh-CN" dirty="0"/>
              <a:t>捕获并处理；否则使用</a:t>
            </a:r>
            <a:r>
              <a:rPr dirty="0"/>
              <a:t>throws</a:t>
            </a:r>
            <a:r>
              <a:rPr lang="zh-CN" dirty="0"/>
              <a:t>声明要抛出的异常，由该方法的上一级调用者来处理异常。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15365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中捕获异常并处理的语句有以下几种：</a:t>
            </a:r>
          </a:p>
          <a:p>
            <a:pPr lvl="0"/>
            <a:r>
              <a:rPr dirty="0"/>
              <a:t>try…catch</a:t>
            </a:r>
            <a:r>
              <a:rPr lang="zh-CN" dirty="0"/>
              <a:t>语句</a:t>
            </a:r>
          </a:p>
          <a:p>
            <a:pPr lvl="0"/>
            <a:r>
              <a:rPr dirty="0"/>
              <a:t>try…catch…finally</a:t>
            </a:r>
            <a:r>
              <a:rPr lang="zh-CN" dirty="0"/>
              <a:t>语句</a:t>
            </a:r>
          </a:p>
          <a:p>
            <a:pPr lvl="0"/>
            <a:r>
              <a:rPr lang="zh-CN" dirty="0"/>
              <a:t>自动关闭资源的</a:t>
            </a:r>
            <a:r>
              <a:rPr dirty="0"/>
              <a:t>try</a:t>
            </a:r>
            <a:r>
              <a:rPr lang="zh-CN" dirty="0"/>
              <a:t>语句</a:t>
            </a:r>
          </a:p>
          <a:p>
            <a:pPr lvl="0"/>
            <a:r>
              <a:rPr lang="zh-CN" dirty="0"/>
              <a:t>嵌套的</a:t>
            </a:r>
            <a:r>
              <a:rPr dirty="0"/>
              <a:t>try…catch</a:t>
            </a:r>
            <a:r>
              <a:rPr lang="zh-CN" dirty="0"/>
              <a:t>语句</a:t>
            </a:r>
          </a:p>
          <a:p>
            <a:pPr lvl="0"/>
            <a:r>
              <a:rPr lang="zh-CN" dirty="0"/>
              <a:t>多异常捕获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  </a:t>
            </a:r>
            <a:r>
              <a:rPr dirty="0"/>
              <a:t>捕获异常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7.2.1  try…catch</a:t>
            </a:r>
            <a:r>
              <a:rPr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53408"/>
            <a:ext cx="7500990" cy="3947234"/>
          </a:xfrm>
        </p:spPr>
        <p:txBody>
          <a:bodyPr/>
          <a:lstStyle/>
          <a:p>
            <a:r>
              <a:rPr lang="en-US" sz="1200" b="1" dirty="0"/>
              <a:t>try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1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1</a:t>
            </a:r>
            <a:r>
              <a:rPr sz="1200" dirty="0"/>
              <a:t>的处理代码</a:t>
            </a:r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2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2</a:t>
            </a:r>
            <a:r>
              <a:rPr sz="1200" dirty="0"/>
              <a:t>的处理代码</a:t>
            </a:r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n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异常类</a:t>
            </a:r>
            <a:r>
              <a:rPr lang="en-US" sz="1200" dirty="0"/>
              <a:t>n</a:t>
            </a:r>
            <a:r>
              <a:rPr sz="1200" dirty="0"/>
              <a:t>的处理代码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单</a:t>
            </a:r>
            <a:r>
              <a:rPr dirty="0"/>
              <a:t>catch</a:t>
            </a:r>
            <a:r>
              <a:rPr lang="zh-CN" dirty="0"/>
              <a:t>处理语句只有一个</a:t>
            </a:r>
            <a:r>
              <a:rPr dirty="0"/>
              <a:t>catch</a:t>
            </a:r>
            <a:r>
              <a:rPr lang="zh-CN" dirty="0"/>
              <a:t>，是最简单的捕获异常处理语句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</a:t>
            </a:r>
            <a:r>
              <a:rPr dirty="0"/>
              <a:t>单</a:t>
            </a:r>
            <a:r>
              <a:rPr lang="en-US" dirty="0"/>
              <a:t>catch</a:t>
            </a:r>
            <a:r>
              <a:rPr dirty="0"/>
              <a:t>处理语句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53408"/>
            <a:ext cx="7500990" cy="3297056"/>
          </a:xfrm>
        </p:spPr>
        <p:txBody>
          <a:bodyPr/>
          <a:lstStyle/>
          <a:p>
            <a:r>
              <a:rPr lang="en-US" sz="1400" b="1" dirty="0"/>
              <a:t>try {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dirty="0"/>
              <a:t>// </a:t>
            </a:r>
            <a:r>
              <a:rPr sz="1400" dirty="0"/>
              <a:t>产生除以</a:t>
            </a:r>
            <a:r>
              <a:rPr lang="en-US" sz="1400" dirty="0"/>
              <a:t>0</a:t>
            </a:r>
            <a:r>
              <a:rPr sz="1400" dirty="0"/>
              <a:t>的算术异常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10 / 0;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lang="en-US" sz="1400" dirty="0" err="1"/>
              <a:t>i</a:t>
            </a:r>
            <a:r>
              <a:rPr sz="1400" dirty="0"/>
              <a:t>的值为：</a:t>
            </a:r>
            <a:r>
              <a:rPr lang="en-US" sz="1400" dirty="0"/>
              <a:t>" + </a:t>
            </a:r>
            <a:r>
              <a:rPr lang="en-US" sz="1400" dirty="0" err="1"/>
              <a:t>i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b="1" dirty="0"/>
              <a:t>} catch (Exception e) {</a:t>
            </a:r>
            <a:endParaRPr sz="1400" dirty="0"/>
          </a:p>
          <a:p>
            <a:r>
              <a:rPr lang="en-US" sz="1400" b="1" dirty="0"/>
              <a:t>	// </a:t>
            </a:r>
            <a:r>
              <a:rPr sz="1400" b="1" dirty="0"/>
              <a:t>输出异常信息</a:t>
            </a:r>
            <a:endParaRPr sz="1400" dirty="0"/>
          </a:p>
          <a:p>
            <a:r>
              <a:rPr lang="en-US" sz="1400" b="1" dirty="0"/>
              <a:t>	</a:t>
            </a:r>
            <a:r>
              <a:rPr lang="en-US" sz="1400" b="1" dirty="0" err="1"/>
              <a:t>e.printStackTrace</a:t>
            </a:r>
            <a:r>
              <a:rPr lang="en-US" sz="1400" b="1" dirty="0"/>
              <a:t>();</a:t>
            </a:r>
            <a:endParaRPr sz="1400" dirty="0"/>
          </a:p>
          <a:p>
            <a:r>
              <a:rPr lang="en-US" sz="1400" b="1" dirty="0"/>
              <a:t>}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该条语句继续执行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("end");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86803" cy="3929088"/>
          </a:xfrm>
        </p:spPr>
        <p:txBody>
          <a:bodyPr/>
          <a:lstStyle/>
          <a:p>
            <a:pPr>
              <a:buNone/>
            </a:pPr>
            <a:r>
              <a:rPr lang="zh-CN" dirty="0"/>
              <a:t>所有异常对象都包含以下几个常用方法用于访问异常信息：</a:t>
            </a:r>
          </a:p>
          <a:p>
            <a:pPr lvl="0"/>
            <a:r>
              <a:rPr dirty="0"/>
              <a:t>getMessage()</a:t>
            </a:r>
            <a:r>
              <a:rPr lang="zh-CN" dirty="0"/>
              <a:t>方法：返回该异常的详细描述字符串；</a:t>
            </a:r>
          </a:p>
          <a:p>
            <a:pPr lvl="0"/>
            <a:r>
              <a:rPr dirty="0"/>
              <a:t>printStackTrace()</a:t>
            </a:r>
            <a:r>
              <a:rPr lang="zh-CN" dirty="0"/>
              <a:t>方法：将该异常的跟踪栈信息输出到标准错误输出；</a:t>
            </a:r>
          </a:p>
          <a:p>
            <a:pPr lvl="0"/>
            <a:r>
              <a:rPr dirty="0"/>
              <a:t>printStackTrace(PrintStream s)</a:t>
            </a:r>
            <a:r>
              <a:rPr lang="zh-CN" dirty="0"/>
              <a:t>方法：将该异常的跟踪栈信息输出到指定输出流；</a:t>
            </a:r>
          </a:p>
          <a:p>
            <a:pPr lvl="0"/>
            <a:r>
              <a:rPr dirty="0"/>
              <a:t>getStackTrace()</a:t>
            </a:r>
            <a:r>
              <a:rPr lang="zh-CN" dirty="0"/>
              <a:t>方法：返回该异常的跟踪栈信息。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理解异常的概念和异常处理机制</a:t>
            </a:r>
          </a:p>
          <a:p>
            <a:pPr lvl="0"/>
            <a:r>
              <a:rPr lang="zh-CN" dirty="0"/>
              <a:t>理解</a:t>
            </a:r>
            <a:r>
              <a:rPr dirty="0"/>
              <a:t>Java</a:t>
            </a:r>
            <a:r>
              <a:rPr lang="zh-CN" dirty="0"/>
              <a:t>异常的分类</a:t>
            </a:r>
          </a:p>
          <a:p>
            <a:pPr lvl="0"/>
            <a:r>
              <a:rPr lang="zh-CN" dirty="0"/>
              <a:t>掌握</a:t>
            </a:r>
            <a:r>
              <a:rPr dirty="0"/>
              <a:t>try</a:t>
            </a:r>
            <a:r>
              <a:rPr lang="zh-CN" dirty="0"/>
              <a:t>、</a:t>
            </a:r>
            <a:r>
              <a:rPr dirty="0"/>
              <a:t>catch</a:t>
            </a:r>
            <a:r>
              <a:rPr lang="zh-CN" dirty="0"/>
              <a:t>、</a:t>
            </a:r>
            <a:r>
              <a:rPr dirty="0"/>
              <a:t>finally</a:t>
            </a:r>
            <a:r>
              <a:rPr lang="zh-CN" dirty="0"/>
              <a:t>使用方法</a:t>
            </a:r>
          </a:p>
          <a:p>
            <a:pPr lvl="0"/>
            <a:r>
              <a:rPr lang="zh-CN" dirty="0"/>
              <a:t>掌握</a:t>
            </a:r>
            <a:r>
              <a:rPr dirty="0"/>
              <a:t>throw</a:t>
            </a:r>
            <a:r>
              <a:rPr lang="zh-CN" dirty="0"/>
              <a:t>、</a:t>
            </a:r>
            <a:r>
              <a:rPr dirty="0"/>
              <a:t>throws</a:t>
            </a:r>
            <a:r>
              <a:rPr lang="zh-CN" dirty="0"/>
              <a:t>的使用方法</a:t>
            </a:r>
          </a:p>
          <a:p>
            <a:pPr lvl="0"/>
            <a:r>
              <a:rPr lang="zh-CN" dirty="0"/>
              <a:t>掌握自定义异常的定义和使用方法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750469"/>
          </a:xfrm>
        </p:spPr>
        <p:txBody>
          <a:bodyPr/>
          <a:lstStyle/>
          <a:p>
            <a:r>
              <a:rPr lang="zh-CN" altLang="en-US" dirty="0"/>
              <a:t>单</a:t>
            </a:r>
            <a:r>
              <a:rPr dirty="0"/>
              <a:t>catch</a:t>
            </a:r>
            <a:r>
              <a:rPr lang="zh-CN" altLang="en-US" dirty="0"/>
              <a:t>处理语句的执行流程</a:t>
            </a:r>
          </a:p>
          <a:p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77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7569" name="Object 1"/>
          <p:cNvGraphicFramePr>
            <a:graphicFrameLocks noChangeAspect="1"/>
          </p:cNvGraphicFramePr>
          <p:nvPr/>
        </p:nvGraphicFramePr>
        <p:xfrm>
          <a:off x="1214414" y="1428742"/>
          <a:ext cx="6643734" cy="351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36662" imgH="3089390" progId="Visio.Drawing.11">
                  <p:embed/>
                </p:oleObj>
              </mc:Choice>
              <mc:Fallback>
                <p:oleObj name="Visio" r:id="rId3" imgW="5836662" imgH="3089390" progId="Visio.Drawing.11">
                  <p:embed/>
                  <p:pic>
                    <p:nvPicPr>
                      <p:cNvPr id="87756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14" y="1428742"/>
                        <a:ext cx="6643734" cy="3519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dirty="0"/>
              <a:t>多</a:t>
            </a:r>
            <a:r>
              <a:rPr lang="en-US" dirty="0"/>
              <a:t>catch</a:t>
            </a:r>
            <a:r>
              <a:rPr dirty="0"/>
              <a:t>处理语句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27584" y="699542"/>
            <a:ext cx="7000924" cy="4224233"/>
          </a:xfrm>
        </p:spPr>
        <p:txBody>
          <a:bodyPr/>
          <a:lstStyle/>
          <a:p>
            <a:r>
              <a:rPr lang="en-US" sz="1200" dirty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Scanner(System.in);  </a:t>
            </a:r>
          </a:p>
          <a:p>
            <a:r>
              <a:rPr lang="en-US" sz="1200" dirty="0"/>
              <a:t>int array[] = new int[3];</a:t>
            </a:r>
            <a:endParaRPr sz="1200" dirty="0"/>
          </a:p>
          <a:p>
            <a:r>
              <a:rPr lang="en-US" sz="1200" b="1" dirty="0"/>
              <a:t>try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	</a:t>
            </a:r>
            <a:endParaRPr sz="1200" dirty="0"/>
          </a:p>
          <a:p>
            <a:r>
              <a:rPr lang="en-US" sz="1200" dirty="0"/>
              <a:t>	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从键盘获取一个字符串</a:t>
            </a:r>
          </a:p>
          <a:p>
            <a:r>
              <a:rPr lang="en-US" sz="1200" dirty="0"/>
              <a:t>	// </a:t>
            </a:r>
            <a:r>
              <a:rPr sz="1200" dirty="0"/>
              <a:t>将不是整数数字的字符串转换成整数，会引发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/>
              <a:t>");	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从键盘获取一个整数</a:t>
            </a:r>
          </a:p>
          <a:p>
            <a:r>
              <a:rPr lang="en-US" sz="1200" dirty="0"/>
              <a:t>	// </a:t>
            </a:r>
            <a:r>
              <a:rPr sz="1200" dirty="0"/>
              <a:t>两个数相除，如果</a:t>
            </a:r>
            <a:r>
              <a:rPr lang="en-US" sz="1200" dirty="0"/>
              <a:t>n2</a:t>
            </a:r>
            <a:r>
              <a:rPr sz="1200" dirty="0"/>
              <a:t>是</a:t>
            </a:r>
            <a:r>
              <a:rPr lang="en-US" sz="1200" dirty="0"/>
              <a:t>0</a:t>
            </a:r>
            <a:r>
              <a:rPr sz="1200" dirty="0"/>
              <a:t>，会引发</a:t>
            </a:r>
            <a:r>
              <a:rPr lang="en-US" sz="1200" dirty="0" err="1"/>
              <a:t>ArithmeticException</a:t>
            </a:r>
            <a:endParaRPr sz="1200" dirty="0"/>
          </a:p>
          <a:p>
            <a:r>
              <a:rPr lang="en-US" sz="1200" dirty="0"/>
              <a:t>	array[1] = n1 / n2;</a:t>
            </a:r>
            <a:endParaRPr sz="1200" dirty="0"/>
          </a:p>
          <a:p>
            <a:r>
              <a:rPr lang="en-US" sz="1200" dirty="0"/>
              <a:t>	// </a:t>
            </a:r>
            <a:r>
              <a:rPr sz="1200" dirty="0"/>
              <a:t>给</a:t>
            </a:r>
            <a:r>
              <a:rPr lang="en-US" sz="1200" dirty="0"/>
              <a:t>a[3]</a:t>
            </a:r>
            <a:r>
              <a:rPr sz="1200" dirty="0"/>
              <a:t>赋值，数组下标越界，引发</a:t>
            </a:r>
            <a:r>
              <a:rPr lang="en-US" sz="1200" dirty="0" err="1"/>
              <a:t>ArrayIndexOutOfBoundsException</a:t>
            </a:r>
            <a:r>
              <a:rPr sz="1200" dirty="0"/>
              <a:t>）</a:t>
            </a:r>
          </a:p>
          <a:p>
            <a:r>
              <a:rPr lang="en-US" sz="1200" dirty="0"/>
              <a:t>	array[3] = n1 * n2;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两个数的和是</a:t>
            </a:r>
            <a:r>
              <a:rPr lang="en-US" sz="1200" dirty="0"/>
              <a:t>" + (n1 + n2));</a:t>
            </a:r>
            <a:endParaRPr sz="1200" dirty="0"/>
          </a:p>
          <a:p>
            <a:r>
              <a:rPr lang="en-US" sz="1200" b="1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428625"/>
          </a:xfrm>
        </p:spPr>
        <p:txBody>
          <a:bodyPr/>
          <a:lstStyle/>
          <a:p>
            <a:r>
              <a:rPr dirty="0"/>
              <a:t>MultiCatchDemo.java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dirty="0"/>
              <a:t>多</a:t>
            </a:r>
            <a:r>
              <a:rPr lang="en-US" dirty="0"/>
              <a:t>catch</a:t>
            </a:r>
            <a:r>
              <a:rPr dirty="0"/>
              <a:t>处理语句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1071552"/>
            <a:ext cx="7215238" cy="3143272"/>
          </a:xfrm>
        </p:spPr>
        <p:txBody>
          <a:bodyPr/>
          <a:lstStyle/>
          <a:p>
            <a:r>
              <a:rPr lang="en-US" sz="1200" b="1" dirty="0"/>
              <a:t>catch (</a:t>
            </a:r>
            <a:r>
              <a:rPr lang="en-US" sz="1200" b="1" dirty="0" err="1"/>
              <a:t>NumberFormatException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数字格式化异常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/>
              <a:t>} catch (</a:t>
            </a:r>
            <a:r>
              <a:rPr lang="en-US" sz="1200" b="1" dirty="0" err="1"/>
              <a:t>ArithmeticException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算术异常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/>
              <a:t>} catch (</a:t>
            </a:r>
            <a:r>
              <a:rPr lang="en-US" sz="1200" b="1" dirty="0" err="1"/>
              <a:t>ArrayIndexOutOfBoundsException</a:t>
            </a:r>
            <a:r>
              <a:rPr lang="en-US" sz="1200" b="1" dirty="0"/>
              <a:t>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下标越界异常</a:t>
            </a:r>
            <a:r>
              <a:rPr lang="en-US" sz="1200" b="1" dirty="0"/>
              <a:t>!");</a:t>
            </a:r>
            <a:endParaRPr sz="1200" dirty="0"/>
          </a:p>
          <a:p>
            <a:r>
              <a:rPr lang="en-US" sz="1200" b="1" dirty="0"/>
              <a:t>} catch (Exception ex) {</a:t>
            </a:r>
            <a:endParaRPr sz="1200" dirty="0"/>
          </a:p>
          <a:p>
            <a:r>
              <a:rPr lang="en-US" sz="1200" b="1" dirty="0"/>
              <a:t>	</a:t>
            </a:r>
            <a:r>
              <a:rPr lang="en-US" sz="1200" b="1" dirty="0" err="1"/>
              <a:t>System.out.println</a:t>
            </a:r>
            <a:r>
              <a:rPr lang="en-US" sz="1200" b="1" dirty="0"/>
              <a:t>("</a:t>
            </a:r>
            <a:r>
              <a:rPr sz="1200" b="1" dirty="0"/>
              <a:t>其他未知异常！</a:t>
            </a:r>
            <a:r>
              <a:rPr lang="en-US" sz="1200" b="1" dirty="0"/>
              <a:t>");</a:t>
            </a:r>
            <a:endParaRPr sz="1200" dirty="0"/>
          </a:p>
          <a:p>
            <a:r>
              <a:rPr lang="en-US" sz="1200" b="1" dirty="0"/>
              <a:t>}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程序结束！</a:t>
            </a:r>
            <a:r>
              <a:rPr lang="en-US" sz="1200" dirty="0"/>
              <a:t>");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2357452"/>
          </a:xfrm>
        </p:spPr>
        <p:txBody>
          <a:bodyPr/>
          <a:lstStyle/>
          <a:p>
            <a:r>
              <a:rPr dirty="0"/>
              <a:t>MultiCatchDemo.java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6AA7A5-7C6D-4DB0-AF11-85806686790B}"/>
              </a:ext>
            </a:extLst>
          </p:cNvPr>
          <p:cNvSpPr/>
          <p:nvPr/>
        </p:nvSpPr>
        <p:spPr>
          <a:xfrm>
            <a:off x="518457" y="4220170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上述代码中，</a:t>
            </a:r>
            <a:r>
              <a:rPr lang="en-US" altLang="zh-CN" dirty="0"/>
              <a:t>try</a:t>
            </a:r>
            <a:r>
              <a:rPr lang="zh-CN" altLang="en-US" dirty="0"/>
              <a:t>语句后跟着</a:t>
            </a:r>
            <a:r>
              <a:rPr lang="en-US" altLang="zh-CN" dirty="0"/>
              <a:t>4</a:t>
            </a:r>
            <a:r>
              <a:rPr lang="zh-CN" altLang="en-US" dirty="0"/>
              <a:t>条</a:t>
            </a:r>
            <a:r>
              <a:rPr lang="en-US" altLang="zh-CN" dirty="0"/>
              <a:t>catch</a:t>
            </a:r>
            <a:r>
              <a:rPr lang="zh-CN" altLang="en-US" dirty="0"/>
              <a:t>语句，分别针对</a:t>
            </a:r>
            <a:r>
              <a:rPr lang="en-US" altLang="zh-CN" dirty="0" err="1"/>
              <a:t>NumberFormatException</a:t>
            </a:r>
            <a:r>
              <a:rPr lang="zh-CN" altLang="en-US" dirty="0"/>
              <a:t>、</a:t>
            </a:r>
            <a:r>
              <a:rPr lang="en-US" altLang="zh-CN" dirty="0" err="1"/>
              <a:t>ArithmeticException</a:t>
            </a:r>
            <a:r>
              <a:rPr lang="zh-CN" altLang="en-US" dirty="0"/>
              <a:t>、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和</a:t>
            </a:r>
            <a:r>
              <a:rPr lang="en-US" altLang="zh-CN" dirty="0"/>
              <a:t>Exception</a:t>
            </a:r>
            <a:r>
              <a:rPr lang="zh-CN" altLang="en-US" dirty="0"/>
              <a:t>这</a:t>
            </a:r>
            <a:r>
              <a:rPr lang="en-US" altLang="zh-CN" dirty="0"/>
              <a:t>4</a:t>
            </a:r>
            <a:r>
              <a:rPr lang="zh-CN" altLang="en-US" dirty="0"/>
              <a:t>种类型的异常进行处理。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50469"/>
          </a:xfrm>
        </p:spPr>
        <p:txBody>
          <a:bodyPr/>
          <a:lstStyle/>
          <a:p>
            <a:r>
              <a:rPr lang="zh-CN" dirty="0"/>
              <a:t>异常捕获流程</a:t>
            </a:r>
            <a:endParaRPr lang="zh-CN" alt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0112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632" y="1098290"/>
            <a:ext cx="7372512" cy="392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3750469"/>
          </a:xfrm>
        </p:spPr>
        <p:txBody>
          <a:bodyPr/>
          <a:lstStyle/>
          <a:p>
            <a:r>
              <a:rPr lang="zh-CN" dirty="0"/>
              <a:t>多</a:t>
            </a:r>
            <a:r>
              <a:rPr dirty="0"/>
              <a:t>catch</a:t>
            </a:r>
            <a:r>
              <a:rPr lang="zh-CN" dirty="0"/>
              <a:t>处理语句执行流程</a:t>
            </a:r>
            <a:endParaRPr lang="zh-CN" altLang="en-US" dirty="0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7267" name="Object 3"/>
          <p:cNvGraphicFramePr>
            <a:graphicFrameLocks noChangeAspect="1"/>
          </p:cNvGraphicFramePr>
          <p:nvPr/>
        </p:nvGraphicFramePr>
        <p:xfrm>
          <a:off x="2143108" y="928676"/>
          <a:ext cx="4071966" cy="4171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23121" imgH="6685175" progId="Visio.Drawing.11">
                  <p:embed/>
                </p:oleObj>
              </mc:Choice>
              <mc:Fallback>
                <p:oleObj name="Visio" r:id="rId3" imgW="6523121" imgH="6685175" progId="Visio.Drawing.11">
                  <p:embed/>
                  <p:pic>
                    <p:nvPicPr>
                      <p:cNvPr id="907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928676"/>
                        <a:ext cx="4071966" cy="4171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984199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异常处理机制中，提供了</a:t>
            </a:r>
            <a:r>
              <a:rPr dirty="0"/>
              <a:t>finally</a:t>
            </a:r>
            <a:r>
              <a:rPr lang="zh-CN" dirty="0"/>
              <a:t>块，可以将回收代码放入此块中，不管</a:t>
            </a:r>
            <a:r>
              <a:rPr dirty="0"/>
              <a:t>try</a:t>
            </a:r>
            <a:r>
              <a:rPr lang="zh-CN" dirty="0"/>
              <a:t>块中的代码是否出现异常，也不管哪一个</a:t>
            </a:r>
            <a:r>
              <a:rPr dirty="0"/>
              <a:t>catch</a:t>
            </a:r>
            <a:r>
              <a:rPr lang="zh-CN" dirty="0"/>
              <a:t>块被执行，甚至在</a:t>
            </a:r>
            <a:r>
              <a:rPr dirty="0"/>
              <a:t>try</a:t>
            </a:r>
            <a:r>
              <a:rPr lang="zh-CN" dirty="0"/>
              <a:t>块或</a:t>
            </a:r>
            <a:r>
              <a:rPr dirty="0"/>
              <a:t>catch</a:t>
            </a:r>
            <a:r>
              <a:rPr lang="zh-CN" dirty="0"/>
              <a:t>块中执行了</a:t>
            </a:r>
            <a:r>
              <a:rPr dirty="0"/>
              <a:t>return</a:t>
            </a:r>
            <a:r>
              <a:rPr lang="zh-CN" dirty="0"/>
              <a:t>语句，</a:t>
            </a:r>
            <a:r>
              <a:rPr dirty="0"/>
              <a:t>finally</a:t>
            </a:r>
            <a:r>
              <a:rPr lang="zh-CN" dirty="0"/>
              <a:t>块都会被执行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68316" y="17845"/>
            <a:ext cx="5818196" cy="410765"/>
          </a:xfrm>
        </p:spPr>
        <p:txBody>
          <a:bodyPr/>
          <a:lstStyle/>
          <a:p>
            <a:r>
              <a:rPr lang="en-US" dirty="0"/>
              <a:t>7.2.2  try…catch…finally</a:t>
            </a:r>
            <a:r>
              <a:rPr dirty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143254"/>
            <a:ext cx="7929592" cy="785825"/>
          </a:xfrm>
        </p:spPr>
        <p:txBody>
          <a:bodyPr/>
          <a:lstStyle/>
          <a:p>
            <a:r>
              <a:rPr lang="en-US" dirty="0"/>
              <a:t>Java</a:t>
            </a:r>
            <a:r>
              <a:rPr dirty="0"/>
              <a:t>垃圾回收机制不会回收任何物理资源，垃圾回收机制只能回收堆内存中对象所占用的内存。在</a:t>
            </a:r>
            <a:r>
              <a:rPr lang="en-US" dirty="0"/>
              <a:t>Java</a:t>
            </a:r>
            <a:r>
              <a:rPr dirty="0"/>
              <a:t>程序中，通常使用</a:t>
            </a:r>
            <a:r>
              <a:rPr lang="en-US" dirty="0"/>
              <a:t>finally</a:t>
            </a:r>
            <a:r>
              <a:rPr dirty="0"/>
              <a:t>回收物理资源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3143254"/>
            <a:ext cx="484014" cy="484014"/>
          </a:xfrm>
          <a:prstGeom prst="rect">
            <a:avLst/>
          </a:prstGeom>
        </p:spPr>
      </p:pic>
      <p:sp>
        <p:nvSpPr>
          <p:cNvPr id="14" name="文本框 6"/>
          <p:cNvSpPr txBox="1"/>
          <p:nvPr/>
        </p:nvSpPr>
        <p:spPr>
          <a:xfrm>
            <a:off x="334937" y="3596213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 animBg="1"/>
      <p:bldP spid="9" grpId="1" uiExpand="1" build="p" animBg="1"/>
      <p:bldP spid="9" grpId="2" uiExpand="1" build="p" animBg="1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7.2.2  try…catch…finally</a:t>
            </a:r>
            <a:r>
              <a:rPr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068" y="1173182"/>
            <a:ext cx="6215138" cy="3693319"/>
          </a:xfrm>
        </p:spPr>
        <p:txBody>
          <a:bodyPr/>
          <a:lstStyle/>
          <a:p>
            <a:r>
              <a:rPr lang="en-US" sz="1200" b="1" dirty="0"/>
              <a:t>try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1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1</a:t>
            </a:r>
            <a:r>
              <a:rPr sz="1200" dirty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2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2</a:t>
            </a:r>
            <a:r>
              <a:rPr sz="1200" dirty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</a:p>
          <a:p>
            <a:r>
              <a:rPr lang="en-US" sz="1200" b="1" dirty="0"/>
              <a:t>catch</a:t>
            </a:r>
            <a:r>
              <a:rPr lang="en-US" sz="1200" dirty="0"/>
              <a:t> (</a:t>
            </a:r>
            <a:r>
              <a:rPr sz="1200" dirty="0"/>
              <a:t>异常类</a:t>
            </a:r>
            <a:r>
              <a:rPr lang="en-US" sz="1200" dirty="0"/>
              <a:t>n </a:t>
            </a:r>
            <a:r>
              <a:rPr sz="1200" dirty="0"/>
              <a:t>异常对象</a:t>
            </a:r>
            <a:r>
              <a:rPr lang="en-US" sz="1200" dirty="0"/>
              <a:t>) {</a:t>
            </a:r>
            <a:r>
              <a:rPr lang="en-US" altLang="zh-CN" sz="1200" dirty="0"/>
              <a:t>//</a:t>
            </a:r>
            <a:r>
              <a:rPr sz="1200" dirty="0"/>
              <a:t>异常类</a:t>
            </a:r>
            <a:r>
              <a:rPr lang="en-US" altLang="zh-CN" sz="1200" dirty="0"/>
              <a:t>n</a:t>
            </a:r>
            <a:r>
              <a:rPr sz="1200" dirty="0"/>
              <a:t>的处理代码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finally </a:t>
            </a:r>
            <a:r>
              <a:rPr lang="en-US" sz="1200" dirty="0"/>
              <a:t>{</a:t>
            </a:r>
            <a:r>
              <a:rPr lang="en-US" altLang="zh-CN" sz="1200" dirty="0"/>
              <a:t>//</a:t>
            </a:r>
            <a:r>
              <a:rPr sz="1200" dirty="0"/>
              <a:t>资源回收语句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F77D689-5BC7-4480-B0E9-662F20B54A75}"/>
              </a:ext>
            </a:extLst>
          </p:cNvPr>
          <p:cNvSpPr/>
          <p:nvPr/>
        </p:nvSpPr>
        <p:spPr>
          <a:xfrm>
            <a:off x="6388620" y="896183"/>
            <a:ext cx="2358008" cy="397031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try</a:t>
            </a:r>
            <a:r>
              <a:rPr lang="zh-CN" altLang="en-US" dirty="0">
                <a:solidFill>
                  <a:schemeClr val="bg1"/>
                </a:solidFill>
              </a:rPr>
              <a:t>块是必需的，</a:t>
            </a:r>
            <a:r>
              <a:rPr lang="en-US" altLang="zh-CN" dirty="0">
                <a:solidFill>
                  <a:schemeClr val="bg1"/>
                </a:solidFill>
              </a:rPr>
              <a:t>catch</a:t>
            </a:r>
            <a:r>
              <a:rPr lang="zh-CN" altLang="en-US" dirty="0">
                <a:solidFill>
                  <a:schemeClr val="bg1"/>
                </a:solidFill>
              </a:rPr>
              <a:t>块和</a:t>
            </a:r>
            <a:r>
              <a:rPr lang="en-US" altLang="zh-CN" dirty="0">
                <a:solidFill>
                  <a:schemeClr val="bg1"/>
                </a:solidFill>
              </a:rPr>
              <a:t>finally</a:t>
            </a:r>
            <a:r>
              <a:rPr lang="zh-CN" altLang="en-US" dirty="0">
                <a:solidFill>
                  <a:schemeClr val="bg1"/>
                </a:solidFill>
              </a:rPr>
              <a:t>块是可选的，但</a:t>
            </a:r>
            <a:r>
              <a:rPr lang="en-US" altLang="zh-CN" dirty="0">
                <a:solidFill>
                  <a:schemeClr val="bg1"/>
                </a:solidFill>
              </a:rPr>
              <a:t>catch</a:t>
            </a:r>
            <a:r>
              <a:rPr lang="zh-CN" altLang="en-US" dirty="0">
                <a:solidFill>
                  <a:schemeClr val="bg1"/>
                </a:solidFill>
              </a:rPr>
              <a:t>块和</a:t>
            </a:r>
            <a:r>
              <a:rPr lang="en-US" altLang="zh-CN" dirty="0">
                <a:solidFill>
                  <a:schemeClr val="bg1"/>
                </a:solidFill>
              </a:rPr>
              <a:t>finally</a:t>
            </a:r>
            <a:r>
              <a:rPr lang="zh-CN" altLang="en-US" dirty="0">
                <a:solidFill>
                  <a:schemeClr val="bg1"/>
                </a:solidFill>
              </a:rPr>
              <a:t>块二者至少出现其一，也可以同时出现，即有两种形式的用法：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try…finally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try…catch…finally</a:t>
            </a:r>
            <a:r>
              <a:rPr lang="zh-CN" altLang="en-US" dirty="0">
                <a:solidFill>
                  <a:schemeClr val="bg1"/>
                </a:solidFill>
              </a:rPr>
              <a:t>；</a:t>
            </a:r>
          </a:p>
          <a:p>
            <a:pPr lvl="0"/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try…catch…finally</a:t>
            </a:r>
            <a:r>
              <a:rPr lang="zh-CN" altLang="en-US" dirty="0">
                <a:solidFill>
                  <a:schemeClr val="bg1"/>
                </a:solidFill>
              </a:rPr>
              <a:t>是语句的顺序不能颠倒，所有的</a:t>
            </a:r>
            <a:r>
              <a:rPr lang="en-US" altLang="zh-CN" dirty="0">
                <a:solidFill>
                  <a:schemeClr val="bg1"/>
                </a:solidFill>
              </a:rPr>
              <a:t>catch</a:t>
            </a:r>
            <a:r>
              <a:rPr lang="zh-CN" altLang="en-US" dirty="0">
                <a:solidFill>
                  <a:schemeClr val="bg1"/>
                </a:solidFill>
              </a:rPr>
              <a:t>块必须位于</a:t>
            </a:r>
            <a:r>
              <a:rPr lang="en-US" altLang="zh-CN" dirty="0">
                <a:solidFill>
                  <a:schemeClr val="bg1"/>
                </a:solidFill>
              </a:rPr>
              <a:t>try</a:t>
            </a:r>
            <a:r>
              <a:rPr lang="zh-CN" altLang="en-US" dirty="0">
                <a:solidFill>
                  <a:schemeClr val="bg1"/>
                </a:solidFill>
              </a:rPr>
              <a:t>块之后，</a:t>
            </a:r>
            <a:r>
              <a:rPr lang="en-US" altLang="zh-CN" dirty="0">
                <a:solidFill>
                  <a:schemeClr val="bg1"/>
                </a:solidFill>
              </a:rPr>
              <a:t>finally</a:t>
            </a:r>
            <a:r>
              <a:rPr lang="zh-CN" altLang="en-US" dirty="0">
                <a:solidFill>
                  <a:schemeClr val="bg1"/>
                </a:solidFill>
              </a:rPr>
              <a:t>块必须位于所有的</a:t>
            </a:r>
            <a:r>
              <a:rPr lang="en-US" altLang="zh-CN" dirty="0">
                <a:solidFill>
                  <a:schemeClr val="bg1"/>
                </a:solidFill>
              </a:rPr>
              <a:t>catch</a:t>
            </a:r>
            <a:r>
              <a:rPr lang="zh-CN" altLang="en-US" dirty="0">
                <a:solidFill>
                  <a:schemeClr val="bg1"/>
                </a:solidFill>
              </a:rPr>
              <a:t>块之后。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FinallyDemo.java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143272"/>
          </a:xfrm>
        </p:spPr>
        <p:txBody>
          <a:bodyPr/>
          <a:lstStyle/>
          <a:p>
            <a:r>
              <a:rPr lang="en-US" sz="1200" dirty="0" err="1"/>
              <a:t>FileInputStream</a:t>
            </a:r>
            <a:r>
              <a:rPr lang="en-US" sz="1200" dirty="0"/>
              <a:t> </a:t>
            </a:r>
            <a:r>
              <a:rPr lang="en-US" sz="1200" dirty="0" err="1"/>
              <a:t>fis</a:t>
            </a:r>
            <a:r>
              <a:rPr lang="en-US" sz="1200" dirty="0"/>
              <a:t> = null;</a:t>
            </a:r>
            <a:endParaRPr sz="1200" dirty="0"/>
          </a:p>
          <a:p>
            <a:r>
              <a:rPr lang="en-US" sz="1200" b="1" dirty="0"/>
              <a:t>try </a:t>
            </a:r>
            <a:r>
              <a:rPr lang="en-US" sz="1200" dirty="0"/>
              <a:t>{  </a:t>
            </a:r>
          </a:p>
          <a:p>
            <a:r>
              <a:rPr lang="en-US"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创建一个文件输入流，读指定的文件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fis</a:t>
            </a:r>
            <a:r>
              <a:rPr lang="en-US" sz="1200" dirty="0"/>
              <a:t> = new </a:t>
            </a:r>
            <a:r>
              <a:rPr lang="en-US" sz="1200" dirty="0" err="1"/>
              <a:t>FileInputStream</a:t>
            </a:r>
            <a:r>
              <a:rPr lang="en-US" sz="1200" dirty="0"/>
              <a:t>("zkl.txt");</a:t>
            </a:r>
            <a:r>
              <a:rPr sz="1200" dirty="0"/>
              <a:t> </a:t>
            </a:r>
          </a:p>
          <a:p>
            <a:r>
              <a:rPr lang="en-US" sz="1200" dirty="0"/>
              <a:t>} </a:t>
            </a:r>
            <a:r>
              <a:rPr lang="en-US" sz="1200" b="1" dirty="0"/>
              <a:t>catch </a:t>
            </a:r>
            <a:r>
              <a:rPr lang="en-US" sz="1200" dirty="0"/>
              <a:t>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 err="1"/>
              <a:t>ioe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ioe.getMessage</a:t>
            </a:r>
            <a:r>
              <a:rPr lang="en-US" sz="1200" dirty="0"/>
              <a:t>());</a:t>
            </a:r>
            <a:endParaRPr sz="1200" dirty="0"/>
          </a:p>
          <a:p>
            <a:r>
              <a:rPr lang="en-US" sz="1200" dirty="0"/>
              <a:t>  // return</a:t>
            </a:r>
            <a:r>
              <a:rPr sz="1200" dirty="0"/>
              <a:t>语句强制方法返回</a:t>
            </a:r>
          </a:p>
          <a:p>
            <a:r>
              <a:rPr lang="en-US" sz="1200" dirty="0"/>
              <a:t>  return; // ①</a:t>
            </a:r>
            <a:endParaRPr sz="1200" dirty="0"/>
          </a:p>
          <a:p>
            <a:r>
              <a:rPr lang="en-US" sz="1200" dirty="0"/>
              <a:t>  // </a:t>
            </a:r>
            <a:r>
              <a:rPr sz="1200" dirty="0"/>
              <a:t>使用</a:t>
            </a:r>
            <a:r>
              <a:rPr lang="en-US" sz="1200" dirty="0"/>
              <a:t>exit</a:t>
            </a:r>
            <a:r>
              <a:rPr sz="1200" dirty="0"/>
              <a:t>来退出应用</a:t>
            </a:r>
          </a:p>
          <a:p>
            <a:r>
              <a:rPr lang="en-US" sz="1200" dirty="0"/>
              <a:t>  // </a:t>
            </a:r>
            <a:r>
              <a:rPr lang="en-US" sz="1200" dirty="0" err="1"/>
              <a:t>System.exit</a:t>
            </a:r>
            <a:r>
              <a:rPr lang="en-US" sz="1200" dirty="0"/>
              <a:t>(0); // ②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143404" cy="3143272"/>
          </a:xfrm>
        </p:spPr>
        <p:txBody>
          <a:bodyPr/>
          <a:lstStyle/>
          <a:p>
            <a:r>
              <a:rPr lang="en-US" sz="1200" b="1" dirty="0"/>
              <a:t>finally </a:t>
            </a:r>
            <a:r>
              <a:rPr lang="en-US" sz="1200" dirty="0"/>
              <a:t>{	</a:t>
            </a:r>
          </a:p>
          <a:p>
            <a:r>
              <a:rPr lang="en-US" altLang="zh-CN" sz="1200" dirty="0"/>
              <a:t>// </a:t>
            </a:r>
            <a:r>
              <a:rPr sz="1200" dirty="0"/>
              <a:t>关闭磁盘文件，回收资源</a:t>
            </a:r>
            <a:endParaRPr lang="en-US" sz="1200" dirty="0"/>
          </a:p>
          <a:p>
            <a:r>
              <a:rPr lang="en-US" sz="1200" dirty="0"/>
              <a:t>if (</a:t>
            </a:r>
            <a:r>
              <a:rPr lang="en-US" sz="1200" dirty="0" err="1"/>
              <a:t>fis</a:t>
            </a:r>
            <a:r>
              <a:rPr lang="en-US" sz="1200" dirty="0"/>
              <a:t> != null) { </a:t>
            </a:r>
            <a:endParaRPr sz="1200" dirty="0"/>
          </a:p>
          <a:p>
            <a:r>
              <a:rPr lang="en-US" sz="1200" dirty="0"/>
              <a:t>   try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fis.close</a:t>
            </a:r>
            <a:r>
              <a:rPr lang="en-US" sz="1200" dirty="0"/>
              <a:t>();</a:t>
            </a:r>
          </a:p>
          <a:p>
            <a:r>
              <a:rPr lang="en-US" sz="1200" dirty="0"/>
              <a:t>  } catch 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 err="1"/>
              <a:t>ioe</a:t>
            </a:r>
            <a:r>
              <a:rPr lang="en-US" sz="1200" dirty="0"/>
              <a:t>) {		</a:t>
            </a:r>
            <a:r>
              <a:rPr lang="en-US" sz="1200" dirty="0" err="1"/>
              <a:t>ioe.printStackTrace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System.out.println</a:t>
            </a:r>
            <a:r>
              <a:rPr lang="en-US" sz="1200" dirty="0">
                <a:solidFill>
                  <a:srgbClr val="FF0000"/>
                </a:solidFill>
              </a:rPr>
              <a:t>("</a:t>
            </a:r>
            <a:r>
              <a:rPr sz="1200" dirty="0">
                <a:solidFill>
                  <a:srgbClr val="FF0000"/>
                </a:solidFill>
              </a:rPr>
              <a:t>执行</a:t>
            </a:r>
            <a:r>
              <a:rPr lang="en-US" sz="1200" dirty="0">
                <a:solidFill>
                  <a:srgbClr val="FF0000"/>
                </a:solidFill>
              </a:rPr>
              <a:t>finally</a:t>
            </a:r>
            <a:r>
              <a:rPr sz="1200" dirty="0">
                <a:solidFill>
                  <a:srgbClr val="FF0000"/>
                </a:solidFill>
              </a:rPr>
              <a:t>块里的资源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sz="1200" dirty="0">
                <a:solidFill>
                  <a:srgbClr val="FF0000"/>
                </a:solidFill>
              </a:rPr>
              <a:t>回收</a:t>
            </a:r>
            <a:r>
              <a:rPr lang="en-US" altLang="zh-CN" sz="1200" dirty="0">
                <a:solidFill>
                  <a:srgbClr val="FF0000"/>
                </a:solidFill>
              </a:rPr>
              <a:t>!");   }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790B19-DDCB-428D-9DBF-1B5CCF0B5F36}"/>
              </a:ext>
            </a:extLst>
          </p:cNvPr>
          <p:cNvSpPr/>
          <p:nvPr/>
        </p:nvSpPr>
        <p:spPr>
          <a:xfrm>
            <a:off x="-71406" y="4221206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/>
              <a:t>在程序的</a:t>
            </a:r>
            <a:r>
              <a:rPr lang="en-US" altLang="zh-CN" sz="1100" dirty="0"/>
              <a:t>catch</a:t>
            </a:r>
            <a:r>
              <a:rPr lang="zh-CN" altLang="en-US" sz="1100" dirty="0"/>
              <a:t>块中</a:t>
            </a:r>
            <a:r>
              <a:rPr lang="en-US" altLang="zh-CN" sz="1100" dirty="0"/>
              <a:t>①</a:t>
            </a:r>
            <a:r>
              <a:rPr lang="zh-CN" altLang="en-US" sz="1100" dirty="0"/>
              <a:t>处有一条</a:t>
            </a:r>
            <a:r>
              <a:rPr lang="en-US" altLang="zh-CN" sz="1100" dirty="0"/>
              <a:t>return</a:t>
            </a:r>
            <a:r>
              <a:rPr lang="zh-CN" altLang="en-US" sz="1100" dirty="0"/>
              <a:t>语句，该语句强制方法返回。通常程序执行到</a:t>
            </a:r>
            <a:r>
              <a:rPr lang="en-US" altLang="zh-CN" sz="1100" dirty="0"/>
              <a:t>return</a:t>
            </a:r>
            <a:r>
              <a:rPr lang="zh-CN" altLang="en-US" sz="1100" dirty="0"/>
              <a:t>语句时会立即结束当前方法，但现在会在返回之前</a:t>
            </a:r>
            <a:r>
              <a:rPr lang="zh-CN" altLang="en-US" sz="1100" u="sng" dirty="0">
                <a:solidFill>
                  <a:schemeClr val="accent1"/>
                </a:solidFill>
              </a:rPr>
              <a:t>先执行</a:t>
            </a:r>
            <a:r>
              <a:rPr lang="en-US" altLang="zh-CN" sz="1100" u="sng" dirty="0">
                <a:solidFill>
                  <a:schemeClr val="accent1"/>
                </a:solidFill>
              </a:rPr>
              <a:t>finally</a:t>
            </a:r>
            <a:r>
              <a:rPr lang="zh-CN" altLang="en-US" sz="1100" u="sng" dirty="0">
                <a:solidFill>
                  <a:schemeClr val="accent1"/>
                </a:solidFill>
              </a:rPr>
              <a:t>块中的代码。</a:t>
            </a:r>
          </a:p>
          <a:p>
            <a:r>
              <a:rPr lang="en-US" altLang="zh-CN" sz="1100" dirty="0"/>
              <a:t>zkl.txt (</a:t>
            </a:r>
            <a:r>
              <a:rPr lang="zh-CN" altLang="en-US" sz="1100" dirty="0"/>
              <a:t>系统找不到指定的文件。</a:t>
            </a:r>
            <a:r>
              <a:rPr lang="en-US" altLang="zh-CN" sz="1100" dirty="0"/>
              <a:t>)</a:t>
            </a:r>
            <a:endParaRPr lang="zh-CN" altLang="en-US" sz="1100" dirty="0"/>
          </a:p>
          <a:p>
            <a:r>
              <a:rPr lang="zh-CN" altLang="en-US" sz="1100" dirty="0"/>
              <a:t>执行</a:t>
            </a:r>
            <a:r>
              <a:rPr lang="en-US" altLang="zh-CN" sz="1100" dirty="0"/>
              <a:t>finally</a:t>
            </a:r>
            <a:r>
              <a:rPr lang="zh-CN" altLang="en-US" sz="1100" dirty="0"/>
              <a:t>块里的资源回收</a:t>
            </a:r>
            <a:r>
              <a:rPr lang="en-US" altLang="zh-CN" sz="1100" dirty="0"/>
              <a:t>!</a:t>
            </a:r>
            <a:endParaRPr lang="zh-CN" altLang="en-US" sz="1100" dirty="0"/>
          </a:p>
          <a:p>
            <a:r>
              <a:rPr lang="zh-CN" altLang="en-US" sz="1100" dirty="0"/>
              <a:t>将</a:t>
            </a:r>
            <a:r>
              <a:rPr lang="en-US" altLang="zh-CN" sz="1100" dirty="0"/>
              <a:t>①</a:t>
            </a:r>
            <a:r>
              <a:rPr lang="zh-CN" altLang="en-US" sz="1100" dirty="0"/>
              <a:t>处的</a:t>
            </a:r>
            <a:r>
              <a:rPr lang="en-US" altLang="zh-CN" sz="1100" dirty="0"/>
              <a:t>return</a:t>
            </a:r>
            <a:r>
              <a:rPr lang="zh-CN" altLang="en-US" sz="1100" dirty="0"/>
              <a:t>语句注释掉，取消</a:t>
            </a:r>
            <a:r>
              <a:rPr lang="en-US" altLang="zh-CN" sz="1100" dirty="0"/>
              <a:t>②</a:t>
            </a:r>
            <a:r>
              <a:rPr lang="zh-CN" altLang="en-US" sz="1100" dirty="0"/>
              <a:t>处的代码注释，使用</a:t>
            </a:r>
            <a:r>
              <a:rPr lang="en-US" altLang="zh-CN" sz="1100" dirty="0" err="1"/>
              <a:t>System.exit</a:t>
            </a:r>
            <a:r>
              <a:rPr lang="en-US" altLang="zh-CN" sz="1100" dirty="0"/>
              <a:t>(0)</a:t>
            </a:r>
            <a:r>
              <a:rPr lang="zh-CN" altLang="en-US" sz="1100" dirty="0"/>
              <a:t>语句退出整个应用程序。因应用程序不再执行，</a:t>
            </a:r>
            <a:r>
              <a:rPr lang="en-US" altLang="zh-CN" sz="1100" u="sng" dirty="0">
                <a:solidFill>
                  <a:schemeClr val="accent1"/>
                </a:solidFill>
              </a:rPr>
              <a:t>finally</a:t>
            </a:r>
            <a:r>
              <a:rPr lang="zh-CN" altLang="en-US" sz="1100" u="sng" dirty="0">
                <a:solidFill>
                  <a:schemeClr val="accent1"/>
                </a:solidFill>
              </a:rPr>
              <a:t>块中的代码不执行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uiExpand="1" build="p" animBg="1"/>
      <p:bldP spid="11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2357452"/>
          </a:xfrm>
        </p:spPr>
        <p:txBody>
          <a:bodyPr/>
          <a:lstStyle/>
          <a:p>
            <a:r>
              <a:rPr dirty="0"/>
              <a:t>try…catch…finally</a:t>
            </a:r>
            <a:r>
              <a:rPr lang="zh-CN" dirty="0"/>
              <a:t>语句的执行流程</a:t>
            </a:r>
            <a:endParaRPr lang="zh-CN" altLang="en-US" b="0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09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9315" name="Object 3"/>
          <p:cNvGraphicFramePr>
            <a:graphicFrameLocks noChangeAspect="1"/>
          </p:cNvGraphicFramePr>
          <p:nvPr/>
        </p:nvGraphicFramePr>
        <p:xfrm>
          <a:off x="2714612" y="838218"/>
          <a:ext cx="390525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23121" imgH="7210736" progId="Visio.Drawing.11">
                  <p:embed/>
                </p:oleObj>
              </mc:Choice>
              <mc:Fallback>
                <p:oleObj name="Visio" r:id="rId3" imgW="6523121" imgH="7210736" progId="Visio.Drawing.11">
                  <p:embed/>
                  <p:pic>
                    <p:nvPicPr>
                      <p:cNvPr id="909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838218"/>
                        <a:ext cx="3905250" cy="430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4136520"/>
            <a:ext cx="484014" cy="484014"/>
          </a:xfrm>
          <a:prstGeom prst="rect">
            <a:avLst/>
          </a:prstGeom>
        </p:spPr>
      </p:pic>
      <p:sp>
        <p:nvSpPr>
          <p:cNvPr id="13" name="文本框 6"/>
          <p:cNvSpPr txBox="1"/>
          <p:nvPr/>
        </p:nvSpPr>
        <p:spPr>
          <a:xfrm>
            <a:off x="334937" y="458947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/>
          </p:nvPr>
        </p:nvSpPr>
        <p:spPr>
          <a:xfrm>
            <a:off x="1043608" y="4143705"/>
            <a:ext cx="7858154" cy="747417"/>
          </a:xfrm>
        </p:spPr>
        <p:txBody>
          <a:bodyPr/>
          <a:lstStyle/>
          <a:p>
            <a:r>
              <a:rPr dirty="0"/>
              <a:t>除非在</a:t>
            </a:r>
            <a:r>
              <a:rPr lang="en-US" dirty="0"/>
              <a:t>try</a:t>
            </a:r>
            <a:r>
              <a:rPr dirty="0"/>
              <a:t>块或</a:t>
            </a:r>
            <a:r>
              <a:rPr lang="en-US" dirty="0"/>
              <a:t>catch</a:t>
            </a:r>
            <a:r>
              <a:rPr dirty="0"/>
              <a:t>块中调用</a:t>
            </a:r>
            <a:r>
              <a:rPr lang="en-US" dirty="0" err="1"/>
              <a:t>System.exit</a:t>
            </a:r>
            <a:r>
              <a:rPr lang="en-US" dirty="0"/>
              <a:t>()</a:t>
            </a:r>
            <a:r>
              <a:rPr dirty="0"/>
              <a:t>方法退出应用程序，否则不管出现怎样的情况，</a:t>
            </a:r>
            <a:r>
              <a:rPr lang="en-US" dirty="0"/>
              <a:t>finally</a:t>
            </a:r>
            <a:r>
              <a:rPr dirty="0"/>
              <a:t>块中的代码总会被执行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3" grpId="0"/>
      <p:bldP spid="17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从</a:t>
            </a:r>
            <a:r>
              <a:rPr dirty="0"/>
              <a:t>Java 7</a:t>
            </a:r>
            <a:r>
              <a:rPr lang="zh-CN" dirty="0"/>
              <a:t>开始，增强了</a:t>
            </a:r>
            <a:r>
              <a:rPr dirty="0"/>
              <a:t>try</a:t>
            </a:r>
            <a:r>
              <a:rPr lang="zh-CN" dirty="0"/>
              <a:t>语句的功能，允许在</a:t>
            </a:r>
            <a:r>
              <a:rPr dirty="0"/>
              <a:t>try</a:t>
            </a:r>
            <a:r>
              <a:rPr lang="zh-CN" dirty="0"/>
              <a:t>关键字后紧跟一对小括号，在小括号中可以声明、初始化一个或多个资源，当</a:t>
            </a:r>
            <a:r>
              <a:rPr dirty="0"/>
              <a:t>try</a:t>
            </a:r>
            <a:r>
              <a:rPr lang="zh-CN" dirty="0"/>
              <a:t>语句执行结束时会自动关闭这些资源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zh-CN" altLang="en-US" sz="1400" dirty="0"/>
              <a:t>自动关闭资源的</a:t>
            </a:r>
            <a:r>
              <a:rPr lang="en-US" altLang="zh-CN" sz="1400" dirty="0"/>
              <a:t>try</a:t>
            </a:r>
            <a:r>
              <a:rPr lang="zh-CN" altLang="en-US" sz="1400" dirty="0"/>
              <a:t>语句相当于包含了隐式的</a:t>
            </a:r>
            <a:r>
              <a:rPr lang="en-US" altLang="zh-CN" sz="1400" dirty="0"/>
              <a:t>finally</a:t>
            </a:r>
            <a:r>
              <a:rPr lang="zh-CN" altLang="en-US" sz="1400" dirty="0"/>
              <a:t>块，该</a:t>
            </a:r>
            <a:r>
              <a:rPr lang="en-US" altLang="zh-CN" sz="1400" dirty="0"/>
              <a:t>finally</a:t>
            </a:r>
            <a:r>
              <a:rPr lang="zh-CN" altLang="en-US" sz="1400" dirty="0"/>
              <a:t>块用于关闭前面所访问的资源。因此，自动关闭资源的</a:t>
            </a:r>
            <a:r>
              <a:rPr lang="en-US" altLang="zh-CN" sz="1400" dirty="0"/>
              <a:t>try</a:t>
            </a:r>
            <a:r>
              <a:rPr lang="zh-CN" altLang="en-US" sz="1400" dirty="0"/>
              <a:t>语句后面即可以没有</a:t>
            </a:r>
            <a:r>
              <a:rPr lang="en-US" altLang="zh-CN" sz="1400" dirty="0"/>
              <a:t>catch</a:t>
            </a:r>
            <a:r>
              <a:rPr lang="zh-CN" altLang="en-US" sz="1400" dirty="0"/>
              <a:t>块，也可以没有</a:t>
            </a:r>
            <a:r>
              <a:rPr lang="en-US" altLang="zh-CN" sz="1400" dirty="0"/>
              <a:t>finally</a:t>
            </a:r>
            <a:r>
              <a:rPr lang="zh-CN" altLang="en-US" sz="1400" dirty="0"/>
              <a:t>块。当然，如果程序需要，自动关闭资源的</a:t>
            </a:r>
            <a:r>
              <a:rPr lang="en-US" altLang="zh-CN" sz="1400" dirty="0"/>
              <a:t>try</a:t>
            </a:r>
            <a:r>
              <a:rPr lang="zh-CN" altLang="en-US" sz="1400" dirty="0"/>
              <a:t>语句后也可以带多个</a:t>
            </a:r>
            <a:r>
              <a:rPr lang="en-US" altLang="zh-CN" sz="1400" dirty="0"/>
              <a:t>catch</a:t>
            </a:r>
            <a:r>
              <a:rPr lang="zh-CN" altLang="en-US" sz="1400" dirty="0"/>
              <a:t>块和一个</a:t>
            </a:r>
            <a:r>
              <a:rPr lang="en-US" altLang="zh-CN" sz="1400" dirty="0"/>
              <a:t>finally</a:t>
            </a:r>
            <a:r>
              <a:rPr lang="zh-CN" altLang="en-US" sz="1400" dirty="0"/>
              <a:t>块。</a:t>
            </a:r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7.2.3  </a:t>
            </a:r>
            <a:r>
              <a:rPr dirty="0"/>
              <a:t>自动关闭资源的</a:t>
            </a:r>
            <a:r>
              <a:rPr lang="en-US" dirty="0"/>
              <a:t>try</a:t>
            </a:r>
            <a:r>
              <a:rPr dirty="0"/>
              <a:t>语句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85786" y="2714626"/>
            <a:ext cx="6215138" cy="1200329"/>
          </a:xfrm>
        </p:spPr>
        <p:txBody>
          <a:bodyPr/>
          <a:lstStyle/>
          <a:p>
            <a:r>
              <a:rPr lang="en-US" sz="1200" b="1" dirty="0"/>
              <a:t>try (//</a:t>
            </a:r>
            <a:r>
              <a:rPr sz="1200" b="1" dirty="0"/>
              <a:t>声明、初始化资源代码</a:t>
            </a:r>
            <a:r>
              <a:rPr lang="en-US" sz="1200" b="1" dirty="0"/>
              <a:t>)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89214" y="928676"/>
          <a:ext cx="8497628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6890" imgH="2482790" progId="Visio.Drawing.11">
                  <p:embed/>
                </p:oleObj>
              </mc:Choice>
              <mc:Fallback>
                <p:oleObj name="Visio" r:id="rId4" imgW="6886890" imgH="2482790" progId="Visio.Drawing.11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14" y="928676"/>
                        <a:ext cx="8497628" cy="307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50"/>
            <a:ext cx="8207375" cy="2357452"/>
          </a:xfrm>
        </p:spPr>
        <p:txBody>
          <a:bodyPr/>
          <a:lstStyle/>
          <a:p>
            <a:r>
              <a:rPr lang="zh-CN" altLang="en-US"/>
              <a:t> </a:t>
            </a:r>
            <a:r>
              <a:t>AutoCloseTryDemo.java</a:t>
            </a:r>
            <a:r>
              <a:rPr lang="zh-CN" altLang="en-US"/>
              <a:t>：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4150252"/>
            <a:ext cx="6357956" cy="461665"/>
          </a:xfrm>
        </p:spPr>
        <p:txBody>
          <a:bodyPr/>
          <a:lstStyle/>
          <a:p>
            <a:r>
              <a:rPr sz="1400" dirty="0"/>
              <a:t>只有</a:t>
            </a:r>
            <a:r>
              <a:rPr lang="en-US" sz="1400" dirty="0"/>
              <a:t>JDK</a:t>
            </a:r>
            <a:r>
              <a:rPr sz="1400" dirty="0"/>
              <a:t>版本是</a:t>
            </a:r>
            <a:r>
              <a:rPr lang="en-US" sz="1400" dirty="0"/>
              <a:t>7.0</a:t>
            </a:r>
            <a:r>
              <a:rPr sz="1400" dirty="0"/>
              <a:t>或以上，才能使用自动关闭资源的</a:t>
            </a:r>
            <a:r>
              <a:rPr lang="en-US" sz="1400" dirty="0"/>
              <a:t>try</a:t>
            </a:r>
            <a:r>
              <a:rPr sz="1400" dirty="0"/>
              <a:t>语句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2"/>
          </p:nvPr>
        </p:nvSpPr>
        <p:spPr>
          <a:xfrm>
            <a:off x="1071538" y="1018395"/>
            <a:ext cx="6357956" cy="2839239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// </a:t>
            </a:r>
            <a:r>
              <a:rPr sz="1200" dirty="0"/>
              <a:t>自动关闭资源的</a:t>
            </a:r>
            <a:r>
              <a:rPr lang="en-US" sz="1200" dirty="0"/>
              <a:t>try</a:t>
            </a:r>
            <a:r>
              <a:rPr sz="1200" dirty="0"/>
              <a:t>语句，</a:t>
            </a:r>
            <a:r>
              <a:rPr lang="en-US" sz="1200" dirty="0"/>
              <a:t>JDK 7.0</a:t>
            </a:r>
            <a:r>
              <a:rPr sz="1200" dirty="0"/>
              <a:t>以上才支持</a:t>
            </a:r>
          </a:p>
          <a:p>
            <a:r>
              <a:rPr sz="1200" b="1" dirty="0"/>
              <a:t>  </a:t>
            </a:r>
            <a:r>
              <a:rPr lang="en-US" sz="1200" b="1" dirty="0"/>
              <a:t>try (</a:t>
            </a:r>
            <a:r>
              <a:rPr lang="en-US" sz="1200" b="1" dirty="0" err="1"/>
              <a:t>FileInputStream</a:t>
            </a:r>
            <a:r>
              <a:rPr lang="en-US" sz="1200" b="1" dirty="0"/>
              <a:t> </a:t>
            </a:r>
            <a:r>
              <a:rPr lang="en-US" sz="1200" b="1" dirty="0" err="1"/>
              <a:t>fis</a:t>
            </a:r>
            <a:r>
              <a:rPr lang="en-US" sz="1200" b="1" dirty="0"/>
              <a:t> = new </a:t>
            </a:r>
            <a:r>
              <a:rPr lang="en-US" sz="1200" b="1" dirty="0" err="1"/>
              <a:t>FileInputStream</a:t>
            </a:r>
            <a:r>
              <a:rPr lang="en-US" sz="1200" b="1" dirty="0"/>
              <a:t>("zkl.txt"))</a:t>
            </a:r>
            <a:r>
              <a:rPr lang="en-US" sz="1200" dirty="0"/>
              <a:t> {</a:t>
            </a:r>
          </a:p>
          <a:p>
            <a:r>
              <a:rPr lang="en-US" sz="1200" dirty="0"/>
              <a:t>  // </a:t>
            </a:r>
            <a:r>
              <a:rPr sz="1200" dirty="0"/>
              <a:t>对文件的操作</a:t>
            </a:r>
            <a:r>
              <a:rPr lang="en-US" altLang="zh-CN" sz="1200" dirty="0"/>
              <a:t>...</a:t>
            </a:r>
            <a:endParaRPr sz="1200" dirty="0"/>
          </a:p>
          <a:p>
            <a:r>
              <a:rPr sz="1200" dirty="0"/>
              <a:t>  </a:t>
            </a:r>
            <a:r>
              <a:rPr lang="en-US" altLang="zh-CN" sz="1200" dirty="0"/>
              <a:t>} </a:t>
            </a:r>
            <a:r>
              <a:rPr lang="en-US" sz="1200" dirty="0"/>
              <a:t>catch (</a:t>
            </a:r>
            <a:r>
              <a:rPr lang="en-US" sz="1200" dirty="0" err="1"/>
              <a:t>IOException</a:t>
            </a:r>
            <a:r>
              <a:rPr lang="en-US" sz="1200" dirty="0"/>
              <a:t> </a:t>
            </a:r>
            <a:r>
              <a:rPr lang="en-US" sz="1200" dirty="0" err="1"/>
              <a:t>ioe</a:t>
            </a:r>
            <a:r>
              <a:rPr lang="en-US" sz="1200" dirty="0"/>
              <a:t>)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ioe.getMessage</a:t>
            </a:r>
            <a:r>
              <a:rPr lang="en-US" sz="1200" dirty="0"/>
              <a:t>());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// </a:t>
            </a:r>
            <a:r>
              <a:rPr sz="1200" dirty="0"/>
              <a:t>包含了隐式的</a:t>
            </a:r>
            <a:r>
              <a:rPr lang="en-US" sz="1200" dirty="0"/>
              <a:t>finally</a:t>
            </a:r>
            <a:r>
              <a:rPr sz="1200" dirty="0"/>
              <a:t>块，</a:t>
            </a:r>
            <a:r>
              <a:rPr lang="en-US" sz="1200" dirty="0" err="1"/>
              <a:t>fis.close</a:t>
            </a:r>
            <a:r>
              <a:rPr lang="en-US" sz="1200" dirty="0"/>
              <a:t>()</a:t>
            </a:r>
            <a:r>
              <a:rPr sz="1200" dirty="0"/>
              <a:t>关闭资源</a:t>
            </a:r>
          </a:p>
          <a:p>
            <a:r>
              <a:rPr lang="en-US" altLang="zh-CN" sz="1200" dirty="0"/>
              <a:t>}</a:t>
            </a:r>
            <a:endParaRPr sz="1200" dirty="0"/>
          </a:p>
          <a:p>
            <a:endParaRPr lang="zh-CN" alt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9928" y="4000510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334937" y="4453469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563767-A39C-42B5-A965-FD9FE9DEF52C}"/>
              </a:ext>
            </a:extLst>
          </p:cNvPr>
          <p:cNvSpPr/>
          <p:nvPr/>
        </p:nvSpPr>
        <p:spPr>
          <a:xfrm>
            <a:off x="6196278" y="2265147"/>
            <a:ext cx="3150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/>
              <a:t>上述代码</a:t>
            </a:r>
            <a:r>
              <a:rPr lang="en-US" altLang="zh-CN" dirty="0"/>
              <a:t>try</a:t>
            </a:r>
            <a:r>
              <a:rPr lang="zh-CN" altLang="en-US" dirty="0"/>
              <a:t>关键字后紧跟一对小括号，在小括号中声明并初始化一个文件输入流，</a:t>
            </a:r>
            <a:r>
              <a:rPr lang="en-US" altLang="zh-CN" dirty="0"/>
              <a:t>try</a:t>
            </a:r>
            <a:r>
              <a:rPr lang="zh-CN" altLang="en-US" dirty="0"/>
              <a:t>语句会自动关闭该资源，这种写法既简洁又安全。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 animBg="1"/>
      <p:bldP spid="10" grpId="0" build="p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NestingTryCatchDemo.java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7.2.4  </a:t>
            </a:r>
            <a:r>
              <a:rPr dirty="0"/>
              <a:t>嵌套的</a:t>
            </a:r>
            <a:r>
              <a:rPr lang="en-US" dirty="0"/>
              <a:t>try…catch</a:t>
            </a:r>
            <a:r>
              <a:rPr dirty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b="1" dirty="0"/>
              <a:t>try {</a:t>
            </a:r>
            <a:endParaRPr sz="1200" dirty="0"/>
          </a:p>
          <a:p>
            <a:r>
              <a:rPr lang="en-US" sz="1200" dirty="0"/>
              <a:t>   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/>
              <a:t> 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/>
              <a:t>   // </a:t>
            </a:r>
            <a:r>
              <a:rPr sz="1200" dirty="0"/>
              <a:t>从键盘获取一个字符串</a:t>
            </a:r>
          </a:p>
          <a:p>
            <a:r>
              <a:rPr lang="en-US" sz="1200" dirty="0"/>
              <a:t>   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/>
              <a:t>();</a:t>
            </a:r>
          </a:p>
          <a:p>
            <a:r>
              <a:rPr lang="en-US" sz="1200" dirty="0"/>
              <a:t>   // </a:t>
            </a:r>
            <a:r>
              <a:rPr sz="1200" dirty="0"/>
              <a:t>将不是整数数字的字符串转换成整数，</a:t>
            </a:r>
            <a:endParaRPr lang="en-US" sz="1200" dirty="0"/>
          </a:p>
          <a:p>
            <a:r>
              <a:rPr lang="en-US" sz="1200" dirty="0"/>
              <a:t>   //</a:t>
            </a:r>
            <a:r>
              <a:rPr sz="1200" dirty="0"/>
              <a:t>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/>
              <a:t>   </a:t>
            </a:r>
            <a:r>
              <a:rPr lang="en-US" sz="1200" dirty="0" err="1"/>
              <a:t>int</a:t>
            </a:r>
            <a:r>
              <a:rPr lang="en-US" sz="1200" dirty="0"/>
              <a:t> 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b="1" dirty="0"/>
              <a:t>   </a:t>
            </a:r>
            <a:r>
              <a:rPr lang="en-US" sz="1200" b="1" dirty="0">
                <a:solidFill>
                  <a:srgbClr val="FF0000"/>
                </a:solidFill>
              </a:rPr>
              <a:t>try {</a:t>
            </a:r>
            <a:endParaRPr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   </a:t>
            </a:r>
            <a:r>
              <a:rPr lang="en-US" sz="1200" b="1" dirty="0" err="1">
                <a:solidFill>
                  <a:srgbClr val="FF0000"/>
                </a:solidFill>
              </a:rPr>
              <a:t>FileInputStream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fis</a:t>
            </a:r>
            <a:r>
              <a:rPr lang="en-US" sz="1200" b="1" dirty="0">
                <a:solidFill>
                  <a:srgbClr val="FF0000"/>
                </a:solidFill>
              </a:rPr>
              <a:t> = new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		</a:t>
            </a:r>
            <a:r>
              <a:rPr lang="en-US" sz="1200" b="1" dirty="0" err="1">
                <a:solidFill>
                  <a:srgbClr val="FF0000"/>
                </a:solidFill>
              </a:rPr>
              <a:t>FileInputStream</a:t>
            </a:r>
            <a:r>
              <a:rPr lang="en-US" sz="1200" b="1" dirty="0">
                <a:solidFill>
                  <a:srgbClr val="FF0000"/>
                </a:solidFill>
              </a:rPr>
              <a:t>("zkl.txt");</a:t>
            </a:r>
            <a:endParaRPr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    } catch (</a:t>
            </a:r>
            <a:r>
              <a:rPr lang="en-US" sz="1200" b="1" dirty="0" err="1">
                <a:solidFill>
                  <a:srgbClr val="FF0000"/>
                </a:solidFill>
              </a:rPr>
              <a:t>IOException</a:t>
            </a:r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ioe</a:t>
            </a:r>
            <a:r>
              <a:rPr lang="en-US" sz="1200" b="1" dirty="0">
                <a:solidFill>
                  <a:srgbClr val="FF0000"/>
                </a:solidFill>
              </a:rPr>
              <a:t>) {    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</a:rPr>
              <a:t>System.out.println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dirty="0" err="1">
                <a:solidFill>
                  <a:srgbClr val="FF0000"/>
                </a:solidFill>
              </a:rPr>
              <a:t>ioe.getMessage</a:t>
            </a:r>
            <a:r>
              <a:rPr lang="en-US" sz="1200" b="1" dirty="0">
                <a:solidFill>
                  <a:srgbClr val="FF0000"/>
                </a:solidFill>
              </a:rPr>
              <a:t>());</a:t>
            </a:r>
            <a:endParaRPr sz="1200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      }</a:t>
            </a:r>
            <a:endParaRPr sz="1200" dirty="0">
              <a:solidFill>
                <a:srgbClr val="FF0000"/>
              </a:solidFill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071966" cy="2559611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altLang="zh-CN" sz="1200" dirty="0"/>
              <a:t>2</a:t>
            </a:r>
            <a:r>
              <a:rPr sz="1200" dirty="0"/>
              <a:t>个数：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sz="1200" dirty="0"/>
              <a:t>  </a:t>
            </a:r>
            <a:r>
              <a:rPr lang="en-US" altLang="zh-CN" sz="1200" dirty="0"/>
              <a:t>// </a:t>
            </a:r>
            <a:r>
              <a:rPr sz="1200" dirty="0"/>
              <a:t>从键盘获取一个整数</a:t>
            </a:r>
          </a:p>
          <a:p>
            <a:r>
              <a:rPr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您输入的两个数的商是：</a:t>
            </a:r>
            <a:r>
              <a:rPr lang="en-US" altLang="zh-CN" sz="1200" dirty="0"/>
              <a:t>" </a:t>
            </a:r>
          </a:p>
          <a:p>
            <a:r>
              <a:rPr lang="en-US" altLang="zh-CN" sz="1200" dirty="0"/>
              <a:t>		+ </a:t>
            </a:r>
            <a:r>
              <a:rPr lang="en-US" sz="1200" dirty="0"/>
              <a:t>n1 / n2);</a:t>
            </a:r>
          </a:p>
          <a:p>
            <a:r>
              <a:rPr lang="en-US" sz="1200" b="1" dirty="0"/>
              <a:t>  } catch (Exception ex) {</a:t>
            </a:r>
            <a:endParaRPr lang="en-US" sz="1200" dirty="0"/>
          </a:p>
          <a:p>
            <a:r>
              <a:rPr lang="en-US" sz="1200" b="1" dirty="0"/>
              <a:t>   </a:t>
            </a:r>
            <a:r>
              <a:rPr lang="en-US" sz="1200" b="1" dirty="0" err="1"/>
              <a:t>ex.printStackTrace</a:t>
            </a:r>
            <a:r>
              <a:rPr lang="en-US" sz="1200" b="1" dirty="0"/>
              <a:t>();</a:t>
            </a:r>
            <a:endParaRPr lang="en-US" sz="1200" dirty="0"/>
          </a:p>
          <a:p>
            <a:r>
              <a:rPr lang="en-US" sz="1200" b="1" dirty="0"/>
              <a:t>  }</a:t>
            </a:r>
            <a:endParaRPr lang="en-US"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程序结束！</a:t>
            </a:r>
            <a:r>
              <a:rPr lang="en-US" altLang="zh-CN" sz="1200" dirty="0"/>
              <a:t>");</a:t>
            </a:r>
            <a:endParaRPr lang="zh-CN" altLang="en-US"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 animBg="1"/>
      <p:bldP spid="11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05DF8C-2E16-4CC0-9B9A-06D6A273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232E31-356A-43FC-93B5-1BF55F1033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4" y="843558"/>
            <a:ext cx="4213904" cy="36702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200" dirty="0"/>
              <a:t>上述代码中，在一个</a:t>
            </a:r>
            <a:r>
              <a:rPr lang="en-US" altLang="zh-CN" sz="1200" dirty="0"/>
              <a:t>try…catch</a:t>
            </a:r>
            <a:r>
              <a:rPr lang="zh-CN" altLang="en-US" sz="1200" dirty="0"/>
              <a:t>语句中嵌套了另外一个</a:t>
            </a:r>
            <a:r>
              <a:rPr lang="en-US" altLang="zh-CN" sz="1200" dirty="0"/>
              <a:t>try…catch</a:t>
            </a:r>
            <a:r>
              <a:rPr lang="zh-CN" altLang="en-US" sz="1200" dirty="0"/>
              <a:t>语句。根据输入内容的不同，其运行结果也不同。</a:t>
            </a:r>
          </a:p>
          <a:p>
            <a:pPr>
              <a:lnSpc>
                <a:spcPct val="100000"/>
              </a:lnSpc>
            </a:pPr>
            <a:r>
              <a:rPr lang="zh-CN" altLang="en-US" sz="1200" b="1" dirty="0"/>
              <a:t>当第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个数输入“</a:t>
            </a:r>
            <a:r>
              <a:rPr lang="en-US" altLang="zh-CN" sz="1200" b="1" dirty="0"/>
              <a:t>hello</a:t>
            </a:r>
            <a:r>
              <a:rPr lang="zh-CN" altLang="en-US" sz="1200" b="1" dirty="0"/>
              <a:t>”时</a:t>
            </a:r>
            <a:r>
              <a:rPr lang="zh-CN" altLang="en-US" sz="1200" dirty="0"/>
              <a:t>，运行结果如下所示：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请输入第</a:t>
            </a:r>
            <a:r>
              <a:rPr lang="en-US" altLang="zh-CN" sz="1200" dirty="0"/>
              <a:t>1</a:t>
            </a:r>
            <a:r>
              <a:rPr lang="zh-CN" altLang="en-US" sz="1200" dirty="0"/>
              <a:t>个数：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hello</a:t>
            </a:r>
            <a:endParaRPr lang="zh-CN" altLang="en-US" sz="1200" dirty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程序结束！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java.lang.NumberFormatException: For input string: "hello“</a:t>
            </a:r>
          </a:p>
          <a:p>
            <a:pPr>
              <a:lnSpc>
                <a:spcPct val="100000"/>
              </a:lnSpc>
            </a:pPr>
            <a:endParaRPr lang="zh-CN" altLang="en-US" sz="1200" dirty="0"/>
          </a:p>
          <a:p>
            <a:pPr>
              <a:lnSpc>
                <a:spcPct val="100000"/>
              </a:lnSpc>
            </a:pPr>
            <a:r>
              <a:rPr lang="zh-CN" altLang="en-US" sz="1200" b="1" dirty="0"/>
              <a:t>当第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个数输入正确</a:t>
            </a:r>
            <a:r>
              <a:rPr lang="zh-CN" altLang="en-US" sz="1200" dirty="0"/>
              <a:t>，但第</a:t>
            </a:r>
            <a:r>
              <a:rPr lang="en-US" altLang="zh-CN" sz="1200" dirty="0"/>
              <a:t>2</a:t>
            </a:r>
            <a:r>
              <a:rPr lang="zh-CN" altLang="en-US" sz="1200" dirty="0"/>
              <a:t>个数输入“</a:t>
            </a:r>
            <a:r>
              <a:rPr lang="en-US" altLang="zh-CN" sz="1200" dirty="0"/>
              <a:t>0</a:t>
            </a:r>
            <a:r>
              <a:rPr lang="zh-CN" altLang="en-US" sz="1200" dirty="0"/>
              <a:t>”时，运行结果如下所示：</a:t>
            </a:r>
          </a:p>
          <a:p>
            <a:pPr>
              <a:lnSpc>
                <a:spcPct val="100000"/>
              </a:lnSpc>
            </a:pPr>
            <a:r>
              <a:rPr lang="zh-CN" altLang="en-US" sz="1200" dirty="0"/>
              <a:t>请输入第</a:t>
            </a:r>
            <a:r>
              <a:rPr lang="en-US" altLang="zh-CN" sz="1200" dirty="0"/>
              <a:t>1</a:t>
            </a:r>
            <a:r>
              <a:rPr lang="zh-CN" altLang="en-US" sz="1200" dirty="0"/>
              <a:t>个数：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8</a:t>
            </a:r>
            <a:endParaRPr lang="zh-CN" altLang="en-US" sz="1200" dirty="0"/>
          </a:p>
          <a:p>
            <a:pPr>
              <a:lnSpc>
                <a:spcPct val="100000"/>
              </a:lnSpc>
            </a:pPr>
            <a:r>
              <a:rPr lang="en-US" altLang="zh-CN" sz="1200" dirty="0"/>
              <a:t>zkl.txt (</a:t>
            </a:r>
            <a:r>
              <a:rPr lang="zh-CN" altLang="en-US" sz="1200" dirty="0"/>
              <a:t>系统找不到指定的文件。</a:t>
            </a:r>
            <a:r>
              <a:rPr lang="en-US" altLang="zh-CN" sz="1200" dirty="0"/>
              <a:t>)</a:t>
            </a:r>
            <a:endParaRPr lang="zh-CN" altLang="en-US" sz="1200" dirty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请输入第</a:t>
            </a:r>
            <a:r>
              <a:rPr lang="en-US" altLang="zh-CN" sz="1200" dirty="0"/>
              <a:t>2</a:t>
            </a:r>
            <a:r>
              <a:rPr lang="zh-CN" altLang="en-US" sz="1200" dirty="0"/>
              <a:t>个数：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0</a:t>
            </a:r>
            <a:endParaRPr lang="zh-CN" altLang="en-US" sz="1200" dirty="0"/>
          </a:p>
          <a:p>
            <a:pPr>
              <a:lnSpc>
                <a:spcPct val="100000"/>
              </a:lnSpc>
            </a:pPr>
            <a:r>
              <a:rPr lang="zh-CN" altLang="en-US" sz="1200" dirty="0"/>
              <a:t>程序结束！</a:t>
            </a:r>
          </a:p>
          <a:p>
            <a:pPr>
              <a:lnSpc>
                <a:spcPct val="100000"/>
              </a:lnSpc>
            </a:pPr>
            <a:r>
              <a:rPr lang="en-US" altLang="zh-CN" sz="1200" dirty="0"/>
              <a:t>java.lang.ArithmeticException: / by zero</a:t>
            </a:r>
            <a:endParaRPr lang="zh-CN" altLang="en-US" sz="1200" dirty="0"/>
          </a:p>
          <a:p>
            <a:endParaRPr lang="zh-CN" altLang="en-US" sz="1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663A56-8A2E-4D08-9579-626AFB2B3757}"/>
              </a:ext>
            </a:extLst>
          </p:cNvPr>
          <p:cNvSpPr/>
          <p:nvPr/>
        </p:nvSpPr>
        <p:spPr>
          <a:xfrm>
            <a:off x="4392488" y="1002089"/>
            <a:ext cx="4572000" cy="313932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zh-CN" altLang="en-US" dirty="0"/>
              <a:t>当输入两个正确的数，运行结果如下所示：</a:t>
            </a:r>
          </a:p>
          <a:p>
            <a:r>
              <a:rPr lang="zh-CN" altLang="en-US" dirty="0"/>
              <a:t>请输入第</a:t>
            </a:r>
            <a:r>
              <a:rPr lang="en-US" altLang="zh-CN" dirty="0"/>
              <a:t>1</a:t>
            </a:r>
            <a:r>
              <a:rPr lang="zh-CN" altLang="en-US" dirty="0"/>
              <a:t>个数：</a:t>
            </a:r>
          </a:p>
          <a:p>
            <a:r>
              <a:rPr lang="en-US" altLang="zh-CN" dirty="0"/>
              <a:t>8</a:t>
            </a:r>
          </a:p>
          <a:p>
            <a:r>
              <a:rPr lang="en-US" altLang="zh-CN" dirty="0"/>
              <a:t>zkl.txt (</a:t>
            </a:r>
            <a:r>
              <a:rPr lang="zh-CN" altLang="en-US" dirty="0"/>
              <a:t>系统找不到指定的文件。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请输入第</a:t>
            </a:r>
            <a:r>
              <a:rPr lang="en-US" altLang="zh-CN" dirty="0"/>
              <a:t>2</a:t>
            </a:r>
            <a:r>
              <a:rPr lang="zh-CN" altLang="en-US" dirty="0"/>
              <a:t>个数：</a:t>
            </a:r>
          </a:p>
          <a:p>
            <a:r>
              <a:rPr lang="en-US" altLang="zh-CN" dirty="0"/>
              <a:t>2</a:t>
            </a:r>
          </a:p>
          <a:p>
            <a:r>
              <a:rPr lang="zh-CN" altLang="en-US" dirty="0"/>
              <a:t>您输入的两个数的商是：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程序结束！</a:t>
            </a:r>
          </a:p>
          <a:p>
            <a:r>
              <a:rPr lang="zh-CN" altLang="en-US" dirty="0"/>
              <a:t>使用嵌套的</a:t>
            </a:r>
            <a:r>
              <a:rPr lang="en-US" altLang="zh-CN" dirty="0"/>
              <a:t>try…catch</a:t>
            </a:r>
            <a:r>
              <a:rPr lang="zh-CN" altLang="en-US" dirty="0"/>
              <a:t>语句时，</a:t>
            </a:r>
            <a:r>
              <a:rPr lang="zh-CN" altLang="en-US" b="1" dirty="0">
                <a:solidFill>
                  <a:srgbClr val="0000CC"/>
                </a:solidFill>
              </a:rPr>
              <a:t>如果执行内部的</a:t>
            </a:r>
            <a:r>
              <a:rPr lang="en-US" altLang="zh-CN" b="1" dirty="0">
                <a:solidFill>
                  <a:srgbClr val="0000CC"/>
                </a:solidFill>
              </a:rPr>
              <a:t>try</a:t>
            </a:r>
            <a:r>
              <a:rPr lang="zh-CN" altLang="en-US" b="1" dirty="0">
                <a:solidFill>
                  <a:srgbClr val="0000CC"/>
                </a:solidFill>
              </a:rPr>
              <a:t>块没有遇到匹配的</a:t>
            </a:r>
            <a:r>
              <a:rPr lang="en-US" altLang="zh-CN" b="1" dirty="0">
                <a:solidFill>
                  <a:srgbClr val="0000CC"/>
                </a:solidFill>
              </a:rPr>
              <a:t>catch</a:t>
            </a:r>
            <a:r>
              <a:rPr lang="zh-CN" altLang="en-US" b="1" dirty="0">
                <a:solidFill>
                  <a:srgbClr val="0000CC"/>
                </a:solidFill>
              </a:rPr>
              <a:t>块，则将检查外部的</a:t>
            </a:r>
            <a:r>
              <a:rPr lang="en-US" altLang="zh-CN" b="1" dirty="0">
                <a:solidFill>
                  <a:srgbClr val="0000CC"/>
                </a:solidFill>
              </a:rPr>
              <a:t>catch</a:t>
            </a:r>
            <a:r>
              <a:rPr lang="zh-CN" altLang="en-US" b="1" dirty="0">
                <a:solidFill>
                  <a:srgbClr val="0000CC"/>
                </a:solidFill>
              </a:rPr>
              <a:t>块。</a:t>
            </a:r>
          </a:p>
        </p:txBody>
      </p:sp>
    </p:spTree>
    <p:extLst>
      <p:ext uri="{BB962C8B-B14F-4D97-AF65-F5344CB8AC3E}">
        <p14:creationId xmlns:p14="http://schemas.microsoft.com/office/powerpoint/2010/main" val="772668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CN" altLang="en-US"/>
              <a:t>嵌套的</a:t>
            </a:r>
            <a:r>
              <a:rPr lang="en-US" altLang="zh-CN"/>
              <a:t>try…catch</a:t>
            </a:r>
            <a:r>
              <a:rPr lang="zh-CN" altLang="en-US"/>
              <a:t>语句可以嵌套多层，这方面没有明确的限制，但通常没有必要使用超过两层的嵌套异常处理。层次太深的嵌套异常处理会降低程序的可读性，而且也没有太大的必要，完全可以使用其他方式实现。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从</a:t>
            </a:r>
            <a:r>
              <a:rPr dirty="0"/>
              <a:t>Java 7</a:t>
            </a:r>
            <a:r>
              <a:rPr lang="zh-CN" dirty="0"/>
              <a:t>开始，一个</a:t>
            </a:r>
            <a:r>
              <a:rPr dirty="0"/>
              <a:t>catch</a:t>
            </a:r>
            <a:r>
              <a:rPr lang="zh-CN" dirty="0"/>
              <a:t>块可以捕获多种类型的异常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zh-CN" dirty="0"/>
              <a:t>其中：</a:t>
            </a:r>
          </a:p>
          <a:p>
            <a:pPr lvl="1"/>
            <a:r>
              <a:rPr lang="zh-CN" dirty="0"/>
              <a:t>捕获多种类型的异常时，多种异常类型之间使用竖杠“</a:t>
            </a:r>
            <a:r>
              <a:rPr dirty="0"/>
              <a:t>|</a:t>
            </a:r>
            <a:r>
              <a:rPr lang="zh-CN" dirty="0"/>
              <a:t>”进行间隔；</a:t>
            </a:r>
          </a:p>
          <a:p>
            <a:pPr lvl="1"/>
            <a:r>
              <a:rPr lang="zh-CN" dirty="0"/>
              <a:t>多异常捕获时，</a:t>
            </a:r>
            <a:r>
              <a:rPr lang="zh-CN" dirty="0">
                <a:solidFill>
                  <a:srgbClr val="FF0000"/>
                </a:solidFill>
              </a:rPr>
              <a:t>异常变量默认是常量，因此程序不能对该异常变量重新赋值。</a:t>
            </a:r>
            <a:endParaRPr dirty="0">
              <a:solidFill>
                <a:srgbClr val="FF0000"/>
              </a:solidFill>
            </a:endParaRP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7.2.5  </a:t>
            </a:r>
            <a:r>
              <a:rPr dirty="0"/>
              <a:t>多异常捕获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500166" y="1500180"/>
            <a:ext cx="6215138" cy="2308324"/>
          </a:xfrm>
        </p:spPr>
        <p:txBody>
          <a:bodyPr/>
          <a:lstStyle/>
          <a:p>
            <a:r>
              <a:rPr lang="en-US" sz="1200" dirty="0"/>
              <a:t>try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业务实现代码</a:t>
            </a:r>
            <a:r>
              <a:rPr lang="en-US" sz="1200" dirty="0"/>
              <a:t>(</a:t>
            </a:r>
            <a:r>
              <a:rPr sz="1200" dirty="0"/>
              <a:t>可能发生异常</a:t>
            </a:r>
            <a:r>
              <a:rPr lang="en-US" sz="1200" dirty="0"/>
              <a:t>)</a:t>
            </a:r>
            <a:endParaRPr sz="1200" dirty="0"/>
          </a:p>
          <a:p>
            <a:r>
              <a:rPr lang="en-US" sz="1200" dirty="0"/>
              <a:t>	......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catch (</a:t>
            </a:r>
            <a:r>
              <a:rPr sz="1200" b="1" dirty="0"/>
              <a:t>异常类</a:t>
            </a:r>
            <a:r>
              <a:rPr lang="en-US" sz="1200" b="1" dirty="0"/>
              <a:t>A [</a:t>
            </a:r>
            <a:r>
              <a:rPr lang="en-US" sz="1200" b="1" dirty="0">
                <a:solidFill>
                  <a:srgbClr val="0000CC"/>
                </a:solidFill>
              </a:rPr>
              <a:t>|</a:t>
            </a:r>
            <a:r>
              <a:rPr sz="1200" b="1" dirty="0"/>
              <a:t>异常类</a:t>
            </a:r>
            <a:r>
              <a:rPr lang="en-US" sz="1200" b="1" dirty="0"/>
              <a:t>B ...</a:t>
            </a:r>
            <a:r>
              <a:rPr lang="en-US" sz="1200" b="1" dirty="0">
                <a:solidFill>
                  <a:srgbClr val="0000CC"/>
                </a:solidFill>
              </a:rPr>
              <a:t>|</a:t>
            </a:r>
            <a:r>
              <a:rPr sz="1200" b="1" dirty="0"/>
              <a:t>异常类</a:t>
            </a:r>
            <a:r>
              <a:rPr lang="en-US" sz="1200" b="1" dirty="0"/>
              <a:t>N] </a:t>
            </a:r>
            <a:r>
              <a:rPr sz="1200" b="1" dirty="0"/>
              <a:t>异常对象</a:t>
            </a:r>
            <a:r>
              <a:rPr lang="en-US" sz="1200" b="1" dirty="0"/>
              <a:t>)</a:t>
            </a:r>
            <a:r>
              <a:rPr lang="en-US" sz="1200" dirty="0"/>
              <a:t> 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多异常捕获处理代码</a:t>
            </a:r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dirty="0"/>
              <a:t>......//</a:t>
            </a:r>
            <a:r>
              <a:rPr sz="1200" dirty="0"/>
              <a:t>可以有多个</a:t>
            </a:r>
            <a:r>
              <a:rPr lang="en-US" sz="1200" dirty="0"/>
              <a:t>catch</a:t>
            </a:r>
            <a:r>
              <a:rPr sz="1200" dirty="0"/>
              <a:t>语句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MultiExceptionDemo.java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7.2.4  </a:t>
            </a:r>
            <a:r>
              <a:rPr dirty="0"/>
              <a:t>嵌套的</a:t>
            </a:r>
            <a:r>
              <a:rPr lang="en-US" dirty="0"/>
              <a:t>try…catch</a:t>
            </a:r>
            <a:r>
              <a:rPr dirty="0"/>
              <a:t>语句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b="1" dirty="0"/>
              <a:t>try {</a:t>
            </a:r>
            <a:endParaRPr sz="1200" b="1" dirty="0"/>
          </a:p>
          <a:p>
            <a:r>
              <a:rPr lang="en-US" sz="1200" dirty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/>
              <a:t>// </a:t>
            </a:r>
            <a:r>
              <a:rPr sz="1200" dirty="0"/>
              <a:t>从键盘获取一个字符串</a:t>
            </a:r>
          </a:p>
          <a:p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// </a:t>
            </a:r>
            <a:r>
              <a:rPr sz="1200" dirty="0"/>
              <a:t>将不是整数数字的字符串转换成整数，</a:t>
            </a:r>
            <a:endParaRPr lang="en-US" sz="1200" dirty="0"/>
          </a:p>
          <a:p>
            <a:r>
              <a:rPr lang="en-US" sz="1200" dirty="0"/>
              <a:t>//</a:t>
            </a:r>
            <a:r>
              <a:rPr sz="1200" dirty="0"/>
              <a:t>会引发</a:t>
            </a:r>
            <a:r>
              <a:rPr lang="en-US" sz="1200" dirty="0" err="1"/>
              <a:t>NumberFormatException</a:t>
            </a:r>
            <a:endParaRPr lang="en-US"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/>
              <a:t>// </a:t>
            </a:r>
            <a:r>
              <a:rPr sz="1200" dirty="0"/>
              <a:t>从键盘获取一个整数</a:t>
            </a:r>
          </a:p>
          <a:p>
            <a:r>
              <a:rPr lang="en-US" sz="1200" dirty="0" err="1"/>
              <a:t>int</a:t>
            </a:r>
            <a:r>
              <a:rPr lang="en-US" sz="1200" dirty="0"/>
              <a:t> 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您输入的两个数相除的结果是：</a:t>
            </a:r>
            <a:r>
              <a:rPr lang="en-US" sz="1200" dirty="0"/>
              <a:t>" </a:t>
            </a:r>
          </a:p>
          <a:p>
            <a:r>
              <a:rPr lang="en-US" sz="1200" dirty="0"/>
              <a:t>+ n1 / n2);</a:t>
            </a:r>
            <a:endParaRPr sz="1200" dirty="0"/>
          </a:p>
          <a:p>
            <a:r>
              <a:rPr lang="en-US" sz="1200" b="1" dirty="0"/>
              <a:t>}</a:t>
            </a:r>
            <a:endParaRPr sz="1200" b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776409"/>
            <a:ext cx="4286280" cy="4224233"/>
          </a:xfrm>
        </p:spPr>
        <p:txBody>
          <a:bodyPr/>
          <a:lstStyle/>
          <a:p>
            <a:r>
              <a:rPr lang="en-US" sz="1200" b="1" dirty="0"/>
              <a:t>catch (</a:t>
            </a:r>
            <a:r>
              <a:rPr lang="en-US" sz="1200" b="1" dirty="0" err="1"/>
              <a:t>ArrayIndexOutOfBoundsException</a:t>
            </a:r>
            <a:r>
              <a:rPr lang="en-US" sz="1200" b="1" dirty="0"/>
              <a:t> | </a:t>
            </a:r>
            <a:r>
              <a:rPr lang="en-US" sz="1200" b="1" dirty="0" err="1"/>
              <a:t>NumberFormatException</a:t>
            </a:r>
            <a:r>
              <a:rPr lang="en-US" sz="1200" b="1" dirty="0"/>
              <a:t>| </a:t>
            </a:r>
            <a:r>
              <a:rPr lang="en-US" sz="1200" b="1" dirty="0" err="1"/>
              <a:t>ArithmeticException</a:t>
            </a:r>
            <a:r>
              <a:rPr lang="en-US" sz="1200" b="1" dirty="0"/>
              <a:t> </a:t>
            </a:r>
            <a:r>
              <a:rPr lang="en-US" sz="1200" b="1" dirty="0" err="1">
                <a:solidFill>
                  <a:srgbClr val="FF0000"/>
                </a:solidFill>
              </a:rPr>
              <a:t>ie</a:t>
            </a:r>
            <a:r>
              <a:rPr lang="en-US" sz="1200" b="1" dirty="0"/>
              <a:t>)</a:t>
            </a:r>
            <a:r>
              <a:rPr lang="en-US" sz="1200" dirty="0"/>
              <a:t> {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程序发生了数组越界、数字格式异常、算术异常之一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捕捉多异常时，异常变量</a:t>
            </a:r>
            <a:r>
              <a:rPr lang="en-US" sz="1200" dirty="0" err="1"/>
              <a:t>ie</a:t>
            </a:r>
            <a:r>
              <a:rPr sz="1200" dirty="0"/>
              <a:t>是默认是常量，不能重新赋值</a:t>
            </a:r>
          </a:p>
          <a:p>
            <a:r>
              <a:rPr lang="en-US" altLang="zh-CN" sz="1200" dirty="0"/>
              <a:t>// </a:t>
            </a:r>
            <a:r>
              <a:rPr sz="1200" dirty="0"/>
              <a:t>下面一条赋值语句错误！</a:t>
            </a:r>
          </a:p>
          <a:p>
            <a:r>
              <a:rPr lang="en-US" altLang="zh-CN" sz="1200" b="1" dirty="0"/>
              <a:t>//</a:t>
            </a:r>
            <a:r>
              <a:rPr lang="en-US" sz="1200" b="1" dirty="0" err="1"/>
              <a:t>ie</a:t>
            </a:r>
            <a:r>
              <a:rPr lang="en-US" sz="1200" b="1" dirty="0"/>
              <a:t> = new </a:t>
            </a:r>
            <a:r>
              <a:rPr lang="en-US" sz="1200" b="1" dirty="0" err="1"/>
              <a:t>ArithmeticException</a:t>
            </a:r>
            <a:r>
              <a:rPr lang="en-US" sz="1200" b="1" dirty="0"/>
              <a:t>("Test");// ①</a:t>
            </a:r>
            <a:endParaRPr lang="en-US" sz="1200" dirty="0"/>
          </a:p>
          <a:p>
            <a:r>
              <a:rPr lang="en-US" sz="1200" b="1" dirty="0">
                <a:solidFill>
                  <a:srgbClr val="0000CC"/>
                </a:solidFill>
              </a:rPr>
              <a:t>} catch (Exception e) {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未知异常</a:t>
            </a:r>
            <a:r>
              <a:rPr lang="en-US" altLang="zh-CN" sz="1200" dirty="0"/>
              <a:t>");</a:t>
            </a:r>
            <a:endParaRPr sz="1200" dirty="0"/>
          </a:p>
          <a:p>
            <a:r>
              <a:rPr lang="en-US" altLang="zh-CN" sz="1200" dirty="0"/>
              <a:t>// </a:t>
            </a:r>
            <a:r>
              <a:rPr sz="1200" dirty="0"/>
              <a:t>捕捉一个类型的异常时，异常变量</a:t>
            </a:r>
            <a:r>
              <a:rPr lang="en-US" sz="1200" dirty="0"/>
              <a:t>e</a:t>
            </a:r>
            <a:r>
              <a:rPr sz="1200" dirty="0"/>
              <a:t>可以被重新赋值</a:t>
            </a:r>
          </a:p>
          <a:p>
            <a:r>
              <a:rPr lang="en-US" altLang="zh-CN" sz="1200" dirty="0"/>
              <a:t>// </a:t>
            </a:r>
            <a:r>
              <a:rPr sz="1200" dirty="0"/>
              <a:t>下面一条赋值语句正确！</a:t>
            </a:r>
          </a:p>
          <a:p>
            <a:r>
              <a:rPr lang="en-US" sz="1200" b="1" dirty="0"/>
              <a:t>e = new </a:t>
            </a:r>
            <a:r>
              <a:rPr lang="en-US" sz="1200" b="1" dirty="0" err="1"/>
              <a:t>RuntimeException</a:t>
            </a:r>
            <a:r>
              <a:rPr lang="en-US" sz="1200" b="1" dirty="0"/>
              <a:t>("Test"); // ②</a:t>
            </a:r>
            <a:endParaRPr lang="en-US" sz="1200" dirty="0"/>
          </a:p>
          <a:p>
            <a:r>
              <a:rPr lang="en-US" sz="1200" dirty="0"/>
              <a:t>}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乘号 7"/>
          <p:cNvSpPr/>
          <p:nvPr/>
        </p:nvSpPr>
        <p:spPr bwMode="auto">
          <a:xfrm>
            <a:off x="8001024" y="2928940"/>
            <a:ext cx="571504" cy="500066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 animBg="1"/>
      <p:bldP spid="11" grpId="0" build="p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86803" cy="3929088"/>
          </a:xfrm>
        </p:spPr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中抛出异常可以使用</a:t>
            </a:r>
            <a:r>
              <a:rPr dirty="0"/>
              <a:t>throw</a:t>
            </a:r>
            <a:r>
              <a:rPr lang="zh-CN" dirty="0"/>
              <a:t>或</a:t>
            </a:r>
            <a:r>
              <a:rPr dirty="0"/>
              <a:t>throws</a:t>
            </a:r>
            <a:r>
              <a:rPr lang="zh-CN" dirty="0"/>
              <a:t>关键字：</a:t>
            </a:r>
          </a:p>
          <a:p>
            <a:pPr lvl="0"/>
            <a:r>
              <a:rPr lang="zh-CN" dirty="0"/>
              <a:t>使用</a:t>
            </a:r>
            <a:r>
              <a:rPr dirty="0"/>
              <a:t>throw</a:t>
            </a:r>
            <a:r>
              <a:rPr lang="zh-CN" dirty="0"/>
              <a:t>抛出一个异常对象：当程序出现异常时，系统会自动抛出异常，除此之外，</a:t>
            </a:r>
            <a:r>
              <a:rPr dirty="0"/>
              <a:t>Java</a:t>
            </a:r>
            <a:r>
              <a:rPr lang="zh-CN" dirty="0"/>
              <a:t>也允许程序使用代码自行抛出异常，自行抛出异常使用</a:t>
            </a:r>
            <a:r>
              <a:rPr dirty="0"/>
              <a:t>throw</a:t>
            </a:r>
            <a:r>
              <a:rPr lang="zh-CN" dirty="0"/>
              <a:t>语句完成；</a:t>
            </a:r>
          </a:p>
          <a:p>
            <a:pPr lvl="0"/>
            <a:r>
              <a:rPr lang="zh-CN" dirty="0"/>
              <a:t>使用</a:t>
            </a:r>
            <a:r>
              <a:rPr dirty="0"/>
              <a:t>throws</a:t>
            </a:r>
            <a:r>
              <a:rPr lang="zh-CN" dirty="0"/>
              <a:t>声明抛出一个异常序列：</a:t>
            </a:r>
            <a:r>
              <a:rPr u="sng" dirty="0">
                <a:solidFill>
                  <a:srgbClr val="FF0000"/>
                </a:solidFill>
              </a:rPr>
              <a:t>throws</a:t>
            </a:r>
            <a:r>
              <a:rPr lang="zh-CN" u="sng" dirty="0">
                <a:solidFill>
                  <a:srgbClr val="FF0000"/>
                </a:solidFill>
              </a:rPr>
              <a:t>只能在定义方法时使用</a:t>
            </a:r>
            <a:r>
              <a:rPr lang="zh-CN" dirty="0"/>
              <a:t>。当定义的方法不知道如何处理所出现的异常，而该异常应由上一级调用者进行处理，可在定义该方法时使用</a:t>
            </a:r>
            <a:r>
              <a:rPr dirty="0"/>
              <a:t>throws</a:t>
            </a:r>
            <a:r>
              <a:rPr lang="zh-CN" dirty="0"/>
              <a:t>声明抛出异常。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  </a:t>
            </a:r>
            <a:r>
              <a:rPr dirty="0"/>
              <a:t>抛出异常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dirty="0"/>
              <a:t>throw</a:t>
            </a:r>
            <a:r>
              <a:rPr lang="zh-CN" dirty="0"/>
              <a:t>语句抛出的不是异常类，而是一个异常实例对象，并且每次只能抛出一个异常实例对象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7.3.1  throw</a:t>
            </a:r>
            <a:r>
              <a:rPr dirty="0"/>
              <a:t>抛出异常对象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2071684"/>
            <a:ext cx="6215138" cy="343620"/>
          </a:xfrm>
        </p:spPr>
        <p:txBody>
          <a:bodyPr/>
          <a:lstStyle/>
          <a:p>
            <a:r>
              <a:rPr lang="en-US" sz="1200" dirty="0"/>
              <a:t>throw </a:t>
            </a:r>
            <a:r>
              <a:rPr sz="1200" dirty="0"/>
              <a:t>异常对象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2500312"/>
            <a:ext cx="6215138" cy="249299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lang="zh-CN" altLang="en-US" sz="1200" dirty="0"/>
          </a:p>
          <a:p>
            <a:r>
              <a:rPr lang="en-US" sz="1200" dirty="0"/>
              <a:t>try {</a:t>
            </a:r>
            <a:endParaRPr lang="zh-CN" alt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zh-CN" altLang="en-US" sz="1200" dirty="0"/>
              <a:t>请输入年龄：</a:t>
            </a:r>
            <a:r>
              <a:rPr lang="en-US" sz="1200" dirty="0"/>
              <a:t>");</a:t>
            </a:r>
            <a:endParaRPr lang="zh-CN" altLang="en-US" sz="1200" dirty="0"/>
          </a:p>
          <a:p>
            <a:r>
              <a:rPr lang="en-US" sz="1200" dirty="0"/>
              <a:t>  // </a:t>
            </a:r>
            <a:r>
              <a:rPr lang="zh-CN" altLang="en-US" sz="1200" dirty="0"/>
              <a:t>从键盘获取一个整数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int</a:t>
            </a:r>
            <a:r>
              <a:rPr lang="en-US" sz="1200" dirty="0"/>
              <a:t> age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endParaRPr lang="zh-CN" altLang="en-US" sz="1200" dirty="0"/>
          </a:p>
          <a:p>
            <a:r>
              <a:rPr lang="en-US" sz="1200" dirty="0"/>
              <a:t>  if (age &lt; 0 || age &gt; 80) {</a:t>
            </a:r>
            <a:endParaRPr lang="zh-CN" altLang="en-US" sz="1200" dirty="0"/>
          </a:p>
          <a:p>
            <a:r>
              <a:rPr lang="en-US" sz="1200" dirty="0"/>
              <a:t>        // </a:t>
            </a:r>
            <a:r>
              <a:rPr lang="zh-CN" altLang="en-US" sz="1200" dirty="0"/>
              <a:t>抛出一个异常对象</a:t>
            </a:r>
          </a:p>
          <a:p>
            <a:r>
              <a:rPr lang="en-US" sz="1200" b="1" dirty="0"/>
              <a:t>        throw new Exception("</a:t>
            </a:r>
            <a:r>
              <a:rPr lang="zh-CN" altLang="en-US" sz="1200" b="1" dirty="0"/>
              <a:t>请输入一个合法的年龄，年龄必须在</a:t>
            </a:r>
            <a:r>
              <a:rPr lang="en-US" sz="1200" b="1" dirty="0"/>
              <a:t>0~80</a:t>
            </a:r>
            <a:r>
              <a:rPr lang="zh-CN" altLang="en-US" sz="1200" b="1" dirty="0"/>
              <a:t>之间</a:t>
            </a:r>
            <a:r>
              <a:rPr lang="en-US" sz="1200" b="1" dirty="0"/>
              <a:t>");</a:t>
            </a:r>
            <a:endParaRPr lang="zh-CN" altLang="en-US" sz="1200" dirty="0"/>
          </a:p>
          <a:p>
            <a:r>
              <a:rPr lang="en-US" sz="1200" dirty="0"/>
              <a:t>   } </a:t>
            </a:r>
            <a:endParaRPr lang="zh-CN" altLang="en-US" sz="1200" dirty="0"/>
          </a:p>
          <a:p>
            <a:r>
              <a:rPr lang="en-US" sz="1200" dirty="0"/>
              <a:t>} catch (Exception ex) {</a:t>
            </a:r>
            <a:endParaRPr lang="zh-CN" altLang="en-US" sz="1200" dirty="0"/>
          </a:p>
          <a:p>
            <a:r>
              <a:rPr lang="en-US" sz="1200" dirty="0"/>
              <a:t>     </a:t>
            </a:r>
            <a:r>
              <a:rPr lang="en-US" sz="1200" dirty="0" err="1"/>
              <a:t>ex.printStackTrace</a:t>
            </a:r>
            <a:r>
              <a:rPr lang="en-US" sz="1200" dirty="0"/>
              <a:t>();</a:t>
            </a:r>
          </a:p>
          <a:p>
            <a:r>
              <a:rPr lang="en-US" sz="1200" dirty="0"/>
              <a:t>}</a:t>
            </a:r>
            <a:endParaRPr lang="zh-CN" altLang="en-US"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lang="zh-CN" altLang="en-US" sz="1200" dirty="0"/>
              <a:t>程序结束！</a:t>
            </a:r>
            <a:r>
              <a:rPr lang="en-US" sz="1200" dirty="0"/>
              <a:t>");</a:t>
            </a:r>
            <a:endParaRPr lang="zh-CN" altLang="en-US" sz="12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3965DA-F68A-40FB-9B39-1E4A2922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732090"/>
            <a:ext cx="4679085" cy="853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7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zh-CN" altLang="en-US" dirty="0"/>
              <a:t>示例：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7.3.2  throws</a:t>
            </a:r>
            <a:r>
              <a:rPr dirty="0"/>
              <a:t>声明抛出异常序列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30" y="1142991"/>
            <a:ext cx="7000956" cy="928694"/>
          </a:xfrm>
        </p:spPr>
        <p:txBody>
          <a:bodyPr/>
          <a:lstStyle/>
          <a:p>
            <a:r>
              <a:rPr lang="en-US" sz="1200" dirty="0">
                <a:solidFill>
                  <a:srgbClr val="0000CC"/>
                </a:solidFill>
              </a:rPr>
              <a:t>[</a:t>
            </a:r>
            <a:r>
              <a:rPr sz="1200" dirty="0">
                <a:solidFill>
                  <a:srgbClr val="0000CC"/>
                </a:solidFill>
              </a:rPr>
              <a:t>访问符</a:t>
            </a:r>
            <a:r>
              <a:rPr lang="en-US" sz="1200" dirty="0">
                <a:solidFill>
                  <a:srgbClr val="0000CC"/>
                </a:solidFill>
              </a:rPr>
              <a:t>] &lt;</a:t>
            </a:r>
            <a:r>
              <a:rPr sz="1200" dirty="0">
                <a:solidFill>
                  <a:srgbClr val="0000CC"/>
                </a:solidFill>
              </a:rPr>
              <a:t>返回类型</a:t>
            </a:r>
            <a:r>
              <a:rPr lang="en-US" sz="1200" dirty="0">
                <a:solidFill>
                  <a:srgbClr val="0000CC"/>
                </a:solidFill>
              </a:rPr>
              <a:t>&gt; </a:t>
            </a:r>
            <a:r>
              <a:rPr sz="1200" dirty="0">
                <a:solidFill>
                  <a:srgbClr val="0000CC"/>
                </a:solidFill>
              </a:rPr>
              <a:t>方法名</a:t>
            </a:r>
            <a:r>
              <a:rPr lang="en-US" sz="1200" dirty="0">
                <a:solidFill>
                  <a:srgbClr val="0000CC"/>
                </a:solidFill>
              </a:rPr>
              <a:t>([</a:t>
            </a:r>
            <a:r>
              <a:rPr sz="1200" dirty="0">
                <a:solidFill>
                  <a:srgbClr val="0000CC"/>
                </a:solidFill>
              </a:rPr>
              <a:t>参数列表</a:t>
            </a:r>
            <a:r>
              <a:rPr lang="en-US" sz="1200" dirty="0">
                <a:solidFill>
                  <a:srgbClr val="0000CC"/>
                </a:solidFill>
              </a:rPr>
              <a:t>]) </a:t>
            </a:r>
            <a:r>
              <a:rPr lang="en-US" sz="1200" b="1" dirty="0"/>
              <a:t>throws</a:t>
            </a:r>
            <a:r>
              <a:rPr sz="1200" b="1" dirty="0"/>
              <a:t>异常类</a:t>
            </a:r>
            <a:r>
              <a:rPr lang="en-US" sz="1200" b="1" dirty="0"/>
              <a:t>A [,</a:t>
            </a:r>
            <a:r>
              <a:rPr sz="1200" b="1" dirty="0"/>
              <a:t>异常类</a:t>
            </a:r>
            <a:r>
              <a:rPr lang="en-US" sz="1200" b="1" dirty="0"/>
              <a:t>B... ,</a:t>
            </a:r>
            <a:r>
              <a:rPr sz="1200" b="1" dirty="0"/>
              <a:t>异常类</a:t>
            </a:r>
            <a:r>
              <a:rPr lang="en-US" sz="1200" b="1" dirty="0"/>
              <a:t>N]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	//</a:t>
            </a:r>
            <a:r>
              <a:rPr sz="1200" dirty="0"/>
              <a:t>方法体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2714626"/>
            <a:ext cx="6215138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public void </a:t>
            </a:r>
            <a:r>
              <a:rPr lang="en-US" sz="1600" dirty="0" err="1"/>
              <a:t>myFunction</a:t>
            </a:r>
            <a:r>
              <a:rPr lang="en-US" sz="1600" dirty="0"/>
              <a:t>() </a:t>
            </a:r>
            <a:r>
              <a:rPr lang="en-US" sz="1600" b="1" dirty="0"/>
              <a:t>throws </a:t>
            </a:r>
            <a:r>
              <a:rPr lang="en-US" sz="1600" b="1" dirty="0" err="1"/>
              <a:t>IOException,Exception</a:t>
            </a:r>
            <a:r>
              <a:rPr lang="en-US" sz="1600" dirty="0"/>
              <a:t>{</a:t>
            </a:r>
          </a:p>
          <a:p>
            <a:endParaRPr lang="zh-CN" altLang="en-US" sz="1600" dirty="0"/>
          </a:p>
          <a:p>
            <a:r>
              <a:rPr lang="en-US" sz="1600" dirty="0"/>
              <a:t>}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dirty="0"/>
              <a:t>ThrowsDemo.java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71406" y="1000114"/>
            <a:ext cx="4714908" cy="3970318"/>
          </a:xfrm>
        </p:spPr>
        <p:txBody>
          <a:bodyPr/>
          <a:lstStyle/>
          <a:p>
            <a:r>
              <a:rPr lang="en-US" sz="1200" dirty="0"/>
              <a:t>// </a:t>
            </a:r>
            <a:r>
              <a:rPr sz="1200" dirty="0"/>
              <a:t>定义一个方法，该方法使用</a:t>
            </a:r>
            <a:r>
              <a:rPr lang="en-US" sz="1200" dirty="0"/>
              <a:t>throws</a:t>
            </a:r>
            <a:r>
              <a:rPr sz="1200" dirty="0"/>
              <a:t>声明抛出异常</a:t>
            </a:r>
          </a:p>
          <a:p>
            <a:r>
              <a:rPr lang="en-US" sz="1200" b="1" dirty="0"/>
              <a:t>public static void </a:t>
            </a:r>
            <a:r>
              <a:rPr lang="en-US" sz="1200" b="1" dirty="0" err="1"/>
              <a:t>myThrowsFunction</a:t>
            </a:r>
            <a:r>
              <a:rPr lang="en-US" sz="1200" b="1" dirty="0"/>
              <a:t>() </a:t>
            </a:r>
          </a:p>
          <a:p>
            <a:r>
              <a:rPr lang="en-US" sz="1200" b="1" dirty="0"/>
              <a:t>throws </a:t>
            </a:r>
            <a:r>
              <a:rPr lang="en-US" sz="1200" b="1" dirty="0" err="1"/>
              <a:t>NumberFormatException</a:t>
            </a:r>
            <a:r>
              <a:rPr lang="en-US" sz="1200" b="1" dirty="0"/>
              <a:t>,</a:t>
            </a:r>
          </a:p>
          <a:p>
            <a:r>
              <a:rPr lang="en-US" sz="1200" b="1" dirty="0" err="1">
                <a:solidFill>
                  <a:srgbClr val="0000CC"/>
                </a:solidFill>
              </a:rPr>
              <a:t>ArithmeticException</a:t>
            </a:r>
            <a:r>
              <a:rPr lang="en-US" sz="1200" b="1" dirty="0"/>
              <a:t>, Exception </a:t>
            </a:r>
            <a:r>
              <a:rPr lang="en-US" sz="1200" dirty="0"/>
              <a:t>{</a:t>
            </a:r>
            <a:endParaRPr sz="1200" dirty="0"/>
          </a:p>
          <a:p>
            <a:r>
              <a:rPr lang="en-US" sz="1200" dirty="0"/>
              <a:t>Scanner </a:t>
            </a:r>
            <a:r>
              <a:rPr lang="en-US" sz="1200" dirty="0" err="1"/>
              <a:t>scanner</a:t>
            </a:r>
            <a:r>
              <a:rPr lang="en-US" sz="1200" dirty="0"/>
              <a:t> = new Scanner(</a:t>
            </a:r>
            <a:r>
              <a:rPr lang="en-US" sz="1200" dirty="0" err="1"/>
              <a:t>System.in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1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/>
              <a:t>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scanner.next</a:t>
            </a:r>
            <a:r>
              <a:rPr lang="en-US" sz="1200" dirty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从键盘获取一个字符串</a:t>
            </a:r>
          </a:p>
          <a:p>
            <a:r>
              <a:rPr lang="en-US" sz="1200" dirty="0"/>
              <a:t>// </a:t>
            </a:r>
            <a:r>
              <a:rPr sz="1200" dirty="0"/>
              <a:t>将不是整数数字的字符串转换成整数，</a:t>
            </a:r>
            <a:endParaRPr lang="en-US" sz="1200" dirty="0"/>
          </a:p>
          <a:p>
            <a:r>
              <a:rPr lang="en-US" sz="1200" dirty="0"/>
              <a:t>//</a:t>
            </a:r>
            <a:r>
              <a:rPr sz="1200" dirty="0"/>
              <a:t>会引发</a:t>
            </a:r>
            <a:r>
              <a:rPr lang="en-US" sz="1200" dirty="0" err="1"/>
              <a:t>NumberFormatException</a:t>
            </a:r>
            <a:endParaRPr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n1 = </a:t>
            </a:r>
            <a:r>
              <a:rPr lang="en-US" sz="1200" dirty="0" err="1"/>
              <a:t>Integer.parseInt</a:t>
            </a:r>
            <a:r>
              <a:rPr lang="en-US" sz="1200" dirty="0"/>
              <a:t>(</a:t>
            </a:r>
            <a:r>
              <a:rPr lang="en-US" sz="1200" dirty="0" err="1"/>
              <a:t>str</a:t>
            </a:r>
            <a:r>
              <a:rPr lang="en-US" sz="1200" dirty="0"/>
              <a:t>);</a:t>
            </a:r>
            <a:endParaRPr sz="1200" dirty="0"/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请输入第</a:t>
            </a:r>
            <a:r>
              <a:rPr lang="en-US" sz="1200" dirty="0"/>
              <a:t>2</a:t>
            </a:r>
            <a:r>
              <a:rPr sz="1200" dirty="0"/>
              <a:t>个数：</a:t>
            </a:r>
            <a:r>
              <a:rPr lang="en-US" sz="1200" dirty="0"/>
              <a:t>");</a:t>
            </a:r>
            <a:endParaRPr sz="1200" dirty="0"/>
          </a:p>
          <a:p>
            <a:r>
              <a:rPr lang="en-US" sz="1200" dirty="0" err="1"/>
              <a:t>int</a:t>
            </a:r>
            <a:r>
              <a:rPr lang="en-US" sz="1200" dirty="0"/>
              <a:t> n2 = </a:t>
            </a:r>
            <a:r>
              <a:rPr lang="en-US" sz="1200" dirty="0" err="1"/>
              <a:t>scanner.nextInt</a:t>
            </a:r>
            <a:r>
              <a:rPr lang="en-US" sz="1200" dirty="0"/>
              <a:t>();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从键盘获取一个整数</a:t>
            </a:r>
          </a:p>
          <a:p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您输入的两个数相除的结果是：</a:t>
            </a:r>
            <a:r>
              <a:rPr lang="en-US" sz="1200" dirty="0"/>
              <a:t>" </a:t>
            </a:r>
          </a:p>
          <a:p>
            <a:r>
              <a:rPr lang="en-US" sz="1200" dirty="0"/>
              <a:t>	+ n1 / n2);	}</a:t>
            </a:r>
            <a:endParaRPr sz="12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2"/>
          </p:nvPr>
        </p:nvSpPr>
        <p:spPr>
          <a:xfrm>
            <a:off x="4857752" y="1000114"/>
            <a:ext cx="4000528" cy="3929090"/>
          </a:xfrm>
        </p:spPr>
        <p:txBody>
          <a:bodyPr/>
          <a:lstStyle/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  <a:endParaRPr sz="1200" dirty="0"/>
          </a:p>
          <a:p>
            <a:r>
              <a:rPr lang="en-US" sz="1200" dirty="0"/>
              <a:t>try {</a:t>
            </a:r>
            <a:endParaRPr sz="1200" dirty="0"/>
          </a:p>
          <a:p>
            <a:r>
              <a:rPr lang="en-US" sz="1200" dirty="0"/>
              <a:t>    // </a:t>
            </a:r>
            <a:r>
              <a:rPr sz="1200" dirty="0"/>
              <a:t>调用带抛出异常序列的方法</a:t>
            </a:r>
          </a:p>
          <a:p>
            <a:r>
              <a:rPr lang="en-US" sz="1200" b="1" dirty="0"/>
              <a:t>    </a:t>
            </a:r>
            <a:r>
              <a:rPr lang="en-US" sz="1200" b="1" dirty="0" err="1"/>
              <a:t>myThrowsFunction</a:t>
            </a:r>
            <a:r>
              <a:rPr lang="en-US" sz="1200" b="1" dirty="0"/>
              <a:t>();</a:t>
            </a:r>
            <a:endParaRPr sz="1200" dirty="0"/>
          </a:p>
          <a:p>
            <a:r>
              <a:rPr lang="en-US" sz="1200" dirty="0"/>
              <a:t>} catch (</a:t>
            </a:r>
            <a:r>
              <a:rPr lang="en-US" sz="1200" dirty="0" err="1"/>
              <a:t>NumberFormatException</a:t>
            </a:r>
            <a:r>
              <a:rPr lang="en-US" sz="1200" dirty="0"/>
              <a:t>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} catch (</a:t>
            </a:r>
            <a:r>
              <a:rPr lang="en-US" sz="1200" dirty="0" err="1"/>
              <a:t>ArithmeticException</a:t>
            </a:r>
            <a:r>
              <a:rPr lang="en-US" sz="1200" dirty="0"/>
              <a:t>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} catch (Exception e)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e.printStackTrace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  }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48A2C12-D875-4B9A-BC98-5324F09E7E2F}"/>
              </a:ext>
            </a:extLst>
          </p:cNvPr>
          <p:cNvSpPr/>
          <p:nvPr/>
        </p:nvSpPr>
        <p:spPr>
          <a:xfrm>
            <a:off x="5508104" y="4227934"/>
            <a:ext cx="2934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表示此方法不处理异常，而交给方法调用处进行处理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 animBg="1"/>
      <p:bldP spid="11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/>
        </p:nvGraphicFramePr>
        <p:xfrm>
          <a:off x="857224" y="1150459"/>
          <a:ext cx="7748587" cy="2207109"/>
        </p:xfrm>
        <a:graphic>
          <a:graphicData uri="http://schemas.openxmlformats.org/drawingml/2006/table">
            <a:tbl>
              <a:tblPr/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异常概述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捕获异常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抛出异常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自定义异常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4E1029-9295-4066-94BF-30536435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DA8A035-84A2-4D9F-9C38-A02E2272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BDFC15-84C5-4AE0-A764-088262E8FC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4282" y="1571618"/>
            <a:ext cx="4429156" cy="2357761"/>
          </a:xfrm>
        </p:spPr>
        <p:txBody>
          <a:bodyPr/>
          <a:lstStyle/>
          <a:p>
            <a:r>
              <a:rPr lang="zh-CN" altLang="en-US" dirty="0"/>
              <a:t>上述代码中，在定义</a:t>
            </a:r>
            <a:r>
              <a:rPr lang="en-US" altLang="zh-CN" dirty="0"/>
              <a:t>myThrowsFunction()</a:t>
            </a:r>
            <a:r>
              <a:rPr lang="zh-CN" altLang="en-US" dirty="0"/>
              <a:t>方法时，该方法后面直接使用</a:t>
            </a:r>
            <a:r>
              <a:rPr lang="en-US" altLang="zh-CN" dirty="0"/>
              <a:t>throws</a:t>
            </a:r>
            <a:r>
              <a:rPr lang="zh-CN" altLang="en-US" dirty="0"/>
              <a:t>关键字抛出</a:t>
            </a:r>
            <a:r>
              <a:rPr lang="en-US" altLang="zh-CN" dirty="0"/>
              <a:t>NumberFormatException</a:t>
            </a:r>
            <a:r>
              <a:rPr lang="zh-CN" altLang="en-US" dirty="0"/>
              <a:t>、</a:t>
            </a:r>
            <a:r>
              <a:rPr lang="en-US" altLang="zh-CN" dirty="0" err="1"/>
              <a:t>ArithmeticException</a:t>
            </a:r>
            <a:r>
              <a:rPr lang="zh-CN" altLang="en-US" dirty="0"/>
              <a:t>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3EB9A-F373-410B-9C04-15DAFA84EE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43438" y="1571618"/>
            <a:ext cx="4429156" cy="3281091"/>
          </a:xfrm>
        </p:spPr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三种类型的异常，这三种异常类之间使用逗号“，”间隔。这表明</a:t>
            </a:r>
            <a:r>
              <a:rPr lang="en-US" altLang="zh-CN" dirty="0" err="1"/>
              <a:t>myThrowsFunction</a:t>
            </a:r>
            <a:r>
              <a:rPr lang="en-US" altLang="zh-CN" dirty="0"/>
              <a:t>()</a:t>
            </a:r>
            <a:r>
              <a:rPr lang="zh-CN" altLang="en-US" dirty="0"/>
              <a:t>会产生异常，但该方法本身没有对异常进行捕获处理（方法体内没有异常处理语句），</a:t>
            </a:r>
            <a:r>
              <a:rPr lang="zh-CN" altLang="en-US" b="1" u="sng" dirty="0">
                <a:solidFill>
                  <a:srgbClr val="FF0000"/>
                </a:solidFill>
              </a:rPr>
              <a:t>在调用该方法时就需要对异常进行捕获处理。</a:t>
            </a:r>
          </a:p>
        </p:txBody>
      </p:sp>
    </p:spTree>
    <p:extLst>
      <p:ext uri="{BB962C8B-B14F-4D97-AF65-F5344CB8AC3E}">
        <p14:creationId xmlns:p14="http://schemas.microsoft.com/office/powerpoint/2010/main" val="2528389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lang="zh-CN" dirty="0"/>
              <a:t>自定义异常类都继承</a:t>
            </a:r>
            <a:r>
              <a:rPr dirty="0"/>
              <a:t>Exception</a:t>
            </a:r>
            <a:r>
              <a:rPr lang="zh-CN" dirty="0"/>
              <a:t>或</a:t>
            </a:r>
            <a:r>
              <a:rPr dirty="0"/>
              <a:t>RuntimeException</a:t>
            </a:r>
            <a:r>
              <a:rPr lang="zh-CN" dirty="0"/>
              <a:t>类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7.4  </a:t>
            </a:r>
            <a:r>
              <a:rPr dirty="0"/>
              <a:t>自定义异常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26985" y="1275606"/>
            <a:ext cx="6572296" cy="3620222"/>
          </a:xfrm>
        </p:spPr>
        <p:txBody>
          <a:bodyPr/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AgeException</a:t>
            </a:r>
            <a:r>
              <a:rPr lang="en-US" sz="1400" b="1" dirty="0"/>
              <a:t> extends Exception</a:t>
            </a:r>
            <a:r>
              <a:rPr lang="en-US" sz="1400" dirty="0"/>
              <a:t> {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public </a:t>
            </a:r>
            <a:r>
              <a:rPr lang="en-US" sz="1400" dirty="0" err="1"/>
              <a:t>AgeException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}</a:t>
            </a:r>
            <a:endParaRPr sz="1400" dirty="0"/>
          </a:p>
          <a:p>
            <a:r>
              <a:rPr lang="en-US" sz="1400" dirty="0"/>
              <a:t> 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rgbClr val="FF0000"/>
                </a:solidFill>
              </a:rPr>
              <a:t>public </a:t>
            </a:r>
            <a:r>
              <a:rPr lang="en-US" sz="1400" dirty="0" err="1">
                <a:solidFill>
                  <a:srgbClr val="FF0000"/>
                </a:solidFill>
              </a:rPr>
              <a:t>AgeException</a:t>
            </a:r>
            <a:r>
              <a:rPr lang="en-US" sz="1400" dirty="0">
                <a:solidFill>
                  <a:srgbClr val="FF0000"/>
                </a:solidFill>
              </a:rPr>
              <a:t>(String </a:t>
            </a:r>
            <a:r>
              <a:rPr lang="en-US" sz="1400" dirty="0" err="1">
                <a:solidFill>
                  <a:srgbClr val="FF0000"/>
                </a:solidFill>
              </a:rPr>
              <a:t>msg</a:t>
            </a:r>
            <a:r>
              <a:rPr lang="en-US" sz="1400" dirty="0">
                <a:solidFill>
                  <a:srgbClr val="FF0000"/>
                </a:solidFill>
              </a:rPr>
              <a:t>) {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	super(</a:t>
            </a:r>
            <a:r>
              <a:rPr lang="en-US" sz="1400" dirty="0" err="1">
                <a:solidFill>
                  <a:srgbClr val="FF0000"/>
                </a:solidFill>
              </a:rPr>
              <a:t>msg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	}</a:t>
            </a:r>
            <a:endParaRPr sz="1400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690040-1D49-5666-112C-2B2A687D82F2}"/>
              </a:ext>
            </a:extLst>
          </p:cNvPr>
          <p:cNvSpPr txBox="1"/>
          <p:nvPr/>
        </p:nvSpPr>
        <p:spPr bwMode="auto">
          <a:xfrm>
            <a:off x="5292080" y="2162387"/>
            <a:ext cx="367240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public Exception(String msg) 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</a:t>
            </a:r>
            <a:r>
              <a:rPr lang="en-US" altLang="zh-CN" sz="1800" dirty="0" err="1">
                <a:solidFill>
                  <a:srgbClr val="FF0000"/>
                </a:solidFill>
              </a:rPr>
              <a:t>System.out.println</a:t>
            </a:r>
            <a:r>
              <a:rPr lang="en-US" altLang="zh-CN" sz="1800" dirty="0">
                <a:solidFill>
                  <a:srgbClr val="FF0000"/>
                </a:solidFill>
              </a:rPr>
              <a:t>(msg)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en-US" altLang="zh-CN" sz="1800" dirty="0"/>
              <a:t> 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15365" cy="4286259"/>
          </a:xfrm>
        </p:spPr>
        <p:txBody>
          <a:bodyPr/>
          <a:lstStyle/>
          <a:p>
            <a:r>
              <a:rPr dirty="0"/>
              <a:t>MyExceptionDemo.java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68316" y="17845"/>
            <a:ext cx="5889634" cy="410765"/>
          </a:xfrm>
        </p:spPr>
        <p:txBody>
          <a:bodyPr/>
          <a:lstStyle/>
          <a:p>
            <a:r>
              <a:rPr lang="en-US" dirty="0"/>
              <a:t>7.4  </a:t>
            </a:r>
            <a:r>
              <a:rPr dirty="0"/>
              <a:t>自定义异常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142976" y="1071552"/>
            <a:ext cx="6572296" cy="3970318"/>
          </a:xfrm>
        </p:spPr>
        <p:txBody>
          <a:bodyPr/>
          <a:lstStyle/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Scanner </a:t>
            </a:r>
            <a:r>
              <a:rPr lang="en-US" sz="1400" dirty="0" err="1"/>
              <a:t>scanner</a:t>
            </a:r>
            <a:r>
              <a:rPr lang="en-US" sz="1400" dirty="0"/>
              <a:t> = new Scanner(</a:t>
            </a:r>
            <a:r>
              <a:rPr lang="en-US" sz="1400" dirty="0" err="1"/>
              <a:t>System.in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try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请输入年龄：</a:t>
            </a:r>
            <a:r>
              <a:rPr lang="en-US" sz="1400" dirty="0"/>
              <a:t>");	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age = </a:t>
            </a:r>
            <a:r>
              <a:rPr lang="en-US" sz="1400" dirty="0" err="1"/>
              <a:t>scanner.nextInt</a:t>
            </a:r>
            <a:r>
              <a:rPr lang="en-US" sz="1400" dirty="0"/>
              <a:t>();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从键盘获取一个整数</a:t>
            </a:r>
          </a:p>
          <a:p>
            <a:r>
              <a:rPr lang="en-US" sz="1400" dirty="0"/>
              <a:t>	if (age &lt; 0 || age &gt; 80) {</a:t>
            </a:r>
            <a:r>
              <a:rPr lang="en-US" altLang="zh-CN" sz="1400" dirty="0"/>
              <a:t>// </a:t>
            </a:r>
            <a:r>
              <a:rPr sz="1400" dirty="0"/>
              <a:t>抛出一个自定义异常对象</a:t>
            </a:r>
          </a:p>
          <a:p>
            <a:r>
              <a:rPr lang="en-US" sz="1400" dirty="0"/>
              <a:t>	</a:t>
            </a:r>
            <a:r>
              <a:rPr lang="en-US" sz="1400" b="1" dirty="0"/>
              <a:t>throw new </a:t>
            </a:r>
            <a:r>
              <a:rPr lang="en-US" sz="1400" b="1" dirty="0" err="1"/>
              <a:t>AgeException</a:t>
            </a:r>
            <a:r>
              <a:rPr lang="en-US" sz="1400" b="1" dirty="0"/>
              <a:t>("</a:t>
            </a:r>
            <a:r>
              <a:rPr sz="1400" b="1" dirty="0"/>
              <a:t>年龄不合法，必须在</a:t>
            </a:r>
            <a:r>
              <a:rPr lang="en-US" sz="1400" b="1" dirty="0"/>
              <a:t>0~80</a:t>
            </a:r>
            <a:r>
              <a:rPr sz="1400" b="1" dirty="0"/>
              <a:t>之间</a:t>
            </a:r>
            <a:r>
              <a:rPr lang="en-US" sz="1400" b="1" dirty="0"/>
              <a:t>");</a:t>
            </a:r>
            <a:endParaRPr sz="1400" dirty="0"/>
          </a:p>
          <a:p>
            <a:r>
              <a:rPr lang="en-US" sz="1400" dirty="0"/>
              <a:t>	} </a:t>
            </a:r>
            <a:endParaRPr sz="1400" dirty="0"/>
          </a:p>
          <a:p>
            <a:r>
              <a:rPr lang="en-US" sz="1400" dirty="0"/>
              <a:t>} catch (Exception ex)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ex.printStackTrace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程序结束！</a:t>
            </a:r>
            <a:r>
              <a:rPr lang="en-US" sz="1400" dirty="0"/>
              <a:t>");}</a:t>
            </a:r>
            <a:endParaRPr sz="14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15370" cy="4500594"/>
          </a:xfrm>
        </p:spPr>
        <p:txBody>
          <a:bodyPr/>
          <a:lstStyle/>
          <a:p>
            <a:pPr lvl="0"/>
            <a:r>
              <a:rPr sz="1800" dirty="0"/>
              <a:t>Throwable</a:t>
            </a:r>
            <a:r>
              <a:rPr lang="zh-CN" sz="1800" dirty="0"/>
              <a:t>是所有异常类的父类，</a:t>
            </a:r>
            <a:r>
              <a:rPr sz="1800" dirty="0"/>
              <a:t>Error</a:t>
            </a:r>
            <a:r>
              <a:rPr lang="zh-CN" sz="1800" dirty="0"/>
              <a:t>和</a:t>
            </a:r>
            <a:r>
              <a:rPr sz="1800" dirty="0"/>
              <a:t>Exception</a:t>
            </a:r>
            <a:r>
              <a:rPr lang="zh-CN" sz="1800" dirty="0"/>
              <a:t>都继承此类</a:t>
            </a:r>
          </a:p>
          <a:p>
            <a:pPr lvl="0"/>
            <a:r>
              <a:rPr lang="zh-CN" sz="1800" dirty="0"/>
              <a:t>异常分为检查型异常和非检查型异常两种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提供的异常处理机制有两种：使用</a:t>
            </a:r>
            <a:r>
              <a:rPr sz="1800" dirty="0"/>
              <a:t>try…catch</a:t>
            </a:r>
            <a:r>
              <a:rPr lang="zh-CN" sz="1800" dirty="0"/>
              <a:t>捕获异常和使用</a:t>
            </a:r>
            <a:r>
              <a:rPr sz="1800" dirty="0"/>
              <a:t>throws</a:t>
            </a:r>
            <a:r>
              <a:rPr lang="zh-CN" sz="1800" dirty="0"/>
              <a:t>声明抛出异常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中常用的捕获异常处理语句是</a:t>
            </a:r>
            <a:r>
              <a:rPr sz="1800" dirty="0"/>
              <a:t>try…catch…finally</a:t>
            </a:r>
            <a:r>
              <a:rPr lang="zh-CN" sz="1800" dirty="0"/>
              <a:t>语句</a:t>
            </a:r>
          </a:p>
          <a:p>
            <a:pPr lvl="0"/>
            <a:r>
              <a:rPr sz="1800" dirty="0"/>
              <a:t>throw</a:t>
            </a:r>
            <a:r>
              <a:rPr lang="zh-CN" sz="1800" dirty="0"/>
              <a:t>抛出一个异常对象</a:t>
            </a:r>
          </a:p>
          <a:p>
            <a:pPr lvl="0"/>
            <a:r>
              <a:rPr sz="1800" dirty="0"/>
              <a:t>throws</a:t>
            </a:r>
            <a:r>
              <a:rPr lang="zh-CN" sz="1800" dirty="0"/>
              <a:t>声明抛出一个异常序列</a:t>
            </a:r>
          </a:p>
          <a:p>
            <a:pPr lvl="0"/>
            <a:r>
              <a:rPr lang="zh-CN" sz="1800" dirty="0"/>
              <a:t>自定义异常类都继承</a:t>
            </a:r>
            <a:r>
              <a:rPr sz="1800" dirty="0"/>
              <a:t>Exception</a:t>
            </a:r>
            <a:r>
              <a:rPr lang="zh-CN" sz="1800" dirty="0"/>
              <a:t>或</a:t>
            </a:r>
            <a:r>
              <a:rPr sz="1800" dirty="0"/>
              <a:t>RuntimeException</a:t>
            </a:r>
            <a:r>
              <a:rPr lang="zh-CN" sz="1800" dirty="0"/>
              <a:t>类</a:t>
            </a:r>
          </a:p>
          <a:p>
            <a:pPr lvl="0"/>
            <a:r>
              <a:rPr lang="zh-CN" sz="1800" dirty="0"/>
              <a:t>从</a:t>
            </a:r>
            <a:r>
              <a:rPr sz="1800" dirty="0"/>
              <a:t>Java 7</a:t>
            </a:r>
            <a:r>
              <a:rPr lang="zh-CN" sz="1800" dirty="0"/>
              <a:t>以后，增加了自动关闭资源的</a:t>
            </a:r>
            <a:r>
              <a:rPr sz="1800" dirty="0"/>
              <a:t>try</a:t>
            </a:r>
            <a:r>
              <a:rPr lang="zh-CN" sz="1800" dirty="0"/>
              <a:t>语句和多异常捕获，增强了</a:t>
            </a:r>
            <a:r>
              <a:rPr sz="1800" dirty="0"/>
              <a:t>Java</a:t>
            </a:r>
            <a:r>
              <a:rPr lang="zh-CN" sz="1800" dirty="0"/>
              <a:t>对异常的处理功能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86182" y="857238"/>
            <a:ext cx="4564042" cy="3643335"/>
          </a:xfrm>
        </p:spPr>
        <p:txBody>
          <a:bodyPr/>
          <a:lstStyle/>
          <a:p>
            <a:r>
              <a:rPr lang="zh-CN" dirty="0"/>
              <a:t>这种在运行时出现的意外错误称为“异常”</a:t>
            </a:r>
            <a:endParaRPr dirty="0"/>
          </a:p>
          <a:p>
            <a:r>
              <a:rPr lang="zh-CN" dirty="0"/>
              <a:t>对异常的处理机制也成为判断一种语言是否成熟的标准。</a:t>
            </a:r>
            <a:endParaRPr dirty="0"/>
          </a:p>
          <a:p>
            <a:r>
              <a:rPr lang="zh-CN" dirty="0"/>
              <a:t>好的异常处理机制会使程序员更容易写出健壮的代码，防止代码中</a:t>
            </a:r>
            <a:r>
              <a:rPr dirty="0"/>
              <a:t>Bug</a:t>
            </a:r>
            <a:r>
              <a:rPr lang="zh-CN" dirty="0"/>
              <a:t>的蔓延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  </a:t>
            </a:r>
            <a:r>
              <a:rPr dirty="0"/>
              <a:t>异常概述</a:t>
            </a:r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7.1.1  </a:t>
            </a:r>
            <a:r>
              <a:rPr dirty="0"/>
              <a:t>异常类</a:t>
            </a:r>
          </a:p>
        </p:txBody>
      </p:sp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73475" name="Object 3"/>
          <p:cNvGraphicFramePr>
            <a:graphicFrameLocks noChangeAspect="1"/>
          </p:cNvGraphicFramePr>
          <p:nvPr/>
        </p:nvGraphicFramePr>
        <p:xfrm>
          <a:off x="1000100" y="642923"/>
          <a:ext cx="7072362" cy="4315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739710" imgH="5941174" progId="Visio.Drawing.11">
                  <p:embed/>
                </p:oleObj>
              </mc:Choice>
              <mc:Fallback>
                <p:oleObj name="Visio" r:id="rId3" imgW="9739710" imgH="5941174" progId="Visio.Drawing.11">
                  <p:embed/>
                  <p:pic>
                    <p:nvPicPr>
                      <p:cNvPr id="8734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42923"/>
                        <a:ext cx="7072362" cy="43158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3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Java</a:t>
            </a:r>
            <a:r>
              <a:rPr lang="zh-CN" dirty="0"/>
              <a:t>中的异常类可以分为两种： </a:t>
            </a:r>
            <a:endParaRPr dirty="0"/>
          </a:p>
          <a:p>
            <a:pPr lvl="0"/>
            <a:r>
              <a:rPr lang="zh-CN" dirty="0"/>
              <a:t>错误（</a:t>
            </a:r>
            <a:r>
              <a:rPr dirty="0"/>
              <a:t>Error</a:t>
            </a:r>
            <a:r>
              <a:rPr lang="zh-CN" dirty="0"/>
              <a:t>）：一般指与虚拟机相关的问题，如系统崩溃、虚拟机错误、动态链接失败等，这些错误无法恢复或捕获，将导致应用程序中断；</a:t>
            </a:r>
          </a:p>
          <a:p>
            <a:pPr lvl="0"/>
            <a:r>
              <a:rPr lang="zh-CN" dirty="0"/>
              <a:t>异常（</a:t>
            </a:r>
            <a:r>
              <a:rPr dirty="0"/>
              <a:t>Exception</a:t>
            </a:r>
            <a:r>
              <a:rPr lang="zh-CN" dirty="0"/>
              <a:t>）：因程序编码错误或外在因素导致的问题，这些问题能够被系统捕获并进行处理，从而避免应用程序非正常中断，例如：除以</a:t>
            </a:r>
            <a:r>
              <a:rPr dirty="0"/>
              <a:t>0</a:t>
            </a:r>
            <a:r>
              <a:rPr lang="zh-CN" dirty="0"/>
              <a:t>、对负数开平方根、空指针访问等。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Throwable</a:t>
            </a:r>
            <a:r>
              <a:rPr lang="zh-CN" dirty="0"/>
              <a:t>是所有异常类的父类，</a:t>
            </a:r>
            <a:r>
              <a:rPr dirty="0"/>
              <a:t>Error</a:t>
            </a:r>
            <a:r>
              <a:rPr lang="zh-CN" dirty="0"/>
              <a:t>和</a:t>
            </a:r>
            <a:r>
              <a:rPr dirty="0"/>
              <a:t>Exception</a:t>
            </a:r>
            <a:r>
              <a:rPr lang="zh-CN" dirty="0"/>
              <a:t>都继承此类： </a:t>
            </a:r>
            <a:endParaRPr dirty="0"/>
          </a:p>
          <a:p>
            <a:pPr lvl="0"/>
            <a:r>
              <a:rPr lang="zh-CN" dirty="0"/>
              <a:t>当程序产生</a:t>
            </a:r>
            <a:r>
              <a:rPr dirty="0"/>
              <a:t>Error</a:t>
            </a:r>
            <a:r>
              <a:rPr lang="zh-CN" dirty="0"/>
              <a:t>时，</a:t>
            </a:r>
            <a:r>
              <a:rPr lang="zh-CN" dirty="0">
                <a:solidFill>
                  <a:srgbClr val="0000CC"/>
                </a:solidFill>
              </a:rPr>
              <a:t>因系统无法捕获</a:t>
            </a:r>
            <a:r>
              <a:rPr dirty="0">
                <a:solidFill>
                  <a:srgbClr val="0000CC"/>
                </a:solidFill>
              </a:rPr>
              <a:t>Error</a:t>
            </a:r>
            <a:r>
              <a:rPr lang="zh-CN" dirty="0">
                <a:solidFill>
                  <a:srgbClr val="0000CC"/>
                </a:solidFill>
              </a:rPr>
              <a:t>并处理，程序员将无能为力，程序只能中断；</a:t>
            </a:r>
            <a:endParaRPr dirty="0">
              <a:solidFill>
                <a:srgbClr val="0000CC"/>
              </a:solidFill>
            </a:endParaRPr>
          </a:p>
          <a:p>
            <a:pPr lvl="0"/>
            <a:r>
              <a:rPr lang="zh-CN" dirty="0"/>
              <a:t>当发生</a:t>
            </a:r>
            <a:r>
              <a:rPr dirty="0"/>
              <a:t>Exception</a:t>
            </a:r>
            <a:r>
              <a:rPr lang="zh-CN" dirty="0"/>
              <a:t>时，系统可以捕获并做出处理，因此本章所介绍的异常处理操作都是针对</a:t>
            </a:r>
            <a:r>
              <a:rPr dirty="0"/>
              <a:t>Exception</a:t>
            </a:r>
            <a:r>
              <a:rPr lang="zh-CN" dirty="0"/>
              <a:t>及其子类而言的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Exception</a:t>
            </a:r>
            <a:r>
              <a:rPr lang="zh-CN" dirty="0"/>
              <a:t>异常从编程角度又可以分为以下两种类型： </a:t>
            </a:r>
            <a:endParaRPr dirty="0"/>
          </a:p>
          <a:p>
            <a:pPr lvl="0"/>
            <a:r>
              <a:rPr lang="zh-CN" dirty="0"/>
              <a:t>非检查型异常：编译器不要求强制处置的异常，该异常是因编码或设计不当导致的，这种异常可以避免，</a:t>
            </a:r>
            <a:r>
              <a:rPr dirty="0">
                <a:solidFill>
                  <a:srgbClr val="FF0000"/>
                </a:solidFill>
              </a:rPr>
              <a:t>RuntimeException</a:t>
            </a:r>
            <a:r>
              <a:rPr lang="zh-CN" dirty="0"/>
              <a:t>及其所有子类都属于非检查型异常</a:t>
            </a:r>
          </a:p>
          <a:p>
            <a:r>
              <a:rPr lang="zh-CN" dirty="0"/>
              <a:t>检查型异常：编译器要求及其子类（</a:t>
            </a:r>
            <a:r>
              <a:rPr dirty="0"/>
              <a:t>RuntimeException</a:t>
            </a:r>
            <a:r>
              <a:rPr lang="zh-CN" dirty="0"/>
              <a:t>及其子类除外）都属于检查型异常</a:t>
            </a:r>
            <a:r>
              <a:rPr lang="zh-CN" altLang="en-US" dirty="0"/>
              <a:t>必须处理的异常，该异常是程序运行时因外界因素而导致的，</a:t>
            </a:r>
            <a:r>
              <a:rPr dirty="0"/>
              <a:t>Exception</a:t>
            </a: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5560</TotalTime>
  <Words>5064</Words>
  <Application>Microsoft Office PowerPoint</Application>
  <PresentationFormat>全屏显示(16:9)</PresentationFormat>
  <Paragraphs>594</Paragraphs>
  <Slides>44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8" baseType="lpstr">
      <vt:lpstr>Adobe 仿宋 Std R</vt:lpstr>
      <vt:lpstr>Adobe 黑体 Std R</vt:lpstr>
      <vt:lpstr>Adobe 宋体 Std L</vt:lpstr>
      <vt:lpstr>微软雅黑</vt:lpstr>
      <vt:lpstr>Arial</vt:lpstr>
      <vt:lpstr>Calibri</vt:lpstr>
      <vt:lpstr>Courier New</vt:lpstr>
      <vt:lpstr>Times New Roman</vt:lpstr>
      <vt:lpstr>Verdana</vt:lpstr>
      <vt:lpstr>Wingdings</vt:lpstr>
      <vt:lpstr>JavaSE模板</vt:lpstr>
      <vt:lpstr>2_nordridesign.com</vt:lpstr>
      <vt:lpstr>1_自定义设计方案</vt:lpstr>
      <vt:lpstr>Visio</vt:lpstr>
      <vt:lpstr>第七章 异常</vt:lpstr>
      <vt:lpstr>本章重点</vt:lpstr>
      <vt:lpstr>学习路线</vt:lpstr>
      <vt:lpstr>本章目标</vt:lpstr>
      <vt:lpstr>7.1  异常概述</vt:lpstr>
      <vt:lpstr>7.1.1  异常类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 异常处理机制</vt:lpstr>
      <vt:lpstr>PowerPoint 演示文稿</vt:lpstr>
      <vt:lpstr>PowerPoint 演示文稿</vt:lpstr>
      <vt:lpstr>PowerPoint 演示文稿</vt:lpstr>
      <vt:lpstr>7.2  捕获异常</vt:lpstr>
      <vt:lpstr>7.2.1  try…catch语句</vt:lpstr>
      <vt:lpstr>1.  单catch处理语句</vt:lpstr>
      <vt:lpstr>PowerPoint 演示文稿</vt:lpstr>
      <vt:lpstr>PowerPoint 演示文稿</vt:lpstr>
      <vt:lpstr>2.  多catch处理语句</vt:lpstr>
      <vt:lpstr>2.  多catch处理语句</vt:lpstr>
      <vt:lpstr>PowerPoint 演示文稿</vt:lpstr>
      <vt:lpstr>PowerPoint 演示文稿</vt:lpstr>
      <vt:lpstr>7.2.2  try…catch…finally语句</vt:lpstr>
      <vt:lpstr>7.2.2  try…catch…finally语句</vt:lpstr>
      <vt:lpstr>PowerPoint 演示文稿</vt:lpstr>
      <vt:lpstr>PowerPoint 演示文稿</vt:lpstr>
      <vt:lpstr>7.2.3  自动关闭资源的try语句</vt:lpstr>
      <vt:lpstr>PowerPoint 演示文稿</vt:lpstr>
      <vt:lpstr>7.2.4  嵌套的try…catch语句</vt:lpstr>
      <vt:lpstr>PowerPoint 演示文稿</vt:lpstr>
      <vt:lpstr>PowerPoint 演示文稿</vt:lpstr>
      <vt:lpstr>7.2.5  多异常捕获</vt:lpstr>
      <vt:lpstr>7.2.4  嵌套的try…catch语句</vt:lpstr>
      <vt:lpstr>7.3  抛出异常</vt:lpstr>
      <vt:lpstr>7.3.1  throw抛出异常对象</vt:lpstr>
      <vt:lpstr>7.3.2  throws声明抛出异常序列</vt:lpstr>
      <vt:lpstr>PowerPoint 演示文稿</vt:lpstr>
      <vt:lpstr>PowerPoint 演示文稿</vt:lpstr>
      <vt:lpstr>7.4  自定义异常</vt:lpstr>
      <vt:lpstr>7.4  自定义异常</vt:lpstr>
      <vt:lpstr>本章总结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张 炳</cp:lastModifiedBy>
  <cp:revision>1583</cp:revision>
  <dcterms:created xsi:type="dcterms:W3CDTF">2014-10-31T04:56:07Z</dcterms:created>
  <dcterms:modified xsi:type="dcterms:W3CDTF">2023-03-30T01:05:52Z</dcterms:modified>
</cp:coreProperties>
</file>