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459" r:id="rId2"/>
    <p:sldId id="401" r:id="rId3"/>
    <p:sldId id="457" r:id="rId4"/>
    <p:sldId id="460" r:id="rId5"/>
    <p:sldId id="462" r:id="rId6"/>
    <p:sldId id="410" r:id="rId7"/>
    <p:sldId id="403" r:id="rId8"/>
    <p:sldId id="449" r:id="rId9"/>
    <p:sldId id="467" r:id="rId10"/>
    <p:sldId id="404" r:id="rId11"/>
    <p:sldId id="405" r:id="rId12"/>
    <p:sldId id="468" r:id="rId13"/>
    <p:sldId id="454" r:id="rId14"/>
    <p:sldId id="469" r:id="rId15"/>
    <p:sldId id="411" r:id="rId16"/>
    <p:sldId id="419" r:id="rId17"/>
    <p:sldId id="420" r:id="rId18"/>
    <p:sldId id="422" r:id="rId19"/>
    <p:sldId id="473" r:id="rId20"/>
    <p:sldId id="421" r:id="rId21"/>
    <p:sldId id="415" r:id="rId22"/>
    <p:sldId id="424" r:id="rId23"/>
    <p:sldId id="426" r:id="rId24"/>
    <p:sldId id="425" r:id="rId25"/>
    <p:sldId id="474" r:id="rId26"/>
    <p:sldId id="427" r:id="rId27"/>
    <p:sldId id="440" r:id="rId28"/>
    <p:sldId id="428" r:id="rId29"/>
    <p:sldId id="430" r:id="rId30"/>
    <p:sldId id="475" r:id="rId31"/>
    <p:sldId id="443" r:id="rId32"/>
    <p:sldId id="458" r:id="rId33"/>
    <p:sldId id="444" r:id="rId34"/>
    <p:sldId id="433" r:id="rId35"/>
    <p:sldId id="445" r:id="rId36"/>
    <p:sldId id="446" r:id="rId37"/>
    <p:sldId id="447" r:id="rId38"/>
    <p:sldId id="44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8D3"/>
    <a:srgbClr val="3961DF"/>
    <a:srgbClr val="19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561" autoAdjust="0"/>
  </p:normalViewPr>
  <p:slideViewPr>
    <p:cSldViewPr>
      <p:cViewPr varScale="1">
        <p:scale>
          <a:sx n="62" d="100"/>
          <a:sy n="62" d="100"/>
        </p:scale>
        <p:origin x="-17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A5A3-B869-4B20-AA6C-B874C22863A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91EA-7AF7-4A04-B0E3-749CB421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8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系统的角度来理解：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是一个场景，描述的是一个应用程序环境的信息，即上下文，代表与操作系统的交互的一种过程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从程序的角度上来理解：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是个抽象类，而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等都是该类的一个实现。</a:t>
            </a:r>
          </a:p>
          <a:p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zh-CN" altLang="en-US" dirty="0"/>
              <a:t>字符序列   </a:t>
            </a:r>
            <a:r>
              <a:rPr lang="en-US" altLang="zh-CN" dirty="0"/>
              <a:t>String</a:t>
            </a:r>
            <a:r>
              <a:rPr lang="zh-CN" altLang="en-US" dirty="0"/>
              <a:t>继承自</a:t>
            </a:r>
            <a:r>
              <a:rPr lang="en-US" altLang="zh-CN" dirty="0"/>
              <a:t>CharSequence</a:t>
            </a:r>
          </a:p>
          <a:p>
            <a:r>
              <a:rPr lang="en-US" altLang="zh-CN" dirty="0"/>
              <a:t>duration  </a:t>
            </a:r>
            <a:r>
              <a:rPr lang="zh-CN" altLang="en-US" dirty="0"/>
              <a:t>持续的时长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C30B-8DC6-4C76-9B62-623AAEB951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C30B-8DC6-4C76-9B62-623AAEB951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7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7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 </a:t>
            </a:r>
            <a:r>
              <a:rPr lang="en-US" altLang="zh-CN" dirty="0" smtClean="0"/>
              <a:t>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dirty="0" err="1" smtClean="0"/>
              <a:t>.setText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再点领取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元红包！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en-US" altLang="zh-CN" dirty="0" err="1" smtClean="0"/>
              <a:t>.cancel</a:t>
            </a:r>
            <a:r>
              <a:rPr lang="en-US" altLang="zh-CN" dirty="0" smtClean="0"/>
              <a:t>();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取消消息的显示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Toast.</a:t>
            </a:r>
            <a:r>
              <a:rPr lang="en-US" altLang="zh-CN" i="1" dirty="0" err="1" smtClean="0">
                <a:effectLst/>
              </a:rPr>
              <a:t>makeText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"50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红包已被抢完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~"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Toast.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en-US" altLang="zh-CN" dirty="0" err="1" smtClean="0"/>
              <a:t>.show</a:t>
            </a:r>
            <a:r>
              <a:rPr lang="en-US" altLang="zh-CN" dirty="0" smtClean="0"/>
              <a:t>();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重新显示消息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dirty="0" err="1" smtClean="0"/>
              <a:t>.setText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点我领取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元红包！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en-US" altLang="zh-CN" dirty="0" err="1" smtClean="0"/>
              <a:t>.cancel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Toast.</a:t>
            </a:r>
            <a:r>
              <a:rPr lang="en-US" altLang="zh-CN" i="1" dirty="0" err="1" smtClean="0">
                <a:effectLst/>
              </a:rPr>
              <a:t>makeText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哈哈，骗到你了！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Toast.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设置消息的随机位置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/>
              <a:t>Random r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Random();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x=(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r.nextFloat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y =(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r.nextFloat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en-US" altLang="zh-CN" dirty="0" err="1" smtClean="0"/>
              <a:t>.setGravity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Gravity.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altLang="zh-CN" dirty="0" err="1" smtClean="0"/>
              <a:t>|Gravity.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altLang="zh-CN" dirty="0" err="1" smtClean="0"/>
              <a:t>,x,y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en-US" altLang="zh-CN" dirty="0" err="1" smtClean="0"/>
              <a:t>.show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7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系统的角度来理解：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是一个场景，描述的是一个应用程序环境的信息，即上下文，代表与操作系统的交互的一种过程。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从程序的角度上来理解：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是个抽象类，而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等都是该类的一个实现。</a:t>
            </a:r>
          </a:p>
          <a:p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zh-CN" altLang="en-US" dirty="0"/>
              <a:t>字符序列   </a:t>
            </a:r>
            <a:r>
              <a:rPr lang="en-US" altLang="zh-CN" dirty="0"/>
              <a:t>String</a:t>
            </a:r>
            <a:r>
              <a:rPr lang="zh-CN" altLang="en-US" dirty="0"/>
              <a:t>继承自</a:t>
            </a:r>
            <a:r>
              <a:rPr lang="en-US" altLang="zh-CN" dirty="0"/>
              <a:t>CharSequence</a:t>
            </a:r>
          </a:p>
          <a:p>
            <a:r>
              <a:rPr lang="en-US" altLang="zh-CN" dirty="0"/>
              <a:t>duration  </a:t>
            </a:r>
            <a:r>
              <a:rPr lang="zh-CN" altLang="en-US" dirty="0"/>
              <a:t>持续的时长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C30B-8DC6-4C76-9B62-623AAEB951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C30B-8DC6-4C76-9B62-623AAEB951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6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438799"/>
            <a:ext cx="9143999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第六课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即时消息和对话框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8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08" y="1279432"/>
            <a:ext cx="27853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布局文件中，添加按钮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572881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MainActivity.java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文件中，实现按钮的单击方法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691" y="5953845"/>
            <a:ext cx="770772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多次点击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，造成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时间显示的错觉，影响用户体验，实际使用中需要进行特殊处理。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8" y="1772816"/>
            <a:ext cx="3764194" cy="1868935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8" y="4106889"/>
            <a:ext cx="4749519" cy="18002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2918" r="8273" b="2468"/>
          <a:stretch/>
        </p:blipFill>
        <p:spPr bwMode="auto">
          <a:xfrm>
            <a:off x="6267450" y="1453133"/>
            <a:ext cx="2124076" cy="406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329" y="1274230"/>
            <a:ext cx="8712968" cy="2874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欺诈骗局（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诱导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点击案例）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、提示点击按钮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领取红包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、第一次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点击后提示送完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，再次点击可领取大额红包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、再次点击后给出提示骗取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：虚假信息可以在按钮显示，也可以在消息框显示。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736" y="4466436"/>
            <a:ext cx="55504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网络安全知识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诱导点击：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通过显示、发送虚假消息，引诱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用户点击图片、文字、按钮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等来实现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恶意意图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（骗取点击量、窃取用户数据等）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4095" r="8912" b="2467"/>
          <a:stretch/>
        </p:blipFill>
        <p:spPr bwMode="auto">
          <a:xfrm>
            <a:off x="6598864" y="2204864"/>
            <a:ext cx="2077592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0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329" y="12742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欺诈骗局（诱导点击案例）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916832"/>
            <a:ext cx="5760640" cy="4662517"/>
            <a:chOff x="755576" y="1916832"/>
            <a:chExt cx="5908349" cy="4662517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916832"/>
              <a:ext cx="5184576" cy="4662517"/>
            </a:xfrm>
            <a:prstGeom prst="rect">
              <a:avLst/>
            </a:prstGeom>
          </p:spPr>
        </p:pic>
        <p:sp>
          <p:nvSpPr>
            <p:cNvPr id="7" name="矩形标注 6"/>
            <p:cNvSpPr/>
            <p:nvPr/>
          </p:nvSpPr>
          <p:spPr>
            <a:xfrm>
              <a:off x="3697264" y="2996952"/>
              <a:ext cx="2966661" cy="432048"/>
            </a:xfrm>
            <a:prstGeom prst="wedgeRectCallout">
              <a:avLst>
                <a:gd name="adj1" fmla="val -57834"/>
                <a:gd name="adj2" fmla="val -3081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在布局中为按钮设置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属性为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btn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4095" r="8912" b="2467"/>
          <a:stretch/>
        </p:blipFill>
        <p:spPr bwMode="auto">
          <a:xfrm>
            <a:off x="6598864" y="2204864"/>
            <a:ext cx="2077592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2608" y="1268760"/>
            <a:ext cx="8247824" cy="5310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完成示例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，了解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各种方法的使用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在示例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基础上完成示例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，熟练掌握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的简易使用，了解其定位显示的过程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了解程序设计中的选择结构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circleNumDbPlain"/>
            </a:pP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 {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课堂练习（一）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3501008"/>
            <a:ext cx="5832648" cy="122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：逻辑表达式为真，则执行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语句块，否则执行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语句块（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小括号中的条件成立时执行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大括号内语句，否则执行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大括号内语句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97152"/>
            <a:ext cx="267052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即时消息框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Snackbar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766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12607" y="1268760"/>
            <a:ext cx="5752629" cy="5256584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信息的滞后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离开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后，信息仍然遗留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在界面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显示提示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信息时尤为严重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31520" lvl="2" indent="-274320" latinLnBrk="1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 5.x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新增了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使用与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简单消息，可以提供一个简单操作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只在当前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一时间只能显示一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31520" lvl="2" indent="-274320" latinLnBrk="1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的函数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2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需要导入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com.android.support:design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依赖库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37" y="1484784"/>
            <a:ext cx="2639211" cy="47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3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6558" y="2388270"/>
            <a:ext cx="6939818" cy="4065066"/>
            <a:chOff x="283012" y="1584176"/>
            <a:chExt cx="8519292" cy="4945710"/>
          </a:xfrm>
        </p:grpSpPr>
        <p:grpSp>
          <p:nvGrpSpPr>
            <p:cNvPr id="8" name="组合 7"/>
            <p:cNvGrpSpPr/>
            <p:nvPr/>
          </p:nvGrpSpPr>
          <p:grpSpPr>
            <a:xfrm>
              <a:off x="283012" y="1584176"/>
              <a:ext cx="8519292" cy="4945710"/>
              <a:chOff x="283012" y="1584176"/>
              <a:chExt cx="8519292" cy="494571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20080" y="1584176"/>
                <a:ext cx="8482224" cy="4945710"/>
                <a:chOff x="194232" y="1912290"/>
                <a:chExt cx="8482224" cy="494571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3618" b="50073"/>
                <a:stretch/>
              </p:blipFill>
              <p:spPr bwMode="auto">
                <a:xfrm>
                  <a:off x="194232" y="1912290"/>
                  <a:ext cx="8482224" cy="4945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331" t="12781" r="7159" b="21949"/>
                <a:stretch/>
              </p:blipFill>
              <p:spPr bwMode="auto">
                <a:xfrm>
                  <a:off x="3157520" y="2801750"/>
                  <a:ext cx="5518936" cy="40116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320080" y="1772816"/>
                <a:ext cx="435496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3012" y="3251115"/>
                <a:ext cx="2670944" cy="28803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638671" y="2839167"/>
                <a:ext cx="288032" cy="13024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30930" y="3598417"/>
                <a:ext cx="720080" cy="2160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499637" y="2628445"/>
                <a:ext cx="720080" cy="2160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7723418" y="2971551"/>
              <a:ext cx="1061952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6">
            <a:extLst>
              <a:ext uri="{FF2B5EF4-FFF2-40B4-BE49-F238E27FC236}">
                <a16:creationId xmlns:a16="http://schemas.microsoft.com/office/drawing/2014/main" xmlns="" id="{E50D4A1E-B11F-4301-BD94-6E06C74F36F0}"/>
              </a:ext>
            </a:extLst>
          </p:cNvPr>
          <p:cNvSpPr txBox="1"/>
          <p:nvPr/>
        </p:nvSpPr>
        <p:spPr>
          <a:xfrm>
            <a:off x="230312" y="1269717"/>
            <a:ext cx="8662168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第一步：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File-&gt;Project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Structure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，打开配置窗口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 -&gt; Dependencies -&gt; +  -&gt;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Library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dependency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design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依赖库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3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>
            <a:extLst>
              <a:ext uri="{FF2B5EF4-FFF2-40B4-BE49-F238E27FC236}">
                <a16:creationId xmlns:a16="http://schemas.microsoft.com/office/drawing/2014/main" xmlns="" id="{E50D4A1E-B11F-4301-BD94-6E06C74F36F0}"/>
              </a:ext>
            </a:extLst>
          </p:cNvPr>
          <p:cNvSpPr txBox="1"/>
          <p:nvPr/>
        </p:nvSpPr>
        <p:spPr>
          <a:xfrm>
            <a:off x="230400" y="1270800"/>
            <a:ext cx="871296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第三步：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在输入框输入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design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com.android.support:design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，点击查找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60688" y="1988840"/>
            <a:ext cx="5847616" cy="1728192"/>
            <a:chOff x="1043608" y="1670307"/>
            <a:chExt cx="6480720" cy="21602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670307"/>
              <a:ext cx="6480720" cy="216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1115616" y="1887159"/>
              <a:ext cx="2664296" cy="2558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04248" y="1877042"/>
              <a:ext cx="360040" cy="2558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6">
            <a:extLst>
              <a:ext uri="{FF2B5EF4-FFF2-40B4-BE49-F238E27FC236}">
                <a16:creationId xmlns:a16="http://schemas.microsoft.com/office/drawing/2014/main" xmlns="" id="{E50D4A1E-B11F-4301-BD94-6E06C74F36F0}"/>
              </a:ext>
            </a:extLst>
          </p:cNvPr>
          <p:cNvSpPr txBox="1"/>
          <p:nvPr/>
        </p:nvSpPr>
        <p:spPr>
          <a:xfrm>
            <a:off x="230400" y="3892986"/>
            <a:ext cx="871296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将查询到的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com.android.support:design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选中，点击“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”导入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0688" y="4581128"/>
            <a:ext cx="5829450" cy="2016224"/>
            <a:chOff x="1023475" y="4271113"/>
            <a:chExt cx="6480720" cy="22549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75" y="4271113"/>
              <a:ext cx="6480720" cy="225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1115616" y="4869160"/>
              <a:ext cx="6192688" cy="2558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40152" y="6165304"/>
              <a:ext cx="792088" cy="2558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design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依赖库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616"/>
              </p:ext>
            </p:extLst>
          </p:nvPr>
        </p:nvGraphicFramePr>
        <p:xfrm>
          <a:off x="539552" y="1379261"/>
          <a:ext cx="8280920" cy="502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248472"/>
              </a:tblGrid>
              <a:tr h="5230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 法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make(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 </a:t>
                      </a:r>
                      <a:r>
                        <a:rPr lang="en-US" altLang="zh-CN" sz="16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</a:t>
                      </a: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</a:t>
                      </a:r>
                      <a:r>
                        <a:rPr lang="fr-FR" altLang="zh-CN" sz="16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CharSequence </a:t>
                      </a:r>
                      <a:r>
                        <a:rPr lang="fr-FR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int </a:t>
                      </a:r>
                      <a:r>
                        <a:rPr lang="fr-FR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duration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在界面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上创建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Snackbar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为显示消息，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duration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为显示时长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5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show()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显示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Snackbar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2024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setDuration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 duration</a:t>
                      </a:r>
                      <a:r>
                        <a:rPr lang="en-US" altLang="zh-CN" sz="16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设置显示时长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LENGTH_LONG(3.5s)  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LENGTH_SHORT(2s)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LENGTH_INDEFINITE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setText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fr-FR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CharSequence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设置显示信息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setAction</a:t>
                      </a:r>
                      <a:r>
                        <a:rPr lang="en-US" altLang="zh-CN" sz="1600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text,</a:t>
                      </a:r>
                      <a:b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	 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OnClickListener listener</a:t>
                      </a:r>
                      <a:r>
                        <a:rPr lang="en-US" altLang="zh-CN" sz="1600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en-US" altLang="zh-CN" sz="1600" kern="1200" dirty="0" smtClean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：按钮上的文字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：按钮的单击事件的监听器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5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68760"/>
            <a:ext cx="8640960" cy="54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显示消息的步骤如下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变量，用于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make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，并存入变量中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变量中存储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sz="1600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sz="1600" i="1" dirty="0" err="1" smtClean="0">
                <a:latin typeface="微软雅黑" pitchFamily="34" charset="-122"/>
                <a:ea typeface="微软雅黑" pitchFamily="34" charset="-122"/>
              </a:rPr>
              <a:t>make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(view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ddd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sz="16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LENGTH_LONG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snackbar.show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05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消息显示的对象，一般用当前视图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，即当前页面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显示的字符串，屏幕上显示的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LENGTH_LONG  	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后自动消失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LENGTH_SHORT	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后自动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消失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4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LENGTH_INDEFINITE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除非手动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关闭，否则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一直显示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608" y="1268760"/>
            <a:ext cx="8679872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不同应用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场景下，选择合适的方式，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性信息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给用户，对于提升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用户体验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非常重要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Dialog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作为提示框。</a:t>
            </a:r>
            <a:endParaRPr lang="en-US" altLang="zh-CN" sz="1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23726" y="2420888"/>
            <a:ext cx="6483783" cy="1306286"/>
            <a:chOff x="1979710" y="1497003"/>
            <a:chExt cx="6480723" cy="1528468"/>
          </a:xfrm>
        </p:grpSpPr>
        <p:sp>
          <p:nvSpPr>
            <p:cNvPr id="9" name="Notched Right Arrow 20"/>
            <p:cNvSpPr/>
            <p:nvPr/>
          </p:nvSpPr>
          <p:spPr>
            <a:xfrm>
              <a:off x="1979712" y="1497003"/>
              <a:ext cx="6480720" cy="1528468"/>
            </a:xfrm>
            <a:prstGeom prst="notchedRightArrow">
              <a:avLst>
                <a:gd name="adj1" fmla="val 100000"/>
                <a:gd name="adj2" fmla="val 0"/>
              </a:avLst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0" name="TextBox 59"/>
            <p:cNvSpPr txBox="1">
              <a:spLocks noChangeArrowheads="1"/>
            </p:cNvSpPr>
            <p:nvPr/>
          </p:nvSpPr>
          <p:spPr bwMode="auto">
            <a:xfrm flipH="1">
              <a:off x="1979710" y="1556792"/>
              <a:ext cx="6342833" cy="5369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场景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1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：用户交互场景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			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Dialog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979713" y="2016156"/>
              <a:ext cx="6480720" cy="92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关键操作的确认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，要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用户进行信息确认，根据用户选择进行后续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处理</a:t>
              </a:r>
              <a:endPara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如删除、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是否保存、版本更新等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重要操作，必须用户同意才能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继续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操作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6506" y="2420887"/>
            <a:ext cx="1601198" cy="1087000"/>
            <a:chOff x="1" y="1429445"/>
            <a:chExt cx="2135209" cy="1087000"/>
          </a:xfrm>
        </p:grpSpPr>
        <p:sp>
          <p:nvSpPr>
            <p:cNvPr id="13" name="任意多边形 12"/>
            <p:cNvSpPr/>
            <p:nvPr/>
          </p:nvSpPr>
          <p:spPr>
            <a:xfrm rot="16200000">
              <a:off x="524106" y="905340"/>
              <a:ext cx="1087000" cy="2135209"/>
            </a:xfrm>
            <a:custGeom>
              <a:avLst/>
              <a:gdLst>
                <a:gd name="connsiteX0" fmla="*/ 1087000 w 1087000"/>
                <a:gd name="connsiteY0" fmla="*/ 0 h 2135209"/>
                <a:gd name="connsiteX1" fmla="*/ 1087000 w 1087000"/>
                <a:gd name="connsiteY1" fmla="*/ 1635178 h 2135209"/>
                <a:gd name="connsiteX2" fmla="*/ 543500 w 1087000"/>
                <a:gd name="connsiteY2" fmla="*/ 2135209 h 2135209"/>
                <a:gd name="connsiteX3" fmla="*/ 0 w 1087000"/>
                <a:gd name="connsiteY3" fmla="*/ 1635178 h 2135209"/>
                <a:gd name="connsiteX4" fmla="*/ 0 w 1087000"/>
                <a:gd name="connsiteY4" fmla="*/ 0 h 2135209"/>
                <a:gd name="connsiteX5" fmla="*/ 1087000 w 1087000"/>
                <a:gd name="connsiteY5" fmla="*/ 0 h 213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7000" h="2135209">
                  <a:moveTo>
                    <a:pt x="1087000" y="0"/>
                  </a:moveTo>
                  <a:lnTo>
                    <a:pt x="1087000" y="1635178"/>
                  </a:lnTo>
                  <a:lnTo>
                    <a:pt x="543500" y="2135209"/>
                  </a:lnTo>
                  <a:lnTo>
                    <a:pt x="0" y="1635178"/>
                  </a:lnTo>
                  <a:lnTo>
                    <a:pt x="0" y="0"/>
                  </a:lnTo>
                  <a:lnTo>
                    <a:pt x="1087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rtlCol="0" anchor="ctr">
              <a:noAutofit/>
            </a:bodyPr>
            <a:lstStyle/>
            <a:p>
              <a:pPr algn="ctr"/>
              <a:endParaRPr lang="en-US" sz="5867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238584" y="1717478"/>
              <a:ext cx="658016" cy="442256"/>
            </a:xfrm>
            <a:custGeom>
              <a:avLst/>
              <a:gdLst>
                <a:gd name="connsiteX0" fmla="*/ 262805 w 519288"/>
                <a:gd name="connsiteY0" fmla="*/ 111558 h 503774"/>
                <a:gd name="connsiteX1" fmla="*/ 439744 w 519288"/>
                <a:gd name="connsiteY1" fmla="*/ 276036 h 503774"/>
                <a:gd name="connsiteX2" fmla="*/ 439744 w 519288"/>
                <a:gd name="connsiteY2" fmla="*/ 484796 h 503774"/>
                <a:gd name="connsiteX3" fmla="*/ 433425 w 519288"/>
                <a:gd name="connsiteY3" fmla="*/ 503774 h 503774"/>
                <a:gd name="connsiteX4" fmla="*/ 414467 w 519288"/>
                <a:gd name="connsiteY4" fmla="*/ 503774 h 503774"/>
                <a:gd name="connsiteX5" fmla="*/ 319678 w 519288"/>
                <a:gd name="connsiteY5" fmla="*/ 503774 h 503774"/>
                <a:gd name="connsiteX6" fmla="*/ 313359 w 519288"/>
                <a:gd name="connsiteY6" fmla="*/ 503774 h 503774"/>
                <a:gd name="connsiteX7" fmla="*/ 307040 w 519288"/>
                <a:gd name="connsiteY7" fmla="*/ 497448 h 503774"/>
                <a:gd name="connsiteX8" fmla="*/ 307040 w 519288"/>
                <a:gd name="connsiteY8" fmla="*/ 396231 h 503774"/>
                <a:gd name="connsiteX9" fmla="*/ 212251 w 519288"/>
                <a:gd name="connsiteY9" fmla="*/ 396231 h 503774"/>
                <a:gd name="connsiteX10" fmla="*/ 212251 w 519288"/>
                <a:gd name="connsiteY10" fmla="*/ 497448 h 503774"/>
                <a:gd name="connsiteX11" fmla="*/ 212251 w 519288"/>
                <a:gd name="connsiteY11" fmla="*/ 503774 h 503774"/>
                <a:gd name="connsiteX12" fmla="*/ 199612 w 519288"/>
                <a:gd name="connsiteY12" fmla="*/ 503774 h 503774"/>
                <a:gd name="connsiteX13" fmla="*/ 104823 w 519288"/>
                <a:gd name="connsiteY13" fmla="*/ 503774 h 503774"/>
                <a:gd name="connsiteX14" fmla="*/ 92185 w 519288"/>
                <a:gd name="connsiteY14" fmla="*/ 503774 h 503774"/>
                <a:gd name="connsiteX15" fmla="*/ 79546 w 519288"/>
                <a:gd name="connsiteY15" fmla="*/ 484796 h 503774"/>
                <a:gd name="connsiteX16" fmla="*/ 79546 w 519288"/>
                <a:gd name="connsiteY16" fmla="*/ 276036 h 503774"/>
                <a:gd name="connsiteX17" fmla="*/ 259644 w 519288"/>
                <a:gd name="connsiteY17" fmla="*/ 0 h 503774"/>
                <a:gd name="connsiteX18" fmla="*/ 281809 w 519288"/>
                <a:gd name="connsiteY18" fmla="*/ 9516 h 503774"/>
                <a:gd name="connsiteX19" fmla="*/ 370468 w 519288"/>
                <a:gd name="connsiteY19" fmla="*/ 91992 h 503774"/>
                <a:gd name="connsiteX20" fmla="*/ 370468 w 519288"/>
                <a:gd name="connsiteY20" fmla="*/ 22205 h 503774"/>
                <a:gd name="connsiteX21" fmla="*/ 383134 w 519288"/>
                <a:gd name="connsiteY21" fmla="*/ 9516 h 503774"/>
                <a:gd name="connsiteX22" fmla="*/ 414798 w 519288"/>
                <a:gd name="connsiteY22" fmla="*/ 9516 h 503774"/>
                <a:gd name="connsiteX23" fmla="*/ 427463 w 519288"/>
                <a:gd name="connsiteY23" fmla="*/ 22205 h 503774"/>
                <a:gd name="connsiteX24" fmla="*/ 427463 w 519288"/>
                <a:gd name="connsiteY24" fmla="*/ 142746 h 503774"/>
                <a:gd name="connsiteX25" fmla="*/ 509789 w 519288"/>
                <a:gd name="connsiteY25" fmla="*/ 218877 h 503774"/>
                <a:gd name="connsiteX26" fmla="*/ 509789 w 519288"/>
                <a:gd name="connsiteY26" fmla="*/ 269631 h 503774"/>
                <a:gd name="connsiteX27" fmla="*/ 465460 w 519288"/>
                <a:gd name="connsiteY27" fmla="*/ 269631 h 503774"/>
                <a:gd name="connsiteX28" fmla="*/ 262810 w 519288"/>
                <a:gd name="connsiteY28" fmla="*/ 79303 h 503774"/>
                <a:gd name="connsiteX29" fmla="*/ 60161 w 519288"/>
                <a:gd name="connsiteY29" fmla="*/ 269631 h 503774"/>
                <a:gd name="connsiteX30" fmla="*/ 34830 w 519288"/>
                <a:gd name="connsiteY30" fmla="*/ 275975 h 503774"/>
                <a:gd name="connsiteX31" fmla="*/ 9499 w 519288"/>
                <a:gd name="connsiteY31" fmla="*/ 269631 h 503774"/>
                <a:gd name="connsiteX32" fmla="*/ 9499 w 519288"/>
                <a:gd name="connsiteY32" fmla="*/ 218877 h 503774"/>
                <a:gd name="connsiteX33" fmla="*/ 237479 w 519288"/>
                <a:gd name="connsiteY33" fmla="*/ 9516 h 503774"/>
                <a:gd name="connsiteX34" fmla="*/ 259644 w 519288"/>
                <a:gd name="connsiteY34" fmla="*/ 0 h 50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9288" h="503774">
                  <a:moveTo>
                    <a:pt x="262805" y="111558"/>
                  </a:moveTo>
                  <a:cubicBezTo>
                    <a:pt x="262805" y="111558"/>
                    <a:pt x="262805" y="111558"/>
                    <a:pt x="439744" y="276036"/>
                  </a:cubicBezTo>
                  <a:cubicBezTo>
                    <a:pt x="439744" y="276036"/>
                    <a:pt x="439744" y="276036"/>
                    <a:pt x="439744" y="484796"/>
                  </a:cubicBezTo>
                  <a:cubicBezTo>
                    <a:pt x="439744" y="497448"/>
                    <a:pt x="433425" y="503774"/>
                    <a:pt x="433425" y="503774"/>
                  </a:cubicBezTo>
                  <a:cubicBezTo>
                    <a:pt x="427106" y="503774"/>
                    <a:pt x="420786" y="503774"/>
                    <a:pt x="414467" y="503774"/>
                  </a:cubicBezTo>
                  <a:cubicBezTo>
                    <a:pt x="414467" y="503774"/>
                    <a:pt x="414467" y="503774"/>
                    <a:pt x="319678" y="503774"/>
                  </a:cubicBezTo>
                  <a:cubicBezTo>
                    <a:pt x="319678" y="503774"/>
                    <a:pt x="313359" y="503774"/>
                    <a:pt x="313359" y="503774"/>
                  </a:cubicBezTo>
                  <a:cubicBezTo>
                    <a:pt x="313359" y="503774"/>
                    <a:pt x="307040" y="497448"/>
                    <a:pt x="307040" y="497448"/>
                  </a:cubicBezTo>
                  <a:cubicBezTo>
                    <a:pt x="307040" y="497448"/>
                    <a:pt x="307040" y="497448"/>
                    <a:pt x="307040" y="396231"/>
                  </a:cubicBezTo>
                  <a:cubicBezTo>
                    <a:pt x="307040" y="396231"/>
                    <a:pt x="307040" y="396231"/>
                    <a:pt x="212251" y="396231"/>
                  </a:cubicBezTo>
                  <a:cubicBezTo>
                    <a:pt x="212251" y="396231"/>
                    <a:pt x="212251" y="396231"/>
                    <a:pt x="212251" y="497448"/>
                  </a:cubicBezTo>
                  <a:cubicBezTo>
                    <a:pt x="212251" y="497448"/>
                    <a:pt x="212251" y="503774"/>
                    <a:pt x="212251" y="503774"/>
                  </a:cubicBezTo>
                  <a:cubicBezTo>
                    <a:pt x="205931" y="503774"/>
                    <a:pt x="205931" y="503774"/>
                    <a:pt x="199612" y="503774"/>
                  </a:cubicBezTo>
                  <a:cubicBezTo>
                    <a:pt x="199612" y="503774"/>
                    <a:pt x="199612" y="503774"/>
                    <a:pt x="104823" y="503774"/>
                  </a:cubicBezTo>
                  <a:cubicBezTo>
                    <a:pt x="98504" y="503774"/>
                    <a:pt x="98504" y="503774"/>
                    <a:pt x="92185" y="503774"/>
                  </a:cubicBezTo>
                  <a:cubicBezTo>
                    <a:pt x="85865" y="503774"/>
                    <a:pt x="79546" y="497448"/>
                    <a:pt x="79546" y="484796"/>
                  </a:cubicBezTo>
                  <a:cubicBezTo>
                    <a:pt x="79546" y="484796"/>
                    <a:pt x="79546" y="484796"/>
                    <a:pt x="79546" y="276036"/>
                  </a:cubicBezTo>
                  <a:close/>
                  <a:moveTo>
                    <a:pt x="259644" y="0"/>
                  </a:moveTo>
                  <a:cubicBezTo>
                    <a:pt x="267560" y="0"/>
                    <a:pt x="275476" y="3172"/>
                    <a:pt x="281809" y="9516"/>
                  </a:cubicBezTo>
                  <a:cubicBezTo>
                    <a:pt x="281809" y="9516"/>
                    <a:pt x="281809" y="9516"/>
                    <a:pt x="370468" y="91992"/>
                  </a:cubicBezTo>
                  <a:cubicBezTo>
                    <a:pt x="370468" y="91992"/>
                    <a:pt x="370468" y="91992"/>
                    <a:pt x="370468" y="22205"/>
                  </a:cubicBezTo>
                  <a:cubicBezTo>
                    <a:pt x="370468" y="15861"/>
                    <a:pt x="376801" y="9516"/>
                    <a:pt x="383134" y="9516"/>
                  </a:cubicBezTo>
                  <a:cubicBezTo>
                    <a:pt x="383134" y="9516"/>
                    <a:pt x="383134" y="9516"/>
                    <a:pt x="414798" y="9516"/>
                  </a:cubicBezTo>
                  <a:cubicBezTo>
                    <a:pt x="421130" y="9516"/>
                    <a:pt x="427463" y="15861"/>
                    <a:pt x="427463" y="22205"/>
                  </a:cubicBezTo>
                  <a:cubicBezTo>
                    <a:pt x="427463" y="22205"/>
                    <a:pt x="427463" y="22205"/>
                    <a:pt x="427463" y="142746"/>
                  </a:cubicBezTo>
                  <a:cubicBezTo>
                    <a:pt x="427463" y="142746"/>
                    <a:pt x="427463" y="142746"/>
                    <a:pt x="509789" y="218877"/>
                  </a:cubicBezTo>
                  <a:cubicBezTo>
                    <a:pt x="522455" y="231565"/>
                    <a:pt x="522455" y="250598"/>
                    <a:pt x="509789" y="269631"/>
                  </a:cubicBezTo>
                  <a:cubicBezTo>
                    <a:pt x="503457" y="282319"/>
                    <a:pt x="478126" y="282319"/>
                    <a:pt x="465460" y="269631"/>
                  </a:cubicBezTo>
                  <a:cubicBezTo>
                    <a:pt x="465460" y="269631"/>
                    <a:pt x="465460" y="269631"/>
                    <a:pt x="262810" y="79303"/>
                  </a:cubicBezTo>
                  <a:cubicBezTo>
                    <a:pt x="262810" y="79303"/>
                    <a:pt x="262810" y="79303"/>
                    <a:pt x="60161" y="269631"/>
                  </a:cubicBezTo>
                  <a:cubicBezTo>
                    <a:pt x="53828" y="275975"/>
                    <a:pt x="41163" y="275975"/>
                    <a:pt x="34830" y="275975"/>
                  </a:cubicBezTo>
                  <a:cubicBezTo>
                    <a:pt x="28497" y="275975"/>
                    <a:pt x="15831" y="275975"/>
                    <a:pt x="9499" y="269631"/>
                  </a:cubicBezTo>
                  <a:cubicBezTo>
                    <a:pt x="-3167" y="250598"/>
                    <a:pt x="-3167" y="231565"/>
                    <a:pt x="9499" y="218877"/>
                  </a:cubicBezTo>
                  <a:cubicBezTo>
                    <a:pt x="9499" y="218877"/>
                    <a:pt x="9499" y="218877"/>
                    <a:pt x="237479" y="9516"/>
                  </a:cubicBezTo>
                  <a:cubicBezTo>
                    <a:pt x="243812" y="3172"/>
                    <a:pt x="251728" y="0"/>
                    <a:pt x="25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15" name="Oval 28"/>
          <p:cNvSpPr>
            <a:spLocks noChangeAspect="1"/>
          </p:cNvSpPr>
          <p:nvPr/>
        </p:nvSpPr>
        <p:spPr>
          <a:xfrm>
            <a:off x="1043608" y="2634574"/>
            <a:ext cx="656583" cy="639776"/>
          </a:xfrm>
          <a:prstGeom prst="ellipse">
            <a:avLst/>
          </a:prstGeom>
          <a:solidFill>
            <a:srgbClr val="CBCBCB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6" name="内容占位符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7" b="14707"/>
          <a:stretch/>
        </p:blipFill>
        <p:spPr>
          <a:xfrm>
            <a:off x="1043608" y="3933056"/>
            <a:ext cx="2016224" cy="252028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933056"/>
            <a:ext cx="1937742" cy="2520280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33056"/>
            <a:ext cx="1914934" cy="252028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消息框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4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68760"/>
            <a:ext cx="8640960" cy="51125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简易形式（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make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(view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LENGTH_LONG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).show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0" lvl="1"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省略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变量声明过程，将对象创建存储、对象显示过程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为一行语句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just">
              <a:lnSpc>
                <a:spcPct val="150000"/>
              </a:lnSpc>
              <a:buClr>
                <a:schemeClr val="tx1"/>
              </a:buClr>
            </a:pP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一般形式（动态修改消息）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make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(view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Snackbar.</a:t>
            </a:r>
            <a:r>
              <a:rPr lang="en-US" altLang="zh-CN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LENGTH_SHORT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s.setText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信息已经更新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      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s.show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显示时位置一般是在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屏幕底部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，较大的设备就显示在左下角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显示方式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68760"/>
            <a:ext cx="58715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脑筋急转弯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设计如图所示界面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5619151" cy="3456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2204864"/>
            <a:ext cx="266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t="4284" r="9360" b="12253"/>
          <a:stretch/>
        </p:blipFill>
        <p:spPr bwMode="auto">
          <a:xfrm>
            <a:off x="6300192" y="2060847"/>
            <a:ext cx="2304256" cy="424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7608" y="1300698"/>
            <a:ext cx="52246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14352" y="1768624"/>
            <a:ext cx="7802064" cy="4972744"/>
            <a:chOff x="514352" y="1624608"/>
            <a:chExt cx="7802064" cy="4972744"/>
          </a:xfrm>
        </p:grpSpPr>
        <p:grpSp>
          <p:nvGrpSpPr>
            <p:cNvPr id="6" name="组合 5"/>
            <p:cNvGrpSpPr/>
            <p:nvPr/>
          </p:nvGrpSpPr>
          <p:grpSpPr>
            <a:xfrm>
              <a:off x="514352" y="1624608"/>
              <a:ext cx="7802064" cy="4972744"/>
              <a:chOff x="514352" y="1624608"/>
              <a:chExt cx="7802064" cy="4972744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2" y="1624608"/>
                <a:ext cx="7802064" cy="4972744"/>
              </a:xfrm>
              <a:prstGeom prst="rect">
                <a:avLst/>
              </a:prstGeom>
            </p:spPr>
          </p:pic>
          <p:sp>
            <p:nvSpPr>
              <p:cNvPr id="9" name="矩形标注 8"/>
              <p:cNvSpPr/>
              <p:nvPr/>
            </p:nvSpPr>
            <p:spPr>
              <a:xfrm>
                <a:off x="5687600" y="2483470"/>
                <a:ext cx="2628816" cy="369466"/>
              </a:xfrm>
              <a:prstGeom prst="wedgeRectCallout">
                <a:avLst>
                  <a:gd name="adj1" fmla="val -63125"/>
                  <a:gd name="adj2" fmla="val -3578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问题 和 答案 按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位置一一对应</a:t>
                </a:r>
              </a:p>
            </p:txBody>
          </p:sp>
          <p:sp>
            <p:nvSpPr>
              <p:cNvPr id="10" name="矩形标注 9"/>
              <p:cNvSpPr/>
              <p:nvPr/>
            </p:nvSpPr>
            <p:spPr>
              <a:xfrm>
                <a:off x="5327560" y="3356992"/>
                <a:ext cx="2268776" cy="369466"/>
              </a:xfrm>
              <a:prstGeom prst="wedgeRectCallout">
                <a:avLst>
                  <a:gd name="adj1" fmla="val -91207"/>
                  <a:gd name="adj2" fmla="val 4470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替换为自己的布局文件</a:t>
                </a:r>
                <a:endPara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107150" y="5710644"/>
              <a:ext cx="5553082" cy="2558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Snackbar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2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69560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改进示例“脑筋急转弯”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：提示答案给出确定按钮，点击后给出提示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98906"/>
            <a:ext cx="2592288" cy="46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898906"/>
            <a:ext cx="2592287" cy="46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课堂练习（二）拓展</a:t>
            </a:r>
          </a:p>
        </p:txBody>
      </p:sp>
    </p:spTree>
    <p:extLst>
      <p:ext uri="{BB962C8B-B14F-4D97-AF65-F5344CB8AC3E}">
        <p14:creationId xmlns:p14="http://schemas.microsoft.com/office/powerpoint/2010/main" val="26092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4" y="1393933"/>
            <a:ext cx="7416824" cy="5269919"/>
            <a:chOff x="323528" y="908720"/>
            <a:chExt cx="7416824" cy="5832648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556792"/>
              <a:ext cx="6552728" cy="5184576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323528" y="908720"/>
              <a:ext cx="7416824" cy="5616624"/>
              <a:chOff x="395536" y="908720"/>
              <a:chExt cx="7416824" cy="561662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95536" y="908720"/>
                <a:ext cx="3250672" cy="442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确定按钮的处理</a:t>
                </a:r>
                <a:endPara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矩形标注 8"/>
              <p:cNvSpPr/>
              <p:nvPr/>
            </p:nvSpPr>
            <p:spPr>
              <a:xfrm>
                <a:off x="3995936" y="1088969"/>
                <a:ext cx="1512168" cy="369466"/>
              </a:xfrm>
              <a:prstGeom prst="wedgeRectCallout">
                <a:avLst>
                  <a:gd name="adj1" fmla="val -74864"/>
                  <a:gd name="adj2" fmla="val 622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类的名称</a:t>
                </a:r>
                <a:endPara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矩形标注 9"/>
              <p:cNvSpPr/>
              <p:nvPr/>
            </p:nvSpPr>
            <p:spPr>
              <a:xfrm>
                <a:off x="4831457" y="2871325"/>
                <a:ext cx="1756767" cy="369466"/>
              </a:xfrm>
              <a:prstGeom prst="wedgeRectCallout">
                <a:avLst>
                  <a:gd name="adj1" fmla="val -76076"/>
                  <a:gd name="adj2" fmla="val 5426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要加载的布局文件</a:t>
                </a:r>
                <a:endPara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07150" y="4509120"/>
                <a:ext cx="6309690" cy="10801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91598" y="1567152"/>
                <a:ext cx="2016306" cy="22564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15616" y="5949280"/>
                <a:ext cx="6309690" cy="576064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51337" y="1763192"/>
                <a:ext cx="1296144" cy="206598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31640" y="5075560"/>
                <a:ext cx="2232248" cy="225648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635896" y="5085184"/>
                <a:ext cx="308657" cy="308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127439" y="1752191"/>
                <a:ext cx="308657" cy="308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503703" y="5928655"/>
                <a:ext cx="308657" cy="308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课堂练习（二）拓展</a:t>
            </a:r>
          </a:p>
        </p:txBody>
      </p:sp>
    </p:spTree>
    <p:extLst>
      <p:ext uri="{BB962C8B-B14F-4D97-AF65-F5344CB8AC3E}">
        <p14:creationId xmlns:p14="http://schemas.microsoft.com/office/powerpoint/2010/main" val="2353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4896544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弹出式对话框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AlertDialog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33373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4EFE4D8-047A-4FFA-A0D2-D952DB891CF3}"/>
              </a:ext>
            </a:extLst>
          </p:cNvPr>
          <p:cNvSpPr/>
          <p:nvPr/>
        </p:nvSpPr>
        <p:spPr>
          <a:xfrm>
            <a:off x="212608" y="1279393"/>
            <a:ext cx="8679872" cy="546197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对话框是用于显示提示信息的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弹出式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endParaRPr lang="en-US" altLang="zh-CN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操作按钮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en-US" altLang="zh-CN" sz="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至少有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一般情况下有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操作，可以执行不同处理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45720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最多可有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latinLnBrk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用于应对多种情形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 t="12859" r="12029" b="12449"/>
          <a:stretch/>
        </p:blipFill>
        <p:spPr bwMode="auto">
          <a:xfrm>
            <a:off x="6040176" y="1988840"/>
            <a:ext cx="2420256" cy="42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7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82257"/>
              </p:ext>
            </p:extLst>
          </p:nvPr>
        </p:nvGraphicFramePr>
        <p:xfrm>
          <a:off x="611560" y="1340768"/>
          <a:ext cx="7992888" cy="441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  <a:gridCol w="3240360"/>
              </a:tblGrid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 法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setMessage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message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设置显示的信息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setTitle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title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设置对话框标题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setIcon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Drawable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Icon)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设置对话框图标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47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setPositiveButton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text 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  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lickListener  listener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设置“是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(Positive)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”按钮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setNegativeButton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text ,    </a:t>
                      </a:r>
                      <a:b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  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lickListener  listener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设置“否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Negatie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”按钮</a:t>
                      </a: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setNeutralButton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 </a:t>
                      </a: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CharSequence  text , </a:t>
                      </a:r>
                      <a:b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fr-FR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OnClickListener  listener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设置“中性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(Neutral)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”按钮</a:t>
                      </a:r>
                    </a:p>
                  </a:txBody>
                  <a:tcPr anchor="ctr"/>
                </a:tc>
              </a:tr>
              <a:tr h="41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show()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显示对话框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805264"/>
            <a:ext cx="8136904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操作按钮方法的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：按钮上显示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操作按钮方法的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：监听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该按钮单击事件的对象，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表示不处理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6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E8EECB6-726F-4442-A782-A02D7981B1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608" y="1268761"/>
            <a:ext cx="8679872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对话框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AlertDialog.</a:t>
            </a:r>
            <a:r>
              <a:rPr lang="en-US" altLang="zh-CN" sz="2000" b="1" dirty="0" err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Builder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对话框对象并进行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528" y="2167540"/>
            <a:ext cx="5525566" cy="2413588"/>
            <a:chOff x="467544" y="3031636"/>
            <a:chExt cx="5704061" cy="2197564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031636"/>
              <a:ext cx="5704061" cy="219756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36526" y="3081181"/>
              <a:ext cx="5256584" cy="2377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 t="12859" r="12029" b="12449"/>
          <a:stretch/>
        </p:blipFill>
        <p:spPr bwMode="auto">
          <a:xfrm>
            <a:off x="6040176" y="1988840"/>
            <a:ext cx="2420256" cy="42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4826476"/>
            <a:ext cx="538155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提示信息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个按钮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个按钮有处理方法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表示在当前类处理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表示不处理按钮的单击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E8EECB6-726F-4442-A782-A02D7981B1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608" y="1268760"/>
            <a:ext cx="8679872" cy="5156522"/>
          </a:xfrm>
        </p:spPr>
        <p:txBody>
          <a:bodyPr>
            <a:no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和响应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最多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2770" lvl="3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(Positive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：一般对应表示肯定、积极等性质的操作，如确定、是、喜欢等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2770" lvl="3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Negatie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一般对应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表示否定、消极等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性质的操作，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如取消、否、讨厌等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2770" lvl="3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中性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(Neutral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：以上两者之外的可选操作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builder.set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Positive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喜欢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			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builder.set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Negative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讨厌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			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builder.set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Neutral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一般般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627380" lvl="2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当前类监听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按钮的单击事件，</a:t>
            </a:r>
            <a:r>
              <a:rPr lang="en-US" altLang="zh-CN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则表示不做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中按钮的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33730" lvl="1" indent="-285750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对话框的按钮运行时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动态加载显示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，无法在界面设计中进行处理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33730" lvl="1" indent="-285750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来处理按钮的响应（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AlertDialog.OnClickListener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23727" y="1412776"/>
            <a:ext cx="6480722" cy="1321371"/>
            <a:chOff x="1979710" y="1497003"/>
            <a:chExt cx="6480723" cy="1546117"/>
          </a:xfrm>
        </p:grpSpPr>
        <p:sp>
          <p:nvSpPr>
            <p:cNvPr id="42" name="Notched Right Arrow 20"/>
            <p:cNvSpPr/>
            <p:nvPr/>
          </p:nvSpPr>
          <p:spPr>
            <a:xfrm>
              <a:off x="1979712" y="1497003"/>
              <a:ext cx="6480720" cy="1546117"/>
            </a:xfrm>
            <a:prstGeom prst="notchedRightArrow">
              <a:avLst>
                <a:gd name="adj1" fmla="val 100000"/>
                <a:gd name="adj2" fmla="val 0"/>
              </a:avLst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55" name="TextBox 59"/>
            <p:cNvSpPr txBox="1">
              <a:spLocks noChangeArrowheads="1"/>
            </p:cNvSpPr>
            <p:nvPr/>
          </p:nvSpPr>
          <p:spPr bwMode="auto">
            <a:xfrm flipH="1">
              <a:off x="1979710" y="1556792"/>
              <a:ext cx="5991916" cy="536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场景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2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：仅用于给用户提示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特定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信息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	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 	  Toast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  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56" name="矩形 55"/>
            <p:cNvSpPr>
              <a:spLocks noChangeArrowheads="1"/>
            </p:cNvSpPr>
            <p:nvPr/>
          </p:nvSpPr>
          <p:spPr bwMode="auto">
            <a:xfrm>
              <a:off x="1979713" y="2016156"/>
              <a:ext cx="6480720" cy="92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用户交互后的信息提示或系统运行时的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信息提示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，不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需要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操作</a:t>
              </a:r>
              <a:endPara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删除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成功、网络断开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、电量不足、更新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完成等提示性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信息的展示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6506" y="1477904"/>
            <a:ext cx="1601198" cy="1087000"/>
            <a:chOff x="1" y="1429445"/>
            <a:chExt cx="2135209" cy="1087000"/>
          </a:xfrm>
        </p:grpSpPr>
        <p:sp>
          <p:nvSpPr>
            <p:cNvPr id="45" name="任意多边形 44"/>
            <p:cNvSpPr/>
            <p:nvPr/>
          </p:nvSpPr>
          <p:spPr>
            <a:xfrm rot="16200000">
              <a:off x="524106" y="905340"/>
              <a:ext cx="1087000" cy="2135209"/>
            </a:xfrm>
            <a:custGeom>
              <a:avLst/>
              <a:gdLst>
                <a:gd name="connsiteX0" fmla="*/ 1087000 w 1087000"/>
                <a:gd name="connsiteY0" fmla="*/ 0 h 2135209"/>
                <a:gd name="connsiteX1" fmla="*/ 1087000 w 1087000"/>
                <a:gd name="connsiteY1" fmla="*/ 1635178 h 2135209"/>
                <a:gd name="connsiteX2" fmla="*/ 543500 w 1087000"/>
                <a:gd name="connsiteY2" fmla="*/ 2135209 h 2135209"/>
                <a:gd name="connsiteX3" fmla="*/ 0 w 1087000"/>
                <a:gd name="connsiteY3" fmla="*/ 1635178 h 2135209"/>
                <a:gd name="connsiteX4" fmla="*/ 0 w 1087000"/>
                <a:gd name="connsiteY4" fmla="*/ 0 h 2135209"/>
                <a:gd name="connsiteX5" fmla="*/ 1087000 w 1087000"/>
                <a:gd name="connsiteY5" fmla="*/ 0 h 213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7000" h="2135209">
                  <a:moveTo>
                    <a:pt x="1087000" y="0"/>
                  </a:moveTo>
                  <a:lnTo>
                    <a:pt x="1087000" y="1635178"/>
                  </a:lnTo>
                  <a:lnTo>
                    <a:pt x="543500" y="2135209"/>
                  </a:lnTo>
                  <a:lnTo>
                    <a:pt x="0" y="1635178"/>
                  </a:lnTo>
                  <a:lnTo>
                    <a:pt x="0" y="0"/>
                  </a:lnTo>
                  <a:lnTo>
                    <a:pt x="1087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rtlCol="0" anchor="ctr">
              <a:noAutofit/>
            </a:bodyPr>
            <a:lstStyle/>
            <a:p>
              <a:pPr algn="ctr"/>
              <a:endParaRPr lang="en-US" sz="5867"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 bwMode="auto">
            <a:xfrm>
              <a:off x="238584" y="1732499"/>
              <a:ext cx="658016" cy="442255"/>
            </a:xfrm>
            <a:custGeom>
              <a:avLst/>
              <a:gdLst>
                <a:gd name="connsiteX0" fmla="*/ 262805 w 519288"/>
                <a:gd name="connsiteY0" fmla="*/ 111558 h 503774"/>
                <a:gd name="connsiteX1" fmla="*/ 439744 w 519288"/>
                <a:gd name="connsiteY1" fmla="*/ 276036 h 503774"/>
                <a:gd name="connsiteX2" fmla="*/ 439744 w 519288"/>
                <a:gd name="connsiteY2" fmla="*/ 484796 h 503774"/>
                <a:gd name="connsiteX3" fmla="*/ 433425 w 519288"/>
                <a:gd name="connsiteY3" fmla="*/ 503774 h 503774"/>
                <a:gd name="connsiteX4" fmla="*/ 414467 w 519288"/>
                <a:gd name="connsiteY4" fmla="*/ 503774 h 503774"/>
                <a:gd name="connsiteX5" fmla="*/ 319678 w 519288"/>
                <a:gd name="connsiteY5" fmla="*/ 503774 h 503774"/>
                <a:gd name="connsiteX6" fmla="*/ 313359 w 519288"/>
                <a:gd name="connsiteY6" fmla="*/ 503774 h 503774"/>
                <a:gd name="connsiteX7" fmla="*/ 307040 w 519288"/>
                <a:gd name="connsiteY7" fmla="*/ 497448 h 503774"/>
                <a:gd name="connsiteX8" fmla="*/ 307040 w 519288"/>
                <a:gd name="connsiteY8" fmla="*/ 396231 h 503774"/>
                <a:gd name="connsiteX9" fmla="*/ 212251 w 519288"/>
                <a:gd name="connsiteY9" fmla="*/ 396231 h 503774"/>
                <a:gd name="connsiteX10" fmla="*/ 212251 w 519288"/>
                <a:gd name="connsiteY10" fmla="*/ 497448 h 503774"/>
                <a:gd name="connsiteX11" fmla="*/ 212251 w 519288"/>
                <a:gd name="connsiteY11" fmla="*/ 503774 h 503774"/>
                <a:gd name="connsiteX12" fmla="*/ 199612 w 519288"/>
                <a:gd name="connsiteY12" fmla="*/ 503774 h 503774"/>
                <a:gd name="connsiteX13" fmla="*/ 104823 w 519288"/>
                <a:gd name="connsiteY13" fmla="*/ 503774 h 503774"/>
                <a:gd name="connsiteX14" fmla="*/ 92185 w 519288"/>
                <a:gd name="connsiteY14" fmla="*/ 503774 h 503774"/>
                <a:gd name="connsiteX15" fmla="*/ 79546 w 519288"/>
                <a:gd name="connsiteY15" fmla="*/ 484796 h 503774"/>
                <a:gd name="connsiteX16" fmla="*/ 79546 w 519288"/>
                <a:gd name="connsiteY16" fmla="*/ 276036 h 503774"/>
                <a:gd name="connsiteX17" fmla="*/ 259644 w 519288"/>
                <a:gd name="connsiteY17" fmla="*/ 0 h 503774"/>
                <a:gd name="connsiteX18" fmla="*/ 281809 w 519288"/>
                <a:gd name="connsiteY18" fmla="*/ 9516 h 503774"/>
                <a:gd name="connsiteX19" fmla="*/ 370468 w 519288"/>
                <a:gd name="connsiteY19" fmla="*/ 91992 h 503774"/>
                <a:gd name="connsiteX20" fmla="*/ 370468 w 519288"/>
                <a:gd name="connsiteY20" fmla="*/ 22205 h 503774"/>
                <a:gd name="connsiteX21" fmla="*/ 383134 w 519288"/>
                <a:gd name="connsiteY21" fmla="*/ 9516 h 503774"/>
                <a:gd name="connsiteX22" fmla="*/ 414798 w 519288"/>
                <a:gd name="connsiteY22" fmla="*/ 9516 h 503774"/>
                <a:gd name="connsiteX23" fmla="*/ 427463 w 519288"/>
                <a:gd name="connsiteY23" fmla="*/ 22205 h 503774"/>
                <a:gd name="connsiteX24" fmla="*/ 427463 w 519288"/>
                <a:gd name="connsiteY24" fmla="*/ 142746 h 503774"/>
                <a:gd name="connsiteX25" fmla="*/ 509789 w 519288"/>
                <a:gd name="connsiteY25" fmla="*/ 218877 h 503774"/>
                <a:gd name="connsiteX26" fmla="*/ 509789 w 519288"/>
                <a:gd name="connsiteY26" fmla="*/ 269631 h 503774"/>
                <a:gd name="connsiteX27" fmla="*/ 465460 w 519288"/>
                <a:gd name="connsiteY27" fmla="*/ 269631 h 503774"/>
                <a:gd name="connsiteX28" fmla="*/ 262810 w 519288"/>
                <a:gd name="connsiteY28" fmla="*/ 79303 h 503774"/>
                <a:gd name="connsiteX29" fmla="*/ 60161 w 519288"/>
                <a:gd name="connsiteY29" fmla="*/ 269631 h 503774"/>
                <a:gd name="connsiteX30" fmla="*/ 34830 w 519288"/>
                <a:gd name="connsiteY30" fmla="*/ 275975 h 503774"/>
                <a:gd name="connsiteX31" fmla="*/ 9499 w 519288"/>
                <a:gd name="connsiteY31" fmla="*/ 269631 h 503774"/>
                <a:gd name="connsiteX32" fmla="*/ 9499 w 519288"/>
                <a:gd name="connsiteY32" fmla="*/ 218877 h 503774"/>
                <a:gd name="connsiteX33" fmla="*/ 237479 w 519288"/>
                <a:gd name="connsiteY33" fmla="*/ 9516 h 503774"/>
                <a:gd name="connsiteX34" fmla="*/ 259644 w 519288"/>
                <a:gd name="connsiteY34" fmla="*/ 0 h 50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9288" h="503774">
                  <a:moveTo>
                    <a:pt x="262805" y="111558"/>
                  </a:moveTo>
                  <a:cubicBezTo>
                    <a:pt x="262805" y="111558"/>
                    <a:pt x="262805" y="111558"/>
                    <a:pt x="439744" y="276036"/>
                  </a:cubicBezTo>
                  <a:cubicBezTo>
                    <a:pt x="439744" y="276036"/>
                    <a:pt x="439744" y="276036"/>
                    <a:pt x="439744" y="484796"/>
                  </a:cubicBezTo>
                  <a:cubicBezTo>
                    <a:pt x="439744" y="497448"/>
                    <a:pt x="433425" y="503774"/>
                    <a:pt x="433425" y="503774"/>
                  </a:cubicBezTo>
                  <a:cubicBezTo>
                    <a:pt x="427106" y="503774"/>
                    <a:pt x="420786" y="503774"/>
                    <a:pt x="414467" y="503774"/>
                  </a:cubicBezTo>
                  <a:cubicBezTo>
                    <a:pt x="414467" y="503774"/>
                    <a:pt x="414467" y="503774"/>
                    <a:pt x="319678" y="503774"/>
                  </a:cubicBezTo>
                  <a:cubicBezTo>
                    <a:pt x="319678" y="503774"/>
                    <a:pt x="313359" y="503774"/>
                    <a:pt x="313359" y="503774"/>
                  </a:cubicBezTo>
                  <a:cubicBezTo>
                    <a:pt x="313359" y="503774"/>
                    <a:pt x="307040" y="497448"/>
                    <a:pt x="307040" y="497448"/>
                  </a:cubicBezTo>
                  <a:cubicBezTo>
                    <a:pt x="307040" y="497448"/>
                    <a:pt x="307040" y="497448"/>
                    <a:pt x="307040" y="396231"/>
                  </a:cubicBezTo>
                  <a:cubicBezTo>
                    <a:pt x="307040" y="396231"/>
                    <a:pt x="307040" y="396231"/>
                    <a:pt x="212251" y="396231"/>
                  </a:cubicBezTo>
                  <a:cubicBezTo>
                    <a:pt x="212251" y="396231"/>
                    <a:pt x="212251" y="396231"/>
                    <a:pt x="212251" y="497448"/>
                  </a:cubicBezTo>
                  <a:cubicBezTo>
                    <a:pt x="212251" y="497448"/>
                    <a:pt x="212251" y="503774"/>
                    <a:pt x="212251" y="503774"/>
                  </a:cubicBezTo>
                  <a:cubicBezTo>
                    <a:pt x="205931" y="503774"/>
                    <a:pt x="205931" y="503774"/>
                    <a:pt x="199612" y="503774"/>
                  </a:cubicBezTo>
                  <a:cubicBezTo>
                    <a:pt x="199612" y="503774"/>
                    <a:pt x="199612" y="503774"/>
                    <a:pt x="104823" y="503774"/>
                  </a:cubicBezTo>
                  <a:cubicBezTo>
                    <a:pt x="98504" y="503774"/>
                    <a:pt x="98504" y="503774"/>
                    <a:pt x="92185" y="503774"/>
                  </a:cubicBezTo>
                  <a:cubicBezTo>
                    <a:pt x="85865" y="503774"/>
                    <a:pt x="79546" y="497448"/>
                    <a:pt x="79546" y="484796"/>
                  </a:cubicBezTo>
                  <a:cubicBezTo>
                    <a:pt x="79546" y="484796"/>
                    <a:pt x="79546" y="484796"/>
                    <a:pt x="79546" y="276036"/>
                  </a:cubicBezTo>
                  <a:close/>
                  <a:moveTo>
                    <a:pt x="259644" y="0"/>
                  </a:moveTo>
                  <a:cubicBezTo>
                    <a:pt x="267560" y="0"/>
                    <a:pt x="275476" y="3172"/>
                    <a:pt x="281809" y="9516"/>
                  </a:cubicBezTo>
                  <a:cubicBezTo>
                    <a:pt x="281809" y="9516"/>
                    <a:pt x="281809" y="9516"/>
                    <a:pt x="370468" y="91992"/>
                  </a:cubicBezTo>
                  <a:cubicBezTo>
                    <a:pt x="370468" y="91992"/>
                    <a:pt x="370468" y="91992"/>
                    <a:pt x="370468" y="22205"/>
                  </a:cubicBezTo>
                  <a:cubicBezTo>
                    <a:pt x="370468" y="15861"/>
                    <a:pt x="376801" y="9516"/>
                    <a:pt x="383134" y="9516"/>
                  </a:cubicBezTo>
                  <a:cubicBezTo>
                    <a:pt x="383134" y="9516"/>
                    <a:pt x="383134" y="9516"/>
                    <a:pt x="414798" y="9516"/>
                  </a:cubicBezTo>
                  <a:cubicBezTo>
                    <a:pt x="421130" y="9516"/>
                    <a:pt x="427463" y="15861"/>
                    <a:pt x="427463" y="22205"/>
                  </a:cubicBezTo>
                  <a:cubicBezTo>
                    <a:pt x="427463" y="22205"/>
                    <a:pt x="427463" y="22205"/>
                    <a:pt x="427463" y="142746"/>
                  </a:cubicBezTo>
                  <a:cubicBezTo>
                    <a:pt x="427463" y="142746"/>
                    <a:pt x="427463" y="142746"/>
                    <a:pt x="509789" y="218877"/>
                  </a:cubicBezTo>
                  <a:cubicBezTo>
                    <a:pt x="522455" y="231565"/>
                    <a:pt x="522455" y="250598"/>
                    <a:pt x="509789" y="269631"/>
                  </a:cubicBezTo>
                  <a:cubicBezTo>
                    <a:pt x="503457" y="282319"/>
                    <a:pt x="478126" y="282319"/>
                    <a:pt x="465460" y="269631"/>
                  </a:cubicBezTo>
                  <a:cubicBezTo>
                    <a:pt x="465460" y="269631"/>
                    <a:pt x="465460" y="269631"/>
                    <a:pt x="262810" y="79303"/>
                  </a:cubicBezTo>
                  <a:cubicBezTo>
                    <a:pt x="262810" y="79303"/>
                    <a:pt x="262810" y="79303"/>
                    <a:pt x="60161" y="269631"/>
                  </a:cubicBezTo>
                  <a:cubicBezTo>
                    <a:pt x="53828" y="275975"/>
                    <a:pt x="41163" y="275975"/>
                    <a:pt x="34830" y="275975"/>
                  </a:cubicBezTo>
                  <a:cubicBezTo>
                    <a:pt x="28497" y="275975"/>
                    <a:pt x="15831" y="275975"/>
                    <a:pt x="9499" y="269631"/>
                  </a:cubicBezTo>
                  <a:cubicBezTo>
                    <a:pt x="-3167" y="250598"/>
                    <a:pt x="-3167" y="231565"/>
                    <a:pt x="9499" y="218877"/>
                  </a:cubicBezTo>
                  <a:cubicBezTo>
                    <a:pt x="9499" y="218877"/>
                    <a:pt x="9499" y="218877"/>
                    <a:pt x="237479" y="9516"/>
                  </a:cubicBezTo>
                  <a:cubicBezTo>
                    <a:pt x="243812" y="3172"/>
                    <a:pt x="251728" y="0"/>
                    <a:pt x="25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37" name="Oval 28"/>
          <p:cNvSpPr>
            <a:spLocks noChangeAspect="1"/>
          </p:cNvSpPr>
          <p:nvPr/>
        </p:nvSpPr>
        <p:spPr>
          <a:xfrm>
            <a:off x="1043608" y="1767324"/>
            <a:ext cx="656583" cy="653563"/>
          </a:xfrm>
          <a:prstGeom prst="ellipse">
            <a:avLst/>
          </a:prstGeom>
          <a:solidFill>
            <a:srgbClr val="CBCBCB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80928"/>
            <a:ext cx="2376264" cy="108012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060104" y="4005064"/>
            <a:ext cx="6480723" cy="1337151"/>
            <a:chOff x="1979709" y="1497003"/>
            <a:chExt cx="6480724" cy="1564581"/>
          </a:xfrm>
        </p:grpSpPr>
        <p:sp>
          <p:nvSpPr>
            <p:cNvPr id="18" name="Notched Right Arrow 20"/>
            <p:cNvSpPr/>
            <p:nvPr/>
          </p:nvSpPr>
          <p:spPr>
            <a:xfrm>
              <a:off x="1979712" y="1497003"/>
              <a:ext cx="6480720" cy="1564581"/>
            </a:xfrm>
            <a:prstGeom prst="notchedRightArrow">
              <a:avLst>
                <a:gd name="adj1" fmla="val 100000"/>
                <a:gd name="adj2" fmla="val 0"/>
              </a:avLst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9" name="TextBox 59"/>
            <p:cNvSpPr txBox="1">
              <a:spLocks noChangeArrowheads="1"/>
            </p:cNvSpPr>
            <p:nvPr/>
          </p:nvSpPr>
          <p:spPr bwMode="auto">
            <a:xfrm flipH="1">
              <a:off x="1979709" y="1556792"/>
              <a:ext cx="6403748" cy="536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介于场景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1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和场景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2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二者之间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		    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Snackbar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 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979713" y="2016156"/>
              <a:ext cx="6480720" cy="92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显示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简单消息，可以提供一个简单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操作，也可以不提供</a:t>
              </a:r>
              <a:endPara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通常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含有一段信息和一个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按钮，简化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Dialog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，增加交互操作的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Toast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2885" y="4005064"/>
            <a:ext cx="1601198" cy="1087000"/>
            <a:chOff x="242885" y="4005064"/>
            <a:chExt cx="1601198" cy="1087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885" y="4005064"/>
              <a:ext cx="1601198" cy="1087000"/>
              <a:chOff x="1" y="1429445"/>
              <a:chExt cx="2135209" cy="1087000"/>
            </a:xfrm>
          </p:grpSpPr>
          <p:sp>
            <p:nvSpPr>
              <p:cNvPr id="22" name="任意多边形 21"/>
              <p:cNvSpPr/>
              <p:nvPr/>
            </p:nvSpPr>
            <p:spPr>
              <a:xfrm rot="16200000">
                <a:off x="524106" y="905340"/>
                <a:ext cx="1087000" cy="2135209"/>
              </a:xfrm>
              <a:custGeom>
                <a:avLst/>
                <a:gdLst>
                  <a:gd name="connsiteX0" fmla="*/ 1087000 w 1087000"/>
                  <a:gd name="connsiteY0" fmla="*/ 0 h 2135209"/>
                  <a:gd name="connsiteX1" fmla="*/ 1087000 w 1087000"/>
                  <a:gd name="connsiteY1" fmla="*/ 1635178 h 2135209"/>
                  <a:gd name="connsiteX2" fmla="*/ 543500 w 1087000"/>
                  <a:gd name="connsiteY2" fmla="*/ 2135209 h 2135209"/>
                  <a:gd name="connsiteX3" fmla="*/ 0 w 1087000"/>
                  <a:gd name="connsiteY3" fmla="*/ 1635178 h 2135209"/>
                  <a:gd name="connsiteX4" fmla="*/ 0 w 1087000"/>
                  <a:gd name="connsiteY4" fmla="*/ 0 h 2135209"/>
                  <a:gd name="connsiteX5" fmla="*/ 1087000 w 1087000"/>
                  <a:gd name="connsiteY5" fmla="*/ 0 h 213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000" h="2135209">
                    <a:moveTo>
                      <a:pt x="1087000" y="0"/>
                    </a:moveTo>
                    <a:lnTo>
                      <a:pt x="1087000" y="1635178"/>
                    </a:lnTo>
                    <a:lnTo>
                      <a:pt x="543500" y="2135209"/>
                    </a:lnTo>
                    <a:lnTo>
                      <a:pt x="0" y="1635178"/>
                    </a:lnTo>
                    <a:lnTo>
                      <a:pt x="0" y="0"/>
                    </a:lnTo>
                    <a:lnTo>
                      <a:pt x="10870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square" rtlCol="0" anchor="ctr">
                <a:noAutofit/>
              </a:bodyPr>
              <a:lstStyle/>
              <a:p>
                <a:pPr algn="ctr"/>
                <a:endParaRPr lang="en-US" sz="5867"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 bwMode="auto">
              <a:xfrm>
                <a:off x="238584" y="1748279"/>
                <a:ext cx="658016" cy="442255"/>
              </a:xfrm>
              <a:custGeom>
                <a:avLst/>
                <a:gdLst>
                  <a:gd name="connsiteX0" fmla="*/ 262805 w 519288"/>
                  <a:gd name="connsiteY0" fmla="*/ 111558 h 503774"/>
                  <a:gd name="connsiteX1" fmla="*/ 439744 w 519288"/>
                  <a:gd name="connsiteY1" fmla="*/ 276036 h 503774"/>
                  <a:gd name="connsiteX2" fmla="*/ 439744 w 519288"/>
                  <a:gd name="connsiteY2" fmla="*/ 484796 h 503774"/>
                  <a:gd name="connsiteX3" fmla="*/ 433425 w 519288"/>
                  <a:gd name="connsiteY3" fmla="*/ 503774 h 503774"/>
                  <a:gd name="connsiteX4" fmla="*/ 414467 w 519288"/>
                  <a:gd name="connsiteY4" fmla="*/ 503774 h 503774"/>
                  <a:gd name="connsiteX5" fmla="*/ 319678 w 519288"/>
                  <a:gd name="connsiteY5" fmla="*/ 503774 h 503774"/>
                  <a:gd name="connsiteX6" fmla="*/ 313359 w 519288"/>
                  <a:gd name="connsiteY6" fmla="*/ 503774 h 503774"/>
                  <a:gd name="connsiteX7" fmla="*/ 307040 w 519288"/>
                  <a:gd name="connsiteY7" fmla="*/ 497448 h 503774"/>
                  <a:gd name="connsiteX8" fmla="*/ 307040 w 519288"/>
                  <a:gd name="connsiteY8" fmla="*/ 396231 h 503774"/>
                  <a:gd name="connsiteX9" fmla="*/ 212251 w 519288"/>
                  <a:gd name="connsiteY9" fmla="*/ 396231 h 503774"/>
                  <a:gd name="connsiteX10" fmla="*/ 212251 w 519288"/>
                  <a:gd name="connsiteY10" fmla="*/ 497448 h 503774"/>
                  <a:gd name="connsiteX11" fmla="*/ 212251 w 519288"/>
                  <a:gd name="connsiteY11" fmla="*/ 503774 h 503774"/>
                  <a:gd name="connsiteX12" fmla="*/ 199612 w 519288"/>
                  <a:gd name="connsiteY12" fmla="*/ 503774 h 503774"/>
                  <a:gd name="connsiteX13" fmla="*/ 104823 w 519288"/>
                  <a:gd name="connsiteY13" fmla="*/ 503774 h 503774"/>
                  <a:gd name="connsiteX14" fmla="*/ 92185 w 519288"/>
                  <a:gd name="connsiteY14" fmla="*/ 503774 h 503774"/>
                  <a:gd name="connsiteX15" fmla="*/ 79546 w 519288"/>
                  <a:gd name="connsiteY15" fmla="*/ 484796 h 503774"/>
                  <a:gd name="connsiteX16" fmla="*/ 79546 w 519288"/>
                  <a:gd name="connsiteY16" fmla="*/ 276036 h 503774"/>
                  <a:gd name="connsiteX17" fmla="*/ 259644 w 519288"/>
                  <a:gd name="connsiteY17" fmla="*/ 0 h 503774"/>
                  <a:gd name="connsiteX18" fmla="*/ 281809 w 519288"/>
                  <a:gd name="connsiteY18" fmla="*/ 9516 h 503774"/>
                  <a:gd name="connsiteX19" fmla="*/ 370468 w 519288"/>
                  <a:gd name="connsiteY19" fmla="*/ 91992 h 503774"/>
                  <a:gd name="connsiteX20" fmla="*/ 370468 w 519288"/>
                  <a:gd name="connsiteY20" fmla="*/ 22205 h 503774"/>
                  <a:gd name="connsiteX21" fmla="*/ 383134 w 519288"/>
                  <a:gd name="connsiteY21" fmla="*/ 9516 h 503774"/>
                  <a:gd name="connsiteX22" fmla="*/ 414798 w 519288"/>
                  <a:gd name="connsiteY22" fmla="*/ 9516 h 503774"/>
                  <a:gd name="connsiteX23" fmla="*/ 427463 w 519288"/>
                  <a:gd name="connsiteY23" fmla="*/ 22205 h 503774"/>
                  <a:gd name="connsiteX24" fmla="*/ 427463 w 519288"/>
                  <a:gd name="connsiteY24" fmla="*/ 142746 h 503774"/>
                  <a:gd name="connsiteX25" fmla="*/ 509789 w 519288"/>
                  <a:gd name="connsiteY25" fmla="*/ 218877 h 503774"/>
                  <a:gd name="connsiteX26" fmla="*/ 509789 w 519288"/>
                  <a:gd name="connsiteY26" fmla="*/ 269631 h 503774"/>
                  <a:gd name="connsiteX27" fmla="*/ 465460 w 519288"/>
                  <a:gd name="connsiteY27" fmla="*/ 269631 h 503774"/>
                  <a:gd name="connsiteX28" fmla="*/ 262810 w 519288"/>
                  <a:gd name="connsiteY28" fmla="*/ 79303 h 503774"/>
                  <a:gd name="connsiteX29" fmla="*/ 60161 w 519288"/>
                  <a:gd name="connsiteY29" fmla="*/ 269631 h 503774"/>
                  <a:gd name="connsiteX30" fmla="*/ 34830 w 519288"/>
                  <a:gd name="connsiteY30" fmla="*/ 275975 h 503774"/>
                  <a:gd name="connsiteX31" fmla="*/ 9499 w 519288"/>
                  <a:gd name="connsiteY31" fmla="*/ 269631 h 503774"/>
                  <a:gd name="connsiteX32" fmla="*/ 9499 w 519288"/>
                  <a:gd name="connsiteY32" fmla="*/ 218877 h 503774"/>
                  <a:gd name="connsiteX33" fmla="*/ 237479 w 519288"/>
                  <a:gd name="connsiteY33" fmla="*/ 9516 h 503774"/>
                  <a:gd name="connsiteX34" fmla="*/ 259644 w 519288"/>
                  <a:gd name="connsiteY34" fmla="*/ 0 h 503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19288" h="503774">
                    <a:moveTo>
                      <a:pt x="262805" y="111558"/>
                    </a:moveTo>
                    <a:cubicBezTo>
                      <a:pt x="262805" y="111558"/>
                      <a:pt x="262805" y="111558"/>
                      <a:pt x="439744" y="276036"/>
                    </a:cubicBezTo>
                    <a:cubicBezTo>
                      <a:pt x="439744" y="276036"/>
                      <a:pt x="439744" y="276036"/>
                      <a:pt x="439744" y="484796"/>
                    </a:cubicBezTo>
                    <a:cubicBezTo>
                      <a:pt x="439744" y="497448"/>
                      <a:pt x="433425" y="503774"/>
                      <a:pt x="433425" y="503774"/>
                    </a:cubicBezTo>
                    <a:cubicBezTo>
                      <a:pt x="427106" y="503774"/>
                      <a:pt x="420786" y="503774"/>
                      <a:pt x="414467" y="503774"/>
                    </a:cubicBezTo>
                    <a:cubicBezTo>
                      <a:pt x="414467" y="503774"/>
                      <a:pt x="414467" y="503774"/>
                      <a:pt x="319678" y="503774"/>
                    </a:cubicBezTo>
                    <a:cubicBezTo>
                      <a:pt x="319678" y="503774"/>
                      <a:pt x="313359" y="503774"/>
                      <a:pt x="313359" y="503774"/>
                    </a:cubicBezTo>
                    <a:cubicBezTo>
                      <a:pt x="313359" y="503774"/>
                      <a:pt x="307040" y="497448"/>
                      <a:pt x="307040" y="497448"/>
                    </a:cubicBezTo>
                    <a:cubicBezTo>
                      <a:pt x="307040" y="497448"/>
                      <a:pt x="307040" y="497448"/>
                      <a:pt x="307040" y="396231"/>
                    </a:cubicBezTo>
                    <a:cubicBezTo>
                      <a:pt x="307040" y="396231"/>
                      <a:pt x="307040" y="396231"/>
                      <a:pt x="212251" y="396231"/>
                    </a:cubicBezTo>
                    <a:cubicBezTo>
                      <a:pt x="212251" y="396231"/>
                      <a:pt x="212251" y="396231"/>
                      <a:pt x="212251" y="497448"/>
                    </a:cubicBezTo>
                    <a:cubicBezTo>
                      <a:pt x="212251" y="497448"/>
                      <a:pt x="212251" y="503774"/>
                      <a:pt x="212251" y="503774"/>
                    </a:cubicBezTo>
                    <a:cubicBezTo>
                      <a:pt x="205931" y="503774"/>
                      <a:pt x="205931" y="503774"/>
                      <a:pt x="199612" y="503774"/>
                    </a:cubicBezTo>
                    <a:cubicBezTo>
                      <a:pt x="199612" y="503774"/>
                      <a:pt x="199612" y="503774"/>
                      <a:pt x="104823" y="503774"/>
                    </a:cubicBezTo>
                    <a:cubicBezTo>
                      <a:pt x="98504" y="503774"/>
                      <a:pt x="98504" y="503774"/>
                      <a:pt x="92185" y="503774"/>
                    </a:cubicBezTo>
                    <a:cubicBezTo>
                      <a:pt x="85865" y="503774"/>
                      <a:pt x="79546" y="497448"/>
                      <a:pt x="79546" y="484796"/>
                    </a:cubicBezTo>
                    <a:cubicBezTo>
                      <a:pt x="79546" y="484796"/>
                      <a:pt x="79546" y="484796"/>
                      <a:pt x="79546" y="276036"/>
                    </a:cubicBezTo>
                    <a:close/>
                    <a:moveTo>
                      <a:pt x="259644" y="0"/>
                    </a:moveTo>
                    <a:cubicBezTo>
                      <a:pt x="267560" y="0"/>
                      <a:pt x="275476" y="3172"/>
                      <a:pt x="281809" y="9516"/>
                    </a:cubicBezTo>
                    <a:cubicBezTo>
                      <a:pt x="281809" y="9516"/>
                      <a:pt x="281809" y="9516"/>
                      <a:pt x="370468" y="91992"/>
                    </a:cubicBezTo>
                    <a:cubicBezTo>
                      <a:pt x="370468" y="91992"/>
                      <a:pt x="370468" y="91992"/>
                      <a:pt x="370468" y="22205"/>
                    </a:cubicBezTo>
                    <a:cubicBezTo>
                      <a:pt x="370468" y="15861"/>
                      <a:pt x="376801" y="9516"/>
                      <a:pt x="383134" y="9516"/>
                    </a:cubicBezTo>
                    <a:cubicBezTo>
                      <a:pt x="383134" y="9516"/>
                      <a:pt x="383134" y="9516"/>
                      <a:pt x="414798" y="9516"/>
                    </a:cubicBezTo>
                    <a:cubicBezTo>
                      <a:pt x="421130" y="9516"/>
                      <a:pt x="427463" y="15861"/>
                      <a:pt x="427463" y="22205"/>
                    </a:cubicBezTo>
                    <a:cubicBezTo>
                      <a:pt x="427463" y="22205"/>
                      <a:pt x="427463" y="22205"/>
                      <a:pt x="427463" y="142746"/>
                    </a:cubicBezTo>
                    <a:cubicBezTo>
                      <a:pt x="427463" y="142746"/>
                      <a:pt x="427463" y="142746"/>
                      <a:pt x="509789" y="218877"/>
                    </a:cubicBezTo>
                    <a:cubicBezTo>
                      <a:pt x="522455" y="231565"/>
                      <a:pt x="522455" y="250598"/>
                      <a:pt x="509789" y="269631"/>
                    </a:cubicBezTo>
                    <a:cubicBezTo>
                      <a:pt x="503457" y="282319"/>
                      <a:pt x="478126" y="282319"/>
                      <a:pt x="465460" y="269631"/>
                    </a:cubicBezTo>
                    <a:cubicBezTo>
                      <a:pt x="465460" y="269631"/>
                      <a:pt x="465460" y="269631"/>
                      <a:pt x="262810" y="79303"/>
                    </a:cubicBezTo>
                    <a:cubicBezTo>
                      <a:pt x="262810" y="79303"/>
                      <a:pt x="262810" y="79303"/>
                      <a:pt x="60161" y="269631"/>
                    </a:cubicBezTo>
                    <a:cubicBezTo>
                      <a:pt x="53828" y="275975"/>
                      <a:pt x="41163" y="275975"/>
                      <a:pt x="34830" y="275975"/>
                    </a:cubicBezTo>
                    <a:cubicBezTo>
                      <a:pt x="28497" y="275975"/>
                      <a:pt x="15831" y="275975"/>
                      <a:pt x="9499" y="269631"/>
                    </a:cubicBezTo>
                    <a:cubicBezTo>
                      <a:pt x="-3167" y="250598"/>
                      <a:pt x="-3167" y="231565"/>
                      <a:pt x="9499" y="218877"/>
                    </a:cubicBezTo>
                    <a:cubicBezTo>
                      <a:pt x="9499" y="218877"/>
                      <a:pt x="9499" y="218877"/>
                      <a:pt x="237479" y="9516"/>
                    </a:cubicBezTo>
                    <a:cubicBezTo>
                      <a:pt x="243812" y="3172"/>
                      <a:pt x="251728" y="0"/>
                      <a:pt x="2596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25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sym typeface="思源黑体 Normal" panose="020B0400000000000000" pitchFamily="34" charset="-122"/>
                </a:endParaRPr>
              </a:p>
            </p:txBody>
          </p:sp>
        </p:grpSp>
        <p:sp>
          <p:nvSpPr>
            <p:cNvPr id="25" name="Oval 28"/>
            <p:cNvSpPr>
              <a:spLocks noChangeAspect="1"/>
            </p:cNvSpPr>
            <p:nvPr/>
          </p:nvSpPr>
          <p:spPr>
            <a:xfrm>
              <a:off x="979987" y="4221088"/>
              <a:ext cx="656583" cy="639776"/>
            </a:xfrm>
            <a:prstGeom prst="ellipse">
              <a:avLst/>
            </a:prstGeom>
            <a:solidFill>
              <a:srgbClr val="CBCBCB"/>
            </a:solidFill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7" name="内容占位符 3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45224"/>
            <a:ext cx="2664296" cy="1055465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72078" r="11768" b="12830"/>
          <a:stretch/>
        </p:blipFill>
        <p:spPr bwMode="auto">
          <a:xfrm>
            <a:off x="4992241" y="5445224"/>
            <a:ext cx="2964135" cy="105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消息框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5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E8EECB6-726F-4442-A782-A02D7981B1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608" y="1268760"/>
            <a:ext cx="8679872" cy="53013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的设置和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利用事件监听实现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9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AlertDialog.OnClickListener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在类中使用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实现接口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9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重写接口的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6642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重写其方法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（只有一个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9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编写按钮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的处理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DialogInterface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dialogInterface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which) {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which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AlertDialog.</a:t>
            </a:r>
            <a:r>
              <a:rPr lang="en-US" altLang="zh-CN" sz="1600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BUTTON_POSITIVE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){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单击“</a:t>
            </a:r>
            <a:r>
              <a:rPr lang="en-US" altLang="zh-CN" sz="1600" b="1" i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POSITIVE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按钮时的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}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which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AlertDialog.</a:t>
            </a:r>
            <a:r>
              <a:rPr lang="en-US" altLang="zh-CN" sz="1600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BUTTON_NEGATIVE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){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单击“</a:t>
            </a:r>
            <a:r>
              <a:rPr lang="en-US" altLang="zh-CN" sz="1600" b="1" i="1" dirty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NEGATIVE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按钮时的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8104" y="1587857"/>
            <a:ext cx="3240360" cy="19851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which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第二个参数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个整型变量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表示被点击按钮的类型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变量名可是任何合法名称（如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which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7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68760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问卷调查，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根据点击按钮不同，给出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t="12772" r="11138" b="12073"/>
          <a:stretch/>
        </p:blipFill>
        <p:spPr bwMode="auto">
          <a:xfrm>
            <a:off x="6433888" y="1944588"/>
            <a:ext cx="2314576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05815" y="1855215"/>
            <a:ext cx="5678353" cy="4965476"/>
            <a:chOff x="405815" y="1524854"/>
            <a:chExt cx="5678353" cy="521651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15" y="1524854"/>
              <a:ext cx="5678353" cy="5216514"/>
              <a:chOff x="539552" y="1524854"/>
              <a:chExt cx="5678353" cy="5216514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52" y="1524854"/>
                <a:ext cx="5678353" cy="5216514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55576" y="5157192"/>
                <a:ext cx="5462329" cy="1368152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19088" y="1654002"/>
                <a:ext cx="1684760" cy="243780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71600" y="4008344"/>
                <a:ext cx="2448272" cy="344995"/>
              </a:xfrm>
              <a:prstGeom prst="rect">
                <a:avLst/>
              </a:prstGeom>
              <a:noFill/>
              <a:ln w="25400">
                <a:solidFill>
                  <a:srgbClr val="3961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543263" y="4005063"/>
                <a:ext cx="308657" cy="325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563888" y="1699235"/>
                <a:ext cx="308657" cy="325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857865" y="4744164"/>
                <a:ext cx="308657" cy="325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矩形标注 8"/>
            <p:cNvSpPr/>
            <p:nvPr/>
          </p:nvSpPr>
          <p:spPr>
            <a:xfrm>
              <a:off x="3923928" y="2377655"/>
              <a:ext cx="1728158" cy="346658"/>
            </a:xfrm>
            <a:prstGeom prst="wedgeRectCallout">
              <a:avLst>
                <a:gd name="adj1" fmla="val -68116"/>
                <a:gd name="adj2" fmla="val 2272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要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加载的布局文件</a:t>
              </a:r>
              <a:endPara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AlertDialog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5936" y="5342772"/>
            <a:ext cx="201622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第二个参数的变量名是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6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2608" y="1268760"/>
            <a:ext cx="8679872" cy="4608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熟练掌握对话框的创建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熟悉对话框的显示，以及各个按钮的响应处理</a:t>
            </a:r>
            <a:endParaRPr lang="en-US" altLang="zh-CN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熟练掌握使用</a:t>
            </a:r>
            <a:r>
              <a:rPr lang="en-US" altLang="zh-CN" sz="20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来创建</a:t>
            </a:r>
            <a:r>
              <a:rPr lang="en-US" altLang="zh-CN" sz="20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AlertDialog.OnClickListener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（三）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3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608" y="1268760"/>
            <a:ext cx="5583528" cy="52565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作业：餐馆点餐</a:t>
            </a: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AlerDialog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实现点餐的确认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单击复选框进行点餐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单击订购，则弹出对话框进行确认，在对话框中显示点餐结果，提供“确定”和“取消”两种操作选项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单击“确定”按钮，则点餐成功，返回主界面并在“订购”按钮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下方显示点餐结果，同时重置复选框为不选中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单击“取消”按钮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，则返回订购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界面继续修改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点餐内容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56" y="1349846"/>
            <a:ext cx="2665900" cy="481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53869" y="1794679"/>
            <a:ext cx="2736304" cy="4010585"/>
            <a:chOff x="5953869" y="1794679"/>
            <a:chExt cx="2736304" cy="4010585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78" y="1794679"/>
              <a:ext cx="2410162" cy="401058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953869" y="2223914"/>
              <a:ext cx="273630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7" y="1412776"/>
            <a:ext cx="4858147" cy="5043059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第一步：布局文件设计（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3568" y="1393450"/>
            <a:ext cx="4536504" cy="5059886"/>
            <a:chOff x="611561" y="1393450"/>
            <a:chExt cx="4536504" cy="5059886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1" y="1393450"/>
              <a:ext cx="4536504" cy="505988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691680" y="5013176"/>
              <a:ext cx="2160240" cy="2093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53869" y="1794679"/>
            <a:ext cx="2736304" cy="4010585"/>
            <a:chOff x="5953869" y="1794679"/>
            <a:chExt cx="2736304" cy="4010585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78" y="1794679"/>
              <a:ext cx="2410162" cy="401058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953869" y="2564904"/>
              <a:ext cx="2736304" cy="7200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第一步：布局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文件设计（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7584" y="1412776"/>
            <a:ext cx="6817515" cy="5144218"/>
            <a:chOff x="827584" y="1381126"/>
            <a:chExt cx="6817515" cy="5144218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381126"/>
              <a:ext cx="4991797" cy="5144218"/>
            </a:xfrm>
            <a:prstGeom prst="rect">
              <a:avLst/>
            </a:prstGeom>
          </p:spPr>
        </p:pic>
        <p:sp>
          <p:nvSpPr>
            <p:cNvPr id="5" name="矩形标注 4"/>
            <p:cNvSpPr/>
            <p:nvPr/>
          </p:nvSpPr>
          <p:spPr>
            <a:xfrm>
              <a:off x="5652120" y="3122699"/>
              <a:ext cx="1992979" cy="346659"/>
            </a:xfrm>
            <a:prstGeom prst="wedgeRectCallout">
              <a:avLst>
                <a:gd name="adj1" fmla="val -77009"/>
                <a:gd name="adj2" fmla="val 13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要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加载的布局文件</a:t>
              </a:r>
              <a:endPara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5148064" y="5026557"/>
              <a:ext cx="2016224" cy="346659"/>
            </a:xfrm>
            <a:prstGeom prst="wedgeRectCallout">
              <a:avLst>
                <a:gd name="adj1" fmla="val -73407"/>
                <a:gd name="adj2" fmla="val -1299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“确定”按钮的处理</a:t>
              </a:r>
              <a:endPara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代码文件设计（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5" y="1444675"/>
            <a:ext cx="5229955" cy="5068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7664" y="1547291"/>
            <a:ext cx="2304256" cy="225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4203190"/>
            <a:ext cx="2592288" cy="5665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499992" y="1412776"/>
            <a:ext cx="2088232" cy="355589"/>
          </a:xfrm>
          <a:prstGeom prst="wedgeRectCallout">
            <a:avLst>
              <a:gd name="adj1" fmla="val -78354"/>
              <a:gd name="adj2" fmla="val 40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“订购”按钮的处理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546427"/>
            <a:ext cx="2592288" cy="397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第二步：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代码文件设计（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076056" y="4179151"/>
            <a:ext cx="2736304" cy="459496"/>
          </a:xfrm>
          <a:prstGeom prst="wedgeRectCallout">
            <a:avLst>
              <a:gd name="adj1" fmla="val -73489"/>
              <a:gd name="adj2" fmla="val 6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未选中任何食物，给出提示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932040" y="5445224"/>
            <a:ext cx="2736304" cy="699152"/>
          </a:xfrm>
          <a:prstGeom prst="wedgeRectCallout">
            <a:avLst>
              <a:gd name="adj1" fmla="val -68826"/>
              <a:gd name="adj2" fmla="val 6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对“确定”按钮进行处理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对“取消”按钮不做处理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0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83568" y="1268760"/>
            <a:ext cx="7560840" cy="501212"/>
            <a:chOff x="683568" y="1487628"/>
            <a:chExt cx="7560840" cy="501212"/>
          </a:xfrm>
        </p:grpSpPr>
        <p:sp>
          <p:nvSpPr>
            <p:cNvPr id="8" name="内容占位符 1">
              <a:extLst>
                <a:ext uri="{FF2B5EF4-FFF2-40B4-BE49-F238E27FC236}">
                  <a16:creationId xmlns:a16="http://schemas.microsoft.com/office/drawing/2014/main" xmlns="" id="{FE8EECB6-726F-4442-A782-A02D7981B154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487628"/>
              <a:ext cx="1584176" cy="501212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solidFill>
                    <a:srgbClr val="C00000"/>
                  </a:solidFill>
                </a:rPr>
                <a:t>初始界面      </a:t>
              </a:r>
              <a:endParaRPr lang="zh-CN" altLang="en-US" sz="2000" dirty="0"/>
            </a:p>
          </p:txBody>
        </p:sp>
        <p:sp>
          <p:nvSpPr>
            <p:cNvPr id="9" name="内容占位符 1">
              <a:extLst>
                <a:ext uri="{FF2B5EF4-FFF2-40B4-BE49-F238E27FC236}">
                  <a16:creationId xmlns:a16="http://schemas.microsoft.com/office/drawing/2014/main" xmlns="" id="{FE8EECB6-726F-4442-A782-A02D7981B154}"/>
                </a:ext>
              </a:extLst>
            </p:cNvPr>
            <p:cNvSpPr txBox="1">
              <a:spLocks/>
            </p:cNvSpPr>
            <p:nvPr/>
          </p:nvSpPr>
          <p:spPr>
            <a:xfrm>
              <a:off x="3490917" y="1487628"/>
              <a:ext cx="1791816" cy="501212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solidFill>
                    <a:srgbClr val="C00000"/>
                  </a:solidFill>
                </a:rPr>
                <a:t>点餐界面</a:t>
              </a:r>
              <a:endParaRPr lang="zh-CN" altLang="en-US" sz="2000" dirty="0"/>
            </a:p>
          </p:txBody>
        </p:sp>
        <p:sp>
          <p:nvSpPr>
            <p:cNvPr id="10" name="内容占位符 1">
              <a:extLst>
                <a:ext uri="{FF2B5EF4-FFF2-40B4-BE49-F238E27FC236}">
                  <a16:creationId xmlns:a16="http://schemas.microsoft.com/office/drawing/2014/main" xmlns="" id="{FE8EECB6-726F-4442-A782-A02D7981B154}"/>
                </a:ext>
              </a:extLst>
            </p:cNvPr>
            <p:cNvSpPr txBox="1">
              <a:spLocks/>
            </p:cNvSpPr>
            <p:nvPr/>
          </p:nvSpPr>
          <p:spPr>
            <a:xfrm>
              <a:off x="6686499" y="1487628"/>
              <a:ext cx="1557909" cy="501212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58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98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solidFill>
                    <a:srgbClr val="C00000"/>
                  </a:solidFill>
                </a:rPr>
                <a:t>点餐结果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536" y="1844824"/>
            <a:ext cx="8308393" cy="4608512"/>
            <a:chOff x="440071" y="2132856"/>
            <a:chExt cx="8020361" cy="432048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71" y="2132856"/>
              <a:ext cx="2391608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520" y="2132856"/>
              <a:ext cx="2391608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8824" y="2133336"/>
              <a:ext cx="2391608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运行测试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5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2060848"/>
            <a:ext cx="6095666" cy="374441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6" name="矩形 25"/>
          <p:cNvSpPr/>
          <p:nvPr/>
        </p:nvSpPr>
        <p:spPr>
          <a:xfrm>
            <a:off x="899591" y="2060848"/>
            <a:ext cx="1341349" cy="3744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2680238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简易消息框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Toast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3666686"/>
            <a:ext cx="5595950" cy="554402"/>
            <a:chOff x="4910249" y="2570665"/>
            <a:chExt cx="4951256" cy="554401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即时消息框</a:t>
              </a:r>
              <a:r>
                <a:rPr lang="en-US" altLang="zh-CN" sz="2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Snackbar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2474" y="4602790"/>
            <a:ext cx="5595950" cy="554402"/>
            <a:chOff x="4910249" y="2570665"/>
            <a:chExt cx="4951256" cy="554401"/>
          </a:xfrm>
        </p:grpSpPr>
        <p:sp>
          <p:nvSpPr>
            <p:cNvPr id="16" name="矩形 15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弹出式对话框</a:t>
              </a:r>
              <a:r>
                <a:rPr lang="en-US" altLang="zh-CN" sz="2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AlertDialog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简易消息框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Toast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38816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608" y="1268760"/>
            <a:ext cx="6015576" cy="33843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简易的消息提示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，其思想是尽可能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引人注意，且能向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用户显示信息。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31520" lvl="2" indent="-274320" latinLnBrk="1">
              <a:lnSpc>
                <a:spcPct val="150000"/>
              </a:lnSpc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不占用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屏幕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，浮动显示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不会获得焦点，无法被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显示信息时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，用户可以继续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，超过时长自动消失</a:t>
            </a:r>
            <a:endParaRPr lang="en-US" altLang="zh-CN" sz="1500" b="1" i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5229200"/>
            <a:ext cx="7560840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例：为按钮“确定”的点击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加入代码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Toast.makeText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你想要的提示信息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Toast.</a:t>
            </a:r>
            <a:r>
              <a:rPr lang="en-US" altLang="zh-CN" sz="16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LENGTH_SHORT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).show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7" t="11694" r="9220" b="11723"/>
          <a:stretch/>
        </p:blipFill>
        <p:spPr bwMode="auto">
          <a:xfrm>
            <a:off x="6388002" y="1566499"/>
            <a:ext cx="2072430" cy="359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4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6079"/>
              </p:ext>
            </p:extLst>
          </p:nvPr>
        </p:nvGraphicFramePr>
        <p:xfrm>
          <a:off x="395536" y="1353943"/>
          <a:ext cx="8280920" cy="5315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3744416"/>
              </a:tblGrid>
              <a:tr h="406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 法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65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makeText</a:t>
                      </a: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Context context,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CharSequence text, int duration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创建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Toast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为显示信息，参数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为显示时长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show()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显示消息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cancel()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取消消息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setText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fr-FR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CharSequence s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更新消息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8789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setGravity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gravity, </a:t>
                      </a: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xOffset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 </a:t>
                      </a: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yOffset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若向左对齐，则向右移动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若向右对齐，则向左移动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若向上对齐，则向下移动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若向下对齐，则向上移动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若居中对齐：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时向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移动，为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正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时向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400" dirty="0" err="1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yOffset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为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正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时向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移动，为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时向</a:t>
                      </a: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</a:t>
                      </a: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设置消息的显示位置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gravity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为对齐位置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xOffset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为水平位移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yOffset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为垂直位移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7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Gravity.</a:t>
                      </a:r>
                      <a:r>
                        <a:rPr lang="en-US" altLang="zh-CN" sz="1400" b="1" i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zh-CN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Gravit.</a:t>
                      </a:r>
                      <a:r>
                        <a:rPr lang="en-US" altLang="zh-CN" sz="1400" b="1" i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lang="en-US" altLang="zh-CN" sz="1400" b="1" i="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Gravity.</a:t>
                      </a:r>
                      <a:r>
                        <a:rPr lang="en-US" altLang="zh-CN" sz="1400" b="1" i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Gravity.</a:t>
                      </a:r>
                      <a:r>
                        <a:rPr lang="en-US" altLang="zh-CN" sz="1400" b="1" i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zh-CN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Gravity.</a:t>
                      </a:r>
                      <a:r>
                        <a:rPr lang="en-US" altLang="zh-CN" sz="1400" b="1" i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en-US" altLang="zh-CN" sz="1400" b="1" i="0" baseline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ENTER</a:t>
                      </a:r>
                      <a:endParaRPr lang="en-US" altLang="zh-CN" sz="1400" b="1" i="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5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68760"/>
            <a:ext cx="8568952" cy="54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显示消息的步骤如下：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变量，用于存储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makeText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，并存入变量中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变量中存储的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Toast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 ;</a:t>
            </a:r>
          </a:p>
          <a:p>
            <a:pPr lvl="2" algn="just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Toast.makeText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提示信息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Toast.</a:t>
            </a:r>
            <a:r>
              <a:rPr lang="en-US" altLang="zh-CN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LENGTH_SHORT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2" algn="just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t.show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消息显示的对象，一般用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，表示当前页面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显示的字符串，屏幕上显示的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LENGTH_LONG(3.5s)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LENGTH_SHORT(2s)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285750" latinLnBrk="1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1.1 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68760"/>
            <a:ext cx="8568952" cy="54726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默认显示（推荐）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声明变量、显示消息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Toast t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Toast.makeText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提示信息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Toast.</a:t>
            </a:r>
            <a:r>
              <a:rPr lang="en-US" altLang="zh-CN" sz="1600" b="1" i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LENGTH_SHORT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914400" lvl="4"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t.show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直接显示（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不使用变量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定位显示（了解）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的位置相对于左上角，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横向向右位移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400,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纵向向下位移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，则默认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Gravity.</a:t>
            </a:r>
            <a:r>
              <a:rPr lang="en-US" altLang="zh-CN" b="1" i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  <a:endParaRPr lang="en-US" altLang="zh-CN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0" b="21126"/>
          <a:stretch/>
        </p:blipFill>
        <p:spPr>
          <a:xfrm>
            <a:off x="1291795" y="3429000"/>
            <a:ext cx="7168637" cy="39756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/>
          <a:stretch/>
        </p:blipFill>
        <p:spPr>
          <a:xfrm>
            <a:off x="1259632" y="4509120"/>
            <a:ext cx="6904791" cy="108012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显示方式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4977</TotalTime>
  <Words>1992</Words>
  <Application>Microsoft Office PowerPoint</Application>
  <PresentationFormat>全屏显示(4:3)</PresentationFormat>
  <Paragraphs>338</Paragraphs>
  <Slides>38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1074</cp:revision>
  <dcterms:created xsi:type="dcterms:W3CDTF">2018-04-10T00:37:00Z</dcterms:created>
  <dcterms:modified xsi:type="dcterms:W3CDTF">2023-10-25T00:28:38Z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