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475" r:id="rId2"/>
    <p:sldId id="449" r:id="rId3"/>
    <p:sldId id="476" r:id="rId4"/>
    <p:sldId id="477" r:id="rId5"/>
    <p:sldId id="402" r:id="rId6"/>
    <p:sldId id="417" r:id="rId7"/>
    <p:sldId id="400" r:id="rId8"/>
    <p:sldId id="416" r:id="rId9"/>
    <p:sldId id="459" r:id="rId10"/>
    <p:sldId id="460" r:id="rId11"/>
    <p:sldId id="478" r:id="rId12"/>
    <p:sldId id="405" r:id="rId13"/>
    <p:sldId id="406" r:id="rId14"/>
    <p:sldId id="407" r:id="rId15"/>
    <p:sldId id="458" r:id="rId16"/>
    <p:sldId id="479" r:id="rId17"/>
    <p:sldId id="480" r:id="rId18"/>
    <p:sldId id="481" r:id="rId19"/>
    <p:sldId id="462" r:id="rId20"/>
    <p:sldId id="482" r:id="rId21"/>
    <p:sldId id="461" r:id="rId22"/>
    <p:sldId id="473" r:id="rId23"/>
    <p:sldId id="483" r:id="rId24"/>
    <p:sldId id="408" r:id="rId25"/>
    <p:sldId id="418" r:id="rId26"/>
    <p:sldId id="409" r:id="rId27"/>
    <p:sldId id="428" r:id="rId28"/>
    <p:sldId id="423" r:id="rId29"/>
    <p:sldId id="426" r:id="rId30"/>
    <p:sldId id="424" r:id="rId31"/>
    <p:sldId id="425" r:id="rId32"/>
    <p:sldId id="427" r:id="rId33"/>
    <p:sldId id="474" r:id="rId34"/>
    <p:sldId id="422" r:id="rId35"/>
    <p:sldId id="410" r:id="rId36"/>
    <p:sldId id="411" r:id="rId37"/>
    <p:sldId id="484" r:id="rId38"/>
    <p:sldId id="435" r:id="rId39"/>
    <p:sldId id="438" r:id="rId40"/>
    <p:sldId id="439" r:id="rId41"/>
    <p:sldId id="465" r:id="rId42"/>
    <p:sldId id="441" r:id="rId43"/>
    <p:sldId id="448" r:id="rId44"/>
    <p:sldId id="444" r:id="rId45"/>
    <p:sldId id="445" r:id="rId46"/>
    <p:sldId id="446" r:id="rId47"/>
    <p:sldId id="455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1DF"/>
    <a:srgbClr val="1912AE"/>
    <a:srgbClr val="454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9388" autoAdjust="0"/>
  </p:normalViewPr>
  <p:slideViewPr>
    <p:cSldViewPr>
      <p:cViewPr>
        <p:scale>
          <a:sx n="75" d="100"/>
          <a:sy n="75" d="100"/>
        </p:scale>
        <p:origin x="-13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7A5A3-B869-4B20-AA6C-B874C22863A4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891EA-7AF7-4A04-B0E3-749CB421A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0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891EA-7AF7-4A04-B0E3-749CB421AF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7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原因：系统会根据活动名自动修改，便于项目设计中依据文件名实现文件对应。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891EA-7AF7-4A04-B0E3-749CB421AF9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8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891EA-7AF7-4A04-B0E3-749CB421AF9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6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1A4D-AA1D-4D48-B5FE-C2FAD93539D7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346-8098-434F-B02D-B605888A12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 flipV="1">
            <a:off x="454" y="1221466"/>
            <a:ext cx="9143546" cy="109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0" y="300608"/>
            <a:ext cx="9143999" cy="824136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A8F1A4D-AA1D-4D48-B5FE-C2FAD93539D7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6D5346-8098-434F-B02D-B605888A12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937" y="1844824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tmp"/><Relationship Id="rId4" Type="http://schemas.openxmlformats.org/officeDocument/2006/relationships/image" Target="../media/image7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tm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tm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tm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1757700"/>
            <a:ext cx="9144000" cy="21820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TextBox 6"/>
          <p:cNvSpPr txBox="1"/>
          <p:nvPr/>
        </p:nvSpPr>
        <p:spPr>
          <a:xfrm>
            <a:off x="732961" y="5006661"/>
            <a:ext cx="3406991" cy="43856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任课教师：梁东魁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995936" y="5006661"/>
            <a:ext cx="4849680" cy="43856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联系方式：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13784190649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49080"/>
            <a:ext cx="8108210" cy="185056"/>
          </a:xfrm>
          <a:prstGeom prst="rect">
            <a:avLst/>
          </a:prstGeom>
        </p:spPr>
      </p:pic>
      <p:sp>
        <p:nvSpPr>
          <p:cNvPr id="39" name="标题 1"/>
          <p:cNvSpPr txBox="1">
            <a:spLocks/>
          </p:cNvSpPr>
          <p:nvPr/>
        </p:nvSpPr>
        <p:spPr>
          <a:xfrm>
            <a:off x="1219159" y="1870370"/>
            <a:ext cx="6665209" cy="18466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第七课</a:t>
            </a:r>
          </a:p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活动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95536" y="1411048"/>
            <a:ext cx="8208912" cy="4982539"/>
            <a:chOff x="381296" y="1411048"/>
            <a:chExt cx="8439176" cy="498253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0B383941-6E63-4306-A460-473B19FE9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296" y="1411048"/>
              <a:ext cx="8439176" cy="4982539"/>
            </a:xfrm>
            <a:prstGeom prst="rect">
              <a:avLst/>
            </a:prstGeom>
          </p:spPr>
        </p:pic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3969201"/>
              <a:ext cx="1238423" cy="323895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325" y="5229200"/>
              <a:ext cx="1400371" cy="533474"/>
            </a:xfrm>
            <a:prstGeom prst="rect">
              <a:avLst/>
            </a:prstGeom>
          </p:spPr>
        </p:pic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5356405"/>
              <a:ext cx="1228897" cy="304843"/>
            </a:xfrm>
            <a:prstGeom prst="rect">
              <a:avLst/>
            </a:prstGeom>
          </p:spPr>
        </p:pic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1.3 Activity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回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调方法汇总（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了解即可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656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371919" y="3440613"/>
            <a:ext cx="751809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491880" y="3068960"/>
            <a:ext cx="5328592" cy="92005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6526" y="2924944"/>
            <a:ext cx="11413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8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标题 5"/>
          <p:cNvSpPr txBox="1"/>
          <p:nvPr>
            <p:custDataLst>
              <p:tags r:id="rId4"/>
            </p:custDataLst>
          </p:nvPr>
        </p:nvSpPr>
        <p:spPr>
          <a:xfrm>
            <a:off x="3707904" y="3345842"/>
            <a:ext cx="5436096" cy="4431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多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Activity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的创建</a:t>
            </a: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</a:p>
        </p:txBody>
      </p:sp>
    </p:spTree>
    <p:extLst>
      <p:ext uri="{BB962C8B-B14F-4D97-AF65-F5344CB8AC3E}">
        <p14:creationId xmlns:p14="http://schemas.microsoft.com/office/powerpoint/2010/main" val="69227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608" y="1273192"/>
            <a:ext cx="867987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第一步：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选中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，右键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 -&gt; Activity -&gt; Empty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49" b="27955"/>
          <a:stretch/>
        </p:blipFill>
        <p:spPr bwMode="auto">
          <a:xfrm>
            <a:off x="971600" y="2001134"/>
            <a:ext cx="6695189" cy="452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项目中添加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2636912"/>
            <a:ext cx="288032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83096" y="2708920"/>
            <a:ext cx="1584176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68622" y="4581128"/>
            <a:ext cx="1187354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92758" y="5373216"/>
            <a:ext cx="1907434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0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608" y="1273192"/>
            <a:ext cx="867987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第二步：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的名称以及对应的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名称，点击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Finish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55576" y="1988840"/>
            <a:ext cx="5686400" cy="4608512"/>
            <a:chOff x="1691680" y="1730928"/>
            <a:chExt cx="5686400" cy="479441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1730928"/>
              <a:ext cx="5686400" cy="4794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3652830" y="3085894"/>
              <a:ext cx="3600400" cy="2880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665569" y="3581483"/>
              <a:ext cx="3600400" cy="2880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项目中添加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4208" y="3246075"/>
            <a:ext cx="2376264" cy="830997"/>
          </a:xfrm>
          <a:prstGeom prst="rect">
            <a:avLst/>
          </a:prstGeom>
          <a:noFill/>
        </p:spPr>
        <p:txBody>
          <a:bodyPr vert="horz" wrap="square" anchor="b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根据需求修改活动名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不要修改布局文件名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1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608" y="1270506"/>
            <a:ext cx="8679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第三步：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在布局文件和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中编写程序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83568" y="1916832"/>
            <a:ext cx="7668344" cy="4277785"/>
            <a:chOff x="683568" y="1700808"/>
            <a:chExt cx="7668344" cy="4277785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700808"/>
              <a:ext cx="7668344" cy="427778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331640" y="3809220"/>
              <a:ext cx="1296144" cy="23737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331640" y="5197832"/>
              <a:ext cx="1296144" cy="2160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项目中添加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6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66407" y="3573016"/>
            <a:ext cx="7650010" cy="2745596"/>
            <a:chOff x="666407" y="4211796"/>
            <a:chExt cx="7650010" cy="2745596"/>
          </a:xfrm>
        </p:grpSpPr>
        <p:pic>
          <p:nvPicPr>
            <p:cNvPr id="23" name="图片 2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07" y="4221088"/>
              <a:ext cx="7650010" cy="2736304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3286948" y="4211796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默认的约束布局文件</a:t>
              </a:r>
              <a:endParaRPr lang="zh-CN" alt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2608" y="1290826"/>
            <a:ext cx="8679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新添加的活动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约束布局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。若习惯使用线性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布局进行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设计，则必须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更改其布局为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线性布局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，具体步骤如下：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修改文件头部的约束布局标签为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线性布局标签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为修改后的线性布局设置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orientation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更改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的布局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66407" y="3501008"/>
            <a:ext cx="7650009" cy="2714442"/>
            <a:chOff x="666407" y="3594878"/>
            <a:chExt cx="7650009" cy="2714442"/>
          </a:xfrm>
        </p:grpSpPr>
        <p:grpSp>
          <p:nvGrpSpPr>
            <p:cNvPr id="5" name="组合 4"/>
            <p:cNvGrpSpPr/>
            <p:nvPr/>
          </p:nvGrpSpPr>
          <p:grpSpPr>
            <a:xfrm>
              <a:off x="666407" y="3594878"/>
              <a:ext cx="7650009" cy="2714442"/>
              <a:chOff x="1168133" y="4458974"/>
              <a:chExt cx="6788244" cy="2066370"/>
            </a:xfrm>
          </p:grpSpPr>
          <p:pic>
            <p:nvPicPr>
              <p:cNvPr id="7" name="图片 6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8133" y="4458974"/>
                <a:ext cx="6788244" cy="2066370"/>
              </a:xfrm>
              <a:prstGeom prst="rect">
                <a:avLst/>
              </a:prstGeom>
            </p:spPr>
          </p:pic>
          <p:sp>
            <p:nvSpPr>
              <p:cNvPr id="14" name="矩形 13"/>
              <p:cNvSpPr/>
              <p:nvPr/>
            </p:nvSpPr>
            <p:spPr>
              <a:xfrm>
                <a:off x="1619672" y="4842687"/>
                <a:ext cx="957125" cy="21602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835696" y="5531419"/>
                <a:ext cx="2088232" cy="21602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3275856" y="3615412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修改的线性布局文件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055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1274" y="393305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更改为线性</a:t>
            </a:r>
            <a:r>
              <a:rPr lang="zh-CN" altLang="en-US" sz="2000" dirty="0" smtClean="0">
                <a:solidFill>
                  <a:srgbClr val="C00000"/>
                </a:solidFill>
              </a:rPr>
              <a:t>布局：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95536" y="1916833"/>
            <a:ext cx="8352928" cy="2736304"/>
            <a:chOff x="1197625" y="1573608"/>
            <a:chExt cx="6758751" cy="1927400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625" y="1573608"/>
              <a:ext cx="6758751" cy="19274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1780276" y="1969616"/>
              <a:ext cx="2630589" cy="18017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标注 14"/>
            <p:cNvSpPr/>
            <p:nvPr/>
          </p:nvSpPr>
          <p:spPr>
            <a:xfrm>
              <a:off x="4716016" y="1622272"/>
              <a:ext cx="3096344" cy="366568"/>
            </a:xfrm>
            <a:prstGeom prst="wedgeRectCallout">
              <a:avLst>
                <a:gd name="adj1" fmla="val -59130"/>
                <a:gd name="adj2" fmla="val 4605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选中此部分，将其修改为</a:t>
              </a:r>
              <a:r>
                <a:rPr lang="en-US" altLang="zh-CN" sz="1600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LinearLayout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更改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的布局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2608" y="1270506"/>
            <a:ext cx="867987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第一步：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文件头部的约束布局标签为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线性布局标签</a:t>
            </a:r>
          </a:p>
        </p:txBody>
      </p:sp>
      <p:sp>
        <p:nvSpPr>
          <p:cNvPr id="21" name="矩形 20"/>
          <p:cNvSpPr/>
          <p:nvPr/>
        </p:nvSpPr>
        <p:spPr>
          <a:xfrm>
            <a:off x="395536" y="4725144"/>
            <a:ext cx="8352928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是成对的，但修改时只需要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修改开始标记即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可，结束标记会自动修改为匹配样式。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修改时选中</a:t>
            </a:r>
            <a:r>
              <a:rPr lang="en-US" altLang="zh-CN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android.support.constraint.ConstraintLayout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，然后输入“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Linear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”后使用自动完成功能自动添加</a:t>
            </a:r>
            <a:r>
              <a:rPr lang="en-US" altLang="zh-CN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LinearLayout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标记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切勿直接删除开始标记或结束标记再重新输入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0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9551" y="1988840"/>
            <a:ext cx="8064898" cy="2520280"/>
            <a:chOff x="539551" y="1988840"/>
            <a:chExt cx="8064898" cy="2520280"/>
          </a:xfrm>
        </p:grpSpPr>
        <p:pic>
          <p:nvPicPr>
            <p:cNvPr id="7" name="图片 6" descr="屏幕剪辑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91"/>
            <a:stretch/>
          </p:blipFill>
          <p:spPr>
            <a:xfrm>
              <a:off x="539551" y="1988840"/>
              <a:ext cx="7723145" cy="252028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1166416" y="2492896"/>
              <a:ext cx="1080120" cy="2160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393487" y="3315464"/>
              <a:ext cx="2448271" cy="2160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标注 19"/>
            <p:cNvSpPr/>
            <p:nvPr/>
          </p:nvSpPr>
          <p:spPr>
            <a:xfrm>
              <a:off x="4139952" y="3212976"/>
              <a:ext cx="4464497" cy="438576"/>
            </a:xfrm>
            <a:prstGeom prst="wedgeRectCallout">
              <a:avLst>
                <a:gd name="adj1" fmla="val -55699"/>
                <a:gd name="adj2" fmla="val 16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设置线性布局的方向 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(vertical or horizontal )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更改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的布局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2608" y="1270506"/>
            <a:ext cx="8679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第二步：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为修改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后的线性布局设置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orientation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  <p:sp>
        <p:nvSpPr>
          <p:cNvPr id="21" name="矩形 20"/>
          <p:cNvSpPr/>
          <p:nvPr/>
        </p:nvSpPr>
        <p:spPr>
          <a:xfrm>
            <a:off x="395536" y="4892967"/>
            <a:ext cx="8352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修改后线性布局中的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orientation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必须设置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头部标签中添加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orientation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属性时不能使用自动完成（自动填充功能），需要仔细填写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0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12608" y="1270506"/>
            <a:ext cx="8679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更改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的布局使用线性布局设计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布局的嵌套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在约束布局中添加一个完全填充的线性布局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再线性布局内部进行设计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更改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的布局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5536" y="2708920"/>
            <a:ext cx="5256584" cy="3960440"/>
            <a:chOff x="539552" y="2661958"/>
            <a:chExt cx="5832648" cy="4151418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2661958"/>
              <a:ext cx="5832648" cy="4151418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755576" y="4077072"/>
              <a:ext cx="4824536" cy="230425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1600" y="5733256"/>
              <a:ext cx="3015952" cy="288032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27584" y="4805680"/>
              <a:ext cx="4464496" cy="825088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5364088" y="2996952"/>
            <a:ext cx="33123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提示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添加一个线性布局如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红框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所示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为线性布局设置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完全填充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为线性布局设置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个方向的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约束条件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</a:t>
            </a:r>
            <a:r>
              <a:rPr lang="zh-CN" altLang="en-US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篮框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所示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布局的内部进行设计，如</a:t>
            </a:r>
            <a:r>
              <a:rPr lang="zh-CN" altLang="en-US" sz="1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绿框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所示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根据需要设置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orientation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6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608" y="1270323"/>
            <a:ext cx="8751880" cy="201466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文件中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默认启动页面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的设置：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702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&lt;activity&gt;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节点即定义活动，包含如下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的为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启动页面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1188720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200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intent-filter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&gt;</a:t>
            </a:r>
            <a:br>
              <a:rPr lang="en-US" altLang="zh-CN" sz="1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&lt;</a:t>
            </a:r>
            <a:r>
              <a:rPr lang="en-US" altLang="zh-CN" sz="1200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action </a:t>
            </a:r>
            <a:r>
              <a:rPr lang="en-US" altLang="zh-CN" sz="12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android:name</a:t>
            </a:r>
            <a:r>
              <a:rPr lang="en-US" altLang="zh-CN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b="1" dirty="0" err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android.intent.action.MAIN</a:t>
            </a:r>
            <a:r>
              <a:rPr lang="en-US" altLang="zh-CN" sz="12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/&gt;</a:t>
            </a:r>
            <a:br>
              <a:rPr lang="en-US" altLang="zh-CN" sz="1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&lt;</a:t>
            </a:r>
            <a:r>
              <a:rPr lang="en-US" altLang="zh-CN" sz="1200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category </a:t>
            </a:r>
            <a:r>
              <a:rPr lang="en-US" altLang="zh-CN" sz="12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android:name</a:t>
            </a:r>
            <a:r>
              <a:rPr lang="en-US" altLang="zh-CN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b="1" dirty="0" err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android.intent.category.LAUNCHER</a:t>
            </a:r>
            <a:r>
              <a:rPr lang="en-US" altLang="zh-CN" sz="12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/&gt;</a:t>
            </a:r>
            <a:br>
              <a:rPr lang="en-US" altLang="zh-CN" sz="1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200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intent-filter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3608" y="3405013"/>
            <a:ext cx="6552728" cy="3264347"/>
            <a:chOff x="1259632" y="3356992"/>
            <a:chExt cx="6552728" cy="326434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46" t="25037" r="26201" b="40032"/>
            <a:stretch/>
          </p:blipFill>
          <p:spPr bwMode="auto">
            <a:xfrm>
              <a:off x="1259632" y="3356992"/>
              <a:ext cx="6483885" cy="3264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1915608" y="5036360"/>
              <a:ext cx="5464703" cy="9747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686760" y="4837792"/>
              <a:ext cx="6125600" cy="1368152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标注 7"/>
            <p:cNvSpPr/>
            <p:nvPr/>
          </p:nvSpPr>
          <p:spPr>
            <a:xfrm>
              <a:off x="5436096" y="4509120"/>
              <a:ext cx="1211930" cy="369705"/>
            </a:xfrm>
            <a:prstGeom prst="wedgeRectCallout">
              <a:avLst>
                <a:gd name="adj1" fmla="val -84563"/>
                <a:gd name="adj2" fmla="val 3346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启动页面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的默认启动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86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251520" y="2852936"/>
            <a:ext cx="5976664" cy="3816424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状态和生命周期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切换（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重点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1943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7063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布局文件以及对应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01943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交互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：数据的传递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显式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信使的使用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隐式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信使的使用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p"/>
            </a:pP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212608" y="1268760"/>
            <a:ext cx="8679872" cy="1512168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活动（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四大组件之一，是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开发最基本、最常用的组件。用于表现功能，即显示界面，一个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就是手机的一个页面，可嵌入各种控件。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910941"/>
            <a:ext cx="2079999" cy="3398379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活动（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608" y="1270323"/>
            <a:ext cx="8751880" cy="143859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启动页面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的两种设置方式</a:t>
            </a:r>
          </a:p>
          <a:p>
            <a:pPr marL="28702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：修改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&lt;activity&gt;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节点中的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对应的值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702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：移动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&lt;intent-filter&gt;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标签到目标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activity&gt;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节点内部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的默认启动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43608" y="2780928"/>
            <a:ext cx="6483885" cy="3264347"/>
            <a:chOff x="1043608" y="2780928"/>
            <a:chExt cx="6483885" cy="326434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46" t="25037" r="26201" b="40032"/>
            <a:stretch/>
          </p:blipFill>
          <p:spPr bwMode="auto">
            <a:xfrm>
              <a:off x="1043608" y="2780928"/>
              <a:ext cx="6483885" cy="3264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1691679" y="4459207"/>
              <a:ext cx="5616625" cy="9747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03648" y="5602906"/>
              <a:ext cx="4680520" cy="25404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884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608" y="1268934"/>
            <a:ext cx="8679872" cy="180002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新建一个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 App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项目名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Lecture7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默认活动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设置为“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这是首页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”，再添加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en-US" altLang="zh-C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设置为“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这是第二页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新活动命名为</a:t>
            </a:r>
            <a:r>
              <a:rPr lang="en-US" altLang="zh-CN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SecondActivity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，界面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图（线性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布局或约束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布局均可）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分别设置两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活动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作为默认启动页面进行测试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47664" y="3140968"/>
            <a:ext cx="5688632" cy="3456384"/>
            <a:chOff x="1331640" y="2768749"/>
            <a:chExt cx="6187420" cy="3593376"/>
          </a:xfrm>
        </p:grpSpPr>
        <p:pic>
          <p:nvPicPr>
            <p:cNvPr id="10" name="图片 9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2768749"/>
              <a:ext cx="2154972" cy="3593376"/>
            </a:xfrm>
            <a:prstGeom prst="rect">
              <a:avLst/>
            </a:prstGeom>
          </p:spPr>
        </p:pic>
        <p:pic>
          <p:nvPicPr>
            <p:cNvPr id="11" name="图片 10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2768749"/>
              <a:ext cx="2160240" cy="3593376"/>
            </a:xfrm>
            <a:prstGeom prst="rect">
              <a:avLst/>
            </a:prstGeom>
          </p:spPr>
        </p:pic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27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608" y="1269578"/>
            <a:ext cx="8679872" cy="51117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的活动创建的多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项目创建的过程，熟练掌握多个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的创建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若需要使用线性布局，则必须熟练掌握将布局文件从线性布局转换到约束布局的方法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1023620" lvl="3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：还可在约束布局中嵌入一个水平和垂直方向都是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match_parent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的线性布局，然后在线性布局内进行设计。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默认启动页面的设置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课堂练习</a:t>
            </a:r>
            <a:r>
              <a:rPr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（一）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371919" y="3440613"/>
            <a:ext cx="751809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491880" y="3068960"/>
            <a:ext cx="5328592" cy="92005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6526" y="2924944"/>
            <a:ext cx="11413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8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标题 5"/>
          <p:cNvSpPr txBox="1"/>
          <p:nvPr>
            <p:custDataLst>
              <p:tags r:id="rId4"/>
            </p:custDataLst>
          </p:nvPr>
        </p:nvSpPr>
        <p:spPr>
          <a:xfrm>
            <a:off x="3707904" y="3345842"/>
            <a:ext cx="5436096" cy="4431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Activity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的交互</a:t>
            </a: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</a:p>
        </p:txBody>
      </p:sp>
    </p:spTree>
    <p:extLst>
      <p:ext uri="{BB962C8B-B14F-4D97-AF65-F5344CB8AC3E}">
        <p14:creationId xmlns:p14="http://schemas.microsoft.com/office/powerpoint/2010/main" val="21852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timgsa.baidu.com/timg?image&amp;quality=80&amp;size=b9999_10000&amp;sec=1526392870797&amp;di=df0031f996f9faa85c2c018a2e544d07&amp;imgtype=0&amp;src=http%3A%2F%2Fimgsrc.baidu.com%2Fimage%2Fc0%253Dshijue1%252C0%252C0%252C294%252C40%2Fsign%3D68e96f9c4d10b912abccfebdab949676%2Fc9fcc3cec3fdfc0337bdcb9fde3f8794a5c226cb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7" r="25594" b="6654"/>
          <a:stretch/>
        </p:blipFill>
        <p:spPr bwMode="auto">
          <a:xfrm>
            <a:off x="35496" y="1628800"/>
            <a:ext cx="1447329" cy="154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648" y="1772816"/>
            <a:ext cx="7416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中有诸多页面，如何从一个页面跳转或打开</a:t>
            </a:r>
            <a:r>
              <a:rPr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另一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个页面，实现数据的传递？</a:t>
            </a:r>
            <a:endParaRPr lang="zh-CN" altLang="en-US" sz="2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7704" y="3429000"/>
            <a:ext cx="5256584" cy="24384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微软雅黑" pitchFamily="34" charset="-122"/>
                <a:ea typeface="微软雅黑" pitchFamily="34" charset="-122"/>
              </a:rPr>
              <a:t>Intent</a:t>
            </a: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itchFamily="34" charset="-122"/>
                <a:ea typeface="微软雅黑" pitchFamily="34" charset="-122"/>
              </a:rPr>
              <a:t>安卓系统的信使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机制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20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timgsa.baidu.com/timg?image&amp;quality=80&amp;size=b9999_10000&amp;sec=1526392870797&amp;di=df0031f996f9faa85c2c018a2e544d07&amp;imgtype=0&amp;src=http%3A%2F%2Fimgsrc.baidu.com%2Fimage%2Fc0%253Dshijue1%252C0%252C0%252C294%252C40%2Fsign%3D68e96f9c4d10b912abccfebdab949676%2Fc9fcc3cec3fdfc0337bdcb9fde3f8794a5c226cb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2609" y="1268760"/>
            <a:ext cx="8679872" cy="5400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n"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用于在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系统各组件之间传递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34230" lvl="1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	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startActivity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(Intent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34230" lvl="1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Service	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startService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34230" lvl="1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Service	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bindService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service,ServiceConnection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c,int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f)</a:t>
            </a:r>
          </a:p>
          <a:p>
            <a:pPr marL="634230" lvl="1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Broadcast	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sendBroadcast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31520" lvl="1" indent="-274320" latinLnBrk="1">
              <a:lnSpc>
                <a:spcPct val="150000"/>
              </a:lnSpc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</a:pPr>
            <a:endParaRPr lang="en-US" altLang="zh-CN" sz="10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n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启动方式可以分为两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34230" lvl="1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显式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</a:p>
          <a:p>
            <a:pPr lvl="2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16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直接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以“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类名称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”指定要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启动的</a:t>
            </a:r>
            <a:r>
              <a:rPr lang="en-US" altLang="zh-CN" sz="16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（如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新增的</a:t>
            </a:r>
            <a:r>
              <a:rPr lang="en-US" altLang="zh-CN" sz="160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SecondActivity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latinLnBrk="1">
              <a:lnSpc>
                <a:spcPct val="150000"/>
              </a:lnSpc>
              <a:buClr>
                <a:schemeClr val="accent1"/>
              </a:buClr>
              <a:buSzPct val="100000"/>
            </a:pPr>
            <a:endParaRPr lang="en-US" altLang="zh-CN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634230" lvl="1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（略）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2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指出要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进行的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操作和数据，由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系统自动匹配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进行操作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50" y="4971989"/>
            <a:ext cx="6023486" cy="329219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机制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2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68760"/>
            <a:ext cx="8679872" cy="532889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显式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进行交互的方式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：无数据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传递的页面切换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u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单纯启动一个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activity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u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不做任何数据交换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u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单向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传递的页面切换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u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activity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u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向启动的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传递数据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u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数据双向传递的页面切换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u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activity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u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向启动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传递数据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u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被启动的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结束后，返回数据给上一个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机制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72000" y="2204864"/>
            <a:ext cx="4141494" cy="3456384"/>
            <a:chOff x="1331640" y="2768749"/>
            <a:chExt cx="4661266" cy="3593376"/>
          </a:xfrm>
        </p:grpSpPr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935" y="2768749"/>
              <a:ext cx="2154971" cy="3593376"/>
            </a:xfrm>
            <a:prstGeom prst="rect">
              <a:avLst/>
            </a:prstGeom>
          </p:spPr>
        </p:pic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2768749"/>
              <a:ext cx="2160240" cy="3593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9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68685"/>
            <a:ext cx="8679872" cy="54006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包含数据传递的页面切换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设计两个页面，用于页面切换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，并设置启动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页面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个参数为当前所在的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对象，一般用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个参数为要启动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的类名称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在类名称后加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.class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代表类本身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Activity</a:t>
            </a:r>
          </a:p>
          <a:p>
            <a:pPr marL="91440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startActivity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(intent)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(4)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结束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Activity</a:t>
            </a:r>
          </a:p>
          <a:p>
            <a:pPr marL="91440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finish()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84984"/>
            <a:ext cx="5976664" cy="36004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数据传递的页面切换</a:t>
            </a:r>
          </a:p>
        </p:txBody>
      </p:sp>
    </p:spTree>
    <p:extLst>
      <p:ext uri="{BB962C8B-B14F-4D97-AF65-F5344CB8AC3E}">
        <p14:creationId xmlns:p14="http://schemas.microsoft.com/office/powerpoint/2010/main" val="330513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608" y="1269380"/>
            <a:ext cx="8679872" cy="14395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在课堂练习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基础上，用显式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实现页面的切换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点击“登录”切换到第二个页面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点击“返回”切换回首页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31640" y="2768749"/>
            <a:ext cx="6187420" cy="3593376"/>
            <a:chOff x="1331640" y="2768749"/>
            <a:chExt cx="6187420" cy="3593376"/>
          </a:xfrm>
        </p:grpSpPr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2768749"/>
              <a:ext cx="2154972" cy="3593376"/>
            </a:xfrm>
            <a:prstGeom prst="rect">
              <a:avLst/>
            </a:prstGeom>
          </p:spPr>
        </p:pic>
        <p:pic>
          <p:nvPicPr>
            <p:cNvPr id="9" name="图片 8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2768749"/>
              <a:ext cx="2160240" cy="3593376"/>
            </a:xfrm>
            <a:prstGeom prst="rect">
              <a:avLst/>
            </a:prstGeom>
          </p:spPr>
        </p:pic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数据传递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的页面切换</a:t>
            </a:r>
          </a:p>
        </p:txBody>
      </p:sp>
    </p:spTree>
    <p:extLst>
      <p:ext uri="{BB962C8B-B14F-4D97-AF65-F5344CB8AC3E}">
        <p14:creationId xmlns:p14="http://schemas.microsoft.com/office/powerpoint/2010/main" val="39539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55576" y="1340768"/>
            <a:ext cx="7488832" cy="5328592"/>
            <a:chOff x="755576" y="1196752"/>
            <a:chExt cx="7488832" cy="5328592"/>
          </a:xfrm>
        </p:grpSpPr>
        <p:grpSp>
          <p:nvGrpSpPr>
            <p:cNvPr id="5" name="组合 4"/>
            <p:cNvGrpSpPr/>
            <p:nvPr/>
          </p:nvGrpSpPr>
          <p:grpSpPr>
            <a:xfrm>
              <a:off x="755576" y="1196752"/>
              <a:ext cx="7488832" cy="5328592"/>
              <a:chOff x="755576" y="1124744"/>
              <a:chExt cx="7488832" cy="5328592"/>
            </a:xfrm>
          </p:grpSpPr>
          <p:sp>
            <p:nvSpPr>
              <p:cNvPr id="10" name="内容占位符 2"/>
              <p:cNvSpPr txBox="1">
                <a:spLocks/>
              </p:cNvSpPr>
              <p:nvPr/>
            </p:nvSpPr>
            <p:spPr>
              <a:xfrm>
                <a:off x="1108705" y="1124744"/>
                <a:ext cx="2455183" cy="43204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58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98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5"/>
                  </a:spcBef>
                  <a:buClr>
                    <a:schemeClr val="accent1"/>
                  </a:buClr>
                  <a:buFont typeface="Symbol" panose="05050102010706020507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5"/>
                  </a:spcBef>
                  <a:buClr>
                    <a:schemeClr val="accent1"/>
                  </a:buClr>
                  <a:buFont typeface="Symbol" panose="05050102010706020507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5"/>
                  </a:spcBef>
                  <a:buClr>
                    <a:schemeClr val="accent1"/>
                  </a:buClr>
                  <a:buFont typeface="Symbol" panose="05050102010706020507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5"/>
                  </a:spcBef>
                  <a:buClr>
                    <a:schemeClr val="accent1"/>
                  </a:buClr>
                  <a:buFont typeface="Symbol" panose="05050102010706020507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Symbol" panose="05050102010706020507" pitchFamily="18" charset="2"/>
                  <a:buNone/>
                </a:pPr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activity_main.xml</a:t>
                </a:r>
              </a:p>
            </p:txBody>
          </p:sp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043608" y="6021288"/>
                <a:ext cx="7200800" cy="43204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58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98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5"/>
                  </a:spcBef>
                  <a:buClr>
                    <a:schemeClr val="accent1"/>
                  </a:buClr>
                  <a:buFont typeface="Symbol" panose="05050102010706020507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5"/>
                  </a:spcBef>
                  <a:buClr>
                    <a:schemeClr val="accent1"/>
                  </a:buClr>
                  <a:buFont typeface="Symbol" panose="05050102010706020507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5"/>
                  </a:spcBef>
                  <a:buClr>
                    <a:schemeClr val="accent1"/>
                  </a:buClr>
                  <a:buFont typeface="Symbol" panose="05050102010706020507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5"/>
                  </a:spcBef>
                  <a:buClr>
                    <a:schemeClr val="accent1"/>
                  </a:buClr>
                  <a:buFont typeface="Symbol" panose="05050102010706020507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Symbol" panose="05050102010706020507" pitchFamily="18" charset="2"/>
                  <a:buNone/>
                </a:pPr>
                <a:r>
                  <a:rPr lang="zh-CN" altLang="en-US" sz="16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思考</a:t>
                </a:r>
                <a:r>
                  <a:rPr lang="zh-CN" altLang="en-US" sz="16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：</a:t>
                </a:r>
                <a:r>
                  <a:rPr lang="zh-CN" altLang="en-US" sz="1600" b="1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在此约束布局文件中，</a:t>
                </a:r>
                <a:r>
                  <a:rPr lang="en-US" altLang="zh-CN" sz="1600" b="1" dirty="0" err="1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TextView</a:t>
                </a:r>
                <a:r>
                  <a:rPr lang="zh-CN" altLang="en-US" sz="1600" b="1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的代码不能放到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Button</a:t>
                </a:r>
                <a:r>
                  <a:rPr lang="zh-CN" altLang="en-US" sz="1600" b="1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之前，为什么？</a:t>
                </a:r>
                <a:endParaRPr lang="en-US" altLang="zh-CN" sz="16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3" name="图片 2" descr="屏幕剪辑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576" y="1574123"/>
                <a:ext cx="4104456" cy="4375157"/>
              </a:xfrm>
              <a:prstGeom prst="rect">
                <a:avLst/>
              </a:prstGeom>
            </p:spPr>
          </p:pic>
        </p:grpSp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182" y="2246623"/>
              <a:ext cx="2269226" cy="3774665"/>
            </a:xfrm>
            <a:prstGeom prst="rect">
              <a:avLst/>
            </a:prstGeom>
          </p:spPr>
        </p:pic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首页实现（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part 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" name="矩形标注 3"/>
          <p:cNvSpPr/>
          <p:nvPr/>
        </p:nvSpPr>
        <p:spPr>
          <a:xfrm>
            <a:off x="3707904" y="1675512"/>
            <a:ext cx="5040560" cy="385336"/>
          </a:xfrm>
          <a:prstGeom prst="wedgeRectCallout">
            <a:avLst>
              <a:gd name="adj1" fmla="val -54813"/>
              <a:gd name="adj2" fmla="val 286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提示：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示例中使用的是约束布局，若使</a:t>
            </a: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用线性布局，可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自设置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3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矩形 21"/>
          <p:cNvSpPr/>
          <p:nvPr/>
        </p:nvSpPr>
        <p:spPr>
          <a:xfrm>
            <a:off x="2508782" y="2060848"/>
            <a:ext cx="6095666" cy="3744416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6" name="矩形 25"/>
          <p:cNvSpPr/>
          <p:nvPr/>
        </p:nvSpPr>
        <p:spPr>
          <a:xfrm>
            <a:off x="899591" y="2060848"/>
            <a:ext cx="1341349" cy="37444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785451" y="2680238"/>
            <a:ext cx="5595951" cy="554400"/>
            <a:chOff x="4910249" y="2570667"/>
            <a:chExt cx="4951257" cy="554399"/>
          </a:xfrm>
        </p:grpSpPr>
        <p:sp>
          <p:nvSpPr>
            <p:cNvPr id="28" name="矩形 27"/>
            <p:cNvSpPr/>
            <p:nvPr/>
          </p:nvSpPr>
          <p:spPr>
            <a:xfrm>
              <a:off x="5636445" y="2570667"/>
              <a:ext cx="4225061" cy="5543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活动简介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4910249" y="2570667"/>
              <a:ext cx="618743" cy="554399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85451" y="3666686"/>
            <a:ext cx="5595950" cy="554402"/>
            <a:chOff x="4910249" y="2570665"/>
            <a:chExt cx="4951256" cy="554401"/>
          </a:xfrm>
        </p:grpSpPr>
        <p:sp>
          <p:nvSpPr>
            <p:cNvPr id="41" name="矩形 40"/>
            <p:cNvSpPr/>
            <p:nvPr/>
          </p:nvSpPr>
          <p:spPr>
            <a:xfrm>
              <a:off x="5636445" y="2570665"/>
              <a:ext cx="4225060" cy="55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的创建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910249" y="2570667"/>
              <a:ext cx="618743" cy="554399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2474" y="4602790"/>
            <a:ext cx="5595950" cy="554402"/>
            <a:chOff x="4910249" y="2570665"/>
            <a:chExt cx="4951256" cy="554401"/>
          </a:xfrm>
        </p:grpSpPr>
        <p:sp>
          <p:nvSpPr>
            <p:cNvPr id="16" name="矩形 15"/>
            <p:cNvSpPr/>
            <p:nvPr/>
          </p:nvSpPr>
          <p:spPr>
            <a:xfrm>
              <a:off x="5636445" y="2570665"/>
              <a:ext cx="4225060" cy="55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的交互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910249" y="2570667"/>
              <a:ext cx="618743" cy="554399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35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 txBox="1">
            <a:spLocks/>
          </p:cNvSpPr>
          <p:nvPr/>
        </p:nvSpPr>
        <p:spPr>
          <a:xfrm>
            <a:off x="1368148" y="1340768"/>
            <a:ext cx="2455183" cy="432048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MainActivity.java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44855" y="1837187"/>
            <a:ext cx="7583529" cy="4382112"/>
            <a:chOff x="444855" y="1837187"/>
            <a:chExt cx="7583529" cy="4382112"/>
          </a:xfrm>
        </p:grpSpPr>
        <p:pic>
          <p:nvPicPr>
            <p:cNvPr id="12" name="图片 11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855" y="1837187"/>
              <a:ext cx="4147875" cy="4382112"/>
            </a:xfrm>
            <a:prstGeom prst="rect">
              <a:avLst/>
            </a:prstGeom>
          </p:spPr>
        </p:pic>
        <p:sp>
          <p:nvSpPr>
            <p:cNvPr id="17" name="矩形标注 16"/>
            <p:cNvSpPr/>
            <p:nvPr/>
          </p:nvSpPr>
          <p:spPr>
            <a:xfrm>
              <a:off x="2267744" y="3059534"/>
              <a:ext cx="4104456" cy="369466"/>
            </a:xfrm>
            <a:prstGeom prst="wedgeRectCallout">
              <a:avLst>
                <a:gd name="adj1" fmla="val -58774"/>
                <a:gd name="adj2" fmla="val -347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定义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Button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类型变量，用于点击时链接到下一页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标注 17"/>
            <p:cNvSpPr/>
            <p:nvPr/>
          </p:nvSpPr>
          <p:spPr>
            <a:xfrm>
              <a:off x="4139952" y="3933056"/>
              <a:ext cx="3888432" cy="369466"/>
            </a:xfrm>
            <a:prstGeom prst="wedgeRectCallout">
              <a:avLst>
                <a:gd name="adj1" fmla="val -61302"/>
                <a:gd name="adj2" fmla="val 5155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将变量</a:t>
              </a:r>
              <a:r>
                <a:rPr lang="en-US" altLang="zh-CN" sz="1400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btnNext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与界面的按钮关联，一一对应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标注 18"/>
            <p:cNvSpPr/>
            <p:nvPr/>
          </p:nvSpPr>
          <p:spPr>
            <a:xfrm>
              <a:off x="3635896" y="4643710"/>
              <a:ext cx="4392488" cy="369466"/>
            </a:xfrm>
            <a:prstGeom prst="wedgeRectCallout">
              <a:avLst>
                <a:gd name="adj1" fmla="val -62442"/>
                <a:gd name="adj2" fmla="val -1672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实现界面按钮</a:t>
              </a:r>
              <a:r>
                <a:rPr lang="en-US" altLang="zh-CN" sz="1400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btnNext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en-US" altLang="zh-CN" sz="1400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onClick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属性定义的方法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标注 19"/>
            <p:cNvSpPr/>
            <p:nvPr/>
          </p:nvSpPr>
          <p:spPr>
            <a:xfrm>
              <a:off x="4860032" y="5229200"/>
              <a:ext cx="2880320" cy="369466"/>
            </a:xfrm>
            <a:prstGeom prst="wedgeRectCallout">
              <a:avLst>
                <a:gd name="adj1" fmla="val -65390"/>
                <a:gd name="adj2" fmla="val -1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创建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Intent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，并设置切换的页面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标注 20"/>
            <p:cNvSpPr/>
            <p:nvPr/>
          </p:nvSpPr>
          <p:spPr>
            <a:xfrm>
              <a:off x="2374299" y="5661248"/>
              <a:ext cx="1045573" cy="369466"/>
            </a:xfrm>
            <a:prstGeom prst="wedgeRectCallout">
              <a:avLst>
                <a:gd name="adj1" fmla="val -69599"/>
                <a:gd name="adj2" fmla="val -450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 启动页面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首页实现（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part 2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6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 txBox="1">
            <a:spLocks/>
          </p:cNvSpPr>
          <p:nvPr/>
        </p:nvSpPr>
        <p:spPr>
          <a:xfrm>
            <a:off x="1180713" y="1340768"/>
            <a:ext cx="2743215" cy="432048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activity_second.xml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4060462" cy="4614902"/>
          </a:xfrm>
          <a:prstGeom prst="rect">
            <a:avLst/>
          </a:prstGeom>
        </p:spPr>
      </p:pic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88840"/>
            <a:ext cx="2448272" cy="4082449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第二页实现（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part 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466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95536" y="1340768"/>
            <a:ext cx="7640145" cy="4653745"/>
            <a:chOff x="567566" y="1488769"/>
            <a:chExt cx="7640145" cy="4690535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66" y="1844824"/>
              <a:ext cx="3932426" cy="4334480"/>
            </a:xfrm>
            <a:prstGeom prst="rect">
              <a:avLst/>
            </a:prstGeom>
          </p:spPr>
        </p:pic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80713" y="1488769"/>
              <a:ext cx="2771229" cy="43204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7432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658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5598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46304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78308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10312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42316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74320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Symbol" panose="05050102010706020507" pitchFamily="18" charset="2"/>
                <a:buNone/>
              </a:pP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SecondActivity.java</a:t>
              </a:r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2295757" y="3075473"/>
              <a:ext cx="4248473" cy="369466"/>
            </a:xfrm>
            <a:prstGeom prst="wedgeRectCallout">
              <a:avLst>
                <a:gd name="adj1" fmla="val -57383"/>
                <a:gd name="adj2" fmla="val -246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定义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Button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类型变量，用于点击时链接到下一页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标注 10"/>
            <p:cNvSpPr/>
            <p:nvPr/>
          </p:nvSpPr>
          <p:spPr>
            <a:xfrm>
              <a:off x="2195736" y="5374375"/>
              <a:ext cx="1756206" cy="369466"/>
            </a:xfrm>
            <a:prstGeom prst="wedgeRectCallout">
              <a:avLst>
                <a:gd name="adj1" fmla="val -73304"/>
                <a:gd name="adj2" fmla="val -232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结束当前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Activity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4383990" y="4074564"/>
              <a:ext cx="3823721" cy="369466"/>
            </a:xfrm>
            <a:prstGeom prst="wedgeRectCallout">
              <a:avLst>
                <a:gd name="adj1" fmla="val -62408"/>
                <a:gd name="adj2" fmla="val 4014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将变量</a:t>
              </a:r>
              <a:r>
                <a:rPr lang="en-US" altLang="zh-CN" sz="1400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btnNext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与界面的按钮关联，一一对应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标注 13"/>
            <p:cNvSpPr/>
            <p:nvPr/>
          </p:nvSpPr>
          <p:spPr>
            <a:xfrm>
              <a:off x="3735918" y="4938911"/>
              <a:ext cx="4248472" cy="369466"/>
            </a:xfrm>
            <a:prstGeom prst="wedgeRectCallout">
              <a:avLst>
                <a:gd name="adj1" fmla="val -57405"/>
                <a:gd name="adj2" fmla="val -2541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实现界面按钮</a:t>
              </a:r>
              <a:r>
                <a:rPr lang="en-US" altLang="zh-CN" sz="1400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btnNext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en-US" altLang="zh-CN" sz="1400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onClick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属性定义的方法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内容占位符 2"/>
          <p:cNvSpPr txBox="1">
            <a:spLocks/>
          </p:cNvSpPr>
          <p:nvPr/>
        </p:nvSpPr>
        <p:spPr>
          <a:xfrm>
            <a:off x="539552" y="5877272"/>
            <a:ext cx="8280920" cy="792088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finish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的作用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仅仅是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结束当前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，并没有打开第一页的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首页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onPause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第二页运行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第二页关闭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首页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暂停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onResume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第二页实现（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part 2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0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608" y="1269578"/>
            <a:ext cx="8679872" cy="51117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页的无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数据传递的页面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切换示例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645160" lvl="1" indent="-342900">
              <a:lnSpc>
                <a:spcPct val="150000"/>
              </a:lnSpc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073E87"/>
                </a:solidFill>
                <a:latin typeface="微软雅黑" pitchFamily="34" charset="-122"/>
                <a:ea typeface="微软雅黑" pitchFamily="34" charset="-122"/>
              </a:rPr>
              <a:t>熟练</a:t>
            </a:r>
            <a:r>
              <a:rPr lang="zh-CN" altLang="en-US" sz="1800" dirty="0">
                <a:solidFill>
                  <a:srgbClr val="073E87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1800" dirty="0">
                <a:solidFill>
                  <a:srgbClr val="073E87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800" dirty="0">
                <a:solidFill>
                  <a:srgbClr val="073E87"/>
                </a:solidFill>
                <a:latin typeface="微软雅黑" pitchFamily="34" charset="-122"/>
                <a:ea typeface="微软雅黑" pitchFamily="34" charset="-122"/>
              </a:rPr>
              <a:t>的创建和</a:t>
            </a:r>
            <a:r>
              <a:rPr lang="zh-CN" altLang="en-US" sz="1800" dirty="0" smtClean="0">
                <a:solidFill>
                  <a:srgbClr val="073E87"/>
                </a:solidFill>
                <a:latin typeface="微软雅黑" pitchFamily="34" charset="-122"/>
                <a:ea typeface="微软雅黑" pitchFamily="34" charset="-122"/>
              </a:rPr>
              <a:t>使用，掌握</a:t>
            </a:r>
            <a:r>
              <a:rPr lang="en-US" altLang="zh-CN" sz="1800" dirty="0" smtClean="0">
                <a:solidFill>
                  <a:srgbClr val="073E87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800" dirty="0" smtClean="0">
                <a:solidFill>
                  <a:srgbClr val="073E87"/>
                </a:solidFill>
                <a:latin typeface="微软雅黑" pitchFamily="34" charset="-122"/>
                <a:ea typeface="微软雅黑" pitchFamily="34" charset="-122"/>
              </a:rPr>
              <a:t>中两个参数的含义</a:t>
            </a:r>
            <a:endParaRPr lang="en-US" altLang="zh-CN" sz="1800" dirty="0">
              <a:solidFill>
                <a:srgbClr val="073E87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4572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1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Intent intent=</a:t>
            </a:r>
            <a:r>
              <a:rPr lang="en-US" altLang="zh-CN" sz="1800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1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Intent(</a:t>
            </a:r>
            <a:r>
              <a:rPr lang="en-US" altLang="zh-CN" sz="18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MainActivity.</a:t>
            </a:r>
            <a:r>
              <a:rPr lang="en-US" altLang="zh-CN" sz="1800" b="1" dirty="0" err="1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altLang="zh-CN" sz="1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SecondActivity.</a:t>
            </a:r>
            <a:r>
              <a:rPr lang="en-US" altLang="zh-CN" sz="1800" b="1" dirty="0" err="1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1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0" lvl="0" indent="4572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endParaRPr lang="en-US" altLang="zh-CN" sz="1800" dirty="0">
              <a:solidFill>
                <a:srgbClr val="073E87"/>
              </a:solidFill>
              <a:latin typeface="微软雅黑" pitchFamily="34" charset="-122"/>
              <a:ea typeface="微软雅黑" pitchFamily="34" charset="-122"/>
            </a:endParaRPr>
          </a:p>
          <a:p>
            <a:pPr marL="645160" lvl="1" indent="-342900">
              <a:lnSpc>
                <a:spcPct val="150000"/>
              </a:lnSpc>
              <a:spcBef>
                <a:spcPts val="0"/>
              </a:spcBef>
              <a:buClrTx/>
              <a:buSzTx/>
              <a:buFont typeface="+mj-lt"/>
              <a:buAutoNum type="arabicPeriod" startAt="2"/>
            </a:pPr>
            <a:r>
              <a:rPr lang="zh-CN" altLang="en-US" sz="1800" dirty="0">
                <a:solidFill>
                  <a:srgbClr val="073E87"/>
                </a:solidFill>
                <a:latin typeface="微软雅黑" pitchFamily="34" charset="-122"/>
                <a:ea typeface="微软雅黑" pitchFamily="34" charset="-122"/>
              </a:rPr>
              <a:t>熟练掌握</a:t>
            </a:r>
            <a:r>
              <a:rPr lang="en-US" altLang="zh-CN" sz="1800" dirty="0">
                <a:solidFill>
                  <a:srgbClr val="073E87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800" dirty="0">
                <a:solidFill>
                  <a:srgbClr val="073E87"/>
                </a:solidFill>
                <a:latin typeface="微软雅黑" pitchFamily="34" charset="-122"/>
                <a:ea typeface="微软雅黑" pitchFamily="34" charset="-122"/>
              </a:rPr>
              <a:t>切换的方法，了解“页面</a:t>
            </a:r>
            <a:r>
              <a:rPr lang="en-US" altLang="zh-CN" sz="1800" dirty="0">
                <a:solidFill>
                  <a:srgbClr val="073E87"/>
                </a:solidFill>
                <a:latin typeface="微软雅黑" pitchFamily="34" charset="-122"/>
                <a:ea typeface="微软雅黑" pitchFamily="34" charset="-122"/>
              </a:rPr>
              <a:t>1--&gt;</a:t>
            </a:r>
            <a:r>
              <a:rPr lang="zh-CN" altLang="en-US" sz="1800" dirty="0">
                <a:solidFill>
                  <a:srgbClr val="073E87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800" dirty="0">
                <a:solidFill>
                  <a:srgbClr val="073E87"/>
                </a:solidFill>
                <a:latin typeface="微软雅黑" pitchFamily="34" charset="-122"/>
                <a:ea typeface="微软雅黑" pitchFamily="34" charset="-122"/>
              </a:rPr>
              <a:t>2--&gt;</a:t>
            </a:r>
            <a:r>
              <a:rPr lang="zh-CN" altLang="en-US" sz="1800" dirty="0">
                <a:solidFill>
                  <a:srgbClr val="073E87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800" dirty="0">
                <a:solidFill>
                  <a:srgbClr val="073E87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solidFill>
                  <a:srgbClr val="073E87"/>
                </a:solidFill>
                <a:latin typeface="微软雅黑" pitchFamily="34" charset="-122"/>
                <a:ea typeface="微软雅黑" pitchFamily="34" charset="-122"/>
              </a:rPr>
              <a:t>”的实现过程</a:t>
            </a:r>
            <a:endParaRPr lang="en-US" altLang="zh-CN" sz="1800" dirty="0">
              <a:solidFill>
                <a:srgbClr val="073E87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4572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4572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startActivity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(intent);</a:t>
            </a:r>
          </a:p>
          <a:p>
            <a:pPr marL="302260" lvl="1" indent="4572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4572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1600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	public  void  </a:t>
            </a:r>
            <a:r>
              <a:rPr lang="en-US" altLang="zh-CN" sz="16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btnBack_Click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(View view)</a:t>
            </a:r>
            <a:b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{</a:t>
            </a:r>
            <a:r>
              <a:rPr lang="en-US" altLang="zh-CN" sz="16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	finish();</a:t>
            </a:r>
            <a:b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课堂练习</a:t>
            </a:r>
            <a:r>
              <a:rPr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8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68685"/>
            <a:ext cx="8679872" cy="5400675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，同时向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启动的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传递数据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两个页面，用于页面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切换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，设置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页面，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，启动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Activity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</a:pPr>
            <a:endParaRPr lang="en-US" altLang="zh-CN" sz="500" dirty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(3)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在被启动的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的数据</a:t>
            </a:r>
            <a:endParaRPr lang="en-US" altLang="zh-CN" sz="1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500" dirty="0" smtClean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(4)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结束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Activity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49" y="3168989"/>
            <a:ext cx="4934639" cy="1124107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869160"/>
            <a:ext cx="3534269" cy="971686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6230028"/>
            <a:ext cx="2299492" cy="38532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数据单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向传递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的页面切换</a:t>
            </a:r>
          </a:p>
        </p:txBody>
      </p:sp>
    </p:spTree>
    <p:extLst>
      <p:ext uri="{BB962C8B-B14F-4D97-AF65-F5344CB8AC3E}">
        <p14:creationId xmlns:p14="http://schemas.microsoft.com/office/powerpoint/2010/main" val="21191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69926"/>
            <a:ext cx="8679872" cy="345521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传递数据：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键值对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(key-value)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形式附加数据到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</a:p>
          <a:p>
            <a:pPr marL="1188720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putExtra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name,  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data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类型，数据的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名称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键值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对的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键名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，后续以此名称获取数据）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：传输的实际数据，可是数值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、布尔型、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等类型，以及相应数组类型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3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500" dirty="0" smtClean="0">
              <a:latin typeface="微软雅黑" pitchFamily="34" charset="-122"/>
              <a:ea typeface="微软雅黑" pitchFamily="34" charset="-122"/>
            </a:endParaRP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直接传输字符串：  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i.putExtra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李丽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传输控件的输入值：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i.putExtra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600" b="1" dirty="0" err="1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etName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.getText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().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() );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16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43" y="4797152"/>
            <a:ext cx="5093505" cy="1944216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数据单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向传递的页面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切换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传递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和获取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4314582"/>
            <a:ext cx="7272808" cy="4105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 注意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：控件中使用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getText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方法获取的值必须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方法进行转换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438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69802"/>
            <a:ext cx="8679872" cy="29512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数据：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键名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中的数据</a:t>
            </a:r>
            <a:endParaRPr lang="en-US" altLang="zh-CN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getIntent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获取传递到当前页面的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根据传入时的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获取数据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getXxxExtra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(string name [,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DefaultValue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])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getXxxArrayExtra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(string name)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获取数据数组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endParaRPr lang="en-US" altLang="zh-CN" sz="500" dirty="0">
              <a:latin typeface="微软雅黑" pitchFamily="34" charset="-122"/>
              <a:ea typeface="微软雅黑" pitchFamily="34" charset="-122"/>
            </a:endParaRPr>
          </a:p>
          <a:p>
            <a:pPr marL="62738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提示：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不能获取数据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时，采用参数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的默认值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91440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Xxx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为数值型（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Floate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）布尔型、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等类型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9" r="39977" b="13983"/>
          <a:stretch/>
        </p:blipFill>
        <p:spPr>
          <a:xfrm>
            <a:off x="4788024" y="4293096"/>
            <a:ext cx="2927589" cy="1286934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23528" y="4237904"/>
            <a:ext cx="4013200" cy="2143424"/>
            <a:chOff x="640080" y="4237904"/>
            <a:chExt cx="4013200" cy="2143424"/>
          </a:xfrm>
        </p:grpSpPr>
        <p:pic>
          <p:nvPicPr>
            <p:cNvPr id="6" name="图片 5" descr="屏幕剪辑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72" r="13901"/>
            <a:stretch/>
          </p:blipFill>
          <p:spPr>
            <a:xfrm>
              <a:off x="640080" y="4237904"/>
              <a:ext cx="4013200" cy="2143424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2267607" y="4915767"/>
              <a:ext cx="1152265" cy="1270745"/>
              <a:chOff x="2958014" y="4708210"/>
              <a:chExt cx="1152265" cy="1270745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2958014" y="4708210"/>
                <a:ext cx="1152265" cy="1270745"/>
                <a:chOff x="2958014" y="4708210"/>
                <a:chExt cx="1152265" cy="1270745"/>
              </a:xfrm>
            </p:grpSpPr>
            <p:cxnSp>
              <p:nvCxnSpPr>
                <p:cNvPr id="8" name="直接连接符 7"/>
                <p:cNvCxnSpPr/>
                <p:nvPr/>
              </p:nvCxnSpPr>
              <p:spPr>
                <a:xfrm>
                  <a:off x="3220782" y="4708210"/>
                  <a:ext cx="449414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/>
                <p:nvPr/>
              </p:nvCxnSpPr>
              <p:spPr>
                <a:xfrm>
                  <a:off x="2958014" y="5542633"/>
                  <a:ext cx="224707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/>
                <p:nvPr/>
              </p:nvCxnSpPr>
              <p:spPr>
                <a:xfrm>
                  <a:off x="3390199" y="5978955"/>
                  <a:ext cx="720080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直接连接符 24"/>
              <p:cNvCxnSpPr/>
              <p:nvPr/>
            </p:nvCxnSpPr>
            <p:spPr>
              <a:xfrm>
                <a:off x="3169980" y="5123324"/>
                <a:ext cx="449414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 3"/>
          <p:cNvSpPr/>
          <p:nvPr/>
        </p:nvSpPr>
        <p:spPr>
          <a:xfrm>
            <a:off x="3923928" y="5652038"/>
            <a:ext cx="5112568" cy="945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获取数据的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名称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和传入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时的名称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一致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获取数据的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必须和传入时的数据类型一致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数据单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向传递的页面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切换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传递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</a:p>
        </p:txBody>
      </p:sp>
    </p:spTree>
    <p:extLst>
      <p:ext uri="{BB962C8B-B14F-4D97-AF65-F5344CB8AC3E}">
        <p14:creationId xmlns:p14="http://schemas.microsoft.com/office/powerpoint/2010/main" val="11347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608" y="1269380"/>
            <a:ext cx="8679872" cy="1439540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在第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页示例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基础上进行修改，向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个页面传入学生本人的姓名、年龄、性别信息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真实信息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，运行效果如图所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示。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数据单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向传递的页面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切换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6462" y="2564904"/>
            <a:ext cx="5973850" cy="3593377"/>
            <a:chOff x="1331640" y="2852936"/>
            <a:chExt cx="5973850" cy="3593377"/>
          </a:xfrm>
        </p:grpSpPr>
        <p:pic>
          <p:nvPicPr>
            <p:cNvPr id="11" name="图片 10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2852936"/>
              <a:ext cx="2160240" cy="3593376"/>
            </a:xfrm>
            <a:prstGeom prst="rect">
              <a:avLst/>
            </a:prstGeom>
          </p:spPr>
        </p:pic>
        <p:pic>
          <p:nvPicPr>
            <p:cNvPr id="12" name="图片 11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1" y="2852937"/>
              <a:ext cx="2085419" cy="3593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95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608" y="1269579"/>
            <a:ext cx="8751880" cy="50323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MainActivity.java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，设置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并添加数据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03648" y="1765543"/>
            <a:ext cx="5976664" cy="4831809"/>
            <a:chOff x="1475656" y="1693535"/>
            <a:chExt cx="5976664" cy="4831809"/>
          </a:xfrm>
        </p:grpSpPr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1693535"/>
              <a:ext cx="5688632" cy="483180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2195736" y="5157192"/>
              <a:ext cx="2448272" cy="64807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5148063" y="5510704"/>
              <a:ext cx="2304257" cy="366568"/>
            </a:xfrm>
            <a:prstGeom prst="wedgeRectCallout">
              <a:avLst>
                <a:gd name="adj1" fmla="val -70153"/>
                <a:gd name="adj2" fmla="val -4854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填写学生本人的真实信息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第一步：设置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，添加数据</a:t>
            </a:r>
          </a:p>
        </p:txBody>
      </p:sp>
    </p:spTree>
    <p:extLst>
      <p:ext uri="{BB962C8B-B14F-4D97-AF65-F5344CB8AC3E}">
        <p14:creationId xmlns:p14="http://schemas.microsoft.com/office/powerpoint/2010/main" val="41835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608" y="1276424"/>
            <a:ext cx="8679872" cy="11444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SecondActivity.xml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，添加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TextView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用于显示接收的数据信息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SecondActivity.java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编写代码接收数据并显示</a:t>
            </a:r>
            <a:endParaRPr lang="en-US" altLang="zh-CN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259631" y="2484993"/>
            <a:ext cx="6552729" cy="4328383"/>
            <a:chOff x="611560" y="2276872"/>
            <a:chExt cx="6552729" cy="4328383"/>
          </a:xfrm>
        </p:grpSpPr>
        <p:pic>
          <p:nvPicPr>
            <p:cNvPr id="9" name="图片 8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2276872"/>
              <a:ext cx="3973320" cy="4328383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043608" y="4005064"/>
              <a:ext cx="3240360" cy="129614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4860032" y="4653136"/>
              <a:ext cx="2304257" cy="366568"/>
            </a:xfrm>
            <a:prstGeom prst="wedgeRectCallout">
              <a:avLst>
                <a:gd name="adj1" fmla="val -70153"/>
                <a:gd name="adj2" fmla="val -4854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C00000"/>
                  </a:solidFill>
                </a:rPr>
                <a:t>获取传递过来的数据</a:t>
              </a:r>
              <a:endParaRPr lang="zh-CN" altLang="en-US" sz="1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第二步：在第二页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接收、显示数据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5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371919" y="3440613"/>
            <a:ext cx="751809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491880" y="3068960"/>
            <a:ext cx="5328592" cy="92005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6526" y="2924944"/>
            <a:ext cx="11413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8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标题 5"/>
          <p:cNvSpPr txBox="1"/>
          <p:nvPr>
            <p:custDataLst>
              <p:tags r:id="rId4"/>
            </p:custDataLst>
          </p:nvPr>
        </p:nvSpPr>
        <p:spPr>
          <a:xfrm>
            <a:off x="3707904" y="3345842"/>
            <a:ext cx="5436096" cy="4431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Activity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活动简介</a:t>
            </a: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</a:p>
        </p:txBody>
      </p:sp>
    </p:spTree>
    <p:extLst>
      <p:ext uri="{BB962C8B-B14F-4D97-AF65-F5344CB8AC3E}">
        <p14:creationId xmlns:p14="http://schemas.microsoft.com/office/powerpoint/2010/main" val="24724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608" y="1269256"/>
            <a:ext cx="8679872" cy="10076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显示首页，点击“登录”，显示第二页，同时显示个人信息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2)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点击“返回”，退出第二页，显示首页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31640" y="2461759"/>
            <a:ext cx="6264696" cy="3775553"/>
            <a:chOff x="1331640" y="2348879"/>
            <a:chExt cx="6264696" cy="3775553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184" y="2348879"/>
              <a:ext cx="2296152" cy="3775553"/>
            </a:xfrm>
            <a:prstGeom prst="rect">
              <a:avLst/>
            </a:prstGeom>
          </p:spPr>
        </p:pic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2348880"/>
              <a:ext cx="2107285" cy="3775552"/>
            </a:xfrm>
            <a:prstGeom prst="rect">
              <a:avLst/>
            </a:prstGeom>
          </p:spPr>
        </p:pic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第三步：运行，查看结果</a:t>
            </a:r>
          </a:p>
        </p:txBody>
      </p:sp>
    </p:spTree>
    <p:extLst>
      <p:ext uri="{BB962C8B-B14F-4D97-AF65-F5344CB8AC3E}">
        <p14:creationId xmlns:p14="http://schemas.microsoft.com/office/powerpoint/2010/main" val="39976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2608" y="1268760"/>
            <a:ext cx="8679872" cy="54726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页的数据单向传递的页面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切换示例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熟练掌握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的创建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数据的传递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457200"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Intent intent=</a:t>
            </a:r>
            <a:r>
              <a:rPr lang="en-US" altLang="zh-CN" sz="1600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Intent(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MainActivity.</a:t>
            </a:r>
            <a:r>
              <a:rPr lang="en-US" altLang="zh-CN" sz="1600" b="1" dirty="0" err="1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SecondActivity.</a:t>
            </a:r>
            <a:r>
              <a:rPr lang="en-US" altLang="zh-CN" sz="1600" b="1" dirty="0" err="1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 indent="457200"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intent.putExtra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李丽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 indent="457200"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intent.putExtra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性别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女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 indent="457200"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intent.putExtra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年龄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);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	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457200"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startActivity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(intent);</a:t>
            </a:r>
          </a:p>
          <a:p>
            <a:pPr lvl="1" indent="457200"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2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熟练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数据的获取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457200"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Intent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=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getIntent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 indent="457200"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name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intent.getStringExtra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 indent="457200"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sex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intent.getStringExtra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性别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 indent="457200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age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intent.getIntExtra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年龄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	public  void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btnBack_Click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(View view){   finish();   }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0072" y="1870607"/>
            <a:ext cx="3600400" cy="424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0">
            <a:spAutoFit/>
          </a:bodyPr>
          <a:lstStyle/>
          <a:p>
            <a:pPr marL="0" lvl="4" indent="0">
              <a:lnSpc>
                <a:spcPct val="120000"/>
              </a:lnSpc>
              <a:buNone/>
            </a:pPr>
            <a:r>
              <a:rPr lang="en-US" altLang="zh-CN" b="1" dirty="0" err="1">
                <a:solidFill>
                  <a:srgbClr val="C00000"/>
                </a:solidFill>
              </a:rPr>
              <a:t>putExtra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dirty="0">
                <a:solidFill>
                  <a:srgbClr val="00B0F0"/>
                </a:solidFill>
              </a:rPr>
              <a:t>string</a:t>
            </a:r>
            <a:r>
              <a:rPr lang="en-US" altLang="zh-CN" b="1" dirty="0">
                <a:solidFill>
                  <a:srgbClr val="C00000"/>
                </a:solidFill>
              </a:rPr>
              <a:t> name,  </a:t>
            </a:r>
            <a:r>
              <a:rPr lang="en-US" altLang="zh-CN" b="1" dirty="0">
                <a:solidFill>
                  <a:srgbClr val="00B0F0"/>
                </a:solidFill>
              </a:rPr>
              <a:t>type</a:t>
            </a:r>
            <a:r>
              <a:rPr lang="en-US" altLang="zh-CN" b="1" dirty="0">
                <a:solidFill>
                  <a:srgbClr val="C00000"/>
                </a:solidFill>
              </a:rPr>
              <a:t> data)</a:t>
            </a:r>
            <a:endParaRPr lang="en-US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4283968" y="4534903"/>
            <a:ext cx="4248472" cy="424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0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zh-CN" b="1" dirty="0" err="1" smtClean="0">
                <a:solidFill>
                  <a:srgbClr val="C00000"/>
                </a:solidFill>
              </a:rPr>
              <a:t>getXxxExtra</a:t>
            </a:r>
            <a:r>
              <a:rPr lang="en-US" altLang="zh-CN" b="1" dirty="0" smtClean="0"/>
              <a:t>(string </a:t>
            </a:r>
            <a:r>
              <a:rPr lang="en-US" altLang="zh-CN" b="1" dirty="0"/>
              <a:t>name [, </a:t>
            </a:r>
            <a:r>
              <a:rPr lang="en-US" altLang="zh-CN" b="1" dirty="0" err="1"/>
              <a:t>DefaultValue</a:t>
            </a:r>
            <a:r>
              <a:rPr lang="en-US" altLang="zh-CN" b="1" dirty="0" smtClean="0"/>
              <a:t>])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课堂练习</a:t>
            </a:r>
            <a:r>
              <a:rPr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（三）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7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69256"/>
            <a:ext cx="8679872" cy="5472112"/>
          </a:xfrm>
        </p:spPr>
        <p:txBody>
          <a:bodyPr>
            <a:noAutofit/>
          </a:bodyPr>
          <a:lstStyle/>
          <a:p>
            <a:pPr marL="4572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并传递数据，然后返回并接收数据</a:t>
            </a:r>
            <a:endParaRPr lang="en-US" altLang="zh-CN" sz="16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97890" lvl="3" indent="-28575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启动一个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，向启动的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传递数据，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97890" lvl="3" indent="-28575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结束后，返回数据给上一个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</a:p>
          <a:p>
            <a:pPr marL="840740" lvl="3"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在界面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中，创建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并添加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，用以下方法启动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第二个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页面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91440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startActivityForResult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(Intent </a:t>
            </a:r>
            <a:r>
              <a:rPr lang="en-US" altLang="zh-CN" sz="16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requestCode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endParaRPr lang="en-US" altLang="zh-CN" sz="16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3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在界面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中获取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数据，在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finish()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使用以下语句返回数据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setResult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resultCode,Intent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data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914400" lvl="3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在界面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中实现以下方法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接收返回的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62738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protected void </a:t>
            </a:r>
            <a:r>
              <a:rPr lang="en-US" altLang="zh-CN" sz="16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onActivityResult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requestCode,int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resultCode,Intent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data)</a:t>
            </a:r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6165304"/>
            <a:ext cx="6480720" cy="4825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请求码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requestCode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、结果码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resultCode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必须为正整数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数据双向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传递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的页面切换（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805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23528" y="2021106"/>
            <a:ext cx="8186029" cy="4532506"/>
            <a:chOff x="323528" y="2021106"/>
            <a:chExt cx="8186029" cy="4532506"/>
          </a:xfrm>
        </p:grpSpPr>
        <p:grpSp>
          <p:nvGrpSpPr>
            <p:cNvPr id="26" name="组合 25"/>
            <p:cNvGrpSpPr/>
            <p:nvPr/>
          </p:nvGrpSpPr>
          <p:grpSpPr>
            <a:xfrm>
              <a:off x="323528" y="2021106"/>
              <a:ext cx="8186029" cy="4532506"/>
              <a:chOff x="274403" y="1877090"/>
              <a:chExt cx="8186029" cy="4532506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74403" y="1877090"/>
                <a:ext cx="8186029" cy="4532506"/>
                <a:chOff x="274403" y="1916832"/>
                <a:chExt cx="8186029" cy="4532506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274403" y="1916832"/>
                  <a:ext cx="8186029" cy="4136722"/>
                  <a:chOff x="274403" y="1821850"/>
                  <a:chExt cx="8186029" cy="4136722"/>
                </a:xfrm>
              </p:grpSpPr>
              <p:sp>
                <p:nvSpPr>
                  <p:cNvPr id="2" name="矩形 1"/>
                  <p:cNvSpPr/>
                  <p:nvPr/>
                </p:nvSpPr>
                <p:spPr>
                  <a:xfrm>
                    <a:off x="323528" y="1821850"/>
                    <a:ext cx="4343956" cy="413672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>
                    <a:off x="4926488" y="1821850"/>
                    <a:ext cx="3533944" cy="413672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774925" y="1859743"/>
                    <a:ext cx="7889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b="1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第</a:t>
                    </a:r>
                    <a:r>
                      <a:rPr lang="en-US" altLang="zh-CN" b="1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1</a:t>
                    </a:r>
                    <a:r>
                      <a:rPr lang="zh-CN" altLang="en-US" b="1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步</a:t>
                    </a:r>
                    <a:endParaRPr lang="zh-CN" altLang="en-US" b="1" dirty="0">
                      <a:solidFill>
                        <a:srgbClr val="FF0000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cxnSp>
                <p:nvCxnSpPr>
                  <p:cNvPr id="11" name="曲线连接符 10"/>
                  <p:cNvCxnSpPr/>
                  <p:nvPr/>
                </p:nvCxnSpPr>
                <p:spPr>
                  <a:xfrm>
                    <a:off x="2771800" y="2044409"/>
                    <a:ext cx="3312368" cy="119805"/>
                  </a:xfrm>
                  <a:prstGeom prst="curvedConnector3">
                    <a:avLst/>
                  </a:prstGeom>
                  <a:ln w="190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曲线连接符 14"/>
                  <p:cNvCxnSpPr>
                    <a:endCxn id="18" idx="3"/>
                  </p:cNvCxnSpPr>
                  <p:nvPr/>
                </p:nvCxnSpPr>
                <p:spPr>
                  <a:xfrm rot="10800000">
                    <a:off x="2480680" y="4053190"/>
                    <a:ext cx="3204891" cy="1048762"/>
                  </a:xfrm>
                  <a:prstGeom prst="curvedConnector3">
                    <a:avLst/>
                  </a:prstGeom>
                  <a:ln w="190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矩形 16"/>
                  <p:cNvSpPr/>
                  <p:nvPr/>
                </p:nvSpPr>
                <p:spPr>
                  <a:xfrm>
                    <a:off x="274403" y="4149080"/>
                    <a:ext cx="4301177" cy="1570241"/>
                  </a:xfrm>
                  <a:prstGeom prst="rect">
                    <a:avLst/>
                  </a:prstGeom>
                </p:spPr>
                <p:txBody>
                  <a:bodyPr wrap="none">
                    <a:noAutofit/>
                  </a:bodyPr>
                  <a:lstStyle/>
                  <a:p>
                    <a:pPr algn="just"/>
                    <a:r>
                      <a:rPr lang="en-US" altLang="zh-CN" sz="1400" dirty="0" err="1" smtClean="0"/>
                      <a:t>onActivityResult</a:t>
                    </a:r>
                    <a:r>
                      <a:rPr lang="en-US" altLang="zh-CN" sz="1400" dirty="0" smtClean="0"/>
                      <a:t>(</a:t>
                    </a:r>
                    <a:r>
                      <a:rPr lang="en-US" altLang="zh-CN" sz="1400" dirty="0" err="1" smtClean="0"/>
                      <a:t>int</a:t>
                    </a:r>
                    <a:r>
                      <a:rPr lang="en-US" altLang="zh-CN" sz="1400" dirty="0" smtClean="0"/>
                      <a:t> </a:t>
                    </a:r>
                    <a:r>
                      <a:rPr lang="zh-CN" altLang="en-US" sz="1600" b="1" dirty="0" smtClean="0">
                        <a:solidFill>
                          <a:srgbClr val="FF0000"/>
                        </a:solidFill>
                      </a:rPr>
                      <a:t>请求码</a:t>
                    </a:r>
                    <a:r>
                      <a:rPr lang="en-US" altLang="zh-CN" sz="1400" dirty="0" smtClean="0"/>
                      <a:t>, </a:t>
                    </a:r>
                    <a:r>
                      <a:rPr lang="en-US" altLang="zh-CN" sz="1400" dirty="0" err="1" smtClean="0"/>
                      <a:t>int</a:t>
                    </a:r>
                    <a:r>
                      <a:rPr lang="en-US" altLang="zh-CN" sz="1400" dirty="0" smtClean="0"/>
                      <a:t> </a:t>
                    </a:r>
                    <a:r>
                      <a:rPr lang="zh-CN" altLang="en-US" sz="1600" b="1" dirty="0" smtClean="0">
                        <a:solidFill>
                          <a:srgbClr val="FF0000"/>
                        </a:solidFill>
                      </a:rPr>
                      <a:t>结果码</a:t>
                    </a:r>
                    <a:r>
                      <a:rPr lang="en-US" altLang="zh-CN" sz="1400" dirty="0" smtClean="0"/>
                      <a:t>,Intent data){</a:t>
                    </a:r>
                  </a:p>
                  <a:p>
                    <a:pPr lvl="1" algn="just"/>
                    <a:r>
                      <a:rPr lang="en-US" altLang="zh-CN" sz="1400" dirty="0" smtClean="0"/>
                      <a:t>//</a:t>
                    </a:r>
                    <a:r>
                      <a:rPr lang="zh-CN" altLang="en-US" sz="1400" dirty="0" smtClean="0"/>
                      <a:t>可由</a:t>
                    </a:r>
                    <a:r>
                      <a:rPr lang="zh-CN" altLang="en-US" sz="1600" b="1" dirty="0" smtClean="0">
                        <a:solidFill>
                          <a:srgbClr val="FF0000"/>
                        </a:solidFill>
                      </a:rPr>
                      <a:t>请求码</a:t>
                    </a:r>
                    <a:r>
                      <a:rPr lang="zh-CN" altLang="en-US" sz="1400" dirty="0" smtClean="0"/>
                      <a:t>知道请求来源</a:t>
                    </a:r>
                    <a:endParaRPr lang="en-US" altLang="zh-CN" sz="1400" b="1" dirty="0" smtClean="0">
                      <a:solidFill>
                        <a:srgbClr val="FF0000"/>
                      </a:solidFill>
                    </a:endParaRPr>
                  </a:p>
                  <a:p>
                    <a:pPr lvl="1" algn="just"/>
                    <a:r>
                      <a:rPr lang="en-US" altLang="zh-CN" sz="1400" dirty="0" smtClean="0"/>
                      <a:t>//</a:t>
                    </a:r>
                    <a:r>
                      <a:rPr lang="zh-CN" altLang="en-US" sz="1400" dirty="0" smtClean="0"/>
                      <a:t>可由</a:t>
                    </a:r>
                    <a:r>
                      <a:rPr lang="zh-CN" altLang="en-US" sz="1600" b="1" dirty="0" smtClean="0">
                        <a:solidFill>
                          <a:srgbClr val="FF0000"/>
                        </a:solidFill>
                      </a:rPr>
                      <a:t>结果码</a:t>
                    </a:r>
                    <a:r>
                      <a:rPr lang="zh-CN" altLang="en-US" sz="1400" dirty="0" smtClean="0"/>
                      <a:t>知道返回结果的来源</a:t>
                    </a:r>
                    <a:endParaRPr lang="en-US" altLang="zh-CN" sz="1400" dirty="0" smtClean="0"/>
                  </a:p>
                  <a:p>
                    <a:pPr lvl="1" algn="just"/>
                    <a:r>
                      <a:rPr lang="en-US" altLang="zh-CN" sz="1400" dirty="0" smtClean="0"/>
                      <a:t>data.</a:t>
                    </a:r>
                    <a:r>
                      <a:rPr lang="en-US" altLang="zh-CN" sz="1400" dirty="0"/>
                      <a:t> </a:t>
                    </a:r>
                    <a:r>
                      <a:rPr lang="en-US" altLang="zh-CN" sz="1400" dirty="0" err="1" smtClean="0"/>
                      <a:t>getStringExtra</a:t>
                    </a:r>
                    <a:r>
                      <a:rPr lang="en-US" altLang="zh-CN" sz="1400" dirty="0"/>
                      <a:t>(...)</a:t>
                    </a:r>
                    <a:br>
                      <a:rPr lang="en-US" altLang="zh-CN" sz="1400" dirty="0"/>
                    </a:br>
                    <a:r>
                      <a:rPr lang="en-US" altLang="zh-CN" sz="1400" dirty="0" err="1"/>
                      <a:t>data</a:t>
                    </a:r>
                    <a:r>
                      <a:rPr lang="en-US" altLang="zh-CN" sz="1400" dirty="0" err="1" smtClean="0"/>
                      <a:t>.getIntExtra</a:t>
                    </a:r>
                    <a:r>
                      <a:rPr lang="en-US" altLang="zh-CN" sz="1400" dirty="0" smtClean="0"/>
                      <a:t>(…)</a:t>
                    </a:r>
                  </a:p>
                  <a:p>
                    <a:pPr lvl="1" algn="just"/>
                    <a:r>
                      <a:rPr lang="en-US" altLang="zh-CN" sz="1400" dirty="0" smtClean="0"/>
                      <a:t>	……</a:t>
                    </a:r>
                  </a:p>
                  <a:p>
                    <a:pPr algn="just"/>
                    <a:r>
                      <a:rPr lang="en-US" altLang="zh-CN" sz="1400" dirty="0" smtClean="0"/>
                      <a:t>}</a:t>
                    </a:r>
                    <a:endParaRPr lang="zh-CN" altLang="en-US" sz="1400" dirty="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691680" y="3868524"/>
                    <a:ext cx="7889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b="1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第</a:t>
                    </a:r>
                    <a:r>
                      <a:rPr lang="en-US" altLang="zh-CN" b="1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3</a:t>
                    </a:r>
                    <a:r>
                      <a:rPr lang="zh-CN" altLang="en-US" b="1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步</a:t>
                    </a:r>
                    <a:endParaRPr lang="zh-CN" altLang="en-US" b="1" dirty="0">
                      <a:solidFill>
                        <a:srgbClr val="FF0000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6" name="TextBox 5"/>
                <p:cNvSpPr txBox="1"/>
                <p:nvPr/>
              </p:nvSpPr>
              <p:spPr>
                <a:xfrm>
                  <a:off x="1416480" y="6066780"/>
                  <a:ext cx="1765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latin typeface="微软雅黑" pitchFamily="34" charset="-122"/>
                      <a:ea typeface="微软雅黑" pitchFamily="34" charset="-122"/>
                    </a:rPr>
                    <a:t>第一个</a:t>
                  </a:r>
                  <a:r>
                    <a:rPr lang="en-US" altLang="zh-CN" b="1" dirty="0" smtClean="0">
                      <a:latin typeface="微软雅黑" pitchFamily="34" charset="-122"/>
                      <a:ea typeface="微软雅黑" pitchFamily="34" charset="-122"/>
                    </a:rPr>
                    <a:t>Activity</a:t>
                  </a:r>
                  <a:endParaRPr lang="zh-CN" altLang="en-US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795062" y="6080006"/>
                  <a:ext cx="1765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latin typeface="微软雅黑" pitchFamily="34" charset="-122"/>
                      <a:ea typeface="微软雅黑" pitchFamily="34" charset="-122"/>
                    </a:rPr>
                    <a:t>第二个</a:t>
                  </a:r>
                  <a:r>
                    <a:rPr lang="en-US" altLang="zh-CN" b="1" dirty="0" smtClean="0">
                      <a:latin typeface="微软雅黑" pitchFamily="34" charset="-122"/>
                      <a:ea typeface="微软雅黑" pitchFamily="34" charset="-122"/>
                    </a:rPr>
                    <a:t>Activity</a:t>
                  </a:r>
                  <a:endParaRPr lang="zh-CN" altLang="en-US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5076056" y="2560547"/>
                  <a:ext cx="3312368" cy="2812669"/>
                </a:xfrm>
                <a:prstGeom prst="rect">
                  <a:avLst/>
                </a:prstGeom>
              </p:spPr>
              <p:txBody>
                <a:bodyPr wrap="square">
                  <a:noAutofit/>
                </a:bodyPr>
                <a:lstStyle/>
                <a:p>
                  <a:r>
                    <a:rPr lang="zh-CN" altLang="en-US" sz="1400" dirty="0" smtClean="0"/>
                    <a:t>获取第一个</a:t>
                  </a:r>
                  <a:r>
                    <a:rPr lang="en-US" altLang="zh-CN" sz="1400" dirty="0" smtClean="0"/>
                    <a:t>Activity</a:t>
                  </a:r>
                  <a:r>
                    <a:rPr lang="zh-CN" altLang="en-US" sz="1400" dirty="0" smtClean="0"/>
                    <a:t>的数据：</a:t>
                  </a:r>
                  <a:endParaRPr lang="en-US" altLang="zh-CN" sz="1400" dirty="0" smtClean="0"/>
                </a:p>
                <a:p>
                  <a:pPr lvl="1"/>
                  <a:r>
                    <a:rPr lang="en-US" altLang="zh-CN" sz="1400" dirty="0"/>
                    <a:t>Intent </a:t>
                  </a:r>
                  <a:r>
                    <a:rPr lang="en-US" altLang="zh-CN" sz="1400" dirty="0" smtClean="0"/>
                    <a:t> </a:t>
                  </a:r>
                  <a:r>
                    <a:rPr lang="en-US" altLang="zh-CN" sz="1400" dirty="0" err="1" smtClean="0"/>
                    <a:t>intent</a:t>
                  </a:r>
                  <a:r>
                    <a:rPr lang="en-US" altLang="zh-CN" sz="1400" dirty="0" smtClean="0"/>
                    <a:t> =get Intent</a:t>
                  </a:r>
                  <a:r>
                    <a:rPr lang="en-US" altLang="zh-CN" sz="1400" dirty="0"/>
                    <a:t>(); </a:t>
                  </a:r>
                  <a:endParaRPr lang="en-US" altLang="zh-CN" sz="1400" dirty="0" smtClean="0"/>
                </a:p>
                <a:p>
                  <a:pPr lvl="1"/>
                  <a:r>
                    <a:rPr lang="en-US" altLang="zh-CN" sz="1400" dirty="0" err="1" smtClean="0"/>
                    <a:t>intent.getStringExtra</a:t>
                  </a:r>
                  <a:r>
                    <a:rPr lang="en-US" altLang="zh-CN" sz="1400" dirty="0" smtClean="0"/>
                    <a:t>(...)</a:t>
                  </a:r>
                  <a:r>
                    <a:rPr lang="en-US" altLang="zh-CN" sz="1400" dirty="0"/>
                    <a:t/>
                  </a:r>
                  <a:br>
                    <a:rPr lang="en-US" altLang="zh-CN" sz="1400" dirty="0"/>
                  </a:br>
                  <a:r>
                    <a:rPr lang="en-US" altLang="zh-CN" sz="1400" dirty="0" err="1" smtClean="0"/>
                    <a:t>intent.getIntExtra</a:t>
                  </a:r>
                  <a:r>
                    <a:rPr lang="en-US" altLang="zh-CN" sz="1400" dirty="0" smtClean="0"/>
                    <a:t>(…)</a:t>
                  </a:r>
                </a:p>
                <a:p>
                  <a:pPr lvl="1"/>
                  <a:r>
                    <a:rPr lang="en-US" altLang="zh-CN" sz="1400" dirty="0"/>
                    <a:t>	</a:t>
                  </a:r>
                  <a:r>
                    <a:rPr lang="en-US" altLang="zh-CN" sz="1400" dirty="0" smtClean="0"/>
                    <a:t>……</a:t>
                  </a:r>
                </a:p>
                <a:p>
                  <a:pPr lvl="1"/>
                  <a:endParaRPr lang="en-US" altLang="zh-CN" sz="1400" dirty="0" smtClean="0"/>
                </a:p>
                <a:p>
                  <a:r>
                    <a:rPr lang="zh-CN" altLang="en-US" sz="1400" dirty="0" smtClean="0"/>
                    <a:t>向第一个</a:t>
                  </a:r>
                  <a:r>
                    <a:rPr lang="en-US" altLang="zh-CN" sz="1400" dirty="0"/>
                    <a:t>Activity </a:t>
                  </a:r>
                  <a:r>
                    <a:rPr lang="zh-CN" altLang="en-US" sz="1400" dirty="0" smtClean="0"/>
                    <a:t>回传数据：</a:t>
                  </a:r>
                  <a:endParaRPr lang="en-US" altLang="zh-CN" sz="1400" dirty="0" smtClean="0"/>
                </a:p>
                <a:p>
                  <a:pPr lvl="1"/>
                  <a:r>
                    <a:rPr lang="en-US" altLang="zh-CN" sz="1400" dirty="0"/>
                    <a:t>Intent </a:t>
                  </a:r>
                  <a:r>
                    <a:rPr lang="en-US" altLang="zh-CN" sz="1400" dirty="0" smtClean="0"/>
                    <a:t>intent2=new Intent();</a:t>
                  </a:r>
                </a:p>
                <a:p>
                  <a:pPr lvl="1"/>
                  <a:r>
                    <a:rPr lang="en-US" altLang="zh-CN" sz="1400" dirty="0"/>
                    <a:t>intent2.putExtra</a:t>
                  </a:r>
                  <a:r>
                    <a:rPr lang="en-US" altLang="zh-CN" sz="1400" dirty="0" smtClean="0"/>
                    <a:t>(…)</a:t>
                  </a:r>
                </a:p>
                <a:p>
                  <a:pPr lvl="1"/>
                  <a:r>
                    <a:rPr lang="en-US" altLang="zh-CN" sz="1400" dirty="0" smtClean="0"/>
                    <a:t>	……</a:t>
                  </a:r>
                </a:p>
                <a:p>
                  <a:pPr lvl="1"/>
                  <a:r>
                    <a:rPr lang="en-US" altLang="zh-CN" sz="1400" dirty="0" err="1" smtClean="0"/>
                    <a:t>setResult</a:t>
                  </a:r>
                  <a:r>
                    <a:rPr lang="en-US" altLang="zh-CN" sz="1400" dirty="0" smtClean="0"/>
                    <a:t>(</a:t>
                  </a:r>
                  <a:r>
                    <a:rPr lang="zh-CN" altLang="en-US" sz="1600" b="1" dirty="0" smtClean="0">
                      <a:solidFill>
                        <a:srgbClr val="FF0000"/>
                      </a:solidFill>
                    </a:rPr>
                    <a:t>结果码</a:t>
                  </a:r>
                  <a:r>
                    <a:rPr lang="en-US" altLang="zh-CN" sz="1400" dirty="0" smtClean="0"/>
                    <a:t>, </a:t>
                  </a:r>
                  <a:r>
                    <a:rPr lang="en-US" altLang="zh-CN" sz="1400" dirty="0"/>
                    <a:t>intent2</a:t>
                  </a:r>
                  <a:r>
                    <a:rPr lang="en-US" altLang="zh-CN" sz="1400" dirty="0" smtClean="0"/>
                    <a:t>);</a:t>
                  </a:r>
                </a:p>
                <a:p>
                  <a:pPr lvl="1"/>
                  <a:r>
                    <a:rPr lang="en-US" altLang="zh-CN" sz="1400" dirty="0" smtClean="0"/>
                    <a:t>finish();</a:t>
                  </a:r>
                  <a:endParaRPr lang="zh-CN" altLang="en-US" sz="1400" dirty="0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6084168" y="1979548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第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步</a:t>
                </a:r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81318" y="2196153"/>
                <a:ext cx="381867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sz="1400" dirty="0"/>
                  <a:t>Intent it=new Intent(this, </a:t>
                </a:r>
                <a:r>
                  <a:rPr lang="en-US" altLang="zh-CN" sz="1400" dirty="0" err="1"/>
                  <a:t>SecondActivity.class</a:t>
                </a:r>
                <a:r>
                  <a:rPr lang="en-US" altLang="zh-CN" sz="1400" dirty="0"/>
                  <a:t> </a:t>
                </a:r>
                <a:r>
                  <a:rPr lang="en-US" altLang="zh-CN" sz="1400" dirty="0" smtClean="0"/>
                  <a:t>);</a:t>
                </a:r>
              </a:p>
              <a:p>
                <a:pPr algn="just"/>
                <a:r>
                  <a:rPr lang="en-US" altLang="zh-CN" sz="1400" dirty="0" err="1" smtClean="0"/>
                  <a:t>It.putExtra</a:t>
                </a:r>
                <a:r>
                  <a:rPr lang="en-US" altLang="zh-CN" sz="1400" dirty="0" smtClean="0"/>
                  <a:t>(…)</a:t>
                </a:r>
              </a:p>
              <a:p>
                <a:pPr algn="just"/>
                <a:r>
                  <a:rPr lang="en-US" altLang="zh-CN" sz="1400" dirty="0"/>
                  <a:t> </a:t>
                </a:r>
                <a:r>
                  <a:rPr lang="en-US" altLang="zh-CN" sz="1400" dirty="0" smtClean="0"/>
                  <a:t>      …</a:t>
                </a:r>
              </a:p>
              <a:p>
                <a:pPr algn="just"/>
                <a:r>
                  <a:rPr lang="en-US" altLang="zh-CN" sz="1400" dirty="0" err="1" smtClean="0"/>
                  <a:t>startActivityForResult</a:t>
                </a:r>
                <a:r>
                  <a:rPr lang="en-US" altLang="zh-CN" sz="1400" dirty="0" smtClean="0"/>
                  <a:t>(it,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请求码</a:t>
                </a:r>
                <a:r>
                  <a:rPr lang="en-US" altLang="zh-CN" sz="1400" dirty="0" smtClean="0"/>
                  <a:t>);</a:t>
                </a:r>
                <a:endParaRPr lang="zh-CN" altLang="en-US" sz="140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533056" y="3301918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</a:t>
              </a:r>
            </a:p>
            <a:p>
              <a:r>
                <a:rPr lang="en-US" altLang="zh-CN" dirty="0" smtClean="0"/>
                <a:t>…</a:t>
              </a: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数据双向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传递的页面切换（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2699792" y="1475492"/>
            <a:ext cx="4304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间数据的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传递过程如图所示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608" y="1269182"/>
            <a:ext cx="8679872" cy="165576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在第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37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页示例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的基础上进行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59460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向第二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个页面</a:t>
            </a: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传入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学生本人的姓名、年龄、性别信息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真实信息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59460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第二个页面，输入你预期的考试成绩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，点击返回后把成绩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回传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到首页显示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87624" y="3147991"/>
            <a:ext cx="6984776" cy="3305345"/>
            <a:chOff x="1331640" y="3140967"/>
            <a:chExt cx="6984776" cy="3305345"/>
          </a:xfrm>
        </p:grpSpPr>
        <p:pic>
          <p:nvPicPr>
            <p:cNvPr id="9" name="图片 8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3140968"/>
              <a:ext cx="1800200" cy="3305344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035" y="3140967"/>
              <a:ext cx="1986051" cy="3305345"/>
            </a:xfrm>
            <a:prstGeom prst="rect">
              <a:avLst/>
            </a:prstGeom>
          </p:spPr>
        </p:pic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9332" y="3140967"/>
              <a:ext cx="1987084" cy="3305345"/>
            </a:xfrm>
            <a:prstGeom prst="rect">
              <a:avLst/>
            </a:prstGeom>
          </p:spPr>
        </p:pic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数据双向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传递的页面切换（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560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608" y="1269703"/>
            <a:ext cx="8751880" cy="100716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MainActivity.xml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中添加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文本框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tvInfo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用于显示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成绩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MainActivity.java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，使用可以回传数据的方法启动第二个页面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49256" y="2708920"/>
            <a:ext cx="7939168" cy="3994684"/>
            <a:chOff x="323528" y="1772816"/>
            <a:chExt cx="8280920" cy="4642756"/>
          </a:xfrm>
        </p:grpSpPr>
        <p:grpSp>
          <p:nvGrpSpPr>
            <p:cNvPr id="9" name="组合 8"/>
            <p:cNvGrpSpPr/>
            <p:nvPr/>
          </p:nvGrpSpPr>
          <p:grpSpPr>
            <a:xfrm>
              <a:off x="323528" y="1772816"/>
              <a:ext cx="3600400" cy="4642756"/>
              <a:chOff x="323528" y="1882588"/>
              <a:chExt cx="3600400" cy="4642756"/>
            </a:xfrm>
          </p:grpSpPr>
          <p:pic>
            <p:nvPicPr>
              <p:cNvPr id="6" name="图片 5" descr="屏幕剪辑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84" t="3913" r="7813"/>
              <a:stretch/>
            </p:blipFill>
            <p:spPr>
              <a:xfrm>
                <a:off x="323528" y="1882588"/>
                <a:ext cx="3600400" cy="4642756"/>
              </a:xfrm>
              <a:prstGeom prst="rect">
                <a:avLst/>
              </a:prstGeom>
            </p:spPr>
          </p:pic>
          <p:sp>
            <p:nvSpPr>
              <p:cNvPr id="8" name="矩形 7"/>
              <p:cNvSpPr/>
              <p:nvPr/>
            </p:nvSpPr>
            <p:spPr>
              <a:xfrm>
                <a:off x="551553" y="5725328"/>
                <a:ext cx="1500167" cy="223952"/>
              </a:xfrm>
              <a:prstGeom prst="rect">
                <a:avLst/>
              </a:prstGeom>
              <a:noFill/>
              <a:ln w="25400">
                <a:solidFill>
                  <a:srgbClr val="1912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283969" y="1772816"/>
              <a:ext cx="4320479" cy="4642756"/>
              <a:chOff x="4283969" y="1772816"/>
              <a:chExt cx="4320479" cy="4642756"/>
            </a:xfrm>
          </p:grpSpPr>
          <p:pic>
            <p:nvPicPr>
              <p:cNvPr id="15" name="图片 14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3969" y="1772816"/>
                <a:ext cx="4320479" cy="4642756"/>
              </a:xfrm>
              <a:prstGeom prst="rect">
                <a:avLst/>
              </a:prstGeom>
            </p:spPr>
          </p:pic>
          <p:sp>
            <p:nvSpPr>
              <p:cNvPr id="11" name="矩形 10"/>
              <p:cNvSpPr/>
              <p:nvPr/>
            </p:nvSpPr>
            <p:spPr>
              <a:xfrm>
                <a:off x="4680012" y="5915951"/>
                <a:ext cx="1692188" cy="22395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499992" y="4149080"/>
                <a:ext cx="4032448" cy="81493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16016" y="3683884"/>
                <a:ext cx="2367880" cy="20583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燕尾形箭头 17"/>
          <p:cNvSpPr/>
          <p:nvPr/>
        </p:nvSpPr>
        <p:spPr>
          <a:xfrm>
            <a:off x="3491880" y="4062608"/>
            <a:ext cx="1008112" cy="44651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修改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第一步：修改首页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MainActivity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8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608" y="1270273"/>
            <a:ext cx="8679872" cy="98258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SecondActivity.xml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中，添加编辑框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etScore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，用于输入成绩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SecondActivity.java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finish()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语句前向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MainActivity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回传数据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7544" y="2412985"/>
            <a:ext cx="7776864" cy="4328383"/>
            <a:chOff x="467544" y="2204863"/>
            <a:chExt cx="7776864" cy="4328383"/>
          </a:xfrm>
        </p:grpSpPr>
        <p:pic>
          <p:nvPicPr>
            <p:cNvPr id="13" name="图片 1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2204863"/>
              <a:ext cx="3973320" cy="4328383"/>
            </a:xfrm>
            <a:prstGeom prst="rect">
              <a:avLst/>
            </a:prstGeom>
          </p:spPr>
        </p:pic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2252860"/>
              <a:ext cx="3456384" cy="4159135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5220072" y="5373216"/>
              <a:ext cx="2880320" cy="50405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220072" y="3844114"/>
              <a:ext cx="2592288" cy="2160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076056" y="2708920"/>
              <a:ext cx="1152128" cy="2160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标注 18"/>
            <p:cNvSpPr/>
            <p:nvPr/>
          </p:nvSpPr>
          <p:spPr>
            <a:xfrm>
              <a:off x="3347864" y="6093296"/>
              <a:ext cx="4824536" cy="366568"/>
            </a:xfrm>
            <a:prstGeom prst="wedgeRectCallout">
              <a:avLst>
                <a:gd name="adj1" fmla="val 35757"/>
                <a:gd name="adj2" fmla="val -13862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必须使用</a:t>
              </a:r>
              <a:r>
                <a:rPr lang="en-US" altLang="zh-CN" sz="1400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toString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先转换为字符串，否则不能正确获取值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燕尾形箭头 19"/>
            <p:cNvSpPr/>
            <p:nvPr/>
          </p:nvSpPr>
          <p:spPr>
            <a:xfrm>
              <a:off x="3995936" y="3573016"/>
              <a:ext cx="1008112" cy="446512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修改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第二步：修改第二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个页面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SecondActivity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2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608" y="1267271"/>
            <a:ext cx="8679872" cy="252176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作业：小组完成，组内排名即为小组成绩的排名，界面如图所示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新建项目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MyGroup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，默认活动名称不变，作为信息填写页，界面如图所示，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信息给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出。添加一个新的活动，名字为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GroupActivity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，作为第二个页面（自行设计）。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运行阶段把名字用拼音输入，点击确定后在第二页显示以下信息：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68680" lvl="3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小组成员：</a:t>
            </a:r>
            <a:r>
              <a:rPr lang="en-US" altLang="zh-CN" sz="16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zhaolili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202101010001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6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wangna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202201020003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页提供返回按钮，可以返回上一页。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 堂 作 业（小组）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46336" y="3645024"/>
            <a:ext cx="4701728" cy="3096344"/>
            <a:chOff x="806376" y="3645024"/>
            <a:chExt cx="4701728" cy="3096344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1" t="11969" r="11506" b="12040"/>
            <a:stretch/>
          </p:blipFill>
          <p:spPr bwMode="auto">
            <a:xfrm>
              <a:off x="1225026" y="3645024"/>
              <a:ext cx="1690790" cy="3096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90" t="11969" r="11497" b="12040"/>
            <a:stretch/>
          </p:blipFill>
          <p:spPr bwMode="auto">
            <a:xfrm>
              <a:off x="3817314" y="3645024"/>
              <a:ext cx="1690790" cy="3096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806376" y="4523635"/>
              <a:ext cx="41549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界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面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设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计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401816" y="4523634"/>
              <a:ext cx="41549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界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面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填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写</a:t>
              </a:r>
              <a:endParaRPr lang="zh-CN" altLang="en-US" dirty="0"/>
            </a:p>
          </p:txBody>
        </p:sp>
      </p:grpSp>
      <p:sp>
        <p:nvSpPr>
          <p:cNvPr id="9" name="内容占位符 2"/>
          <p:cNvSpPr txBox="1">
            <a:spLocks/>
          </p:cNvSpPr>
          <p:nvPr/>
        </p:nvSpPr>
        <p:spPr>
          <a:xfrm>
            <a:off x="5436096" y="3573016"/>
            <a:ext cx="3384376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提示：</a:t>
            </a:r>
            <a:endParaRPr lang="en-US" altLang="zh-CN" sz="1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注意项目名称以及活动名称的要求。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若组员为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人，则再填写一个成员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，具体设计参照成员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和成员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颜色可参考左图自行设计，但必须对用户是友好的。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4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69578"/>
            <a:ext cx="8679872" cy="503238"/>
          </a:xfrm>
        </p:spPr>
        <p:txBody>
          <a:bodyPr>
            <a:noAutofit/>
          </a:bodyPr>
          <a:lstStyle/>
          <a:p>
            <a:pPr marL="0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种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endParaRPr lang="en-US" altLang="zh-CN" sz="1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856112"/>
              </p:ext>
            </p:extLst>
          </p:nvPr>
        </p:nvGraphicFramePr>
        <p:xfrm>
          <a:off x="1043608" y="1844824"/>
          <a:ext cx="7128792" cy="1432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  <a:gridCol w="5256584"/>
              </a:tblGrid>
              <a:tr h="360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Running</a:t>
                      </a: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运行</a:t>
                      </a:r>
                      <a:r>
                        <a:rPr lang="en-US" alt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在屏幕前台，获得焦点的状态，用户可与之交互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Paused(</a:t>
                      </a: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暂停</a:t>
                      </a:r>
                      <a:r>
                        <a:rPr lang="en-US" alt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失去焦点但可见（如部分被遮挡），无法和用户进行交互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Stopped(</a:t>
                      </a: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停止</a:t>
                      </a:r>
                      <a:r>
                        <a:rPr lang="en-US" alt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失去焦点，且完全不可见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被覆盖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，不可交互，停留在内存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Destroyed</a:t>
                      </a: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销毁</a:t>
                      </a:r>
                      <a:r>
                        <a:rPr lang="en-US" alt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关闭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activity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退出，完全销毁，不占用内存空间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16901"/>
              </p:ext>
            </p:extLst>
          </p:nvPr>
        </p:nvGraphicFramePr>
        <p:xfrm>
          <a:off x="1043608" y="4044776"/>
          <a:ext cx="7128792" cy="2585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  <a:gridCol w="5256584"/>
              </a:tblGrid>
              <a:tr h="3534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onCreate() 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第一次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启动</a:t>
                      </a:r>
                      <a:r>
                        <a:rPr lang="zh-CN" sz="1400" b="0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创建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时调用，负责一般性的初始化</a:t>
                      </a: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onStart() 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Activity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变为</a:t>
                      </a:r>
                      <a:r>
                        <a:rPr lang="zh-CN" sz="1400" b="0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可见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</a:t>
                      </a: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调用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onResume() 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Activity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和用户进行交互时</a:t>
                      </a: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调用</a:t>
                      </a:r>
                      <a:r>
                        <a:rPr lang="zh-CN" altLang="en-US" sz="14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，界面可见可操作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onPuase()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</a:t>
                      </a:r>
                      <a:r>
                        <a:rPr lang="en-US" sz="14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Activity</a:t>
                      </a:r>
                      <a:r>
                        <a:rPr lang="zh-CN" sz="1400" b="0" kern="1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失去焦点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后调用，</a:t>
                      </a: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界面</a:t>
                      </a:r>
                      <a:r>
                        <a:rPr lang="zh-CN" altLang="en-US" sz="14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不可操作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onStop()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Activity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变为</a:t>
                      </a:r>
                      <a:r>
                        <a:rPr lang="zh-CN" sz="1400" b="0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不可见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时将会被调用</a:t>
                      </a: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zh-CN" altLang="en-US" sz="14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界面</a:t>
                      </a: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不可见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onRestart()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Activity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从停止状态</a:t>
                      </a:r>
                      <a:r>
                        <a:rPr lang="zh-CN" sz="1400" b="0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恢复至运行状态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时将会被优先</a:t>
                      </a: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调用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onDestroy</a:t>
                      </a: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活动</a:t>
                      </a:r>
                      <a:r>
                        <a:rPr lang="zh-CN" sz="1400" b="0" kern="1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销毁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的时候，触发该</a:t>
                      </a: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内容占位符 1"/>
          <p:cNvSpPr txBox="1">
            <a:spLocks/>
          </p:cNvSpPr>
          <p:nvPr/>
        </p:nvSpPr>
        <p:spPr>
          <a:xfrm>
            <a:off x="212608" y="3356992"/>
            <a:ext cx="8607864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不同状态间的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切换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个函数）</a:t>
            </a:r>
            <a:endParaRPr lang="en-US" altLang="zh-CN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1.1 Activity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的状态（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了解即可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321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68854"/>
            <a:ext cx="8751880" cy="2330450"/>
          </a:xfrm>
        </p:spPr>
        <p:txBody>
          <a:bodyPr>
            <a:noAutofit/>
          </a:bodyPr>
          <a:lstStyle/>
          <a:p>
            <a:pPr marL="0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ndroid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应用一般由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页面组成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，多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个页面之间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进行切换：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latinLnBrk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页面切换时，更改相应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的状态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latinLnBrk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打开新界面时当前界面被设暂停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，压入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的历史堆栈（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栈）中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latinLnBrk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可通过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回退操作返回到以前打开过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的界面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580893"/>
            <a:ext cx="2520280" cy="2512403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5" name="内容占位符 1"/>
          <p:cNvSpPr txBox="1">
            <a:spLocks/>
          </p:cNvSpPr>
          <p:nvPr/>
        </p:nvSpPr>
        <p:spPr>
          <a:xfrm>
            <a:off x="212608" y="3455392"/>
            <a:ext cx="5583528" cy="2997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返回栈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（了解即可）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latinLnBrk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是后进先出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(LIFO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、包含运行中所有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的线性表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 latinLnBrk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进栈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627380" lvl="2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启动时，当前活动的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移到栈最顶端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 latinLnBrk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出栈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627380" lvl="2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使用后退按钮返回，或者当前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结束，处于栈最顶端的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就会出栈，变为活动状态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1.1 Activity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的状态（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了解即可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2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屏幕剪辑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341139"/>
            <a:ext cx="4248150" cy="5256213"/>
          </a:xfr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1.2 Activity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的生命周期（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了解即可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212608" y="1277904"/>
            <a:ext cx="5223488" cy="518457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atinLnBrk="1"/>
            <a:r>
              <a:rPr lang="en-US" altLang="zh-CN" dirty="0">
                <a:solidFill>
                  <a:schemeClr val="tx2"/>
                </a:solidFill>
              </a:rPr>
              <a:t>Activity</a:t>
            </a:r>
            <a:r>
              <a:rPr lang="zh-CN" altLang="en-US" dirty="0">
                <a:solidFill>
                  <a:schemeClr val="tx2"/>
                </a:solidFill>
              </a:rPr>
              <a:t>的</a:t>
            </a:r>
            <a:r>
              <a:rPr lang="zh-CN" altLang="en-US" dirty="0">
                <a:solidFill>
                  <a:srgbClr val="C00000"/>
                </a:solidFill>
              </a:rPr>
              <a:t>启动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zh-CN" altLang="en-US" sz="1600" dirty="0">
                <a:solidFill>
                  <a:schemeClr val="tx2"/>
                </a:solidFill>
              </a:rPr>
              <a:t/>
            </a:r>
            <a:br>
              <a:rPr lang="zh-CN" altLang="en-US" sz="1600" dirty="0">
                <a:solidFill>
                  <a:schemeClr val="tx2"/>
                </a:solidFill>
              </a:rPr>
            </a:br>
            <a:r>
              <a:rPr lang="en-US" altLang="zh-CN" sz="1600" dirty="0" smtClean="0">
                <a:solidFill>
                  <a:schemeClr val="tx2"/>
                </a:solidFill>
              </a:rPr>
              <a:t>  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onCreate</a:t>
            </a:r>
            <a:r>
              <a:rPr lang="en-US" altLang="zh-CN" sz="1600" dirty="0" smtClean="0">
                <a:solidFill>
                  <a:schemeClr val="tx2"/>
                </a:solidFill>
              </a:rPr>
              <a:t>()-&gt; 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onStart</a:t>
            </a:r>
            <a:r>
              <a:rPr lang="en-US" altLang="zh-CN" sz="1600" dirty="0" smtClean="0">
                <a:solidFill>
                  <a:schemeClr val="tx2"/>
                </a:solidFill>
              </a:rPr>
              <a:t>()-&gt; </a:t>
            </a:r>
            <a:r>
              <a:rPr lang="en-US" altLang="zh-CN" sz="1600" dirty="0" err="1">
                <a:solidFill>
                  <a:schemeClr val="tx2"/>
                </a:solidFill>
              </a:rPr>
              <a:t>onResume</a:t>
            </a:r>
            <a:r>
              <a:rPr lang="en-US" altLang="zh-CN" sz="1600" dirty="0">
                <a:solidFill>
                  <a:schemeClr val="tx2"/>
                </a:solidFill>
              </a:rPr>
              <a:t>()</a:t>
            </a:r>
          </a:p>
          <a:p>
            <a:pPr latinLnBrk="1"/>
            <a:endParaRPr lang="en-US" altLang="zh-CN" sz="1600" dirty="0">
              <a:solidFill>
                <a:schemeClr val="tx2"/>
              </a:solidFill>
            </a:endParaRPr>
          </a:p>
          <a:p>
            <a:pPr latinLnBrk="1"/>
            <a:r>
              <a:rPr lang="en-US" altLang="zh-CN" dirty="0">
                <a:solidFill>
                  <a:schemeClr val="tx2"/>
                </a:solidFill>
              </a:rPr>
              <a:t>Activity</a:t>
            </a:r>
            <a:r>
              <a:rPr lang="zh-CN" altLang="en-US" dirty="0">
                <a:solidFill>
                  <a:schemeClr val="tx2"/>
                </a:solidFill>
              </a:rPr>
              <a:t>的</a:t>
            </a:r>
            <a:r>
              <a:rPr lang="zh-CN" altLang="en-US" dirty="0">
                <a:solidFill>
                  <a:srgbClr val="C00000"/>
                </a:solidFill>
              </a:rPr>
              <a:t>暂停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zh-CN" altLang="en-US" sz="1600" dirty="0">
                <a:solidFill>
                  <a:schemeClr val="tx2"/>
                </a:solidFill>
              </a:rPr>
              <a:t/>
            </a:r>
            <a:br>
              <a:rPr lang="zh-CN" altLang="en-US" sz="1600" dirty="0">
                <a:solidFill>
                  <a:schemeClr val="tx2"/>
                </a:solidFill>
              </a:rPr>
            </a:br>
            <a:r>
              <a:rPr lang="en-US" altLang="zh-CN" sz="1600" dirty="0">
                <a:solidFill>
                  <a:schemeClr val="tx2"/>
                </a:solidFill>
              </a:rPr>
              <a:t>        </a:t>
            </a:r>
            <a:r>
              <a:rPr lang="en-US" altLang="zh-CN" sz="1600" dirty="0" err="1">
                <a:solidFill>
                  <a:schemeClr val="tx2"/>
                </a:solidFill>
              </a:rPr>
              <a:t>onPause</a:t>
            </a:r>
            <a:r>
              <a:rPr lang="en-US" altLang="zh-CN" sz="1600" dirty="0">
                <a:solidFill>
                  <a:schemeClr val="tx2"/>
                </a:solidFill>
              </a:rPr>
              <a:t>()</a:t>
            </a:r>
          </a:p>
          <a:p>
            <a:pPr latinLnBrk="1"/>
            <a:r>
              <a:rPr lang="zh-CN" altLang="en-US" dirty="0">
                <a:solidFill>
                  <a:schemeClr val="tx2"/>
                </a:solidFill>
              </a:rPr>
              <a:t>从</a:t>
            </a:r>
            <a:r>
              <a:rPr lang="zh-CN" altLang="en-US" dirty="0">
                <a:solidFill>
                  <a:srgbClr val="C00000"/>
                </a:solidFill>
              </a:rPr>
              <a:t>暂停</a:t>
            </a:r>
            <a:r>
              <a:rPr lang="zh-CN" altLang="en-US" dirty="0">
                <a:solidFill>
                  <a:schemeClr val="tx2"/>
                </a:solidFill>
              </a:rPr>
              <a:t>中恢复运行：</a:t>
            </a:r>
            <a:endParaRPr lang="en-US" altLang="zh-CN" dirty="0">
              <a:solidFill>
                <a:schemeClr val="tx2"/>
              </a:solidFill>
            </a:endParaRPr>
          </a:p>
          <a:p>
            <a:pPr latinLnBrk="1"/>
            <a:r>
              <a:rPr lang="en-US" altLang="zh-CN" sz="1600" dirty="0">
                <a:solidFill>
                  <a:schemeClr val="tx2"/>
                </a:solidFill>
              </a:rPr>
              <a:t>        </a:t>
            </a:r>
            <a:r>
              <a:rPr lang="en-US" altLang="zh-CN" sz="1600" dirty="0" err="1">
                <a:solidFill>
                  <a:schemeClr val="tx2"/>
                </a:solidFill>
              </a:rPr>
              <a:t>onResume</a:t>
            </a:r>
            <a:r>
              <a:rPr lang="en-US" altLang="zh-CN" sz="1600" dirty="0">
                <a:solidFill>
                  <a:schemeClr val="tx2"/>
                </a:solidFill>
              </a:rPr>
              <a:t>()</a:t>
            </a:r>
          </a:p>
          <a:p>
            <a:pPr latinLnBrk="1"/>
            <a:endParaRPr lang="en-US" altLang="zh-CN" sz="1600" dirty="0">
              <a:solidFill>
                <a:schemeClr val="tx2"/>
              </a:solidFill>
            </a:endParaRPr>
          </a:p>
          <a:p>
            <a:pPr latinLnBrk="1"/>
            <a:r>
              <a:rPr lang="en-US" altLang="zh-CN" dirty="0">
                <a:solidFill>
                  <a:schemeClr val="tx2"/>
                </a:solidFill>
              </a:rPr>
              <a:t>Activity</a:t>
            </a:r>
            <a:r>
              <a:rPr lang="zh-CN" altLang="en-US" dirty="0">
                <a:solidFill>
                  <a:schemeClr val="tx2"/>
                </a:solidFill>
              </a:rPr>
              <a:t>的</a:t>
            </a:r>
            <a:r>
              <a:rPr lang="zh-CN" altLang="en-US" dirty="0">
                <a:solidFill>
                  <a:srgbClr val="C00000"/>
                </a:solidFill>
              </a:rPr>
              <a:t>停止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zh-CN" altLang="en-US" sz="1600" dirty="0">
                <a:solidFill>
                  <a:schemeClr val="tx2"/>
                </a:solidFill>
              </a:rPr>
              <a:t/>
            </a:r>
            <a:br>
              <a:rPr lang="zh-CN" altLang="en-US" sz="1600" dirty="0">
                <a:solidFill>
                  <a:schemeClr val="tx2"/>
                </a:solidFill>
              </a:rPr>
            </a:br>
            <a:r>
              <a:rPr lang="en-US" altLang="zh-CN" sz="1600" dirty="0">
                <a:solidFill>
                  <a:schemeClr val="tx2"/>
                </a:solidFill>
              </a:rPr>
              <a:t>         </a:t>
            </a:r>
            <a:r>
              <a:rPr lang="en-US" altLang="zh-CN" sz="1600" dirty="0" err="1">
                <a:solidFill>
                  <a:schemeClr val="tx2"/>
                </a:solidFill>
              </a:rPr>
              <a:t>onPause</a:t>
            </a:r>
            <a:r>
              <a:rPr lang="en-US" altLang="zh-CN" sz="1600" dirty="0">
                <a:solidFill>
                  <a:schemeClr val="tx2"/>
                </a:solidFill>
              </a:rPr>
              <a:t>() -&gt; </a:t>
            </a:r>
            <a:r>
              <a:rPr lang="en-US" altLang="zh-CN" sz="1600" dirty="0" err="1">
                <a:solidFill>
                  <a:schemeClr val="tx2"/>
                </a:solidFill>
              </a:rPr>
              <a:t>onStop</a:t>
            </a:r>
            <a:r>
              <a:rPr lang="en-US" altLang="zh-CN" sz="1600" dirty="0">
                <a:solidFill>
                  <a:schemeClr val="tx2"/>
                </a:solidFill>
              </a:rPr>
              <a:t>() </a:t>
            </a:r>
          </a:p>
          <a:p>
            <a:pPr latinLnBrk="1"/>
            <a:r>
              <a:rPr lang="zh-CN" altLang="en-US" dirty="0">
                <a:solidFill>
                  <a:schemeClr val="tx2"/>
                </a:solidFill>
              </a:rPr>
              <a:t>从</a:t>
            </a:r>
            <a:r>
              <a:rPr lang="zh-CN" altLang="en-US" dirty="0">
                <a:solidFill>
                  <a:srgbClr val="C00000"/>
                </a:solidFill>
              </a:rPr>
              <a:t>停止</a:t>
            </a:r>
            <a:r>
              <a:rPr lang="zh-CN" altLang="en-US" dirty="0">
                <a:solidFill>
                  <a:schemeClr val="tx2"/>
                </a:solidFill>
              </a:rPr>
              <a:t>中恢复运行：</a:t>
            </a:r>
            <a:endParaRPr lang="en-US" altLang="zh-CN" dirty="0">
              <a:solidFill>
                <a:schemeClr val="tx2"/>
              </a:solidFill>
            </a:endParaRPr>
          </a:p>
          <a:p>
            <a:pPr latinLnBrk="1"/>
            <a:r>
              <a:rPr lang="en-US" altLang="zh-CN" sz="1600" dirty="0">
                <a:solidFill>
                  <a:schemeClr val="tx2"/>
                </a:solidFill>
              </a:rPr>
              <a:t>         </a:t>
            </a:r>
            <a:r>
              <a:rPr lang="en-US" altLang="zh-CN" sz="1600" dirty="0" err="1">
                <a:solidFill>
                  <a:schemeClr val="tx2"/>
                </a:solidFill>
              </a:rPr>
              <a:t>onRestart</a:t>
            </a:r>
            <a:r>
              <a:rPr lang="en-US" altLang="zh-CN" sz="1600" dirty="0">
                <a:solidFill>
                  <a:schemeClr val="tx2"/>
                </a:solidFill>
              </a:rPr>
              <a:t>() -&gt; </a:t>
            </a:r>
            <a:r>
              <a:rPr lang="en-US" altLang="zh-CN" sz="1600" dirty="0" err="1">
                <a:solidFill>
                  <a:schemeClr val="tx2"/>
                </a:solidFill>
              </a:rPr>
              <a:t>onStart</a:t>
            </a:r>
            <a:r>
              <a:rPr lang="en-US" altLang="zh-CN" sz="1600" dirty="0">
                <a:solidFill>
                  <a:schemeClr val="tx2"/>
                </a:solidFill>
              </a:rPr>
              <a:t>() -&gt; </a:t>
            </a:r>
            <a:r>
              <a:rPr lang="en-US" altLang="zh-CN" sz="1600" dirty="0" err="1">
                <a:solidFill>
                  <a:schemeClr val="tx2"/>
                </a:solidFill>
              </a:rPr>
              <a:t>onResume</a:t>
            </a:r>
            <a:r>
              <a:rPr lang="en-US" altLang="zh-CN" sz="1600" dirty="0">
                <a:solidFill>
                  <a:schemeClr val="tx2"/>
                </a:solidFill>
              </a:rPr>
              <a:t>()</a:t>
            </a:r>
          </a:p>
          <a:p>
            <a:pPr latinLnBrk="1"/>
            <a:r>
              <a:rPr lang="en-US" altLang="zh-CN" dirty="0">
                <a:solidFill>
                  <a:schemeClr val="tx2"/>
                </a:solidFill>
              </a:rPr>
              <a:t/>
            </a:r>
            <a:br>
              <a:rPr lang="en-US" altLang="zh-CN" dirty="0">
                <a:solidFill>
                  <a:schemeClr val="tx2"/>
                </a:solidFill>
              </a:rPr>
            </a:br>
            <a:r>
              <a:rPr lang="en-US" altLang="zh-CN" dirty="0">
                <a:solidFill>
                  <a:schemeClr val="tx2"/>
                </a:solidFill>
              </a:rPr>
              <a:t>Activity</a:t>
            </a:r>
            <a:r>
              <a:rPr lang="zh-CN" altLang="en-US" dirty="0">
                <a:solidFill>
                  <a:schemeClr val="tx2"/>
                </a:solidFill>
              </a:rPr>
              <a:t>的</a:t>
            </a:r>
            <a:r>
              <a:rPr lang="zh-CN" altLang="en-US" dirty="0">
                <a:solidFill>
                  <a:srgbClr val="C00000"/>
                </a:solidFill>
              </a:rPr>
              <a:t>销毁</a:t>
            </a:r>
            <a:r>
              <a:rPr lang="en-US" altLang="zh-CN" dirty="0">
                <a:solidFill>
                  <a:schemeClr val="tx2"/>
                </a:solidFill>
              </a:rPr>
              <a:t>:</a:t>
            </a:r>
          </a:p>
          <a:p>
            <a:pPr latinLnBrk="1"/>
            <a:r>
              <a:rPr lang="en-US" altLang="zh-CN" sz="1600" dirty="0">
                <a:solidFill>
                  <a:schemeClr val="tx2"/>
                </a:solidFill>
              </a:rPr>
              <a:t>          </a:t>
            </a:r>
            <a:r>
              <a:rPr lang="en-US" altLang="zh-CN" sz="1600" dirty="0" err="1">
                <a:solidFill>
                  <a:schemeClr val="tx2"/>
                </a:solidFill>
              </a:rPr>
              <a:t>onPause</a:t>
            </a:r>
            <a:r>
              <a:rPr lang="en-US" altLang="zh-CN" sz="1600" dirty="0">
                <a:solidFill>
                  <a:schemeClr val="tx2"/>
                </a:solidFill>
              </a:rPr>
              <a:t>()  -&gt; </a:t>
            </a:r>
            <a:r>
              <a:rPr lang="en-US" altLang="zh-CN" sz="1600" dirty="0" err="1">
                <a:solidFill>
                  <a:schemeClr val="tx2"/>
                </a:solidFill>
              </a:rPr>
              <a:t>onStop</a:t>
            </a:r>
            <a:r>
              <a:rPr lang="en-US" altLang="zh-CN" sz="1600" dirty="0">
                <a:solidFill>
                  <a:schemeClr val="tx2"/>
                </a:solidFill>
              </a:rPr>
              <a:t>()  -&gt; </a:t>
            </a:r>
            <a:r>
              <a:rPr lang="en-US" altLang="zh-CN" sz="1600" dirty="0" err="1">
                <a:solidFill>
                  <a:schemeClr val="tx2"/>
                </a:solidFill>
              </a:rPr>
              <a:t>onDestroy</a:t>
            </a:r>
            <a:r>
              <a:rPr lang="en-US" altLang="zh-CN" sz="1600" dirty="0">
                <a:solidFill>
                  <a:schemeClr val="tx2"/>
                </a:solidFill>
              </a:rPr>
              <a:t>()</a:t>
            </a:r>
          </a:p>
          <a:p>
            <a:pPr latinLnBrk="1"/>
            <a:r>
              <a:rPr lang="en-US" altLang="zh-CN" sz="1600" dirty="0">
                <a:solidFill>
                  <a:schemeClr val="tx2"/>
                </a:solidFill>
              </a:rPr>
              <a:t>          </a:t>
            </a:r>
          </a:p>
          <a:p>
            <a:pPr lvl="1" latinLnBrk="1"/>
            <a:r>
              <a:rPr lang="en-US" altLang="zh-CN" sz="1600" dirty="0" smtClean="0">
                <a:solidFill>
                  <a:schemeClr val="tx2"/>
                </a:solidFill>
              </a:rPr>
              <a:t>&lt;</a:t>
            </a:r>
            <a:r>
              <a:rPr lang="en-US" altLang="zh-CN" sz="1600" dirty="0">
                <a:solidFill>
                  <a:schemeClr val="tx2"/>
                </a:solidFill>
              </a:rPr>
              <a:t>Process Killed&gt; </a:t>
            </a:r>
          </a:p>
          <a:p>
            <a:pPr lvl="1" latinLnBrk="1"/>
            <a:r>
              <a:rPr lang="en-US" altLang="zh-CN" sz="1600" dirty="0" err="1" smtClean="0">
                <a:solidFill>
                  <a:schemeClr val="tx2"/>
                </a:solidFill>
              </a:rPr>
              <a:t>onPause</a:t>
            </a:r>
            <a:r>
              <a:rPr lang="en-US" altLang="zh-CN" sz="1600" dirty="0">
                <a:solidFill>
                  <a:schemeClr val="tx2"/>
                </a:solidFill>
              </a:rPr>
              <a:t>() -&gt; &lt;Process Killed&gt; </a:t>
            </a:r>
            <a:br>
              <a:rPr lang="en-US" altLang="zh-CN" sz="1600" dirty="0">
                <a:solidFill>
                  <a:schemeClr val="tx2"/>
                </a:solidFill>
              </a:rPr>
            </a:br>
            <a:r>
              <a:rPr lang="en-US" altLang="zh-CN" sz="1600" dirty="0" err="1" smtClean="0">
                <a:solidFill>
                  <a:schemeClr val="tx2"/>
                </a:solidFill>
              </a:rPr>
              <a:t>onPause</a:t>
            </a:r>
            <a:r>
              <a:rPr lang="en-US" altLang="zh-CN" sz="1600" dirty="0">
                <a:solidFill>
                  <a:schemeClr val="tx2"/>
                </a:solidFill>
              </a:rPr>
              <a:t>() -&gt; </a:t>
            </a:r>
            <a:r>
              <a:rPr lang="en-US" altLang="zh-CN" sz="1600" dirty="0" err="1">
                <a:solidFill>
                  <a:schemeClr val="tx2"/>
                </a:solidFill>
              </a:rPr>
              <a:t>onStop</a:t>
            </a:r>
            <a:r>
              <a:rPr lang="en-US" altLang="zh-CN" sz="1600" dirty="0">
                <a:solidFill>
                  <a:schemeClr val="tx2"/>
                </a:solidFill>
              </a:rPr>
              <a:t>() -&gt; &lt;Process Killed</a:t>
            </a:r>
            <a:r>
              <a:rPr lang="en-US" altLang="zh-CN" sz="1600" dirty="0" smtClean="0">
                <a:solidFill>
                  <a:schemeClr val="tx2"/>
                </a:solidFill>
              </a:rPr>
              <a:t>&gt;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368154"/>
            <a:ext cx="4752528" cy="5013174"/>
            <a:chOff x="395536" y="1412776"/>
            <a:chExt cx="4680520" cy="4797150"/>
          </a:xfrm>
        </p:grpSpPr>
        <p:sp>
          <p:nvSpPr>
            <p:cNvPr id="18" name="矩形 17"/>
            <p:cNvSpPr/>
            <p:nvPr/>
          </p:nvSpPr>
          <p:spPr>
            <a:xfrm>
              <a:off x="395536" y="1412776"/>
              <a:ext cx="4680520" cy="479715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latinLnBrk="1"/>
              <a:r>
                <a:rPr lang="en-US" altLang="zh-CN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Activity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切换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endPara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endParaRPr lang="en-US" altLang="zh-CN" sz="2000" dirty="0">
                <a:solidFill>
                  <a:schemeClr val="tx2"/>
                </a:solidFill>
              </a:endParaRPr>
            </a:p>
            <a:p>
              <a:pPr lvl="1" latinLnBrk="1"/>
              <a:r>
                <a:rPr lang="en-US" altLang="zh-CN" sz="16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Activity1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正在运行，此时启动</a:t>
              </a:r>
              <a:r>
                <a:rPr lang="en-US" altLang="zh-CN" sz="16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Activity2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:</a:t>
              </a:r>
            </a:p>
            <a:p>
              <a:pPr lvl="2" latinLnBrk="1"/>
              <a:endParaRPr lang="en-US" altLang="zh-CN" sz="1500" dirty="0" smtClean="0"/>
            </a:p>
            <a:p>
              <a:pPr lvl="2" latinLnBrk="1"/>
              <a:r>
                <a:rPr lang="zh-CN" altLang="en-US" sz="1500" dirty="0" smtClean="0"/>
                <a:t>  </a:t>
              </a:r>
              <a:r>
                <a:rPr lang="en-US" altLang="zh-CN" sz="1500" dirty="0" smtClean="0">
                  <a:solidFill>
                    <a:srgbClr val="C00000"/>
                  </a:solidFill>
                </a:rPr>
                <a:t>Activity1   </a:t>
              </a:r>
              <a:r>
                <a:rPr lang="en-US" altLang="zh-CN" sz="1500" dirty="0" err="1" smtClean="0"/>
                <a:t>onPause</a:t>
              </a:r>
              <a:r>
                <a:rPr lang="en-US" altLang="zh-CN" sz="1500" dirty="0" smtClean="0"/>
                <a:t>()</a:t>
              </a:r>
              <a:r>
                <a:rPr lang="en-US" altLang="zh-CN" sz="1500" dirty="0"/>
                <a:t> </a:t>
              </a:r>
              <a:endParaRPr lang="en-US" altLang="zh-CN" sz="1500" dirty="0" smtClean="0"/>
            </a:p>
            <a:p>
              <a:pPr lvl="2" latinLnBrk="1"/>
              <a:r>
                <a:rPr lang="en-US" altLang="zh-CN" sz="1500" dirty="0">
                  <a:solidFill>
                    <a:srgbClr val="C00000"/>
                  </a:solidFill>
                </a:rPr>
                <a:t> </a:t>
              </a:r>
              <a:r>
                <a:rPr lang="en-US" altLang="zh-CN" sz="1500" dirty="0" smtClean="0">
                  <a:solidFill>
                    <a:srgbClr val="C00000"/>
                  </a:solidFill>
                </a:rPr>
                <a:t> Activity2</a:t>
              </a:r>
              <a:r>
                <a:rPr lang="en-US" altLang="zh-CN" sz="1500" dirty="0">
                  <a:solidFill>
                    <a:srgbClr val="C00000"/>
                  </a:solidFill>
                </a:rPr>
                <a:t> </a:t>
              </a:r>
              <a:r>
                <a:rPr lang="en-US" altLang="zh-CN" sz="1500" dirty="0"/>
                <a:t>  onCreate</a:t>
              </a:r>
              <a:r>
                <a:rPr lang="en-US" altLang="zh-CN" sz="1500" dirty="0" smtClean="0"/>
                <a:t>()</a:t>
              </a:r>
            </a:p>
            <a:p>
              <a:pPr lvl="2" latinLnBrk="1"/>
              <a:r>
                <a:rPr lang="en-US" altLang="zh-CN" sz="1500" dirty="0" smtClean="0"/>
                <a:t>  </a:t>
              </a:r>
              <a:r>
                <a:rPr lang="en-US" altLang="zh-CN" sz="1500" dirty="0">
                  <a:solidFill>
                    <a:srgbClr val="C00000"/>
                  </a:solidFill>
                </a:rPr>
                <a:t>Activity2 </a:t>
              </a:r>
              <a:r>
                <a:rPr lang="en-US" altLang="zh-CN" sz="1500" dirty="0" smtClean="0">
                  <a:solidFill>
                    <a:srgbClr val="C00000"/>
                  </a:solidFill>
                </a:rPr>
                <a:t>  </a:t>
              </a:r>
              <a:r>
                <a:rPr lang="en-US" altLang="zh-CN" sz="1500" dirty="0" err="1" smtClean="0"/>
                <a:t>onStart</a:t>
              </a:r>
              <a:r>
                <a:rPr lang="en-US" altLang="zh-CN" sz="1500" dirty="0" smtClean="0"/>
                <a:t>()</a:t>
              </a:r>
              <a:r>
                <a:rPr lang="en-US" altLang="zh-CN" sz="1500" dirty="0"/>
                <a:t> </a:t>
              </a:r>
              <a:endParaRPr lang="en-US" altLang="zh-CN" sz="1500" dirty="0" smtClean="0"/>
            </a:p>
            <a:p>
              <a:pPr lvl="2" latinLnBrk="1"/>
              <a:r>
                <a:rPr lang="en-US" altLang="zh-CN" sz="1500" dirty="0" smtClean="0">
                  <a:solidFill>
                    <a:srgbClr val="C00000"/>
                  </a:solidFill>
                </a:rPr>
                <a:t>  Activity2 </a:t>
              </a:r>
              <a:r>
                <a:rPr lang="en-US" altLang="zh-CN" sz="1500" dirty="0" smtClean="0"/>
                <a:t>  </a:t>
              </a:r>
              <a:r>
                <a:rPr lang="en-US" altLang="zh-CN" sz="1500" dirty="0" err="1" smtClean="0"/>
                <a:t>onResume</a:t>
              </a:r>
              <a:r>
                <a:rPr lang="en-US" altLang="zh-CN" sz="1500" dirty="0"/>
                <a:t>()  </a:t>
              </a:r>
              <a:endParaRPr lang="en-US" altLang="zh-CN" sz="1500" dirty="0" smtClean="0"/>
            </a:p>
            <a:p>
              <a:pPr lvl="2" latinLnBrk="1"/>
              <a:r>
                <a:rPr lang="en-US" altLang="zh-CN" sz="1500" dirty="0" smtClean="0">
                  <a:solidFill>
                    <a:srgbClr val="C00000"/>
                  </a:solidFill>
                </a:rPr>
                <a:t>  Activity1</a:t>
              </a:r>
              <a:r>
                <a:rPr lang="en-US" altLang="zh-CN" sz="1500" dirty="0">
                  <a:solidFill>
                    <a:srgbClr val="C00000"/>
                  </a:solidFill>
                </a:rPr>
                <a:t> </a:t>
              </a:r>
              <a:r>
                <a:rPr lang="en-US" altLang="zh-CN" sz="1500" dirty="0"/>
                <a:t>  </a:t>
              </a:r>
              <a:r>
                <a:rPr lang="en-US" altLang="zh-CN" sz="1500" dirty="0" err="1"/>
                <a:t>onStop</a:t>
              </a:r>
              <a:r>
                <a:rPr lang="en-US" altLang="zh-CN" sz="1500" dirty="0" smtClean="0"/>
                <a:t>()</a:t>
              </a:r>
            </a:p>
            <a:p>
              <a:pPr latinLnBrk="1"/>
              <a:endParaRPr lang="en-US" altLang="zh-CN" sz="1500" dirty="0"/>
            </a:p>
            <a:p>
              <a:pPr latinLnBrk="1"/>
              <a:endParaRPr lang="en-US" altLang="zh-CN" sz="1500" dirty="0" smtClean="0"/>
            </a:p>
            <a:p>
              <a:pPr lvl="1" latinLnBrk="1"/>
              <a:r>
                <a:rPr lang="en-US" altLang="zh-CN" sz="16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Activity2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使用完毕，返回到</a:t>
              </a:r>
              <a:r>
                <a:rPr lang="en-US" altLang="zh-CN" sz="16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Activity1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：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lvl="2" latinLnBrk="1"/>
              <a:r>
                <a:rPr lang="zh-CN" altLang="en-US" sz="1500" dirty="0"/>
                <a:t/>
              </a:r>
              <a:br>
                <a:rPr lang="zh-CN" altLang="en-US" sz="1500" dirty="0"/>
              </a:br>
              <a:r>
                <a:rPr lang="zh-CN" altLang="en-US" sz="1500" dirty="0"/>
                <a:t>   </a:t>
              </a:r>
              <a:r>
                <a:rPr lang="en-US" altLang="zh-CN" sz="1500" dirty="0">
                  <a:solidFill>
                    <a:srgbClr val="C00000"/>
                  </a:solidFill>
                </a:rPr>
                <a:t>Activity2  </a:t>
              </a:r>
              <a:r>
                <a:rPr lang="en-US" altLang="zh-CN" sz="1500" dirty="0" err="1"/>
                <a:t>onPause</a:t>
              </a:r>
              <a:r>
                <a:rPr lang="en-US" altLang="zh-CN" sz="1500" dirty="0"/>
                <a:t>()  </a:t>
              </a:r>
            </a:p>
            <a:p>
              <a:pPr lvl="2" latinLnBrk="1"/>
              <a:r>
                <a:rPr lang="en-US" altLang="zh-CN" sz="1500" dirty="0">
                  <a:solidFill>
                    <a:srgbClr val="C00000"/>
                  </a:solidFill>
                </a:rPr>
                <a:t>   Activity1   </a:t>
              </a:r>
              <a:r>
                <a:rPr lang="en-US" altLang="zh-CN" sz="1500" dirty="0" err="1"/>
                <a:t>onRestart</a:t>
              </a:r>
              <a:r>
                <a:rPr lang="en-US" altLang="zh-CN" sz="1500" dirty="0"/>
                <a:t>() </a:t>
              </a:r>
            </a:p>
            <a:p>
              <a:pPr lvl="2" latinLnBrk="1"/>
              <a:r>
                <a:rPr lang="en-US" altLang="zh-CN" sz="1500" dirty="0">
                  <a:solidFill>
                    <a:srgbClr val="C00000"/>
                  </a:solidFill>
                </a:rPr>
                <a:t>   Activity1</a:t>
              </a:r>
              <a:r>
                <a:rPr lang="en-US" altLang="zh-CN" sz="1500" dirty="0"/>
                <a:t>   </a:t>
              </a:r>
              <a:r>
                <a:rPr lang="en-US" altLang="zh-CN" sz="1500" dirty="0" err="1"/>
                <a:t>onStart</a:t>
              </a:r>
              <a:r>
                <a:rPr lang="en-US" altLang="zh-CN" sz="1500" dirty="0"/>
                <a:t>() </a:t>
              </a:r>
            </a:p>
            <a:p>
              <a:pPr lvl="2" latinLnBrk="1"/>
              <a:r>
                <a:rPr lang="en-US" altLang="zh-CN" sz="1500" dirty="0">
                  <a:solidFill>
                    <a:srgbClr val="C00000"/>
                  </a:solidFill>
                </a:rPr>
                <a:t>   Activity1   </a:t>
              </a:r>
              <a:r>
                <a:rPr lang="en-US" altLang="zh-CN" sz="1500" dirty="0" err="1"/>
                <a:t>onResume</a:t>
              </a:r>
              <a:r>
                <a:rPr lang="en-US" altLang="zh-CN" sz="1500" dirty="0"/>
                <a:t>() </a:t>
              </a:r>
              <a:r>
                <a:rPr lang="en-US" altLang="zh-CN" sz="1500" dirty="0">
                  <a:solidFill>
                    <a:srgbClr val="C00000"/>
                  </a:solidFill>
                </a:rPr>
                <a:t> </a:t>
              </a:r>
            </a:p>
            <a:p>
              <a:pPr lvl="2" latinLnBrk="1"/>
              <a:r>
                <a:rPr lang="en-US" altLang="zh-CN" sz="1500" dirty="0">
                  <a:solidFill>
                    <a:srgbClr val="C00000"/>
                  </a:solidFill>
                </a:rPr>
                <a:t>   Activity2</a:t>
              </a:r>
              <a:r>
                <a:rPr lang="en-US" altLang="zh-CN" sz="1500" dirty="0"/>
                <a:t>  </a:t>
              </a:r>
              <a:r>
                <a:rPr lang="en-US" altLang="zh-CN" sz="1500" dirty="0" err="1"/>
                <a:t>onStop</a:t>
              </a:r>
              <a:r>
                <a:rPr lang="en-US" altLang="zh-CN" sz="1500" dirty="0"/>
                <a:t>() </a:t>
              </a:r>
            </a:p>
            <a:p>
              <a:pPr lvl="2" latinLnBrk="1"/>
              <a:r>
                <a:rPr lang="en-US" altLang="zh-CN" sz="1500" dirty="0">
                  <a:solidFill>
                    <a:srgbClr val="C00000"/>
                  </a:solidFill>
                </a:rPr>
                <a:t>   Activity2</a:t>
              </a:r>
              <a:r>
                <a:rPr lang="en-US" altLang="zh-CN" sz="1500" dirty="0"/>
                <a:t>  </a:t>
              </a:r>
              <a:r>
                <a:rPr lang="en-US" altLang="zh-CN" sz="1500" dirty="0" err="1"/>
                <a:t>onDestroy</a:t>
              </a:r>
              <a:r>
                <a:rPr lang="en-US" altLang="zh-CN" sz="1500" dirty="0"/>
                <a:t>()</a:t>
              </a:r>
              <a:br>
                <a:rPr lang="en-US" altLang="zh-CN" sz="1500" dirty="0"/>
              </a:br>
              <a:endParaRPr lang="zh-CN" altLang="en-US" sz="1500" dirty="0"/>
            </a:p>
            <a:p>
              <a:pPr latinLnBrk="1"/>
              <a:r>
                <a:rPr lang="en-US" altLang="zh-CN" sz="1500" dirty="0"/>
                <a:t/>
              </a:r>
              <a:br>
                <a:rPr lang="en-US" altLang="zh-CN" sz="1500" dirty="0"/>
              </a:br>
              <a:endParaRPr lang="zh-CN" altLang="en-US" sz="15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331640" y="2696286"/>
              <a:ext cx="2376264" cy="688531"/>
            </a:xfrm>
            <a:prstGeom prst="rect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331640" y="4694534"/>
              <a:ext cx="2376264" cy="688531"/>
            </a:xfrm>
            <a:prstGeom prst="rect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内容占位符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341139"/>
            <a:ext cx="4248150" cy="5256213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1.2 Activity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的生命周期（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了解即可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7239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23528" y="1558472"/>
            <a:ext cx="8295871" cy="4462816"/>
            <a:chOff x="250356" y="1414456"/>
            <a:chExt cx="8441051" cy="446281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A71B1E11-FFE1-4FB7-A01E-A7631DCDA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356" y="1414456"/>
              <a:ext cx="8441051" cy="4462816"/>
            </a:xfrm>
            <a:prstGeom prst="rect">
              <a:avLst/>
            </a:prstGeom>
          </p:spPr>
        </p:pic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2852936"/>
              <a:ext cx="1400371" cy="533474"/>
            </a:xfrm>
            <a:prstGeom prst="rect">
              <a:avLst/>
            </a:prstGeom>
          </p:spPr>
        </p:pic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36" y="2781210"/>
              <a:ext cx="1169214" cy="359758"/>
            </a:xfrm>
            <a:prstGeom prst="rect">
              <a:avLst/>
            </a:prstGeom>
          </p:spPr>
        </p:pic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1.3 Activity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回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调方法汇总（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了解即可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0229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4601</TotalTime>
  <Words>2683</Words>
  <Application>Microsoft Office PowerPoint</Application>
  <PresentationFormat>全屏显示(4:3)</PresentationFormat>
  <Paragraphs>394</Paragraphs>
  <Slides>47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Android程序开发入门</dc:title>
  <dc:creator>ysdx</dc:creator>
  <cp:lastModifiedBy>ysdx</cp:lastModifiedBy>
  <cp:revision>1042</cp:revision>
  <dcterms:created xsi:type="dcterms:W3CDTF">2018-04-10T00:37:00Z</dcterms:created>
  <dcterms:modified xsi:type="dcterms:W3CDTF">2023-10-25T00:29:00Z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