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4" r:id="rId4"/>
    <p:sldId id="287" r:id="rId5"/>
    <p:sldId id="288" r:id="rId6"/>
    <p:sldId id="289" r:id="rId7"/>
    <p:sldId id="276" r:id="rId8"/>
    <p:sldId id="286" r:id="rId9"/>
    <p:sldId id="290" r:id="rId10"/>
    <p:sldId id="291" r:id="rId11"/>
    <p:sldId id="29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凯 唐" initials="凯" lastIdx="1" clrIdx="0">
    <p:extLst>
      <p:ext uri="{19B8F6BF-5375-455C-9EA6-DF929625EA0E}">
        <p15:presenceInfo xmlns:p15="http://schemas.microsoft.com/office/powerpoint/2012/main" userId="72bd1890f9357f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5EB"/>
    <a:srgbClr val="C4AFFF"/>
    <a:srgbClr val="E6E3F5"/>
    <a:srgbClr val="EEECF8"/>
    <a:srgbClr val="B7C2F9"/>
    <a:srgbClr val="9A87FB"/>
    <a:srgbClr val="717E89"/>
    <a:srgbClr val="5C5C6A"/>
    <a:srgbClr val="6DFFDC"/>
    <a:srgbClr val="90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9A858-5D03-4E0E-BC44-5A00DB28A38B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ECC23-53B9-4AEF-A4CB-78873355B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4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3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03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3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1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80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51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98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8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9ECC23-53B9-4AEF-A4CB-78873355B3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5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A5605-8F2E-4C5E-9412-C0D9F0295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9AAD7-E354-475D-8BB1-FC7B9346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675E7-4B05-440A-B101-B5C0F28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6DEFC-2559-4581-A97A-13FBB4EB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7AEE-BD49-4FEA-A6EA-CE733C26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5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7DE5-5FFA-4CC1-9330-A106651E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FD0F7-412B-43D7-A165-0B51EF683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F02CE-47BB-41A7-A609-976EDD32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48C1D-5468-4AD6-923F-38CAD923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41A8-6DC3-4287-ADDE-4216AAFA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09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C4E79-EAE9-4E7E-A9FE-A5006C54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4C1D7-1346-45C5-9735-EEE8DFD34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5766E-3AAC-4AAC-B8F7-EF23B37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5AF5C-7073-4433-847E-97FBC580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17535-4331-4E3F-A74A-BE12F2B4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4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EB09-6ACB-4BA8-9956-749E42BE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7D3D8-D1F9-472E-BDA0-865D7905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CBA40-67B8-4405-86A4-FCFF8435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B7457-77C0-4350-AD01-638A93B1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130626-5852-4ABB-ADE4-E5BE26FA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3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E79A1-15AF-4451-B9A0-87A9F993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17289-3CC2-49BC-9707-96EAFCA73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7DC91-7A6C-4284-AEC1-6B827F19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11E06-A73B-46C6-AD5B-A27F1BD1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7E135-C4BC-436F-A3DE-896D3A1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2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22DF-7C7B-4880-87D0-C3A20CAB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EC47-E40C-4E94-8642-90103E8A2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44E56-BC71-49D4-8627-E63EE75D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1E6206-A871-46BB-BD6D-47D1F7F9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18CBD-91AA-4224-8F7C-F279B903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CF4780-E555-4B84-BC9D-75C060DC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4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FCBA0-157F-41A6-A1DB-3A9F0379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5EEA4-A1BD-458F-8848-F0A3ACCC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31DB3-D1BC-490D-85DE-EA141FFA9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989314-36A9-4200-956A-522D0C62B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7082EC-C274-435C-AF72-2742056E5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D58DD-9BFA-4C78-A318-A5735ED6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73AE9F-2EEE-42C4-BC8E-94FC424E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EDE9AB-CE06-4595-9AEF-77B32CF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4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8A98F-FEED-4D27-8AE9-64624E58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45CEC1-B39A-4156-9EE5-A07471A8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4863C-3480-4713-A4AA-D87C1C10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56E10-E2FD-40F0-9A50-590A53FE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4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D227B0-F5B1-4ED2-9626-18502C1E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E4C449-12E3-4E33-9B30-F79F285C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F5C3F2-2E69-4428-AE99-3D1C456E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3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DA800-1764-4D76-B6E4-25171D46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4B483-FF4C-4084-ADE4-6DB6A5BD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703BAD-B996-47C7-9C24-19F19A9B2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E8742D-91FD-4ECF-8E1E-CD69BD36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098142-1C59-47C3-951A-1E4694DC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CEFFC4-35CA-4E38-9FF9-0875EC0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28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22AA1-BAD1-4206-8A45-ABF45230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0ECCE-1A59-4DA4-BB77-53A64B1FC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6ED64-1BEB-4A50-A6F4-02ED8279B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88FF2-D305-4809-919F-12D4E187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59499-1CDA-48A8-AA1C-38A9BF63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F3ADC-FF9C-4346-8F0C-DE4C0121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8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8CE30B-826F-42D1-A480-58435B42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1DC94F-152F-4456-8A72-AA43E777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4DA09-B1C2-4B1D-85AD-8B60887B4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B8C6C-80F7-47A0-B1C7-0BC4570D88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C32AD-4574-4491-B905-41316B98F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04625-A589-4BC7-87C6-F0298BE21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1F39-B129-45A3-A953-A442C752B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08400" y="-600538"/>
            <a:ext cx="15905779" cy="9139700"/>
            <a:chOff x="-1828901" y="-509966"/>
            <a:chExt cx="15905779" cy="913970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26718C4-74D5-4F35-B933-84F7454EE598}"/>
                </a:ext>
              </a:extLst>
            </p:cNvPr>
            <p:cNvGrpSpPr/>
            <p:nvPr/>
          </p:nvGrpSpPr>
          <p:grpSpPr>
            <a:xfrm>
              <a:off x="7197754" y="-509966"/>
              <a:ext cx="6879124" cy="4476324"/>
              <a:chOff x="7197754" y="-509966"/>
              <a:chExt cx="6458727" cy="4202767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70B9E99-D033-43DA-89AC-132074BB03A2}"/>
                  </a:ext>
                </a:extLst>
              </p:cNvPr>
              <p:cNvGrpSpPr/>
              <p:nvPr/>
            </p:nvGrpSpPr>
            <p:grpSpPr>
              <a:xfrm>
                <a:off x="7197754" y="-509966"/>
                <a:ext cx="6458727" cy="2635650"/>
                <a:chOff x="1473847" y="1366335"/>
                <a:chExt cx="3752335" cy="1531237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F89E3535-9547-4E03-82CA-CC29BD8CBF7E}"/>
                    </a:ext>
                  </a:extLst>
                </p:cNvPr>
                <p:cNvGrpSpPr/>
                <p:nvPr/>
              </p:nvGrpSpPr>
              <p:grpSpPr>
                <a:xfrm rot="7578518">
                  <a:off x="1974273" y="865909"/>
                  <a:ext cx="1382130" cy="2382982"/>
                  <a:chOff x="1974273" y="865909"/>
                  <a:chExt cx="1382130" cy="2382982"/>
                </a:xfrm>
              </p:grpSpPr>
              <p:sp>
                <p:nvSpPr>
                  <p:cNvPr id="14" name="等腰三角形 13">
                    <a:extLst>
                      <a:ext uri="{FF2B5EF4-FFF2-40B4-BE49-F238E27FC236}">
                        <a16:creationId xmlns:a16="http://schemas.microsoft.com/office/drawing/2014/main" id="{F261C2E0-013E-49C8-B6D2-F3C89D717564}"/>
                      </a:ext>
                    </a:extLst>
                  </p:cNvPr>
                  <p:cNvSpPr/>
                  <p:nvPr/>
                </p:nvSpPr>
                <p:spPr>
                  <a:xfrm>
                    <a:off x="1974273" y="865909"/>
                    <a:ext cx="1382130" cy="1191491"/>
                  </a:xfrm>
                  <a:prstGeom prst="triangle">
                    <a:avLst/>
                  </a:prstGeom>
                  <a:solidFill>
                    <a:srgbClr val="9A8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" name="等腰三角形 15">
                    <a:extLst>
                      <a:ext uri="{FF2B5EF4-FFF2-40B4-BE49-F238E27FC236}">
                        <a16:creationId xmlns:a16="http://schemas.microsoft.com/office/drawing/2014/main" id="{9EAC7D2E-FD20-4244-9144-17FDD67A89F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74273" y="2057400"/>
                    <a:ext cx="1382130" cy="1191491"/>
                  </a:xfrm>
                  <a:prstGeom prst="triangle">
                    <a:avLst/>
                  </a:prstGeom>
                  <a:solidFill>
                    <a:srgbClr val="90ED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31C8E915-9413-43C6-9587-9C3ABCCE446B}"/>
                    </a:ext>
                  </a:extLst>
                </p:cNvPr>
                <p:cNvGrpSpPr/>
                <p:nvPr/>
              </p:nvGrpSpPr>
              <p:grpSpPr>
                <a:xfrm rot="7578518">
                  <a:off x="3343626" y="1015016"/>
                  <a:ext cx="1382130" cy="2382982"/>
                  <a:chOff x="1974273" y="865909"/>
                  <a:chExt cx="1382130" cy="2382982"/>
                </a:xfrm>
              </p:grpSpPr>
              <p:sp>
                <p:nvSpPr>
                  <p:cNvPr id="22" name="等腰三角形 21">
                    <a:extLst>
                      <a:ext uri="{FF2B5EF4-FFF2-40B4-BE49-F238E27FC236}">
                        <a16:creationId xmlns:a16="http://schemas.microsoft.com/office/drawing/2014/main" id="{8F44D57D-C95C-4305-9F2E-636F863B3DD2}"/>
                      </a:ext>
                    </a:extLst>
                  </p:cNvPr>
                  <p:cNvSpPr/>
                  <p:nvPr/>
                </p:nvSpPr>
                <p:spPr>
                  <a:xfrm>
                    <a:off x="1974273" y="865909"/>
                    <a:ext cx="1382130" cy="1191491"/>
                  </a:xfrm>
                  <a:prstGeom prst="triangle">
                    <a:avLst/>
                  </a:prstGeom>
                  <a:solidFill>
                    <a:srgbClr val="B7C2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" name="等腰三角形 22">
                    <a:extLst>
                      <a:ext uri="{FF2B5EF4-FFF2-40B4-BE49-F238E27FC236}">
                        <a16:creationId xmlns:a16="http://schemas.microsoft.com/office/drawing/2014/main" id="{8F292371-2A17-4288-9771-A9506184775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74273" y="2057400"/>
                    <a:ext cx="1382130" cy="1191491"/>
                  </a:xfrm>
                  <a:prstGeom prst="triangle">
                    <a:avLst/>
                  </a:prstGeom>
                  <a:solidFill>
                    <a:srgbClr val="C4A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09A82970-F1BF-453D-8B1D-1C5CD6742402}"/>
                  </a:ext>
                </a:extLst>
              </p:cNvPr>
              <p:cNvSpPr/>
              <p:nvPr/>
            </p:nvSpPr>
            <p:spPr>
              <a:xfrm rot="7578518" flipH="1" flipV="1">
                <a:off x="10539830" y="1477871"/>
                <a:ext cx="2378999" cy="2050861"/>
              </a:xfrm>
              <a:prstGeom prst="triangle">
                <a:avLst/>
              </a:prstGeom>
              <a:solidFill>
                <a:srgbClr val="C4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B2491FA-A8D0-4DDC-922B-EB848C09C044}"/>
                </a:ext>
              </a:extLst>
            </p:cNvPr>
            <p:cNvGrpSpPr/>
            <p:nvPr/>
          </p:nvGrpSpPr>
          <p:grpSpPr>
            <a:xfrm rot="309009">
              <a:off x="-1828901" y="3936157"/>
              <a:ext cx="7680401" cy="4693577"/>
              <a:chOff x="-1200079" y="4037947"/>
              <a:chExt cx="6875897" cy="420193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A54C980-C5FE-4B0C-A160-F1840EF834F3}"/>
                  </a:ext>
                </a:extLst>
              </p:cNvPr>
              <p:cNvGrpSpPr/>
              <p:nvPr/>
            </p:nvGrpSpPr>
            <p:grpSpPr>
              <a:xfrm>
                <a:off x="-1200079" y="4037947"/>
                <a:ext cx="6875897" cy="2807567"/>
                <a:chOff x="1473847" y="1366335"/>
                <a:chExt cx="3750575" cy="1531435"/>
              </a:xfrm>
            </p:grpSpPr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A42C8A55-D4E6-43BA-8027-5E93C16A48EF}"/>
                    </a:ext>
                  </a:extLst>
                </p:cNvPr>
                <p:cNvGrpSpPr/>
                <p:nvPr/>
              </p:nvGrpSpPr>
              <p:grpSpPr>
                <a:xfrm rot="7578518">
                  <a:off x="1974273" y="865909"/>
                  <a:ext cx="1382130" cy="2382982"/>
                  <a:chOff x="1974273" y="865909"/>
                  <a:chExt cx="1382130" cy="2382982"/>
                </a:xfrm>
              </p:grpSpPr>
              <p:sp>
                <p:nvSpPr>
                  <p:cNvPr id="34" name="等腰三角形 33">
                    <a:extLst>
                      <a:ext uri="{FF2B5EF4-FFF2-40B4-BE49-F238E27FC236}">
                        <a16:creationId xmlns:a16="http://schemas.microsoft.com/office/drawing/2014/main" id="{2D16A5EE-A247-47FB-942E-FF99DECFB057}"/>
                      </a:ext>
                    </a:extLst>
                  </p:cNvPr>
                  <p:cNvSpPr/>
                  <p:nvPr/>
                </p:nvSpPr>
                <p:spPr>
                  <a:xfrm>
                    <a:off x="1974273" y="865909"/>
                    <a:ext cx="1382130" cy="1191491"/>
                  </a:xfrm>
                  <a:prstGeom prst="triangle">
                    <a:avLst/>
                  </a:prstGeom>
                  <a:solidFill>
                    <a:srgbClr val="B7C2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" name="等腰三角形 34">
                    <a:extLst>
                      <a:ext uri="{FF2B5EF4-FFF2-40B4-BE49-F238E27FC236}">
                        <a16:creationId xmlns:a16="http://schemas.microsoft.com/office/drawing/2014/main" id="{4CEABEFC-A261-492B-B292-E4400CAD77E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74273" y="2057400"/>
                    <a:ext cx="1382130" cy="1191491"/>
                  </a:xfrm>
                  <a:prstGeom prst="triangle">
                    <a:avLst/>
                  </a:prstGeom>
                  <a:solidFill>
                    <a:srgbClr val="C4A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7D78D603-8A7B-4396-96F0-CC3A8DB5F2C5}"/>
                    </a:ext>
                  </a:extLst>
                </p:cNvPr>
                <p:cNvGrpSpPr/>
                <p:nvPr/>
              </p:nvGrpSpPr>
              <p:grpSpPr>
                <a:xfrm rot="7578518">
                  <a:off x="3341872" y="1015219"/>
                  <a:ext cx="1382216" cy="2382885"/>
                  <a:chOff x="1975368" y="867245"/>
                  <a:chExt cx="1382216" cy="2382885"/>
                </a:xfrm>
              </p:grpSpPr>
              <p:sp>
                <p:nvSpPr>
                  <p:cNvPr id="32" name="等腰三角形 31">
                    <a:extLst>
                      <a:ext uri="{FF2B5EF4-FFF2-40B4-BE49-F238E27FC236}">
                        <a16:creationId xmlns:a16="http://schemas.microsoft.com/office/drawing/2014/main" id="{88DDE8F3-6990-4261-8E8D-D1013E69C584}"/>
                      </a:ext>
                    </a:extLst>
                  </p:cNvPr>
                  <p:cNvSpPr/>
                  <p:nvPr/>
                </p:nvSpPr>
                <p:spPr>
                  <a:xfrm>
                    <a:off x="1975454" y="867245"/>
                    <a:ext cx="1382130" cy="1191491"/>
                  </a:xfrm>
                  <a:prstGeom prst="triangle">
                    <a:avLst/>
                  </a:prstGeom>
                  <a:solidFill>
                    <a:srgbClr val="90EDF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" name="等腰三角形 32">
                    <a:extLst>
                      <a:ext uri="{FF2B5EF4-FFF2-40B4-BE49-F238E27FC236}">
                        <a16:creationId xmlns:a16="http://schemas.microsoft.com/office/drawing/2014/main" id="{4A9C3E7E-5F68-4AF6-9647-7DE56B67F59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75368" y="2058639"/>
                    <a:ext cx="1382130" cy="1191491"/>
                  </a:xfrm>
                  <a:prstGeom prst="triangle">
                    <a:avLst/>
                  </a:prstGeom>
                  <a:solidFill>
                    <a:srgbClr val="9A87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id="{116CAC60-1DF7-491C-84C7-028E05C911B4}"/>
                  </a:ext>
                </a:extLst>
              </p:cNvPr>
              <p:cNvSpPr/>
              <p:nvPr/>
            </p:nvSpPr>
            <p:spPr>
              <a:xfrm rot="18378518">
                <a:off x="-167170" y="5880784"/>
                <a:ext cx="2533847" cy="2184351"/>
              </a:xfrm>
              <a:prstGeom prst="triangl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16C21FE-08F1-4D9F-9E9F-21CB945149C8}"/>
              </a:ext>
            </a:extLst>
          </p:cNvPr>
          <p:cNvSpPr txBox="1"/>
          <p:nvPr/>
        </p:nvSpPr>
        <p:spPr>
          <a:xfrm>
            <a:off x="1976245" y="1700285"/>
            <a:ext cx="817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zh-CN" altLang="en-US" sz="6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软件用户界面设计</a:t>
            </a:r>
            <a:r>
              <a:rPr lang="en-US" altLang="zh-CN" sz="6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6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课程设计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5E3E9D1-CDBD-41A7-B905-ABAEB6CCA59D}"/>
              </a:ext>
            </a:extLst>
          </p:cNvPr>
          <p:cNvSpPr/>
          <p:nvPr/>
        </p:nvSpPr>
        <p:spPr>
          <a:xfrm>
            <a:off x="2363777" y="3651826"/>
            <a:ext cx="7536871" cy="45719"/>
          </a:xfrm>
          <a:prstGeom prst="rect">
            <a:avLst/>
          </a:prstGeom>
          <a:solidFill>
            <a:srgbClr val="9A8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289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85D64C1-834B-F876-9917-62BF5D1DF777}"/>
              </a:ext>
            </a:extLst>
          </p:cNvPr>
          <p:cNvGrpSpPr/>
          <p:nvPr/>
        </p:nvGrpSpPr>
        <p:grpSpPr>
          <a:xfrm>
            <a:off x="0" y="0"/>
            <a:ext cx="1815548" cy="424873"/>
            <a:chOff x="0" y="0"/>
            <a:chExt cx="2761672" cy="4248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F17E7F-085D-92A0-1EA3-1BA6DEFAB984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C4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8FAD5E-1929-848F-C55E-364476C4844E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电脑原型实现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DF6DDB-DE6C-46D9-9559-5B9F45450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4" y="792585"/>
            <a:ext cx="2634707" cy="58653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A48E51-1728-4E7C-B2B4-51F144EFB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75" y="792582"/>
            <a:ext cx="2634708" cy="58653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B53011-AA68-43B7-B428-3883E5A8C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57" y="792582"/>
            <a:ext cx="2724572" cy="60654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1E721FD-E379-4368-A83F-E325EB65B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439" y="792584"/>
            <a:ext cx="2724572" cy="60654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55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CC41C85-FF47-4E5C-BD32-9352D44EAD45}"/>
              </a:ext>
            </a:extLst>
          </p:cNvPr>
          <p:cNvGrpSpPr/>
          <p:nvPr/>
        </p:nvGrpSpPr>
        <p:grpSpPr>
          <a:xfrm rot="19103515">
            <a:off x="7921708" y="1393631"/>
            <a:ext cx="4390338" cy="5248569"/>
            <a:chOff x="8095757" y="2187958"/>
            <a:chExt cx="4390338" cy="524856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6031E83-A194-4B5E-812D-002BCE8FF86F}"/>
                </a:ext>
              </a:extLst>
            </p:cNvPr>
            <p:cNvGrpSpPr/>
            <p:nvPr/>
          </p:nvGrpSpPr>
          <p:grpSpPr>
            <a:xfrm rot="18705761">
              <a:off x="7666641" y="2617074"/>
              <a:ext cx="5248569" cy="4390338"/>
              <a:chOff x="-792643" y="1351314"/>
              <a:chExt cx="4275339" cy="357624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97F9DBC6-40CE-407A-A38E-68CC07CFD78A}"/>
                  </a:ext>
                </a:extLst>
              </p:cNvPr>
              <p:cNvGrpSpPr/>
              <p:nvPr/>
            </p:nvGrpSpPr>
            <p:grpSpPr>
              <a:xfrm rot="3085778">
                <a:off x="933122" y="1458968"/>
                <a:ext cx="2657228" cy="2441920"/>
                <a:chOff x="2682435" y="1390960"/>
                <a:chExt cx="5360790" cy="492642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2788DA3-AF0F-4D3A-99FD-60084EA98BAC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0" cy="3715617"/>
                  <a:chOff x="12257" y="4311304"/>
                  <a:chExt cx="5666789" cy="3927709"/>
                </a:xfrm>
              </p:grpSpPr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13B0644C-CEE0-479B-9913-53074136B947}"/>
                      </a:ext>
                    </a:extLst>
                  </p:cNvPr>
                  <p:cNvGrpSpPr/>
                  <p:nvPr/>
                </p:nvGrpSpPr>
                <p:grpSpPr>
                  <a:xfrm>
                    <a:off x="563242" y="4311304"/>
                    <a:ext cx="5115804" cy="3551491"/>
                    <a:chOff x="2435680" y="1515442"/>
                    <a:chExt cx="2790502" cy="1937221"/>
                  </a:xfrm>
                </p:grpSpPr>
                <p:grpSp>
                  <p:nvGrpSpPr>
                    <p:cNvPr id="19" name="组合 18">
                      <a:extLst>
                        <a:ext uri="{FF2B5EF4-FFF2-40B4-BE49-F238E27FC236}">
                          <a16:creationId xmlns:a16="http://schemas.microsoft.com/office/drawing/2014/main" id="{6268BA6D-9741-4208-B2E9-19F69181CD65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341" y="1571066"/>
                      <a:ext cx="1385936" cy="2377258"/>
                      <a:chOff x="1970467" y="-319858"/>
                      <a:chExt cx="1385936" cy="2377258"/>
                    </a:xfrm>
                  </p:grpSpPr>
                  <p:sp>
                    <p:nvSpPr>
                      <p:cNvPr id="23" name="等腰三角形 22">
                        <a:extLst>
                          <a:ext uri="{FF2B5EF4-FFF2-40B4-BE49-F238E27FC236}">
                            <a16:creationId xmlns:a16="http://schemas.microsoft.com/office/drawing/2014/main" id="{58362AB3-4087-4029-BE9F-9BE79FC35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A87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" name="等腰三角形 23">
                        <a:extLst>
                          <a:ext uri="{FF2B5EF4-FFF2-40B4-BE49-F238E27FC236}">
                            <a16:creationId xmlns:a16="http://schemas.microsoft.com/office/drawing/2014/main" id="{DEE5B5D2-CEA2-4639-BC17-677D27B753F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C4A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4D18F69A-2B94-4ADE-9596-22418EAE7EAC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21" name="等腰三角形 20">
                        <a:extLst>
                          <a:ext uri="{FF2B5EF4-FFF2-40B4-BE49-F238E27FC236}">
                            <a16:creationId xmlns:a16="http://schemas.microsoft.com/office/drawing/2014/main" id="{C1D3EF29-DC2B-4C14-A75D-C3BCF98E5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6DFFD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2" name="等腰三角形 21">
                        <a:extLst>
                          <a:ext uri="{FF2B5EF4-FFF2-40B4-BE49-F238E27FC236}">
                            <a16:creationId xmlns:a16="http://schemas.microsoft.com/office/drawing/2014/main" id="{3CBA60F9-4399-4FCC-BE22-A261AB7DCA8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0EDF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18" name="等腰三角形 17">
                    <a:extLst>
                      <a:ext uri="{FF2B5EF4-FFF2-40B4-BE49-F238E27FC236}">
                        <a16:creationId xmlns:a16="http://schemas.microsoft.com/office/drawing/2014/main" id="{0CAEF684-D467-45C5-9F12-F378682CBA83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6DFF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38FA719A-A643-43A6-AFF0-B90CE64098CD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D4A894D-C9D6-45E6-B62D-D8334D248A32}"/>
                  </a:ext>
                </a:extLst>
              </p:cNvPr>
              <p:cNvGrpSpPr/>
              <p:nvPr/>
            </p:nvGrpSpPr>
            <p:grpSpPr>
              <a:xfrm rot="3085778">
                <a:off x="-900297" y="2377988"/>
                <a:ext cx="2657228" cy="2441920"/>
                <a:chOff x="2682435" y="1390960"/>
                <a:chExt cx="5360791" cy="4926420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6D2D4177-BA18-43F4-9998-DC64E073CB4E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1" cy="3715617"/>
                  <a:chOff x="12257" y="4311304"/>
                  <a:chExt cx="5666790" cy="3927709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11FFC38B-987D-4A13-B09B-E2480186D64B}"/>
                      </a:ext>
                    </a:extLst>
                  </p:cNvPr>
                  <p:cNvGrpSpPr/>
                  <p:nvPr/>
                </p:nvGrpSpPr>
                <p:grpSpPr>
                  <a:xfrm>
                    <a:off x="563690" y="4311304"/>
                    <a:ext cx="5115357" cy="3551555"/>
                    <a:chOff x="2435924" y="1515442"/>
                    <a:chExt cx="2790258" cy="1937256"/>
                  </a:xfrm>
                </p:grpSpPr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A3661E5A-EBA4-4B85-A5FF-6D24F1C805C1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480" y="1571251"/>
                      <a:ext cx="1385891" cy="2377003"/>
                      <a:chOff x="1970467" y="-319858"/>
                      <a:chExt cx="1385891" cy="2377003"/>
                    </a:xfrm>
                  </p:grpSpPr>
                  <p:sp>
                    <p:nvSpPr>
                      <p:cNvPr id="13" name="等腰三角形 12">
                        <a:extLst>
                          <a:ext uri="{FF2B5EF4-FFF2-40B4-BE49-F238E27FC236}">
                            <a16:creationId xmlns:a16="http://schemas.microsoft.com/office/drawing/2014/main" id="{B4A4EC6C-94B9-4FBA-840A-A727048FA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28" y="865654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4" name="等腰三角形 13">
                        <a:extLst>
                          <a:ext uri="{FF2B5EF4-FFF2-40B4-BE49-F238E27FC236}">
                            <a16:creationId xmlns:a16="http://schemas.microsoft.com/office/drawing/2014/main" id="{C460D43C-338B-467B-A1EB-ACAD3D8CF207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A87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34BFB8E6-D086-459A-884F-45C2BFEB9C4D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11" name="等腰三角形 10">
                        <a:extLst>
                          <a:ext uri="{FF2B5EF4-FFF2-40B4-BE49-F238E27FC236}">
                            <a16:creationId xmlns:a16="http://schemas.microsoft.com/office/drawing/2014/main" id="{7DEAFA11-AB98-404B-AB2B-E8289B50A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等腰三角形 11">
                        <a:extLst>
                          <a:ext uri="{FF2B5EF4-FFF2-40B4-BE49-F238E27FC236}">
                            <a16:creationId xmlns:a16="http://schemas.microsoft.com/office/drawing/2014/main" id="{22DA3218-BDE9-4B4E-B4F1-DC4FB4DDAF9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5C5C6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8" name="等腰三角形 7">
                    <a:extLst>
                      <a:ext uri="{FF2B5EF4-FFF2-40B4-BE49-F238E27FC236}">
                        <a16:creationId xmlns:a16="http://schemas.microsoft.com/office/drawing/2014/main" id="{45C049CC-A7AA-4192-BEAE-F547CA093B92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5C5C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4081286F-E1E9-4A1A-A340-52B9C93B5E2F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717E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F1459B-3A53-4AE7-AD30-8BE1326A55AA}"/>
                </a:ext>
              </a:extLst>
            </p:cNvPr>
            <p:cNvSpPr txBox="1"/>
            <p:nvPr/>
          </p:nvSpPr>
          <p:spPr>
            <a:xfrm rot="2496485">
              <a:off x="9606853" y="2836137"/>
              <a:ext cx="188421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03</a:t>
              </a:r>
              <a:endParaRPr lang="zh-CN" altLang="en-US" sz="6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9179935-C7AE-46A3-ACDB-C403483CC377}"/>
              </a:ext>
            </a:extLst>
          </p:cNvPr>
          <p:cNvSpPr txBox="1"/>
          <p:nvPr/>
        </p:nvSpPr>
        <p:spPr>
          <a:xfrm>
            <a:off x="1739501" y="2718179"/>
            <a:ext cx="59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电脑原型展示</a:t>
            </a:r>
            <a:endParaRPr lang="en-US" altLang="zh-CN" sz="4400" b="1" dirty="0">
              <a:solidFill>
                <a:srgbClr val="5C5C6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596F94D-70D5-4D7A-A8D9-3492FDB38AC0}"/>
              </a:ext>
            </a:extLst>
          </p:cNvPr>
          <p:cNvCxnSpPr/>
          <p:nvPr/>
        </p:nvCxnSpPr>
        <p:spPr>
          <a:xfrm>
            <a:off x="2438400" y="3519054"/>
            <a:ext cx="5209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57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CC41C85-FF47-4E5C-BD32-9352D44EAD45}"/>
              </a:ext>
            </a:extLst>
          </p:cNvPr>
          <p:cNvGrpSpPr/>
          <p:nvPr/>
        </p:nvGrpSpPr>
        <p:grpSpPr>
          <a:xfrm rot="19103515">
            <a:off x="7874083" y="1393630"/>
            <a:ext cx="4390338" cy="5248569"/>
            <a:chOff x="8095757" y="2187958"/>
            <a:chExt cx="4390338" cy="524856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6031E83-A194-4B5E-812D-002BCE8FF86F}"/>
                </a:ext>
              </a:extLst>
            </p:cNvPr>
            <p:cNvGrpSpPr/>
            <p:nvPr/>
          </p:nvGrpSpPr>
          <p:grpSpPr>
            <a:xfrm rot="18705761">
              <a:off x="7666641" y="2617074"/>
              <a:ext cx="5248569" cy="4390338"/>
              <a:chOff x="-792643" y="1351314"/>
              <a:chExt cx="4275339" cy="357624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97F9DBC6-40CE-407A-A38E-68CC07CFD78A}"/>
                  </a:ext>
                </a:extLst>
              </p:cNvPr>
              <p:cNvGrpSpPr/>
              <p:nvPr/>
            </p:nvGrpSpPr>
            <p:grpSpPr>
              <a:xfrm rot="3085778">
                <a:off x="933122" y="1458968"/>
                <a:ext cx="2657228" cy="2441920"/>
                <a:chOff x="2682435" y="1390960"/>
                <a:chExt cx="5360790" cy="492642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2788DA3-AF0F-4D3A-99FD-60084EA98BAC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0" cy="3715617"/>
                  <a:chOff x="12257" y="4311304"/>
                  <a:chExt cx="5666789" cy="3927709"/>
                </a:xfrm>
              </p:grpSpPr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13B0644C-CEE0-479B-9913-53074136B947}"/>
                      </a:ext>
                    </a:extLst>
                  </p:cNvPr>
                  <p:cNvGrpSpPr/>
                  <p:nvPr/>
                </p:nvGrpSpPr>
                <p:grpSpPr>
                  <a:xfrm>
                    <a:off x="563242" y="4311304"/>
                    <a:ext cx="5115804" cy="3551491"/>
                    <a:chOff x="2435680" y="1515442"/>
                    <a:chExt cx="2790502" cy="1937221"/>
                  </a:xfrm>
                </p:grpSpPr>
                <p:grpSp>
                  <p:nvGrpSpPr>
                    <p:cNvPr id="19" name="组合 18">
                      <a:extLst>
                        <a:ext uri="{FF2B5EF4-FFF2-40B4-BE49-F238E27FC236}">
                          <a16:creationId xmlns:a16="http://schemas.microsoft.com/office/drawing/2014/main" id="{6268BA6D-9741-4208-B2E9-19F69181CD65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341" y="1571066"/>
                      <a:ext cx="1385936" cy="2377258"/>
                      <a:chOff x="1970467" y="-319858"/>
                      <a:chExt cx="1385936" cy="2377258"/>
                    </a:xfrm>
                  </p:grpSpPr>
                  <p:sp>
                    <p:nvSpPr>
                      <p:cNvPr id="23" name="等腰三角形 22">
                        <a:extLst>
                          <a:ext uri="{FF2B5EF4-FFF2-40B4-BE49-F238E27FC236}">
                            <a16:creationId xmlns:a16="http://schemas.microsoft.com/office/drawing/2014/main" id="{58362AB3-4087-4029-BE9F-9BE79FC35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0EDF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" name="等腰三角形 23">
                        <a:extLst>
                          <a:ext uri="{FF2B5EF4-FFF2-40B4-BE49-F238E27FC236}">
                            <a16:creationId xmlns:a16="http://schemas.microsoft.com/office/drawing/2014/main" id="{DEE5B5D2-CEA2-4639-BC17-677D27B753F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C4A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4D18F69A-2B94-4ADE-9596-22418EAE7EAC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21" name="等腰三角形 20">
                        <a:extLst>
                          <a:ext uri="{FF2B5EF4-FFF2-40B4-BE49-F238E27FC236}">
                            <a16:creationId xmlns:a16="http://schemas.microsoft.com/office/drawing/2014/main" id="{C1D3EF29-DC2B-4C14-A75D-C3BCF98E5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A87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2" name="等腰三角形 21">
                        <a:extLst>
                          <a:ext uri="{FF2B5EF4-FFF2-40B4-BE49-F238E27FC236}">
                            <a16:creationId xmlns:a16="http://schemas.microsoft.com/office/drawing/2014/main" id="{3CBA60F9-4399-4FCC-BE22-A261AB7DCA8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B7C2F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18" name="等腰三角形 17">
                    <a:extLst>
                      <a:ext uri="{FF2B5EF4-FFF2-40B4-BE49-F238E27FC236}">
                        <a16:creationId xmlns:a16="http://schemas.microsoft.com/office/drawing/2014/main" id="{0CAEF684-D467-45C5-9F12-F378682CBA83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B7C2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38FA719A-A643-43A6-AFF0-B90CE64098CD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90ED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D4A894D-C9D6-45E6-B62D-D8334D248A32}"/>
                  </a:ext>
                </a:extLst>
              </p:cNvPr>
              <p:cNvGrpSpPr/>
              <p:nvPr/>
            </p:nvGrpSpPr>
            <p:grpSpPr>
              <a:xfrm rot="3085778">
                <a:off x="-900297" y="2377988"/>
                <a:ext cx="2657228" cy="2441920"/>
                <a:chOff x="2682435" y="1390960"/>
                <a:chExt cx="5360791" cy="4926420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6D2D4177-BA18-43F4-9998-DC64E073CB4E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1" cy="3715617"/>
                  <a:chOff x="12257" y="4311304"/>
                  <a:chExt cx="5666790" cy="3927709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11FFC38B-987D-4A13-B09B-E2480186D64B}"/>
                      </a:ext>
                    </a:extLst>
                  </p:cNvPr>
                  <p:cNvGrpSpPr/>
                  <p:nvPr/>
                </p:nvGrpSpPr>
                <p:grpSpPr>
                  <a:xfrm>
                    <a:off x="563690" y="4311304"/>
                    <a:ext cx="5115357" cy="3551555"/>
                    <a:chOff x="2435924" y="1515442"/>
                    <a:chExt cx="2790258" cy="1937256"/>
                  </a:xfrm>
                </p:grpSpPr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A3661E5A-EBA4-4B85-A5FF-6D24F1C805C1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480" y="1571251"/>
                      <a:ext cx="1385891" cy="2377003"/>
                      <a:chOff x="1970467" y="-319858"/>
                      <a:chExt cx="1385891" cy="2377003"/>
                    </a:xfrm>
                  </p:grpSpPr>
                  <p:sp>
                    <p:nvSpPr>
                      <p:cNvPr id="13" name="等腰三角形 12">
                        <a:extLst>
                          <a:ext uri="{FF2B5EF4-FFF2-40B4-BE49-F238E27FC236}">
                            <a16:creationId xmlns:a16="http://schemas.microsoft.com/office/drawing/2014/main" id="{B4A4EC6C-94B9-4FBA-840A-A727048FA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28" y="865654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4" name="等腰三角形 13">
                        <a:extLst>
                          <a:ext uri="{FF2B5EF4-FFF2-40B4-BE49-F238E27FC236}">
                            <a16:creationId xmlns:a16="http://schemas.microsoft.com/office/drawing/2014/main" id="{C460D43C-338B-467B-A1EB-ACAD3D8CF207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6DFFD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34BFB8E6-D086-459A-884F-45C2BFEB9C4D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11" name="等腰三角形 10">
                        <a:extLst>
                          <a:ext uri="{FF2B5EF4-FFF2-40B4-BE49-F238E27FC236}">
                            <a16:creationId xmlns:a16="http://schemas.microsoft.com/office/drawing/2014/main" id="{7DEAFA11-AB98-404B-AB2B-E8289B50A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等腰三角形 11">
                        <a:extLst>
                          <a:ext uri="{FF2B5EF4-FFF2-40B4-BE49-F238E27FC236}">
                            <a16:creationId xmlns:a16="http://schemas.microsoft.com/office/drawing/2014/main" id="{22DA3218-BDE9-4B4E-B4F1-DC4FB4DDAF9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5C5C6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8" name="等腰三角形 7">
                    <a:extLst>
                      <a:ext uri="{FF2B5EF4-FFF2-40B4-BE49-F238E27FC236}">
                        <a16:creationId xmlns:a16="http://schemas.microsoft.com/office/drawing/2014/main" id="{45C049CC-A7AA-4192-BEAE-F547CA093B92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5C5C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4081286F-E1E9-4A1A-A340-52B9C93B5E2F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717E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F1459B-3A53-4AE7-AD30-8BE1326A55AA}"/>
                </a:ext>
              </a:extLst>
            </p:cNvPr>
            <p:cNvSpPr txBox="1"/>
            <p:nvPr/>
          </p:nvSpPr>
          <p:spPr>
            <a:xfrm rot="2496485">
              <a:off x="9606853" y="2836137"/>
              <a:ext cx="188421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>
                  <a:solidFill>
                    <a:schemeClr val="bg1"/>
                  </a:solidFill>
                  <a:latin typeface="Arial Black" panose="020B0A04020102020204" pitchFamily="34" charset="0"/>
                </a:rPr>
                <a:t>01</a:t>
              </a:r>
              <a:endParaRPr lang="zh-CN" altLang="en-US" sz="6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9179935-C7AE-46A3-ACDB-C403483CC377}"/>
              </a:ext>
            </a:extLst>
          </p:cNvPr>
          <p:cNvSpPr txBox="1"/>
          <p:nvPr/>
        </p:nvSpPr>
        <p:spPr>
          <a:xfrm>
            <a:off x="1728932" y="2659559"/>
            <a:ext cx="59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问题分析和开发过程</a:t>
            </a:r>
            <a:endParaRPr lang="en-US" altLang="zh-CN" sz="4400" b="1" dirty="0">
              <a:solidFill>
                <a:srgbClr val="5C5C6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596F94D-70D5-4D7A-A8D9-3492FDB38AC0}"/>
              </a:ext>
            </a:extLst>
          </p:cNvPr>
          <p:cNvCxnSpPr/>
          <p:nvPr/>
        </p:nvCxnSpPr>
        <p:spPr>
          <a:xfrm>
            <a:off x="2438400" y="3519054"/>
            <a:ext cx="5209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15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DDF7BA-21E8-4384-8ED8-A155FD68AECA}"/>
              </a:ext>
            </a:extLst>
          </p:cNvPr>
          <p:cNvGrpSpPr/>
          <p:nvPr/>
        </p:nvGrpSpPr>
        <p:grpSpPr>
          <a:xfrm>
            <a:off x="0" y="0"/>
            <a:ext cx="2597426" cy="424873"/>
            <a:chOff x="0" y="0"/>
            <a:chExt cx="2761672" cy="4248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80D8FFD-BB87-4096-A2A4-CCD95EFBDB8D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6DF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7F0ED67-67C6-421C-98D8-BAC01BAEBC1C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问题分析和开发过程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BDD292-27E2-4853-9E94-E2DD5B572455}"/>
              </a:ext>
            </a:extLst>
          </p:cNvPr>
          <p:cNvGrpSpPr/>
          <p:nvPr/>
        </p:nvGrpSpPr>
        <p:grpSpPr>
          <a:xfrm rot="8472921">
            <a:off x="7814421" y="1776565"/>
            <a:ext cx="5248569" cy="4390338"/>
            <a:chOff x="-792643" y="1351314"/>
            <a:chExt cx="4275339" cy="357624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C760C1E-666C-4721-BD3D-579F905E5F0B}"/>
                </a:ext>
              </a:extLst>
            </p:cNvPr>
            <p:cNvGrpSpPr/>
            <p:nvPr/>
          </p:nvGrpSpPr>
          <p:grpSpPr>
            <a:xfrm rot="3085778">
              <a:off x="933122" y="1458968"/>
              <a:ext cx="2657228" cy="2441920"/>
              <a:chOff x="2682435" y="1390960"/>
              <a:chExt cx="5360790" cy="4926420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B77D5AFB-FAED-4251-9DF1-454AE1050074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BAC4C495-C82C-401D-904F-29F3D7444E58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BB8B6FF5-B022-4DE5-84A9-DB52C0EBF1F5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39AFD2D4-E7D0-4DD9-BF75-433799EC2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0ED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BBAFBD01-CB9C-406C-80A9-C3523D9C71E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C9EDF298-4CCD-4E12-8E27-884B3AF8559E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74" name="等腰三角形 73">
                      <a:extLst>
                        <a:ext uri="{FF2B5EF4-FFF2-40B4-BE49-F238E27FC236}">
                          <a16:creationId xmlns:a16="http://schemas.microsoft.com/office/drawing/2014/main" id="{22E6D131-24BA-40FB-870C-FC706C2D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C4A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5" name="等腰三角形 74">
                      <a:extLst>
                        <a:ext uri="{FF2B5EF4-FFF2-40B4-BE49-F238E27FC236}">
                          <a16:creationId xmlns:a16="http://schemas.microsoft.com/office/drawing/2014/main" id="{C46C87CE-987B-4CCE-9BE2-FA932CF7CFD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23428C8D-C31E-479A-8354-6D7A7C70F2DD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E21AA9B-6240-458E-84D2-0B02B32471A9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C4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1610C67-82E3-4116-BE41-FB168527A6E0}"/>
                </a:ext>
              </a:extLst>
            </p:cNvPr>
            <p:cNvGrpSpPr/>
            <p:nvPr/>
          </p:nvGrpSpPr>
          <p:grpSpPr>
            <a:xfrm rot="3085778">
              <a:off x="-900297" y="2377988"/>
              <a:ext cx="2657228" cy="2441920"/>
              <a:chOff x="2682435" y="1390960"/>
              <a:chExt cx="5360790" cy="49264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98B5A42-C56C-4E6F-B2D9-B88712E90EDD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30DB497-3035-425A-BBFE-FBAA6CFE99C0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CA6C84E8-D893-4F51-A3C5-8EB571AFD20B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A147E3FD-6B12-4606-90BD-EA7EB499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D170A6B4-A7A2-499E-BD71-FBB9F9858A1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72E1476A-1B3D-4F69-901E-88110A26D5F0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796199B0-2AD6-4ACC-905F-D1B399669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1507F46F-DCA3-413E-A615-4CBFAB81AA6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5C5C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F2666BE-9470-4CE0-AED3-101C7142463B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5C5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9AD820B8-F61B-4F62-8AC0-3DAE583195C5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717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906DB29-9626-4B37-893F-50338247E8CC}"/>
              </a:ext>
            </a:extLst>
          </p:cNvPr>
          <p:cNvSpPr txBox="1"/>
          <p:nvPr/>
        </p:nvSpPr>
        <p:spPr>
          <a:xfrm>
            <a:off x="257852" y="2130428"/>
            <a:ext cx="8878515" cy="273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"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旅行者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"APP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项目主要针对的用户群体是旅游新手，特别是那些独自旅行的大学生。这个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旨在解决他们在旅行计划和实施过程中遇到的各种问题，包括：如何选择旅行目的地，如何获取关于目的地的详细信息，如何预订酒店，以及如何规划行程等。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1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DDF7BA-21E8-4384-8ED8-A155FD68AECA}"/>
              </a:ext>
            </a:extLst>
          </p:cNvPr>
          <p:cNvGrpSpPr/>
          <p:nvPr/>
        </p:nvGrpSpPr>
        <p:grpSpPr>
          <a:xfrm>
            <a:off x="0" y="0"/>
            <a:ext cx="2597426" cy="424873"/>
            <a:chOff x="0" y="0"/>
            <a:chExt cx="2761672" cy="4248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80D8FFD-BB87-4096-A2A4-CCD95EFBDB8D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6DF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7F0ED67-67C6-421C-98D8-BAC01BAEBC1C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问题分析和开发过程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BDD292-27E2-4853-9E94-E2DD5B572455}"/>
              </a:ext>
            </a:extLst>
          </p:cNvPr>
          <p:cNvGrpSpPr/>
          <p:nvPr/>
        </p:nvGrpSpPr>
        <p:grpSpPr>
          <a:xfrm rot="8472921">
            <a:off x="7814421" y="1776565"/>
            <a:ext cx="5248569" cy="4390338"/>
            <a:chOff x="-792643" y="1351314"/>
            <a:chExt cx="4275339" cy="357624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C760C1E-666C-4721-BD3D-579F905E5F0B}"/>
                </a:ext>
              </a:extLst>
            </p:cNvPr>
            <p:cNvGrpSpPr/>
            <p:nvPr/>
          </p:nvGrpSpPr>
          <p:grpSpPr>
            <a:xfrm rot="3085778">
              <a:off x="933122" y="1458968"/>
              <a:ext cx="2657228" cy="2441920"/>
              <a:chOff x="2682435" y="1390960"/>
              <a:chExt cx="5360790" cy="4926420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B77D5AFB-FAED-4251-9DF1-454AE1050074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BAC4C495-C82C-401D-904F-29F3D7444E58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BB8B6FF5-B022-4DE5-84A9-DB52C0EBF1F5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39AFD2D4-E7D0-4DD9-BF75-433799EC2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0ED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BBAFBD01-CB9C-406C-80A9-C3523D9C71E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C9EDF298-4CCD-4E12-8E27-884B3AF8559E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74" name="等腰三角形 73">
                      <a:extLst>
                        <a:ext uri="{FF2B5EF4-FFF2-40B4-BE49-F238E27FC236}">
                          <a16:creationId xmlns:a16="http://schemas.microsoft.com/office/drawing/2014/main" id="{22E6D131-24BA-40FB-870C-FC706C2D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C4A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5" name="等腰三角形 74">
                      <a:extLst>
                        <a:ext uri="{FF2B5EF4-FFF2-40B4-BE49-F238E27FC236}">
                          <a16:creationId xmlns:a16="http://schemas.microsoft.com/office/drawing/2014/main" id="{C46C87CE-987B-4CCE-9BE2-FA932CF7CFD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23428C8D-C31E-479A-8354-6D7A7C70F2DD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E21AA9B-6240-458E-84D2-0B02B32471A9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C4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1610C67-82E3-4116-BE41-FB168527A6E0}"/>
                </a:ext>
              </a:extLst>
            </p:cNvPr>
            <p:cNvGrpSpPr/>
            <p:nvPr/>
          </p:nvGrpSpPr>
          <p:grpSpPr>
            <a:xfrm rot="3085778">
              <a:off x="-900297" y="2377988"/>
              <a:ext cx="2657228" cy="2441920"/>
              <a:chOff x="2682435" y="1390960"/>
              <a:chExt cx="5360790" cy="49264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98B5A42-C56C-4E6F-B2D9-B88712E90EDD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30DB497-3035-425A-BBFE-FBAA6CFE99C0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CA6C84E8-D893-4F51-A3C5-8EB571AFD20B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A147E3FD-6B12-4606-90BD-EA7EB499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D170A6B4-A7A2-499E-BD71-FBB9F9858A1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72E1476A-1B3D-4F69-901E-88110A26D5F0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796199B0-2AD6-4ACC-905F-D1B399669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1507F46F-DCA3-413E-A615-4CBFAB81AA6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5C5C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F2666BE-9470-4CE0-AED3-101C7142463B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5C5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9AD820B8-F61B-4F62-8AC0-3DAE583195C5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717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906DB29-9626-4B37-893F-50338247E8CC}"/>
              </a:ext>
            </a:extLst>
          </p:cNvPr>
          <p:cNvSpPr txBox="1"/>
          <p:nvPr/>
        </p:nvSpPr>
        <p:spPr>
          <a:xfrm>
            <a:off x="770951" y="1988831"/>
            <a:ext cx="7696368" cy="32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我们在先前的问题分析中总结的旅游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的界面需求为：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提供旅游资源信息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提供个性化的行程服务</a:t>
            </a:r>
          </a:p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	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提供交流分享平台</a:t>
            </a:r>
          </a:p>
          <a:p>
            <a:pPr>
              <a:lnSpc>
                <a:spcPct val="125000"/>
              </a:lnSpc>
            </a:pP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0705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DDF7BA-21E8-4384-8ED8-A155FD68AECA}"/>
              </a:ext>
            </a:extLst>
          </p:cNvPr>
          <p:cNvGrpSpPr/>
          <p:nvPr/>
        </p:nvGrpSpPr>
        <p:grpSpPr>
          <a:xfrm>
            <a:off x="0" y="0"/>
            <a:ext cx="2597426" cy="424873"/>
            <a:chOff x="0" y="0"/>
            <a:chExt cx="2761672" cy="4248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80D8FFD-BB87-4096-A2A4-CCD95EFBDB8D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6DF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7F0ED67-67C6-421C-98D8-BAC01BAEBC1C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问题分析和开发过程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BDD292-27E2-4853-9E94-E2DD5B572455}"/>
              </a:ext>
            </a:extLst>
          </p:cNvPr>
          <p:cNvGrpSpPr/>
          <p:nvPr/>
        </p:nvGrpSpPr>
        <p:grpSpPr>
          <a:xfrm rot="8472921">
            <a:off x="7814421" y="1776565"/>
            <a:ext cx="5248569" cy="4390338"/>
            <a:chOff x="-792643" y="1351314"/>
            <a:chExt cx="4275339" cy="357624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C760C1E-666C-4721-BD3D-579F905E5F0B}"/>
                </a:ext>
              </a:extLst>
            </p:cNvPr>
            <p:cNvGrpSpPr/>
            <p:nvPr/>
          </p:nvGrpSpPr>
          <p:grpSpPr>
            <a:xfrm rot="3085778">
              <a:off x="933122" y="1458968"/>
              <a:ext cx="2657228" cy="2441920"/>
              <a:chOff x="2682435" y="1390960"/>
              <a:chExt cx="5360790" cy="4926420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B77D5AFB-FAED-4251-9DF1-454AE1050074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BAC4C495-C82C-401D-904F-29F3D7444E58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BB8B6FF5-B022-4DE5-84A9-DB52C0EBF1F5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39AFD2D4-E7D0-4DD9-BF75-433799EC2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0ED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BBAFBD01-CB9C-406C-80A9-C3523D9C71E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C9EDF298-4CCD-4E12-8E27-884B3AF8559E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74" name="等腰三角形 73">
                      <a:extLst>
                        <a:ext uri="{FF2B5EF4-FFF2-40B4-BE49-F238E27FC236}">
                          <a16:creationId xmlns:a16="http://schemas.microsoft.com/office/drawing/2014/main" id="{22E6D131-24BA-40FB-870C-FC706C2D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C4A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5" name="等腰三角形 74">
                      <a:extLst>
                        <a:ext uri="{FF2B5EF4-FFF2-40B4-BE49-F238E27FC236}">
                          <a16:creationId xmlns:a16="http://schemas.microsoft.com/office/drawing/2014/main" id="{C46C87CE-987B-4CCE-9BE2-FA932CF7CFD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23428C8D-C31E-479A-8354-6D7A7C70F2DD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E21AA9B-6240-458E-84D2-0B02B32471A9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C4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1610C67-82E3-4116-BE41-FB168527A6E0}"/>
                </a:ext>
              </a:extLst>
            </p:cNvPr>
            <p:cNvGrpSpPr/>
            <p:nvPr/>
          </p:nvGrpSpPr>
          <p:grpSpPr>
            <a:xfrm rot="3085778">
              <a:off x="-900297" y="2377988"/>
              <a:ext cx="2657228" cy="2441920"/>
              <a:chOff x="2682435" y="1390960"/>
              <a:chExt cx="5360790" cy="49264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98B5A42-C56C-4E6F-B2D9-B88712E90EDD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30DB497-3035-425A-BBFE-FBAA6CFE99C0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CA6C84E8-D893-4F51-A3C5-8EB571AFD20B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A147E3FD-6B12-4606-90BD-EA7EB499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D170A6B4-A7A2-499E-BD71-FBB9F9858A1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72E1476A-1B3D-4F69-901E-88110A26D5F0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796199B0-2AD6-4ACC-905F-D1B399669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1507F46F-DCA3-413E-A615-4CBFAB81AA6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5C5C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F2666BE-9470-4CE0-AED3-101C7142463B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5C5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9AD820B8-F61B-4F62-8AC0-3DAE583195C5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717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906DB29-9626-4B37-893F-50338247E8CC}"/>
              </a:ext>
            </a:extLst>
          </p:cNvPr>
          <p:cNvSpPr txBox="1"/>
          <p:nvPr/>
        </p:nvSpPr>
        <p:spPr>
          <a:xfrm>
            <a:off x="411878" y="686718"/>
            <a:ext cx="7696368" cy="112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我们从初始设计中选出来一个稍加修改后，作为纸上原型的设计。以下为纸上原型对应的设计：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B4EC0B-A284-4EE5-A9DA-D407A4EF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32" y="2093697"/>
            <a:ext cx="3315163" cy="4029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8D1180-457F-4C34-8153-B641F99D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55" y="2519194"/>
            <a:ext cx="3205090" cy="40296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8E492A-CB86-42AC-8B95-72A070B2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24" y="3007710"/>
            <a:ext cx="6558564" cy="35068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38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BDDF7BA-21E8-4384-8ED8-A155FD68AECA}"/>
              </a:ext>
            </a:extLst>
          </p:cNvPr>
          <p:cNvGrpSpPr/>
          <p:nvPr/>
        </p:nvGrpSpPr>
        <p:grpSpPr>
          <a:xfrm>
            <a:off x="0" y="0"/>
            <a:ext cx="2597426" cy="424873"/>
            <a:chOff x="0" y="0"/>
            <a:chExt cx="2761672" cy="42487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80D8FFD-BB87-4096-A2A4-CCD95EFBDB8D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6DF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7F0ED67-67C6-421C-98D8-BAC01BAEBC1C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问题</a:t>
              </a:r>
              <a:r>
                <a:rPr lang="zh-CN" altLang="en-US" sz="2000" b="1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分析和开发过程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2BDD292-27E2-4853-9E94-E2DD5B572455}"/>
              </a:ext>
            </a:extLst>
          </p:cNvPr>
          <p:cNvGrpSpPr/>
          <p:nvPr/>
        </p:nvGrpSpPr>
        <p:grpSpPr>
          <a:xfrm rot="8472921">
            <a:off x="7814421" y="1776565"/>
            <a:ext cx="5248569" cy="4390338"/>
            <a:chOff x="-792643" y="1351314"/>
            <a:chExt cx="4275339" cy="357624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C760C1E-666C-4721-BD3D-579F905E5F0B}"/>
                </a:ext>
              </a:extLst>
            </p:cNvPr>
            <p:cNvGrpSpPr/>
            <p:nvPr/>
          </p:nvGrpSpPr>
          <p:grpSpPr>
            <a:xfrm rot="3085778">
              <a:off x="933122" y="1458968"/>
              <a:ext cx="2657228" cy="2441920"/>
              <a:chOff x="2682435" y="1390960"/>
              <a:chExt cx="5360790" cy="4926420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B77D5AFB-FAED-4251-9DF1-454AE1050074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BAC4C495-C82C-401D-904F-29F3D7444E58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BB8B6FF5-B022-4DE5-84A9-DB52C0EBF1F5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76" name="等腰三角形 75">
                      <a:extLst>
                        <a:ext uri="{FF2B5EF4-FFF2-40B4-BE49-F238E27FC236}">
                          <a16:creationId xmlns:a16="http://schemas.microsoft.com/office/drawing/2014/main" id="{39AFD2D4-E7D0-4DD9-BF75-433799EC2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0EDF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7" name="等腰三角形 76">
                      <a:extLst>
                        <a:ext uri="{FF2B5EF4-FFF2-40B4-BE49-F238E27FC236}">
                          <a16:creationId xmlns:a16="http://schemas.microsoft.com/office/drawing/2014/main" id="{BBAFBD01-CB9C-406C-80A9-C3523D9C71E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C9EDF298-4CCD-4E12-8E27-884B3AF8559E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74" name="等腰三角形 73">
                      <a:extLst>
                        <a:ext uri="{FF2B5EF4-FFF2-40B4-BE49-F238E27FC236}">
                          <a16:creationId xmlns:a16="http://schemas.microsoft.com/office/drawing/2014/main" id="{22E6D131-24BA-40FB-870C-FC706C2D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C4AFFF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75" name="等腰三角形 74">
                      <a:extLst>
                        <a:ext uri="{FF2B5EF4-FFF2-40B4-BE49-F238E27FC236}">
                          <a16:creationId xmlns:a16="http://schemas.microsoft.com/office/drawing/2014/main" id="{C46C87CE-987B-4CCE-9BE2-FA932CF7CFD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23428C8D-C31E-479A-8354-6D7A7C70F2DD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CE21AA9B-6240-458E-84D2-0B02B32471A9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C4A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F1610C67-82E3-4116-BE41-FB168527A6E0}"/>
                </a:ext>
              </a:extLst>
            </p:cNvPr>
            <p:cNvGrpSpPr/>
            <p:nvPr/>
          </p:nvGrpSpPr>
          <p:grpSpPr>
            <a:xfrm rot="3085778">
              <a:off x="-900297" y="2377988"/>
              <a:ext cx="2657228" cy="2441920"/>
              <a:chOff x="2682435" y="1390960"/>
              <a:chExt cx="5360790" cy="4926420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98B5A42-C56C-4E6F-B2D9-B88712E90EDD}"/>
                  </a:ext>
                </a:extLst>
              </p:cNvPr>
              <p:cNvGrpSpPr/>
              <p:nvPr/>
            </p:nvGrpSpPr>
            <p:grpSpPr>
              <a:xfrm rot="309009">
                <a:off x="2682435" y="1390960"/>
                <a:ext cx="5360790" cy="3715617"/>
                <a:chOff x="12257" y="4311304"/>
                <a:chExt cx="5666789" cy="3927709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930DB497-3035-425A-BBFE-FBAA6CFE99C0}"/>
                    </a:ext>
                  </a:extLst>
                </p:cNvPr>
                <p:cNvGrpSpPr/>
                <p:nvPr/>
              </p:nvGrpSpPr>
              <p:grpSpPr>
                <a:xfrm>
                  <a:off x="563242" y="4311304"/>
                  <a:ext cx="5115804" cy="3551491"/>
                  <a:chOff x="2435680" y="1515442"/>
                  <a:chExt cx="2790502" cy="1937221"/>
                </a:xfrm>
              </p:grpSpPr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CA6C84E8-D893-4F51-A3C5-8EB571AFD20B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2931341" y="1571066"/>
                    <a:ext cx="1385936" cy="2377258"/>
                    <a:chOff x="1970467" y="-319858"/>
                    <a:chExt cx="1385936" cy="2377258"/>
                  </a:xfrm>
                </p:grpSpPr>
                <p:sp>
                  <p:nvSpPr>
                    <p:cNvPr id="66" name="等腰三角形 65">
                      <a:extLst>
                        <a:ext uri="{FF2B5EF4-FFF2-40B4-BE49-F238E27FC236}">
                          <a16:creationId xmlns:a16="http://schemas.microsoft.com/office/drawing/2014/main" id="{A147E3FD-6B12-4606-90BD-EA7EB499B2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等腰三角形 66">
                      <a:extLst>
                        <a:ext uri="{FF2B5EF4-FFF2-40B4-BE49-F238E27FC236}">
                          <a16:creationId xmlns:a16="http://schemas.microsoft.com/office/drawing/2014/main" id="{D170A6B4-A7A2-499E-BD71-FBB9F9858A1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0467" y="-319858"/>
                      <a:ext cx="1382130" cy="1191491"/>
                    </a:xfrm>
                    <a:prstGeom prst="triangle">
                      <a:avLst/>
                    </a:prstGeom>
                    <a:solidFill>
                      <a:srgbClr val="9A87F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72E1476A-1B3D-4F69-901E-88110A26D5F0}"/>
                      </a:ext>
                    </a:extLst>
                  </p:cNvPr>
                  <p:cNvGrpSpPr/>
                  <p:nvPr/>
                </p:nvGrpSpPr>
                <p:grpSpPr>
                  <a:xfrm rot="7578518">
                    <a:off x="3343626" y="1015016"/>
                    <a:ext cx="1382130" cy="2382982"/>
                    <a:chOff x="1974273" y="865909"/>
                    <a:chExt cx="1382130" cy="2382982"/>
                  </a:xfrm>
                </p:grpSpPr>
                <p:sp>
                  <p:nvSpPr>
                    <p:cNvPr id="64" name="等腰三角形 63">
                      <a:extLst>
                        <a:ext uri="{FF2B5EF4-FFF2-40B4-BE49-F238E27FC236}">
                          <a16:creationId xmlns:a16="http://schemas.microsoft.com/office/drawing/2014/main" id="{796199B0-2AD6-4ACC-905F-D1B399669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273" y="865909"/>
                      <a:ext cx="1382130" cy="1191491"/>
                    </a:xfrm>
                    <a:prstGeom prst="triangle">
                      <a:avLst/>
                    </a:prstGeom>
                    <a:solidFill>
                      <a:srgbClr val="717E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等腰三角形 64">
                      <a:extLst>
                        <a:ext uri="{FF2B5EF4-FFF2-40B4-BE49-F238E27FC236}">
                          <a16:creationId xmlns:a16="http://schemas.microsoft.com/office/drawing/2014/main" id="{1507F46F-DCA3-413E-A615-4CBFAB81AA6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974273" y="2057400"/>
                      <a:ext cx="1382130" cy="1191491"/>
                    </a:xfrm>
                    <a:prstGeom prst="triangle">
                      <a:avLst/>
                    </a:prstGeom>
                    <a:solidFill>
                      <a:srgbClr val="5C5C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61" name="等腰三角形 60">
                  <a:extLst>
                    <a:ext uri="{FF2B5EF4-FFF2-40B4-BE49-F238E27FC236}">
                      <a16:creationId xmlns:a16="http://schemas.microsoft.com/office/drawing/2014/main" id="{0F2666BE-9470-4CE0-AED3-101C7142463B}"/>
                    </a:ext>
                  </a:extLst>
                </p:cNvPr>
                <p:cNvSpPr/>
                <p:nvPr/>
              </p:nvSpPr>
              <p:spPr>
                <a:xfrm rot="18378518">
                  <a:off x="-162491" y="5879914"/>
                  <a:ext cx="2533847" cy="2184351"/>
                </a:xfrm>
                <a:prstGeom prst="triangle">
                  <a:avLst/>
                </a:prstGeom>
                <a:solidFill>
                  <a:srgbClr val="5C5C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9AD820B8-F61B-4F62-8AC0-3DAE583195C5}"/>
                  </a:ext>
                </a:extLst>
              </p:cNvPr>
              <p:cNvSpPr/>
              <p:nvPr/>
            </p:nvSpPr>
            <p:spPr>
              <a:xfrm rot="7887527">
                <a:off x="4020032" y="4085669"/>
                <a:ext cx="2397022" cy="2066399"/>
              </a:xfrm>
              <a:prstGeom prst="triangle">
                <a:avLst/>
              </a:prstGeom>
              <a:solidFill>
                <a:srgbClr val="717E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F906DB29-9626-4B37-893F-50338247E8CC}"/>
              </a:ext>
            </a:extLst>
          </p:cNvPr>
          <p:cNvSpPr txBox="1"/>
          <p:nvPr/>
        </p:nvSpPr>
        <p:spPr>
          <a:xfrm>
            <a:off x="411878" y="686718"/>
            <a:ext cx="7696368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以下为纸上原型的实物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C4AD027A-8618-4DE2-AEB2-BCAE684F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4" y="1920755"/>
            <a:ext cx="5105400" cy="38306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B03B120-3795-4BD6-889A-16E12B3A5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88" y="1516581"/>
            <a:ext cx="3079672" cy="48274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>
            <a:extLst>
              <a:ext uri="{FF2B5EF4-FFF2-40B4-BE49-F238E27FC236}">
                <a16:creationId xmlns:a16="http://schemas.microsoft.com/office/drawing/2014/main" id="{C45F81AE-81DE-4F3F-9879-707F594F1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25" y="688704"/>
            <a:ext cx="5879166" cy="43776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64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CC41C85-FF47-4E5C-BD32-9352D44EAD45}"/>
              </a:ext>
            </a:extLst>
          </p:cNvPr>
          <p:cNvGrpSpPr/>
          <p:nvPr/>
        </p:nvGrpSpPr>
        <p:grpSpPr>
          <a:xfrm rot="19103515">
            <a:off x="7921708" y="1393631"/>
            <a:ext cx="4390338" cy="5248569"/>
            <a:chOff x="8095757" y="2187958"/>
            <a:chExt cx="4390338" cy="524856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6031E83-A194-4B5E-812D-002BCE8FF86F}"/>
                </a:ext>
              </a:extLst>
            </p:cNvPr>
            <p:cNvGrpSpPr/>
            <p:nvPr/>
          </p:nvGrpSpPr>
          <p:grpSpPr>
            <a:xfrm rot="18705761">
              <a:off x="7666641" y="2617074"/>
              <a:ext cx="5248569" cy="4390338"/>
              <a:chOff x="-792643" y="1351314"/>
              <a:chExt cx="4275339" cy="357624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97F9DBC6-40CE-407A-A38E-68CC07CFD78A}"/>
                  </a:ext>
                </a:extLst>
              </p:cNvPr>
              <p:cNvGrpSpPr/>
              <p:nvPr/>
            </p:nvGrpSpPr>
            <p:grpSpPr>
              <a:xfrm rot="3085778">
                <a:off x="933122" y="1458968"/>
                <a:ext cx="2657228" cy="2441920"/>
                <a:chOff x="2682435" y="1390960"/>
                <a:chExt cx="5360790" cy="4926420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2788DA3-AF0F-4D3A-99FD-60084EA98BAC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0" cy="3715617"/>
                  <a:chOff x="12257" y="4311304"/>
                  <a:chExt cx="5666789" cy="3927709"/>
                </a:xfrm>
              </p:grpSpPr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13B0644C-CEE0-479B-9913-53074136B947}"/>
                      </a:ext>
                    </a:extLst>
                  </p:cNvPr>
                  <p:cNvGrpSpPr/>
                  <p:nvPr/>
                </p:nvGrpSpPr>
                <p:grpSpPr>
                  <a:xfrm>
                    <a:off x="563242" y="4311304"/>
                    <a:ext cx="5115804" cy="3551491"/>
                    <a:chOff x="2435680" y="1515442"/>
                    <a:chExt cx="2790502" cy="1937221"/>
                  </a:xfrm>
                </p:grpSpPr>
                <p:grpSp>
                  <p:nvGrpSpPr>
                    <p:cNvPr id="19" name="组合 18">
                      <a:extLst>
                        <a:ext uri="{FF2B5EF4-FFF2-40B4-BE49-F238E27FC236}">
                          <a16:creationId xmlns:a16="http://schemas.microsoft.com/office/drawing/2014/main" id="{6268BA6D-9741-4208-B2E9-19F69181CD65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341" y="1571066"/>
                      <a:ext cx="1385936" cy="2377258"/>
                      <a:chOff x="1970467" y="-319858"/>
                      <a:chExt cx="1385936" cy="2377258"/>
                    </a:xfrm>
                  </p:grpSpPr>
                  <p:sp>
                    <p:nvSpPr>
                      <p:cNvPr id="23" name="等腰三角形 22">
                        <a:extLst>
                          <a:ext uri="{FF2B5EF4-FFF2-40B4-BE49-F238E27FC236}">
                            <a16:creationId xmlns:a16="http://schemas.microsoft.com/office/drawing/2014/main" id="{58362AB3-4087-4029-BE9F-9BE79FC35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A87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" name="等腰三角形 23">
                        <a:extLst>
                          <a:ext uri="{FF2B5EF4-FFF2-40B4-BE49-F238E27FC236}">
                            <a16:creationId xmlns:a16="http://schemas.microsoft.com/office/drawing/2014/main" id="{DEE5B5D2-CEA2-4639-BC17-677D27B753F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C4A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20" name="组合 19">
                      <a:extLst>
                        <a:ext uri="{FF2B5EF4-FFF2-40B4-BE49-F238E27FC236}">
                          <a16:creationId xmlns:a16="http://schemas.microsoft.com/office/drawing/2014/main" id="{4D18F69A-2B94-4ADE-9596-22418EAE7EAC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21" name="等腰三角形 20">
                        <a:extLst>
                          <a:ext uri="{FF2B5EF4-FFF2-40B4-BE49-F238E27FC236}">
                            <a16:creationId xmlns:a16="http://schemas.microsoft.com/office/drawing/2014/main" id="{C1D3EF29-DC2B-4C14-A75D-C3BCF98E5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6DFFDC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2" name="等腰三角形 21">
                        <a:extLst>
                          <a:ext uri="{FF2B5EF4-FFF2-40B4-BE49-F238E27FC236}">
                            <a16:creationId xmlns:a16="http://schemas.microsoft.com/office/drawing/2014/main" id="{3CBA60F9-4399-4FCC-BE22-A261AB7DCA8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0EDF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18" name="等腰三角形 17">
                    <a:extLst>
                      <a:ext uri="{FF2B5EF4-FFF2-40B4-BE49-F238E27FC236}">
                        <a16:creationId xmlns:a16="http://schemas.microsoft.com/office/drawing/2014/main" id="{0CAEF684-D467-45C5-9F12-F378682CBA83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6DFF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6" name="等腰三角形 15">
                  <a:extLst>
                    <a:ext uri="{FF2B5EF4-FFF2-40B4-BE49-F238E27FC236}">
                      <a16:creationId xmlns:a16="http://schemas.microsoft.com/office/drawing/2014/main" id="{38FA719A-A643-43A6-AFF0-B90CE64098CD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B7C2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7D4A894D-C9D6-45E6-B62D-D8334D248A32}"/>
                  </a:ext>
                </a:extLst>
              </p:cNvPr>
              <p:cNvGrpSpPr/>
              <p:nvPr/>
            </p:nvGrpSpPr>
            <p:grpSpPr>
              <a:xfrm rot="3085778">
                <a:off x="-900297" y="2377988"/>
                <a:ext cx="2657228" cy="2441920"/>
                <a:chOff x="2682435" y="1390960"/>
                <a:chExt cx="5360791" cy="4926420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6D2D4177-BA18-43F4-9998-DC64E073CB4E}"/>
                    </a:ext>
                  </a:extLst>
                </p:cNvPr>
                <p:cNvGrpSpPr/>
                <p:nvPr/>
              </p:nvGrpSpPr>
              <p:grpSpPr>
                <a:xfrm rot="309009">
                  <a:off x="2682435" y="1390960"/>
                  <a:ext cx="5360791" cy="3715617"/>
                  <a:chOff x="12257" y="4311304"/>
                  <a:chExt cx="5666790" cy="3927709"/>
                </a:xfrm>
              </p:grpSpPr>
              <p:grpSp>
                <p:nvGrpSpPr>
                  <p:cNvPr id="7" name="组合 6">
                    <a:extLst>
                      <a:ext uri="{FF2B5EF4-FFF2-40B4-BE49-F238E27FC236}">
                        <a16:creationId xmlns:a16="http://schemas.microsoft.com/office/drawing/2014/main" id="{11FFC38B-987D-4A13-B09B-E2480186D64B}"/>
                      </a:ext>
                    </a:extLst>
                  </p:cNvPr>
                  <p:cNvGrpSpPr/>
                  <p:nvPr/>
                </p:nvGrpSpPr>
                <p:grpSpPr>
                  <a:xfrm>
                    <a:off x="563690" y="4311304"/>
                    <a:ext cx="5115357" cy="3551555"/>
                    <a:chOff x="2435924" y="1515442"/>
                    <a:chExt cx="2790258" cy="1937256"/>
                  </a:xfrm>
                </p:grpSpPr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A3661E5A-EBA4-4B85-A5FF-6D24F1C805C1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2931480" y="1571251"/>
                      <a:ext cx="1385891" cy="2377003"/>
                      <a:chOff x="1970467" y="-319858"/>
                      <a:chExt cx="1385891" cy="2377003"/>
                    </a:xfrm>
                  </p:grpSpPr>
                  <p:sp>
                    <p:nvSpPr>
                      <p:cNvPr id="13" name="等腰三角形 12">
                        <a:extLst>
                          <a:ext uri="{FF2B5EF4-FFF2-40B4-BE49-F238E27FC236}">
                            <a16:creationId xmlns:a16="http://schemas.microsoft.com/office/drawing/2014/main" id="{B4A4EC6C-94B9-4FBA-840A-A727048FA8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28" y="865654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4" name="等腰三角形 13">
                        <a:extLst>
                          <a:ext uri="{FF2B5EF4-FFF2-40B4-BE49-F238E27FC236}">
                            <a16:creationId xmlns:a16="http://schemas.microsoft.com/office/drawing/2014/main" id="{C460D43C-338B-467B-A1EB-ACAD3D8CF207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0467" y="-319858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9A87F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34BFB8E6-D086-459A-884F-45C2BFEB9C4D}"/>
                        </a:ext>
                      </a:extLst>
                    </p:cNvPr>
                    <p:cNvGrpSpPr/>
                    <p:nvPr/>
                  </p:nvGrpSpPr>
                  <p:grpSpPr>
                    <a:xfrm rot="7578518">
                      <a:off x="3343626" y="1015016"/>
                      <a:ext cx="1382130" cy="2382982"/>
                      <a:chOff x="1974273" y="865909"/>
                      <a:chExt cx="1382130" cy="2382982"/>
                    </a:xfrm>
                  </p:grpSpPr>
                  <p:sp>
                    <p:nvSpPr>
                      <p:cNvPr id="11" name="等腰三角形 10">
                        <a:extLst>
                          <a:ext uri="{FF2B5EF4-FFF2-40B4-BE49-F238E27FC236}">
                            <a16:creationId xmlns:a16="http://schemas.microsoft.com/office/drawing/2014/main" id="{7DEAFA11-AB98-404B-AB2B-E8289B50A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74273" y="865909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717E8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等腰三角形 11">
                        <a:extLst>
                          <a:ext uri="{FF2B5EF4-FFF2-40B4-BE49-F238E27FC236}">
                            <a16:creationId xmlns:a16="http://schemas.microsoft.com/office/drawing/2014/main" id="{22DA3218-BDE9-4B4E-B4F1-DC4FB4DDAF94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974273" y="2057400"/>
                        <a:ext cx="1382130" cy="1191491"/>
                      </a:xfrm>
                      <a:prstGeom prst="triangle">
                        <a:avLst/>
                      </a:prstGeom>
                      <a:solidFill>
                        <a:srgbClr val="5C5C6A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</p:grpSp>
              <p:sp>
                <p:nvSpPr>
                  <p:cNvPr id="8" name="等腰三角形 7">
                    <a:extLst>
                      <a:ext uri="{FF2B5EF4-FFF2-40B4-BE49-F238E27FC236}">
                        <a16:creationId xmlns:a16="http://schemas.microsoft.com/office/drawing/2014/main" id="{45C049CC-A7AA-4192-BEAE-F547CA093B92}"/>
                      </a:ext>
                    </a:extLst>
                  </p:cNvPr>
                  <p:cNvSpPr/>
                  <p:nvPr/>
                </p:nvSpPr>
                <p:spPr>
                  <a:xfrm rot="18378518">
                    <a:off x="-162491" y="5879914"/>
                    <a:ext cx="2533847" cy="2184351"/>
                  </a:xfrm>
                  <a:prstGeom prst="triangle">
                    <a:avLst/>
                  </a:prstGeom>
                  <a:solidFill>
                    <a:srgbClr val="5C5C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" name="等腰三角形 5">
                  <a:extLst>
                    <a:ext uri="{FF2B5EF4-FFF2-40B4-BE49-F238E27FC236}">
                      <a16:creationId xmlns:a16="http://schemas.microsoft.com/office/drawing/2014/main" id="{4081286F-E1E9-4A1A-A340-52B9C93B5E2F}"/>
                    </a:ext>
                  </a:extLst>
                </p:cNvPr>
                <p:cNvSpPr/>
                <p:nvPr/>
              </p:nvSpPr>
              <p:spPr>
                <a:xfrm rot="7887527">
                  <a:off x="4020032" y="4085669"/>
                  <a:ext cx="2397022" cy="2066399"/>
                </a:xfrm>
                <a:prstGeom prst="triangle">
                  <a:avLst/>
                </a:prstGeom>
                <a:solidFill>
                  <a:srgbClr val="717E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F1459B-3A53-4AE7-AD30-8BE1326A55AA}"/>
                </a:ext>
              </a:extLst>
            </p:cNvPr>
            <p:cNvSpPr txBox="1"/>
            <p:nvPr/>
          </p:nvSpPr>
          <p:spPr>
            <a:xfrm rot="2496485">
              <a:off x="9606853" y="2836137"/>
              <a:ext cx="188421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02</a:t>
              </a:r>
              <a:endParaRPr lang="zh-CN" altLang="en-US" sz="66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9179935-C7AE-46A3-ACDB-C403483CC377}"/>
              </a:ext>
            </a:extLst>
          </p:cNvPr>
          <p:cNvSpPr txBox="1"/>
          <p:nvPr/>
        </p:nvSpPr>
        <p:spPr>
          <a:xfrm>
            <a:off x="1739501" y="2718179"/>
            <a:ext cx="598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4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电脑原型实现</a:t>
            </a:r>
            <a:endParaRPr lang="en-US" altLang="zh-CN" sz="4400" b="1" dirty="0">
              <a:solidFill>
                <a:srgbClr val="5C5C6A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596F94D-70D5-4D7A-A8D9-3492FDB38AC0}"/>
              </a:ext>
            </a:extLst>
          </p:cNvPr>
          <p:cNvCxnSpPr/>
          <p:nvPr/>
        </p:nvCxnSpPr>
        <p:spPr>
          <a:xfrm>
            <a:off x="2438400" y="3519054"/>
            <a:ext cx="5209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6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85D64C1-834B-F876-9917-62BF5D1DF777}"/>
              </a:ext>
            </a:extLst>
          </p:cNvPr>
          <p:cNvGrpSpPr/>
          <p:nvPr/>
        </p:nvGrpSpPr>
        <p:grpSpPr>
          <a:xfrm>
            <a:off x="0" y="0"/>
            <a:ext cx="1815548" cy="424873"/>
            <a:chOff x="0" y="0"/>
            <a:chExt cx="2761672" cy="4248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F17E7F-085D-92A0-1EA3-1BA6DEFAB984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C4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8FAD5E-1929-848F-C55E-364476C4844E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电脑原型实现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58F084B-8EBB-40A0-AF0B-AF6EA23E6939}"/>
              </a:ext>
            </a:extLst>
          </p:cNvPr>
          <p:cNvSpPr txBox="1"/>
          <p:nvPr/>
        </p:nvSpPr>
        <p:spPr>
          <a:xfrm>
            <a:off x="346102" y="1252986"/>
            <a:ext cx="3971898" cy="435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在电脑原型的实现时，我们还探索了不同的界面实现技术，由于界面目标平台是手机端，是我们尝试使用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 Studio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，依靠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Jetpack Compose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进行了电脑原型的实现</a:t>
            </a:r>
            <a:endParaRPr lang="en-US" altLang="zh-CN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8C071-952C-4657-B946-8684ADED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840" y="1050770"/>
            <a:ext cx="7128636" cy="47564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81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085D64C1-834B-F876-9917-62BF5D1DF777}"/>
              </a:ext>
            </a:extLst>
          </p:cNvPr>
          <p:cNvGrpSpPr/>
          <p:nvPr/>
        </p:nvGrpSpPr>
        <p:grpSpPr>
          <a:xfrm>
            <a:off x="0" y="0"/>
            <a:ext cx="1815548" cy="424873"/>
            <a:chOff x="0" y="0"/>
            <a:chExt cx="2761672" cy="4248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F17E7F-085D-92A0-1EA3-1BA6DEFAB984}"/>
                </a:ext>
              </a:extLst>
            </p:cNvPr>
            <p:cNvSpPr/>
            <p:nvPr/>
          </p:nvSpPr>
          <p:spPr>
            <a:xfrm>
              <a:off x="0" y="0"/>
              <a:ext cx="147782" cy="424873"/>
            </a:xfrm>
            <a:prstGeom prst="rect">
              <a:avLst/>
            </a:prstGeom>
            <a:solidFill>
              <a:srgbClr val="C4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8FAD5E-1929-848F-C55E-364476C4844E}"/>
                </a:ext>
              </a:extLst>
            </p:cNvPr>
            <p:cNvSpPr txBox="1"/>
            <p:nvPr/>
          </p:nvSpPr>
          <p:spPr>
            <a:xfrm>
              <a:off x="110834" y="0"/>
              <a:ext cx="2650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rgbClr val="5C5C6A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电脑原型实现</a:t>
              </a:r>
              <a:endParaRPr lang="en-US" altLang="zh-CN" sz="2000" b="1" dirty="0">
                <a:solidFill>
                  <a:srgbClr val="5C5C6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88BBDD-F7D3-4DF0-B989-247B7A2E3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725" y="927652"/>
            <a:ext cx="2366437" cy="52681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749245-336A-4DEE-877D-79C14F216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57" y="927652"/>
            <a:ext cx="2366436" cy="52681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9AD2D7-44D3-4456-8492-C1C65C341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11" y="927650"/>
            <a:ext cx="2366437" cy="52681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184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228</Words>
  <Application>Microsoft Office PowerPoint</Application>
  <PresentationFormat>宽屏</PresentationFormat>
  <Paragraphs>33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等线</vt:lpstr>
      <vt:lpstr>等线 Light</vt:lpstr>
      <vt:lpstr>微软雅黑</vt:lpstr>
      <vt:lpstr>Arial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唐</dc:creator>
  <cp:lastModifiedBy>al_1suyan _</cp:lastModifiedBy>
  <cp:revision>156</cp:revision>
  <dcterms:created xsi:type="dcterms:W3CDTF">2019-05-03T05:03:02Z</dcterms:created>
  <dcterms:modified xsi:type="dcterms:W3CDTF">2024-09-26T18:45:00Z</dcterms:modified>
</cp:coreProperties>
</file>