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33"/>
  </p:notesMasterIdLst>
  <p:sldIdLst>
    <p:sldId id="256" r:id="rId6"/>
    <p:sldId id="262" r:id="rId7"/>
    <p:sldId id="263" r:id="rId8"/>
    <p:sldId id="265" r:id="rId9"/>
    <p:sldId id="266" r:id="rId10"/>
    <p:sldId id="342" r:id="rId11"/>
    <p:sldId id="338" r:id="rId12"/>
    <p:sldId id="352" r:id="rId13"/>
    <p:sldId id="354" r:id="rId14"/>
    <p:sldId id="353" r:id="rId15"/>
    <p:sldId id="340" r:id="rId16"/>
    <p:sldId id="341" r:id="rId17"/>
    <p:sldId id="337" r:id="rId18"/>
    <p:sldId id="609" r:id="rId19"/>
    <p:sldId id="760" r:id="rId20"/>
    <p:sldId id="671" r:id="rId21"/>
    <p:sldId id="762" r:id="rId22"/>
    <p:sldId id="761" r:id="rId23"/>
    <p:sldId id="351" r:id="rId24"/>
    <p:sldId id="267" r:id="rId25"/>
    <p:sldId id="268" r:id="rId26"/>
    <p:sldId id="269" r:id="rId27"/>
    <p:sldId id="270" r:id="rId28"/>
    <p:sldId id="271" r:id="rId29"/>
    <p:sldId id="274" r:id="rId30"/>
    <p:sldId id="355" r:id="rId31"/>
    <p:sldId id="474" r:id="rId32"/>
    <p:sldId id="275" r:id="rId34"/>
    <p:sldId id="276" r:id="rId35"/>
    <p:sldId id="277" r:id="rId36"/>
    <p:sldId id="279" r:id="rId37"/>
    <p:sldId id="282" r:id="rId38"/>
    <p:sldId id="286" r:id="rId39"/>
    <p:sldId id="287" r:id="rId40"/>
    <p:sldId id="284" r:id="rId41"/>
    <p:sldId id="523" r:id="rId42"/>
    <p:sldId id="566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3" r:id="rId56"/>
    <p:sldId id="314" r:id="rId57"/>
    <p:sldId id="315" r:id="rId58"/>
    <p:sldId id="316" r:id="rId59"/>
    <p:sldId id="317" r:id="rId60"/>
    <p:sldId id="318" r:id="rId61"/>
    <p:sldId id="734" r:id="rId62"/>
    <p:sldId id="733" r:id="rId63"/>
    <p:sldId id="319" r:id="rId64"/>
    <p:sldId id="320" r:id="rId65"/>
    <p:sldId id="321" r:id="rId66"/>
    <p:sldId id="322" r:id="rId67"/>
    <p:sldId id="323" r:id="rId68"/>
    <p:sldId id="326" r:id="rId69"/>
    <p:sldId id="343" r:id="rId70"/>
    <p:sldId id="345" r:id="rId71"/>
    <p:sldId id="350" r:id="rId72"/>
    <p:sldId id="344" r:id="rId73"/>
    <p:sldId id="348" r:id="rId74"/>
    <p:sldId id="349" r:id="rId75"/>
    <p:sldId id="346" r:id="rId76"/>
    <p:sldId id="347" r:id="rId77"/>
    <p:sldId id="327" r:id="rId78"/>
    <p:sldId id="330" r:id="rId79"/>
    <p:sldId id="331" r:id="rId80"/>
    <p:sldId id="332" r:id="rId81"/>
    <p:sldId id="333" r:id="rId82"/>
    <p:sldId id="335" r:id="rId83"/>
    <p:sldId id="334" r:id="rId84"/>
    <p:sldId id="564" r:id="rId85"/>
    <p:sldId id="565" r:id="rId86"/>
    <p:sldId id="336" r:id="rId87"/>
  </p:sldIdLst>
  <p:sldSz cx="9144000" cy="6858000" type="screen4x3"/>
  <p:notesSz cx="6858000" cy="9144000"/>
  <p:custDataLst>
    <p:tags r:id="rId9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FFFF00"/>
    <a:srgbClr val="B2B2B2"/>
    <a:srgbClr val="CC3300"/>
    <a:srgbClr val="AF8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4.xml"/><Relationship Id="rId90" Type="http://schemas.openxmlformats.org/officeDocument/2006/relationships/tableStyles" Target="tableStyles.xml"/><Relationship Id="rId9" Type="http://schemas.openxmlformats.org/officeDocument/2006/relationships/slide" Target="slides/slide4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29698" name="文本占位符 2"/>
          <p:cNvSpPr/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838200" y="2590800"/>
            <a:ext cx="75438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762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ko-KR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077" name="Rectangle 3"/>
          <p:cNvSpPr>
            <a:spLocks noGrp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>
                <a:effectLst>
                  <a:outerShdw blurRad="38100" dist="38100" dir="2700000">
                    <a:srgbClr val="FFFFFF"/>
                  </a:outerShdw>
                </a:effectLst>
                <a:ea typeface="Gulim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8" name="Rectangle 4"/>
          <p:cNvSpPr>
            <a:spLocks noGrp="1"/>
          </p:cNvSpPr>
          <p:nvPr>
            <p:ph type="ftr" sz="quarter" idx="3"/>
          </p:nvPr>
        </p:nvSpPr>
        <p:spPr>
          <a:xfrm>
            <a:off x="3200400" y="6553200"/>
            <a:ext cx="2895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>
                <a:effectLst>
                  <a:outerShdw blurRad="38100" dist="38100" dir="2700000">
                    <a:srgbClr val="FFFFFF"/>
                  </a:outerShdw>
                </a:effectLst>
                <a:ea typeface="Gulim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../../ddd/&#21160;&#30011;1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slide" Target="slide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slide" Target="slide7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oleObject" Target="../embeddings/oleObject2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755650" y="981075"/>
            <a:ext cx="7524750" cy="1189038"/>
          </a:xfrm>
          <a:prstGeom prst="rect">
            <a:avLst/>
          </a:prstGeom>
          <a:noFill/>
          <a:ln w="9525">
            <a:noFill/>
          </a:ln>
          <a:effectLst>
            <a:outerShdw dist="12700" dir="162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7200" b="1" kern="1200" cap="none" spc="0" normalizeH="0" baseline="0" noProof="1">
                <a:solidFill>
                  <a:srgbClr val="AF8B15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汇编语言程序设计</a:t>
            </a:r>
            <a:endParaRPr kumimoji="0" lang="zh-CN" altLang="en-US" sz="7200" b="1" kern="1200" cap="none" spc="0" normalizeH="0" baseline="0" noProof="1">
              <a:solidFill>
                <a:srgbClr val="AF8B15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6146" name="图片 5123" descr="fm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9925" y="4510088"/>
            <a:ext cx="1584325" cy="22256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3"/>
          <p:cNvSpPr txBox="1"/>
          <p:nvPr/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高级语言（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High Level Language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lvl="1" indent="-170180" algn="just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面向问题的程序设计语言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lvl="1" indent="-170180" algn="just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需要“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</a:t>
            </a: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”或“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解释</a:t>
            </a: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”后执行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lvl="1" indent="-170180" algn="just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高级语言   C/C++/C#、JAVA、Python……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lvl="1" indent="-170180" algn="just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汇编语言和高级语言的对比</a:t>
            </a:r>
            <a:endParaRPr lang="zh-CN" altLang="en-US" dirty="0"/>
          </a:p>
        </p:txBody>
      </p:sp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800" dirty="0"/>
              <a:t>汇编语言与处理器密切相关，可移植性较差</a:t>
            </a:r>
            <a:endParaRPr lang="zh-CN" altLang="en-US" sz="2800" dirty="0"/>
          </a:p>
          <a:p>
            <a:pPr lvl="1"/>
            <a:r>
              <a:rPr lang="zh-CN" altLang="en-US" dirty="0"/>
              <a:t>高级语言与具体计算机无关，便于移植</a:t>
            </a:r>
            <a:endParaRPr lang="zh-CN" altLang="en-US" dirty="0"/>
          </a:p>
          <a:p>
            <a:r>
              <a:rPr lang="zh-CN" altLang="en-US" sz="2800" dirty="0"/>
              <a:t>汇编语言功能有限、涉及硬件细节，编写繁琐困难</a:t>
            </a:r>
            <a:endParaRPr lang="zh-CN" altLang="en-US" sz="2800" dirty="0"/>
          </a:p>
          <a:p>
            <a:pPr lvl="1"/>
            <a:r>
              <a:rPr lang="zh-CN" altLang="en-US" dirty="0"/>
              <a:t>高级语言功能强大，语法自然，容易掌握和应用</a:t>
            </a:r>
            <a:endParaRPr lang="zh-CN" altLang="en-US" dirty="0"/>
          </a:p>
          <a:p>
            <a:r>
              <a:rPr lang="zh-CN" altLang="en-US" sz="2800" dirty="0"/>
              <a:t>汇编语言的优势：直接、有效地控制硬件，容易产生运行速度快、指令序列短小的高效率目标程序</a:t>
            </a:r>
            <a:endParaRPr lang="zh-CN" altLang="en-US" sz="2800" dirty="0"/>
          </a:p>
          <a:p>
            <a:pPr lvl="1"/>
            <a:r>
              <a:rPr lang="zh-CN" altLang="en-US" dirty="0"/>
              <a:t>高级语言不易直接控制计算机的各种操作，编译程序产生的目标程序往往比较庞大</a:t>
            </a:r>
            <a:endParaRPr lang="zh-CN" altLang="en-US" dirty="0"/>
          </a:p>
        </p:txBody>
      </p:sp>
      <p:sp>
        <p:nvSpPr>
          <p:cNvPr id="13316" name="AutoShape 4">
            <a:hlinkClick r:id="rId1" action="ppaction://hlinksldjump"/>
          </p:cNvPr>
          <p:cNvSpPr/>
          <p:nvPr/>
        </p:nvSpPr>
        <p:spPr>
          <a:xfrm>
            <a:off x="1584325" y="5364163"/>
            <a:ext cx="4194175" cy="471488"/>
          </a:xfrm>
          <a:prstGeom prst="flowChartAlternateProcess">
            <a:avLst/>
          </a:prstGeom>
          <a:gradFill rotWithShape="1">
            <a:gsLst>
              <a:gs pos="0">
                <a:srgbClr val="352A07"/>
              </a:gs>
              <a:gs pos="50000">
                <a:schemeClr val="accent2"/>
              </a:gs>
              <a:gs pos="100000">
                <a:srgbClr val="352A07"/>
              </a:gs>
            </a:gsLst>
            <a:lin ang="5400000" scaled="1"/>
            <a:tileRect/>
          </a:gra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混合编程、取长补短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16388" name="组合 13316"/>
          <p:cNvGrpSpPr/>
          <p:nvPr/>
        </p:nvGrpSpPr>
        <p:grpSpPr>
          <a:xfrm>
            <a:off x="6507163" y="5364163"/>
            <a:ext cx="2252662" cy="762000"/>
            <a:chOff x="0" y="0"/>
            <a:chExt cx="1419" cy="480"/>
          </a:xfrm>
        </p:grpSpPr>
        <p:sp>
          <p:nvSpPr>
            <p:cNvPr id="16389" name="WordArt 9"/>
            <p:cNvSpPr>
              <a:spLocks noTextEdit="1"/>
            </p:cNvSpPr>
            <p:nvPr/>
          </p:nvSpPr>
          <p:spPr>
            <a:xfrm>
              <a:off x="385" y="0"/>
              <a:ext cx="576" cy="4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  <a:normAutofit/>
            </a:bodyPr>
            <a:p>
              <a:pPr algn="ctr"/>
              <a:r>
                <a:rPr lang="zh-CN" altLang="en-US" sz="3600">
                  <a:ln w="12700" cap="flat" cmpd="sng">
                    <a:solidFill>
                      <a:srgbClr val="EAEAEA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gradFill rotWithShape="1">
                    <a:gsLst>
                      <a:gs pos="0">
                        <a:srgbClr val="A603AB">
                          <a:alpha val="100000"/>
                        </a:srgbClr>
                      </a:gs>
                      <a:gs pos="12000">
                        <a:srgbClr val="E81766">
                          <a:alpha val="100000"/>
                        </a:srgbClr>
                      </a:gs>
                      <a:gs pos="27000">
                        <a:srgbClr val="EE3F17">
                          <a:alpha val="100000"/>
                        </a:srgbClr>
                      </a:gs>
                      <a:gs pos="48000">
                        <a:srgbClr val="FFFF00">
                          <a:alpha val="100000"/>
                        </a:srgbClr>
                      </a:gs>
                      <a:gs pos="64999">
                        <a:srgbClr val="1A8D48">
                          <a:alpha val="100000"/>
                        </a:srgbClr>
                      </a:gs>
                      <a:gs pos="78999">
                        <a:srgbClr val="0819FB">
                          <a:alpha val="100000"/>
                        </a:srgbClr>
                      </a:gs>
                      <a:gs pos="100000">
                        <a:srgbClr val="A603AB">
                          <a:alpha val="100000"/>
                        </a:srgbClr>
                      </a:gs>
                    </a:gsLst>
                    <a:lin ang="0" scaled="1"/>
                    <a:tileRect/>
                  </a:gradFill>
                  <a:effectLst>
                    <a:outerShdw dist="35921" dir="2699999" sy="50000" kx="2115830" algn="bl" rotWithShape="0">
                      <a:srgbClr val="C0C0C0">
                        <a:alpha val="76999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  <a:endParaRPr lang="zh-CN" altLang="en-US" sz="3600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>
                      <a:alpha val="76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0" name="Text Box 10"/>
            <p:cNvSpPr txBox="1"/>
            <p:nvPr/>
          </p:nvSpPr>
          <p:spPr>
            <a:xfrm>
              <a:off x="0" y="144"/>
              <a:ext cx="141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楷体_GB2312" pitchFamily="49" charset="-122"/>
                </a:rPr>
                <a:t>学习汇编语言的意义</a:t>
              </a:r>
              <a:endParaRPr lang="zh-CN" altLang="en-US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5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汇编语言的主要应用场合</a:t>
            </a:r>
            <a:endParaRPr lang="zh-CN" altLang="en-US" dirty="0"/>
          </a:p>
        </p:txBody>
      </p:sp>
      <p:sp>
        <p:nvSpPr>
          <p:cNvPr id="17410" name="Rectangle 6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程序要具有较快的执行时间，或者只能占用较小的存储容量</a:t>
            </a:r>
            <a:endParaRPr lang="zh-CN" altLang="en-US" dirty="0"/>
          </a:p>
          <a:p>
            <a:r>
              <a:rPr lang="zh-CN" altLang="en-US" dirty="0"/>
              <a:t>程序与计算机硬件密切相关，程序要直接、有效地控制硬件</a:t>
            </a:r>
            <a:endParaRPr lang="zh-CN" altLang="en-US" dirty="0"/>
          </a:p>
          <a:p>
            <a:r>
              <a:rPr lang="zh-CN" altLang="en-US" dirty="0"/>
              <a:t>大型软件需要提高性能、优化处理的部分</a:t>
            </a:r>
            <a:endParaRPr lang="zh-CN" altLang="en-US" dirty="0"/>
          </a:p>
          <a:p>
            <a:r>
              <a:rPr lang="zh-CN" altLang="en-US" dirty="0"/>
              <a:t>没有合适的高级语言、或只能采用汇编语言的时候</a:t>
            </a:r>
            <a:endParaRPr lang="zh-CN" altLang="en-US" dirty="0"/>
          </a:p>
          <a:p>
            <a:r>
              <a:rPr lang="zh-CN" altLang="en-US" dirty="0"/>
              <a:t>分析具体系统尤其是该系统的低层软件、加密解密软件、分析和防治计算机病毒等等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536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1.2 8086</a:t>
            </a:r>
            <a:r>
              <a:rPr lang="zh-CN" altLang="en-US" dirty="0"/>
              <a:t>处理器</a:t>
            </a:r>
            <a:endParaRPr lang="zh-CN" altLang="en-US" dirty="0"/>
          </a:p>
        </p:txBody>
      </p:sp>
      <p:grpSp>
        <p:nvGrpSpPr>
          <p:cNvPr id="18434" name="组合 15362"/>
          <p:cNvGrpSpPr/>
          <p:nvPr/>
        </p:nvGrpSpPr>
        <p:grpSpPr>
          <a:xfrm>
            <a:off x="250825" y="1052513"/>
            <a:ext cx="2601913" cy="1597025"/>
            <a:chOff x="0" y="0"/>
            <a:chExt cx="960" cy="730"/>
          </a:xfrm>
        </p:grpSpPr>
        <p:pic>
          <p:nvPicPr>
            <p:cNvPr id="18435" name="Picture 28" descr="8088CPU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960" cy="7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36" name="Text Box 29"/>
            <p:cNvSpPr txBox="1"/>
            <p:nvPr/>
          </p:nvSpPr>
          <p:spPr>
            <a:xfrm>
              <a:off x="432" y="576"/>
              <a:ext cx="39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r>
                <a:rPr lang="en-US" altLang="zh-CN" sz="16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Intel 8086</a:t>
              </a:r>
              <a:endPara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8437" name="Picture 19" descr="core2quad"/>
          <p:cNvPicPr>
            <a:picLocks noChangeAspect="1"/>
          </p:cNvPicPr>
          <p:nvPr/>
        </p:nvPicPr>
        <p:blipFill>
          <a:blip r:embed="rId2"/>
          <a:srcRect r="22697" b="2000"/>
          <a:stretch>
            <a:fillRect/>
          </a:stretch>
        </p:blipFill>
        <p:spPr>
          <a:xfrm>
            <a:off x="5938838" y="4005263"/>
            <a:ext cx="2592387" cy="229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Text Box 4"/>
          <p:cNvSpPr txBox="1"/>
          <p:nvPr/>
        </p:nvSpPr>
        <p:spPr>
          <a:xfrm>
            <a:off x="1547813" y="45100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80386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9" name="Text Box 5"/>
          <p:cNvSpPr txBox="1"/>
          <p:nvPr/>
        </p:nvSpPr>
        <p:spPr>
          <a:xfrm>
            <a:off x="2246313" y="414972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80486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Text Box 6"/>
          <p:cNvSpPr txBox="1"/>
          <p:nvPr/>
        </p:nvSpPr>
        <p:spPr>
          <a:xfrm>
            <a:off x="3033713" y="37925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奔腾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1" name="Text Box 7"/>
          <p:cNvSpPr txBox="1"/>
          <p:nvPr/>
        </p:nvSpPr>
        <p:spPr>
          <a:xfrm>
            <a:off x="3779838" y="335756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奔腾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II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Text Box 8"/>
          <p:cNvSpPr txBox="1"/>
          <p:nvPr/>
        </p:nvSpPr>
        <p:spPr>
          <a:xfrm>
            <a:off x="5343525" y="2493963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奔腾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Text Box 9"/>
          <p:cNvSpPr txBox="1"/>
          <p:nvPr/>
        </p:nvSpPr>
        <p:spPr>
          <a:xfrm>
            <a:off x="611188" y="49418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80286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Text Box 10"/>
          <p:cNvSpPr txBox="1"/>
          <p:nvPr/>
        </p:nvSpPr>
        <p:spPr>
          <a:xfrm>
            <a:off x="250825" y="53848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8086</a:t>
            </a:r>
            <a:endParaRPr lang="en-US" altLang="zh-CN" sz="2800" b="1" dirty="0">
              <a:solidFill>
                <a:srgbClr val="CC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Text Box 11"/>
          <p:cNvSpPr txBox="1"/>
          <p:nvPr/>
        </p:nvSpPr>
        <p:spPr>
          <a:xfrm>
            <a:off x="4595813" y="29098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奔腾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III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Line 12"/>
          <p:cNvSpPr/>
          <p:nvPr/>
        </p:nvSpPr>
        <p:spPr>
          <a:xfrm flipV="1">
            <a:off x="757238" y="2066925"/>
            <a:ext cx="7924800" cy="4097338"/>
          </a:xfrm>
          <a:prstGeom prst="line">
            <a:avLst/>
          </a:prstGeom>
          <a:ln w="76200" cap="flat" cmpd="sng">
            <a:pattFill prst="pct50">
              <a:fgClr>
                <a:srgbClr val="0000FF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triangle" w="med" len="med"/>
          </a:ln>
          <a:effectLst>
            <a:outerShdw dist="107763" dir="2699999" algn="ctr" rotWithShape="0">
              <a:srgbClr val="C0C0C0"/>
            </a:outerShdw>
          </a:effectLst>
        </p:spPr>
      </p:sp>
      <p:sp>
        <p:nvSpPr>
          <p:cNvPr id="18447" name="Text Box 13"/>
          <p:cNvSpPr txBox="1"/>
          <p:nvPr/>
        </p:nvSpPr>
        <p:spPr>
          <a:xfrm>
            <a:off x="6435725" y="1341438"/>
            <a:ext cx="26003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酷睿多核系列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Text Box 14"/>
          <p:cNvSpPr txBox="1"/>
          <p:nvPr/>
        </p:nvSpPr>
        <p:spPr>
          <a:xfrm>
            <a:off x="250825" y="607853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4004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AutoShape 16"/>
          <p:cNvSpPr/>
          <p:nvPr/>
        </p:nvSpPr>
        <p:spPr>
          <a:xfrm rot="-7068182">
            <a:off x="3582988" y="1006475"/>
            <a:ext cx="411162" cy="4537075"/>
          </a:xfrm>
          <a:prstGeom prst="rightBrace">
            <a:avLst>
              <a:gd name="adj1" fmla="val 91087"/>
              <a:gd name="adj2" fmla="val 48565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450" name="Text Box 17"/>
          <p:cNvSpPr txBox="1"/>
          <p:nvPr/>
        </p:nvSpPr>
        <p:spPr>
          <a:xfrm>
            <a:off x="2143125" y="2649538"/>
            <a:ext cx="21621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IA-32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处理器</a:t>
            </a:r>
            <a:endParaRPr lang="zh-CN" altLang="en-US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1" name="Text Box 22"/>
          <p:cNvSpPr txBox="1"/>
          <p:nvPr/>
        </p:nvSpPr>
        <p:spPr>
          <a:xfrm>
            <a:off x="2078038" y="5868988"/>
            <a:ext cx="33575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80x86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处理器</a:t>
            </a:r>
            <a:endParaRPr lang="zh-CN" altLang="en-US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" name="AutoShape 23"/>
          <p:cNvSpPr/>
          <p:nvPr/>
        </p:nvSpPr>
        <p:spPr>
          <a:xfrm rot="-7163532" flipH="1">
            <a:off x="1663700" y="5451475"/>
            <a:ext cx="263525" cy="1036638"/>
          </a:xfrm>
          <a:prstGeom prst="rightBrace">
            <a:avLst>
              <a:gd name="adj1" fmla="val 46658"/>
              <a:gd name="adj2" fmla="val 50009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eaVert" wrap="none" anchor="ctr" anchorCtr="0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453" name="Text Box 24"/>
          <p:cNvSpPr txBox="1"/>
          <p:nvPr/>
        </p:nvSpPr>
        <p:spPr>
          <a:xfrm>
            <a:off x="6078538" y="1806575"/>
            <a:ext cx="24447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奔腾多核系列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Text Box 25"/>
          <p:cNvSpPr txBox="1"/>
          <p:nvPr/>
        </p:nvSpPr>
        <p:spPr>
          <a:xfrm>
            <a:off x="3540125" y="1341438"/>
            <a:ext cx="27606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Intel 64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处理器</a:t>
            </a:r>
            <a:endParaRPr lang="zh-CN" altLang="en-US" sz="28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5" name="AutoShape 26"/>
          <p:cNvSpPr/>
          <p:nvPr/>
        </p:nvSpPr>
        <p:spPr>
          <a:xfrm rot="-8625901">
            <a:off x="6011863" y="1341438"/>
            <a:ext cx="325437" cy="796925"/>
          </a:xfrm>
          <a:prstGeom prst="rightBrace">
            <a:avLst>
              <a:gd name="adj1" fmla="val 20213"/>
              <a:gd name="adj2" fmla="val 48565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wrap="none" anchor="ctr" anchorCtr="0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芯片四方联盟Chip4</a:t>
            </a:r>
            <a:endParaRPr lang="zh-CN" altLang="en-US"/>
          </a:p>
        </p:txBody>
      </p:sp>
      <p:pic>
        <p:nvPicPr>
          <p:cNvPr id="19458" name="图片 3" descr="v2-5f9d5a18d9be1a11c38868e2a6e6d0cb_r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788" y="908050"/>
            <a:ext cx="8482012" cy="4767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文本框 4"/>
          <p:cNvSpPr txBox="1"/>
          <p:nvPr/>
        </p:nvSpPr>
        <p:spPr>
          <a:xfrm>
            <a:off x="250825" y="5835650"/>
            <a:ext cx="5975350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旨在：将中国大陆排除出全球芯片供应链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       </a:t>
            </a:r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彻底打断中国的技术进步</a:t>
            </a:r>
            <a:endParaRPr lang="zh-CN" altLang="en-US" sz="24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60" name="文本框 5"/>
          <p:cNvSpPr txBox="1"/>
          <p:nvPr/>
        </p:nvSpPr>
        <p:spPr>
          <a:xfrm>
            <a:off x="6080125" y="5734050"/>
            <a:ext cx="3063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“Chip 4”能成功吗？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1550" y="78105"/>
            <a:ext cx="6598285" cy="6631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795" y="780415"/>
            <a:ext cx="6755765" cy="592963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</p:blipFill>
        <p:spPr>
          <a:xfrm>
            <a:off x="900430" y="780415"/>
            <a:ext cx="6755130" cy="4605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332230"/>
            <a:ext cx="8618855" cy="3706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61595"/>
            <a:ext cx="6160135" cy="6752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6385"/>
          <p:cNvSpPr>
            <a:spLocks noGrp="1"/>
          </p:cNvSpPr>
          <p:nvPr>
            <p:ph type="title"/>
          </p:nvPr>
        </p:nvSpPr>
        <p:spPr>
          <a:xfrm>
            <a:off x="457200" y="115888"/>
            <a:ext cx="6275388" cy="633412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1.2.1 8086</a:t>
            </a:r>
            <a:r>
              <a:rPr lang="zh-CN" altLang="en-US" dirty="0"/>
              <a:t>的功能结构</a:t>
            </a:r>
            <a:endParaRPr lang="zh-CN" altLang="en-US" dirty="0"/>
          </a:p>
        </p:txBody>
      </p:sp>
      <p:grpSp>
        <p:nvGrpSpPr>
          <p:cNvPr id="20482" name="组合 16386"/>
          <p:cNvGrpSpPr/>
          <p:nvPr/>
        </p:nvGrpSpPr>
        <p:grpSpPr>
          <a:xfrm>
            <a:off x="152400" y="304800"/>
            <a:ext cx="8991600" cy="6508750"/>
            <a:chOff x="0" y="0"/>
            <a:chExt cx="5664" cy="4100"/>
          </a:xfrm>
        </p:grpSpPr>
        <p:sp>
          <p:nvSpPr>
            <p:cNvPr id="20483" name="矩形 16387"/>
            <p:cNvSpPr/>
            <p:nvPr/>
          </p:nvSpPr>
          <p:spPr>
            <a:xfrm>
              <a:off x="816" y="480"/>
              <a:ext cx="864" cy="1536"/>
            </a:xfrm>
            <a:prstGeom prst="rect">
              <a:avLst/>
            </a:prstGeom>
            <a:solidFill>
              <a:srgbClr val="CCFFCC"/>
            </a:solidFill>
            <a:ln w="127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484" name="直接连接符 16388"/>
            <p:cNvSpPr/>
            <p:nvPr/>
          </p:nvSpPr>
          <p:spPr>
            <a:xfrm>
              <a:off x="816" y="1632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5" name="直接连接符 16389"/>
            <p:cNvSpPr/>
            <p:nvPr/>
          </p:nvSpPr>
          <p:spPr>
            <a:xfrm>
              <a:off x="816" y="1824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6" name="直接连接符 16390"/>
            <p:cNvSpPr/>
            <p:nvPr/>
          </p:nvSpPr>
          <p:spPr>
            <a:xfrm>
              <a:off x="816" y="672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7" name="直接连接符 16391"/>
            <p:cNvSpPr/>
            <p:nvPr/>
          </p:nvSpPr>
          <p:spPr>
            <a:xfrm>
              <a:off x="816" y="864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8" name="直接连接符 16392"/>
            <p:cNvSpPr/>
            <p:nvPr/>
          </p:nvSpPr>
          <p:spPr>
            <a:xfrm>
              <a:off x="816" y="1056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9" name="直接连接符 16393"/>
            <p:cNvSpPr/>
            <p:nvPr/>
          </p:nvSpPr>
          <p:spPr>
            <a:xfrm>
              <a:off x="816" y="1248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0" name="直接连接符 16394"/>
            <p:cNvSpPr/>
            <p:nvPr/>
          </p:nvSpPr>
          <p:spPr>
            <a:xfrm>
              <a:off x="816" y="1440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1" name="直接连接符 16395"/>
            <p:cNvSpPr/>
            <p:nvPr/>
          </p:nvSpPr>
          <p:spPr>
            <a:xfrm>
              <a:off x="1248" y="480"/>
              <a:ext cx="0" cy="768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2" name="未知"/>
            <p:cNvSpPr/>
            <p:nvPr/>
          </p:nvSpPr>
          <p:spPr>
            <a:xfrm>
              <a:off x="672" y="2688"/>
              <a:ext cx="1200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4" y="0"/>
                </a:cxn>
                <a:cxn ang="0">
                  <a:pos x="480" y="192"/>
                </a:cxn>
                <a:cxn ang="0">
                  <a:pos x="720" y="192"/>
                </a:cxn>
                <a:cxn ang="0">
                  <a:pos x="816" y="0"/>
                </a:cxn>
                <a:cxn ang="0">
                  <a:pos x="1200" y="0"/>
                </a:cxn>
                <a:cxn ang="0">
                  <a:pos x="912" y="480"/>
                </a:cxn>
                <a:cxn ang="0">
                  <a:pos x="240" y="480"/>
                </a:cxn>
                <a:cxn ang="0">
                  <a:pos x="0" y="0"/>
                </a:cxn>
              </a:cxnLst>
              <a:pathLst>
                <a:path w="1200" h="480">
                  <a:moveTo>
                    <a:pt x="0" y="0"/>
                  </a:moveTo>
                  <a:lnTo>
                    <a:pt x="384" y="0"/>
                  </a:lnTo>
                  <a:lnTo>
                    <a:pt x="480" y="192"/>
                  </a:lnTo>
                  <a:lnTo>
                    <a:pt x="720" y="192"/>
                  </a:lnTo>
                  <a:lnTo>
                    <a:pt x="816" y="0"/>
                  </a:lnTo>
                  <a:lnTo>
                    <a:pt x="1200" y="0"/>
                  </a:lnTo>
                  <a:lnTo>
                    <a:pt x="912" y="480"/>
                  </a:lnTo>
                  <a:lnTo>
                    <a:pt x="24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99"/>
            </a:solidFill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3" name="直接连接符 16397"/>
            <p:cNvSpPr/>
            <p:nvPr/>
          </p:nvSpPr>
          <p:spPr>
            <a:xfrm>
              <a:off x="1248" y="2016"/>
              <a:ext cx="0" cy="336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20494" name="直接连接符 16398"/>
            <p:cNvSpPr/>
            <p:nvPr/>
          </p:nvSpPr>
          <p:spPr>
            <a:xfrm>
              <a:off x="912" y="2352"/>
              <a:ext cx="0" cy="336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20495" name="直接连接符 16399"/>
            <p:cNvSpPr/>
            <p:nvPr/>
          </p:nvSpPr>
          <p:spPr>
            <a:xfrm>
              <a:off x="1680" y="2352"/>
              <a:ext cx="0" cy="336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20496" name="矩形 16400"/>
            <p:cNvSpPr/>
            <p:nvPr/>
          </p:nvSpPr>
          <p:spPr>
            <a:xfrm>
              <a:off x="768" y="3552"/>
              <a:ext cx="1056" cy="240"/>
            </a:xfrm>
            <a:prstGeom prst="rect">
              <a:avLst/>
            </a:prstGeom>
            <a:solidFill>
              <a:srgbClr val="CCFFCC"/>
            </a:solidFill>
            <a:ln w="127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497" name="直接连接符 16401"/>
            <p:cNvSpPr/>
            <p:nvPr/>
          </p:nvSpPr>
          <p:spPr>
            <a:xfrm>
              <a:off x="1440" y="3168"/>
              <a:ext cx="0" cy="384"/>
            </a:xfrm>
            <a:prstGeom prst="line">
              <a:avLst/>
            </a:prstGeom>
            <a:ln w="28575" cap="flat" cmpd="sng">
              <a:solidFill>
                <a:srgbClr val="9966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0498" name="直接连接符 16402"/>
            <p:cNvSpPr/>
            <p:nvPr/>
          </p:nvSpPr>
          <p:spPr>
            <a:xfrm>
              <a:off x="528" y="2352"/>
              <a:ext cx="0" cy="1008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20499" name="直接连接符 16403"/>
            <p:cNvSpPr/>
            <p:nvPr/>
          </p:nvSpPr>
          <p:spPr>
            <a:xfrm>
              <a:off x="528" y="3330"/>
              <a:ext cx="576" cy="0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0" name="直接连接符 16404"/>
            <p:cNvSpPr/>
            <p:nvPr/>
          </p:nvSpPr>
          <p:spPr>
            <a:xfrm>
              <a:off x="1104" y="3168"/>
              <a:ext cx="0" cy="192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1" name="直接连接符 16405"/>
            <p:cNvSpPr/>
            <p:nvPr/>
          </p:nvSpPr>
          <p:spPr>
            <a:xfrm>
              <a:off x="0" y="2352"/>
              <a:ext cx="3264" cy="0"/>
            </a:xfrm>
            <a:prstGeom prst="line">
              <a:avLst/>
            </a:prstGeom>
            <a:ln w="117475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2" name="直接连接符 16406"/>
            <p:cNvSpPr/>
            <p:nvPr/>
          </p:nvSpPr>
          <p:spPr>
            <a:xfrm>
              <a:off x="192" y="2352"/>
              <a:ext cx="0" cy="1680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20503" name="直接连接符 16407"/>
            <p:cNvSpPr/>
            <p:nvPr/>
          </p:nvSpPr>
          <p:spPr>
            <a:xfrm>
              <a:off x="192" y="4002"/>
              <a:ext cx="1152" cy="0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4" name="直接连接符 16408"/>
            <p:cNvSpPr/>
            <p:nvPr/>
          </p:nvSpPr>
          <p:spPr>
            <a:xfrm>
              <a:off x="1344" y="3792"/>
              <a:ext cx="0" cy="240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5" name="未知">
              <a:hlinkClick r:id="rId1"/>
            </p:cNvPr>
            <p:cNvSpPr/>
            <p:nvPr/>
          </p:nvSpPr>
          <p:spPr>
            <a:xfrm>
              <a:off x="3264" y="288"/>
              <a:ext cx="1008" cy="38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288" y="384"/>
                </a:cxn>
                <a:cxn ang="0">
                  <a:pos x="384" y="192"/>
                </a:cxn>
                <a:cxn ang="0">
                  <a:pos x="624" y="192"/>
                </a:cxn>
                <a:cxn ang="0">
                  <a:pos x="720" y="384"/>
                </a:cxn>
                <a:cxn ang="0">
                  <a:pos x="1008" y="384"/>
                </a:cxn>
                <a:cxn ang="0">
                  <a:pos x="816" y="0"/>
                </a:cxn>
                <a:cxn ang="0">
                  <a:pos x="144" y="0"/>
                </a:cxn>
                <a:cxn ang="0">
                  <a:pos x="0" y="384"/>
                </a:cxn>
              </a:cxnLst>
              <a:pathLst>
                <a:path w="1008" h="384">
                  <a:moveTo>
                    <a:pt x="0" y="384"/>
                  </a:moveTo>
                  <a:lnTo>
                    <a:pt x="288" y="384"/>
                  </a:lnTo>
                  <a:lnTo>
                    <a:pt x="384" y="192"/>
                  </a:lnTo>
                  <a:lnTo>
                    <a:pt x="624" y="192"/>
                  </a:lnTo>
                  <a:lnTo>
                    <a:pt x="720" y="384"/>
                  </a:lnTo>
                  <a:lnTo>
                    <a:pt x="1008" y="384"/>
                  </a:lnTo>
                  <a:lnTo>
                    <a:pt x="816" y="0"/>
                  </a:lnTo>
                  <a:lnTo>
                    <a:pt x="144" y="0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B2B2B2"/>
            </a:solidFill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6" name="矩形 16410"/>
            <p:cNvSpPr/>
            <p:nvPr/>
          </p:nvSpPr>
          <p:spPr>
            <a:xfrm>
              <a:off x="3360" y="960"/>
              <a:ext cx="864" cy="1200"/>
            </a:xfrm>
            <a:prstGeom prst="rect">
              <a:avLst/>
            </a:prstGeom>
            <a:solidFill>
              <a:srgbClr val="CCFFCC"/>
            </a:solidFill>
            <a:ln w="127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直接连接符 16411"/>
            <p:cNvSpPr/>
            <p:nvPr/>
          </p:nvSpPr>
          <p:spPr>
            <a:xfrm>
              <a:off x="3360" y="1728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8" name="直接连接符 16412"/>
            <p:cNvSpPr/>
            <p:nvPr/>
          </p:nvSpPr>
          <p:spPr>
            <a:xfrm>
              <a:off x="3360" y="1536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09" name="直接连接符 16413"/>
            <p:cNvSpPr/>
            <p:nvPr/>
          </p:nvSpPr>
          <p:spPr>
            <a:xfrm>
              <a:off x="3360" y="1152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0" name="直接连接符 16414"/>
            <p:cNvSpPr/>
            <p:nvPr/>
          </p:nvSpPr>
          <p:spPr>
            <a:xfrm>
              <a:off x="3360" y="1344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1" name="直接连接符 16415"/>
            <p:cNvSpPr/>
            <p:nvPr/>
          </p:nvSpPr>
          <p:spPr>
            <a:xfrm>
              <a:off x="3360" y="1920"/>
              <a:ext cx="864" cy="0"/>
            </a:xfrm>
            <a:prstGeom prst="line">
              <a:avLst/>
            </a:prstGeom>
            <a:ln w="12700" cap="flat" cmpd="sng">
              <a:solidFill>
                <a:srgbClr val="99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2" name="矩形 16416"/>
            <p:cNvSpPr/>
            <p:nvPr/>
          </p:nvSpPr>
          <p:spPr>
            <a:xfrm>
              <a:off x="2112" y="2688"/>
              <a:ext cx="720" cy="480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513" name="矩形 16417"/>
            <p:cNvSpPr/>
            <p:nvPr/>
          </p:nvSpPr>
          <p:spPr>
            <a:xfrm>
              <a:off x="3264" y="2784"/>
              <a:ext cx="864" cy="288"/>
            </a:xfrm>
            <a:prstGeom prst="rect">
              <a:avLst/>
            </a:prstGeom>
            <a:solidFill>
              <a:srgbClr val="CCFFFF"/>
            </a:solidFill>
            <a:ln w="127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514" name="矩形 16418"/>
            <p:cNvSpPr/>
            <p:nvPr/>
          </p:nvSpPr>
          <p:spPr>
            <a:xfrm>
              <a:off x="4464" y="1296"/>
              <a:ext cx="720" cy="528"/>
            </a:xfrm>
            <a:prstGeom prst="rect">
              <a:avLst/>
            </a:prstGeom>
            <a:solidFill>
              <a:srgbClr val="FF9900"/>
            </a:solidFill>
            <a:ln w="127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515" name="直接连接符 16419"/>
            <p:cNvSpPr/>
            <p:nvPr/>
          </p:nvSpPr>
          <p:spPr>
            <a:xfrm>
              <a:off x="5184" y="1584"/>
              <a:ext cx="480" cy="0"/>
            </a:xfrm>
            <a:prstGeom prst="line">
              <a:avLst/>
            </a:prstGeom>
            <a:ln w="117475" cap="flat" cmpd="sng">
              <a:solidFill>
                <a:srgbClr val="9966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20516" name="直接连接符 16420"/>
            <p:cNvSpPr/>
            <p:nvPr/>
          </p:nvSpPr>
          <p:spPr>
            <a:xfrm>
              <a:off x="4944" y="0"/>
              <a:ext cx="0" cy="1296"/>
            </a:xfrm>
            <a:prstGeom prst="line">
              <a:avLst/>
            </a:prstGeom>
            <a:ln w="117475" cap="flat" cmpd="sng">
              <a:solidFill>
                <a:srgbClr val="9966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0517" name="直接连接符 16421"/>
            <p:cNvSpPr/>
            <p:nvPr/>
          </p:nvSpPr>
          <p:spPr>
            <a:xfrm>
              <a:off x="3744" y="144"/>
              <a:ext cx="1152" cy="0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0518" name="直接连接符 16422"/>
            <p:cNvSpPr/>
            <p:nvPr/>
          </p:nvSpPr>
          <p:spPr>
            <a:xfrm>
              <a:off x="3744" y="144"/>
              <a:ext cx="0" cy="144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19" name="直接连接符 16423"/>
            <p:cNvSpPr/>
            <p:nvPr/>
          </p:nvSpPr>
          <p:spPr>
            <a:xfrm>
              <a:off x="3456" y="672"/>
              <a:ext cx="0" cy="288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none" w="med" len="med"/>
            </a:ln>
          </p:spPr>
        </p:sp>
        <p:sp>
          <p:nvSpPr>
            <p:cNvPr id="20520" name="直接连接符 16424"/>
            <p:cNvSpPr/>
            <p:nvPr/>
          </p:nvSpPr>
          <p:spPr>
            <a:xfrm>
              <a:off x="4080" y="672"/>
              <a:ext cx="0" cy="288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20521" name="直接连接符 16425"/>
            <p:cNvSpPr/>
            <p:nvPr/>
          </p:nvSpPr>
          <p:spPr>
            <a:xfrm>
              <a:off x="4080" y="816"/>
              <a:ext cx="864" cy="0"/>
            </a:xfrm>
            <a:prstGeom prst="line">
              <a:avLst/>
            </a:prstGeom>
            <a:ln w="7620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20522" name="文本框 16426"/>
            <p:cNvSpPr txBox="1"/>
            <p:nvPr/>
          </p:nvSpPr>
          <p:spPr>
            <a:xfrm>
              <a:off x="3388" y="1929"/>
              <a:ext cx="84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内部暂存器</a:t>
              </a:r>
              <a:endPara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3" name="文本框 16427"/>
            <p:cNvSpPr txBox="1"/>
            <p:nvPr/>
          </p:nvSpPr>
          <p:spPr>
            <a:xfrm>
              <a:off x="3408" y="1728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4" name="文本框 16428"/>
            <p:cNvSpPr txBox="1"/>
            <p:nvPr/>
          </p:nvSpPr>
          <p:spPr>
            <a:xfrm>
              <a:off x="3456" y="1536"/>
              <a:ext cx="6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ES</a:t>
              </a:r>
              <a:endPara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5" name="文本框 16429"/>
            <p:cNvSpPr txBox="1"/>
            <p:nvPr/>
          </p:nvSpPr>
          <p:spPr>
            <a:xfrm>
              <a:off x="3552" y="1344"/>
              <a:ext cx="3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6" name="文本框 16430"/>
            <p:cNvSpPr txBox="1"/>
            <p:nvPr/>
          </p:nvSpPr>
          <p:spPr>
            <a:xfrm>
              <a:off x="3552" y="1152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7" name="文本框 16431"/>
            <p:cNvSpPr txBox="1"/>
            <p:nvPr/>
          </p:nvSpPr>
          <p:spPr>
            <a:xfrm>
              <a:off x="3552" y="96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8" name="文本框 16432"/>
            <p:cNvSpPr txBox="1"/>
            <p:nvPr/>
          </p:nvSpPr>
          <p:spPr>
            <a:xfrm>
              <a:off x="4464" y="1344"/>
              <a:ext cx="8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输出控制电路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9" name="文本框 16433"/>
            <p:cNvSpPr txBox="1"/>
            <p:nvPr/>
          </p:nvSpPr>
          <p:spPr>
            <a:xfrm>
              <a:off x="5375" y="1776"/>
              <a:ext cx="289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外部总线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0" name="直接连接符 16434"/>
            <p:cNvSpPr/>
            <p:nvPr/>
          </p:nvSpPr>
          <p:spPr>
            <a:xfrm>
              <a:off x="2832" y="2928"/>
              <a:ext cx="432" cy="0"/>
            </a:xfrm>
            <a:prstGeom prst="line">
              <a:avLst/>
            </a:prstGeom>
            <a:ln w="9525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none" w="med" len="med"/>
            </a:ln>
          </p:spPr>
        </p:sp>
        <p:sp>
          <p:nvSpPr>
            <p:cNvPr id="20531" name="直接连接符 16435"/>
            <p:cNvSpPr/>
            <p:nvPr/>
          </p:nvSpPr>
          <p:spPr>
            <a:xfrm>
              <a:off x="4944" y="1824"/>
              <a:ext cx="0" cy="1104"/>
            </a:xfrm>
            <a:prstGeom prst="line">
              <a:avLst/>
            </a:prstGeom>
            <a:ln w="1016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2" name="直接连接符 16436"/>
            <p:cNvSpPr/>
            <p:nvPr/>
          </p:nvSpPr>
          <p:spPr>
            <a:xfrm>
              <a:off x="4128" y="2928"/>
              <a:ext cx="816" cy="0"/>
            </a:xfrm>
            <a:prstGeom prst="line">
              <a:avLst/>
            </a:prstGeom>
            <a:ln w="9525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none" w="med" len="med"/>
            </a:ln>
          </p:spPr>
        </p:sp>
        <p:sp>
          <p:nvSpPr>
            <p:cNvPr id="20533" name="直接连接符 16437"/>
            <p:cNvSpPr/>
            <p:nvPr/>
          </p:nvSpPr>
          <p:spPr>
            <a:xfrm>
              <a:off x="3120" y="2352"/>
              <a:ext cx="0" cy="576"/>
            </a:xfrm>
            <a:prstGeom prst="line">
              <a:avLst/>
            </a:prstGeom>
            <a:ln w="88900" cap="flat" cmpd="sng">
              <a:solidFill>
                <a:srgbClr val="996600"/>
              </a:solidFill>
              <a:prstDash val="solid"/>
              <a:round/>
              <a:headEnd type="triangle" w="sm" len="sm"/>
              <a:tailEnd type="none" w="med" len="med"/>
            </a:ln>
          </p:spPr>
        </p:sp>
        <p:sp>
          <p:nvSpPr>
            <p:cNvPr id="20534" name="直接连接符 16438"/>
            <p:cNvSpPr/>
            <p:nvPr/>
          </p:nvSpPr>
          <p:spPr>
            <a:xfrm>
              <a:off x="3024" y="2064"/>
              <a:ext cx="336" cy="0"/>
            </a:xfrm>
            <a:prstGeom prst="line">
              <a:avLst/>
            </a:prstGeom>
            <a:ln w="88900" cap="flat" cmpd="sng">
              <a:solidFill>
                <a:srgbClr val="9966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0535" name="直接连接符 16439"/>
            <p:cNvSpPr/>
            <p:nvPr/>
          </p:nvSpPr>
          <p:spPr>
            <a:xfrm flipH="1">
              <a:off x="3024" y="2064"/>
              <a:ext cx="1" cy="240"/>
            </a:xfrm>
            <a:prstGeom prst="line">
              <a:avLst/>
            </a:prstGeom>
            <a:ln w="88900" cap="flat" cmpd="sng">
              <a:solidFill>
                <a:srgbClr val="996600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0536" name="文本框 16440"/>
            <p:cNvSpPr txBox="1"/>
            <p:nvPr/>
          </p:nvSpPr>
          <p:spPr>
            <a:xfrm>
              <a:off x="2160" y="2736"/>
              <a:ext cx="7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执行部分控制电路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7" name="直接连接符 16441"/>
            <p:cNvSpPr/>
            <p:nvPr/>
          </p:nvSpPr>
          <p:spPr>
            <a:xfrm>
              <a:off x="2016" y="2160"/>
              <a:ext cx="0" cy="148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8" name="直接连接符 16442"/>
            <p:cNvSpPr/>
            <p:nvPr/>
          </p:nvSpPr>
          <p:spPr>
            <a:xfrm>
              <a:off x="1584" y="2160"/>
              <a:ext cx="432" cy="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39" name="直接连接符 16443"/>
            <p:cNvSpPr/>
            <p:nvPr/>
          </p:nvSpPr>
          <p:spPr>
            <a:xfrm>
              <a:off x="1584" y="2016"/>
              <a:ext cx="0" cy="144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20540" name="直接连接符 16444"/>
            <p:cNvSpPr/>
            <p:nvPr/>
          </p:nvSpPr>
          <p:spPr>
            <a:xfrm>
              <a:off x="1728" y="2928"/>
              <a:ext cx="384" cy="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20541" name="直接连接符 16445"/>
            <p:cNvSpPr/>
            <p:nvPr/>
          </p:nvSpPr>
          <p:spPr>
            <a:xfrm>
              <a:off x="1824" y="3648"/>
              <a:ext cx="192" cy="0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20542" name="直接连接符 16446"/>
            <p:cNvSpPr/>
            <p:nvPr/>
          </p:nvSpPr>
          <p:spPr>
            <a:xfrm>
              <a:off x="3408" y="2784"/>
              <a:ext cx="0" cy="288"/>
            </a:xfrm>
            <a:prstGeom prst="line">
              <a:avLst/>
            </a:prstGeom>
            <a:ln w="127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3" name="直接连接符 16447"/>
            <p:cNvSpPr/>
            <p:nvPr/>
          </p:nvSpPr>
          <p:spPr>
            <a:xfrm>
              <a:off x="3552" y="2784"/>
              <a:ext cx="0" cy="288"/>
            </a:xfrm>
            <a:prstGeom prst="line">
              <a:avLst/>
            </a:prstGeom>
            <a:ln w="127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4" name="直接连接符 16448"/>
            <p:cNvSpPr/>
            <p:nvPr/>
          </p:nvSpPr>
          <p:spPr>
            <a:xfrm>
              <a:off x="3696" y="2784"/>
              <a:ext cx="0" cy="288"/>
            </a:xfrm>
            <a:prstGeom prst="line">
              <a:avLst/>
            </a:prstGeom>
            <a:ln w="127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5" name="直接连接符 16449"/>
            <p:cNvSpPr/>
            <p:nvPr/>
          </p:nvSpPr>
          <p:spPr>
            <a:xfrm>
              <a:off x="3840" y="2784"/>
              <a:ext cx="0" cy="288"/>
            </a:xfrm>
            <a:prstGeom prst="line">
              <a:avLst/>
            </a:prstGeom>
            <a:ln w="127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6" name="直接连接符 16450"/>
            <p:cNvSpPr/>
            <p:nvPr/>
          </p:nvSpPr>
          <p:spPr>
            <a:xfrm>
              <a:off x="3984" y="2784"/>
              <a:ext cx="0" cy="288"/>
            </a:xfrm>
            <a:prstGeom prst="line">
              <a:avLst/>
            </a:prstGeom>
            <a:ln w="12700" cap="flat" cmpd="sng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47" name="文本框 16451"/>
            <p:cNvSpPr txBox="1"/>
            <p:nvPr/>
          </p:nvSpPr>
          <p:spPr>
            <a:xfrm>
              <a:off x="3264" y="2832"/>
              <a:ext cx="9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1 2  3  4  5  6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8" name="直接连接符 16452"/>
            <p:cNvSpPr/>
            <p:nvPr/>
          </p:nvSpPr>
          <p:spPr>
            <a:xfrm>
              <a:off x="2928" y="384"/>
              <a:ext cx="0" cy="3696"/>
            </a:xfrm>
            <a:prstGeom prst="line">
              <a:avLst/>
            </a:prstGeom>
            <a:ln w="12700" cap="flat" cmpd="sng">
              <a:solidFill>
                <a:srgbClr val="996600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20549" name="直接连接符 16453"/>
            <p:cNvSpPr/>
            <p:nvPr/>
          </p:nvSpPr>
          <p:spPr>
            <a:xfrm>
              <a:off x="5376" y="48"/>
              <a:ext cx="0" cy="3984"/>
            </a:xfrm>
            <a:prstGeom prst="line">
              <a:avLst/>
            </a:prstGeom>
            <a:ln w="12700" cap="flat" cmpd="sng">
              <a:solidFill>
                <a:srgbClr val="996600"/>
              </a:solidFill>
              <a:prstDash val="lgDashDot"/>
              <a:round/>
              <a:headEnd type="none" w="med" len="med"/>
              <a:tailEnd type="none" w="med" len="med"/>
            </a:ln>
          </p:spPr>
        </p:sp>
        <p:sp>
          <p:nvSpPr>
            <p:cNvPr id="20550" name="文本框 16454"/>
            <p:cNvSpPr txBox="1"/>
            <p:nvPr/>
          </p:nvSpPr>
          <p:spPr>
            <a:xfrm>
              <a:off x="3621" y="2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∑</a:t>
              </a:r>
              <a:endPara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1" name="文本框 16455"/>
            <p:cNvSpPr txBox="1"/>
            <p:nvPr/>
          </p:nvSpPr>
          <p:spPr>
            <a:xfrm>
              <a:off x="1008" y="288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2" name="文本框 16456"/>
            <p:cNvSpPr txBox="1"/>
            <p:nvPr/>
          </p:nvSpPr>
          <p:spPr>
            <a:xfrm>
              <a:off x="816" y="3552"/>
              <a:ext cx="9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标志寄存器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3" name="文本框 16457"/>
            <p:cNvSpPr txBox="1"/>
            <p:nvPr/>
          </p:nvSpPr>
          <p:spPr>
            <a:xfrm>
              <a:off x="768" y="480"/>
              <a:ext cx="9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AH      AL  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4" name="文本框 16458"/>
            <p:cNvSpPr txBox="1"/>
            <p:nvPr/>
          </p:nvSpPr>
          <p:spPr>
            <a:xfrm>
              <a:off x="816" y="672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BH      BL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5" name="文本框 16459"/>
            <p:cNvSpPr txBox="1"/>
            <p:nvPr/>
          </p:nvSpPr>
          <p:spPr>
            <a:xfrm>
              <a:off x="864" y="864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CH      CL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6" name="文本框 16460"/>
            <p:cNvSpPr txBox="1"/>
            <p:nvPr/>
          </p:nvSpPr>
          <p:spPr>
            <a:xfrm>
              <a:off x="816" y="1056"/>
              <a:ext cx="8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DH      DL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7" name="文本框 16461"/>
            <p:cNvSpPr txBox="1"/>
            <p:nvPr/>
          </p:nvSpPr>
          <p:spPr>
            <a:xfrm>
              <a:off x="960" y="1248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SP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8" name="文本框 16462"/>
            <p:cNvSpPr txBox="1"/>
            <p:nvPr/>
          </p:nvSpPr>
          <p:spPr>
            <a:xfrm>
              <a:off x="960" y="1440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BP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9" name="文本框 16463"/>
            <p:cNvSpPr txBox="1"/>
            <p:nvPr/>
          </p:nvSpPr>
          <p:spPr>
            <a:xfrm>
              <a:off x="960" y="1632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0" name="文本框 16464"/>
            <p:cNvSpPr txBox="1"/>
            <p:nvPr/>
          </p:nvSpPr>
          <p:spPr>
            <a:xfrm>
              <a:off x="1008" y="1824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DI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1" name="文本框 16465"/>
            <p:cNvSpPr txBox="1"/>
            <p:nvPr/>
          </p:nvSpPr>
          <p:spPr>
            <a:xfrm>
              <a:off x="1741" y="970"/>
              <a:ext cx="96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通用寄存器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2" name="文本框 16466"/>
            <p:cNvSpPr txBox="1"/>
            <p:nvPr/>
          </p:nvSpPr>
          <p:spPr>
            <a:xfrm>
              <a:off x="4145" y="380"/>
              <a:ext cx="90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地址加法器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3" name="文本框 16467"/>
            <p:cNvSpPr txBox="1"/>
            <p:nvPr/>
          </p:nvSpPr>
          <p:spPr>
            <a:xfrm>
              <a:off x="3216" y="3120"/>
              <a:ext cx="120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指令队列缓冲器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4" name="文本框 16468"/>
            <p:cNvSpPr txBox="1"/>
            <p:nvPr/>
          </p:nvSpPr>
          <p:spPr>
            <a:xfrm>
              <a:off x="1824" y="3888"/>
              <a:ext cx="115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执行部件 （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EU)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5" name="文本框 16469"/>
            <p:cNvSpPr txBox="1"/>
            <p:nvPr/>
          </p:nvSpPr>
          <p:spPr>
            <a:xfrm>
              <a:off x="3600" y="3840"/>
              <a:ext cx="163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总线接口部件 （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BIU)</a:t>
              </a:r>
              <a:endPara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6" name="直接连接符 16470"/>
            <p:cNvSpPr/>
            <p:nvPr/>
          </p:nvSpPr>
          <p:spPr>
            <a:xfrm flipH="1">
              <a:off x="2254" y="2254"/>
              <a:ext cx="240" cy="193"/>
            </a:xfrm>
            <a:prstGeom prst="line">
              <a:avLst/>
            </a:prstGeom>
            <a:ln w="127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67" name="文本框 16471"/>
            <p:cNvSpPr txBox="1"/>
            <p:nvPr/>
          </p:nvSpPr>
          <p:spPr>
            <a:xfrm>
              <a:off x="2256" y="2064"/>
              <a:ext cx="5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lang="zh-CN" altLang="en-US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8" name="直接连接符 16472"/>
            <p:cNvSpPr/>
            <p:nvPr/>
          </p:nvSpPr>
          <p:spPr>
            <a:xfrm flipH="1">
              <a:off x="4368" y="48"/>
              <a:ext cx="240" cy="192"/>
            </a:xfrm>
            <a:prstGeom prst="line">
              <a:avLst/>
            </a:prstGeom>
            <a:ln w="127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69" name="文本框 16473"/>
            <p:cNvSpPr txBox="1"/>
            <p:nvPr/>
          </p:nvSpPr>
          <p:spPr>
            <a:xfrm>
              <a:off x="4272" y="192"/>
              <a:ext cx="5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r>
                <a:rPr lang="zh-CN" altLang="en-US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0" name="直接连接符 16474"/>
            <p:cNvSpPr/>
            <p:nvPr/>
          </p:nvSpPr>
          <p:spPr>
            <a:xfrm flipH="1">
              <a:off x="4464" y="720"/>
              <a:ext cx="192" cy="192"/>
            </a:xfrm>
            <a:prstGeom prst="line">
              <a:avLst/>
            </a:prstGeom>
            <a:ln w="127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71" name="文本框 16475"/>
            <p:cNvSpPr txBox="1"/>
            <p:nvPr/>
          </p:nvSpPr>
          <p:spPr>
            <a:xfrm>
              <a:off x="4368" y="864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lang="zh-CN" altLang="en-US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2" name="直接连接符 16476"/>
            <p:cNvSpPr/>
            <p:nvPr/>
          </p:nvSpPr>
          <p:spPr>
            <a:xfrm flipH="1">
              <a:off x="3024" y="2832"/>
              <a:ext cx="192" cy="192"/>
            </a:xfrm>
            <a:prstGeom prst="line">
              <a:avLst/>
            </a:prstGeom>
            <a:ln w="12700" cap="flat" cmpd="sng">
              <a:solidFill>
                <a:srgbClr val="A5002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73" name="文本框 16477"/>
            <p:cNvSpPr txBox="1"/>
            <p:nvPr/>
          </p:nvSpPr>
          <p:spPr>
            <a:xfrm>
              <a:off x="2928" y="2976"/>
              <a:ext cx="4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lang="zh-CN" altLang="en-US" sz="1600" b="1" dirty="0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6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idx="4294967295"/>
          </p:nvPr>
        </p:nvSpPr>
        <p:spPr>
          <a:xfrm>
            <a:off x="828675" y="2565400"/>
            <a:ext cx="7543800" cy="9144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4800" dirty="0"/>
              <a:t>第</a:t>
            </a:r>
            <a:r>
              <a:rPr lang="en-US" altLang="zh-CN" sz="4800" dirty="0"/>
              <a:t>1</a:t>
            </a:r>
            <a:r>
              <a:rPr lang="zh-CN" altLang="en-US" sz="4800" dirty="0"/>
              <a:t>章 汇编语言基础</a:t>
            </a:r>
            <a:endParaRPr lang="zh-CN" altLang="en-US" sz="4800" dirty="0"/>
          </a:p>
        </p:txBody>
      </p:sp>
      <p:sp>
        <p:nvSpPr>
          <p:cNvPr id="7170" name="Rectangle 3"/>
          <p:cNvSpPr>
            <a:spLocks noGrp="1"/>
          </p:cNvSpPr>
          <p:nvPr>
            <p:ph type="subTitle" idx="4294967295"/>
          </p:nvPr>
        </p:nvSpPr>
        <p:spPr>
          <a:xfrm>
            <a:off x="828675" y="3644900"/>
            <a:ext cx="6688138" cy="2663825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lvl1pPr>
            <a:lvl2pPr marL="457200" lvl="1" indent="-92075" algn="ctr">
              <a:buClr>
                <a:schemeClr val="accent1"/>
              </a:buClr>
              <a:buSzPct val="80000"/>
              <a:buFont typeface="Wingdings" panose="05000000000000000000" pitchFamily="2" charset="2"/>
              <a:defRPr/>
            </a:lvl2pPr>
            <a:lvl3pPr marL="914400" lvl="2" indent="-196850" algn="ctr">
              <a:buClrTx/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1.1 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个人计算机系统概述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1.2 8086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处理器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1.3 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汇编语言程序的格式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1.4 </a:t>
            </a: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汇编语言程序的开发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171" name="Picture 9" descr="shuimo0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1600" y="4581525"/>
            <a:ext cx="1920875" cy="185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1.2.2 8086</a:t>
            </a:r>
            <a:r>
              <a:rPr lang="zh-CN" altLang="en-US" dirty="0"/>
              <a:t>的寄存器（</a:t>
            </a:r>
            <a:r>
              <a:rPr lang="en-US" altLang="zh-CN" dirty="0"/>
              <a:t>Register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dirty="0"/>
              <a:t>处理器内部的高速存储单元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用于暂时存放程序执行过程中的代码和数据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透明寄存器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对应用人员不可见、不能编程直接控制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可编程（</a:t>
            </a:r>
            <a:r>
              <a:rPr lang="en-US" altLang="zh-CN" dirty="0"/>
              <a:t>Programmable</a:t>
            </a:r>
            <a:r>
              <a:rPr lang="zh-CN" altLang="en-US" dirty="0"/>
              <a:t>）寄存器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具有引用名称、供编程使用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通用寄存器（</a:t>
            </a:r>
            <a:r>
              <a:rPr lang="en-US" altLang="zh-CN" dirty="0"/>
              <a:t>General-Purpose Register</a:t>
            </a:r>
            <a:r>
              <a:rPr lang="zh-CN" altLang="en-US" dirty="0"/>
              <a:t>） 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具有多种用途</a:t>
            </a:r>
            <a:endParaRPr lang="zh-CN" altLang="en-US" sz="2800" dirty="0"/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数量较多、使用频度较高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专用寄存器</a:t>
            </a:r>
            <a:endParaRPr lang="zh-CN" altLang="en-US" dirty="0"/>
          </a:p>
          <a:p>
            <a:pPr lvl="2">
              <a:lnSpc>
                <a:spcPct val="90000"/>
              </a:lnSpc>
            </a:pPr>
            <a:r>
              <a:rPr lang="zh-CN" altLang="en-US" sz="2800" dirty="0"/>
              <a:t>各自只用于特定目的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8086</a:t>
            </a:r>
            <a:r>
              <a:rPr lang="zh-CN" altLang="en-US" dirty="0"/>
              <a:t>的寄存器</a:t>
            </a:r>
            <a:endParaRPr lang="zh-CN" altLang="en-US" dirty="0"/>
          </a:p>
        </p:txBody>
      </p:sp>
      <p:pic>
        <p:nvPicPr>
          <p:cNvPr id="22530" name="图片 18434" descr="hy01_0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47700"/>
            <a:ext cx="9144000" cy="6237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8"/>
          <p:cNvSpPr/>
          <p:nvPr/>
        </p:nvSpPr>
        <p:spPr>
          <a:xfrm>
            <a:off x="5799138" y="981075"/>
            <a:ext cx="3165475" cy="177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位通用寄存器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位段寄存器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位标志寄存器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位指令指针</a:t>
            </a:r>
            <a:endParaRPr lang="zh-CN" altLang="en-US" sz="24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 </a:t>
            </a:r>
            <a:r>
              <a:rPr lang="zh-CN" altLang="en-US" dirty="0"/>
              <a:t>通用寄存器</a:t>
            </a:r>
            <a:endParaRPr lang="zh-CN" altLang="en-US" dirty="0"/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5000"/>
              </a:lnSpc>
            </a:pPr>
            <a:r>
              <a:rPr lang="zh-CN" altLang="en-US" sz="2800" dirty="0"/>
              <a:t>处理器最常使用的整数通用寄存器</a:t>
            </a:r>
            <a:endParaRPr lang="zh-CN" altLang="en-US" sz="2800" dirty="0"/>
          </a:p>
          <a:p>
            <a:pPr>
              <a:lnSpc>
                <a:spcPct val="95000"/>
              </a:lnSpc>
            </a:pPr>
            <a:r>
              <a:rPr lang="zh-CN" altLang="en-US" sz="2800" dirty="0"/>
              <a:t>可用于保存整数数据、地址等 </a:t>
            </a:r>
            <a:endParaRPr lang="en-US" altLang="zh-CN" sz="2800" dirty="0"/>
          </a:p>
          <a:p>
            <a:pPr>
              <a:lnSpc>
                <a:spcPct val="95000"/>
              </a:lnSpc>
            </a:pPr>
            <a:r>
              <a:rPr lang="en-US" altLang="zh-CN" sz="2800" dirty="0"/>
              <a:t>8</a:t>
            </a:r>
            <a:r>
              <a:rPr lang="zh-CN" altLang="en-US" sz="2800" dirty="0"/>
              <a:t>个</a:t>
            </a:r>
            <a:r>
              <a:rPr lang="en-US" altLang="zh-CN" sz="2800" dirty="0"/>
              <a:t>16</a:t>
            </a:r>
            <a:r>
              <a:rPr lang="zh-CN" altLang="en-US" sz="2800" dirty="0"/>
              <a:t>位通用寄存器</a:t>
            </a:r>
            <a:endParaRPr lang="zh-CN" altLang="en-US" sz="2800" dirty="0"/>
          </a:p>
          <a:p>
            <a:pPr lvl="1">
              <a:lnSpc>
                <a:spcPct val="95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AX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BX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CX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DX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95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SI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DI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BP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SP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sz="2800" dirty="0"/>
              <a:t>8</a:t>
            </a:r>
            <a:r>
              <a:rPr lang="zh-CN" altLang="en-US" sz="2800" dirty="0"/>
              <a:t>个</a:t>
            </a:r>
            <a:r>
              <a:rPr lang="en-US" altLang="zh-CN" sz="2800" dirty="0"/>
              <a:t>8</a:t>
            </a:r>
            <a:r>
              <a:rPr lang="zh-CN" altLang="en-US" sz="2800" dirty="0"/>
              <a:t>位通用寄存器</a:t>
            </a:r>
            <a:endParaRPr lang="zh-CN" altLang="en-US" sz="2800" dirty="0"/>
          </a:p>
          <a:p>
            <a:pPr lvl="1">
              <a:lnSpc>
                <a:spcPct val="95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AH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BH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CH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DH</a:t>
            </a:r>
            <a:endParaRPr lang="en-US" altLang="zh-CN" dirty="0">
              <a:solidFill>
                <a:srgbClr val="0000CC"/>
              </a:solidFill>
            </a:endParaRPr>
          </a:p>
          <a:p>
            <a:pPr lvl="1">
              <a:lnSpc>
                <a:spcPct val="95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AL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BL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CL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DL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grpSp>
        <p:nvGrpSpPr>
          <p:cNvPr id="23555" name="组合 19459"/>
          <p:cNvGrpSpPr/>
          <p:nvPr/>
        </p:nvGrpSpPr>
        <p:grpSpPr>
          <a:xfrm>
            <a:off x="5724525" y="4365625"/>
            <a:ext cx="2760663" cy="1460500"/>
            <a:chOff x="0" y="0"/>
            <a:chExt cx="1739" cy="920"/>
          </a:xfrm>
        </p:grpSpPr>
        <p:sp>
          <p:nvSpPr>
            <p:cNvPr id="23556" name="Text Box 14"/>
            <p:cNvSpPr txBox="1"/>
            <p:nvPr/>
          </p:nvSpPr>
          <p:spPr>
            <a:xfrm>
              <a:off x="691" y="12"/>
              <a:ext cx="3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8 7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7" name="Text Box 18"/>
            <p:cNvSpPr txBox="1"/>
            <p:nvPr/>
          </p:nvSpPr>
          <p:spPr>
            <a:xfrm>
              <a:off x="0" y="0"/>
              <a:ext cx="43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Text Box 23"/>
            <p:cNvSpPr txBox="1"/>
            <p:nvPr/>
          </p:nvSpPr>
          <p:spPr>
            <a:xfrm>
              <a:off x="139" y="230"/>
              <a:ext cx="726" cy="306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AH</a:t>
              </a:r>
              <a:endParaRPr lang="en-US" altLang="zh-CN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Text Box 25"/>
            <p:cNvSpPr txBox="1"/>
            <p:nvPr/>
          </p:nvSpPr>
          <p:spPr>
            <a:xfrm>
              <a:off x="865" y="230"/>
              <a:ext cx="771" cy="306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AL</a:t>
              </a:r>
              <a:endPara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Text Box 28"/>
            <p:cNvSpPr txBox="1"/>
            <p:nvPr/>
          </p:nvSpPr>
          <p:spPr>
            <a:xfrm>
              <a:off x="1429" y="12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AutoShape 29"/>
            <p:cNvSpPr/>
            <p:nvPr/>
          </p:nvSpPr>
          <p:spPr>
            <a:xfrm rot="5400000">
              <a:off x="783" y="-78"/>
              <a:ext cx="144" cy="1389"/>
            </a:xfrm>
            <a:prstGeom prst="rightBrace">
              <a:avLst>
                <a:gd name="adj1" fmla="val 79622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10800000" vert="eaVert"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562" name="Text Box 30"/>
            <p:cNvSpPr txBox="1"/>
            <p:nvPr/>
          </p:nvSpPr>
          <p:spPr>
            <a:xfrm>
              <a:off x="562" y="632"/>
              <a:ext cx="6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AX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63" name="filecab3"/>
          <p:cNvSpPr>
            <a:spLocks noEditPoints="1"/>
          </p:cNvSpPr>
          <p:nvPr/>
        </p:nvSpPr>
        <p:spPr>
          <a:xfrm flipV="1">
            <a:off x="5489575" y="2524125"/>
            <a:ext cx="2832100" cy="153035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2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既是一个整体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又可独立使用</a:t>
            </a:r>
            <a:endParaRPr lang="zh-CN" altLang="en-US" sz="2800" b="1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通用寄存器的名称</a:t>
            </a:r>
            <a:endParaRPr lang="zh-CN" altLang="en-US" dirty="0"/>
          </a:p>
        </p:txBody>
      </p:sp>
      <p:graphicFrame>
        <p:nvGraphicFramePr>
          <p:cNvPr id="20483" name="表格 20482"/>
          <p:cNvGraphicFramePr/>
          <p:nvPr/>
        </p:nvGraphicFramePr>
        <p:xfrm>
          <a:off x="609600" y="1028700"/>
          <a:ext cx="8001000" cy="5229225"/>
        </p:xfrm>
        <a:graphic>
          <a:graphicData uri="http://schemas.openxmlformats.org/drawingml/2006/table">
            <a:tbl>
              <a:tblPr/>
              <a:tblGrid>
                <a:gridCol w="1298575"/>
                <a:gridCol w="3749675"/>
                <a:gridCol w="2952750"/>
              </a:tblGrid>
              <a:tr h="695325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  <a:ea typeface="Gulim" pitchFamily="34" charset="-127"/>
                        </a:rPr>
                        <a:t>AX</a:t>
                      </a:r>
                      <a:endParaRPr lang="ko-KR" altLang="en-US" dirty="0">
                        <a:solidFill>
                          <a:schemeClr val="hlink"/>
                        </a:solidFill>
                        <a:latin typeface="宋体" panose="02010600030101010101" pitchFamily="2" charset="-122"/>
                        <a:ea typeface="Gulim" pitchFamily="34" charset="-127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Accumulator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累加器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</a:rPr>
                        <a:t>BX</a:t>
                      </a:r>
                      <a:endParaRPr lang="zh-CN" altLang="en-US" dirty="0">
                        <a:solidFill>
                          <a:schemeClr val="hlink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Base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基址寄存器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</a:rPr>
                        <a:t>CX</a:t>
                      </a:r>
                      <a:endParaRPr lang="zh-CN" altLang="en-US" dirty="0">
                        <a:solidFill>
                          <a:schemeClr val="hlink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Counter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计数器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</a:rPr>
                        <a:t>DX</a:t>
                      </a:r>
                      <a:endParaRPr lang="zh-CN" altLang="en-US" dirty="0">
                        <a:solidFill>
                          <a:schemeClr val="hlink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Data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数据寄存器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  <a:ea typeface="Gulim" pitchFamily="34" charset="-127"/>
                        </a:rPr>
                        <a:t>SI</a:t>
                      </a:r>
                      <a:endParaRPr lang="en-US" altLang="zh-CN" dirty="0">
                        <a:solidFill>
                          <a:schemeClr val="hlink"/>
                        </a:solidFill>
                        <a:latin typeface="宋体" panose="02010600030101010101" pitchFamily="2" charset="-122"/>
                        <a:ea typeface="Gulim" pitchFamily="34" charset="-127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Source Index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源变址寄存器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  <a:ea typeface="Gulim" pitchFamily="34" charset="-127"/>
                        </a:rPr>
                        <a:t>DI</a:t>
                      </a:r>
                      <a:endParaRPr lang="en-US" altLang="zh-CN" dirty="0">
                        <a:solidFill>
                          <a:schemeClr val="hlink"/>
                        </a:solidFill>
                        <a:latin typeface="宋体" panose="02010600030101010101" pitchFamily="2" charset="-122"/>
                        <a:ea typeface="Gulim" pitchFamily="34" charset="-127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Destination Index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目的变址寄存器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  <a:ea typeface="Gulim" pitchFamily="34" charset="-127"/>
                        </a:rPr>
                        <a:t>BP</a:t>
                      </a:r>
                      <a:endParaRPr lang="en-US" altLang="zh-CN" dirty="0">
                        <a:solidFill>
                          <a:schemeClr val="hlink"/>
                        </a:solidFill>
                        <a:latin typeface="宋体" panose="02010600030101010101" pitchFamily="2" charset="-122"/>
                        <a:ea typeface="Gulim" pitchFamily="34" charset="-127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Base Pointer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基址指针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hlink"/>
                          </a:solidFill>
                          <a:latin typeface="宋体" panose="02010600030101010101" pitchFamily="2" charset="-122"/>
                          <a:ea typeface="Gulim" pitchFamily="34" charset="-127"/>
                        </a:rPr>
                        <a:t>SP</a:t>
                      </a:r>
                      <a:endParaRPr lang="en-US" altLang="zh-CN" dirty="0">
                        <a:solidFill>
                          <a:schemeClr val="hlink"/>
                        </a:solidFill>
                        <a:latin typeface="宋体" panose="02010600030101010101" pitchFamily="2" charset="-122"/>
                        <a:ea typeface="Gulim" pitchFamily="34" charset="-127"/>
                      </a:endParaRPr>
                    </a:p>
                  </a:txBody>
                  <a:tcPr anchor="ctr" anchorCtr="1">
                    <a:lnL>
                      <a:noFill/>
                    </a:lnL>
                    <a:lnR>
                      <a:noFill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Stack Pointer</a:t>
                      </a:r>
                      <a:endParaRPr lang="ko-KR" altLang="en-US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dirty="0">
                          <a:latin typeface="宋体" panose="02010600030101010101" pitchFamily="2" charset="-122"/>
                        </a:rPr>
                        <a:t>堆栈指针</a:t>
                      </a:r>
                      <a:endParaRPr lang="ko-KR" altLang="en-US" dirty="0">
                        <a:latin typeface="宋体" panose="02010600030101010101" pitchFamily="2" charset="-12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2. </a:t>
            </a:r>
            <a:r>
              <a:rPr lang="zh-CN" altLang="en-US" dirty="0"/>
              <a:t>标志寄存器</a:t>
            </a:r>
            <a:endParaRPr lang="zh-CN" altLang="en-US" dirty="0"/>
          </a:p>
        </p:txBody>
      </p:sp>
      <p:sp>
        <p:nvSpPr>
          <p:cNvPr id="2560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标志（</a:t>
            </a:r>
            <a:r>
              <a:rPr lang="en-US" altLang="zh-CN" dirty="0"/>
              <a:t>Flag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反映指令执行结果或控制指令执行形式</a:t>
            </a:r>
            <a:endParaRPr lang="zh-CN" altLang="en-US" dirty="0"/>
          </a:p>
          <a:p>
            <a:pPr lvl="1"/>
            <a:r>
              <a:rPr lang="zh-CN" altLang="en-US" dirty="0"/>
              <a:t>用一个或多个二进制位表示一种标志</a:t>
            </a:r>
            <a:endParaRPr lang="zh-CN" altLang="en-US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的不同组合表达标志的不同状态</a:t>
            </a:r>
            <a:endParaRPr lang="zh-CN" altLang="en-US" dirty="0"/>
          </a:p>
          <a:p>
            <a:r>
              <a:rPr lang="en-US" altLang="zh-CN" dirty="0"/>
              <a:t>8086</a:t>
            </a:r>
            <a:r>
              <a:rPr lang="zh-CN" altLang="en-US" dirty="0"/>
              <a:t>支持</a:t>
            </a:r>
            <a:r>
              <a:rPr lang="en-US" altLang="zh-CN" dirty="0"/>
              <a:t>16</a:t>
            </a:r>
            <a:r>
              <a:rPr lang="zh-CN" altLang="en-US" dirty="0"/>
              <a:t>位标志寄存器</a:t>
            </a:r>
            <a:r>
              <a:rPr lang="en-US" altLang="zh-CN" dirty="0"/>
              <a:t>FLAGS</a:t>
            </a:r>
            <a:endParaRPr lang="zh-CN" altLang="en-US" dirty="0"/>
          </a:p>
          <a:p>
            <a:pPr lvl="1"/>
            <a:r>
              <a:rPr lang="zh-CN" altLang="en-US" dirty="0"/>
              <a:t>状态标志：记录指令执行结果的辅助信息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（分支指令判断这些条件实现程序分支）</a:t>
            </a:r>
            <a:endParaRPr lang="zh-CN" altLang="en-US" dirty="0"/>
          </a:p>
          <a:p>
            <a:pPr lvl="1"/>
            <a:r>
              <a:rPr lang="zh-CN" altLang="en-US" dirty="0"/>
              <a:t>控制标志：控制处理器执行指令的方式 </a:t>
            </a:r>
            <a:endParaRPr lang="zh-CN" altLang="en-US" dirty="0"/>
          </a:p>
        </p:txBody>
      </p:sp>
      <p:grpSp>
        <p:nvGrpSpPr>
          <p:cNvPr id="25603" name="组合 21507"/>
          <p:cNvGrpSpPr/>
          <p:nvPr/>
        </p:nvGrpSpPr>
        <p:grpSpPr>
          <a:xfrm>
            <a:off x="65088" y="5229225"/>
            <a:ext cx="8991600" cy="882650"/>
            <a:chOff x="0" y="0"/>
            <a:chExt cx="5664" cy="556"/>
          </a:xfrm>
        </p:grpSpPr>
        <p:sp>
          <p:nvSpPr>
            <p:cNvPr id="25604" name="Text Box 33"/>
            <p:cNvSpPr txBox="1"/>
            <p:nvPr/>
          </p:nvSpPr>
          <p:spPr>
            <a:xfrm>
              <a:off x="809" y="250"/>
              <a:ext cx="405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OF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5" name="Text Box 34"/>
            <p:cNvSpPr txBox="1"/>
            <p:nvPr/>
          </p:nvSpPr>
          <p:spPr>
            <a:xfrm>
              <a:off x="809" y="0"/>
              <a:ext cx="4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Text Box 35"/>
            <p:cNvSpPr txBox="1"/>
            <p:nvPr/>
          </p:nvSpPr>
          <p:spPr>
            <a:xfrm>
              <a:off x="0" y="250"/>
              <a:ext cx="809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Text Box 36"/>
            <p:cNvSpPr txBox="1"/>
            <p:nvPr/>
          </p:nvSpPr>
          <p:spPr>
            <a:xfrm>
              <a:off x="0" y="0"/>
              <a:ext cx="8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15      12</a:t>
              </a:r>
              <a:endParaRPr lang="en-US" altLang="zh-CN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Text Box 37"/>
            <p:cNvSpPr txBox="1"/>
            <p:nvPr/>
          </p:nvSpPr>
          <p:spPr>
            <a:xfrm>
              <a:off x="1214" y="250"/>
              <a:ext cx="404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DF</a:t>
              </a:r>
              <a:endPara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Text Box 38"/>
            <p:cNvSpPr txBox="1"/>
            <p:nvPr/>
          </p:nvSpPr>
          <p:spPr>
            <a:xfrm>
              <a:off x="1214" y="0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Text Box 39"/>
            <p:cNvSpPr txBox="1"/>
            <p:nvPr/>
          </p:nvSpPr>
          <p:spPr>
            <a:xfrm>
              <a:off x="1618" y="250"/>
              <a:ext cx="405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IF</a:t>
              </a:r>
              <a:endPara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Text Box 40"/>
            <p:cNvSpPr txBox="1"/>
            <p:nvPr/>
          </p:nvSpPr>
          <p:spPr>
            <a:xfrm>
              <a:off x="1618" y="0"/>
              <a:ext cx="4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Text Box 41"/>
            <p:cNvSpPr txBox="1"/>
            <p:nvPr/>
          </p:nvSpPr>
          <p:spPr>
            <a:xfrm>
              <a:off x="2023" y="250"/>
              <a:ext cx="404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TF</a:t>
              </a:r>
              <a:endPara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3" name="Text Box 42"/>
            <p:cNvSpPr txBox="1"/>
            <p:nvPr/>
          </p:nvSpPr>
          <p:spPr>
            <a:xfrm>
              <a:off x="2023" y="0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4" name="Text Box 43"/>
            <p:cNvSpPr txBox="1"/>
            <p:nvPr/>
          </p:nvSpPr>
          <p:spPr>
            <a:xfrm>
              <a:off x="2427" y="250"/>
              <a:ext cx="405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SF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Text Box 44"/>
            <p:cNvSpPr txBox="1"/>
            <p:nvPr/>
          </p:nvSpPr>
          <p:spPr>
            <a:xfrm>
              <a:off x="2427" y="0"/>
              <a:ext cx="4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Text Box 45"/>
            <p:cNvSpPr txBox="1"/>
            <p:nvPr/>
          </p:nvSpPr>
          <p:spPr>
            <a:xfrm>
              <a:off x="2832" y="250"/>
              <a:ext cx="405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ZF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7" name="Text Box 46"/>
            <p:cNvSpPr txBox="1"/>
            <p:nvPr/>
          </p:nvSpPr>
          <p:spPr>
            <a:xfrm>
              <a:off x="2832" y="0"/>
              <a:ext cx="4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8" name="Text Box 47"/>
            <p:cNvSpPr txBox="1"/>
            <p:nvPr/>
          </p:nvSpPr>
          <p:spPr>
            <a:xfrm>
              <a:off x="3237" y="250"/>
              <a:ext cx="404" cy="290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Text Box 48"/>
            <p:cNvSpPr txBox="1"/>
            <p:nvPr/>
          </p:nvSpPr>
          <p:spPr>
            <a:xfrm>
              <a:off x="3237" y="0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Text Box 49"/>
            <p:cNvSpPr txBox="1"/>
            <p:nvPr/>
          </p:nvSpPr>
          <p:spPr>
            <a:xfrm>
              <a:off x="3641" y="250"/>
              <a:ext cx="405" cy="290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AF</a:t>
              </a:r>
              <a:endPara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Text Box 50"/>
            <p:cNvSpPr txBox="1"/>
            <p:nvPr/>
          </p:nvSpPr>
          <p:spPr>
            <a:xfrm>
              <a:off x="3641" y="0"/>
              <a:ext cx="4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Text Box 51"/>
            <p:cNvSpPr txBox="1"/>
            <p:nvPr/>
          </p:nvSpPr>
          <p:spPr>
            <a:xfrm>
              <a:off x="4046" y="250"/>
              <a:ext cx="404" cy="290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3" name="Text Box 52"/>
            <p:cNvSpPr txBox="1"/>
            <p:nvPr/>
          </p:nvSpPr>
          <p:spPr>
            <a:xfrm>
              <a:off x="4046" y="0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Text Box 53"/>
            <p:cNvSpPr txBox="1"/>
            <p:nvPr/>
          </p:nvSpPr>
          <p:spPr>
            <a:xfrm>
              <a:off x="4450" y="250"/>
              <a:ext cx="405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PF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Text Box 54"/>
            <p:cNvSpPr txBox="1"/>
            <p:nvPr/>
          </p:nvSpPr>
          <p:spPr>
            <a:xfrm>
              <a:off x="4450" y="0"/>
              <a:ext cx="4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Text Box 55"/>
            <p:cNvSpPr txBox="1"/>
            <p:nvPr/>
          </p:nvSpPr>
          <p:spPr>
            <a:xfrm>
              <a:off x="4855" y="250"/>
              <a:ext cx="404" cy="290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Text Box 56"/>
            <p:cNvSpPr txBox="1"/>
            <p:nvPr/>
          </p:nvSpPr>
          <p:spPr>
            <a:xfrm>
              <a:off x="4855" y="0"/>
              <a:ext cx="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Text Box 57"/>
            <p:cNvSpPr txBox="1"/>
            <p:nvPr/>
          </p:nvSpPr>
          <p:spPr>
            <a:xfrm>
              <a:off x="5259" y="250"/>
              <a:ext cx="405" cy="306"/>
            </a:xfrm>
            <a:prstGeom prst="rect">
              <a:avLst/>
            </a:prstGeom>
            <a:noFill/>
            <a:ln w="28575" cap="sq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CF</a:t>
              </a:r>
              <a:endPara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Text Box 58"/>
            <p:cNvSpPr txBox="1"/>
            <p:nvPr/>
          </p:nvSpPr>
          <p:spPr>
            <a:xfrm>
              <a:off x="5259" y="0"/>
              <a:ext cx="4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3. </a:t>
            </a:r>
            <a:r>
              <a:rPr lang="zh-CN" altLang="en-US" dirty="0"/>
              <a:t>指令指针寄存器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642350" cy="1144588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dirty="0"/>
              <a:t>指令和数据都以二进制的形式存储，我们如何区分他们呢？</a:t>
            </a:r>
            <a:endParaRPr lang="zh-CN" altLang="en-US" dirty="0"/>
          </a:p>
        </p:txBody>
      </p:sp>
      <p:pic>
        <p:nvPicPr>
          <p:cNvPr id="2662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636838"/>
            <a:ext cx="8302625" cy="1181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Rectangle 3"/>
          <p:cNvSpPr>
            <a:spLocks noGrp="1"/>
          </p:cNvSpPr>
          <p:nvPr/>
        </p:nvSpPr>
        <p:spPr>
          <a:xfrm>
            <a:off x="250825" y="4221163"/>
            <a:ext cx="8642350" cy="11445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答案：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根据存储的位置进行区分，如果存储在数据段就是数据，存储在代码段就是指令。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3. </a:t>
            </a:r>
            <a:r>
              <a:rPr lang="zh-CN" altLang="en-US" dirty="0"/>
              <a:t>指令指针寄存器</a:t>
            </a:r>
            <a:r>
              <a:rPr lang="en-US" altLang="zh-CN" dirty="0"/>
              <a:t>IP</a:t>
            </a:r>
            <a:endParaRPr lang="zh-CN" altLang="en-US" dirty="0"/>
          </a:p>
        </p:txBody>
      </p:sp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保存将要执行的指令在主存的存储器地址</a:t>
            </a:r>
            <a:endParaRPr lang="zh-CN" altLang="en-US" dirty="0"/>
          </a:p>
          <a:p>
            <a:r>
              <a:rPr lang="en-US" altLang="zh-CN" dirty="0"/>
              <a:t>IP</a:t>
            </a:r>
            <a:r>
              <a:rPr lang="zh-CN" altLang="en-US" dirty="0"/>
              <a:t>是专用寄存器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8000"/>
                </a:solidFill>
              </a:rPr>
              <a:t>顺序执行时自动增量</a:t>
            </a:r>
            <a:r>
              <a:rPr lang="zh-CN" altLang="en-US" dirty="0"/>
              <a:t>（加上该指令的字节数），指向下一条指令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8000"/>
                </a:solidFill>
              </a:rPr>
              <a:t>分支、调用等操作时执行控制转移指令修改</a:t>
            </a:r>
            <a:r>
              <a:rPr lang="zh-CN" altLang="en-US" dirty="0"/>
              <a:t>，引起程序转移到指定的指令执行</a:t>
            </a:r>
            <a:endParaRPr lang="zh-CN" altLang="en-US" dirty="0"/>
          </a:p>
          <a:p>
            <a:pPr lvl="1"/>
            <a:r>
              <a:rPr lang="zh-CN" altLang="en-US" dirty="0"/>
              <a:t>出现中断或异常时被处理器赋值而相应改变</a:t>
            </a:r>
            <a:endParaRPr lang="zh-CN" altLang="en-US" dirty="0"/>
          </a:p>
        </p:txBody>
      </p:sp>
      <p:grpSp>
        <p:nvGrpSpPr>
          <p:cNvPr id="27651" name="组合 22531"/>
          <p:cNvGrpSpPr/>
          <p:nvPr/>
        </p:nvGrpSpPr>
        <p:grpSpPr>
          <a:xfrm>
            <a:off x="4643438" y="5075238"/>
            <a:ext cx="2763837" cy="874712"/>
            <a:chOff x="0" y="0"/>
            <a:chExt cx="1741" cy="551"/>
          </a:xfrm>
        </p:grpSpPr>
        <p:sp>
          <p:nvSpPr>
            <p:cNvPr id="27652" name="Text Box 7"/>
            <p:cNvSpPr txBox="1"/>
            <p:nvPr/>
          </p:nvSpPr>
          <p:spPr>
            <a:xfrm>
              <a:off x="0" y="0"/>
              <a:ext cx="43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Text Box 10"/>
            <p:cNvSpPr txBox="1"/>
            <p:nvPr/>
          </p:nvSpPr>
          <p:spPr>
            <a:xfrm>
              <a:off x="141" y="245"/>
              <a:ext cx="1497" cy="306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Text Box 11"/>
            <p:cNvSpPr txBox="1"/>
            <p:nvPr/>
          </p:nvSpPr>
          <p:spPr>
            <a:xfrm>
              <a:off x="1431" y="27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占位符 33794"/>
          <p:cNvSpPr>
            <a:spLocks noGrp="1" noRot="1"/>
          </p:cNvSpPr>
          <p:nvPr/>
        </p:nvSpPr>
        <p:spPr>
          <a:xfrm>
            <a:off x="371475" y="966788"/>
            <a:ext cx="8470900" cy="6075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lnSpc>
                <a:spcPct val="110000"/>
              </a:lnSpc>
              <a:buClr>
                <a:srgbClr val="DC5900"/>
              </a:buClr>
              <a:buSzPct val="75000"/>
            </a:pP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进制：</a:t>
            </a:r>
            <a:endParaRPr lang="zh-CN" altLang="en-US" sz="2800" b="1" dirty="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DC5900"/>
              </a:buClr>
              <a:buSzPct val="75000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二进制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计算机中的数据要用二进制的0和1组合表示，进入计算机的任何信息都要转换成0和1数码。</a:t>
            </a:r>
            <a:endParaRPr lang="zh-CN" altLang="en-US" sz="2800" b="1" dirty="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DC5900"/>
              </a:buClr>
              <a:buSzPct val="75000"/>
            </a:pP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00110110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 sz="2800" b="1" dirty="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DC5900"/>
              </a:buClr>
              <a:buSzPct val="75000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十进制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(D)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人们最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习惯使用十进制计数，以D结尾，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省略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DC5900"/>
              </a:buClr>
              <a:buSzPct val="75000"/>
            </a:pP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54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或  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54</a:t>
            </a:r>
            <a:endParaRPr lang="en-US" altLang="zh-CN" sz="2800" b="1" dirty="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DC5900"/>
              </a:buClr>
              <a:buSzPct val="75000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十六进制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(H)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十六进制数便于表达二进制数，相互转换简单。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以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结尾。</a:t>
            </a:r>
            <a:endParaRPr lang="zh-CN" altLang="en-US" sz="2800" b="1" dirty="0">
              <a:solidFill>
                <a:srgbClr val="007A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>
                <a:srgbClr val="DC5900"/>
              </a:buClr>
              <a:buSzPct val="75000"/>
            </a:pPr>
            <a:r>
              <a:rPr lang="zh-CN" altLang="en-US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rgbClr val="007A77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36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4" name="标题 33793"/>
          <p:cNvSpPr>
            <a:spLocks noGrp="1" noRot="1"/>
          </p:cNvSpPr>
          <p:nvPr/>
        </p:nvSpPr>
        <p:spPr>
          <a:xfrm>
            <a:off x="301625" y="24447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br>
              <a:rPr lang="zh-CN" altLang="en-US" sz="4000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endParaRPr lang="zh-CN" altLang="en-US" sz="2400" dirty="0">
              <a:solidFill>
                <a:srgbClr val="003399"/>
              </a:solidFill>
              <a:latin typeface="Arial" panose="020B0604020202020204" pitchFamily="34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补充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4. </a:t>
            </a:r>
            <a:r>
              <a:rPr lang="zh-CN" altLang="en-US" dirty="0"/>
              <a:t>段寄存器</a:t>
            </a:r>
            <a:endParaRPr lang="zh-CN" altLang="en-US" dirty="0"/>
          </a:p>
        </p:txBody>
      </p:sp>
      <p:sp>
        <p:nvSpPr>
          <p:cNvPr id="3072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zh-CN" altLang="en-US" dirty="0"/>
              <a:t>段（</a:t>
            </a:r>
            <a:r>
              <a:rPr lang="en-US" altLang="zh-CN" dirty="0"/>
              <a:t>Segment</a:t>
            </a:r>
            <a:r>
              <a:rPr lang="zh-CN" altLang="en-US" dirty="0"/>
              <a:t>）是用于安排相关代码或数据的一个主存区域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段寄存器表明某个段在主存中的位置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16</a:t>
            </a:r>
            <a:r>
              <a:rPr lang="zh-CN" altLang="en-US" dirty="0"/>
              <a:t>位段寄存器：</a:t>
            </a:r>
            <a:r>
              <a:rPr lang="en-US" altLang="zh-CN" dirty="0"/>
              <a:t>CS  DS  SS  ES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应用程序主要涉及</a:t>
            </a:r>
            <a:r>
              <a:rPr lang="en-US" altLang="zh-CN" dirty="0"/>
              <a:t>3</a:t>
            </a:r>
            <a:r>
              <a:rPr lang="zh-CN" altLang="en-US" dirty="0"/>
              <a:t>类段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8000"/>
                </a:solidFill>
              </a:rPr>
              <a:t>代码段（</a:t>
            </a:r>
            <a:r>
              <a:rPr lang="en-US" altLang="zh-CN" dirty="0">
                <a:solidFill>
                  <a:srgbClr val="008000"/>
                </a:solidFill>
              </a:rPr>
              <a:t>Code Segment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endParaRPr lang="zh-CN" altLang="en-US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	存放程序中指令代码 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8000"/>
                </a:solidFill>
              </a:rPr>
              <a:t>数据段（</a:t>
            </a:r>
            <a:r>
              <a:rPr lang="en-US" altLang="zh-CN" dirty="0">
                <a:solidFill>
                  <a:srgbClr val="008000"/>
                </a:solidFill>
              </a:rPr>
              <a:t>Data Segment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endParaRPr lang="zh-CN" altLang="en-US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	存放当前运行程序所用数据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8000"/>
                </a:solidFill>
              </a:rPr>
              <a:t>堆栈段（</a:t>
            </a:r>
            <a:r>
              <a:rPr lang="en-US" altLang="zh-CN" dirty="0">
                <a:solidFill>
                  <a:srgbClr val="008000"/>
                </a:solidFill>
              </a:rPr>
              <a:t>Stack Segment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endParaRPr lang="zh-CN" altLang="en-US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	指明程序使用的堆栈区域</a:t>
            </a:r>
            <a:endParaRPr lang="zh-CN" altLang="en-US" dirty="0"/>
          </a:p>
        </p:txBody>
      </p:sp>
      <p:grpSp>
        <p:nvGrpSpPr>
          <p:cNvPr id="30723" name="组合 23555"/>
          <p:cNvGrpSpPr/>
          <p:nvPr/>
        </p:nvGrpSpPr>
        <p:grpSpPr>
          <a:xfrm>
            <a:off x="6011863" y="3716338"/>
            <a:ext cx="2954337" cy="2389187"/>
            <a:chOff x="0" y="0"/>
            <a:chExt cx="1861" cy="1505"/>
          </a:xfrm>
        </p:grpSpPr>
        <p:sp>
          <p:nvSpPr>
            <p:cNvPr id="30724" name="Text Box 12"/>
            <p:cNvSpPr txBox="1"/>
            <p:nvPr/>
          </p:nvSpPr>
          <p:spPr>
            <a:xfrm>
              <a:off x="216" y="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主存空间</a:t>
              </a:r>
              <a:endPara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5" name="Rectangle 14"/>
            <p:cNvSpPr/>
            <p:nvPr/>
          </p:nvSpPr>
          <p:spPr>
            <a:xfrm>
              <a:off x="0" y="1007"/>
              <a:ext cx="133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8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代码段</a:t>
              </a:r>
              <a:endPara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6" name="Rectangle 15"/>
            <p:cNvSpPr/>
            <p:nvPr/>
          </p:nvSpPr>
          <p:spPr>
            <a:xfrm>
              <a:off x="0" y="1256"/>
              <a:ext cx="133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27" name="Rectangle 16"/>
            <p:cNvSpPr/>
            <p:nvPr/>
          </p:nvSpPr>
          <p:spPr>
            <a:xfrm>
              <a:off x="0" y="681"/>
              <a:ext cx="133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8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数据段</a:t>
              </a:r>
              <a:endPara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28" name="Line 17"/>
            <p:cNvSpPr/>
            <p:nvPr/>
          </p:nvSpPr>
          <p:spPr>
            <a:xfrm>
              <a:off x="0" y="288"/>
              <a:ext cx="133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29" name="Line 18"/>
            <p:cNvSpPr/>
            <p:nvPr/>
          </p:nvSpPr>
          <p:spPr>
            <a:xfrm>
              <a:off x="0" y="989"/>
              <a:ext cx="13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0" name="Line 19"/>
            <p:cNvSpPr/>
            <p:nvPr/>
          </p:nvSpPr>
          <p:spPr>
            <a:xfrm>
              <a:off x="0" y="1505"/>
              <a:ext cx="133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0731" name="组合 23563"/>
            <p:cNvGrpSpPr/>
            <p:nvPr/>
          </p:nvGrpSpPr>
          <p:grpSpPr>
            <a:xfrm>
              <a:off x="0" y="288"/>
              <a:ext cx="1332" cy="1217"/>
              <a:chOff x="0" y="0"/>
              <a:chExt cx="1332" cy="1073"/>
            </a:xfrm>
          </p:grpSpPr>
          <p:sp>
            <p:nvSpPr>
              <p:cNvPr id="30732" name="Line 20"/>
              <p:cNvSpPr/>
              <p:nvPr/>
            </p:nvSpPr>
            <p:spPr>
              <a:xfrm>
                <a:off x="0" y="0"/>
                <a:ext cx="0" cy="10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3" name="Line 21"/>
              <p:cNvSpPr/>
              <p:nvPr/>
            </p:nvSpPr>
            <p:spPr>
              <a:xfrm>
                <a:off x="1332" y="0"/>
                <a:ext cx="0" cy="10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734" name="Line 22"/>
            <p:cNvSpPr/>
            <p:nvPr/>
          </p:nvSpPr>
          <p:spPr>
            <a:xfrm>
              <a:off x="0" y="1341"/>
              <a:ext cx="13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5" name="Line 23"/>
            <p:cNvSpPr/>
            <p:nvPr/>
          </p:nvSpPr>
          <p:spPr>
            <a:xfrm>
              <a:off x="0" y="717"/>
              <a:ext cx="13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6" name="Line 24"/>
            <p:cNvSpPr/>
            <p:nvPr/>
          </p:nvSpPr>
          <p:spPr>
            <a:xfrm>
              <a:off x="0" y="444"/>
              <a:ext cx="13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37" name="Rectangle 25"/>
            <p:cNvSpPr/>
            <p:nvPr/>
          </p:nvSpPr>
          <p:spPr>
            <a:xfrm>
              <a:off x="0" y="416"/>
              <a:ext cx="1332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8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堆栈段</a:t>
              </a:r>
              <a:endPara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738" name="AutoShape 27"/>
            <p:cNvSpPr/>
            <p:nvPr/>
          </p:nvSpPr>
          <p:spPr>
            <a:xfrm>
              <a:off x="1332" y="444"/>
              <a:ext cx="188" cy="897"/>
            </a:xfrm>
            <a:prstGeom prst="rightBrace">
              <a:avLst>
                <a:gd name="adj1" fmla="val 3938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739" name="Text Box 28"/>
            <p:cNvSpPr txBox="1"/>
            <p:nvPr/>
          </p:nvSpPr>
          <p:spPr>
            <a:xfrm>
              <a:off x="1520" y="565"/>
              <a:ext cx="34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程</a:t>
              </a:r>
              <a:endPara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sz="28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序</a:t>
              </a:r>
              <a:endParaRPr lang="zh-CN" altLang="en-US" sz="28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1.2.3 8086</a:t>
            </a:r>
            <a:r>
              <a:rPr lang="zh-CN" altLang="en-US" dirty="0"/>
              <a:t>的存储器组织</a:t>
            </a:r>
            <a:endParaRPr lang="zh-CN" altLang="en-US" dirty="0"/>
          </a:p>
        </p:txBody>
      </p:sp>
      <p:sp>
        <p:nvSpPr>
          <p:cNvPr id="3174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主存储器容量很大，被划分成许多存储单元</a:t>
            </a:r>
            <a:endParaRPr lang="zh-CN" altLang="en-US" dirty="0"/>
          </a:p>
          <a:p>
            <a:r>
              <a:rPr lang="zh-CN" altLang="en-US" dirty="0"/>
              <a:t>每个存储单元被编排一个号码</a:t>
            </a:r>
            <a:endParaRPr lang="zh-CN" altLang="en-US" dirty="0"/>
          </a:p>
          <a:p>
            <a:pPr lvl="1"/>
            <a:r>
              <a:rPr lang="zh-CN" altLang="en-US" dirty="0"/>
              <a:t>即存储单元地址</a:t>
            </a:r>
            <a:endParaRPr lang="zh-CN" altLang="en-US" dirty="0"/>
          </a:p>
          <a:p>
            <a:pPr lvl="1"/>
            <a:r>
              <a:rPr lang="zh-CN" altLang="en-US" dirty="0"/>
              <a:t>称为存储器地址（</a:t>
            </a:r>
            <a:r>
              <a:rPr lang="en-US" altLang="zh-CN" dirty="0"/>
              <a:t>Memory Address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每个存储单元以字节为基本存储单位</a:t>
            </a:r>
            <a:endParaRPr lang="zh-CN" altLang="en-US" dirty="0"/>
          </a:p>
          <a:p>
            <a:pPr lvl="1"/>
            <a:r>
              <a:rPr lang="zh-CN" altLang="en-US" dirty="0"/>
              <a:t>即字节编址（</a:t>
            </a:r>
            <a:r>
              <a:rPr lang="en-US" altLang="zh-CN" dirty="0"/>
              <a:t>Byte Addressable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一个字节（</a:t>
            </a:r>
            <a:r>
              <a:rPr lang="en-US" altLang="zh-CN" dirty="0"/>
              <a:t>Byte</a:t>
            </a:r>
            <a:r>
              <a:rPr lang="zh-CN" altLang="en-US" dirty="0"/>
              <a:t>）等于</a:t>
            </a:r>
            <a:r>
              <a:rPr lang="en-US" altLang="zh-CN" dirty="0"/>
              <a:t>8</a:t>
            </a:r>
            <a:r>
              <a:rPr lang="zh-CN" altLang="en-US" dirty="0"/>
              <a:t>个二进制位（</a:t>
            </a:r>
            <a:r>
              <a:rPr lang="en-US" altLang="zh-CN" dirty="0"/>
              <a:t>Bit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二进制位是计算机存储信息的最小单位</a:t>
            </a:r>
            <a:endParaRPr lang="zh-CN" altLang="en-US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位（</a:t>
            </a:r>
            <a:r>
              <a:rPr lang="en-US" altLang="zh-CN" dirty="0"/>
              <a:t>2</a:t>
            </a:r>
            <a:r>
              <a:rPr lang="zh-CN" altLang="en-US" dirty="0"/>
              <a:t>个字节）构成一个字（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位（</a:t>
            </a:r>
            <a:r>
              <a:rPr lang="en-US" altLang="zh-CN" dirty="0"/>
              <a:t>4</a:t>
            </a:r>
            <a:r>
              <a:rPr lang="zh-CN" altLang="en-US" dirty="0"/>
              <a:t>个字节）构成一个双字（</a:t>
            </a:r>
            <a:r>
              <a:rPr lang="en-US" altLang="zh-CN" dirty="0"/>
              <a:t>Double Word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ctrTitle" idx="4294967295"/>
          </p:nvPr>
        </p:nvSpPr>
        <p:spPr>
          <a:xfrm>
            <a:off x="828675" y="2565400"/>
            <a:ext cx="7543800" cy="9144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4800" dirty="0"/>
              <a:t>第</a:t>
            </a:r>
            <a:r>
              <a:rPr lang="en-US" altLang="zh-CN" sz="4800" dirty="0"/>
              <a:t>1</a:t>
            </a:r>
            <a:r>
              <a:rPr lang="zh-CN" altLang="en-US" sz="4800" dirty="0"/>
              <a:t>章 汇编语言基础</a:t>
            </a:r>
            <a:endParaRPr lang="zh-CN" altLang="en-US" sz="4800" dirty="0"/>
          </a:p>
        </p:txBody>
      </p:sp>
      <p:sp>
        <p:nvSpPr>
          <p:cNvPr id="8194" name="Rectangle 3"/>
          <p:cNvSpPr>
            <a:spLocks noGrp="1"/>
          </p:cNvSpPr>
          <p:nvPr>
            <p:ph type="subTitle" idx="4294967295"/>
          </p:nvPr>
        </p:nvSpPr>
        <p:spPr>
          <a:xfrm>
            <a:off x="828675" y="3644900"/>
            <a:ext cx="7343775" cy="2663825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lvl1pPr>
            <a:lvl2pPr marL="457200" lvl="1" indent="-92075" algn="ctr">
              <a:buClr>
                <a:schemeClr val="accent1"/>
              </a:buClr>
              <a:buSzPct val="80000"/>
              <a:buFont typeface="Wingdings" panose="05000000000000000000" pitchFamily="2" charset="2"/>
              <a:defRPr/>
            </a:lvl2pPr>
            <a:lvl3pPr marL="914400" lvl="2" indent="-196850" algn="ctr">
              <a:buClrTx/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just">
              <a:buClr>
                <a:srgbClr val="FF9900"/>
              </a:buClr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了解软硬件开发环境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buClr>
                <a:srgbClr val="FF9900"/>
              </a:buClr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熟悉通用寄存器和存储器组织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buClr>
                <a:srgbClr val="FF9900"/>
              </a:buClr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掌握汇编语言的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语句格式、程序框架和开发方法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数据的位格式</a:t>
            </a:r>
            <a:endParaRPr lang="zh-CN" altLang="en-US" dirty="0"/>
          </a:p>
        </p:txBody>
      </p:sp>
      <p:grpSp>
        <p:nvGrpSpPr>
          <p:cNvPr id="32770" name="组合 25602"/>
          <p:cNvGrpSpPr/>
          <p:nvPr/>
        </p:nvGrpSpPr>
        <p:grpSpPr>
          <a:xfrm>
            <a:off x="574675" y="2798763"/>
            <a:ext cx="8453438" cy="3576637"/>
            <a:chOff x="0" y="0"/>
            <a:chExt cx="5325" cy="2253"/>
          </a:xfrm>
        </p:grpSpPr>
        <p:grpSp>
          <p:nvGrpSpPr>
            <p:cNvPr id="32771" name="组合 25603"/>
            <p:cNvGrpSpPr/>
            <p:nvPr/>
          </p:nvGrpSpPr>
          <p:grpSpPr>
            <a:xfrm>
              <a:off x="1752" y="0"/>
              <a:ext cx="3573" cy="779"/>
              <a:chOff x="0" y="0"/>
              <a:chExt cx="3573" cy="779"/>
            </a:xfrm>
          </p:grpSpPr>
          <p:grpSp>
            <p:nvGrpSpPr>
              <p:cNvPr id="32772" name="组合 25604"/>
              <p:cNvGrpSpPr/>
              <p:nvPr/>
            </p:nvGrpSpPr>
            <p:grpSpPr>
              <a:xfrm>
                <a:off x="72" y="0"/>
                <a:ext cx="2967" cy="556"/>
                <a:chOff x="0" y="0"/>
                <a:chExt cx="2967" cy="556"/>
              </a:xfrm>
            </p:grpSpPr>
            <p:sp>
              <p:nvSpPr>
                <p:cNvPr id="32773" name="Text Box 23"/>
                <p:cNvSpPr txBox="1"/>
                <p:nvPr/>
              </p:nvSpPr>
              <p:spPr>
                <a:xfrm>
                  <a:off x="0" y="250"/>
                  <a:ext cx="371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74" name="Text Box 24"/>
                <p:cNvSpPr txBox="1"/>
                <p:nvPr/>
              </p:nvSpPr>
              <p:spPr>
                <a:xfrm>
                  <a:off x="0" y="0"/>
                  <a:ext cx="37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D7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75" name="Text Box 25"/>
                <p:cNvSpPr txBox="1"/>
                <p:nvPr/>
              </p:nvSpPr>
              <p:spPr>
                <a:xfrm>
                  <a:off x="371" y="250"/>
                  <a:ext cx="371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76" name="Text Box 26"/>
                <p:cNvSpPr txBox="1"/>
                <p:nvPr/>
              </p:nvSpPr>
              <p:spPr>
                <a:xfrm>
                  <a:off x="371" y="0"/>
                  <a:ext cx="37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D6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77" name="Text Box 27"/>
                <p:cNvSpPr txBox="1"/>
                <p:nvPr/>
              </p:nvSpPr>
              <p:spPr>
                <a:xfrm>
                  <a:off x="742" y="250"/>
                  <a:ext cx="371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78" name="Text Box 28"/>
                <p:cNvSpPr txBox="1"/>
                <p:nvPr/>
              </p:nvSpPr>
              <p:spPr>
                <a:xfrm>
                  <a:off x="742" y="0"/>
                  <a:ext cx="37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D5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79" name="Text Box 29"/>
                <p:cNvSpPr txBox="1"/>
                <p:nvPr/>
              </p:nvSpPr>
              <p:spPr>
                <a:xfrm>
                  <a:off x="1113" y="250"/>
                  <a:ext cx="371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0" name="Text Box 30"/>
                <p:cNvSpPr txBox="1"/>
                <p:nvPr/>
              </p:nvSpPr>
              <p:spPr>
                <a:xfrm>
                  <a:off x="1113" y="0"/>
                  <a:ext cx="37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D4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1" name="Text Box 31"/>
                <p:cNvSpPr txBox="1"/>
                <p:nvPr/>
              </p:nvSpPr>
              <p:spPr>
                <a:xfrm>
                  <a:off x="1484" y="250"/>
                  <a:ext cx="370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2" name="Text Box 32"/>
                <p:cNvSpPr txBox="1"/>
                <p:nvPr/>
              </p:nvSpPr>
              <p:spPr>
                <a:xfrm>
                  <a:off x="1484" y="0"/>
                  <a:ext cx="37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D3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3" name="Text Box 33"/>
                <p:cNvSpPr txBox="1"/>
                <p:nvPr/>
              </p:nvSpPr>
              <p:spPr>
                <a:xfrm>
                  <a:off x="1854" y="250"/>
                  <a:ext cx="371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4" name="Text Box 34"/>
                <p:cNvSpPr txBox="1"/>
                <p:nvPr/>
              </p:nvSpPr>
              <p:spPr>
                <a:xfrm>
                  <a:off x="1854" y="0"/>
                  <a:ext cx="37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D2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5" name="Text Box 35"/>
                <p:cNvSpPr txBox="1"/>
                <p:nvPr/>
              </p:nvSpPr>
              <p:spPr>
                <a:xfrm>
                  <a:off x="2225" y="250"/>
                  <a:ext cx="371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6" name="Text Box 36"/>
                <p:cNvSpPr txBox="1"/>
                <p:nvPr/>
              </p:nvSpPr>
              <p:spPr>
                <a:xfrm>
                  <a:off x="2225" y="0"/>
                  <a:ext cx="37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D1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7" name="Text Box 37"/>
                <p:cNvSpPr txBox="1"/>
                <p:nvPr/>
              </p:nvSpPr>
              <p:spPr>
                <a:xfrm>
                  <a:off x="2596" y="250"/>
                  <a:ext cx="371" cy="306"/>
                </a:xfrm>
                <a:prstGeom prst="rect">
                  <a:avLst/>
                </a:prstGeom>
                <a:noFill/>
                <a:ln w="28575" cap="sq" cmpd="sng">
                  <a:solidFill>
                    <a:srgbClr val="0000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endParaRPr lang="en-US" altLang="zh-CN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88" name="Text Box 38"/>
                <p:cNvSpPr txBox="1"/>
                <p:nvPr/>
              </p:nvSpPr>
              <p:spPr>
                <a:xfrm>
                  <a:off x="2596" y="0"/>
                  <a:ext cx="37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D0</a:t>
                  </a:r>
                  <a:endParaRPr lang="zh-CN" altLang="en-US" sz="2400" b="1" dirty="0">
                    <a:solidFill>
                      <a:srgbClr val="CC33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2789" name="Text Box 66"/>
              <p:cNvSpPr txBox="1"/>
              <p:nvPr/>
            </p:nvSpPr>
            <p:spPr>
              <a:xfrm>
                <a:off x="3039" y="250"/>
                <a:ext cx="5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字节</a:t>
                </a:r>
                <a:endParaRPr lang="zh-CN" altLang="en-US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0" name="Text Box 67"/>
              <p:cNvSpPr txBox="1"/>
              <p:nvPr/>
            </p:nvSpPr>
            <p:spPr>
              <a:xfrm>
                <a:off x="2595" y="529"/>
                <a:ext cx="53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LSB</a:t>
                </a:r>
                <a:endPara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1" name="Text Box 68"/>
              <p:cNvSpPr txBox="1"/>
              <p:nvPr/>
            </p:nvSpPr>
            <p:spPr>
              <a:xfrm>
                <a:off x="0" y="529"/>
                <a:ext cx="53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MSB</a:t>
                </a:r>
                <a:endPara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792" name="组合 25624"/>
            <p:cNvGrpSpPr/>
            <p:nvPr/>
          </p:nvGrpSpPr>
          <p:grpSpPr>
            <a:xfrm>
              <a:off x="1002" y="737"/>
              <a:ext cx="4323" cy="779"/>
              <a:chOff x="0" y="0"/>
              <a:chExt cx="4323" cy="779"/>
            </a:xfrm>
          </p:grpSpPr>
          <p:sp>
            <p:nvSpPr>
              <p:cNvPr id="32793" name="Text Box 70"/>
              <p:cNvSpPr txBox="1"/>
              <p:nvPr/>
            </p:nvSpPr>
            <p:spPr>
              <a:xfrm>
                <a:off x="72" y="250"/>
                <a:ext cx="371" cy="306"/>
              </a:xfrm>
              <a:prstGeom prst="rect">
                <a:avLst/>
              </a:prstGeom>
              <a:noFill/>
              <a:ln w="28575" cap="sq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en-US" altLang="zh-CN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4" name="Text Box 71"/>
              <p:cNvSpPr txBox="1"/>
              <p:nvPr/>
            </p:nvSpPr>
            <p:spPr>
              <a:xfrm>
                <a:off x="27" y="0"/>
                <a:ext cx="44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15</a:t>
                </a:r>
                <a:endPara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5" name="Text Box 82"/>
              <p:cNvSpPr txBox="1"/>
              <p:nvPr/>
            </p:nvSpPr>
            <p:spPr>
              <a:xfrm>
                <a:off x="443" y="250"/>
                <a:ext cx="2975" cy="306"/>
              </a:xfrm>
              <a:prstGeom prst="rect">
                <a:avLst/>
              </a:prstGeom>
              <a:noFill/>
              <a:ln w="28575" cap="sq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……</a:t>
                </a:r>
                <a:endParaRPr lang="zh-CN" altLang="en-US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6" name="Text Box 83"/>
              <p:cNvSpPr txBox="1"/>
              <p:nvPr/>
            </p:nvSpPr>
            <p:spPr>
              <a:xfrm>
                <a:off x="3047" y="0"/>
                <a:ext cx="3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D1</a:t>
                </a:r>
                <a:endPara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7" name="Text Box 84"/>
              <p:cNvSpPr txBox="1"/>
              <p:nvPr/>
            </p:nvSpPr>
            <p:spPr>
              <a:xfrm>
                <a:off x="3418" y="250"/>
                <a:ext cx="371" cy="306"/>
              </a:xfrm>
              <a:prstGeom prst="rect">
                <a:avLst/>
              </a:prstGeom>
              <a:noFill/>
              <a:ln w="28575" cap="sq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en-US" altLang="zh-CN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8" name="Text Box 85"/>
              <p:cNvSpPr txBox="1"/>
              <p:nvPr/>
            </p:nvSpPr>
            <p:spPr>
              <a:xfrm>
                <a:off x="3418" y="0"/>
                <a:ext cx="3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D0</a:t>
                </a:r>
                <a:endPara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9" name="Text Box 86"/>
              <p:cNvSpPr txBox="1"/>
              <p:nvPr/>
            </p:nvSpPr>
            <p:spPr>
              <a:xfrm>
                <a:off x="3789" y="250"/>
                <a:ext cx="5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字</a:t>
                </a:r>
                <a:endParaRPr lang="zh-CN" altLang="en-US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0" name="Text Box 87"/>
              <p:cNvSpPr txBox="1"/>
              <p:nvPr/>
            </p:nvSpPr>
            <p:spPr>
              <a:xfrm>
                <a:off x="3345" y="529"/>
                <a:ext cx="53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LSB</a:t>
                </a:r>
                <a:endPara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1" name="Text Box 88"/>
              <p:cNvSpPr txBox="1"/>
              <p:nvPr/>
            </p:nvSpPr>
            <p:spPr>
              <a:xfrm>
                <a:off x="0" y="529"/>
                <a:ext cx="53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MSB</a:t>
                </a:r>
                <a:endPara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802" name="组合 25634"/>
            <p:cNvGrpSpPr/>
            <p:nvPr/>
          </p:nvGrpSpPr>
          <p:grpSpPr>
            <a:xfrm>
              <a:off x="0" y="1474"/>
              <a:ext cx="5325" cy="779"/>
              <a:chOff x="0" y="0"/>
              <a:chExt cx="5325" cy="779"/>
            </a:xfrm>
          </p:grpSpPr>
          <p:sp>
            <p:nvSpPr>
              <p:cNvPr id="32803" name="Text Box 89"/>
              <p:cNvSpPr txBox="1"/>
              <p:nvPr/>
            </p:nvSpPr>
            <p:spPr>
              <a:xfrm>
                <a:off x="72" y="250"/>
                <a:ext cx="371" cy="306"/>
              </a:xfrm>
              <a:prstGeom prst="rect">
                <a:avLst/>
              </a:prstGeom>
              <a:noFill/>
              <a:ln w="28575" cap="sq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en-US" altLang="zh-CN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4" name="Text Box 90"/>
              <p:cNvSpPr txBox="1"/>
              <p:nvPr/>
            </p:nvSpPr>
            <p:spPr>
              <a:xfrm>
                <a:off x="27" y="0"/>
                <a:ext cx="44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31</a:t>
                </a:r>
                <a:endPara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5" name="Text Box 91"/>
              <p:cNvSpPr txBox="1"/>
              <p:nvPr/>
            </p:nvSpPr>
            <p:spPr>
              <a:xfrm>
                <a:off x="443" y="250"/>
                <a:ext cx="3977" cy="306"/>
              </a:xfrm>
              <a:prstGeom prst="rect">
                <a:avLst/>
              </a:prstGeom>
              <a:noFill/>
              <a:ln w="28575" cap="sq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……</a:t>
                </a:r>
                <a:endParaRPr lang="zh-CN" altLang="en-US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6" name="Text Box 92"/>
              <p:cNvSpPr txBox="1"/>
              <p:nvPr/>
            </p:nvSpPr>
            <p:spPr>
              <a:xfrm>
                <a:off x="4049" y="0"/>
                <a:ext cx="3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D1</a:t>
                </a:r>
                <a:endPara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7" name="Text Box 93"/>
              <p:cNvSpPr txBox="1"/>
              <p:nvPr/>
            </p:nvSpPr>
            <p:spPr>
              <a:xfrm>
                <a:off x="4420" y="250"/>
                <a:ext cx="371" cy="306"/>
              </a:xfrm>
              <a:prstGeom prst="rect">
                <a:avLst/>
              </a:prstGeom>
              <a:noFill/>
              <a:ln w="28575" cap="sq" cmpd="sng">
                <a:solidFill>
                  <a:srgbClr val="00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endParaRPr lang="en-US" altLang="zh-CN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8" name="Text Box 94"/>
              <p:cNvSpPr txBox="1"/>
              <p:nvPr/>
            </p:nvSpPr>
            <p:spPr>
              <a:xfrm>
                <a:off x="4420" y="0"/>
                <a:ext cx="3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D0</a:t>
                </a:r>
                <a:endPara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9" name="Text Box 95"/>
              <p:cNvSpPr txBox="1"/>
              <p:nvPr/>
            </p:nvSpPr>
            <p:spPr>
              <a:xfrm>
                <a:off x="4791" y="250"/>
                <a:ext cx="53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双字</a:t>
                </a:r>
                <a:endParaRPr lang="zh-CN" altLang="en-US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0" name="Text Box 96"/>
              <p:cNvSpPr txBox="1"/>
              <p:nvPr/>
            </p:nvSpPr>
            <p:spPr>
              <a:xfrm>
                <a:off x="4347" y="529"/>
                <a:ext cx="53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LSB</a:t>
                </a:r>
                <a:endPara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11" name="Text Box 97"/>
              <p:cNvSpPr txBox="1"/>
              <p:nvPr/>
            </p:nvSpPr>
            <p:spPr>
              <a:xfrm>
                <a:off x="0" y="529"/>
                <a:ext cx="53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MSB</a:t>
                </a:r>
                <a:endPara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2812" name="组合 25644"/>
          <p:cNvGrpSpPr/>
          <p:nvPr/>
        </p:nvGrpSpPr>
        <p:grpSpPr>
          <a:xfrm>
            <a:off x="304800" y="1030288"/>
            <a:ext cx="5097463" cy="2041525"/>
            <a:chOff x="0" y="0"/>
            <a:chExt cx="3211" cy="1286"/>
          </a:xfrm>
        </p:grpSpPr>
        <p:sp>
          <p:nvSpPr>
            <p:cNvPr id="32813" name="Text Box 102"/>
            <p:cNvSpPr txBox="1"/>
            <p:nvPr/>
          </p:nvSpPr>
          <p:spPr>
            <a:xfrm>
              <a:off x="0" y="0"/>
              <a:ext cx="3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4" name="Text Box 103"/>
            <p:cNvSpPr txBox="1"/>
            <p:nvPr/>
          </p:nvSpPr>
          <p:spPr>
            <a:xfrm>
              <a:off x="2163" y="0"/>
              <a:ext cx="3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8 7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5" name="Text Box 104"/>
            <p:cNvSpPr txBox="1"/>
            <p:nvPr/>
          </p:nvSpPr>
          <p:spPr>
            <a:xfrm>
              <a:off x="1298" y="0"/>
              <a:ext cx="6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6 15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6" name="Text Box 105"/>
            <p:cNvSpPr txBox="1"/>
            <p:nvPr/>
          </p:nvSpPr>
          <p:spPr>
            <a:xfrm>
              <a:off x="69" y="218"/>
              <a:ext cx="1542" cy="306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7" name="Text Box 106"/>
            <p:cNvSpPr txBox="1"/>
            <p:nvPr/>
          </p:nvSpPr>
          <p:spPr>
            <a:xfrm>
              <a:off x="1611" y="218"/>
              <a:ext cx="726" cy="306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高字节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8" name="Text Box 107"/>
            <p:cNvSpPr txBox="1"/>
            <p:nvPr/>
          </p:nvSpPr>
          <p:spPr>
            <a:xfrm>
              <a:off x="2337" y="218"/>
              <a:ext cx="771" cy="306"/>
            </a:xfrm>
            <a:prstGeom prst="rect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低字节</a:t>
              </a:r>
              <a:endPara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19" name="Text Box 108"/>
            <p:cNvSpPr txBox="1"/>
            <p:nvPr/>
          </p:nvSpPr>
          <p:spPr>
            <a:xfrm>
              <a:off x="2901" y="0"/>
              <a:ext cx="31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0" name="AutoShape 109"/>
            <p:cNvSpPr/>
            <p:nvPr/>
          </p:nvSpPr>
          <p:spPr>
            <a:xfrm rot="5400000">
              <a:off x="2255" y="-90"/>
              <a:ext cx="144" cy="1389"/>
            </a:xfrm>
            <a:prstGeom prst="rightBrace">
              <a:avLst>
                <a:gd name="adj1" fmla="val 79622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821" name="Text Box 110"/>
            <p:cNvSpPr txBox="1"/>
            <p:nvPr/>
          </p:nvSpPr>
          <p:spPr>
            <a:xfrm>
              <a:off x="2034" y="620"/>
              <a:ext cx="6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字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822" name="AutoShape 111"/>
            <p:cNvSpPr/>
            <p:nvPr/>
          </p:nvSpPr>
          <p:spPr>
            <a:xfrm rot="5400000">
              <a:off x="1485" y="-559"/>
              <a:ext cx="240" cy="2874"/>
            </a:xfrm>
            <a:prstGeom prst="rightBrace">
              <a:avLst>
                <a:gd name="adj1" fmla="val 98849"/>
                <a:gd name="adj2" fmla="val 5044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2823" name="Text Box 112"/>
            <p:cNvSpPr txBox="1"/>
            <p:nvPr/>
          </p:nvSpPr>
          <p:spPr>
            <a:xfrm>
              <a:off x="1302" y="998"/>
              <a:ext cx="6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双字</a:t>
              </a:r>
              <a:endParaRPr lang="zh-CN" altLang="en-US" sz="24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存储器地址空间</a:t>
            </a:r>
            <a:endParaRPr lang="zh-CN" altLang="en-US" dirty="0"/>
          </a:p>
        </p:txBody>
      </p:sp>
      <p:grpSp>
        <p:nvGrpSpPr>
          <p:cNvPr id="33794" name="组合 26626"/>
          <p:cNvGrpSpPr/>
          <p:nvPr/>
        </p:nvGrpSpPr>
        <p:grpSpPr>
          <a:xfrm>
            <a:off x="1695450" y="1300163"/>
            <a:ext cx="6342063" cy="4559300"/>
            <a:chOff x="206" y="-3"/>
            <a:chExt cx="3591" cy="2872"/>
          </a:xfrm>
        </p:grpSpPr>
        <p:sp>
          <p:nvSpPr>
            <p:cNvPr id="33795" name="Rectangle 6"/>
            <p:cNvSpPr/>
            <p:nvPr/>
          </p:nvSpPr>
          <p:spPr>
            <a:xfrm>
              <a:off x="1060" y="27"/>
              <a:ext cx="765" cy="2806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796" name="Rectangle 11"/>
            <p:cNvSpPr/>
            <p:nvPr/>
          </p:nvSpPr>
          <p:spPr>
            <a:xfrm>
              <a:off x="206" y="-3"/>
              <a:ext cx="77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 anchor="t" anchorCtr="0"/>
            <a:p>
              <a:pPr algn="just"/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FFFFFH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7" name="Rectangle 16"/>
            <p:cNvSpPr/>
            <p:nvPr/>
          </p:nvSpPr>
          <p:spPr>
            <a:xfrm>
              <a:off x="254" y="2614"/>
              <a:ext cx="643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 anchor="t" anchorCtr="0"/>
            <a:p>
              <a:pPr algn="just"/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00000H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Line 40"/>
            <p:cNvSpPr/>
            <p:nvPr/>
          </p:nvSpPr>
          <p:spPr>
            <a:xfrm>
              <a:off x="1060" y="2614"/>
              <a:ext cx="7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799" name="Rectangle 41"/>
            <p:cNvSpPr/>
            <p:nvPr/>
          </p:nvSpPr>
          <p:spPr>
            <a:xfrm>
              <a:off x="254" y="2380"/>
              <a:ext cx="684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 anchor="t" anchorCtr="0"/>
            <a:p>
              <a:pPr algn="just"/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00001H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Rectangle 42"/>
            <p:cNvSpPr/>
            <p:nvPr/>
          </p:nvSpPr>
          <p:spPr>
            <a:xfrm>
              <a:off x="244" y="2167"/>
              <a:ext cx="684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 anchor="t" anchorCtr="0"/>
            <a:p>
              <a:pPr algn="just"/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00002H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Rectangle 43"/>
            <p:cNvSpPr/>
            <p:nvPr/>
          </p:nvSpPr>
          <p:spPr>
            <a:xfrm>
              <a:off x="244" y="1923"/>
              <a:ext cx="724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 anchor="t" anchorCtr="0"/>
            <a:p>
              <a:pPr algn="just"/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00003H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Rectangle 44"/>
            <p:cNvSpPr/>
            <p:nvPr/>
          </p:nvSpPr>
          <p:spPr>
            <a:xfrm>
              <a:off x="251" y="1657"/>
              <a:ext cx="684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 anchor="t" anchorCtr="0"/>
            <a:p>
              <a:pPr algn="just"/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00004H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Line 45"/>
            <p:cNvSpPr/>
            <p:nvPr/>
          </p:nvSpPr>
          <p:spPr>
            <a:xfrm>
              <a:off x="1060" y="2380"/>
              <a:ext cx="7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4" name="Line 46"/>
            <p:cNvSpPr/>
            <p:nvPr/>
          </p:nvSpPr>
          <p:spPr>
            <a:xfrm>
              <a:off x="1060" y="2153"/>
              <a:ext cx="7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5" name="Line 47"/>
            <p:cNvSpPr/>
            <p:nvPr/>
          </p:nvSpPr>
          <p:spPr>
            <a:xfrm>
              <a:off x="1060" y="1926"/>
              <a:ext cx="7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6" name="Line 48"/>
            <p:cNvSpPr/>
            <p:nvPr/>
          </p:nvSpPr>
          <p:spPr>
            <a:xfrm>
              <a:off x="1060" y="1699"/>
              <a:ext cx="7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7" name="Line 49"/>
            <p:cNvSpPr/>
            <p:nvPr/>
          </p:nvSpPr>
          <p:spPr>
            <a:xfrm>
              <a:off x="1060" y="253"/>
              <a:ext cx="76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08" name="AutoShape 50"/>
            <p:cNvSpPr/>
            <p:nvPr/>
          </p:nvSpPr>
          <p:spPr>
            <a:xfrm>
              <a:off x="2994" y="2044"/>
              <a:ext cx="188" cy="685"/>
            </a:xfrm>
            <a:prstGeom prst="rightBrace">
              <a:avLst>
                <a:gd name="adj1" fmla="val 3007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809" name="Text Box 51"/>
            <p:cNvSpPr txBox="1"/>
            <p:nvPr/>
          </p:nvSpPr>
          <p:spPr>
            <a:xfrm>
              <a:off x="3182" y="2249"/>
              <a:ext cx="6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双字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10" name="Text Box 52"/>
            <p:cNvSpPr txBox="1"/>
            <p:nvPr/>
          </p:nvSpPr>
          <p:spPr>
            <a:xfrm>
              <a:off x="2029" y="2581"/>
              <a:ext cx="6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字节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11" name="Text Box 54"/>
            <p:cNvSpPr txBox="1"/>
            <p:nvPr/>
          </p:nvSpPr>
          <p:spPr>
            <a:xfrm>
              <a:off x="2653" y="2477"/>
              <a:ext cx="2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字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12" name="AutoShape 55"/>
            <p:cNvSpPr/>
            <p:nvPr/>
          </p:nvSpPr>
          <p:spPr>
            <a:xfrm>
              <a:off x="2492" y="2488"/>
              <a:ext cx="188" cy="288"/>
            </a:xfrm>
            <a:prstGeom prst="rightBrace">
              <a:avLst>
                <a:gd name="adj1" fmla="val 1264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813" name="Text Box 56"/>
            <p:cNvSpPr txBox="1"/>
            <p:nvPr/>
          </p:nvSpPr>
          <p:spPr>
            <a:xfrm>
              <a:off x="2029" y="238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字节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33814" name="组合 26646"/>
            <p:cNvGrpSpPr/>
            <p:nvPr/>
          </p:nvGrpSpPr>
          <p:grpSpPr>
            <a:xfrm>
              <a:off x="1853" y="2528"/>
              <a:ext cx="176" cy="201"/>
              <a:chOff x="0" y="0"/>
              <a:chExt cx="299" cy="201"/>
            </a:xfrm>
          </p:grpSpPr>
          <p:sp>
            <p:nvSpPr>
              <p:cNvPr id="33815" name="Line 53"/>
              <p:cNvSpPr/>
              <p:nvPr/>
            </p:nvSpPr>
            <p:spPr>
              <a:xfrm flipH="1">
                <a:off x="0" y="201"/>
                <a:ext cx="29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3816" name="Line 57"/>
              <p:cNvSpPr/>
              <p:nvPr/>
            </p:nvSpPr>
            <p:spPr>
              <a:xfrm flipH="1">
                <a:off x="0" y="0"/>
                <a:ext cx="29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sp>
          <p:nvSpPr>
            <p:cNvPr id="33817" name="Text Box 61"/>
            <p:cNvSpPr txBox="1"/>
            <p:nvPr/>
          </p:nvSpPr>
          <p:spPr>
            <a:xfrm>
              <a:off x="2029" y="2127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字节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18" name="Text Box 62"/>
            <p:cNvSpPr txBox="1"/>
            <p:nvPr/>
          </p:nvSpPr>
          <p:spPr>
            <a:xfrm>
              <a:off x="2653" y="2023"/>
              <a:ext cx="2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字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3819" name="AutoShape 63"/>
            <p:cNvSpPr/>
            <p:nvPr/>
          </p:nvSpPr>
          <p:spPr>
            <a:xfrm>
              <a:off x="2492" y="2034"/>
              <a:ext cx="188" cy="288"/>
            </a:xfrm>
            <a:prstGeom prst="rightBrace">
              <a:avLst>
                <a:gd name="adj1" fmla="val 1264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3820" name="Text Box 64"/>
            <p:cNvSpPr txBox="1"/>
            <p:nvPr/>
          </p:nvSpPr>
          <p:spPr>
            <a:xfrm>
              <a:off x="2029" y="1926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字节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33821" name="组合 26653"/>
            <p:cNvGrpSpPr/>
            <p:nvPr/>
          </p:nvGrpSpPr>
          <p:grpSpPr>
            <a:xfrm>
              <a:off x="1853" y="2074"/>
              <a:ext cx="176" cy="201"/>
              <a:chOff x="0" y="0"/>
              <a:chExt cx="299" cy="201"/>
            </a:xfrm>
          </p:grpSpPr>
          <p:sp>
            <p:nvSpPr>
              <p:cNvPr id="33822" name="Line 66"/>
              <p:cNvSpPr/>
              <p:nvPr/>
            </p:nvSpPr>
            <p:spPr>
              <a:xfrm flipH="1">
                <a:off x="0" y="201"/>
                <a:ext cx="29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3823" name="Line 67"/>
              <p:cNvSpPr/>
              <p:nvPr/>
            </p:nvSpPr>
            <p:spPr>
              <a:xfrm flipH="1">
                <a:off x="0" y="0"/>
                <a:ext cx="29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33824" name="Rectangle 41"/>
          <p:cNvSpPr/>
          <p:nvPr/>
        </p:nvSpPr>
        <p:spPr>
          <a:xfrm>
            <a:off x="3275013" y="5078413"/>
            <a:ext cx="1208087" cy="404812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p>
            <a:pPr algn="just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E1H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25" name="Rectangle 41"/>
          <p:cNvSpPr/>
          <p:nvPr/>
        </p:nvSpPr>
        <p:spPr>
          <a:xfrm>
            <a:off x="3292475" y="3960813"/>
            <a:ext cx="1208088" cy="404812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p>
            <a:pPr algn="just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7DH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26" name="Rectangle 41"/>
          <p:cNvSpPr/>
          <p:nvPr/>
        </p:nvSpPr>
        <p:spPr>
          <a:xfrm>
            <a:off x="3275013" y="4319588"/>
            <a:ext cx="1208087" cy="404812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p>
            <a:pPr algn="just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4CH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27" name="Rectangle 41"/>
          <p:cNvSpPr/>
          <p:nvPr/>
        </p:nvSpPr>
        <p:spPr>
          <a:xfrm>
            <a:off x="3292475" y="4735513"/>
            <a:ext cx="1208088" cy="404812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p>
            <a:pPr algn="just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00H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28" name="Rectangle 41"/>
          <p:cNvSpPr/>
          <p:nvPr/>
        </p:nvSpPr>
        <p:spPr>
          <a:xfrm>
            <a:off x="3276600" y="5445125"/>
            <a:ext cx="1206500" cy="404813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 anchor="t" anchorCtr="0"/>
          <a:p>
            <a:pPr algn="just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78H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逻辑地址（</a:t>
            </a:r>
            <a:r>
              <a:rPr lang="en-US" altLang="zh-CN" dirty="0"/>
              <a:t>Logical Address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4818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14400"/>
            <a:ext cx="8736012" cy="4098925"/>
          </a:xfrm>
        </p:spPr>
        <p:txBody>
          <a:bodyPr vert="horz" wrap="square" lIns="91440" tIns="45720" rIns="91440" bIns="45720" anchor="t" anchorCtr="0"/>
          <a:p>
            <a:pPr algn="l"/>
            <a:r>
              <a:rPr lang="zh-CN" altLang="en-US" sz="2800" dirty="0"/>
              <a:t>处理器对外连接的物理存储器使用物理地址 </a:t>
            </a:r>
            <a:endParaRPr lang="zh-CN" altLang="en-US" sz="2800" dirty="0"/>
          </a:p>
          <a:p>
            <a:pPr lvl="1" algn="l"/>
            <a:r>
              <a:rPr lang="zh-CN" altLang="en-US" sz="2400" dirty="0"/>
              <a:t>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开始顺序编排，直到处理器支持的最大存储单元 </a:t>
            </a:r>
            <a:endParaRPr lang="zh-CN" altLang="en-US" sz="2400" dirty="0"/>
          </a:p>
          <a:p>
            <a:pPr algn="l"/>
            <a:r>
              <a:rPr lang="zh-CN" altLang="en-US" sz="2800" dirty="0"/>
              <a:t>在处理器内部以及程序员编程时采用逻辑地址</a:t>
            </a:r>
            <a:endParaRPr lang="zh-CN" altLang="en-US" sz="2800" dirty="0"/>
          </a:p>
          <a:p>
            <a:r>
              <a:rPr lang="zh-CN" altLang="en-US" sz="2800" dirty="0"/>
              <a:t>逻辑地址＝</a:t>
            </a:r>
            <a:r>
              <a:rPr lang="zh-CN" altLang="en-US" sz="2800" dirty="0">
                <a:solidFill>
                  <a:srgbClr val="0000CC"/>
                </a:solidFill>
              </a:rPr>
              <a:t>段基地址</a:t>
            </a:r>
            <a:r>
              <a:rPr lang="en-US" altLang="zh-CN" sz="2800" dirty="0">
                <a:solidFill>
                  <a:srgbClr val="CC3300"/>
                </a:solidFill>
              </a:rPr>
              <a:t>∶</a:t>
            </a:r>
            <a:r>
              <a:rPr lang="zh-CN" altLang="en-US" sz="2800" dirty="0">
                <a:solidFill>
                  <a:srgbClr val="0000CC"/>
                </a:solidFill>
              </a:rPr>
              <a:t>偏移地址</a:t>
            </a:r>
            <a:endParaRPr lang="zh-CN" altLang="en-US" sz="2800" dirty="0">
              <a:solidFill>
                <a:srgbClr val="0000CC"/>
              </a:solidFill>
            </a:endParaRPr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段基地址</a:t>
            </a:r>
            <a:r>
              <a:rPr lang="zh-CN" altLang="en-US" sz="2400" dirty="0"/>
              <a:t>＝在主存中的起始地址</a:t>
            </a:r>
            <a:endParaRPr lang="zh-CN" altLang="en-US" sz="2400" dirty="0"/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偏移地址</a:t>
            </a:r>
            <a:r>
              <a:rPr lang="zh-CN" altLang="en-US" sz="2400" dirty="0"/>
              <a:t>＝距离段基地址的位移量</a:t>
            </a:r>
            <a:endParaRPr lang="zh-CN" altLang="en-US" sz="2400" dirty="0"/>
          </a:p>
          <a:p>
            <a:r>
              <a:rPr lang="zh-CN" altLang="en-US" sz="2800" dirty="0"/>
              <a:t>某个存储单元可以有多个逻辑地址，但只有一个唯一的物理地址</a:t>
            </a:r>
            <a:endParaRPr lang="zh-CN" altLang="en-US" sz="2800" dirty="0"/>
          </a:p>
        </p:txBody>
      </p:sp>
      <p:grpSp>
        <p:nvGrpSpPr>
          <p:cNvPr id="34819" name="组合 27651"/>
          <p:cNvGrpSpPr/>
          <p:nvPr/>
        </p:nvGrpSpPr>
        <p:grpSpPr>
          <a:xfrm>
            <a:off x="1150938" y="5157788"/>
            <a:ext cx="7016750" cy="1123950"/>
            <a:chOff x="0" y="0"/>
            <a:chExt cx="4420" cy="708"/>
          </a:xfrm>
        </p:grpSpPr>
        <p:sp>
          <p:nvSpPr>
            <p:cNvPr id="27653" name="AutoShape 5"/>
            <p:cNvSpPr/>
            <p:nvPr/>
          </p:nvSpPr>
          <p:spPr>
            <a:xfrm>
              <a:off x="0" y="411"/>
              <a:ext cx="1191" cy="297"/>
            </a:xfrm>
            <a:prstGeom prst="flowChartAlternateProcess">
              <a:avLst/>
            </a:prstGeom>
            <a:gradFill rotWithShape="1">
              <a:gsLst>
                <a:gs pos="0">
                  <a:srgbClr val="352A07"/>
                </a:gs>
                <a:gs pos="50000">
                  <a:schemeClr val="accent2"/>
                </a:gs>
                <a:gs pos="100000">
                  <a:srgbClr val="352A07"/>
                </a:gs>
              </a:gsLst>
              <a:lin ang="5400000" scaled="1"/>
              <a:tileRect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逻辑地址</a:t>
              </a: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27654" name="AutoShape 7"/>
            <p:cNvSpPr/>
            <p:nvPr/>
          </p:nvSpPr>
          <p:spPr>
            <a:xfrm>
              <a:off x="2978" y="409"/>
              <a:ext cx="1083" cy="297"/>
            </a:xfrm>
            <a:prstGeom prst="flowChartAlternateProcess">
              <a:avLst/>
            </a:prstGeom>
            <a:gradFill rotWithShape="1">
              <a:gsLst>
                <a:gs pos="0">
                  <a:srgbClr val="352A07"/>
                </a:gs>
                <a:gs pos="50000">
                  <a:schemeClr val="accent2"/>
                </a:gs>
                <a:gs pos="100000">
                  <a:srgbClr val="352A07"/>
                </a:gs>
              </a:gsLst>
              <a:lin ang="5400000" scaled="1"/>
              <a:tileRect/>
            </a:gra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物理地址</a:t>
              </a: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4822" name="Line 8"/>
            <p:cNvSpPr/>
            <p:nvPr/>
          </p:nvSpPr>
          <p:spPr>
            <a:xfrm>
              <a:off x="1191" y="557"/>
              <a:ext cx="182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3" name="Line 10"/>
            <p:cNvSpPr/>
            <p:nvPr/>
          </p:nvSpPr>
          <p:spPr>
            <a:xfrm>
              <a:off x="4052" y="567"/>
              <a:ext cx="3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4" name="Text Box 11"/>
            <p:cNvSpPr txBox="1"/>
            <p:nvPr/>
          </p:nvSpPr>
          <p:spPr>
            <a:xfrm>
              <a:off x="85" y="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编程使用</a:t>
              </a:r>
              <a:endPara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25" name="Text Box 12"/>
            <p:cNvSpPr txBox="1"/>
            <p:nvPr/>
          </p:nvSpPr>
          <p:spPr>
            <a:xfrm>
              <a:off x="1520" y="226"/>
              <a:ext cx="10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处理器转换</a:t>
              </a:r>
              <a:endPara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26" name="Text Box 13"/>
            <p:cNvSpPr txBox="1"/>
            <p:nvPr/>
          </p:nvSpPr>
          <p:spPr>
            <a:xfrm>
              <a:off x="2921" y="0"/>
              <a:ext cx="127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地址总线输出</a:t>
              </a:r>
              <a:endPara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地址转换</a:t>
            </a:r>
            <a:endParaRPr lang="zh-CN" altLang="en-US" dirty="0"/>
          </a:p>
        </p:txBody>
      </p:sp>
      <p:sp>
        <p:nvSpPr>
          <p:cNvPr id="3584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主存空间</a:t>
            </a:r>
            <a:r>
              <a:rPr lang="en-US" altLang="zh-CN" dirty="0"/>
              <a:t>1MB(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en-US" altLang="zh-CN" baseline="30000" dirty="0"/>
              <a:t>20</a:t>
            </a:r>
            <a:r>
              <a:rPr lang="en-US" altLang="zh-CN" dirty="0"/>
              <a:t> B)</a:t>
            </a:r>
            <a:r>
              <a:rPr lang="zh-CN" altLang="en-US" dirty="0"/>
              <a:t>：</a:t>
            </a:r>
            <a:r>
              <a:rPr lang="en-US" altLang="zh-CN" dirty="0"/>
              <a:t>00000H</a:t>
            </a:r>
            <a:r>
              <a:rPr lang="zh-CN" altLang="en-US" dirty="0"/>
              <a:t>～</a:t>
            </a:r>
            <a:r>
              <a:rPr lang="en-US" altLang="zh-CN" dirty="0"/>
              <a:t>FFFFFH</a:t>
            </a:r>
            <a:endParaRPr lang="en-US" altLang="zh-CN" dirty="0"/>
          </a:p>
          <a:p>
            <a:r>
              <a:rPr lang="zh-CN" altLang="en-US" dirty="0"/>
              <a:t>程序设计时分段管理，但有两个限制：</a:t>
            </a:r>
            <a:endParaRPr lang="zh-CN" altLang="en-US" dirty="0"/>
          </a:p>
          <a:p>
            <a:pPr lvl="1"/>
            <a:r>
              <a:rPr lang="zh-CN" altLang="en-US" dirty="0"/>
              <a:t>每个段最大为</a:t>
            </a:r>
            <a:r>
              <a:rPr lang="en-US" altLang="zh-CN" dirty="0"/>
              <a:t>64KB</a:t>
            </a:r>
            <a:endParaRPr lang="en-US" altLang="zh-CN" dirty="0"/>
          </a:p>
          <a:p>
            <a:pPr lvl="1"/>
            <a:r>
              <a:rPr lang="zh-CN" altLang="en-US" dirty="0"/>
              <a:t>段只能开始于低</a:t>
            </a:r>
            <a:r>
              <a:rPr lang="en-US" altLang="zh-CN" dirty="0"/>
              <a:t>4</a:t>
            </a:r>
            <a:r>
              <a:rPr lang="zh-CN" altLang="en-US" dirty="0"/>
              <a:t>位地址全为</a:t>
            </a:r>
            <a:r>
              <a:rPr lang="en-US" altLang="zh-CN" dirty="0"/>
              <a:t>0</a:t>
            </a:r>
            <a:r>
              <a:rPr lang="zh-CN" altLang="en-US" dirty="0"/>
              <a:t>的物理地址处</a:t>
            </a:r>
            <a:endParaRPr lang="zh-CN" altLang="en-US" dirty="0"/>
          </a:p>
          <a:p>
            <a:r>
              <a:rPr lang="zh-CN" altLang="en-US" dirty="0"/>
              <a:t>逻辑地址＝段地址</a:t>
            </a:r>
            <a:r>
              <a:rPr lang="en-US" altLang="zh-CN" dirty="0"/>
              <a:t>∶</a:t>
            </a:r>
            <a:r>
              <a:rPr lang="zh-CN" altLang="en-US" dirty="0"/>
              <a:t>偏移地址</a:t>
            </a:r>
            <a:endParaRPr lang="zh-CN" altLang="en-US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位段寄存器保存</a:t>
            </a:r>
            <a:r>
              <a:rPr lang="en-US" altLang="zh-CN" dirty="0"/>
              <a:t>20</a:t>
            </a:r>
            <a:r>
              <a:rPr lang="zh-CN" altLang="en-US" dirty="0"/>
              <a:t>位段起始地址的高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endParaRPr lang="zh-CN" altLang="en-US" dirty="0"/>
          </a:p>
          <a:p>
            <a:pPr lvl="1"/>
            <a:r>
              <a:rPr lang="zh-CN" altLang="en-US" dirty="0"/>
              <a:t>偏移地址也用</a:t>
            </a:r>
            <a:r>
              <a:rPr lang="en-US" altLang="zh-CN" dirty="0"/>
              <a:t>16</a:t>
            </a:r>
            <a:r>
              <a:rPr lang="zh-CN" altLang="en-US" dirty="0"/>
              <a:t>位数据表示</a:t>
            </a:r>
            <a:endParaRPr lang="zh-CN" altLang="en-US" dirty="0"/>
          </a:p>
          <a:p>
            <a:r>
              <a:rPr lang="zh-CN" altLang="en-US" dirty="0"/>
              <a:t>物理地址＝</a:t>
            </a:r>
            <a:r>
              <a:rPr lang="zh-CN" altLang="en-US" dirty="0">
                <a:solidFill>
                  <a:schemeClr val="tx2"/>
                </a:solidFill>
              </a:rPr>
              <a:t>段地址</a:t>
            </a:r>
            <a:r>
              <a:rPr lang="en-US" altLang="zh-CN" dirty="0">
                <a:solidFill>
                  <a:schemeClr val="tx2"/>
                </a:solidFill>
              </a:rPr>
              <a:t>×16</a:t>
            </a:r>
            <a:r>
              <a:rPr lang="zh-CN" altLang="en-US" dirty="0"/>
              <a:t>＋偏移地址</a:t>
            </a:r>
            <a:endParaRPr lang="zh-CN" altLang="en-US" dirty="0"/>
          </a:p>
        </p:txBody>
      </p:sp>
      <p:grpSp>
        <p:nvGrpSpPr>
          <p:cNvPr id="35843" name="组合 29699"/>
          <p:cNvGrpSpPr/>
          <p:nvPr/>
        </p:nvGrpSpPr>
        <p:grpSpPr>
          <a:xfrm>
            <a:off x="2771775" y="5300663"/>
            <a:ext cx="5233988" cy="1112837"/>
            <a:chOff x="0" y="0"/>
            <a:chExt cx="3297" cy="701"/>
          </a:xfrm>
        </p:grpSpPr>
        <p:sp>
          <p:nvSpPr>
            <p:cNvPr id="35844" name="Rectangle 5"/>
            <p:cNvSpPr/>
            <p:nvPr/>
          </p:nvSpPr>
          <p:spPr>
            <a:xfrm>
              <a:off x="0" y="368"/>
              <a:ext cx="3297" cy="333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左移二进制</a:t>
              </a:r>
              <a:r>
                <a:rPr lang="en-US" altLang="zh-CN" sz="28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28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位（十六进制</a:t>
              </a:r>
              <a:r>
                <a:rPr lang="en-US" altLang="zh-CN" sz="28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位）</a:t>
              </a:r>
              <a:endPara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5" name="Line 6"/>
            <p:cNvSpPr/>
            <p:nvPr/>
          </p:nvSpPr>
          <p:spPr>
            <a:xfrm flipH="1" flipV="1">
              <a:off x="198" y="0"/>
              <a:ext cx="454" cy="34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物理地址和逻辑地址</a:t>
            </a:r>
            <a:endParaRPr lang="zh-CN" altLang="en-US" dirty="0"/>
          </a:p>
        </p:txBody>
      </p:sp>
      <p:pic>
        <p:nvPicPr>
          <p:cNvPr id="36866" name="Picture 3" descr="fig02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2500"/>
            <a:ext cx="9144000" cy="5716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基本段的逻辑地址</a:t>
            </a:r>
            <a:endParaRPr lang="zh-CN" altLang="en-US" dirty="0"/>
          </a:p>
        </p:txBody>
      </p:sp>
      <p:sp>
        <p:nvSpPr>
          <p:cNvPr id="3789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solidFill>
                  <a:schemeClr val="tx2"/>
                </a:solidFill>
              </a:rPr>
              <a:t>代码段</a:t>
            </a:r>
            <a:r>
              <a:rPr lang="zh-CN" altLang="en-US" dirty="0"/>
              <a:t>（</a:t>
            </a:r>
            <a:r>
              <a:rPr lang="en-US" altLang="zh-CN" dirty="0"/>
              <a:t>Code Segment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段基地址：代码段寄存器</a:t>
            </a:r>
            <a:r>
              <a:rPr lang="en-US" altLang="zh-CN" dirty="0">
                <a:solidFill>
                  <a:schemeClr val="tx2"/>
                </a:solidFill>
              </a:rPr>
              <a:t>CS</a:t>
            </a:r>
            <a:r>
              <a:rPr lang="zh-CN" altLang="en-US" dirty="0"/>
              <a:t>指示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偏移地址：指令指针寄存器</a:t>
            </a:r>
            <a:r>
              <a:rPr lang="en-US" altLang="zh-CN" dirty="0">
                <a:solidFill>
                  <a:schemeClr val="tx2"/>
                </a:solidFill>
              </a:rPr>
              <a:t>IP</a:t>
            </a:r>
            <a:r>
              <a:rPr lang="zh-CN" altLang="en-US" dirty="0"/>
              <a:t>保存</a:t>
            </a:r>
            <a:endParaRPr lang="zh-CN" altLang="en-US" dirty="0"/>
          </a:p>
          <a:p>
            <a:r>
              <a:rPr lang="zh-CN" altLang="en-US" dirty="0">
                <a:solidFill>
                  <a:schemeClr val="tx2"/>
                </a:solidFill>
              </a:rPr>
              <a:t>数据段</a:t>
            </a:r>
            <a:r>
              <a:rPr lang="zh-CN" altLang="en-US" dirty="0"/>
              <a:t>（</a:t>
            </a:r>
            <a:r>
              <a:rPr lang="en-US" altLang="zh-CN" dirty="0"/>
              <a:t>Data Segment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段基地址：数据段寄存器</a:t>
            </a:r>
            <a:r>
              <a:rPr lang="en-US" altLang="zh-CN" dirty="0">
                <a:solidFill>
                  <a:schemeClr val="tx2"/>
                </a:solidFill>
              </a:rPr>
              <a:t>DS</a:t>
            </a:r>
            <a:r>
              <a:rPr lang="zh-CN" altLang="en-US" dirty="0"/>
              <a:t>指示</a:t>
            </a:r>
            <a:endParaRPr lang="zh-CN" altLang="en-US" dirty="0"/>
          </a:p>
          <a:p>
            <a:pPr lvl="2"/>
            <a:r>
              <a:rPr lang="zh-CN" altLang="en-US" dirty="0"/>
              <a:t>有时也用附加段寄存器</a:t>
            </a:r>
            <a:r>
              <a:rPr lang="en-US" altLang="zh-CN" dirty="0">
                <a:solidFill>
                  <a:srgbClr val="0000CC"/>
                </a:solidFill>
              </a:rPr>
              <a:t>ES</a:t>
            </a:r>
            <a:r>
              <a:rPr lang="zh-CN" altLang="en-US" dirty="0"/>
              <a:t>指示</a:t>
            </a:r>
            <a:endParaRPr lang="zh-CN" altLang="en-US" dirty="0"/>
          </a:p>
          <a:p>
            <a:pPr lvl="1"/>
            <a:r>
              <a:rPr lang="zh-CN" altLang="en-US" dirty="0"/>
              <a:t>偏移地址：各种存储器寻址方式计算出来</a:t>
            </a:r>
            <a:endParaRPr lang="zh-CN" altLang="en-US" dirty="0"/>
          </a:p>
          <a:p>
            <a:r>
              <a:rPr lang="zh-CN" altLang="en-US" dirty="0">
                <a:solidFill>
                  <a:schemeClr val="tx2"/>
                </a:solidFill>
              </a:rPr>
              <a:t>堆栈段</a:t>
            </a:r>
            <a:r>
              <a:rPr lang="zh-CN" altLang="en-US" dirty="0"/>
              <a:t>（</a:t>
            </a:r>
            <a:r>
              <a:rPr lang="en-US" altLang="zh-CN" dirty="0"/>
              <a:t>Stack Segment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段基地址：堆栈段寄存器</a:t>
            </a:r>
            <a:r>
              <a:rPr lang="en-US" altLang="zh-CN" dirty="0">
                <a:solidFill>
                  <a:schemeClr val="tx2"/>
                </a:solidFill>
              </a:rPr>
              <a:t>SS</a:t>
            </a:r>
            <a:r>
              <a:rPr lang="zh-CN" altLang="en-US" dirty="0"/>
              <a:t>指示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偏移地址：</a:t>
            </a:r>
            <a:r>
              <a:rPr lang="zh-CN" altLang="en-US" sz="3200" dirty="0"/>
              <a:t>堆栈指针寄存器</a:t>
            </a:r>
            <a:r>
              <a:rPr lang="en-US" altLang="zh-CN" sz="3200" dirty="0">
                <a:solidFill>
                  <a:schemeClr val="tx2"/>
                </a:solidFill>
              </a:rPr>
              <a:t>SP</a:t>
            </a:r>
            <a:r>
              <a:rPr lang="zh-CN" altLang="en-US" sz="3200" dirty="0"/>
              <a:t>保存</a:t>
            </a:r>
            <a:endParaRPr lang="zh-CN" altLang="en-US" sz="3200" dirty="0"/>
          </a:p>
        </p:txBody>
      </p:sp>
      <p:grpSp>
        <p:nvGrpSpPr>
          <p:cNvPr id="37891" name="组合 31747"/>
          <p:cNvGrpSpPr/>
          <p:nvPr/>
        </p:nvGrpSpPr>
        <p:grpSpPr>
          <a:xfrm>
            <a:off x="7046913" y="1046163"/>
            <a:ext cx="1822450" cy="2336800"/>
            <a:chOff x="0" y="0"/>
            <a:chExt cx="1148" cy="1472"/>
          </a:xfrm>
        </p:grpSpPr>
        <p:sp>
          <p:nvSpPr>
            <p:cNvPr id="37892" name="Text Box 5"/>
            <p:cNvSpPr txBox="1"/>
            <p:nvPr/>
          </p:nvSpPr>
          <p:spPr>
            <a:xfrm>
              <a:off x="0" y="0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just"/>
              <a:r>
                <a:rPr lang="zh-CN" altLang="en-US" sz="2000" b="1" dirty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主存空间</a:t>
              </a:r>
              <a:endParaRPr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3" name="Rectangle 6"/>
            <p:cNvSpPr/>
            <p:nvPr/>
          </p:nvSpPr>
          <p:spPr>
            <a:xfrm>
              <a:off x="12" y="974"/>
              <a:ext cx="808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代码段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4" name="Rectangle 7"/>
            <p:cNvSpPr/>
            <p:nvPr/>
          </p:nvSpPr>
          <p:spPr>
            <a:xfrm>
              <a:off x="12" y="1223"/>
              <a:ext cx="808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895" name="Rectangle 8"/>
            <p:cNvSpPr/>
            <p:nvPr/>
          </p:nvSpPr>
          <p:spPr>
            <a:xfrm>
              <a:off x="12" y="648"/>
              <a:ext cx="80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数据段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896" name="Line 9"/>
            <p:cNvSpPr/>
            <p:nvPr/>
          </p:nvSpPr>
          <p:spPr>
            <a:xfrm>
              <a:off x="12" y="255"/>
              <a:ext cx="80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7" name="Line 10"/>
            <p:cNvSpPr/>
            <p:nvPr/>
          </p:nvSpPr>
          <p:spPr>
            <a:xfrm>
              <a:off x="12" y="956"/>
              <a:ext cx="8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98" name="Line 11"/>
            <p:cNvSpPr/>
            <p:nvPr/>
          </p:nvSpPr>
          <p:spPr>
            <a:xfrm>
              <a:off x="12" y="1472"/>
              <a:ext cx="80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7899" name="组合 31755"/>
            <p:cNvGrpSpPr/>
            <p:nvPr/>
          </p:nvGrpSpPr>
          <p:grpSpPr>
            <a:xfrm>
              <a:off x="12" y="255"/>
              <a:ext cx="808" cy="1217"/>
              <a:chOff x="0" y="0"/>
              <a:chExt cx="1332" cy="1073"/>
            </a:xfrm>
          </p:grpSpPr>
          <p:sp>
            <p:nvSpPr>
              <p:cNvPr id="37900" name="Line 13"/>
              <p:cNvSpPr/>
              <p:nvPr/>
            </p:nvSpPr>
            <p:spPr>
              <a:xfrm>
                <a:off x="0" y="0"/>
                <a:ext cx="0" cy="10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01" name="Line 14"/>
              <p:cNvSpPr/>
              <p:nvPr/>
            </p:nvSpPr>
            <p:spPr>
              <a:xfrm>
                <a:off x="1332" y="0"/>
                <a:ext cx="0" cy="10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7902" name="Line 15"/>
            <p:cNvSpPr/>
            <p:nvPr/>
          </p:nvSpPr>
          <p:spPr>
            <a:xfrm>
              <a:off x="12" y="1308"/>
              <a:ext cx="8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3" name="Line 16"/>
            <p:cNvSpPr/>
            <p:nvPr/>
          </p:nvSpPr>
          <p:spPr>
            <a:xfrm>
              <a:off x="12" y="684"/>
              <a:ext cx="8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4" name="Line 17"/>
            <p:cNvSpPr/>
            <p:nvPr/>
          </p:nvSpPr>
          <p:spPr>
            <a:xfrm>
              <a:off x="12" y="411"/>
              <a:ext cx="8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5" name="Rectangle 18"/>
            <p:cNvSpPr/>
            <p:nvPr/>
          </p:nvSpPr>
          <p:spPr>
            <a:xfrm>
              <a:off x="12" y="383"/>
              <a:ext cx="808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150000"/>
              </a:pPr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堆栈段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6" name="AutoShape 19"/>
            <p:cNvSpPr/>
            <p:nvPr/>
          </p:nvSpPr>
          <p:spPr>
            <a:xfrm>
              <a:off x="820" y="411"/>
              <a:ext cx="114" cy="897"/>
            </a:xfrm>
            <a:prstGeom prst="rightBrace">
              <a:avLst>
                <a:gd name="adj1" fmla="val 6495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7907" name="Text Box 20"/>
            <p:cNvSpPr txBox="1"/>
            <p:nvPr/>
          </p:nvSpPr>
          <p:spPr>
            <a:xfrm>
              <a:off x="904" y="565"/>
              <a:ext cx="24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just"/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程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just"/>
              <a:r>
                <a:rPr lang="zh-CN" altLang="en-US" sz="2400" b="1" dirty="0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序</a:t>
              </a:r>
              <a:endParaRPr lang="zh-CN" altLang="en-US" sz="2400" b="1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框 99"/>
          <p:cNvSpPr txBox="1"/>
          <p:nvPr/>
        </p:nvSpPr>
        <p:spPr>
          <a:xfrm>
            <a:off x="165100" y="1066800"/>
            <a:ext cx="8813800" cy="3968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3600">
                <a:latin typeface="宋体" panose="02010600030101010101" pitchFamily="2" charset="-122"/>
                <a:ea typeface="楷体_GB2312" pitchFamily="49" charset="-122"/>
              </a:rPr>
              <a:t>练习：</a:t>
            </a:r>
            <a:endParaRPr lang="en-US" altLang="zh-CN" sz="3600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en-US" altLang="zh-CN" sz="3600">
                <a:latin typeface="宋体" panose="02010600030101010101" pitchFamily="2" charset="-122"/>
                <a:ea typeface="楷体_GB2312" pitchFamily="49" charset="-122"/>
              </a:rPr>
              <a:t>1.2000H:3500H</a:t>
            </a:r>
            <a:r>
              <a:rPr lang="zh-CN" altLang="zh-CN" sz="3600">
                <a:latin typeface="Arial" panose="020B0604020202020204" pitchFamily="34" charset="0"/>
                <a:ea typeface="宋体" panose="02010600030101010101" pitchFamily="2" charset="-122"/>
              </a:rPr>
              <a:t>表示的物理地址是：</a:t>
            </a:r>
            <a:r>
              <a:rPr lang="en-US" altLang="zh-CN" sz="3600">
                <a:latin typeface="宋体" panose="02010600030101010101" pitchFamily="2" charset="-122"/>
                <a:ea typeface="楷体_GB2312" pitchFamily="49" charset="-122"/>
              </a:rPr>
              <a:t>(   )</a:t>
            </a:r>
            <a:endParaRPr lang="en-US" altLang="zh-CN" sz="3600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en-US" altLang="zh-CN" sz="3600">
                <a:latin typeface="宋体" panose="02010600030101010101" pitchFamily="2" charset="-122"/>
                <a:ea typeface="楷体_GB2312" pitchFamily="49" charset="-122"/>
              </a:rPr>
              <a:t>A) 5500H      B) 23500H      </a:t>
            </a:r>
            <a:endParaRPr lang="en-US" altLang="zh-CN" sz="3600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en-US" altLang="zh-CN" sz="3600">
                <a:latin typeface="宋体" panose="02010600030101010101" pitchFamily="2" charset="-122"/>
                <a:ea typeface="楷体_GB2312" pitchFamily="49" charset="-122"/>
              </a:rPr>
              <a:t>C) 35200H     D) 37000H</a:t>
            </a:r>
            <a:endParaRPr lang="en-US" altLang="zh-CN" sz="3600">
              <a:latin typeface="宋体" panose="02010600030101010101" pitchFamily="2" charset="-122"/>
              <a:ea typeface="楷体_GB2312" pitchFamily="49" charset="-122"/>
            </a:endParaRPr>
          </a:p>
          <a:p>
            <a:endParaRPr lang="zh-CN" altLang="en-US" sz="360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2.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SS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=3000H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，（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SP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3600">
                <a:latin typeface="Arial" panose="020B0604020202020204" pitchFamily="34" charset="0"/>
                <a:ea typeface="楷体_GB2312" pitchFamily="49" charset="-122"/>
              </a:rPr>
              <a:t>=1250H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，那么栈顶元素的物理地址是</a:t>
            </a:r>
            <a:r>
              <a:rPr lang="zh-CN" altLang="en-US" sz="3600" u="sng">
                <a:latin typeface="Arial" panose="020B0604020202020204" pitchFamily="34" charset="0"/>
                <a:ea typeface="楷体_GB2312" pitchFamily="49" charset="-122"/>
              </a:rPr>
              <a:t>                       </a:t>
            </a:r>
            <a:r>
              <a:rPr lang="zh-CN" altLang="en-US" sz="3600"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 sz="36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99"/>
          <p:cNvSpPr txBox="1"/>
          <p:nvPr/>
        </p:nvSpPr>
        <p:spPr>
          <a:xfrm>
            <a:off x="165100" y="1066800"/>
            <a:ext cx="8813800" cy="4154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400">
                <a:latin typeface="宋体" panose="02010600030101010101" pitchFamily="2" charset="-122"/>
                <a:ea typeface="楷体_GB2312" pitchFamily="49" charset="-122"/>
              </a:rPr>
              <a:t>作业：</a:t>
            </a:r>
            <a:endParaRPr lang="zh-CN" altLang="zh-CN" sz="2400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zh-CN" altLang="zh-CN" sz="2400">
                <a:latin typeface="宋体" panose="02010600030101010101" pitchFamily="2" charset="-122"/>
                <a:ea typeface="楷体_GB2312" pitchFamily="49" charset="-122"/>
              </a:rPr>
              <a:t>1.1 简答题</a:t>
            </a:r>
            <a:endParaRPr lang="zh-CN" altLang="zh-CN" sz="2400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楷体_GB2312" pitchFamily="49" charset="-122"/>
              </a:rPr>
              <a:t>3. 什么是通用寄存器？</a:t>
            </a:r>
            <a:endParaRPr lang="en-US" altLang="zh-CN" sz="2400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en-US" altLang="zh-CN" sz="2400">
                <a:latin typeface="宋体" panose="02010600030101010101" pitchFamily="2" charset="-122"/>
                <a:ea typeface="楷体_GB2312" pitchFamily="49" charset="-122"/>
              </a:rPr>
              <a:t>1.3 填空题（2、3、4、5）</a:t>
            </a:r>
            <a:endParaRPr lang="en-US" altLang="zh-CN" sz="2400">
              <a:latin typeface="宋体" panose="02010600030101010101" pitchFamily="2" charset="-122"/>
              <a:ea typeface="楷体_GB2312" pitchFamily="49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（2）一个比特位是一个二进制位，(    )位则被称为一个字节。</a:t>
            </a: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（3）8086处理器有8个16位通用寄存器，其中（）、（）、（）、（）可以分成8位操作；还有另外4个是（）、（）、（）和（）。</a:t>
            </a: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（4）寄存器DX是16位的，但可以分成两个8位的寄存器，其中D0~D7和D8~D15部分可以分别用名称（）和（）表示。</a:t>
            </a: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（5）8086处理器有（）个段寄存器，他们都是（）位的。</a:t>
            </a: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1.3 </a:t>
            </a:r>
            <a:r>
              <a:rPr lang="zh-CN" altLang="en-US" dirty="0"/>
              <a:t>汇编语言程序的格式</a:t>
            </a:r>
            <a:endParaRPr lang="zh-CN" altLang="en-US" dirty="0"/>
          </a:p>
        </p:txBody>
      </p:sp>
      <p:sp>
        <p:nvSpPr>
          <p:cNvPr id="4096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程序用程序设计语言编写，由指令构成</a:t>
            </a:r>
            <a:endParaRPr lang="zh-CN" altLang="en-US" dirty="0"/>
          </a:p>
          <a:p>
            <a:r>
              <a:rPr lang="zh-CN" altLang="en-US" dirty="0"/>
              <a:t>指令由</a:t>
            </a:r>
            <a:r>
              <a:rPr lang="zh-CN" altLang="en-US" dirty="0">
                <a:solidFill>
                  <a:srgbClr val="FF0000"/>
                </a:solidFill>
              </a:rPr>
              <a:t>操作码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操作数</a:t>
            </a:r>
            <a:r>
              <a:rPr lang="zh-CN" altLang="en-US" dirty="0"/>
              <a:t>（地址码）组成</a:t>
            </a:r>
            <a:endParaRPr lang="zh-CN" altLang="en-US" dirty="0"/>
          </a:p>
          <a:p>
            <a:r>
              <a:rPr lang="zh-CN" altLang="en-US" dirty="0"/>
              <a:t>操作码（</a:t>
            </a:r>
            <a:r>
              <a:rPr lang="en-US" altLang="zh-CN" dirty="0"/>
              <a:t>Opcode</a:t>
            </a:r>
            <a:r>
              <a:rPr lang="zh-CN" altLang="en-US" dirty="0"/>
              <a:t>）表明处理器执行的操作</a:t>
            </a:r>
            <a:endParaRPr lang="zh-CN" altLang="en-US" dirty="0"/>
          </a:p>
          <a:p>
            <a:pPr lvl="1"/>
            <a:r>
              <a:rPr lang="zh-CN" altLang="en-US" dirty="0"/>
              <a:t>例如数据传送、加法运算、跳转等操作。</a:t>
            </a:r>
            <a:endParaRPr lang="zh-CN" altLang="en-US" dirty="0"/>
          </a:p>
          <a:p>
            <a:r>
              <a:rPr lang="zh-CN" altLang="en-US" dirty="0"/>
              <a:t>操作数（</a:t>
            </a:r>
            <a:r>
              <a:rPr lang="en-US" altLang="zh-CN" dirty="0"/>
              <a:t>Operand</a:t>
            </a:r>
            <a:r>
              <a:rPr lang="zh-CN" altLang="en-US" dirty="0"/>
              <a:t>）是参与操作的数据对象</a:t>
            </a:r>
            <a:endParaRPr lang="zh-CN" altLang="en-US" dirty="0"/>
          </a:p>
          <a:p>
            <a:pPr lvl="1"/>
            <a:r>
              <a:rPr lang="zh-CN" altLang="en-US" dirty="0"/>
              <a:t>主要以寄存器名或地址形式指明数据的来源</a:t>
            </a:r>
            <a:endParaRPr lang="zh-CN" altLang="en-US" dirty="0"/>
          </a:p>
          <a:p>
            <a:pPr lvl="1"/>
            <a:r>
              <a:rPr lang="zh-CN" altLang="en-US" dirty="0"/>
              <a:t>通常的指令都有一个或两个操作数</a:t>
            </a:r>
            <a:endParaRPr lang="zh-CN" altLang="en-US" dirty="0"/>
          </a:p>
          <a:p>
            <a:pPr lvl="1"/>
            <a:r>
              <a:rPr lang="zh-CN" altLang="en-US" dirty="0"/>
              <a:t>有些指令无操作数，个别指令有</a:t>
            </a:r>
            <a:r>
              <a:rPr lang="en-US" altLang="zh-CN" dirty="0"/>
              <a:t>3</a:t>
            </a:r>
            <a:r>
              <a:rPr lang="zh-CN" altLang="en-US" dirty="0"/>
              <a:t>或</a:t>
            </a:r>
            <a:r>
              <a:rPr lang="en-US" altLang="zh-CN" dirty="0"/>
              <a:t>4</a:t>
            </a:r>
            <a:r>
              <a:rPr lang="zh-CN" altLang="en-US" dirty="0"/>
              <a:t>个操作数</a:t>
            </a:r>
            <a:endParaRPr lang="zh-CN" altLang="en-US" dirty="0"/>
          </a:p>
          <a:p>
            <a:pPr lvl="1"/>
            <a:r>
              <a:rPr lang="zh-CN" altLang="en-US" dirty="0"/>
              <a:t>多数操作数需要显式指明，有些操作数隐含使用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1.3.1 </a:t>
            </a:r>
            <a:r>
              <a:rPr lang="zh-CN" altLang="en-US" dirty="0"/>
              <a:t>指令代码格式（</a:t>
            </a:r>
            <a:r>
              <a:rPr lang="en-US" altLang="zh-CN" dirty="0"/>
              <a:t>Instruction Format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198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说明如何用二进制编码指令</a:t>
            </a:r>
            <a:endParaRPr lang="zh-CN" altLang="en-US" dirty="0"/>
          </a:p>
          <a:p>
            <a:r>
              <a:rPr lang="zh-CN" altLang="en-US" dirty="0"/>
              <a:t>也称机器代码（</a:t>
            </a:r>
            <a:r>
              <a:rPr lang="en-US" altLang="zh-CN" dirty="0"/>
              <a:t>Machine Code</a:t>
            </a:r>
            <a:r>
              <a:rPr lang="zh-CN" altLang="en-US" dirty="0"/>
              <a:t>）格式</a:t>
            </a:r>
            <a:endParaRPr lang="zh-CN" altLang="en-US" dirty="0"/>
          </a:p>
          <a:p>
            <a:r>
              <a:rPr lang="zh-CN" altLang="en-US" dirty="0"/>
              <a:t>由操作码和地址码组成</a:t>
            </a:r>
            <a:endParaRPr lang="zh-CN" altLang="en-US" dirty="0"/>
          </a:p>
        </p:txBody>
      </p:sp>
      <p:graphicFrame>
        <p:nvGraphicFramePr>
          <p:cNvPr id="41987" name="对象 33795"/>
          <p:cNvGraphicFramePr>
            <a:graphicFrameLocks noChangeAspect="1"/>
          </p:cNvGraphicFramePr>
          <p:nvPr/>
        </p:nvGraphicFramePr>
        <p:xfrm>
          <a:off x="179388" y="3141663"/>
          <a:ext cx="882015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15025" imgH="1943100" progId="Paint.Picture">
                  <p:embed/>
                </p:oleObj>
              </mc:Choice>
              <mc:Fallback>
                <p:oleObj name="" r:id="rId1" imgW="5915025" imgH="19431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3141663"/>
                        <a:ext cx="8820150" cy="309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1.1 </a:t>
            </a:r>
            <a:r>
              <a:rPr lang="zh-CN" altLang="en-US" dirty="0"/>
              <a:t>个人计算机系统概述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14400"/>
            <a:ext cx="8736012" cy="1176338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硬件（</a:t>
            </a:r>
            <a:r>
              <a:rPr lang="en-US" altLang="zh-CN" sz="2800" dirty="0"/>
              <a:t>Hardware</a:t>
            </a:r>
            <a:r>
              <a:rPr lang="zh-CN" altLang="en-US" sz="2800" dirty="0"/>
              <a:t>）：物理设备</a:t>
            </a:r>
            <a:endParaRPr lang="zh-CN" altLang="en-US" sz="2800" dirty="0"/>
          </a:p>
          <a:p>
            <a:r>
              <a:rPr lang="zh-CN" altLang="en-US" sz="2800" dirty="0"/>
              <a:t>软件（</a:t>
            </a:r>
            <a:r>
              <a:rPr lang="en-US" altLang="zh-CN" sz="2800" dirty="0"/>
              <a:t>Software</a:t>
            </a:r>
            <a:r>
              <a:rPr lang="zh-CN" altLang="en-US" sz="2800" dirty="0"/>
              <a:t>）：程序和文档</a:t>
            </a:r>
            <a:endParaRPr lang="zh-CN" altLang="en-US" sz="2800" dirty="0"/>
          </a:p>
        </p:txBody>
      </p:sp>
      <p:grpSp>
        <p:nvGrpSpPr>
          <p:cNvPr id="9219" name="组合 8195"/>
          <p:cNvGrpSpPr/>
          <p:nvPr/>
        </p:nvGrpSpPr>
        <p:grpSpPr>
          <a:xfrm>
            <a:off x="34925" y="2038350"/>
            <a:ext cx="8001000" cy="4343400"/>
            <a:chOff x="0" y="0"/>
            <a:chExt cx="5040" cy="2736"/>
          </a:xfrm>
        </p:grpSpPr>
        <p:sp>
          <p:nvSpPr>
            <p:cNvPr id="9220" name="Oval 8"/>
            <p:cNvSpPr/>
            <p:nvPr/>
          </p:nvSpPr>
          <p:spPr>
            <a:xfrm>
              <a:off x="624" y="672"/>
              <a:ext cx="4080" cy="2064"/>
            </a:xfrm>
            <a:prstGeom prst="ellipse">
              <a:avLst/>
            </a:prstGeom>
            <a:solidFill>
              <a:srgbClr val="969696"/>
            </a:solidFill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21" name="Oval 9"/>
            <p:cNvSpPr/>
            <p:nvPr/>
          </p:nvSpPr>
          <p:spPr>
            <a:xfrm>
              <a:off x="1296" y="864"/>
              <a:ext cx="2832" cy="1440"/>
            </a:xfrm>
            <a:prstGeom prst="ellipse">
              <a:avLst/>
            </a:prstGeom>
            <a:solidFill>
              <a:srgbClr val="CCFFCC"/>
            </a:solidFill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2" name="Oval 10"/>
            <p:cNvSpPr/>
            <p:nvPr/>
          </p:nvSpPr>
          <p:spPr>
            <a:xfrm>
              <a:off x="1824" y="1008"/>
              <a:ext cx="1776" cy="816"/>
            </a:xfrm>
            <a:prstGeom prst="ellipse">
              <a:avLst/>
            </a:prstGeom>
            <a:solidFill>
              <a:schemeClr val="bg2"/>
            </a:solidFill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b="1" dirty="0">
                <a:solidFill>
                  <a:schemeClr val="folHlink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23" name="Text Box 11"/>
            <p:cNvSpPr txBox="1"/>
            <p:nvPr/>
          </p:nvSpPr>
          <p:spPr>
            <a:xfrm>
              <a:off x="2016" y="1104"/>
              <a:ext cx="1440" cy="5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运算器</a:t>
              </a:r>
              <a:r>
                <a:rPr lang="zh-CN" altLang="en-US" sz="2400" b="1" dirty="0">
                  <a:latin typeface="Arial" panose="020B0604020202020204" pitchFamily="34" charset="0"/>
                  <a:ea typeface="仿宋_GB2312" pitchFamily="1" charset="-122"/>
                </a:rPr>
                <a:t>   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控制器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寄存器组</a:t>
              </a:r>
              <a:r>
                <a:rPr lang="zh-CN" altLang="en-US" b="1" dirty="0">
                  <a:latin typeface="Arial" panose="020B0604020202020204" pitchFamily="34" charset="0"/>
                  <a:ea typeface="仿宋_GB2312" pitchFamily="1" charset="-122"/>
                </a:rPr>
                <a:t>   </a:t>
              </a:r>
              <a:r>
                <a:rPr lang="zh-CN" alt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仿宋_GB2312" pitchFamily="1" charset="-122"/>
                </a:rPr>
                <a:t>     </a:t>
              </a:r>
              <a:endPara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9224" name="Text Box 12"/>
            <p:cNvSpPr txBox="1"/>
            <p:nvPr/>
          </p:nvSpPr>
          <p:spPr>
            <a:xfrm>
              <a:off x="1536" y="1728"/>
              <a:ext cx="2352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主存储器              总线</a:t>
              </a:r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0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输入输出接口电路</a:t>
              </a:r>
              <a:endParaRPr lang="zh-CN" altLang="en-US" sz="2000" b="1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225" name="Text Box 13"/>
            <p:cNvSpPr txBox="1"/>
            <p:nvPr/>
          </p:nvSpPr>
          <p:spPr>
            <a:xfrm>
              <a:off x="1440" y="2208"/>
              <a:ext cx="25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外部设备           软件</a:t>
              </a: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226" name="Line 14"/>
            <p:cNvSpPr/>
            <p:nvPr/>
          </p:nvSpPr>
          <p:spPr>
            <a:xfrm flipV="1">
              <a:off x="3360" y="912"/>
              <a:ext cx="1008" cy="49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round/>
              <a:headEnd type="triangle" w="lg" len="med"/>
              <a:tailEnd type="none" w="med" len="med"/>
            </a:ln>
          </p:spPr>
        </p:sp>
        <p:sp>
          <p:nvSpPr>
            <p:cNvPr id="9227" name="Text Box 15"/>
            <p:cNvSpPr txBox="1"/>
            <p:nvPr/>
          </p:nvSpPr>
          <p:spPr>
            <a:xfrm>
              <a:off x="3744" y="576"/>
              <a:ext cx="12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微处理器</a:t>
              </a:r>
              <a:endPara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28" name="Line 16"/>
            <p:cNvSpPr/>
            <p:nvPr/>
          </p:nvSpPr>
          <p:spPr>
            <a:xfrm flipH="1" flipV="1">
              <a:off x="1104" y="672"/>
              <a:ext cx="576" cy="480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round/>
              <a:headEnd type="triangle" w="lg" len="sm"/>
              <a:tailEnd type="none" w="med" len="med"/>
            </a:ln>
          </p:spPr>
        </p:sp>
        <p:sp>
          <p:nvSpPr>
            <p:cNvPr id="9229" name="Text Box 17"/>
            <p:cNvSpPr txBox="1"/>
            <p:nvPr/>
          </p:nvSpPr>
          <p:spPr>
            <a:xfrm>
              <a:off x="0" y="384"/>
              <a:ext cx="13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主机</a:t>
              </a:r>
              <a:endPara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30" name="Line 18"/>
            <p:cNvSpPr/>
            <p:nvPr/>
          </p:nvSpPr>
          <p:spPr>
            <a:xfrm flipV="1">
              <a:off x="2592" y="346"/>
              <a:ext cx="0" cy="384"/>
            </a:xfrm>
            <a:prstGeom prst="line">
              <a:avLst/>
            </a:prstGeom>
            <a:ln w="28575" cap="flat" cmpd="sng">
              <a:solidFill>
                <a:srgbClr val="A50021"/>
              </a:solidFill>
              <a:prstDash val="solid"/>
              <a:round/>
              <a:headEnd type="triangle" w="lg" len="sm"/>
              <a:tailEnd type="none" w="med" len="med"/>
            </a:ln>
          </p:spPr>
        </p:sp>
        <p:sp>
          <p:nvSpPr>
            <p:cNvPr id="9231" name="Text Box 19"/>
            <p:cNvSpPr txBox="1"/>
            <p:nvPr/>
          </p:nvSpPr>
          <p:spPr>
            <a:xfrm>
              <a:off x="1680" y="0"/>
              <a:ext cx="18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微型计算机系统</a:t>
              </a:r>
              <a:endPara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使用最多、最基本的数据传送指令</a:t>
            </a:r>
            <a:endParaRPr lang="zh-CN" altLang="en-US" dirty="0"/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传送指令的助记符：</a:t>
            </a:r>
            <a:r>
              <a:rPr lang="en-US" altLang="zh-CN" dirty="0"/>
              <a:t>MOV</a:t>
            </a:r>
            <a:r>
              <a:rPr lang="zh-CN" altLang="en-US" dirty="0"/>
              <a:t>（取自</a:t>
            </a:r>
            <a:r>
              <a:rPr lang="en-US" altLang="zh-CN" dirty="0"/>
              <a:t>Move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将数据从一个位置传送到另一个位置</a:t>
            </a:r>
            <a:endParaRPr lang="zh-CN" altLang="en-US" dirty="0"/>
          </a:p>
          <a:p>
            <a:pPr lvl="1"/>
            <a:r>
              <a:rPr lang="zh-CN" altLang="en-US" dirty="0"/>
              <a:t>类似高级语言的赋值语句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mov dest,src</a:t>
            </a:r>
            <a:endParaRPr lang="en-US" altLang="zh-CN" dirty="0">
              <a:solidFill>
                <a:srgbClr val="008000"/>
              </a:solidFill>
            </a:endParaRPr>
          </a:p>
          <a:p>
            <a:pPr lvl="1">
              <a:buNone/>
            </a:pPr>
            <a:r>
              <a:rPr lang="en-US" altLang="zh-CN" dirty="0"/>
              <a:t>;</a:t>
            </a:r>
            <a:r>
              <a:rPr lang="zh-CN" altLang="en-US" dirty="0"/>
              <a:t>源操作数</a:t>
            </a:r>
            <a:r>
              <a:rPr lang="en-US" altLang="zh-CN" dirty="0"/>
              <a:t>src</a:t>
            </a:r>
            <a:r>
              <a:rPr lang="zh-CN" altLang="en-US" dirty="0"/>
              <a:t>：被传送的数据或数据所在的位置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;</a:t>
            </a:r>
            <a:r>
              <a:rPr lang="zh-CN" altLang="en-US" dirty="0"/>
              <a:t>目的操作数</a:t>
            </a:r>
            <a:r>
              <a:rPr lang="en-US" altLang="zh-CN" dirty="0"/>
              <a:t>dest</a:t>
            </a:r>
            <a:r>
              <a:rPr lang="zh-CN" altLang="en-US" dirty="0"/>
              <a:t>：数据将要传送到的位置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3011" name="AutoShape 4"/>
          <p:cNvSpPr/>
          <p:nvPr/>
        </p:nvSpPr>
        <p:spPr>
          <a:xfrm>
            <a:off x="1258888" y="5013325"/>
            <a:ext cx="7561262" cy="1350963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flat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just" defTabSz="914400">
              <a:spcBef>
                <a:spcPct val="20000"/>
              </a:spcBef>
              <a:tabLst>
                <a:tab pos="1433830" algn="l"/>
                <a:tab pos="3583305" algn="l"/>
              </a:tabLst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 ax,bx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;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机器代码：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89 D8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>
              <a:spcBef>
                <a:spcPct val="20000"/>
              </a:spcBef>
              <a:tabLst>
                <a:tab pos="1433830" algn="l"/>
                <a:tab pos="3583305" algn="l"/>
              </a:tabLst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 al,[bx+si+6]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;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机器代码：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8A 40 06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AutoShape 5">
            <a:hlinkClick r:id="rId1" action="ppaction://hlinksldjump"/>
          </p:cNvPr>
          <p:cNvSpPr/>
          <p:nvPr/>
        </p:nvSpPr>
        <p:spPr>
          <a:xfrm>
            <a:off x="8101013" y="1125538"/>
            <a:ext cx="742950" cy="398462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功能演示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传送指令</a:t>
            </a:r>
            <a:r>
              <a:rPr lang="en-US" altLang="zh-CN" dirty="0"/>
              <a:t>MOV</a:t>
            </a:r>
            <a:r>
              <a:rPr lang="zh-CN" altLang="en-US" dirty="0"/>
              <a:t>的功能演示</a:t>
            </a:r>
            <a:endParaRPr lang="zh-CN" altLang="en-US" dirty="0"/>
          </a:p>
        </p:txBody>
      </p:sp>
      <p:sp>
        <p:nvSpPr>
          <p:cNvPr id="44034" name="AutoShape 3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5844" name="AutoShape 8"/>
          <p:cNvSpPr/>
          <p:nvPr/>
        </p:nvSpPr>
        <p:spPr>
          <a:xfrm>
            <a:off x="5029200" y="4256088"/>
            <a:ext cx="2566988" cy="538162"/>
          </a:xfrm>
          <a:prstGeom prst="accentBorderCallout1">
            <a:avLst>
              <a:gd name="adj1" fmla="val 21491"/>
              <a:gd name="adj2" fmla="val -2968"/>
              <a:gd name="adj3" fmla="val 21491"/>
              <a:gd name="adj4" fmla="val -55412"/>
            </a:avLst>
          </a:prstGeom>
          <a:solidFill>
            <a:schemeClr val="bg2"/>
          </a:solidFill>
          <a:ln w="1905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源操作数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src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AutoShape 9"/>
          <p:cNvSpPr/>
          <p:nvPr/>
        </p:nvSpPr>
        <p:spPr>
          <a:xfrm>
            <a:off x="5181600" y="2190750"/>
            <a:ext cx="3206750" cy="538163"/>
          </a:xfrm>
          <a:prstGeom prst="accentBorderCallout1">
            <a:avLst>
              <a:gd name="adj1" fmla="val 13213"/>
              <a:gd name="adj2" fmla="val -2375"/>
              <a:gd name="adj3" fmla="val 13213"/>
              <a:gd name="adj4" fmla="val -44556"/>
            </a:avLst>
          </a:prstGeom>
          <a:solidFill>
            <a:schemeClr val="bg2"/>
          </a:solidFill>
          <a:ln w="1905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目的操作数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dest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Oval 10"/>
          <p:cNvSpPr/>
          <p:nvPr/>
        </p:nvSpPr>
        <p:spPr>
          <a:xfrm>
            <a:off x="1447800" y="1719263"/>
            <a:ext cx="1981200" cy="1066800"/>
          </a:xfrm>
          <a:prstGeom prst="ellipse">
            <a:avLst/>
          </a:prstGeom>
          <a:solidFill>
            <a:schemeClr val="bg2"/>
          </a:solidFill>
          <a:ln w="12700" cap="sq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47" name="Text Box 11"/>
          <p:cNvSpPr txBox="1"/>
          <p:nvPr/>
        </p:nvSpPr>
        <p:spPr>
          <a:xfrm>
            <a:off x="1905000" y="1979613"/>
            <a:ext cx="1143000" cy="5794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30H</a:t>
            </a:r>
            <a:endParaRPr lang="en-US" altLang="zh-CN" sz="32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Oval 12"/>
          <p:cNvSpPr/>
          <p:nvPr/>
        </p:nvSpPr>
        <p:spPr>
          <a:xfrm>
            <a:off x="1447800" y="3814763"/>
            <a:ext cx="1981200" cy="1066800"/>
          </a:xfrm>
          <a:prstGeom prst="ellipse">
            <a:avLst/>
          </a:prstGeom>
          <a:solidFill>
            <a:schemeClr val="bg2"/>
          </a:solidFill>
          <a:ln w="12700" cap="sq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49" name="Text Box 13"/>
          <p:cNvSpPr txBox="1"/>
          <p:nvPr/>
        </p:nvSpPr>
        <p:spPr>
          <a:xfrm>
            <a:off x="1905000" y="4075113"/>
            <a:ext cx="1143000" cy="57943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30H</a:t>
            </a:r>
            <a:endParaRPr lang="en-US" altLang="zh-CN" sz="32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AutoShape 14"/>
          <p:cNvSpPr/>
          <p:nvPr/>
        </p:nvSpPr>
        <p:spPr>
          <a:xfrm rot="-5400000" flipV="1">
            <a:off x="1676400" y="3008313"/>
            <a:ext cx="1524000" cy="4572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67568424"/>
              </a:cxn>
              <a:cxn ang="0">
                <a:pos x="1185406852" y="67568424"/>
              </a:cxn>
              <a:cxn ang="0">
                <a:pos x="1185406852" y="137270342"/>
              </a:cxn>
              <a:cxn ang="0">
                <a:pos x="2147483647" y="137270342"/>
              </a:cxn>
              <a:cxn ang="0">
                <a:pos x="2147483647" y="204838300"/>
              </a:cxn>
              <a:cxn ang="0">
                <a:pos x="2147483647" y="102419150"/>
              </a:cxn>
              <a:cxn ang="0">
                <a:pos x="474162755" y="67568424"/>
              </a:cxn>
              <a:cxn ang="0">
                <a:pos x="474162755" y="137270342"/>
              </a:cxn>
              <a:cxn ang="0">
                <a:pos x="948325439" y="137270342"/>
              </a:cxn>
              <a:cxn ang="0">
                <a:pos x="948325439" y="67568424"/>
              </a:cxn>
              <a:cxn ang="0">
                <a:pos x="0" y="67568424"/>
              </a:cxn>
              <a:cxn ang="0">
                <a:pos x="0" y="137270342"/>
              </a:cxn>
              <a:cxn ang="0">
                <a:pos x="237081342" y="137270342"/>
              </a:cxn>
              <a:cxn ang="0">
                <a:pos x="237081342" y="67568424"/>
              </a:cxn>
            </a:cxnLst>
            <a:pathLst>
              <a:path w="21600" h="21600">
                <a:moveTo>
                  <a:pt x="17035" y="0"/>
                </a:moveTo>
                <a:lnTo>
                  <a:pt x="17035" y="7125"/>
                </a:lnTo>
                <a:lnTo>
                  <a:pt x="3375" y="7125"/>
                </a:lnTo>
                <a:lnTo>
                  <a:pt x="3375" y="14475"/>
                </a:lnTo>
                <a:lnTo>
                  <a:pt x="17035" y="14475"/>
                </a:lnTo>
                <a:lnTo>
                  <a:pt x="17035" y="21600"/>
                </a:lnTo>
                <a:lnTo>
                  <a:pt x="21600" y="10800"/>
                </a:lnTo>
                <a:lnTo>
                  <a:pt x="17035" y="0"/>
                </a:lnTo>
                <a:close/>
              </a:path>
              <a:path w="21600" h="21600">
                <a:moveTo>
                  <a:pt x="1350" y="7125"/>
                </a:moveTo>
                <a:lnTo>
                  <a:pt x="1350" y="14475"/>
                </a:lnTo>
                <a:lnTo>
                  <a:pt x="2700" y="14475"/>
                </a:lnTo>
                <a:lnTo>
                  <a:pt x="2700" y="7125"/>
                </a:lnTo>
                <a:lnTo>
                  <a:pt x="1350" y="7125"/>
                </a:lnTo>
                <a:close/>
              </a:path>
              <a:path w="21600" h="21600">
                <a:moveTo>
                  <a:pt x="0" y="7125"/>
                </a:moveTo>
                <a:lnTo>
                  <a:pt x="0" y="14475"/>
                </a:lnTo>
                <a:lnTo>
                  <a:pt x="675" y="14475"/>
                </a:lnTo>
                <a:lnTo>
                  <a:pt x="675" y="7125"/>
                </a:lnTo>
                <a:lnTo>
                  <a:pt x="0" y="7125"/>
                </a:lnTo>
                <a:close/>
              </a:path>
            </a:pathLst>
          </a:custGeom>
          <a:gradFill rotWithShape="0">
            <a:gsLst>
              <a:gs pos="0">
                <a:srgbClr val="339933"/>
              </a:gs>
              <a:gs pos="100000">
                <a:schemeClr val="folHlink"/>
              </a:gs>
            </a:gsLst>
            <a:lin ang="5400000" scaled="1"/>
            <a:tileRect/>
          </a:gradFill>
          <a:ln w="12700" cap="sq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5851" name="AutoShape 15"/>
          <p:cNvSpPr/>
          <p:nvPr/>
        </p:nvSpPr>
        <p:spPr>
          <a:xfrm>
            <a:off x="4876800" y="3389313"/>
            <a:ext cx="3079750" cy="547687"/>
          </a:xfrm>
          <a:prstGeom prst="accentCallout1">
            <a:avLst>
              <a:gd name="adj1" fmla="val 11727"/>
              <a:gd name="adj2" fmla="val -2472"/>
              <a:gd name="adj3" fmla="val 153745"/>
              <a:gd name="adj4" fmla="val -61597"/>
            </a:avLst>
          </a:prstGeom>
          <a:solidFill>
            <a:schemeClr val="accent2"/>
          </a:solidFill>
          <a:ln w="28575" cap="sq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被传送的数据</a:t>
            </a:r>
            <a:endParaRPr lang="zh-CN" altLang="en-US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7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9" grpId="0" animBg="1"/>
      <p:bldP spid="358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1.3.2 </a:t>
            </a:r>
            <a:r>
              <a:rPr lang="zh-CN" altLang="en-US" dirty="0"/>
              <a:t>语句格式</a:t>
            </a:r>
            <a:endParaRPr lang="zh-CN" altLang="en-US" dirty="0"/>
          </a:p>
        </p:txBody>
      </p:sp>
      <p:sp>
        <p:nvSpPr>
          <p:cNvPr id="45058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源程序由语句组成</a:t>
            </a:r>
            <a:endParaRPr lang="zh-CN" altLang="en-US" dirty="0"/>
          </a:p>
          <a:p>
            <a:r>
              <a:rPr lang="zh-CN" altLang="en-US" dirty="0"/>
              <a:t>一个语句常占一行（</a:t>
            </a:r>
            <a:r>
              <a:rPr lang="en-US" altLang="zh-CN" dirty="0"/>
              <a:t>MASM</a:t>
            </a:r>
            <a:r>
              <a:rPr lang="zh-CN" altLang="en-US" dirty="0"/>
              <a:t>有续行符“</a:t>
            </a:r>
            <a:r>
              <a:rPr lang="en-US" altLang="zh-CN" dirty="0"/>
              <a:t>\”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一个语句不超过</a:t>
            </a:r>
            <a:r>
              <a:rPr lang="en-US" altLang="zh-CN" dirty="0"/>
              <a:t>132</a:t>
            </a:r>
            <a:r>
              <a:rPr lang="zh-CN" altLang="en-US" dirty="0"/>
              <a:t>个字符，</a:t>
            </a:r>
            <a:r>
              <a:rPr lang="en-US" altLang="zh-CN" dirty="0"/>
              <a:t>4</a:t>
            </a:r>
            <a:r>
              <a:rPr lang="zh-CN" altLang="en-US" dirty="0"/>
              <a:t>个部分</a:t>
            </a:r>
            <a:endParaRPr lang="zh-CN" altLang="en-US" dirty="0"/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执行性语句</a:t>
            </a:r>
            <a:r>
              <a:rPr lang="zh-CN" altLang="en-US" dirty="0"/>
              <a:t>：表达处理器指令（硬指令）</a:t>
            </a:r>
            <a:endParaRPr lang="zh-CN" altLang="en-US" dirty="0"/>
          </a:p>
          <a:p>
            <a:pPr lvl="1">
              <a:spcBef>
                <a:spcPct val="50000"/>
              </a:spcBef>
              <a:spcAft>
                <a:spcPct val="20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标号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0000CC"/>
                </a:solidFill>
              </a:rPr>
              <a:t>硬指令助记符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660066"/>
                </a:solidFill>
              </a:rPr>
              <a:t>操作数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660066"/>
                </a:solidFill>
              </a:rPr>
              <a:t>操作数	  </a:t>
            </a:r>
            <a:r>
              <a:rPr lang="en-US" altLang="zh-CN" dirty="0"/>
              <a:t>;</a:t>
            </a:r>
            <a:r>
              <a:rPr lang="zh-CN" altLang="en-US" dirty="0">
                <a:solidFill>
                  <a:srgbClr val="CC3300"/>
                </a:solidFill>
              </a:rPr>
              <a:t>注释</a:t>
            </a:r>
            <a:endParaRPr lang="zh-CN" altLang="en-US" dirty="0">
              <a:solidFill>
                <a:srgbClr val="CC3300"/>
              </a:solidFill>
            </a:endParaRPr>
          </a:p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说明性语句</a:t>
            </a:r>
            <a:r>
              <a:rPr lang="zh-CN" altLang="en-US" dirty="0"/>
              <a:t>：表达伪指令，控制汇编方式</a:t>
            </a:r>
            <a:endParaRPr lang="zh-CN" altLang="en-US" dirty="0"/>
          </a:p>
          <a:p>
            <a:pPr lvl="1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名字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00CC"/>
                </a:solidFill>
              </a:rPr>
              <a:t>伪指令助记符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660066"/>
                </a:solidFill>
              </a:rPr>
              <a:t>参数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660066"/>
                </a:solidFill>
              </a:rPr>
              <a:t>参数</a:t>
            </a:r>
            <a:r>
              <a:rPr lang="en-US" altLang="zh-CN" dirty="0"/>
              <a:t>,…… ;</a:t>
            </a:r>
            <a:r>
              <a:rPr lang="zh-CN" altLang="en-US" dirty="0">
                <a:solidFill>
                  <a:srgbClr val="CC3300"/>
                </a:solidFill>
              </a:rPr>
              <a:t>注释</a:t>
            </a:r>
            <a:endParaRPr lang="zh-CN" altLang="en-US" dirty="0">
              <a:solidFill>
                <a:srgbClr val="CC3300"/>
              </a:solidFill>
            </a:endParaRPr>
          </a:p>
        </p:txBody>
      </p:sp>
      <p:sp>
        <p:nvSpPr>
          <p:cNvPr id="45059" name="AutoShape 4"/>
          <p:cNvSpPr/>
          <p:nvPr/>
        </p:nvSpPr>
        <p:spPr>
          <a:xfrm>
            <a:off x="2951163" y="5599113"/>
            <a:ext cx="5491162" cy="5746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这是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MASM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语法，但具有一般性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 </a:t>
            </a:r>
            <a:r>
              <a:rPr lang="zh-CN" altLang="en-US" dirty="0"/>
              <a:t>标号与名字</a:t>
            </a:r>
            <a:endParaRPr lang="zh-CN" altLang="en-US" dirty="0"/>
          </a:p>
        </p:txBody>
      </p:sp>
      <p:sp>
        <p:nvSpPr>
          <p:cNvPr id="4608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solidFill>
                  <a:schemeClr val="tx2"/>
                </a:solidFill>
              </a:rPr>
              <a:t>标号</a:t>
            </a:r>
            <a:r>
              <a:rPr lang="zh-CN" altLang="en-US" dirty="0"/>
              <a:t>：执行性语句中</a:t>
            </a:r>
            <a:endParaRPr lang="zh-CN" altLang="en-US" dirty="0"/>
          </a:p>
          <a:p>
            <a:pPr lvl="1"/>
            <a:r>
              <a:rPr lang="zh-CN" altLang="en-US" dirty="0"/>
              <a:t>冒号分隔</a:t>
            </a:r>
            <a:endParaRPr lang="zh-CN" altLang="en-US" dirty="0"/>
          </a:p>
          <a:p>
            <a:pPr lvl="1"/>
            <a:r>
              <a:rPr lang="zh-CN" altLang="en-US" dirty="0"/>
              <a:t>表示处理器指令在主存中的逻辑地址</a:t>
            </a:r>
            <a:endParaRPr lang="zh-CN" altLang="en-US" dirty="0"/>
          </a:p>
          <a:p>
            <a:pPr lvl="1"/>
            <a:r>
              <a:rPr lang="zh-CN" altLang="en-US" dirty="0"/>
              <a:t>指示分支、循环等程序的目的地址</a:t>
            </a:r>
            <a:endParaRPr lang="zh-CN" altLang="en-US" dirty="0"/>
          </a:p>
          <a:p>
            <a:r>
              <a:rPr lang="zh-CN" altLang="en-US" dirty="0">
                <a:solidFill>
                  <a:schemeClr val="tx2"/>
                </a:solidFill>
              </a:rPr>
              <a:t>名字</a:t>
            </a:r>
            <a:r>
              <a:rPr lang="zh-CN" altLang="en-US" dirty="0"/>
              <a:t>：说明性语句中</a:t>
            </a:r>
            <a:endParaRPr lang="zh-CN" altLang="en-US" dirty="0"/>
          </a:p>
          <a:p>
            <a:pPr lvl="1"/>
            <a:r>
              <a:rPr lang="zh-CN" altLang="en-US" dirty="0"/>
              <a:t>空格或制表符分隔</a:t>
            </a:r>
            <a:endParaRPr lang="zh-CN" altLang="en-US" dirty="0"/>
          </a:p>
          <a:p>
            <a:pPr lvl="1"/>
            <a:r>
              <a:rPr lang="zh-CN" altLang="en-US" dirty="0"/>
              <a:t>变量名、段名、子程序名等</a:t>
            </a:r>
            <a:endParaRPr lang="zh-CN" altLang="en-US" dirty="0"/>
          </a:p>
          <a:p>
            <a:pPr lvl="1"/>
            <a:r>
              <a:rPr lang="zh-CN" altLang="en-US" dirty="0"/>
              <a:t>反映变量、段和子程序等的逻辑地址</a:t>
            </a:r>
            <a:endParaRPr lang="zh-CN" altLang="en-US" dirty="0"/>
          </a:p>
        </p:txBody>
      </p:sp>
      <p:sp>
        <p:nvSpPr>
          <p:cNvPr id="46083" name="AutoShape 4"/>
          <p:cNvSpPr/>
          <p:nvPr/>
        </p:nvSpPr>
        <p:spPr>
          <a:xfrm>
            <a:off x="2600325" y="5445125"/>
            <a:ext cx="5976938" cy="57467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标号和名字是用户自定义的标识符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标识符（</a:t>
            </a:r>
            <a:r>
              <a:rPr lang="en-US" altLang="zh-CN" dirty="0"/>
              <a:t>Identifier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sz="2800" dirty="0"/>
              <a:t>最多由</a:t>
            </a:r>
            <a:r>
              <a:rPr lang="en-US" altLang="zh-CN" sz="2800" dirty="0"/>
              <a:t>31</a:t>
            </a:r>
            <a:r>
              <a:rPr lang="zh-CN" altLang="en-US" sz="2800" dirty="0"/>
              <a:t>个字母、数字及规定的特殊符号（如 </a:t>
            </a:r>
            <a:r>
              <a:rPr lang="en-US" altLang="zh-CN" sz="2800" dirty="0"/>
              <a:t>_</a:t>
            </a:r>
            <a:r>
              <a:rPr lang="zh-CN" altLang="en-US" sz="2800" dirty="0"/>
              <a:t>、</a:t>
            </a:r>
            <a:r>
              <a:rPr lang="en-US" altLang="zh-CN" sz="2800" dirty="0"/>
              <a:t>$</a:t>
            </a:r>
            <a:r>
              <a:rPr lang="zh-CN" altLang="en-US" sz="2800" dirty="0"/>
              <a:t>、</a:t>
            </a:r>
            <a:r>
              <a:rPr lang="en-US" altLang="zh-CN" sz="2800" dirty="0"/>
              <a:t>?</a:t>
            </a:r>
            <a:r>
              <a:rPr lang="zh-CN" altLang="en-US" sz="2800" dirty="0"/>
              <a:t>、</a:t>
            </a:r>
            <a:r>
              <a:rPr lang="en-US" altLang="zh-CN" sz="2800" dirty="0"/>
              <a:t>@</a:t>
            </a:r>
            <a:r>
              <a:rPr lang="zh-CN" altLang="en-US" sz="2800" dirty="0"/>
              <a:t>）组成，</a:t>
            </a:r>
            <a:r>
              <a:rPr lang="zh-CN" altLang="en-US" sz="2800" dirty="0">
                <a:solidFill>
                  <a:srgbClr val="008000"/>
                </a:solidFill>
              </a:rPr>
              <a:t>不能以数字开头</a:t>
            </a:r>
            <a:endParaRPr lang="zh-CN" altLang="en-US" sz="2800" dirty="0">
              <a:solidFill>
                <a:srgbClr val="008000"/>
              </a:solidFill>
            </a:endParaRPr>
          </a:p>
          <a:p>
            <a:r>
              <a:rPr lang="zh-CN" altLang="en-US" sz="2800" dirty="0"/>
              <a:t>一个源程序中，用户定义的每个标识符</a:t>
            </a:r>
            <a:r>
              <a:rPr lang="zh-CN" altLang="en-US" sz="2800" dirty="0">
                <a:solidFill>
                  <a:srgbClr val="008000"/>
                </a:solidFill>
              </a:rPr>
              <a:t>必须唯一</a:t>
            </a:r>
            <a:endParaRPr lang="zh-CN" altLang="en-US" sz="2800" dirty="0">
              <a:solidFill>
                <a:srgbClr val="008000"/>
              </a:solidFill>
            </a:endParaRPr>
          </a:p>
          <a:p>
            <a:r>
              <a:rPr lang="zh-CN" altLang="en-US" sz="2800" dirty="0">
                <a:solidFill>
                  <a:srgbClr val="008000"/>
                </a:solidFill>
              </a:rPr>
              <a:t>不能是</a:t>
            </a:r>
            <a:r>
              <a:rPr lang="zh-CN" altLang="en-US" sz="2800" dirty="0"/>
              <a:t>汇编程序采用的</a:t>
            </a:r>
            <a:r>
              <a:rPr lang="zh-CN" altLang="en-US" sz="2800" dirty="0">
                <a:solidFill>
                  <a:srgbClr val="008000"/>
                </a:solidFill>
              </a:rPr>
              <a:t>保留字</a:t>
            </a:r>
            <a:endParaRPr lang="zh-CN" altLang="en-US" sz="2800" dirty="0">
              <a:solidFill>
                <a:srgbClr val="008000"/>
              </a:solidFill>
            </a:endParaRPr>
          </a:p>
          <a:p>
            <a:r>
              <a:rPr lang="zh-CN" altLang="en-US" sz="2800" dirty="0"/>
              <a:t>保留字（</a:t>
            </a:r>
            <a:r>
              <a:rPr lang="en-US" altLang="zh-CN" sz="2800" dirty="0"/>
              <a:t>Reserved Word</a:t>
            </a:r>
            <a:r>
              <a:rPr lang="zh-CN" altLang="en-US" sz="2800" dirty="0"/>
              <a:t>）是编程语言本身需要使用的各种具有特定含义的标识符、也称为关键字</a:t>
            </a:r>
            <a:endParaRPr lang="zh-CN" altLang="en-US" sz="2800" dirty="0"/>
          </a:p>
          <a:p>
            <a:pPr lvl="1"/>
            <a:r>
              <a:rPr lang="zh-CN" altLang="en-US" dirty="0"/>
              <a:t>硬指令助记符： </a:t>
            </a:r>
            <a:r>
              <a:rPr lang="en-US" altLang="zh-CN" dirty="0"/>
              <a:t>MOV</a:t>
            </a:r>
            <a:endParaRPr lang="en-US" altLang="zh-CN" dirty="0"/>
          </a:p>
          <a:p>
            <a:pPr lvl="1"/>
            <a:r>
              <a:rPr lang="zh-CN" altLang="en-US" dirty="0"/>
              <a:t>伪指令助记符： </a:t>
            </a:r>
            <a:r>
              <a:rPr lang="en-US" altLang="zh-CN" dirty="0"/>
              <a:t>DB</a:t>
            </a:r>
            <a:endParaRPr lang="en-US" altLang="zh-CN" dirty="0"/>
          </a:p>
          <a:p>
            <a:pPr lvl="1"/>
            <a:r>
              <a:rPr lang="zh-CN" altLang="en-US" dirty="0"/>
              <a:t>操作符： </a:t>
            </a:r>
            <a:r>
              <a:rPr lang="en-US" altLang="zh-CN" dirty="0"/>
              <a:t>OFFSET</a:t>
            </a:r>
            <a:endParaRPr lang="en-US" altLang="zh-CN" dirty="0"/>
          </a:p>
          <a:p>
            <a:pPr lvl="1"/>
            <a:r>
              <a:rPr lang="zh-CN" altLang="en-US" dirty="0"/>
              <a:t>寄存器名： </a:t>
            </a:r>
            <a:r>
              <a:rPr lang="en-US" altLang="zh-CN" dirty="0"/>
              <a:t>AX</a:t>
            </a:r>
            <a:endParaRPr lang="zh-CN" altLang="en-US" dirty="0"/>
          </a:p>
        </p:txBody>
      </p:sp>
      <p:sp>
        <p:nvSpPr>
          <p:cNvPr id="47107" name="AutoShape 4"/>
          <p:cNvSpPr/>
          <p:nvPr/>
        </p:nvSpPr>
        <p:spPr>
          <a:xfrm>
            <a:off x="4675188" y="5094288"/>
            <a:ext cx="4352925" cy="10080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p>
            <a:pPr algn="just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取名原则类似高级语言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但默认不区别大小写字母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2. </a:t>
            </a:r>
            <a:r>
              <a:rPr lang="zh-CN" altLang="en-US" dirty="0"/>
              <a:t>助记符</a:t>
            </a:r>
            <a:endParaRPr lang="zh-CN" altLang="en-US" dirty="0"/>
          </a:p>
        </p:txBody>
      </p:sp>
      <p:sp>
        <p:nvSpPr>
          <p:cNvPr id="4813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助记符是帮助记忆指令功能的符号</a:t>
            </a:r>
            <a:endParaRPr lang="zh-CN" altLang="en-US" dirty="0"/>
          </a:p>
          <a:p>
            <a:pPr lvl="1"/>
            <a:r>
              <a:rPr lang="zh-CN" altLang="en-US" dirty="0"/>
              <a:t>硬指令助记符表示处理器指令</a:t>
            </a:r>
            <a:endParaRPr lang="zh-CN" altLang="en-US" dirty="0"/>
          </a:p>
          <a:p>
            <a:pPr lvl="1"/>
            <a:r>
              <a:rPr lang="zh-CN" altLang="en-US" dirty="0"/>
              <a:t>伪指令助记符表达一个汇编命令</a:t>
            </a:r>
            <a:endParaRPr lang="zh-CN" altLang="en-US" dirty="0"/>
          </a:p>
          <a:p>
            <a:r>
              <a:rPr lang="zh-CN" altLang="en-US" dirty="0"/>
              <a:t>处理器指令示例：传送指令 </a:t>
            </a:r>
            <a:r>
              <a:rPr lang="en-US" altLang="zh-CN" dirty="0">
                <a:solidFill>
                  <a:schemeClr val="tx2"/>
                </a:solidFill>
              </a:rPr>
              <a:t>MOV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dirty="0"/>
              <a:t>伪指令示例：字节变量定义</a:t>
            </a:r>
            <a:endParaRPr lang="zh-CN" altLang="en-US" dirty="0"/>
          </a:p>
          <a:p>
            <a:pPr lvl="1"/>
            <a:r>
              <a:rPr lang="zh-CN" altLang="en-US" dirty="0"/>
              <a:t>助记符：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/>
                </a:solidFill>
              </a:rPr>
              <a:t>DB</a:t>
            </a:r>
            <a:r>
              <a:rPr lang="zh-CN" altLang="en-US" dirty="0"/>
              <a:t>（或</a:t>
            </a:r>
            <a:r>
              <a:rPr lang="en-US" altLang="zh-CN" dirty="0">
                <a:solidFill>
                  <a:schemeClr val="tx2"/>
                </a:solidFill>
              </a:rPr>
              <a:t> BYTE 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功能：在主存中占用若干的存储空间，用于保存变量值，该变量以字节为单位存取</a:t>
            </a:r>
            <a:endParaRPr lang="zh-CN" altLang="en-US" dirty="0"/>
          </a:p>
        </p:txBody>
      </p:sp>
      <p:sp>
        <p:nvSpPr>
          <p:cNvPr id="48131" name="filecab3"/>
          <p:cNvSpPr>
            <a:spLocks noEditPoints="1"/>
          </p:cNvSpPr>
          <p:nvPr/>
        </p:nvSpPr>
        <p:spPr>
          <a:xfrm flipV="1">
            <a:off x="1169988" y="5481638"/>
            <a:ext cx="7497762" cy="6477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 algn="ctr"/>
            <a:r>
              <a:rPr lang="en-US" altLang="zh-CN" sz="32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'Hello, Assembly !',13,10,'$'</a:t>
            </a:r>
            <a:endParaRPr lang="zh-CN" altLang="en-US" sz="3200" b="1" dirty="0">
              <a:solidFill>
                <a:srgbClr val="193C7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3. </a:t>
            </a:r>
            <a:r>
              <a:rPr lang="zh-CN" altLang="en-US" dirty="0"/>
              <a:t>操作数和参数</a:t>
            </a:r>
            <a:endParaRPr lang="zh-CN" altLang="en-US" dirty="0"/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处理器指令的操作数：表示参与操作的对象</a:t>
            </a:r>
            <a:endParaRPr lang="zh-CN" altLang="en-US" dirty="0"/>
          </a:p>
          <a:p>
            <a:pPr lvl="1"/>
            <a:r>
              <a:rPr lang="zh-CN" altLang="en-US" dirty="0"/>
              <a:t>具体的常量</a:t>
            </a:r>
            <a:endParaRPr lang="zh-CN" altLang="en-US" dirty="0"/>
          </a:p>
          <a:p>
            <a:pPr lvl="1"/>
            <a:r>
              <a:rPr lang="zh-CN" altLang="en-US" dirty="0"/>
              <a:t>保存在寄存器的数据</a:t>
            </a:r>
            <a:endParaRPr lang="zh-CN" altLang="en-US" dirty="0"/>
          </a:p>
          <a:p>
            <a:pPr lvl="1"/>
            <a:r>
              <a:rPr lang="zh-CN" altLang="en-US" dirty="0"/>
              <a:t>保存在存储器中的变量</a:t>
            </a:r>
            <a:endParaRPr lang="zh-CN" altLang="en-US" dirty="0"/>
          </a:p>
          <a:p>
            <a:pPr lvl="1"/>
            <a:r>
              <a:rPr lang="zh-CN" altLang="en-US" dirty="0"/>
              <a:t>逗号前常是目的操作数，逗号后常是源操作数</a:t>
            </a:r>
            <a:endParaRPr lang="zh-CN" altLang="en-US" dirty="0"/>
          </a:p>
          <a:p>
            <a:r>
              <a:rPr lang="zh-CN" altLang="en-US" dirty="0"/>
              <a:t>伪指令的参数：</a:t>
            </a:r>
            <a:endParaRPr lang="zh-CN" altLang="en-US" dirty="0"/>
          </a:p>
          <a:p>
            <a:pPr lvl="1"/>
            <a:r>
              <a:rPr lang="zh-CN" altLang="en-US" dirty="0"/>
              <a:t>常量、变量名、表达式等</a:t>
            </a:r>
            <a:endParaRPr lang="zh-CN" altLang="en-US" dirty="0"/>
          </a:p>
          <a:p>
            <a:pPr lvl="1"/>
            <a:r>
              <a:rPr lang="zh-CN" altLang="en-US" dirty="0"/>
              <a:t>可以有多个，参数之间用逗号分隔</a:t>
            </a:r>
            <a:endParaRPr lang="zh-CN" altLang="en-US" dirty="0"/>
          </a:p>
        </p:txBody>
      </p:sp>
      <p:sp>
        <p:nvSpPr>
          <p:cNvPr id="49155" name="filecab3"/>
          <p:cNvSpPr>
            <a:spLocks noEditPoints="1"/>
          </p:cNvSpPr>
          <p:nvPr/>
        </p:nvSpPr>
        <p:spPr>
          <a:xfrm flipV="1">
            <a:off x="1169988" y="5481638"/>
            <a:ext cx="7516812" cy="6302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596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msg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2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'Hello, Assembly !',13,10,'$'</a:t>
            </a:r>
            <a:endParaRPr lang="zh-CN" altLang="en-US" sz="32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filecab3"/>
          <p:cNvSpPr>
            <a:spLocks noEditPoints="1"/>
          </p:cNvSpPr>
          <p:nvPr/>
        </p:nvSpPr>
        <p:spPr>
          <a:xfrm flipV="1">
            <a:off x="4886325" y="1800225"/>
            <a:ext cx="4095750" cy="6477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 algn="ctr"/>
            <a:r>
              <a:rPr lang="en-US" altLang="zh-CN" sz="32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dx,offset msg</a:t>
            </a:r>
            <a:endParaRPr lang="zh-CN" altLang="en-US" sz="3200" b="1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4. </a:t>
            </a:r>
            <a:r>
              <a:rPr lang="zh-CN" altLang="en-US" dirty="0"/>
              <a:t>注释和分隔符</a:t>
            </a:r>
            <a:endParaRPr lang="zh-CN" altLang="en-US" dirty="0"/>
          </a:p>
        </p:txBody>
      </p:sp>
      <p:sp>
        <p:nvSpPr>
          <p:cNvPr id="50178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语句中分号后的内容是注释</a:t>
            </a:r>
            <a:endParaRPr lang="zh-CN" altLang="en-US" dirty="0"/>
          </a:p>
          <a:p>
            <a:pPr lvl="1"/>
            <a:r>
              <a:rPr lang="zh-CN" altLang="en-US" dirty="0"/>
              <a:t>对指令或程序进行说明</a:t>
            </a:r>
            <a:endParaRPr lang="zh-CN" altLang="en-US" dirty="0"/>
          </a:p>
          <a:p>
            <a:pPr lvl="1"/>
            <a:r>
              <a:rPr lang="zh-CN" altLang="en-US" dirty="0"/>
              <a:t>汇编程序不对它们做任何处理</a:t>
            </a:r>
            <a:endParaRPr lang="zh-CN" altLang="en-US" dirty="0"/>
          </a:p>
          <a:p>
            <a:pPr lvl="1"/>
            <a:r>
              <a:rPr lang="zh-CN" altLang="en-US" dirty="0"/>
              <a:t>注释利于阅读，应养成书写注释的好习惯</a:t>
            </a:r>
            <a:endParaRPr lang="zh-CN" altLang="en-US" dirty="0"/>
          </a:p>
          <a:p>
            <a:r>
              <a:rPr lang="zh-CN" altLang="en-US" dirty="0"/>
              <a:t>语句的</a:t>
            </a:r>
            <a:r>
              <a:rPr lang="en-US" altLang="zh-CN" dirty="0"/>
              <a:t>4</a:t>
            </a:r>
            <a:r>
              <a:rPr lang="zh-CN" altLang="en-US" dirty="0"/>
              <a:t>个组成部分要用分隔符分开</a:t>
            </a:r>
            <a:endParaRPr lang="zh-CN" altLang="en-US" dirty="0"/>
          </a:p>
          <a:p>
            <a:pPr lvl="1"/>
            <a:r>
              <a:rPr lang="zh-CN" altLang="en-US" dirty="0"/>
              <a:t>标号后的</a:t>
            </a:r>
            <a:r>
              <a:rPr lang="zh-CN" altLang="en-US" dirty="0">
                <a:solidFill>
                  <a:srgbClr val="008000"/>
                </a:solidFill>
              </a:rPr>
              <a:t>冒号</a:t>
            </a:r>
            <a:endParaRPr lang="zh-CN" altLang="en-US" dirty="0">
              <a:solidFill>
                <a:srgbClr val="008000"/>
              </a:solidFill>
            </a:endParaRPr>
          </a:p>
          <a:p>
            <a:pPr lvl="1"/>
            <a:r>
              <a:rPr lang="zh-CN" altLang="en-US" dirty="0"/>
              <a:t>注释前的</a:t>
            </a:r>
            <a:r>
              <a:rPr lang="zh-CN" altLang="en-US" dirty="0">
                <a:solidFill>
                  <a:srgbClr val="008000"/>
                </a:solidFill>
              </a:rPr>
              <a:t>分号</a:t>
            </a:r>
            <a:endParaRPr lang="zh-CN" altLang="en-US" dirty="0">
              <a:solidFill>
                <a:srgbClr val="008000"/>
              </a:solidFill>
            </a:endParaRPr>
          </a:p>
          <a:p>
            <a:pPr lvl="1"/>
            <a:r>
              <a:rPr lang="zh-CN" altLang="en-US" dirty="0"/>
              <a:t>操作数间和参数间的</a:t>
            </a:r>
            <a:r>
              <a:rPr lang="zh-CN" altLang="en-US" dirty="0">
                <a:solidFill>
                  <a:srgbClr val="008000"/>
                </a:solidFill>
              </a:rPr>
              <a:t>逗号</a:t>
            </a:r>
            <a:endParaRPr lang="zh-CN" altLang="en-US" dirty="0">
              <a:solidFill>
                <a:srgbClr val="008000"/>
              </a:solidFill>
            </a:endParaRPr>
          </a:p>
          <a:p>
            <a:pPr lvl="1"/>
            <a:r>
              <a:rPr lang="zh-CN" altLang="en-US" dirty="0"/>
              <a:t>分隔其他部分采用一个或多个</a:t>
            </a:r>
            <a:r>
              <a:rPr lang="zh-CN" altLang="en-US" dirty="0">
                <a:solidFill>
                  <a:srgbClr val="008000"/>
                </a:solidFill>
              </a:rPr>
              <a:t>空格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8000"/>
                </a:solidFill>
              </a:rPr>
              <a:t>制表符</a:t>
            </a:r>
            <a:endParaRPr lang="zh-CN" altLang="en-US" dirty="0">
              <a:solidFill>
                <a:srgbClr val="008000"/>
              </a:solidFill>
            </a:endParaRPr>
          </a:p>
          <a:p>
            <a:pPr lvl="1"/>
            <a:r>
              <a:rPr lang="zh-CN" altLang="en-US" dirty="0"/>
              <a:t>注释使用英文或中文均可</a:t>
            </a:r>
            <a:endParaRPr lang="zh-CN" altLang="en-US" dirty="0"/>
          </a:p>
        </p:txBody>
      </p:sp>
      <p:sp>
        <p:nvSpPr>
          <p:cNvPr id="50179" name="AutoShape 4"/>
          <p:cNvSpPr/>
          <p:nvPr/>
        </p:nvSpPr>
        <p:spPr>
          <a:xfrm>
            <a:off x="5067300" y="3922713"/>
            <a:ext cx="3681413" cy="4492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分隔符都是英文标点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AutoShape 5"/>
          <p:cNvSpPr/>
          <p:nvPr/>
        </p:nvSpPr>
        <p:spPr>
          <a:xfrm>
            <a:off x="4078288" y="6265863"/>
            <a:ext cx="4949825" cy="4492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良好的语句格式有利于编程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1.3.3 </a:t>
            </a:r>
            <a:r>
              <a:rPr lang="zh-CN" altLang="en-US" dirty="0"/>
              <a:t>源程序框架</a:t>
            </a:r>
            <a:endParaRPr lang="zh-CN" altLang="en-US" dirty="0"/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8642350" cy="5834063"/>
          </a:xfrm>
        </p:spPr>
        <p:txBody>
          <a:bodyPr vert="horz" wrap="square" lIns="91440" tIns="45720" rIns="91440" bIns="45720" anchor="t" anchorCtr="0"/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en-US" altLang="zh-CN" sz="2800" dirty="0"/>
              <a:t>;example.asm in DOS</a:t>
            </a:r>
            <a:endParaRPr lang="en-US" altLang="zh-CN" sz="2800" dirty="0"/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en-US" altLang="zh-CN" sz="2800" dirty="0"/>
              <a:t>	.model small	;程序的存储模</a:t>
            </a:r>
            <a:r>
              <a:rPr lang="zh-CN" altLang="en-US" sz="2800" dirty="0"/>
              <a:t>型</a:t>
            </a:r>
            <a:endParaRPr lang="zh-CN" altLang="en-US" sz="2800" dirty="0"/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en-US" altLang="zh-CN" sz="2800" dirty="0"/>
              <a:t>	.stack	;定义堆栈段（默认1KB）</a:t>
            </a:r>
            <a:endParaRPr lang="en-US" altLang="zh-CN" sz="2800" dirty="0"/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chemeClr val="tx2"/>
                </a:solidFill>
              </a:rPr>
              <a:t>.data</a:t>
            </a:r>
            <a:r>
              <a:rPr lang="en-US" altLang="zh-CN" sz="2800" dirty="0"/>
              <a:t>	;</a:t>
            </a:r>
            <a:r>
              <a:rPr lang="zh-CN" altLang="en-US" sz="2800" dirty="0"/>
              <a:t>定义数据段</a:t>
            </a:r>
            <a:endParaRPr lang="zh-CN" altLang="en-US" sz="2800" dirty="0"/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rgbClr val="008000"/>
                </a:solidFill>
              </a:rPr>
              <a:t>……</a:t>
            </a:r>
            <a:r>
              <a:rPr lang="en-US" altLang="zh-CN" sz="2800" dirty="0"/>
              <a:t>	;</a:t>
            </a:r>
            <a:r>
              <a:rPr lang="zh-CN" altLang="en-US" sz="2800" dirty="0"/>
              <a:t>数据定义</a:t>
            </a:r>
            <a:r>
              <a:rPr lang="zh-CN" altLang="en-US" sz="28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（数据待填）</a:t>
            </a:r>
            <a:endParaRPr lang="zh-CN" altLang="en-US" sz="28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chemeClr val="tx2"/>
                </a:solidFill>
              </a:rPr>
              <a:t>.code</a:t>
            </a:r>
            <a:r>
              <a:rPr lang="en-US" altLang="zh-CN" sz="2800" dirty="0"/>
              <a:t>	;</a:t>
            </a:r>
            <a:r>
              <a:rPr lang="zh-CN" altLang="en-US" sz="2800" dirty="0"/>
              <a:t>定义代码段</a:t>
            </a:r>
            <a:endParaRPr lang="zh-CN" altLang="en-US" sz="2800" dirty="0"/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	.startup	</a:t>
            </a:r>
            <a:r>
              <a:rPr lang="en-US" altLang="zh-CN" sz="2800" dirty="0"/>
              <a:t>;</a:t>
            </a:r>
            <a:r>
              <a:rPr lang="zh-CN" altLang="en-US" sz="2800" dirty="0"/>
              <a:t>程序执行起始</a:t>
            </a:r>
            <a:endParaRPr lang="zh-CN" altLang="en-US" sz="2800" dirty="0"/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rgbClr val="008000"/>
                </a:solidFill>
              </a:rPr>
              <a:t>……</a:t>
            </a:r>
            <a:r>
              <a:rPr lang="en-US" altLang="zh-CN" sz="2800" dirty="0"/>
              <a:t>	;</a:t>
            </a:r>
            <a:r>
              <a:rPr lang="zh-CN" altLang="en-US" sz="2800" dirty="0"/>
              <a:t>主程序</a:t>
            </a:r>
            <a:r>
              <a:rPr lang="zh-CN" altLang="en-US" sz="28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（指令待填）</a:t>
            </a:r>
            <a:endParaRPr lang="zh-CN" altLang="en-US" sz="28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/>
              <a:t>.</a:t>
            </a:r>
            <a:r>
              <a:rPr lang="en-US" altLang="zh-CN" sz="2800" dirty="0">
                <a:solidFill>
                  <a:schemeClr val="tx2"/>
                </a:solidFill>
              </a:rPr>
              <a:t>exit</a:t>
            </a:r>
            <a:r>
              <a:rPr lang="en-US" altLang="zh-CN" sz="2800" dirty="0"/>
              <a:t>	;</a:t>
            </a:r>
            <a:r>
              <a:rPr lang="zh-CN" altLang="en-US" sz="2800" dirty="0"/>
              <a:t>程序正常执行结束</a:t>
            </a:r>
            <a:endParaRPr lang="zh-CN" altLang="en-US" sz="2800" dirty="0"/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rgbClr val="008000"/>
                </a:solidFill>
              </a:rPr>
              <a:t>……</a:t>
            </a:r>
            <a:r>
              <a:rPr lang="en-US" altLang="zh-CN" sz="2800" dirty="0"/>
              <a:t>	;</a:t>
            </a:r>
            <a:r>
              <a:rPr lang="zh-CN" altLang="en-US" sz="2800" dirty="0"/>
              <a:t>子程序</a:t>
            </a:r>
            <a:r>
              <a:rPr lang="zh-CN" altLang="en-US" sz="2800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（指令待填）</a:t>
            </a:r>
            <a:endParaRPr lang="zh-CN" altLang="en-US" sz="2800" dirty="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>
              <a:buNone/>
              <a:tabLst>
                <a:tab pos="1256030" algn="l"/>
                <a:tab pos="42989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chemeClr val="tx2"/>
                </a:solidFill>
              </a:rPr>
              <a:t>end</a:t>
            </a:r>
            <a:r>
              <a:rPr lang="en-US" altLang="zh-CN" sz="2800" dirty="0"/>
              <a:t>	;</a:t>
            </a:r>
            <a:r>
              <a:rPr lang="zh-CN" altLang="en-US" sz="2800" dirty="0"/>
              <a:t>汇编结束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 </a:t>
            </a:r>
            <a:r>
              <a:rPr lang="zh-CN" altLang="en-US" dirty="0"/>
              <a:t>程序的存储模型（</a:t>
            </a:r>
            <a:r>
              <a:rPr lang="en-US" altLang="zh-CN" dirty="0"/>
              <a:t>Memory Model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1787525" algn="l"/>
              </a:tabLst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存储模型决定一个程序的规模，也确定进行子程序调用、指令转移和数据访问的缺省属性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1787525" algn="l"/>
              </a:tabLst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须有存储模型语句，且位于简化段定义之前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1787525" algn="l"/>
              </a:tabLst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.MODEL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存储模型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语言类型</a:t>
            </a:r>
            <a:endParaRPr kumimoji="0" lang="zh-CN" altLang="en-US" sz="3200" b="1" i="0" u="none" strike="noStrike" kern="1200" cap="none" spc="0" normalizeH="0" baseline="0" noProof="1" dirty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1787525" algn="l"/>
              </a:tabLst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创建运行于</a:t>
            </a:r>
            <a:r>
              <a:rPr kumimoji="0" lang="en-US" altLang="zh-CN" sz="32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</a:t>
            </a: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操作系统下的应用程序</a:t>
            </a: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tabLst>
                <a:tab pos="1787525" algn="l"/>
              </a:tabLst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根据需要选择前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种模型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tabLst>
                <a:tab pos="1787525" algn="l"/>
              </a:tabLst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一般小型程序选用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SMALL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模型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1787525" algn="l"/>
              </a:tabLst>
            </a:pPr>
            <a:endParaRPr kumimoji="0" lang="zh-CN" altLang="en-US" sz="32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1.1.1 </a:t>
            </a:r>
            <a:r>
              <a:rPr lang="zh-CN" altLang="en-US" dirty="0"/>
              <a:t>计算机的硬件</a:t>
            </a:r>
            <a:endParaRPr lang="zh-CN" altLang="en-US" dirty="0"/>
          </a:p>
        </p:txBody>
      </p:sp>
      <p:grpSp>
        <p:nvGrpSpPr>
          <p:cNvPr id="10242" name="组合 9218"/>
          <p:cNvGrpSpPr/>
          <p:nvPr/>
        </p:nvGrpSpPr>
        <p:grpSpPr>
          <a:xfrm>
            <a:off x="755650" y="901700"/>
            <a:ext cx="7058025" cy="4105275"/>
            <a:chOff x="0" y="0"/>
            <a:chExt cx="3792" cy="2464"/>
          </a:xfrm>
        </p:grpSpPr>
        <p:sp>
          <p:nvSpPr>
            <p:cNvPr id="10243" name="Rectangle 5"/>
            <p:cNvSpPr/>
            <p:nvPr/>
          </p:nvSpPr>
          <p:spPr>
            <a:xfrm>
              <a:off x="1993" y="1003"/>
              <a:ext cx="368" cy="1461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 anchorCtr="0"/>
            <a:p>
              <a:pPr algn="ctr">
                <a:spcBef>
                  <a:spcPts val="600"/>
                </a:spcBef>
              </a:pP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ts val="3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I/O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ts val="3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接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spcBef>
                  <a:spcPts val="3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口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4" name="Rectangle 6"/>
            <p:cNvSpPr/>
            <p:nvPr/>
          </p:nvSpPr>
          <p:spPr>
            <a:xfrm>
              <a:off x="1991" y="525"/>
              <a:ext cx="915" cy="372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 anchorCtr="0"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主存储器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Rectangle 7"/>
            <p:cNvSpPr/>
            <p:nvPr/>
          </p:nvSpPr>
          <p:spPr>
            <a:xfrm>
              <a:off x="1033" y="0"/>
              <a:ext cx="1089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 anchor="t" anchorCtr="0"/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系统总线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Line 8"/>
            <p:cNvSpPr/>
            <p:nvPr/>
          </p:nvSpPr>
          <p:spPr>
            <a:xfrm>
              <a:off x="1531" y="265"/>
              <a:ext cx="0" cy="2165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grpSp>
          <p:nvGrpSpPr>
            <p:cNvPr id="10247" name="组合 9223"/>
            <p:cNvGrpSpPr/>
            <p:nvPr/>
          </p:nvGrpSpPr>
          <p:grpSpPr>
            <a:xfrm>
              <a:off x="0" y="565"/>
              <a:ext cx="1048" cy="1473"/>
              <a:chOff x="0" y="0"/>
              <a:chExt cx="1048" cy="1473"/>
            </a:xfrm>
          </p:grpSpPr>
          <p:sp>
            <p:nvSpPr>
              <p:cNvPr id="10248" name="Rectangle 10"/>
              <p:cNvSpPr/>
              <p:nvPr/>
            </p:nvSpPr>
            <p:spPr>
              <a:xfrm>
                <a:off x="280" y="40"/>
                <a:ext cx="543" cy="2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 anchor="t" anchorCtr="0"/>
              <a:p>
                <a:pPr algn="ctr">
                  <a:spcBef>
                    <a:spcPts val="300"/>
                  </a:spcBef>
                </a:pPr>
                <a:r>
                  <a:rPr lang="en-US" altLang="zh-CN" sz="2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CPU</a:t>
                </a:r>
                <a:endPara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249" name="组合 9225"/>
              <p:cNvGrpSpPr/>
              <p:nvPr/>
            </p:nvGrpSpPr>
            <p:grpSpPr>
              <a:xfrm>
                <a:off x="186" y="379"/>
                <a:ext cx="690" cy="949"/>
                <a:chOff x="0" y="0"/>
                <a:chExt cx="20000" cy="20002"/>
              </a:xfrm>
            </p:grpSpPr>
            <p:sp>
              <p:nvSpPr>
                <p:cNvPr id="10250" name="Rectangle 12"/>
                <p:cNvSpPr/>
                <p:nvPr/>
              </p:nvSpPr>
              <p:spPr>
                <a:xfrm>
                  <a:off x="0" y="14820"/>
                  <a:ext cx="20000" cy="518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lIns="12700" tIns="12700" rIns="12700" bIns="12700" anchor="t" anchorCtr="0"/>
                <a:p>
                  <a:pPr algn="ctr">
                    <a:lnSpc>
                      <a:spcPct val="90000"/>
                    </a:lnSpc>
                  </a:pPr>
                  <a:r>
                    <a:rPr lang="zh-CN" altLang="en-US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寄存器</a:t>
                  </a:r>
                  <a:endPara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1" name="Rectangle 13"/>
                <p:cNvSpPr/>
                <p:nvPr/>
              </p:nvSpPr>
              <p:spPr>
                <a:xfrm>
                  <a:off x="0" y="7268"/>
                  <a:ext cx="20000" cy="5185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lIns="12700" tIns="12700" rIns="12700" bIns="12700" anchor="t" anchorCtr="0"/>
                <a:p>
                  <a:pPr algn="ctr">
                    <a:lnSpc>
                      <a:spcPct val="90000"/>
                    </a:lnSpc>
                  </a:pPr>
                  <a:r>
                    <a:rPr lang="zh-CN" altLang="en-US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控制器</a:t>
                  </a:r>
                  <a:endPara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2" name="Rectangle 14"/>
                <p:cNvSpPr/>
                <p:nvPr/>
              </p:nvSpPr>
              <p:spPr>
                <a:xfrm>
                  <a:off x="0" y="0"/>
                  <a:ext cx="20000" cy="5182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  <p:txBody>
                <a:bodyPr lIns="12700" tIns="12700" rIns="12700" bIns="12700" anchor="t" anchorCtr="0"/>
                <a:p>
                  <a:pPr algn="ctr">
                    <a:lnSpc>
                      <a:spcPct val="90000"/>
                    </a:lnSpc>
                  </a:pPr>
                  <a:r>
                    <a:rPr lang="zh-CN" altLang="en-US" sz="2400" b="1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运算器</a:t>
                  </a:r>
                  <a:endParaRPr lang="zh-CN" altLang="en-US" sz="24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253" name="Rectangle 15"/>
              <p:cNvSpPr/>
              <p:nvPr/>
            </p:nvSpPr>
            <p:spPr>
              <a:xfrm>
                <a:off x="0" y="0"/>
                <a:ext cx="1048" cy="1473"/>
              </a:xfrm>
              <a:prstGeom prst="rect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254" name="Line 16"/>
            <p:cNvSpPr/>
            <p:nvPr/>
          </p:nvSpPr>
          <p:spPr>
            <a:xfrm>
              <a:off x="1563" y="710"/>
              <a:ext cx="41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0255" name="Line 17"/>
            <p:cNvSpPr/>
            <p:nvPr/>
          </p:nvSpPr>
          <p:spPr>
            <a:xfrm>
              <a:off x="1067" y="1267"/>
              <a:ext cx="446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0256" name="Line 18"/>
            <p:cNvSpPr/>
            <p:nvPr/>
          </p:nvSpPr>
          <p:spPr>
            <a:xfrm>
              <a:off x="1563" y="1639"/>
              <a:ext cx="413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0257" name="Rectangle 19"/>
            <p:cNvSpPr/>
            <p:nvPr/>
          </p:nvSpPr>
          <p:spPr>
            <a:xfrm>
              <a:off x="2788" y="989"/>
              <a:ext cx="1004" cy="373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 anchorCtr="0"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辅助存储器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Rectangle 20"/>
            <p:cNvSpPr/>
            <p:nvPr/>
          </p:nvSpPr>
          <p:spPr>
            <a:xfrm>
              <a:off x="2788" y="1560"/>
              <a:ext cx="1004" cy="373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 anchorCtr="0"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输入设备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Rectangle 21"/>
            <p:cNvSpPr/>
            <p:nvPr/>
          </p:nvSpPr>
          <p:spPr>
            <a:xfrm>
              <a:off x="2788" y="2052"/>
              <a:ext cx="1004" cy="372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2700" tIns="12700" rIns="12700" bIns="12700" anchor="t" anchorCtr="0"/>
            <a:p>
              <a:pPr algn="ctr">
                <a:lnSpc>
                  <a:spcPct val="120000"/>
                </a:lnSpc>
                <a:spcBef>
                  <a:spcPts val="3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输出设备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0" name="Line 22"/>
            <p:cNvSpPr/>
            <p:nvPr/>
          </p:nvSpPr>
          <p:spPr>
            <a:xfrm flipH="1">
              <a:off x="2367" y="1181"/>
              <a:ext cx="410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0261" name="Line 23"/>
            <p:cNvSpPr/>
            <p:nvPr/>
          </p:nvSpPr>
          <p:spPr>
            <a:xfrm flipH="1">
              <a:off x="2367" y="1752"/>
              <a:ext cx="410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  <p:sp>
          <p:nvSpPr>
            <p:cNvPr id="10262" name="Line 24"/>
            <p:cNvSpPr/>
            <p:nvPr/>
          </p:nvSpPr>
          <p:spPr>
            <a:xfrm flipH="1">
              <a:off x="2367" y="2243"/>
              <a:ext cx="410" cy="1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</p:sp>
      </p:grpSp>
      <p:sp>
        <p:nvSpPr>
          <p:cNvPr id="10263" name="filecab3"/>
          <p:cNvSpPr>
            <a:spLocks noEditPoints="1"/>
          </p:cNvSpPr>
          <p:nvPr/>
        </p:nvSpPr>
        <p:spPr>
          <a:xfrm flipV="1">
            <a:off x="328613" y="5173663"/>
            <a:ext cx="6554787" cy="144621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2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汇编语言程序员将硬件抽象为：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寄存器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存储器地址</a:t>
            </a: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输入输出地址</a:t>
            </a:r>
            <a:endParaRPr lang="zh-CN" altLang="en-US" sz="2800" b="1" dirty="0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2. </a:t>
            </a:r>
            <a:r>
              <a:rPr lang="zh-CN" altLang="en-US" dirty="0"/>
              <a:t>逻辑段的简化定义</a:t>
            </a:r>
            <a:endParaRPr lang="zh-CN" altLang="en-US" dirty="0"/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堆栈段定义伪指令</a:t>
            </a:r>
            <a:r>
              <a:rPr lang="en-US" altLang="zh-CN" dirty="0">
                <a:solidFill>
                  <a:srgbClr val="CC3300"/>
                </a:solidFill>
              </a:rPr>
              <a:t>.STACK</a:t>
            </a:r>
            <a:r>
              <a:rPr lang="zh-CN" altLang="en-US" dirty="0"/>
              <a:t>创建一个堆栈段</a:t>
            </a:r>
            <a:endParaRPr lang="zh-CN" altLang="en-US" dirty="0"/>
          </a:p>
          <a:p>
            <a:pPr lvl="1"/>
            <a:r>
              <a:rPr lang="zh-CN" altLang="en-US" dirty="0"/>
              <a:t>默认是</a:t>
            </a:r>
            <a:r>
              <a:rPr lang="en-US" altLang="zh-CN" dirty="0"/>
              <a:t>1KB</a:t>
            </a:r>
            <a:r>
              <a:rPr lang="zh-CN" altLang="en-US" dirty="0"/>
              <a:t>空间</a:t>
            </a:r>
            <a:endParaRPr lang="zh-CN" altLang="en-US" dirty="0"/>
          </a:p>
          <a:p>
            <a:pPr lvl="1"/>
            <a:r>
              <a:rPr lang="zh-CN" altLang="en-US" dirty="0"/>
              <a:t>堆栈段名是：</a:t>
            </a:r>
            <a:r>
              <a:rPr lang="en-US" altLang="zh-CN" dirty="0"/>
              <a:t>STACK</a:t>
            </a:r>
            <a:r>
              <a:rPr lang="zh-CN" altLang="en-US" dirty="0"/>
              <a:t>，用</a:t>
            </a:r>
            <a:r>
              <a:rPr lang="en-US" altLang="zh-CN" dirty="0"/>
              <a:t>@STACK</a:t>
            </a:r>
            <a:r>
              <a:rPr lang="zh-CN" altLang="en-US" dirty="0"/>
              <a:t>预定义操作符</a:t>
            </a:r>
            <a:endParaRPr lang="zh-CN" altLang="en-US" dirty="0"/>
          </a:p>
          <a:p>
            <a:r>
              <a:rPr lang="zh-CN" altLang="en-US" dirty="0"/>
              <a:t>数据段定义伪指令</a:t>
            </a:r>
            <a:r>
              <a:rPr lang="en-US" altLang="zh-CN" dirty="0">
                <a:solidFill>
                  <a:srgbClr val="CC3300"/>
                </a:solidFill>
              </a:rPr>
              <a:t>.DATA</a:t>
            </a:r>
            <a:r>
              <a:rPr lang="zh-CN" altLang="en-US" dirty="0"/>
              <a:t>创建一个数据段</a:t>
            </a:r>
            <a:endParaRPr lang="zh-CN" altLang="en-US" dirty="0"/>
          </a:p>
          <a:p>
            <a:pPr lvl="1"/>
            <a:r>
              <a:rPr lang="zh-CN" altLang="en-US" dirty="0"/>
              <a:t>数据段名是：</a:t>
            </a:r>
            <a:r>
              <a:rPr lang="en-US" altLang="zh-CN" dirty="0"/>
              <a:t>_DATA</a:t>
            </a:r>
            <a:r>
              <a:rPr lang="zh-CN" altLang="en-US" dirty="0"/>
              <a:t>，用</a:t>
            </a:r>
            <a:r>
              <a:rPr lang="en-US" altLang="zh-CN" dirty="0"/>
              <a:t>@DATA</a:t>
            </a:r>
            <a:r>
              <a:rPr lang="zh-CN" altLang="en-US" dirty="0"/>
              <a:t>预定义操作符</a:t>
            </a:r>
            <a:endParaRPr lang="zh-CN" altLang="en-US" dirty="0"/>
          </a:p>
          <a:p>
            <a:r>
              <a:rPr lang="zh-CN" altLang="en-US" dirty="0"/>
              <a:t>代码段定义伪指令</a:t>
            </a:r>
            <a:r>
              <a:rPr lang="en-US" altLang="zh-CN" dirty="0">
                <a:solidFill>
                  <a:srgbClr val="CC3300"/>
                </a:solidFill>
              </a:rPr>
              <a:t>.CODE</a:t>
            </a:r>
            <a:r>
              <a:rPr lang="zh-CN" altLang="en-US" dirty="0"/>
              <a:t>创建一个代码段</a:t>
            </a:r>
            <a:endParaRPr lang="zh-CN" altLang="en-US" dirty="0"/>
          </a:p>
          <a:p>
            <a:pPr lvl="1"/>
            <a:r>
              <a:rPr lang="zh-CN" altLang="en-US" dirty="0"/>
              <a:t>代码段名是：</a:t>
            </a:r>
            <a:r>
              <a:rPr lang="en-US" altLang="zh-CN" dirty="0"/>
              <a:t>_TEXT</a:t>
            </a:r>
            <a:r>
              <a:rPr lang="zh-CN" altLang="en-US" dirty="0"/>
              <a:t>，用</a:t>
            </a:r>
            <a:r>
              <a:rPr lang="en-US" altLang="zh-CN" dirty="0"/>
              <a:t>@CODE</a:t>
            </a:r>
            <a:r>
              <a:rPr lang="zh-CN" altLang="en-US" dirty="0"/>
              <a:t>预定义操作符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3. </a:t>
            </a:r>
            <a:r>
              <a:rPr lang="zh-CN" altLang="en-US" dirty="0"/>
              <a:t>程序执行的开始</a:t>
            </a:r>
            <a:endParaRPr lang="zh-CN" altLang="en-US" dirty="0"/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MASM 6.0</a:t>
            </a:r>
            <a:r>
              <a:rPr lang="zh-CN" altLang="en-US" dirty="0"/>
              <a:t>可以使用</a:t>
            </a:r>
            <a:r>
              <a:rPr lang="en-US" altLang="zh-CN" dirty="0"/>
              <a:t>.STARTUP</a:t>
            </a:r>
            <a:r>
              <a:rPr lang="zh-CN" altLang="en-US" dirty="0"/>
              <a:t>指令</a:t>
            </a:r>
            <a:endParaRPr lang="zh-CN" altLang="en-US" dirty="0"/>
          </a:p>
          <a:p>
            <a:pPr lvl="1"/>
            <a:r>
              <a:rPr lang="zh-CN" altLang="en-US" dirty="0"/>
              <a:t>指明本程序开始执行的位置</a:t>
            </a:r>
            <a:endParaRPr lang="zh-CN" altLang="en-US" dirty="0"/>
          </a:p>
          <a:p>
            <a:pPr lvl="1"/>
            <a:r>
              <a:rPr lang="zh-CN" altLang="en-US" dirty="0"/>
              <a:t>使</a:t>
            </a:r>
            <a:r>
              <a:rPr lang="en-US" altLang="zh-CN" dirty="0"/>
              <a:t>DS</a:t>
            </a:r>
            <a:r>
              <a:rPr lang="zh-CN" altLang="en-US" dirty="0"/>
              <a:t>等于用</a:t>
            </a:r>
            <a:r>
              <a:rPr lang="en-US" altLang="zh-CN" dirty="0"/>
              <a:t>.DATA</a:t>
            </a:r>
            <a:r>
              <a:rPr lang="zh-CN" altLang="en-US" dirty="0"/>
              <a:t>伪指令定义的数据段基地址</a:t>
            </a:r>
            <a:endParaRPr lang="zh-CN" altLang="en-US" dirty="0"/>
          </a:p>
          <a:p>
            <a:r>
              <a:rPr lang="en-US" altLang="zh-CN" dirty="0"/>
              <a:t>MASM</a:t>
            </a:r>
            <a:r>
              <a:rPr lang="zh-CN" altLang="en-US" dirty="0"/>
              <a:t>汇编程序</a:t>
            </a:r>
            <a:endParaRPr lang="zh-CN" altLang="en-US" dirty="0"/>
          </a:p>
          <a:p>
            <a:pPr lvl="1"/>
            <a:r>
              <a:rPr lang="zh-CN" altLang="en-US" dirty="0"/>
              <a:t>根据程序起始位置设置代码段的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值</a:t>
            </a:r>
            <a:endParaRPr lang="zh-CN" altLang="en-US" dirty="0"/>
          </a:p>
          <a:p>
            <a:pPr lvl="1"/>
            <a:r>
              <a:rPr lang="zh-CN" altLang="en-US" dirty="0"/>
              <a:t>根据堆栈大小设置堆栈段的</a:t>
            </a:r>
            <a:r>
              <a:rPr lang="en-US" altLang="zh-CN" dirty="0"/>
              <a:t>SS</a:t>
            </a:r>
            <a:r>
              <a:rPr lang="zh-CN" altLang="en-US" dirty="0"/>
              <a:t>和</a:t>
            </a:r>
            <a:r>
              <a:rPr lang="en-US" altLang="zh-CN" dirty="0"/>
              <a:t>SP</a:t>
            </a:r>
            <a:r>
              <a:rPr lang="zh-CN" altLang="en-US" dirty="0"/>
              <a:t>值</a:t>
            </a:r>
            <a:endParaRPr lang="zh-CN" altLang="en-US" dirty="0"/>
          </a:p>
          <a:p>
            <a:pPr lvl="1"/>
            <a:r>
              <a:rPr lang="zh-CN" altLang="en-US" dirty="0"/>
              <a:t>但没有设置</a:t>
            </a:r>
            <a:r>
              <a:rPr lang="en-US" altLang="zh-CN" dirty="0"/>
              <a:t>DS</a:t>
            </a:r>
            <a:r>
              <a:rPr lang="zh-CN" altLang="en-US" dirty="0"/>
              <a:t>和</a:t>
            </a:r>
            <a:r>
              <a:rPr lang="en-US" altLang="zh-CN" dirty="0"/>
              <a:t>ES</a:t>
            </a:r>
            <a:r>
              <a:rPr lang="zh-CN" altLang="en-US" dirty="0"/>
              <a:t>、以及</a:t>
            </a:r>
            <a:r>
              <a:rPr lang="en-US" altLang="zh-CN" dirty="0"/>
              <a:t>FS</a:t>
            </a:r>
            <a:r>
              <a:rPr lang="zh-CN" altLang="en-US" dirty="0"/>
              <a:t>和</a:t>
            </a:r>
            <a:r>
              <a:rPr lang="en-US" altLang="zh-CN" dirty="0"/>
              <a:t>GS</a:t>
            </a:r>
            <a:r>
              <a:rPr lang="zh-CN" altLang="en-US" dirty="0"/>
              <a:t>值</a:t>
            </a:r>
            <a:endParaRPr lang="zh-CN" altLang="en-US" dirty="0"/>
          </a:p>
          <a:p>
            <a:r>
              <a:rPr lang="zh-CN" altLang="en-US" dirty="0"/>
              <a:t>如果不使用</a:t>
            </a:r>
            <a:r>
              <a:rPr lang="en-US" altLang="zh-CN" dirty="0"/>
              <a:t>.STARTUP</a:t>
            </a:r>
            <a:r>
              <a:rPr lang="zh-CN" altLang="en-US" dirty="0"/>
              <a:t>指令：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	start:	mov ax,@data</a:t>
            </a:r>
            <a:endParaRPr lang="zh-CN" altLang="en-US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			</a:t>
            </a:r>
            <a:r>
              <a:rPr lang="en-US" altLang="zh-CN" dirty="0">
                <a:solidFill>
                  <a:srgbClr val="008000"/>
                </a:solidFill>
              </a:rPr>
              <a:t>mov ds,ax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4. </a:t>
            </a:r>
            <a:r>
              <a:rPr lang="zh-CN" altLang="en-US" dirty="0"/>
              <a:t>程序执行的终止</a:t>
            </a:r>
            <a:endParaRPr lang="zh-CN" altLang="en-US" dirty="0"/>
          </a:p>
        </p:txBody>
      </p:sp>
      <p:sp>
        <p:nvSpPr>
          <p:cNvPr id="55298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应用程序执行结束，将控制权交还操作系统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		.EXIT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dirty="0"/>
              <a:t>实际上利用了</a:t>
            </a:r>
            <a:r>
              <a:rPr lang="en-US" altLang="zh-CN" dirty="0"/>
              <a:t>DOS</a:t>
            </a:r>
            <a:r>
              <a:rPr lang="zh-CN" altLang="en-US" dirty="0"/>
              <a:t>功能调用的</a:t>
            </a:r>
            <a:r>
              <a:rPr lang="en-US" altLang="zh-CN" dirty="0"/>
              <a:t>4CH</a:t>
            </a:r>
            <a:r>
              <a:rPr lang="zh-CN" altLang="en-US" dirty="0"/>
              <a:t>号功能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		</a:t>
            </a:r>
            <a:r>
              <a:rPr lang="en-US" altLang="zh-CN" dirty="0">
                <a:solidFill>
                  <a:srgbClr val="008000"/>
                </a:solidFill>
              </a:rPr>
              <a:t>mov ah,4ch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		int 21h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5. </a:t>
            </a:r>
            <a:r>
              <a:rPr lang="zh-CN" altLang="en-US" dirty="0"/>
              <a:t>源程序的汇编结束</a:t>
            </a:r>
            <a:endParaRPr lang="zh-CN" altLang="en-US" dirty="0"/>
          </a:p>
        </p:txBody>
      </p:sp>
      <p:sp>
        <p:nvSpPr>
          <p:cNvPr id="5632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结束将源程序翻译成目标模块代码的过程</a:t>
            </a:r>
            <a:endParaRPr lang="zh-CN" altLang="en-US" dirty="0"/>
          </a:p>
          <a:p>
            <a:r>
              <a:rPr lang="zh-CN" altLang="en-US" dirty="0"/>
              <a:t>源程序的最后必须有一条</a:t>
            </a:r>
            <a:r>
              <a:rPr lang="en-US" altLang="zh-CN" dirty="0"/>
              <a:t>END</a:t>
            </a:r>
            <a:r>
              <a:rPr lang="zh-CN" altLang="en-US" dirty="0"/>
              <a:t>伪指令</a:t>
            </a:r>
            <a:endParaRPr lang="zh-CN" altLang="en-US" dirty="0"/>
          </a:p>
          <a:p>
            <a:r>
              <a:rPr lang="en-US" altLang="zh-CN" dirty="0"/>
              <a:t>END</a:t>
            </a:r>
            <a:r>
              <a:rPr lang="zh-CN" altLang="en-US" dirty="0"/>
              <a:t>指令之后的任何内容不被汇编程序处理</a:t>
            </a:r>
            <a:endParaRPr lang="zh-CN" altLang="en-US" dirty="0"/>
          </a:p>
          <a:p>
            <a:r>
              <a:rPr lang="en-US" altLang="zh-CN" dirty="0"/>
              <a:t>END</a:t>
            </a:r>
            <a:r>
              <a:rPr lang="zh-CN" altLang="en-US" dirty="0"/>
              <a:t>伪指令可以有一个“标号”性质的参数</a:t>
            </a:r>
            <a:endParaRPr lang="zh-CN" altLang="en-US" dirty="0"/>
          </a:p>
          <a:p>
            <a:pPr lvl="1"/>
            <a:r>
              <a:rPr lang="zh-CN" altLang="en-US" dirty="0"/>
              <a:t>用于指定程序开始执行于该标号所指示的指令</a:t>
            </a:r>
            <a:endParaRPr lang="zh-CN" altLang="en-US" dirty="0"/>
          </a:p>
          <a:p>
            <a:pPr lvl="1"/>
            <a:r>
              <a:rPr lang="zh-CN" altLang="en-US" dirty="0"/>
              <a:t>汇编程序将据此设置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值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8000"/>
                </a:solidFill>
              </a:rPr>
              <a:t>end start ;</a:t>
            </a:r>
            <a:r>
              <a:rPr lang="zh-CN" altLang="en-US" dirty="0">
                <a:solidFill>
                  <a:srgbClr val="008000"/>
                </a:solidFill>
                <a:sym typeface="+mn-ea"/>
              </a:rPr>
              <a:t>使用</a:t>
            </a:r>
            <a:r>
              <a:rPr lang="zh-CN" altLang="en-US" dirty="0">
                <a:solidFill>
                  <a:srgbClr val="008000"/>
                </a:solidFill>
              </a:rPr>
              <a:t>完整段定义的时候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6323" name="AutoShape 4"/>
          <p:cNvSpPr/>
          <p:nvPr/>
        </p:nvSpPr>
        <p:spPr>
          <a:xfrm>
            <a:off x="5526088" y="5408613"/>
            <a:ext cx="3455987" cy="4953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9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执行结束</a:t>
            </a:r>
            <a:r>
              <a:rPr lang="en-US" altLang="zh-CN" sz="2800" b="1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≠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汇编结束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1-1〕</a:t>
            </a:r>
            <a:r>
              <a:rPr lang="zh-CN" altLang="en-US" dirty="0"/>
              <a:t>信息显示程序</a:t>
            </a:r>
            <a:endParaRPr lang="zh-CN" altLang="en-US" dirty="0"/>
          </a:p>
        </p:txBody>
      </p:sp>
      <p:sp>
        <p:nvSpPr>
          <p:cNvPr id="5734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defTabSz="914400">
              <a:tabLst>
                <a:tab pos="1078230" algn="l"/>
                <a:tab pos="4481830" algn="l"/>
                <a:tab pos="4662805" algn="l"/>
              </a:tabLst>
            </a:pPr>
            <a:r>
              <a:rPr lang="zh-CN" altLang="en-US" sz="3600" dirty="0"/>
              <a:t>在数据段给出这个字符串形式的信息：</a:t>
            </a:r>
            <a:endParaRPr lang="zh-CN" altLang="en-US" sz="3600" dirty="0"/>
          </a:p>
          <a:p>
            <a:pPr defTabSz="914400">
              <a:buNone/>
              <a:tabLst>
                <a:tab pos="1078230" algn="l"/>
                <a:tab pos="4481830" algn="l"/>
                <a:tab pos="4662805" algn="l"/>
              </a:tabLst>
            </a:pPr>
            <a:r>
              <a:rPr lang="zh-CN" altLang="en-US" sz="2800" dirty="0"/>
              <a:t>	</a:t>
            </a:r>
            <a:r>
              <a:rPr lang="zh-CN" altLang="en-US" dirty="0">
                <a:solidFill>
                  <a:srgbClr val="663300"/>
                </a:solidFill>
              </a:rPr>
              <a:t>	</a:t>
            </a:r>
            <a:r>
              <a:rPr lang="en-US" altLang="zh-CN" dirty="0">
                <a:solidFill>
                  <a:srgbClr val="663300"/>
                </a:solidFill>
              </a:rPr>
              <a:t>;</a:t>
            </a:r>
            <a:r>
              <a:rPr lang="zh-CN" altLang="en-US" dirty="0">
                <a:solidFill>
                  <a:srgbClr val="663300"/>
                </a:solidFill>
              </a:rPr>
              <a:t>数据段</a:t>
            </a:r>
            <a:endParaRPr lang="zh-CN" altLang="en-US" dirty="0">
              <a:solidFill>
                <a:srgbClr val="663300"/>
              </a:solidFill>
            </a:endParaRPr>
          </a:p>
          <a:p>
            <a:pPr defTabSz="914400">
              <a:buNone/>
              <a:tabLst>
                <a:tab pos="1078230" algn="l"/>
                <a:tab pos="4481830" algn="l"/>
                <a:tab pos="4662805" algn="l"/>
              </a:tabLst>
            </a:pPr>
            <a:r>
              <a:rPr lang="en-US" altLang="zh-CN" sz="2800" dirty="0">
                <a:solidFill>
                  <a:srgbClr val="008000"/>
                </a:solidFill>
              </a:rPr>
              <a:t>msg	db 'Hello, Assembly!',13,10,'$'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defTabSz="914400">
              <a:buNone/>
              <a:tabLst>
                <a:tab pos="1078230" algn="l"/>
                <a:tab pos="4481830" algn="l"/>
                <a:tab pos="4662805" algn="l"/>
              </a:tabLst>
            </a:pPr>
            <a:r>
              <a:rPr lang="en-US" altLang="zh-CN" sz="2800" dirty="0"/>
              <a:t>		;</a:t>
            </a:r>
            <a:r>
              <a:rPr lang="zh-CN" altLang="en-US" sz="2800" dirty="0"/>
              <a:t>定义要显示的字符串</a:t>
            </a:r>
            <a:endParaRPr lang="zh-CN" altLang="en-US" sz="2800" dirty="0"/>
          </a:p>
          <a:p>
            <a:pPr defTabSz="914400">
              <a:tabLst>
                <a:tab pos="1078230" algn="l"/>
                <a:tab pos="4481830" algn="l"/>
                <a:tab pos="4662805" algn="l"/>
              </a:tabLst>
            </a:pPr>
            <a:r>
              <a:rPr lang="zh-CN" altLang="en-US" sz="3600" dirty="0"/>
              <a:t>在代码段编写显示字符串的程序：</a:t>
            </a:r>
            <a:endParaRPr lang="zh-CN" altLang="en-US" sz="3600" dirty="0"/>
          </a:p>
          <a:p>
            <a:pPr defTabSz="914400">
              <a:buNone/>
              <a:tabLst>
                <a:tab pos="1078230" algn="l"/>
                <a:tab pos="4481830" algn="l"/>
                <a:tab pos="4662805" algn="l"/>
              </a:tabLst>
            </a:pPr>
            <a:r>
              <a:rPr lang="zh-CN" altLang="en-US" dirty="0">
                <a:solidFill>
                  <a:srgbClr val="663300"/>
                </a:solidFill>
              </a:rPr>
              <a:t>		</a:t>
            </a:r>
            <a:r>
              <a:rPr lang="en-US" altLang="zh-CN" dirty="0">
                <a:solidFill>
                  <a:srgbClr val="663300"/>
                </a:solidFill>
              </a:rPr>
              <a:t>;</a:t>
            </a:r>
            <a:r>
              <a:rPr lang="zh-CN" altLang="en-US" dirty="0">
                <a:solidFill>
                  <a:srgbClr val="663300"/>
                </a:solidFill>
              </a:rPr>
              <a:t>代码段</a:t>
            </a:r>
            <a:endParaRPr lang="zh-CN" altLang="en-US" dirty="0">
              <a:solidFill>
                <a:srgbClr val="663300"/>
              </a:solidFill>
            </a:endParaRPr>
          </a:p>
          <a:p>
            <a:pPr defTabSz="914400">
              <a:buNone/>
              <a:tabLst>
                <a:tab pos="1078230" algn="l"/>
                <a:tab pos="4481830" algn="l"/>
                <a:tab pos="4662805" algn="l"/>
              </a:tabLst>
            </a:pPr>
            <a:r>
              <a:rPr lang="zh-CN" altLang="en-US" sz="2800" dirty="0">
                <a:solidFill>
                  <a:srgbClr val="0000CC"/>
                </a:solidFill>
              </a:rPr>
              <a:t>		</a:t>
            </a:r>
            <a:r>
              <a:rPr lang="en-US" altLang="zh-CN" sz="2800" dirty="0">
                <a:solidFill>
                  <a:srgbClr val="008000"/>
                </a:solidFill>
              </a:rPr>
              <a:t>mov dx,offset msg</a:t>
            </a:r>
            <a:r>
              <a:rPr lang="en-US" altLang="zh-CN" sz="2800" dirty="0"/>
              <a:t>	;⑴ </a:t>
            </a:r>
            <a:r>
              <a:rPr lang="zh-CN" altLang="en-US" sz="2800" dirty="0"/>
              <a:t>指定字符串偏移地址</a:t>
            </a:r>
            <a:endParaRPr lang="zh-CN" altLang="en-US" sz="2800" dirty="0"/>
          </a:p>
          <a:p>
            <a:pPr defTabSz="914400">
              <a:buNone/>
              <a:tabLst>
                <a:tab pos="1078230" algn="l"/>
                <a:tab pos="4481830" algn="l"/>
                <a:tab pos="4662805" algn="l"/>
              </a:tabLst>
            </a:pPr>
            <a:r>
              <a:rPr lang="zh-CN" altLang="en-US" sz="2800" dirty="0"/>
              <a:t>		</a:t>
            </a:r>
            <a:r>
              <a:rPr lang="en-US" altLang="zh-CN" sz="2800" dirty="0">
                <a:solidFill>
                  <a:srgbClr val="008000"/>
                </a:solidFill>
              </a:rPr>
              <a:t>mov ah,9</a:t>
            </a:r>
            <a:r>
              <a:rPr lang="en-US" altLang="zh-CN" sz="2800" dirty="0"/>
              <a:t>	;⑵ AH</a:t>
            </a:r>
            <a:r>
              <a:rPr lang="zh-CN" altLang="en-US" sz="2800" dirty="0"/>
              <a:t>赋值</a:t>
            </a:r>
            <a:r>
              <a:rPr lang="en-US" altLang="zh-CN" sz="2800" dirty="0"/>
              <a:t>9</a:t>
            </a:r>
            <a:endParaRPr lang="en-US" altLang="zh-CN" sz="2800" dirty="0"/>
          </a:p>
          <a:p>
            <a:pPr defTabSz="914400">
              <a:buNone/>
              <a:tabLst>
                <a:tab pos="1078230" algn="l"/>
                <a:tab pos="4481830" algn="l"/>
                <a:tab pos="4662805" algn="l"/>
              </a:tabLst>
            </a:pPr>
            <a:r>
              <a:rPr lang="zh-CN" altLang="en-US" sz="2800" dirty="0"/>
              <a:t>		</a:t>
            </a:r>
            <a:r>
              <a:rPr lang="en-US" altLang="zh-CN" sz="2800" dirty="0">
                <a:solidFill>
                  <a:srgbClr val="008000"/>
                </a:solidFill>
              </a:rPr>
              <a:t>int 21h</a:t>
            </a:r>
            <a:r>
              <a:rPr lang="en-US" altLang="zh-CN" sz="2800" dirty="0"/>
              <a:t>	;⑶ </a:t>
            </a:r>
            <a:r>
              <a:rPr lang="zh-CN" altLang="en-US" sz="2800" dirty="0">
                <a:hlinkClick r:id="rId1" action="ppaction://hlinksldjump"/>
              </a:rPr>
              <a:t>功能调用</a:t>
            </a:r>
            <a:r>
              <a:rPr lang="zh-CN" altLang="en-US" sz="2800" dirty="0"/>
              <a:t>显示信息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1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汇编语言源程序</a:t>
            </a:r>
            <a:r>
              <a:rPr lang="en-US" altLang="zh-CN" dirty="0"/>
              <a:t>EG101.ASM</a:t>
            </a:r>
            <a:endParaRPr lang="zh-CN" altLang="en-US" dirty="0"/>
          </a:p>
        </p:txBody>
      </p:sp>
      <p:sp>
        <p:nvSpPr>
          <p:cNvPr id="58370" name="Rectangle 1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;eg101.asm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.model small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.stack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.data 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008000"/>
                </a:solidFill>
              </a:rPr>
              <a:t>msg	db 'Hello, Assembly !',13,10,'$'</a:t>
            </a:r>
            <a:r>
              <a:rPr lang="en-US" altLang="zh-CN" sz="2800" dirty="0"/>
              <a:t>	</a:t>
            </a:r>
            <a:endParaRPr lang="zh-CN" altLang="en-US" sz="2800" dirty="0"/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.code 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.startup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008000"/>
                </a:solidFill>
              </a:rPr>
              <a:t>	mov dx,offset msg	</a:t>
            </a:r>
            <a:r>
              <a:rPr lang="en-US" altLang="zh-CN" sz="2800" dirty="0"/>
              <a:t>;⑴ </a:t>
            </a:r>
            <a:r>
              <a:rPr lang="zh-CN" altLang="en-US" sz="2800" dirty="0"/>
              <a:t>字符串偏移地址</a:t>
            </a:r>
            <a:endParaRPr lang="zh-CN" altLang="en-US" sz="2800" dirty="0"/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zh-CN" altLang="en-US" sz="2800" dirty="0">
                <a:solidFill>
                  <a:srgbClr val="008000"/>
                </a:solidFill>
              </a:rPr>
              <a:t>	</a:t>
            </a:r>
            <a:r>
              <a:rPr lang="en-US" altLang="zh-CN" sz="2800" dirty="0">
                <a:solidFill>
                  <a:srgbClr val="008000"/>
                </a:solidFill>
              </a:rPr>
              <a:t>mov ah,9	</a:t>
            </a:r>
            <a:r>
              <a:rPr lang="en-US" altLang="zh-CN" sz="2800" dirty="0"/>
              <a:t>;⑵ AH</a:t>
            </a:r>
            <a:r>
              <a:rPr lang="zh-CN" altLang="en-US" sz="2800" dirty="0"/>
              <a:t>赋值</a:t>
            </a:r>
            <a:r>
              <a:rPr lang="en-US" altLang="zh-CN" sz="2800" dirty="0"/>
              <a:t>9</a:t>
            </a:r>
            <a:endParaRPr lang="en-US" altLang="zh-CN" sz="2800" dirty="0"/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008000"/>
                </a:solidFill>
              </a:rPr>
              <a:t>	int 21h	</a:t>
            </a:r>
            <a:r>
              <a:rPr lang="en-US" altLang="zh-CN" sz="2800" dirty="0"/>
              <a:t>;⑶ </a:t>
            </a:r>
            <a:r>
              <a:rPr lang="zh-CN" altLang="en-US" sz="2800" dirty="0">
                <a:hlinkClick r:id="rId1" action="ppaction://hlinksldjump"/>
              </a:rPr>
              <a:t>功能调用</a:t>
            </a:r>
            <a:r>
              <a:rPr lang="zh-CN" altLang="en-US" sz="2800" dirty="0"/>
              <a:t>显示信息</a:t>
            </a:r>
            <a:endParaRPr lang="zh-CN" altLang="en-US" sz="2800" dirty="0"/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zh-CN" altLang="en-US" sz="2800" dirty="0">
                <a:solidFill>
                  <a:srgbClr val="663300"/>
                </a:solidFill>
              </a:rPr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.exit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end</a:t>
            </a:r>
            <a:endParaRPr lang="zh-CN" altLang="en-US" sz="2800" dirty="0">
              <a:solidFill>
                <a:srgbClr val="663300"/>
              </a:solidFill>
            </a:endParaRPr>
          </a:p>
        </p:txBody>
      </p:sp>
      <p:sp>
        <p:nvSpPr>
          <p:cNvPr id="58371" name="Text Box 14"/>
          <p:cNvSpPr txBox="1"/>
          <p:nvPr/>
        </p:nvSpPr>
        <p:spPr>
          <a:xfrm>
            <a:off x="5624513" y="1223963"/>
            <a:ext cx="3290887" cy="933450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Hello, Assembly !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Text Box 15"/>
          <p:cNvSpPr txBox="1"/>
          <p:nvPr/>
        </p:nvSpPr>
        <p:spPr>
          <a:xfrm>
            <a:off x="4630738" y="1630363"/>
            <a:ext cx="993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运行结果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AutoShape 16">
            <a:hlinkClick r:id="rId2" action="ppaction://hlinksldjump"/>
          </p:cNvPr>
          <p:cNvSpPr/>
          <p:nvPr/>
        </p:nvSpPr>
        <p:spPr>
          <a:xfrm>
            <a:off x="8610600" y="6453188"/>
            <a:ext cx="520700" cy="398462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对比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1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汇编语言源程序</a:t>
            </a:r>
            <a:r>
              <a:rPr lang="en-US" altLang="zh-CN" dirty="0"/>
              <a:t>EG101.ASM</a:t>
            </a:r>
            <a:r>
              <a:rPr lang="zh-CN" altLang="en-US" dirty="0"/>
              <a:t>完整段定义</a:t>
            </a:r>
            <a:endParaRPr lang="zh-CN" altLang="en-US" dirty="0"/>
          </a:p>
        </p:txBody>
      </p:sp>
      <p:sp>
        <p:nvSpPr>
          <p:cNvPr id="58370" name="Rectangle 1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DATA 	SEGMENT  </a:t>
            </a:r>
            <a:r>
              <a:rPr lang="en-US" altLang="zh-CN" sz="2800" dirty="0">
                <a:solidFill>
                  <a:srgbClr val="663300"/>
                </a:solidFill>
              </a:rPr>
              <a:t> ;数据段    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chemeClr val="accent1"/>
                </a:solidFill>
              </a:rPr>
              <a:t>msg	DB  'Hello, Assembly !',13,10,'$'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DATA 	ENDS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STACK SEGMENT  STACK</a:t>
            </a:r>
            <a:r>
              <a:rPr lang="en-US" altLang="zh-CN" sz="2800" dirty="0">
                <a:solidFill>
                  <a:srgbClr val="663300"/>
                </a:solidFill>
              </a:rPr>
              <a:t>     ;堆栈段           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 	</a:t>
            </a:r>
            <a:r>
              <a:rPr lang="en-US" altLang="zh-CN" sz="2800" dirty="0">
                <a:solidFill>
                  <a:schemeClr val="accent1"/>
                </a:solidFill>
              </a:rPr>
              <a:t>DB 100 DUP (0)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STACK ENDS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58372" name="Text Box 15"/>
          <p:cNvSpPr txBox="1"/>
          <p:nvPr/>
        </p:nvSpPr>
        <p:spPr>
          <a:xfrm>
            <a:off x="4630738" y="1630363"/>
            <a:ext cx="993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运行结果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AutoShape 16">
            <a:hlinkClick r:id="rId1" action="ppaction://hlinksldjump"/>
          </p:cNvPr>
          <p:cNvSpPr/>
          <p:nvPr/>
        </p:nvSpPr>
        <p:spPr>
          <a:xfrm>
            <a:off x="8610600" y="6453188"/>
            <a:ext cx="520700" cy="398462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对比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1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汇编语言源程序</a:t>
            </a:r>
            <a:r>
              <a:rPr lang="en-US" altLang="zh-CN" dirty="0"/>
              <a:t>EG101.ASM</a:t>
            </a:r>
            <a:r>
              <a:rPr lang="zh-CN" altLang="en-US" dirty="0"/>
              <a:t>完整段定义</a:t>
            </a:r>
            <a:endParaRPr lang="zh-CN" altLang="en-US" dirty="0"/>
          </a:p>
        </p:txBody>
      </p:sp>
      <p:sp>
        <p:nvSpPr>
          <p:cNvPr id="58370" name="Rectangle 1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CODE	SEGMENT ;代码段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 ASSUME  DS:DATA, CS:CODE, SS:STACK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663300"/>
                </a:solidFill>
              </a:rPr>
              <a:t> ;建立段寄存器与段之间的对应关系。该伪指令一般出现在代码段中。</a:t>
            </a:r>
            <a:endParaRPr lang="en-US" altLang="zh-CN" sz="24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START:	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 	MOV	AX, DATA	 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 	MOV	DS, AX</a:t>
            </a:r>
            <a:r>
              <a:rPr lang="en-US" altLang="zh-CN" sz="2400" dirty="0">
                <a:solidFill>
                  <a:schemeClr val="accent1"/>
                </a:solidFill>
              </a:rPr>
              <a:t>	       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chemeClr val="accent1"/>
                </a:solidFill>
              </a:rPr>
              <a:t> 	MOV   	DX, OFFSET MSG	       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chemeClr val="accent1"/>
                </a:solidFill>
              </a:rPr>
              <a:t> 	MOV	AH, 9	       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chemeClr val="accent1"/>
                </a:solidFill>
              </a:rPr>
              <a:t> 	INT	21H	        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chemeClr val="accent1"/>
                </a:solidFill>
              </a:rPr>
              <a:t> 	</a:t>
            </a:r>
            <a:r>
              <a:rPr lang="en-US" altLang="zh-CN" sz="2400" dirty="0">
                <a:solidFill>
                  <a:srgbClr val="FF0000"/>
                </a:solidFill>
              </a:rPr>
              <a:t>MOV	AH, 4CH    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 	INT	21H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CODE	ENDS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400" dirty="0">
                <a:solidFill>
                  <a:srgbClr val="663300"/>
                </a:solidFill>
              </a:rPr>
              <a:t>END	</a:t>
            </a:r>
            <a:r>
              <a:rPr lang="en-US" altLang="zh-CN" sz="2400" dirty="0">
                <a:solidFill>
                  <a:srgbClr val="FF0000"/>
                </a:solidFill>
              </a:rPr>
              <a:t>START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8373" name="AutoShape 16">
            <a:hlinkClick r:id="rId1" action="ppaction://hlinksldjump"/>
          </p:cNvPr>
          <p:cNvSpPr/>
          <p:nvPr/>
        </p:nvSpPr>
        <p:spPr>
          <a:xfrm>
            <a:off x="8610600" y="6453188"/>
            <a:ext cx="520700" cy="398462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对比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信息显示的</a:t>
            </a:r>
            <a:r>
              <a:rPr lang="en-US" altLang="zh-CN" dirty="0"/>
              <a:t>C</a:t>
            </a:r>
            <a:r>
              <a:rPr lang="zh-CN" altLang="en-US" dirty="0"/>
              <a:t>语言源程序</a:t>
            </a:r>
            <a:endParaRPr lang="zh-CN" altLang="en-US" dirty="0"/>
          </a:p>
        </p:txBody>
      </p:sp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marL="0" indent="0" defTabSz="914400">
              <a:buNone/>
              <a:tabLst>
                <a:tab pos="1433830" algn="l"/>
              </a:tabLst>
            </a:pPr>
            <a:r>
              <a:rPr lang="en-US" altLang="zh-CN" dirty="0"/>
              <a:t>#include &lt;stdio.h&gt;</a:t>
            </a:r>
            <a:endParaRPr lang="en-US" altLang="zh-CN" dirty="0"/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en-US" altLang="zh-CN" dirty="0"/>
              <a:t>int main()</a:t>
            </a:r>
            <a:endParaRPr lang="en-US" altLang="zh-CN" dirty="0"/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en-US" altLang="zh-CN" dirty="0"/>
              <a:t>{</a:t>
            </a:r>
            <a:endParaRPr lang="en-US" altLang="zh-CN" dirty="0"/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printf("Hello, world !\n");</a:t>
            </a:r>
            <a:endParaRPr lang="en-US" altLang="zh-CN" dirty="0">
              <a:solidFill>
                <a:srgbClr val="008000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en-US" altLang="zh-CN" dirty="0"/>
              <a:t>	exit(0);</a:t>
            </a:r>
            <a:endParaRPr lang="en-US" altLang="zh-CN" dirty="0"/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59395" name="AutoShape 4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59396" name="Text Box 5"/>
          <p:cNvSpPr txBox="1"/>
          <p:nvPr/>
        </p:nvSpPr>
        <p:spPr>
          <a:xfrm>
            <a:off x="2865438" y="4508500"/>
            <a:ext cx="3290887" cy="933450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Hello, world !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6"/>
          <p:cNvSpPr txBox="1"/>
          <p:nvPr/>
        </p:nvSpPr>
        <p:spPr>
          <a:xfrm>
            <a:off x="1871663" y="4914900"/>
            <a:ext cx="993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运行结果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9</a:t>
            </a:r>
            <a:r>
              <a:rPr lang="zh-CN" altLang="en-US" dirty="0"/>
              <a:t>号</a:t>
            </a:r>
            <a:r>
              <a:rPr lang="en-US" altLang="zh-CN" dirty="0"/>
              <a:t>DOS</a:t>
            </a:r>
            <a:r>
              <a:rPr lang="zh-CN" altLang="en-US" dirty="0"/>
              <a:t>功能调用：字符串显示</a:t>
            </a:r>
            <a:endParaRPr lang="zh-CN" altLang="en-US" dirty="0"/>
          </a:p>
        </p:txBody>
      </p:sp>
      <p:sp>
        <p:nvSpPr>
          <p:cNvPr id="60418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）设置入口参数：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	DS∶DX</a:t>
            </a:r>
            <a:r>
              <a:rPr lang="zh-CN" altLang="en-US" dirty="0"/>
              <a:t>＝字符串的段地址</a:t>
            </a:r>
            <a:r>
              <a:rPr lang="en-US" altLang="zh-CN" dirty="0"/>
              <a:t>∶</a:t>
            </a:r>
            <a:r>
              <a:rPr lang="zh-CN" altLang="en-US" dirty="0"/>
              <a:t>偏移地址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		mov dx,offset msg</a:t>
            </a:r>
            <a:endParaRPr lang="zh-CN" altLang="en-US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zh-CN" altLang="en-US" dirty="0"/>
              <a:t>	保存在主存的字符串以“</a:t>
            </a:r>
            <a:r>
              <a:rPr lang="en-US" altLang="zh-CN" dirty="0"/>
              <a:t>$”</a:t>
            </a:r>
            <a:r>
              <a:rPr lang="zh-CN" altLang="en-US" dirty="0"/>
              <a:t>作为结尾符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msg	db 'Hello, Assembly !',13,10,'$'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）需要将</a:t>
            </a:r>
            <a:r>
              <a:rPr lang="en-US" altLang="zh-CN" dirty="0"/>
              <a:t>AH</a:t>
            </a:r>
            <a:r>
              <a:rPr lang="zh-CN" altLang="en-US" dirty="0"/>
              <a:t>赋值</a:t>
            </a:r>
            <a:r>
              <a:rPr lang="en-US" altLang="zh-CN" dirty="0"/>
              <a:t>9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		mov ah,9</a:t>
            </a:r>
            <a:endParaRPr lang="zh-CN" altLang="en-US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DOS</a:t>
            </a:r>
            <a:r>
              <a:rPr lang="zh-CN" altLang="en-US" dirty="0"/>
              <a:t>功能调用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		int 21h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52228" name="表格 52227"/>
          <p:cNvGraphicFramePr/>
          <p:nvPr/>
        </p:nvGraphicFramePr>
        <p:xfrm>
          <a:off x="4013200" y="4870450"/>
          <a:ext cx="5014913" cy="1484313"/>
        </p:xfrm>
        <a:graphic>
          <a:graphicData uri="http://schemas.openxmlformats.org/drawingml/2006/table">
            <a:tbl>
              <a:tblPr/>
              <a:tblGrid>
                <a:gridCol w="1503363"/>
                <a:gridCol w="3511550"/>
              </a:tblGrid>
              <a:tr h="504825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功能号</a:t>
                      </a:r>
                      <a:endParaRPr lang="en-US" altLang="zh-CN" sz="2400" dirty="0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AH</a:t>
                      </a:r>
                      <a:r>
                        <a:rPr lang="zh-CN" altLang="en-US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＝</a:t>
                      </a:r>
                      <a:r>
                        <a:rPr lang="en-US" altLang="zh-CN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zh-CN" sz="2400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入口参数</a:t>
                      </a:r>
                      <a:endParaRPr lang="en-US" altLang="zh-CN" sz="2400" dirty="0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DS:DX</a:t>
                      </a:r>
                      <a:r>
                        <a:rPr lang="zh-CN" altLang="en-US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＝字符串地址</a:t>
                      </a:r>
                      <a:endParaRPr lang="en-US" altLang="zh-CN" sz="2400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功能说明</a:t>
                      </a:r>
                      <a:endParaRPr lang="en-US" altLang="zh-CN" sz="2400" dirty="0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显示字符串（以</a:t>
                      </a:r>
                      <a:r>
                        <a:rPr lang="en-US" altLang="zh-CN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$</a:t>
                      </a:r>
                      <a:r>
                        <a:rPr lang="zh-CN" altLang="en-US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结尾）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433" name="AutoShape 63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02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1.1.2 </a:t>
            </a:r>
            <a:r>
              <a:rPr lang="zh-CN" altLang="en-US" dirty="0"/>
              <a:t>计算机的软件</a:t>
            </a:r>
            <a:endParaRPr lang="zh-CN" altLang="en-US" dirty="0"/>
          </a:p>
        </p:txBody>
      </p:sp>
      <p:sp>
        <p:nvSpPr>
          <p:cNvPr id="11266" name="Rectangle 3"/>
          <p:cNvSpPr/>
          <p:nvPr/>
        </p:nvSpPr>
        <p:spPr>
          <a:xfrm>
            <a:off x="179388" y="914400"/>
            <a:ext cx="8736012" cy="1254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MS-DOS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操作系统平台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MASM 6.15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汇编程序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67" name="组合 10243"/>
          <p:cNvGrpSpPr/>
          <p:nvPr/>
        </p:nvGrpSpPr>
        <p:grpSpPr>
          <a:xfrm>
            <a:off x="657225" y="1719263"/>
            <a:ext cx="8101013" cy="4600575"/>
            <a:chOff x="0" y="0"/>
            <a:chExt cx="5103" cy="2898"/>
          </a:xfrm>
        </p:grpSpPr>
        <p:sp>
          <p:nvSpPr>
            <p:cNvPr id="11268" name="Oval 5"/>
            <p:cNvSpPr/>
            <p:nvPr/>
          </p:nvSpPr>
          <p:spPr>
            <a:xfrm>
              <a:off x="0" y="544"/>
              <a:ext cx="2914" cy="2354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Oval 6"/>
            <p:cNvSpPr/>
            <p:nvPr/>
          </p:nvSpPr>
          <p:spPr>
            <a:xfrm>
              <a:off x="358" y="1166"/>
              <a:ext cx="2222" cy="161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Oval 7"/>
            <p:cNvSpPr/>
            <p:nvPr/>
          </p:nvSpPr>
          <p:spPr>
            <a:xfrm>
              <a:off x="717" y="1663"/>
              <a:ext cx="1481" cy="994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Oval 8"/>
            <p:cNvSpPr/>
            <p:nvPr/>
          </p:nvSpPr>
          <p:spPr>
            <a:xfrm>
              <a:off x="979" y="2067"/>
              <a:ext cx="908" cy="43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硬件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Oval 9"/>
            <p:cNvSpPr/>
            <p:nvPr/>
          </p:nvSpPr>
          <p:spPr>
            <a:xfrm>
              <a:off x="955" y="1694"/>
              <a:ext cx="908" cy="373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BIOS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AutoShape 10"/>
            <p:cNvSpPr/>
            <p:nvPr/>
          </p:nvSpPr>
          <p:spPr>
            <a:xfrm>
              <a:off x="3487" y="886"/>
              <a:ext cx="1576" cy="434"/>
            </a:xfrm>
            <a:prstGeom prst="flowChartAlternateProcess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应用程序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AutoShape 11"/>
            <p:cNvSpPr/>
            <p:nvPr/>
          </p:nvSpPr>
          <p:spPr>
            <a:xfrm>
              <a:off x="3538" y="0"/>
              <a:ext cx="1565" cy="559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*.ASM, *.OBJ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*.LST, *.EXE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Oval 12"/>
            <p:cNvSpPr/>
            <p:nvPr/>
          </p:nvSpPr>
          <p:spPr>
            <a:xfrm>
              <a:off x="1004" y="1227"/>
              <a:ext cx="907" cy="373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rPr>
                <a:t>操作系统</a:t>
              </a:r>
              <a:endParaRPr lang="en-US" altLang="zh-CN" sz="24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AutoShape 13"/>
            <p:cNvSpPr/>
            <p:nvPr/>
          </p:nvSpPr>
          <p:spPr>
            <a:xfrm>
              <a:off x="192" y="607"/>
              <a:ext cx="2484" cy="559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编辑程序，汇编程序</a:t>
              </a:r>
              <a:endParaRPr lang="zh-CN" altLang="en-US" sz="2400" b="1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400" b="1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连接程序，调试程序</a:t>
              </a:r>
              <a:endParaRPr lang="en-US" altLang="zh-CN" sz="2400" b="1" dirty="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Line 14"/>
            <p:cNvSpPr/>
            <p:nvPr/>
          </p:nvSpPr>
          <p:spPr>
            <a:xfrm>
              <a:off x="2293" y="948"/>
              <a:ext cx="1171" cy="155"/>
            </a:xfrm>
            <a:prstGeom prst="line">
              <a:avLst/>
            </a:prstGeom>
            <a:ln w="127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8" name="Line 15"/>
            <p:cNvSpPr/>
            <p:nvPr/>
          </p:nvSpPr>
          <p:spPr>
            <a:xfrm flipV="1">
              <a:off x="1767" y="1197"/>
              <a:ext cx="1672" cy="217"/>
            </a:xfrm>
            <a:prstGeom prst="line">
              <a:avLst/>
            </a:prstGeom>
            <a:ln w="127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79" name="Line 16"/>
            <p:cNvSpPr/>
            <p:nvPr/>
          </p:nvSpPr>
          <p:spPr>
            <a:xfrm flipV="1">
              <a:off x="1790" y="1290"/>
              <a:ext cx="1625" cy="559"/>
            </a:xfrm>
            <a:prstGeom prst="line">
              <a:avLst/>
            </a:prstGeom>
            <a:ln w="12700" cap="flat" cmpd="sng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280" name="Line 17"/>
            <p:cNvSpPr/>
            <p:nvPr/>
          </p:nvSpPr>
          <p:spPr>
            <a:xfrm flipV="1">
              <a:off x="4332" y="544"/>
              <a:ext cx="48" cy="311"/>
            </a:xfrm>
            <a:prstGeom prst="line">
              <a:avLst/>
            </a:prstGeom>
            <a:ln w="57150" cap="flat" cmpd="thinThick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6. DOS</a:t>
            </a:r>
            <a:r>
              <a:rPr lang="zh-CN" altLang="en-US" dirty="0"/>
              <a:t>功能调用</a:t>
            </a:r>
            <a:endParaRPr lang="zh-CN" altLang="en-US" dirty="0"/>
          </a:p>
        </p:txBody>
      </p:sp>
      <p:sp>
        <p:nvSpPr>
          <p:cNvPr id="6144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DOS</a:t>
            </a:r>
            <a:r>
              <a:rPr lang="zh-CN" altLang="en-US" dirty="0"/>
              <a:t>操作系统的系统函数（功能）以中断服务程序形式提供，采用软件中断进行功能调用，使用寄存器传递参数</a:t>
            </a:r>
            <a:endParaRPr lang="zh-CN" altLang="en-US" dirty="0"/>
          </a:p>
          <a:p>
            <a:r>
              <a:rPr lang="en-US" altLang="zh-CN" dirty="0"/>
              <a:t>DOS</a:t>
            </a:r>
            <a:r>
              <a:rPr lang="zh-CN" altLang="en-US" dirty="0"/>
              <a:t>系统调用一般有如下</a:t>
            </a:r>
            <a:r>
              <a:rPr lang="en-US" altLang="zh-CN" dirty="0"/>
              <a:t>4</a:t>
            </a:r>
            <a:r>
              <a:rPr lang="zh-CN" altLang="en-US" dirty="0"/>
              <a:t>个步骤：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AH</a:t>
            </a:r>
            <a:r>
              <a:rPr lang="zh-CN" altLang="en-US" dirty="0"/>
              <a:t>寄存器中设置系统功能调用号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）在指定寄存器中设置入口参数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）用中断调用指令（</a:t>
            </a:r>
            <a:r>
              <a:rPr lang="en-US" altLang="zh-CN" dirty="0"/>
              <a:t>INT 21H</a:t>
            </a:r>
            <a:r>
              <a:rPr lang="zh-CN" altLang="en-US" dirty="0"/>
              <a:t>）执行功能调用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）根据出口参数分析功能调用执行情况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DOS</a:t>
            </a:r>
            <a:r>
              <a:rPr lang="zh-CN" altLang="en-US" dirty="0"/>
              <a:t>基本功能调用（</a:t>
            </a:r>
            <a:r>
              <a:rPr lang="en-US" altLang="zh-CN" dirty="0"/>
              <a:t>INT 21H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54275" name="表格 54274"/>
          <p:cNvGraphicFramePr>
            <a:graphicFrameLocks noGrp="1"/>
          </p:cNvGraphicFramePr>
          <p:nvPr/>
        </p:nvGraphicFramePr>
        <p:xfrm>
          <a:off x="179388" y="1697038"/>
          <a:ext cx="8856663" cy="2616200"/>
        </p:xfrm>
        <a:graphic>
          <a:graphicData uri="http://schemas.openxmlformats.org/drawingml/2006/table">
            <a:tbl>
              <a:tblPr/>
              <a:tblGrid>
                <a:gridCol w="1944687"/>
                <a:gridCol w="2762250"/>
                <a:gridCol w="4149725"/>
              </a:tblGrid>
              <a:tr h="51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子功能号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AH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输入一个字符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＝输入字符的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522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AH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输出一个字符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DL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＝字符的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18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AH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09H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输出一个字符串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DX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＝字符串地址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($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结尾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5239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AH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4CH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程序执行结束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＝返回代码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7. </a:t>
            </a:r>
            <a:r>
              <a:rPr lang="zh-CN" altLang="en-US" dirty="0"/>
              <a:t>输入输出子程序库</a:t>
            </a:r>
            <a:endParaRPr lang="zh-CN" altLang="en-US" dirty="0"/>
          </a:p>
        </p:txBody>
      </p:sp>
      <p:sp>
        <p:nvSpPr>
          <p:cNvPr id="6349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汇编程序通常不提供任何函数或程序库</a:t>
            </a:r>
            <a:endParaRPr lang="zh-CN" altLang="en-US" dirty="0"/>
          </a:p>
          <a:p>
            <a:r>
              <a:rPr lang="zh-CN" altLang="en-US" dirty="0"/>
              <a:t>必须利用操作系统的编程资源</a:t>
            </a:r>
            <a:endParaRPr lang="zh-CN" altLang="en-US" dirty="0"/>
          </a:p>
          <a:p>
            <a:r>
              <a:rPr lang="zh-CN" altLang="en-US" dirty="0"/>
              <a:t>本书配套键盘输入和显示器输出的</a:t>
            </a:r>
            <a:r>
              <a:rPr lang="en-US" altLang="zh-CN" dirty="0"/>
              <a:t>I/O</a:t>
            </a:r>
            <a:r>
              <a:rPr lang="zh-CN" altLang="en-US" dirty="0"/>
              <a:t>子程序</a:t>
            </a:r>
            <a:endParaRPr lang="zh-CN" altLang="en-US" dirty="0"/>
          </a:p>
          <a:p>
            <a:r>
              <a:rPr lang="zh-CN" altLang="en-US" dirty="0"/>
              <a:t>含</a:t>
            </a:r>
            <a:r>
              <a:rPr lang="en-US" altLang="zh-CN" dirty="0"/>
              <a:t>IO.INC</a:t>
            </a:r>
            <a:r>
              <a:rPr lang="zh-CN" altLang="en-US" dirty="0"/>
              <a:t>和</a:t>
            </a:r>
            <a:r>
              <a:rPr lang="en-US" altLang="zh-CN" dirty="0"/>
              <a:t>IO.LIB</a:t>
            </a:r>
            <a:r>
              <a:rPr lang="zh-CN" altLang="en-US" dirty="0"/>
              <a:t>，需要包含文件声明</a:t>
            </a:r>
            <a:endParaRPr lang="zh-CN" altLang="en-US" dirty="0"/>
          </a:p>
          <a:p>
            <a:r>
              <a:rPr lang="zh-CN" altLang="en-US" dirty="0"/>
              <a:t>源程序文件开始使用包含命令声明</a:t>
            </a:r>
            <a:endParaRPr lang="zh-CN" altLang="en-US" dirty="0"/>
          </a:p>
          <a:p>
            <a:pPr lvl="1">
              <a:buNone/>
            </a:pPr>
            <a:r>
              <a:rPr lang="en-US" altLang="zh-CN" dirty="0">
                <a:solidFill>
                  <a:srgbClr val="008000"/>
                </a:solidFill>
              </a:rPr>
              <a:t>INCLUDE IO.INC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dirty="0"/>
              <a:t>子程序调用方法</a:t>
            </a:r>
            <a:endParaRPr lang="zh-CN" altLang="en-US" dirty="0"/>
          </a:p>
          <a:p>
            <a:pPr lvl="1">
              <a:buNone/>
            </a:pPr>
            <a:r>
              <a:rPr lang="en-US" altLang="zh-CN" dirty="0">
                <a:solidFill>
                  <a:srgbClr val="008000"/>
                </a:solidFill>
              </a:rPr>
              <a:t>MOV AX,</a:t>
            </a:r>
            <a:r>
              <a:rPr lang="zh-CN" altLang="en-US" dirty="0">
                <a:solidFill>
                  <a:srgbClr val="008000"/>
                </a:solidFill>
              </a:rPr>
              <a:t>入口参数</a:t>
            </a:r>
            <a:endParaRPr lang="zh-CN" altLang="en-US" dirty="0">
              <a:solidFill>
                <a:srgbClr val="008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8000"/>
                </a:solidFill>
              </a:rPr>
              <a:t>CALL </a:t>
            </a:r>
            <a:r>
              <a:rPr lang="zh-CN" altLang="en-US" dirty="0">
                <a:solidFill>
                  <a:srgbClr val="008000"/>
                </a:solidFill>
              </a:rPr>
              <a:t>子程序名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55300" name="表格 55299"/>
          <p:cNvGraphicFramePr/>
          <p:nvPr/>
        </p:nvGraphicFramePr>
        <p:xfrm>
          <a:off x="4048125" y="4868863"/>
          <a:ext cx="4916488" cy="1484313"/>
        </p:xfrm>
        <a:graphic>
          <a:graphicData uri="http://schemas.openxmlformats.org/drawingml/2006/table">
            <a:tbl>
              <a:tblPr/>
              <a:tblGrid>
                <a:gridCol w="1503363"/>
                <a:gridCol w="3413125"/>
              </a:tblGrid>
              <a:tr h="504825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子程序名</a:t>
                      </a:r>
                      <a:endParaRPr lang="en-US" altLang="zh-CN" sz="2400" dirty="0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DISPMSG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入口参数</a:t>
                      </a:r>
                      <a:endParaRPr lang="en-US" altLang="zh-CN" sz="2400" dirty="0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en-US" altLang="zh-CN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AX</a:t>
                      </a:r>
                      <a:r>
                        <a:rPr lang="zh-CN" altLang="en-US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＝字符串地址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功能说明</a:t>
                      </a:r>
                      <a:endParaRPr lang="en-US" altLang="zh-CN" sz="2400" dirty="0">
                        <a:latin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eaLnBrk="1" hangingPunct="1">
                        <a:buClr>
                          <a:schemeClr val="accent1"/>
                        </a:buClr>
                        <a:buSzPct val="150000"/>
                        <a:buNone/>
                      </a:pPr>
                      <a:r>
                        <a:rPr lang="zh-CN" altLang="en-US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显示字符串（以</a:t>
                      </a:r>
                      <a:r>
                        <a:rPr lang="en-US" altLang="zh-CN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r>
                        <a:rPr lang="zh-CN" altLang="en-US" sz="2400" dirty="0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结尾）</a:t>
                      </a:r>
                      <a:endParaRPr lang="zh-CN" altLang="en-US" sz="2400" dirty="0">
                        <a:solidFill>
                          <a:schemeClr val="tx2"/>
                        </a:solidFill>
                        <a:latin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汇编语言源程序</a:t>
            </a:r>
            <a:r>
              <a:rPr lang="en-US" altLang="zh-CN" dirty="0"/>
              <a:t>EG101A.ASM</a:t>
            </a:r>
            <a:endParaRPr lang="zh-CN" altLang="en-US" dirty="0"/>
          </a:p>
        </p:txBody>
      </p:sp>
      <p:sp>
        <p:nvSpPr>
          <p:cNvPr id="6451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;eg101a.asm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chemeClr val="hlink"/>
                </a:solidFill>
              </a:rPr>
              <a:t>	include io.inc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.model small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.stack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.data 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008000"/>
                </a:solidFill>
              </a:rPr>
              <a:t>msg	db 'Hello, Assembly !',13,10,</a:t>
            </a:r>
            <a:r>
              <a:rPr lang="en-US" altLang="zh-CN" sz="2800" dirty="0">
                <a:solidFill>
                  <a:schemeClr val="hlink"/>
                </a:solidFill>
              </a:rPr>
              <a:t>0</a:t>
            </a:r>
            <a:r>
              <a:rPr lang="en-US" altLang="zh-CN" sz="2800" dirty="0"/>
              <a:t>	</a:t>
            </a:r>
            <a:endParaRPr lang="zh-CN" altLang="en-US" sz="2800" dirty="0"/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.code 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.startup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008000"/>
                </a:solidFill>
              </a:rPr>
              <a:t>	mov ax,offset msg</a:t>
            </a:r>
            <a:endParaRPr lang="zh-CN" altLang="en-US" sz="2800" dirty="0">
              <a:solidFill>
                <a:srgbClr val="0080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008000"/>
                </a:solidFill>
              </a:rPr>
              <a:t>	</a:t>
            </a:r>
            <a:r>
              <a:rPr lang="en-US" altLang="zh-CN" sz="2800" dirty="0">
                <a:solidFill>
                  <a:schemeClr val="hlink"/>
                </a:solidFill>
              </a:rPr>
              <a:t>call dispmsg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zh-CN" altLang="en-US" sz="2800" dirty="0">
                <a:solidFill>
                  <a:srgbClr val="663300"/>
                </a:solidFill>
              </a:rPr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.exit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5000"/>
              </a:spcBef>
              <a:buClr>
                <a:schemeClr val="folHlink"/>
              </a:buClr>
              <a:buSzTx/>
              <a:buNone/>
              <a:tabLst>
                <a:tab pos="1081405" algn="l"/>
                <a:tab pos="4481830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end</a:t>
            </a:r>
            <a:endParaRPr lang="zh-CN" altLang="en-US" sz="2800" dirty="0">
              <a:solidFill>
                <a:srgbClr val="663300"/>
              </a:solidFill>
            </a:endParaRPr>
          </a:p>
        </p:txBody>
      </p:sp>
      <p:sp>
        <p:nvSpPr>
          <p:cNvPr id="64515" name="Text Box 4"/>
          <p:cNvSpPr txBox="1"/>
          <p:nvPr/>
        </p:nvSpPr>
        <p:spPr>
          <a:xfrm>
            <a:off x="5624513" y="1223963"/>
            <a:ext cx="3290887" cy="933450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Hello, Assembly !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Text Box 5"/>
          <p:cNvSpPr txBox="1"/>
          <p:nvPr/>
        </p:nvSpPr>
        <p:spPr>
          <a:xfrm>
            <a:off x="4630738" y="1630363"/>
            <a:ext cx="993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运行结果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1.4 </a:t>
            </a:r>
            <a:r>
              <a:rPr lang="zh-CN" altLang="en-US" dirty="0"/>
              <a:t>汇编语言程序的开发</a:t>
            </a:r>
            <a:endParaRPr lang="zh-CN" altLang="en-US" dirty="0"/>
          </a:p>
        </p:txBody>
      </p:sp>
      <p:pic>
        <p:nvPicPr>
          <p:cNvPr id="65538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9950"/>
            <a:ext cx="9144000" cy="572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2" name="WordArt 28"/>
          <p:cNvSpPr>
            <a:spLocks noTextEdit="1"/>
          </p:cNvSpPr>
          <p:nvPr/>
        </p:nvSpPr>
        <p:spPr>
          <a:xfrm>
            <a:off x="3013075" y="5661025"/>
            <a:ext cx="5834063" cy="576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200">
                <a:ln w="12700" cap="sq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感性认识因直观而印象深刻</a:t>
            </a:r>
            <a:endParaRPr lang="zh-CN" altLang="en-US" sz="3200">
              <a:ln w="12700" cap="sq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1.4.1 </a:t>
            </a:r>
            <a:r>
              <a:rPr lang="zh-CN" altLang="en-US" dirty="0"/>
              <a:t>开发环境</a:t>
            </a:r>
            <a:endParaRPr lang="zh-CN" altLang="en-US" dirty="0"/>
          </a:p>
        </p:txBody>
      </p:sp>
      <p:sp>
        <p:nvSpPr>
          <p:cNvPr id="6656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汇编程序将汇编语言源程序转换为机器代码</a:t>
            </a:r>
            <a:endParaRPr lang="zh-CN" altLang="en-US" dirty="0"/>
          </a:p>
          <a:p>
            <a:r>
              <a:rPr lang="zh-CN" altLang="en-US" dirty="0"/>
              <a:t>微软宏汇编程序</a:t>
            </a:r>
            <a:r>
              <a:rPr lang="en-US" altLang="zh-CN" dirty="0"/>
              <a:t>MASM</a:t>
            </a:r>
            <a:endParaRPr lang="en-US" altLang="zh-CN" dirty="0"/>
          </a:p>
          <a:p>
            <a:pPr lvl="1"/>
            <a:r>
              <a:rPr lang="en-US" altLang="zh-CN" dirty="0"/>
              <a:t>MASM 6.11</a:t>
            </a:r>
            <a:r>
              <a:rPr lang="zh-CN" altLang="en-US" dirty="0"/>
              <a:t>是最后一个独立发行的</a:t>
            </a:r>
            <a:r>
              <a:rPr lang="en-US" altLang="zh-CN" dirty="0"/>
              <a:t>MASM</a:t>
            </a:r>
            <a:r>
              <a:rPr lang="zh-CN" altLang="en-US" dirty="0"/>
              <a:t>软件包 </a:t>
            </a:r>
            <a:endParaRPr lang="en-US" altLang="zh-CN" dirty="0"/>
          </a:p>
          <a:p>
            <a:pPr lvl="1"/>
            <a:r>
              <a:rPr lang="en-US" altLang="zh-CN" dirty="0"/>
              <a:t>MASM 6.15</a:t>
            </a:r>
            <a:r>
              <a:rPr lang="zh-CN" altLang="en-US" dirty="0"/>
              <a:t>来自</a:t>
            </a:r>
            <a:r>
              <a:rPr lang="en-US" altLang="zh-CN" dirty="0"/>
              <a:t>Visual C++6.0</a:t>
            </a:r>
            <a:r>
              <a:rPr lang="zh-CN" altLang="en-US" dirty="0"/>
              <a:t>，支持到</a:t>
            </a:r>
            <a:r>
              <a:rPr lang="en-US" altLang="zh-CN" dirty="0"/>
              <a:t>Pentium 4</a:t>
            </a:r>
            <a:r>
              <a:rPr lang="zh-CN" altLang="en-US" dirty="0"/>
              <a:t>的</a:t>
            </a:r>
            <a:r>
              <a:rPr lang="en-US" altLang="zh-CN" dirty="0"/>
              <a:t>SSE2</a:t>
            </a:r>
            <a:r>
              <a:rPr lang="zh-CN" altLang="en-US" dirty="0"/>
              <a:t>指令系统</a:t>
            </a:r>
            <a:endParaRPr lang="zh-CN" altLang="en-US" dirty="0"/>
          </a:p>
          <a:p>
            <a:pPr lvl="1"/>
            <a:r>
              <a:rPr lang="en-US" altLang="zh-CN" dirty="0"/>
              <a:t>Visual C++.NET 2005</a:t>
            </a:r>
            <a:r>
              <a:rPr lang="zh-CN" altLang="en-US" dirty="0"/>
              <a:t>提供</a:t>
            </a:r>
            <a:endParaRPr lang="zh-CN" altLang="en-US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SSE3</a:t>
            </a:r>
            <a:r>
              <a:rPr lang="zh-CN" altLang="en-US" dirty="0"/>
              <a:t>指令的</a:t>
            </a:r>
            <a:r>
              <a:rPr lang="en-US" altLang="zh-CN" dirty="0"/>
              <a:t>MASM 8.0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64</a:t>
            </a:r>
            <a:r>
              <a:rPr lang="zh-CN" altLang="en-US" dirty="0"/>
              <a:t>位指令的</a:t>
            </a:r>
            <a:r>
              <a:rPr lang="en-US" altLang="zh-CN" dirty="0"/>
              <a:t>ML64.EXE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pic>
        <p:nvPicPr>
          <p:cNvPr id="66563" name="Picture 4" descr="01-1-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538" y="4246563"/>
            <a:ext cx="3333750" cy="1630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filecab3"/>
          <p:cNvSpPr>
            <a:spLocks noEditPoints="1"/>
          </p:cNvSpPr>
          <p:nvPr/>
        </p:nvSpPr>
        <p:spPr>
          <a:xfrm flipV="1">
            <a:off x="522288" y="5259388"/>
            <a:ext cx="4725987" cy="1265237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2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汇编语言程序与汇编程序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是两个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不同的概念</a:t>
            </a:r>
            <a:endParaRPr lang="zh-CN" altLang="en-US" sz="28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 </a:t>
            </a:r>
            <a:r>
              <a:rPr lang="zh-CN" altLang="en-US" dirty="0"/>
              <a:t>安装开发软件包</a:t>
            </a:r>
            <a:endParaRPr lang="zh-CN" altLang="en-US" dirty="0"/>
          </a:p>
        </p:txBody>
      </p:sp>
      <p:sp>
        <p:nvSpPr>
          <p:cNvPr id="67586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642350" cy="5616575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抽取</a:t>
            </a:r>
            <a:r>
              <a:rPr lang="en-US" altLang="zh-CN" sz="2800" dirty="0"/>
              <a:t>MASM 6.11</a:t>
            </a:r>
            <a:r>
              <a:rPr lang="zh-CN" altLang="en-US" sz="2800" dirty="0"/>
              <a:t>和</a:t>
            </a:r>
            <a:r>
              <a:rPr lang="en-US" altLang="zh-CN" sz="2800" dirty="0"/>
              <a:t>Visual C++ 6.0</a:t>
            </a:r>
            <a:r>
              <a:rPr lang="zh-CN" altLang="en-US" sz="2800" dirty="0"/>
              <a:t>集成开发环境中有关文件构造基本开发软件包</a:t>
            </a:r>
            <a:endParaRPr lang="zh-CN" altLang="en-US" sz="2800" dirty="0"/>
          </a:p>
          <a:p>
            <a:pPr lvl="1"/>
            <a:r>
              <a:rPr lang="en-US" altLang="zh-CN" dirty="0"/>
              <a:t>ML615</a:t>
            </a:r>
            <a:r>
              <a:rPr lang="zh-CN" altLang="en-US" dirty="0"/>
              <a:t>主目录：汇编程序、连接程序等主要文件</a:t>
            </a:r>
            <a:endParaRPr lang="zh-CN" altLang="en-US" dirty="0"/>
          </a:p>
          <a:p>
            <a:pPr lvl="1"/>
            <a:r>
              <a:rPr lang="en-US" altLang="zh-CN" dirty="0"/>
              <a:t>CV</a:t>
            </a:r>
            <a:r>
              <a:rPr lang="zh-CN" altLang="en-US" dirty="0"/>
              <a:t>子目录下：</a:t>
            </a:r>
            <a:r>
              <a:rPr lang="en-US" altLang="zh-CN" dirty="0"/>
              <a:t>CodeView调试程序</a:t>
            </a:r>
            <a:endParaRPr lang="en-US" altLang="zh-CN" dirty="0"/>
          </a:p>
          <a:p>
            <a:pPr lvl="1"/>
            <a:r>
              <a:rPr lang="en-US" altLang="zh-CN" dirty="0"/>
              <a:t>HELP</a:t>
            </a:r>
            <a:r>
              <a:rPr lang="zh-CN" altLang="en-US" dirty="0"/>
              <a:t>子目录：</a:t>
            </a:r>
            <a:r>
              <a:rPr lang="en-US" altLang="zh-CN" dirty="0"/>
              <a:t>汇编语言等帮助文件</a:t>
            </a:r>
            <a:endParaRPr lang="en-US" altLang="zh-CN" dirty="0"/>
          </a:p>
          <a:p>
            <a:pPr lvl="1"/>
            <a:r>
              <a:rPr lang="en-US" altLang="zh-CN" dirty="0"/>
              <a:t>BIN32</a:t>
            </a:r>
            <a:r>
              <a:rPr lang="zh-CN" altLang="en-US" dirty="0"/>
              <a:t>子目录：</a:t>
            </a:r>
            <a:r>
              <a:rPr lang="en-US" altLang="zh-CN" dirty="0"/>
              <a:t>开发32位控制台程序的文件</a:t>
            </a:r>
            <a:endParaRPr lang="en-US" altLang="zh-CN" dirty="0"/>
          </a:p>
          <a:p>
            <a:pPr lvl="1"/>
            <a:r>
              <a:rPr lang="en-US" altLang="zh-CN" dirty="0"/>
              <a:t>PROGS目录</a:t>
            </a:r>
            <a:r>
              <a:rPr lang="zh-CN" altLang="en-US" dirty="0"/>
              <a:t>：</a:t>
            </a:r>
            <a:r>
              <a:rPr lang="en-US" altLang="zh-CN" dirty="0"/>
              <a:t>全书的例题程序文件</a:t>
            </a:r>
            <a:endParaRPr lang="zh-CN" altLang="en-US" dirty="0"/>
          </a:p>
          <a:p>
            <a:r>
              <a:rPr lang="zh-CN" altLang="en-US" sz="2800" dirty="0"/>
              <a:t>默认安装到</a:t>
            </a:r>
            <a:r>
              <a:rPr lang="en-US" altLang="zh-CN" sz="2800" dirty="0"/>
              <a:t>D</a:t>
            </a:r>
            <a:r>
              <a:rPr lang="zh-CN" altLang="en-US" sz="2800" dirty="0"/>
              <a:t>分区的</a:t>
            </a:r>
            <a:r>
              <a:rPr lang="en-US" altLang="zh-CN" sz="2800" dirty="0"/>
              <a:t>ML615</a:t>
            </a:r>
            <a:r>
              <a:rPr lang="zh-CN" altLang="en-US" sz="2800" dirty="0"/>
              <a:t>目录</a:t>
            </a:r>
            <a:endParaRPr lang="zh-CN" altLang="en-US" sz="2800" dirty="0"/>
          </a:p>
          <a:p>
            <a:r>
              <a:rPr lang="zh-CN" altLang="en-US" sz="2800" dirty="0"/>
              <a:t>快速开发方法</a:t>
            </a:r>
            <a:endParaRPr lang="zh-CN" altLang="en-US" sz="2800" dirty="0"/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① </a:t>
            </a:r>
            <a:r>
              <a:rPr lang="zh-CN" altLang="en-US" sz="2800" dirty="0">
                <a:solidFill>
                  <a:srgbClr val="663300"/>
                </a:solidFill>
              </a:rPr>
              <a:t>进入</a:t>
            </a:r>
            <a:r>
              <a:rPr lang="en-US" altLang="zh-CN" sz="2800" dirty="0">
                <a:solidFill>
                  <a:srgbClr val="663300"/>
                </a:solidFill>
              </a:rPr>
              <a:t>ML615</a:t>
            </a:r>
            <a:r>
              <a:rPr lang="zh-CN" altLang="en-US" sz="2800" dirty="0">
                <a:solidFill>
                  <a:srgbClr val="663300"/>
                </a:solidFill>
              </a:rPr>
              <a:t>目录：</a:t>
            </a:r>
            <a:r>
              <a:rPr lang="zh-CN" altLang="en-US" sz="2800" dirty="0">
                <a:solidFill>
                  <a:srgbClr val="008000"/>
                </a:solidFill>
              </a:rPr>
              <a:t>双击批处理文件</a:t>
            </a:r>
            <a:r>
              <a:rPr lang="en-US" altLang="zh-CN" sz="2800" dirty="0">
                <a:solidFill>
                  <a:srgbClr val="008000"/>
                </a:solidFill>
              </a:rPr>
              <a:t>DOS.BAT</a:t>
            </a:r>
            <a:endParaRPr lang="zh-CN" altLang="en-US" sz="2800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② </a:t>
            </a:r>
            <a:r>
              <a:rPr lang="zh-CN" altLang="en-US" sz="2800" dirty="0">
                <a:solidFill>
                  <a:srgbClr val="663300"/>
                </a:solidFill>
              </a:rPr>
              <a:t>生成可执行文件：</a:t>
            </a:r>
            <a:r>
              <a:rPr lang="en-US" altLang="zh-CN" sz="2800" dirty="0">
                <a:solidFill>
                  <a:srgbClr val="008000"/>
                </a:solidFill>
              </a:rPr>
              <a:t>ML eg101.asm</a:t>
            </a:r>
            <a:endParaRPr lang="zh-CN" altLang="en-US" sz="28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2. </a:t>
            </a:r>
            <a:r>
              <a:rPr lang="zh-CN" altLang="en-US" dirty="0"/>
              <a:t>进入模拟</a:t>
            </a:r>
            <a:r>
              <a:rPr lang="en-US" altLang="zh-CN" dirty="0"/>
              <a:t>DOS</a:t>
            </a:r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6861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dirty="0"/>
              <a:t>16</a:t>
            </a:r>
            <a:r>
              <a:rPr lang="zh-CN" altLang="en-US" dirty="0"/>
              <a:t>位模拟</a:t>
            </a:r>
            <a:r>
              <a:rPr lang="en-US" altLang="zh-CN" dirty="0"/>
              <a:t>DOS</a:t>
            </a:r>
            <a:r>
              <a:rPr lang="zh-CN" altLang="en-US" dirty="0"/>
              <a:t>环境</a:t>
            </a:r>
            <a:endParaRPr lang="zh-CN" altLang="en-US" dirty="0"/>
          </a:p>
          <a:p>
            <a:pPr lvl="1">
              <a:buNone/>
            </a:pPr>
            <a:r>
              <a:rPr lang="en-US" altLang="zh-CN" dirty="0">
                <a:solidFill>
                  <a:schemeClr val="tx2"/>
                </a:solidFill>
              </a:rPr>
              <a:t>%SystemRoot%\system32\command.com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32</a:t>
            </a:r>
            <a:r>
              <a:rPr lang="zh-CN" altLang="en-US" dirty="0"/>
              <a:t>位控制台环境</a:t>
            </a:r>
            <a:endParaRPr lang="zh-CN" altLang="en-US" dirty="0"/>
          </a:p>
          <a:p>
            <a:pPr lvl="1">
              <a:buNone/>
            </a:pPr>
            <a:r>
              <a:rPr lang="en-US" altLang="zh-CN" dirty="0">
                <a:solidFill>
                  <a:schemeClr val="tx2"/>
                </a:solidFill>
              </a:rPr>
              <a:t>%SystemRoot%\system32\cmd.exe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8611" name="filecab3"/>
          <p:cNvSpPr>
            <a:spLocks noEditPoints="1"/>
          </p:cNvSpPr>
          <p:nvPr/>
        </p:nvSpPr>
        <p:spPr>
          <a:xfrm flipV="1">
            <a:off x="811213" y="3390900"/>
            <a:ext cx="7064375" cy="178435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2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 algn="ctr">
              <a:spcBef>
                <a:spcPct val="20000"/>
              </a:spcBef>
            </a:pPr>
            <a:endParaRPr lang="en-US" altLang="zh-CN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16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位模拟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DOS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环境和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32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位控制台环境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两种基本功能和界面一致，但本质不同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3. </a:t>
            </a:r>
            <a:r>
              <a:rPr lang="zh-CN" altLang="en-US" dirty="0"/>
              <a:t>进入</a:t>
            </a:r>
            <a:r>
              <a:rPr lang="en-US" altLang="zh-CN" dirty="0"/>
              <a:t>MASM</a:t>
            </a:r>
            <a:r>
              <a:rPr lang="zh-CN" altLang="en-US" dirty="0"/>
              <a:t>开发目录</a:t>
            </a:r>
            <a:endParaRPr lang="zh-CN" altLang="en-US" dirty="0"/>
          </a:p>
        </p:txBody>
      </p:sp>
      <p:sp>
        <p:nvSpPr>
          <p:cNvPr id="6963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为便于进入</a:t>
            </a:r>
            <a:r>
              <a:rPr lang="en-US" altLang="zh-CN" dirty="0"/>
              <a:t>MASM</a:t>
            </a:r>
            <a:r>
              <a:rPr lang="zh-CN" altLang="en-US" dirty="0"/>
              <a:t>目录，可创建批处理文件</a:t>
            </a:r>
            <a:endParaRPr lang="zh-CN" altLang="en-US" dirty="0"/>
          </a:p>
          <a:p>
            <a:pPr lvl="1"/>
            <a:r>
              <a:rPr lang="en-US" altLang="zh-CN" sz="3200" dirty="0"/>
              <a:t>16</a:t>
            </a:r>
            <a:r>
              <a:rPr lang="zh-CN" altLang="en-US" sz="3200" dirty="0"/>
              <a:t>位</a:t>
            </a:r>
            <a:r>
              <a:rPr lang="en-US" altLang="zh-CN" sz="3200" dirty="0"/>
              <a:t>DOS</a:t>
            </a:r>
            <a:r>
              <a:rPr lang="zh-CN" altLang="en-US" sz="3200" dirty="0"/>
              <a:t>环境：</a:t>
            </a:r>
            <a:r>
              <a:rPr lang="en-US" altLang="zh-CN" sz="3200" dirty="0"/>
              <a:t>DOS.BAT</a:t>
            </a:r>
            <a:endParaRPr lang="en-US" altLang="zh-CN" sz="3200" dirty="0"/>
          </a:p>
          <a:p>
            <a:pPr lvl="1"/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Windows</a:t>
            </a:r>
            <a:r>
              <a:rPr lang="zh-CN" altLang="en-US" sz="3200" dirty="0"/>
              <a:t>控制台：</a:t>
            </a:r>
            <a:r>
              <a:rPr lang="en-US" altLang="zh-CN" sz="3200" dirty="0"/>
              <a:t>WIN.BAT</a:t>
            </a:r>
            <a:r>
              <a:rPr lang="zh-CN" altLang="en-US" sz="3200" dirty="0"/>
              <a:t>	</a:t>
            </a:r>
            <a:endParaRPr lang="zh-CN" altLang="en-US" sz="3200" dirty="0">
              <a:solidFill>
                <a:schemeClr val="tx2"/>
              </a:solidFill>
            </a:endParaRPr>
          </a:p>
          <a:p>
            <a:r>
              <a:rPr lang="zh-CN" altLang="en-US" dirty="0"/>
              <a:t>为便于访问其中文件，增加搜索路径：</a:t>
            </a:r>
            <a:endParaRPr lang="fi-FI" altLang="en-US" sz="2000" dirty="0">
              <a:ea typeface="楷体_GB2312" pitchFamily="49" charset="-122"/>
            </a:endParaRPr>
          </a:p>
          <a:p>
            <a:pPr algn="ctr">
              <a:buNone/>
            </a:pPr>
            <a:r>
              <a:rPr lang="en-US" altLang="zh-CN" sz="3600" dirty="0">
                <a:solidFill>
                  <a:srgbClr val="008000"/>
                </a:solidFill>
              </a:rPr>
              <a:t>@set PATH=D:\ML615;%PATH%</a:t>
            </a:r>
            <a:endParaRPr lang="zh-CN" altLang="en-US" sz="3600" dirty="0">
              <a:solidFill>
                <a:srgbClr val="008000"/>
              </a:solidFill>
            </a:endParaRPr>
          </a:p>
        </p:txBody>
      </p:sp>
      <p:sp>
        <p:nvSpPr>
          <p:cNvPr id="69635" name="filecab3"/>
          <p:cNvSpPr>
            <a:spLocks noEditPoints="1"/>
          </p:cNvSpPr>
          <p:nvPr/>
        </p:nvSpPr>
        <p:spPr>
          <a:xfrm flipV="1">
            <a:off x="115888" y="4098925"/>
            <a:ext cx="8912225" cy="1881188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2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p>
            <a:pPr algn="ctr">
              <a:lnSpc>
                <a:spcPct val="120000"/>
              </a:lnSpc>
            </a:pPr>
            <a:endParaRPr lang="en-US" altLang="zh-CN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\在Windows资源管理器打开文件夹“D:\ML615”，</a:t>
            </a:r>
            <a:endParaRPr lang="en-US" altLang="zh-CN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双击该批处理文件，就可以进入MASM环境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具有搜索路径的批处理文件</a:t>
            </a:r>
            <a:endParaRPr lang="zh-CN" altLang="en-US" dirty="0"/>
          </a:p>
        </p:txBody>
      </p:sp>
      <p:sp>
        <p:nvSpPr>
          <p:cNvPr id="70658" name="AutoShape 3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0659" name="Rectangle 115"/>
          <p:cNvSpPr/>
          <p:nvPr/>
        </p:nvSpPr>
        <p:spPr>
          <a:xfrm>
            <a:off x="533400" y="1447800"/>
            <a:ext cx="8229600" cy="1957388"/>
          </a:xfrm>
          <a:prstGeom prst="rect">
            <a:avLst/>
          </a:prstGeom>
          <a:noFill/>
          <a:ln w="2857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spAutoFit/>
          </a:bodyPr>
          <a:p>
            <a:pPr algn="just">
              <a:spcBef>
                <a:spcPct val="10000"/>
              </a:spcBef>
            </a:pPr>
            <a:r>
              <a:rPr lang="fi-FI" altLang="en-US" sz="2800" b="1" dirty="0">
                <a:latin typeface="Arial" panose="020B0604020202020204" pitchFamily="34" charset="0"/>
                <a:ea typeface="楷体_GB2312" pitchFamily="49" charset="-122"/>
              </a:rPr>
              <a:t>@echo off</a:t>
            </a:r>
            <a:endParaRPr lang="fi-FI" altLang="en-US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fi-FI" altLang="en-US" sz="2800" b="1" dirty="0">
                <a:latin typeface="Arial" panose="020B0604020202020204" pitchFamily="34" charset="0"/>
                <a:ea typeface="楷体_GB2312" pitchFamily="49" charset="-122"/>
              </a:rPr>
              <a:t>@set PATH=D:\ML615;%PATH%</a:t>
            </a:r>
            <a:endParaRPr lang="fi-FI" altLang="en-US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fi-FI" altLang="en-US" sz="2800" b="1" dirty="0">
                <a:latin typeface="Arial" panose="020B0604020202020204" pitchFamily="34" charset="0"/>
                <a:ea typeface="楷体_GB2312" pitchFamily="49" charset="-122"/>
              </a:rPr>
              <a:t>%SystemRoot%\system32\</a:t>
            </a:r>
            <a:r>
              <a:rPr lang="fi-FI" altLang="en-US" sz="2800" b="1" dirty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command.com</a:t>
            </a:r>
            <a:endParaRPr lang="fi-FI" altLang="en-US" sz="2800" b="1" dirty="0">
              <a:solidFill>
                <a:srgbClr val="6633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fi-FI" altLang="en-US" sz="2800" b="1" dirty="0">
                <a:latin typeface="Arial" panose="020B0604020202020204" pitchFamily="34" charset="0"/>
                <a:ea typeface="楷体_GB2312" pitchFamily="49" charset="-122"/>
              </a:rPr>
              <a:t>@echo on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0660" name="AutoShape 116"/>
          <p:cNvSpPr/>
          <p:nvPr/>
        </p:nvSpPr>
        <p:spPr>
          <a:xfrm>
            <a:off x="533400" y="914400"/>
            <a:ext cx="2286000" cy="5032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DOS.BAT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Rectangle 117"/>
          <p:cNvSpPr/>
          <p:nvPr/>
        </p:nvSpPr>
        <p:spPr>
          <a:xfrm>
            <a:off x="533400" y="4214813"/>
            <a:ext cx="8229600" cy="1924050"/>
          </a:xfrm>
          <a:prstGeom prst="rect">
            <a:avLst/>
          </a:prstGeom>
          <a:noFill/>
          <a:ln w="2857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spAutoFit/>
          </a:bodyPr>
          <a:p>
            <a:pPr algn="just">
              <a:spcBef>
                <a:spcPct val="10000"/>
              </a:spcBef>
            </a:pPr>
            <a:r>
              <a:rPr lang="fi-FI" altLang="en-US" sz="2800" b="1" dirty="0">
                <a:latin typeface="Arial" panose="020B0604020202020204" pitchFamily="34" charset="0"/>
                <a:ea typeface="楷体_GB2312" pitchFamily="49" charset="-122"/>
              </a:rPr>
              <a:t>@echo off</a:t>
            </a:r>
            <a:endParaRPr lang="fi-FI" altLang="en-US" sz="28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fi-FI" altLang="en-US" sz="2600" b="1" dirty="0">
                <a:latin typeface="Arial" panose="020B0604020202020204" pitchFamily="34" charset="0"/>
                <a:ea typeface="楷体_GB2312" pitchFamily="49" charset="-122"/>
              </a:rPr>
              <a:t>@set PATH=D:\ML615;D:\ML615\BIN32;%PATH%</a:t>
            </a:r>
            <a:endParaRPr lang="fi-FI" altLang="en-US" sz="26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fi-FI" altLang="en-US" sz="2800" b="1" dirty="0">
                <a:latin typeface="Arial" panose="020B0604020202020204" pitchFamily="34" charset="0"/>
                <a:ea typeface="楷体_GB2312" pitchFamily="49" charset="-122"/>
              </a:rPr>
              <a:t>%SystemRoot%\system32\</a:t>
            </a:r>
            <a:r>
              <a:rPr lang="fi-FI" altLang="en-US" sz="2800" b="1" dirty="0">
                <a:solidFill>
                  <a:srgbClr val="663300"/>
                </a:solidFill>
                <a:latin typeface="Arial" panose="020B0604020202020204" pitchFamily="34" charset="0"/>
                <a:ea typeface="楷体_GB2312" pitchFamily="49" charset="-122"/>
              </a:rPr>
              <a:t>cmd.exe</a:t>
            </a:r>
            <a:endParaRPr lang="fi-FI" altLang="en-US" sz="2800" b="1" dirty="0">
              <a:solidFill>
                <a:srgbClr val="6633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fi-FI" altLang="en-US" sz="2800" b="1" dirty="0">
                <a:latin typeface="Arial" panose="020B0604020202020204" pitchFamily="34" charset="0"/>
                <a:ea typeface="楷体_GB2312" pitchFamily="49" charset="-122"/>
              </a:rPr>
              <a:t>@echo on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0662" name="AutoShape 118"/>
          <p:cNvSpPr/>
          <p:nvPr/>
        </p:nvSpPr>
        <p:spPr>
          <a:xfrm>
            <a:off x="533400" y="3681413"/>
            <a:ext cx="2286000" cy="5032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WIN.BAT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1.1.3 </a:t>
            </a:r>
            <a:r>
              <a:rPr lang="zh-CN" altLang="en-US" dirty="0"/>
              <a:t>程序设计语言</a:t>
            </a:r>
            <a:endParaRPr lang="zh-CN" altLang="en-US" dirty="0"/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机器语言（</a:t>
            </a:r>
            <a:r>
              <a:rPr lang="en-US" altLang="zh-CN" dirty="0"/>
              <a:t>Machine Language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底层的计算机语言，对应机器指令</a:t>
            </a:r>
            <a:endParaRPr lang="zh-CN" altLang="en-US" dirty="0"/>
          </a:p>
          <a:p>
            <a:pPr lvl="1"/>
            <a:r>
              <a:rPr lang="zh-CN" altLang="en-US" dirty="0"/>
              <a:t>形成目标（代码）程序</a:t>
            </a:r>
            <a:endParaRPr lang="zh-CN" altLang="en-US" dirty="0"/>
          </a:p>
        </p:txBody>
      </p:sp>
      <p:sp>
        <p:nvSpPr>
          <p:cNvPr id="11268" name="AutoShape 4">
            <a:hlinkClick r:id="rId1" action="ppaction://hlinksldjump"/>
          </p:cNvPr>
          <p:cNvSpPr/>
          <p:nvPr/>
        </p:nvSpPr>
        <p:spPr>
          <a:xfrm>
            <a:off x="5845175" y="2108200"/>
            <a:ext cx="3048000" cy="417513"/>
          </a:xfrm>
          <a:prstGeom prst="flowChartAlternateProcess">
            <a:avLst/>
          </a:prstGeom>
          <a:solidFill>
            <a:srgbClr val="AF8B15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指令是处理器的母语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1229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708275"/>
            <a:ext cx="7921625" cy="3560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文件路径</a:t>
            </a:r>
            <a:endParaRPr lang="zh-CN" altLang="en-US" dirty="0"/>
          </a:p>
        </p:txBody>
      </p:sp>
      <p:sp>
        <p:nvSpPr>
          <p:cNvPr id="7168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642350" cy="5688013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>
                <a:solidFill>
                  <a:srgbClr val="008000"/>
                </a:solidFill>
              </a:rPr>
              <a:t>目录</a:t>
            </a:r>
            <a:r>
              <a:rPr lang="zh-CN" altLang="en-US" sz="2800" dirty="0"/>
              <a:t>（</a:t>
            </a:r>
            <a:r>
              <a:rPr lang="en-US" altLang="zh-CN" sz="2800" dirty="0"/>
              <a:t>Directory</a:t>
            </a:r>
            <a:r>
              <a:rPr lang="zh-CN" altLang="en-US" sz="2800" dirty="0"/>
              <a:t>）：管理磁盘上文件的</a:t>
            </a:r>
            <a:r>
              <a:rPr lang="zh-CN" altLang="en-US" sz="2800" dirty="0">
                <a:solidFill>
                  <a:srgbClr val="008000"/>
                </a:solidFill>
              </a:rPr>
              <a:t>文件夹</a:t>
            </a:r>
            <a:endParaRPr lang="zh-CN" altLang="en-US" sz="2800" dirty="0">
              <a:solidFill>
                <a:srgbClr val="008000"/>
              </a:solidFill>
            </a:endParaRPr>
          </a:p>
          <a:p>
            <a:r>
              <a:rPr lang="zh-CN" altLang="en-US" sz="2800" dirty="0">
                <a:solidFill>
                  <a:srgbClr val="008000"/>
                </a:solidFill>
              </a:rPr>
              <a:t>路径</a:t>
            </a:r>
            <a:r>
              <a:rPr lang="zh-CN" altLang="en-US" sz="2800" dirty="0"/>
              <a:t>（</a:t>
            </a:r>
            <a:r>
              <a:rPr lang="en-US" altLang="zh-CN" sz="2800" dirty="0"/>
              <a:t>Path</a:t>
            </a:r>
            <a:r>
              <a:rPr lang="zh-CN" altLang="en-US" sz="2800" dirty="0"/>
              <a:t>）：分区</a:t>
            </a:r>
            <a:r>
              <a:rPr lang="en-US" altLang="zh-CN" sz="2800" dirty="0"/>
              <a:t>:\</a:t>
            </a:r>
            <a:r>
              <a:rPr lang="zh-CN" altLang="en-US" sz="2800" dirty="0"/>
              <a:t>根目录</a:t>
            </a:r>
            <a:r>
              <a:rPr lang="en-US" altLang="zh-CN" sz="2800" dirty="0"/>
              <a:t>\</a:t>
            </a:r>
            <a:r>
              <a:rPr lang="zh-CN" altLang="en-US" sz="2800" dirty="0"/>
              <a:t>子目录</a:t>
            </a:r>
            <a:r>
              <a:rPr lang="en-US" altLang="zh-CN" sz="2800" dirty="0"/>
              <a:t>\</a:t>
            </a:r>
            <a:r>
              <a:rPr lang="zh-CN" altLang="en-US" sz="2800" dirty="0"/>
              <a:t>文件名</a:t>
            </a:r>
            <a:endParaRPr lang="zh-CN" altLang="en-US" sz="2800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绝对路径：文件的完整路径</a:t>
            </a:r>
            <a:endParaRPr lang="zh-CN" altLang="en-US" dirty="0"/>
          </a:p>
          <a:p>
            <a:pPr lvl="1">
              <a:buNone/>
            </a:pPr>
            <a:r>
              <a:rPr lang="en-US" altLang="zh-CN" dirty="0">
                <a:solidFill>
                  <a:schemeClr val="tx2"/>
                </a:solidFill>
              </a:rPr>
              <a:t>d:\ml615\progs\eg101.asm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相对路径：相对当前目录的路径</a:t>
            </a:r>
            <a:endParaRPr lang="zh-CN" altLang="en-US" dirty="0"/>
          </a:p>
          <a:p>
            <a:pPr lvl="1">
              <a:buNone/>
            </a:pPr>
            <a:r>
              <a:rPr lang="en-US" altLang="zh-CN" dirty="0">
                <a:solidFill>
                  <a:schemeClr val="tx2"/>
                </a:solidFill>
              </a:rPr>
              <a:t>progs\eg101.asm</a:t>
            </a:r>
            <a:endParaRPr lang="zh-CN" altLang="en-US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chemeClr val="tx2"/>
                </a:solidFill>
              </a:rPr>
              <a:t>..\bin32\link.exe</a:t>
            </a:r>
            <a:endParaRPr lang="zh-CN" altLang="en-US" dirty="0">
              <a:solidFill>
                <a:schemeClr val="tx2"/>
              </a:solidFill>
            </a:endParaRPr>
          </a:p>
          <a:p>
            <a:r>
              <a:rPr lang="zh-CN" altLang="en-US" sz="2800" dirty="0"/>
              <a:t>转换分区</a:t>
            </a:r>
            <a:endParaRPr lang="zh-CN" altLang="en-US" sz="2800" dirty="0"/>
          </a:p>
          <a:p>
            <a:pPr lvl="1">
              <a:buNone/>
            </a:pPr>
            <a:r>
              <a:rPr lang="en-US" altLang="zh-CN" dirty="0">
                <a:solidFill>
                  <a:schemeClr val="tx2"/>
                </a:solidFill>
              </a:rPr>
              <a:t>d: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sz="2800" dirty="0"/>
              <a:t>进入</a:t>
            </a:r>
            <a:r>
              <a:rPr lang="zh-CN" altLang="en-US" sz="2800" dirty="0">
                <a:solidFill>
                  <a:srgbClr val="008000"/>
                </a:solidFill>
              </a:rPr>
              <a:t>当前目录</a:t>
            </a:r>
            <a:r>
              <a:rPr lang="zh-CN" altLang="en-US" sz="2800" dirty="0"/>
              <a:t>（</a:t>
            </a:r>
            <a:r>
              <a:rPr lang="en-US" altLang="zh-CN" sz="2800" dirty="0"/>
              <a:t>Current Directory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lvl="1">
              <a:buNone/>
            </a:pPr>
            <a:r>
              <a:rPr lang="en-US" altLang="zh-CN" dirty="0">
                <a:solidFill>
                  <a:schemeClr val="tx2"/>
                </a:solidFill>
              </a:rPr>
              <a:t>cd \ml615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4. </a:t>
            </a:r>
            <a:r>
              <a:rPr lang="zh-CN" altLang="en-US" dirty="0"/>
              <a:t>熟悉命令行操作</a:t>
            </a:r>
            <a:endParaRPr lang="zh-CN" altLang="en-US" dirty="0"/>
          </a:p>
        </p:txBody>
      </p:sp>
      <p:sp>
        <p:nvSpPr>
          <p:cNvPr id="7270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内部命令：</a:t>
            </a:r>
            <a:r>
              <a:rPr lang="en-US" altLang="zh-CN" dirty="0"/>
              <a:t>DOS</a:t>
            </a:r>
            <a:r>
              <a:rPr lang="zh-CN" altLang="en-US" dirty="0"/>
              <a:t>环境或</a:t>
            </a:r>
            <a:r>
              <a:rPr lang="en-US" altLang="zh-CN" dirty="0"/>
              <a:t>32</a:t>
            </a:r>
            <a:r>
              <a:rPr lang="zh-CN" altLang="en-US" dirty="0"/>
              <a:t>位控制台本身具有的、直接支持的命令，即驻留主存的命令</a:t>
            </a:r>
            <a:endParaRPr lang="zh-CN" altLang="en-US" dirty="0"/>
          </a:p>
          <a:p>
            <a:pPr lvl="1"/>
            <a:r>
              <a:rPr lang="zh-CN" altLang="en-US" dirty="0"/>
              <a:t>使用方法：</a:t>
            </a:r>
            <a:r>
              <a:rPr lang="zh-CN" altLang="en-US" dirty="0">
                <a:solidFill>
                  <a:srgbClr val="0000CC"/>
                </a:solidFill>
              </a:rPr>
              <a:t>命令关键字 参数选项</a:t>
            </a:r>
            <a:endParaRPr lang="zh-CN" altLang="en-US" dirty="0">
              <a:solidFill>
                <a:srgbClr val="0000CC"/>
              </a:solidFill>
            </a:endParaRPr>
          </a:p>
          <a:p>
            <a:r>
              <a:rPr lang="zh-CN" altLang="en-US" dirty="0"/>
              <a:t>外部命令：与其他可执行文件一样</a:t>
            </a:r>
            <a:r>
              <a:rPr lang="en-US" altLang="zh-CN" dirty="0"/>
              <a:t>,</a:t>
            </a:r>
            <a:r>
              <a:rPr lang="zh-CN" altLang="en-US" dirty="0"/>
              <a:t>以文件形式保存在磁盘上的命令</a:t>
            </a:r>
            <a:endParaRPr lang="zh-CN" altLang="en-US" dirty="0"/>
          </a:p>
          <a:p>
            <a:pPr lvl="1"/>
            <a:r>
              <a:rPr lang="zh-CN" altLang="en-US" dirty="0"/>
              <a:t>执行方法：</a:t>
            </a:r>
            <a:r>
              <a:rPr lang="zh-CN" altLang="en-US" dirty="0">
                <a:solidFill>
                  <a:srgbClr val="0000CC"/>
                </a:solidFill>
              </a:rPr>
              <a:t>路径</a:t>
            </a:r>
            <a:r>
              <a:rPr lang="en-US" altLang="zh-CN" dirty="0">
                <a:solidFill>
                  <a:srgbClr val="0000CC"/>
                </a:solidFill>
              </a:rPr>
              <a:t>\</a:t>
            </a:r>
            <a:r>
              <a:rPr lang="zh-CN" altLang="en-US" dirty="0">
                <a:solidFill>
                  <a:srgbClr val="0000CC"/>
                </a:solidFill>
              </a:rPr>
              <a:t>文件名 参数</a:t>
            </a:r>
            <a:endParaRPr lang="zh-CN" altLang="en-US" dirty="0">
              <a:solidFill>
                <a:srgbClr val="0000CC"/>
              </a:solidFill>
            </a:endParaRPr>
          </a:p>
          <a:p>
            <a:r>
              <a:rPr lang="zh-CN" altLang="en-US" dirty="0"/>
              <a:t>路径搜索顺序</a:t>
            </a:r>
            <a:endParaRPr lang="zh-CN" altLang="en-US" dirty="0"/>
          </a:p>
          <a:p>
            <a:pPr lvl="1"/>
            <a:r>
              <a:rPr lang="zh-CN" altLang="en-US" dirty="0"/>
              <a:t>先当前目录</a:t>
            </a:r>
            <a:endParaRPr lang="zh-CN" altLang="en-US" dirty="0"/>
          </a:p>
          <a:p>
            <a:pPr lvl="1"/>
            <a:r>
              <a:rPr lang="zh-CN" altLang="en-US" dirty="0"/>
              <a:t>后搜索路径</a:t>
            </a:r>
            <a:endParaRPr lang="zh-CN" altLang="en-US" dirty="0"/>
          </a:p>
          <a:p>
            <a:pPr lvl="1"/>
            <a:r>
              <a:rPr lang="zh-CN" altLang="en-US" dirty="0"/>
              <a:t>内部命令</a:t>
            </a:r>
            <a:r>
              <a:rPr lang="en-US" altLang="zh-CN" dirty="0"/>
              <a:t>PATH</a:t>
            </a:r>
            <a:r>
              <a:rPr lang="zh-CN" altLang="en-US" dirty="0"/>
              <a:t>查看和设置当前的搜索路径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1.4.2 </a:t>
            </a:r>
            <a:r>
              <a:rPr lang="zh-CN" altLang="en-US" dirty="0"/>
              <a:t>开发过程</a:t>
            </a:r>
            <a:endParaRPr lang="zh-CN" altLang="en-US" dirty="0"/>
          </a:p>
        </p:txBody>
      </p:sp>
      <p:graphicFrame>
        <p:nvGraphicFramePr>
          <p:cNvPr id="73730" name="Object 21"/>
          <p:cNvGraphicFramePr>
            <a:graphicFrameLocks noChangeAspect="1"/>
          </p:cNvGraphicFramePr>
          <p:nvPr/>
        </p:nvGraphicFramePr>
        <p:xfrm>
          <a:off x="0" y="968375"/>
          <a:ext cx="914400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858125" imgH="3333750" progId="Paint.Picture">
                  <p:embed/>
                </p:oleObj>
              </mc:Choice>
              <mc:Fallback>
                <p:oleObj name="" r:id="rId1" imgW="7858125" imgH="33337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68375"/>
                        <a:ext cx="9144000" cy="544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 </a:t>
            </a:r>
            <a:r>
              <a:rPr lang="zh-CN" altLang="en-US" dirty="0"/>
              <a:t>源程序的编辑</a:t>
            </a:r>
            <a:endParaRPr lang="zh-CN" altLang="en-US" dirty="0"/>
          </a:p>
        </p:txBody>
      </p:sp>
      <p:sp>
        <p:nvSpPr>
          <p:cNvPr id="7475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源程序文件是无格式文件、纯文本类型</a:t>
            </a:r>
            <a:endParaRPr lang="zh-CN" altLang="en-US" dirty="0"/>
          </a:p>
          <a:p>
            <a:r>
              <a:rPr lang="zh-CN" altLang="en-US" dirty="0"/>
              <a:t>以</a:t>
            </a:r>
            <a:r>
              <a:rPr lang="en-US" altLang="zh-CN" dirty="0"/>
              <a:t>ASM</a:t>
            </a:r>
            <a:r>
              <a:rPr lang="zh-CN" altLang="en-US" dirty="0"/>
              <a:t>为扩展名，可使用任何文本编辑器</a:t>
            </a:r>
            <a:endParaRPr lang="zh-CN" altLang="en-US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的记事本</a:t>
            </a:r>
            <a:r>
              <a:rPr lang="en-US" altLang="zh-CN" dirty="0">
                <a:solidFill>
                  <a:schemeClr val="tx2"/>
                </a:solidFill>
              </a:rPr>
              <a:t>Notepad</a:t>
            </a:r>
            <a:endParaRPr lang="zh-CN" altLang="en-US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其他程序开发工具中的编辑环境</a:t>
            </a:r>
            <a:endParaRPr lang="zh-CN" altLang="en-US" dirty="0"/>
          </a:p>
          <a:p>
            <a:pPr lvl="1"/>
            <a:r>
              <a:rPr lang="zh-CN" altLang="en-US" dirty="0"/>
              <a:t>专注于源程序编写的编辑软件，例如</a:t>
            </a:r>
            <a:r>
              <a:rPr lang="en-US" altLang="zh-CN" dirty="0">
                <a:solidFill>
                  <a:schemeClr val="tx2"/>
                </a:solidFill>
              </a:rPr>
              <a:t>UltraEdit32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/>
              <a:t>本书配套开发软件</a:t>
            </a:r>
            <a:r>
              <a:rPr lang="en-US" altLang="zh-CN" dirty="0"/>
              <a:t>ML615</a:t>
            </a:r>
            <a:r>
              <a:rPr lang="zh-CN" altLang="en-US" dirty="0"/>
              <a:t>主目录提供</a:t>
            </a:r>
            <a:endParaRPr lang="zh-CN" altLang="en-US" dirty="0"/>
          </a:p>
          <a:p>
            <a:pPr lvl="1"/>
            <a:r>
              <a:rPr lang="en-US" altLang="zh-CN" dirty="0"/>
              <a:t>Notepad2.exe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74755" name="AutoShape 4"/>
          <p:cNvSpPr/>
          <p:nvPr/>
        </p:nvSpPr>
        <p:spPr>
          <a:xfrm>
            <a:off x="1962150" y="4868863"/>
            <a:ext cx="6919913" cy="17287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just">
              <a:spcBef>
                <a:spcPct val="2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本书源程序文件的命名规则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EG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＝例题，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EX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＝习题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前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位数字＝章号，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后2位数字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＝序号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2. </a:t>
            </a:r>
            <a:r>
              <a:rPr lang="zh-CN" altLang="en-US" dirty="0"/>
              <a:t>源程序的汇编</a:t>
            </a:r>
            <a:endParaRPr lang="zh-CN" altLang="en-US" dirty="0"/>
          </a:p>
        </p:txBody>
      </p:sp>
      <p:sp>
        <p:nvSpPr>
          <p:cNvPr id="75778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生成目标模块文件（</a:t>
            </a:r>
            <a:r>
              <a:rPr lang="en-US" altLang="zh-CN" dirty="0"/>
              <a:t>.OBJ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en-US" altLang="zh-CN" dirty="0"/>
              <a:t>MASM 6.x</a:t>
            </a:r>
            <a:r>
              <a:rPr lang="zh-CN" altLang="en-US" dirty="0"/>
              <a:t>的汇编程序是</a:t>
            </a:r>
            <a:r>
              <a:rPr lang="en-US" altLang="zh-CN" dirty="0"/>
              <a:t>ML.EXE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8000"/>
                </a:solidFill>
              </a:rPr>
              <a:t>ML /c eg101.asm</a:t>
            </a:r>
            <a:endParaRPr lang="en-US" altLang="zh-CN" dirty="0">
              <a:solidFill>
                <a:srgbClr val="008000"/>
              </a:solidFill>
            </a:endParaRPr>
          </a:p>
          <a:p>
            <a:pPr lvl="1"/>
            <a:r>
              <a:rPr lang="zh-CN" altLang="en-US" dirty="0"/>
              <a:t>参数“</a:t>
            </a:r>
            <a:r>
              <a:rPr lang="en-US" altLang="zh-CN" dirty="0"/>
              <a:t>/c”</a:t>
            </a:r>
            <a:r>
              <a:rPr lang="zh-CN" altLang="en-US" dirty="0"/>
              <a:t>（小写字母）实现源程序的汇编</a:t>
            </a:r>
            <a:endParaRPr lang="zh-CN" altLang="en-US" dirty="0"/>
          </a:p>
        </p:txBody>
      </p:sp>
      <p:sp>
        <p:nvSpPr>
          <p:cNvPr id="75779" name="AutoShape 4"/>
          <p:cNvSpPr/>
          <p:nvPr/>
        </p:nvSpPr>
        <p:spPr>
          <a:xfrm>
            <a:off x="1781175" y="4868863"/>
            <a:ext cx="6345238" cy="5032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just">
              <a:spcBef>
                <a:spcPct val="2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Arial" panose="020B0604020202020204" pitchFamily="34" charset="0"/>
                <a:ea typeface="楷体_GB2312" pitchFamily="49" charset="-122"/>
              </a:rPr>
              <a:t>温馨提示：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将源文件放在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ML615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目录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AutoShape 5"/>
          <p:cNvSpPr/>
          <p:nvPr/>
        </p:nvSpPr>
        <p:spPr>
          <a:xfrm>
            <a:off x="1793875" y="4059238"/>
            <a:ext cx="6345238" cy="5032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just">
              <a:spcBef>
                <a:spcPct val="2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Arial" panose="020B0604020202020204" pitchFamily="34" charset="0"/>
                <a:ea typeface="楷体_GB2312" pitchFamily="49" charset="-122"/>
              </a:rPr>
              <a:t>温馨提示：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ML.EXE的参数区别大小写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3. </a:t>
            </a:r>
            <a:r>
              <a:rPr lang="zh-CN" altLang="en-US" dirty="0"/>
              <a:t>目标文件的连接</a:t>
            </a:r>
            <a:endParaRPr lang="zh-CN" altLang="en-US" dirty="0"/>
          </a:p>
        </p:txBody>
      </p:sp>
      <p:sp>
        <p:nvSpPr>
          <p:cNvPr id="76802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把一个或多个目标文件和库文件合成一个可执行文件（</a:t>
            </a:r>
            <a:r>
              <a:rPr lang="en-US" altLang="zh-CN" dirty="0"/>
              <a:t>.EXE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chemeClr val="tx2"/>
                </a:solidFill>
              </a:rPr>
              <a:t>		</a:t>
            </a:r>
            <a:r>
              <a:rPr lang="pt-BR" altLang="en-US" dirty="0">
                <a:solidFill>
                  <a:srgbClr val="008000"/>
                </a:solidFill>
              </a:rPr>
              <a:t>LINK eg101.obj;</a:t>
            </a:r>
            <a:endParaRPr lang="zh-CN" altLang="en-US" dirty="0">
              <a:solidFill>
                <a:srgbClr val="008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ML.EXE</a:t>
            </a:r>
            <a:r>
              <a:rPr lang="zh-CN" altLang="en-US" dirty="0"/>
              <a:t>汇编程序可以自动调用</a:t>
            </a:r>
            <a:r>
              <a:rPr lang="en-US" altLang="zh-CN" dirty="0"/>
              <a:t>LINK</a:t>
            </a:r>
            <a:r>
              <a:rPr lang="zh-CN" altLang="en-US" dirty="0"/>
              <a:t>连接程序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		</a:t>
            </a:r>
            <a:r>
              <a:rPr lang="en-US" altLang="zh-CN" dirty="0">
                <a:solidFill>
                  <a:srgbClr val="008000"/>
                </a:solidFill>
              </a:rPr>
              <a:t>ML eg101.asm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6803" name="AutoShape 5"/>
          <p:cNvSpPr/>
          <p:nvPr/>
        </p:nvSpPr>
        <p:spPr>
          <a:xfrm>
            <a:off x="1736725" y="5446713"/>
            <a:ext cx="6346825" cy="5032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just">
              <a:spcBef>
                <a:spcPct val="2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Arial" panose="020B0604020202020204" pitchFamily="34" charset="0"/>
                <a:ea typeface="楷体_GB2312" pitchFamily="49" charset="-122"/>
              </a:rPr>
              <a:t>温馨提示：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汇编程序只指出语法错误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AutoShape 8"/>
          <p:cNvSpPr/>
          <p:nvPr/>
        </p:nvSpPr>
        <p:spPr>
          <a:xfrm>
            <a:off x="1736725" y="2881313"/>
            <a:ext cx="6346825" cy="5032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just">
              <a:spcBef>
                <a:spcPct val="2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Arial" panose="020B0604020202020204" pitchFamily="34" charset="0"/>
                <a:ea typeface="楷体_GB2312" pitchFamily="49" charset="-122"/>
              </a:rPr>
              <a:t>温馨提示：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最后分号表示不再提示选项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可执行文件的运行</a:t>
            </a:r>
            <a:endParaRPr lang="zh-CN" altLang="en-US" dirty="0"/>
          </a:p>
        </p:txBody>
      </p:sp>
      <p:sp>
        <p:nvSpPr>
          <p:cNvPr id="77826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进入模拟</a:t>
            </a:r>
            <a:r>
              <a:rPr lang="en-US" altLang="zh-CN" dirty="0"/>
              <a:t>DOS</a:t>
            </a:r>
            <a:r>
              <a:rPr lang="zh-CN" altLang="en-US" dirty="0"/>
              <a:t> （或控制台）环境</a:t>
            </a:r>
            <a:endParaRPr lang="zh-CN" altLang="en-US" dirty="0"/>
          </a:p>
          <a:p>
            <a:r>
              <a:rPr lang="zh-CN" altLang="en-US" dirty="0"/>
              <a:t>在命令行提示符下输入文件名（可省扩展名）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008000"/>
                </a:solidFill>
              </a:rPr>
              <a:t>eg101.exe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运行错误，就需要</a:t>
            </a:r>
            <a:endParaRPr lang="zh-CN" altLang="en-US" dirty="0"/>
          </a:p>
          <a:p>
            <a:pPr lvl="1"/>
            <a:r>
              <a:rPr lang="zh-CN" altLang="en-US" dirty="0"/>
              <a:t>静态排错：阅读分析源程序</a:t>
            </a:r>
            <a:endParaRPr lang="zh-CN" altLang="en-US" dirty="0"/>
          </a:p>
          <a:p>
            <a:pPr lvl="1"/>
            <a:r>
              <a:rPr lang="zh-CN" altLang="en-US" dirty="0"/>
              <a:t>动态排错：利用调试程序</a:t>
            </a:r>
            <a:endParaRPr lang="zh-CN" altLang="en-US" dirty="0"/>
          </a:p>
        </p:txBody>
      </p:sp>
      <p:sp>
        <p:nvSpPr>
          <p:cNvPr id="77827" name="AutoShape 4"/>
          <p:cNvSpPr/>
          <p:nvPr/>
        </p:nvSpPr>
        <p:spPr>
          <a:xfrm>
            <a:off x="2339975" y="2781300"/>
            <a:ext cx="6497638" cy="5032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just">
              <a:spcBef>
                <a:spcPct val="20000"/>
              </a:spcBef>
            </a:pPr>
            <a:r>
              <a:rPr lang="zh-CN" altLang="en-US" sz="2800" b="1" dirty="0">
                <a:solidFill>
                  <a:srgbClr val="660066"/>
                </a:solidFill>
                <a:latin typeface="Arial" panose="020B0604020202020204" pitchFamily="34" charset="0"/>
                <a:ea typeface="楷体_GB2312" pitchFamily="49" charset="-122"/>
              </a:rPr>
              <a:t>温馨提示：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不要在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下双击运行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7828" name="组合 69636"/>
          <p:cNvGrpSpPr/>
          <p:nvPr/>
        </p:nvGrpSpPr>
        <p:grpSpPr>
          <a:xfrm>
            <a:off x="341313" y="5184775"/>
            <a:ext cx="8640762" cy="1308100"/>
            <a:chOff x="0" y="0"/>
            <a:chExt cx="5443" cy="824"/>
          </a:xfrm>
        </p:grpSpPr>
        <p:grpSp>
          <p:nvGrpSpPr>
            <p:cNvPr id="77829" name="组合 69637"/>
            <p:cNvGrpSpPr/>
            <p:nvPr/>
          </p:nvGrpSpPr>
          <p:grpSpPr>
            <a:xfrm>
              <a:off x="505" y="0"/>
              <a:ext cx="4938" cy="327"/>
              <a:chOff x="0" y="0"/>
              <a:chExt cx="4656" cy="327"/>
            </a:xfrm>
          </p:grpSpPr>
          <p:grpSp>
            <p:nvGrpSpPr>
              <p:cNvPr id="77830" name="组合 69638"/>
              <p:cNvGrpSpPr/>
              <p:nvPr/>
            </p:nvGrpSpPr>
            <p:grpSpPr>
              <a:xfrm>
                <a:off x="0" y="0"/>
                <a:ext cx="1536" cy="327"/>
                <a:chOff x="0" y="0"/>
                <a:chExt cx="1536" cy="327"/>
              </a:xfrm>
            </p:grpSpPr>
            <p:sp>
              <p:nvSpPr>
                <p:cNvPr id="77831" name="Text Box 8"/>
                <p:cNvSpPr txBox="1"/>
                <p:nvPr/>
              </p:nvSpPr>
              <p:spPr>
                <a:xfrm>
                  <a:off x="0" y="0"/>
                  <a:ext cx="105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800" b="1" dirty="0">
                      <a:solidFill>
                        <a:srgbClr val="0000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源程序</a:t>
                  </a:r>
                  <a:endParaRPr lang="zh-CN" altLang="en-US" sz="32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832" name="Line 9"/>
                <p:cNvSpPr/>
                <p:nvPr/>
              </p:nvSpPr>
              <p:spPr>
                <a:xfrm>
                  <a:off x="1008" y="144"/>
                  <a:ext cx="528" cy="0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round/>
                  <a:headEnd type="oval" w="med" len="med"/>
                  <a:tailEnd type="triangle" w="med" len="med"/>
                </a:ln>
              </p:spPr>
            </p:sp>
          </p:grpSp>
          <p:sp>
            <p:nvSpPr>
              <p:cNvPr id="77833" name="Text Box 10"/>
              <p:cNvSpPr txBox="1"/>
              <p:nvPr/>
            </p:nvSpPr>
            <p:spPr>
              <a:xfrm>
                <a:off x="3312" y="0"/>
                <a:ext cx="13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可执行文件</a:t>
                </a:r>
                <a:endParaRPr lang="zh-CN" altLang="en-US" sz="32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7834" name="组合 69642"/>
              <p:cNvGrpSpPr/>
              <p:nvPr/>
            </p:nvGrpSpPr>
            <p:grpSpPr>
              <a:xfrm>
                <a:off x="1680" y="0"/>
                <a:ext cx="1536" cy="327"/>
                <a:chOff x="0" y="0"/>
                <a:chExt cx="1536" cy="327"/>
              </a:xfrm>
            </p:grpSpPr>
            <p:sp>
              <p:nvSpPr>
                <p:cNvPr id="77835" name="Text Box 12"/>
                <p:cNvSpPr txBox="1"/>
                <p:nvPr/>
              </p:nvSpPr>
              <p:spPr>
                <a:xfrm>
                  <a:off x="0" y="0"/>
                  <a:ext cx="105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 dirty="0">
                      <a:solidFill>
                        <a:srgbClr val="0000FF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目标模块</a:t>
                  </a:r>
                  <a:endParaRPr lang="zh-CN" altLang="en-US" sz="3200" b="1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836" name="Line 13"/>
                <p:cNvSpPr/>
                <p:nvPr/>
              </p:nvSpPr>
              <p:spPr>
                <a:xfrm>
                  <a:off x="1008" y="144"/>
                  <a:ext cx="528" cy="0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round/>
                  <a:headEnd type="oval" w="med" len="med"/>
                  <a:tailEnd type="triangle" w="med" len="med"/>
                </a:ln>
              </p:spPr>
            </p:sp>
          </p:grpSp>
        </p:grpSp>
        <p:sp>
          <p:nvSpPr>
            <p:cNvPr id="77837" name="Line 14"/>
            <p:cNvSpPr/>
            <p:nvPr/>
          </p:nvSpPr>
          <p:spPr>
            <a:xfrm flipV="1">
              <a:off x="603" y="299"/>
              <a:ext cx="258" cy="194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</p:sp>
        <p:sp>
          <p:nvSpPr>
            <p:cNvPr id="77838" name="Text Box 15"/>
            <p:cNvSpPr txBox="1"/>
            <p:nvPr/>
          </p:nvSpPr>
          <p:spPr>
            <a:xfrm>
              <a:off x="0" y="493"/>
              <a:ext cx="1270" cy="331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文本编辑器</a:t>
              </a:r>
              <a:endPara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39" name="Text Box 16"/>
            <p:cNvSpPr txBox="1"/>
            <p:nvPr/>
          </p:nvSpPr>
          <p:spPr>
            <a:xfrm>
              <a:off x="1472" y="493"/>
              <a:ext cx="1120" cy="331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汇编程序</a:t>
              </a:r>
              <a:endPara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0" name="Text Box 17"/>
            <p:cNvSpPr txBox="1"/>
            <p:nvPr/>
          </p:nvSpPr>
          <p:spPr>
            <a:xfrm>
              <a:off x="2898" y="493"/>
              <a:ext cx="1120" cy="331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连接程序</a:t>
              </a:r>
              <a:endPara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1" name="Text Box 18"/>
            <p:cNvSpPr txBox="1"/>
            <p:nvPr/>
          </p:nvSpPr>
          <p:spPr>
            <a:xfrm>
              <a:off x="4323" y="493"/>
              <a:ext cx="1120" cy="331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调试程序</a:t>
              </a:r>
              <a:endPara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42" name="Line 19"/>
            <p:cNvSpPr/>
            <p:nvPr/>
          </p:nvSpPr>
          <p:spPr>
            <a:xfrm flipH="1" flipV="1">
              <a:off x="1882" y="164"/>
              <a:ext cx="150" cy="329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</p:sp>
        <p:sp>
          <p:nvSpPr>
            <p:cNvPr id="77843" name="Line 20"/>
            <p:cNvSpPr/>
            <p:nvPr/>
          </p:nvSpPr>
          <p:spPr>
            <a:xfrm flipV="1">
              <a:off x="3458" y="164"/>
              <a:ext cx="210" cy="336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</p:sp>
        <p:sp>
          <p:nvSpPr>
            <p:cNvPr id="77844" name="Line 21"/>
            <p:cNvSpPr/>
            <p:nvPr/>
          </p:nvSpPr>
          <p:spPr>
            <a:xfrm flipH="1" flipV="1">
              <a:off x="4781" y="299"/>
              <a:ext cx="51" cy="201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ysDot"/>
              <a:round/>
              <a:headEnd type="none" w="med" len="med"/>
              <a:tailEnd type="arrow" w="med" len="med"/>
            </a:ln>
            <a:effectLst>
              <a:outerShdw dist="45791" dir="2021404" algn="ctr" rotWithShape="0">
                <a:srgbClr val="C0C0C0"/>
              </a:outerShdw>
            </a:effectLst>
          </p:spPr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4. </a:t>
            </a:r>
            <a:r>
              <a:rPr lang="zh-CN" altLang="en-US" dirty="0"/>
              <a:t>可执行程序的调试</a:t>
            </a:r>
            <a:endParaRPr lang="zh-CN" altLang="en-US" dirty="0"/>
          </a:p>
        </p:txBody>
      </p:sp>
      <p:sp>
        <p:nvSpPr>
          <p:cNvPr id="75778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14400"/>
            <a:ext cx="8736013" cy="4891088"/>
          </a:xfrm>
        </p:spPr>
        <p:txBody>
          <a:bodyPr vert="horz" wrap="square" lIns="91440" tIns="45720" rIns="91440" bIns="45720" anchor="t"/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DEBUG.EXE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调试程序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只能调试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8086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8087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指令的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DOS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应用程序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800" b="1" i="0" u="none" strike="noStrike" kern="1200" cap="none" spc="0" normalizeH="0" baseline="0" noProof="1" dirty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1.4.3 </a:t>
            </a:r>
            <a:r>
              <a:rPr lang="zh-CN" altLang="en-US" dirty="0"/>
              <a:t>列表文件</a:t>
            </a:r>
            <a:endParaRPr lang="zh-CN" altLang="en-US" dirty="0"/>
          </a:p>
        </p:txBody>
      </p:sp>
      <p:sp>
        <p:nvSpPr>
          <p:cNvPr id="79874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列表文件（</a:t>
            </a:r>
            <a:r>
              <a:rPr lang="en-US" altLang="zh-CN" dirty="0"/>
              <a:t>.LST</a:t>
            </a:r>
            <a:r>
              <a:rPr lang="zh-CN" altLang="en-US" dirty="0"/>
              <a:t>）含有源程序和目标代码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de-DE" altLang="en-US" dirty="0">
                <a:solidFill>
                  <a:schemeClr val="tx2"/>
                </a:solidFill>
              </a:rPr>
              <a:t>ML /F</a:t>
            </a:r>
            <a:r>
              <a:rPr lang="en-US" altLang="de-DE" dirty="0">
                <a:solidFill>
                  <a:schemeClr val="tx2"/>
                </a:solidFill>
              </a:rPr>
              <a:t>l</a:t>
            </a:r>
            <a:r>
              <a:rPr lang="de-DE" altLang="en-US" dirty="0">
                <a:solidFill>
                  <a:schemeClr val="tx2"/>
                </a:solidFill>
              </a:rPr>
              <a:t> eg101.asm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/Fl”</a:t>
            </a:r>
            <a:r>
              <a:rPr lang="zh-CN" altLang="en-US" dirty="0"/>
              <a:t>创建列表文件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（大写</a:t>
            </a:r>
            <a:r>
              <a:rPr lang="en-US" altLang="zh-CN" dirty="0"/>
              <a:t>F</a:t>
            </a:r>
            <a:r>
              <a:rPr lang="zh-CN" altLang="en-US" dirty="0"/>
              <a:t>、小写</a:t>
            </a:r>
            <a:r>
              <a:rPr lang="en-US" altLang="zh-CN" dirty="0"/>
              <a:t>l</a:t>
            </a:r>
            <a:r>
              <a:rPr lang="zh-CN" altLang="en-US" dirty="0"/>
              <a:t>，不是数字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列表文件有两部分内容</a:t>
            </a:r>
            <a:endParaRPr lang="zh-CN" altLang="en-US" dirty="0"/>
          </a:p>
          <a:p>
            <a:pPr lvl="1"/>
            <a:r>
              <a:rPr lang="zh-CN" altLang="en-US" dirty="0"/>
              <a:t>第一部分：源程序及其代码</a:t>
            </a:r>
            <a:endParaRPr lang="zh-CN" altLang="en-US" dirty="0"/>
          </a:p>
          <a:p>
            <a:pPr lvl="1"/>
            <a:r>
              <a:rPr lang="zh-CN" altLang="en-US" dirty="0"/>
              <a:t>第二部分：各种标识符</a:t>
            </a:r>
            <a:endParaRPr lang="zh-CN" altLang="en-US" dirty="0"/>
          </a:p>
          <a:p>
            <a:r>
              <a:rPr lang="zh-CN" altLang="en-US" dirty="0"/>
              <a:t>错误</a:t>
            </a:r>
            <a:r>
              <a:rPr lang="en-US" altLang="zh-CN" dirty="0"/>
              <a:t>Error</a:t>
            </a:r>
            <a:r>
              <a:rPr lang="zh-CN" altLang="en-US" dirty="0"/>
              <a:t>：比较严重的语法错误</a:t>
            </a:r>
            <a:endParaRPr lang="zh-CN" altLang="en-US" dirty="0"/>
          </a:p>
          <a:p>
            <a:r>
              <a:rPr lang="zh-CN" altLang="en-US" dirty="0"/>
              <a:t>警告</a:t>
            </a:r>
            <a:r>
              <a:rPr lang="en-US" altLang="zh-CN" dirty="0"/>
              <a:t>Warning</a:t>
            </a:r>
            <a:r>
              <a:rPr lang="zh-CN" altLang="en-US" dirty="0"/>
              <a:t>：不太关键的语法错误</a:t>
            </a: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文本框 1"/>
          <p:cNvSpPr txBox="1"/>
          <p:nvPr/>
        </p:nvSpPr>
        <p:spPr>
          <a:xfrm>
            <a:off x="317500" y="1108075"/>
            <a:ext cx="59118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>
                <a:latin typeface="Arial" panose="020B0604020202020204" pitchFamily="34" charset="0"/>
                <a:ea typeface="楷体_GB2312" pitchFamily="49" charset="-122"/>
              </a:rPr>
              <a:t>作业：1.3填空题（6,7,9），1.6， 1.7，  1.11， 1.13</a:t>
            </a:r>
            <a:endParaRPr lang="zh-CN" altLang="zh-CN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80898" name="图片 3" descr="][Z[RB((O~[SLD9Y(IEKJ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739900"/>
            <a:ext cx="7540625" cy="399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3"/>
          <p:cNvSpPr txBox="1"/>
          <p:nvPr/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汇编语言（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Assembly Language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lvl="1" indent="-170180" algn="just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将机器指令用助记符号代替而形成的一种语言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lvl="1" indent="-170180" algn="just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本质上是机器语言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5305" lvl="1" indent="-170180" algn="just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需要汇编程序“</a:t>
            </a:r>
            <a:r>
              <a:rPr lang="zh-CN" altLang="en-US" sz="2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汇编</a:t>
            </a: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翻译</a:t>
            </a:r>
            <a:r>
              <a:rPr lang="en-US" altLang="zh-CN" sz="28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3213100"/>
            <a:ext cx="7948612" cy="2371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21" name="图片 2" descr="Z~_I0%`60(I~{_}}(K)T0U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663" y="1851025"/>
            <a:ext cx="8412162" cy="1925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4"/>
          <p:cNvSpPr>
            <a:spLocks noGrp="1"/>
          </p:cNvSpPr>
          <p:nvPr>
            <p:ph type="ctrTitle" idx="4294967295"/>
          </p:nvPr>
        </p:nvSpPr>
        <p:spPr>
          <a:xfrm>
            <a:off x="914400" y="2590800"/>
            <a:ext cx="7543800" cy="9144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3600" dirty="0"/>
              <a:t>第</a:t>
            </a:r>
            <a:r>
              <a:rPr lang="en-US" altLang="zh-CN" sz="3600" dirty="0"/>
              <a:t>1</a:t>
            </a:r>
            <a:r>
              <a:rPr lang="zh-CN" altLang="en-US" sz="3600" dirty="0"/>
              <a:t>章习题：汇编语言基础</a:t>
            </a:r>
            <a:endParaRPr lang="zh-CN" altLang="en-US" sz="3600" dirty="0"/>
          </a:p>
        </p:txBody>
      </p:sp>
      <p:sp>
        <p:nvSpPr>
          <p:cNvPr id="82946" name="Rectangle 5"/>
          <p:cNvSpPr>
            <a:spLocks noGrp="1"/>
          </p:cNvSpPr>
          <p:nvPr>
            <p:ph type="subTitle" idx="4294967295"/>
          </p:nvPr>
        </p:nvSpPr>
        <p:spPr>
          <a:xfrm>
            <a:off x="914400" y="3716338"/>
            <a:ext cx="7543800" cy="2665412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lvl1pPr>
            <a:lvl2pPr marL="457200" lvl="1" indent="-92075" algn="ctr">
              <a:buClr>
                <a:schemeClr val="accent1"/>
              </a:buClr>
              <a:buSzPct val="80000"/>
              <a:buFont typeface="Wingdings" panose="05000000000000000000" pitchFamily="2" charset="2"/>
              <a:defRPr/>
            </a:lvl2pPr>
            <a:lvl3pPr marL="914400" lvl="2" indent="-196850" algn="ctr">
              <a:buClrTx/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just"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1.1 简答题（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1.2 判断题（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800" dirty="0">
              <a:solidFill>
                <a:srgbClr val="008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1.3 填空题（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1.6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1.7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1.11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1.13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2947" name="Picture 9" descr="shuimo0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1488" y="4824413"/>
            <a:ext cx="1920875" cy="1857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09838"/>
            <a:ext cx="9144000" cy="183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矩形 2"/>
          <p:cNvSpPr/>
          <p:nvPr/>
        </p:nvSpPr>
        <p:spPr>
          <a:xfrm>
            <a:off x="1258888" y="1341438"/>
            <a:ext cx="639286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1" indent="0" eaLnBrk="1" hangingPunct="1"/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用汇编语言编写程序的工作过程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93,&quot;width&quot;:1440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zc0ZTdkMGYxMzYyYzQ1M2Y1ZjkwNTg4OGZlYmI3NmUifQ==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322D0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725B0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000000"/>
        </a:dk1>
        <a:lt1>
          <a:srgbClr val="FFFFFF"/>
        </a:lt1>
        <a:dk2>
          <a:srgbClr val="322D0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AF8B1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725B0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322D0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AF8B1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725B0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5">
        <a:dk1>
          <a:srgbClr val="000000"/>
        </a:dk1>
        <a:lt1>
          <a:srgbClr val="FFFFFF"/>
        </a:lt1>
        <a:dk2>
          <a:srgbClr val="322D0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">
      <a:dk1>
        <a:srgbClr val="000000"/>
      </a:dk1>
      <a:lt1>
        <a:srgbClr val="FFFFFF"/>
      </a:lt1>
      <a:dk2>
        <a:srgbClr val="322D0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725B0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000000"/>
        </a:dk1>
        <a:lt1>
          <a:srgbClr val="FFFFFF"/>
        </a:lt1>
        <a:dk2>
          <a:srgbClr val="322D0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10038</Words>
  <Application>WPS 演示</Application>
  <PresentationFormat>全屏显示(4:3)</PresentationFormat>
  <Paragraphs>1202</Paragraphs>
  <Slides>81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104" baseType="lpstr">
      <vt:lpstr>Arial</vt:lpstr>
      <vt:lpstr>宋体</vt:lpstr>
      <vt:lpstr>Wingdings</vt:lpstr>
      <vt:lpstr>楷体_GB2312</vt:lpstr>
      <vt:lpstr>新宋体</vt:lpstr>
      <vt:lpstr>黑体</vt:lpstr>
      <vt:lpstr>Verdana</vt:lpstr>
      <vt:lpstr>Gulim</vt:lpstr>
      <vt:lpstr>Malgun Gothic</vt:lpstr>
      <vt:lpstr>幼圆</vt:lpstr>
      <vt:lpstr>Tahoma</vt:lpstr>
      <vt:lpstr>仿宋_GB2312</vt:lpstr>
      <vt:lpstr>仿宋</vt:lpstr>
      <vt:lpstr>隶书</vt:lpstr>
      <vt:lpstr>微软雅黑</vt:lpstr>
      <vt:lpstr>Arial Unicode MS</vt:lpstr>
      <vt:lpstr>Times New Roman</vt:lpstr>
      <vt:lpstr>自定义设计方案</vt:lpstr>
      <vt:lpstr>1_自定义设计方案</vt:lpstr>
      <vt:lpstr>2_自定义设计方案</vt:lpstr>
      <vt:lpstr>3_自定义设计方案</vt:lpstr>
      <vt:lpstr>Paint.Picture</vt:lpstr>
      <vt:lpstr>Paint.Picture</vt:lpstr>
      <vt:lpstr>PowerPoint 演示文稿</vt:lpstr>
      <vt:lpstr>第1章 汇编语言基础</vt:lpstr>
      <vt:lpstr>第1章 汇编语言基础</vt:lpstr>
      <vt:lpstr>1.1 个人计算机系统概述</vt:lpstr>
      <vt:lpstr>1.1.1 计算机的硬件</vt:lpstr>
      <vt:lpstr>1.1.2 计算机的软件</vt:lpstr>
      <vt:lpstr>1.1.3 程序设计语言</vt:lpstr>
      <vt:lpstr>PowerPoint 演示文稿</vt:lpstr>
      <vt:lpstr>PowerPoint 演示文稿</vt:lpstr>
      <vt:lpstr>PowerPoint 演示文稿</vt:lpstr>
      <vt:lpstr>汇编语言和高级语言的对比</vt:lpstr>
      <vt:lpstr>汇编语言的主要应用场合</vt:lpstr>
      <vt:lpstr>1.2 8086处理器</vt:lpstr>
      <vt:lpstr>芯片四方联盟Chip4</vt:lpstr>
      <vt:lpstr>PowerPoint 演示文稿</vt:lpstr>
      <vt:lpstr>PowerPoint 演示文稿</vt:lpstr>
      <vt:lpstr>PowerPoint 演示文稿</vt:lpstr>
      <vt:lpstr>PowerPoint 演示文稿</vt:lpstr>
      <vt:lpstr>1.2.1 8086的功能结构</vt:lpstr>
      <vt:lpstr>1.2.2 8086的寄存器（Register）</vt:lpstr>
      <vt:lpstr>8086的寄存器</vt:lpstr>
      <vt:lpstr>1. 通用寄存器</vt:lpstr>
      <vt:lpstr>通用寄存器的名称</vt:lpstr>
      <vt:lpstr>2. 标志寄存器</vt:lpstr>
      <vt:lpstr>3. 指令指针寄存器IP</vt:lpstr>
      <vt:lpstr>3. 指令指针寄存器IP</vt:lpstr>
      <vt:lpstr>补充</vt:lpstr>
      <vt:lpstr>4. 段寄存器</vt:lpstr>
      <vt:lpstr>1.2.3 8086的存储器组织</vt:lpstr>
      <vt:lpstr>数据的位格式</vt:lpstr>
      <vt:lpstr>存储器地址空间</vt:lpstr>
      <vt:lpstr>逻辑地址（Logical Address）</vt:lpstr>
      <vt:lpstr>地址转换</vt:lpstr>
      <vt:lpstr>物理地址和逻辑地址</vt:lpstr>
      <vt:lpstr>基本段的逻辑地址</vt:lpstr>
      <vt:lpstr>PowerPoint 演示文稿</vt:lpstr>
      <vt:lpstr>PowerPoint 演示文稿</vt:lpstr>
      <vt:lpstr>1.3 汇编语言程序的格式</vt:lpstr>
      <vt:lpstr>1.3.1 指令代码格式（Instruction Format）</vt:lpstr>
      <vt:lpstr>使用最多、最基本的数据传送指令</vt:lpstr>
      <vt:lpstr>传送指令MOV的功能演示</vt:lpstr>
      <vt:lpstr>1.3.2 语句格式</vt:lpstr>
      <vt:lpstr>1. 标号与名字</vt:lpstr>
      <vt:lpstr>标识符（Identifier）</vt:lpstr>
      <vt:lpstr>2. 助记符</vt:lpstr>
      <vt:lpstr>3. 操作数和参数</vt:lpstr>
      <vt:lpstr>4. 注释和分隔符</vt:lpstr>
      <vt:lpstr>1.3.3 源程序框架</vt:lpstr>
      <vt:lpstr>1. 程序的存储模型（Memory Model）</vt:lpstr>
      <vt:lpstr>2. 逻辑段的简化定义</vt:lpstr>
      <vt:lpstr>3. 程序执行的开始</vt:lpstr>
      <vt:lpstr>4. 程序执行的终止</vt:lpstr>
      <vt:lpstr>5. 源程序的汇编结束</vt:lpstr>
      <vt:lpstr>〔例1-1〕信息显示程序</vt:lpstr>
      <vt:lpstr>汇编语言源程序EG101.ASM</vt:lpstr>
      <vt:lpstr>汇编语言源程序EG101.ASM完整段定义</vt:lpstr>
      <vt:lpstr>汇编语言源程序EG101.ASM完整段定义</vt:lpstr>
      <vt:lpstr>信息显示的C语言源程序</vt:lpstr>
      <vt:lpstr>9号DOS功能调用：字符串显示</vt:lpstr>
      <vt:lpstr>6. DOS功能调用</vt:lpstr>
      <vt:lpstr>DOS基本功能调用（INT 21H）</vt:lpstr>
      <vt:lpstr>7. 输入输出子程序库</vt:lpstr>
      <vt:lpstr>汇编语言源程序EG101A.ASM</vt:lpstr>
      <vt:lpstr>1.4 汇编语言程序的开发</vt:lpstr>
      <vt:lpstr>1.4.1 开发环境</vt:lpstr>
      <vt:lpstr>1. 安装开发软件包</vt:lpstr>
      <vt:lpstr>2. 进入模拟DOS环境</vt:lpstr>
      <vt:lpstr>3. 进入MASM开发目录</vt:lpstr>
      <vt:lpstr>具有搜索路径的批处理文件</vt:lpstr>
      <vt:lpstr>文件路径</vt:lpstr>
      <vt:lpstr>4. 熟悉命令行操作</vt:lpstr>
      <vt:lpstr>1.4.2 开发过程</vt:lpstr>
      <vt:lpstr>1. 源程序的编辑</vt:lpstr>
      <vt:lpstr>2. 源程序的汇编</vt:lpstr>
      <vt:lpstr>3. 目标文件的连接</vt:lpstr>
      <vt:lpstr>可执行文件的运行</vt:lpstr>
      <vt:lpstr>4. 可执行程序的调试</vt:lpstr>
      <vt:lpstr>1.4.3 列表文件</vt:lpstr>
      <vt:lpstr>PowerPoint 演示文稿</vt:lpstr>
      <vt:lpstr>PowerPoint 演示文稿</vt:lpstr>
      <vt:lpstr>第1章习题：汇编语言基础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jzxpc</dc:creator>
  <cp:lastModifiedBy>Shen XM</cp:lastModifiedBy>
  <cp:revision>78</cp:revision>
  <dcterms:created xsi:type="dcterms:W3CDTF">2008-04-20T07:35:00Z</dcterms:created>
  <dcterms:modified xsi:type="dcterms:W3CDTF">2024-09-08T12:37:11Z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41CDEC056BB44DA9A7F71FAD064DE10A_12</vt:lpwstr>
  </property>
</Properties>
</file>