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3" r:id="rId1"/>
    <p:sldMasterId id="2147484016" r:id="rId2"/>
    <p:sldMasterId id="2147484031" r:id="rId3"/>
  </p:sldMasterIdLst>
  <p:notesMasterIdLst>
    <p:notesMasterId r:id="rId74"/>
  </p:notesMasterIdLst>
  <p:handoutMasterIdLst>
    <p:handoutMasterId r:id="rId75"/>
  </p:handoutMasterIdLst>
  <p:sldIdLst>
    <p:sldId id="257" r:id="rId4"/>
    <p:sldId id="295" r:id="rId5"/>
    <p:sldId id="458" r:id="rId6"/>
    <p:sldId id="258" r:id="rId7"/>
    <p:sldId id="262" r:id="rId8"/>
    <p:sldId id="405" r:id="rId9"/>
    <p:sldId id="266" r:id="rId10"/>
    <p:sldId id="306" r:id="rId11"/>
    <p:sldId id="296" r:id="rId12"/>
    <p:sldId id="410" r:id="rId13"/>
    <p:sldId id="411" r:id="rId14"/>
    <p:sldId id="267" r:id="rId15"/>
    <p:sldId id="412" r:id="rId16"/>
    <p:sldId id="406" r:id="rId17"/>
    <p:sldId id="407" r:id="rId18"/>
    <p:sldId id="408" r:id="rId19"/>
    <p:sldId id="409" r:id="rId20"/>
    <p:sldId id="456" r:id="rId21"/>
    <p:sldId id="308" r:id="rId22"/>
    <p:sldId id="309" r:id="rId23"/>
    <p:sldId id="297" r:id="rId24"/>
    <p:sldId id="413" r:id="rId25"/>
    <p:sldId id="414" r:id="rId26"/>
    <p:sldId id="415" r:id="rId27"/>
    <p:sldId id="416" r:id="rId28"/>
    <p:sldId id="417" r:id="rId29"/>
    <p:sldId id="418" r:id="rId30"/>
    <p:sldId id="419" r:id="rId31"/>
    <p:sldId id="420" r:id="rId32"/>
    <p:sldId id="421" r:id="rId33"/>
    <p:sldId id="310" r:id="rId34"/>
    <p:sldId id="422" r:id="rId35"/>
    <p:sldId id="423" r:id="rId36"/>
    <p:sldId id="424" r:id="rId37"/>
    <p:sldId id="425" r:id="rId38"/>
    <p:sldId id="460" r:id="rId39"/>
    <p:sldId id="311" r:id="rId40"/>
    <p:sldId id="426" r:id="rId41"/>
    <p:sldId id="427" r:id="rId42"/>
    <p:sldId id="428" r:id="rId43"/>
    <p:sldId id="429" r:id="rId44"/>
    <p:sldId id="430" r:id="rId45"/>
    <p:sldId id="432" r:id="rId46"/>
    <p:sldId id="433" r:id="rId47"/>
    <p:sldId id="434" r:id="rId48"/>
    <p:sldId id="435" r:id="rId49"/>
    <p:sldId id="436" r:id="rId50"/>
    <p:sldId id="437" r:id="rId51"/>
    <p:sldId id="438" r:id="rId52"/>
    <p:sldId id="439" r:id="rId53"/>
    <p:sldId id="440" r:id="rId54"/>
    <p:sldId id="441" r:id="rId55"/>
    <p:sldId id="442" r:id="rId56"/>
    <p:sldId id="443" r:id="rId57"/>
    <p:sldId id="444" r:id="rId58"/>
    <p:sldId id="445" r:id="rId59"/>
    <p:sldId id="446" r:id="rId60"/>
    <p:sldId id="447" r:id="rId61"/>
    <p:sldId id="448" r:id="rId62"/>
    <p:sldId id="449" r:id="rId63"/>
    <p:sldId id="450" r:id="rId64"/>
    <p:sldId id="451" r:id="rId65"/>
    <p:sldId id="452" r:id="rId66"/>
    <p:sldId id="453" r:id="rId67"/>
    <p:sldId id="454" r:id="rId68"/>
    <p:sldId id="455" r:id="rId69"/>
    <p:sldId id="292" r:id="rId70"/>
    <p:sldId id="293" r:id="rId71"/>
    <p:sldId id="404" r:id="rId72"/>
    <p:sldId id="304" r:id="rId7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1A0CE4-9283-425A-9AC9-2C991CAC583A}" v="23" dt="2024-03-28T14:10:01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09" autoAdjust="0"/>
  </p:normalViewPr>
  <p:slideViewPr>
    <p:cSldViewPr>
      <p:cViewPr varScale="1">
        <p:scale>
          <a:sx n="219" d="100"/>
          <a:sy n="219" d="100"/>
        </p:scale>
        <p:origin x="120" y="4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6154" y="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theme" Target="theme/theme1.xml"/><Relationship Id="rId81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炳" userId="26a9a8d041cd339b" providerId="LiveId" clId="{DED2B4E5-BE19-4CF2-B13E-78562DD1A521}"/>
    <pc:docChg chg="custSel delSld modSld sldOrd">
      <pc:chgData name="炳" userId="26a9a8d041cd339b" providerId="LiveId" clId="{DED2B4E5-BE19-4CF2-B13E-78562DD1A521}" dt="2023-03-23T09:48:08.499" v="23" actId="207"/>
      <pc:docMkLst>
        <pc:docMk/>
      </pc:docMkLst>
      <pc:sldChg chg="modSp mod">
        <pc:chgData name="炳" userId="26a9a8d041cd339b" providerId="LiveId" clId="{DED2B4E5-BE19-4CF2-B13E-78562DD1A521}" dt="2023-03-22T10:32:56.646" v="1" actId="207"/>
        <pc:sldMkLst>
          <pc:docMk/>
          <pc:sldMk cId="0" sldId="405"/>
        </pc:sldMkLst>
        <pc:graphicFrameChg chg="modGraphic">
          <ac:chgData name="炳" userId="26a9a8d041cd339b" providerId="LiveId" clId="{DED2B4E5-BE19-4CF2-B13E-78562DD1A521}" dt="2023-03-22T10:32:56.646" v="1" actId="207"/>
          <ac:graphicFrameMkLst>
            <pc:docMk/>
            <pc:sldMk cId="0" sldId="405"/>
            <ac:graphicFrameMk id="7" creationId="{00000000-0000-0000-0000-000000000000}"/>
          </ac:graphicFrameMkLst>
        </pc:graphicFrameChg>
      </pc:sldChg>
      <pc:sldChg chg="modSp">
        <pc:chgData name="炳" userId="26a9a8d041cd339b" providerId="LiveId" clId="{DED2B4E5-BE19-4CF2-B13E-78562DD1A521}" dt="2023-03-22T10:47:46.727" v="6" actId="20577"/>
        <pc:sldMkLst>
          <pc:docMk/>
          <pc:sldMk cId="0" sldId="413"/>
        </pc:sldMkLst>
        <pc:spChg chg="mod">
          <ac:chgData name="炳" userId="26a9a8d041cd339b" providerId="LiveId" clId="{DED2B4E5-BE19-4CF2-B13E-78562DD1A521}" dt="2023-03-22T10:47:46.727" v="6" actId="20577"/>
          <ac:spMkLst>
            <pc:docMk/>
            <pc:sldMk cId="0" sldId="413"/>
            <ac:spMk id="5" creationId="{00000000-0000-0000-0000-000000000000}"/>
          </ac:spMkLst>
        </pc:spChg>
      </pc:sldChg>
      <pc:sldChg chg="modSp">
        <pc:chgData name="炳" userId="26a9a8d041cd339b" providerId="LiveId" clId="{DED2B4E5-BE19-4CF2-B13E-78562DD1A521}" dt="2023-03-22T10:47:41.851" v="5" actId="20577"/>
        <pc:sldMkLst>
          <pc:docMk/>
          <pc:sldMk cId="0" sldId="415"/>
        </pc:sldMkLst>
        <pc:spChg chg="mod">
          <ac:chgData name="炳" userId="26a9a8d041cd339b" providerId="LiveId" clId="{DED2B4E5-BE19-4CF2-B13E-78562DD1A521}" dt="2023-03-22T10:47:41.851" v="5" actId="20577"/>
          <ac:spMkLst>
            <pc:docMk/>
            <pc:sldMk cId="0" sldId="415"/>
            <ac:spMk id="5" creationId="{00000000-0000-0000-0000-000000000000}"/>
          </ac:spMkLst>
        </pc:spChg>
      </pc:sldChg>
      <pc:sldChg chg="modSp">
        <pc:chgData name="炳" userId="26a9a8d041cd339b" providerId="LiveId" clId="{DED2B4E5-BE19-4CF2-B13E-78562DD1A521}" dt="2023-03-22T10:49:20.927" v="8" actId="20577"/>
        <pc:sldMkLst>
          <pc:docMk/>
          <pc:sldMk cId="0" sldId="417"/>
        </pc:sldMkLst>
        <pc:spChg chg="mod">
          <ac:chgData name="炳" userId="26a9a8d041cd339b" providerId="LiveId" clId="{DED2B4E5-BE19-4CF2-B13E-78562DD1A521}" dt="2023-03-22T10:49:20.927" v="8" actId="20577"/>
          <ac:spMkLst>
            <pc:docMk/>
            <pc:sldMk cId="0" sldId="417"/>
            <ac:spMk id="5" creationId="{00000000-0000-0000-0000-000000000000}"/>
          </ac:spMkLst>
        </pc:spChg>
      </pc:sldChg>
      <pc:sldChg chg="modSp">
        <pc:chgData name="炳" userId="26a9a8d041cd339b" providerId="LiveId" clId="{DED2B4E5-BE19-4CF2-B13E-78562DD1A521}" dt="2023-03-22T11:01:15.270" v="10" actId="207"/>
        <pc:sldMkLst>
          <pc:docMk/>
          <pc:sldMk cId="0" sldId="430"/>
        </pc:sldMkLst>
        <pc:spChg chg="mod">
          <ac:chgData name="炳" userId="26a9a8d041cd339b" providerId="LiveId" clId="{DED2B4E5-BE19-4CF2-B13E-78562DD1A521}" dt="2023-03-22T11:01:15.270" v="10" actId="207"/>
          <ac:spMkLst>
            <pc:docMk/>
            <pc:sldMk cId="0" sldId="430"/>
            <ac:spMk id="7" creationId="{00000000-0000-0000-0000-000000000000}"/>
          </ac:spMkLst>
        </pc:spChg>
      </pc:sldChg>
      <pc:sldChg chg="modSp mod">
        <pc:chgData name="炳" userId="26a9a8d041cd339b" providerId="LiveId" clId="{DED2B4E5-BE19-4CF2-B13E-78562DD1A521}" dt="2023-03-22T11:07:03.293" v="12" actId="207"/>
        <pc:sldMkLst>
          <pc:docMk/>
          <pc:sldMk cId="0" sldId="433"/>
        </pc:sldMkLst>
        <pc:graphicFrameChg chg="modGraphic">
          <ac:chgData name="炳" userId="26a9a8d041cd339b" providerId="LiveId" clId="{DED2B4E5-BE19-4CF2-B13E-78562DD1A521}" dt="2023-03-22T11:07:03.293" v="12" actId="207"/>
          <ac:graphicFrameMkLst>
            <pc:docMk/>
            <pc:sldMk cId="0" sldId="433"/>
            <ac:graphicFrameMk id="5" creationId="{00000000-0000-0000-0000-000000000000}"/>
          </ac:graphicFrameMkLst>
        </pc:graphicFrameChg>
      </pc:sldChg>
      <pc:sldChg chg="modSp mod">
        <pc:chgData name="炳" userId="26a9a8d041cd339b" providerId="LiveId" clId="{DED2B4E5-BE19-4CF2-B13E-78562DD1A521}" dt="2023-03-22T11:07:12.221" v="13" actId="207"/>
        <pc:sldMkLst>
          <pc:docMk/>
          <pc:sldMk cId="0" sldId="434"/>
        </pc:sldMkLst>
        <pc:graphicFrameChg chg="modGraphic">
          <ac:chgData name="炳" userId="26a9a8d041cd339b" providerId="LiveId" clId="{DED2B4E5-BE19-4CF2-B13E-78562DD1A521}" dt="2023-03-22T11:07:12.221" v="13" actId="207"/>
          <ac:graphicFrameMkLst>
            <pc:docMk/>
            <pc:sldMk cId="0" sldId="434"/>
            <ac:graphicFrameMk id="5" creationId="{00000000-0000-0000-0000-000000000000}"/>
          </ac:graphicFrameMkLst>
        </pc:graphicFrameChg>
      </pc:sldChg>
      <pc:sldChg chg="modSp mod">
        <pc:chgData name="炳" userId="26a9a8d041cd339b" providerId="LiveId" clId="{DED2B4E5-BE19-4CF2-B13E-78562DD1A521}" dt="2023-03-23T09:31:19.961" v="20" actId="207"/>
        <pc:sldMkLst>
          <pc:docMk/>
          <pc:sldMk cId="0" sldId="443"/>
        </pc:sldMkLst>
        <pc:graphicFrameChg chg="modGraphic">
          <ac:chgData name="炳" userId="26a9a8d041cd339b" providerId="LiveId" clId="{DED2B4E5-BE19-4CF2-B13E-78562DD1A521}" dt="2023-03-23T09:31:19.961" v="20" actId="207"/>
          <ac:graphicFrameMkLst>
            <pc:docMk/>
            <pc:sldMk cId="0" sldId="443"/>
            <ac:graphicFrameMk id="5" creationId="{00000000-0000-0000-0000-000000000000}"/>
          </ac:graphicFrameMkLst>
        </pc:graphicFrameChg>
        <pc:picChg chg="mod">
          <ac:chgData name="炳" userId="26a9a8d041cd339b" providerId="LiveId" clId="{DED2B4E5-BE19-4CF2-B13E-78562DD1A521}" dt="2023-03-23T09:30:14.679" v="17" actId="1076"/>
          <ac:picMkLst>
            <pc:docMk/>
            <pc:sldMk cId="0" sldId="443"/>
            <ac:picMk id="2" creationId="{B20D0EFE-8E9B-456D-A3A5-49829B7EFADE}"/>
          </ac:picMkLst>
        </pc:picChg>
      </pc:sldChg>
      <pc:sldChg chg="modSp">
        <pc:chgData name="炳" userId="26a9a8d041cd339b" providerId="LiveId" clId="{DED2B4E5-BE19-4CF2-B13E-78562DD1A521}" dt="2023-03-23T09:35:53.186" v="22" actId="113"/>
        <pc:sldMkLst>
          <pc:docMk/>
          <pc:sldMk cId="0" sldId="446"/>
        </pc:sldMkLst>
        <pc:spChg chg="mod">
          <ac:chgData name="炳" userId="26a9a8d041cd339b" providerId="LiveId" clId="{DED2B4E5-BE19-4CF2-B13E-78562DD1A521}" dt="2023-03-23T09:35:53.186" v="22" actId="113"/>
          <ac:spMkLst>
            <pc:docMk/>
            <pc:sldMk cId="0" sldId="446"/>
            <ac:spMk id="7" creationId="{00000000-0000-0000-0000-000000000000}"/>
          </ac:spMkLst>
        </pc:spChg>
      </pc:sldChg>
      <pc:sldChg chg="modSp">
        <pc:chgData name="炳" userId="26a9a8d041cd339b" providerId="LiveId" clId="{DED2B4E5-BE19-4CF2-B13E-78562DD1A521}" dt="2023-03-23T09:48:08.499" v="23" actId="207"/>
        <pc:sldMkLst>
          <pc:docMk/>
          <pc:sldMk cId="0" sldId="454"/>
        </pc:sldMkLst>
        <pc:spChg chg="mod">
          <ac:chgData name="炳" userId="26a9a8d041cd339b" providerId="LiveId" clId="{DED2B4E5-BE19-4CF2-B13E-78562DD1A521}" dt="2023-03-23T09:48:08.499" v="23" actId="207"/>
          <ac:spMkLst>
            <pc:docMk/>
            <pc:sldMk cId="0" sldId="454"/>
            <ac:spMk id="7" creationId="{00000000-0000-0000-0000-000000000000}"/>
          </ac:spMkLst>
        </pc:spChg>
      </pc:sldChg>
      <pc:sldChg chg="del">
        <pc:chgData name="炳" userId="26a9a8d041cd339b" providerId="LiveId" clId="{DED2B4E5-BE19-4CF2-B13E-78562DD1A521}" dt="2023-03-23T09:29:21.168" v="16" actId="47"/>
        <pc:sldMkLst>
          <pc:docMk/>
          <pc:sldMk cId="2466816323" sldId="459"/>
        </pc:sldMkLst>
      </pc:sldChg>
      <pc:sldChg chg="ord">
        <pc:chgData name="炳" userId="26a9a8d041cd339b" providerId="LiveId" clId="{DED2B4E5-BE19-4CF2-B13E-78562DD1A521}" dt="2023-03-23T09:28:51.075" v="15"/>
        <pc:sldMkLst>
          <pc:docMk/>
          <pc:sldMk cId="879855427" sldId="460"/>
        </pc:sldMkLst>
      </pc:sldChg>
    </pc:docChg>
  </pc:docChgLst>
  <pc:docChgLst>
    <pc:chgData name="炳 张" userId="26a9a8d041cd339b" providerId="LiveId" clId="{8C1A0CE4-9283-425A-9AC9-2C991CAC583A}"/>
    <pc:docChg chg="modSld">
      <pc:chgData name="炳 张" userId="26a9a8d041cd339b" providerId="LiveId" clId="{8C1A0CE4-9283-425A-9AC9-2C991CAC583A}" dt="2024-03-28T14:15:55.890" v="24" actId="1076"/>
      <pc:docMkLst>
        <pc:docMk/>
      </pc:docMkLst>
      <pc:sldChg chg="modSp mod">
        <pc:chgData name="炳 张" userId="26a9a8d041cd339b" providerId="LiveId" clId="{8C1A0CE4-9283-425A-9AC9-2C991CAC583A}" dt="2024-03-28T14:05:08.725" v="15" actId="207"/>
        <pc:sldMkLst>
          <pc:docMk/>
          <pc:sldMk cId="0" sldId="311"/>
        </pc:sldMkLst>
        <pc:spChg chg="mod">
          <ac:chgData name="炳 张" userId="26a9a8d041cd339b" providerId="LiveId" clId="{8C1A0CE4-9283-425A-9AC9-2C991CAC583A}" dt="2024-03-28T14:05:08.725" v="15" actId="207"/>
          <ac:spMkLst>
            <pc:docMk/>
            <pc:sldMk cId="0" sldId="311"/>
            <ac:spMk id="2" creationId="{2A6C3199-A7F0-4171-AB1C-31650F850C85}"/>
          </ac:spMkLst>
        </pc:spChg>
      </pc:sldChg>
      <pc:sldChg chg="modSp">
        <pc:chgData name="炳 张" userId="26a9a8d041cd339b" providerId="LiveId" clId="{8C1A0CE4-9283-425A-9AC9-2C991CAC583A}" dt="2024-03-28T14:10:01.630" v="23" actId="207"/>
        <pc:sldMkLst>
          <pc:docMk/>
          <pc:sldMk cId="0" sldId="428"/>
        </pc:sldMkLst>
        <pc:spChg chg="mod">
          <ac:chgData name="炳 张" userId="26a9a8d041cd339b" providerId="LiveId" clId="{8C1A0CE4-9283-425A-9AC9-2C991CAC583A}" dt="2024-03-28T14:10:01.630" v="23" actId="207"/>
          <ac:spMkLst>
            <pc:docMk/>
            <pc:sldMk cId="0" sldId="428"/>
            <ac:spMk id="7" creationId="{00000000-0000-0000-0000-000000000000}"/>
          </ac:spMkLst>
        </pc:spChg>
      </pc:sldChg>
      <pc:sldChg chg="modSp mod">
        <pc:chgData name="炳 张" userId="26a9a8d041cd339b" providerId="LiveId" clId="{8C1A0CE4-9283-425A-9AC9-2C991CAC583A}" dt="2024-03-28T14:15:55.890" v="24" actId="1076"/>
        <pc:sldMkLst>
          <pc:docMk/>
          <pc:sldMk cId="0" sldId="443"/>
        </pc:sldMkLst>
        <pc:picChg chg="mod">
          <ac:chgData name="炳 张" userId="26a9a8d041cd339b" providerId="LiveId" clId="{8C1A0CE4-9283-425A-9AC9-2C991CAC583A}" dt="2024-03-28T14:15:55.890" v="24" actId="1076"/>
          <ac:picMkLst>
            <pc:docMk/>
            <pc:sldMk cId="0" sldId="443"/>
            <ac:picMk id="2" creationId="{B20D0EFE-8E9B-456D-A3A5-49829B7EFADE}"/>
          </ac:picMkLst>
        </pc:picChg>
      </pc:sldChg>
    </pc:docChg>
  </pc:docChgLst>
  <pc:docChgLst>
    <pc:chgData name="张 炳" userId="26a9a8d041cd339b" providerId="LiveId" clId="{B21B6FA9-4F20-43E7-9D1A-290FF7D17079}"/>
    <pc:docChg chg="addSld modSld sldOrd">
      <pc:chgData name="张 炳" userId="26a9a8d041cd339b" providerId="LiveId" clId="{B21B6FA9-4F20-43E7-9D1A-290FF7D17079}" dt="2022-03-30T01:57:06.212" v="11"/>
      <pc:docMkLst>
        <pc:docMk/>
      </pc:docMkLst>
      <pc:sldChg chg="ord">
        <pc:chgData name="张 炳" userId="26a9a8d041cd339b" providerId="LiveId" clId="{B21B6FA9-4F20-43E7-9D1A-290FF7D17079}" dt="2022-03-24T02:47:58.185" v="5"/>
        <pc:sldMkLst>
          <pc:docMk/>
          <pc:sldMk cId="0" sldId="267"/>
        </pc:sldMkLst>
      </pc:sldChg>
      <pc:sldChg chg="ord">
        <pc:chgData name="张 炳" userId="26a9a8d041cd339b" providerId="LiveId" clId="{B21B6FA9-4F20-43E7-9D1A-290FF7D17079}" dt="2022-03-24T02:47:58.185" v="5"/>
        <pc:sldMkLst>
          <pc:docMk/>
          <pc:sldMk cId="0" sldId="296"/>
        </pc:sldMkLst>
      </pc:sldChg>
      <pc:sldChg chg="ord">
        <pc:chgData name="张 炳" userId="26a9a8d041cd339b" providerId="LiveId" clId="{B21B6FA9-4F20-43E7-9D1A-290FF7D17079}" dt="2022-03-24T02:47:58.185" v="5"/>
        <pc:sldMkLst>
          <pc:docMk/>
          <pc:sldMk cId="0" sldId="306"/>
        </pc:sldMkLst>
      </pc:sldChg>
      <pc:sldChg chg="ord">
        <pc:chgData name="张 炳" userId="26a9a8d041cd339b" providerId="LiveId" clId="{B21B6FA9-4F20-43E7-9D1A-290FF7D17079}" dt="2022-03-24T02:47:58.185" v="5"/>
        <pc:sldMkLst>
          <pc:docMk/>
          <pc:sldMk cId="0" sldId="410"/>
        </pc:sldMkLst>
      </pc:sldChg>
      <pc:sldChg chg="ord">
        <pc:chgData name="张 炳" userId="26a9a8d041cd339b" providerId="LiveId" clId="{B21B6FA9-4F20-43E7-9D1A-290FF7D17079}" dt="2022-03-24T02:47:58.185" v="5"/>
        <pc:sldMkLst>
          <pc:docMk/>
          <pc:sldMk cId="0" sldId="411"/>
        </pc:sldMkLst>
      </pc:sldChg>
      <pc:sldChg chg="ord">
        <pc:chgData name="张 炳" userId="26a9a8d041cd339b" providerId="LiveId" clId="{B21B6FA9-4F20-43E7-9D1A-290FF7D17079}" dt="2022-03-24T02:47:58.185" v="5"/>
        <pc:sldMkLst>
          <pc:docMk/>
          <pc:sldMk cId="0" sldId="412"/>
        </pc:sldMkLst>
      </pc:sldChg>
      <pc:sldChg chg="modSp mod">
        <pc:chgData name="张 炳" userId="26a9a8d041cd339b" providerId="LiveId" clId="{B21B6FA9-4F20-43E7-9D1A-290FF7D17079}" dt="2022-03-24T01:37:29.015" v="3" actId="1076"/>
        <pc:sldMkLst>
          <pc:docMk/>
          <pc:sldMk cId="0" sldId="443"/>
        </pc:sldMkLst>
        <pc:spChg chg="mod">
          <ac:chgData name="张 炳" userId="26a9a8d041cd339b" providerId="LiveId" clId="{B21B6FA9-4F20-43E7-9D1A-290FF7D17079}" dt="2022-03-24T01:37:29.015" v="3" actId="1076"/>
          <ac:spMkLst>
            <pc:docMk/>
            <pc:sldMk cId="0" sldId="443"/>
            <ac:spMk id="9" creationId="{7F621EB7-C24C-460D-8177-09925393E396}"/>
          </ac:spMkLst>
        </pc:spChg>
        <pc:picChg chg="mod">
          <ac:chgData name="张 炳" userId="26a9a8d041cd339b" providerId="LiveId" clId="{B21B6FA9-4F20-43E7-9D1A-290FF7D17079}" dt="2022-03-24T01:37:23.444" v="2" actId="1076"/>
          <ac:picMkLst>
            <pc:docMk/>
            <pc:sldMk cId="0" sldId="443"/>
            <ac:picMk id="2" creationId="{B20D0EFE-8E9B-456D-A3A5-49829B7EFADE}"/>
          </ac:picMkLst>
        </pc:picChg>
      </pc:sldChg>
      <pc:sldChg chg="modSp mod">
        <pc:chgData name="张 炳" userId="26a9a8d041cd339b" providerId="LiveId" clId="{B21B6FA9-4F20-43E7-9D1A-290FF7D17079}" dt="2022-03-23T23:51:47.186" v="0" actId="1076"/>
        <pc:sldMkLst>
          <pc:docMk/>
          <pc:sldMk cId="3954970627" sldId="458"/>
        </pc:sldMkLst>
        <pc:picChg chg="mod">
          <ac:chgData name="张 炳" userId="26a9a8d041cd339b" providerId="LiveId" clId="{B21B6FA9-4F20-43E7-9D1A-290FF7D17079}" dt="2022-03-23T23:51:47.186" v="0" actId="1076"/>
          <ac:picMkLst>
            <pc:docMk/>
            <pc:sldMk cId="3954970627" sldId="458"/>
            <ac:picMk id="4" creationId="{A12B1E60-C2F1-456D-95EE-B03793F556EF}"/>
          </ac:picMkLst>
        </pc:picChg>
      </pc:sldChg>
      <pc:sldChg chg="add ord">
        <pc:chgData name="张 炳" userId="26a9a8d041cd339b" providerId="LiveId" clId="{B21B6FA9-4F20-43E7-9D1A-290FF7D17079}" dt="2022-03-30T01:56:37.417" v="8"/>
        <pc:sldMkLst>
          <pc:docMk/>
          <pc:sldMk cId="2466816323" sldId="459"/>
        </pc:sldMkLst>
      </pc:sldChg>
      <pc:sldChg chg="add ord setBg">
        <pc:chgData name="张 炳" userId="26a9a8d041cd339b" providerId="LiveId" clId="{B21B6FA9-4F20-43E7-9D1A-290FF7D17079}" dt="2022-03-30T01:57:06.212" v="11"/>
        <pc:sldMkLst>
          <pc:docMk/>
          <pc:sldMk cId="879855427" sldId="460"/>
        </pc:sldMkLst>
      </pc:sldChg>
    </pc:docChg>
  </pc:docChgLst>
  <pc:docChgLst>
    <pc:chgData name="炳" userId="26a9a8d041cd339b" providerId="LiveId" clId="{36A4A538-59C4-4651-AD74-BC153A4AD2F7}"/>
    <pc:docChg chg="custSel modSld">
      <pc:chgData name="炳" userId="26a9a8d041cd339b" providerId="LiveId" clId="{36A4A538-59C4-4651-AD74-BC153A4AD2F7}" dt="2021-03-31T01:11:57.742" v="40" actId="1076"/>
      <pc:docMkLst>
        <pc:docMk/>
      </pc:docMkLst>
      <pc:sldChg chg="addSp modSp mod">
        <pc:chgData name="炳" userId="26a9a8d041cd339b" providerId="LiveId" clId="{36A4A538-59C4-4651-AD74-BC153A4AD2F7}" dt="2021-03-31T00:56:13.103" v="23" actId="1076"/>
        <pc:sldMkLst>
          <pc:docMk/>
          <pc:sldMk cId="0" sldId="297"/>
        </pc:sldMkLst>
        <pc:spChg chg="mod">
          <ac:chgData name="炳" userId="26a9a8d041cd339b" providerId="LiveId" clId="{36A4A538-59C4-4651-AD74-BC153A4AD2F7}" dt="2021-03-31T00:56:04.312" v="22" actId="1076"/>
          <ac:spMkLst>
            <pc:docMk/>
            <pc:sldMk cId="0" sldId="297"/>
            <ac:spMk id="8" creationId="{00000000-0000-0000-0000-000000000000}"/>
          </ac:spMkLst>
        </pc:spChg>
        <pc:picChg chg="add mod">
          <ac:chgData name="炳" userId="26a9a8d041cd339b" providerId="LiveId" clId="{36A4A538-59C4-4651-AD74-BC153A4AD2F7}" dt="2021-03-31T00:56:13.103" v="23" actId="1076"/>
          <ac:picMkLst>
            <pc:docMk/>
            <pc:sldMk cId="0" sldId="297"/>
            <ac:picMk id="5" creationId="{9CAE4EAD-6FF8-40EF-8E6F-E256DBCEF5E0}"/>
          </ac:picMkLst>
        </pc:picChg>
      </pc:sldChg>
      <pc:sldChg chg="modSp modAnim">
        <pc:chgData name="炳" userId="26a9a8d041cd339b" providerId="LiveId" clId="{36A4A538-59C4-4651-AD74-BC153A4AD2F7}" dt="2021-03-31T00:58:58.613" v="26" actId="20577"/>
        <pc:sldMkLst>
          <pc:docMk/>
          <pc:sldMk cId="0" sldId="310"/>
        </pc:sldMkLst>
        <pc:spChg chg="mod">
          <ac:chgData name="炳" userId="26a9a8d041cd339b" providerId="LiveId" clId="{36A4A538-59C4-4651-AD74-BC153A4AD2F7}" dt="2021-03-31T00:58:51.822" v="25"/>
          <ac:spMkLst>
            <pc:docMk/>
            <pc:sldMk cId="0" sldId="310"/>
            <ac:spMk id="8" creationId="{00000000-0000-0000-0000-000000000000}"/>
          </ac:spMkLst>
        </pc:spChg>
      </pc:sldChg>
      <pc:sldChg chg="addSp delSp modSp mod">
        <pc:chgData name="炳" userId="26a9a8d041cd339b" providerId="LiveId" clId="{36A4A538-59C4-4651-AD74-BC153A4AD2F7}" dt="2021-03-31T00:49:08.056" v="3" actId="21"/>
        <pc:sldMkLst>
          <pc:docMk/>
          <pc:sldMk cId="0" sldId="417"/>
        </pc:sldMkLst>
        <pc:picChg chg="add del mod">
          <ac:chgData name="炳" userId="26a9a8d041cd339b" providerId="LiveId" clId="{36A4A538-59C4-4651-AD74-BC153A4AD2F7}" dt="2021-03-31T00:49:08.056" v="3" actId="21"/>
          <ac:picMkLst>
            <pc:docMk/>
            <pc:sldMk cId="0" sldId="417"/>
            <ac:picMk id="3" creationId="{A3CA88A4-DB44-4B55-9E09-B4D899E1DC1D}"/>
          </ac:picMkLst>
        </pc:picChg>
      </pc:sldChg>
      <pc:sldChg chg="addSp delSp modSp mod">
        <pc:chgData name="炳" userId="26a9a8d041cd339b" providerId="LiveId" clId="{36A4A538-59C4-4651-AD74-BC153A4AD2F7}" dt="2021-03-31T01:11:53.819" v="38" actId="21"/>
        <pc:sldMkLst>
          <pc:docMk/>
          <pc:sldMk cId="0" sldId="443"/>
        </pc:sldMkLst>
        <pc:spChg chg="add">
          <ac:chgData name="炳" userId="26a9a8d041cd339b" providerId="LiveId" clId="{36A4A538-59C4-4651-AD74-BC153A4AD2F7}" dt="2021-03-31T01:11:50.640" v="36" actId="22"/>
          <ac:spMkLst>
            <pc:docMk/>
            <pc:sldMk cId="0" sldId="443"/>
            <ac:spMk id="9" creationId="{7F621EB7-C24C-460D-8177-09925393E396}"/>
          </ac:spMkLst>
        </pc:spChg>
        <pc:spChg chg="add del mod">
          <ac:chgData name="炳" userId="26a9a8d041cd339b" providerId="LiveId" clId="{36A4A538-59C4-4651-AD74-BC153A4AD2F7}" dt="2021-03-31T01:11:53.819" v="38" actId="21"/>
          <ac:spMkLst>
            <pc:docMk/>
            <pc:sldMk cId="0" sldId="443"/>
            <ac:spMk id="10" creationId="{2837EA62-5312-4B79-9EA6-506F30B33A6B}"/>
          </ac:spMkLst>
        </pc:spChg>
      </pc:sldChg>
      <pc:sldChg chg="addSp modSp mod">
        <pc:chgData name="炳" userId="26a9a8d041cd339b" providerId="LiveId" clId="{36A4A538-59C4-4651-AD74-BC153A4AD2F7}" dt="2021-03-31T01:11:57.742" v="40" actId="1076"/>
        <pc:sldMkLst>
          <pc:docMk/>
          <pc:sldMk cId="0" sldId="444"/>
        </pc:sldMkLst>
        <pc:spChg chg="add mod">
          <ac:chgData name="炳" userId="26a9a8d041cd339b" providerId="LiveId" clId="{36A4A538-59C4-4651-AD74-BC153A4AD2F7}" dt="2021-03-31T01:11:57.742" v="40" actId="1076"/>
          <ac:spMkLst>
            <pc:docMk/>
            <pc:sldMk cId="0" sldId="444"/>
            <ac:spMk id="6" creationId="{B1EF2A32-6AB0-4B39-B5A4-6EFC577E35CD}"/>
          </ac:spMkLst>
        </pc:spChg>
      </pc:sldChg>
      <pc:sldChg chg="modSp">
        <pc:chgData name="炳" userId="26a9a8d041cd339b" providerId="LiveId" clId="{36A4A538-59C4-4651-AD74-BC153A4AD2F7}" dt="2021-03-31T01:06:07.265" v="27" actId="207"/>
        <pc:sldMkLst>
          <pc:docMk/>
          <pc:sldMk cId="0" sldId="445"/>
        </pc:sldMkLst>
        <pc:spChg chg="mod">
          <ac:chgData name="炳" userId="26a9a8d041cd339b" providerId="LiveId" clId="{36A4A538-59C4-4651-AD74-BC153A4AD2F7}" dt="2021-03-31T01:06:07.265" v="27" actId="207"/>
          <ac:spMkLst>
            <pc:docMk/>
            <pc:sldMk cId="0" sldId="445"/>
            <ac:spMk id="7" creationId="{00000000-0000-0000-0000-000000000000}"/>
          </ac:spMkLst>
        </pc:spChg>
      </pc:sldChg>
      <pc:sldChg chg="delSp modSp mod">
        <pc:chgData name="炳" userId="26a9a8d041cd339b" providerId="LiveId" clId="{36A4A538-59C4-4651-AD74-BC153A4AD2F7}" dt="2021-03-31T01:09:42.462" v="35" actId="20577"/>
        <pc:sldMkLst>
          <pc:docMk/>
          <pc:sldMk cId="0" sldId="446"/>
        </pc:sldMkLst>
        <pc:spChg chg="mod">
          <ac:chgData name="炳" userId="26a9a8d041cd339b" providerId="LiveId" clId="{36A4A538-59C4-4651-AD74-BC153A4AD2F7}" dt="2021-03-31T01:09:42.462" v="35" actId="20577"/>
          <ac:spMkLst>
            <pc:docMk/>
            <pc:sldMk cId="0" sldId="446"/>
            <ac:spMk id="7" creationId="{00000000-0000-0000-0000-000000000000}"/>
          </ac:spMkLst>
        </pc:spChg>
        <pc:spChg chg="mod">
          <ac:chgData name="炳" userId="26a9a8d041cd339b" providerId="LiveId" clId="{36A4A538-59C4-4651-AD74-BC153A4AD2F7}" dt="2021-03-31T01:06:38.843" v="32" actId="1076"/>
          <ac:spMkLst>
            <pc:docMk/>
            <pc:sldMk cId="0" sldId="446"/>
            <ac:spMk id="8" creationId="{00000000-0000-0000-0000-000000000000}"/>
          </ac:spMkLst>
        </pc:spChg>
        <pc:spChg chg="del">
          <ac:chgData name="炳" userId="26a9a8d041cd339b" providerId="LiveId" clId="{36A4A538-59C4-4651-AD74-BC153A4AD2F7}" dt="2021-03-31T01:06:28.572" v="29" actId="478"/>
          <ac:spMkLst>
            <pc:docMk/>
            <pc:sldMk cId="0" sldId="446"/>
            <ac:spMk id="9" creationId="{00000000-0000-0000-0000-000000000000}"/>
          </ac:spMkLst>
        </pc:spChg>
      </pc:sldChg>
    </pc:docChg>
  </pc:docChgLst>
  <pc:docChgLst>
    <pc:chgData name="张 炳" userId="26a9a8d041cd339b" providerId="LiveId" clId="{E6550662-1D89-4F9A-99FD-1AF5629E281C}"/>
    <pc:docChg chg="modSld">
      <pc:chgData name="张 炳" userId="26a9a8d041cd339b" providerId="LiveId" clId="{E6550662-1D89-4F9A-99FD-1AF5629E281C}" dt="2021-03-29T14:14:42.618" v="1" actId="1076"/>
      <pc:docMkLst>
        <pc:docMk/>
      </pc:docMkLst>
      <pc:sldChg chg="modSp mod">
        <pc:chgData name="张 炳" userId="26a9a8d041cd339b" providerId="LiveId" clId="{E6550662-1D89-4F9A-99FD-1AF5629E281C}" dt="2021-03-29T14:14:42.618" v="1" actId="1076"/>
        <pc:sldMkLst>
          <pc:docMk/>
          <pc:sldMk cId="3954970627" sldId="458"/>
        </pc:sldMkLst>
        <pc:picChg chg="mod">
          <ac:chgData name="张 炳" userId="26a9a8d041cd339b" providerId="LiveId" clId="{E6550662-1D89-4F9A-99FD-1AF5629E281C}" dt="2021-03-29T14:14:42.618" v="1" actId="1076"/>
          <ac:picMkLst>
            <pc:docMk/>
            <pc:sldMk cId="3954970627" sldId="458"/>
            <ac:picMk id="4" creationId="{A12B1E60-C2F1-456D-95EE-B03793F556EF}"/>
          </ac:picMkLst>
        </pc:picChg>
        <pc:picChg chg="mod">
          <ac:chgData name="张 炳" userId="26a9a8d041cd339b" providerId="LiveId" clId="{E6550662-1D89-4F9A-99FD-1AF5629E281C}" dt="2021-03-29T14:14:39.539" v="0" actId="1076"/>
          <ac:picMkLst>
            <pc:docMk/>
            <pc:sldMk cId="3954970627" sldId="458"/>
            <ac:picMk id="5" creationId="{2745C364-4DD5-4410-BF6E-A1772299355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FA055-3B7B-41F9-8C0B-4160B0757A55}" type="datetimeFigureOut">
              <a:rPr lang="zh-CN" altLang="en-US" smtClean="0"/>
              <a:pPr/>
              <a:t>2024/3/28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6B829-4D9B-4039-9B2E-CDFCC89726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01FEB-A0BF-432C-BAD3-DDF19C1482FC}" type="datetimeFigureOut">
              <a:rPr lang="zh-CN" altLang="en-US" smtClean="0"/>
              <a:pPr/>
              <a:t>2024/3/28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71777-6175-4BEB-911C-5EAB9356E4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8635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834E6405-21B2-47F6-81EB-0B131E9C29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1857385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表格占位符 6"/>
          <p:cNvSpPr>
            <a:spLocks noGrp="1"/>
          </p:cNvSpPr>
          <p:nvPr>
            <p:ph type="tbl" sz="quarter" idx="11"/>
          </p:nvPr>
        </p:nvSpPr>
        <p:spPr>
          <a:xfrm>
            <a:off x="785786" y="2857502"/>
            <a:ext cx="4143386" cy="164307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642910" y="4572014"/>
            <a:ext cx="6357956" cy="461665"/>
          </a:xfrm>
          <a:solidFill>
            <a:schemeClr val="accent5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 备注 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3372" y="857241"/>
            <a:ext cx="4564042" cy="207169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1"/>
          </p:nvPr>
        </p:nvSpPr>
        <p:spPr>
          <a:xfrm>
            <a:off x="785813" y="928688"/>
            <a:ext cx="2643187" cy="2786062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51CD21A3-4AB3-4FC6-AAAF-4DD394124CE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44154"/>
            <a:ext cx="4027487" cy="3750469"/>
          </a:xfrm>
        </p:spPr>
        <p:txBody>
          <a:bodyPr/>
          <a:lstStyle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/>
            </a:lvl2pPr>
            <a:lvl3pPr marL="114300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44154"/>
            <a:ext cx="4027488" cy="37504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872550F5-49B5-485E-A41F-D21BACD6FDD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标题 1"/>
          <p:cNvSpPr txBox="1">
            <a:spLocks/>
          </p:cNvSpPr>
          <p:nvPr userDrawn="1"/>
        </p:nvSpPr>
        <p:spPr bwMode="auto">
          <a:xfrm>
            <a:off x="225431" y="53563"/>
            <a:ext cx="4846637" cy="410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  <a:cs typeface="华文细黑" charset="0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43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43" y="1878806"/>
            <a:ext cx="3868737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3F725A47-9BB4-4C61-AA3F-F8BEB313E9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3FEB84D4-D3AC-4D0D-92F3-4E29699CCF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标题 1"/>
          <p:cNvSpPr txBox="1">
            <a:spLocks/>
          </p:cNvSpPr>
          <p:nvPr userDrawn="1"/>
        </p:nvSpPr>
        <p:spPr bwMode="auto">
          <a:xfrm>
            <a:off x="285725" y="53563"/>
            <a:ext cx="4846637" cy="410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  <a:cs typeface="华文细黑" charset="0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468313" y="750095"/>
            <a:ext cx="8229600" cy="3857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了解静态网站与动态网站的概念及区别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B/S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结构与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C/S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结构的概念及区别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B/S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结构的工作原理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技术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执行过程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掌握如何搭建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开发环境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掌握如何建立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动态项目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b="1" i="0" dirty="0">
                <a:latin typeface="Adobe 仿宋 Std R" pitchFamily="18" charset="-122"/>
                <a:ea typeface="Adobe 仿宋 Std R" pitchFamily="18" charset="-122"/>
              </a:rPr>
              <a:t>应用的目录结构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了解项目的打包发布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程序的调试技巧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468313" y="844153"/>
            <a:ext cx="8229600" cy="3737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000">
              <a:latin typeface="Calibri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endParaRPr lang="zh-CN" altLang="en-US" sz="2000">
              <a:latin typeface="Calibri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endParaRPr lang="zh-CN" altLang="en-US" sz="2000">
              <a:latin typeface="Calibri" pitchFamily="34" charset="0"/>
            </a:endParaRPr>
          </a:p>
        </p:txBody>
      </p:sp>
      <p:graphicFrame>
        <p:nvGraphicFramePr>
          <p:cNvPr id="6" name="Group 96"/>
          <p:cNvGraphicFramePr>
            <a:graphicFrameLocks noGrp="1"/>
          </p:cNvGraphicFramePr>
          <p:nvPr userDrawn="1"/>
        </p:nvGraphicFramePr>
        <p:xfrm>
          <a:off x="611193" y="789385"/>
          <a:ext cx="7748587" cy="3792138"/>
        </p:xfrm>
        <a:graphic>
          <a:graphicData uri="http://schemas.openxmlformats.org/drawingml/2006/table">
            <a:tbl>
              <a:tblPr/>
              <a:tblGrid>
                <a:gridCol w="4392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知识点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听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看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抄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改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写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5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静态网站与动态网站的概念及区别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B/S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结构与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C/S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结构的概念及区别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2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B/S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结构的工作原理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技术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执行过程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如何搭建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开发环境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如何建立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动态项目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应用的目录结构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项目的打包发布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程序的调试技巧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842965"/>
            <a:ext cx="4103688" cy="3402806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第五级</a:t>
            </a:r>
            <a:endParaRPr kumimoji="0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11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12" name="Picture 6" descr="d:\360se6\USERDA~1\Temp\968875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60388" y="1558531"/>
            <a:ext cx="4032250" cy="2268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859338" y="581027"/>
            <a:ext cx="3816350" cy="4320779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第五级</a:t>
            </a:r>
            <a:endParaRPr kumimoji="0" lang="zh-CN" altLang="en-US" sz="1600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7" name="Picture 6" descr="d:\360se6\USERDA~1\Temp\MAX_80~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39755" y="1707357"/>
            <a:ext cx="4029075" cy="215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 smtClean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AD3AC9A5-20D0-4EF6-BA80-73EFC9BE9A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789385"/>
            <a:ext cx="4103688" cy="3737372"/>
          </a:xfrm>
        </p:spPr>
        <p:txBody>
          <a:bodyPr/>
          <a:lstStyle/>
          <a:p>
            <a:pPr marL="533400" lvl="0" indent="-285750" defTabSz="26670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kumimoji="0" lang="zh-CN" altLang="en-US" sz="2800" b="1">
                <a:ea typeface="Adobe 宋体 Std L" pitchFamily="18" charset="-122"/>
              </a:rPr>
              <a:t>单击此处编辑母版文本样式</a:t>
            </a:r>
          </a:p>
          <a:p>
            <a:pPr marL="533400" lvl="1" indent="-285750" defTabSz="26670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kumimoji="0" lang="zh-CN" altLang="en-US" sz="2800" b="1">
                <a:ea typeface="Adobe 宋体 Std L" pitchFamily="18" charset="-122"/>
              </a:rPr>
              <a:t>第二级</a:t>
            </a:r>
          </a:p>
          <a:p>
            <a:pPr marL="533400" lvl="2" indent="-285750" defTabSz="26670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kumimoji="0" lang="zh-CN" altLang="en-US" sz="2800" b="1">
                <a:ea typeface="Adobe 宋体 Std L" pitchFamily="18" charset="-122"/>
              </a:rPr>
              <a:t>第三级</a:t>
            </a:r>
          </a:p>
          <a:p>
            <a:pPr marL="533400" lvl="3" indent="-285750" defTabSz="26670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kumimoji="0" lang="zh-CN" altLang="en-US" sz="2800" b="1">
                <a:ea typeface="Adobe 宋体 Std L" pitchFamily="18" charset="-122"/>
              </a:rPr>
              <a:t>第四级</a:t>
            </a:r>
          </a:p>
          <a:p>
            <a:pPr marL="533400" lvl="4" indent="-285750" defTabSz="26670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kumimoji="0" lang="zh-CN" altLang="en-US" sz="2800" b="1">
                <a:ea typeface="Adobe 宋体 Std L" pitchFamily="18" charset="-122"/>
              </a:rPr>
              <a:t>第五级</a:t>
            </a:r>
            <a:endParaRPr kumimoji="0" lang="en-US" altLang="zh-CN" sz="2000" dirty="0"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9" name="标题 3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539750" y="2"/>
            <a:ext cx="8193088" cy="519113"/>
          </a:xfrm>
        </p:spPr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r>
              <a:rPr kumimoji="0" lang="en-US" altLang="zh-CN" sz="2800" b="1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</a:rPr>
              <a:t>1 </a:t>
            </a:r>
            <a:r>
              <a:rPr kumimoji="0" lang="zh-CN" altLang="en-US" sz="2800" b="1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</a:rPr>
              <a:t>网站的类型及结构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10" name="Picture 5" descr="F:\2014宣传设计\0424-教学课件\研发ppt\0f019fbcc7819d7e3be41efa119be459.jpg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813" r="-30"/>
          <a:stretch/>
        </p:blipFill>
        <p:spPr bwMode="auto">
          <a:xfrm>
            <a:off x="553101" y="951570"/>
            <a:ext cx="4010988" cy="264629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32247"/>
            <a:ext cx="8135938" cy="373737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 dirty="0"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 dirty="0"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 dirty="0"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 dirty="0"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 dirty="0">
                <a:ea typeface="Adobe 宋体 Std L" pitchFamily="18" charset="-122"/>
              </a:rPr>
              <a:t>第五级</a:t>
            </a:r>
            <a:endParaRPr kumimoji="0" lang="en-US" altLang="zh-CN" sz="1800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1547818" y="4008837"/>
            <a:ext cx="6429375" cy="408623"/>
          </a:xfrm>
          <a:prstGeom prst="roundRect">
            <a:avLst/>
          </a:prstGeom>
          <a:solidFill>
            <a:srgbClr val="23A3AE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i="0" kern="1200" dirty="0">
                <a:solidFill>
                  <a:schemeClr val="bg1"/>
                </a:solidFill>
                <a:latin typeface="Adobe 仿宋 Std R" pitchFamily="18" charset="-122"/>
                <a:ea typeface="Adobe 仿宋 Std R" pitchFamily="18" charset="-122"/>
                <a:cs typeface="+mn-cs"/>
              </a:rPr>
              <a:t>单击此处编辑母版文本样式</a:t>
            </a:r>
          </a:p>
        </p:txBody>
      </p:sp>
      <p:pic>
        <p:nvPicPr>
          <p:cNvPr id="11" name="图片 5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85088" y="3975497"/>
            <a:ext cx="493712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44156"/>
            <a:ext cx="8135938" cy="2430065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b="1"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b="1"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b="1"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b="1"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b="1">
                <a:ea typeface="Adobe 宋体 Std L" pitchFamily="18" charset="-122"/>
              </a:rPr>
              <a:t>第五级</a:t>
            </a:r>
            <a:endParaRPr kumimoji="0" lang="zh-CN" altLang="en-US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9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863600" y="3536158"/>
            <a:ext cx="7416800" cy="926306"/>
          </a:xfrm>
          <a:prstGeom prst="roundRect">
            <a:avLst>
              <a:gd name="adj" fmla="val 5421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600" i="0" dirty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rPr>
              <a:t>动态网站一般采用动静结合的原则：网站中内容频繁更新的，可采用动态网页技术；网站中内容不需要更新的，则可采用静态网页进行显示。通常一个网站既可包含动态网页也可包含静态网页。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1600201"/>
            <a:ext cx="4103688" cy="253722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Font typeface="Arial" charset="0"/>
              <a:buNone/>
            </a:pPr>
            <a:r>
              <a:rPr kumimoji="0" lang="zh-CN" altLang="en-US" sz="2000" b="1"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Font typeface="Arial" charset="0"/>
              <a:buNone/>
            </a:pPr>
            <a:r>
              <a:rPr kumimoji="0" lang="zh-CN" altLang="en-US" sz="2000" b="1"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Font typeface="Arial" charset="0"/>
              <a:buNone/>
            </a:pPr>
            <a:r>
              <a:rPr kumimoji="0" lang="zh-CN" altLang="en-US" sz="2000" b="1"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Font typeface="Arial" charset="0"/>
              <a:buNone/>
            </a:pPr>
            <a:r>
              <a:rPr kumimoji="0" lang="zh-CN" altLang="en-US" sz="2000" b="1"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Font typeface="Arial" charset="0"/>
              <a:buNone/>
            </a:pPr>
            <a:r>
              <a:rPr kumimoji="0" lang="zh-CN" altLang="en-US" sz="2000" b="1">
                <a:ea typeface="Adobe 宋体 Std L" pitchFamily="18" charset="-122"/>
              </a:rPr>
              <a:t>第五级</a:t>
            </a:r>
            <a:endParaRPr kumimoji="0" lang="en-US" altLang="zh-CN" sz="2400" b="1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7" name="Picture 5" descr="F:\2014宣传设计\0424-教学课件\研发ppt\c558920c7f05579facd5f95da88f383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545434"/>
            <a:ext cx="4032250" cy="2268457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 userDrawn="1">
            <p:ph type="title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Rectangle 3"/>
          <p:cNvSpPr>
            <a:spLocks noGrp="1"/>
          </p:cNvSpPr>
          <p:nvPr userDrawn="1">
            <p:ph type="body" idx="1"/>
          </p:nvPr>
        </p:nvSpPr>
        <p:spPr>
          <a:xfrm>
            <a:off x="539750" y="837010"/>
            <a:ext cx="8135938" cy="3737372"/>
          </a:xfrm>
        </p:spPr>
        <p:txBody>
          <a:bodyPr/>
          <a:lstStyle/>
          <a:p>
            <a:pPr lvl="0"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单击此处编辑母版文本样式</a:t>
            </a:r>
          </a:p>
        </p:txBody>
      </p:sp>
      <p:grpSp>
        <p:nvGrpSpPr>
          <p:cNvPr id="2" name="组合 1"/>
          <p:cNvGrpSpPr>
            <a:grpSpLocks/>
          </p:cNvGrpSpPr>
          <p:nvPr userDrawn="1"/>
        </p:nvGrpSpPr>
        <p:grpSpPr bwMode="auto">
          <a:xfrm>
            <a:off x="576268" y="1329929"/>
            <a:ext cx="7991475" cy="4801314"/>
            <a:chOff x="925513" y="1772816"/>
            <a:chExt cx="7993062" cy="6401752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925513" y="1772816"/>
              <a:ext cx="7543710" cy="6401752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&lt;%@ page language="java" </a:t>
              </a:r>
              <a:r>
                <a:rPr lang="en-US" altLang="zh-CN" b="1" dirty="0" err="1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contentType</a:t>
              </a: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="text/html; charset=UTF-8"</a:t>
              </a:r>
            </a:p>
            <a:p>
              <a:pPr eaLnBrk="1" hangingPunct="1">
                <a:defRPr/>
              </a:pPr>
              <a:r>
                <a:rPr lang="en-US" altLang="zh-CN" b="1" dirty="0" err="1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pageEncoding</a:t>
              </a: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="UTF-8"%&gt;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&lt;html&gt;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&lt;head&gt;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&lt;meta http-</a:t>
              </a:r>
              <a:r>
                <a:rPr lang="en-US" altLang="zh-CN" b="1" dirty="0" err="1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equiv</a:t>
              </a: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="Content-Type" content="text/html; charset=UTF-8"&gt;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&lt;title&gt;</a:t>
              </a:r>
              <a:r>
                <a:rPr lang="en-US" altLang="zh-CN" b="1" dirty="0" err="1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HelloWord</a:t>
              </a: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&lt;/title&gt;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&lt;/head&gt;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&lt;body&gt;</a:t>
              </a:r>
            </a:p>
            <a:p>
              <a:pPr lvl="1"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  <a:cs typeface="华文细黑" charset="0"/>
                </a:rPr>
                <a:t>&lt;h3&gt;</a:t>
              </a:r>
            </a:p>
            <a:p>
              <a:pPr lvl="2" eaLnBrk="1" hangingPunct="1"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charset="0"/>
                </a:rPr>
                <a:t>&lt;%</a:t>
              </a:r>
            </a:p>
            <a:p>
              <a:pPr lvl="3" eaLnBrk="1" hangingPunct="1">
                <a:defRPr/>
              </a:pPr>
              <a:r>
                <a:rPr lang="en-US" altLang="zh-CN" b="1" dirty="0" err="1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charset="0"/>
                </a:rPr>
                <a:t>out.println</a:t>
              </a: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charset="0"/>
                </a:rPr>
                <a:t>("JSP Hello Word !");</a:t>
              </a:r>
            </a:p>
            <a:p>
              <a:pPr lvl="2" eaLnBrk="1" hangingPunct="1"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charset="0"/>
                </a:rPr>
                <a:t>%&gt;</a:t>
              </a:r>
            </a:p>
            <a:p>
              <a:pPr lvl="1"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  <a:cs typeface="华文细黑" charset="0"/>
                </a:rPr>
                <a:t>&lt;/h3&gt;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&lt;/body&gt;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&lt;/html&gt;</a:t>
              </a:r>
            </a:p>
          </p:txBody>
        </p:sp>
        <p:sp>
          <p:nvSpPr>
            <p:cNvPr id="12" name="圆角矩形标注 11"/>
            <p:cNvSpPr>
              <a:spLocks noChangeArrowheads="1"/>
            </p:cNvSpPr>
            <p:nvPr/>
          </p:nvSpPr>
          <p:spPr bwMode="auto">
            <a:xfrm>
              <a:off x="5642912" y="4431878"/>
              <a:ext cx="1808522" cy="438150"/>
            </a:xfrm>
            <a:prstGeom prst="wedgeRoundRectCallout">
              <a:avLst>
                <a:gd name="adj1" fmla="val -72676"/>
                <a:gd name="adj2" fmla="val 24125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Java</a:t>
              </a:r>
              <a:r>
                <a:rPr lang="zh-CN" altLang="en-US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程序片</a:t>
              </a:r>
            </a:p>
          </p:txBody>
        </p:sp>
        <p:sp>
          <p:nvSpPr>
            <p:cNvPr id="13" name="圆角矩形标注 12"/>
            <p:cNvSpPr>
              <a:spLocks noChangeArrowheads="1"/>
            </p:cNvSpPr>
            <p:nvPr/>
          </p:nvSpPr>
          <p:spPr bwMode="auto">
            <a:xfrm>
              <a:off x="5292005" y="3396828"/>
              <a:ext cx="1872034" cy="465138"/>
            </a:xfrm>
            <a:prstGeom prst="wedgeRoundRectCallout">
              <a:avLst>
                <a:gd name="adj1" fmla="val -75481"/>
                <a:gd name="adj2" fmla="val -50375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1800" i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HTML</a:t>
              </a:r>
              <a:r>
                <a:rPr lang="zh-CN" altLang="en-US" sz="1800" i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代码</a:t>
              </a:r>
            </a:p>
          </p:txBody>
        </p:sp>
        <p:sp>
          <p:nvSpPr>
            <p:cNvPr id="14" name="圆角矩形标注 13"/>
            <p:cNvSpPr>
              <a:spLocks noChangeArrowheads="1"/>
            </p:cNvSpPr>
            <p:nvPr/>
          </p:nvSpPr>
          <p:spPr bwMode="auto">
            <a:xfrm>
              <a:off x="5866794" y="2288753"/>
              <a:ext cx="1873622" cy="422275"/>
            </a:xfrm>
            <a:prstGeom prst="wedgeRoundRectCallout">
              <a:avLst>
                <a:gd name="adj1" fmla="val -78981"/>
                <a:gd name="adj2" fmla="val -43602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Java</a:t>
              </a:r>
              <a:r>
                <a:rPr lang="zh-CN" altLang="en-US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程序片</a:t>
              </a:r>
            </a:p>
          </p:txBody>
        </p:sp>
        <p:pic>
          <p:nvPicPr>
            <p:cNvPr id="15" name="图片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740650" y="5403428"/>
              <a:ext cx="1177925" cy="1181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/>
          </p:cNvSpPr>
          <p:nvPr userDrawn="1">
            <p:ph type="title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6" name="Rectangle 3"/>
          <p:cNvSpPr>
            <a:spLocks noGrp="1"/>
          </p:cNvSpPr>
          <p:nvPr userDrawn="1">
            <p:ph type="body" idx="1"/>
          </p:nvPr>
        </p:nvSpPr>
        <p:spPr>
          <a:xfrm>
            <a:off x="539750" y="689375"/>
            <a:ext cx="8135938" cy="696515"/>
          </a:xfrm>
        </p:spPr>
        <p:txBody>
          <a:bodyPr/>
          <a:lstStyle/>
          <a:p>
            <a:pPr lvl="0"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单击此处编辑母版文本样式</a:t>
            </a:r>
          </a:p>
          <a:p>
            <a:pPr lvl="1"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第二级</a:t>
            </a:r>
          </a:p>
          <a:p>
            <a:pPr lvl="2"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第三级</a:t>
            </a:r>
          </a:p>
        </p:txBody>
      </p:sp>
      <p:grpSp>
        <p:nvGrpSpPr>
          <p:cNvPr id="2" name="组合 1"/>
          <p:cNvGrpSpPr>
            <a:grpSpLocks/>
          </p:cNvGrpSpPr>
          <p:nvPr userDrawn="1"/>
        </p:nvGrpSpPr>
        <p:grpSpPr bwMode="auto">
          <a:xfrm>
            <a:off x="814393" y="1385890"/>
            <a:ext cx="7515225" cy="3517106"/>
            <a:chOff x="900113" y="1847850"/>
            <a:chExt cx="7516812" cy="4689475"/>
          </a:xfrm>
        </p:grpSpPr>
        <p:pic>
          <p:nvPicPr>
            <p:cNvPr id="18" name="Picture 9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00113" y="2427288"/>
              <a:ext cx="6913562" cy="3517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矩形 18"/>
            <p:cNvSpPr/>
            <p:nvPr/>
          </p:nvSpPr>
          <p:spPr>
            <a:xfrm>
              <a:off x="2179908" y="2782888"/>
              <a:ext cx="3904486" cy="2857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i="0">
                <a:latin typeface="Adobe 宋体 Std L" pitchFamily="18" charset="-122"/>
                <a:ea typeface="Adobe 宋体 Std L" pitchFamily="18" charset="-122"/>
              </a:endParaRPr>
            </a:p>
          </p:txBody>
        </p:sp>
        <p:sp>
          <p:nvSpPr>
            <p:cNvPr id="20" name="圆角矩形标注 19"/>
            <p:cNvSpPr>
              <a:spLocks noChangeArrowheads="1"/>
            </p:cNvSpPr>
            <p:nvPr/>
          </p:nvSpPr>
          <p:spPr bwMode="auto">
            <a:xfrm>
              <a:off x="3572439" y="4143375"/>
              <a:ext cx="1784727" cy="642938"/>
            </a:xfrm>
            <a:prstGeom prst="wedgeRoundRectCallout">
              <a:avLst>
                <a:gd name="adj1" fmla="val -92667"/>
                <a:gd name="adj2" fmla="val -209208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b="1" i="0" dirty="0">
                  <a:solidFill>
                    <a:schemeClr val="dk1"/>
                  </a:solidFill>
                  <a:latin typeface="Adobe 宋体 Std L" pitchFamily="18" charset="-122"/>
                  <a:ea typeface="Adobe 宋体 Std L" pitchFamily="18" charset="-122"/>
                </a:rPr>
                <a:t>HTTP</a:t>
              </a:r>
              <a:r>
                <a:rPr lang="zh-CN" altLang="en-US" b="1" i="0" dirty="0">
                  <a:solidFill>
                    <a:schemeClr val="dk1"/>
                  </a:solidFill>
                  <a:latin typeface="Adobe 宋体 Std L" pitchFamily="18" charset="-122"/>
                  <a:ea typeface="Adobe 宋体 Std L" pitchFamily="18" charset="-122"/>
                </a:rPr>
                <a:t>协议</a:t>
              </a:r>
            </a:p>
          </p:txBody>
        </p:sp>
        <p:sp>
          <p:nvSpPr>
            <p:cNvPr id="21" name="圆角矩形标注 20"/>
            <p:cNvSpPr>
              <a:spLocks noChangeArrowheads="1"/>
            </p:cNvSpPr>
            <p:nvPr/>
          </p:nvSpPr>
          <p:spPr bwMode="auto">
            <a:xfrm>
              <a:off x="5976422" y="1847850"/>
              <a:ext cx="1786315" cy="500063"/>
            </a:xfrm>
            <a:prstGeom prst="wedgeRoundRectCallout">
              <a:avLst>
                <a:gd name="adj1" fmla="val -45580"/>
                <a:gd name="adj2" fmla="val 173331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1800" b="1" i="0" dirty="0">
                  <a:solidFill>
                    <a:srgbClr val="000000"/>
                  </a:solidFill>
                  <a:latin typeface="Adobe 宋体 Std L" pitchFamily="18" charset="-122"/>
                  <a:ea typeface="Adobe 宋体 Std L" pitchFamily="18" charset="-122"/>
                </a:rPr>
                <a:t>URL</a:t>
              </a:r>
              <a:endParaRPr lang="zh-CN" altLang="en-US" sz="1800" b="1" i="0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endParaRPr>
            </a:p>
          </p:txBody>
        </p:sp>
        <p:cxnSp>
          <p:nvCxnSpPr>
            <p:cNvPr id="22" name="直接连接符 21"/>
            <p:cNvCxnSpPr>
              <a:cxnSpLocks noChangeShapeType="1"/>
            </p:cNvCxnSpPr>
            <p:nvPr/>
          </p:nvCxnSpPr>
          <p:spPr bwMode="auto">
            <a:xfrm>
              <a:off x="1463794" y="3860800"/>
              <a:ext cx="1786315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</p:cxnSp>
        <p:sp>
          <p:nvSpPr>
            <p:cNvPr id="23" name="圆角矩形标注 22"/>
            <p:cNvSpPr>
              <a:spLocks noChangeArrowheads="1"/>
            </p:cNvSpPr>
            <p:nvPr/>
          </p:nvSpPr>
          <p:spPr bwMode="auto">
            <a:xfrm>
              <a:off x="1465382" y="4581525"/>
              <a:ext cx="1784727" cy="642938"/>
            </a:xfrm>
            <a:prstGeom prst="wedgeRoundRectCallout">
              <a:avLst>
                <a:gd name="adj1" fmla="val -20833"/>
                <a:gd name="adj2" fmla="val -160384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zh-CN" altLang="en-US" sz="1800" b="1" i="0">
                  <a:solidFill>
                    <a:srgbClr val="000000"/>
                  </a:solidFill>
                  <a:latin typeface="Adobe 宋体 Std L" pitchFamily="18" charset="-122"/>
                  <a:ea typeface="Adobe 宋体 Std L" pitchFamily="18" charset="-122"/>
                </a:rPr>
                <a:t>运行结果</a:t>
              </a:r>
            </a:p>
          </p:txBody>
        </p:sp>
        <p:pic>
          <p:nvPicPr>
            <p:cNvPr id="24" name="图片 2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145338" y="5265738"/>
              <a:ext cx="1271587" cy="1271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3" name="内容占位符 2"/>
          <p:cNvSpPr>
            <a:spLocks noGrp="1"/>
          </p:cNvSpPr>
          <p:nvPr userDrawn="1">
            <p:ph idx="4294967295"/>
          </p:nvPr>
        </p:nvSpPr>
        <p:spPr>
          <a:xfrm>
            <a:off x="4545018" y="844153"/>
            <a:ext cx="4130675" cy="3737372"/>
          </a:xfrm>
        </p:spPr>
        <p:txBody>
          <a:bodyPr/>
          <a:lstStyle/>
          <a:p>
            <a:pPr lvl="0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单击此处编辑母版文本样式</a:t>
            </a:r>
          </a:p>
          <a:p>
            <a:pPr lvl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第二级</a:t>
            </a:r>
          </a:p>
          <a:p>
            <a:pPr lvl="2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第三级</a:t>
            </a:r>
          </a:p>
          <a:p>
            <a:pPr lvl="3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第四级</a:t>
            </a:r>
          </a:p>
          <a:p>
            <a:pPr lvl="4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第五级</a:t>
            </a:r>
            <a:endParaRPr kumimoji="0" lang="zh-CN" altLang="en-US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pic>
        <p:nvPicPr>
          <p:cNvPr id="14" name="Picture 4" descr="F:\2014宣传设计\0424-教学课件\研发ppt\b1dd4a90987fec5495993d6f57ff2936.jpg"/>
          <p:cNvPicPr>
            <a:picLocks noChangeAspect="1" noChangeArrowheads="1"/>
          </p:cNvPicPr>
          <p:nvPr userDrawn="1"/>
        </p:nvPicPr>
        <p:blipFill>
          <a:blip r:embed="rId2"/>
          <a:srcRect l="11678" t="9798" r="22951"/>
          <a:stretch>
            <a:fillRect/>
          </a:stretch>
        </p:blipFill>
        <p:spPr bwMode="auto">
          <a:xfrm>
            <a:off x="539750" y="1009652"/>
            <a:ext cx="4032250" cy="318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3FEB84D4-D3AC-4D0D-92F3-4E29699CCF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468313" y="750095"/>
            <a:ext cx="8229600" cy="3857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了解静态网站与动态网站的概念及区别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B/S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结构与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C/S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结构的概念及区别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B/S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结构的工作原理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技术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执行过程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掌握如何搭建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开发环境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掌握如何建立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动态项目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i="0" dirty="0">
                <a:latin typeface="Adobe 宋体 Std L" pitchFamily="18" charset="-122"/>
                <a:ea typeface="Adobe 宋体 Std L" pitchFamily="18" charset="-122"/>
              </a:rPr>
              <a:t>应用的目录结构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了解项目的打包发布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程序的调试技巧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827088" y="1059658"/>
            <a:ext cx="8229600" cy="3737372"/>
          </a:xfrm>
        </p:spPr>
        <p:txBody>
          <a:bodyPr/>
          <a:lstStyle/>
          <a:p>
            <a:pPr marL="0" lv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 sz="2400">
                <a:ea typeface="Adobe 宋体 Std L" pitchFamily="18" charset="-122"/>
              </a:rPr>
              <a:t>单击此处编辑母版文本样式</a:t>
            </a:r>
          </a:p>
          <a:p>
            <a:pPr marL="0" lvl="1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 sz="2400">
                <a:ea typeface="Adobe 宋体 Std L" pitchFamily="18" charset="-122"/>
              </a:rPr>
              <a:t>第二级</a:t>
            </a:r>
          </a:p>
          <a:p>
            <a:pPr marL="0" lvl="2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 sz="2400">
                <a:ea typeface="Adobe 宋体 Std L" pitchFamily="18" charset="-122"/>
              </a:rPr>
              <a:t>第三级</a:t>
            </a:r>
          </a:p>
          <a:p>
            <a:pPr marL="0" lvl="3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 sz="2400">
                <a:ea typeface="Adobe 宋体 Std L" pitchFamily="18" charset="-122"/>
              </a:rPr>
              <a:t>第四级</a:t>
            </a:r>
          </a:p>
          <a:p>
            <a:pPr marL="0" lvl="4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 sz="2400">
                <a:ea typeface="Adobe 宋体 Std L" pitchFamily="18" charset="-122"/>
              </a:rPr>
              <a:t>第五级</a:t>
            </a:r>
            <a:endParaRPr kumimoji="0" lang="zh-CN" altLang="en-US" sz="200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8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7584" y="1059582"/>
            <a:ext cx="720080" cy="540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FB08D82C-987C-411A-9F02-A86A79A37A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68313" y="832247"/>
            <a:ext cx="8229600" cy="3737372"/>
          </a:xfrm>
        </p:spPr>
        <p:txBody>
          <a:bodyPr/>
          <a:lstStyle/>
          <a:p>
            <a:pPr marL="0" lv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>
                <a:ea typeface="Adobe 宋体 Std L" pitchFamily="18" charset="-122"/>
              </a:rPr>
              <a:t>单击此处编辑母版文本样式</a:t>
            </a:r>
          </a:p>
          <a:p>
            <a:pPr marL="0" lvl="1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>
                <a:ea typeface="Adobe 宋体 Std L" pitchFamily="18" charset="-122"/>
              </a:rPr>
              <a:t>第二级</a:t>
            </a:r>
          </a:p>
          <a:p>
            <a:pPr marL="0" lvl="2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>
                <a:ea typeface="Adobe 宋体 Std L" pitchFamily="18" charset="-122"/>
              </a:rPr>
              <a:t>第三级</a:t>
            </a:r>
          </a:p>
          <a:p>
            <a:pPr marL="0" lvl="3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>
                <a:ea typeface="Adobe 宋体 Std L" pitchFamily="18" charset="-122"/>
              </a:rPr>
              <a:t>第四级</a:t>
            </a:r>
          </a:p>
        </p:txBody>
      </p:sp>
      <p:sp>
        <p:nvSpPr>
          <p:cNvPr id="4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528" y="832247"/>
            <a:ext cx="720080" cy="540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0"/>
            <a:ext cx="8207375" cy="375046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FB08D82C-987C-411A-9F02-A86A79A37A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44153"/>
            <a:ext cx="8135938" cy="373737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>
                <a:ea typeface="Adobe 宋体 Std L" pitchFamily="18" charset="-122"/>
              </a:rPr>
              <a:t>第五级</a:t>
            </a:r>
            <a:endParaRPr kumimoji="0" lang="en-US" altLang="zh-CN" sz="1600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1071563" y="3053954"/>
            <a:ext cx="7358062" cy="92333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&lt;Context path = “/student” </a:t>
            </a:r>
            <a:r>
              <a:rPr lang="en-US" altLang="zh-CN" sz="1800" b="1" dirty="0" err="1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docBase</a:t>
            </a:r>
            <a:r>
              <a:rPr lang="en-US" altLang="zh-CN" sz="1800" b="1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=“D:\</a:t>
            </a:r>
            <a:r>
              <a:rPr lang="en-US" altLang="zh-CN" sz="1800" b="1" dirty="0" err="1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MyApp</a:t>
            </a:r>
            <a:r>
              <a:rPr lang="en-US" altLang="zh-CN" sz="1800" b="1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\</a:t>
            </a:r>
            <a:r>
              <a:rPr lang="en-US" altLang="zh-CN" sz="1800" b="1" dirty="0" err="1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StudentManage</a:t>
            </a:r>
            <a:r>
              <a:rPr lang="en-US" altLang="zh-CN" sz="1800" b="1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” debug=0 reloadable=“true”&gt;</a:t>
            </a:r>
            <a:endParaRPr lang="zh-CN" altLang="en-US" sz="1800" b="1" dirty="0">
              <a:solidFill>
                <a:srgbClr val="000000"/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pic>
        <p:nvPicPr>
          <p:cNvPr id="6" name="图片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54963" y="3274221"/>
            <a:ext cx="577850" cy="43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AD3AC9A5-20D0-4EF6-BA80-73EFC9BE9A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CAEF9EDF-8CA5-4E21-821D-9C2CA8A26E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C3F620E9-F25D-4328-9790-144ACDEE8C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15B528E2-8AE1-4CA7-86F2-B2032E1DF5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236935"/>
            <a:ext cx="2051050" cy="43576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8" y="236935"/>
            <a:ext cx="6003925" cy="43576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5A3B6F00-04B7-46A7-AA7E-BB30A0334E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AD3AC9A5-20D0-4EF6-BA80-73EFC9BE9A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1357290" y="857238"/>
            <a:ext cx="5357834" cy="2786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428750" y="3929063"/>
            <a:ext cx="5786456" cy="85725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4400" b="1" kern="1200" dirty="0">
                <a:solidFill>
                  <a:schemeClr val="tx1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5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427" y="333375"/>
            <a:ext cx="2273559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507831"/>
          </a:xfrm>
          <a:solidFill>
            <a:srgbClr val="23A3AE"/>
          </a:solidFill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800" i="0" kern="1200" dirty="0" smtClean="0">
                <a:solidFill>
                  <a:schemeClr val="bg1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 注意 文本样式</a:t>
            </a:r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7072313" y="3571875"/>
            <a:ext cx="428625" cy="50006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44154"/>
            <a:ext cx="4027487" cy="37504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44154"/>
            <a:ext cx="4027488" cy="37504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43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43" y="1878806"/>
            <a:ext cx="3868737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273846"/>
            <a:ext cx="2051050" cy="43207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8" y="273846"/>
            <a:ext cx="6003925" cy="43207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 userDrawn="1">
            <p:ph type="title"/>
          </p:nvPr>
        </p:nvSpPr>
        <p:spPr>
          <a:xfrm>
            <a:off x="457200" y="205979"/>
            <a:ext cx="8229600" cy="436959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kumimoji="0" lang="zh-CN" altLang="en-US">
                <a:ea typeface="Adobe 宋体 Std L" pitchFamily="18" charset="-122"/>
              </a:rPr>
              <a:t>单击此处编辑母版标题样式</a:t>
            </a:r>
            <a:endParaRPr kumimoji="0" lang="zh-CN" altLang="en-US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pic>
        <p:nvPicPr>
          <p:cNvPr id="6" name="内容占位符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4" descr="G:\01设计\logo\qst青软实训【信未来】LOGO\未标题-1.png"/>
          <p:cNvPicPr>
            <a:picLocks noChangeAspect="1" noChangeArrowheads="1"/>
          </p:cNvPicPr>
          <p:nvPr userDrawn="1"/>
        </p:nvPicPr>
        <p:blipFill rotWithShape="1">
          <a:blip r:embed="rId3"/>
          <a:srcRect l="66298"/>
          <a:stretch/>
        </p:blipFill>
        <p:spPr bwMode="auto">
          <a:xfrm>
            <a:off x="2990979" y="1329612"/>
            <a:ext cx="3162057" cy="1068718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8" name="图片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427" y="333375"/>
            <a:ext cx="2273559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461665"/>
          </a:xfrm>
          <a:solidFill>
            <a:schemeClr val="accent5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 备注 文本样式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 userDrawn="1">
            <p:ph type="title"/>
          </p:nvPr>
        </p:nvSpPr>
        <p:spPr>
          <a:xfrm>
            <a:off x="457200" y="205979"/>
            <a:ext cx="8229600" cy="436959"/>
          </a:xfrm>
        </p:spPr>
        <p:txBody>
          <a:bodyPr/>
          <a:lstStyle/>
          <a:p>
            <a:pPr eaLnBrk="1" hangingPunct="1"/>
            <a:r>
              <a:rPr kumimoji="0" lang="zh-CN" altLang="en-US">
                <a:ea typeface="Adobe 宋体 Std L" pitchFamily="18" charset="-122"/>
              </a:rPr>
              <a:t>单击此处编辑母版标题样式</a:t>
            </a:r>
            <a:endParaRPr kumimoji="0" lang="zh-CN" altLang="en-US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pic>
        <p:nvPicPr>
          <p:cNvPr id="6" name="内容占位符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4" descr="G:\01设计\logo\qst青软实训【信未来】LOGO\未标题-1.png"/>
          <p:cNvPicPr>
            <a:picLocks noChangeAspect="1" noChangeArrowheads="1"/>
          </p:cNvPicPr>
          <p:nvPr userDrawn="1"/>
        </p:nvPicPr>
        <p:blipFill rotWithShape="1">
          <a:blip r:embed="rId3"/>
          <a:srcRect l="66298"/>
          <a:stretch/>
        </p:blipFill>
        <p:spPr bwMode="auto">
          <a:xfrm>
            <a:off x="2915816" y="1647048"/>
            <a:ext cx="3162057" cy="1068718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8" name="图片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427" y="333375"/>
            <a:ext cx="2273559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461665"/>
          </a:xfrm>
          <a:solidFill>
            <a:schemeClr val="accent5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 备注 文本样式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857224" y="4357700"/>
            <a:ext cx="6357956" cy="553998"/>
          </a:xfr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None/>
              <a:defRPr kumimoji="1" lang="zh-CN" altLang="en-US" sz="2000" b="0" i="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defRPr>
            </a:lvl1pPr>
          </a:lstStyle>
          <a:p>
            <a:pPr lvl="0"/>
            <a:r>
              <a:rPr lang="zh-CN" altLang="en-US" dirty="0"/>
              <a:t>单击此处编辑代码文本样式  </a:t>
            </a:r>
            <a:r>
              <a:rPr lang="en-US" altLang="zh-CN" dirty="0"/>
              <a:t>java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553998"/>
          </a:xfr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None/>
              <a:defRPr kumimoji="1" lang="zh-CN" altLang="en-US" sz="2000" b="0" i="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defRPr>
            </a:lvl1pPr>
          </a:lstStyle>
          <a:p>
            <a:pPr lvl="0"/>
            <a:r>
              <a:rPr lang="zh-CN" altLang="en-US" dirty="0"/>
              <a:t>单击此处编辑代码文本样式  </a:t>
            </a:r>
            <a:r>
              <a:rPr lang="en-US" altLang="zh-CN" dirty="0"/>
              <a:t>java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6619" y="928676"/>
            <a:ext cx="484014" cy="484014"/>
          </a:xfrm>
          <a:prstGeom prst="rect">
            <a:avLst/>
          </a:prstGeom>
        </p:spPr>
      </p:pic>
      <p:sp>
        <p:nvSpPr>
          <p:cNvPr id="7" name="文本框 1"/>
          <p:cNvSpPr txBox="1"/>
          <p:nvPr userDrawn="1"/>
        </p:nvSpPr>
        <p:spPr>
          <a:xfrm>
            <a:off x="690540" y="1426705"/>
            <a:ext cx="595312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1714480" y="857238"/>
            <a:ext cx="6357956" cy="2890550"/>
          </a:xfrm>
          <a:solidFill>
            <a:schemeClr val="accent5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 备注 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07169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表格占位符 6"/>
          <p:cNvSpPr>
            <a:spLocks noGrp="1"/>
          </p:cNvSpPr>
          <p:nvPr>
            <p:ph type="tbl" sz="quarter" idx="11"/>
          </p:nvPr>
        </p:nvSpPr>
        <p:spPr>
          <a:xfrm>
            <a:off x="571472" y="3071816"/>
            <a:ext cx="4143386" cy="1643077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2.jp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15.jpe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6" y="844154"/>
            <a:ext cx="8207375" cy="3750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5826" y="4893469"/>
            <a:ext cx="1439863" cy="147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AD3AC9A5-20D0-4EF6-BA80-73EFC9BE9A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24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8316" y="236936"/>
            <a:ext cx="4846637" cy="410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5125" name="图片 3"/>
          <p:cNvPicPr>
            <a:picLocks noChangeAspect="1"/>
          </p:cNvPicPr>
          <p:nvPr/>
        </p:nvPicPr>
        <p:blipFill>
          <a:blip r:embed="rId38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 bwMode="auto">
          <a:xfrm>
            <a:off x="250825" y="485775"/>
            <a:ext cx="8642350" cy="26194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7" name="图片 1"/>
          <p:cNvPicPr>
            <a:picLocks noChangeAspect="1"/>
          </p:cNvPicPr>
          <p:nvPr userDrawn="1"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29758" y="72008"/>
            <a:ext cx="1444484" cy="411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4008" r:id="rId2"/>
    <p:sldLayoutId id="2147483955" r:id="rId3"/>
    <p:sldLayoutId id="2147484009" r:id="rId4"/>
    <p:sldLayoutId id="2147484011" r:id="rId5"/>
    <p:sldLayoutId id="2147484044" r:id="rId6"/>
    <p:sldLayoutId id="2147484012" r:id="rId7"/>
    <p:sldLayoutId id="2147484014" r:id="rId8"/>
    <p:sldLayoutId id="2147484013" r:id="rId9"/>
    <p:sldLayoutId id="2147484045" r:id="rId10"/>
    <p:sldLayoutId id="2147484015" r:id="rId11"/>
    <p:sldLayoutId id="2147483956" r:id="rId12"/>
    <p:sldLayoutId id="2147483957" r:id="rId13"/>
    <p:sldLayoutId id="2147483958" r:id="rId14"/>
    <p:sldLayoutId id="2147483959" r:id="rId15"/>
    <p:sldLayoutId id="2147483960" r:id="rId16"/>
    <p:sldLayoutId id="2147483961" r:id="rId17"/>
    <p:sldLayoutId id="2147483962" r:id="rId18"/>
    <p:sldLayoutId id="2147483963" r:id="rId19"/>
    <p:sldLayoutId id="2147483964" r:id="rId20"/>
    <p:sldLayoutId id="2147483965" r:id="rId21"/>
    <p:sldLayoutId id="2147483966" r:id="rId22"/>
    <p:sldLayoutId id="2147483967" r:id="rId23"/>
    <p:sldLayoutId id="2147483968" r:id="rId24"/>
    <p:sldLayoutId id="2147483969" r:id="rId25"/>
    <p:sldLayoutId id="2147483970" r:id="rId26"/>
    <p:sldLayoutId id="2147483971" r:id="rId27"/>
    <p:sldLayoutId id="2147483972" r:id="rId28"/>
    <p:sldLayoutId id="2147483973" r:id="rId29"/>
    <p:sldLayoutId id="2147483974" r:id="rId30"/>
    <p:sldLayoutId id="2147483975" r:id="rId31"/>
    <p:sldLayoutId id="2147483976" r:id="rId32"/>
    <p:sldLayoutId id="2147483977" r:id="rId33"/>
    <p:sldLayoutId id="2147483978" r:id="rId34"/>
    <p:sldLayoutId id="2147483979" r:id="rId35"/>
    <p:sldLayoutId id="2147484010" r:id="rId3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+mj-lt"/>
          <a:ea typeface="+mj-ea"/>
          <a:cs typeface="华文细黑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华文细黑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kumimoji="1" kern="1200">
          <a:solidFill>
            <a:schemeClr val="tx1"/>
          </a:solidFill>
          <a:latin typeface="+mn-lt"/>
          <a:ea typeface="+mn-ea"/>
          <a:cs typeface="华文细黑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1600" kern="1200">
          <a:solidFill>
            <a:schemeClr val="tx1"/>
          </a:solidFill>
          <a:latin typeface="+mn-lt"/>
          <a:ea typeface="+mn-ea"/>
          <a:cs typeface="华文细黑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 kumimoji="1" sz="1400" kern="1200">
          <a:solidFill>
            <a:schemeClr val="tx1"/>
          </a:solidFill>
          <a:latin typeface="+mn-lt"/>
          <a:ea typeface="+mn-ea"/>
          <a:cs typeface="华文细黑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kern="1200">
          <a:solidFill>
            <a:schemeClr val="tx1"/>
          </a:solidFill>
          <a:latin typeface="+mn-lt"/>
          <a:ea typeface="+mn-ea"/>
          <a:cs typeface="华文细黑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97" descr="bg1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" y="1"/>
            <a:ext cx="9180513" cy="5163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6" y="844154"/>
            <a:ext cx="8207375" cy="3750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  <p:sldLayoutId id="2147484028" r:id="rId12"/>
    <p:sldLayoutId id="2147484030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+mj-lt"/>
          <a:ea typeface="+mj-ea"/>
          <a:cs typeface="华文细黑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华文细黑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kumimoji="1" kern="1200">
          <a:solidFill>
            <a:schemeClr val="tx1"/>
          </a:solidFill>
          <a:latin typeface="+mn-lt"/>
          <a:ea typeface="+mn-ea"/>
          <a:cs typeface="华文细黑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1600" kern="1200">
          <a:solidFill>
            <a:schemeClr val="tx1"/>
          </a:solidFill>
          <a:latin typeface="+mn-lt"/>
          <a:ea typeface="+mn-ea"/>
          <a:cs typeface="华文细黑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 kumimoji="1" sz="1400" kern="1200">
          <a:solidFill>
            <a:schemeClr val="tx1"/>
          </a:solidFill>
          <a:latin typeface="+mn-lt"/>
          <a:ea typeface="+mn-ea"/>
          <a:cs typeface="华文细黑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kern="1200">
          <a:solidFill>
            <a:schemeClr val="tx1"/>
          </a:solidFill>
          <a:latin typeface="+mn-lt"/>
          <a:ea typeface="+mn-ea"/>
          <a:cs typeface="华文细黑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98F70-FE3F-45C6-9AEC-B1C60845DA3C}" type="datetimeFigureOut">
              <a:rPr lang="zh-CN" altLang="en-US" smtClean="0"/>
              <a:pPr/>
              <a:t>2024/3/28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29758" y="72008"/>
            <a:ext cx="1444484" cy="411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  <p:sldLayoutId id="214748404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E:\201408&#25991;&#20214;\Java8%20API.chm::/java/lang/Class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altLang="en-US" dirty="0"/>
              <a:t>四</a:t>
            </a:r>
            <a:r>
              <a:rPr lang="zh-CN" altLang="en-US" dirty="0"/>
              <a:t>章 </a:t>
            </a:r>
            <a:r>
              <a:rPr altLang="en-US" dirty="0"/>
              <a:t>核心类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装箱过程</a:t>
            </a:r>
            <a:endParaRPr lang="zh-CN" altLang="en-US" dirty="0"/>
          </a:p>
        </p:txBody>
      </p:sp>
      <p:sp>
        <p:nvSpPr>
          <p:cNvPr id="2160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77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5772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720390"/>
              </p:ext>
            </p:extLst>
          </p:nvPr>
        </p:nvGraphicFramePr>
        <p:xfrm>
          <a:off x="1142976" y="928676"/>
          <a:ext cx="6429420" cy="3886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6982448" imgH="4367046" progId="Visio.Drawing.11">
                  <p:embed/>
                </p:oleObj>
              </mc:Choice>
              <mc:Fallback>
                <p:oleObj name="Visio" r:id="rId4" imgW="6982448" imgH="4367046" progId="Visio.Drawing.11">
                  <p:embed/>
                  <p:pic>
                    <p:nvPicPr>
                      <p:cNvPr id="45772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928676"/>
                        <a:ext cx="6429420" cy="38861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椭圆 1">
            <a:extLst>
              <a:ext uri="{FF2B5EF4-FFF2-40B4-BE49-F238E27FC236}">
                <a16:creationId xmlns:a16="http://schemas.microsoft.com/office/drawing/2014/main" id="{CF9C6A5B-A41F-4447-B220-9C98BB78B087}"/>
              </a:ext>
            </a:extLst>
          </p:cNvPr>
          <p:cNvSpPr/>
          <p:nvPr/>
        </p:nvSpPr>
        <p:spPr bwMode="auto">
          <a:xfrm>
            <a:off x="755576" y="2533434"/>
            <a:ext cx="7416824" cy="1571063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拆箱过程</a:t>
            </a:r>
            <a:endParaRPr lang="zh-CN" altLang="en-US" dirty="0"/>
          </a:p>
        </p:txBody>
      </p:sp>
      <p:sp>
        <p:nvSpPr>
          <p:cNvPr id="2160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77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87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58755" name="Object 3"/>
          <p:cNvGraphicFramePr>
            <a:graphicFrameLocks noChangeAspect="1"/>
          </p:cNvGraphicFramePr>
          <p:nvPr/>
        </p:nvGraphicFramePr>
        <p:xfrm>
          <a:off x="1071538" y="714362"/>
          <a:ext cx="6072230" cy="390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478581" imgH="4150769" progId="">
                  <p:embed/>
                </p:oleObj>
              </mc:Choice>
              <mc:Fallback>
                <p:oleObj r:id="rId4" imgW="6478581" imgH="4150769" progId="">
                  <p:embed/>
                  <p:pic>
                    <p:nvPicPr>
                      <p:cNvPr id="4587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714362"/>
                        <a:ext cx="6072230" cy="3904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示例代码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2910" y="928676"/>
            <a:ext cx="8286808" cy="4154984"/>
          </a:xfrm>
        </p:spPr>
        <p:txBody>
          <a:bodyPr/>
          <a:lstStyle/>
          <a:p>
            <a:r>
              <a:rPr lang="en-US" sz="1600" dirty="0" err="1">
                <a:ea typeface="Cambria Math" pitchFamily="18" charset="0"/>
              </a:rPr>
              <a:t>int</a:t>
            </a:r>
            <a:r>
              <a:rPr lang="en-US" sz="1600" dirty="0">
                <a:ea typeface="Cambria Math" pitchFamily="18" charset="0"/>
              </a:rPr>
              <a:t> </a:t>
            </a:r>
            <a:r>
              <a:rPr lang="en-US" sz="1600" dirty="0" err="1">
                <a:ea typeface="Cambria Math" pitchFamily="18" charset="0"/>
              </a:rPr>
              <a:t>i</a:t>
            </a:r>
            <a:r>
              <a:rPr lang="en-US" sz="1600" dirty="0">
                <a:ea typeface="Cambria Math" pitchFamily="18" charset="0"/>
              </a:rPr>
              <a:t> = 10;</a:t>
            </a:r>
          </a:p>
          <a:p>
            <a:r>
              <a:rPr lang="en-US" sz="1600" dirty="0">
                <a:ea typeface="Cambria Math" pitchFamily="18" charset="0"/>
              </a:rPr>
              <a:t>// </a:t>
            </a:r>
            <a:r>
              <a:rPr lang="en-US" sz="1600" dirty="0" err="1">
                <a:ea typeface="Cambria Math" pitchFamily="18" charset="0"/>
              </a:rPr>
              <a:t>自动装箱</a:t>
            </a:r>
            <a:endParaRPr lang="en-US" sz="1600" dirty="0">
              <a:ea typeface="Cambria Math" pitchFamily="18" charset="0"/>
            </a:endParaRPr>
          </a:p>
          <a:p>
            <a:r>
              <a:rPr lang="en-US" sz="1600" dirty="0">
                <a:ea typeface="Cambria Math" pitchFamily="18" charset="0"/>
              </a:rPr>
              <a:t>Integer </a:t>
            </a:r>
            <a:r>
              <a:rPr lang="en-US" sz="1600" dirty="0" err="1">
                <a:ea typeface="Cambria Math" pitchFamily="18" charset="0"/>
              </a:rPr>
              <a:t>obj</a:t>
            </a:r>
            <a:r>
              <a:rPr lang="en-US" sz="1600" dirty="0">
                <a:ea typeface="Cambria Math" pitchFamily="18" charset="0"/>
              </a:rPr>
              <a:t> = </a:t>
            </a:r>
            <a:r>
              <a:rPr lang="en-US" sz="1600" dirty="0" err="1">
                <a:ea typeface="Cambria Math" pitchFamily="18" charset="0"/>
              </a:rPr>
              <a:t>i</a:t>
            </a:r>
            <a:r>
              <a:rPr lang="en-US" sz="1600" dirty="0">
                <a:ea typeface="Cambria Math" pitchFamily="18" charset="0"/>
              </a:rPr>
              <a:t> + 5;</a:t>
            </a:r>
          </a:p>
          <a:p>
            <a:r>
              <a:rPr lang="en-US" sz="1600" dirty="0">
                <a:ea typeface="Cambria Math" pitchFamily="18" charset="0"/>
              </a:rPr>
              <a:t>Double </a:t>
            </a:r>
            <a:r>
              <a:rPr lang="en-US" sz="1600" dirty="0" err="1">
                <a:ea typeface="Cambria Math" pitchFamily="18" charset="0"/>
              </a:rPr>
              <a:t>dobj</a:t>
            </a:r>
            <a:r>
              <a:rPr lang="en-US" sz="1600" dirty="0">
                <a:ea typeface="Cambria Math" pitchFamily="18" charset="0"/>
              </a:rPr>
              <a:t> = 4.5;</a:t>
            </a:r>
          </a:p>
          <a:p>
            <a:r>
              <a:rPr lang="en-US" sz="1600" dirty="0">
                <a:ea typeface="Cambria Math" pitchFamily="18" charset="0"/>
              </a:rPr>
              <a:t>Boolean </a:t>
            </a:r>
            <a:r>
              <a:rPr lang="en-US" sz="1600" dirty="0" err="1">
                <a:ea typeface="Cambria Math" pitchFamily="18" charset="0"/>
              </a:rPr>
              <a:t>bobj</a:t>
            </a:r>
            <a:r>
              <a:rPr lang="en-US" sz="1600" dirty="0">
                <a:ea typeface="Cambria Math" pitchFamily="18" charset="0"/>
              </a:rPr>
              <a:t> = false;</a:t>
            </a:r>
          </a:p>
          <a:p>
            <a:r>
              <a:rPr lang="en-US" sz="1600" dirty="0" err="1">
                <a:ea typeface="Cambria Math" pitchFamily="18" charset="0"/>
              </a:rPr>
              <a:t>System.out.println</a:t>
            </a:r>
            <a:r>
              <a:rPr lang="en-US" sz="1600" dirty="0">
                <a:ea typeface="Cambria Math" pitchFamily="18" charset="0"/>
              </a:rPr>
              <a:t>("</a:t>
            </a:r>
            <a:r>
              <a:rPr lang="en-US" sz="1600" dirty="0" err="1">
                <a:ea typeface="Cambria Math" pitchFamily="18" charset="0"/>
              </a:rPr>
              <a:t>obj</a:t>
            </a:r>
            <a:r>
              <a:rPr lang="en-US" sz="1600" dirty="0">
                <a:ea typeface="Cambria Math" pitchFamily="18" charset="0"/>
              </a:rPr>
              <a:t>=" + </a:t>
            </a:r>
            <a:r>
              <a:rPr lang="en-US" sz="1600" dirty="0" err="1">
                <a:ea typeface="Cambria Math" pitchFamily="18" charset="0"/>
              </a:rPr>
              <a:t>obj</a:t>
            </a:r>
            <a:r>
              <a:rPr lang="en-US" sz="1600" dirty="0">
                <a:ea typeface="Cambria Math" pitchFamily="18" charset="0"/>
              </a:rPr>
              <a:t>+",</a:t>
            </a:r>
            <a:r>
              <a:rPr lang="en-US" sz="1600" dirty="0" err="1">
                <a:ea typeface="Cambria Math" pitchFamily="18" charset="0"/>
              </a:rPr>
              <a:t>dobj</a:t>
            </a:r>
            <a:r>
              <a:rPr lang="en-US" sz="1600" dirty="0">
                <a:ea typeface="Cambria Math" pitchFamily="18" charset="0"/>
              </a:rPr>
              <a:t>="+</a:t>
            </a:r>
            <a:r>
              <a:rPr lang="en-US" sz="1600" dirty="0" err="1">
                <a:ea typeface="Cambria Math" pitchFamily="18" charset="0"/>
              </a:rPr>
              <a:t>dobj</a:t>
            </a:r>
            <a:r>
              <a:rPr lang="en-US" sz="1600" dirty="0">
                <a:ea typeface="Cambria Math" pitchFamily="18" charset="0"/>
              </a:rPr>
              <a:t>+",</a:t>
            </a:r>
            <a:r>
              <a:rPr lang="en-US" sz="1600" dirty="0" err="1">
                <a:ea typeface="Cambria Math" pitchFamily="18" charset="0"/>
              </a:rPr>
              <a:t>bobj</a:t>
            </a:r>
            <a:r>
              <a:rPr lang="en-US" sz="1600" dirty="0">
                <a:ea typeface="Cambria Math" pitchFamily="18" charset="0"/>
              </a:rPr>
              <a:t>="+</a:t>
            </a:r>
            <a:r>
              <a:rPr lang="en-US" sz="1600" dirty="0" err="1">
                <a:ea typeface="Cambria Math" pitchFamily="18" charset="0"/>
              </a:rPr>
              <a:t>bobj</a:t>
            </a:r>
            <a:r>
              <a:rPr lang="en-US" sz="1600" dirty="0">
                <a:ea typeface="Cambria Math" pitchFamily="18" charset="0"/>
              </a:rPr>
              <a:t>);</a:t>
            </a:r>
          </a:p>
          <a:p>
            <a:r>
              <a:rPr lang="en-US" sz="1600" dirty="0">
                <a:ea typeface="Cambria Math" pitchFamily="18" charset="0"/>
              </a:rPr>
              <a:t>// </a:t>
            </a:r>
            <a:r>
              <a:rPr lang="en-US" sz="1600" dirty="0" err="1">
                <a:ea typeface="Cambria Math" pitchFamily="18" charset="0"/>
              </a:rPr>
              <a:t>自动拆箱</a:t>
            </a:r>
            <a:endParaRPr lang="en-US" sz="1600" dirty="0">
              <a:ea typeface="Cambria Math" pitchFamily="18" charset="0"/>
            </a:endParaRPr>
          </a:p>
          <a:p>
            <a:r>
              <a:rPr lang="en-US" sz="1600" dirty="0" err="1">
                <a:ea typeface="Cambria Math" pitchFamily="18" charset="0"/>
              </a:rPr>
              <a:t>int</a:t>
            </a:r>
            <a:r>
              <a:rPr lang="en-US" sz="1600" dirty="0">
                <a:ea typeface="Cambria Math" pitchFamily="18" charset="0"/>
              </a:rPr>
              <a:t> a = </a:t>
            </a:r>
            <a:r>
              <a:rPr lang="en-US" sz="1600" dirty="0" err="1">
                <a:ea typeface="Cambria Math" pitchFamily="18" charset="0"/>
              </a:rPr>
              <a:t>obj</a:t>
            </a:r>
            <a:r>
              <a:rPr lang="en-US" sz="1600" dirty="0">
                <a:ea typeface="Cambria Math" pitchFamily="18" charset="0"/>
              </a:rPr>
              <a:t>;</a:t>
            </a:r>
          </a:p>
          <a:p>
            <a:r>
              <a:rPr lang="en-US" sz="1600" dirty="0">
                <a:ea typeface="Cambria Math" pitchFamily="18" charset="0"/>
              </a:rPr>
              <a:t>double d=</a:t>
            </a:r>
            <a:r>
              <a:rPr lang="en-US" sz="1600" dirty="0" err="1">
                <a:ea typeface="Cambria Math" pitchFamily="18" charset="0"/>
              </a:rPr>
              <a:t>dobj</a:t>
            </a:r>
            <a:r>
              <a:rPr lang="en-US" sz="1600" dirty="0">
                <a:ea typeface="Cambria Math" pitchFamily="18" charset="0"/>
              </a:rPr>
              <a:t>;</a:t>
            </a:r>
          </a:p>
          <a:p>
            <a:r>
              <a:rPr lang="en-US" sz="1600" dirty="0" err="1">
                <a:ea typeface="Cambria Math" pitchFamily="18" charset="0"/>
              </a:rPr>
              <a:t>boolean</a:t>
            </a:r>
            <a:r>
              <a:rPr lang="en-US" sz="1600" dirty="0">
                <a:ea typeface="Cambria Math" pitchFamily="18" charset="0"/>
              </a:rPr>
              <a:t> b=</a:t>
            </a:r>
            <a:r>
              <a:rPr lang="en-US" sz="1600" dirty="0" err="1">
                <a:ea typeface="Cambria Math" pitchFamily="18" charset="0"/>
              </a:rPr>
              <a:t>bobj</a:t>
            </a:r>
            <a:r>
              <a:rPr lang="en-US" sz="1600" dirty="0">
                <a:ea typeface="Cambria Math" pitchFamily="18" charset="0"/>
              </a:rPr>
              <a:t>;</a:t>
            </a:r>
          </a:p>
          <a:p>
            <a:r>
              <a:rPr lang="en-US" sz="1600" dirty="0" err="1">
                <a:ea typeface="Cambria Math" pitchFamily="18" charset="0"/>
              </a:rPr>
              <a:t>System.out.println</a:t>
            </a:r>
            <a:r>
              <a:rPr lang="en-US" sz="1600" dirty="0">
                <a:ea typeface="Cambria Math" pitchFamily="18" charset="0"/>
              </a:rPr>
              <a:t>("a=" + a+",d="+d+",b="+b);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00039" y="428610"/>
            <a:ext cx="8207375" cy="642939"/>
          </a:xfrm>
        </p:spPr>
        <p:txBody>
          <a:bodyPr/>
          <a:lstStyle/>
          <a:p>
            <a:r>
              <a:rPr lang="zh-CN" dirty="0"/>
              <a:t>BoxingUnBoxingDemo.java</a:t>
            </a:r>
            <a:r>
              <a:rPr lang="zh-CN" altLang="en-US" dirty="0"/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运行结果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2910" y="928676"/>
            <a:ext cx="8286808" cy="1200329"/>
          </a:xfrm>
        </p:spPr>
        <p:txBody>
          <a:bodyPr/>
          <a:lstStyle/>
          <a:p>
            <a:r>
              <a:rPr lang="en-US" sz="2400" dirty="0" err="1"/>
              <a:t>obj</a:t>
            </a:r>
            <a:r>
              <a:rPr lang="en-US" sz="2400" dirty="0"/>
              <a:t>=15,dobj=4.5,bobj=false</a:t>
            </a:r>
          </a:p>
          <a:p>
            <a:r>
              <a:rPr lang="en-US" sz="2400" dirty="0"/>
              <a:t>a=15,d=4.5,b=false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428890"/>
          </a:xfrm>
        </p:spPr>
        <p:txBody>
          <a:bodyPr/>
          <a:lstStyle/>
          <a:p>
            <a:r>
              <a:rPr lang="zh-CN" dirty="0"/>
              <a:t>基本类型的值转换成字符串有三种方式</a:t>
            </a:r>
            <a:r>
              <a:rPr lang="zh-CN" altLang="en-US" dirty="0"/>
              <a:t>：</a:t>
            </a:r>
            <a:endParaRPr dirty="0"/>
          </a:p>
          <a:p>
            <a:pPr lvl="1"/>
            <a:r>
              <a:rPr dirty="0"/>
              <a:t>直接使用一个空字符串来连接数值即可，例如：</a:t>
            </a:r>
            <a:r>
              <a:rPr lang="en-US" dirty="0"/>
              <a:t>""+23</a:t>
            </a:r>
            <a:endParaRPr dirty="0"/>
          </a:p>
          <a:p>
            <a:pPr lvl="1"/>
            <a:r>
              <a:rPr dirty="0"/>
              <a:t>调用封装类提供的</a:t>
            </a:r>
            <a:r>
              <a:rPr lang="en-US" dirty="0" err="1"/>
              <a:t>toString</a:t>
            </a:r>
            <a:r>
              <a:rPr lang="en-US" dirty="0"/>
              <a:t>()</a:t>
            </a:r>
            <a:r>
              <a:rPr dirty="0"/>
              <a:t>静态方法，例如：</a:t>
            </a:r>
            <a:r>
              <a:rPr lang="en-US" dirty="0" err="1"/>
              <a:t>Integer.toString</a:t>
            </a:r>
            <a:r>
              <a:rPr lang="en-US" dirty="0"/>
              <a:t>(100)</a:t>
            </a:r>
          </a:p>
          <a:p>
            <a:pPr lvl="1"/>
            <a:r>
              <a:rPr dirty="0"/>
              <a:t>调用</a:t>
            </a:r>
            <a:r>
              <a:rPr lang="en-US" dirty="0"/>
              <a:t>String</a:t>
            </a:r>
            <a:r>
              <a:rPr dirty="0"/>
              <a:t>类提供的</a:t>
            </a:r>
            <a:r>
              <a:rPr lang="en-US" dirty="0" err="1"/>
              <a:t>valueOf</a:t>
            </a:r>
            <a:r>
              <a:rPr lang="en-US" dirty="0"/>
              <a:t>()</a:t>
            </a:r>
            <a:r>
              <a:rPr dirty="0"/>
              <a:t>静态方法，例如：</a:t>
            </a:r>
            <a:r>
              <a:rPr lang="en-US" dirty="0" err="1"/>
              <a:t>String.valueOf</a:t>
            </a:r>
            <a:r>
              <a:rPr lang="en-US" dirty="0"/>
              <a:t>(66)</a:t>
            </a:r>
          </a:p>
          <a:p>
            <a:pPr lvl="1"/>
            <a:endParaRPr lang="en-US" altLang="zh-CN" dirty="0"/>
          </a:p>
          <a:p>
            <a:pPr marL="342900" lvl="1" indent="-342900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</a:pPr>
            <a:r>
              <a:rPr altLang="zh-CN" sz="2000" i="0" dirty="0"/>
              <a:t>示例：</a:t>
            </a:r>
          </a:p>
        </p:txBody>
      </p:sp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/>
          <a:p>
            <a:r>
              <a:rPr lang="en-US" dirty="0"/>
              <a:t>4.1  </a:t>
            </a:r>
            <a:r>
              <a:rPr dirty="0"/>
              <a:t>基本类型的封装类</a:t>
            </a:r>
          </a:p>
        </p:txBody>
      </p:sp>
      <p:sp>
        <p:nvSpPr>
          <p:cNvPr id="9" name="文本占位符 8"/>
          <p:cNvSpPr txBox="1">
            <a:spLocks/>
          </p:cNvSpPr>
          <p:nvPr/>
        </p:nvSpPr>
        <p:spPr bwMode="auto">
          <a:xfrm>
            <a:off x="1071538" y="3500444"/>
            <a:ext cx="6357956" cy="83099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String s1 = "" + 23;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String s2 = 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Integer.toString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(100);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String s3 = 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String.valueOf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(66);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1214443"/>
          </a:xfrm>
        </p:spPr>
        <p:txBody>
          <a:bodyPr/>
          <a:lstStyle/>
          <a:p>
            <a:r>
              <a:rPr lang="zh-CN" dirty="0"/>
              <a:t>如</a:t>
            </a:r>
            <a:r>
              <a:rPr lang="zh-CN" altLang="en-US" dirty="0"/>
              <a:t>下</a:t>
            </a:r>
            <a:r>
              <a:rPr dirty="0"/>
              <a:t>图</a:t>
            </a:r>
            <a:r>
              <a:rPr lang="zh-CN" dirty="0"/>
              <a:t>所示演示基本类型变量和字符串之间的转换</a:t>
            </a:r>
            <a:r>
              <a:rPr lang="zh-CN" altLang="en-US" dirty="0"/>
              <a:t>：</a:t>
            </a:r>
            <a:endParaRPr dirty="0"/>
          </a:p>
        </p:txBody>
      </p:sp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/>
          <a:p>
            <a:r>
              <a:rPr lang="en-US" dirty="0"/>
              <a:t>4.1  </a:t>
            </a:r>
            <a:r>
              <a:rPr dirty="0"/>
              <a:t>基本类型的封装类</a:t>
            </a:r>
          </a:p>
        </p:txBody>
      </p:sp>
      <p:sp>
        <p:nvSpPr>
          <p:cNvPr id="4495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49537" name="Object 1"/>
          <p:cNvGraphicFramePr>
            <a:graphicFrameLocks noChangeAspect="1"/>
          </p:cNvGraphicFramePr>
          <p:nvPr/>
        </p:nvGraphicFramePr>
        <p:xfrm>
          <a:off x="1142976" y="1571617"/>
          <a:ext cx="6786610" cy="3224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244542" imgH="2972509" progId="">
                  <p:embed/>
                </p:oleObj>
              </mc:Choice>
              <mc:Fallback>
                <p:oleObj r:id="rId4" imgW="6244542" imgH="2972509" progId="">
                  <p:embed/>
                  <p:pic>
                    <p:nvPicPr>
                      <p:cNvPr id="44953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1571617"/>
                        <a:ext cx="6786610" cy="32248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9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9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642939"/>
          </a:xfrm>
        </p:spPr>
        <p:txBody>
          <a:bodyPr/>
          <a:lstStyle/>
          <a:p>
            <a:r>
              <a:rPr dirty="0"/>
              <a:t>FengzhuangDemo.java</a:t>
            </a:r>
            <a:r>
              <a:rPr lang="zh-CN" altLang="en-US" dirty="0"/>
              <a:t>：</a:t>
            </a:r>
            <a:endParaRPr dirty="0"/>
          </a:p>
        </p:txBody>
      </p:sp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5318130" cy="410765"/>
          </a:xfrm>
        </p:spPr>
        <p:txBody>
          <a:bodyPr/>
          <a:lstStyle/>
          <a:p>
            <a:r>
              <a:rPr lang="en-US" dirty="0"/>
              <a:t>4.1  </a:t>
            </a:r>
            <a:r>
              <a:rPr dirty="0"/>
              <a:t>代码演示基本类型的封装类</a:t>
            </a:r>
          </a:p>
        </p:txBody>
      </p:sp>
      <p:sp>
        <p:nvSpPr>
          <p:cNvPr id="4495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文本占位符 8"/>
          <p:cNvSpPr txBox="1">
            <a:spLocks/>
          </p:cNvSpPr>
          <p:nvPr/>
        </p:nvSpPr>
        <p:spPr bwMode="auto">
          <a:xfrm>
            <a:off x="857224" y="1071553"/>
            <a:ext cx="8072494" cy="353943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// 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直接把一个整数值赋给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Integer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对象</a:t>
            </a:r>
          </a:p>
          <a:p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Integer 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intObj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= 5;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// 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直接把一个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boolean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值赋给一个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Boolean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对象</a:t>
            </a:r>
          </a:p>
          <a:p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Boolean 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boolObj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= true;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// Integer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对象与整数进行算数运算</a:t>
            </a: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a = 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intObj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+ 10;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(a);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boolObj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// 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字符串与基本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intStr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类型变量之间的转换</a:t>
            </a:r>
          </a:p>
          <a:p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String </a:t>
            </a:r>
            <a:r>
              <a:rPr kumimoji="1" lang="en-US" altLang="zh-CN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intStr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= “123”;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// 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把一个特定字符串转换成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it1 = 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Integer.parseInt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intStr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it2 = new Integer(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intStr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(it1 + “,” + it2);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642939"/>
          </a:xfrm>
        </p:spPr>
        <p:txBody>
          <a:bodyPr/>
          <a:lstStyle/>
          <a:p>
            <a:r>
              <a:rPr lang="zh-CN" altLang="en-US" dirty="0"/>
              <a:t>运行结果如下：</a:t>
            </a:r>
            <a:endParaRPr dirty="0"/>
          </a:p>
        </p:txBody>
      </p:sp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5318130" cy="410765"/>
          </a:xfrm>
        </p:spPr>
        <p:txBody>
          <a:bodyPr/>
          <a:lstStyle/>
          <a:p>
            <a:r>
              <a:rPr lang="en-US" dirty="0"/>
              <a:t>4.1  </a:t>
            </a:r>
            <a:r>
              <a:rPr dirty="0"/>
              <a:t>代码演示基本类型的封装类</a:t>
            </a:r>
          </a:p>
        </p:txBody>
      </p:sp>
      <p:sp>
        <p:nvSpPr>
          <p:cNvPr id="4495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文本占位符 8"/>
          <p:cNvSpPr txBox="1">
            <a:spLocks/>
          </p:cNvSpPr>
          <p:nvPr/>
        </p:nvSpPr>
        <p:spPr bwMode="auto">
          <a:xfrm>
            <a:off x="928662" y="1357304"/>
            <a:ext cx="4929254" cy="1200329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1" lang="en-US" altLang="en-US" sz="2400" dirty="0">
                <a:latin typeface="Courier New" pitchFamily="49" charset="0"/>
                <a:cs typeface="Courier New" pitchFamily="49" charset="0"/>
              </a:rPr>
              <a:t>15</a:t>
            </a:r>
            <a:endParaRPr kumimoji="1" lang="zh-CN" alt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en-US" sz="2400" dirty="0">
                <a:latin typeface="Courier New" pitchFamily="49" charset="0"/>
                <a:cs typeface="Courier New" pitchFamily="49" charset="0"/>
              </a:rPr>
              <a:t>true</a:t>
            </a:r>
            <a:endParaRPr kumimoji="1" lang="zh-CN" alt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en-US" sz="2400" dirty="0">
                <a:latin typeface="Courier New" pitchFamily="49" charset="0"/>
                <a:cs typeface="Courier New" pitchFamily="49" charset="0"/>
              </a:rPr>
              <a:t>123,123</a:t>
            </a:r>
            <a:endParaRPr kumimoji="1"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F630547-3D4F-420F-AFB9-E9A8600F7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9832" y="1268005"/>
            <a:ext cx="2775817" cy="2794629"/>
          </a:xfrm>
        </p:spPr>
        <p:txBody>
          <a:bodyPr/>
          <a:lstStyle/>
          <a:p>
            <a:r>
              <a:rPr lang="en-US" altLang="zh-CN" dirty="0"/>
              <a:t>4.3 Object </a:t>
            </a:r>
            <a:r>
              <a:rPr lang="zh-CN" altLang="en-US" dirty="0"/>
              <a:t>类</a:t>
            </a:r>
            <a:endParaRPr lang="en-US" altLang="zh-CN" dirty="0"/>
          </a:p>
          <a:p>
            <a:r>
              <a:rPr lang="en-US" altLang="zh-CN" dirty="0"/>
              <a:t>4.4 </a:t>
            </a:r>
            <a:r>
              <a:rPr lang="zh-CN" altLang="en-US" dirty="0"/>
              <a:t>字符串类</a:t>
            </a:r>
            <a:endParaRPr lang="en-US" altLang="zh-CN" dirty="0"/>
          </a:p>
          <a:p>
            <a:r>
              <a:rPr lang="en-US" altLang="zh-CN" dirty="0"/>
              <a:t>4.5 Scanner</a:t>
            </a:r>
            <a:r>
              <a:rPr lang="zh-CN" altLang="en-US" dirty="0"/>
              <a:t>类</a:t>
            </a:r>
            <a:endParaRPr lang="en-US" altLang="zh-CN" dirty="0"/>
          </a:p>
          <a:p>
            <a:r>
              <a:rPr lang="en-US" altLang="zh-CN" dirty="0"/>
              <a:t>4.6 Math</a:t>
            </a:r>
            <a:r>
              <a:rPr lang="zh-CN" altLang="en-US" dirty="0"/>
              <a:t>类</a:t>
            </a:r>
            <a:endParaRPr lang="en-US" altLang="zh-CN" dirty="0"/>
          </a:p>
          <a:p>
            <a:r>
              <a:rPr lang="en-US" altLang="zh-CN" dirty="0"/>
              <a:t>4.7 Date</a:t>
            </a:r>
            <a:r>
              <a:rPr lang="zh-CN" altLang="en-US" dirty="0"/>
              <a:t>类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7DFED49-8C26-4A98-B2FE-65B5E4436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核心类</a:t>
            </a:r>
          </a:p>
        </p:txBody>
      </p:sp>
    </p:spTree>
    <p:extLst>
      <p:ext uri="{BB962C8B-B14F-4D97-AF65-F5344CB8AC3E}">
        <p14:creationId xmlns:p14="http://schemas.microsoft.com/office/powerpoint/2010/main" val="1330319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 Object</a:t>
            </a:r>
            <a:r>
              <a:rPr dirty="0"/>
              <a:t>类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3214707"/>
          </a:xfrm>
        </p:spPr>
        <p:txBody>
          <a:bodyPr/>
          <a:lstStyle/>
          <a:p>
            <a:r>
              <a:rPr dirty="0"/>
              <a:t>Java</a:t>
            </a:r>
            <a:r>
              <a:rPr lang="zh-CN" dirty="0"/>
              <a:t>基础类库提供了一些常用的核心类，包括</a:t>
            </a:r>
            <a:r>
              <a:rPr dirty="0"/>
              <a:t>Object</a:t>
            </a:r>
            <a:r>
              <a:rPr lang="zh-CN" dirty="0"/>
              <a:t>、</a:t>
            </a:r>
            <a:r>
              <a:rPr dirty="0"/>
              <a:t>String</a:t>
            </a:r>
            <a:r>
              <a:rPr lang="zh-CN" dirty="0"/>
              <a:t>、</a:t>
            </a:r>
            <a:r>
              <a:rPr dirty="0"/>
              <a:t>Math</a:t>
            </a:r>
            <a:r>
              <a:rPr lang="zh-CN" dirty="0"/>
              <a:t>等。其中，</a:t>
            </a:r>
            <a:r>
              <a:rPr dirty="0">
                <a:solidFill>
                  <a:srgbClr val="FF0000"/>
                </a:solidFill>
              </a:rPr>
              <a:t>Object</a:t>
            </a:r>
            <a:r>
              <a:rPr lang="zh-CN" dirty="0">
                <a:solidFill>
                  <a:srgbClr val="FF0000"/>
                </a:solidFill>
              </a:rPr>
              <a:t>对象类定义在</a:t>
            </a:r>
            <a:r>
              <a:rPr dirty="0">
                <a:solidFill>
                  <a:srgbClr val="FF0000"/>
                </a:solidFill>
              </a:rPr>
              <a:t>java.lang</a:t>
            </a:r>
            <a:r>
              <a:rPr lang="zh-CN" dirty="0">
                <a:solidFill>
                  <a:srgbClr val="FF0000"/>
                </a:solidFill>
              </a:rPr>
              <a:t>包中，是所有类的顶级父类</a:t>
            </a:r>
            <a:r>
              <a:rPr lang="zh-CN" dirty="0"/>
              <a:t>，在</a:t>
            </a:r>
            <a:r>
              <a:rPr dirty="0"/>
              <a:t>Java</a:t>
            </a:r>
            <a:r>
              <a:rPr lang="zh-CN" dirty="0"/>
              <a:t>体系中，所有类都直接或间接的继承了</a:t>
            </a:r>
            <a:r>
              <a:rPr dirty="0"/>
              <a:t>Object</a:t>
            </a:r>
            <a:r>
              <a:rPr lang="zh-CN" dirty="0"/>
              <a:t>类。因此，任何</a:t>
            </a:r>
            <a:r>
              <a:rPr dirty="0"/>
              <a:t>Java</a:t>
            </a:r>
            <a:r>
              <a:rPr lang="zh-CN" dirty="0"/>
              <a:t>对象都可以调用</a:t>
            </a:r>
            <a:r>
              <a:rPr dirty="0"/>
              <a:t>Object</a:t>
            </a:r>
            <a:r>
              <a:rPr lang="zh-CN" dirty="0"/>
              <a:t>类中的方法，而且任何类型的对象都可以赋给</a:t>
            </a:r>
            <a:r>
              <a:rPr dirty="0"/>
              <a:t>Object</a:t>
            </a:r>
            <a:r>
              <a:rPr lang="zh-CN" dirty="0"/>
              <a:t>类型的变量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dirty="0"/>
              <a:t>掌握基本类型的封装类的使用</a:t>
            </a:r>
            <a:endParaRPr lang="zh-CN" altLang="en-US" dirty="0"/>
          </a:p>
          <a:p>
            <a:pPr lvl="0"/>
            <a:r>
              <a:rPr lang="zh-CN" dirty="0"/>
              <a:t>理解装箱和拆箱机制和原理</a:t>
            </a:r>
            <a:endParaRPr lang="zh-CN" altLang="en-US" dirty="0"/>
          </a:p>
          <a:p>
            <a:pPr lvl="0"/>
            <a:r>
              <a:rPr lang="zh-CN" dirty="0"/>
              <a:t>掌握</a:t>
            </a:r>
            <a:r>
              <a:rPr dirty="0"/>
              <a:t>Object</a:t>
            </a:r>
            <a:r>
              <a:rPr lang="zh-CN" dirty="0"/>
              <a:t>、</a:t>
            </a:r>
            <a:r>
              <a:rPr dirty="0"/>
              <a:t>String</a:t>
            </a:r>
            <a:r>
              <a:rPr lang="zh-CN" dirty="0"/>
              <a:t>、</a:t>
            </a:r>
            <a:r>
              <a:rPr dirty="0"/>
              <a:t>StringBuffer</a:t>
            </a:r>
            <a:r>
              <a:rPr lang="zh-CN" dirty="0"/>
              <a:t>、</a:t>
            </a:r>
            <a:r>
              <a:rPr dirty="0"/>
              <a:t>StringBuilder</a:t>
            </a:r>
            <a:r>
              <a:rPr lang="zh-CN" dirty="0"/>
              <a:t>、</a:t>
            </a:r>
            <a:r>
              <a:rPr dirty="0"/>
              <a:t>Scanner</a:t>
            </a:r>
            <a:r>
              <a:rPr lang="zh-CN" dirty="0"/>
              <a:t>、</a:t>
            </a:r>
            <a:r>
              <a:rPr dirty="0"/>
              <a:t>Math</a:t>
            </a:r>
            <a:r>
              <a:rPr lang="zh-CN" dirty="0"/>
              <a:t>类的使用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本章重点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Object</a:t>
            </a:r>
            <a:r>
              <a:rPr lang="zh-CN" dirty="0"/>
              <a:t>类提供了所有类都需要的一些方法，常用的方法及描述</a:t>
            </a:r>
            <a:r>
              <a:rPr lang="zh-CN" altLang="en-US" dirty="0"/>
              <a:t>：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 Object</a:t>
            </a:r>
            <a:r>
              <a:rPr dirty="0"/>
              <a:t>类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477"/>
              </p:ext>
            </p:extLst>
          </p:nvPr>
        </p:nvGraphicFramePr>
        <p:xfrm>
          <a:off x="683568" y="1643056"/>
          <a:ext cx="7714745" cy="2833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81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latin typeface="Calibri"/>
                          <a:ea typeface="宋体"/>
                          <a:cs typeface="Times New Roman"/>
                        </a:rPr>
                        <a:t>方法</a:t>
                      </a:r>
                      <a:endParaRPr lang="zh-CN" sz="1400" b="1" kern="100" dirty="0">
                        <a:solidFill>
                          <a:schemeClr val="lt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latin typeface="Calibri"/>
                          <a:ea typeface="宋体"/>
                          <a:cs typeface="Times New Roman"/>
                        </a:rPr>
                        <a:t>功能描述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protected Object clone()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创建并返回当前对象的副本，该方法支持对象复制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public </a:t>
                      </a:r>
                      <a:r>
                        <a:rPr lang="en-US" sz="1400" b="1" kern="100" dirty="0" err="1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boolean</a:t>
                      </a:r>
                      <a:r>
                        <a:rPr lang="en-US" sz="14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equals(Object </a:t>
                      </a:r>
                      <a:r>
                        <a:rPr lang="en-US" sz="1400" b="1" kern="100" dirty="0" err="1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obj</a:t>
                      </a:r>
                      <a:r>
                        <a:rPr lang="en-US" sz="14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4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判断指定的对象与传入的对象是否相等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protected void finalize()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垃圾回收器调用此方法来清理即将回收对象的资源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public final 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  <a:hlinkClick r:id="rId3" action="ppaction://hlinkfile" tooltip="class in java.lang"/>
                        </a:rPr>
                        <a:t>Class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&lt;?&gt;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getClass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返回当前对象运行时所属的类型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public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hashCode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返回当前对象的哈希代码值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public String </a:t>
                      </a:r>
                      <a:r>
                        <a:rPr lang="en-US" sz="1400" b="1" kern="100" dirty="0" err="1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toString</a:t>
                      </a:r>
                      <a:r>
                        <a:rPr lang="en-US" sz="14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()</a:t>
                      </a:r>
                      <a:endParaRPr lang="zh-CN" sz="14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返回当前对象的字符串表示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39552" y="505208"/>
            <a:ext cx="8207375" cy="3143269"/>
          </a:xfrm>
        </p:spPr>
        <p:txBody>
          <a:bodyPr/>
          <a:lstStyle/>
          <a:p>
            <a:r>
              <a:rPr lang="zh-CN" dirty="0"/>
              <a:t>两个基本类型的变量比较是否相等时直接使用“</a:t>
            </a:r>
            <a:r>
              <a:rPr dirty="0"/>
              <a:t>= =</a:t>
            </a:r>
            <a:r>
              <a:rPr lang="zh-CN" dirty="0"/>
              <a:t>”运算符即可，但两个引用类型的对象比较是否相等时则有两种方式：使用“</a:t>
            </a:r>
            <a:r>
              <a:rPr dirty="0"/>
              <a:t>= =</a:t>
            </a:r>
            <a:r>
              <a:rPr lang="zh-CN" dirty="0"/>
              <a:t>”运算符，或使用</a:t>
            </a:r>
            <a:r>
              <a:rPr dirty="0"/>
              <a:t>equlas()</a:t>
            </a:r>
            <a:r>
              <a:rPr lang="zh-CN" dirty="0"/>
              <a:t>方法。在比较两个对象是否相等时，“</a:t>
            </a:r>
            <a:r>
              <a:rPr dirty="0"/>
              <a:t>= =</a:t>
            </a:r>
            <a:r>
              <a:rPr lang="zh-CN" dirty="0"/>
              <a:t>”运算符和</a:t>
            </a:r>
            <a:r>
              <a:rPr dirty="0"/>
              <a:t>equals()</a:t>
            </a:r>
            <a:r>
              <a:rPr lang="zh-CN" dirty="0"/>
              <a:t>方法是有区别的：</a:t>
            </a:r>
            <a:endParaRPr dirty="0"/>
          </a:p>
          <a:p>
            <a:pPr lvl="1"/>
            <a:r>
              <a:rPr u="sng" dirty="0">
                <a:solidFill>
                  <a:srgbClr val="FF0000"/>
                </a:solidFill>
              </a:rPr>
              <a:t>“= =”运算符比较的是两个对象地址是否相同</a:t>
            </a:r>
            <a:r>
              <a:rPr dirty="0"/>
              <a:t>，即引用的是同一个对象。</a:t>
            </a:r>
          </a:p>
          <a:p>
            <a:pPr lvl="1"/>
            <a:r>
              <a:rPr dirty="0"/>
              <a:t>equals()方法通常可以用于比较两个对象的内容是否相同。</a:t>
            </a:r>
          </a:p>
          <a:p>
            <a:pPr>
              <a:buNone/>
            </a:pPr>
            <a:endParaRPr 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4.3.1  equals()</a:t>
            </a:r>
            <a:r>
              <a:rPr dirty="0"/>
              <a:t>方法</a:t>
            </a:r>
            <a:endParaRPr lang="zh-CN" altLang="en-US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AE4EAD-6FF8-40EF-8E6F-E256DBCEF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4" y="3147814"/>
            <a:ext cx="4958045" cy="19057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642927"/>
            <a:ext cx="8207375" cy="571501"/>
          </a:xfrm>
        </p:spPr>
        <p:txBody>
          <a:bodyPr/>
          <a:lstStyle/>
          <a:p>
            <a:r>
              <a:rPr lang="zh-CN" altLang="en-US" dirty="0"/>
              <a:t>示例代码</a:t>
            </a:r>
            <a:r>
              <a:rPr dirty="0"/>
              <a:t>ObjectEqualsDemo.java</a:t>
            </a:r>
            <a:r>
              <a:rPr lang="zh-CN" altLang="en-US" dirty="0"/>
              <a:t>（代码</a:t>
            </a:r>
            <a:r>
              <a:rPr dirty="0"/>
              <a:t>1</a:t>
            </a:r>
            <a:r>
              <a:rPr lang="zh-CN" altLang="en-US" dirty="0"/>
              <a:t>）：</a:t>
            </a:r>
            <a:endParaRPr 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4.3.1  equals()</a:t>
            </a:r>
            <a:r>
              <a:rPr dirty="0"/>
              <a:t>方法</a:t>
            </a:r>
            <a:endParaRPr lang="zh-CN" altLang="en-US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785786" y="1214428"/>
            <a:ext cx="8143932" cy="3785652"/>
          </a:xfrm>
        </p:spPr>
        <p:txBody>
          <a:bodyPr/>
          <a:lstStyle/>
          <a:p>
            <a:r>
              <a:rPr lang="en-US" sz="1600" dirty="0">
                <a:ea typeface="Cambria Math" pitchFamily="18" charset="0"/>
              </a:rPr>
              <a:t>// 定义4个整型类对象</a:t>
            </a:r>
          </a:p>
          <a:p>
            <a:r>
              <a:rPr lang="en-US" sz="1600" dirty="0">
                <a:ea typeface="Cambria Math" pitchFamily="18" charset="0"/>
              </a:rPr>
              <a:t>Integer num1 = new Integer(8);</a:t>
            </a:r>
          </a:p>
          <a:p>
            <a:r>
              <a:rPr lang="en-US" sz="1600" dirty="0">
                <a:ea typeface="Cambria Math" pitchFamily="18" charset="0"/>
              </a:rPr>
              <a:t>Integer num2 = new Integer(10);</a:t>
            </a:r>
          </a:p>
          <a:p>
            <a:r>
              <a:rPr lang="en-US" sz="1600" dirty="0">
                <a:ea typeface="Cambria Math" pitchFamily="18" charset="0"/>
              </a:rPr>
              <a:t>Integer num3 = new Integer(8);</a:t>
            </a:r>
          </a:p>
          <a:p>
            <a:r>
              <a:rPr lang="en-US" sz="1600" dirty="0">
                <a:ea typeface="Cambria Math" pitchFamily="18" charset="0"/>
              </a:rPr>
              <a:t>// 将num1对象赋值给num4</a:t>
            </a:r>
          </a:p>
          <a:p>
            <a:r>
              <a:rPr lang="en-US" sz="1600" dirty="0">
                <a:ea typeface="Cambria Math" pitchFamily="18" charset="0"/>
              </a:rPr>
              <a:t>Integer num4 = num1;</a:t>
            </a:r>
          </a:p>
          <a:p>
            <a:r>
              <a:rPr lang="en-US" sz="1600" dirty="0" err="1">
                <a:ea typeface="Cambria Math" pitchFamily="18" charset="0"/>
              </a:rPr>
              <a:t>System.out.println</a:t>
            </a:r>
            <a:r>
              <a:rPr lang="en-US" sz="1600" dirty="0">
                <a:ea typeface="Cambria Math" pitchFamily="18" charset="0"/>
              </a:rPr>
              <a:t>("num1和自身进行比较：");</a:t>
            </a:r>
          </a:p>
          <a:p>
            <a:r>
              <a:rPr lang="en-US" sz="1600" dirty="0">
                <a:ea typeface="Cambria Math" pitchFamily="18" charset="0"/>
              </a:rPr>
              <a:t>// </a:t>
            </a:r>
            <a:r>
              <a:rPr lang="en-US" sz="1600" dirty="0" err="1">
                <a:ea typeface="Cambria Math" pitchFamily="18" charset="0"/>
              </a:rPr>
              <a:t>分别使用</a:t>
            </a:r>
            <a:r>
              <a:rPr lang="en-US" sz="1600" dirty="0">
                <a:ea typeface="Cambria Math" pitchFamily="18" charset="0"/>
              </a:rPr>
              <a:t>==</a:t>
            </a:r>
            <a:r>
              <a:rPr lang="en-US" sz="1600" dirty="0" err="1">
                <a:ea typeface="Cambria Math" pitchFamily="18" charset="0"/>
              </a:rPr>
              <a:t>和equals</a:t>
            </a:r>
            <a:r>
              <a:rPr lang="en-US" sz="1600" dirty="0">
                <a:ea typeface="Cambria Math" pitchFamily="18" charset="0"/>
              </a:rPr>
              <a:t>()</a:t>
            </a:r>
            <a:r>
              <a:rPr lang="en-US" sz="1600" dirty="0" err="1">
                <a:ea typeface="Cambria Math" pitchFamily="18" charset="0"/>
              </a:rPr>
              <a:t>方法进行自身比较</a:t>
            </a:r>
            <a:endParaRPr lang="en-US" sz="1600" dirty="0">
              <a:ea typeface="Cambria Math" pitchFamily="18" charset="0"/>
            </a:endParaRPr>
          </a:p>
          <a:p>
            <a:r>
              <a:rPr lang="en-US" sz="1600" dirty="0" err="1">
                <a:ea typeface="Cambria Math" pitchFamily="18" charset="0"/>
              </a:rPr>
              <a:t>System.out.println</a:t>
            </a:r>
            <a:r>
              <a:rPr lang="en-US" sz="1600" dirty="0">
                <a:ea typeface="Cambria Math" pitchFamily="18" charset="0"/>
              </a:rPr>
              <a:t>("num1 == num1是 " + (num1 == num1));</a:t>
            </a:r>
          </a:p>
          <a:p>
            <a:r>
              <a:rPr lang="en-US" sz="1600" dirty="0" err="1">
                <a:ea typeface="Cambria Math" pitchFamily="18" charset="0"/>
              </a:rPr>
              <a:t>System.out.println</a:t>
            </a:r>
            <a:r>
              <a:rPr lang="en-US" sz="1600" dirty="0">
                <a:ea typeface="Cambria Math" pitchFamily="18" charset="0"/>
              </a:rPr>
              <a:t>("num1.equals( num1 )是" + num1.equals(num1));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642927"/>
            <a:ext cx="8207375" cy="571501"/>
          </a:xfrm>
        </p:spPr>
        <p:txBody>
          <a:bodyPr/>
          <a:lstStyle/>
          <a:p>
            <a:r>
              <a:rPr lang="zh-CN" altLang="en-US" dirty="0"/>
              <a:t>示例代码</a:t>
            </a:r>
            <a:r>
              <a:rPr dirty="0"/>
              <a:t>ObjectEqualsDemo.java</a:t>
            </a:r>
            <a:r>
              <a:rPr lang="zh-CN" altLang="en-US" dirty="0"/>
              <a:t>（代码</a:t>
            </a:r>
            <a:r>
              <a:rPr dirty="0"/>
              <a:t>2</a:t>
            </a:r>
            <a:r>
              <a:rPr lang="zh-CN" altLang="en-US" dirty="0"/>
              <a:t>）：</a:t>
            </a:r>
            <a:endParaRPr 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4.3.1  equals()</a:t>
            </a:r>
            <a:r>
              <a:rPr dirty="0"/>
              <a:t>方法</a:t>
            </a:r>
            <a:endParaRPr lang="zh-CN" altLang="en-US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785786" y="1214428"/>
            <a:ext cx="8143932" cy="3786214"/>
          </a:xfrm>
        </p:spPr>
        <p:txBody>
          <a:bodyPr/>
          <a:lstStyle/>
          <a:p>
            <a:r>
              <a:rPr lang="en-US" sz="1600" dirty="0" err="1">
                <a:ea typeface="Cambria Math" pitchFamily="18" charset="0"/>
              </a:rPr>
              <a:t>System.out.println</a:t>
            </a:r>
            <a:r>
              <a:rPr lang="en-US" sz="1600" dirty="0">
                <a:ea typeface="Cambria Math" pitchFamily="18" charset="0"/>
              </a:rPr>
              <a:t>("——————————————————————————————————————————");</a:t>
            </a:r>
          </a:p>
          <a:p>
            <a:r>
              <a:rPr lang="en-US" sz="1600" dirty="0" err="1">
                <a:ea typeface="Cambria Math" pitchFamily="18" charset="0"/>
              </a:rPr>
              <a:t>System.out.println</a:t>
            </a:r>
            <a:r>
              <a:rPr lang="en-US" sz="1600" dirty="0">
                <a:ea typeface="Cambria Math" pitchFamily="18" charset="0"/>
              </a:rPr>
              <a:t>("num1和num2两个不同值的对象进行比较：");</a:t>
            </a:r>
          </a:p>
          <a:p>
            <a:r>
              <a:rPr lang="en-US" sz="1600" dirty="0">
                <a:ea typeface="Cambria Math" pitchFamily="18" charset="0"/>
              </a:rPr>
              <a:t>// num1和num2两个不同值的对象进行比较</a:t>
            </a:r>
          </a:p>
          <a:p>
            <a:r>
              <a:rPr lang="en-US" sz="1600" dirty="0" err="1">
                <a:ea typeface="Cambria Math" pitchFamily="18" charset="0"/>
              </a:rPr>
              <a:t>System.out.println</a:t>
            </a:r>
            <a:r>
              <a:rPr lang="en-US" sz="1600" dirty="0">
                <a:ea typeface="Cambria Math" pitchFamily="18" charset="0"/>
              </a:rPr>
              <a:t>("num1 == num2是 " + (num1 == num2));</a:t>
            </a:r>
          </a:p>
          <a:p>
            <a:r>
              <a:rPr lang="en-US" sz="1600" dirty="0" err="1">
                <a:ea typeface="Cambria Math" pitchFamily="18" charset="0"/>
              </a:rPr>
              <a:t>System.out.println</a:t>
            </a:r>
            <a:r>
              <a:rPr lang="en-US" sz="1600" dirty="0">
                <a:ea typeface="Cambria Math" pitchFamily="18" charset="0"/>
              </a:rPr>
              <a:t>("num1.equals( num2 )是" + num1.equals(num2));</a:t>
            </a:r>
          </a:p>
          <a:p>
            <a:r>
              <a:rPr lang="en-US" sz="1600" dirty="0" err="1">
                <a:ea typeface="Cambria Math" pitchFamily="18" charset="0"/>
              </a:rPr>
              <a:t>System.out.println</a:t>
            </a:r>
            <a:r>
              <a:rPr lang="en-US" sz="1600" dirty="0">
                <a:ea typeface="Cambria Math" pitchFamily="18" charset="0"/>
              </a:rPr>
              <a:t>("——————————————————————————————————————————");</a:t>
            </a:r>
          </a:p>
          <a:p>
            <a:r>
              <a:rPr lang="en-US" sz="1600" dirty="0" err="1">
                <a:ea typeface="Cambria Math" pitchFamily="18" charset="0"/>
              </a:rPr>
              <a:t>System.out.println</a:t>
            </a:r>
            <a:r>
              <a:rPr lang="en-US" sz="1600" dirty="0">
                <a:ea typeface="Cambria Math" pitchFamily="18" charset="0"/>
              </a:rPr>
              <a:t>(" num1和num3两个相同值的对象进行比较：");</a:t>
            </a:r>
          </a:p>
          <a:p>
            <a:r>
              <a:rPr lang="en-US" sz="1600" dirty="0">
                <a:ea typeface="Cambria Math" pitchFamily="18" charset="0"/>
              </a:rPr>
              <a:t>// num1和num3两个相同值的对象进行比较</a:t>
            </a:r>
          </a:p>
          <a:p>
            <a:r>
              <a:rPr lang="en-US" sz="1600" dirty="0">
                <a:ea typeface="Cambria Math" pitchFamily="18" charset="0"/>
              </a:rPr>
              <a:t>// num1和num3引用指向的对象的值一样，但对象空间不一样</a:t>
            </a:r>
          </a:p>
          <a:p>
            <a:r>
              <a:rPr lang="en-US" sz="1600" dirty="0" err="1">
                <a:ea typeface="Cambria Math" pitchFamily="18" charset="0"/>
              </a:rPr>
              <a:t>System.out.println</a:t>
            </a:r>
            <a:r>
              <a:rPr lang="en-US" sz="1600" dirty="0">
                <a:ea typeface="Cambria Math" pitchFamily="18" charset="0"/>
              </a:rPr>
              <a:t>("num1 == num3是" + (num1 == num3));</a:t>
            </a:r>
          </a:p>
          <a:p>
            <a:endParaRPr lang="en-US" sz="1600" dirty="0"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642927"/>
            <a:ext cx="8207375" cy="571501"/>
          </a:xfrm>
        </p:spPr>
        <p:txBody>
          <a:bodyPr/>
          <a:lstStyle/>
          <a:p>
            <a:r>
              <a:rPr lang="zh-CN" altLang="en-US" dirty="0"/>
              <a:t>示例代码</a:t>
            </a:r>
            <a:r>
              <a:rPr dirty="0"/>
              <a:t>ObjectEqualsDemo.java</a:t>
            </a:r>
            <a:r>
              <a:rPr lang="zh-CN" altLang="en-US" dirty="0"/>
              <a:t>（代码</a:t>
            </a:r>
            <a:r>
              <a:rPr dirty="0"/>
              <a:t>3</a:t>
            </a:r>
            <a:r>
              <a:rPr lang="zh-CN" altLang="en-US" dirty="0"/>
              <a:t>）：</a:t>
            </a:r>
            <a:endParaRPr 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4.3.1  equals()</a:t>
            </a:r>
            <a:r>
              <a:rPr dirty="0"/>
              <a:t>方法</a:t>
            </a:r>
            <a:endParaRPr lang="zh-CN" altLang="en-US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785786" y="1214428"/>
            <a:ext cx="8143932" cy="2274020"/>
          </a:xfrm>
        </p:spPr>
        <p:txBody>
          <a:bodyPr/>
          <a:lstStyle/>
          <a:p>
            <a:r>
              <a:rPr lang="en-US" sz="1600" dirty="0" err="1">
                <a:ea typeface="Cambria Math" pitchFamily="18" charset="0"/>
              </a:rPr>
              <a:t>System.out.println</a:t>
            </a:r>
            <a:r>
              <a:rPr lang="en-US" sz="1600" dirty="0">
                <a:ea typeface="Cambria Math" pitchFamily="18" charset="0"/>
              </a:rPr>
              <a:t>("num1.equals( num3 )是 " + num1.equals(num3));</a:t>
            </a:r>
          </a:p>
          <a:p>
            <a:r>
              <a:rPr lang="en-US" sz="1600" dirty="0" err="1">
                <a:ea typeface="Cambria Math" pitchFamily="18" charset="0"/>
              </a:rPr>
              <a:t>System.out.println</a:t>
            </a:r>
            <a:r>
              <a:rPr lang="en-US" sz="1600" dirty="0">
                <a:ea typeface="Cambria Math" pitchFamily="18" charset="0"/>
              </a:rPr>
              <a:t>("——————————————————————————————————————————");</a:t>
            </a:r>
          </a:p>
          <a:p>
            <a:r>
              <a:rPr lang="en-US" sz="1600" dirty="0" err="1">
                <a:ea typeface="Cambria Math" pitchFamily="18" charset="0"/>
              </a:rPr>
              <a:t>System.out.println</a:t>
            </a:r>
            <a:r>
              <a:rPr lang="en-US" sz="1600" dirty="0">
                <a:ea typeface="Cambria Math" pitchFamily="18" charset="0"/>
              </a:rPr>
              <a:t>(" num1和num4两个同一引用的对象进行比较：");</a:t>
            </a:r>
          </a:p>
          <a:p>
            <a:r>
              <a:rPr lang="en-US" sz="1600" dirty="0">
                <a:ea typeface="Cambria Math" pitchFamily="18" charset="0"/>
              </a:rPr>
              <a:t>// num1和num4引用指向同一个对象空间</a:t>
            </a:r>
          </a:p>
          <a:p>
            <a:r>
              <a:rPr lang="en-US" sz="1600" dirty="0" err="1">
                <a:ea typeface="Cambria Math" pitchFamily="18" charset="0"/>
              </a:rPr>
              <a:t>System.out.println</a:t>
            </a:r>
            <a:r>
              <a:rPr lang="en-US" sz="1600" dirty="0">
                <a:ea typeface="Cambria Math" pitchFamily="18" charset="0"/>
              </a:rPr>
              <a:t>("num1 == num4是 " + (num1 == num4));</a:t>
            </a:r>
          </a:p>
          <a:p>
            <a:r>
              <a:rPr lang="en-US" sz="1600" dirty="0" err="1">
                <a:ea typeface="Cambria Math" pitchFamily="18" charset="0"/>
              </a:rPr>
              <a:t>System.out.println</a:t>
            </a:r>
            <a:r>
              <a:rPr lang="en-US" sz="1600" dirty="0">
                <a:ea typeface="Cambria Math" pitchFamily="18" charset="0"/>
              </a:rPr>
              <a:t>("num1.equals( num4 )是 " + num1.equals(num4));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642927"/>
            <a:ext cx="8207375" cy="571501"/>
          </a:xfrm>
        </p:spPr>
        <p:txBody>
          <a:bodyPr/>
          <a:lstStyle/>
          <a:p>
            <a:r>
              <a:rPr lang="zh-CN" altLang="en-US" dirty="0"/>
              <a:t>运行结果如下（结果</a:t>
            </a:r>
            <a:r>
              <a:rPr dirty="0"/>
              <a:t>1</a:t>
            </a:r>
            <a:r>
              <a:rPr lang="zh-CN" altLang="en-US" dirty="0"/>
              <a:t>）：</a:t>
            </a:r>
            <a:endParaRPr 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4.3.1  equals()</a:t>
            </a:r>
            <a:r>
              <a:rPr dirty="0"/>
              <a:t>方法</a:t>
            </a:r>
            <a:endParaRPr lang="zh-CN" altLang="en-US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785786" y="1214428"/>
            <a:ext cx="8143932" cy="3046988"/>
          </a:xfrm>
        </p:spPr>
        <p:txBody>
          <a:bodyPr/>
          <a:lstStyle/>
          <a:p>
            <a:r>
              <a:rPr lang="en-US" sz="1600" dirty="0"/>
              <a:t>num1</a:t>
            </a:r>
            <a:r>
              <a:rPr sz="1600" dirty="0"/>
              <a:t>和自身进行比较：</a:t>
            </a:r>
          </a:p>
          <a:p>
            <a:r>
              <a:rPr lang="en-US" sz="1600" dirty="0"/>
              <a:t>num1 == num1</a:t>
            </a:r>
            <a:r>
              <a:rPr sz="1600" dirty="0"/>
              <a:t>是</a:t>
            </a:r>
            <a:r>
              <a:rPr lang="en-US" sz="1600" dirty="0"/>
              <a:t> true</a:t>
            </a:r>
            <a:endParaRPr sz="1600" dirty="0"/>
          </a:p>
          <a:p>
            <a:r>
              <a:rPr lang="en-US" sz="1600" dirty="0"/>
              <a:t>num1.equals( num1 )</a:t>
            </a:r>
            <a:r>
              <a:rPr sz="1600" dirty="0"/>
              <a:t>是</a:t>
            </a:r>
            <a:r>
              <a:rPr lang="en-US" sz="1600" dirty="0"/>
              <a:t>true</a:t>
            </a:r>
            <a:endParaRPr sz="1600" dirty="0"/>
          </a:p>
          <a:p>
            <a:r>
              <a:rPr lang="en-US" sz="1600" dirty="0"/>
              <a:t>——————————————————————————————————————————</a:t>
            </a:r>
            <a:endParaRPr sz="1600" dirty="0"/>
          </a:p>
          <a:p>
            <a:r>
              <a:rPr lang="en-US" sz="1600" dirty="0"/>
              <a:t>num1</a:t>
            </a:r>
            <a:r>
              <a:rPr sz="1600" dirty="0"/>
              <a:t>和</a:t>
            </a:r>
            <a:r>
              <a:rPr lang="en-US" sz="1600" dirty="0"/>
              <a:t>num2</a:t>
            </a:r>
            <a:r>
              <a:rPr sz="1600" dirty="0"/>
              <a:t>两个不同值的对象进行比较：</a:t>
            </a:r>
          </a:p>
          <a:p>
            <a:r>
              <a:rPr lang="en-US" sz="1600" dirty="0"/>
              <a:t>num1 == num2</a:t>
            </a:r>
            <a:r>
              <a:rPr sz="1600" dirty="0"/>
              <a:t>是</a:t>
            </a:r>
            <a:r>
              <a:rPr lang="en-US" sz="1600" dirty="0"/>
              <a:t> false</a:t>
            </a:r>
            <a:endParaRPr sz="1600" dirty="0"/>
          </a:p>
          <a:p>
            <a:r>
              <a:rPr lang="en-US" sz="1600" dirty="0"/>
              <a:t>num1.equals( num2 )</a:t>
            </a:r>
            <a:r>
              <a:rPr sz="1600" dirty="0"/>
              <a:t>是</a:t>
            </a:r>
            <a:r>
              <a:rPr lang="en-US" sz="1600" dirty="0"/>
              <a:t>false</a:t>
            </a:r>
            <a:endParaRPr sz="1600" dirty="0"/>
          </a:p>
          <a:p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642927"/>
            <a:ext cx="8207375" cy="571501"/>
          </a:xfrm>
        </p:spPr>
        <p:txBody>
          <a:bodyPr/>
          <a:lstStyle/>
          <a:p>
            <a:r>
              <a:rPr lang="zh-CN" altLang="en-US" dirty="0"/>
              <a:t>运行结果如下（结果</a:t>
            </a:r>
            <a:r>
              <a:rPr dirty="0"/>
              <a:t>2</a:t>
            </a:r>
            <a:r>
              <a:rPr lang="zh-CN" altLang="en-US" dirty="0"/>
              <a:t>）：</a:t>
            </a:r>
            <a:endParaRPr 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4.3.1  equals()</a:t>
            </a:r>
            <a:r>
              <a:rPr dirty="0"/>
              <a:t>方法</a:t>
            </a:r>
            <a:endParaRPr lang="zh-CN" altLang="en-US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785786" y="1214428"/>
            <a:ext cx="8143932" cy="3046988"/>
          </a:xfrm>
        </p:spPr>
        <p:txBody>
          <a:bodyPr/>
          <a:lstStyle/>
          <a:p>
            <a:r>
              <a:rPr lang="en-US" sz="1600" dirty="0"/>
              <a:t>——————————————————————————————————————————</a:t>
            </a:r>
          </a:p>
          <a:p>
            <a:r>
              <a:rPr lang="en-US" sz="1600" dirty="0"/>
              <a:t> num1</a:t>
            </a:r>
            <a:r>
              <a:rPr sz="1600" dirty="0"/>
              <a:t>和</a:t>
            </a:r>
            <a:r>
              <a:rPr lang="en-US" sz="1600" dirty="0"/>
              <a:t>num3</a:t>
            </a:r>
            <a:r>
              <a:rPr sz="1600" dirty="0"/>
              <a:t>两个相同值的对象进行比较：</a:t>
            </a:r>
          </a:p>
          <a:p>
            <a:r>
              <a:rPr lang="en-US" sz="1600" dirty="0"/>
              <a:t>num1 == num3</a:t>
            </a:r>
            <a:r>
              <a:rPr sz="1600" dirty="0"/>
              <a:t>是</a:t>
            </a:r>
            <a:r>
              <a:rPr lang="en-US" sz="1600" dirty="0"/>
              <a:t>false</a:t>
            </a:r>
          </a:p>
          <a:p>
            <a:r>
              <a:rPr lang="en-US" sz="1600" dirty="0"/>
              <a:t>num1.equals( num3 )</a:t>
            </a:r>
            <a:r>
              <a:rPr sz="1600" dirty="0"/>
              <a:t>是 </a:t>
            </a:r>
            <a:r>
              <a:rPr lang="en-US" sz="1600" dirty="0"/>
              <a:t>true</a:t>
            </a:r>
          </a:p>
          <a:p>
            <a:r>
              <a:rPr lang="en-US" sz="1600" dirty="0"/>
              <a:t>——————————————————————————————————————————</a:t>
            </a:r>
          </a:p>
          <a:p>
            <a:r>
              <a:rPr lang="en-US" sz="1600" dirty="0"/>
              <a:t> num1</a:t>
            </a:r>
            <a:r>
              <a:rPr sz="1600" dirty="0"/>
              <a:t>和</a:t>
            </a:r>
            <a:r>
              <a:rPr lang="en-US" sz="1600" dirty="0"/>
              <a:t>num4</a:t>
            </a:r>
            <a:r>
              <a:rPr sz="1600" dirty="0"/>
              <a:t>两个同一引用的对象进行比较：</a:t>
            </a:r>
          </a:p>
          <a:p>
            <a:r>
              <a:rPr lang="en-US" sz="1600" dirty="0"/>
              <a:t>num1 == num4</a:t>
            </a:r>
            <a:r>
              <a:rPr sz="1600" dirty="0"/>
              <a:t>是 </a:t>
            </a:r>
            <a:r>
              <a:rPr lang="en-US" sz="1600" dirty="0"/>
              <a:t>true</a:t>
            </a:r>
          </a:p>
          <a:p>
            <a:r>
              <a:rPr lang="en-US" sz="1600" dirty="0"/>
              <a:t>num1.equals( num4 )</a:t>
            </a:r>
            <a:r>
              <a:rPr sz="1600" dirty="0"/>
              <a:t>是 </a:t>
            </a:r>
            <a:r>
              <a:rPr lang="en-US" sz="1600" dirty="0"/>
              <a:t>true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642927"/>
            <a:ext cx="8207375" cy="4071963"/>
          </a:xfrm>
        </p:spPr>
        <p:txBody>
          <a:bodyPr/>
          <a:lstStyle/>
          <a:p>
            <a:r>
              <a:rPr lang="zh-CN" dirty="0"/>
              <a:t>上述代码中</a:t>
            </a:r>
            <a:r>
              <a:rPr dirty="0"/>
              <a:t>num1</a:t>
            </a:r>
            <a:r>
              <a:rPr lang="zh-CN" dirty="0"/>
              <a:t>对象分别跟自身</a:t>
            </a:r>
            <a:r>
              <a:rPr dirty="0"/>
              <a:t>num1</a:t>
            </a:r>
            <a:r>
              <a:rPr lang="zh-CN" dirty="0"/>
              <a:t>、不同值</a:t>
            </a:r>
            <a:r>
              <a:rPr dirty="0"/>
              <a:t>num2</a:t>
            </a:r>
            <a:r>
              <a:rPr lang="zh-CN" dirty="0"/>
              <a:t>、相同值</a:t>
            </a:r>
            <a:r>
              <a:rPr dirty="0"/>
              <a:t>num3</a:t>
            </a:r>
            <a:r>
              <a:rPr lang="zh-CN" dirty="0"/>
              <a:t>以及同一引用</a:t>
            </a:r>
            <a:r>
              <a:rPr dirty="0"/>
              <a:t>num4</a:t>
            </a:r>
            <a:r>
              <a:rPr lang="zh-CN" dirty="0"/>
              <a:t>这几个对象进行比较，通过分析运行结果可以得出：使用“</a:t>
            </a:r>
            <a:r>
              <a:rPr dirty="0"/>
              <a:t>==</a:t>
            </a:r>
            <a:r>
              <a:rPr lang="zh-CN" dirty="0"/>
              <a:t>”运算符将严格比较这两个变量引用是否相同，即地址是否相同，是否指向内存同一空间，只有当两个变量指向同一个内存地址即同一个对象时才返回</a:t>
            </a:r>
            <a:r>
              <a:rPr dirty="0"/>
              <a:t>true</a:t>
            </a:r>
            <a:r>
              <a:rPr lang="zh-CN" dirty="0"/>
              <a:t>，否则返回</a:t>
            </a:r>
            <a:r>
              <a:rPr dirty="0"/>
              <a:t>false</a:t>
            </a:r>
            <a:r>
              <a:rPr lang="zh-CN" dirty="0"/>
              <a:t>；</a:t>
            </a:r>
            <a:r>
              <a:rPr dirty="0"/>
              <a:t>Integer</a:t>
            </a:r>
            <a:r>
              <a:rPr lang="zh-CN" dirty="0"/>
              <a:t>的</a:t>
            </a:r>
            <a:r>
              <a:rPr dirty="0"/>
              <a:t>equals()</a:t>
            </a:r>
            <a:r>
              <a:rPr lang="zh-CN" dirty="0"/>
              <a:t>方法则比较两个对象的内容是否相同，只要两个对象的内容值相等，哪怕是两个不同的对象（引用地址不同），依然会返回</a:t>
            </a:r>
            <a:r>
              <a:rPr dirty="0"/>
              <a:t>true</a:t>
            </a:r>
            <a:r>
              <a:rPr lang="zh-CN" dirty="0"/>
              <a:t>。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4.3.1  equals()</a:t>
            </a:r>
            <a:r>
              <a:rPr dirty="0"/>
              <a:t>方法</a:t>
            </a:r>
            <a:endParaRPr lang="zh-CN" altLang="en-US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642927"/>
            <a:ext cx="8207375" cy="4071963"/>
          </a:xfrm>
        </p:spPr>
        <p:txBody>
          <a:bodyPr/>
          <a:lstStyle/>
          <a:p>
            <a:r>
              <a:rPr lang="zh-CN" dirty="0"/>
              <a:t>可以根据不同的业务规则采用不同的方式重写</a:t>
            </a:r>
            <a:r>
              <a:rPr dirty="0"/>
              <a:t>equals()</a:t>
            </a:r>
            <a:r>
              <a:rPr lang="zh-CN" dirty="0"/>
              <a:t>方法</a:t>
            </a:r>
            <a:r>
              <a:rPr lang="zh-CN" altLang="en-US" dirty="0"/>
              <a:t>，</a:t>
            </a:r>
            <a:r>
              <a:rPr lang="zh-CN" dirty="0"/>
              <a:t>下述代码定义一个</a:t>
            </a:r>
            <a:r>
              <a:rPr dirty="0"/>
              <a:t>Person</a:t>
            </a:r>
            <a:r>
              <a:rPr lang="zh-CN" dirty="0"/>
              <a:t>类并重写</a:t>
            </a:r>
            <a:r>
              <a:rPr dirty="0"/>
              <a:t>equals()</a:t>
            </a:r>
            <a:r>
              <a:rPr lang="zh-CN" dirty="0"/>
              <a:t>方法，判断两个</a:t>
            </a:r>
            <a:r>
              <a:rPr dirty="0"/>
              <a:t>Person</a:t>
            </a:r>
            <a:r>
              <a:rPr lang="zh-CN" dirty="0"/>
              <a:t>对象的年龄是否相等</a:t>
            </a:r>
            <a:r>
              <a:rPr lang="zh-CN" altLang="en-US" dirty="0"/>
              <a:t>。</a:t>
            </a:r>
            <a:r>
              <a:rPr dirty="0"/>
              <a:t>Person.java</a:t>
            </a:r>
            <a:r>
              <a:rPr lang="zh-CN" altLang="en-US" dirty="0"/>
              <a:t>如下：</a:t>
            </a:r>
            <a:endParaRPr 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4.3.1  equals()</a:t>
            </a:r>
            <a:r>
              <a:rPr dirty="0"/>
              <a:t>方法</a:t>
            </a:r>
            <a:endParaRPr lang="zh-CN" altLang="en-US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857224" y="2071684"/>
            <a:ext cx="8143932" cy="3046988"/>
          </a:xfrm>
        </p:spPr>
        <p:txBody>
          <a:bodyPr/>
          <a:lstStyle/>
          <a:p>
            <a:r>
              <a:rPr lang="en-US" sz="1600" dirty="0"/>
              <a:t>// </a:t>
            </a:r>
            <a:r>
              <a:rPr lang="en-US" sz="1600" dirty="0" err="1"/>
              <a:t>重写equals</a:t>
            </a:r>
            <a:r>
              <a:rPr lang="en-US" sz="1600" dirty="0"/>
              <a:t>()</a:t>
            </a:r>
            <a:r>
              <a:rPr lang="en-US" sz="1600" dirty="0" err="1"/>
              <a:t>方法，判断当前Person对象跟传入的Person对象年龄是否相同</a:t>
            </a:r>
            <a:endParaRPr lang="en-US" sz="1600" dirty="0"/>
          </a:p>
          <a:p>
            <a:r>
              <a:rPr lang="en-US" sz="1600" dirty="0"/>
              <a:t>	public </a:t>
            </a:r>
            <a:r>
              <a:rPr lang="en-US" sz="1600" dirty="0" err="1"/>
              <a:t>boolean</a:t>
            </a:r>
            <a:r>
              <a:rPr lang="en-US" sz="1600" dirty="0"/>
              <a:t> equals(Person p) {</a:t>
            </a:r>
          </a:p>
          <a:p>
            <a:r>
              <a:rPr lang="en-US" sz="1600" dirty="0"/>
              <a:t>		if (</a:t>
            </a:r>
            <a:r>
              <a:rPr lang="en-US" sz="1600" dirty="0" err="1"/>
              <a:t>this.age</a:t>
            </a:r>
            <a:r>
              <a:rPr lang="en-US" sz="1600" dirty="0"/>
              <a:t> == </a:t>
            </a:r>
            <a:r>
              <a:rPr lang="en-US" sz="1600" dirty="0" err="1"/>
              <a:t>p.age</a:t>
            </a:r>
            <a:r>
              <a:rPr lang="en-US" sz="1600" dirty="0"/>
              <a:t>) {</a:t>
            </a:r>
          </a:p>
          <a:p>
            <a:r>
              <a:rPr lang="en-US" sz="1600" dirty="0"/>
              <a:t>			return true;</a:t>
            </a:r>
          </a:p>
          <a:p>
            <a:r>
              <a:rPr lang="en-US" sz="1600" dirty="0"/>
              <a:t>		} else {</a:t>
            </a:r>
          </a:p>
          <a:p>
            <a:r>
              <a:rPr lang="en-US" sz="1600" dirty="0"/>
              <a:t>			return false;</a:t>
            </a:r>
          </a:p>
          <a:p>
            <a:r>
              <a:rPr lang="en-US" sz="1600" dirty="0"/>
              <a:t>		}</a:t>
            </a:r>
          </a:p>
          <a:p>
            <a:r>
              <a:rPr lang="en-US" sz="1600" dirty="0"/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642927"/>
            <a:ext cx="8207375" cy="4071963"/>
          </a:xfrm>
        </p:spPr>
        <p:txBody>
          <a:bodyPr/>
          <a:lstStyle/>
          <a:p>
            <a:r>
              <a:rPr lang="zh-CN" altLang="en-US" dirty="0"/>
              <a:t>测试代码</a:t>
            </a:r>
            <a:r>
              <a:rPr dirty="0"/>
              <a:t>PersonEqualsDemo.java </a:t>
            </a:r>
            <a:r>
              <a:rPr lang="zh-CN" altLang="en-US" dirty="0"/>
              <a:t>如下：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4.3.1  equals()</a:t>
            </a:r>
            <a:r>
              <a:rPr dirty="0"/>
              <a:t>方法</a:t>
            </a:r>
            <a:endParaRPr lang="zh-CN" altLang="en-US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857224" y="1571618"/>
            <a:ext cx="8143932" cy="1535357"/>
          </a:xfrm>
        </p:spPr>
        <p:txBody>
          <a:bodyPr/>
          <a:lstStyle/>
          <a:p>
            <a:r>
              <a:rPr lang="en-US" sz="1600" dirty="0"/>
              <a:t>Person p1 = new Person("</a:t>
            </a:r>
            <a:r>
              <a:rPr lang="en-US" sz="1600" dirty="0" err="1"/>
              <a:t>赵克玲</a:t>
            </a:r>
            <a:r>
              <a:rPr lang="en-US" sz="1600" dirty="0"/>
              <a:t>", 35, "</a:t>
            </a:r>
            <a:r>
              <a:rPr lang="en-US" sz="1600" dirty="0" err="1"/>
              <a:t>青岛</a:t>
            </a:r>
            <a:r>
              <a:rPr lang="en-US" sz="1600" dirty="0"/>
              <a:t>");</a:t>
            </a:r>
          </a:p>
          <a:p>
            <a:r>
              <a:rPr lang="en-US" sz="1600" dirty="0"/>
              <a:t>Person p2 = new Person("</a:t>
            </a:r>
            <a:r>
              <a:rPr lang="en-US" sz="1600" dirty="0" err="1"/>
              <a:t>张三</a:t>
            </a:r>
            <a:r>
              <a:rPr lang="en-US" sz="1600" dirty="0"/>
              <a:t>", 35, "</a:t>
            </a:r>
            <a:r>
              <a:rPr lang="en-US" sz="1600" dirty="0" err="1"/>
              <a:t>北京</a:t>
            </a:r>
            <a:r>
              <a:rPr lang="en-US" sz="1600" dirty="0"/>
              <a:t>");</a:t>
            </a:r>
          </a:p>
          <a:p>
            <a:r>
              <a:rPr lang="en-US" sz="1600" dirty="0" err="1"/>
              <a:t>System.out.println</a:t>
            </a:r>
            <a:r>
              <a:rPr lang="en-US" sz="1600" dirty="0"/>
              <a:t>("p1==p2是" + (p1 == p2));</a:t>
            </a:r>
          </a:p>
          <a:p>
            <a:r>
              <a:rPr lang="en-US" sz="1600" dirty="0" err="1"/>
              <a:t>System.out.println</a:t>
            </a:r>
            <a:r>
              <a:rPr lang="en-US" sz="1600" dirty="0"/>
              <a:t>("p1.equals(p2)是" + (p1.equals(p2)));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12B1E60-C2F1-456D-95EE-B03793F55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955" y="2571750"/>
            <a:ext cx="4248472" cy="25533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745C364-4DD5-4410-BF6E-A17722993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0"/>
            <a:ext cx="3287490" cy="27300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2EB2146-83A6-4133-BD27-08EB66199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195486"/>
            <a:ext cx="3417794" cy="264541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7079CEF-9FE7-4E79-823C-253374469C2A}"/>
              </a:ext>
            </a:extLst>
          </p:cNvPr>
          <p:cNvSpPr txBox="1"/>
          <p:nvPr/>
        </p:nvSpPr>
        <p:spPr bwMode="auto">
          <a:xfrm>
            <a:off x="4860032" y="3291830"/>
            <a:ext cx="3672408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  <a:cs typeface="华文细黑" charset="0"/>
              </a:rPr>
              <a:t>Integer</a:t>
            </a:r>
            <a:r>
              <a:rPr lang="en-US" altLang="zh-CN" sz="1400" b="1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rPr>
              <a:t>. </a:t>
            </a:r>
            <a:r>
              <a:rPr lang="en-US" altLang="zh-CN" sz="1400" b="1" dirty="0" err="1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rPr>
              <a:t>toString</a:t>
            </a:r>
            <a:r>
              <a:rPr lang="en-US" altLang="zh-CN" sz="1400" b="1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rPr>
              <a:t>()   </a:t>
            </a:r>
            <a:r>
              <a:rPr lang="zh-CN" altLang="en-US" sz="1400" b="1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rPr>
              <a:t>封装类</a:t>
            </a:r>
            <a:r>
              <a:rPr lang="en-US" altLang="zh-CN" sz="1400" b="1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rPr>
              <a:t>static </a:t>
            </a:r>
            <a:r>
              <a:rPr lang="zh-CN" altLang="en-US" sz="1400" b="1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rPr>
              <a:t>方法</a:t>
            </a:r>
            <a:endParaRPr lang="en-US" altLang="zh-CN" sz="14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  <a:cs typeface="华文细黑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b="1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rPr>
              <a:t>Object obj=new Object();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  <a:cs typeface="华文细黑" charset="0"/>
              </a:rPr>
              <a:t>            obj</a:t>
            </a:r>
            <a:r>
              <a:rPr lang="en-US" altLang="zh-CN" sz="1400" b="1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rPr>
              <a:t> . </a:t>
            </a:r>
            <a:r>
              <a:rPr lang="en-US" altLang="zh-CN" sz="1400" b="1" dirty="0" err="1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rPr>
              <a:t>toString</a:t>
            </a:r>
            <a:r>
              <a:rPr lang="en-US" altLang="zh-CN" sz="1400" b="1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rPr>
              <a:t>() ;   </a:t>
            </a:r>
            <a:r>
              <a:rPr lang="zh-CN" altLang="en-US" sz="1400" b="1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rPr>
              <a:t>根类 非</a:t>
            </a:r>
            <a:r>
              <a:rPr lang="en-US" altLang="zh-CN" sz="1400" b="1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rPr>
              <a:t>static </a:t>
            </a:r>
            <a:r>
              <a:rPr lang="zh-CN" altLang="en-US" sz="1400" b="1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rPr>
              <a:t>方法，子类中可以重写</a:t>
            </a:r>
            <a:endParaRPr lang="en-US" altLang="zh-CN" sz="14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  <a:cs typeface="华文细黑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rPr>
              <a:t>是两同名函数，不是方法重写！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9706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642927"/>
            <a:ext cx="8207375" cy="4071963"/>
          </a:xfrm>
        </p:spPr>
        <p:txBody>
          <a:bodyPr/>
          <a:lstStyle/>
          <a:p>
            <a:r>
              <a:rPr lang="zh-CN" dirty="0"/>
              <a:t>当</a:t>
            </a:r>
            <a:r>
              <a:rPr dirty="0"/>
              <a:t>Person</a:t>
            </a:r>
            <a:r>
              <a:rPr lang="zh-CN" dirty="0"/>
              <a:t>类中重写了</a:t>
            </a:r>
            <a:r>
              <a:rPr dirty="0"/>
              <a:t>equals()</a:t>
            </a:r>
            <a:r>
              <a:rPr lang="zh-CN" dirty="0"/>
              <a:t>方法，运行结果如下所示</a:t>
            </a:r>
            <a:r>
              <a:rPr lang="zh-CN" altLang="en-US" dirty="0"/>
              <a:t>：</a:t>
            </a:r>
            <a:endParaRPr dirty="0"/>
          </a:p>
          <a:p>
            <a:endParaRPr dirty="0"/>
          </a:p>
          <a:p>
            <a:endParaRPr dirty="0"/>
          </a:p>
          <a:p>
            <a:r>
              <a:rPr lang="zh-CN" dirty="0"/>
              <a:t>将</a:t>
            </a:r>
            <a:r>
              <a:rPr dirty="0"/>
              <a:t>Person</a:t>
            </a:r>
            <a:r>
              <a:rPr lang="zh-CN" dirty="0"/>
              <a:t>类中重写的</a:t>
            </a:r>
            <a:r>
              <a:rPr dirty="0"/>
              <a:t>equals()</a:t>
            </a:r>
            <a:r>
              <a:rPr lang="zh-CN" dirty="0"/>
              <a:t>方法注释掉，使用原来默认的方法，则运行结果如下所示</a:t>
            </a:r>
            <a:r>
              <a:rPr lang="zh-CN" altLang="en-US" dirty="0"/>
              <a:t>：</a:t>
            </a:r>
            <a:endParaRPr 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4.3.1  equals()</a:t>
            </a:r>
            <a:r>
              <a:rPr dirty="0"/>
              <a:t>方法</a:t>
            </a:r>
            <a:endParaRPr lang="zh-CN" altLang="en-US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 txBox="1">
            <a:spLocks/>
          </p:cNvSpPr>
          <p:nvPr/>
        </p:nvSpPr>
        <p:spPr bwMode="auto">
          <a:xfrm>
            <a:off x="857224" y="1357304"/>
            <a:ext cx="8143932" cy="707886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p1==p2</a:t>
            </a:r>
            <a:r>
              <a:rPr kumimoji="1" lang="zh-CN" altLang="en-US" sz="2000" dirty="0">
                <a:latin typeface="Courier New" pitchFamily="49" charset="0"/>
                <a:cs typeface="Courier New" pitchFamily="49" charset="0"/>
              </a:rPr>
              <a:t>是</a:t>
            </a:r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false</a:t>
            </a:r>
            <a:endParaRPr kumimoji="1"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p1.equals(p2)</a:t>
            </a:r>
            <a:r>
              <a:rPr kumimoji="1" lang="zh-CN" altLang="en-US" sz="2000" dirty="0">
                <a:latin typeface="Courier New" pitchFamily="49" charset="0"/>
                <a:cs typeface="Courier New" pitchFamily="49" charset="0"/>
              </a:rPr>
              <a:t>是</a:t>
            </a:r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true</a:t>
            </a:r>
            <a:endParaRPr kumimoji="1" lang="zh-CN" alt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文本占位符 8"/>
          <p:cNvSpPr txBox="1">
            <a:spLocks/>
          </p:cNvSpPr>
          <p:nvPr/>
        </p:nvSpPr>
        <p:spPr bwMode="auto">
          <a:xfrm>
            <a:off x="857224" y="3364062"/>
            <a:ext cx="8143932" cy="707886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p1==p2</a:t>
            </a:r>
            <a:r>
              <a:rPr kumimoji="1" lang="zh-CN" altLang="en-US" sz="2000" dirty="0">
                <a:latin typeface="Courier New" pitchFamily="49" charset="0"/>
                <a:cs typeface="Courier New" pitchFamily="49" charset="0"/>
              </a:rPr>
              <a:t>是</a:t>
            </a:r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false</a:t>
            </a:r>
            <a:endParaRPr kumimoji="1"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p1.equals(p2)</a:t>
            </a:r>
            <a:r>
              <a:rPr kumimoji="1" lang="zh-CN" altLang="en-US" sz="2000" dirty="0">
                <a:latin typeface="Courier New" pitchFamily="49" charset="0"/>
                <a:cs typeface="Courier New" pitchFamily="49" charset="0"/>
              </a:rPr>
              <a:t>是</a:t>
            </a:r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false</a:t>
            </a:r>
            <a:endParaRPr kumimoji="1" lang="zh-CN" alt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10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4071963"/>
          </a:xfrm>
        </p:spPr>
        <p:txBody>
          <a:bodyPr/>
          <a:lstStyle/>
          <a:p>
            <a:r>
              <a:rPr lang="zh-CN" dirty="0"/>
              <a:t>变量的声明与赋值可以分开</a:t>
            </a:r>
            <a:r>
              <a:rPr lang="zh-CN" altLang="en-US" dirty="0"/>
              <a:t>，</a:t>
            </a:r>
            <a:r>
              <a:rPr dirty="0"/>
              <a:t>Object</a:t>
            </a:r>
            <a:r>
              <a:rPr lang="zh-CN" dirty="0"/>
              <a:t>类的</a:t>
            </a:r>
            <a:r>
              <a:rPr dirty="0"/>
              <a:t>toString()</a:t>
            </a:r>
            <a:r>
              <a:rPr lang="zh-CN" dirty="0"/>
              <a:t>方法是一个非常特殊的方法，它是一个“自我描述”的方法，该方法返回当前对象的字符串表示。当使用</a:t>
            </a:r>
            <a:r>
              <a:rPr dirty="0"/>
              <a:t>System.out.println(obj)</a:t>
            </a:r>
            <a:r>
              <a:rPr lang="zh-CN" dirty="0"/>
              <a:t>输出语句中直接打印对象时，或字符串与对象进行连接操作时，</a:t>
            </a:r>
            <a:r>
              <a:rPr lang="zh-CN" u="sng" dirty="0">
                <a:solidFill>
                  <a:srgbClr val="FF0000"/>
                </a:solidFill>
              </a:rPr>
              <a:t>例如：</a:t>
            </a:r>
            <a:r>
              <a:rPr u="sng" dirty="0">
                <a:solidFill>
                  <a:srgbClr val="FF0000"/>
                </a:solidFill>
              </a:rPr>
              <a:t>"info" + obj</a:t>
            </a:r>
            <a:r>
              <a:rPr lang="zh-CN" u="sng" dirty="0">
                <a:solidFill>
                  <a:srgbClr val="FF0000"/>
                </a:solidFill>
              </a:rPr>
              <a:t>，系统都会自动调用对象的</a:t>
            </a:r>
            <a:r>
              <a:rPr u="sng" dirty="0">
                <a:solidFill>
                  <a:srgbClr val="FF0000"/>
                </a:solidFill>
              </a:rPr>
              <a:t>toString()</a:t>
            </a:r>
            <a:r>
              <a:rPr lang="zh-CN" u="sng" dirty="0">
                <a:solidFill>
                  <a:srgbClr val="FF0000"/>
                </a:solidFill>
              </a:rPr>
              <a:t>方法。</a:t>
            </a:r>
            <a:endParaRPr u="sng" dirty="0">
              <a:solidFill>
                <a:srgbClr val="FF0000"/>
              </a:solidFill>
            </a:endParaRPr>
          </a:p>
          <a:p>
            <a:r>
              <a:rPr dirty="0"/>
              <a:t>Object</a:t>
            </a:r>
            <a:r>
              <a:rPr lang="zh-CN" dirty="0"/>
              <a:t>类中的</a:t>
            </a:r>
            <a:r>
              <a:rPr dirty="0"/>
              <a:t>toString()</a:t>
            </a:r>
            <a:r>
              <a:rPr lang="zh-CN" dirty="0"/>
              <a:t>方法返回包含</a:t>
            </a:r>
            <a:r>
              <a:rPr lang="zh-CN" u="sng" dirty="0">
                <a:solidFill>
                  <a:srgbClr val="FF0000"/>
                </a:solidFill>
              </a:rPr>
              <a:t>类名和散列码的字符串</a:t>
            </a:r>
            <a:r>
              <a:rPr lang="zh-CN" dirty="0"/>
              <a:t>，具体格式如下</a:t>
            </a:r>
            <a:r>
              <a:rPr lang="zh-CN" altLang="en-US" dirty="0"/>
              <a:t>：</a:t>
            </a:r>
            <a:endParaRPr lang="zh-CN"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4.3.2  </a:t>
            </a:r>
            <a:r>
              <a:rPr lang="en-US" dirty="0" err="1"/>
              <a:t>toString</a:t>
            </a:r>
            <a:r>
              <a:rPr lang="en-US" altLang="zh-CN" dirty="0"/>
              <a:t>()</a:t>
            </a:r>
            <a:r>
              <a:rPr dirty="0"/>
              <a:t>方法</a:t>
            </a:r>
            <a:endParaRPr lang="zh-CN" altLang="en-US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文本占位符 8"/>
          <p:cNvSpPr txBox="1">
            <a:spLocks/>
          </p:cNvSpPr>
          <p:nvPr/>
        </p:nvSpPr>
        <p:spPr bwMode="auto">
          <a:xfrm>
            <a:off x="928662" y="4286262"/>
            <a:ext cx="6357956" cy="40011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1" lang="zh-CN" altLang="en-US" sz="2000" dirty="0">
                <a:latin typeface="Courier New" pitchFamily="49" charset="0"/>
                <a:cs typeface="Courier New" pitchFamily="49" charset="0"/>
              </a:rPr>
              <a:t>类名</a:t>
            </a:r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@</a:t>
            </a:r>
            <a:r>
              <a:rPr kumimoji="1" lang="zh-CN" altLang="en-US" sz="2000" dirty="0">
                <a:latin typeface="Courier New" pitchFamily="49" charset="0"/>
                <a:cs typeface="Courier New" pitchFamily="49" charset="0"/>
              </a:rPr>
              <a:t>哈希代码值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4071963"/>
          </a:xfrm>
        </p:spPr>
        <p:txBody>
          <a:bodyPr/>
          <a:lstStyle/>
          <a:p>
            <a:r>
              <a:rPr lang="zh-CN" dirty="0"/>
              <a:t>定义一个</a:t>
            </a:r>
            <a:r>
              <a:rPr dirty="0"/>
              <a:t>Book.java</a:t>
            </a:r>
            <a:r>
              <a:rPr lang="zh-CN" dirty="0"/>
              <a:t>类，并重写</a:t>
            </a:r>
            <a:r>
              <a:rPr dirty="0"/>
              <a:t>toString()</a:t>
            </a:r>
            <a:r>
              <a:rPr lang="zh-CN" dirty="0"/>
              <a:t>方法</a:t>
            </a:r>
            <a:r>
              <a:rPr lang="zh-CN" altLang="en-US" dirty="0"/>
              <a:t>：</a:t>
            </a:r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4.3.2  </a:t>
            </a:r>
            <a:r>
              <a:rPr lang="en-US" dirty="0" err="1"/>
              <a:t>toString</a:t>
            </a:r>
            <a:r>
              <a:rPr lang="en-US" altLang="zh-CN" dirty="0"/>
              <a:t>()</a:t>
            </a:r>
            <a:r>
              <a:rPr dirty="0"/>
              <a:t>方法</a:t>
            </a:r>
            <a:endParaRPr lang="zh-CN" altLang="en-US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 txBox="1">
            <a:spLocks/>
          </p:cNvSpPr>
          <p:nvPr/>
        </p:nvSpPr>
        <p:spPr bwMode="auto">
          <a:xfrm>
            <a:off x="857224" y="1676939"/>
            <a:ext cx="8072494" cy="1323439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// 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重写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toString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方法</a:t>
            </a:r>
          </a:p>
          <a:p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public String 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toString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 {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return 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this.bookName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+ “,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￥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” + 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this.price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+ “,” + 	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this.publisher</a:t>
            </a:r>
            <a:r>
              <a:rPr kumimoji="1" lang="en-US" altLang="zh-CN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+ “,ISBN:” + 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this.isbn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}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4071963"/>
          </a:xfrm>
        </p:spPr>
        <p:txBody>
          <a:bodyPr/>
          <a:lstStyle/>
          <a:p>
            <a:r>
              <a:rPr lang="zh-CN" altLang="en-US" dirty="0"/>
              <a:t>通过测试类</a:t>
            </a:r>
            <a:r>
              <a:rPr dirty="0"/>
              <a:t>BookDemo.java</a:t>
            </a:r>
            <a:r>
              <a:rPr lang="zh-CN" altLang="en-US" dirty="0"/>
              <a:t>进行测试：</a:t>
            </a:r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4.3.2  </a:t>
            </a:r>
            <a:r>
              <a:rPr lang="en-US" dirty="0" err="1"/>
              <a:t>toString</a:t>
            </a:r>
            <a:r>
              <a:rPr lang="en-US" altLang="zh-CN" dirty="0"/>
              <a:t>()</a:t>
            </a:r>
            <a:r>
              <a:rPr dirty="0"/>
              <a:t>方法</a:t>
            </a:r>
            <a:endParaRPr lang="zh-CN" altLang="en-US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 txBox="1">
            <a:spLocks/>
          </p:cNvSpPr>
          <p:nvPr/>
        </p:nvSpPr>
        <p:spPr bwMode="auto">
          <a:xfrm>
            <a:off x="857224" y="1676939"/>
            <a:ext cx="8072494" cy="230832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Book b1=new Book(“</a:t>
            </a:r>
            <a:r>
              <a:rPr kumimoji="1" lang="en-US" altLang="zh-CN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《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Java SE 8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应用开发</a:t>
            </a:r>
            <a:r>
              <a:rPr kumimoji="1" lang="en-US" altLang="zh-CN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》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”,98,“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科学出版社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”,“978-1-211-66889-8”);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(b1);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(“—————————————————————————————————————————————————————”);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Book b2=new Book(“</a:t>
            </a:r>
            <a:r>
              <a:rPr kumimoji="1" lang="en-US" altLang="zh-CN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《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C#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程序设计</a:t>
            </a:r>
            <a:r>
              <a:rPr kumimoji="1" lang="en-US" altLang="zh-CN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》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”,66,“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清华大学出版社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”,“978-1-211-66789-9”);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String s=b1+“\n”+b2;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(s);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4071963"/>
          </a:xfrm>
        </p:spPr>
        <p:txBody>
          <a:bodyPr/>
          <a:lstStyle/>
          <a:p>
            <a:r>
              <a:rPr lang="zh-CN" dirty="0"/>
              <a:t>运行结果如下所示</a:t>
            </a:r>
            <a:r>
              <a:rPr lang="zh-CN" altLang="en-US" dirty="0"/>
              <a:t>：</a:t>
            </a:r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4.3.2  </a:t>
            </a:r>
            <a:r>
              <a:rPr lang="en-US" dirty="0" err="1"/>
              <a:t>toString</a:t>
            </a:r>
            <a:r>
              <a:rPr lang="en-US" altLang="zh-CN" dirty="0"/>
              <a:t>()</a:t>
            </a:r>
            <a:r>
              <a:rPr dirty="0"/>
              <a:t>方法</a:t>
            </a:r>
            <a:endParaRPr lang="zh-CN" altLang="en-US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 txBox="1">
            <a:spLocks/>
          </p:cNvSpPr>
          <p:nvPr/>
        </p:nvSpPr>
        <p:spPr bwMode="auto">
          <a:xfrm>
            <a:off x="357158" y="1676939"/>
            <a:ext cx="8572560" cy="193899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1" lang="en-US" altLang="zh-CN" sz="2000" dirty="0">
                <a:latin typeface="Courier New" pitchFamily="49" charset="0"/>
                <a:cs typeface="Courier New" pitchFamily="49" charset="0"/>
              </a:rPr>
              <a:t>《</a:t>
            </a:r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Java SE 8</a:t>
            </a:r>
            <a:r>
              <a:rPr kumimoji="1" lang="zh-CN" altLang="en-US" sz="2000" dirty="0">
                <a:latin typeface="Courier New" pitchFamily="49" charset="0"/>
                <a:cs typeface="Courier New" pitchFamily="49" charset="0"/>
              </a:rPr>
              <a:t>应用开发</a:t>
            </a:r>
            <a:r>
              <a:rPr kumimoji="1" lang="en-US" altLang="zh-CN" sz="2000" dirty="0">
                <a:latin typeface="Courier New" pitchFamily="49" charset="0"/>
                <a:cs typeface="Courier New" pitchFamily="49" charset="0"/>
              </a:rPr>
              <a:t>》</a:t>
            </a:r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,</a:t>
            </a:r>
            <a:r>
              <a:rPr kumimoji="1" lang="zh-CN" altLang="en-US" sz="2000" dirty="0">
                <a:latin typeface="Courier New" pitchFamily="49" charset="0"/>
                <a:cs typeface="Courier New" pitchFamily="49" charset="0"/>
              </a:rPr>
              <a:t>￥</a:t>
            </a:r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98.0,</a:t>
            </a:r>
            <a:r>
              <a:rPr kumimoji="1" lang="zh-CN" altLang="en-US" sz="2000" dirty="0">
                <a:latin typeface="Courier New" pitchFamily="49" charset="0"/>
                <a:cs typeface="Courier New" pitchFamily="49" charset="0"/>
              </a:rPr>
              <a:t>科学出版社</a:t>
            </a:r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,ISBN:978-1-211-66889-8</a:t>
            </a:r>
            <a:endParaRPr kumimoji="1"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——————————————————————————————————————————</a:t>
            </a:r>
          </a:p>
          <a:p>
            <a:r>
              <a:rPr kumimoji="1" lang="en-US" altLang="zh-CN" sz="2000" dirty="0">
                <a:latin typeface="Courier New" pitchFamily="49" charset="0"/>
                <a:cs typeface="Courier New" pitchFamily="49" charset="0"/>
              </a:rPr>
              <a:t>《</a:t>
            </a:r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Java SE 8</a:t>
            </a:r>
            <a:r>
              <a:rPr kumimoji="1" lang="zh-CN" altLang="en-US" sz="2000" dirty="0">
                <a:latin typeface="Courier New" pitchFamily="49" charset="0"/>
                <a:cs typeface="Courier New" pitchFamily="49" charset="0"/>
              </a:rPr>
              <a:t>应用开发</a:t>
            </a:r>
            <a:r>
              <a:rPr kumimoji="1" lang="en-US" altLang="zh-CN" sz="2000" dirty="0">
                <a:latin typeface="Courier New" pitchFamily="49" charset="0"/>
                <a:cs typeface="Courier New" pitchFamily="49" charset="0"/>
              </a:rPr>
              <a:t>》</a:t>
            </a:r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,</a:t>
            </a:r>
            <a:r>
              <a:rPr kumimoji="1" lang="zh-CN" altLang="en-US" sz="2000" dirty="0">
                <a:latin typeface="Courier New" pitchFamily="49" charset="0"/>
                <a:cs typeface="Courier New" pitchFamily="49" charset="0"/>
              </a:rPr>
              <a:t>￥</a:t>
            </a:r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98.0,</a:t>
            </a:r>
            <a:r>
              <a:rPr kumimoji="1" lang="zh-CN" altLang="en-US" sz="2000" dirty="0">
                <a:latin typeface="Courier New" pitchFamily="49" charset="0"/>
                <a:cs typeface="Courier New" pitchFamily="49" charset="0"/>
              </a:rPr>
              <a:t>科学出版社</a:t>
            </a:r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,ISBN:978-1-211-66889-8</a:t>
            </a:r>
            <a:endParaRPr kumimoji="1"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zh-CN" sz="2000" dirty="0">
                <a:latin typeface="Courier New" pitchFamily="49" charset="0"/>
                <a:cs typeface="Courier New" pitchFamily="49" charset="0"/>
              </a:rPr>
              <a:t>《</a:t>
            </a:r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C#</a:t>
            </a:r>
            <a:r>
              <a:rPr kumimoji="1" lang="zh-CN" altLang="en-US" sz="2000" dirty="0">
                <a:latin typeface="Courier New" pitchFamily="49" charset="0"/>
                <a:cs typeface="Courier New" pitchFamily="49" charset="0"/>
              </a:rPr>
              <a:t>程序设计</a:t>
            </a:r>
            <a:r>
              <a:rPr kumimoji="1" lang="en-US" altLang="zh-CN" sz="2000" dirty="0">
                <a:latin typeface="Courier New" pitchFamily="49" charset="0"/>
                <a:cs typeface="Courier New" pitchFamily="49" charset="0"/>
              </a:rPr>
              <a:t>》</a:t>
            </a:r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,</a:t>
            </a:r>
            <a:r>
              <a:rPr kumimoji="1" lang="zh-CN" altLang="en-US" sz="2000" dirty="0">
                <a:latin typeface="Courier New" pitchFamily="49" charset="0"/>
                <a:cs typeface="Courier New" pitchFamily="49" charset="0"/>
              </a:rPr>
              <a:t>￥</a:t>
            </a:r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66.0,</a:t>
            </a:r>
            <a:r>
              <a:rPr kumimoji="1" lang="zh-CN" altLang="en-US" sz="2000" dirty="0">
                <a:latin typeface="Courier New" pitchFamily="49" charset="0"/>
                <a:cs typeface="Courier New" pitchFamily="49" charset="0"/>
              </a:rPr>
              <a:t>清华大学出版社</a:t>
            </a:r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,ISBN:978-1-211-66789-9</a:t>
            </a:r>
            <a:endParaRPr kumimoji="1" lang="zh-CN" alt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4071963"/>
          </a:xfrm>
        </p:spPr>
        <p:txBody>
          <a:bodyPr/>
          <a:lstStyle/>
          <a:p>
            <a:r>
              <a:rPr lang="zh-CN" dirty="0"/>
              <a:t>将</a:t>
            </a:r>
            <a:r>
              <a:rPr dirty="0"/>
              <a:t>Book</a:t>
            </a:r>
            <a:r>
              <a:rPr lang="zh-CN" dirty="0"/>
              <a:t>类中重写的</a:t>
            </a:r>
            <a:r>
              <a:rPr dirty="0"/>
              <a:t>toString()</a:t>
            </a:r>
            <a:r>
              <a:rPr lang="zh-CN" dirty="0"/>
              <a:t>方法注释掉，使用</a:t>
            </a:r>
            <a:r>
              <a:rPr dirty="0"/>
              <a:t>Object</a:t>
            </a:r>
            <a:r>
              <a:rPr lang="zh-CN" dirty="0"/>
              <a:t>原来默认的</a:t>
            </a:r>
            <a:r>
              <a:rPr dirty="0"/>
              <a:t>toString()</a:t>
            </a:r>
            <a:r>
              <a:rPr lang="zh-CN" dirty="0"/>
              <a:t>方法，则运行结果如下所示</a:t>
            </a:r>
            <a:r>
              <a:rPr lang="zh-CN" altLang="en-US" dirty="0"/>
              <a:t>：</a:t>
            </a:r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4.3.2  </a:t>
            </a:r>
            <a:r>
              <a:rPr lang="en-US" dirty="0" err="1"/>
              <a:t>toString</a:t>
            </a:r>
            <a:r>
              <a:rPr lang="en-US" altLang="zh-CN" dirty="0"/>
              <a:t>()</a:t>
            </a:r>
            <a:r>
              <a:rPr dirty="0"/>
              <a:t>方法</a:t>
            </a:r>
            <a:endParaRPr lang="zh-CN" altLang="en-US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 txBox="1">
            <a:spLocks/>
          </p:cNvSpPr>
          <p:nvPr/>
        </p:nvSpPr>
        <p:spPr bwMode="auto">
          <a:xfrm>
            <a:off x="857224" y="2143122"/>
            <a:ext cx="8072494" cy="1323439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com.qst.chapter04.Book@1db9742</a:t>
            </a:r>
            <a:endParaRPr kumimoji="1"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——————————————————————————————————————————</a:t>
            </a:r>
            <a:endParaRPr kumimoji="1"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com.qst.chapter04.Book@1db9742</a:t>
            </a:r>
          </a:p>
          <a:p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com.qst.chapter04.Book@106d69c</a:t>
            </a:r>
            <a:endParaRPr kumimoji="1" lang="zh-CN" alt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学习路线</a:t>
            </a:r>
            <a:endParaRPr lang="zh-CN" altLang="en-US" dirty="0"/>
          </a:p>
        </p:txBody>
      </p:sp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1" y="857238"/>
            <a:ext cx="8255815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798554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40"/>
            <a:ext cx="8207375" cy="4286259"/>
          </a:xfrm>
        </p:spPr>
        <p:txBody>
          <a:bodyPr/>
          <a:lstStyle/>
          <a:p>
            <a:r>
              <a:rPr dirty="0"/>
              <a:t>Java</a:t>
            </a:r>
            <a:r>
              <a:rPr lang="zh-CN" dirty="0"/>
              <a:t>提供了</a:t>
            </a:r>
            <a:r>
              <a:rPr dirty="0"/>
              <a:t>String</a:t>
            </a:r>
            <a:r>
              <a:rPr lang="zh-CN" dirty="0"/>
              <a:t>、</a:t>
            </a:r>
            <a:r>
              <a:rPr dirty="0"/>
              <a:t>StringBuffer</a:t>
            </a:r>
            <a:r>
              <a:rPr lang="zh-CN" dirty="0"/>
              <a:t>和</a:t>
            </a:r>
            <a:r>
              <a:rPr dirty="0"/>
              <a:t>StringBuilder</a:t>
            </a:r>
            <a:r>
              <a:rPr lang="zh-CN" dirty="0"/>
              <a:t>三个类来封装字符串</a:t>
            </a:r>
            <a:r>
              <a:rPr lang="zh-CN" altLang="en-US" dirty="0"/>
              <a:t>，</a:t>
            </a:r>
            <a:r>
              <a:rPr lang="zh-CN" dirty="0"/>
              <a:t>并提供了一系列方法来操作字符串对象</a:t>
            </a:r>
            <a:r>
              <a:rPr lang="zh-CN" altLang="en-US" dirty="0"/>
              <a:t>，三者区别如下：</a:t>
            </a:r>
            <a:endParaRPr dirty="0"/>
          </a:p>
          <a:p>
            <a:pPr lvl="1"/>
            <a:r>
              <a:rPr dirty="0"/>
              <a:t>String创建的字符串是不可变的，如果改变字符串变量的值，是在内存中创建一个新的字符串，字符串变量将引用新创建的字符串地址，而原来的字符串在内存中依然存在且内容不变，直至Java的垃圾回收系统对其进行销毁。</a:t>
            </a:r>
            <a:endParaRPr lang="en-US" dirty="0"/>
          </a:p>
          <a:p>
            <a:pPr lvl="1"/>
            <a:r>
              <a:rPr lang="en-US" dirty="0" err="1"/>
              <a:t>StringBuffer</a:t>
            </a:r>
            <a:r>
              <a:rPr dirty="0"/>
              <a:t>创建的字符串是可变的，当使用</a:t>
            </a:r>
            <a:r>
              <a:rPr lang="en-US" dirty="0" err="1"/>
              <a:t>StringBuffer</a:t>
            </a:r>
            <a:r>
              <a:rPr dirty="0"/>
              <a:t>创建一个字符串后，该字符串的内容可以通过</a:t>
            </a:r>
            <a:r>
              <a:rPr lang="en-US" dirty="0"/>
              <a:t>append()</a:t>
            </a:r>
            <a:r>
              <a:rPr dirty="0"/>
              <a:t>、</a:t>
            </a:r>
            <a:r>
              <a:rPr lang="en-US" dirty="0"/>
              <a:t>insert()</a:t>
            </a:r>
            <a:r>
              <a:rPr dirty="0"/>
              <a:t>、</a:t>
            </a:r>
            <a:r>
              <a:rPr lang="en-US" dirty="0" err="1"/>
              <a:t>setCharAt</a:t>
            </a:r>
            <a:r>
              <a:rPr lang="en-US" dirty="0"/>
              <a:t>()</a:t>
            </a:r>
            <a:r>
              <a:rPr dirty="0"/>
              <a:t>等方法进行改变，而字符串变量所引用的地址一直不变，最终调用它的</a:t>
            </a:r>
            <a:r>
              <a:rPr lang="en-US" dirty="0" err="1"/>
              <a:t>toString</a:t>
            </a:r>
            <a:r>
              <a:rPr lang="en-US" dirty="0"/>
              <a:t>()</a:t>
            </a:r>
            <a:r>
              <a:rPr dirty="0"/>
              <a:t>方法转换成一个</a:t>
            </a:r>
            <a:r>
              <a:rPr lang="en-US" dirty="0"/>
              <a:t>String</a:t>
            </a:r>
            <a:r>
              <a:rPr dirty="0"/>
              <a:t>对象。</a:t>
            </a:r>
            <a:endParaRPr lang="en-US" dirty="0"/>
          </a:p>
          <a:p>
            <a:pPr lvl="1"/>
            <a:r>
              <a:rPr lang="en-US" dirty="0" err="1"/>
              <a:t>StringBuilder</a:t>
            </a:r>
            <a:r>
              <a:rPr dirty="0"/>
              <a:t>与</a:t>
            </a:r>
            <a:r>
              <a:rPr lang="en-US" dirty="0" err="1"/>
              <a:t>StringBuffer</a:t>
            </a:r>
            <a:r>
              <a:rPr dirty="0"/>
              <a:t>类似也是创建一个可变的字符串，不同的是</a:t>
            </a:r>
            <a:r>
              <a:rPr lang="en-US" dirty="0" err="1"/>
              <a:t>StringBuffer</a:t>
            </a:r>
            <a:r>
              <a:rPr dirty="0"/>
              <a:t>是</a:t>
            </a:r>
            <a:r>
              <a:rPr u="sng" dirty="0">
                <a:solidFill>
                  <a:srgbClr val="FF0000"/>
                </a:solidFill>
              </a:rPr>
              <a:t>线程安全</a:t>
            </a:r>
            <a:r>
              <a:rPr dirty="0"/>
              <a:t>的，而</a:t>
            </a:r>
            <a:r>
              <a:rPr lang="en-US" dirty="0" err="1"/>
              <a:t>StringBuilder</a:t>
            </a:r>
            <a:r>
              <a:rPr dirty="0"/>
              <a:t>没有</a:t>
            </a:r>
            <a:r>
              <a:rPr u="sng" dirty="0">
                <a:solidFill>
                  <a:srgbClr val="FF0000"/>
                </a:solidFill>
              </a:rPr>
              <a:t>实现线程安全</a:t>
            </a:r>
            <a:r>
              <a:rPr dirty="0"/>
              <a:t>，因此性能较好。</a:t>
            </a:r>
            <a:endParaRPr lang="zh-CN" dirty="0"/>
          </a:p>
          <a:p>
            <a:endParaRPr dirty="0"/>
          </a:p>
          <a:p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4.4  </a:t>
            </a:r>
            <a:r>
              <a:rPr dirty="0"/>
              <a:t>字符串类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6C3199-A7F0-4171-AB1C-31650F850C85}"/>
              </a:ext>
            </a:extLst>
          </p:cNvPr>
          <p:cNvSpPr/>
          <p:nvPr/>
        </p:nvSpPr>
        <p:spPr>
          <a:xfrm>
            <a:off x="4211960" y="555526"/>
            <a:ext cx="4572000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Verdana" panose="020B0604030504040204" pitchFamily="34" charset="0"/>
              </a:rPr>
              <a:t>线程安全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就是多线程访问时，采用了加锁机制，当一个线程访问该类的某个数据时，进行保护</a:t>
            </a:r>
            <a:r>
              <a:rPr lang="zh-CN" altLang="en-US" dirty="0">
                <a:solidFill>
                  <a:srgbClr val="0000CC"/>
                </a:solidFill>
                <a:latin typeface="Verdana" panose="020B0604030504040204" pitchFamily="34" charset="0"/>
              </a:rPr>
              <a:t>（如加锁），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其他线程不能进行访问直到该线程读取完，其他线程才可使用。不会出现数据不一致或者数据污染。</a:t>
            </a:r>
          </a:p>
          <a:p>
            <a:r>
              <a:rPr lang="zh-CN" altLang="en-US" dirty="0">
                <a:solidFill>
                  <a:srgbClr val="FF0000"/>
                </a:solidFill>
                <a:latin typeface="Verdana" panose="020B0604030504040204" pitchFamily="34" charset="0"/>
              </a:rPr>
              <a:t>线程不安全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就是不提供数据访问保护，有可能出现多个线程先后更改数据造成所得到的数据是脏数据。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714362"/>
            <a:ext cx="8207375" cy="4286259"/>
          </a:xfrm>
        </p:spPr>
        <p:txBody>
          <a:bodyPr/>
          <a:lstStyle/>
          <a:p>
            <a:r>
              <a:rPr dirty="0"/>
              <a:t>String</a:t>
            </a:r>
            <a:r>
              <a:rPr lang="zh-CN" dirty="0"/>
              <a:t>字符串类常用的方法</a:t>
            </a:r>
            <a:r>
              <a:rPr lang="zh-CN" altLang="en-US" dirty="0"/>
              <a:t>如下：</a:t>
            </a:r>
            <a:endParaRPr dirty="0"/>
          </a:p>
          <a:p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4.4.1  String</a:t>
            </a:r>
            <a:r>
              <a:rPr dirty="0"/>
              <a:t>类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28662" y="1357304"/>
          <a:ext cx="7931560" cy="3643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0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1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81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latin typeface="Calibri"/>
                          <a:ea typeface="宋体"/>
                          <a:cs typeface="Times New Roman"/>
                        </a:rPr>
                        <a:t>方法</a:t>
                      </a:r>
                      <a:endParaRPr lang="zh-CN" sz="1400" b="1" kern="100" dirty="0">
                        <a:solidFill>
                          <a:schemeClr val="lt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latin typeface="Calibri"/>
                          <a:ea typeface="宋体"/>
                          <a:cs typeface="Times New Roman"/>
                        </a:rPr>
                        <a:t>功能描述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String()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默认构造方法，创建一个包含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个字符的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String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对象（不是返回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null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String(char[] value)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使用一个字符数组构造一个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String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对象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String(String s)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使用一个字符串值构造一个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String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对象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String(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StringBuffer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bs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根据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StringBuffer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对象来创建对应的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String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对象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String(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StringBuilder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sb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根据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StringBuilder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对象来创建对应的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String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对象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char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charAt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index)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获取字符串中指定位置的字符，参数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index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下标从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开始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compareTo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(String s)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比较两个字符串的大小，相等返回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，不等则返回不等字符编码值的差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boolean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endsWith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(String s)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判断一个字符串是否以指定的字符串结尾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28662" y="714362"/>
          <a:ext cx="6573520" cy="404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0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3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81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latin typeface="Calibri"/>
                          <a:ea typeface="宋体"/>
                          <a:cs typeface="Times New Roman"/>
                        </a:rPr>
                        <a:t>方法</a:t>
                      </a:r>
                      <a:endParaRPr lang="zh-CN" sz="1400" b="1" kern="100" dirty="0">
                        <a:solidFill>
                          <a:schemeClr val="lt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latin typeface="Calibri"/>
                          <a:ea typeface="宋体"/>
                          <a:cs typeface="Times New Roman"/>
                        </a:rPr>
                        <a:t>功能描述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boolean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equals()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比较两个字符串的内容是否相等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byte[]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getBytes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将字符串转换成字节数组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indexOf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(String s)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找出指定的子字符串在字符串中第一次出现的位置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length()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返回字符串的长度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String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subString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beg)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获取从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beg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位置开始到结束的子字符串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String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subString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beg,int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end)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获取从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beg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位置开始到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end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位置的子字符串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String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toLowerCase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将字符串转换成小写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String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toUpperCase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将字符串转换成大写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static String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valueOf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(X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将基本类型值转换成字符串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学习路线</a:t>
            </a:r>
            <a:endParaRPr lang="zh-CN" altLang="en-US" dirty="0"/>
          </a:p>
        </p:txBody>
      </p:sp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1" y="857238"/>
            <a:ext cx="8255815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785821"/>
            <a:ext cx="8207375" cy="571483"/>
          </a:xfrm>
        </p:spPr>
        <p:txBody>
          <a:bodyPr/>
          <a:lstStyle/>
          <a:p>
            <a:r>
              <a:rPr lang="zh-CN" dirty="0"/>
              <a:t>下述代码演示</a:t>
            </a:r>
            <a:r>
              <a:rPr dirty="0"/>
              <a:t>String</a:t>
            </a:r>
            <a:r>
              <a:rPr lang="zh-CN" dirty="0"/>
              <a:t>类常用方法的应用</a:t>
            </a:r>
            <a:r>
              <a:rPr lang="zh-CN" altLang="en-US" dirty="0"/>
              <a:t>，</a:t>
            </a:r>
            <a:r>
              <a:rPr dirty="0"/>
              <a:t>StringDemo.java</a:t>
            </a:r>
            <a:r>
              <a:rPr lang="zh-CN" altLang="en-US" dirty="0"/>
              <a:t>如下</a:t>
            </a:r>
            <a:r>
              <a:rPr dirty="0"/>
              <a:t> </a:t>
            </a:r>
            <a:r>
              <a:rPr lang="zh-CN" altLang="en-US" dirty="0"/>
              <a:t>：</a:t>
            </a:r>
            <a:endParaRPr dirty="0"/>
          </a:p>
          <a:p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 txBox="1">
            <a:spLocks/>
          </p:cNvSpPr>
          <p:nvPr/>
        </p:nvSpPr>
        <p:spPr bwMode="auto">
          <a:xfrm>
            <a:off x="857224" y="1795531"/>
            <a:ext cx="8072494" cy="206210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String 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str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= “I‘m 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zhaokl,welcome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to 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qingdao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!”;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str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(“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字符串长度：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” + 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str.length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(“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截取从下标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5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开始的子字符串：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”+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str.substring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(5));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("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截取从下标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5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开始到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10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结束的子字符串：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”+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str.substring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(5, 10));</a:t>
            </a:r>
            <a:r>
              <a:rPr kumimoji="1" lang="en-US" altLang="en-US" sz="1600" dirty="0">
                <a:solidFill>
                  <a:schemeClr val="accent1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[)</a:t>
            </a:r>
            <a:endParaRPr kumimoji="1" lang="zh-CN" altLang="en-US" sz="1600" dirty="0">
              <a:solidFill>
                <a:schemeClr val="accent1"/>
              </a:solidFill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(“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转换成小写：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” + 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str.toLowerCase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("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转换成大写：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" + 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str.toUpperCase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785821"/>
            <a:ext cx="8207375" cy="571483"/>
          </a:xfrm>
        </p:spPr>
        <p:txBody>
          <a:bodyPr/>
          <a:lstStyle/>
          <a:p>
            <a:r>
              <a:rPr lang="zh-CN" altLang="en-US" dirty="0"/>
              <a:t>运行结果如下：</a:t>
            </a:r>
            <a:endParaRPr dirty="0"/>
          </a:p>
          <a:p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 txBox="1">
            <a:spLocks/>
          </p:cNvSpPr>
          <p:nvPr/>
        </p:nvSpPr>
        <p:spPr bwMode="auto">
          <a:xfrm>
            <a:off x="857224" y="1795531"/>
            <a:ext cx="8072494" cy="193899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I'm </a:t>
            </a:r>
            <a:r>
              <a:rPr kumimoji="1" lang="en-US" altLang="en-US" sz="2000" dirty="0" err="1">
                <a:latin typeface="Courier New" pitchFamily="49" charset="0"/>
                <a:cs typeface="Courier New" pitchFamily="49" charset="0"/>
              </a:rPr>
              <a:t>zhaokl,welcome</a:t>
            </a:r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 to </a:t>
            </a:r>
            <a:r>
              <a:rPr kumimoji="1" lang="en-US" altLang="en-US" sz="2000" dirty="0" err="1">
                <a:latin typeface="Courier New" pitchFamily="49" charset="0"/>
                <a:cs typeface="Courier New" pitchFamily="49" charset="0"/>
              </a:rPr>
              <a:t>qingdao</a:t>
            </a:r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!</a:t>
            </a:r>
            <a:endParaRPr kumimoji="1"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kumimoji="1" lang="zh-CN" altLang="en-US" sz="2000" dirty="0">
                <a:latin typeface="Courier New" pitchFamily="49" charset="0"/>
                <a:cs typeface="Courier New" pitchFamily="49" charset="0"/>
              </a:rPr>
              <a:t>字符串长度：</a:t>
            </a:r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30</a:t>
            </a:r>
            <a:endParaRPr kumimoji="1"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kumimoji="1" lang="zh-CN" altLang="en-US" sz="2000" dirty="0">
                <a:latin typeface="Courier New" pitchFamily="49" charset="0"/>
                <a:cs typeface="Courier New" pitchFamily="49" charset="0"/>
              </a:rPr>
              <a:t>截取从下标</a:t>
            </a:r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5</a:t>
            </a:r>
            <a:r>
              <a:rPr kumimoji="1" lang="zh-CN" altLang="en-US" sz="2000" dirty="0">
                <a:latin typeface="Courier New" pitchFamily="49" charset="0"/>
                <a:cs typeface="Courier New" pitchFamily="49" charset="0"/>
              </a:rPr>
              <a:t>开始的子字符串：</a:t>
            </a:r>
            <a:r>
              <a:rPr kumimoji="1" lang="en-US" altLang="en-US" sz="2000" dirty="0" err="1">
                <a:latin typeface="Courier New" pitchFamily="49" charset="0"/>
                <a:cs typeface="Courier New" pitchFamily="49" charset="0"/>
              </a:rPr>
              <a:t>haokl,welcome</a:t>
            </a:r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 to </a:t>
            </a:r>
            <a:r>
              <a:rPr kumimoji="1" lang="en-US" altLang="en-US" sz="2000" dirty="0" err="1">
                <a:latin typeface="Courier New" pitchFamily="49" charset="0"/>
                <a:cs typeface="Courier New" pitchFamily="49" charset="0"/>
              </a:rPr>
              <a:t>qingdao</a:t>
            </a:r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!</a:t>
            </a:r>
            <a:endParaRPr kumimoji="1"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kumimoji="1" lang="zh-CN" altLang="en-US" sz="2000" dirty="0">
                <a:latin typeface="Courier New" pitchFamily="49" charset="0"/>
                <a:cs typeface="Courier New" pitchFamily="49" charset="0"/>
              </a:rPr>
              <a:t>截取从下标</a:t>
            </a:r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5</a:t>
            </a:r>
            <a:r>
              <a:rPr kumimoji="1" lang="zh-CN" altLang="en-US" sz="2000" dirty="0">
                <a:latin typeface="Courier New" pitchFamily="49" charset="0"/>
                <a:cs typeface="Courier New" pitchFamily="49" charset="0"/>
              </a:rPr>
              <a:t>开始到</a:t>
            </a:r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10</a:t>
            </a:r>
            <a:r>
              <a:rPr kumimoji="1" lang="zh-CN" altLang="en-US" sz="2000" dirty="0">
                <a:latin typeface="Courier New" pitchFamily="49" charset="0"/>
                <a:cs typeface="Courier New" pitchFamily="49" charset="0"/>
              </a:rPr>
              <a:t>结束的子字符串：</a:t>
            </a:r>
            <a:r>
              <a:rPr kumimoji="1" lang="en-US" altLang="en-US" sz="2000" dirty="0" err="1">
                <a:latin typeface="Courier New" pitchFamily="49" charset="0"/>
                <a:cs typeface="Courier New" pitchFamily="49" charset="0"/>
              </a:rPr>
              <a:t>haokl</a:t>
            </a:r>
            <a:endParaRPr kumimoji="1"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kumimoji="1" lang="zh-CN" altLang="en-US" sz="2000" dirty="0">
                <a:latin typeface="Courier New" pitchFamily="49" charset="0"/>
                <a:cs typeface="Courier New" pitchFamily="49" charset="0"/>
              </a:rPr>
              <a:t>转换成小写：</a:t>
            </a:r>
            <a:r>
              <a:rPr kumimoji="1" lang="en-US" altLang="en-US" sz="2000" dirty="0" err="1">
                <a:latin typeface="Courier New" pitchFamily="49" charset="0"/>
                <a:cs typeface="Courier New" pitchFamily="49" charset="0"/>
              </a:rPr>
              <a:t>i'm</a:t>
            </a:r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en-US" sz="2000" dirty="0" err="1">
                <a:latin typeface="Courier New" pitchFamily="49" charset="0"/>
                <a:cs typeface="Courier New" pitchFamily="49" charset="0"/>
              </a:rPr>
              <a:t>zhaokl,welcome</a:t>
            </a:r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 to </a:t>
            </a:r>
            <a:r>
              <a:rPr kumimoji="1" lang="en-US" altLang="en-US" sz="2000" dirty="0" err="1">
                <a:latin typeface="Courier New" pitchFamily="49" charset="0"/>
                <a:cs typeface="Courier New" pitchFamily="49" charset="0"/>
              </a:rPr>
              <a:t>qingdao</a:t>
            </a:r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!</a:t>
            </a:r>
            <a:endParaRPr kumimoji="1"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kumimoji="1" lang="zh-CN" altLang="en-US" sz="2000" dirty="0">
                <a:latin typeface="Courier New" pitchFamily="49" charset="0"/>
                <a:cs typeface="Courier New" pitchFamily="49" charset="0"/>
              </a:rPr>
              <a:t>转换成大写：</a:t>
            </a:r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I'M ZHAOKL,WELCOME TO QINGDAO!</a:t>
            </a:r>
            <a:endParaRPr kumimoji="1" lang="zh-CN" alt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785821"/>
            <a:ext cx="8207375" cy="1357301"/>
          </a:xfrm>
        </p:spPr>
        <p:txBody>
          <a:bodyPr/>
          <a:lstStyle/>
          <a:p>
            <a:r>
              <a:rPr lang="zh-CN" dirty="0"/>
              <a:t>在</a:t>
            </a:r>
            <a:r>
              <a:rPr dirty="0"/>
              <a:t>Java</a:t>
            </a:r>
            <a:r>
              <a:rPr lang="zh-CN" dirty="0"/>
              <a:t>程序中，</a:t>
            </a:r>
            <a:r>
              <a:rPr lang="zh-CN" altLang="en-US" dirty="0"/>
              <a:t>经常</a:t>
            </a:r>
            <a:r>
              <a:rPr lang="zh-CN" dirty="0"/>
              <a:t>使用“</a:t>
            </a:r>
            <a:r>
              <a:rPr dirty="0"/>
              <a:t>+</a:t>
            </a:r>
            <a:r>
              <a:rPr lang="zh-CN" dirty="0"/>
              <a:t>”运算符连接字符串，但不同情况下字符串连接的结果也是不同的，</a:t>
            </a:r>
            <a:r>
              <a:rPr lang="zh-CN" altLang="en-US" dirty="0"/>
              <a:t>如下述代码</a:t>
            </a:r>
            <a:r>
              <a:rPr dirty="0"/>
              <a:t>StringLinkDemo.java</a:t>
            </a:r>
            <a:r>
              <a:rPr lang="zh-CN" dirty="0"/>
              <a:t>所示</a:t>
            </a:r>
            <a:r>
              <a:rPr lang="zh-CN" altLang="en-US" dirty="0"/>
              <a:t>：</a:t>
            </a:r>
            <a:endParaRPr dirty="0"/>
          </a:p>
          <a:p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 txBox="1">
            <a:spLocks/>
          </p:cNvSpPr>
          <p:nvPr/>
        </p:nvSpPr>
        <p:spPr bwMode="auto">
          <a:xfrm>
            <a:off x="857224" y="2295597"/>
            <a:ext cx="8072494" cy="2616101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// 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字符串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+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字符串</a:t>
            </a:r>
          </a:p>
          <a:p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String name = “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zhaokel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”;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String str1 = “hello ” + name;// “hello 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zhaokel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”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(str1);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// 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字符串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+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其他类型</a:t>
            </a:r>
          </a:p>
          <a:p>
            <a:r>
              <a:rPr kumimoji="1" lang="en-US" altLang="en-US" sz="1600" dirty="0">
                <a:solidFill>
                  <a:srgbClr val="0000CC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String str2 = name + 10 + 20;// “zhaokel1020”</a:t>
            </a:r>
            <a:endParaRPr kumimoji="1" lang="zh-CN" altLang="en-US" sz="1600" dirty="0">
              <a:solidFill>
                <a:srgbClr val="0000CC"/>
              </a:solidFill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(str2);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// 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其他类型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+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字符串</a:t>
            </a:r>
          </a:p>
          <a:p>
            <a:r>
              <a:rPr kumimoji="1" lang="en-US" altLang="en-US" sz="1600" dirty="0">
                <a:solidFill>
                  <a:srgbClr val="0000CC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String str3 = 10 + 4.5 + name;// 14.5zhaokel</a:t>
            </a:r>
            <a:endParaRPr kumimoji="1" lang="zh-CN" altLang="en-US" sz="1600" dirty="0">
              <a:solidFill>
                <a:srgbClr val="0000CC"/>
              </a:solidFill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(str3);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59"/>
            <a:ext cx="8207375" cy="3929069"/>
          </a:xfrm>
        </p:spPr>
        <p:txBody>
          <a:bodyPr/>
          <a:lstStyle/>
          <a:p>
            <a:r>
              <a:rPr lang="zh-CN" dirty="0"/>
              <a:t>使用“</a:t>
            </a:r>
            <a:r>
              <a:rPr dirty="0"/>
              <a:t>+</a:t>
            </a:r>
            <a:r>
              <a:rPr lang="zh-CN" dirty="0"/>
              <a:t>”运算符连接字符串时注意以下三点</a:t>
            </a:r>
            <a:r>
              <a:rPr lang="zh-CN" altLang="en-US" dirty="0"/>
              <a:t>：</a:t>
            </a:r>
            <a:endParaRPr dirty="0"/>
          </a:p>
          <a:p>
            <a:pPr lvl="1"/>
            <a:r>
              <a:rPr dirty="0"/>
              <a:t>字符串与字符串进行“+”连接时：第二个字符串会连接到第一个字符串之后。</a:t>
            </a:r>
          </a:p>
          <a:p>
            <a:pPr lvl="1"/>
            <a:r>
              <a:rPr dirty="0"/>
              <a:t>字符串与其他类型进行“+”连接时：因字符串在前面，所以其他类型的数据都将转换成字符串与前面的字符串进行连接。</a:t>
            </a:r>
          </a:p>
          <a:p>
            <a:pPr lvl="1"/>
            <a:r>
              <a:rPr dirty="0"/>
              <a:t>其他类型与字符串进行“+”连接时：因字符串在后面，其他类型按照从左向右进行运算，最后再与字符串进行连接。</a:t>
            </a:r>
          </a:p>
          <a:p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714362"/>
            <a:ext cx="8207375" cy="4286259"/>
          </a:xfrm>
        </p:spPr>
        <p:txBody>
          <a:bodyPr/>
          <a:lstStyle/>
          <a:p>
            <a:r>
              <a:rPr dirty="0"/>
              <a:t>StringBuffer</a:t>
            </a:r>
            <a:r>
              <a:rPr lang="zh-CN" dirty="0"/>
              <a:t>字符缓冲区类是一种线程安全的可变字符序列</a:t>
            </a:r>
            <a:r>
              <a:rPr lang="zh-CN" altLang="en-US" dirty="0"/>
              <a:t>，</a:t>
            </a:r>
            <a:r>
              <a:rPr lang="zh-CN" dirty="0"/>
              <a:t>常用的方法</a:t>
            </a:r>
            <a:r>
              <a:rPr lang="zh-CN" altLang="en-US" dirty="0"/>
              <a:t>如下：</a:t>
            </a:r>
            <a:endParaRPr dirty="0"/>
          </a:p>
          <a:p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4.4.2  </a:t>
            </a:r>
            <a:r>
              <a:rPr lang="en-US" dirty="0" err="1"/>
              <a:t>StringBuffer</a:t>
            </a:r>
            <a:r>
              <a:rPr dirty="0"/>
              <a:t>类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792453"/>
              </p:ext>
            </p:extLst>
          </p:nvPr>
        </p:nvGraphicFramePr>
        <p:xfrm>
          <a:off x="857224" y="1785932"/>
          <a:ext cx="7938707" cy="3238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8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0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81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latin typeface="Calibri"/>
                          <a:ea typeface="宋体"/>
                          <a:cs typeface="Times New Roman"/>
                        </a:rPr>
                        <a:t>方法</a:t>
                      </a:r>
                      <a:endParaRPr lang="zh-CN" sz="1400" b="1" kern="100" dirty="0">
                        <a:solidFill>
                          <a:schemeClr val="lt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latin typeface="Calibri"/>
                          <a:ea typeface="宋体"/>
                          <a:cs typeface="Times New Roman"/>
                        </a:rPr>
                        <a:t>功能描述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StringBuffer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构造一个不带字符的字符串缓冲区，初始容量为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16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个字符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StringBuffer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capacity)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构造一个不带字符，但具有指定初始容量的字符串缓冲区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StringBuffer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(String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构造一个字符串缓冲区，并将其内容初始化为指定的字符串内容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CC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append(String </a:t>
                      </a:r>
                      <a:r>
                        <a:rPr lang="en-US" sz="1400" kern="100" dirty="0" err="1">
                          <a:solidFill>
                            <a:srgbClr val="0000CC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100" dirty="0">
                          <a:solidFill>
                            <a:srgbClr val="0000CC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400" kern="100" dirty="0">
                        <a:solidFill>
                          <a:srgbClr val="0000CC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在字符串末尾追加一个字符串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char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charAt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index)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返回指定下标位置的字符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capacity()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返回字符串缓冲区容量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rgbClr val="0000CC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StringBuffer</a:t>
                      </a:r>
                      <a:r>
                        <a:rPr lang="en-US" sz="1400" kern="100" dirty="0">
                          <a:solidFill>
                            <a:srgbClr val="0000CC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delete(</a:t>
                      </a:r>
                      <a:r>
                        <a:rPr lang="en-US" sz="1400" kern="100" dirty="0" err="1">
                          <a:solidFill>
                            <a:srgbClr val="0000CC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100" dirty="0">
                          <a:solidFill>
                            <a:srgbClr val="0000CC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start, </a:t>
                      </a:r>
                      <a:r>
                        <a:rPr lang="en-US" sz="1400" kern="100" dirty="0" err="1">
                          <a:solidFill>
                            <a:srgbClr val="0000CC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100" dirty="0">
                          <a:solidFill>
                            <a:srgbClr val="0000CC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end)</a:t>
                      </a:r>
                      <a:endParaRPr lang="zh-CN" sz="1400" kern="100" dirty="0">
                        <a:solidFill>
                          <a:srgbClr val="0000CC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删除指定开始下标到结束下标之间的子字符串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201778"/>
              </p:ext>
            </p:extLst>
          </p:nvPr>
        </p:nvGraphicFramePr>
        <p:xfrm>
          <a:off x="214282" y="619137"/>
          <a:ext cx="8816594" cy="4452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6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0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81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latin typeface="Calibri"/>
                          <a:ea typeface="宋体"/>
                          <a:cs typeface="Times New Roman"/>
                        </a:rPr>
                        <a:t>方法</a:t>
                      </a:r>
                      <a:endParaRPr lang="zh-CN" sz="1400" b="1" kern="100" dirty="0">
                        <a:solidFill>
                          <a:schemeClr val="lt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latin typeface="Calibri"/>
                          <a:ea typeface="宋体"/>
                          <a:cs typeface="Times New Roman"/>
                        </a:rPr>
                        <a:t>功能描述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u="none" kern="100" dirty="0" err="1">
                          <a:solidFill>
                            <a:srgbClr val="0000CC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StringBuffer</a:t>
                      </a:r>
                      <a:r>
                        <a:rPr lang="en-US" sz="1400" kern="100" dirty="0">
                          <a:solidFill>
                            <a:srgbClr val="0000CC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insert(</a:t>
                      </a:r>
                      <a:r>
                        <a:rPr lang="en-US" sz="1400" kern="100" dirty="0" err="1">
                          <a:solidFill>
                            <a:srgbClr val="0000CC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100" dirty="0">
                          <a:solidFill>
                            <a:srgbClr val="0000CC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offset, String </a:t>
                      </a:r>
                      <a:r>
                        <a:rPr lang="en-US" sz="1400" kern="100" dirty="0" err="1">
                          <a:solidFill>
                            <a:srgbClr val="0000CC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100" dirty="0">
                          <a:solidFill>
                            <a:srgbClr val="0000CC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400" kern="100" dirty="0">
                        <a:solidFill>
                          <a:srgbClr val="0000CC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在指定位置插入一个字符串，该方法提供多种参数的重载方法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lastIndexOf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(String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返回最后出现指定字符串的下标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setCharAt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index, char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ch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设置指定下标的字符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setLength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newLength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设置长度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length()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返回字符串的长度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StringBuffer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replace(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start,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end,  String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在指定开始下标和结束下标之间内容替换成指定子字符串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StringBuffer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reverse()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反转字符串序列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String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subString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beg)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获取从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beg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位置开始到结束的子字符串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String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subString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beg,int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end)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获取从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beg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位置开始到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end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位置的子字符串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String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toString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返回当前缓冲区中的字符串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4" y="642945"/>
            <a:ext cx="8429684" cy="928673"/>
          </a:xfrm>
        </p:spPr>
        <p:txBody>
          <a:bodyPr/>
          <a:lstStyle/>
          <a:p>
            <a:r>
              <a:rPr lang="zh-CN" dirty="0"/>
              <a:t>下述代码演示</a:t>
            </a:r>
            <a:r>
              <a:rPr dirty="0"/>
              <a:t>StringBuffer</a:t>
            </a:r>
            <a:r>
              <a:rPr lang="zh-CN" dirty="0"/>
              <a:t>常用方法的应用</a:t>
            </a:r>
            <a:r>
              <a:rPr dirty="0"/>
              <a:t>,StringBufferDemo.java</a:t>
            </a:r>
            <a:r>
              <a:rPr lang="zh-CN" altLang="en-US" dirty="0"/>
              <a:t>（代码</a:t>
            </a:r>
            <a:r>
              <a:rPr dirty="0"/>
              <a:t>1</a:t>
            </a:r>
            <a:r>
              <a:rPr lang="zh-CN" altLang="en-US" dirty="0"/>
              <a:t>）如下：</a:t>
            </a:r>
            <a:endParaRPr dirty="0"/>
          </a:p>
          <a:p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 txBox="1">
            <a:spLocks/>
          </p:cNvSpPr>
          <p:nvPr/>
        </p:nvSpPr>
        <p:spPr bwMode="auto">
          <a:xfrm>
            <a:off x="785786" y="2017469"/>
            <a:ext cx="8072494" cy="255454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StringBuffer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sb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= new 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StringBuffer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(“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初始长度：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” + 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sb.length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(“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初始容量是：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” + 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sb.capacity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// 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追加字符串</a:t>
            </a: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sb.append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(“java”);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(“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追加后：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” + 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sb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// 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插入</a:t>
            </a: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sb.insert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(0, “hello ”);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("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插入后：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" + 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sb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	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4" y="500048"/>
            <a:ext cx="8207375" cy="571483"/>
          </a:xfrm>
        </p:spPr>
        <p:txBody>
          <a:bodyPr/>
          <a:lstStyle/>
          <a:p>
            <a:r>
              <a:rPr dirty="0"/>
              <a:t>StringBufferDemo.java</a:t>
            </a:r>
            <a:r>
              <a:rPr lang="zh-CN" altLang="en-US" dirty="0"/>
              <a:t>（代码</a:t>
            </a:r>
            <a:r>
              <a:rPr dirty="0"/>
              <a:t>2</a:t>
            </a:r>
            <a:r>
              <a:rPr lang="zh-CN" altLang="en-US" dirty="0"/>
              <a:t>）如下：</a:t>
            </a:r>
            <a:endParaRPr dirty="0"/>
          </a:p>
          <a:p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 txBox="1">
            <a:spLocks/>
          </p:cNvSpPr>
          <p:nvPr/>
        </p:nvSpPr>
        <p:spPr bwMode="auto">
          <a:xfrm>
            <a:off x="785786" y="1142990"/>
            <a:ext cx="8072494" cy="353943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// 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替换</a:t>
            </a: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sb.replace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(5, 6, “,”);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(“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替换后：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” + 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sb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// 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删除</a:t>
            </a: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sb.delete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(5, 6); 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(“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删除后：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” + 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sb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// 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反转</a:t>
            </a: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sb.reverse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(“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反转后：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” + 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sb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(“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当前字符串长度：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” + 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sb.length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(“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当前容量是：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” + 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sb.capacity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// 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改变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StringBuilder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的长度，将只保留前面部分</a:t>
            </a: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sb.setLength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(5);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("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改变长度后：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" + 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sb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785821"/>
            <a:ext cx="8207375" cy="571483"/>
          </a:xfrm>
        </p:spPr>
        <p:txBody>
          <a:bodyPr/>
          <a:lstStyle/>
          <a:p>
            <a:r>
              <a:rPr lang="zh-CN" altLang="en-US" dirty="0"/>
              <a:t>运行结果如下：</a:t>
            </a:r>
            <a:endParaRPr dirty="0"/>
          </a:p>
          <a:p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 txBox="1">
            <a:spLocks/>
          </p:cNvSpPr>
          <p:nvPr/>
        </p:nvSpPr>
        <p:spPr bwMode="auto">
          <a:xfrm>
            <a:off x="928662" y="1571618"/>
            <a:ext cx="6786610" cy="3170099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1" lang="zh-CN" altLang="en-US" sz="2000" dirty="0">
                <a:latin typeface="Courier New" pitchFamily="49" charset="0"/>
                <a:cs typeface="Courier New" pitchFamily="49" charset="0"/>
              </a:rPr>
              <a:t>初始长度：</a:t>
            </a:r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0</a:t>
            </a:r>
            <a:endParaRPr kumimoji="1"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kumimoji="1" lang="zh-CN" altLang="en-US" sz="2000" dirty="0">
                <a:latin typeface="Courier New" pitchFamily="49" charset="0"/>
                <a:cs typeface="Courier New" pitchFamily="49" charset="0"/>
              </a:rPr>
              <a:t>初始容量是：</a:t>
            </a:r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16</a:t>
            </a:r>
            <a:endParaRPr kumimoji="1"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kumimoji="1" lang="zh-CN" altLang="en-US" sz="2000" dirty="0">
                <a:latin typeface="Courier New" pitchFamily="49" charset="0"/>
                <a:cs typeface="Courier New" pitchFamily="49" charset="0"/>
              </a:rPr>
              <a:t>追加后：</a:t>
            </a:r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java</a:t>
            </a:r>
            <a:endParaRPr kumimoji="1"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kumimoji="1" lang="zh-CN" altLang="en-US" sz="2000" dirty="0">
                <a:latin typeface="Courier New" pitchFamily="49" charset="0"/>
                <a:cs typeface="Courier New" pitchFamily="49" charset="0"/>
              </a:rPr>
              <a:t>插入后：</a:t>
            </a:r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hello java</a:t>
            </a:r>
            <a:endParaRPr kumimoji="1"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kumimoji="1" lang="zh-CN" altLang="en-US" sz="2000" dirty="0">
                <a:latin typeface="Courier New" pitchFamily="49" charset="0"/>
                <a:cs typeface="Courier New" pitchFamily="49" charset="0"/>
              </a:rPr>
              <a:t>替换后：</a:t>
            </a:r>
            <a:r>
              <a:rPr kumimoji="1" lang="en-US" altLang="en-US" sz="2000" dirty="0" err="1">
                <a:latin typeface="Courier New" pitchFamily="49" charset="0"/>
                <a:cs typeface="Courier New" pitchFamily="49" charset="0"/>
              </a:rPr>
              <a:t>hello,java</a:t>
            </a:r>
            <a:endParaRPr kumimoji="1"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kumimoji="1" lang="zh-CN" altLang="en-US" sz="2000" dirty="0">
                <a:latin typeface="Courier New" pitchFamily="49" charset="0"/>
                <a:cs typeface="Courier New" pitchFamily="49" charset="0"/>
              </a:rPr>
              <a:t>删除后：</a:t>
            </a:r>
            <a:r>
              <a:rPr kumimoji="1" lang="en-US" altLang="en-US" sz="2000" dirty="0" err="1">
                <a:latin typeface="Courier New" pitchFamily="49" charset="0"/>
                <a:cs typeface="Courier New" pitchFamily="49" charset="0"/>
              </a:rPr>
              <a:t>hellojava</a:t>
            </a:r>
            <a:endParaRPr kumimoji="1"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kumimoji="1" lang="zh-CN" altLang="en-US" sz="2000" dirty="0">
                <a:latin typeface="Courier New" pitchFamily="49" charset="0"/>
                <a:cs typeface="Courier New" pitchFamily="49" charset="0"/>
              </a:rPr>
              <a:t>反转后：</a:t>
            </a:r>
            <a:r>
              <a:rPr kumimoji="1" lang="en-US" altLang="en-US" sz="2000" dirty="0" err="1">
                <a:latin typeface="Courier New" pitchFamily="49" charset="0"/>
                <a:cs typeface="Courier New" pitchFamily="49" charset="0"/>
              </a:rPr>
              <a:t>avajolleh</a:t>
            </a:r>
            <a:endParaRPr kumimoji="1"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kumimoji="1" lang="zh-CN" altLang="en-US" sz="2000" dirty="0">
                <a:latin typeface="Courier New" pitchFamily="49" charset="0"/>
                <a:cs typeface="Courier New" pitchFamily="49" charset="0"/>
              </a:rPr>
              <a:t>当前字符串长度：</a:t>
            </a:r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9</a:t>
            </a:r>
            <a:endParaRPr kumimoji="1"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kumimoji="1" lang="zh-CN" altLang="en-US" sz="2000" dirty="0">
                <a:latin typeface="Courier New" pitchFamily="49" charset="0"/>
                <a:cs typeface="Courier New" pitchFamily="49" charset="0"/>
              </a:rPr>
              <a:t>当前容量是：</a:t>
            </a:r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16</a:t>
            </a:r>
            <a:endParaRPr kumimoji="1"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kumimoji="1" lang="zh-CN" altLang="en-US" sz="2000" dirty="0">
                <a:latin typeface="Courier New" pitchFamily="49" charset="0"/>
                <a:cs typeface="Courier New" pitchFamily="49" charset="0"/>
              </a:rPr>
              <a:t>改变长度后：</a:t>
            </a:r>
            <a:r>
              <a:rPr kumimoji="1" lang="en-US" altLang="en-US" sz="2000" dirty="0" err="1">
                <a:latin typeface="Courier New" pitchFamily="49" charset="0"/>
                <a:cs typeface="Courier New" pitchFamily="49" charset="0"/>
              </a:rPr>
              <a:t>avajo</a:t>
            </a:r>
            <a:endParaRPr kumimoji="1" lang="zh-CN" alt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714362"/>
            <a:ext cx="8207375" cy="4286259"/>
          </a:xfrm>
        </p:spPr>
        <p:txBody>
          <a:bodyPr/>
          <a:lstStyle/>
          <a:p>
            <a:r>
              <a:rPr dirty="0"/>
              <a:t>StringBuilder</a:t>
            </a:r>
            <a:r>
              <a:rPr lang="zh-CN" dirty="0"/>
              <a:t>字符串生成器类与</a:t>
            </a:r>
            <a:r>
              <a:rPr dirty="0"/>
              <a:t>StringBuffer</a:t>
            </a:r>
            <a:r>
              <a:rPr lang="zh-CN" dirty="0"/>
              <a:t>类似，也是创建可变的字符串序列，只不过没有线程安全控制</a:t>
            </a:r>
            <a:r>
              <a:rPr lang="zh-CN" altLang="en-US" dirty="0"/>
              <a:t>，</a:t>
            </a:r>
            <a:r>
              <a:rPr lang="zh-CN" dirty="0"/>
              <a:t>常用的方法</a:t>
            </a:r>
            <a:r>
              <a:rPr lang="zh-CN" altLang="en-US" dirty="0"/>
              <a:t>如下：</a:t>
            </a:r>
            <a:endParaRPr dirty="0"/>
          </a:p>
          <a:p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4.4.3 </a:t>
            </a:r>
            <a:r>
              <a:rPr lang="en-US" dirty="0" err="1"/>
              <a:t>StringBuilder</a:t>
            </a:r>
            <a:r>
              <a:rPr dirty="0"/>
              <a:t>类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57224" y="1785932"/>
          <a:ext cx="8011795" cy="3238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0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81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latin typeface="Calibri"/>
                          <a:ea typeface="宋体"/>
                          <a:cs typeface="Times New Roman"/>
                        </a:rPr>
                        <a:t>方法</a:t>
                      </a:r>
                      <a:endParaRPr lang="zh-CN" sz="1400" b="1" kern="100" dirty="0">
                        <a:solidFill>
                          <a:schemeClr val="lt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latin typeface="Calibri"/>
                          <a:ea typeface="宋体"/>
                          <a:cs typeface="Times New Roman"/>
                        </a:rPr>
                        <a:t>功能描述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StringBuilder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构造一个不带字符的字符串生成器，初始容量为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16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个字符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StringBuilder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capacity)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构造一个不带字符，但具有指定初始容量的字符串生成器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StringBuilder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(String 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构造一个字符串生成器，并将其内容初始化为指定的字符串内容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append(String 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在字符串末尾追加一个字符串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char 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charAt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index)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返回指定下标位置的字符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capacity()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返回字符串生成器容量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StringBuilder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delete(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start, 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end)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删除指定开始下标到结束下标之间的子字符串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Java</a:t>
            </a:r>
            <a:r>
              <a:rPr lang="zh-CN" dirty="0"/>
              <a:t>为其</a:t>
            </a:r>
            <a:r>
              <a:rPr dirty="0"/>
              <a:t>8</a:t>
            </a:r>
            <a:r>
              <a:rPr lang="zh-CN" dirty="0"/>
              <a:t>个基本数据类型提供了对应的封装类，通过这些封装类可以把</a:t>
            </a:r>
            <a:r>
              <a:rPr dirty="0"/>
              <a:t>8</a:t>
            </a:r>
            <a:r>
              <a:rPr lang="zh-CN" dirty="0"/>
              <a:t>个基本类型的值封装成对象进行使用</a:t>
            </a:r>
            <a:r>
              <a:rPr lang="zh-CN" altLang="en-US" dirty="0"/>
              <a:t>。</a:t>
            </a:r>
            <a:endParaRPr dirty="0"/>
          </a:p>
          <a:p>
            <a:r>
              <a:rPr lang="zh-CN" dirty="0"/>
              <a:t>从</a:t>
            </a:r>
            <a:r>
              <a:rPr dirty="0"/>
              <a:t>JDK1.5</a:t>
            </a:r>
            <a:r>
              <a:rPr lang="zh-CN" dirty="0"/>
              <a:t>开始，</a:t>
            </a:r>
            <a:r>
              <a:rPr dirty="0"/>
              <a:t>Java</a:t>
            </a:r>
            <a:r>
              <a:rPr lang="zh-CN" dirty="0"/>
              <a:t>允许将基本类型的值直接赋值给对应的封装类对象</a:t>
            </a:r>
            <a:r>
              <a:rPr lang="zh-CN" altLang="en-US" dirty="0"/>
              <a:t>。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 </a:t>
            </a:r>
            <a:r>
              <a:rPr dirty="0"/>
              <a:t>基本类型的封装类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57158" y="619137"/>
          <a:ext cx="8667433" cy="4452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2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81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latin typeface="Calibri"/>
                          <a:ea typeface="宋体"/>
                          <a:cs typeface="Times New Roman"/>
                        </a:rPr>
                        <a:t>方法</a:t>
                      </a:r>
                      <a:endParaRPr lang="zh-CN" sz="1400" b="1" kern="100" dirty="0">
                        <a:solidFill>
                          <a:schemeClr val="lt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latin typeface="Calibri"/>
                          <a:ea typeface="宋体"/>
                          <a:cs typeface="Times New Roman"/>
                        </a:rPr>
                        <a:t>功能描述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StringBuilder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insert(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offset, String 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在指定位置插入一个字符串，该方法提供多种参数的重载方法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lastIndexOf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(String 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返回最后出现指定字符串的下标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setCharAt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index, char 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ch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设置指定下标的字符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setLength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newLength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设置长度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length()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返回字符串的长度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StringBuilder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replace(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start, 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end, String 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在指定开始下标和结束下标之间内容替换成指定子字符串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StringBuilder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reverse()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反转字符串序列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String 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subString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beg)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获取从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beg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位置开始到结束的子字符串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String 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subString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beg,int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end)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获取从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beg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位置开始到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end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位置的子字符串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String 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toString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返回当前缓冲区中的字符串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4" y="642945"/>
            <a:ext cx="8643966" cy="1000111"/>
          </a:xfrm>
        </p:spPr>
        <p:txBody>
          <a:bodyPr/>
          <a:lstStyle/>
          <a:p>
            <a:r>
              <a:rPr lang="zh-CN" dirty="0"/>
              <a:t>下述代码演示</a:t>
            </a:r>
            <a:r>
              <a:rPr dirty="0"/>
              <a:t>StringBuilder</a:t>
            </a:r>
            <a:r>
              <a:rPr lang="zh-CN" dirty="0"/>
              <a:t>类的常用方法应用</a:t>
            </a:r>
            <a:r>
              <a:rPr lang="zh-CN" altLang="en-US" dirty="0"/>
              <a:t>，</a:t>
            </a:r>
            <a:r>
              <a:rPr dirty="0"/>
              <a:t>StringBuilderDemo.java</a:t>
            </a:r>
            <a:r>
              <a:rPr lang="zh-CN" altLang="en-US" dirty="0"/>
              <a:t>（代码</a:t>
            </a:r>
            <a:r>
              <a:rPr dirty="0"/>
              <a:t>1</a:t>
            </a:r>
            <a:r>
              <a:rPr lang="zh-CN" altLang="en-US" dirty="0"/>
              <a:t>）：</a:t>
            </a:r>
            <a:endParaRPr dirty="0"/>
          </a:p>
          <a:p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 txBox="1">
            <a:spLocks/>
          </p:cNvSpPr>
          <p:nvPr/>
        </p:nvSpPr>
        <p:spPr bwMode="auto">
          <a:xfrm>
            <a:off x="857224" y="1763624"/>
            <a:ext cx="8072494" cy="230832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StringBuilder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sb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= new 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StringBuilder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(“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初始长度：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” + 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sb.length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(“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初始容量是：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” + 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sb.capacity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// 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追加字符串</a:t>
            </a: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sb.append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(“java”);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(“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追加后：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” + 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sb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// 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插入</a:t>
            </a: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sb.insert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(0, “hello ”);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("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插入后：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" + 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sb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);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	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4" y="642945"/>
            <a:ext cx="8643966" cy="1000111"/>
          </a:xfrm>
        </p:spPr>
        <p:txBody>
          <a:bodyPr/>
          <a:lstStyle/>
          <a:p>
            <a:r>
              <a:rPr dirty="0"/>
              <a:t>StringBuilderDemo.java</a:t>
            </a:r>
            <a:r>
              <a:rPr lang="zh-CN" altLang="en-US" dirty="0"/>
              <a:t>（代码</a:t>
            </a:r>
            <a:r>
              <a:rPr dirty="0"/>
              <a:t>2</a:t>
            </a:r>
            <a:r>
              <a:rPr lang="zh-CN" altLang="en-US" dirty="0"/>
              <a:t>）：</a:t>
            </a:r>
            <a:endParaRPr dirty="0"/>
          </a:p>
          <a:p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 txBox="1">
            <a:spLocks/>
          </p:cNvSpPr>
          <p:nvPr/>
        </p:nvSpPr>
        <p:spPr bwMode="auto">
          <a:xfrm>
            <a:off x="785786" y="1285866"/>
            <a:ext cx="8072494" cy="353943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// 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替换</a:t>
            </a: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sb.replace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(5, 6, “,”);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(“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替换后：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” + 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sb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// 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删除</a:t>
            </a: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sb.delete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(5, 6); 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(“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删除后：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” + 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sb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// 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反转</a:t>
            </a: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sb.reverse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(“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反转后：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” + 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sb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(“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当前字符串长度：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” + 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sb.length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(“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当前容量是：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” + 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sb.capacity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// 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改变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StringBuilder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的长度，将只保留前面部分</a:t>
            </a: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sb.setLength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(5);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("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改变长度后：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" + 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sb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);</a:t>
            </a:r>
            <a:endParaRPr kumimoji="1" lang="zh-CN" altLang="en-US" sz="1600" dirty="0" err="1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785821"/>
            <a:ext cx="8207375" cy="571483"/>
          </a:xfrm>
        </p:spPr>
        <p:txBody>
          <a:bodyPr/>
          <a:lstStyle/>
          <a:p>
            <a:r>
              <a:rPr lang="zh-CN" altLang="en-US" dirty="0"/>
              <a:t>运行结果如下：</a:t>
            </a:r>
            <a:endParaRPr dirty="0"/>
          </a:p>
          <a:p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 txBox="1">
            <a:spLocks/>
          </p:cNvSpPr>
          <p:nvPr/>
        </p:nvSpPr>
        <p:spPr bwMode="auto">
          <a:xfrm>
            <a:off x="928662" y="1500180"/>
            <a:ext cx="6786610" cy="3170099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1" lang="zh-CN" altLang="en-US" sz="2000" dirty="0">
                <a:latin typeface="Courier New" pitchFamily="49" charset="0"/>
                <a:cs typeface="Courier New" pitchFamily="49" charset="0"/>
              </a:rPr>
              <a:t>初始长度：</a:t>
            </a:r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0</a:t>
            </a:r>
            <a:endParaRPr kumimoji="1"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kumimoji="1" lang="zh-CN" altLang="en-US" sz="2000" dirty="0">
                <a:latin typeface="Courier New" pitchFamily="49" charset="0"/>
                <a:cs typeface="Courier New" pitchFamily="49" charset="0"/>
              </a:rPr>
              <a:t>初始容量是：</a:t>
            </a:r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16</a:t>
            </a:r>
            <a:endParaRPr kumimoji="1"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kumimoji="1" lang="zh-CN" altLang="en-US" sz="2000" dirty="0">
                <a:latin typeface="Courier New" pitchFamily="49" charset="0"/>
                <a:cs typeface="Courier New" pitchFamily="49" charset="0"/>
              </a:rPr>
              <a:t>追加后：</a:t>
            </a:r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java</a:t>
            </a:r>
            <a:endParaRPr kumimoji="1"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kumimoji="1" lang="zh-CN" altLang="en-US" sz="2000" dirty="0">
                <a:latin typeface="Courier New" pitchFamily="49" charset="0"/>
                <a:cs typeface="Courier New" pitchFamily="49" charset="0"/>
              </a:rPr>
              <a:t>插入后：</a:t>
            </a:r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hello java</a:t>
            </a:r>
            <a:endParaRPr kumimoji="1"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kumimoji="1" lang="zh-CN" altLang="en-US" sz="2000" dirty="0">
                <a:latin typeface="Courier New" pitchFamily="49" charset="0"/>
                <a:cs typeface="Courier New" pitchFamily="49" charset="0"/>
              </a:rPr>
              <a:t>替换后：</a:t>
            </a:r>
            <a:r>
              <a:rPr kumimoji="1" lang="en-US" altLang="en-US" sz="2000" dirty="0" err="1">
                <a:latin typeface="Courier New" pitchFamily="49" charset="0"/>
                <a:cs typeface="Courier New" pitchFamily="49" charset="0"/>
              </a:rPr>
              <a:t>hello,java</a:t>
            </a:r>
            <a:endParaRPr kumimoji="1"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kumimoji="1" lang="zh-CN" altLang="en-US" sz="2000" dirty="0">
                <a:latin typeface="Courier New" pitchFamily="49" charset="0"/>
                <a:cs typeface="Courier New" pitchFamily="49" charset="0"/>
              </a:rPr>
              <a:t>删除后：</a:t>
            </a:r>
            <a:r>
              <a:rPr kumimoji="1" lang="en-US" altLang="en-US" sz="2000" dirty="0" err="1">
                <a:latin typeface="Courier New" pitchFamily="49" charset="0"/>
                <a:cs typeface="Courier New" pitchFamily="49" charset="0"/>
              </a:rPr>
              <a:t>hellojava</a:t>
            </a:r>
            <a:endParaRPr kumimoji="1"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kumimoji="1" lang="zh-CN" altLang="en-US" sz="2000" dirty="0">
                <a:latin typeface="Courier New" pitchFamily="49" charset="0"/>
                <a:cs typeface="Courier New" pitchFamily="49" charset="0"/>
              </a:rPr>
              <a:t>反转后：</a:t>
            </a:r>
            <a:r>
              <a:rPr kumimoji="1" lang="en-US" altLang="en-US" sz="2000" dirty="0" err="1">
                <a:latin typeface="Courier New" pitchFamily="49" charset="0"/>
                <a:cs typeface="Courier New" pitchFamily="49" charset="0"/>
              </a:rPr>
              <a:t>avajolleh</a:t>
            </a:r>
            <a:endParaRPr kumimoji="1"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kumimoji="1" lang="zh-CN" altLang="en-US" sz="2000" dirty="0">
                <a:latin typeface="Courier New" pitchFamily="49" charset="0"/>
                <a:cs typeface="Courier New" pitchFamily="49" charset="0"/>
              </a:rPr>
              <a:t>当前字符串长度：</a:t>
            </a:r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9</a:t>
            </a:r>
            <a:endParaRPr kumimoji="1"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kumimoji="1" lang="zh-CN" altLang="en-US" sz="2000" dirty="0">
                <a:latin typeface="Courier New" pitchFamily="49" charset="0"/>
                <a:cs typeface="Courier New" pitchFamily="49" charset="0"/>
              </a:rPr>
              <a:t>当前容量是：</a:t>
            </a:r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16</a:t>
            </a:r>
            <a:endParaRPr kumimoji="1"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kumimoji="1" lang="zh-CN" altLang="en-US" sz="2000" dirty="0">
                <a:latin typeface="Courier New" pitchFamily="49" charset="0"/>
                <a:cs typeface="Courier New" pitchFamily="49" charset="0"/>
              </a:rPr>
              <a:t>改变长度后：</a:t>
            </a:r>
            <a:r>
              <a:rPr kumimoji="1" lang="en-US" altLang="en-US" sz="2000" dirty="0" err="1">
                <a:latin typeface="Courier New" pitchFamily="49" charset="0"/>
                <a:cs typeface="Courier New" pitchFamily="49" charset="0"/>
              </a:rPr>
              <a:t>avajo</a:t>
            </a:r>
            <a:endParaRPr kumimoji="1" lang="zh-CN" alt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4286259"/>
          </a:xfrm>
        </p:spPr>
        <p:txBody>
          <a:bodyPr/>
          <a:lstStyle/>
          <a:p>
            <a:r>
              <a:rPr dirty="0"/>
              <a:t>Scanner</a:t>
            </a:r>
            <a:r>
              <a:rPr lang="zh-CN" dirty="0"/>
              <a:t>扫描器类在</a:t>
            </a:r>
            <a:r>
              <a:rPr dirty="0"/>
              <a:t>java.util</a:t>
            </a:r>
            <a:r>
              <a:rPr lang="zh-CN" dirty="0"/>
              <a:t>包中，可以获取用户从键盘输入的不同数据，以完成数据的输入操作，同时也可以对输入的数据进行验证</a:t>
            </a:r>
            <a:r>
              <a:rPr lang="zh-CN" altLang="en-US" dirty="0"/>
              <a:t>，</a:t>
            </a:r>
            <a:r>
              <a:rPr lang="zh-CN" dirty="0"/>
              <a:t>常用的方法</a:t>
            </a:r>
            <a:r>
              <a:rPr lang="zh-CN" altLang="en-US" dirty="0"/>
              <a:t>如下：</a:t>
            </a:r>
            <a:endParaRPr dirty="0"/>
          </a:p>
          <a:p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4.5 Scanner</a:t>
            </a:r>
            <a:r>
              <a:rPr dirty="0"/>
              <a:t>类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561022"/>
              </p:ext>
            </p:extLst>
          </p:nvPr>
        </p:nvGraphicFramePr>
        <p:xfrm>
          <a:off x="857224" y="2119328"/>
          <a:ext cx="7692708" cy="2833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0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81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latin typeface="Calibri"/>
                          <a:ea typeface="宋体"/>
                          <a:cs typeface="Times New Roman"/>
                        </a:rPr>
                        <a:t>方法</a:t>
                      </a:r>
                      <a:endParaRPr lang="zh-CN" sz="1400" b="1" kern="100" dirty="0">
                        <a:solidFill>
                          <a:schemeClr val="lt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latin typeface="Calibri"/>
                          <a:ea typeface="宋体"/>
                          <a:cs typeface="Times New Roman"/>
                        </a:rPr>
                        <a:t>功能描述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Scanner(File source)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构造一个从指定文件进行扫描的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Scanner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Scanner(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InputStream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source)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构造一个从指定的输入流进行扫描的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Scanner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boolean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hasNext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(Pattern 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pattern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判断输入的数据是否符合指定的正则标准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boolean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hasNextInt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判断输入的是否是整数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boolean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hasNextFloat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判断输入的是否是单精度浮点数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u="none" kern="100" dirty="0">
                          <a:solidFill>
                            <a:srgbClr val="0000CC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String next()</a:t>
                      </a:r>
                      <a:endParaRPr lang="zh-CN" sz="1400" b="1" u="none" kern="100" dirty="0">
                        <a:solidFill>
                          <a:srgbClr val="0000CC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接收键盘输入的内容，并以字符串形式返回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B20D0EFE-8E9B-456D-A3A5-49829B7EF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634" y="357193"/>
            <a:ext cx="6370115" cy="15183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F621EB7-C24C-460D-8177-09925393E396}"/>
              </a:ext>
            </a:extLst>
          </p:cNvPr>
          <p:cNvSpPr txBox="1"/>
          <p:nvPr/>
        </p:nvSpPr>
        <p:spPr bwMode="auto">
          <a:xfrm>
            <a:off x="3563888" y="59278"/>
            <a:ext cx="47499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88"/>
                </a:solidFill>
                <a:effectLst/>
                <a:latin typeface="Source Code Pro"/>
              </a:rPr>
              <a:t>import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Code Pro"/>
              </a:rPr>
              <a:t>java.util.Scanner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Source Code Pro"/>
              </a:rPr>
              <a:t>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627897"/>
              </p:ext>
            </p:extLst>
          </p:nvPr>
        </p:nvGraphicFramePr>
        <p:xfrm>
          <a:off x="571472" y="1428742"/>
          <a:ext cx="7967345" cy="2024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0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81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latin typeface="Calibri"/>
                          <a:ea typeface="宋体"/>
                          <a:cs typeface="Times New Roman"/>
                        </a:rPr>
                        <a:t>方法</a:t>
                      </a:r>
                      <a:endParaRPr lang="zh-CN" sz="1400" b="1" kern="100" dirty="0">
                        <a:solidFill>
                          <a:schemeClr val="lt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latin typeface="Calibri"/>
                          <a:ea typeface="宋体"/>
                          <a:cs typeface="Times New Roman"/>
                        </a:rPr>
                        <a:t>功能描述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String next(Pattern 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pattern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接收键盘输入的内容，并进行正则验证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nextInt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接收键盘输入的整数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float 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nextFloat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接收键盘输入的单精度浮点数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Scanner 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useDelimiter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(String pattern)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设置读取的分隔符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altLang="en-US" sz="1400" u="sng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（空格，</a:t>
                      </a:r>
                      <a:r>
                        <a:rPr lang="en-US" altLang="zh-CN" sz="1400" u="sng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Tab</a:t>
                      </a:r>
                      <a:r>
                        <a:rPr lang="zh-CN" altLang="en-US" sz="1400" u="sng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，回车）</a:t>
                      </a:r>
                      <a:endParaRPr lang="zh-CN" sz="1400" u="sng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EF2A32-6AB0-4B39-B5A4-6EFC577E35CD}"/>
              </a:ext>
            </a:extLst>
          </p:cNvPr>
          <p:cNvSpPr txBox="1"/>
          <p:nvPr/>
        </p:nvSpPr>
        <p:spPr bwMode="auto">
          <a:xfrm>
            <a:off x="571472" y="3939902"/>
            <a:ext cx="47499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88"/>
                </a:solidFill>
                <a:effectLst/>
                <a:latin typeface="Source Code Pro"/>
              </a:rPr>
              <a:t>import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CN" b="0" i="0" dirty="0" err="1">
                <a:solidFill>
                  <a:srgbClr val="4F4F4F"/>
                </a:solidFill>
                <a:effectLst/>
                <a:latin typeface="Source Code Pro"/>
              </a:rPr>
              <a:t>java.util.Scanner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Source Code Pro"/>
              </a:rPr>
              <a:t>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4" y="642945"/>
            <a:ext cx="8643966" cy="1000111"/>
          </a:xfrm>
        </p:spPr>
        <p:txBody>
          <a:bodyPr/>
          <a:lstStyle/>
          <a:p>
            <a:r>
              <a:rPr dirty="0"/>
              <a:t>Scanner</a:t>
            </a:r>
            <a:r>
              <a:rPr lang="zh-CN" dirty="0"/>
              <a:t>类提供了一个可以接收</a:t>
            </a:r>
            <a:r>
              <a:rPr dirty="0"/>
              <a:t>InputStream</a:t>
            </a:r>
            <a:r>
              <a:rPr lang="zh-CN" dirty="0"/>
              <a:t>输入流类型的构造方法，只要是字节输入流的子类都可以通过</a:t>
            </a:r>
            <a:r>
              <a:rPr dirty="0"/>
              <a:t>Scanner</a:t>
            </a:r>
            <a:r>
              <a:rPr lang="zh-CN" dirty="0"/>
              <a:t>类进行读取</a:t>
            </a:r>
            <a:r>
              <a:rPr lang="zh-CN" altLang="en-US" dirty="0"/>
              <a:t>，</a:t>
            </a:r>
            <a:r>
              <a:rPr lang="zh-CN" dirty="0"/>
              <a:t>下述代码演示</a:t>
            </a:r>
            <a:r>
              <a:rPr dirty="0"/>
              <a:t>Scanner</a:t>
            </a:r>
            <a:r>
              <a:rPr lang="zh-CN" dirty="0"/>
              <a:t>类常用方法的应用</a:t>
            </a:r>
            <a:r>
              <a:rPr lang="zh-CN" altLang="en-US" dirty="0"/>
              <a:t>，</a:t>
            </a:r>
            <a:r>
              <a:rPr dirty="0"/>
              <a:t> ScannerDemo.java</a:t>
            </a:r>
            <a:r>
              <a:rPr lang="zh-CN" altLang="en-US" dirty="0"/>
              <a:t>（代码</a:t>
            </a:r>
            <a:r>
              <a:rPr dirty="0"/>
              <a:t>1</a:t>
            </a:r>
            <a:r>
              <a:rPr lang="zh-CN" altLang="en-US" dirty="0"/>
              <a:t>）：</a:t>
            </a:r>
            <a:endParaRPr dirty="0"/>
          </a:p>
          <a:p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 txBox="1">
            <a:spLocks/>
          </p:cNvSpPr>
          <p:nvPr/>
        </p:nvSpPr>
        <p:spPr bwMode="auto">
          <a:xfrm>
            <a:off x="928662" y="2214560"/>
            <a:ext cx="8072494" cy="255454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// 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创建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Scanner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对象， 从键盘接收数据</a:t>
            </a:r>
          </a:p>
          <a:p>
            <a:r>
              <a:rPr kumimoji="1" lang="en-US" altLang="en-US" sz="1600" dirty="0">
                <a:solidFill>
                  <a:srgbClr val="FF0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Scanner sc = new Scanner(</a:t>
            </a:r>
            <a:r>
              <a:rPr kumimoji="1" lang="en-US" altLang="en-US" sz="1600" dirty="0" err="1">
                <a:solidFill>
                  <a:srgbClr val="FF0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System.in</a:t>
            </a:r>
            <a:r>
              <a:rPr kumimoji="1" lang="en-US" altLang="en-US" sz="1600" dirty="0">
                <a:solidFill>
                  <a:srgbClr val="FF0000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);</a:t>
            </a:r>
            <a:endParaRPr kumimoji="1" lang="zh-CN" altLang="en-US" sz="1600" dirty="0">
              <a:solidFill>
                <a:srgbClr val="FF0000"/>
              </a:solidFill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(“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请输入一个字符串（不带空格）：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”);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// 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接收字符串</a:t>
            </a:r>
          </a:p>
          <a:p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String s1 = 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sc.next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(“s1=” + s1);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 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(“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请输入整数：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”);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// 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接收整数</a:t>
            </a: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i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= 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sc.nextInt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("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i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=" + 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i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);	</a:t>
            </a:r>
            <a:endParaRPr kumimoji="1" lang="zh-CN" altLang="en-US" sz="1600" dirty="0" err="1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67544" y="-20538"/>
            <a:ext cx="4287990" cy="500054"/>
          </a:xfrm>
        </p:spPr>
        <p:txBody>
          <a:bodyPr/>
          <a:lstStyle/>
          <a:p>
            <a:r>
              <a:rPr dirty="0"/>
              <a:t>ScannerDemo.java</a:t>
            </a:r>
            <a:r>
              <a:rPr lang="zh-CN" altLang="en-US" dirty="0"/>
              <a:t>（代码</a:t>
            </a:r>
            <a:r>
              <a:rPr dirty="0"/>
              <a:t>2</a:t>
            </a:r>
            <a:r>
              <a:rPr lang="zh-CN" altLang="en-US" dirty="0"/>
              <a:t>）：</a:t>
            </a:r>
            <a:endParaRPr dirty="0"/>
          </a:p>
          <a:p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 txBox="1">
            <a:spLocks/>
          </p:cNvSpPr>
          <p:nvPr/>
        </p:nvSpPr>
        <p:spPr bwMode="auto">
          <a:xfrm>
            <a:off x="611560" y="627534"/>
            <a:ext cx="8072494" cy="43396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(“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请输入浮点数：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”);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// 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接收浮点数</a:t>
            </a:r>
          </a:p>
          <a:p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float f = 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sc.nextFloat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(“f=” + f);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(“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请输入一个字符串（带空格）：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”);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// </a:t>
            </a:r>
            <a:r>
              <a:rPr kumimoji="1" lang="zh-CN" altLang="en-US" sz="1600" b="1" dirty="0">
                <a:solidFill>
                  <a:srgbClr val="0000CC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接收字符串，默认情况下只能取出空格之前的数据</a:t>
            </a:r>
          </a:p>
          <a:p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String s2 = 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sc.next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(“s2=” + s2);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// 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设置读取的分隔符为回车</a:t>
            </a: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sc.useDelimiter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(“\n”);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// 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接收上次扫描剩下的空格之后的数据</a:t>
            </a:r>
          </a:p>
          <a:p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String s3 = 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sc.next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(“s3=” + s3);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(“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请输入一个字符串（带空格）：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”);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String s4 = 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sc.next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("s4=" + s4); </a:t>
            </a:r>
            <a:r>
              <a:rPr lang="en-US" altLang="zh-CN" dirty="0" err="1">
                <a:solidFill>
                  <a:srgbClr val="FF0000"/>
                </a:solidFill>
              </a:rPr>
              <a:t>nextLine</a:t>
            </a:r>
            <a:r>
              <a:rPr lang="zh-CN" altLang="en-US" dirty="0">
                <a:solidFill>
                  <a:srgbClr val="FF0000"/>
                </a:solidFill>
              </a:rPr>
              <a:t>返回按下回车键前输入的所有字符，包括空格。</a:t>
            </a:r>
            <a:endParaRPr kumimoji="1" lang="zh-CN" altLang="en-US" sz="1600" dirty="0">
              <a:solidFill>
                <a:srgbClr val="FF0000"/>
              </a:solidFill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785821"/>
            <a:ext cx="8207375" cy="571483"/>
          </a:xfrm>
        </p:spPr>
        <p:txBody>
          <a:bodyPr/>
          <a:lstStyle/>
          <a:p>
            <a:r>
              <a:rPr lang="zh-CN" altLang="en-US" dirty="0"/>
              <a:t>运行结果如下：</a:t>
            </a:r>
            <a:endParaRPr dirty="0"/>
          </a:p>
          <a:p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 txBox="1">
            <a:spLocks/>
          </p:cNvSpPr>
          <p:nvPr/>
        </p:nvSpPr>
        <p:spPr bwMode="auto">
          <a:xfrm>
            <a:off x="928662" y="1285866"/>
            <a:ext cx="6786610" cy="378565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1" lang="zh-CN" altLang="en-US" sz="2000" dirty="0">
                <a:latin typeface="Courier New" pitchFamily="49" charset="0"/>
                <a:cs typeface="Courier New" pitchFamily="49" charset="0"/>
              </a:rPr>
              <a:t>请输入一个字符串（不带空格）：</a:t>
            </a:r>
            <a:r>
              <a:rPr kumimoji="1" lang="en-US" altLang="en-US" sz="2000" dirty="0" err="1">
                <a:latin typeface="Courier New" pitchFamily="49" charset="0"/>
                <a:cs typeface="Courier New" pitchFamily="49" charset="0"/>
              </a:rPr>
              <a:t>abcdef</a:t>
            </a:r>
            <a:endParaRPr kumimoji="1"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s1=</a:t>
            </a:r>
            <a:r>
              <a:rPr kumimoji="1" lang="en-US" altLang="en-US" sz="2000" dirty="0" err="1">
                <a:latin typeface="Courier New" pitchFamily="49" charset="0"/>
                <a:cs typeface="Courier New" pitchFamily="49" charset="0"/>
              </a:rPr>
              <a:t>abcdef</a:t>
            </a:r>
            <a:endParaRPr kumimoji="1"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kumimoji="1" lang="zh-CN" altLang="en-US" sz="2000" dirty="0">
                <a:latin typeface="Courier New" pitchFamily="49" charset="0"/>
                <a:cs typeface="Courier New" pitchFamily="49" charset="0"/>
              </a:rPr>
              <a:t>请输入整数：</a:t>
            </a:r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12</a:t>
            </a:r>
            <a:endParaRPr kumimoji="1"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=12</a:t>
            </a:r>
            <a:endParaRPr kumimoji="1"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kumimoji="1" lang="zh-CN" altLang="en-US" sz="2000" dirty="0">
                <a:latin typeface="Courier New" pitchFamily="49" charset="0"/>
                <a:cs typeface="Courier New" pitchFamily="49" charset="0"/>
              </a:rPr>
              <a:t>请输入浮点数：</a:t>
            </a:r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12.3</a:t>
            </a:r>
            <a:endParaRPr kumimoji="1"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f=12.3</a:t>
            </a:r>
            <a:endParaRPr kumimoji="1"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kumimoji="1" lang="zh-CN" altLang="en-US" sz="2000" dirty="0">
                <a:latin typeface="Courier New" pitchFamily="49" charset="0"/>
                <a:cs typeface="Courier New" pitchFamily="49" charset="0"/>
              </a:rPr>
              <a:t>请输入一个字符串（带空格）：</a:t>
            </a:r>
            <a:r>
              <a:rPr kumimoji="1" lang="en-US" altLang="en-US" sz="2000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 def</a:t>
            </a:r>
            <a:endParaRPr kumimoji="1"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s2=</a:t>
            </a:r>
            <a:r>
              <a:rPr kumimoji="1" lang="en-US" altLang="en-US" sz="2000" dirty="0" err="1">
                <a:latin typeface="Courier New" pitchFamily="49" charset="0"/>
                <a:cs typeface="Courier New" pitchFamily="49" charset="0"/>
              </a:rPr>
              <a:t>abc</a:t>
            </a:r>
            <a:endParaRPr kumimoji="1"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s3= def</a:t>
            </a:r>
            <a:endParaRPr kumimoji="1"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 </a:t>
            </a:r>
            <a:endParaRPr kumimoji="1"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kumimoji="1" lang="zh-CN" altLang="en-US" sz="2000" dirty="0">
                <a:latin typeface="Courier New" pitchFamily="49" charset="0"/>
                <a:cs typeface="Courier New" pitchFamily="49" charset="0"/>
              </a:rPr>
              <a:t>请输入一个字符串（带空格）：</a:t>
            </a:r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hello java</a:t>
            </a:r>
            <a:endParaRPr kumimoji="1"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s4=hello java</a:t>
            </a:r>
            <a:endParaRPr kumimoji="1" lang="zh-CN" alt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4" y="642945"/>
            <a:ext cx="8643966" cy="3857631"/>
          </a:xfrm>
        </p:spPr>
        <p:txBody>
          <a:bodyPr/>
          <a:lstStyle/>
          <a:p>
            <a:r>
              <a:rPr lang="zh-CN" dirty="0"/>
              <a:t>通过运行结果可以看出，默认情况下</a:t>
            </a:r>
            <a:r>
              <a:rPr dirty="0"/>
              <a:t>next()</a:t>
            </a:r>
            <a:r>
              <a:rPr lang="zh-CN" dirty="0"/>
              <a:t>方法只扫描接收空格之前的内容，如果希望空格一起接收，则可以使用</a:t>
            </a:r>
            <a:r>
              <a:rPr dirty="0"/>
              <a:t>useDelimiter()</a:t>
            </a:r>
            <a:r>
              <a:rPr lang="zh-CN" dirty="0"/>
              <a:t>方法设置分隔符后再接收</a:t>
            </a:r>
            <a:r>
              <a:rPr lang="zh-CN" altLang="en-US" dirty="0"/>
              <a:t>。</a:t>
            </a:r>
            <a:endParaRPr dirty="0"/>
          </a:p>
          <a:p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7" name="Group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031059"/>
              </p:ext>
            </p:extLst>
          </p:nvPr>
        </p:nvGraphicFramePr>
        <p:xfrm>
          <a:off x="285720" y="571504"/>
          <a:ext cx="8572559" cy="4201344"/>
        </p:xfrm>
        <a:graphic>
          <a:graphicData uri="http://schemas.openxmlformats.org/drawingml/2006/table">
            <a:tbl>
              <a:tblPr/>
              <a:tblGrid>
                <a:gridCol w="1928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0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3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zh-CN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Adobe 仿宋 Std R" pitchFamily="18" charset="-122"/>
                          <a:cs typeface="Times New Roman" pitchFamily="18" charset="0"/>
                        </a:rPr>
                        <a:t>基本数据类型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zh-CN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Adobe 仿宋 Std R" pitchFamily="18" charset="-122"/>
                          <a:cs typeface="Times New Roman" pitchFamily="18" charset="0"/>
                        </a:rPr>
                        <a:t>封装类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zh-CN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Adobe 仿宋 Std R" pitchFamily="18" charset="-122"/>
                          <a:cs typeface="Times New Roman" pitchFamily="18" charset="0"/>
                        </a:rPr>
                        <a:t>描述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3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byte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Byte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字节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6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short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Short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短整型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0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int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CC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Integer</a:t>
                      </a:r>
                      <a:endParaRPr lang="zh-CN" sz="1400" kern="100" dirty="0">
                        <a:solidFill>
                          <a:srgbClr val="0000CC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整型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0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long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Long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长整型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0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char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CC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Character</a:t>
                      </a:r>
                      <a:endParaRPr lang="zh-CN" sz="1400" kern="100" dirty="0">
                        <a:solidFill>
                          <a:srgbClr val="0000CC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字符型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0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float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Float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单精度浮点型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0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double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Double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双精度浮点型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0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boolean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Boolean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布尔型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/>
          <a:p>
            <a:r>
              <a:rPr lang="en-US" dirty="0"/>
              <a:t>4.1  </a:t>
            </a:r>
            <a:r>
              <a:rPr dirty="0"/>
              <a:t>基本类型的封装类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4286259"/>
          </a:xfrm>
        </p:spPr>
        <p:txBody>
          <a:bodyPr/>
          <a:lstStyle/>
          <a:p>
            <a:r>
              <a:rPr dirty="0"/>
              <a:t>Math</a:t>
            </a:r>
            <a:r>
              <a:rPr lang="zh-CN" dirty="0"/>
              <a:t>类包含常用的执行基本数学运算的方法，如初等指数、对数、平方根和三角函数等。</a:t>
            </a:r>
            <a:r>
              <a:rPr dirty="0"/>
              <a:t>Math</a:t>
            </a:r>
            <a:r>
              <a:rPr lang="zh-CN" dirty="0"/>
              <a:t>类提供的方法都是静态的，可以直接调用，无需实例化。常用的方法</a:t>
            </a:r>
            <a:r>
              <a:rPr lang="zh-CN" altLang="en-US" dirty="0"/>
              <a:t>如下：</a:t>
            </a:r>
            <a:endParaRPr dirty="0"/>
          </a:p>
          <a:p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4.6 Math</a:t>
            </a:r>
            <a:r>
              <a:rPr dirty="0"/>
              <a:t>类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57224" y="2119328"/>
          <a:ext cx="7692708" cy="2833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0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81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latin typeface="Calibri"/>
                          <a:ea typeface="宋体"/>
                          <a:cs typeface="Times New Roman"/>
                        </a:rPr>
                        <a:t>方法</a:t>
                      </a:r>
                      <a:endParaRPr lang="zh-CN" sz="1400" b="1" kern="100" dirty="0">
                        <a:solidFill>
                          <a:schemeClr val="lt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latin typeface="Calibri"/>
                          <a:ea typeface="宋体"/>
                          <a:cs typeface="Times New Roman"/>
                        </a:rPr>
                        <a:t>功能描述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abs(double a)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求绝对值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ceil(double a)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得到不小于某数的最小整数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floor(double a)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得到不大于某数的最大整数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round(double a)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同上，返回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型或者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long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型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上一个函数返回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型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) 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max(double a, double b)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求两数中最大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min(double a, double b)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求两数中最小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85786" y="928676"/>
          <a:ext cx="7692708" cy="2833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0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81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latin typeface="Calibri"/>
                          <a:ea typeface="宋体"/>
                          <a:cs typeface="Times New Roman"/>
                        </a:rPr>
                        <a:t>方法</a:t>
                      </a:r>
                      <a:endParaRPr lang="zh-CN" sz="1400" b="1" kern="100" dirty="0">
                        <a:solidFill>
                          <a:schemeClr val="lt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latin typeface="Calibri"/>
                          <a:ea typeface="宋体"/>
                          <a:cs typeface="Times New Roman"/>
                        </a:rPr>
                        <a:t>功能描述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sin(double a)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求正弦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tan(double a)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求正切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cos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(double a)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求余弦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sqrt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(double a)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求平方根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pow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(double a, double b)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第一个参数的第二个参数次幂的值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random()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返回在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和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1.0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之间的数，大于等于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，小于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1.0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4" y="642945"/>
            <a:ext cx="8643966" cy="3857631"/>
          </a:xfrm>
        </p:spPr>
        <p:txBody>
          <a:bodyPr/>
          <a:lstStyle/>
          <a:p>
            <a:r>
              <a:rPr dirty="0"/>
              <a:t>Math</a:t>
            </a:r>
            <a:r>
              <a:rPr lang="zh-CN" dirty="0"/>
              <a:t>类除了提供大量的静态方法之外，还提供了两个静态常量：</a:t>
            </a:r>
            <a:r>
              <a:rPr dirty="0"/>
              <a:t>PI</a:t>
            </a:r>
            <a:r>
              <a:rPr lang="zh-CN" dirty="0"/>
              <a:t>和</a:t>
            </a:r>
            <a:r>
              <a:rPr dirty="0"/>
              <a:t>E</a:t>
            </a:r>
            <a:r>
              <a:rPr lang="zh-CN" dirty="0"/>
              <a:t>，正如其名字所暗示的，分别表示</a:t>
            </a:r>
            <a:r>
              <a:rPr dirty="0"/>
              <a:t>    </a:t>
            </a:r>
            <a:r>
              <a:rPr lang="zh-CN" dirty="0"/>
              <a:t>和</a:t>
            </a:r>
            <a:r>
              <a:rPr dirty="0"/>
              <a:t>e</a:t>
            </a:r>
            <a:r>
              <a:rPr lang="zh-CN" dirty="0"/>
              <a:t>的值</a:t>
            </a:r>
            <a:r>
              <a:rPr lang="zh-CN" altLang="en-US" dirty="0"/>
              <a:t>。</a:t>
            </a:r>
            <a:endParaRPr dirty="0"/>
          </a:p>
          <a:p>
            <a:r>
              <a:rPr lang="zh-CN" dirty="0"/>
              <a:t>下述代码演示</a:t>
            </a:r>
            <a:r>
              <a:rPr dirty="0"/>
              <a:t>Math</a:t>
            </a:r>
            <a:r>
              <a:rPr lang="zh-CN" dirty="0"/>
              <a:t>类中方法的使用</a:t>
            </a:r>
            <a:r>
              <a:rPr lang="zh-CN" altLang="en-US" dirty="0"/>
              <a:t>，</a:t>
            </a:r>
            <a:r>
              <a:rPr dirty="0"/>
              <a:t>MathDemo.java</a:t>
            </a:r>
            <a:r>
              <a:rPr lang="zh-CN" altLang="en-US" dirty="0"/>
              <a:t>：</a:t>
            </a:r>
            <a:endParaRPr dirty="0"/>
          </a:p>
          <a:p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03810" name="Picture 2" descr="962bd40735fae6cdbd87847e0cb30f2442a70ff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1285866"/>
            <a:ext cx="228601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占位符 8"/>
          <p:cNvSpPr txBox="1">
            <a:spLocks/>
          </p:cNvSpPr>
          <p:nvPr/>
        </p:nvSpPr>
        <p:spPr bwMode="auto">
          <a:xfrm>
            <a:off x="642910" y="2285998"/>
            <a:ext cx="8501090" cy="255454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// 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将弧度转换角度</a:t>
            </a: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("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Math.toDegrees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(1.57)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：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" + 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Math.toDegrees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(1.57));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// 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取整，返回小于目标数的最大整数。</a:t>
            </a: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("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Math.floor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(-1.2 )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：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" + 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Math.floor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(-1.2));</a:t>
            </a:r>
          </a:p>
          <a:p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// 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计算平方根。</a:t>
            </a: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("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Math.sqrt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(2.3 )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：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" + 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Math.sqrt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(2.3));</a:t>
            </a:r>
          </a:p>
          <a:p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// 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计算绝对值。</a:t>
            </a: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("Math.abs(-4.5)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：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" + Math.abs(-4.5));</a:t>
            </a:r>
          </a:p>
          <a:p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// 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找出最大值</a:t>
            </a: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("Math.max(2.3 , 4.5)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：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" + Math.max(2.3, 4.5));</a:t>
            </a:r>
            <a:endParaRPr kumimoji="1" lang="zh-CN" altLang="en-US" sz="1600" dirty="0" err="1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3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3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4" y="642945"/>
            <a:ext cx="8643966" cy="3857631"/>
          </a:xfrm>
        </p:spPr>
        <p:txBody>
          <a:bodyPr/>
          <a:lstStyle/>
          <a:p>
            <a:r>
              <a:rPr lang="zh-CN" altLang="en-US" dirty="0"/>
              <a:t>运行结果如下：</a:t>
            </a:r>
            <a:endParaRPr dirty="0"/>
          </a:p>
          <a:p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 txBox="1">
            <a:spLocks/>
          </p:cNvSpPr>
          <p:nvPr/>
        </p:nvSpPr>
        <p:spPr bwMode="auto">
          <a:xfrm>
            <a:off x="928662" y="1428742"/>
            <a:ext cx="7215238" cy="1631216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1" lang="en-US" altLang="en-US" sz="2000" dirty="0" err="1">
                <a:latin typeface="Courier New" pitchFamily="49" charset="0"/>
                <a:cs typeface="Courier New" pitchFamily="49" charset="0"/>
              </a:rPr>
              <a:t>Math.toDegrees</a:t>
            </a:r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(1.57)</a:t>
            </a:r>
            <a:r>
              <a:rPr kumimoji="1" lang="zh-CN" altLang="en-US" sz="2000" dirty="0">
                <a:latin typeface="Courier New" pitchFamily="49" charset="0"/>
                <a:cs typeface="Courier New" pitchFamily="49" charset="0"/>
              </a:rPr>
              <a:t>：</a:t>
            </a:r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89.95437383553926</a:t>
            </a:r>
            <a:endParaRPr kumimoji="1"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en-US" sz="2000" dirty="0" err="1">
                <a:latin typeface="Courier New" pitchFamily="49" charset="0"/>
                <a:cs typeface="Courier New" pitchFamily="49" charset="0"/>
              </a:rPr>
              <a:t>Math.floor</a:t>
            </a:r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(-1.2 )</a:t>
            </a:r>
            <a:r>
              <a:rPr kumimoji="1" lang="zh-CN" altLang="en-US" sz="2000" dirty="0">
                <a:latin typeface="Courier New" pitchFamily="49" charset="0"/>
                <a:cs typeface="Courier New" pitchFamily="49" charset="0"/>
              </a:rPr>
              <a:t>：</a:t>
            </a:r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-2.0</a:t>
            </a:r>
            <a:endParaRPr kumimoji="1"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en-US" sz="2000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(2.3 )</a:t>
            </a:r>
            <a:r>
              <a:rPr kumimoji="1" lang="zh-CN" altLang="en-US" sz="2000" dirty="0">
                <a:latin typeface="Courier New" pitchFamily="49" charset="0"/>
                <a:cs typeface="Courier New" pitchFamily="49" charset="0"/>
              </a:rPr>
              <a:t>：</a:t>
            </a:r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1.51657508881031</a:t>
            </a:r>
            <a:endParaRPr kumimoji="1"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Math.abs(-4.5)</a:t>
            </a:r>
            <a:r>
              <a:rPr kumimoji="1" lang="zh-CN" altLang="en-US" sz="2000" dirty="0">
                <a:latin typeface="Courier New" pitchFamily="49" charset="0"/>
                <a:cs typeface="Courier New" pitchFamily="49" charset="0"/>
              </a:rPr>
              <a:t>：</a:t>
            </a:r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4.5</a:t>
            </a:r>
            <a:endParaRPr kumimoji="1"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Math.max(2.3 , 4.5)</a:t>
            </a:r>
            <a:r>
              <a:rPr kumimoji="1" lang="zh-CN" altLang="en-US" sz="2000" dirty="0">
                <a:latin typeface="Courier New" pitchFamily="49" charset="0"/>
                <a:cs typeface="Courier New" pitchFamily="49" charset="0"/>
              </a:rPr>
              <a:t>：</a:t>
            </a:r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4.5</a:t>
            </a:r>
            <a:endParaRPr kumimoji="1" lang="zh-CN" alt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4286259"/>
          </a:xfrm>
        </p:spPr>
        <p:txBody>
          <a:bodyPr/>
          <a:lstStyle/>
          <a:p>
            <a:r>
              <a:rPr dirty="0"/>
              <a:t>Date</a:t>
            </a:r>
            <a:r>
              <a:rPr lang="zh-CN" dirty="0"/>
              <a:t>类用来表示日期和时间，该时间是一个长整型（</a:t>
            </a:r>
            <a:r>
              <a:rPr dirty="0"/>
              <a:t>long</a:t>
            </a:r>
            <a:r>
              <a:rPr lang="zh-CN" dirty="0"/>
              <a:t>），精确到毫秒。常用的方法</a:t>
            </a:r>
            <a:r>
              <a:rPr lang="zh-CN" altLang="en-US" dirty="0"/>
              <a:t>如下：</a:t>
            </a:r>
            <a:endParaRPr dirty="0"/>
          </a:p>
          <a:p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4.7 Date</a:t>
            </a:r>
            <a:r>
              <a:rPr dirty="0"/>
              <a:t>类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85786" y="1500180"/>
          <a:ext cx="8143932" cy="353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1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2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81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latin typeface="Calibri"/>
                          <a:ea typeface="宋体"/>
                          <a:cs typeface="Times New Roman"/>
                        </a:rPr>
                        <a:t>方法</a:t>
                      </a:r>
                      <a:endParaRPr lang="zh-CN" sz="1400" b="1" kern="100" dirty="0">
                        <a:solidFill>
                          <a:schemeClr val="lt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latin typeface="Calibri"/>
                          <a:ea typeface="宋体"/>
                          <a:cs typeface="Times New Roman"/>
                        </a:rPr>
                        <a:t>功能描述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Date()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默认构造方法，创建一个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Date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对象并以当前系统时间来初始化该对象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Date(long date)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构造方法，以指定的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long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值初始化一个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Date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对象，该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long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值是自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1970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年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月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日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00:00:00 GMT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时间以来的毫秒数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boolean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after(Date when)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判断日期是否在指定日期之后，如果是则返回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ture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，否则返回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false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boolean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before(Date when)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判断日期是否在指定日期之前，如果是则返回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ture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，否则返回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false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compareTo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(Date 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date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与指定日期进行比较，如果相等则返回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，如果在指定日期之前则返回小于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的数，如果在指定日期之后则返回大于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的数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String 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toString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将日期转换成字符串，字符串格式是：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dow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mon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dd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hh:mm:ss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zzz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yyyy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其中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dow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是一周中的某一天（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Sun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Mon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Tue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Wed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Thu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Fri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Sat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）；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mon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是月份；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dd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是天；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hh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是小时；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mm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是分钟；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ss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是秒；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zzz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是时间标准的缩写，如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CST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等；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yyyy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是年。例如“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Mon Nov 03 20:20:07 CST 2014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”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4" y="785821"/>
            <a:ext cx="8643966" cy="3857631"/>
          </a:xfrm>
        </p:spPr>
        <p:txBody>
          <a:bodyPr/>
          <a:lstStyle/>
          <a:p>
            <a:r>
              <a:rPr lang="zh-CN" dirty="0"/>
              <a:t>下述代码演示</a:t>
            </a:r>
            <a:r>
              <a:rPr dirty="0"/>
              <a:t>Date</a:t>
            </a:r>
            <a:r>
              <a:rPr lang="zh-CN" dirty="0"/>
              <a:t>类中方法的使用</a:t>
            </a:r>
            <a:r>
              <a:rPr lang="zh-CN" altLang="en-US" dirty="0"/>
              <a:t>，</a:t>
            </a:r>
            <a:r>
              <a:rPr dirty="0"/>
              <a:t>DateDemo.java</a:t>
            </a:r>
            <a:r>
              <a:rPr lang="zh-CN" altLang="en-US" dirty="0"/>
              <a:t>：</a:t>
            </a:r>
            <a:endParaRPr dirty="0"/>
          </a:p>
          <a:p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 txBox="1">
            <a:spLocks/>
          </p:cNvSpPr>
          <p:nvPr/>
        </p:nvSpPr>
        <p:spPr bwMode="auto">
          <a:xfrm>
            <a:off x="571472" y="1667902"/>
            <a:ext cx="8501090" cy="30469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// 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以系统当前时间实例化一个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Date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对象</a:t>
            </a:r>
          </a:p>
          <a:p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Date 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dateNow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= new Date();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// 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输出系统当前时间</a:t>
            </a: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(“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系统当前时间是：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” + 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dateNow.toString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// 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以指定值实例化一个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Date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对象</a:t>
            </a:r>
          </a:p>
          <a:p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Date 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dateOld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= new Date(</a:t>
            </a:r>
            <a:r>
              <a:rPr kumimoji="1" lang="en-US" altLang="en-US" sz="1600" dirty="0">
                <a:solidFill>
                  <a:srgbClr val="0000CC"/>
                </a:solidFill>
                <a:latin typeface="Courier New" pitchFamily="49" charset="0"/>
                <a:ea typeface="Cambria Math" pitchFamily="18" charset="0"/>
                <a:cs typeface="Courier New" pitchFamily="49" charset="0"/>
              </a:rPr>
              <a:t>8000L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// 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输出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date1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(“date1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是：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” + 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dateOld.toString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// 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两个日期进行比较，并输出</a:t>
            </a: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(“after()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是：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” + 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dateNow.after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dateOld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));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(“before()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是：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” + 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dateNow.before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dateOld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));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System.out.println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("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compareTo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()</a:t>
            </a:r>
            <a:r>
              <a:rPr kumimoji="1" lang="zh-CN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是：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" + 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dateNow.compareTo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dateOld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));</a:t>
            </a:r>
            <a:endParaRPr kumimoji="1" lang="zh-CN" altLang="en-US" sz="1600" dirty="0" err="1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4" y="785821"/>
            <a:ext cx="8643966" cy="3857631"/>
          </a:xfrm>
        </p:spPr>
        <p:txBody>
          <a:bodyPr/>
          <a:lstStyle/>
          <a:p>
            <a:r>
              <a:rPr lang="zh-CN" altLang="en-US" dirty="0"/>
              <a:t>运行结果如下：</a:t>
            </a:r>
            <a:endParaRPr dirty="0"/>
          </a:p>
          <a:p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 txBox="1">
            <a:spLocks/>
          </p:cNvSpPr>
          <p:nvPr/>
        </p:nvSpPr>
        <p:spPr bwMode="auto">
          <a:xfrm>
            <a:off x="928662" y="1571618"/>
            <a:ext cx="6643734" cy="1631216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1" lang="zh-CN" altLang="en-US" sz="2000" dirty="0">
                <a:latin typeface="Courier New" pitchFamily="49" charset="0"/>
                <a:cs typeface="Courier New" pitchFamily="49" charset="0"/>
              </a:rPr>
              <a:t>系统当前时间是：</a:t>
            </a:r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Wed Jan 21 15:24:50 CST 2015</a:t>
            </a:r>
            <a:endParaRPr kumimoji="1"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date1</a:t>
            </a:r>
            <a:r>
              <a:rPr kumimoji="1" lang="zh-CN" altLang="en-US" sz="2000" dirty="0">
                <a:latin typeface="Courier New" pitchFamily="49" charset="0"/>
                <a:cs typeface="Courier New" pitchFamily="49" charset="0"/>
              </a:rPr>
              <a:t>是：</a:t>
            </a:r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Thu Jan 01 08:00:08 CST 1970</a:t>
            </a:r>
            <a:endParaRPr kumimoji="1"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after()</a:t>
            </a:r>
            <a:r>
              <a:rPr kumimoji="1" lang="zh-CN" altLang="en-US" sz="2000" dirty="0">
                <a:latin typeface="Courier New" pitchFamily="49" charset="0"/>
                <a:cs typeface="Courier New" pitchFamily="49" charset="0"/>
              </a:rPr>
              <a:t>是：</a:t>
            </a:r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true</a:t>
            </a:r>
            <a:endParaRPr kumimoji="1"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before()</a:t>
            </a:r>
            <a:r>
              <a:rPr kumimoji="1" lang="zh-CN" altLang="en-US" sz="2000" dirty="0">
                <a:latin typeface="Courier New" pitchFamily="49" charset="0"/>
                <a:cs typeface="Courier New" pitchFamily="49" charset="0"/>
              </a:rPr>
              <a:t>是：</a:t>
            </a:r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false</a:t>
            </a:r>
            <a:endParaRPr kumimoji="1"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en-US" sz="2000" dirty="0" err="1">
                <a:latin typeface="Courier New" pitchFamily="49" charset="0"/>
                <a:cs typeface="Courier New" pitchFamily="49" charset="0"/>
              </a:rPr>
              <a:t>compareTo</a:t>
            </a:r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()</a:t>
            </a:r>
            <a:r>
              <a:rPr kumimoji="1" lang="zh-CN" altLang="en-US" sz="2000" dirty="0">
                <a:latin typeface="Courier New" pitchFamily="49" charset="0"/>
                <a:cs typeface="Courier New" pitchFamily="49" charset="0"/>
              </a:rPr>
              <a:t>是：</a:t>
            </a:r>
            <a:r>
              <a:rPr kumimoji="1" lang="en-US" altLang="en-US" sz="2000" dirty="0">
                <a:latin typeface="Courier New" pitchFamily="49" charset="0"/>
                <a:cs typeface="Courier New" pitchFamily="49" charset="0"/>
              </a:rPr>
              <a:t>1</a:t>
            </a:r>
            <a:endParaRPr kumimoji="1" lang="zh-CN" alt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dirty="0"/>
              <a:t>【任务</a:t>
            </a:r>
            <a:r>
              <a:rPr dirty="0"/>
              <a:t>2-1</a:t>
            </a:r>
            <a:r>
              <a:rPr lang="zh-CN" dirty="0"/>
              <a:t>】编写物流信息实体类</a:t>
            </a:r>
            <a:endParaRPr dirty="0"/>
          </a:p>
          <a:p>
            <a:pPr lvl="1"/>
            <a:r>
              <a:rPr lang="en-US" dirty="0"/>
              <a:t>Transport.java</a:t>
            </a:r>
            <a:endParaRPr dirty="0"/>
          </a:p>
          <a:p>
            <a:pPr lvl="0"/>
            <a:r>
              <a:rPr lang="zh-CN" dirty="0"/>
              <a:t>【任务</a:t>
            </a:r>
            <a:r>
              <a:rPr dirty="0"/>
              <a:t>2-2</a:t>
            </a:r>
            <a:r>
              <a:rPr lang="zh-CN" dirty="0"/>
              <a:t>】创建物流业务类，实现物流数据的信息采集及显示功能</a:t>
            </a:r>
            <a:endParaRPr dirty="0"/>
          </a:p>
          <a:p>
            <a:pPr lvl="1"/>
            <a:r>
              <a:rPr lang="en-US" dirty="0" err="1"/>
              <a:t>TransportService</a:t>
            </a:r>
            <a:r>
              <a:rPr dirty="0"/>
              <a:t>.java</a:t>
            </a:r>
          </a:p>
          <a:p>
            <a:pPr lvl="0"/>
            <a:r>
              <a:rPr lang="zh-CN" dirty="0"/>
              <a:t>【任务</a:t>
            </a:r>
            <a:r>
              <a:rPr dirty="0"/>
              <a:t>2-3</a:t>
            </a:r>
            <a:r>
              <a:rPr lang="zh-CN" dirty="0"/>
              <a:t>】创建一个物流测试类，演示物流数据的信息采集及显示</a:t>
            </a:r>
            <a:endParaRPr dirty="0"/>
          </a:p>
          <a:p>
            <a:pPr lvl="1"/>
            <a:r>
              <a:rPr lang="en-US" dirty="0"/>
              <a:t>Utils.java</a:t>
            </a:r>
            <a:endParaRPr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4.7 </a:t>
            </a:r>
            <a:r>
              <a:rPr dirty="0"/>
              <a:t>贯穿任务实现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642924"/>
            <a:ext cx="8215365" cy="4286260"/>
          </a:xfrm>
        </p:spPr>
        <p:txBody>
          <a:bodyPr/>
          <a:lstStyle/>
          <a:p>
            <a:pPr lvl="0"/>
            <a:r>
              <a:rPr sz="1800" dirty="0"/>
              <a:t>Java</a:t>
            </a:r>
            <a:r>
              <a:rPr lang="zh-CN" sz="1800" dirty="0"/>
              <a:t>是为</a:t>
            </a:r>
            <a:r>
              <a:rPr sz="1800" dirty="0"/>
              <a:t>8</a:t>
            </a:r>
            <a:r>
              <a:rPr lang="zh-CN" sz="1800" dirty="0"/>
              <a:t>个基本类型提供了对应的封装类</a:t>
            </a:r>
          </a:p>
          <a:p>
            <a:pPr lvl="0"/>
            <a:r>
              <a:rPr sz="1800" dirty="0"/>
              <a:t>Java</a:t>
            </a:r>
            <a:r>
              <a:rPr lang="zh-CN" sz="1800" dirty="0"/>
              <a:t>提供了自动装箱（</a:t>
            </a:r>
            <a:r>
              <a:rPr sz="1800" dirty="0"/>
              <a:t>Autoboxing</a:t>
            </a:r>
            <a:r>
              <a:rPr lang="zh-CN" sz="1800" dirty="0"/>
              <a:t>）和自动拆箱（</a:t>
            </a:r>
            <a:r>
              <a:rPr sz="1800" dirty="0"/>
              <a:t>AutoUnboxing</a:t>
            </a:r>
            <a:r>
              <a:rPr lang="zh-CN" sz="1800" dirty="0"/>
              <a:t>）功能，基本类型变量和封装类之间可以直接赋值</a:t>
            </a:r>
          </a:p>
          <a:p>
            <a:pPr lvl="0"/>
            <a:r>
              <a:rPr lang="zh-CN" sz="1800" dirty="0"/>
              <a:t>装箱是指将基本类型数据值转换成对应的封装类对象，即将栈中的数据封装成对象存放到堆中的过程</a:t>
            </a:r>
          </a:p>
          <a:p>
            <a:pPr lvl="0"/>
            <a:r>
              <a:rPr lang="zh-CN" sz="1800" dirty="0"/>
              <a:t>拆箱是装箱的反过程，是将封装的对象转换成基本类型数据值，即将堆中的数据值存放到栈中的过程</a:t>
            </a:r>
          </a:p>
          <a:p>
            <a:pPr lvl="0"/>
            <a:r>
              <a:rPr sz="1800" dirty="0"/>
              <a:t>Object</a:t>
            </a:r>
            <a:r>
              <a:rPr lang="zh-CN" sz="1800" dirty="0"/>
              <a:t>是所有类的顶级父类</a:t>
            </a:r>
          </a:p>
          <a:p>
            <a:pPr lvl="0"/>
            <a:r>
              <a:rPr sz="1800" dirty="0"/>
              <a:t>equals()</a:t>
            </a:r>
            <a:r>
              <a:rPr lang="zh-CN" sz="1800" dirty="0"/>
              <a:t>方法通常可以用于比较两个对象的内容是否相同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本章总结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642924"/>
            <a:ext cx="8215365" cy="4286260"/>
          </a:xfrm>
        </p:spPr>
        <p:txBody>
          <a:bodyPr/>
          <a:lstStyle/>
          <a:p>
            <a:pPr lvl="0"/>
            <a:r>
              <a:rPr sz="1800" dirty="0"/>
              <a:t>String</a:t>
            </a:r>
            <a:r>
              <a:rPr lang="zh-CN" sz="1800" dirty="0"/>
              <a:t>创建的字符串是不可变的</a:t>
            </a:r>
          </a:p>
          <a:p>
            <a:pPr lvl="0"/>
            <a:r>
              <a:rPr sz="1800" dirty="0"/>
              <a:t>StringBuffer</a:t>
            </a:r>
            <a:r>
              <a:rPr lang="zh-CN" sz="1800" dirty="0"/>
              <a:t>字符缓冲区类是一种线程安全的可变字符序列</a:t>
            </a:r>
          </a:p>
          <a:p>
            <a:pPr lvl="0"/>
            <a:r>
              <a:rPr sz="1800" dirty="0"/>
              <a:t>StringBuilder</a:t>
            </a:r>
            <a:r>
              <a:rPr lang="zh-CN" sz="1800" dirty="0"/>
              <a:t>字符串生成器类也是创建可变的字符串序列，没有线程安全控制</a:t>
            </a:r>
          </a:p>
          <a:p>
            <a:pPr lvl="0"/>
            <a:r>
              <a:rPr sz="1800" dirty="0"/>
              <a:t>Scanner</a:t>
            </a:r>
            <a:r>
              <a:rPr lang="zh-CN" sz="1800" dirty="0"/>
              <a:t>扫描器类在</a:t>
            </a:r>
            <a:r>
              <a:rPr sz="1800" dirty="0"/>
              <a:t>java.util</a:t>
            </a:r>
            <a:r>
              <a:rPr lang="zh-CN" sz="1800" dirty="0"/>
              <a:t>包中，可以获取用户从键盘输入的不同数据，以完成数据的输入操作，同时也可以对输入的数据进行验证</a:t>
            </a:r>
          </a:p>
          <a:p>
            <a:r>
              <a:rPr sz="1800" dirty="0"/>
              <a:t>Math</a:t>
            </a:r>
            <a:r>
              <a:rPr lang="zh-CN" sz="1800" dirty="0"/>
              <a:t>类包含常用的执行基本数学运算的方法，如初等指数、对数、平方根和三角函数等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本章总结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428890"/>
          </a:xfrm>
        </p:spPr>
        <p:txBody>
          <a:bodyPr/>
          <a:lstStyle/>
          <a:p>
            <a:r>
              <a:rPr lang="zh-CN" dirty="0"/>
              <a:t>封装类还可以实现基本类型变量和字符串之间的转换，将字符串的值转换为基本类型的值有两种方式</a:t>
            </a:r>
            <a:r>
              <a:rPr lang="zh-CN" altLang="en-US" dirty="0"/>
              <a:t>：</a:t>
            </a:r>
            <a:endParaRPr dirty="0"/>
          </a:p>
          <a:p>
            <a:pPr lvl="1"/>
            <a:r>
              <a:rPr dirty="0"/>
              <a:t>直接利用封装类的构造方法，即</a:t>
            </a:r>
            <a:r>
              <a:rPr lang="en-US" dirty="0"/>
              <a:t>Xxx(String s)</a:t>
            </a:r>
            <a:r>
              <a:rPr dirty="0"/>
              <a:t>构造方法</a:t>
            </a:r>
            <a:endParaRPr lang="en-US" altLang="zh-CN" dirty="0"/>
          </a:p>
          <a:p>
            <a:pPr lvl="1"/>
            <a:r>
              <a:rPr dirty="0"/>
              <a:t>调用封装类提供的</a:t>
            </a:r>
            <a:r>
              <a:rPr lang="en-US" dirty="0" err="1"/>
              <a:t>parseXxx</a:t>
            </a:r>
            <a:r>
              <a:rPr lang="en-US" dirty="0"/>
              <a:t>(String s)</a:t>
            </a:r>
            <a:r>
              <a:rPr dirty="0"/>
              <a:t>静态方法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pPr marL="342900" lvl="1" indent="-342900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</a:pPr>
            <a:r>
              <a:rPr altLang="zh-CN" sz="2000" i="0" dirty="0"/>
              <a:t>示例：</a:t>
            </a:r>
            <a:endParaRPr lang="en-US" altLang="zh-CN" sz="2000" i="0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dirty="0"/>
          </a:p>
        </p:txBody>
      </p:sp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/>
          <a:p>
            <a:r>
              <a:rPr lang="en-US" dirty="0"/>
              <a:t>4.1  </a:t>
            </a:r>
            <a:r>
              <a:rPr dirty="0"/>
              <a:t>基本类型的封装类</a:t>
            </a:r>
          </a:p>
        </p:txBody>
      </p:sp>
      <p:sp>
        <p:nvSpPr>
          <p:cNvPr id="9" name="文本占位符 8"/>
          <p:cNvSpPr txBox="1">
            <a:spLocks/>
          </p:cNvSpPr>
          <p:nvPr/>
        </p:nvSpPr>
        <p:spPr bwMode="auto">
          <a:xfrm>
            <a:off x="1142976" y="3500444"/>
            <a:ext cx="6357956" cy="5847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num1=new Integer("10");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num2=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Integer.parseInt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("123");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dirty="0"/>
              <a:t>从</a:t>
            </a:r>
            <a:r>
              <a:rPr dirty="0"/>
              <a:t>JDK1.5</a:t>
            </a:r>
            <a:r>
              <a:rPr lang="zh-CN" dirty="0"/>
              <a:t>之后，</a:t>
            </a:r>
            <a:r>
              <a:rPr dirty="0"/>
              <a:t>Java</a:t>
            </a:r>
            <a:r>
              <a:rPr lang="zh-CN" dirty="0"/>
              <a:t>提供了自动装箱（</a:t>
            </a:r>
            <a:r>
              <a:rPr dirty="0"/>
              <a:t>Autoboxing</a:t>
            </a:r>
            <a:r>
              <a:rPr lang="zh-CN" dirty="0"/>
              <a:t>）和自动拆箱（</a:t>
            </a:r>
            <a:r>
              <a:rPr dirty="0"/>
              <a:t>AutoUnboxing</a:t>
            </a:r>
            <a:r>
              <a:rPr lang="zh-CN" dirty="0"/>
              <a:t>）功能，因此，基本类型变量和封装类之间可以直接赋值</a:t>
            </a:r>
            <a:r>
              <a:rPr lang="zh-CN" altLang="en-US" dirty="0"/>
              <a:t>，例如：</a:t>
            </a:r>
            <a:endParaRPr lang="zh-CN" dirty="0"/>
          </a:p>
          <a:p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857250" y="3357568"/>
            <a:ext cx="7000898" cy="1214453"/>
          </a:xfrm>
        </p:spPr>
        <p:txBody>
          <a:bodyPr/>
          <a:lstStyle/>
          <a:p>
            <a:pPr lvl="0"/>
            <a:r>
              <a:rPr lang="en-US" dirty="0"/>
              <a:t>Java</a:t>
            </a:r>
            <a:r>
              <a:rPr dirty="0"/>
              <a:t>中装箱和拆箱操作的原理及详细介绍参见本章</a:t>
            </a:r>
            <a:r>
              <a:rPr lang="en-US" dirty="0"/>
              <a:t>4.2</a:t>
            </a:r>
            <a:r>
              <a:rPr dirty="0"/>
              <a:t>节。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7052" y="3493585"/>
            <a:ext cx="484014" cy="484014"/>
          </a:xfrm>
          <a:prstGeom prst="rect">
            <a:avLst/>
          </a:prstGeom>
        </p:spPr>
      </p:pic>
      <p:sp>
        <p:nvSpPr>
          <p:cNvPr id="8" name="文本框 6"/>
          <p:cNvSpPr txBox="1"/>
          <p:nvPr/>
        </p:nvSpPr>
        <p:spPr>
          <a:xfrm>
            <a:off x="192061" y="3946544"/>
            <a:ext cx="5937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</a:p>
        </p:txBody>
      </p:sp>
      <p:sp>
        <p:nvSpPr>
          <p:cNvPr id="18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/>
          <a:p>
            <a:r>
              <a:rPr lang="en-US" dirty="0"/>
              <a:t>4.1  </a:t>
            </a:r>
            <a:r>
              <a:rPr dirty="0"/>
              <a:t>基本类型的封装类</a:t>
            </a:r>
          </a:p>
        </p:txBody>
      </p:sp>
      <p:sp>
        <p:nvSpPr>
          <p:cNvPr id="19" name="文本占位符 8"/>
          <p:cNvSpPr txBox="1">
            <a:spLocks/>
          </p:cNvSpPr>
          <p:nvPr/>
        </p:nvSpPr>
        <p:spPr bwMode="auto">
          <a:xfrm>
            <a:off x="928662" y="2357436"/>
            <a:ext cx="6357956" cy="5847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Integer 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obj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=10;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int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 b=</a:t>
            </a:r>
            <a:r>
              <a:rPr kumimoji="1" lang="en-US" altLang="en-US" sz="16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obj</a:t>
            </a:r>
            <a:r>
              <a:rPr kumimoji="1" lang="en-US" altLang="en-US" sz="1600" dirty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;</a:t>
            </a:r>
            <a:endParaRPr kumimoji="1" lang="zh-CN" altLang="en-US" sz="16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8" grpId="0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dirty="0"/>
              <a:t>基本类型与其对应封装类之间能够自动进行转换，其本质是</a:t>
            </a:r>
            <a:r>
              <a:rPr dirty="0"/>
              <a:t>Java</a:t>
            </a:r>
            <a:r>
              <a:rPr lang="zh-CN" dirty="0"/>
              <a:t>的自动装箱和拆箱过程</a:t>
            </a:r>
            <a:r>
              <a:rPr lang="zh-CN" altLang="en-US" dirty="0"/>
              <a:t>。</a:t>
            </a:r>
            <a:endParaRPr dirty="0"/>
          </a:p>
          <a:p>
            <a:pPr lvl="1"/>
            <a:r>
              <a:rPr dirty="0"/>
              <a:t>装箱是指将基本类型数据值转换成对应的封装类对象，即将栈中的数据封装成对象存放到堆中的过程。</a:t>
            </a:r>
          </a:p>
          <a:p>
            <a:pPr lvl="1"/>
            <a:r>
              <a:rPr dirty="0"/>
              <a:t>拆箱是装箱的反过程，是将封装的对象转换成基本类型数据值，即将堆中的数据值存放到栈中的过程。</a:t>
            </a:r>
          </a:p>
          <a:p>
            <a:pPr lvl="0"/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  </a:t>
            </a:r>
            <a:r>
              <a:rPr dirty="0"/>
              <a:t>装箱和拆箱</a:t>
            </a:r>
            <a:endParaRPr lang="zh-CN" altLang="en-US" dirty="0"/>
          </a:p>
        </p:txBody>
      </p:sp>
      <p:sp>
        <p:nvSpPr>
          <p:cNvPr id="2160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avaSE模板">
  <a:themeElements>
    <a:clrScheme name="nordridesign.com 19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kern="1200" cap="none" spc="0" normalizeH="0" baseline="0" noProof="0" dirty="0" smtClean="0">
            <a:ln>
              <a:noFill/>
            </a:ln>
            <a:solidFill>
              <a:schemeClr val="accent6"/>
            </a:solidFill>
            <a:effectLst/>
            <a:uLnTx/>
            <a:uFillTx/>
            <a:latin typeface="Adobe 黑体 Std R" pitchFamily="34" charset="-122"/>
            <a:ea typeface="Adobe 黑体 Std R" pitchFamily="34" charset="-122"/>
            <a:cs typeface="华文细黑" charset="0"/>
          </a:defRPr>
        </a:defPPr>
      </a:lstStyle>
    </a:txDef>
  </a:objectDefaults>
  <a:extraClrSchemeLst>
    <a:extraClrScheme>
      <a:clrScheme name="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9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nordridesign.com">
  <a:themeElements>
    <a:clrScheme name="1_nordridesign.com 19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1_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9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JavaSE主题1</Template>
  <TotalTime>5246</TotalTime>
  <Words>5926</Words>
  <Application>Microsoft Office PowerPoint</Application>
  <PresentationFormat>全屏显示(16:9)</PresentationFormat>
  <Paragraphs>730</Paragraphs>
  <Slides>70</Slides>
  <Notes>65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87" baseType="lpstr">
      <vt:lpstr>Adobe 仿宋 Std R</vt:lpstr>
      <vt:lpstr>Adobe 黑体 Std R</vt:lpstr>
      <vt:lpstr>Adobe 宋体 Std L</vt:lpstr>
      <vt:lpstr>MS UI Gothic</vt:lpstr>
      <vt:lpstr>微软雅黑</vt:lpstr>
      <vt:lpstr>Arial</vt:lpstr>
      <vt:lpstr>Calibri</vt:lpstr>
      <vt:lpstr>Cambria Math</vt:lpstr>
      <vt:lpstr>Courier New</vt:lpstr>
      <vt:lpstr>Source Code Pro</vt:lpstr>
      <vt:lpstr>Times New Roman</vt:lpstr>
      <vt:lpstr>Verdana</vt:lpstr>
      <vt:lpstr>Wingdings</vt:lpstr>
      <vt:lpstr>JavaSE模板</vt:lpstr>
      <vt:lpstr>2_nordridesign.com</vt:lpstr>
      <vt:lpstr>1_自定义设计方案</vt:lpstr>
      <vt:lpstr>Visio</vt:lpstr>
      <vt:lpstr>第四章 核心类</vt:lpstr>
      <vt:lpstr>本章重点</vt:lpstr>
      <vt:lpstr>PowerPoint 演示文稿</vt:lpstr>
      <vt:lpstr>学习路线</vt:lpstr>
      <vt:lpstr>4.1  基本类型的封装类</vt:lpstr>
      <vt:lpstr>4.1  基本类型的封装类</vt:lpstr>
      <vt:lpstr>4.1  基本类型的封装类</vt:lpstr>
      <vt:lpstr>4.1  基本类型的封装类</vt:lpstr>
      <vt:lpstr>4.2  装箱和拆箱</vt:lpstr>
      <vt:lpstr>装箱过程</vt:lpstr>
      <vt:lpstr>拆箱过程</vt:lpstr>
      <vt:lpstr>示例代码</vt:lpstr>
      <vt:lpstr>运行结果</vt:lpstr>
      <vt:lpstr>4.1  基本类型的封装类</vt:lpstr>
      <vt:lpstr>4.1  基本类型的封装类</vt:lpstr>
      <vt:lpstr>4.1  代码演示基本类型的封装类</vt:lpstr>
      <vt:lpstr>4.1  代码演示基本类型的封装类</vt:lpstr>
      <vt:lpstr>核心类</vt:lpstr>
      <vt:lpstr>4.3  Object类</vt:lpstr>
      <vt:lpstr>4.3  Object类</vt:lpstr>
      <vt:lpstr>4.3.1  equals()方法</vt:lpstr>
      <vt:lpstr>4.3.1  equals()方法</vt:lpstr>
      <vt:lpstr>4.3.1  equals()方法</vt:lpstr>
      <vt:lpstr>4.3.1  equals()方法</vt:lpstr>
      <vt:lpstr>4.3.1  equals()方法</vt:lpstr>
      <vt:lpstr>4.3.1  equals()方法</vt:lpstr>
      <vt:lpstr>4.3.1  equals()方法</vt:lpstr>
      <vt:lpstr>4.3.1  equals()方法</vt:lpstr>
      <vt:lpstr>4.3.1  equals()方法</vt:lpstr>
      <vt:lpstr>4.3.1  equals()方法</vt:lpstr>
      <vt:lpstr>4.3.2  toString()方法</vt:lpstr>
      <vt:lpstr>4.3.2  toString()方法</vt:lpstr>
      <vt:lpstr>4.3.2  toString()方法</vt:lpstr>
      <vt:lpstr>4.3.2  toString()方法</vt:lpstr>
      <vt:lpstr>4.3.2  toString()方法</vt:lpstr>
      <vt:lpstr>学习路线</vt:lpstr>
      <vt:lpstr>4.4  字符串类</vt:lpstr>
      <vt:lpstr>4.4.1  String类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4.4.2  StringBuffer类</vt:lpstr>
      <vt:lpstr>PowerPoint 演示文稿</vt:lpstr>
      <vt:lpstr>PowerPoint 演示文稿</vt:lpstr>
      <vt:lpstr>PowerPoint 演示文稿</vt:lpstr>
      <vt:lpstr>PowerPoint 演示文稿</vt:lpstr>
      <vt:lpstr>4.4.3 StringBuilder类</vt:lpstr>
      <vt:lpstr>PowerPoint 演示文稿</vt:lpstr>
      <vt:lpstr>PowerPoint 演示文稿</vt:lpstr>
      <vt:lpstr>PowerPoint 演示文稿</vt:lpstr>
      <vt:lpstr>PowerPoint 演示文稿</vt:lpstr>
      <vt:lpstr>4.5 Scanner类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4.6 Math类</vt:lpstr>
      <vt:lpstr>PowerPoint 演示文稿</vt:lpstr>
      <vt:lpstr>PowerPoint 演示文稿</vt:lpstr>
      <vt:lpstr>PowerPoint 演示文稿</vt:lpstr>
      <vt:lpstr>4.7 Date类</vt:lpstr>
      <vt:lpstr>PowerPoint 演示文稿</vt:lpstr>
      <vt:lpstr>PowerPoint 演示文稿</vt:lpstr>
      <vt:lpstr>4.7 贯穿任务实现</vt:lpstr>
      <vt:lpstr>本章总结</vt:lpstr>
      <vt:lpstr>本章总结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标题（34号，微软雅黑，淡色15%）</dc:title>
  <dc:creator>Administrator</dc:creator>
  <cp:lastModifiedBy>炳 张</cp:lastModifiedBy>
  <cp:revision>1189</cp:revision>
  <dcterms:created xsi:type="dcterms:W3CDTF">2014-10-31T04:56:07Z</dcterms:created>
  <dcterms:modified xsi:type="dcterms:W3CDTF">2024-03-28T14:16:06Z</dcterms:modified>
</cp:coreProperties>
</file>