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354" r:id="rId2"/>
    <p:sldId id="355" r:id="rId3"/>
    <p:sldId id="356" r:id="rId4"/>
    <p:sldId id="274" r:id="rId5"/>
    <p:sldId id="258" r:id="rId6"/>
    <p:sldId id="301" r:id="rId7"/>
    <p:sldId id="322" r:id="rId8"/>
    <p:sldId id="300" r:id="rId9"/>
    <p:sldId id="276" r:id="rId10"/>
    <p:sldId id="334" r:id="rId11"/>
    <p:sldId id="335" r:id="rId12"/>
    <p:sldId id="320" r:id="rId13"/>
    <p:sldId id="330" r:id="rId14"/>
    <p:sldId id="331" r:id="rId15"/>
    <p:sldId id="328" r:id="rId16"/>
    <p:sldId id="336" r:id="rId17"/>
    <p:sldId id="337" r:id="rId18"/>
    <p:sldId id="329" r:id="rId19"/>
    <p:sldId id="344" r:id="rId20"/>
    <p:sldId id="357" r:id="rId21"/>
    <p:sldId id="278" r:id="rId22"/>
    <p:sldId id="279" r:id="rId23"/>
    <p:sldId id="281" r:id="rId24"/>
    <p:sldId id="324" r:id="rId25"/>
    <p:sldId id="282" r:id="rId26"/>
    <p:sldId id="285" r:id="rId27"/>
    <p:sldId id="358" r:id="rId28"/>
    <p:sldId id="286" r:id="rId29"/>
    <p:sldId id="332" r:id="rId30"/>
    <p:sldId id="321" r:id="rId31"/>
    <p:sldId id="287" r:id="rId32"/>
    <p:sldId id="325" r:id="rId33"/>
    <p:sldId id="289" r:id="rId34"/>
    <p:sldId id="353" r:id="rId35"/>
    <p:sldId id="369" r:id="rId36"/>
    <p:sldId id="263" r:id="rId37"/>
    <p:sldId id="326" r:id="rId38"/>
    <p:sldId id="292" r:id="rId39"/>
    <p:sldId id="293" r:id="rId40"/>
    <p:sldId id="291" r:id="rId41"/>
    <p:sldId id="338" r:id="rId42"/>
    <p:sldId id="339" r:id="rId43"/>
    <p:sldId id="294" r:id="rId44"/>
    <p:sldId id="308" r:id="rId45"/>
    <p:sldId id="371" r:id="rId46"/>
    <p:sldId id="296" r:id="rId47"/>
    <p:sldId id="297" r:id="rId48"/>
    <p:sldId id="298" r:id="rId49"/>
    <p:sldId id="299" r:id="rId50"/>
    <p:sldId id="373" r:id="rId51"/>
    <p:sldId id="264" r:id="rId52"/>
    <p:sldId id="265" r:id="rId53"/>
    <p:sldId id="310" r:id="rId54"/>
    <p:sldId id="311" r:id="rId55"/>
    <p:sldId id="312" r:id="rId56"/>
    <p:sldId id="269" r:id="rId57"/>
    <p:sldId id="313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1DF"/>
    <a:srgbClr val="1912AE"/>
    <a:srgbClr val="454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74" autoAdjust="0"/>
  </p:normalViewPr>
  <p:slideViewPr>
    <p:cSldViewPr>
      <p:cViewPr varScale="1">
        <p:scale>
          <a:sx n="72" d="100"/>
          <a:sy n="72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7A5A3-B869-4B20-AA6C-B874C22863A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891EA-7AF7-4A04-B0E3-749CB421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0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0"/>
            <a:ext cx="9144000" cy="62636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0" y="5438799"/>
            <a:ext cx="9143999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454" y="1221466"/>
            <a:ext cx="9143546" cy="10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300608"/>
            <a:ext cx="9143999" cy="824136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937" y="1844824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studio/intro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757700"/>
            <a:ext cx="9144000" cy="218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TextBox 6"/>
          <p:cNvSpPr txBox="1"/>
          <p:nvPr/>
        </p:nvSpPr>
        <p:spPr>
          <a:xfrm>
            <a:off x="732961" y="5006661"/>
            <a:ext cx="3406991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任课教师：梁东魁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995936" y="5006661"/>
            <a:ext cx="4849680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13784190649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8108210" cy="185056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1219159" y="1870370"/>
            <a:ext cx="6665209" cy="18466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第三课 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基本控件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5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8811" y="1340768"/>
            <a:ext cx="8620125" cy="5112568"/>
            <a:chOff x="238811" y="1340768"/>
            <a:chExt cx="8620125" cy="5112568"/>
          </a:xfrm>
        </p:grpSpPr>
        <p:grpSp>
          <p:nvGrpSpPr>
            <p:cNvPr id="4" name="组合 3"/>
            <p:cNvGrpSpPr/>
            <p:nvPr/>
          </p:nvGrpSpPr>
          <p:grpSpPr>
            <a:xfrm>
              <a:off x="238811" y="1340768"/>
              <a:ext cx="8620125" cy="5112568"/>
              <a:chOff x="238811" y="1412776"/>
              <a:chExt cx="8620125" cy="511256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811" y="1412776"/>
                <a:ext cx="8620125" cy="423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矩形 2"/>
              <p:cNvSpPr/>
              <p:nvPr/>
            </p:nvSpPr>
            <p:spPr>
              <a:xfrm>
                <a:off x="539552" y="5694347"/>
                <a:ext cx="8064896" cy="8309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查阅帮助文档</a:t>
                </a:r>
                <a:endParaRPr lang="en-US" altLang="zh-CN" sz="2400" b="1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hlinkClick r:id="rId3"/>
                  </a:rPr>
                  <a:t>https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hlinkClick r:id="rId3"/>
                  </a:rPr>
                  <a:t>://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hlinkClick r:id="rId3"/>
                  </a:rPr>
                  <a:t>developer.android.google.cn/studio/intro/index.html</a:t>
                </a:r>
                <a:endPara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259632" y="4941168"/>
              <a:ext cx="720080" cy="360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补充知识 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自动完成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Alt + Enter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3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2608" y="1268760"/>
            <a:ext cx="8679872" cy="55446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快捷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latinLnBrk="1">
              <a:lnSpc>
                <a:spcPct val="150000"/>
              </a:lnSpc>
              <a:buSzPct val="100000"/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属性定义的方法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latinLnBrk="1">
              <a:lnSpc>
                <a:spcPct val="150000"/>
              </a:lnSpc>
              <a:buSzPct val="100000"/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Alt+Enter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组合快捷键（先按下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不松开，再按下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Enter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键）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latinLnBrk="1">
              <a:lnSpc>
                <a:spcPct val="150000"/>
              </a:lnSpc>
              <a:buSzPct val="100000"/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在弹出的对话框中，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方法名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对应类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后确定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latinLnBrk="1">
              <a:lnSpc>
                <a:spcPct val="150000"/>
              </a:lnSpc>
              <a:buSzPct val="100000"/>
              <a:buFont typeface="+mj-ea"/>
              <a:buAutoNum type="circleNumDbPlain"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latinLnBrk="1">
              <a:lnSpc>
                <a:spcPct val="150000"/>
              </a:lnSpc>
              <a:buSzPct val="100000"/>
              <a:buFont typeface="+mj-ea"/>
              <a:buAutoNum type="circleNumDbPlain"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latinLnBrk="1">
              <a:lnSpc>
                <a:spcPct val="150000"/>
              </a:lnSpc>
              <a:buSzPct val="100000"/>
              <a:buFont typeface="+mj-ea"/>
              <a:buAutoNum type="circleNumDbPlain"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latinLnBrk="1">
              <a:lnSpc>
                <a:spcPct val="150000"/>
              </a:lnSpc>
              <a:buSzPct val="100000"/>
              <a:buFont typeface="+mj-ea"/>
              <a:buAutoNum type="circleNumDbPlain"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latinLnBrk="1">
              <a:lnSpc>
                <a:spcPct val="150000"/>
              </a:lnSpc>
              <a:buSzPct val="100000"/>
              <a:buFont typeface="+mj-ea"/>
              <a:buAutoNum type="circleNumDbPlain"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latinLnBrk="1">
              <a:lnSpc>
                <a:spcPct val="150000"/>
              </a:lnSpc>
              <a:buSzPct val="100000"/>
              <a:buFont typeface="+mj-ea"/>
              <a:buAutoNum type="circleNumDbPlain"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latinLnBrk="1">
              <a:lnSpc>
                <a:spcPct val="150000"/>
              </a:lnSpc>
              <a:buSzPct val="100000"/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自动创建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对应的方法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1" y="5877272"/>
            <a:ext cx="3839111" cy="66684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907704" y="3089125"/>
            <a:ext cx="5621264" cy="2068067"/>
            <a:chOff x="1907704" y="2636912"/>
            <a:chExt cx="4829176" cy="1924051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" t="5726" r="6642" b="3295"/>
            <a:stretch/>
          </p:blipFill>
          <p:spPr>
            <a:xfrm>
              <a:off x="1907704" y="2636912"/>
              <a:ext cx="4829176" cy="192405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30203" y="3428380"/>
              <a:ext cx="788292" cy="2886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5896" y="3716412"/>
              <a:ext cx="3028976" cy="2886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1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补充知识 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自动完成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Alt + Enter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4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539552" y="5085184"/>
            <a:ext cx="8280920" cy="12961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(Button)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findViewById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，并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强制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setText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  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显示文字</a:t>
            </a: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setClickable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 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是否可用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表示不可用，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表示可用 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7544" y="1340768"/>
            <a:ext cx="7632848" cy="3532308"/>
            <a:chOff x="395536" y="1124744"/>
            <a:chExt cx="7632848" cy="3532308"/>
          </a:xfrm>
        </p:grpSpPr>
        <p:grpSp>
          <p:nvGrpSpPr>
            <p:cNvPr id="10" name="组合 9"/>
            <p:cNvGrpSpPr/>
            <p:nvPr/>
          </p:nvGrpSpPr>
          <p:grpSpPr>
            <a:xfrm>
              <a:off x="395536" y="1484784"/>
              <a:ext cx="3848637" cy="3172268"/>
              <a:chOff x="395536" y="1484784"/>
              <a:chExt cx="3848637" cy="3172268"/>
            </a:xfrm>
          </p:grpSpPr>
          <p:pic>
            <p:nvPicPr>
              <p:cNvPr id="25" name="图片 24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536" y="1484784"/>
                <a:ext cx="3848637" cy="3172268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95536" y="1484784"/>
                <a:ext cx="1728192" cy="28865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9752" y="2813404"/>
                <a:ext cx="1584176" cy="246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99592" y="3705457"/>
                <a:ext cx="2448272" cy="25202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矩形标注 12"/>
            <p:cNvSpPr/>
            <p:nvPr/>
          </p:nvSpPr>
          <p:spPr>
            <a:xfrm>
              <a:off x="1979712" y="1848740"/>
              <a:ext cx="2952328" cy="432048"/>
            </a:xfrm>
            <a:prstGeom prst="wedgeRectCallout">
              <a:avLst>
                <a:gd name="adj1" fmla="val -62954"/>
                <a:gd name="adj2" fmla="val 512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单声明一个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Button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按钮类型的变量</a:t>
              </a:r>
              <a:endPara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3203848" y="1124744"/>
              <a:ext cx="3816425" cy="418584"/>
            </a:xfrm>
            <a:prstGeom prst="wedgeRectCallout">
              <a:avLst>
                <a:gd name="adj1" fmla="val -71944"/>
                <a:gd name="adj2" fmla="val 5504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类声明，类名</a:t>
              </a:r>
              <a:r>
                <a:rPr lang="en-US" altLang="zh-CN" sz="1400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MainActivity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必须和文件名一致</a:t>
              </a:r>
              <a:endPara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标注 17"/>
            <p:cNvSpPr/>
            <p:nvPr/>
          </p:nvSpPr>
          <p:spPr>
            <a:xfrm>
              <a:off x="4165644" y="2492896"/>
              <a:ext cx="1990532" cy="432048"/>
            </a:xfrm>
            <a:prstGeom prst="wedgeRectCallout">
              <a:avLst>
                <a:gd name="adj1" fmla="val -59550"/>
                <a:gd name="adj2" fmla="val 4643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运行时加载的布局文件</a:t>
              </a:r>
              <a:endPara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203848" y="3212976"/>
              <a:ext cx="4824536" cy="360040"/>
              <a:chOff x="3203848" y="3068960"/>
              <a:chExt cx="4824536" cy="360040"/>
            </a:xfrm>
          </p:grpSpPr>
          <p:sp>
            <p:nvSpPr>
              <p:cNvPr id="21" name="矩形标注 20"/>
              <p:cNvSpPr/>
              <p:nvPr/>
            </p:nvSpPr>
            <p:spPr>
              <a:xfrm>
                <a:off x="3203848" y="3068960"/>
                <a:ext cx="4824536" cy="360040"/>
              </a:xfrm>
              <a:prstGeom prst="wedgeRectCallout">
                <a:avLst>
                  <a:gd name="adj1" fmla="val -58014"/>
                  <a:gd name="adj2" fmla="val 2464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按钮</a:t>
                </a:r>
                <a:r>
                  <a:rPr lang="en-US" altLang="zh-CN" sz="1400" b="1" dirty="0" err="1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btn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属性                                                    </a:t>
                </a:r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指定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的方法</a:t>
                </a:r>
                <a:endPara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2" name="图片 21" descr="屏幕剪辑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79" t="45524" r="34151" b="50534"/>
              <a:stretch/>
            </p:blipFill>
            <p:spPr>
              <a:xfrm>
                <a:off x="4377182" y="3107100"/>
                <a:ext cx="2592289" cy="288032"/>
              </a:xfrm>
              <a:prstGeom prst="rect">
                <a:avLst/>
              </a:prstGeom>
            </p:spPr>
          </p:pic>
        </p:grpSp>
        <p:sp>
          <p:nvSpPr>
            <p:cNvPr id="23" name="矩形标注 22"/>
            <p:cNvSpPr/>
            <p:nvPr/>
          </p:nvSpPr>
          <p:spPr>
            <a:xfrm>
              <a:off x="3923929" y="3861048"/>
              <a:ext cx="2808312" cy="432048"/>
            </a:xfrm>
            <a:prstGeom prst="wedgeRectCallout">
              <a:avLst>
                <a:gd name="adj1" fmla="val -65736"/>
                <a:gd name="adj2" fmla="val -4641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***   获取界面的按钮控件   ***</a:t>
              </a:r>
              <a:endPara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按钮示例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1 -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（一定要深入理解）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7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1194114" y="4869160"/>
            <a:ext cx="7338326" cy="1728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  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红色</a:t>
            </a:r>
            <a:r>
              <a: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字符，说明此处有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6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.id.*</a:t>
            </a:r>
            <a:r>
              <a: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，说明资源文件有错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6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布局文件后，先使用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Make Project</a:t>
            </a:r>
            <a:r>
              <a: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命令检查</a:t>
            </a:r>
            <a:endParaRPr lang="en-US" altLang="zh-CN" sz="1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40" y="1973928"/>
            <a:ext cx="3405312" cy="2823224"/>
          </a:xfrm>
          <a:prstGeom prst="rect">
            <a:avLst/>
          </a:prstGeom>
        </p:spPr>
      </p:pic>
      <p:sp>
        <p:nvSpPr>
          <p:cNvPr id="15" name="矩形标注 14"/>
          <p:cNvSpPr/>
          <p:nvPr/>
        </p:nvSpPr>
        <p:spPr>
          <a:xfrm>
            <a:off x="683568" y="2132856"/>
            <a:ext cx="1772935" cy="436071"/>
          </a:xfrm>
          <a:prstGeom prst="wedgeRectCallout">
            <a:avLst>
              <a:gd name="adj1" fmla="val 67061"/>
              <a:gd name="adj2" fmla="val -123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控件类型名错误！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5775126" y="3573016"/>
            <a:ext cx="2469282" cy="436071"/>
          </a:xfrm>
          <a:prstGeom prst="wedgeRectCallout">
            <a:avLst>
              <a:gd name="adj1" fmla="val -69303"/>
              <a:gd name="adj2" fmla="val 153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界面布局文件中没有此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4079092" y="4433089"/>
            <a:ext cx="4237324" cy="436071"/>
          </a:xfrm>
          <a:prstGeom prst="wedgeRectCallout">
            <a:avLst>
              <a:gd name="adj1" fmla="val -59973"/>
              <a:gd name="adj2" fmla="val -496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btn1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setText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setClickable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方法错误！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212608" y="1268760"/>
            <a:ext cx="87518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代码中出现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红色字符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补充知识 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常见错误之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语法错误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467544" y="5877272"/>
            <a:ext cx="804863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找不到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btn1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：没有使用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findViewById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获取按钮，故无法操作按钮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btn1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212608" y="1268760"/>
            <a:ext cx="8679872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代码显示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正常，但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运行时程序崩溃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73" y="1326635"/>
            <a:ext cx="2551575" cy="457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21930"/>
            <a:ext cx="4620485" cy="3091246"/>
          </a:xfrm>
          <a:prstGeom prst="rect">
            <a:avLst/>
          </a:prstGeom>
        </p:spPr>
      </p:pic>
      <p:sp>
        <p:nvSpPr>
          <p:cNvPr id="20" name="矩形标注 19"/>
          <p:cNvSpPr/>
          <p:nvPr/>
        </p:nvSpPr>
        <p:spPr>
          <a:xfrm>
            <a:off x="3635896" y="4365104"/>
            <a:ext cx="2416977" cy="360040"/>
          </a:xfrm>
          <a:prstGeom prst="wedgeRectCallout">
            <a:avLst>
              <a:gd name="adj1" fmla="val -65015"/>
              <a:gd name="adj2" fmla="val -59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未找到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btn1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对象，出错！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补充知识 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常见错误之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运行时错误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9" y="3212976"/>
            <a:ext cx="3096344" cy="731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3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212608" y="1268760"/>
            <a:ext cx="8679872" cy="13681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设计一个界面，有按钮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、按钮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两个按钮，一个文本框，要求如下：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lvl="1" algn="just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，按钮文字显示“已被点击”，文本框显示“按了第一个按钮”；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，按钮文字显示“已被点击”，文本框显示“按了第二个按钮”。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691680" y="2780928"/>
            <a:ext cx="5904656" cy="3456384"/>
            <a:chOff x="1516803" y="2267912"/>
            <a:chExt cx="6185831" cy="4329440"/>
          </a:xfrm>
        </p:grpSpPr>
        <p:pic>
          <p:nvPicPr>
            <p:cNvPr id="44" name="图片 43" descr="屏幕剪辑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12" r="-820"/>
            <a:stretch/>
          </p:blipFill>
          <p:spPr>
            <a:xfrm>
              <a:off x="1516803" y="2267912"/>
              <a:ext cx="2180794" cy="4329440"/>
            </a:xfrm>
            <a:prstGeom prst="rect">
              <a:avLst/>
            </a:prstGeom>
          </p:spPr>
        </p:pic>
        <p:pic>
          <p:nvPicPr>
            <p:cNvPr id="45" name="图片 44" descr="屏幕剪辑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42395" y="2267912"/>
              <a:ext cx="2160239" cy="4329440"/>
            </a:xfrm>
            <a:prstGeom prst="rect">
              <a:avLst/>
            </a:prstGeom>
          </p:spPr>
        </p:pic>
      </p:grpSp>
      <p:sp>
        <p:nvSpPr>
          <p:cNvPr id="7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按钮示例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8515" y="53732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初始界面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11315" y="54359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操作界面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5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48" y="1628799"/>
            <a:ext cx="2538568" cy="4601155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827584" y="1484784"/>
            <a:ext cx="4320480" cy="4824536"/>
            <a:chOff x="323528" y="1772816"/>
            <a:chExt cx="3401753" cy="4600101"/>
          </a:xfrm>
        </p:grpSpPr>
        <p:pic>
          <p:nvPicPr>
            <p:cNvPr id="47" name="图片 4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772816"/>
              <a:ext cx="3401753" cy="4600101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50742" y="3950010"/>
              <a:ext cx="2177042" cy="2124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0742" y="5420258"/>
              <a:ext cx="2177042" cy="2124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按钮示例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2 -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1986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212608" y="1268760"/>
            <a:ext cx="8679872" cy="7920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时获取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全部对象（初学者推荐使用）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按钮示例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2 -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代码编写</a:t>
            </a:r>
          </a:p>
        </p:txBody>
      </p:sp>
      <p:sp>
        <p:nvSpPr>
          <p:cNvPr id="10" name="矩形 9"/>
          <p:cNvSpPr/>
          <p:nvPr/>
        </p:nvSpPr>
        <p:spPr>
          <a:xfrm>
            <a:off x="467544" y="2358243"/>
            <a:ext cx="3168352" cy="380706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集中声明变量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顶部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，将所需要的变量统一声明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统一获取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加载页面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后，把所有要处理的对象统一获取，并存入已声明的变量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79912" y="1916832"/>
            <a:ext cx="4752528" cy="4095093"/>
            <a:chOff x="3779912" y="1916832"/>
            <a:chExt cx="4752528" cy="4095093"/>
          </a:xfrm>
        </p:grpSpPr>
        <p:grpSp>
          <p:nvGrpSpPr>
            <p:cNvPr id="3" name="组合 2"/>
            <p:cNvGrpSpPr/>
            <p:nvPr/>
          </p:nvGrpSpPr>
          <p:grpSpPr>
            <a:xfrm>
              <a:off x="3779912" y="1916832"/>
              <a:ext cx="4752528" cy="4095093"/>
              <a:chOff x="2411760" y="2190403"/>
              <a:chExt cx="3600953" cy="4095093"/>
            </a:xfrm>
          </p:grpSpPr>
          <p:pic>
            <p:nvPicPr>
              <p:cNvPr id="38" name="图片 37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1760" y="2636912"/>
                <a:ext cx="3600953" cy="3648584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2827006" y="3893283"/>
                <a:ext cx="2465074" cy="55125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059832" y="2190403"/>
                <a:ext cx="2160240" cy="43204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（推荐）</a:t>
                </a:r>
                <a:endParaRPr lang="en-US" altLang="zh-CN" sz="1600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097548" y="2564904"/>
              <a:ext cx="1482564" cy="335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30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212608" y="1268760"/>
            <a:ext cx="8679872" cy="5760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：使用时获取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对象（熟练的程序编写人员推荐使用）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按钮示例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2 -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代码编写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2204864"/>
            <a:ext cx="3168352" cy="41044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集中声明变量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顶部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，将所需要的变量统一声明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：声明变量也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可在获取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控件对象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时声明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使用时获取对象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处理控件时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，再获取对象并存入已声明的变量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27578" y="2263711"/>
            <a:ext cx="4172814" cy="3829585"/>
            <a:chOff x="3927578" y="2263711"/>
            <a:chExt cx="4172814" cy="3829585"/>
          </a:xfrm>
        </p:grpSpPr>
        <p:grpSp>
          <p:nvGrpSpPr>
            <p:cNvPr id="4" name="组合 3"/>
            <p:cNvGrpSpPr/>
            <p:nvPr/>
          </p:nvGrpSpPr>
          <p:grpSpPr>
            <a:xfrm>
              <a:off x="3927578" y="2263711"/>
              <a:ext cx="4172814" cy="3829585"/>
              <a:chOff x="1767338" y="2638609"/>
              <a:chExt cx="4172814" cy="3829585"/>
            </a:xfrm>
          </p:grpSpPr>
          <p:pic>
            <p:nvPicPr>
              <p:cNvPr id="41" name="图片 40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7338" y="2638609"/>
                <a:ext cx="4172814" cy="3829585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267744" y="4274046"/>
                <a:ext cx="2808312" cy="3600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67744" y="5339308"/>
                <a:ext cx="2808312" cy="3600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169556" y="2445694"/>
              <a:ext cx="1482564" cy="335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9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2608" y="1268760"/>
            <a:ext cx="8679872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完成从第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页到第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页中按钮的两个示例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掌握按钮的属性设计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熟练掌握按钮单击方法的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自动创建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Alt+Enter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熟练掌握按钮控件的获取及方法的使用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尝试理解程序代码结构，能进行简单的排错及修改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课堂练习（一）</a:t>
            </a:r>
          </a:p>
        </p:txBody>
      </p:sp>
    </p:spTree>
    <p:extLst>
      <p:ext uri="{BB962C8B-B14F-4D97-AF65-F5344CB8AC3E}">
        <p14:creationId xmlns:p14="http://schemas.microsoft.com/office/powerpoint/2010/main" val="7097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矩形 21"/>
          <p:cNvSpPr/>
          <p:nvPr/>
        </p:nvSpPr>
        <p:spPr>
          <a:xfrm>
            <a:off x="2508782" y="1772816"/>
            <a:ext cx="6095666" cy="432048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3" name="组合 22"/>
          <p:cNvGrpSpPr/>
          <p:nvPr/>
        </p:nvGrpSpPr>
        <p:grpSpPr>
          <a:xfrm>
            <a:off x="2785451" y="2026568"/>
            <a:ext cx="5595951" cy="554400"/>
            <a:chOff x="4910249" y="2570667"/>
            <a:chExt cx="4951257" cy="554399"/>
          </a:xfrm>
        </p:grpSpPr>
        <p:sp>
          <p:nvSpPr>
            <p:cNvPr id="24" name="矩形 23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99591" y="1772818"/>
            <a:ext cx="1341349" cy="41764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785451" y="2805702"/>
            <a:ext cx="5595951" cy="554400"/>
            <a:chOff x="4910249" y="2570667"/>
            <a:chExt cx="4951257" cy="554399"/>
          </a:xfrm>
        </p:grpSpPr>
        <p:sp>
          <p:nvSpPr>
            <p:cNvPr id="28" name="矩形 27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文本框</a:t>
              </a: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TextView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85451" y="3630402"/>
            <a:ext cx="5595950" cy="554400"/>
            <a:chOff x="4910249" y="2570667"/>
            <a:chExt cx="4951256" cy="554399"/>
          </a:xfrm>
        </p:grpSpPr>
        <p:sp>
          <p:nvSpPr>
            <p:cNvPr id="41" name="矩形 40"/>
            <p:cNvSpPr/>
            <p:nvPr/>
          </p:nvSpPr>
          <p:spPr>
            <a:xfrm>
              <a:off x="5636445" y="2570667"/>
              <a:ext cx="4225060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编辑框</a:t>
              </a: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EditText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785449" y="4402475"/>
            <a:ext cx="5595951" cy="554400"/>
            <a:chOff x="4910249" y="2570667"/>
            <a:chExt cx="4951257" cy="554399"/>
          </a:xfrm>
        </p:grpSpPr>
        <p:sp>
          <p:nvSpPr>
            <p:cNvPr id="44" name="矩形 43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单选按钮</a:t>
              </a: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RadioButton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10249" y="2570667"/>
              <a:ext cx="618744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71800" y="5229200"/>
            <a:ext cx="5595951" cy="554400"/>
            <a:chOff x="4910249" y="2570667"/>
            <a:chExt cx="4951257" cy="554399"/>
          </a:xfrm>
        </p:grpSpPr>
        <p:sp>
          <p:nvSpPr>
            <p:cNvPr id="19" name="矩形 18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复选框</a:t>
              </a: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CheckBox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910249" y="2570667"/>
              <a:ext cx="618744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1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112568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文本框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TextView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26297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608" y="1268760"/>
            <a:ext cx="8679872" cy="5760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控件，即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文本框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开发中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常用控件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之一，用于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显示文本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89162"/>
              </p:ext>
            </p:extLst>
          </p:nvPr>
        </p:nvGraphicFramePr>
        <p:xfrm>
          <a:off x="683568" y="1825516"/>
          <a:ext cx="7920880" cy="480774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号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或固定值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height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或固定值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layout_gravity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控件的对齐方式</a:t>
                      </a: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用于</a:t>
                      </a: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LinearLayout</a:t>
                      </a: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57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textColor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textSize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textAllCaps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gravity</a:t>
                      </a:r>
                      <a:endParaRPr lang="en-US" alt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颜色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大小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全部</a:t>
                      </a:r>
                      <a:r>
                        <a:rPr lang="zh-CN" alt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大写（</a:t>
                      </a: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默认值，</a:t>
                      </a:r>
                      <a:r>
                        <a:rPr lang="en-US" alt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  <a:r>
                        <a:rPr lang="zh-CN" alt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）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控件</a:t>
                      </a:r>
                      <a:r>
                        <a:rPr lang="zh-CN" alt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中文字对齐方式等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background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背景</a:t>
                      </a:r>
                      <a:r>
                        <a:rPr lang="zh-CN" alt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（颜色或者图片）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onClick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单击时执行的方法名称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文本框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22652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51986"/>
              </p:ext>
            </p:extLst>
          </p:nvPr>
        </p:nvGraphicFramePr>
        <p:xfrm>
          <a:off x="467544" y="1412776"/>
          <a:ext cx="7920880" cy="514027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59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minWidth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maxWidth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最小宽度、最大宽度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minHeight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maxHeight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最小高度、最大高度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layout_centerInParent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居中（用于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RelativeLayout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5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内部边距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828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r>
                        <a:rPr lang="en-US" sz="1400" b="1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Left</a:t>
                      </a:r>
                      <a:endParaRPr lang="zh-CN" sz="1400" b="1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r>
                        <a:rPr lang="en-US" sz="1400" b="1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Right</a:t>
                      </a:r>
                      <a:endParaRPr lang="zh-CN" sz="1400" b="1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r>
                        <a:rPr lang="en-US" sz="1400" b="1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Top</a:t>
                      </a:r>
                      <a:endParaRPr lang="zh-CN" sz="1400" b="1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r>
                        <a:rPr lang="en-US" sz="1400" b="1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Bottom</a:t>
                      </a:r>
                      <a:endParaRPr lang="zh-CN" sz="1400" b="1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</a:t>
                      </a: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左</a:t>
                      </a: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右</a:t>
                      </a: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</a:t>
                      </a: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下边距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024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外部边距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828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sz="14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r>
                        <a:rPr lang="en-US" sz="14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endParaRPr lang="zh-CN" sz="1400" b="1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sz="14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r>
                        <a:rPr lang="en-US" sz="14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Bottom</a:t>
                      </a:r>
                      <a:endParaRPr lang="zh-CN" sz="1400" b="1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sz="14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r>
                        <a:rPr lang="en-US" sz="14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endParaRPr lang="zh-CN" sz="1400" b="1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sz="14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r>
                        <a:rPr lang="en-US" sz="14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endParaRPr lang="zh-CN" sz="1400" b="1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外部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下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左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右边距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文本框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6239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58412"/>
              </p:ext>
            </p:extLst>
          </p:nvPr>
        </p:nvGraphicFramePr>
        <p:xfrm>
          <a:off x="467544" y="1412776"/>
          <a:ext cx="7920880" cy="511256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ellipsize</a:t>
                      </a:r>
                      <a:endParaRPr lang="zh-CN" sz="1600" b="0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end  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省略号显示在结尾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start 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省略号显示在开头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middle  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省略号显示在中间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marquee  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以跑马灯的方式显示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文字单行滚动显示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marqueeRepeatLimit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focusable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focusableInTouchMode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singleLine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marquee_forever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或者数字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</a:t>
                      </a:r>
                      <a:endParaRPr lang="zh-CN" altLang="en-US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是否可以获得焦点（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 / false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触摸模式下是否可获得焦点 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(true/false)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是否是单行（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单行，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多行）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maxLines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最大行数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43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maxLength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数字，显示的文字的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最大长度，超出部分直接丢弃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clickable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是否允许点击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(true/false)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文本框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3140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96742"/>
              </p:ext>
            </p:extLst>
          </p:nvPr>
        </p:nvGraphicFramePr>
        <p:xfrm>
          <a:off x="539552" y="1376628"/>
          <a:ext cx="8064896" cy="12960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</a:rPr>
                        <a:t>方 法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getText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获取文本框当前文本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setText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更改文本框的显示文本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12608" y="2996952"/>
            <a:ext cx="8679872" cy="31683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方法调用：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获取文本框对象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3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tv1=(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findViewById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(R.id.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tv1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2"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调用方法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进行处理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tv1.setText(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欢迎登陆！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      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设置显示文字为“欢迎登陆！”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 = tv1.getText().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();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获取显示的文字，存入变量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文本框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常用方法</a:t>
            </a:r>
          </a:p>
        </p:txBody>
      </p:sp>
    </p:spTree>
    <p:extLst>
      <p:ext uri="{BB962C8B-B14F-4D97-AF65-F5344CB8AC3E}">
        <p14:creationId xmlns:p14="http://schemas.microsoft.com/office/powerpoint/2010/main" val="23828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5184576" cy="526157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406" y="1844824"/>
            <a:ext cx="2398034" cy="432048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文本框示例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6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608" y="1268760"/>
            <a:ext cx="5511520" cy="54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示例代码，要求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如下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、修改第一个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控件宽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200dp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，高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100dp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，靠右显示；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控件中文字的字号为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30sp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，垂直水平居中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、修改第二个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将宽度设置为根据内容自适应，自动扩展；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将文字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修改“如果没有正确设置，文字过多时，后边的内容你就会看不到了，不信你试试！”。</a:t>
            </a:r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2816"/>
            <a:ext cx="2398034" cy="432048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文本框示例的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</a:p>
        </p:txBody>
      </p:sp>
    </p:spTree>
    <p:extLst>
      <p:ext uri="{BB962C8B-B14F-4D97-AF65-F5344CB8AC3E}">
        <p14:creationId xmlns:p14="http://schemas.microsoft.com/office/powerpoint/2010/main" val="13729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112568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编辑框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EditText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772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608" y="1268760"/>
            <a:ext cx="8679872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EditText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控件，即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编辑框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可以编辑的文本框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，常用的控件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之一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人机交互的重要窗口，用于用户和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的数据传输（如登录时的账号和密码）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71600" y="3140968"/>
            <a:ext cx="7488832" cy="1944216"/>
            <a:chOff x="395537" y="3271613"/>
            <a:chExt cx="8208911" cy="2331989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282" y="3271613"/>
              <a:ext cx="2534620" cy="2331989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3271613"/>
              <a:ext cx="2520280" cy="2072879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694" y="3278393"/>
              <a:ext cx="2607754" cy="2152469"/>
            </a:xfrm>
            <a:prstGeom prst="rect">
              <a:avLst/>
            </a:prstGeom>
          </p:spPr>
        </p:pic>
      </p:grpSp>
      <p:sp>
        <p:nvSpPr>
          <p:cNvPr id="10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编辑框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11" name="矩形 10"/>
          <p:cNvSpPr/>
          <p:nvPr/>
        </p:nvSpPr>
        <p:spPr>
          <a:xfrm>
            <a:off x="1043608" y="5229200"/>
            <a:ext cx="2016224" cy="65736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早期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9872" y="5229200"/>
            <a:ext cx="2503030" cy="65736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提示信息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的登录界面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12160" y="5229200"/>
            <a:ext cx="2503030" cy="65736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简易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1124744"/>
            <a:ext cx="7848872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74320" indent="-274320" latinLnBrk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53242"/>
              </p:ext>
            </p:extLst>
          </p:nvPr>
        </p:nvGraphicFramePr>
        <p:xfrm>
          <a:off x="539552" y="1412776"/>
          <a:ext cx="8064896" cy="479809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号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宽度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height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高度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layout_gravity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控件对齐方式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Left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right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center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等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980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textColor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textSize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文字</a:t>
                      </a:r>
                      <a:r>
                        <a:rPr lang="zh-CN" altLang="en-US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文字颜色</a:t>
                      </a:r>
                      <a:r>
                        <a:rPr lang="zh-CN" altLang="en-US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文字大小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hint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提示信息，编辑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框为空时显示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的文字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textColorHint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提示信息文字的颜色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enabled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是否可编辑   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true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（默认）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false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编辑框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362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按钮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Button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8496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89237"/>
              </p:ext>
            </p:extLst>
          </p:nvPr>
        </p:nvGraphicFramePr>
        <p:xfrm>
          <a:off x="539552" y="1393424"/>
          <a:ext cx="8064896" cy="53136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focusable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是否可以获得焦点（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 / false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clickable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是否允许点击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(true/false)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inputType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输入文本的类型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 </a:t>
                      </a:r>
                      <a:r>
                        <a:rPr lang="zh-CN" altLang="en-US" sz="16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文本（默认）</a:t>
                      </a:r>
                      <a:endParaRPr lang="en-US" altLang="zh-CN" sz="1600" b="0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number  </a:t>
                      </a:r>
                      <a:r>
                        <a:rPr lang="zh-CN" altLang="en-US" sz="16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数字</a:t>
                      </a:r>
                      <a:endParaRPr lang="en-US" altLang="zh-CN" sz="1600" b="0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numberPassword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数字密码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textPassword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文本密码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textVisiblePassword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文本可见密码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textEmailAddress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邮件地址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	phone 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电话号码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maxLength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可以输入的最大字符数，达到最大数目后不允许继续输入（如果在程序中赋值，</a:t>
                      </a:r>
                      <a:r>
                        <a:rPr lang="zh-CN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超出部分直接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舍弃）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singleLine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是否是单行（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单行，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	false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多行）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编辑框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24506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72494"/>
              </p:ext>
            </p:extLst>
          </p:nvPr>
        </p:nvGraphicFramePr>
        <p:xfrm>
          <a:off x="539552" y="1403811"/>
          <a:ext cx="8064896" cy="466435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内部边距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691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paddingTop</a:t>
                      </a:r>
                      <a:endParaRPr lang="zh-CN" alt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paddingBottom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paddingLeft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paddingRight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</a:t>
                      </a: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上、下、左、右边距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外部边距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1419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sz="14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layout_marginTop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sz="14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layout_marginBottom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sz="14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layout_marginLeft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sz="14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layout_marginRight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外部上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下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左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右边距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background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背景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（一般不设置）</a:t>
                      </a:r>
                      <a:endParaRPr lang="zh-CN" sz="1600" b="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onClick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单击时执行的方法名称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（一般不设置）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编辑框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22722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45293"/>
              </p:ext>
            </p:extLst>
          </p:nvPr>
        </p:nvGraphicFramePr>
        <p:xfrm>
          <a:off x="971599" y="1347657"/>
          <a:ext cx="7056785" cy="16560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</a:rPr>
                        <a:t>方 法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getText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      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setText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文本             设置文本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getHint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      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setHint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获取提示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       设置提示文字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setEnabled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按钮是否可用  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true/false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3068960"/>
            <a:ext cx="8568952" cy="35283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EditText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方法调用：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获取编辑框对象</a:t>
            </a:r>
            <a:endParaRPr lang="en-US" altLang="zh-CN" sz="2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EditText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et1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=(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EditText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)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findViewById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( R.id.</a:t>
            </a:r>
            <a:r>
              <a:rPr lang="en-US" altLang="zh-CN" sz="1600" b="1" i="1" dirty="0" smtClean="0">
                <a:latin typeface="微软雅黑" pitchFamily="34" charset="-122"/>
                <a:ea typeface="微软雅黑" pitchFamily="34" charset="-122"/>
              </a:rPr>
              <a:t>et1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400" dirty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使用常用方法进行处理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et1.setText(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	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设置编辑框显示的文字“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s1 = et1.getText().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();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获取显示的文字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et1.setHint(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请输入姓名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	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设置编辑框提示文字“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请输入姓名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s2 = et1.getHint().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();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获取提示文字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et1.setEnabled(</a:t>
            </a:r>
            <a:r>
              <a:rPr lang="en-US" altLang="zh-CN" sz="16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	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设置编辑框不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编辑框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常用方法</a:t>
            </a:r>
          </a:p>
        </p:txBody>
      </p:sp>
    </p:spTree>
    <p:extLst>
      <p:ext uri="{BB962C8B-B14F-4D97-AF65-F5344CB8AC3E}">
        <p14:creationId xmlns:p14="http://schemas.microsoft.com/office/powerpoint/2010/main" val="34490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5601482" cy="54395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80112" y="1532692"/>
            <a:ext cx="3384376" cy="3841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简易登录界面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71431"/>
            <a:ext cx="2448272" cy="406588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2438C27C-8779-4C2E-9218-079E1A5C5763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编辑框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8789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0832" y="1268760"/>
            <a:ext cx="8661648" cy="51845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25-26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页的两个示例：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熟练掌握文本框的属性设计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熟练掌握走马灯效果的设计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熟练掌握文本框内文本的获取和设置方法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获取文本时注意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s = tv1.getText().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3" algn="just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页的示例：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熟练掌握编辑框的属性设计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区别文本框中文字信息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和提示信息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熟练掌握编辑框内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文本的获取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，注意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方法的使用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algn="just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55F4884-AC21-47E2-8045-39A6EB9A7812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课堂练习（二）</a:t>
            </a:r>
          </a:p>
        </p:txBody>
      </p:sp>
    </p:spTree>
    <p:extLst>
      <p:ext uri="{BB962C8B-B14F-4D97-AF65-F5344CB8AC3E}">
        <p14:creationId xmlns:p14="http://schemas.microsoft.com/office/powerpoint/2010/main" val="30414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单选按钮</a:t>
            </a:r>
            <a:r>
              <a:rPr lang="en-US" altLang="zh-CN" sz="32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RadioButton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2799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608" y="1273192"/>
            <a:ext cx="8679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单选按钮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，是一种“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”的操作模式，常用组件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54388"/>
              </p:ext>
            </p:extLst>
          </p:nvPr>
        </p:nvGraphicFramePr>
        <p:xfrm>
          <a:off x="539552" y="1829871"/>
          <a:ext cx="8136904" cy="48520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宽度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wrap_content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height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wrap_content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textColor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textSize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</a:t>
                      </a:r>
                      <a:r>
                        <a:rPr lang="zh-CN" alt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文字颜色</a:t>
                      </a:r>
                      <a:r>
                        <a:rPr lang="zh-CN" alt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文字大小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buttonTint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按钮的颜色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layout_margin</a:t>
                      </a:r>
                      <a:endParaRPr lang="en-US" altLang="zh-CN" sz="16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内边距、外边距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checked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此按钮是否被选中（</a:t>
                      </a:r>
                      <a:r>
                        <a:rPr lang="en-US" altLang="zh-CN" sz="1600" b="0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true/false</a:t>
                      </a:r>
                      <a:r>
                        <a:rPr lang="zh-CN" altLang="en-US" sz="1600" b="0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enabled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是否可用（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true/false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visibility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visible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可见、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invisible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不可见、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gone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不可见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F1876FD5-8361-4F89-BECA-9AD4BA65A120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单选按钮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7965"/>
              </p:ext>
            </p:extLst>
          </p:nvPr>
        </p:nvGraphicFramePr>
        <p:xfrm>
          <a:off x="454328" y="1340768"/>
          <a:ext cx="8208912" cy="16560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方 法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getText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获取文本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isChecked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是否被选中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setEnabled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按钮是否可用  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true/false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12608" y="3140968"/>
            <a:ext cx="8679872" cy="35283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方法调用：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获取编辑框对象</a:t>
            </a:r>
            <a:endParaRPr lang="en-US" altLang="zh-CN" sz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rb1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=(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 R.id.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rb1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调用常用方法进行处理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3"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  rb1.isChecked()==</a:t>
            </a:r>
            <a:r>
              <a:rPr lang="en-US" altLang="zh-CN" sz="16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判断按钮是否被选中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3"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String s = rb1.getText().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按钮显示的文字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3"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92332831-4839-45A9-AA9B-DD4C79246AD4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单选按钮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670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2608" y="1268759"/>
            <a:ext cx="8679872" cy="10081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设计如图页面，运行项目，根据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自身实际情况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选择，之后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分别选择男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、女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测试结果是否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09969"/>
            <a:ext cx="5496693" cy="411537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52" y="2564904"/>
            <a:ext cx="2238688" cy="372479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CA601B55-30E2-405B-ACDF-8820470374C8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单选按钮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42905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608" y="1276807"/>
            <a:ext cx="8679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如何准确实现“多选一”？ 请用按钮组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保证一组单选按钮中“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最多有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个被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4" latinLnBrk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组内的单选按钮可以都不选，若选择，则只能选择其中一项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保证一组单选按钮中“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同一时间只有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个能被选中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实现“多选一”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控制组内单选按钮的状态，选择一个按钮时会自动取消其它按钮的选中状态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06713"/>
              </p:ext>
            </p:extLst>
          </p:nvPr>
        </p:nvGraphicFramePr>
        <p:xfrm>
          <a:off x="593272" y="3284984"/>
          <a:ext cx="7867160" cy="33120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属 性 和 方 法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宽度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wrap_content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height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wrap_content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orientation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单选按钮的排列方向（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vertical  / horizontal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getCheckedRadioButtonID</a:t>
                      </a:r>
                      <a:r>
                        <a:rPr lang="en-US" altLang="zh-CN" sz="16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获取被选按钮的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，都没选则返回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getChildCount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获取按钮组中全部按钮的数目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getChildAt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(i)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获取第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个按钮对象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E739CAC-347E-4964-9CD1-AFF4DA293EC6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单选按钮的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按钮组</a:t>
            </a:r>
          </a:p>
        </p:txBody>
      </p:sp>
    </p:spTree>
    <p:extLst>
      <p:ext uri="{BB962C8B-B14F-4D97-AF65-F5344CB8AC3E}">
        <p14:creationId xmlns:p14="http://schemas.microsoft.com/office/powerpoint/2010/main" val="38134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608" y="1268760"/>
            <a:ext cx="8679872" cy="5760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控件，即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开发中最常用的控件之一，用户的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49467"/>
              </p:ext>
            </p:extLst>
          </p:nvPr>
        </p:nvGraphicFramePr>
        <p:xfrm>
          <a:off x="755576" y="1844824"/>
          <a:ext cx="7488832" cy="483064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号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或固定值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height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或固定值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046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textColor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textSize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textAlignment</a:t>
                      </a:r>
                      <a:endParaRPr lang="zh-CN" alt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颜色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大小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文本</a:t>
                      </a: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排列方式</a:t>
                      </a:r>
                      <a:endParaRPr lang="zh-CN" sz="14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textAllCaps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字母全部大写（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默认值 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false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）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background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背景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（颜色或者图片）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clickable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是否允许点击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(true/false)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onClick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单击时执行的方法名称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1377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608" y="1268685"/>
            <a:ext cx="8718784" cy="5400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isChecked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逐个判断按钮是否被选中（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rb1.isChecked())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	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…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按钮被选中的处理代码，如获取选择项的内容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rb1.getText()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语句是程序设计中的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（也称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选择语句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），根据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条件是否成立（真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假）来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被选中的单选按钮，用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getText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选中的内容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08" r="26247" b="30728"/>
          <a:stretch/>
        </p:blipFill>
        <p:spPr>
          <a:xfrm>
            <a:off x="1691680" y="5013176"/>
            <a:ext cx="5400600" cy="1512168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4A6D4BA4-18B0-49FD-B584-7A9A97C446A1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单选按钮的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9E42E5D-1500-4CAD-A9CD-42023D669479}"/>
              </a:ext>
            </a:extLst>
          </p:cNvPr>
          <p:cNvSpPr/>
          <p:nvPr/>
        </p:nvSpPr>
        <p:spPr>
          <a:xfrm>
            <a:off x="3672409" y="2118246"/>
            <a:ext cx="3635895" cy="446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注意：必须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保证已获取按钮对象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5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608" y="1268760"/>
            <a:ext cx="8823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getCheckedRadioButtonId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获取选中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(R.id.</a:t>
            </a:r>
            <a:r>
              <a:rPr lang="en-US" altLang="zh-CN" sz="1600" b="1" i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group1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 algn="just">
              <a:lnSpc>
                <a:spcPct val="150000"/>
              </a:lnSpc>
            </a:pPr>
            <a:endParaRPr lang="en-US" altLang="zh-CN" sz="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从按钮组中，根据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选中控件 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注意按钮组没有按钮被选中的情形）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rb1 = 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getCheckedRadioButtonId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 algn="just">
              <a:lnSpc>
                <a:spcPct val="150000"/>
              </a:lnSpc>
            </a:pPr>
            <a:endParaRPr lang="en-US" altLang="zh-CN" sz="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对选中的单选按钮的进行操作，如用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getText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选中项内容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rb1.getText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 algn="just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algn="just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rg1= 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(R.id.</a:t>
            </a:r>
            <a:r>
              <a:rPr lang="en-US" altLang="zh-CN" sz="1400" b="1" i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rbsex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(rg1.getCheckedRadioButtonId());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sex=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rbsex.getText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单选按钮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3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608" y="1265948"/>
            <a:ext cx="8657027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利用按钮在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内的索引来获取对象并使用（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getChildCount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RadioGroup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中的所有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RadioButton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索引使用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getChildAt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获取当前索引对应的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RadioButton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isChecked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判断当前单选按钮是否被选中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对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RadioGroup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中组件进行循环，依次判断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isChecked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，找到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选中项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3" latinLnBrk="1">
              <a:lnSpc>
                <a:spcPct val="150000"/>
              </a:lnSpc>
            </a:pPr>
            <a:endParaRPr lang="en-US" altLang="zh-CN" sz="5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latinLnBrk="1">
              <a:lnSpc>
                <a:spcPct val="150000"/>
              </a:lnSpc>
            </a:pPr>
            <a:r>
              <a:rPr lang="en-US" altLang="zh-CN" sz="16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 = 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  i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en-US" altLang="zh-CN" sz="1600" b="1" dirty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grbtn1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.getChildCount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();  i++){</a:t>
            </a:r>
          </a:p>
          <a:p>
            <a:pPr lvl="4" latinLnBrk="1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RadioButton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RadioButton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600" b="1" dirty="0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grbtn1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.getChildAt(i);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rb.isChecked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()){  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//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按钮被选中，进行操作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 lvl="3" latinLnBrk="1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单选按钮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2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7584" y="1268760"/>
            <a:ext cx="3494077" cy="5387419"/>
            <a:chOff x="827584" y="1268760"/>
            <a:chExt cx="3494077" cy="5387419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268760"/>
              <a:ext cx="3494077" cy="538741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7042" y="2227312"/>
              <a:ext cx="3162909" cy="34339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73245"/>
            <a:ext cx="2304256" cy="411599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CA601B55-30E2-405B-ACDF-8820470374C8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单选按钮和按钮组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4048" y="5733256"/>
            <a:ext cx="3816424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单击确定时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，修改第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文字，结果为你的性别，显示“你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的性别是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男”或“你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的性别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是女”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62435" y="1412776"/>
            <a:ext cx="2334456" cy="44348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7584" y="1246643"/>
            <a:ext cx="5040560" cy="5494725"/>
            <a:chOff x="827584" y="1246643"/>
            <a:chExt cx="5040560" cy="5494725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246643"/>
              <a:ext cx="4392488" cy="549472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347864" y="3297034"/>
              <a:ext cx="2520280" cy="34799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：逐个处理（推荐）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347864" y="5601290"/>
              <a:ext cx="2448272" cy="34799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：利用按钮组处理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00275"/>
            <a:ext cx="2309619" cy="4237037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xmlns="" id="{CA601B55-30E2-405B-ACDF-8820470374C8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单选按钮和按钮组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5036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复选框</a:t>
            </a:r>
            <a:r>
              <a:rPr lang="en-US" altLang="zh-CN" sz="32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CheckBox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2064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608" y="1261209"/>
            <a:ext cx="8679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CheckBox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按钮，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是“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的操作模式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，用于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有多种选择的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场景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88426"/>
              </p:ext>
            </p:extLst>
          </p:nvPr>
        </p:nvGraphicFramePr>
        <p:xfrm>
          <a:off x="539552" y="1815206"/>
          <a:ext cx="8064896" cy="485397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号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height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textColor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textSize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文字</a:t>
                      </a:r>
                      <a:r>
                        <a:rPr lang="zh-CN" altLang="en-US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文字颜色</a:t>
                      </a:r>
                      <a:r>
                        <a:rPr lang="zh-CN" altLang="en-US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6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文字大小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34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endParaRPr lang="en-US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endParaRPr lang="en-US" altLang="zh-CN" sz="1600" b="0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边距、外边距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checked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此按钮是否被选中（</a:t>
                      </a:r>
                      <a:r>
                        <a:rPr lang="en-US" altLang="zh-CN" sz="16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true/false</a:t>
                      </a:r>
                      <a:r>
                        <a:rPr lang="zh-CN" altLang="en-US" sz="16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enabled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是否可用（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true/false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textIsSelectable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文字是否可选择（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true/false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visibility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visible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可见、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invisible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不可见、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gone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不可见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复选框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52571"/>
              </p:ext>
            </p:extLst>
          </p:nvPr>
        </p:nvGraphicFramePr>
        <p:xfrm>
          <a:off x="1259632" y="1340768"/>
          <a:ext cx="6696744" cy="168162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021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49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</a:rPr>
                        <a:t>方 法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7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getText</a:t>
                      </a: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获取文本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8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isChecked</a:t>
                      </a: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按钮是否被选中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68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setEnabled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是否启用此复选框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9552" y="3068960"/>
            <a:ext cx="8064896" cy="36724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CheckBox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方法调用：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复选按钮对象</a:t>
            </a:r>
            <a:endParaRPr lang="en-US" altLang="zh-CN" sz="2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CheckBox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cb1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CheckBox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)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findViewById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 R.id.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cb1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kern="1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isChecked</a:t>
            </a:r>
            <a:r>
              <a:rPr lang="en-US" altLang="zh-CN" kern="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kern="1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判断是否被选中，然后进行其它</a:t>
            </a:r>
            <a:r>
              <a:rPr lang="zh-CN" altLang="en-US" kern="1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2000" kern="1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cb1.setEnabled(</a:t>
            </a:r>
            <a:r>
              <a:rPr lang="en-US" altLang="zh-CN" sz="16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	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设置复选框不可用</a:t>
            </a:r>
            <a:endParaRPr lang="en-US" altLang="zh-CN" sz="1600" kern="1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 cb1.isChecked()==</a:t>
            </a:r>
            <a:r>
              <a:rPr lang="en-US" altLang="zh-CN" sz="16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{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按钮是否被选中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String s =cb1.getText().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();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获取按钮的文字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复选框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80112" y="1532692"/>
            <a:ext cx="2952328" cy="3841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体育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选修课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96144"/>
            <a:ext cx="4536504" cy="551723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71" y="2066177"/>
            <a:ext cx="2368145" cy="417113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复选框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18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1" t="12389" r="11829" b="12126"/>
          <a:stretch/>
        </p:blipFill>
        <p:spPr bwMode="auto">
          <a:xfrm>
            <a:off x="5940152" y="2121927"/>
            <a:ext cx="2322544" cy="411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39552" y="1340768"/>
            <a:ext cx="4612626" cy="5400600"/>
            <a:chOff x="611560" y="1196752"/>
            <a:chExt cx="4612626" cy="5472608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1196752"/>
              <a:ext cx="4612626" cy="5472608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714" y="4149080"/>
              <a:ext cx="1448002" cy="190527"/>
            </a:xfrm>
            <a:prstGeom prst="rect">
              <a:avLst/>
            </a:prstGeom>
          </p:spPr>
        </p:pic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复选框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0112" y="1532692"/>
            <a:ext cx="2952328" cy="3841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体育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选修课</a:t>
            </a:r>
          </a:p>
        </p:txBody>
      </p:sp>
    </p:spTree>
    <p:extLst>
      <p:ext uri="{BB962C8B-B14F-4D97-AF65-F5344CB8AC3E}">
        <p14:creationId xmlns:p14="http://schemas.microsoft.com/office/powerpoint/2010/main" val="221117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23101"/>
              </p:ext>
            </p:extLst>
          </p:nvPr>
        </p:nvGraphicFramePr>
        <p:xfrm>
          <a:off x="395536" y="1340770"/>
          <a:ext cx="8424936" cy="516616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宽度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（不常用）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minWidth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最小宽度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Height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高度（不常用）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minHeight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最小高度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layout_gravity</a:t>
                      </a:r>
                      <a:endParaRPr lang="en-US" alt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控件对齐方式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用于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LinearLayout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layout_centerInParent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居中（用于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RelativeLayout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内部边距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Left</a:t>
                      </a: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sz="14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Right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Top</a:t>
                      </a: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sz="14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padding</a:t>
                      </a: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Bottom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左边距</a:t>
                      </a: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内部右边距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上边距</a:t>
                      </a: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内部下边距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layout_margin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外部边距</a:t>
                      </a: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sz="14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r>
                        <a:rPr lang="en-US" sz="14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400" b="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r>
                        <a:rPr lang="en-US" sz="1400" b="1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Bottom</a:t>
                      </a:r>
                      <a:endParaRPr lang="zh-CN" sz="1400" b="1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sz="1400" b="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r>
                        <a:rPr lang="en-US" sz="14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400" b="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layout_margin</a:t>
                      </a:r>
                      <a:r>
                        <a:rPr lang="en-US" sz="1400" b="1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endParaRPr lang="zh-CN" sz="1400" b="1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zh-CN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外部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上边距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外部下边距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zh-CN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外部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左边距</a:t>
                      </a:r>
                      <a:r>
                        <a:rPr lang="zh-CN" alt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外部右边距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0832" y="1268760"/>
            <a:ext cx="8661648" cy="51845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页、第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页的单选按钮示例：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熟练熟练掌握单选按钮的属性设计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熟练掌握使用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RadioGroup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实现单选功能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掌握单选按钮的选中判定方法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zh-CN" altLang="en-US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的复选框示例：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熟练掌握复选框的属性设计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掌握复选框的选中判定方法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rb1.isChecked())</a:t>
            </a:r>
          </a:p>
          <a:p>
            <a:pPr lvl="4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 	</a:t>
            </a:r>
          </a:p>
          <a:p>
            <a:pPr lvl="4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…</a:t>
            </a:r>
          </a:p>
          <a:p>
            <a:pPr lvl="4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55F4884-AC21-47E2-8045-39A6EB9A7812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（三）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803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268760"/>
            <a:ext cx="5112568" cy="50405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912AE"/>
                </a:solidFill>
                <a:latin typeface="微软雅黑" pitchFamily="34" charset="-122"/>
                <a:ea typeface="微软雅黑" pitchFamily="34" charset="-122"/>
              </a:rPr>
              <a:t>作业：兴趣大调查</a:t>
            </a:r>
            <a:endParaRPr lang="en-US" altLang="zh-CN" sz="2400" b="1" dirty="0">
              <a:solidFill>
                <a:srgbClr val="1912A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界面如图所示，要求如下：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输入自己的姓名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性别选项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爱好选项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点击确定后，在屏幕合适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位置显示结果信息。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提示：文字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过多时，以滚动方式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显示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38" y="1671955"/>
            <a:ext cx="2633386" cy="463736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 堂 作 业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（下次课提交）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6738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activity_main.xml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1095"/>
            <a:ext cx="5472608" cy="549136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9" y="1340768"/>
            <a:ext cx="2646579" cy="439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144" y="1844824"/>
            <a:ext cx="2819089" cy="720080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331640" y="4725144"/>
            <a:ext cx="4509043" cy="362281"/>
            <a:chOff x="1359101" y="4293096"/>
            <a:chExt cx="4509043" cy="362281"/>
          </a:xfrm>
        </p:grpSpPr>
        <p:sp>
          <p:nvSpPr>
            <p:cNvPr id="11" name="TextBox 10"/>
            <p:cNvSpPr txBox="1"/>
            <p:nvPr/>
          </p:nvSpPr>
          <p:spPr>
            <a:xfrm>
              <a:off x="1359101" y="4454046"/>
              <a:ext cx="1700732" cy="201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7" name="矩形标注 6"/>
            <p:cNvSpPr/>
            <p:nvPr/>
          </p:nvSpPr>
          <p:spPr>
            <a:xfrm>
              <a:off x="3635896" y="4293096"/>
              <a:ext cx="2232248" cy="360040"/>
            </a:xfrm>
            <a:prstGeom prst="wedgeRectCallout">
              <a:avLst>
                <a:gd name="adj1" fmla="val -75071"/>
                <a:gd name="adj2" fmla="val 3631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以</a:t>
              </a: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网页链接</a:t>
              </a:r>
              <a:r>
                <a:rPr lang="zh-CN" altLang="en-US" sz="15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的形式打开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9" y="1340768"/>
            <a:ext cx="2646579" cy="439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144" y="2564904"/>
            <a:ext cx="2819089" cy="720080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5019062" cy="540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5656" y="1936626"/>
            <a:ext cx="2448273" cy="2682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4355976" y="5928082"/>
            <a:ext cx="4536504" cy="669270"/>
          </a:xfrm>
          <a:prstGeom prst="wedgeRectCallout">
            <a:avLst>
              <a:gd name="adj1" fmla="val -49749"/>
              <a:gd name="adj2" fmla="val 207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颜色已经在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colors.xml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中定义：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&lt;</a:t>
            </a:r>
            <a:r>
              <a:rPr lang="en-US" altLang="zh-CN" sz="14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color </a:t>
            </a:r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name=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colorBlue</a:t>
            </a:r>
            <a:r>
              <a:rPr lang="en-US" altLang="zh-CN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“&gt;#0000FF</a:t>
            </a:r>
            <a:r>
              <a:rPr lang="en-US" altLang="zh-CN" sz="14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&lt;/color&gt;</a:t>
            </a:r>
            <a:endParaRPr lang="zh-CN" altLang="en-US" sz="1400" b="1" dirty="0">
              <a:solidFill>
                <a:srgbClr val="00008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46738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activity_main.xml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736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9" y="1340768"/>
            <a:ext cx="2646579" cy="439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144" y="3284984"/>
            <a:ext cx="2819089" cy="432048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4248472" cy="540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46738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activity_main.xml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part3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472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9" y="1340768"/>
            <a:ext cx="2646579" cy="439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144" y="3717032"/>
            <a:ext cx="2819089" cy="648072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3" y="1397245"/>
            <a:ext cx="4656133" cy="3471915"/>
          </a:xfrm>
          <a:prstGeom prst="rect">
            <a:avLst/>
          </a:prstGeom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496030" y="5085184"/>
            <a:ext cx="5156090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的作用是显示最终调查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结果，初始内容为空，因此视觉上不可见。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6738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activity_main.xml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62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19572" y="1340768"/>
            <a:ext cx="5652628" cy="5369173"/>
            <a:chOff x="899592" y="692696"/>
            <a:chExt cx="6407658" cy="6120680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692696"/>
              <a:ext cx="6407658" cy="6120680"/>
            </a:xfrm>
            <a:prstGeom prst="rect">
              <a:avLst/>
            </a:prstGeom>
          </p:spPr>
        </p:pic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9345" y="1277481"/>
              <a:ext cx="743054" cy="166722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068654" y="2799978"/>
            <a:ext cx="6076363" cy="629022"/>
            <a:chOff x="1359102" y="4077072"/>
            <a:chExt cx="5068604" cy="629022"/>
          </a:xfrm>
        </p:grpSpPr>
        <p:sp>
          <p:nvSpPr>
            <p:cNvPr id="6" name="TextBox 5"/>
            <p:cNvSpPr txBox="1"/>
            <p:nvPr/>
          </p:nvSpPr>
          <p:spPr>
            <a:xfrm>
              <a:off x="1359102" y="4513684"/>
              <a:ext cx="1644869" cy="19241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7" name="矩形标注 6"/>
            <p:cNvSpPr/>
            <p:nvPr/>
          </p:nvSpPr>
          <p:spPr>
            <a:xfrm>
              <a:off x="3304298" y="4077072"/>
              <a:ext cx="3123408" cy="513953"/>
            </a:xfrm>
            <a:prstGeom prst="wedgeRectCallout">
              <a:avLst>
                <a:gd name="adj1" fmla="val -59185"/>
                <a:gd name="adj2" fmla="val 412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5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注：</a:t>
              </a:r>
              <a:r>
                <a:rPr lang="zh-CN" altLang="en-US" sz="15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这里替换成自己设计的布局文件名称</a:t>
              </a:r>
            </a:p>
          </p:txBody>
        </p:sp>
      </p:grpSp>
      <p:sp>
        <p:nvSpPr>
          <p:cNvPr id="8" name="矩形标注 7"/>
          <p:cNvSpPr/>
          <p:nvPr/>
        </p:nvSpPr>
        <p:spPr>
          <a:xfrm>
            <a:off x="4427984" y="1618903"/>
            <a:ext cx="3960440" cy="513953"/>
          </a:xfrm>
          <a:prstGeom prst="wedgeRectCallout">
            <a:avLst>
              <a:gd name="adj1" fmla="val -58703"/>
              <a:gd name="adj2" fmla="val 542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定义变量，用于和</a:t>
            </a:r>
            <a:r>
              <a:rPr lang="en-US" altLang="zh-CN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文件中的控件一一对应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4211960" y="4715247"/>
            <a:ext cx="3960440" cy="513953"/>
          </a:xfrm>
          <a:prstGeom prst="wedgeRectCallout">
            <a:avLst>
              <a:gd name="adj1" fmla="val -57260"/>
              <a:gd name="adj2" fmla="val -513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将变量与</a:t>
            </a:r>
            <a:r>
              <a:rPr lang="en-US" altLang="zh-CN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文件中的控件一一对应、绑定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7297" y="2072881"/>
            <a:ext cx="2819089" cy="746187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64879" y="3395132"/>
            <a:ext cx="2459049" cy="1584176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46738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MainActivity.java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9552" y="1411981"/>
            <a:ext cx="6192688" cy="5257379"/>
            <a:chOff x="611560" y="764704"/>
            <a:chExt cx="6811326" cy="5830114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764704"/>
              <a:ext cx="6811326" cy="583011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561978" y="3320866"/>
              <a:ext cx="3240360" cy="2156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补充完整此部分代码</a:t>
              </a:r>
              <a:endParaRPr lang="en-US" altLang="zh-CN" b="1" dirty="0"/>
            </a:p>
            <a:p>
              <a:pPr algn="ctr"/>
              <a:endParaRPr lang="en-US" altLang="zh-CN" b="1" dirty="0"/>
            </a:p>
            <a:p>
              <a:pPr algn="ctr"/>
              <a:r>
                <a:rPr lang="zh-CN" altLang="en-US" b="1" dirty="0"/>
                <a:t>实现预期功能</a:t>
              </a: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12" y="2132856"/>
            <a:ext cx="2535220" cy="4464496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3959932" y="1268760"/>
            <a:ext cx="4500500" cy="792088"/>
          </a:xfrm>
          <a:prstGeom prst="wedgeRectCallout">
            <a:avLst>
              <a:gd name="adj1" fmla="val -58781"/>
              <a:gd name="adj2" fmla="val 557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“+” :  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字符串连接符号，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将两个字符串连接成一个。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An”+“droid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结果为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3131840" y="6093296"/>
            <a:ext cx="1656184" cy="444479"/>
          </a:xfrm>
          <a:prstGeom prst="wedgeRectCallout">
            <a:avLst>
              <a:gd name="adj1" fmla="val -70838"/>
              <a:gd name="adj2" fmla="val -439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使控件获得焦点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6738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MainActivity.java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6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608" y="1268760"/>
            <a:ext cx="8679872" cy="34563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固定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:layout_width=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"50dp"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，其它设置宽度的属性不起作用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:width=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"100dp"   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不常用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如果同时设置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layout_width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layout_width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起作用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tx1"/>
              </a:buClr>
              <a:buSzPct val="100000"/>
            </a:pPr>
            <a:endParaRPr lang="en-US" altLang="zh-CN" sz="5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50000"/>
              </a:lnSpc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适应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:layout_width=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wrap_content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搭配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minWidth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maxWidth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，实际宽度在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minWidth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maxWidth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有默认的最小宽度，实际最小宽度是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minWidth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和默认值之间的最小值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00917"/>
              </p:ext>
            </p:extLst>
          </p:nvPr>
        </p:nvGraphicFramePr>
        <p:xfrm>
          <a:off x="755576" y="4725144"/>
          <a:ext cx="7776864" cy="187220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或固定值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宽度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不常用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maxWidth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最大宽度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minWidth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最小宽度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控件大小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高度和宽度同理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3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25704"/>
              </p:ext>
            </p:extLst>
          </p:nvPr>
        </p:nvGraphicFramePr>
        <p:xfrm>
          <a:off x="683568" y="1340768"/>
          <a:ext cx="7920880" cy="210684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</a:rPr>
                        <a:t>方 法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0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getText</a:t>
                      </a: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获取按钮的文本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4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setText</a:t>
                      </a: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设置按钮的文本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setClickable</a:t>
                      </a:r>
                      <a:r>
                        <a:rPr lang="en-US" altLang="zh-CN" sz="1600" b="1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alt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按钮是否可以点击  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true/false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25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setEnabled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按钮是否可用    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true/false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9552" y="3501008"/>
            <a:ext cx="8064896" cy="30243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方法调用：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按钮对象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Button   btn1 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 Button )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findViewById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 R.id.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btn1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方法进行处理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btn1.setText(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                      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将按钮的文字设置为“确定”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btn1.setClickable(</a:t>
            </a:r>
            <a:r>
              <a:rPr lang="en-US" altLang="zh-CN" sz="16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	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设置按钮不能点击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 = btn1.getText().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获取按钮的文字，存到变量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5536" y="1340768"/>
            <a:ext cx="5256584" cy="5256584"/>
            <a:chOff x="395536" y="1201246"/>
            <a:chExt cx="5420482" cy="5468114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201246"/>
              <a:ext cx="5420482" cy="546811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09335" y="4689140"/>
              <a:ext cx="2747367" cy="2520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9335" y="5949280"/>
              <a:ext cx="2846641" cy="2520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9335" y="3465004"/>
              <a:ext cx="2450355" cy="2520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42" y="1628800"/>
            <a:ext cx="2586842" cy="4320480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按钮示例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1 -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35691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608" y="1268760"/>
            <a:ext cx="8751880" cy="6441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16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693539" y="5157192"/>
            <a:ext cx="5750669" cy="13681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单击方法的类型为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public  void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，参数类型为 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不要手动输入，用自动完成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Alt+Enter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快捷建立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27584" y="1912916"/>
            <a:ext cx="3848637" cy="3172268"/>
            <a:chOff x="899592" y="1752856"/>
            <a:chExt cx="3848637" cy="3172268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52856"/>
              <a:ext cx="3848637" cy="317226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31640" y="3952512"/>
              <a:ext cx="2664296" cy="25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5616" y="2132236"/>
              <a:ext cx="964379" cy="2886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72201" y="1556792"/>
            <a:ext cx="2376263" cy="4658886"/>
            <a:chOff x="5945508" y="1124415"/>
            <a:chExt cx="2553023" cy="5163271"/>
          </a:xfrm>
        </p:grpSpPr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59" y="1124415"/>
              <a:ext cx="2486372" cy="516327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945508" y="2028426"/>
              <a:ext cx="1058254" cy="2886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1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按钮示例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1 -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单击事件</a:t>
            </a:r>
          </a:p>
        </p:txBody>
      </p:sp>
    </p:spTree>
    <p:extLst>
      <p:ext uri="{BB962C8B-B14F-4D97-AF65-F5344CB8AC3E}">
        <p14:creationId xmlns:p14="http://schemas.microsoft.com/office/powerpoint/2010/main" val="302446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3149</TotalTime>
  <Words>2884</Words>
  <Application>Microsoft Office PowerPoint</Application>
  <PresentationFormat>全屏显示(4:3)</PresentationFormat>
  <Paragraphs>599</Paragraphs>
  <Slides>57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Android程序开发入门</dc:title>
  <dc:creator>ysdx</dc:creator>
  <cp:lastModifiedBy>ysdx</cp:lastModifiedBy>
  <cp:revision>727</cp:revision>
  <dcterms:created xsi:type="dcterms:W3CDTF">2018-04-10T00:37:00Z</dcterms:created>
  <dcterms:modified xsi:type="dcterms:W3CDTF">2023-10-25T00:27:38Z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