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9" r:id="rId3"/>
    <p:sldId id="566" r:id="rId5"/>
    <p:sldId id="601" r:id="rId6"/>
    <p:sldId id="603" r:id="rId7"/>
    <p:sldId id="610" r:id="rId8"/>
    <p:sldId id="612" r:id="rId9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89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7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6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58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482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379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275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172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D079"/>
    <a:srgbClr val="F6C370"/>
    <a:srgbClr val="F69F1E"/>
    <a:srgbClr val="0099A9"/>
    <a:srgbClr val="EA5E66"/>
    <a:srgbClr val="005DA2"/>
    <a:srgbClr val="EA6103"/>
    <a:srgbClr val="D43E01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 showGuides="1">
      <p:cViewPr varScale="1">
        <p:scale>
          <a:sx n="67" d="100"/>
          <a:sy n="67" d="100"/>
        </p:scale>
        <p:origin x="480" y="5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1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0896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21793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82689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43586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04482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79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75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72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1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1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1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1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9" y="152409"/>
            <a:ext cx="8458421" cy="56358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12" y="1152581"/>
            <a:ext cx="8229815" cy="52485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5867553" y="6461426"/>
            <a:ext cx="2895676" cy="3206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NUIST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05292" y="6461426"/>
            <a:ext cx="2133656" cy="3206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1DB04-34C6-4E19-863E-1EA91390CDBD}" type="slidenum">
              <a:rPr lang="zh-CN" altLang="en-US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14289" y="838239"/>
            <a:ext cx="8458421" cy="2286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71B8C-7E6A-463F-B563-583D95B4CF71}" type="datetime1">
              <a:rPr lang="zh-CN" altLang="en-US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18" y="609628"/>
            <a:ext cx="7772603" cy="114305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18" y="1981292"/>
            <a:ext cx="3810100" cy="4114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321" y="1981292"/>
            <a:ext cx="3810100" cy="41149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18" y="6248690"/>
            <a:ext cx="1905049" cy="4572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82" y="6248690"/>
            <a:ext cx="2895675" cy="4572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371" y="6248690"/>
            <a:ext cx="1905049" cy="4572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8CF947-4EA7-4F28-B25D-2407018290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" y="0"/>
            <a:ext cx="9136117" cy="68583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896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793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689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586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6565" indent="-4565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89330" indent="-3803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273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106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0025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489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9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9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2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2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1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12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08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6751" y="926933"/>
            <a:ext cx="4861300" cy="1080755"/>
            <a:chOff x="1126654" y="1094174"/>
            <a:chExt cx="9721080" cy="2161173"/>
          </a:xfrm>
        </p:grpSpPr>
        <p:sp>
          <p:nvSpPr>
            <p:cNvPr id="131" name="椭圆 130"/>
            <p:cNvSpPr/>
            <p:nvPr/>
          </p:nvSpPr>
          <p:spPr>
            <a:xfrm>
              <a:off x="2421482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69" tIns="38434" rIns="76869" bIns="38434"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162268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69" tIns="38434" rIns="76869" bIns="38434"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5916856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69" tIns="38434" rIns="76869" bIns="38434"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673627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69" tIns="38434" rIns="76869" bIns="38434" rtlCol="0" anchor="ctr"/>
            <a:lstStyle/>
            <a:p>
              <a:pPr algn="ctr"/>
              <a:endParaRPr lang="zh-CN" altLang="en-US" sz="10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2583952" y="1311581"/>
              <a:ext cx="1806925" cy="1800729"/>
              <a:chOff x="3768359" y="1725446"/>
              <a:chExt cx="1930605" cy="1930605"/>
            </a:xfrm>
          </p:grpSpPr>
          <p:sp>
            <p:nvSpPr>
              <p:cNvPr id="136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5E66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310734" y="1311581"/>
              <a:ext cx="1806925" cy="1800729"/>
              <a:chOff x="3768359" y="1725446"/>
              <a:chExt cx="1930605" cy="1930605"/>
            </a:xfrm>
          </p:grpSpPr>
          <p:sp>
            <p:nvSpPr>
              <p:cNvPr id="13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AB3F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6059267" y="1311581"/>
              <a:ext cx="1806925" cy="1800729"/>
              <a:chOff x="3768359" y="1725446"/>
              <a:chExt cx="1930605" cy="1930605"/>
            </a:xfrm>
          </p:grpSpPr>
          <p:sp>
            <p:nvSpPr>
              <p:cNvPr id="142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7800281" y="1311581"/>
              <a:ext cx="1806925" cy="1800729"/>
              <a:chOff x="3768359" y="1725446"/>
              <a:chExt cx="1930605" cy="1930605"/>
            </a:xfrm>
          </p:grpSpPr>
          <p:sp>
            <p:nvSpPr>
              <p:cNvPr id="14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" name="矩形 146"/>
            <p:cNvSpPr/>
            <p:nvPr/>
          </p:nvSpPr>
          <p:spPr>
            <a:xfrm>
              <a:off x="2865534" y="1521469"/>
              <a:ext cx="1335831" cy="1398052"/>
            </a:xfrm>
            <a:prstGeom prst="rect">
              <a:avLst/>
            </a:prstGeom>
            <a:effectLst/>
          </p:spPr>
          <p:txBody>
            <a:bodyPr wrap="none" lIns="76869" tIns="38434" rIns="76869" bIns="38434">
              <a:spAutoFit/>
            </a:bodyPr>
            <a:lstStyle/>
            <a:p>
              <a:r>
                <a:rPr lang="zh-CN" altLang="en-US" sz="405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汇</a:t>
              </a:r>
              <a:endParaRPr lang="zh-CN" altLang="en-US" sz="4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583038" y="1521469"/>
              <a:ext cx="1335831" cy="1398052"/>
            </a:xfrm>
            <a:prstGeom prst="rect">
              <a:avLst/>
            </a:prstGeom>
            <a:effectLst/>
          </p:spPr>
          <p:txBody>
            <a:bodyPr wrap="none" lIns="76869" tIns="38434" rIns="76869" bIns="38434">
              <a:spAutoFit/>
            </a:bodyPr>
            <a:lstStyle/>
            <a:p>
              <a:r>
                <a:rPr lang="zh-CN" altLang="en-US" sz="4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编</a:t>
              </a:r>
              <a:endParaRPr lang="zh-CN" altLang="en-US" sz="4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6364053" y="1521469"/>
              <a:ext cx="1335831" cy="1398052"/>
            </a:xfrm>
            <a:prstGeom prst="rect">
              <a:avLst/>
            </a:prstGeom>
            <a:effectLst/>
          </p:spPr>
          <p:txBody>
            <a:bodyPr wrap="none" lIns="76869" tIns="38434" rIns="76869" bIns="38434">
              <a:spAutoFit/>
            </a:bodyPr>
            <a:lstStyle/>
            <a:p>
              <a:r>
                <a:rPr lang="zh-CN" altLang="en-US" sz="4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语</a:t>
              </a:r>
              <a:endParaRPr lang="zh-CN" altLang="en-US" sz="4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8105589" y="1478863"/>
              <a:ext cx="1335831" cy="1398052"/>
            </a:xfrm>
            <a:prstGeom prst="rect">
              <a:avLst/>
            </a:prstGeom>
            <a:effectLst/>
          </p:spPr>
          <p:txBody>
            <a:bodyPr wrap="none" lIns="76869" tIns="38434" rIns="76869" bIns="38434">
              <a:spAutoFit/>
            </a:bodyPr>
            <a:lstStyle/>
            <a:p>
              <a:r>
                <a:rPr lang="zh-CN" altLang="en-US" sz="4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言</a:t>
              </a:r>
              <a:endParaRPr lang="zh-CN" altLang="en-US" sz="4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1989846" y="2144439"/>
              <a:ext cx="431636" cy="430156"/>
              <a:chOff x="3768359" y="1725446"/>
              <a:chExt cx="1930605" cy="1930605"/>
            </a:xfrm>
          </p:grpSpPr>
          <p:sp>
            <p:nvSpPr>
              <p:cNvPr id="152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1567640" y="1952220"/>
              <a:ext cx="302034" cy="300998"/>
              <a:chOff x="3768359" y="1725446"/>
              <a:chExt cx="1930605" cy="1930605"/>
            </a:xfrm>
            <a:solidFill>
              <a:srgbClr val="EA5E66"/>
            </a:solidFill>
          </p:grpSpPr>
          <p:sp>
            <p:nvSpPr>
              <p:cNvPr id="15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pFill/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4111234" y="1255401"/>
              <a:ext cx="216448" cy="215705"/>
              <a:chOff x="3768359" y="1725446"/>
              <a:chExt cx="1930605" cy="1930605"/>
            </a:xfrm>
          </p:grpSpPr>
          <p:sp>
            <p:nvSpPr>
              <p:cNvPr id="158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5930365" y="1197546"/>
              <a:ext cx="308857" cy="307798"/>
              <a:chOff x="3768359" y="1725446"/>
              <a:chExt cx="1930605" cy="1930605"/>
            </a:xfrm>
          </p:grpSpPr>
          <p:sp>
            <p:nvSpPr>
              <p:cNvPr id="161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5908250" y="2948141"/>
              <a:ext cx="266543" cy="265629"/>
              <a:chOff x="3768359" y="1725446"/>
              <a:chExt cx="1930605" cy="1930605"/>
            </a:xfrm>
          </p:grpSpPr>
          <p:sp>
            <p:nvSpPr>
              <p:cNvPr id="164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4222998" y="2925738"/>
              <a:ext cx="274210" cy="273270"/>
              <a:chOff x="3768359" y="1725446"/>
              <a:chExt cx="1930605" cy="1930605"/>
            </a:xfrm>
          </p:grpSpPr>
          <p:sp>
            <p:nvSpPr>
              <p:cNvPr id="167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7717128" y="1094174"/>
              <a:ext cx="270006" cy="269080"/>
              <a:chOff x="3768359" y="1725446"/>
              <a:chExt cx="1930605" cy="1930605"/>
            </a:xfrm>
          </p:grpSpPr>
          <p:sp>
            <p:nvSpPr>
              <p:cNvPr id="170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823398" y="3017601"/>
              <a:ext cx="238564" cy="237746"/>
              <a:chOff x="3768359" y="1725446"/>
              <a:chExt cx="1930605" cy="1930605"/>
            </a:xfrm>
          </p:grpSpPr>
          <p:sp>
            <p:nvSpPr>
              <p:cNvPr id="173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74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9656300" y="2067768"/>
              <a:ext cx="431636" cy="430156"/>
              <a:chOff x="3768359" y="1725446"/>
              <a:chExt cx="1930605" cy="1930605"/>
            </a:xfrm>
          </p:grpSpPr>
          <p:sp>
            <p:nvSpPr>
              <p:cNvPr id="176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10185717" y="1886048"/>
              <a:ext cx="302034" cy="300998"/>
              <a:chOff x="3768359" y="1725446"/>
              <a:chExt cx="1930605" cy="1930605"/>
            </a:xfrm>
          </p:grpSpPr>
          <p:sp>
            <p:nvSpPr>
              <p:cNvPr id="17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8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DA93E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0631286" y="2145366"/>
              <a:ext cx="216448" cy="215705"/>
              <a:chOff x="3768359" y="1725446"/>
              <a:chExt cx="1930605" cy="1930605"/>
            </a:xfrm>
          </p:grpSpPr>
          <p:sp>
            <p:nvSpPr>
              <p:cNvPr id="182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83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94A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126654" y="2104863"/>
              <a:ext cx="216448" cy="215705"/>
              <a:chOff x="3768359" y="1725446"/>
              <a:chExt cx="1930605" cy="1930605"/>
            </a:xfrm>
          </p:grpSpPr>
          <p:sp>
            <p:nvSpPr>
              <p:cNvPr id="18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94A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87" name="圆角矩形 186"/>
          <p:cNvSpPr/>
          <p:nvPr/>
        </p:nvSpPr>
        <p:spPr>
          <a:xfrm>
            <a:off x="1995038" y="4394227"/>
            <a:ext cx="5439917" cy="504251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2" tIns="45725" rIns="91452" bIns="45725" rtlCol="0" anchor="ctr"/>
          <a:lstStyle/>
          <a:p>
            <a:pPr algn="ctr"/>
            <a:endParaRPr lang="zh-CN" altLang="en-US" sz="100"/>
          </a:p>
        </p:txBody>
      </p:sp>
      <p:sp>
        <p:nvSpPr>
          <p:cNvPr id="188" name="TextBox 187"/>
          <p:cNvSpPr txBox="1"/>
          <p:nvPr/>
        </p:nvSpPr>
        <p:spPr>
          <a:xfrm>
            <a:off x="3909412" y="4348752"/>
            <a:ext cx="1595120" cy="518795"/>
          </a:xfrm>
          <a:prstGeom prst="rect">
            <a:avLst/>
          </a:prstGeom>
          <a:noFill/>
        </p:spPr>
        <p:txBody>
          <a:bodyPr wrap="none" lIns="91452" tIns="45725" rIns="91452" bIns="45725" rtlCol="0">
            <a:spAutoFit/>
          </a:bodyPr>
          <a:lstStyle/>
          <a:p>
            <a:pPr algn="ctr"/>
            <a:r>
              <a:rPr lang="zh-CN" altLang="en-US" sz="27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77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641728" y="6776588"/>
            <a:ext cx="158750" cy="74930"/>
          </a:xfrm>
          <a:prstGeom prst="rect">
            <a:avLst/>
          </a:prstGeom>
          <a:noFill/>
        </p:spPr>
        <p:txBody>
          <a:bodyPr wrap="none" lIns="60818" tIns="30409" rIns="60818" bIns="30409" rtlCol="0">
            <a:spAutoFit/>
          </a:bodyPr>
          <a:lstStyle/>
          <a:p>
            <a:r>
              <a:rPr lang="zh-CN" altLang="en-US" sz="100" dirty="0" smtClean="0"/>
              <a:t>延迟符</a:t>
            </a:r>
            <a:endParaRPr lang="zh-CN" altLang="en-US" sz="100" dirty="0"/>
          </a:p>
        </p:txBody>
      </p:sp>
      <p:grpSp>
        <p:nvGrpSpPr>
          <p:cNvPr id="310" name="组合 309"/>
          <p:cNvGrpSpPr/>
          <p:nvPr/>
        </p:nvGrpSpPr>
        <p:grpSpPr>
          <a:xfrm>
            <a:off x="2742189" y="2420917"/>
            <a:ext cx="4861300" cy="1080755"/>
            <a:chOff x="1126654" y="1094174"/>
            <a:chExt cx="9721080" cy="2161173"/>
          </a:xfrm>
        </p:grpSpPr>
        <p:sp>
          <p:nvSpPr>
            <p:cNvPr id="311" name="椭圆 310"/>
            <p:cNvSpPr/>
            <p:nvPr/>
          </p:nvSpPr>
          <p:spPr>
            <a:xfrm>
              <a:off x="2421482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69" tIns="38434" rIns="76869" bIns="38434"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162268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69" tIns="38434" rIns="76869" bIns="38434"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5916856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69" tIns="38434" rIns="76869" bIns="38434"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7673627" y="1168542"/>
              <a:ext cx="2093987" cy="20868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69" tIns="38434" rIns="76869" bIns="38434" rtlCol="0" anchor="ctr"/>
            <a:lstStyle/>
            <a:p>
              <a:pPr algn="ctr"/>
              <a:endParaRPr lang="zh-CN" altLang="en-US" sz="100"/>
            </a:p>
          </p:txBody>
        </p:sp>
        <p:grpSp>
          <p:nvGrpSpPr>
            <p:cNvPr id="315" name="组合 314"/>
            <p:cNvGrpSpPr/>
            <p:nvPr/>
          </p:nvGrpSpPr>
          <p:grpSpPr>
            <a:xfrm>
              <a:off x="2583952" y="1311581"/>
              <a:ext cx="1806925" cy="1800729"/>
              <a:chOff x="3768359" y="1725446"/>
              <a:chExt cx="1930605" cy="1930605"/>
            </a:xfrm>
          </p:grpSpPr>
          <p:sp>
            <p:nvSpPr>
              <p:cNvPr id="36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6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5E66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>
              <a:off x="4310734" y="1311581"/>
              <a:ext cx="1806925" cy="1800729"/>
              <a:chOff x="3768359" y="1725446"/>
              <a:chExt cx="1930605" cy="1930605"/>
            </a:xfrm>
          </p:grpSpPr>
          <p:sp>
            <p:nvSpPr>
              <p:cNvPr id="363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64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AB3F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>
              <a:off x="6059267" y="1311581"/>
              <a:ext cx="1806925" cy="1800729"/>
              <a:chOff x="3768359" y="1725446"/>
              <a:chExt cx="1930605" cy="1930605"/>
            </a:xfrm>
          </p:grpSpPr>
          <p:sp>
            <p:nvSpPr>
              <p:cNvPr id="361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62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8" name="组合 317"/>
            <p:cNvGrpSpPr/>
            <p:nvPr/>
          </p:nvGrpSpPr>
          <p:grpSpPr>
            <a:xfrm>
              <a:off x="7800281" y="1311581"/>
              <a:ext cx="1806925" cy="1800729"/>
              <a:chOff x="3768359" y="1725446"/>
              <a:chExt cx="1930605" cy="1930605"/>
            </a:xfrm>
          </p:grpSpPr>
          <p:sp>
            <p:nvSpPr>
              <p:cNvPr id="35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6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9" name="矩形 318"/>
            <p:cNvSpPr/>
            <p:nvPr/>
          </p:nvSpPr>
          <p:spPr>
            <a:xfrm>
              <a:off x="2865533" y="1521469"/>
              <a:ext cx="1335831" cy="1398052"/>
            </a:xfrm>
            <a:prstGeom prst="rect">
              <a:avLst/>
            </a:prstGeom>
            <a:effectLst/>
          </p:spPr>
          <p:txBody>
            <a:bodyPr wrap="none" lIns="76869" tIns="38434" rIns="76869" bIns="38434">
              <a:spAutoFit/>
            </a:bodyPr>
            <a:lstStyle/>
            <a:p>
              <a:r>
                <a:rPr lang="zh-CN" altLang="en-US" sz="4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程</a:t>
              </a:r>
              <a:endParaRPr lang="zh-CN" altLang="en-US" sz="4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4583038" y="1521469"/>
              <a:ext cx="1335831" cy="1398052"/>
            </a:xfrm>
            <a:prstGeom prst="rect">
              <a:avLst/>
            </a:prstGeom>
            <a:effectLst/>
          </p:spPr>
          <p:txBody>
            <a:bodyPr wrap="none" lIns="76869" tIns="38434" rIns="76869" bIns="38434">
              <a:spAutoFit/>
            </a:bodyPr>
            <a:lstStyle/>
            <a:p>
              <a:r>
                <a:rPr lang="zh-CN" altLang="en-US" sz="4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序</a:t>
              </a:r>
              <a:endParaRPr lang="zh-CN" altLang="en-US" sz="4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6364052" y="1521469"/>
              <a:ext cx="1335831" cy="1398052"/>
            </a:xfrm>
            <a:prstGeom prst="rect">
              <a:avLst/>
            </a:prstGeom>
            <a:effectLst/>
          </p:spPr>
          <p:txBody>
            <a:bodyPr wrap="none" lIns="76869" tIns="38434" rIns="76869" bIns="38434">
              <a:spAutoFit/>
            </a:bodyPr>
            <a:lstStyle/>
            <a:p>
              <a:r>
                <a:rPr lang="zh-CN" altLang="en-US" sz="4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endParaRPr lang="zh-CN" altLang="en-US" sz="4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8105589" y="1478863"/>
              <a:ext cx="1335831" cy="1398052"/>
            </a:xfrm>
            <a:prstGeom prst="rect">
              <a:avLst/>
            </a:prstGeom>
            <a:effectLst/>
          </p:spPr>
          <p:txBody>
            <a:bodyPr wrap="none" lIns="76869" tIns="38434" rIns="76869" bIns="38434">
              <a:spAutoFit/>
            </a:bodyPr>
            <a:lstStyle/>
            <a:p>
              <a:r>
                <a:rPr lang="zh-CN" altLang="en-US" sz="4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  <a:endParaRPr lang="zh-CN" altLang="en-US" sz="4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3" name="组合 322"/>
            <p:cNvGrpSpPr/>
            <p:nvPr/>
          </p:nvGrpSpPr>
          <p:grpSpPr>
            <a:xfrm>
              <a:off x="1989846" y="2144439"/>
              <a:ext cx="431636" cy="430156"/>
              <a:chOff x="3768359" y="1725446"/>
              <a:chExt cx="1930605" cy="1930605"/>
            </a:xfrm>
          </p:grpSpPr>
          <p:sp>
            <p:nvSpPr>
              <p:cNvPr id="357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4" name="组合 323"/>
            <p:cNvGrpSpPr/>
            <p:nvPr/>
          </p:nvGrpSpPr>
          <p:grpSpPr>
            <a:xfrm>
              <a:off x="1567640" y="1952220"/>
              <a:ext cx="302034" cy="300998"/>
              <a:chOff x="3768359" y="1725446"/>
              <a:chExt cx="1930605" cy="1930605"/>
            </a:xfrm>
            <a:solidFill>
              <a:srgbClr val="EA5E66"/>
            </a:solidFill>
          </p:grpSpPr>
          <p:sp>
            <p:nvSpPr>
              <p:cNvPr id="35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pFill/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grpFill/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5" name="组合 324"/>
            <p:cNvGrpSpPr/>
            <p:nvPr/>
          </p:nvGrpSpPr>
          <p:grpSpPr>
            <a:xfrm>
              <a:off x="4111234" y="1255401"/>
              <a:ext cx="216448" cy="215705"/>
              <a:chOff x="3768359" y="1725446"/>
              <a:chExt cx="1930605" cy="1930605"/>
            </a:xfrm>
          </p:grpSpPr>
          <p:sp>
            <p:nvSpPr>
              <p:cNvPr id="353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54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EA610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5930365" y="1197546"/>
              <a:ext cx="308857" cy="307798"/>
              <a:chOff x="3768359" y="1725446"/>
              <a:chExt cx="1930605" cy="1930605"/>
            </a:xfrm>
          </p:grpSpPr>
          <p:sp>
            <p:nvSpPr>
              <p:cNvPr id="351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52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5908250" y="2948141"/>
              <a:ext cx="266543" cy="265629"/>
              <a:chOff x="3768359" y="1725446"/>
              <a:chExt cx="1930605" cy="1930605"/>
            </a:xfrm>
          </p:grpSpPr>
          <p:sp>
            <p:nvSpPr>
              <p:cNvPr id="34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5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8" name="组合 327"/>
            <p:cNvGrpSpPr/>
            <p:nvPr/>
          </p:nvGrpSpPr>
          <p:grpSpPr>
            <a:xfrm>
              <a:off x="4222998" y="2925738"/>
              <a:ext cx="274210" cy="273270"/>
              <a:chOff x="3768359" y="1725446"/>
              <a:chExt cx="1930605" cy="1930605"/>
            </a:xfrm>
          </p:grpSpPr>
          <p:sp>
            <p:nvSpPr>
              <p:cNvPr id="347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48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9" name="组合 328"/>
            <p:cNvGrpSpPr/>
            <p:nvPr/>
          </p:nvGrpSpPr>
          <p:grpSpPr>
            <a:xfrm>
              <a:off x="7717128" y="1094174"/>
              <a:ext cx="270006" cy="269080"/>
              <a:chOff x="3768359" y="1725446"/>
              <a:chExt cx="1930605" cy="1930605"/>
            </a:xfrm>
          </p:grpSpPr>
          <p:sp>
            <p:nvSpPr>
              <p:cNvPr id="34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4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0" name="组合 329"/>
            <p:cNvGrpSpPr/>
            <p:nvPr/>
          </p:nvGrpSpPr>
          <p:grpSpPr>
            <a:xfrm>
              <a:off x="7823398" y="3017601"/>
              <a:ext cx="238564" cy="237746"/>
              <a:chOff x="3768359" y="1725446"/>
              <a:chExt cx="1930605" cy="1930605"/>
            </a:xfrm>
          </p:grpSpPr>
          <p:sp>
            <p:nvSpPr>
              <p:cNvPr id="343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44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A2B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9656300" y="2067768"/>
              <a:ext cx="431636" cy="430156"/>
              <a:chOff x="3768359" y="1725446"/>
              <a:chExt cx="1930605" cy="1930605"/>
            </a:xfrm>
          </p:grpSpPr>
          <p:sp>
            <p:nvSpPr>
              <p:cNvPr id="341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42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7636B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10185717" y="1886048"/>
              <a:ext cx="302034" cy="300998"/>
              <a:chOff x="3768359" y="1725446"/>
              <a:chExt cx="1930605" cy="1930605"/>
            </a:xfrm>
          </p:grpSpPr>
          <p:sp>
            <p:nvSpPr>
              <p:cNvPr id="339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40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FDA93E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631286" y="2145366"/>
              <a:ext cx="216448" cy="215705"/>
              <a:chOff x="3768359" y="1725446"/>
              <a:chExt cx="1930605" cy="1930605"/>
            </a:xfrm>
          </p:grpSpPr>
          <p:sp>
            <p:nvSpPr>
              <p:cNvPr id="337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38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94A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1126654" y="2104863"/>
              <a:ext cx="216448" cy="215705"/>
              <a:chOff x="3768359" y="1725446"/>
              <a:chExt cx="1930605" cy="1930605"/>
            </a:xfrm>
          </p:grpSpPr>
          <p:sp>
            <p:nvSpPr>
              <p:cNvPr id="335" name="Oval 5"/>
              <p:cNvSpPr>
                <a:spLocks noChangeArrowheads="1"/>
              </p:cNvSpPr>
              <p:nvPr/>
            </p:nvSpPr>
            <p:spPr bwMode="auto">
              <a:xfrm>
                <a:off x="3768359" y="1725446"/>
                <a:ext cx="1930605" cy="193060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22225">
                <a:solidFill>
                  <a:schemeClr val="bg1"/>
                </a:solidFill>
              </a:ln>
              <a:effectLst>
                <a:outerShdw blurRad="304800" dist="38100" dir="2700000" algn="t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>
                  <a:solidFill>
                    <a:prstClr val="white"/>
                  </a:solidFill>
                </a:endParaRPr>
              </a:p>
            </p:txBody>
          </p:sp>
          <p:sp>
            <p:nvSpPr>
              <p:cNvPr id="336" name="Oval 5"/>
              <p:cNvSpPr>
                <a:spLocks noChangeArrowheads="1"/>
              </p:cNvSpPr>
              <p:nvPr/>
            </p:nvSpPr>
            <p:spPr bwMode="auto">
              <a:xfrm>
                <a:off x="3823758" y="1780845"/>
                <a:ext cx="1819806" cy="1819806"/>
              </a:xfrm>
              <a:prstGeom prst="ellipse">
                <a:avLst/>
              </a:prstGeom>
              <a:solidFill>
                <a:srgbClr val="0094A3"/>
              </a:solidFill>
              <a:ln>
                <a:noFill/>
              </a:ln>
              <a:effectLst>
                <a:innerShdw blurRad="88900" dist="50800" dir="16200000">
                  <a:prstClr val="black">
                    <a:alpha val="38000"/>
                  </a:prstClr>
                </a:innerShdw>
              </a:effectLst>
            </p:spPr>
            <p:txBody>
              <a:bodyPr vert="horz" wrap="square" lIns="68590" tIns="34295" rIns="68590" bIns="34295" numCol="1" anchor="t" anchorCtr="0" compatLnSpc="1"/>
              <a:lstStyle/>
              <a:p>
                <a:endParaRPr lang="zh-CN" altLang="en-US" sz="10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>
        <p14:shred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ldLvl="0" animBg="1"/>
      <p:bldP spid="188" grpId="0"/>
      <p:bldP spid="2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1641728" y="6776588"/>
            <a:ext cx="158750" cy="74930"/>
          </a:xfrm>
          <a:prstGeom prst="rect">
            <a:avLst/>
          </a:prstGeom>
          <a:noFill/>
        </p:spPr>
        <p:txBody>
          <a:bodyPr wrap="none" lIns="60818" tIns="30409" rIns="60818" bIns="30409" rtlCol="0">
            <a:spAutoFit/>
          </a:bodyPr>
          <a:lstStyle/>
          <a:p>
            <a:r>
              <a:rPr lang="zh-CN" altLang="en-US" sz="100" dirty="0" smtClean="0"/>
              <a:t>延迟符</a:t>
            </a:r>
            <a:endParaRPr lang="zh-CN" altLang="en-US" sz="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170" y="429895"/>
            <a:ext cx="693737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学时安排</a:t>
            </a:r>
            <a:endParaRPr lang="zh-CN" altLang="en-US" sz="4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8641" y="429588"/>
            <a:ext cx="571589" cy="464302"/>
            <a:chOff x="371883" y="333450"/>
            <a:chExt cx="762000" cy="618973"/>
          </a:xfrm>
        </p:grpSpPr>
        <p:pic>
          <p:nvPicPr>
            <p:cNvPr id="15" name="Picture 3" descr="C:\Users\Administrator\Desktop\微立体创业计划\005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4000"/>
                      </a14:imgEffect>
                      <a14:imgEffect>
                        <a14:colorTemperature colorTemp="112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83" y="333450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82" y="342822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46"/>
          <p:cNvSpPr txBox="1"/>
          <p:nvPr/>
        </p:nvSpPr>
        <p:spPr>
          <a:xfrm>
            <a:off x="3721735" y="537210"/>
            <a:ext cx="3187065" cy="621030"/>
          </a:xfrm>
          <a:prstGeom prst="rect">
            <a:avLst/>
          </a:prstGeom>
          <a:noFill/>
        </p:spPr>
        <p:txBody>
          <a:bodyPr wrap="square" lIns="68580" tIns="34289" rIns="68580" bIns="34289" rtlCol="0">
            <a:spAutoFit/>
          </a:bodyPr>
          <a:p>
            <a:pPr defTabSz="12185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学分：</a:t>
            </a:r>
            <a:r>
              <a:rPr lang="en-US" altLang="zh-CN" sz="24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2400" b="1" kern="0" dirty="0">
              <a:solidFill>
                <a:srgbClr val="EA5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8735" name="表格 68734"/>
          <p:cNvGraphicFramePr/>
          <p:nvPr/>
        </p:nvGraphicFramePr>
        <p:xfrm>
          <a:off x="979170" y="1785620"/>
          <a:ext cx="6934200" cy="3482340"/>
        </p:xfrm>
        <a:graphic>
          <a:graphicData uri="http://schemas.openxmlformats.org/drawingml/2006/table">
            <a:tbl>
              <a:tblPr/>
              <a:tblGrid>
                <a:gridCol w="3855720"/>
                <a:gridCol w="1570355"/>
                <a:gridCol w="1508125"/>
              </a:tblGrid>
              <a:tr h="11176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lvl="0" defTabSz="0">
                        <a:spcBef>
                          <a:spcPct val="0"/>
                        </a:spcBef>
                        <a:buClrTx/>
                        <a:buNone/>
                        <a:tabLst>
                          <a:tab pos="103581200" algn="l"/>
                        </a:tabLst>
                      </a:pPr>
                      <a:r>
                        <a:rPr lang="zh-CN" altLang="en-US" sz="3600" b="1" dirty="0">
                          <a:ln>
                            <a:noFill/>
                          </a:ln>
                          <a:solidFill>
                            <a:srgbClr val="EA5E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课堂讲授教学</a:t>
                      </a:r>
                      <a:endParaRPr lang="zh-CN" altLang="en-US" sz="3600" b="1" dirty="0">
                        <a:ln>
                          <a:noFill/>
                        </a:ln>
                        <a:solidFill>
                          <a:srgbClr val="EA5E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lvl="0" algn="r" defTabSz="0">
                        <a:spcBef>
                          <a:spcPct val="0"/>
                        </a:spcBef>
                        <a:buClrTx/>
                        <a:buNone/>
                        <a:tabLst>
                          <a:tab pos="97452180" algn="l"/>
                        </a:tabLst>
                      </a:pPr>
                      <a:r>
                        <a:rPr lang="en-US" altLang="zh-CN" sz="3600" b="1" dirty="0">
                          <a:ln>
                            <a:noFill/>
                          </a:ln>
                          <a:solidFill>
                            <a:srgbClr val="EA5E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3600" b="1" dirty="0">
                        <a:ln>
                          <a:noFill/>
                        </a:ln>
                        <a:solidFill>
                          <a:srgbClr val="EA5E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lvl="0" defTabSz="0">
                        <a:spcBef>
                          <a:spcPct val="0"/>
                        </a:spcBef>
                        <a:buClrTx/>
                        <a:buNone/>
                        <a:tabLst>
                          <a:tab pos="103581200" algn="l"/>
                        </a:tabLst>
                      </a:pPr>
                      <a:r>
                        <a:rPr lang="zh-CN" altLang="en-US" sz="3600" b="1" dirty="0">
                          <a:ln>
                            <a:noFill/>
                          </a:ln>
                          <a:solidFill>
                            <a:srgbClr val="EA5E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</a:t>
                      </a:r>
                      <a:endParaRPr lang="zh-CN" altLang="en-US" sz="3600" b="1" dirty="0">
                        <a:ln>
                          <a:noFill/>
                        </a:ln>
                        <a:solidFill>
                          <a:srgbClr val="EA5E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557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lvl="0" defTabSz="0">
                        <a:spcBef>
                          <a:spcPct val="0"/>
                        </a:spcBef>
                        <a:buClrTx/>
                        <a:buNone/>
                        <a:tabLst>
                          <a:tab pos="103581200" algn="l"/>
                        </a:tabLst>
                      </a:pPr>
                      <a:r>
                        <a:rPr lang="zh-CN" altLang="en-US" sz="3600" b="1" dirty="0">
                          <a:ln>
                            <a:noFill/>
                          </a:ln>
                          <a:solidFill>
                            <a:srgbClr val="EA5E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上机实验</a:t>
                      </a:r>
                      <a:endParaRPr lang="zh-CN" altLang="en-US" sz="3600" b="1" dirty="0">
                        <a:ln>
                          <a:noFill/>
                        </a:ln>
                        <a:solidFill>
                          <a:srgbClr val="EA5E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lvl="0" algn="r" defTabSz="0">
                        <a:spcBef>
                          <a:spcPct val="0"/>
                        </a:spcBef>
                        <a:buClrTx/>
                        <a:buNone/>
                        <a:tabLst>
                          <a:tab pos="97452180" algn="l"/>
                        </a:tabLst>
                      </a:pPr>
                      <a:r>
                        <a:rPr lang="zh-CN" altLang="en-US" sz="3600" b="1" dirty="0">
                          <a:ln>
                            <a:noFill/>
                          </a:ln>
                          <a:solidFill>
                            <a:srgbClr val="EA5E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3600" b="1" dirty="0">
                        <a:ln>
                          <a:noFill/>
                        </a:ln>
                        <a:solidFill>
                          <a:srgbClr val="EA5E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lvl="0" defTabSz="0">
                        <a:spcBef>
                          <a:spcPct val="0"/>
                        </a:spcBef>
                        <a:buClrTx/>
                        <a:buNone/>
                        <a:tabLst>
                          <a:tab pos="103581200" algn="l"/>
                        </a:tabLst>
                      </a:pPr>
                      <a:r>
                        <a:rPr lang="zh-CN" altLang="en-US" sz="3600" b="1" dirty="0">
                          <a:ln>
                            <a:noFill/>
                          </a:ln>
                          <a:solidFill>
                            <a:srgbClr val="EA5E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</a:t>
                      </a:r>
                      <a:endParaRPr lang="zh-CN" altLang="en-US" sz="3600" b="1" dirty="0">
                        <a:ln>
                          <a:noFill/>
                        </a:ln>
                        <a:solidFill>
                          <a:srgbClr val="EA5E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0899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lvl="0" defTabSz="0">
                        <a:spcBef>
                          <a:spcPct val="0"/>
                        </a:spcBef>
                        <a:buClrTx/>
                        <a:buNone/>
                        <a:tabLst>
                          <a:tab pos="103581200" algn="l"/>
                        </a:tabLst>
                      </a:pPr>
                      <a:r>
                        <a:rPr lang="zh-CN" altLang="en-US" sz="3600" b="1" dirty="0">
                          <a:ln>
                            <a:noFill/>
                          </a:ln>
                          <a:solidFill>
                            <a:srgbClr val="EA5E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总学时数</a:t>
                      </a:r>
                      <a:endParaRPr lang="zh-CN" altLang="en-US" sz="3600" b="1" dirty="0">
                        <a:ln>
                          <a:noFill/>
                        </a:ln>
                        <a:solidFill>
                          <a:srgbClr val="EA5E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cap="flat"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lvl="0" algn="r" defTabSz="0">
                        <a:spcBef>
                          <a:spcPct val="0"/>
                        </a:spcBef>
                        <a:buClrTx/>
                        <a:buNone/>
                        <a:tabLst>
                          <a:tab pos="97452180" algn="l"/>
                        </a:tabLst>
                      </a:pPr>
                      <a:r>
                        <a:rPr lang="en-US" altLang="zh-CN" sz="3600" b="1" dirty="0">
                          <a:ln>
                            <a:noFill/>
                          </a:ln>
                          <a:solidFill>
                            <a:srgbClr val="EA5E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en-US" altLang="zh-CN" sz="3600" b="1" dirty="0">
                        <a:ln>
                          <a:noFill/>
                        </a:ln>
                        <a:solidFill>
                          <a:srgbClr val="EA5E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hlink"/>
                        </a:buClr>
                        <a:defRPr sz="1800" kern="1200"/>
                      </a:lvl5pPr>
                    </a:lstStyle>
                    <a:p>
                      <a:pPr lvl="0" defTabSz="0">
                        <a:spcBef>
                          <a:spcPct val="0"/>
                        </a:spcBef>
                        <a:buClrTx/>
                        <a:buNone/>
                        <a:tabLst>
                          <a:tab pos="103581200" algn="l"/>
                        </a:tabLst>
                      </a:pPr>
                      <a:r>
                        <a:rPr lang="zh-CN" altLang="en-US" sz="3600" b="1" dirty="0">
                          <a:ln>
                            <a:noFill/>
                          </a:ln>
                          <a:solidFill>
                            <a:srgbClr val="EA5E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</a:t>
                      </a:r>
                      <a:endParaRPr lang="zh-CN" altLang="en-US" sz="3600" b="1" dirty="0">
                        <a:ln>
                          <a:noFill/>
                        </a:ln>
                        <a:solidFill>
                          <a:srgbClr val="EA5E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 cap="flat">
                      <a:noFill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1641728" y="6776588"/>
            <a:ext cx="158750" cy="74930"/>
          </a:xfrm>
          <a:prstGeom prst="rect">
            <a:avLst/>
          </a:prstGeom>
          <a:noFill/>
        </p:spPr>
        <p:txBody>
          <a:bodyPr wrap="none" lIns="60818" tIns="30409" rIns="60818" bIns="30409" rtlCol="0">
            <a:spAutoFit/>
          </a:bodyPr>
          <a:lstStyle/>
          <a:p>
            <a:r>
              <a:rPr lang="zh-CN" altLang="en-US" sz="100" dirty="0" smtClean="0"/>
              <a:t>延迟符</a:t>
            </a:r>
            <a:endParaRPr lang="zh-CN" altLang="en-US" sz="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170" y="429895"/>
            <a:ext cx="693737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sym typeface="+mn-ea"/>
              </a:rPr>
              <a:t>上课要求</a:t>
            </a:r>
            <a:endParaRPr lang="zh-CN" altLang="en-US" sz="4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8641" y="429588"/>
            <a:ext cx="571589" cy="464302"/>
            <a:chOff x="371883" y="333450"/>
            <a:chExt cx="762000" cy="618973"/>
          </a:xfrm>
        </p:grpSpPr>
        <p:pic>
          <p:nvPicPr>
            <p:cNvPr id="15" name="Picture 3" descr="C:\Users\Administrator\Desktop\微立体创业计划\005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4000"/>
                      </a14:imgEffect>
                      <a14:imgEffect>
                        <a14:colorTemperature colorTemp="112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83" y="333450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82" y="342822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46"/>
          <p:cNvSpPr txBox="1"/>
          <p:nvPr/>
        </p:nvSpPr>
        <p:spPr>
          <a:xfrm>
            <a:off x="979170" y="1499870"/>
            <a:ext cx="7582535" cy="3021965"/>
          </a:xfrm>
          <a:prstGeom prst="rect">
            <a:avLst/>
          </a:prstGeom>
          <a:noFill/>
        </p:spPr>
        <p:txBody>
          <a:bodyPr wrap="square" lIns="68580" tIns="34289" rIns="68580" bIns="34289" rtlCol="0">
            <a:spAutoFit/>
          </a:bodyPr>
          <a:p>
            <a:pPr defTabSz="12185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按时出勤，不迟到   </a:t>
            </a:r>
            <a:endParaRPr lang="zh-CN" altLang="en-US" sz="3200" b="1" dirty="0">
              <a:solidFill>
                <a:srgbClr val="EA5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（学习通点名）</a:t>
            </a:r>
            <a:endParaRPr lang="zh-CN" altLang="en-US" sz="3200" b="1" dirty="0">
              <a:solidFill>
                <a:srgbClr val="EA5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边学边记边消化</a:t>
            </a:r>
            <a:endParaRPr lang="zh-CN" altLang="en-US" sz="3200" b="1" dirty="0">
              <a:solidFill>
                <a:srgbClr val="EA5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动手编写程序</a:t>
            </a:r>
            <a:endParaRPr lang="zh-CN" altLang="en-US" sz="3200" b="1" dirty="0">
              <a:solidFill>
                <a:srgbClr val="EA5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1641728" y="6776588"/>
            <a:ext cx="158750" cy="74930"/>
          </a:xfrm>
          <a:prstGeom prst="rect">
            <a:avLst/>
          </a:prstGeom>
          <a:noFill/>
        </p:spPr>
        <p:txBody>
          <a:bodyPr wrap="none" lIns="60818" tIns="30409" rIns="60818" bIns="30409" rtlCol="0">
            <a:spAutoFit/>
          </a:bodyPr>
          <a:lstStyle/>
          <a:p>
            <a:r>
              <a:rPr lang="zh-CN" altLang="en-US" sz="100" dirty="0" smtClean="0"/>
              <a:t>延迟符</a:t>
            </a:r>
            <a:endParaRPr lang="zh-CN" altLang="en-US" sz="100" dirty="0"/>
          </a:p>
        </p:txBody>
      </p:sp>
      <p:sp>
        <p:nvSpPr>
          <p:cNvPr id="14" name="TextBox 13"/>
          <p:cNvSpPr txBox="1"/>
          <p:nvPr/>
        </p:nvSpPr>
        <p:spPr>
          <a:xfrm>
            <a:off x="979170" y="429895"/>
            <a:ext cx="693737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b="1" dirty="0">
                <a:latin typeface="Arial" panose="020B0604020202020204" pitchFamily="34" charset="0"/>
                <a:sym typeface="+mn-ea"/>
              </a:rPr>
              <a:t>课程综合记分方法</a:t>
            </a:r>
            <a:endParaRPr lang="zh-CN" altLang="en-US" sz="4400" b="1" dirty="0"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8641" y="429588"/>
            <a:ext cx="571589" cy="464302"/>
            <a:chOff x="371883" y="333450"/>
            <a:chExt cx="762000" cy="618973"/>
          </a:xfrm>
        </p:grpSpPr>
        <p:pic>
          <p:nvPicPr>
            <p:cNvPr id="15" name="Picture 3" descr="C:\Users\Administrator\Desktop\微立体创业计划\005.png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4000"/>
                      </a14:imgEffect>
                      <a14:imgEffect>
                        <a14:colorTemperature colorTemp="112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83" y="333450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82" y="342822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46"/>
          <p:cNvSpPr txBox="1"/>
          <p:nvPr/>
        </p:nvSpPr>
        <p:spPr>
          <a:xfrm>
            <a:off x="323850" y="1268730"/>
            <a:ext cx="8387715" cy="5053330"/>
          </a:xfrm>
          <a:prstGeom prst="rect">
            <a:avLst/>
          </a:prstGeom>
          <a:noFill/>
        </p:spPr>
        <p:txBody>
          <a:bodyPr wrap="square" lIns="68580" tIns="34289" rIns="68580" bIns="34289" rtlCol="0">
            <a:spAutoFit/>
          </a:bodyPr>
          <a:p>
            <a:pPr defTabSz="121856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6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6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汇编语言程序设计课程讲授、实验考核中各部分的比重分别为:</a:t>
            </a:r>
            <a:endParaRPr lang="zh-CN" altLang="en-US" sz="3600" b="1" dirty="0">
              <a:solidFill>
                <a:srgbClr val="EA5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305" indent="-342900" defTabSz="121856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实验（验收、实验报告）</a:t>
            </a:r>
            <a:r>
              <a:rPr lang="en-US" altLang="zh-CN" sz="3600" b="1" dirty="0">
                <a:solidFill>
                  <a:srgbClr val="EA61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solidFill>
                  <a:srgbClr val="EA61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zh-CN" altLang="en-US" sz="3600" b="1" dirty="0">
              <a:solidFill>
                <a:srgbClr val="EA5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305" indent="-342900" defTabSz="121856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结课考试 </a:t>
            </a:r>
            <a:r>
              <a:rPr lang="en-US" altLang="zh-CN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zh-CN" altLang="en-US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305" indent="-342900" defTabSz="121856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小测试两次</a:t>
            </a:r>
            <a:r>
              <a:rPr lang="en-US" altLang="zh-CN" sz="36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20%</a:t>
            </a:r>
            <a:r>
              <a:rPr lang="zh-CN" altLang="en-US" sz="36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（检查作业情况）</a:t>
            </a:r>
            <a:endParaRPr lang="zh-CN" altLang="en-US" sz="3600" b="1" dirty="0">
              <a:solidFill>
                <a:srgbClr val="EA5E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0305" indent="-342900" defTabSz="121856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EA5E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总计 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03425"/>
          <p:cNvSpPr>
            <a:spLocks noGrp="1" noRot="1"/>
          </p:cNvSpPr>
          <p:nvPr/>
        </p:nvSpPr>
        <p:spPr>
          <a:xfrm>
            <a:off x="301625" y="34163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r>
              <a:rPr lang="en-US" altLang="zh-CN" b="1"/>
              <a:t>How to learn</a:t>
            </a:r>
            <a:endParaRPr lang="en-US" altLang="zh-CN" b="1"/>
          </a:p>
        </p:txBody>
      </p:sp>
      <p:sp>
        <p:nvSpPr>
          <p:cNvPr id="3" name="文本占位符 103426"/>
          <p:cNvSpPr>
            <a:spLocks noGrp="1" noRot="1"/>
          </p:cNvSpPr>
          <p:nvPr/>
        </p:nvSpPr>
        <p:spPr>
          <a:xfrm>
            <a:off x="468630" y="1484630"/>
            <a:ext cx="8540750" cy="4832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75000"/>
              <a:buFont typeface="Wingdings" panose="05000000000000000000" pitchFamily="2" charset="2"/>
              <a:buChar char="v"/>
              <a:defRPr sz="3200" b="0" i="0" u="none" kern="1200" baseline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85000"/>
              <a:buFont typeface="Wingdings" panose="05000000000000000000" pitchFamily="2" charset="2"/>
              <a:buChar char=""/>
              <a:defRPr sz="2800" b="0" i="0" u="none" kern="1200" baseline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85000"/>
              <a:buFont typeface="Wingdings" panose="05000000000000000000" pitchFamily="2" charset="2"/>
              <a:buChar char="v"/>
              <a:defRPr sz="2400" b="0" i="0" u="none" kern="1200" baseline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90000"/>
              <a:buFont typeface="Wingdings" panose="05000000000000000000" pitchFamily="2" charset="2"/>
              <a:buChar char=""/>
              <a:defRPr sz="2000" b="0" i="0" u="none" kern="1200" baseline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C5900"/>
              </a:buClr>
              <a:buSzPct val="85000"/>
              <a:buFont typeface="Wingdings" panose="05000000000000000000" pitchFamily="2" charset="2"/>
              <a:buChar char="v"/>
              <a:defRPr sz="2000" b="0" i="0" u="none" kern="1200" baseline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4000" b="1"/>
              <a:t>1 </a:t>
            </a:r>
            <a:r>
              <a:rPr lang="zh-CN" altLang="en-US" sz="4000" b="1" dirty="0">
                <a:solidFill>
                  <a:srgbClr val="DC5900"/>
                </a:solidFill>
              </a:rPr>
              <a:t>阅读教材</a:t>
            </a:r>
            <a:endParaRPr lang="zh-CN" altLang="en-US" sz="4000" b="1" dirty="0">
              <a:solidFill>
                <a:srgbClr val="DC59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4000" b="1"/>
              <a:t>2 </a:t>
            </a:r>
            <a:r>
              <a:rPr lang="zh-CN" altLang="en-US" sz="4000" b="1" dirty="0"/>
              <a:t>认真听讲</a:t>
            </a:r>
            <a:endParaRPr lang="en-US" altLang="zh-CN" sz="4000" b="1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4000" b="1"/>
              <a:t>3 </a:t>
            </a:r>
            <a:r>
              <a:rPr lang="zh-CN" altLang="en-US" sz="4000" b="1" dirty="0"/>
              <a:t>跟随老师进度复习</a:t>
            </a:r>
            <a:r>
              <a:rPr lang="en-US" altLang="zh-CN" sz="4000" b="1"/>
              <a:t>(</a:t>
            </a:r>
            <a:r>
              <a:rPr lang="zh-CN" altLang="en-US" sz="4000" b="1" dirty="0">
                <a:solidFill>
                  <a:srgbClr val="DC5900"/>
                </a:solidFill>
              </a:rPr>
              <a:t>边学边消化</a:t>
            </a:r>
            <a:r>
              <a:rPr lang="zh-CN" altLang="en-US" sz="4000" b="1" dirty="0"/>
              <a:t>）</a:t>
            </a:r>
            <a:endParaRPr lang="zh-CN" altLang="en-US" sz="40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4000" b="1"/>
              <a:t>4 </a:t>
            </a:r>
            <a:r>
              <a:rPr lang="zh-CN" altLang="en-US" sz="4000" b="1" dirty="0"/>
              <a:t>动手练习</a:t>
            </a:r>
            <a:endParaRPr lang="zh-CN" altLang="en-US" sz="40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4000" b="1" dirty="0"/>
              <a:t>5 </a:t>
            </a:r>
            <a:r>
              <a:rPr lang="zh-CN" altLang="en-US" sz="4000" b="1" dirty="0"/>
              <a:t>认真完成课后作业</a:t>
            </a:r>
            <a:endParaRPr lang="zh-CN" altLang="en-US" sz="4000" b="1" dirty="0"/>
          </a:p>
          <a:p>
            <a:pPr marL="0" indent="0">
              <a:lnSpc>
                <a:spcPct val="80000"/>
              </a:lnSpc>
              <a:buNone/>
            </a:pPr>
            <a:endParaRPr lang="zh-CN" altLang="en-US" sz="4000" b="1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4000" b="1" dirty="0"/>
              <a:t>线上学习资源：中国大学</a:t>
            </a:r>
            <a:r>
              <a:rPr lang="en-US" altLang="zh-CN" sz="4000" b="1" dirty="0"/>
              <a:t>MOOC</a:t>
            </a:r>
            <a:endParaRPr lang="en-US" altLang="zh-CN" sz="4000" b="1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/>
              <a:t>https://www.icourse163.org/course/ZZU-1001796025</a:t>
            </a:r>
            <a:endParaRPr lang="zh-CN" altLang="en-US" sz="2800" b="1" dirty="0"/>
          </a:p>
          <a:p>
            <a:pPr marL="0" indent="0">
              <a:lnSpc>
                <a:spcPct val="80000"/>
              </a:lnSpc>
              <a:buNone/>
            </a:pP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endParaRPr lang="zh-CN" altLang="en-US" sz="2800" dirty="0">
              <a:solidFill>
                <a:srgbClr val="DC59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5"/>
          <p:cNvSpPr/>
          <p:nvPr/>
        </p:nvSpPr>
        <p:spPr>
          <a:xfrm>
            <a:off x="2956560" y="862965"/>
            <a:ext cx="3231515" cy="6432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>
              <a:spcBef>
                <a:spcPct val="20000"/>
              </a:spcBef>
              <a:buClr>
                <a:srgbClr val="246D47"/>
              </a:buClr>
              <a:buSzPct val="150000"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我们的教学口号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7560" y="2437130"/>
            <a:ext cx="6916420" cy="923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lang="zh-CN" altLang="en-US" sz="60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汇编、汇编一定会编！</a:t>
            </a:r>
            <a:endParaRPr lang="zh-CN" altLang="en-US" sz="60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4235" y="4029710"/>
            <a:ext cx="5034280" cy="9232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lang="en-US" altLang="zh-CN" sz="6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r>
              <a:rPr lang="zh-CN" altLang="en-US" sz="6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6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p="http://schemas.openxmlformats.org/presentationml/2006/main">
  <p:tag name="COMMONDATA" val="eyJoZGlkIjoiNzc0ZTdkMGYxMzYyYzQ1M2Y1ZjkwNTg4OGZlYmI3NmUifQ==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演示</Application>
  <PresentationFormat>自定义</PresentationFormat>
  <Paragraphs>82</Paragraphs>
  <Slides>6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hl81829782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keywords>hl81829782</cp:keywords>
  <cp:category>hl81829782</cp:category>
  <cp:lastModifiedBy>Shen XM</cp:lastModifiedBy>
  <cp:revision>939</cp:revision>
  <dcterms:created xsi:type="dcterms:W3CDTF">2015-04-24T01:01:00Z</dcterms:created>
  <dcterms:modified xsi:type="dcterms:W3CDTF">2024-09-08T12:24:23Z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619388102400491A8D42DB7FBC99FFDE</vt:lpwstr>
  </property>
</Properties>
</file>