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82"/>
  </p:notesMasterIdLst>
  <p:sldIdLst>
    <p:sldId id="256" r:id="rId7"/>
    <p:sldId id="348" r:id="rId8"/>
    <p:sldId id="349" r:id="rId9"/>
    <p:sldId id="273" r:id="rId10"/>
    <p:sldId id="274" r:id="rId11"/>
    <p:sldId id="275" r:id="rId12"/>
    <p:sldId id="277" r:id="rId13"/>
    <p:sldId id="278" r:id="rId14"/>
    <p:sldId id="279" r:id="rId15"/>
    <p:sldId id="280" r:id="rId16"/>
    <p:sldId id="281" r:id="rId17"/>
    <p:sldId id="284" r:id="rId18"/>
    <p:sldId id="287" r:id="rId19"/>
    <p:sldId id="288" r:id="rId20"/>
    <p:sldId id="289" r:id="rId21"/>
    <p:sldId id="291" r:id="rId22"/>
    <p:sldId id="292" r:id="rId23"/>
    <p:sldId id="294" r:id="rId24"/>
    <p:sldId id="295" r:id="rId25"/>
    <p:sldId id="296" r:id="rId26"/>
    <p:sldId id="297" r:id="rId27"/>
    <p:sldId id="299" r:id="rId28"/>
    <p:sldId id="301" r:id="rId29"/>
    <p:sldId id="425" r:id="rId30"/>
    <p:sldId id="428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430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51" r:id="rId54"/>
    <p:sldId id="350" r:id="rId55"/>
    <p:sldId id="324" r:id="rId56"/>
    <p:sldId id="426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2" r:id="rId75"/>
    <p:sldId id="343" r:id="rId76"/>
    <p:sldId id="344" r:id="rId77"/>
    <p:sldId id="345" r:id="rId78"/>
    <p:sldId id="346" r:id="rId79"/>
    <p:sldId id="429" r:id="rId80"/>
    <p:sldId id="268" r:id="rId81"/>
  </p:sldIdLst>
  <p:sldSz cx="9144000" cy="6858000" type="screen4x3"/>
  <p:notesSz cx="6858000" cy="9144000"/>
  <p:custDataLst>
    <p:tags r:id="rId8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8B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46" d="100"/>
          <a:sy n="146" d="100"/>
        </p:scale>
        <p:origin x="221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6" Type="http://schemas.openxmlformats.org/officeDocument/2006/relationships/tags" Target="tags/tag3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notesMaster" Target="notesMasters/notesMaster1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2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1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 noRot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8" cy="63373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56511" cy="6337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34752" cy="54721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8424" y="981075"/>
            <a:ext cx="4234752" cy="54721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8" cy="63373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56511" cy="6337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34752" cy="54721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8424" y="981075"/>
            <a:ext cx="4234752" cy="54721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8" cy="63373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56511" cy="6337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34752" cy="54721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8424" y="981075"/>
            <a:ext cx="4234752" cy="54721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34752" cy="54721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8424" y="981075"/>
            <a:ext cx="4234752" cy="54721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8" cy="63373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56511" cy="6337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234752" cy="54721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8424" y="981075"/>
            <a:ext cx="4234752" cy="547211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8" cy="63373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56511" cy="63373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6334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4"/>
          <p:cNvSpPr>
            <a:spLocks noGrp="1"/>
          </p:cNvSpPr>
          <p:nvPr>
            <p:ph type="body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182880" indent="-18288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5305" lvl="1" indent="-17018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►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2pPr>
      <a:lvl3pPr marL="900430" lvl="2" indent="-182880" algn="just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6334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4"/>
          <p:cNvSpPr>
            <a:spLocks noGrp="1"/>
          </p:cNvSpPr>
          <p:nvPr>
            <p:ph type="body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182880" indent="-18288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5305" lvl="1" indent="-17018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►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2pPr>
      <a:lvl3pPr marL="900430" lvl="2" indent="-182880" algn="just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838200" y="2590800"/>
            <a:ext cx="754380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tx2"/>
              </a:gs>
              <a:gs pos="50000">
                <a:schemeClr val="accent2"/>
              </a:gs>
              <a:gs pos="100000">
                <a:schemeClr val="tx2"/>
              </a:gs>
            </a:gsLst>
            <a:lin ang="0" scaled="1"/>
          </a:gradFill>
          <a:ln w="76200">
            <a:solidFill>
              <a:schemeClr val="bg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ko-KR" altLang="en-US" sz="4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6334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6" name="Rectangle 4"/>
          <p:cNvSpPr>
            <a:spLocks noGrp="1"/>
          </p:cNvSpPr>
          <p:nvPr>
            <p:ph type="body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3077" name="Rectangle 3"/>
          <p:cNvSpPr>
            <a:spLocks noGrp="1"/>
          </p:cNvSpPr>
          <p:nvPr>
            <p:ph type="dt" sz="quarter" idx="2"/>
          </p:nvPr>
        </p:nvSpPr>
        <p:spPr>
          <a:xfrm>
            <a:off x="457200" y="6553200"/>
            <a:ext cx="2133600" cy="152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400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Gulim" pitchFamily="34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8" name="Rectangle 4"/>
          <p:cNvSpPr>
            <a:spLocks noGrp="1"/>
          </p:cNvSpPr>
          <p:nvPr>
            <p:ph type="ftr" sz="quarter" idx="3"/>
          </p:nvPr>
        </p:nvSpPr>
        <p:spPr>
          <a:xfrm>
            <a:off x="3200400" y="6553200"/>
            <a:ext cx="2895600" cy="152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400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Gulim" pitchFamily="34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182880" indent="-18288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5305" lvl="1" indent="-17018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►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2pPr>
      <a:lvl3pPr marL="900430" lvl="2" indent="-182880" algn="just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838200" y="2590800"/>
            <a:ext cx="754380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tx2"/>
              </a:gs>
              <a:gs pos="50000">
                <a:schemeClr val="accent2"/>
              </a:gs>
              <a:gs pos="100000">
                <a:schemeClr val="tx2"/>
              </a:gs>
            </a:gsLst>
            <a:lin ang="0" scaled="1"/>
          </a:gradFill>
          <a:ln w="76200">
            <a:solidFill>
              <a:schemeClr val="bg1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ko-KR" altLang="en-US" sz="4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6334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100" name="Rectangle 4"/>
          <p:cNvSpPr>
            <a:spLocks noGrp="1"/>
          </p:cNvSpPr>
          <p:nvPr>
            <p:ph type="body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101" name="Rectangle 3"/>
          <p:cNvSpPr>
            <a:spLocks noGrp="1"/>
          </p:cNvSpPr>
          <p:nvPr>
            <p:ph type="dt" sz="quarter" idx="2"/>
          </p:nvPr>
        </p:nvSpPr>
        <p:spPr>
          <a:xfrm>
            <a:off x="457200" y="6553200"/>
            <a:ext cx="2133600" cy="152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 typeface="Arial" panose="020B0604020202020204" pitchFamily="34" charset="0"/>
              <a:buNone/>
              <a:defRPr sz="1400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Gulim" pitchFamily="34" charset="-127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4102" name="Rectangle 4"/>
          <p:cNvSpPr>
            <a:spLocks noGrp="1"/>
          </p:cNvSpPr>
          <p:nvPr>
            <p:ph type="ftr" sz="quarter" idx="3"/>
          </p:nvPr>
        </p:nvSpPr>
        <p:spPr>
          <a:xfrm>
            <a:off x="3200400" y="6553200"/>
            <a:ext cx="2895600" cy="152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 typeface="Arial" panose="020B0604020202020204" pitchFamily="34" charset="0"/>
              <a:buNone/>
              <a:defRPr sz="1400" noProof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Gulim" pitchFamily="34" charset="-127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Gulim" pitchFamily="34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82880" indent="-18288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5305" lvl="1" indent="-17018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►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2pPr>
      <a:lvl3pPr marL="900430" lvl="2" indent="-182880" algn="just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6334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Rectangle 4"/>
          <p:cNvSpPr>
            <a:spLocks noGrp="1"/>
          </p:cNvSpPr>
          <p:nvPr>
            <p:ph type="body"/>
          </p:nvPr>
        </p:nvSpPr>
        <p:spPr>
          <a:xfrm>
            <a:off x="250825" y="981075"/>
            <a:ext cx="8642350" cy="5472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32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182880" indent="-182880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35305" lvl="1" indent="-170180" algn="just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►"/>
        <a:defRPr sz="2800" b="1" kern="1200">
          <a:solidFill>
            <a:schemeClr val="hlink"/>
          </a:solidFill>
          <a:latin typeface="+mn-lt"/>
          <a:ea typeface="+mn-ea"/>
          <a:cs typeface="+mn-cs"/>
        </a:defRPr>
      </a:lvl2pPr>
      <a:lvl3pPr marL="900430" lvl="2" indent="-182880" algn="just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just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楷体_GB2312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9.jpeg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image" Target="../media/image12.jpeg"/><Relationship Id="rId1" Type="http://schemas.openxmlformats.org/officeDocument/2006/relationships/tags" Target="../tags/tag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19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9.xml"/><Relationship Id="rId1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/>
          <p:nvPr/>
        </p:nvSpPr>
        <p:spPr>
          <a:xfrm>
            <a:off x="755650" y="981075"/>
            <a:ext cx="7704138" cy="1189038"/>
          </a:xfrm>
          <a:prstGeom prst="rect">
            <a:avLst/>
          </a:prstGeom>
          <a:noFill/>
          <a:ln w="9525">
            <a:noFill/>
          </a:ln>
          <a:effectLst>
            <a:outerShdw dist="12700" dir="162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 marR="0" algn="ctr" defTabSz="914400">
              <a:buClrTx/>
              <a:buSzTx/>
              <a:defRPr/>
            </a:pPr>
            <a:r>
              <a:rPr kumimoji="0" lang="zh-CN" altLang="en-US" sz="7200" b="1" kern="1200" cap="none" spc="0" normalizeH="0" baseline="0" noProof="1">
                <a:solidFill>
                  <a:srgbClr val="AF8B15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</a:rPr>
              <a:t>汇编语言程序设计</a:t>
            </a:r>
            <a:endParaRPr kumimoji="0" lang="zh-CN" altLang="en-US" sz="7200" b="1" kern="1200" cap="none" spc="0" normalizeH="0" baseline="0" noProof="1">
              <a:solidFill>
                <a:srgbClr val="AF8B15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7170" name="图片 6147" descr="fm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9925" y="4510088"/>
            <a:ext cx="1584325" cy="222567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35921" dir="2699999" algn="ctr" rotWithShape="0">
              <a:srgbClr val="808080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638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十六进制数的减法运算</a:t>
            </a:r>
            <a:endParaRPr lang="zh-CN" altLang="en-US" sz="2800" dirty="0"/>
          </a:p>
        </p:txBody>
      </p:sp>
      <p:sp>
        <p:nvSpPr>
          <p:cNvPr id="16386" name="矩形 16386"/>
          <p:cNvSpPr/>
          <p:nvPr/>
        </p:nvSpPr>
        <p:spPr>
          <a:xfrm>
            <a:off x="863600" y="1233488"/>
            <a:ext cx="2916238" cy="183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182880" indent="-182880" algn="just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3200" b="1" dirty="0">
                <a:latin typeface="Verdana" panose="020B0604030504040204" pitchFamily="34" charset="0"/>
                <a:ea typeface="宋体" panose="02010600030101010101" pitchFamily="2" charset="-122"/>
              </a:rPr>
              <a:t>A  5  9  F</a:t>
            </a:r>
            <a:endParaRPr lang="en-US" altLang="zh-CN" sz="32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182880" indent="-182880" algn="just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3200" b="1" dirty="0">
                <a:latin typeface="Verdana" panose="020B0604030504040204" pitchFamily="34" charset="0"/>
                <a:ea typeface="宋体" panose="02010600030101010101" pitchFamily="2" charset="-122"/>
              </a:rPr>
              <a:t>-  6  2  B  8</a:t>
            </a:r>
            <a:endParaRPr lang="en-US" altLang="zh-CN" sz="32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182880" indent="-182880" algn="just" eaLnBrk="0" hangingPunct="0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3200" b="1" dirty="0">
                <a:latin typeface="Verdana" panose="020B0604030504040204" pitchFamily="34" charset="0"/>
                <a:ea typeface="宋体" panose="02010600030101010101" pitchFamily="2" charset="-122"/>
              </a:rPr>
              <a:t>   4  2  E  7</a:t>
            </a:r>
            <a:endParaRPr lang="en-US" altLang="zh-CN" sz="32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6387" name="组合 16387"/>
          <p:cNvGrpSpPr/>
          <p:nvPr/>
        </p:nvGrpSpPr>
        <p:grpSpPr>
          <a:xfrm>
            <a:off x="827088" y="2528888"/>
            <a:ext cx="7669212" cy="3205162"/>
            <a:chOff x="0" y="0"/>
            <a:chExt cx="4831" cy="2019"/>
          </a:xfrm>
        </p:grpSpPr>
        <p:sp>
          <p:nvSpPr>
            <p:cNvPr id="16388" name="直接连接符 16388"/>
            <p:cNvSpPr/>
            <p:nvPr/>
          </p:nvSpPr>
          <p:spPr>
            <a:xfrm>
              <a:off x="0" y="0"/>
              <a:ext cx="163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9" name="矩形 16389"/>
            <p:cNvSpPr/>
            <p:nvPr/>
          </p:nvSpPr>
          <p:spPr>
            <a:xfrm>
              <a:off x="2246" y="41"/>
              <a:ext cx="1020" cy="2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400" dirty="0">
                  <a:latin typeface="Verdana" panose="020B0604030504040204" pitchFamily="34" charset="0"/>
                  <a:ea typeface="宋体" panose="02010600030101010101" pitchFamily="2" charset="-122"/>
                </a:rPr>
                <a:t>15-8=7</a:t>
              </a:r>
              <a:endPara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0" name="直接连接符 16390"/>
            <p:cNvSpPr/>
            <p:nvPr/>
          </p:nvSpPr>
          <p:spPr>
            <a:xfrm flipH="1">
              <a:off x="1651" y="186"/>
              <a:ext cx="590" cy="0"/>
            </a:xfrm>
            <a:prstGeom prst="line">
              <a:avLst/>
            </a:prstGeom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1" name="矩形 16391"/>
            <p:cNvSpPr/>
            <p:nvPr/>
          </p:nvSpPr>
          <p:spPr>
            <a:xfrm>
              <a:off x="2246" y="612"/>
              <a:ext cx="2585" cy="2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400" dirty="0">
                  <a:latin typeface="Verdana" panose="020B0604030504040204" pitchFamily="34" charset="0"/>
                  <a:ea typeface="宋体" panose="02010600030101010101" pitchFamily="2" charset="-122"/>
                </a:rPr>
                <a:t>16</a:t>
              </a:r>
              <a:r>
                <a:rPr lang="en-US" altLang="zh-CN" sz="20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(borrow)</a:t>
              </a:r>
              <a:r>
                <a:rPr lang="en-US" altLang="zh-CN" sz="2400" dirty="0">
                  <a:latin typeface="Verdana" panose="020B0604030504040204" pitchFamily="34" charset="0"/>
                  <a:ea typeface="宋体" panose="02010600030101010101" pitchFamily="2" charset="-122"/>
                </a:rPr>
                <a:t>+9-11=14=E</a:t>
              </a:r>
              <a:endPara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2" name="矩形 16392"/>
            <p:cNvSpPr/>
            <p:nvPr/>
          </p:nvSpPr>
          <p:spPr>
            <a:xfrm>
              <a:off x="2246" y="1179"/>
              <a:ext cx="1655" cy="2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400" dirty="0">
                  <a:latin typeface="Verdana" panose="020B0604030504040204" pitchFamily="34" charset="0"/>
                  <a:ea typeface="宋体" panose="02010600030101010101" pitchFamily="2" charset="-122"/>
                </a:rPr>
                <a:t>5-2-1</a:t>
              </a:r>
              <a:r>
                <a:rPr lang="en-US" altLang="zh-CN" sz="20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(borrow)</a:t>
              </a:r>
              <a:r>
                <a:rPr lang="en-US" altLang="zh-CN" sz="2400" dirty="0">
                  <a:latin typeface="Verdana" panose="020B0604030504040204" pitchFamily="34" charset="0"/>
                  <a:ea typeface="宋体" panose="02010600030101010101" pitchFamily="2" charset="-122"/>
                </a:rPr>
                <a:t>=2</a:t>
              </a:r>
              <a:endPara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矩形 16393"/>
            <p:cNvSpPr/>
            <p:nvPr/>
          </p:nvSpPr>
          <p:spPr>
            <a:xfrm>
              <a:off x="2246" y="1724"/>
              <a:ext cx="1360" cy="2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400" dirty="0">
                  <a:latin typeface="Verdana" panose="020B0604030504040204" pitchFamily="34" charset="0"/>
                  <a:ea typeface="宋体" panose="02010600030101010101" pitchFamily="2" charset="-122"/>
                </a:rPr>
                <a:t>10-6=4</a:t>
              </a:r>
              <a:endPara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未知"/>
            <p:cNvSpPr/>
            <p:nvPr/>
          </p:nvSpPr>
          <p:spPr>
            <a:xfrm>
              <a:off x="1066" y="326"/>
              <a:ext cx="1180" cy="431"/>
            </a:xfrm>
            <a:custGeom>
              <a:avLst/>
              <a:gdLst/>
              <a:ahLst/>
              <a:cxnLst>
                <a:cxn ang="0">
                  <a:pos x="1055" y="431"/>
                </a:cxn>
                <a:cxn ang="0">
                  <a:pos x="0" y="431"/>
                </a:cxn>
                <a:cxn ang="0">
                  <a:pos x="0" y="0"/>
                </a:cxn>
              </a:cxnLst>
              <a:rect l="0" t="0" r="0" b="0"/>
              <a:pathLst>
                <a:path w="1225" h="431">
                  <a:moveTo>
                    <a:pt x="1225" y="431"/>
                  </a:moveTo>
                  <a:lnTo>
                    <a:pt x="0" y="431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未知"/>
            <p:cNvSpPr/>
            <p:nvPr/>
          </p:nvSpPr>
          <p:spPr>
            <a:xfrm>
              <a:off x="771" y="340"/>
              <a:ext cx="1471" cy="989"/>
            </a:xfrm>
            <a:custGeom>
              <a:avLst/>
              <a:gdLst/>
              <a:ahLst/>
              <a:cxnLst>
                <a:cxn ang="0">
                  <a:pos x="2547" y="11948"/>
                </a:cxn>
                <a:cxn ang="0">
                  <a:pos x="0" y="11948"/>
                </a:cxn>
                <a:cxn ang="0">
                  <a:pos x="0" y="0"/>
                </a:cxn>
              </a:cxnLst>
              <a:rect l="0" t="0" r="0" b="0"/>
              <a:pathLst>
                <a:path w="1225" h="431">
                  <a:moveTo>
                    <a:pt x="1225" y="431"/>
                  </a:moveTo>
                  <a:lnTo>
                    <a:pt x="0" y="431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未知"/>
            <p:cNvSpPr/>
            <p:nvPr/>
          </p:nvSpPr>
          <p:spPr>
            <a:xfrm>
              <a:off x="431" y="317"/>
              <a:ext cx="1811" cy="1556"/>
            </a:xfrm>
            <a:custGeom>
              <a:avLst/>
              <a:gdLst/>
              <a:ahLst/>
              <a:cxnLst>
                <a:cxn ang="0">
                  <a:pos x="5851" y="73211"/>
                </a:cxn>
                <a:cxn ang="0">
                  <a:pos x="0" y="73211"/>
                </a:cxn>
                <a:cxn ang="0">
                  <a:pos x="0" y="0"/>
                </a:cxn>
              </a:cxnLst>
              <a:rect l="0" t="0" r="0" b="0"/>
              <a:pathLst>
                <a:path w="1225" h="431">
                  <a:moveTo>
                    <a:pt x="1225" y="431"/>
                  </a:moveTo>
                  <a:lnTo>
                    <a:pt x="0" y="431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7" name="流程图: 可选过程 16397">
            <a:hlinkClick r:id="" action="ppaction://hlinkshowjump?jump=lastslideviewed"/>
          </p:cNvPr>
          <p:cNvSpPr/>
          <p:nvPr/>
        </p:nvSpPr>
        <p:spPr>
          <a:xfrm>
            <a:off x="8610600" y="6448425"/>
            <a:ext cx="520700" cy="398463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返回</a:t>
            </a:r>
            <a:endParaRPr lang="zh-CN" altLang="en-US" sz="1400" b="1" dirty="0">
              <a:solidFill>
                <a:schemeClr val="tx2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740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4. </a:t>
            </a:r>
            <a:r>
              <a:rPr lang="zh-CN" altLang="en-US" dirty="0"/>
              <a:t>数制之间的转换</a:t>
            </a:r>
            <a:endParaRPr lang="zh-CN" altLang="en-US" dirty="0"/>
          </a:p>
        </p:txBody>
      </p:sp>
      <p:graphicFrame>
        <p:nvGraphicFramePr>
          <p:cNvPr id="17411" name="表格 17410"/>
          <p:cNvGraphicFramePr>
            <a:graphicFrameLocks noGrp="1"/>
          </p:cNvGraphicFramePr>
          <p:nvPr/>
        </p:nvGraphicFramePr>
        <p:xfrm>
          <a:off x="647700" y="749300"/>
          <a:ext cx="7848600" cy="6192131"/>
        </p:xfrm>
        <a:graphic>
          <a:graphicData uri="http://schemas.openxmlformats.org/drawingml/2006/table">
            <a:tbl>
              <a:tblPr/>
              <a:tblGrid>
                <a:gridCol w="1130300"/>
                <a:gridCol w="1370012"/>
                <a:gridCol w="1531938"/>
                <a:gridCol w="1452562"/>
                <a:gridCol w="207963"/>
                <a:gridCol w="215582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93C7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十进制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93C7D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93C7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二进制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93C7D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93C7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十六进制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93C7D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93C7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BCD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93C7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码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93C7D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93C7D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193C7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常用二进制位权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193C7D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0.125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1100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512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1101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1024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32768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65536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141" marR="91141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2048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十进制整数的转换</a:t>
            </a:r>
            <a:endParaRPr lang="zh-CN" altLang="en-US" dirty="0"/>
          </a:p>
        </p:txBody>
      </p:sp>
      <p:pic>
        <p:nvPicPr>
          <p:cNvPr id="18434" name="图片 20482" descr="fig0302"/>
          <p:cNvPicPr>
            <a:picLocks noChangeAspect="1"/>
          </p:cNvPicPr>
          <p:nvPr/>
        </p:nvPicPr>
        <p:blipFill>
          <a:blip r:embed="rId1"/>
          <a:srcRect r="58719" b="14619"/>
          <a:stretch>
            <a:fillRect/>
          </a:stretch>
        </p:blipFill>
        <p:spPr>
          <a:xfrm>
            <a:off x="228600" y="949325"/>
            <a:ext cx="5181600" cy="4064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图片 20483" descr="fig0302"/>
          <p:cNvPicPr>
            <a:picLocks noChangeAspect="1"/>
          </p:cNvPicPr>
          <p:nvPr/>
        </p:nvPicPr>
        <p:blipFill>
          <a:blip r:embed="rId1"/>
          <a:srcRect l="57333" t="40022" b="19955"/>
          <a:stretch>
            <a:fillRect/>
          </a:stretch>
        </p:blipFill>
        <p:spPr>
          <a:xfrm>
            <a:off x="3200400" y="4648200"/>
            <a:ext cx="5410200" cy="199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流程图: 可选过程 20484">
            <a:hlinkClick r:id="" action="ppaction://hlinkshowjump?jump=lastslideviewed"/>
          </p:cNvPr>
          <p:cNvSpPr/>
          <p:nvPr/>
        </p:nvSpPr>
        <p:spPr>
          <a:xfrm>
            <a:off x="8610600" y="6448425"/>
            <a:ext cx="520700" cy="398463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返回</a:t>
            </a:r>
            <a:endParaRPr lang="zh-CN" altLang="en-US" sz="1400" b="1" dirty="0">
              <a:solidFill>
                <a:schemeClr val="tx2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2355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二进制和十六进制数的相互转换</a:t>
            </a:r>
            <a:endParaRPr lang="zh-CN" altLang="en-US" dirty="0"/>
          </a:p>
        </p:txBody>
      </p:sp>
      <p:sp>
        <p:nvSpPr>
          <p:cNvPr id="23554" name="文本占位符 2355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fontAlgn="base"/>
            <a:r>
              <a:rPr lang="zh-CN" altLang="en-US" strike="noStrike" noProof="1"/>
              <a:t>二进制和十六进制数之间具有对应关系</a:t>
            </a:r>
            <a:endParaRPr lang="zh-CN" altLang="en-US" strike="noStrike" noProof="1"/>
          </a:p>
          <a:p>
            <a:pPr lvl="1" fontAlgn="base"/>
            <a:r>
              <a:rPr lang="zh-CN" altLang="en-US" sz="3200" strike="noStrike" noProof="1"/>
              <a:t>每</a:t>
            </a:r>
            <a:r>
              <a:rPr lang="en-US" altLang="zh-CN" sz="3200" strike="noStrike" noProof="1"/>
              <a:t>4</a:t>
            </a:r>
            <a:r>
              <a:rPr lang="zh-CN" altLang="en-US" sz="3200" strike="noStrike" noProof="1"/>
              <a:t>个二进制位对应一个十六进制位</a:t>
            </a:r>
            <a:endParaRPr lang="zh-CN" altLang="en-US" sz="3200" strike="noStrike" noProof="1"/>
          </a:p>
          <a:p>
            <a:pPr fontAlgn="base">
              <a:buNone/>
            </a:pPr>
            <a:r>
              <a:rPr lang="en-US" altLang="zh-CN" sz="6000" strike="noStrike" noProof="1"/>
              <a:t>		</a:t>
            </a:r>
            <a:r>
              <a:rPr lang="en-US" altLang="zh-CN" sz="6000" u="sng" strike="noStrike" noProof="1">
                <a:solidFill>
                  <a:srgbClr val="FF0000"/>
                </a:solidFill>
              </a:rPr>
              <a:t>0011</a:t>
            </a:r>
            <a:r>
              <a:rPr lang="en-US" altLang="zh-CN" sz="6000" u="sng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1010</a:t>
            </a:r>
            <a:r>
              <a:rPr lang="en-US" altLang="zh-CN" sz="6000" strike="noStrike" noProof="1">
                <a:solidFill>
                  <a:schemeClr val="folHlink"/>
                </a:solidFill>
              </a:rPr>
              <a:t>B</a:t>
            </a:r>
            <a:r>
              <a:rPr lang="zh-CN" altLang="en-US" sz="6000" strike="noStrike" noProof="1">
                <a:solidFill>
                  <a:schemeClr val="folHlink"/>
                </a:solidFill>
              </a:rPr>
              <a:t>＝</a:t>
            </a:r>
            <a:r>
              <a:rPr lang="en-US" altLang="zh-CN" sz="6000" u="sng" strike="noStrike" noProof="1">
                <a:solidFill>
                  <a:srgbClr val="FF0000"/>
                </a:solidFill>
              </a:rPr>
              <a:t>3</a:t>
            </a:r>
            <a:r>
              <a:rPr lang="en-US" altLang="zh-CN" sz="6000" u="sng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A</a:t>
            </a:r>
            <a:r>
              <a:rPr lang="en-US" altLang="zh-CN" sz="6000" strike="noStrike" noProof="1">
                <a:solidFill>
                  <a:schemeClr val="folHlink"/>
                </a:solidFill>
              </a:rPr>
              <a:t>H</a:t>
            </a:r>
            <a:endParaRPr lang="en-US" altLang="zh-CN" sz="6000" strike="noStrike" noProof="1">
              <a:solidFill>
                <a:schemeClr val="folHlink"/>
              </a:solidFill>
            </a:endParaRPr>
          </a:p>
          <a:p>
            <a:pPr fontAlgn="base">
              <a:buNone/>
            </a:pPr>
            <a:r>
              <a:rPr lang="en-US" altLang="zh-CN" sz="6000" strike="noStrike" noProof="1">
                <a:solidFill>
                  <a:schemeClr val="folHlink"/>
                </a:solidFill>
              </a:rPr>
              <a:t>		</a:t>
            </a:r>
            <a:r>
              <a:rPr lang="en-US" altLang="zh-CN" sz="6000" strike="noStrike" noProof="1">
                <a:solidFill>
                  <a:srgbClr val="FF0000"/>
                </a:solidFill>
              </a:rPr>
              <a:t>F</a:t>
            </a:r>
            <a:r>
              <a:rPr lang="en-US" altLang="zh-CN" sz="6000" strike="noStrike" noProof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2</a:t>
            </a:r>
            <a:r>
              <a:rPr lang="en-US" altLang="zh-CN" sz="6000" strike="noStrike" noProof="1">
                <a:solidFill>
                  <a:schemeClr val="folHlink"/>
                </a:solidFill>
              </a:rPr>
              <a:t>H</a:t>
            </a:r>
            <a:r>
              <a:rPr lang="zh-CN" altLang="en-US" sz="6000" strike="noStrike" noProof="1">
                <a:solidFill>
                  <a:schemeClr val="folHlink"/>
                </a:solidFill>
              </a:rPr>
              <a:t>＝</a:t>
            </a:r>
            <a:r>
              <a:rPr lang="en-US" altLang="zh-CN" sz="6000" u="sng" strike="noStrike" noProof="1">
                <a:solidFill>
                  <a:srgbClr val="FF0000"/>
                </a:solidFill>
              </a:rPr>
              <a:t>1111</a:t>
            </a:r>
            <a:r>
              <a:rPr lang="en-US" altLang="zh-CN" sz="6000" u="sng" strike="noStrike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0010</a:t>
            </a:r>
            <a:r>
              <a:rPr lang="en-US" altLang="zh-CN" sz="6000" strike="noStrike" noProof="1">
                <a:solidFill>
                  <a:schemeClr val="folHlink"/>
                </a:solidFill>
              </a:rPr>
              <a:t>B</a:t>
            </a:r>
            <a:endParaRPr lang="en-US" altLang="zh-CN" sz="6000" strike="noStrike" noProof="1">
              <a:solidFill>
                <a:schemeClr val="folHlink"/>
              </a:solidFill>
            </a:endParaRPr>
          </a:p>
          <a:p>
            <a:pPr marL="0" indent="0" fontAlgn="base">
              <a:buNone/>
            </a:pPr>
            <a:endParaRPr lang="zh-CN" altLang="en-US" sz="6000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2457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2.1.2 </a:t>
            </a:r>
            <a:r>
              <a:rPr lang="zh-CN" altLang="en-US" dirty="0"/>
              <a:t>数值的编码</a:t>
            </a:r>
            <a:endParaRPr lang="zh-CN" altLang="en-US" dirty="0"/>
          </a:p>
        </p:txBody>
      </p:sp>
      <p:sp>
        <p:nvSpPr>
          <p:cNvPr id="20482" name="文本占位符 24578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182880" marR="0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kumimoji="0" lang="zh-CN" altLang="en-US" sz="36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二进制编码：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rgbClr val="193C7D"/>
                </a:solidFill>
                <a:latin typeface="+mn-lt"/>
                <a:ea typeface="+mn-ea"/>
                <a:cs typeface="+mn-cs"/>
              </a:rPr>
              <a:t>组合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rgbClr val="193C7D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rgbClr val="193C7D"/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3600" b="1" i="0" u="none" strike="noStrike" kern="1200" cap="none" spc="0" normalizeH="0" baseline="0" noProof="1">
                <a:solidFill>
                  <a:srgbClr val="193C7D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rgbClr val="193C7D"/>
                </a:solidFill>
                <a:latin typeface="+mn-lt"/>
                <a:ea typeface="+mn-ea"/>
                <a:cs typeface="+mn-cs"/>
              </a:rPr>
              <a:t>数码</a:t>
            </a:r>
            <a:endParaRPr kumimoji="0" lang="zh-CN" altLang="en-US" sz="3600" b="1" i="0" u="none" strike="noStrike" kern="1200" cap="none" spc="0" normalizeH="0" baseline="0" noProof="1">
              <a:solidFill>
                <a:srgbClr val="193C7D"/>
              </a:solidFill>
              <a:latin typeface="+mn-lt"/>
              <a:ea typeface="+mn-ea"/>
              <a:cs typeface="+mn-cs"/>
            </a:endParaRPr>
          </a:p>
          <a:p>
            <a:pPr marL="182880" marR="0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kumimoji="0" lang="zh-CN" altLang="en-US" sz="3600" b="1" i="0" u="none" strike="noStrike" kern="1200" cap="none" spc="0" normalizeH="0" baseline="0" noProof="1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机器数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3200" b="1" i="0" u="none" strike="noStrike" kern="1200" cap="none" spc="0" normalizeH="0" baseline="0" noProof="1">
                <a:solidFill>
                  <a:srgbClr val="193C7D"/>
                </a:solidFill>
                <a:latin typeface="+mn-lt"/>
                <a:ea typeface="+mn-ea"/>
                <a:cs typeface="+mn-cs"/>
              </a:rPr>
              <a:t>计算机用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rgbClr val="193C7D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200" b="1" i="0" u="none" strike="noStrike" kern="1200" cap="none" spc="0" normalizeH="0" baseline="0" noProof="1">
                <a:solidFill>
                  <a:srgbClr val="193C7D"/>
                </a:solidFill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rgbClr val="193C7D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1">
                <a:solidFill>
                  <a:srgbClr val="193C7D"/>
                </a:solidFill>
                <a:latin typeface="+mn-lt"/>
                <a:ea typeface="+mn-ea"/>
                <a:cs typeface="+mn-cs"/>
              </a:rPr>
              <a:t>数码组合表达的数值</a:t>
            </a:r>
            <a:endParaRPr kumimoji="0" lang="zh-CN" altLang="en-US" sz="3200" b="1" i="0" u="none" strike="noStrike" kern="1200" cap="none" spc="0" normalizeH="0" baseline="0" noProof="1">
              <a:solidFill>
                <a:srgbClr val="193C7D"/>
              </a:solidFill>
              <a:latin typeface="+mn-lt"/>
              <a:ea typeface="+mn-ea"/>
              <a:cs typeface="+mn-cs"/>
            </a:endParaRPr>
          </a:p>
          <a:p>
            <a:pPr marL="182880" marR="0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kumimoji="0" lang="zh-CN" altLang="en-US" sz="3600" b="1" i="0" u="none" strike="noStrike" kern="1200" cap="none" spc="0" normalizeH="0" baseline="0" noProof="1">
                <a:solidFill>
                  <a:schemeClr val="folHlink"/>
                </a:solidFill>
                <a:latin typeface="+mn-lt"/>
                <a:ea typeface="+mn-ea"/>
                <a:cs typeface="+mn-cs"/>
              </a:rPr>
              <a:t>真值</a:t>
            </a:r>
            <a:r>
              <a:rPr kumimoji="0" lang="zh-CN" altLang="en-US" sz="36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3200" b="1" i="0" u="none" strike="noStrike" kern="1200" cap="none" spc="0" normalizeH="0" baseline="0" noProof="1">
                <a:solidFill>
                  <a:srgbClr val="193C7D"/>
                </a:solidFill>
                <a:latin typeface="+mn-lt"/>
                <a:ea typeface="+mn-ea"/>
                <a:cs typeface="+mn-cs"/>
              </a:rPr>
              <a:t>现实中真实的数值</a:t>
            </a:r>
            <a:endParaRPr kumimoji="0" lang="zh-CN" altLang="en-US" sz="3200" b="1" i="0" u="none" strike="noStrike" kern="1200" cap="none" spc="0" normalizeH="0" baseline="0" noProof="1">
              <a:solidFill>
                <a:srgbClr val="193C7D"/>
              </a:solidFill>
              <a:latin typeface="+mn-lt"/>
              <a:ea typeface="+mn-ea"/>
              <a:cs typeface="+mn-cs"/>
            </a:endParaRPr>
          </a:p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kumimoji="0" lang="zh-CN" altLang="en-US" sz="3200" b="1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2560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1. </a:t>
            </a:r>
            <a:r>
              <a:rPr lang="zh-CN" altLang="en-US" dirty="0"/>
              <a:t>整数</a:t>
            </a:r>
            <a:endParaRPr lang="zh-CN" altLang="en-US" dirty="0"/>
          </a:p>
        </p:txBody>
      </p:sp>
      <p:sp>
        <p:nvSpPr>
          <p:cNvPr id="21506" name="文本占位符 2560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solidFill>
                  <a:schemeClr val="folHlink"/>
                </a:solidFill>
              </a:rPr>
              <a:t>无符号整数</a:t>
            </a:r>
            <a:r>
              <a:rPr lang="zh-CN" altLang="en-US" dirty="0"/>
              <a:t>（无符号数）</a:t>
            </a:r>
            <a:endParaRPr lang="zh-CN" altLang="en-US" dirty="0"/>
          </a:p>
          <a:p>
            <a:pPr lvl="1"/>
            <a:r>
              <a:rPr lang="zh-CN" altLang="en-US" dirty="0"/>
              <a:t>只表达</a:t>
            </a:r>
            <a:r>
              <a:rPr lang="en-US" altLang="zh-CN" dirty="0"/>
              <a:t>0</a:t>
            </a:r>
            <a:r>
              <a:rPr lang="zh-CN" altLang="en-US" dirty="0"/>
              <a:t>和正整数的定点整数</a:t>
            </a:r>
            <a:endParaRPr lang="zh-CN" altLang="en-US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位无符号整数表达范围：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en-US" altLang="zh-CN" dirty="0"/>
              <a:t>-1</a:t>
            </a:r>
            <a:endParaRPr lang="en-US" altLang="zh-CN" dirty="0"/>
          </a:p>
          <a:p>
            <a:r>
              <a:rPr lang="zh-CN" altLang="en-US" dirty="0">
                <a:solidFill>
                  <a:schemeClr val="folHlink"/>
                </a:solidFill>
              </a:rPr>
              <a:t>有符号整数</a:t>
            </a:r>
            <a:r>
              <a:rPr lang="zh-CN" altLang="en-US" dirty="0"/>
              <a:t>（有符号数、带符号数）</a:t>
            </a:r>
            <a:endParaRPr lang="zh-CN" altLang="en-US" dirty="0"/>
          </a:p>
          <a:p>
            <a:pPr lvl="1"/>
            <a:r>
              <a:rPr lang="zh-CN" altLang="en-US" dirty="0"/>
              <a:t>表达负整数、</a:t>
            </a:r>
            <a:r>
              <a:rPr lang="en-US" altLang="zh-CN" dirty="0"/>
              <a:t>0</a:t>
            </a:r>
            <a:r>
              <a:rPr lang="zh-CN" altLang="en-US" dirty="0"/>
              <a:t>和正整数的定点整数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最高位</a:t>
            </a:r>
            <a:r>
              <a:rPr lang="zh-CN" altLang="en-US" dirty="0"/>
              <a:t>表达数值正负</a:t>
            </a:r>
            <a:endParaRPr lang="zh-CN" altLang="en-US" dirty="0"/>
          </a:p>
          <a:p>
            <a:pPr lvl="1"/>
            <a:r>
              <a:rPr lang="zh-CN" altLang="en-US" dirty="0"/>
              <a:t>符号位用</a:t>
            </a:r>
            <a:r>
              <a:rPr lang="en-US" altLang="zh-CN" dirty="0"/>
              <a:t>0</a:t>
            </a:r>
            <a:r>
              <a:rPr lang="zh-CN" altLang="en-US" dirty="0"/>
              <a:t>表示正数、</a:t>
            </a:r>
            <a:r>
              <a:rPr lang="en-US" altLang="zh-CN" dirty="0"/>
              <a:t>1</a:t>
            </a:r>
            <a:r>
              <a:rPr lang="zh-CN" altLang="en-US" dirty="0"/>
              <a:t>表示负数</a:t>
            </a:r>
            <a:endParaRPr lang="zh-CN" altLang="en-US" dirty="0"/>
          </a:p>
        </p:txBody>
      </p:sp>
      <p:sp>
        <p:nvSpPr>
          <p:cNvPr id="21507" name="流程图: 可选过程 25603"/>
          <p:cNvSpPr/>
          <p:nvPr/>
        </p:nvSpPr>
        <p:spPr>
          <a:xfrm>
            <a:off x="8388350" y="6343650"/>
            <a:ext cx="742950" cy="398463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示意图</a:t>
            </a:r>
            <a:endParaRPr lang="zh-CN" altLang="en-US" sz="1400" b="1" dirty="0">
              <a:solidFill>
                <a:schemeClr val="tx2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2764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 </a:t>
            </a:r>
            <a:r>
              <a:rPr lang="zh-CN" altLang="en-US" dirty="0"/>
              <a:t>补码</a:t>
            </a:r>
            <a:endParaRPr lang="zh-CN" altLang="en-US" dirty="0"/>
          </a:p>
        </p:txBody>
      </p:sp>
      <p:sp>
        <p:nvSpPr>
          <p:cNvPr id="22530" name="文本占位符 27650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dirty="0"/>
              <a:t>有符号整数在计算机中默认采用</a:t>
            </a:r>
            <a:r>
              <a:rPr lang="zh-CN" altLang="en-US" dirty="0">
                <a:solidFill>
                  <a:srgbClr val="FF0000"/>
                </a:solidFill>
              </a:rPr>
              <a:t>补码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dirty="0"/>
              <a:t>最高位表示符号：正数用</a:t>
            </a:r>
            <a:r>
              <a:rPr lang="en-US" altLang="zh-CN" dirty="0"/>
              <a:t>0</a:t>
            </a:r>
            <a:r>
              <a:rPr lang="zh-CN" altLang="en-US" dirty="0"/>
              <a:t>，负数用</a:t>
            </a:r>
            <a:r>
              <a:rPr lang="en-US" altLang="zh-CN" dirty="0"/>
              <a:t>1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正数补码：直接表示数值大小（同无符号数）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负数补码：</a:t>
            </a:r>
            <a:r>
              <a:rPr lang="zh-CN" altLang="en-US" dirty="0">
                <a:solidFill>
                  <a:srgbClr val="FF0000"/>
                </a:solidFill>
              </a:rPr>
              <a:t>将其绝对值的补码取反加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	[105]</a:t>
            </a:r>
            <a:r>
              <a:rPr lang="zh-CN" altLang="en-US" baseline="-25000" dirty="0"/>
              <a:t>补码</a:t>
            </a:r>
            <a:r>
              <a:rPr lang="zh-CN" altLang="en-US" dirty="0"/>
              <a:t>＝</a:t>
            </a:r>
            <a:r>
              <a:rPr lang="en-US" altLang="zh-CN" dirty="0"/>
              <a:t>01101001B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	[-105]</a:t>
            </a:r>
            <a:r>
              <a:rPr lang="zh-CN" altLang="en-US" baseline="-25000" dirty="0"/>
              <a:t>补码</a:t>
            </a:r>
            <a:r>
              <a:rPr lang="zh-CN" altLang="en-US" dirty="0"/>
              <a:t>＝</a:t>
            </a:r>
            <a:r>
              <a:rPr lang="en-US" altLang="zh-CN" dirty="0"/>
              <a:t>[01101001B]</a:t>
            </a:r>
            <a:r>
              <a:rPr lang="zh-CN" altLang="en-US" baseline="-25000" dirty="0"/>
              <a:t>取反</a:t>
            </a:r>
            <a:r>
              <a:rPr lang="zh-CN" altLang="en-US" dirty="0"/>
              <a:t>＋</a:t>
            </a:r>
            <a:r>
              <a:rPr lang="en-US" altLang="zh-CN" dirty="0"/>
              <a:t>1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	＝</a:t>
            </a:r>
            <a:r>
              <a:rPr lang="en-US" altLang="zh-CN" dirty="0"/>
              <a:t>10010110B</a:t>
            </a:r>
            <a:r>
              <a:rPr lang="zh-CN" altLang="en-US" dirty="0"/>
              <a:t>＋</a:t>
            </a:r>
            <a:r>
              <a:rPr lang="en-US" altLang="zh-CN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10010111B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8</a:t>
            </a:r>
            <a:r>
              <a:rPr lang="zh-CN" altLang="en-US" dirty="0"/>
              <a:t>位二进制补码的数值范围：</a:t>
            </a:r>
            <a:r>
              <a:rPr lang="en-US" altLang="zh-CN" dirty="0"/>
              <a:t>-128</a:t>
            </a:r>
            <a:r>
              <a:rPr lang="zh-CN" altLang="en-US" dirty="0"/>
              <a:t>～</a:t>
            </a:r>
            <a:r>
              <a:rPr lang="en-US" altLang="zh-CN" dirty="0"/>
              <a:t>+127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16</a:t>
            </a:r>
            <a:r>
              <a:rPr lang="zh-CN" altLang="en-US" dirty="0"/>
              <a:t>位二进制补码的数值范围：</a:t>
            </a:r>
            <a:r>
              <a:rPr lang="en-US" altLang="zh-CN" dirty="0"/>
              <a:t>-2</a:t>
            </a:r>
            <a:r>
              <a:rPr lang="en-US" altLang="zh-CN" baseline="30000" dirty="0"/>
              <a:t>15</a:t>
            </a:r>
            <a:r>
              <a:rPr lang="zh-CN" altLang="en-US" dirty="0"/>
              <a:t>～</a:t>
            </a:r>
            <a:r>
              <a:rPr lang="en-US" altLang="zh-CN" dirty="0"/>
              <a:t>+2</a:t>
            </a:r>
            <a:r>
              <a:rPr lang="en-US" altLang="zh-CN" baseline="30000" dirty="0"/>
              <a:t>15</a:t>
            </a:r>
            <a:r>
              <a:rPr lang="en-US" altLang="zh-CN" dirty="0"/>
              <a:t>-1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32</a:t>
            </a:r>
            <a:r>
              <a:rPr lang="zh-CN" altLang="en-US" dirty="0"/>
              <a:t>位二进制补码的数值范围：</a:t>
            </a:r>
            <a:r>
              <a:rPr lang="en-US" altLang="zh-CN" dirty="0"/>
              <a:t>-2</a:t>
            </a:r>
            <a:r>
              <a:rPr lang="en-US" altLang="zh-CN" baseline="30000" dirty="0"/>
              <a:t>31</a:t>
            </a:r>
            <a:r>
              <a:rPr lang="zh-CN" altLang="en-US" dirty="0"/>
              <a:t>～</a:t>
            </a:r>
            <a:r>
              <a:rPr lang="en-US" altLang="zh-CN" dirty="0"/>
              <a:t>+2</a:t>
            </a:r>
            <a:r>
              <a:rPr lang="en-US" altLang="zh-CN" baseline="30000" dirty="0"/>
              <a:t>31</a:t>
            </a:r>
            <a:r>
              <a:rPr lang="en-US" altLang="zh-CN" dirty="0"/>
              <a:t>-1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N</a:t>
            </a:r>
            <a:r>
              <a:rPr lang="zh-CN" altLang="en-US" dirty="0"/>
              <a:t>位二进制补码的数值范围：</a:t>
            </a:r>
            <a:r>
              <a:rPr lang="en-US" altLang="zh-CN" dirty="0"/>
              <a:t>-2</a:t>
            </a:r>
            <a:r>
              <a:rPr lang="en-US" altLang="zh-CN" baseline="30000" dirty="0"/>
              <a:t>N-1</a:t>
            </a:r>
            <a:r>
              <a:rPr lang="zh-CN" altLang="en-US" dirty="0"/>
              <a:t>～</a:t>
            </a:r>
            <a:r>
              <a:rPr lang="en-US" altLang="zh-CN" dirty="0"/>
              <a:t>+2</a:t>
            </a:r>
            <a:r>
              <a:rPr lang="en-US" altLang="zh-CN" baseline="30000" dirty="0"/>
              <a:t>N-1</a:t>
            </a:r>
            <a:r>
              <a:rPr lang="en-US" altLang="zh-CN" dirty="0"/>
              <a:t>-1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2867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负数求补</a:t>
            </a:r>
            <a:endParaRPr lang="zh-CN" altLang="en-US" dirty="0"/>
          </a:p>
        </p:txBody>
      </p:sp>
      <p:sp>
        <p:nvSpPr>
          <p:cNvPr id="23554" name="文本占位符 28674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4362450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负数真值的绝对值“取反加</a:t>
            </a:r>
            <a:r>
              <a:rPr lang="en-US" altLang="zh-CN" dirty="0"/>
              <a:t>1”</a:t>
            </a:r>
            <a:r>
              <a:rPr lang="zh-CN" altLang="en-US" dirty="0"/>
              <a:t>得机器数补码</a:t>
            </a:r>
            <a:endParaRPr lang="zh-CN" altLang="en-US" dirty="0"/>
          </a:p>
          <a:p>
            <a:r>
              <a:rPr lang="zh-CN" altLang="en-US" dirty="0"/>
              <a:t>负数补码“取反加</a:t>
            </a:r>
            <a:r>
              <a:rPr lang="en-US" altLang="zh-CN" dirty="0"/>
              <a:t>1”</a:t>
            </a:r>
            <a:r>
              <a:rPr lang="zh-CN" altLang="en-US" dirty="0"/>
              <a:t>前边加负号得到负数真值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补码：</a:t>
            </a:r>
            <a:r>
              <a:rPr lang="en-US" altLang="zh-CN" dirty="0"/>
              <a:t>11100000B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真值：</a:t>
            </a:r>
            <a:r>
              <a:rPr lang="en-US" altLang="zh-CN" dirty="0"/>
              <a:t>-([11100000]</a:t>
            </a:r>
            <a:r>
              <a:rPr lang="zh-CN" altLang="en-US" sz="2400" baseline="-25000" dirty="0"/>
              <a:t>求反＋</a:t>
            </a:r>
            <a:r>
              <a:rPr lang="en-US" altLang="zh-CN" sz="2400" baseline="-25000" dirty="0"/>
              <a:t>1</a:t>
            </a:r>
            <a:r>
              <a:rPr lang="en-US" altLang="zh-CN" dirty="0"/>
              <a:t>)</a:t>
            </a:r>
            <a:r>
              <a:rPr lang="zh-CN" altLang="en-US" dirty="0"/>
              <a:t>＝</a:t>
            </a:r>
            <a:r>
              <a:rPr lang="en-US" altLang="zh-CN" dirty="0"/>
              <a:t>-(00011111+1)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	    ＝</a:t>
            </a:r>
            <a:r>
              <a:rPr lang="en-US" altLang="zh-CN" dirty="0"/>
              <a:t>-00100000</a:t>
            </a:r>
            <a:r>
              <a:rPr lang="zh-CN" altLang="en-US" dirty="0"/>
              <a:t>＝</a:t>
            </a:r>
            <a:r>
              <a:rPr lang="en-US" altLang="zh-CN" dirty="0"/>
              <a:t>-2</a:t>
            </a:r>
            <a:r>
              <a:rPr lang="en-US" altLang="zh-CN" baseline="30000" dirty="0"/>
              <a:t>5</a:t>
            </a:r>
            <a:r>
              <a:rPr lang="zh-CN" altLang="en-US" dirty="0"/>
              <a:t>＝</a:t>
            </a:r>
            <a:r>
              <a:rPr lang="en-US" altLang="zh-CN" dirty="0"/>
              <a:t>-32</a:t>
            </a:r>
            <a:endParaRPr lang="en-US" altLang="zh-CN" dirty="0"/>
          </a:p>
          <a:p>
            <a:r>
              <a:rPr lang="zh-CN" altLang="en-US" dirty="0"/>
              <a:t>负数求补运算，等效于用带借位的</a:t>
            </a:r>
            <a:r>
              <a:rPr lang="en-US" altLang="zh-CN" dirty="0"/>
              <a:t>0</a:t>
            </a:r>
            <a:r>
              <a:rPr lang="zh-CN" altLang="en-US" dirty="0"/>
              <a:t>作减法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真值：</a:t>
            </a:r>
            <a:r>
              <a:rPr lang="en-US" altLang="zh-CN" dirty="0"/>
              <a:t>-8</a:t>
            </a:r>
            <a:r>
              <a:rPr lang="zh-CN" altLang="en-US" dirty="0"/>
              <a:t>，补码：</a:t>
            </a:r>
            <a:r>
              <a:rPr lang="en-US" altLang="zh-CN" dirty="0"/>
              <a:t>[-8]</a:t>
            </a:r>
            <a:r>
              <a:rPr lang="zh-CN" altLang="en-US" baseline="-25000" dirty="0"/>
              <a:t>补码</a:t>
            </a:r>
            <a:r>
              <a:rPr lang="zh-CN" altLang="en-US" dirty="0"/>
              <a:t>＝</a:t>
            </a:r>
            <a:r>
              <a:rPr lang="en-US" altLang="zh-CN" dirty="0"/>
              <a:t>00H-08H</a:t>
            </a:r>
            <a:r>
              <a:rPr lang="zh-CN" altLang="en-US" dirty="0"/>
              <a:t>＝</a:t>
            </a:r>
            <a:r>
              <a:rPr lang="en-US" altLang="zh-CN" dirty="0"/>
              <a:t>F8H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补码：</a:t>
            </a:r>
            <a:r>
              <a:rPr lang="en-US" altLang="zh-CN" dirty="0"/>
              <a:t>11111000</a:t>
            </a:r>
            <a:r>
              <a:rPr lang="zh-CN" altLang="en-US" dirty="0"/>
              <a:t>，真值：</a:t>
            </a:r>
            <a:r>
              <a:rPr lang="en-US" altLang="zh-CN" dirty="0"/>
              <a:t>-(00H-F8H)</a:t>
            </a:r>
            <a:r>
              <a:rPr lang="zh-CN" altLang="en-US" dirty="0"/>
              <a:t>＝</a:t>
            </a:r>
            <a:r>
              <a:rPr lang="en-US" altLang="zh-CN" dirty="0"/>
              <a:t>-08H</a:t>
            </a:r>
            <a:r>
              <a:rPr lang="zh-CN" altLang="en-US" dirty="0"/>
              <a:t>＝</a:t>
            </a:r>
            <a:r>
              <a:rPr lang="en-US" altLang="zh-CN" dirty="0"/>
              <a:t>-8</a:t>
            </a:r>
            <a:endParaRPr lang="zh-CN" altLang="en-US" dirty="0"/>
          </a:p>
        </p:txBody>
      </p:sp>
      <p:grpSp>
        <p:nvGrpSpPr>
          <p:cNvPr id="23555" name="组合 28675"/>
          <p:cNvGrpSpPr/>
          <p:nvPr/>
        </p:nvGrpSpPr>
        <p:grpSpPr>
          <a:xfrm>
            <a:off x="1371600" y="5257800"/>
            <a:ext cx="6704013" cy="1487488"/>
            <a:chOff x="0" y="0"/>
            <a:chExt cx="4559" cy="1225"/>
          </a:xfrm>
        </p:grpSpPr>
        <p:grpSp>
          <p:nvGrpSpPr>
            <p:cNvPr id="23556" name="组合 28676"/>
            <p:cNvGrpSpPr/>
            <p:nvPr/>
          </p:nvGrpSpPr>
          <p:grpSpPr>
            <a:xfrm>
              <a:off x="0" y="0"/>
              <a:ext cx="2064" cy="1225"/>
              <a:chOff x="0" y="0"/>
              <a:chExt cx="2064" cy="1225"/>
            </a:xfrm>
          </p:grpSpPr>
          <p:sp>
            <p:nvSpPr>
              <p:cNvPr id="23557" name="矩形 28677"/>
              <p:cNvSpPr/>
              <p:nvPr/>
            </p:nvSpPr>
            <p:spPr>
              <a:xfrm>
                <a:off x="0" y="0"/>
                <a:ext cx="2064" cy="1225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defTabSz="914400">
                  <a:tabLst>
                    <a:tab pos="1079500" algn="l"/>
                  </a:tabLst>
                </a:pPr>
                <a:r>
                  <a:rPr lang="en-US" altLang="zh-CN" sz="2400" dirty="0">
                    <a:solidFill>
                      <a:schemeClr val="folHlink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+8 =	00001000</a:t>
                </a:r>
                <a:endParaRPr lang="en-US" altLang="zh-CN" sz="2400" dirty="0">
                  <a:solidFill>
                    <a:schemeClr val="folHlink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pPr defTabSz="914400">
                  <a:tabLst>
                    <a:tab pos="1079500" algn="l"/>
                  </a:tabLst>
                </a:pPr>
                <a:r>
                  <a:rPr lang="en-US" altLang="zh-CN" sz="2400" dirty="0">
                    <a:solidFill>
                      <a:schemeClr val="folHlink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	11110111</a:t>
                </a:r>
                <a:endParaRPr lang="en-US" altLang="zh-CN" sz="2400" dirty="0">
                  <a:solidFill>
                    <a:schemeClr val="folHlink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pPr defTabSz="914400">
                  <a:tabLst>
                    <a:tab pos="1079500" algn="l"/>
                  </a:tabLst>
                </a:pPr>
                <a:r>
                  <a:rPr lang="en-US" altLang="zh-CN" sz="2400" dirty="0">
                    <a:solidFill>
                      <a:schemeClr val="folHlink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+	             1</a:t>
                </a:r>
                <a:endParaRPr lang="en-US" altLang="zh-CN" sz="2400" dirty="0">
                  <a:solidFill>
                    <a:schemeClr val="folHlink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pPr defTabSz="914400">
                  <a:spcBef>
                    <a:spcPct val="20000"/>
                  </a:spcBef>
                  <a:tabLst>
                    <a:tab pos="1079500" algn="l"/>
                  </a:tabLst>
                </a:pPr>
                <a:r>
                  <a:rPr lang="en-US" altLang="zh-CN" sz="2400" dirty="0">
                    <a:solidFill>
                      <a:schemeClr val="folHlink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-8 =	11111000</a:t>
                </a:r>
                <a:endParaRPr lang="en-US" altLang="zh-CN" sz="2400" dirty="0">
                  <a:solidFill>
                    <a:schemeClr val="folHlink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58" name="直接连接符 28678"/>
              <p:cNvSpPr/>
              <p:nvPr/>
            </p:nvSpPr>
            <p:spPr>
              <a:xfrm>
                <a:off x="9" y="866"/>
                <a:ext cx="201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59" name="组合 28679"/>
            <p:cNvGrpSpPr/>
            <p:nvPr/>
          </p:nvGrpSpPr>
          <p:grpSpPr>
            <a:xfrm>
              <a:off x="2495" y="272"/>
              <a:ext cx="2064" cy="953"/>
              <a:chOff x="0" y="0"/>
              <a:chExt cx="2064" cy="953"/>
            </a:xfrm>
          </p:grpSpPr>
          <p:sp>
            <p:nvSpPr>
              <p:cNvPr id="23560" name="矩形 28680"/>
              <p:cNvSpPr/>
              <p:nvPr/>
            </p:nvSpPr>
            <p:spPr>
              <a:xfrm>
                <a:off x="0" y="0"/>
                <a:ext cx="2064" cy="953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defTabSz="914400">
                  <a:tabLst>
                    <a:tab pos="1079500" algn="l"/>
                  </a:tabLst>
                </a:pPr>
                <a:r>
                  <a:rPr lang="en-US" altLang="zh-CN" sz="2400" dirty="0">
                    <a:latin typeface="Verdana" panose="020B0604030504040204" pitchFamily="34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400" dirty="0">
                    <a:solidFill>
                      <a:schemeClr val="folHlink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0 =	00000000</a:t>
                </a:r>
                <a:endParaRPr lang="en-US" altLang="zh-CN" sz="2400" dirty="0">
                  <a:solidFill>
                    <a:schemeClr val="folHlink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pPr defTabSz="914400">
                  <a:tabLst>
                    <a:tab pos="1079500" algn="l"/>
                  </a:tabLst>
                </a:pPr>
                <a:r>
                  <a:rPr lang="en-US" altLang="zh-CN" sz="2400" dirty="0">
                    <a:solidFill>
                      <a:schemeClr val="folHlink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-(8=	00001000)</a:t>
                </a:r>
                <a:endParaRPr lang="en-US" altLang="zh-CN" sz="2400" dirty="0">
                  <a:solidFill>
                    <a:schemeClr val="folHlink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  <a:p>
                <a:pPr defTabSz="914400">
                  <a:spcBef>
                    <a:spcPct val="30000"/>
                  </a:spcBef>
                  <a:tabLst>
                    <a:tab pos="1079500" algn="l"/>
                  </a:tabLst>
                </a:pPr>
                <a:r>
                  <a:rPr lang="en-US" altLang="zh-CN" sz="2400" dirty="0">
                    <a:solidFill>
                      <a:schemeClr val="folHlink"/>
                    </a:solidFill>
                    <a:latin typeface="Verdana" panose="020B0604030504040204" pitchFamily="34" charset="0"/>
                    <a:ea typeface="宋体" panose="02010600030101010101" pitchFamily="2" charset="-122"/>
                  </a:rPr>
                  <a:t>-8 =	11111000</a:t>
                </a:r>
                <a:endParaRPr lang="en-US" altLang="zh-CN" sz="2400" dirty="0">
                  <a:solidFill>
                    <a:schemeClr val="folHlink"/>
                  </a:solidFill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1" name="直接连接符 28681"/>
              <p:cNvSpPr/>
              <p:nvPr/>
            </p:nvSpPr>
            <p:spPr>
              <a:xfrm>
                <a:off x="22" y="612"/>
                <a:ext cx="201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2969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2.1.3 </a:t>
            </a:r>
            <a:r>
              <a:rPr lang="zh-CN" altLang="en-US" dirty="0"/>
              <a:t>字符的编码</a:t>
            </a:r>
            <a:endParaRPr lang="zh-CN" altLang="en-US" dirty="0"/>
          </a:p>
        </p:txBody>
      </p:sp>
      <p:sp>
        <p:nvSpPr>
          <p:cNvPr id="24578" name="文本占位符 29698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在计算机中，各种字符需要用若干位的二进制码的组合表示，即</a:t>
            </a:r>
            <a:r>
              <a:rPr lang="zh-CN" altLang="en-US" dirty="0">
                <a:solidFill>
                  <a:srgbClr val="FF0000"/>
                </a:solidFill>
              </a:rPr>
              <a:t>字符的二进制编码</a:t>
            </a:r>
            <a:endParaRPr lang="zh-CN" altLang="en-US" dirty="0"/>
          </a:p>
          <a:p>
            <a:r>
              <a:rPr lang="zh-CN" altLang="en-US" dirty="0"/>
              <a:t>由于字节为计算机的基本存储单位，所以常以</a:t>
            </a:r>
            <a:r>
              <a:rPr lang="en-US" altLang="zh-CN" dirty="0"/>
              <a:t>8</a:t>
            </a:r>
            <a:r>
              <a:rPr lang="zh-CN" altLang="en-US" dirty="0"/>
              <a:t>个二进制位为单位表达字符</a:t>
            </a:r>
            <a:endParaRPr lang="zh-CN" altLang="en-US" dirty="0"/>
          </a:p>
        </p:txBody>
      </p:sp>
      <p:sp>
        <p:nvSpPr>
          <p:cNvPr id="24579" name="矩形 29699"/>
          <p:cNvSpPr>
            <a:spLocks noTextEdit="1"/>
          </p:cNvSpPr>
          <p:nvPr/>
        </p:nvSpPr>
        <p:spPr>
          <a:xfrm>
            <a:off x="1524000" y="3505200"/>
            <a:ext cx="2590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77500" lnSpcReduction="20000"/>
          </a:bodyPr>
          <a:lstStyle/>
          <a:p>
            <a:pPr algn="ctr"/>
            <a:r>
              <a:rPr lang="zh-CN" altLang="en-US" sz="3600" i="1">
                <a:ln w="9525" cap="flat" cmpd="sng">
                  <a:solidFill>
                    <a:srgbClr val="00008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6600"/>
                </a:solidFill>
                <a:effectLst>
                  <a:outerShdw dist="35921" dir="2699999" algn="ctr" rotWithShape="0">
                    <a:srgbClr val="808080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0123456789</a:t>
            </a:r>
            <a:endParaRPr lang="zh-CN" altLang="en-US" sz="3600" i="1">
              <a:ln w="9525" cap="flat" cmpd="sng">
                <a:solidFill>
                  <a:srgbClr val="00008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6600"/>
              </a:solidFill>
              <a:effectLst>
                <a:outerShdw dist="35921" dir="2699999" algn="ctr" rotWithShape="0">
                  <a:srgbClr val="808080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0" name="矩形 29700"/>
          <p:cNvSpPr>
            <a:spLocks noTextEdit="1"/>
          </p:cNvSpPr>
          <p:nvPr/>
        </p:nvSpPr>
        <p:spPr>
          <a:xfrm>
            <a:off x="3203575" y="4508500"/>
            <a:ext cx="2057400" cy="685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i="1">
                <a:ln w="9525" cap="flat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chemeClr val="accent1"/>
                </a:solidFill>
                <a:effectLst>
                  <a:outerShdw dist="35921" dir="2699999" algn="ctr" rotWithShape="0">
                    <a:srgbClr val="808080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English</a:t>
            </a:r>
            <a:endParaRPr lang="zh-CN" altLang="en-US" sz="3600" i="1">
              <a:ln w="9525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chemeClr val="accent1"/>
              </a:solidFill>
              <a:effectLst>
                <a:outerShdw dist="35921" dir="2699999" algn="ctr" rotWithShape="0">
                  <a:srgbClr val="808080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3072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1. BCD</a:t>
            </a:r>
            <a:r>
              <a:rPr lang="zh-CN" altLang="en-US" dirty="0"/>
              <a:t>（二进制表达的十进制）</a:t>
            </a:r>
            <a:endParaRPr lang="zh-CN" altLang="en-US" dirty="0"/>
          </a:p>
        </p:txBody>
      </p:sp>
      <p:sp>
        <p:nvSpPr>
          <p:cNvPr id="30722" name="文本占位符 3072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marL="182880" marR="0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二进制编码的十进制数</a:t>
            </a:r>
            <a:endParaRPr kumimoji="0" lang="zh-CN" altLang="en-US" sz="3200" b="1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marR="0" lvl="1" indent="-1701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一个十进制数位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  <a:sym typeface="+mn-ea"/>
              </a:rPr>
              <a:t>0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  <a:sym typeface="+mn-ea"/>
              </a:rPr>
              <a:t>～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  <a:sym typeface="+mn-ea"/>
              </a:rPr>
              <a:t>9)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用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位二进制编码来表示</a:t>
            </a:r>
            <a:endParaRPr kumimoji="0" lang="zh-CN" altLang="en-US" sz="2800" b="1" i="0" u="none" strike="noStrike" kern="1200" cap="none" spc="0" normalizeH="0" baseline="0" noProof="1">
              <a:solidFill>
                <a:schemeClr val="hlink"/>
              </a:solidFill>
              <a:latin typeface="+mn-lt"/>
              <a:ea typeface="+mn-ea"/>
              <a:cs typeface="+mn-cs"/>
            </a:endParaRPr>
          </a:p>
          <a:p>
            <a:pPr marL="535305" marR="0" lvl="1" indent="-1701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</a:pPr>
            <a:r>
              <a:rPr kumimoji="0" lang="zh-CN" altLang="zh-CN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压缩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BCD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码：一个字节表达两位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BCD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码</a:t>
            </a:r>
            <a:endParaRPr kumimoji="0" lang="zh-CN" altLang="en-US" sz="2800" b="1" i="0" u="none" strike="noStrike" kern="1200" cap="none" spc="0" normalizeH="0" baseline="0" noProof="1">
              <a:solidFill>
                <a:schemeClr val="hlink"/>
              </a:solidFill>
              <a:latin typeface="+mn-lt"/>
              <a:ea typeface="+mn-ea"/>
              <a:cs typeface="+mn-cs"/>
            </a:endParaRPr>
          </a:p>
          <a:p>
            <a:pPr marL="535305" marR="0" lvl="1" indent="-1701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非压缩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BCD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码：一个字节表达一位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BCD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码（低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位表达数值，高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位常设置为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）</a:t>
            </a:r>
            <a:endParaRPr kumimoji="0" lang="zh-CN" altLang="en-US" sz="2800" b="1" i="0" u="none" strike="noStrike" kern="1200" cap="none" spc="0" normalizeH="0" baseline="0" noProof="1">
              <a:solidFill>
                <a:schemeClr val="hlink"/>
              </a:solidFill>
              <a:latin typeface="+mn-lt"/>
              <a:ea typeface="+mn-ea"/>
              <a:cs typeface="+mn-cs"/>
            </a:endParaRPr>
          </a:p>
          <a:p>
            <a:pPr marL="182880" marR="0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BCD</a:t>
            </a:r>
            <a:r>
              <a: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码很直观</a:t>
            </a:r>
            <a:endParaRPr kumimoji="0" lang="zh-CN" altLang="en-US" sz="3200" b="1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35305" marR="0" lvl="1" indent="-1701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BCD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码：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0100 1001 0111 1000.0001 0100 1001</a:t>
            </a:r>
            <a:endParaRPr kumimoji="0" lang="en-US" altLang="zh-CN" sz="2800" b="1" i="0" u="none" strike="noStrike" kern="1200" cap="none" spc="0" normalizeH="0" baseline="0" noProof="1">
              <a:solidFill>
                <a:schemeClr val="hlink"/>
              </a:solidFill>
              <a:latin typeface="+mn-lt"/>
              <a:ea typeface="+mn-ea"/>
              <a:cs typeface="+mn-cs"/>
            </a:endParaRPr>
          </a:p>
          <a:p>
            <a:pPr marL="535305" marR="0" lvl="1" indent="-1701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十进制真值：	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4978.149</a:t>
            </a:r>
            <a:endParaRPr kumimoji="0" lang="zh-CN" altLang="en-US" sz="2800" b="1" i="0" u="none" strike="noStrike" kern="1200" cap="none" spc="0" normalizeH="0" baseline="0" noProof="1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ctrTitle" idx="4294967295"/>
          </p:nvPr>
        </p:nvSpPr>
        <p:spPr>
          <a:xfrm>
            <a:off x="828675" y="2565400"/>
            <a:ext cx="7543800" cy="914400"/>
          </a:xfrm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 typeface="Arial" panose="020B0604020202020204" pitchFamily="34" charset="0"/>
              <a:defRPr/>
            </a:lvl1pPr>
          </a:lstStyle>
          <a:p>
            <a:pPr lvl="0" eaLnBrk="1" hangingPunct="1"/>
            <a:r>
              <a:rPr lang="zh-CN" altLang="en-US" sz="4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4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4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章 数据表示和寻址</a:t>
            </a:r>
            <a:endParaRPr lang="zh-CN" altLang="en-US" sz="4800" b="1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4" name="Rectangle 3"/>
          <p:cNvSpPr>
            <a:spLocks noGrp="1"/>
          </p:cNvSpPr>
          <p:nvPr>
            <p:ph type="subTitle" idx="4294967295"/>
          </p:nvPr>
        </p:nvSpPr>
        <p:spPr>
          <a:xfrm>
            <a:off x="828675" y="3644900"/>
            <a:ext cx="6688138" cy="2663825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defRPr/>
            </a:lvl1pPr>
            <a:lvl2pPr marL="457200" lvl="1" indent="-92075" algn="ctr">
              <a:buClr>
                <a:schemeClr val="accent1"/>
              </a:buClr>
              <a:buSzPct val="80000"/>
              <a:buFont typeface="Wingdings" panose="05000000000000000000" pitchFamily="2" charset="2"/>
              <a:defRPr/>
            </a:lvl2pPr>
            <a:lvl3pPr marL="914400" lvl="2" indent="-196850" algn="ctr">
              <a:buClrTx/>
              <a:buSzTx/>
              <a:buFont typeface="Wingdings" panose="05000000000000000000" pitchFamily="2" charset="2"/>
              <a:defRPr/>
            </a:lvl3pPr>
            <a:lvl4pPr marL="1371600" lvl="3" indent="0" algn="ctr">
              <a:buClrTx/>
              <a:buSzTx/>
              <a:buFont typeface="Wingdings" panose="05000000000000000000" pitchFamily="2" charset="2"/>
              <a:defRPr/>
            </a:lvl4pPr>
            <a:lvl5pPr marL="1828800" lvl="4" indent="0" algn="ctr">
              <a:buClrTx/>
              <a:buSzTx/>
              <a:buFont typeface="Wingdings" panose="05000000000000000000" pitchFamily="2" charset="2"/>
              <a:defRPr/>
            </a:lvl5pPr>
          </a:lstStyle>
          <a:p>
            <a:pPr marL="0" lvl="0" indent="0"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Tx/>
              <a:buNone/>
            </a:pP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2.1 数据表示</a:t>
            </a:r>
            <a:endParaRPr lang="en-US" altLang="zh-CN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0" indent="0"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Tx/>
              <a:buNone/>
            </a:pP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2.2 常量表达</a:t>
            </a:r>
            <a:endParaRPr lang="en-US" altLang="zh-CN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0" indent="0"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Tx/>
              <a:buNone/>
            </a:pP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2.3 变量应用</a:t>
            </a:r>
            <a:endParaRPr lang="en-US" altLang="zh-CN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0" indent="0" algn="just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Tx/>
              <a:buNone/>
            </a:pPr>
            <a:r>
              <a:rPr lang="en-US" altLang="zh-CN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2.4 数据寻址方式</a:t>
            </a:r>
            <a:endParaRPr lang="en-US" altLang="zh-CN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195" name="图片 7171" descr="shuimo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8238" y="4437063"/>
            <a:ext cx="1651000" cy="1871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3174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 ASCII</a:t>
            </a:r>
            <a:r>
              <a:rPr lang="zh-CN" altLang="en-US" dirty="0"/>
              <a:t>（美国标准信息交换码）</a:t>
            </a:r>
            <a:endParaRPr lang="en-US" altLang="zh-CN" dirty="0"/>
          </a:p>
        </p:txBody>
      </p:sp>
      <p:sp>
        <p:nvSpPr>
          <p:cNvPr id="26626" name="文本占位符 31746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标准</a:t>
            </a:r>
            <a:r>
              <a:rPr lang="en-US" altLang="zh-CN" dirty="0"/>
              <a:t>ASCII</a:t>
            </a:r>
            <a:r>
              <a:rPr lang="zh-CN" altLang="en-US" dirty="0"/>
              <a:t>码用</a:t>
            </a:r>
            <a:r>
              <a:rPr lang="en-US" altLang="zh-CN" dirty="0"/>
              <a:t>7</a:t>
            </a:r>
            <a:r>
              <a:rPr lang="zh-CN" altLang="en-US" dirty="0"/>
              <a:t>位二进制编码，有</a:t>
            </a:r>
            <a:r>
              <a:rPr lang="en-US" altLang="zh-CN" dirty="0"/>
              <a:t>128</a:t>
            </a:r>
            <a:r>
              <a:rPr lang="zh-CN" altLang="en-US" dirty="0"/>
              <a:t>个</a:t>
            </a:r>
            <a:endParaRPr lang="zh-CN" altLang="en-US" dirty="0"/>
          </a:p>
          <a:p>
            <a:r>
              <a:rPr lang="zh-CN" altLang="en-US" dirty="0"/>
              <a:t>不可显示的控制字符：前</a:t>
            </a:r>
            <a:r>
              <a:rPr lang="en-US" altLang="zh-CN" dirty="0"/>
              <a:t>32</a:t>
            </a:r>
            <a:r>
              <a:rPr lang="zh-CN" altLang="en-US" dirty="0"/>
              <a:t>个和最后一个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回车</a:t>
            </a:r>
            <a:r>
              <a:rPr lang="en-US" altLang="zh-CN" dirty="0"/>
              <a:t>CR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folHlink"/>
                </a:solidFill>
              </a:rPr>
              <a:t>0DH </a:t>
            </a:r>
            <a:r>
              <a:rPr lang="en-US" altLang="zh-CN" dirty="0">
                <a:solidFill>
                  <a:srgbClr val="0000CC"/>
                </a:solidFill>
              </a:rPr>
              <a:t>   </a:t>
            </a:r>
            <a:r>
              <a:rPr lang="zh-CN" altLang="en-US" dirty="0"/>
              <a:t>换行</a:t>
            </a:r>
            <a:r>
              <a:rPr lang="en-US" altLang="zh-CN" dirty="0"/>
              <a:t>LF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folHlink"/>
                </a:solidFill>
              </a:rPr>
              <a:t>0AH</a:t>
            </a:r>
            <a:r>
              <a:rPr lang="en-US" altLang="zh-CN" dirty="0">
                <a:solidFill>
                  <a:srgbClr val="0000CC"/>
                </a:solidFill>
              </a:rPr>
              <a:t>    </a:t>
            </a:r>
            <a:r>
              <a:rPr lang="zh-CN" altLang="en-US" dirty="0"/>
              <a:t>响铃</a:t>
            </a:r>
            <a:r>
              <a:rPr lang="en-US" altLang="zh-CN" dirty="0"/>
              <a:t>BEL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folHlink"/>
                </a:solidFill>
              </a:rPr>
              <a:t>07H</a:t>
            </a:r>
            <a:endParaRPr lang="zh-CN" altLang="en-US" dirty="0">
              <a:solidFill>
                <a:schemeClr val="folHlink"/>
              </a:solidFill>
            </a:endParaRPr>
          </a:p>
          <a:p>
            <a:r>
              <a:rPr lang="zh-CN" altLang="en-US" dirty="0"/>
              <a:t>可显示和打印的字符：</a:t>
            </a:r>
            <a:r>
              <a:rPr lang="en-US" altLang="zh-CN" dirty="0"/>
              <a:t>20H</a:t>
            </a:r>
            <a:r>
              <a:rPr lang="zh-CN" altLang="en-US" dirty="0"/>
              <a:t>及以后的</a:t>
            </a:r>
            <a:r>
              <a:rPr lang="en-US" altLang="zh-CN" dirty="0"/>
              <a:t>95</a:t>
            </a:r>
            <a:r>
              <a:rPr lang="zh-CN" altLang="en-US" dirty="0"/>
              <a:t>个编码</a:t>
            </a:r>
            <a:endParaRPr lang="zh-CN" altLang="en-US" dirty="0"/>
          </a:p>
          <a:p>
            <a:pPr lvl="1"/>
            <a:r>
              <a:rPr lang="zh-CN" altLang="en-US" dirty="0"/>
              <a:t>数码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folHlink"/>
                </a:solidFill>
              </a:rPr>
              <a:t>30H</a:t>
            </a:r>
            <a:r>
              <a:rPr lang="zh-CN" altLang="en-US" dirty="0">
                <a:solidFill>
                  <a:schemeClr val="folHlink"/>
                </a:solidFill>
              </a:rPr>
              <a:t>～</a:t>
            </a:r>
            <a:r>
              <a:rPr lang="en-US" altLang="zh-CN" dirty="0">
                <a:solidFill>
                  <a:schemeClr val="folHlink"/>
                </a:solidFill>
              </a:rPr>
              <a:t>39H</a:t>
            </a:r>
            <a:endParaRPr lang="en-US" altLang="zh-CN" dirty="0">
              <a:solidFill>
                <a:schemeClr val="folHlink"/>
              </a:solidFill>
            </a:endParaRPr>
          </a:p>
          <a:p>
            <a:pPr lvl="1"/>
            <a:r>
              <a:rPr lang="zh-CN" altLang="en-US" dirty="0"/>
              <a:t>大写字母</a:t>
            </a:r>
            <a:r>
              <a:rPr lang="en-US" altLang="zh-CN" dirty="0"/>
              <a:t>A</a:t>
            </a:r>
            <a:r>
              <a:rPr lang="zh-CN" altLang="en-US" dirty="0"/>
              <a:t>～</a:t>
            </a:r>
            <a:r>
              <a:rPr lang="en-US" altLang="zh-CN" dirty="0"/>
              <a:t>Z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folHlink"/>
                </a:solidFill>
              </a:rPr>
              <a:t>41H</a:t>
            </a:r>
            <a:r>
              <a:rPr lang="zh-CN" altLang="en-US" dirty="0">
                <a:solidFill>
                  <a:schemeClr val="folHlink"/>
                </a:solidFill>
              </a:rPr>
              <a:t>～</a:t>
            </a:r>
            <a:r>
              <a:rPr lang="en-US" altLang="zh-CN" dirty="0">
                <a:solidFill>
                  <a:schemeClr val="folHlink"/>
                </a:solidFill>
              </a:rPr>
              <a:t>5AH</a:t>
            </a:r>
            <a:endParaRPr lang="en-US" altLang="zh-CN" dirty="0">
              <a:solidFill>
                <a:schemeClr val="folHlink"/>
              </a:solidFill>
            </a:endParaRPr>
          </a:p>
          <a:p>
            <a:pPr lvl="1"/>
            <a:r>
              <a:rPr lang="zh-CN" altLang="en-US" dirty="0"/>
              <a:t>小写字母</a:t>
            </a:r>
            <a:r>
              <a:rPr lang="en-US" altLang="zh-CN" dirty="0"/>
              <a:t>a</a:t>
            </a:r>
            <a:r>
              <a:rPr lang="zh-CN" altLang="en-US" dirty="0"/>
              <a:t>～</a:t>
            </a:r>
            <a:r>
              <a:rPr lang="en-US" altLang="zh-CN" dirty="0"/>
              <a:t>z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folHlink"/>
                </a:solidFill>
              </a:rPr>
              <a:t>61H</a:t>
            </a:r>
            <a:r>
              <a:rPr lang="zh-CN" altLang="en-US" dirty="0">
                <a:solidFill>
                  <a:schemeClr val="folHlink"/>
                </a:solidFill>
              </a:rPr>
              <a:t>～</a:t>
            </a:r>
            <a:r>
              <a:rPr lang="en-US" altLang="zh-CN" dirty="0">
                <a:solidFill>
                  <a:schemeClr val="folHlink"/>
                </a:solidFill>
              </a:rPr>
              <a:t>7AH</a:t>
            </a:r>
            <a:endParaRPr lang="en-US" altLang="zh-CN" dirty="0">
              <a:solidFill>
                <a:schemeClr val="folHlink"/>
              </a:solidFill>
            </a:endParaRPr>
          </a:p>
          <a:p>
            <a:pPr lvl="1"/>
            <a:r>
              <a:rPr lang="zh-CN" altLang="en-US" dirty="0"/>
              <a:t>空格：</a:t>
            </a:r>
            <a:r>
              <a:rPr lang="en-US" altLang="zh-CN" dirty="0">
                <a:solidFill>
                  <a:schemeClr val="folHlink"/>
                </a:solidFill>
              </a:rPr>
              <a:t>20H</a:t>
            </a:r>
            <a:endParaRPr lang="zh-CN" altLang="en-US" dirty="0">
              <a:solidFill>
                <a:schemeClr val="folHlink"/>
              </a:solidFill>
            </a:endParaRPr>
          </a:p>
          <a:p>
            <a:r>
              <a:rPr lang="zh-CN" altLang="en-US" dirty="0"/>
              <a:t>扩展</a:t>
            </a:r>
            <a:r>
              <a:rPr lang="en-US" altLang="zh-CN" dirty="0"/>
              <a:t>ASCII</a:t>
            </a:r>
            <a:r>
              <a:rPr lang="zh-CN" altLang="en-US" dirty="0"/>
              <a:t>码：最高</a:t>
            </a:r>
            <a:r>
              <a:rPr lang="en-US" altLang="zh-CN" dirty="0"/>
              <a:t>D7</a:t>
            </a:r>
            <a:r>
              <a:rPr lang="zh-CN" altLang="en-US" dirty="0"/>
              <a:t>位为</a:t>
            </a:r>
            <a:r>
              <a:rPr lang="en-US" altLang="zh-CN" dirty="0"/>
              <a:t>1</a:t>
            </a:r>
            <a:r>
              <a:rPr lang="zh-CN" altLang="en-US" dirty="0"/>
              <a:t>，表达制表符号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3276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3. Unicode</a:t>
            </a:r>
            <a:r>
              <a:rPr lang="zh-CN" altLang="en-US" dirty="0"/>
              <a:t>（统一码）</a:t>
            </a:r>
            <a:endParaRPr lang="en-US" altLang="zh-CN" dirty="0"/>
          </a:p>
        </p:txBody>
      </p:sp>
      <p:sp>
        <p:nvSpPr>
          <p:cNvPr id="27650" name="文本占位符 32770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4214813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en-US" altLang="zh-CN" dirty="0"/>
              <a:t>ASCII</a:t>
            </a:r>
            <a:r>
              <a:rPr lang="zh-CN" altLang="en-US" dirty="0"/>
              <a:t>码表达英文字符</a:t>
            </a:r>
            <a:endParaRPr lang="zh-CN" altLang="en-US" dirty="0"/>
          </a:p>
          <a:p>
            <a:r>
              <a:rPr lang="en-US" altLang="zh-CN" dirty="0"/>
              <a:t>16</a:t>
            </a:r>
            <a:r>
              <a:rPr lang="zh-CN" altLang="en-US" dirty="0"/>
              <a:t>位国标码表达汉字字符</a:t>
            </a:r>
            <a:endParaRPr lang="zh-CN" altLang="en-US" dirty="0"/>
          </a:p>
          <a:p>
            <a:pPr lvl="1"/>
            <a:r>
              <a:rPr lang="zh-CN" altLang="en-US" dirty="0"/>
              <a:t>汉字机内码：国标码在计算机中使用的编码</a:t>
            </a:r>
            <a:endParaRPr lang="zh-CN" altLang="en-US" dirty="0"/>
          </a:p>
          <a:p>
            <a:r>
              <a:rPr lang="zh-CN" altLang="en-US" dirty="0"/>
              <a:t>国际信息交换码</a:t>
            </a:r>
            <a:r>
              <a:rPr lang="en-US" altLang="zh-CN" dirty="0"/>
              <a:t>Unicode</a:t>
            </a:r>
            <a:endParaRPr lang="en-US" altLang="zh-CN" dirty="0"/>
          </a:p>
          <a:p>
            <a:pPr lvl="1"/>
            <a:r>
              <a:rPr lang="en-US" altLang="zh-CN" dirty="0"/>
              <a:t>16</a:t>
            </a:r>
            <a:r>
              <a:rPr lang="zh-CN" altLang="en-US" dirty="0"/>
              <a:t>位编码</a:t>
            </a:r>
            <a:endParaRPr lang="zh-CN" altLang="en-US" dirty="0"/>
          </a:p>
          <a:p>
            <a:pPr lvl="1"/>
            <a:r>
              <a:rPr lang="zh-CN" altLang="en-US" dirty="0"/>
              <a:t>对世界上所有语言的大多数字符进行编码</a:t>
            </a:r>
            <a:endParaRPr lang="zh-CN" altLang="en-US" dirty="0"/>
          </a:p>
          <a:p>
            <a:pPr lvl="1"/>
            <a:r>
              <a:rPr lang="zh-CN" altLang="en-US" dirty="0"/>
              <a:t>提供扩展能力</a:t>
            </a:r>
            <a:endParaRPr lang="zh-CN" altLang="en-US" dirty="0"/>
          </a:p>
          <a:p>
            <a:pPr lvl="1"/>
            <a:r>
              <a:rPr lang="en-US" altLang="zh-CN" dirty="0"/>
              <a:t>Unicode</a:t>
            </a:r>
            <a:r>
              <a:rPr lang="zh-CN" altLang="en-US" dirty="0"/>
              <a:t>兼容</a:t>
            </a:r>
            <a:r>
              <a:rPr lang="en-US" altLang="zh-CN" dirty="0"/>
              <a:t>ASCII</a:t>
            </a:r>
            <a:endParaRPr lang="zh-CN" altLang="en-US" dirty="0"/>
          </a:p>
        </p:txBody>
      </p:sp>
      <p:sp>
        <p:nvSpPr>
          <p:cNvPr id="27651" name="圆角矩形 32771"/>
          <p:cNvSpPr/>
          <p:nvPr/>
        </p:nvSpPr>
        <p:spPr>
          <a:xfrm>
            <a:off x="609600" y="5340350"/>
            <a:ext cx="8305800" cy="11128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rnd" cmpd="sng">
            <a:solidFill>
              <a:srgbClr val="008000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anchor="ctr" anchorCtr="0"/>
          <a:lstStyle/>
          <a:p>
            <a:pPr algn="just">
              <a:spcBef>
                <a:spcPct val="20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Unicode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给每个字符提供了一个唯一的数字，不论是什么平台，不论是什么程序，不论是什么语言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3481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2.2 </a:t>
            </a:r>
            <a:r>
              <a:rPr lang="zh-CN" altLang="en-US" dirty="0"/>
              <a:t>常量表达</a:t>
            </a:r>
            <a:endParaRPr lang="zh-CN" altLang="en-US" dirty="0"/>
          </a:p>
        </p:txBody>
      </p:sp>
      <p:sp>
        <p:nvSpPr>
          <p:cNvPr id="28674" name="文本占位符 34818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常数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十、十六和二进制形式表达的数值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以后缀字母区分，十进制数可以不加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以字母</a:t>
            </a:r>
            <a:r>
              <a:rPr lang="en-US" altLang="zh-CN" sz="2400" dirty="0"/>
              <a:t>A</a:t>
            </a:r>
            <a:r>
              <a:rPr lang="zh-CN" altLang="en-US" sz="2400" dirty="0"/>
              <a:t>～</a:t>
            </a:r>
            <a:r>
              <a:rPr lang="en-US" altLang="zh-CN" sz="2400" dirty="0"/>
              <a:t>F</a:t>
            </a:r>
            <a:r>
              <a:rPr lang="zh-CN" altLang="en-US" sz="2400" dirty="0"/>
              <a:t>开头的十六进制常数，要加</a:t>
            </a:r>
            <a:r>
              <a:rPr lang="zh-CN" altLang="en-US" sz="2400" dirty="0">
                <a:solidFill>
                  <a:srgbClr val="FF0000"/>
                </a:solidFill>
              </a:rPr>
              <a:t>前导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zh-CN" altLang="en-US" sz="2400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字符和字符串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英文缩略号括起来的单个字符或多个字符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数值是每个字符对应的</a:t>
            </a:r>
            <a:r>
              <a:rPr lang="en-US" altLang="zh-CN" sz="2400" dirty="0"/>
              <a:t>ASCII</a:t>
            </a:r>
            <a:r>
              <a:rPr lang="zh-CN" altLang="en-US" sz="2400" dirty="0"/>
              <a:t>码值</a:t>
            </a:r>
            <a:endParaRPr lang="zh-CN" altLang="en-US" sz="2400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符号常量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使用标识符表达一个数值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符号定义伪指令：等价</a:t>
            </a:r>
            <a:r>
              <a:rPr lang="en-US" altLang="zh-CN" sz="2400" dirty="0"/>
              <a:t>EQU</a:t>
            </a:r>
            <a:r>
              <a:rPr lang="zh-CN" altLang="en-US" sz="2400" dirty="0"/>
              <a:t>，等号＝</a:t>
            </a:r>
            <a:endParaRPr lang="zh-CN" altLang="en-US" sz="2400" dirty="0"/>
          </a:p>
          <a:p>
            <a:pPr>
              <a:lnSpc>
                <a:spcPct val="90000"/>
              </a:lnSpc>
              <a:buNone/>
            </a:pPr>
            <a:r>
              <a:rPr lang="en-US" altLang="zh-CN" sz="2800" dirty="0"/>
              <a:t>4. </a:t>
            </a:r>
            <a:r>
              <a:rPr lang="zh-CN" altLang="en-US" sz="2800" dirty="0"/>
              <a:t>数值表达式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用运算符连接各种常量构成的算式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算术运算符：＋（加） －（减） *（乘） </a:t>
            </a:r>
            <a:r>
              <a:rPr lang="en-US" altLang="zh-CN" sz="2400" dirty="0"/>
              <a:t>/</a:t>
            </a:r>
            <a:r>
              <a:rPr lang="zh-CN" altLang="en-US" sz="2400" dirty="0"/>
              <a:t>（除）</a:t>
            </a:r>
            <a:endParaRPr lang="zh-CN" altLang="en-US" sz="2400" dirty="0"/>
          </a:p>
        </p:txBody>
      </p:sp>
      <p:sp>
        <p:nvSpPr>
          <p:cNvPr id="28675" name="流程图: 可选过程 34819"/>
          <p:cNvSpPr/>
          <p:nvPr/>
        </p:nvSpPr>
        <p:spPr>
          <a:xfrm>
            <a:off x="7958138" y="1143000"/>
            <a:ext cx="654050" cy="2928938"/>
          </a:xfrm>
          <a:prstGeom prst="flowChartAlternateProcess">
            <a:avLst/>
          </a:prstGeom>
          <a:solidFill>
            <a:schemeClr val="bg1"/>
          </a:solidFill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 vert="eaVert" wrap="none" anchor="t" anchorCtr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常量具有确定数值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3686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〕</a:t>
            </a:r>
            <a:r>
              <a:rPr lang="zh-CN" altLang="zh-CN" dirty="0"/>
              <a:t>常量定义</a:t>
            </a:r>
            <a:endParaRPr lang="zh-CN" altLang="zh-CN" dirty="0"/>
          </a:p>
        </p:txBody>
      </p:sp>
      <p:sp>
        <p:nvSpPr>
          <p:cNvPr id="29698" name="文本占位符 36866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indent="0" defTabSz="914400">
              <a:buNone/>
              <a:tabLst>
                <a:tab pos="1609725" algn="l"/>
              </a:tabLst>
            </a:pPr>
            <a:r>
              <a:rPr lang="en-US" altLang="zh-CN" sz="5400" dirty="0">
                <a:solidFill>
                  <a:schemeClr val="folHlink"/>
                </a:solidFill>
              </a:rPr>
              <a:t>minint	= 10</a:t>
            </a:r>
            <a:r>
              <a:rPr lang="en-US" altLang="zh-CN" sz="5400" dirty="0">
                <a:solidFill>
                  <a:srgbClr val="193C7D"/>
                </a:solidFill>
              </a:rPr>
              <a:t>  ;</a:t>
            </a:r>
            <a:r>
              <a:rPr lang="zh-CN" altLang="en-US" sz="5400" dirty="0">
                <a:solidFill>
                  <a:srgbClr val="193C7D"/>
                </a:solidFill>
              </a:rPr>
              <a:t>整数常量</a:t>
            </a:r>
            <a:endParaRPr lang="en-US" altLang="zh-CN" sz="5400" dirty="0">
              <a:solidFill>
                <a:srgbClr val="193C7D"/>
              </a:solidFill>
            </a:endParaRPr>
          </a:p>
          <a:p>
            <a:pPr marL="0" indent="0" defTabSz="914400">
              <a:buNone/>
              <a:tabLst>
                <a:tab pos="1609725" algn="l"/>
              </a:tabLst>
            </a:pPr>
            <a:r>
              <a:rPr lang="en-US" altLang="zh-CN" sz="5400" dirty="0">
                <a:solidFill>
                  <a:schemeClr val="folHlink"/>
                </a:solidFill>
              </a:rPr>
              <a:t>maxint  </a:t>
            </a:r>
            <a:r>
              <a:rPr lang="en-US" altLang="zh-CN" sz="5400" dirty="0">
                <a:solidFill>
                  <a:srgbClr val="FF0000"/>
                </a:solidFill>
              </a:rPr>
              <a:t>equ</a:t>
            </a:r>
            <a:r>
              <a:rPr lang="en-US" altLang="zh-CN" sz="5400" dirty="0">
                <a:solidFill>
                  <a:schemeClr val="folHlink"/>
                </a:solidFill>
              </a:rPr>
              <a:t>  0ffh</a:t>
            </a:r>
            <a:r>
              <a:rPr lang="en-US" altLang="zh-CN" sz="5400" dirty="0">
                <a:solidFill>
                  <a:srgbClr val="193C7D"/>
                </a:solidFill>
              </a:rPr>
              <a:t>;</a:t>
            </a:r>
            <a:r>
              <a:rPr lang="zh-CN" altLang="en-US" sz="5400" dirty="0">
                <a:solidFill>
                  <a:srgbClr val="193C7D"/>
                </a:solidFill>
              </a:rPr>
              <a:t>整数常量</a:t>
            </a:r>
            <a:endParaRPr lang="en-US" altLang="zh-CN" sz="5400" dirty="0">
              <a:solidFill>
                <a:schemeClr val="folHlink"/>
              </a:solidFill>
            </a:endParaRPr>
          </a:p>
          <a:p>
            <a:pPr marL="0" indent="0" defTabSz="914400">
              <a:buNone/>
              <a:tabLst>
                <a:tab pos="1609725" algn="l"/>
              </a:tabLst>
            </a:pPr>
            <a:r>
              <a:rPr lang="pt-BR" altLang="en-US" sz="5400" dirty="0">
                <a:solidFill>
                  <a:schemeClr val="folHlink"/>
                </a:solidFill>
              </a:rPr>
              <a:t>CallDOS  equ  &lt;int 21h&gt;</a:t>
            </a:r>
            <a:endParaRPr lang="pt-BR" altLang="en-US" sz="5400" dirty="0">
              <a:solidFill>
                <a:schemeClr val="folHlink"/>
              </a:solidFill>
            </a:endParaRPr>
          </a:p>
          <a:p>
            <a:pPr marL="0" indent="0" defTabSz="914400">
              <a:buNone/>
              <a:tabLst>
                <a:tab pos="1609725" algn="l"/>
              </a:tabLst>
            </a:pPr>
            <a:r>
              <a:rPr lang="en-US" altLang="zh-CN" sz="5400" dirty="0">
                <a:solidFill>
                  <a:srgbClr val="193C7D"/>
                </a:solidFill>
              </a:rPr>
              <a:t>;</a:t>
            </a:r>
            <a:r>
              <a:rPr lang="zh-CN" altLang="en-US" sz="5400" dirty="0">
                <a:solidFill>
                  <a:srgbClr val="193C7D"/>
                </a:solidFill>
              </a:rPr>
              <a:t>字符串常量，必须用</a:t>
            </a:r>
            <a:r>
              <a:rPr lang="en-US" altLang="zh-CN" sz="5400" dirty="0">
                <a:solidFill>
                  <a:srgbClr val="193C7D"/>
                </a:solidFill>
              </a:rPr>
              <a:t>equ</a:t>
            </a:r>
            <a:r>
              <a:rPr lang="zh-CN" altLang="en-US" sz="5400" dirty="0">
                <a:solidFill>
                  <a:srgbClr val="193C7D"/>
                </a:solidFill>
              </a:rPr>
              <a:t>，</a:t>
            </a:r>
            <a:r>
              <a:rPr lang="en-US" altLang="zh-CN" sz="5400" dirty="0">
                <a:solidFill>
                  <a:srgbClr val="193C7D"/>
                </a:solidFill>
              </a:rPr>
              <a:t>;</a:t>
            </a:r>
            <a:r>
              <a:rPr lang="zh-CN" altLang="en-US" sz="5400" dirty="0">
                <a:solidFill>
                  <a:srgbClr val="193C7D"/>
                </a:solidFill>
              </a:rPr>
              <a:t>字符串要用</a:t>
            </a:r>
            <a:r>
              <a:rPr lang="en-US" altLang="zh-CN" sz="5400" dirty="0">
                <a:solidFill>
                  <a:srgbClr val="193C7D"/>
                </a:solidFill>
              </a:rPr>
              <a:t>&lt;&gt;</a:t>
            </a:r>
            <a:r>
              <a:rPr lang="zh-CN" altLang="en-US" sz="5400" dirty="0">
                <a:solidFill>
                  <a:srgbClr val="193C7D"/>
                </a:solidFill>
              </a:rPr>
              <a:t>括起来</a:t>
            </a:r>
            <a:endParaRPr lang="zh-CN" altLang="en-US" sz="5400" dirty="0">
              <a:solidFill>
                <a:srgbClr val="193C7D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zh-CN" altLang="en-US"/>
              <a:t>习题</a:t>
            </a:r>
            <a:r>
              <a:rPr lang="en-US" altLang="zh-CN"/>
              <a:t>2</a:t>
            </a:r>
            <a:endParaRPr lang="en-US" altLang="zh-CN"/>
          </a:p>
          <a:p>
            <a:pPr lvl="1"/>
            <a:r>
              <a:rPr lang="en-US" altLang="zh-CN"/>
              <a:t>2.1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2.3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0723" name="图片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913" y="2082800"/>
            <a:ext cx="8510587" cy="2035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24" name="图片 5" descr="QQ截图20200909111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4200525"/>
            <a:ext cx="8435975" cy="2351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r>
              <a:rPr lang="zh-CN" altLang="en-US"/>
              <a:t>习题</a:t>
            </a:r>
            <a:r>
              <a:rPr lang="en-US" altLang="zh-CN"/>
              <a:t>2</a:t>
            </a:r>
            <a:endParaRPr lang="en-US" altLang="zh-CN"/>
          </a:p>
          <a:p>
            <a:pPr lvl="1"/>
            <a:r>
              <a:rPr lang="en-US" altLang="zh-CN"/>
              <a:t>2.6</a:t>
            </a:r>
            <a:r>
              <a:rPr lang="zh-CN" altLang="en-US"/>
              <a:t>、</a:t>
            </a:r>
            <a:r>
              <a:rPr lang="en-US" altLang="zh-CN"/>
              <a:t>2.7</a:t>
            </a:r>
            <a:r>
              <a:rPr lang="zh-CN" altLang="en-US"/>
              <a:t>、</a:t>
            </a:r>
            <a:r>
              <a:rPr lang="en-US" altLang="zh-CN"/>
              <a:t>2.8</a:t>
            </a:r>
            <a:endParaRPr lang="en-US" altLang="zh-CN"/>
          </a:p>
        </p:txBody>
      </p:sp>
      <p:pic>
        <p:nvPicPr>
          <p:cNvPr id="31747" name="图片 3" descr="QQ截图2020090911020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4488" y="2084388"/>
            <a:ext cx="8432800" cy="3540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3788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2.3 </a:t>
            </a:r>
            <a:r>
              <a:rPr lang="zh-CN" altLang="en-US" dirty="0"/>
              <a:t>变量应用</a:t>
            </a:r>
            <a:endParaRPr lang="zh-CN" altLang="en-US" dirty="0"/>
          </a:p>
        </p:txBody>
      </p:sp>
      <p:sp>
        <p:nvSpPr>
          <p:cNvPr id="37890" name="文本占位符 37890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变量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5305" marR="0" lvl="1" indent="-1701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程序运行中随之发生变化的结果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5305" marR="0" lvl="1" indent="-1701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保存在可读可写的主存空间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实质是主存单元的数据，因而可以改变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变量需要事先定义才能使用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变量具有属性方便应用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1" name="流程图: 可选过程 37891"/>
          <p:cNvSpPr/>
          <p:nvPr/>
        </p:nvSpPr>
        <p:spPr>
          <a:xfrm>
            <a:off x="2362200" y="5029200"/>
            <a:ext cx="6096000" cy="563563"/>
          </a:xfrm>
          <a:prstGeom prst="flowChartAlternateProcess">
            <a:avLst/>
          </a:prstGeom>
          <a:solidFill>
            <a:schemeClr val="bg1"/>
          </a:solidFill>
          <a:ln w="9525" cap="rnd" cmpd="sng">
            <a:solidFill>
              <a:srgbClr val="008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变量表达主存数据，即存储器操作数</a:t>
            </a:r>
            <a:endParaRPr lang="en-US" altLang="zh-CN" sz="2800" b="1" dirty="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3891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2.3.1 </a:t>
            </a:r>
            <a:r>
              <a:rPr lang="zh-CN" altLang="en-US" dirty="0"/>
              <a:t>变量定义</a:t>
            </a:r>
            <a:endParaRPr lang="zh-CN" altLang="en-US" dirty="0"/>
          </a:p>
        </p:txBody>
      </p:sp>
      <p:sp>
        <p:nvSpPr>
          <p:cNvPr id="33794" name="文本占位符 3891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申请存储空间，还可以进行存储单元初始化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0000CC"/>
                </a:solidFill>
              </a:rPr>
              <a:t>变量名  变量定义伪指令  初值表</a:t>
            </a:r>
            <a:endParaRPr lang="zh-CN" altLang="en-US" dirty="0">
              <a:solidFill>
                <a:srgbClr val="0000CC"/>
              </a:solidFill>
            </a:endParaRPr>
          </a:p>
          <a:p>
            <a:r>
              <a:rPr lang="zh-CN" altLang="en-US" dirty="0"/>
              <a:t>变量名是</a:t>
            </a:r>
            <a:r>
              <a:rPr lang="zh-CN" altLang="en-US" dirty="0">
                <a:solidFill>
                  <a:srgbClr val="FF0000"/>
                </a:solidFill>
              </a:rPr>
              <a:t>用户标识符</a:t>
            </a:r>
            <a:r>
              <a:rPr lang="zh-CN" altLang="en-US" dirty="0"/>
              <a:t>，表示</a:t>
            </a:r>
            <a:r>
              <a:rPr lang="zh-CN" altLang="en-US" dirty="0">
                <a:solidFill>
                  <a:srgbClr val="FF0000"/>
                </a:solidFill>
              </a:rPr>
              <a:t>首</a:t>
            </a:r>
            <a:r>
              <a:rPr lang="zh-CN" altLang="en-US" dirty="0"/>
              <a:t>元素</a:t>
            </a:r>
            <a:r>
              <a:rPr lang="zh-CN" altLang="en-US" dirty="0">
                <a:solidFill>
                  <a:srgbClr val="0070C0"/>
                </a:solidFill>
              </a:rPr>
              <a:t>逻辑地址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/>
              <a:t>变量定义伪指令有</a:t>
            </a:r>
            <a:endParaRPr lang="zh-CN" altLang="en-US" dirty="0"/>
          </a:p>
          <a:p>
            <a:pPr lvl="1"/>
            <a:r>
              <a:rPr lang="en-US" altLang="zh-CN" dirty="0">
                <a:solidFill>
                  <a:srgbClr val="0000CC"/>
                </a:solidFill>
              </a:rPr>
              <a:t>DB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en-US" altLang="zh-CN" dirty="0">
                <a:solidFill>
                  <a:srgbClr val="0000CC"/>
                </a:solidFill>
              </a:rPr>
              <a:t>DW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en-US" altLang="zh-CN" dirty="0">
                <a:solidFill>
                  <a:srgbClr val="0000CC"/>
                </a:solidFill>
              </a:rPr>
              <a:t>DD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en-US" altLang="zh-CN" dirty="0">
                <a:solidFill>
                  <a:srgbClr val="0000CC"/>
                </a:solidFill>
              </a:rPr>
              <a:t>DF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en-US" altLang="zh-CN" dirty="0">
                <a:solidFill>
                  <a:srgbClr val="0000CC"/>
                </a:solidFill>
              </a:rPr>
              <a:t>DQ</a:t>
            </a:r>
            <a:r>
              <a:rPr lang="zh-CN" altLang="en-US" dirty="0">
                <a:solidFill>
                  <a:srgbClr val="0000CC"/>
                </a:solidFill>
              </a:rPr>
              <a:t>、</a:t>
            </a:r>
            <a:r>
              <a:rPr lang="en-US" altLang="zh-CN" dirty="0">
                <a:solidFill>
                  <a:srgbClr val="0000CC"/>
                </a:solidFill>
              </a:rPr>
              <a:t>DT</a:t>
            </a:r>
            <a:endParaRPr lang="zh-CN" altLang="en-US" dirty="0">
              <a:solidFill>
                <a:srgbClr val="0000CC"/>
              </a:solidFill>
            </a:endParaRPr>
          </a:p>
          <a:p>
            <a:r>
              <a:rPr lang="zh-CN" altLang="en-US" dirty="0"/>
              <a:t>初值表是用逗号分隔的参数</a:t>
            </a:r>
            <a:endParaRPr lang="zh-CN" altLang="en-US" dirty="0"/>
          </a:p>
          <a:p>
            <a:pPr lvl="1"/>
            <a:r>
              <a:rPr lang="zh-CN" altLang="en-US" dirty="0"/>
              <a:t>各种形式的常量</a:t>
            </a:r>
            <a:endParaRPr lang="zh-CN" altLang="en-US" dirty="0"/>
          </a:p>
          <a:p>
            <a:pPr lvl="1"/>
            <a:r>
              <a:rPr lang="zh-CN" altLang="en-US" dirty="0"/>
              <a:t>“？”表示初值不确定，即未赋初值</a:t>
            </a:r>
            <a:endParaRPr lang="zh-CN" altLang="en-US" dirty="0"/>
          </a:p>
          <a:p>
            <a:pPr lvl="1"/>
            <a:r>
              <a:rPr lang="zh-CN" altLang="en-US" dirty="0"/>
              <a:t>复制操作符</a:t>
            </a:r>
            <a:r>
              <a:rPr lang="en-US" altLang="zh-CN" dirty="0"/>
              <a:t>DUP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zh-CN" altLang="en-US" dirty="0">
                <a:solidFill>
                  <a:srgbClr val="0000CC"/>
                </a:solidFill>
              </a:rPr>
              <a:t>重复次数 </a:t>
            </a:r>
            <a:r>
              <a:rPr lang="en-US" altLang="zh-CN" dirty="0">
                <a:solidFill>
                  <a:srgbClr val="0000CC"/>
                </a:solidFill>
              </a:rPr>
              <a:t>DUP(</a:t>
            </a:r>
            <a:r>
              <a:rPr lang="zh-CN" altLang="en-US" dirty="0">
                <a:solidFill>
                  <a:srgbClr val="0000CC"/>
                </a:solidFill>
              </a:rPr>
              <a:t>重复参数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993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1. </a:t>
            </a:r>
            <a:r>
              <a:rPr lang="zh-CN" altLang="en-US" dirty="0"/>
              <a:t>变量定义伪指令</a:t>
            </a:r>
            <a:endParaRPr lang="zh-CN" altLang="en-US" dirty="0"/>
          </a:p>
        </p:txBody>
      </p:sp>
      <p:graphicFrame>
        <p:nvGraphicFramePr>
          <p:cNvPr id="39939" name="表格 39938"/>
          <p:cNvGraphicFramePr>
            <a:graphicFrameLocks noGrp="1"/>
          </p:cNvGraphicFramePr>
          <p:nvPr/>
        </p:nvGraphicFramePr>
        <p:xfrm>
          <a:off x="457200" y="981075"/>
          <a:ext cx="8153400" cy="5487988"/>
        </p:xfrm>
        <a:graphic>
          <a:graphicData uri="http://schemas.openxmlformats.org/drawingml/2006/table">
            <a:tbl>
              <a:tblPr/>
              <a:tblGrid>
                <a:gridCol w="2667000"/>
                <a:gridCol w="5486400"/>
              </a:tblGrid>
              <a:tr h="155457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助记符：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变量类型：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93C7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193C7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分配一个或多个字节单元；每个数据是字节量，也可以是字符串常量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字节量表示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位无符号数或有符号数，字符的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ASCII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码值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57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助记符：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DW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变量类型：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93C7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193C7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分配一个或多个字单元；每个数据是字量、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位数据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字量表示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位无符号数或有符号数、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位段地址、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位偏移地址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83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助记符：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变量类型：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93C7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双字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193C7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分配一个或多个双字单元；每个数据是双字量、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位数据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双字量表示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位无符号数或有符号数、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位段基地址、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位偏移地址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1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助记符：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DQ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变量类型：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93C7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193C7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个字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193C7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分配一个或多个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字节单元；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字节量表示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位数据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4096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 </a:t>
            </a:r>
            <a:r>
              <a:rPr lang="zh-CN" altLang="en-US" dirty="0"/>
              <a:t>字节量数据</a:t>
            </a:r>
            <a:endParaRPr lang="zh-CN" altLang="en-US" dirty="0"/>
          </a:p>
        </p:txBody>
      </p:sp>
      <p:sp>
        <p:nvSpPr>
          <p:cNvPr id="35842" name="文本占位符 40962"/>
          <p:cNvSpPr>
            <a:spLocks noGrp="1"/>
          </p:cNvSpPr>
          <p:nvPr>
            <p:ph idx="1"/>
          </p:nvPr>
        </p:nvSpPr>
        <p:spPr>
          <a:xfrm>
            <a:off x="250825" y="981075"/>
            <a:ext cx="8569325" cy="4535488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solidFill>
                  <a:schemeClr val="folHlink"/>
                </a:solidFill>
              </a:rPr>
              <a:t>DB</a:t>
            </a:r>
            <a:r>
              <a:rPr lang="zh-CN" altLang="en-US" dirty="0"/>
              <a:t>定义</a:t>
            </a:r>
            <a:r>
              <a:rPr lang="en-US" altLang="zh-CN" dirty="0"/>
              <a:t>8</a:t>
            </a:r>
            <a:r>
              <a:rPr lang="zh-CN" altLang="en-US" dirty="0"/>
              <a:t>位、字节量变量数据</a:t>
            </a:r>
            <a:endParaRPr lang="zh-CN" altLang="en-US" dirty="0"/>
          </a:p>
          <a:p>
            <a:r>
              <a:rPr lang="zh-CN" altLang="en-US" dirty="0"/>
              <a:t>可以表达</a:t>
            </a:r>
            <a:endParaRPr lang="zh-CN" altLang="en-US" dirty="0"/>
          </a:p>
          <a:p>
            <a:pPr lvl="1"/>
            <a:r>
              <a:rPr lang="zh-CN" altLang="en-US" dirty="0"/>
              <a:t>无符号整数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255</a:t>
            </a:r>
            <a:endParaRPr lang="en-US" altLang="zh-CN" dirty="0"/>
          </a:p>
          <a:p>
            <a:pPr lvl="1"/>
            <a:r>
              <a:rPr lang="zh-CN" altLang="en-US" dirty="0"/>
              <a:t>补码表示的有符号整数：</a:t>
            </a:r>
            <a:r>
              <a:rPr lang="en-US" altLang="zh-CN" dirty="0"/>
              <a:t>-128</a:t>
            </a:r>
            <a:r>
              <a:rPr lang="zh-CN" altLang="en-US" dirty="0"/>
              <a:t>～</a:t>
            </a:r>
            <a:r>
              <a:rPr lang="en-US" altLang="zh-CN" dirty="0"/>
              <a:t>+127</a:t>
            </a:r>
            <a:endParaRPr lang="en-US" altLang="zh-CN" dirty="0"/>
          </a:p>
          <a:p>
            <a:pPr lvl="1"/>
            <a:r>
              <a:rPr lang="zh-CN" altLang="en-US" dirty="0"/>
              <a:t>一个字符（</a:t>
            </a:r>
            <a:r>
              <a:rPr lang="en-US" altLang="zh-CN" dirty="0"/>
              <a:t>ASCII</a:t>
            </a:r>
            <a:r>
              <a:rPr lang="zh-CN" altLang="en-US" dirty="0"/>
              <a:t>码值）</a:t>
            </a:r>
            <a:endParaRPr lang="zh-CN" altLang="en-US" dirty="0"/>
          </a:p>
          <a:p>
            <a:pPr lvl="1"/>
            <a:r>
              <a:rPr lang="zh-CN" altLang="en-US" dirty="0"/>
              <a:t>压缩</a:t>
            </a:r>
            <a:r>
              <a:rPr lang="en-US" altLang="zh-CN" dirty="0"/>
              <a:t>BCD</a:t>
            </a:r>
            <a:r>
              <a:rPr lang="zh-CN" altLang="en-US" dirty="0"/>
              <a:t>码：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99</a:t>
            </a:r>
            <a:endParaRPr lang="en-US" altLang="zh-CN" dirty="0"/>
          </a:p>
          <a:p>
            <a:pPr lvl="1"/>
            <a:r>
              <a:rPr lang="zh-CN" altLang="en-US" dirty="0"/>
              <a:t>非压缩</a:t>
            </a:r>
            <a:r>
              <a:rPr lang="en-US" altLang="zh-CN" dirty="0"/>
              <a:t>BCD</a:t>
            </a:r>
            <a:r>
              <a:rPr lang="zh-CN" altLang="en-US" dirty="0"/>
              <a:t>码：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5843" name="圆角矩形 40963"/>
          <p:cNvSpPr/>
          <p:nvPr/>
        </p:nvSpPr>
        <p:spPr>
          <a:xfrm>
            <a:off x="2268538" y="5592763"/>
            <a:ext cx="5616575" cy="5032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rnd" cmpd="sng">
            <a:solidFill>
              <a:srgbClr val="008000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lstStyle/>
          <a:p>
            <a:pPr algn="ctr">
              <a:spcBef>
                <a:spcPct val="2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字符串定义使用字节变量定义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DB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ctrTitle" idx="4294967295"/>
          </p:nvPr>
        </p:nvSpPr>
        <p:spPr>
          <a:xfrm>
            <a:off x="828675" y="2565400"/>
            <a:ext cx="7543800" cy="914400"/>
          </a:xfrm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 typeface="Arial" panose="020B0604020202020204" pitchFamily="34" charset="0"/>
              <a:defRPr/>
            </a:lvl1pPr>
          </a:lstStyle>
          <a:p>
            <a:pPr lvl="0" eaLnBrk="1" hangingPunct="1"/>
            <a:r>
              <a:rPr lang="zh-CN" altLang="en-US" sz="4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4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48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章 数据表示和寻址</a:t>
            </a:r>
            <a:endParaRPr lang="zh-CN" altLang="en-US" sz="4800" b="1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18" name="Rectangle 3"/>
          <p:cNvSpPr>
            <a:spLocks noGrp="1"/>
          </p:cNvSpPr>
          <p:nvPr>
            <p:ph type="subTitle" idx="4294967295"/>
          </p:nvPr>
        </p:nvSpPr>
        <p:spPr>
          <a:xfrm>
            <a:off x="828675" y="3644900"/>
            <a:ext cx="7343775" cy="2663825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defRPr/>
            </a:lvl1pPr>
            <a:lvl2pPr marL="457200" lvl="1" indent="-92075" algn="ctr">
              <a:buClr>
                <a:schemeClr val="accent1"/>
              </a:buClr>
              <a:buSzPct val="80000"/>
              <a:buFont typeface="Wingdings" panose="05000000000000000000" pitchFamily="2" charset="2"/>
              <a:defRPr/>
            </a:lvl2pPr>
            <a:lvl3pPr marL="914400" lvl="2" indent="-196850" algn="ctr">
              <a:buClrTx/>
              <a:buSzTx/>
              <a:buFont typeface="Wingdings" panose="05000000000000000000" pitchFamily="2" charset="2"/>
              <a:defRPr/>
            </a:lvl3pPr>
            <a:lvl4pPr marL="1371600" lvl="3" indent="0" algn="ctr">
              <a:buClrTx/>
              <a:buSzTx/>
              <a:buFont typeface="Wingdings" panose="05000000000000000000" pitchFamily="2" charset="2"/>
              <a:defRPr/>
            </a:lvl4pPr>
            <a:lvl5pPr marL="1828800" lvl="4" indent="0" algn="ctr">
              <a:buClrTx/>
              <a:buSzTx/>
              <a:buFont typeface="Wingdings" panose="05000000000000000000" pitchFamily="2" charset="2"/>
              <a:defRPr/>
            </a:lvl5pPr>
          </a:lstStyle>
          <a:p>
            <a:pPr marL="0" lvl="0" indent="0" algn="just" eaLnBrk="1" hangingPunct="1">
              <a:buClr>
                <a:srgbClr val="FF9900"/>
              </a:buClr>
            </a:pP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理解计算机的数据表达</a:t>
            </a:r>
            <a:endParaRPr lang="zh-CN" altLang="en-US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0" indent="0" algn="just" eaLnBrk="1" hangingPunct="1">
              <a:buClr>
                <a:srgbClr val="FF9900"/>
              </a:buClr>
            </a:pP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熟悉汇编语言的常量表达</a:t>
            </a:r>
            <a:endParaRPr lang="zh-CN" altLang="en-US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0" indent="0" algn="just" eaLnBrk="1" hangingPunct="1">
              <a:buClr>
                <a:srgbClr val="FF9900"/>
              </a:buClr>
            </a:pP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掌握汇编语言的变量定义和属性</a:t>
            </a:r>
            <a:endParaRPr lang="zh-CN" altLang="en-US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lvl="0" indent="0" algn="just" eaLnBrk="1" hangingPunct="1">
              <a:buClr>
                <a:srgbClr val="FF9900"/>
              </a:buClr>
            </a:pPr>
            <a:r>
              <a:rPr lang="zh-CN" altLang="en-US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掌握处理器指令的数据寻址方式</a:t>
            </a:r>
            <a:endParaRPr lang="zh-CN" altLang="en-US" dirty="0">
              <a:solidFill>
                <a:srgbClr val="0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4198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2-2〕</a:t>
            </a:r>
            <a:r>
              <a:rPr lang="zh-CN" altLang="en-US" dirty="0"/>
              <a:t>字节变量程序</a:t>
            </a:r>
            <a:endParaRPr lang="zh-CN" altLang="en-US" dirty="0"/>
          </a:p>
        </p:txBody>
      </p:sp>
      <p:sp>
        <p:nvSpPr>
          <p:cNvPr id="40963" name="文本占位符 41986"/>
          <p:cNvSpPr>
            <a:spLocks noGrp="1"/>
          </p:cNvSpPr>
          <p:nvPr>
            <p:ph idx="1"/>
          </p:nvPr>
        </p:nvSpPr>
        <p:spPr>
          <a:xfrm>
            <a:off x="201925" y="749300"/>
            <a:ext cx="8971284" cy="5520045"/>
          </a:xfrm>
        </p:spPr>
        <p:txBody>
          <a:bodyPr vert="horz" wrap="square" lIns="91440" tIns="45720" rIns="91440" bIns="45720" anchor="t"/>
          <a:lstStyle/>
          <a:p>
            <a:pPr marL="0" indent="0" defTabSz="914400" fontAlgn="base" latinLnBrk="0">
              <a:lnSpc>
                <a:spcPct val="130000"/>
              </a:lnSpc>
              <a:spcBef>
                <a:spcPts val="0"/>
              </a:spcBef>
              <a:buNone/>
              <a:tabLst>
                <a:tab pos="1433830" algn="l"/>
                <a:tab pos="2867025" algn="l"/>
              </a:tabLst>
            </a:pPr>
            <a:r>
              <a:rPr lang="pt-BR" altLang="en-US" sz="3600" strike="noStrike" noProof="1"/>
              <a:t>	</a:t>
            </a:r>
            <a:r>
              <a:rPr lang="pt-BR" altLang="en-US" sz="3600" strike="noStrike" noProof="1">
                <a:solidFill>
                  <a:srgbClr val="FF0000"/>
                </a:solidFill>
              </a:rPr>
              <a:t>minint</a:t>
            </a:r>
            <a:r>
              <a:rPr lang="pt-BR" altLang="en-US" sz="3600" strike="noStrike" noProof="1">
                <a:solidFill>
                  <a:schemeClr val="folHlink"/>
                </a:solidFill>
              </a:rPr>
              <a:t> = 10</a:t>
            </a:r>
            <a:endParaRPr lang="pt-BR" altLang="en-US" sz="3600" strike="noStrike" noProof="1">
              <a:solidFill>
                <a:schemeClr val="folHlink"/>
              </a:solidFill>
            </a:endParaRPr>
          </a:p>
          <a:p>
            <a:pPr marL="0" indent="0" defTabSz="914400" fontAlgn="base" latinLnBrk="0">
              <a:lnSpc>
                <a:spcPct val="130000"/>
              </a:lnSpc>
              <a:spcBef>
                <a:spcPts val="0"/>
              </a:spcBef>
              <a:buNone/>
              <a:tabLst>
                <a:tab pos="1433830" algn="l"/>
                <a:tab pos="2867025" algn="l"/>
              </a:tabLst>
            </a:pPr>
            <a:r>
              <a:rPr lang="pt-BR" altLang="en-US" sz="3600" strike="noStrike" noProof="1">
                <a:solidFill>
                  <a:schemeClr val="folHlink"/>
                </a:solidFill>
              </a:rPr>
              <a:t>bvar1	</a:t>
            </a:r>
            <a:r>
              <a:rPr lang="pt-BR" altLang="en-US" sz="3600" strike="noStrike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db</a:t>
            </a:r>
            <a:r>
              <a:rPr lang="pt-BR" altLang="en-US" sz="3600" strike="noStrike" noProof="1">
                <a:solidFill>
                  <a:schemeClr val="folHlink"/>
                </a:solidFill>
              </a:rPr>
              <a:t> 0,128,255,-128,0,+127</a:t>
            </a:r>
            <a:endParaRPr lang="pt-BR" altLang="en-US" sz="3600" strike="noStrike" noProof="1">
              <a:solidFill>
                <a:schemeClr val="folHlink"/>
              </a:solidFill>
            </a:endParaRPr>
          </a:p>
          <a:p>
            <a:pPr marL="0" indent="0" defTabSz="914400" fontAlgn="base" latinLnBrk="0">
              <a:lnSpc>
                <a:spcPct val="130000"/>
              </a:lnSpc>
              <a:spcBef>
                <a:spcPts val="0"/>
              </a:spcBef>
              <a:buNone/>
              <a:tabLst>
                <a:tab pos="1433830" algn="l"/>
                <a:tab pos="2867025" algn="l"/>
              </a:tabLst>
            </a:pPr>
            <a:r>
              <a:rPr lang="pt-BR" altLang="en-US" sz="3600" strike="noStrike" noProof="1">
                <a:solidFill>
                  <a:schemeClr val="folHlink"/>
                </a:solidFill>
              </a:rPr>
              <a:t>bvar2	</a:t>
            </a:r>
            <a:r>
              <a:rPr lang="pt-BR" altLang="en-US" sz="3600" strike="noStrike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db</a:t>
            </a:r>
            <a:r>
              <a:rPr lang="pt-BR" altLang="en-US" sz="3600" strike="noStrike" noProof="1">
                <a:solidFill>
                  <a:schemeClr val="folHlink"/>
                </a:solidFill>
              </a:rPr>
              <a:t>  1,-1,38,-38,38h,-38h</a:t>
            </a:r>
            <a:endParaRPr lang="sv-SE" altLang="en-US" sz="3600" strike="noStrike" noProof="1">
              <a:solidFill>
                <a:schemeClr val="folHlink"/>
              </a:solidFill>
            </a:endParaRPr>
          </a:p>
          <a:p>
            <a:pPr marL="0" indent="0" defTabSz="914400" fontAlgn="base" latinLnBrk="0">
              <a:lnSpc>
                <a:spcPct val="130000"/>
              </a:lnSpc>
              <a:spcBef>
                <a:spcPts val="0"/>
              </a:spcBef>
              <a:buNone/>
              <a:tabLst>
                <a:tab pos="1433830" algn="l"/>
                <a:tab pos="2867025" algn="l"/>
              </a:tabLst>
            </a:pPr>
            <a:r>
              <a:rPr lang="sv-SE" altLang="en-US" sz="3600" strike="noStrike" noProof="1">
                <a:solidFill>
                  <a:schemeClr val="folHlink"/>
                </a:solidFill>
              </a:rPr>
              <a:t>bvar3  </a:t>
            </a:r>
            <a:r>
              <a:rPr lang="pt-BR" altLang="en-US" sz="3600" strike="noStrike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db</a:t>
            </a:r>
            <a:r>
              <a:rPr lang="sv-SE" altLang="en-US" sz="3600" strike="noStrike" noProof="1">
                <a:solidFill>
                  <a:schemeClr val="folHlink"/>
                </a:solidFill>
              </a:rPr>
              <a:t> ?</a:t>
            </a:r>
            <a:endParaRPr lang="sv-SE" altLang="en-US" sz="3600" strike="noStrike" noProof="1">
              <a:solidFill>
                <a:schemeClr val="folHlink"/>
              </a:solidFill>
            </a:endParaRPr>
          </a:p>
          <a:p>
            <a:pPr marL="0" indent="0" defTabSz="914400" fontAlgn="base" latinLnBrk="0">
              <a:lnSpc>
                <a:spcPct val="130000"/>
              </a:lnSpc>
              <a:spcBef>
                <a:spcPts val="0"/>
              </a:spcBef>
              <a:buNone/>
              <a:tabLst>
                <a:tab pos="1433830" algn="l"/>
                <a:tab pos="2867025" algn="l"/>
              </a:tabLst>
            </a:pPr>
            <a:r>
              <a:rPr lang="sv-SE" altLang="en-US" sz="3600" strike="noStrike" noProof="1">
                <a:solidFill>
                  <a:schemeClr val="folHlink"/>
                </a:solidFill>
              </a:rPr>
              <a:t>bvar4	</a:t>
            </a:r>
            <a:r>
              <a:rPr lang="pt-BR" altLang="en-US" sz="3600" strike="noStrike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db</a:t>
            </a:r>
            <a:r>
              <a:rPr lang="sv-SE" altLang="en-US" sz="3600" strike="noStrike" noProof="1">
                <a:solidFill>
                  <a:schemeClr val="folHlink"/>
                </a:solidFill>
              </a:rPr>
              <a:t> 5 dup ('$')</a:t>
            </a:r>
            <a:endParaRPr lang="sv-SE" altLang="en-US" sz="3600" strike="noStrike" noProof="1">
              <a:solidFill>
                <a:schemeClr val="folHlink"/>
              </a:solidFill>
            </a:endParaRPr>
          </a:p>
          <a:p>
            <a:pPr marL="0" indent="0" defTabSz="914400" fontAlgn="base" latinLnBrk="0">
              <a:lnSpc>
                <a:spcPct val="130000"/>
              </a:lnSpc>
              <a:spcBef>
                <a:spcPts val="0"/>
              </a:spcBef>
              <a:buNone/>
              <a:tabLst>
                <a:tab pos="1433830" algn="l"/>
                <a:tab pos="2867025" algn="l"/>
              </a:tabLst>
            </a:pPr>
            <a:r>
              <a:rPr lang="it-IT" altLang="en-US" sz="3600" strike="noStrike" noProof="1">
                <a:solidFill>
                  <a:schemeClr val="folHlink"/>
                </a:solidFill>
              </a:rPr>
              <a:t>bvar5	</a:t>
            </a:r>
            <a:r>
              <a:rPr lang="pt-BR" altLang="en-US" sz="3600" strike="noStrike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db</a:t>
            </a:r>
            <a:r>
              <a:rPr lang="it-IT" altLang="en-US" sz="3600" strike="noStrike" noProof="1">
                <a:solidFill>
                  <a:schemeClr val="folHlink"/>
                </a:solidFill>
              </a:rPr>
              <a:t> </a:t>
            </a:r>
            <a:r>
              <a:rPr lang="it-IT" altLang="en-US" strike="noStrike" noProof="1">
                <a:solidFill>
                  <a:srgbClr val="FF0000"/>
                </a:solidFill>
              </a:rPr>
              <a:t>minint</a:t>
            </a:r>
            <a:r>
              <a:rPr lang="it-IT" altLang="en-US" strike="noStrike" noProof="1">
                <a:solidFill>
                  <a:schemeClr val="folHlink"/>
                </a:solidFill>
              </a:rPr>
              <a:t> dup(0),</a:t>
            </a:r>
            <a:r>
              <a:rPr lang="it-IT" altLang="en-US" strike="noStrike" noProof="1">
                <a:solidFill>
                  <a:srgbClr val="FF0000"/>
                </a:solidFill>
              </a:rPr>
              <a:t>minint</a:t>
            </a:r>
            <a:r>
              <a:rPr lang="it-IT" altLang="en-US" strike="noStrike" noProof="1">
                <a:solidFill>
                  <a:schemeClr val="folHlink"/>
                </a:solidFill>
              </a:rPr>
              <a:t> dup(</a:t>
            </a:r>
            <a:r>
              <a:rPr lang="it-IT" altLang="en-US" strike="noStrike" noProof="1">
                <a:solidFill>
                  <a:srgbClr val="FF0000"/>
                </a:solidFill>
              </a:rPr>
              <a:t>minint</a:t>
            </a:r>
            <a:r>
              <a:rPr lang="it-IT" altLang="en-US" strike="noStrike" noProof="1">
                <a:solidFill>
                  <a:schemeClr val="folHlink"/>
                </a:solidFill>
              </a:rPr>
              <a:t>,?)</a:t>
            </a:r>
            <a:endParaRPr lang="it-IT" altLang="en-US" sz="2400" strike="noStrike" noProof="1">
              <a:solidFill>
                <a:schemeClr val="folHlink"/>
              </a:solidFill>
            </a:endParaRPr>
          </a:p>
          <a:p>
            <a:pPr marL="0" indent="0" defTabSz="914400" fontAlgn="base" latinLnBrk="0">
              <a:lnSpc>
                <a:spcPct val="130000"/>
              </a:lnSpc>
              <a:spcBef>
                <a:spcPts val="0"/>
              </a:spcBef>
              <a:buNone/>
              <a:tabLst>
                <a:tab pos="1433830" algn="l"/>
                <a:tab pos="2867025" algn="l"/>
              </a:tabLst>
            </a:pPr>
            <a:r>
              <a:rPr lang="it-IT" altLang="en-US" sz="3600" strike="noStrike" noProof="1"/>
              <a:t>	</a:t>
            </a:r>
            <a:r>
              <a:rPr lang="pt-BR" altLang="en-US" sz="3600" strike="noStrike" noProof="1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</a:rPr>
              <a:t>db</a:t>
            </a:r>
            <a:r>
              <a:rPr lang="it-IT" altLang="en-US" sz="3600" strike="noStrike" noProof="1">
                <a:solidFill>
                  <a:schemeClr val="folHlink"/>
                </a:solidFill>
              </a:rPr>
              <a:t> 2 dup(2,3,2 dup(4))</a:t>
            </a:r>
            <a:endParaRPr lang="zh-CN" altLang="en-US" sz="3600" strike="noStrike" noProof="1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4300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3. </a:t>
            </a:r>
            <a:r>
              <a:rPr lang="zh-CN" altLang="en-US" dirty="0"/>
              <a:t>字量数据</a:t>
            </a:r>
            <a:endParaRPr lang="zh-CN" altLang="en-US" dirty="0"/>
          </a:p>
        </p:txBody>
      </p:sp>
      <p:sp>
        <p:nvSpPr>
          <p:cNvPr id="41987" name="文本占位符 43010"/>
          <p:cNvSpPr>
            <a:spLocks noGrp="1" noChangeArrowheads="1"/>
          </p:cNvSpPr>
          <p:nvPr>
            <p:ph idx="1"/>
          </p:nvPr>
        </p:nvSpPr>
        <p:spPr>
          <a:xfrm>
            <a:off x="193675" y="914400"/>
            <a:ext cx="8915400" cy="55197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DW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位、字量变量数据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可以表达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5305" marR="0" lvl="1" indent="-1701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位无符号和有符号整数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5305" marR="0" lvl="1" indent="-1701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位段地址，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位偏移地址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位数据含高低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个字节，占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个连续的字节存储单元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5305" marR="0" lvl="1" indent="-1701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小端方式（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Little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Endian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处理器采用小端方式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0430" marR="0" lvl="2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低字节数据存放在低地址存储单元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0430" marR="0" lvl="2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高字节数据存放在高地址存储单元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5305" marR="0" lvl="1" indent="-1701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大端方式（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Big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Endian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0430" marR="0" lvl="2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低字节数据存放在高地址存储单元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00430" marR="0" lvl="2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高字节数据存放在低地址存储单元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4403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2-3〕</a:t>
            </a:r>
            <a:r>
              <a:rPr lang="zh-CN" altLang="en-US" dirty="0"/>
              <a:t>字变量程序</a:t>
            </a:r>
            <a:endParaRPr lang="zh-CN" altLang="en-US" dirty="0"/>
          </a:p>
        </p:txBody>
      </p:sp>
      <p:sp>
        <p:nvSpPr>
          <p:cNvPr id="38914" name="文本占位符 44034"/>
          <p:cNvSpPr>
            <a:spLocks noGrp="1"/>
          </p:cNvSpPr>
          <p:nvPr>
            <p:ph idx="1"/>
          </p:nvPr>
        </p:nvSpPr>
        <p:spPr>
          <a:xfrm>
            <a:off x="269875" y="765175"/>
            <a:ext cx="8591550" cy="5867400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marL="0" indent="0" defTabSz="914400">
              <a:lnSpc>
                <a:spcPct val="85000"/>
              </a:lnSpc>
              <a:buNone/>
              <a:tabLst>
                <a:tab pos="1433830" algn="l"/>
              </a:tabLst>
            </a:pPr>
            <a:r>
              <a:rPr lang="it-IT" altLang="en-US" sz="3600" dirty="0"/>
              <a:t>	</a:t>
            </a:r>
            <a:r>
              <a:rPr lang="it-IT" altLang="en-US" sz="3600" dirty="0">
                <a:solidFill>
                  <a:schemeClr val="folHlink"/>
                </a:solidFill>
              </a:rPr>
              <a:t>minint = 10</a:t>
            </a:r>
            <a:endParaRPr lang="it-IT" altLang="en-US" sz="36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1433830" algn="l"/>
              </a:tabLst>
            </a:pPr>
            <a:r>
              <a:rPr lang="it-IT" altLang="en-US" sz="3600" dirty="0">
                <a:solidFill>
                  <a:schemeClr val="folHlink"/>
                </a:solidFill>
              </a:rPr>
              <a:t>wvar1	dw 0,32768,65535,-32768, 0,  +32767</a:t>
            </a:r>
            <a:endParaRPr lang="it-IT" altLang="en-US" sz="36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1433830" algn="l"/>
              </a:tabLst>
            </a:pPr>
            <a:r>
              <a:rPr lang="en-US" altLang="zh-CN" sz="3600" dirty="0">
                <a:solidFill>
                  <a:schemeClr val="folHlink"/>
                </a:solidFill>
              </a:rPr>
              <a:t>wvar2	</a:t>
            </a:r>
            <a:r>
              <a:rPr lang="it-IT" altLang="en-US" sz="3600" dirty="0">
                <a:solidFill>
                  <a:schemeClr val="folHlink"/>
                </a:solidFill>
              </a:rPr>
              <a:t>dw</a:t>
            </a:r>
            <a:r>
              <a:rPr lang="en-US" altLang="zh-CN" sz="3600" dirty="0">
                <a:solidFill>
                  <a:schemeClr val="folHlink"/>
                </a:solidFill>
              </a:rPr>
              <a:t> 1,-1,38,-38,38h,-38h</a:t>
            </a:r>
            <a:endParaRPr lang="en-US" altLang="zh-CN" sz="36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1433830" algn="l"/>
              </a:tabLst>
            </a:pPr>
            <a:r>
              <a:rPr lang="en-US" altLang="zh-CN" sz="3600" dirty="0">
                <a:solidFill>
                  <a:schemeClr val="folHlink"/>
                </a:solidFill>
              </a:rPr>
              <a:t>wvar3	dw ?</a:t>
            </a:r>
            <a:endParaRPr lang="en-US" altLang="zh-CN" sz="36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1433830" algn="l"/>
              </a:tabLst>
            </a:pPr>
            <a:r>
              <a:rPr lang="en-US" altLang="zh-CN" sz="3600" dirty="0">
                <a:solidFill>
                  <a:schemeClr val="folHlink"/>
                </a:solidFill>
              </a:rPr>
              <a:t>wvar4	dw 2010h,1020h</a:t>
            </a:r>
            <a:endParaRPr lang="en-US" altLang="zh-CN" sz="36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1433830" algn="l"/>
              </a:tabLst>
            </a:pPr>
            <a:r>
              <a:rPr lang="en-US" altLang="zh-CN" sz="3600" dirty="0">
                <a:solidFill>
                  <a:schemeClr val="tx2"/>
                </a:solidFill>
              </a:rPr>
              <a:t>	</a:t>
            </a:r>
            <a:r>
              <a:rPr lang="en-US" altLang="zh-CN" sz="3600" dirty="0">
                <a:solidFill>
                  <a:schemeClr val="folHlink"/>
                </a:solidFill>
              </a:rPr>
              <a:t>dw 5 dup(minint,?)</a:t>
            </a:r>
            <a:endParaRPr lang="en-US" altLang="zh-CN" sz="36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1433830" algn="l"/>
              </a:tabLst>
            </a:pPr>
            <a:r>
              <a:rPr lang="en-US" altLang="zh-CN" sz="3600" dirty="0">
                <a:solidFill>
                  <a:schemeClr val="folHlink"/>
                </a:solidFill>
              </a:rPr>
              <a:t>wvar6	dw 3139h,3832h</a:t>
            </a:r>
            <a:endParaRPr lang="en-US" altLang="zh-CN" sz="36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1433830" algn="l"/>
              </a:tabLst>
            </a:pPr>
            <a:r>
              <a:rPr lang="en-US" altLang="zh-CN" sz="3600" dirty="0">
                <a:solidFill>
                  <a:schemeClr val="folHlink"/>
                </a:solidFill>
              </a:rPr>
              <a:t>bvar6	db 39h,31h,32h,38h</a:t>
            </a:r>
            <a:endParaRPr lang="en-US" altLang="zh-CN" sz="36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1433830" algn="l"/>
              </a:tabLst>
            </a:pPr>
            <a:r>
              <a:rPr lang="en-US" altLang="zh-CN" sz="3600" dirty="0"/>
              <a:t>	</a:t>
            </a:r>
            <a:r>
              <a:rPr lang="en-US" altLang="zh-CN" sz="3600" dirty="0">
                <a:solidFill>
                  <a:schemeClr val="folHlink"/>
                </a:solidFill>
              </a:rPr>
              <a:t>db '$'</a:t>
            </a:r>
            <a:endParaRPr lang="zh-CN" altLang="en-US" sz="36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4505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数据的存放顺序：小端方式</a:t>
            </a:r>
            <a:endParaRPr lang="zh-CN" altLang="en-US" dirty="0"/>
          </a:p>
        </p:txBody>
      </p:sp>
      <p:sp>
        <p:nvSpPr>
          <p:cNvPr id="39938" name="流程图: 可选过程 45058">
            <a:hlinkClick r:id="" action="ppaction://hlinkshowjump?jump=lastslideviewed"/>
          </p:cNvPr>
          <p:cNvSpPr/>
          <p:nvPr/>
        </p:nvSpPr>
        <p:spPr>
          <a:xfrm>
            <a:off x="8610600" y="6448425"/>
            <a:ext cx="520700" cy="398463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返回</a:t>
            </a:r>
            <a:endParaRPr lang="zh-CN" altLang="en-US" sz="1400" b="1" dirty="0">
              <a:solidFill>
                <a:schemeClr val="tx2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grpSp>
        <p:nvGrpSpPr>
          <p:cNvPr id="39939" name="组合 45059"/>
          <p:cNvGrpSpPr>
            <a:grpSpLocks noChangeAspect="1"/>
          </p:cNvGrpSpPr>
          <p:nvPr/>
        </p:nvGrpSpPr>
        <p:grpSpPr>
          <a:xfrm>
            <a:off x="1588" y="1555750"/>
            <a:ext cx="9096375" cy="3538538"/>
            <a:chOff x="0" y="0"/>
            <a:chExt cx="5730" cy="2229"/>
          </a:xfrm>
        </p:grpSpPr>
        <p:pic>
          <p:nvPicPr>
            <p:cNvPr id="39940" name="图片 45060"/>
            <p:cNvPicPr>
              <a:picLocks noChangeAspect="1"/>
            </p:cNvPicPr>
            <p:nvPr/>
          </p:nvPicPr>
          <p:blipFill>
            <a:blip r:embed="rId1"/>
            <a:srcRect l="54893" r="12488"/>
            <a:stretch>
              <a:fillRect/>
            </a:stretch>
          </p:blipFill>
          <p:spPr>
            <a:xfrm>
              <a:off x="3318" y="0"/>
              <a:ext cx="2412" cy="222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9941" name="图片 45061"/>
            <p:cNvPicPr>
              <a:picLocks noChangeAspect="1"/>
            </p:cNvPicPr>
            <p:nvPr/>
          </p:nvPicPr>
          <p:blipFill>
            <a:blip r:embed="rId1"/>
            <a:srcRect r="55426"/>
            <a:stretch>
              <a:fillRect/>
            </a:stretch>
          </p:blipFill>
          <p:spPr>
            <a:xfrm>
              <a:off x="0" y="0"/>
              <a:ext cx="3296" cy="222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4403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2-3〕</a:t>
            </a:r>
            <a:r>
              <a:rPr lang="zh-CN" altLang="en-US" dirty="0"/>
              <a:t>字变量程序</a:t>
            </a:r>
            <a:endParaRPr lang="zh-CN" altLang="en-US" dirty="0"/>
          </a:p>
        </p:txBody>
      </p:sp>
      <p:sp>
        <p:nvSpPr>
          <p:cNvPr id="38914" name="文本占位符 44034"/>
          <p:cNvSpPr>
            <a:spLocks noGrp="1"/>
          </p:cNvSpPr>
          <p:nvPr>
            <p:ph idx="1"/>
          </p:nvPr>
        </p:nvSpPr>
        <p:spPr>
          <a:xfrm>
            <a:off x="323528" y="1095284"/>
            <a:ext cx="8591550" cy="5219799"/>
          </a:xfrm>
          <a:solidFill>
            <a:schemeClr val="bg1"/>
          </a:solidFill>
        </p:spPr>
        <p:txBody>
          <a:bodyPr vert="horz" wrap="square" lIns="91440" tIns="45720" rIns="91440" bIns="45720" anchor="t" anchorCtr="0"/>
          <a:lstStyle/>
          <a:p>
            <a:pPr marL="0" indent="0" defTabSz="914400">
              <a:lnSpc>
                <a:spcPct val="85000"/>
              </a:lnSpc>
              <a:buNone/>
              <a:tabLst>
                <a:tab pos="1433830" algn="l"/>
              </a:tabLst>
            </a:pPr>
            <a:r>
              <a:rPr lang="en-US" altLang="zh-CN" sz="3600" dirty="0"/>
              <a:t>;</a:t>
            </a:r>
            <a:r>
              <a:rPr lang="zh-CN" altLang="en-US" sz="3600" dirty="0"/>
              <a:t>代码段</a:t>
            </a:r>
            <a:endParaRPr lang="en-US" altLang="zh-CN" sz="3600" dirty="0"/>
          </a:p>
          <a:p>
            <a:pPr marL="0" indent="0" defTabSz="914400">
              <a:lnSpc>
                <a:spcPct val="85000"/>
              </a:lnSpc>
              <a:buNone/>
              <a:tabLst>
                <a:tab pos="1433830" algn="l"/>
              </a:tabLst>
            </a:pPr>
            <a:r>
              <a:rPr lang="en-US" altLang="zh-CN" sz="3600" dirty="0">
                <a:solidFill>
                  <a:schemeClr val="folHlink"/>
                </a:solidFill>
              </a:rPr>
              <a:t>Mov </a:t>
            </a:r>
            <a:r>
              <a:rPr lang="en-US" altLang="zh-CN" sz="3600" dirty="0" err="1">
                <a:solidFill>
                  <a:schemeClr val="folHlink"/>
                </a:solidFill>
              </a:rPr>
              <a:t>dx,offset</a:t>
            </a:r>
            <a:r>
              <a:rPr lang="en-US" altLang="zh-CN" sz="3600" dirty="0">
                <a:solidFill>
                  <a:schemeClr val="folHlink"/>
                </a:solidFill>
              </a:rPr>
              <a:t> wvar6</a:t>
            </a:r>
            <a:endParaRPr lang="en-US" altLang="zh-CN" sz="36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1433830" algn="l"/>
              </a:tabLst>
            </a:pPr>
            <a:r>
              <a:rPr lang="en-US" altLang="zh-CN" sz="3600" dirty="0">
                <a:solidFill>
                  <a:schemeClr val="folHlink"/>
                </a:solidFill>
              </a:rPr>
              <a:t>Mov ah,9</a:t>
            </a:r>
            <a:endParaRPr lang="en-US" altLang="zh-CN" sz="36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1433830" algn="l"/>
              </a:tabLst>
            </a:pPr>
            <a:r>
              <a:rPr lang="en-US" altLang="zh-CN" sz="3600" dirty="0">
                <a:solidFill>
                  <a:schemeClr val="folHlink"/>
                </a:solidFill>
              </a:rPr>
              <a:t>Int 21h</a:t>
            </a:r>
            <a:endParaRPr lang="en-US" altLang="zh-CN" sz="36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1433830" algn="l"/>
              </a:tabLst>
            </a:pPr>
            <a:r>
              <a:rPr lang="en-US" altLang="zh-CN" sz="3600" dirty="0">
                <a:solidFill>
                  <a:schemeClr val="folHlink"/>
                </a:solidFill>
              </a:rPr>
              <a:t>;</a:t>
            </a:r>
            <a:r>
              <a:rPr lang="zh-CN" altLang="en-US" sz="3600" dirty="0">
                <a:solidFill>
                  <a:schemeClr val="folHlink"/>
                </a:solidFill>
              </a:rPr>
              <a:t>输出以</a:t>
            </a:r>
            <a:r>
              <a:rPr lang="en-US" altLang="zh-CN" sz="3600" dirty="0">
                <a:solidFill>
                  <a:schemeClr val="folHlink"/>
                </a:solidFill>
              </a:rPr>
              <a:t>wvar6</a:t>
            </a:r>
            <a:r>
              <a:rPr lang="zh-CN" altLang="en-US" sz="3600" dirty="0">
                <a:solidFill>
                  <a:schemeClr val="folHlink"/>
                </a:solidFill>
              </a:rPr>
              <a:t>起始的内存内容</a:t>
            </a:r>
            <a:endParaRPr lang="zh-CN" altLang="en-US" sz="3600" dirty="0">
              <a:solidFill>
                <a:schemeClr val="folHlink"/>
              </a:solidFill>
            </a:endParaRPr>
          </a:p>
        </p:txBody>
      </p:sp>
      <p:sp>
        <p:nvSpPr>
          <p:cNvPr id="38915" name="文本框 44035"/>
          <p:cNvSpPr txBox="1"/>
          <p:nvPr/>
        </p:nvSpPr>
        <p:spPr>
          <a:xfrm>
            <a:off x="6335713" y="4464050"/>
            <a:ext cx="2525712" cy="933450"/>
          </a:xfrm>
          <a:prstGeom prst="rect">
            <a:avLst/>
          </a:prstGeom>
          <a:solidFill>
            <a:srgbClr val="333333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91289128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文本框 44036"/>
          <p:cNvSpPr txBox="1"/>
          <p:nvPr/>
        </p:nvSpPr>
        <p:spPr>
          <a:xfrm>
            <a:off x="7845425" y="5397500"/>
            <a:ext cx="9937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F8B15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运行结果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AF8B15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7" name="矩形 44037">
            <a:hlinkClick r:id="rId1" action="ppaction://hlinksldjump"/>
          </p:cNvPr>
          <p:cNvSpPr>
            <a:spLocks noTextEdit="1"/>
          </p:cNvSpPr>
          <p:nvPr/>
        </p:nvSpPr>
        <p:spPr>
          <a:xfrm>
            <a:off x="8201025" y="4143375"/>
            <a:ext cx="638175" cy="581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 w="12700" cap="flat" cmpd="sng">
                  <a:solidFill>
                    <a:srgbClr val="3333CC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uLnTx/>
                <a:uFillTx/>
                <a:latin typeface="楷体_GB2312" charset="0"/>
                <a:ea typeface="楷体_GB2312" charset="0"/>
                <a:cs typeface="+mn-cs"/>
              </a:rPr>
              <a:t>?</a:t>
            </a:r>
            <a:endParaRPr kumimoji="0" lang="zh-CN" altLang="en-US" sz="4000" b="0" i="0" u="none" strike="noStrike" kern="1200" cap="none" spc="0" normalizeH="0" baseline="0" noProof="0">
              <a:ln w="12700" cap="flat" cmpd="sng">
                <a:solidFill>
                  <a:srgbClr val="3333CC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B2B2B2">
                  <a:alpha val="50195"/>
                </a:srgbClr>
              </a:solidFill>
              <a:effectLst>
                <a:outerShdw dist="45791" dir="2021404" algn="ctr" rotWithShape="0">
                  <a:srgbClr val="9999FF"/>
                </a:outerShdw>
              </a:effectLst>
              <a:uLnTx/>
              <a:uFillTx/>
              <a:latin typeface="楷体_GB2312" charset="0"/>
              <a:ea typeface="楷体_GB2312" charset="0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4608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4. </a:t>
            </a:r>
            <a:r>
              <a:rPr lang="zh-CN" altLang="en-US" dirty="0"/>
              <a:t>双字量数据</a:t>
            </a:r>
            <a:endParaRPr lang="zh-CN" altLang="en-US" dirty="0"/>
          </a:p>
        </p:txBody>
      </p:sp>
      <p:sp>
        <p:nvSpPr>
          <p:cNvPr id="40962" name="文本占位符 4608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solidFill>
                  <a:schemeClr val="folHlink"/>
                </a:solidFill>
              </a:rPr>
              <a:t>DD</a:t>
            </a:r>
            <a:r>
              <a:rPr lang="zh-CN" altLang="en-US" dirty="0"/>
              <a:t>定义</a:t>
            </a:r>
            <a:r>
              <a:rPr lang="en-US" altLang="zh-CN" dirty="0"/>
              <a:t>32</a:t>
            </a:r>
            <a:r>
              <a:rPr lang="zh-CN" altLang="en-US" dirty="0"/>
              <a:t>位、双字量变量数据</a:t>
            </a:r>
            <a:endParaRPr lang="zh-CN" altLang="en-US" dirty="0"/>
          </a:p>
          <a:p>
            <a:r>
              <a:rPr lang="zh-CN" altLang="en-US" dirty="0"/>
              <a:t>可以表达</a:t>
            </a:r>
            <a:endParaRPr lang="zh-CN" altLang="en-US" dirty="0"/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位无符号和有符号整数</a:t>
            </a:r>
            <a:endParaRPr lang="en-US" altLang="zh-CN" dirty="0"/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位偏移地址、线性地址或段基地址</a:t>
            </a:r>
            <a:endParaRPr lang="zh-CN" altLang="en-US" dirty="0"/>
          </a:p>
          <a:p>
            <a:r>
              <a:rPr lang="en-US" altLang="zh-CN" dirty="0"/>
              <a:t>32</a:t>
            </a:r>
            <a:r>
              <a:rPr lang="zh-CN" altLang="en-US" dirty="0"/>
              <a:t>位数据包含</a:t>
            </a:r>
            <a:r>
              <a:rPr lang="en-US" altLang="zh-CN" dirty="0"/>
              <a:t>4</a:t>
            </a:r>
            <a:r>
              <a:rPr lang="zh-CN" altLang="en-US" dirty="0"/>
              <a:t>个字节，以“高对高、低对低”原则占用</a:t>
            </a:r>
            <a:r>
              <a:rPr lang="en-US" altLang="zh-CN" dirty="0"/>
              <a:t>4</a:t>
            </a:r>
            <a:r>
              <a:rPr lang="zh-CN" altLang="en-US" dirty="0"/>
              <a:t>个连续字节空间</a:t>
            </a:r>
            <a:endParaRPr lang="zh-CN" altLang="en-US" dirty="0"/>
          </a:p>
        </p:txBody>
      </p:sp>
      <p:sp>
        <p:nvSpPr>
          <p:cNvPr id="40963" name="流程图: 可选过程 46085">
            <a:hlinkClick r:id="rId1" action="ppaction://hlinksldjump"/>
          </p:cNvPr>
          <p:cNvSpPr/>
          <p:nvPr/>
        </p:nvSpPr>
        <p:spPr>
          <a:xfrm>
            <a:off x="8388350" y="6343650"/>
            <a:ext cx="742950" cy="398463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示意图</a:t>
            </a:r>
            <a:endParaRPr lang="zh-CN" altLang="en-US" sz="1400" b="1" dirty="0">
              <a:solidFill>
                <a:schemeClr val="tx2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流程图: 可选过程 47105">
            <a:hlinkClick r:id="" action="ppaction://hlinkshowjump?jump=lastslideviewed"/>
          </p:cNvPr>
          <p:cNvSpPr/>
          <p:nvPr/>
        </p:nvSpPr>
        <p:spPr>
          <a:xfrm>
            <a:off x="8610600" y="6448425"/>
            <a:ext cx="520700" cy="398463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返回</a:t>
            </a:r>
            <a:endParaRPr lang="zh-CN" altLang="en-US" sz="1400" b="1" dirty="0">
              <a:solidFill>
                <a:schemeClr val="tx2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41986" name="标题 4710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8086</a:t>
            </a:r>
            <a:r>
              <a:rPr lang="zh-CN" altLang="en-US" dirty="0"/>
              <a:t>采用小端存储方式</a:t>
            </a:r>
            <a:endParaRPr lang="zh-CN" altLang="en-US" dirty="0"/>
          </a:p>
        </p:txBody>
      </p:sp>
      <p:pic>
        <p:nvPicPr>
          <p:cNvPr id="41987" name="图片 4710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753" t="23683"/>
          <a:stretch>
            <a:fillRect/>
          </a:stretch>
        </p:blipFill>
        <p:spPr>
          <a:xfrm>
            <a:off x="395288" y="4175125"/>
            <a:ext cx="8402637" cy="2354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8" name="图片 47108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7896"/>
          <a:stretch>
            <a:fillRect/>
          </a:stretch>
        </p:blipFill>
        <p:spPr>
          <a:xfrm>
            <a:off x="34925" y="922338"/>
            <a:ext cx="4465638" cy="3438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9" name="AutoShape 4"/>
          <p:cNvSpPr/>
          <p:nvPr/>
        </p:nvSpPr>
        <p:spPr>
          <a:xfrm>
            <a:off x="5076825" y="2133600"/>
            <a:ext cx="3168650" cy="719138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anchor="ctr" anchorCtr="0"/>
          <a:lstStyle/>
          <a:p>
            <a:pPr algn="ctr">
              <a:lnSpc>
                <a:spcPct val="80000"/>
              </a:lnSpc>
            </a:pPr>
            <a:r>
              <a:rPr lang="zh-CN" altLang="en-US" sz="2800" b="1" dirty="0">
                <a:solidFill>
                  <a:srgbClr val="6633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高对高、低对低</a:t>
            </a:r>
            <a:endParaRPr lang="zh-CN" altLang="en-US" sz="2800" b="1" dirty="0">
              <a:solidFill>
                <a:srgbClr val="6633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4812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2-4〕</a:t>
            </a:r>
            <a:r>
              <a:rPr lang="zh-CN" altLang="en-US" dirty="0"/>
              <a:t>双字变量程序－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43010" name="文本占位符 48130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419725"/>
          </a:xfrm>
        </p:spPr>
        <p:txBody>
          <a:bodyPr vert="horz" wrap="square" lIns="91440" tIns="45720" rIns="91440" bIns="45720" anchor="t" anchorCtr="0"/>
          <a:lstStyle/>
          <a:p>
            <a:pPr marL="0" indent="0" defTabSz="914400">
              <a:buNone/>
              <a:tabLst>
                <a:tab pos="1433830" algn="l"/>
              </a:tabLst>
            </a:pPr>
            <a:r>
              <a:rPr lang="it-IT" altLang="en-US" sz="2800" dirty="0"/>
              <a:t>	</a:t>
            </a:r>
            <a:r>
              <a:rPr lang="it-IT" altLang="en-US" sz="2800" dirty="0">
                <a:solidFill>
                  <a:schemeClr val="folHlink"/>
                </a:solidFill>
              </a:rPr>
              <a:t>minint= 10</a:t>
            </a:r>
            <a:endParaRPr lang="it-IT" altLang="en-US" sz="2800" dirty="0">
              <a:solidFill>
                <a:schemeClr val="folHlink"/>
              </a:solidFill>
            </a:endParaRPr>
          </a:p>
          <a:p>
            <a:pPr marL="0" indent="0" defTabSz="914400">
              <a:buNone/>
              <a:tabLst>
                <a:tab pos="1433830" algn="l"/>
              </a:tabLst>
            </a:pPr>
            <a:r>
              <a:rPr lang="it-IT" altLang="en-US" sz="2800" dirty="0">
                <a:solidFill>
                  <a:schemeClr val="folHlink"/>
                </a:solidFill>
              </a:rPr>
              <a:t>dvar1	</a:t>
            </a:r>
            <a:r>
              <a:rPr lang="it-IT" altLang="en-US" sz="2800" dirty="0">
                <a:solidFill>
                  <a:srgbClr val="C00000"/>
                </a:solidFill>
              </a:rPr>
              <a:t>dd</a:t>
            </a:r>
            <a:r>
              <a:rPr lang="it-IT" altLang="en-US" sz="2800" dirty="0">
                <a:solidFill>
                  <a:schemeClr val="folHlink"/>
                </a:solidFill>
              </a:rPr>
              <a:t> 0,80000000h,0ffffffffh,\</a:t>
            </a:r>
            <a:endParaRPr lang="zh-CN" altLang="en-US" sz="2800" dirty="0">
              <a:solidFill>
                <a:schemeClr val="folHlink"/>
              </a:solidFill>
            </a:endParaRPr>
          </a:p>
          <a:p>
            <a:pPr marL="0" indent="0" defTabSz="914400">
              <a:buNone/>
              <a:tabLst>
                <a:tab pos="1433830" algn="l"/>
              </a:tabLst>
            </a:pPr>
            <a:r>
              <a:rPr lang="it-IT" altLang="en-US" sz="2800" dirty="0">
                <a:solidFill>
                  <a:schemeClr val="folHlink"/>
                </a:solidFill>
              </a:rPr>
              <a:t>	-80000000h,0,7fffffffh</a:t>
            </a:r>
            <a:endParaRPr lang="it-IT" altLang="en-US" sz="2800" dirty="0">
              <a:solidFill>
                <a:schemeClr val="folHlink"/>
              </a:solidFill>
            </a:endParaRPr>
          </a:p>
          <a:p>
            <a:pPr marL="0" indent="0" defTabSz="914400">
              <a:buNone/>
              <a:tabLst>
                <a:tab pos="1433830" algn="l"/>
              </a:tabLst>
            </a:pPr>
            <a:r>
              <a:rPr lang="it-IT" altLang="en-US" sz="2800" dirty="0">
                <a:solidFill>
                  <a:srgbClr val="FF0000"/>
                </a:solidFill>
              </a:rPr>
              <a:t>0000</a:t>
            </a:r>
            <a:r>
              <a:rPr lang="it-IT" altLang="en-US" sz="2800" dirty="0"/>
              <a:t>	</a:t>
            </a:r>
            <a:r>
              <a:rPr lang="it-IT" altLang="en-US" sz="2800" dirty="0">
                <a:solidFill>
                  <a:srgbClr val="193C7D"/>
                </a:solidFill>
              </a:rPr>
              <a:t>00000000 80000000 FFFFFFFF</a:t>
            </a:r>
            <a:endParaRPr lang="it-IT" altLang="en-US" sz="2800" dirty="0">
              <a:solidFill>
                <a:srgbClr val="193C7D"/>
              </a:solidFill>
            </a:endParaRPr>
          </a:p>
          <a:p>
            <a:pPr marL="0" indent="0" defTabSz="914400">
              <a:buNone/>
              <a:tabLst>
                <a:tab pos="1433830" algn="l"/>
              </a:tabLst>
            </a:pPr>
            <a:r>
              <a:rPr lang="it-IT" altLang="en-US" sz="2800" dirty="0">
                <a:solidFill>
                  <a:srgbClr val="193C7D"/>
                </a:solidFill>
              </a:rPr>
              <a:t>	80000000 00000000 7FFFFFFF</a:t>
            </a:r>
            <a:endParaRPr lang="it-IT" altLang="en-US" sz="2800" dirty="0">
              <a:solidFill>
                <a:srgbClr val="193C7D"/>
              </a:solidFill>
            </a:endParaRPr>
          </a:p>
          <a:p>
            <a:pPr marL="0" indent="0" defTabSz="914400">
              <a:buNone/>
              <a:tabLst>
                <a:tab pos="1433830" algn="l"/>
              </a:tabLst>
            </a:pPr>
            <a:r>
              <a:rPr lang="it-IT" altLang="en-US" sz="2800" dirty="0">
                <a:solidFill>
                  <a:schemeClr val="folHlink"/>
                </a:solidFill>
              </a:rPr>
              <a:t>dvar2	</a:t>
            </a:r>
            <a:r>
              <a:rPr lang="it-IT" altLang="en-US" sz="2800" dirty="0">
                <a:solidFill>
                  <a:srgbClr val="C00000"/>
                </a:solidFill>
              </a:rPr>
              <a:t>dd</a:t>
            </a:r>
            <a:r>
              <a:rPr lang="it-IT" altLang="en-US" sz="2800" dirty="0">
                <a:solidFill>
                  <a:schemeClr val="folHlink"/>
                </a:solidFill>
              </a:rPr>
              <a:t> 1,-1,38,-38,38h,-38h</a:t>
            </a:r>
            <a:endParaRPr lang="it-IT" altLang="en-US" sz="2800" dirty="0">
              <a:solidFill>
                <a:schemeClr val="folHlink"/>
              </a:solidFill>
            </a:endParaRPr>
          </a:p>
          <a:p>
            <a:pPr marL="0" indent="0" defTabSz="914400">
              <a:buNone/>
              <a:tabLst>
                <a:tab pos="1433830" algn="l"/>
              </a:tabLst>
            </a:pPr>
            <a:r>
              <a:rPr lang="it-IT" altLang="en-US" sz="2800" dirty="0">
                <a:solidFill>
                  <a:srgbClr val="FF0000"/>
                </a:solidFill>
              </a:rPr>
              <a:t>0018</a:t>
            </a:r>
            <a:r>
              <a:rPr lang="it-IT" altLang="en-US" sz="2800" dirty="0"/>
              <a:t>	</a:t>
            </a:r>
            <a:r>
              <a:rPr lang="it-IT" altLang="en-US" sz="2800" dirty="0">
                <a:solidFill>
                  <a:srgbClr val="193C7D"/>
                </a:solidFill>
              </a:rPr>
              <a:t>00000001 FFFFFFFF 00000026</a:t>
            </a:r>
            <a:endParaRPr lang="it-IT" altLang="en-US" sz="2800" dirty="0">
              <a:solidFill>
                <a:srgbClr val="193C7D"/>
              </a:solidFill>
            </a:endParaRPr>
          </a:p>
          <a:p>
            <a:pPr marL="0" indent="0" defTabSz="914400">
              <a:buNone/>
              <a:tabLst>
                <a:tab pos="1433830" algn="l"/>
              </a:tabLst>
            </a:pPr>
            <a:r>
              <a:rPr lang="it-IT" altLang="en-US" sz="2800" dirty="0">
                <a:solidFill>
                  <a:srgbClr val="193C7D"/>
                </a:solidFill>
              </a:rPr>
              <a:t>	FFFFFFDA 00000038 FFFFFFC8</a:t>
            </a:r>
            <a:endParaRPr lang="pt-BR" altLang="en-US" sz="2800" dirty="0">
              <a:solidFill>
                <a:srgbClr val="193C7D"/>
              </a:solidFill>
            </a:endParaRPr>
          </a:p>
          <a:p>
            <a:pPr marL="0" indent="0" defTabSz="914400">
              <a:buNone/>
              <a:tabLst>
                <a:tab pos="1433830" algn="l"/>
              </a:tabLst>
            </a:pPr>
            <a:r>
              <a:rPr lang="pt-BR" altLang="en-US" sz="2800" dirty="0">
                <a:solidFill>
                  <a:schemeClr val="folHlink"/>
                </a:solidFill>
              </a:rPr>
              <a:t>dvar3	</a:t>
            </a:r>
            <a:r>
              <a:rPr lang="pt-BR" altLang="en-US" sz="2800" dirty="0">
                <a:solidFill>
                  <a:srgbClr val="C00000"/>
                </a:solidFill>
              </a:rPr>
              <a:t>dd</a:t>
            </a:r>
            <a:r>
              <a:rPr lang="pt-BR" altLang="en-US" sz="2800" dirty="0">
                <a:solidFill>
                  <a:schemeClr val="folHlink"/>
                </a:solidFill>
              </a:rPr>
              <a:t> ?</a:t>
            </a:r>
            <a:endParaRPr lang="pt-BR" altLang="en-US" sz="2800" dirty="0">
              <a:solidFill>
                <a:schemeClr val="folHlink"/>
              </a:solidFill>
            </a:endParaRPr>
          </a:p>
          <a:p>
            <a:pPr marL="0" indent="0" defTabSz="914400">
              <a:buNone/>
              <a:tabLst>
                <a:tab pos="1433830" algn="l"/>
              </a:tabLst>
            </a:pPr>
            <a:r>
              <a:rPr lang="pt-BR" altLang="en-US" sz="2800" dirty="0">
                <a:solidFill>
                  <a:srgbClr val="FF0000"/>
                </a:solidFill>
              </a:rPr>
              <a:t>0030</a:t>
            </a:r>
            <a:r>
              <a:rPr lang="pt-BR" altLang="en-US" sz="2800" dirty="0"/>
              <a:t>	</a:t>
            </a:r>
            <a:r>
              <a:rPr lang="pt-BR" altLang="en-US" sz="2800" dirty="0">
                <a:solidFill>
                  <a:srgbClr val="193C7D"/>
                </a:solidFill>
              </a:rPr>
              <a:t>00000000</a:t>
            </a:r>
            <a:endParaRPr lang="pt-BR" altLang="en-US" sz="2800" dirty="0">
              <a:solidFill>
                <a:srgbClr val="193C7D"/>
              </a:solidFill>
            </a:endParaRPr>
          </a:p>
          <a:p>
            <a:pPr marL="0" indent="0" defTabSz="914400">
              <a:buNone/>
              <a:tabLst>
                <a:tab pos="1433830" algn="l"/>
              </a:tabLst>
            </a:pPr>
            <a:endParaRPr lang="pt-BR" altLang="en-US" sz="28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4915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2-4〕</a:t>
            </a:r>
            <a:r>
              <a:rPr lang="zh-CN" altLang="en-US" dirty="0"/>
              <a:t>双字变量程序－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44034" name="文本占位符 4915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indent="0" defTabSz="914400">
              <a:buNone/>
              <a:tabLst>
                <a:tab pos="1433830" algn="l"/>
              </a:tabLst>
            </a:pPr>
            <a:r>
              <a:rPr lang="pt-BR" altLang="en-US" sz="4000" dirty="0"/>
              <a:t>	</a:t>
            </a:r>
            <a:r>
              <a:rPr lang="pt-BR" altLang="en-US" sz="4000" dirty="0">
                <a:solidFill>
                  <a:srgbClr val="C00000"/>
                </a:solidFill>
              </a:rPr>
              <a:t>dd</a:t>
            </a:r>
            <a:r>
              <a:rPr lang="pt-BR" altLang="en-US" sz="4000" dirty="0">
                <a:solidFill>
                  <a:schemeClr val="folHlink"/>
                </a:solidFill>
              </a:rPr>
              <a:t> 2010h,1020h</a:t>
            </a:r>
            <a:endParaRPr lang="pt-BR" altLang="en-US" sz="4000" dirty="0">
              <a:solidFill>
                <a:schemeClr val="folHlink"/>
              </a:solidFill>
            </a:endParaRPr>
          </a:p>
          <a:p>
            <a:pPr marL="0" indent="0" defTabSz="914400">
              <a:buNone/>
              <a:tabLst>
                <a:tab pos="1433830" algn="l"/>
              </a:tabLst>
            </a:pPr>
            <a:r>
              <a:rPr lang="pt-BR" altLang="en-US" sz="4000" dirty="0">
                <a:solidFill>
                  <a:schemeClr val="folHlink"/>
                </a:solidFill>
              </a:rPr>
              <a:t>dvar5	</a:t>
            </a:r>
            <a:r>
              <a:rPr lang="pt-BR" altLang="en-US" sz="4000" dirty="0">
                <a:solidFill>
                  <a:srgbClr val="C00000"/>
                </a:solidFill>
              </a:rPr>
              <a:t>dd </a:t>
            </a:r>
            <a:r>
              <a:rPr lang="pt-BR" altLang="en-US" sz="4000" dirty="0">
                <a:solidFill>
                  <a:schemeClr val="folHlink"/>
                </a:solidFill>
              </a:rPr>
              <a:t>minint dup(minint,?)</a:t>
            </a:r>
            <a:endParaRPr lang="pt-BR" altLang="en-US" sz="4000" dirty="0">
              <a:solidFill>
                <a:schemeClr val="folHlink"/>
              </a:solidFill>
            </a:endParaRPr>
          </a:p>
          <a:p>
            <a:pPr marL="0" indent="0" defTabSz="914400">
              <a:buNone/>
              <a:tabLst>
                <a:tab pos="1433830" algn="l"/>
              </a:tabLst>
            </a:pPr>
            <a:r>
              <a:rPr lang="pt-BR" altLang="en-US" sz="4000" dirty="0">
                <a:solidFill>
                  <a:schemeClr val="folHlink"/>
                </a:solidFill>
              </a:rPr>
              <a:t>dvar6	</a:t>
            </a:r>
            <a:r>
              <a:rPr lang="pt-BR" altLang="en-US" sz="4000" dirty="0">
                <a:solidFill>
                  <a:srgbClr val="C00000"/>
                </a:solidFill>
              </a:rPr>
              <a:t>dd</a:t>
            </a:r>
            <a:r>
              <a:rPr lang="pt-BR" altLang="en-US" sz="4000" dirty="0">
                <a:solidFill>
                  <a:schemeClr val="folHlink"/>
                </a:solidFill>
              </a:rPr>
              <a:t> 38323139h</a:t>
            </a:r>
            <a:endParaRPr lang="pt-BR" altLang="en-US" sz="4000" dirty="0">
              <a:solidFill>
                <a:schemeClr val="folHlink"/>
              </a:solidFill>
            </a:endParaRPr>
          </a:p>
          <a:p>
            <a:pPr marL="0" indent="0" defTabSz="914400">
              <a:buNone/>
              <a:tabLst>
                <a:tab pos="1433830" algn="l"/>
              </a:tabLst>
            </a:pPr>
            <a:r>
              <a:rPr lang="pt-BR" altLang="en-US" sz="4000" dirty="0">
                <a:solidFill>
                  <a:schemeClr val="folHlink"/>
                </a:solidFill>
              </a:rPr>
              <a:t>bvar6	</a:t>
            </a:r>
            <a:r>
              <a:rPr lang="pt-BR" altLang="en-US" sz="4000" dirty="0">
                <a:solidFill>
                  <a:srgbClr val="C00000"/>
                </a:solidFill>
              </a:rPr>
              <a:t>db</a:t>
            </a:r>
            <a:r>
              <a:rPr lang="pt-BR" altLang="en-US" sz="4000" dirty="0">
                <a:solidFill>
                  <a:schemeClr val="folHlink"/>
                </a:solidFill>
              </a:rPr>
              <a:t> 39h,31h,32h,38h</a:t>
            </a:r>
            <a:endParaRPr lang="en-US" altLang="zh-CN" sz="4000" dirty="0">
              <a:solidFill>
                <a:schemeClr val="folHlink"/>
              </a:solidFill>
            </a:endParaRPr>
          </a:p>
          <a:p>
            <a:pPr marL="0" indent="0" defTabSz="914400">
              <a:buNone/>
              <a:tabLst>
                <a:tab pos="1433830" algn="l"/>
              </a:tabLst>
            </a:pPr>
            <a:r>
              <a:rPr lang="en-US" altLang="zh-CN" sz="4000" dirty="0">
                <a:solidFill>
                  <a:schemeClr val="tx2"/>
                </a:solidFill>
              </a:rPr>
              <a:t>	</a:t>
            </a:r>
            <a:r>
              <a:rPr lang="en-US" altLang="zh-CN" sz="4000" dirty="0">
                <a:solidFill>
                  <a:srgbClr val="C00000"/>
                </a:solidFill>
              </a:rPr>
              <a:t>db</a:t>
            </a:r>
            <a:r>
              <a:rPr lang="en-US" altLang="zh-CN" sz="4000" dirty="0">
                <a:solidFill>
                  <a:schemeClr val="folHlink"/>
                </a:solidFill>
              </a:rPr>
              <a:t> ‘$'</a:t>
            </a:r>
            <a:endParaRPr lang="zh-CN" altLang="en-US" sz="40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5017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5. </a:t>
            </a:r>
            <a:r>
              <a:rPr lang="zh-CN" altLang="en-US" dirty="0"/>
              <a:t>变量定位：指定偏移地址</a:t>
            </a:r>
            <a:endParaRPr lang="en-US" altLang="zh-CN" dirty="0"/>
          </a:p>
        </p:txBody>
      </p:sp>
      <p:sp>
        <p:nvSpPr>
          <p:cNvPr id="45058" name="文本占位符 50178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变量定义的存储空间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按照书写的先后顺序一个接着一个分配</a:t>
            </a:r>
            <a:endParaRPr lang="zh-CN" altLang="en-US" dirty="0"/>
          </a:p>
          <a:p>
            <a:r>
              <a:rPr lang="zh-CN" altLang="en-US" dirty="0"/>
              <a:t>“</a:t>
            </a:r>
            <a:r>
              <a:rPr lang="en-US" altLang="zh-CN" dirty="0">
                <a:solidFill>
                  <a:schemeClr val="folHlink"/>
                </a:solidFill>
              </a:rPr>
              <a:t>ORG </a:t>
            </a:r>
            <a:r>
              <a:rPr lang="zh-CN" altLang="en-US" dirty="0">
                <a:solidFill>
                  <a:schemeClr val="folHlink"/>
                </a:solidFill>
              </a:rPr>
              <a:t>参数</a:t>
            </a:r>
            <a:r>
              <a:rPr lang="zh-CN" altLang="en-US" dirty="0"/>
              <a:t>”控制存放的偏移地址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org 100h</a:t>
            </a:r>
            <a:r>
              <a:rPr lang="en-US" altLang="zh-CN" dirty="0"/>
              <a:t>	;</a:t>
            </a:r>
            <a:r>
              <a:rPr lang="zh-CN" altLang="en-US" dirty="0"/>
              <a:t>从偏移地址</a:t>
            </a:r>
            <a:r>
              <a:rPr lang="en-US" altLang="zh-CN" dirty="0"/>
              <a:t>100H</a:t>
            </a:r>
            <a:r>
              <a:rPr lang="zh-CN" altLang="en-US" dirty="0"/>
              <a:t>处安排</a:t>
            </a:r>
            <a:endParaRPr lang="zh-CN" altLang="en-US" dirty="0"/>
          </a:p>
          <a:p>
            <a:r>
              <a:rPr lang="zh-CN" altLang="en-US" dirty="0"/>
              <a:t>指令代码也由汇编程序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按照语句的书写顺序安排存储空间</a:t>
            </a:r>
            <a:endParaRPr lang="zh-CN" altLang="en-US" dirty="0"/>
          </a:p>
          <a:p>
            <a:r>
              <a:rPr lang="zh-CN" altLang="en-US" dirty="0"/>
              <a:t>定位伪指令也可以用于控制代码的偏移地址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921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2.1 数据表示</a:t>
            </a:r>
            <a:endParaRPr lang="zh-CN" altLang="en-US" dirty="0"/>
          </a:p>
        </p:txBody>
      </p:sp>
      <p:sp>
        <p:nvSpPr>
          <p:cNvPr id="10242" name="文本占位符 9218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solidFill>
                  <a:schemeClr val="folHlink"/>
                </a:solidFill>
              </a:rPr>
              <a:t>数据（</a:t>
            </a:r>
            <a:r>
              <a:rPr lang="en-US" altLang="zh-CN" dirty="0">
                <a:solidFill>
                  <a:schemeClr val="folHlink"/>
                </a:solidFill>
              </a:rPr>
              <a:t>Data</a:t>
            </a:r>
            <a:r>
              <a:rPr lang="zh-CN" altLang="en-US" dirty="0">
                <a:solidFill>
                  <a:schemeClr val="folHlink"/>
                </a:solidFill>
              </a:rPr>
              <a:t>）：</a:t>
            </a:r>
            <a:r>
              <a:rPr lang="zh-CN" altLang="en-US" dirty="0"/>
              <a:t>计算机处理的对象</a:t>
            </a:r>
            <a:endParaRPr lang="zh-CN" altLang="en-US" dirty="0"/>
          </a:p>
          <a:p>
            <a:r>
              <a:rPr lang="zh-CN" altLang="en-US" dirty="0">
                <a:solidFill>
                  <a:schemeClr val="folHlink"/>
                </a:solidFill>
              </a:rPr>
              <a:t>计算机中的数据要用二进制的</a:t>
            </a:r>
            <a:r>
              <a:rPr lang="en-US" altLang="zh-CN" dirty="0">
                <a:solidFill>
                  <a:schemeClr val="folHlink"/>
                </a:solidFill>
              </a:rPr>
              <a:t>0</a:t>
            </a:r>
            <a:r>
              <a:rPr lang="zh-CN" altLang="en-US" dirty="0">
                <a:solidFill>
                  <a:schemeClr val="folHlink"/>
                </a:solidFill>
              </a:rPr>
              <a:t>和</a:t>
            </a:r>
            <a:r>
              <a:rPr lang="en-US" altLang="zh-CN" dirty="0">
                <a:solidFill>
                  <a:schemeClr val="folHlink"/>
                </a:solidFill>
              </a:rPr>
              <a:t>1</a:t>
            </a:r>
            <a:r>
              <a:rPr lang="zh-CN" altLang="en-US" dirty="0">
                <a:solidFill>
                  <a:schemeClr val="folHlink"/>
                </a:solidFill>
              </a:rPr>
              <a:t>组合表示</a:t>
            </a:r>
            <a:endParaRPr lang="zh-CN" altLang="en-US" dirty="0">
              <a:solidFill>
                <a:schemeClr val="folHlink"/>
              </a:solidFill>
            </a:endParaRPr>
          </a:p>
          <a:p>
            <a:r>
              <a:rPr lang="zh-CN" altLang="en-US" dirty="0"/>
              <a:t>进入计算机的任何信息都要转换成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数码</a:t>
            </a:r>
            <a:endParaRPr lang="zh-CN" altLang="en-US" dirty="0"/>
          </a:p>
          <a:p>
            <a:r>
              <a:rPr lang="zh-CN" altLang="en-US" dirty="0"/>
              <a:t>整数指令支持的基本数据类型</a:t>
            </a:r>
            <a:endParaRPr lang="zh-CN" altLang="en-US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chemeClr val="folHlink"/>
                </a:solidFill>
              </a:rPr>
              <a:t>32</a:t>
            </a:r>
            <a:r>
              <a:rPr lang="zh-CN" altLang="en-US" dirty="0"/>
              <a:t>、</a:t>
            </a:r>
            <a:r>
              <a:rPr lang="en-US" altLang="zh-CN" dirty="0"/>
              <a:t>64</a:t>
            </a:r>
            <a:r>
              <a:rPr lang="zh-CN" altLang="en-US" dirty="0"/>
              <a:t>位无符号整数</a:t>
            </a:r>
            <a:endParaRPr lang="zh-CN" altLang="en-US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chemeClr val="folHlink"/>
                </a:solidFill>
              </a:rPr>
              <a:t>32</a:t>
            </a:r>
            <a:r>
              <a:rPr lang="zh-CN" altLang="en-US" dirty="0"/>
              <a:t>、</a:t>
            </a:r>
            <a:r>
              <a:rPr lang="en-US" altLang="zh-CN" dirty="0"/>
              <a:t>64</a:t>
            </a:r>
            <a:r>
              <a:rPr lang="zh-CN" altLang="en-US" dirty="0"/>
              <a:t>位有符号整数</a:t>
            </a:r>
            <a:endParaRPr lang="zh-CN" altLang="en-US" dirty="0"/>
          </a:p>
          <a:p>
            <a:pPr lvl="1"/>
            <a:r>
              <a:rPr lang="en-US" altLang="zh-CN" dirty="0"/>
              <a:t>ASCII</a:t>
            </a:r>
            <a:r>
              <a:rPr lang="zh-CN" altLang="en-US" dirty="0"/>
              <a:t>字符、字符串和</a:t>
            </a:r>
            <a:r>
              <a:rPr lang="en-US" altLang="zh-CN" dirty="0"/>
              <a:t>BCD</a:t>
            </a:r>
            <a:r>
              <a:rPr lang="zh-CN" altLang="en-US" dirty="0"/>
              <a:t>码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5120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5. </a:t>
            </a:r>
            <a:r>
              <a:rPr lang="zh-CN" altLang="en-US" dirty="0"/>
              <a:t>变量定位：对齐地址边界</a:t>
            </a:r>
            <a:endParaRPr lang="en-US" altLang="zh-CN" dirty="0"/>
          </a:p>
        </p:txBody>
      </p:sp>
      <p:sp>
        <p:nvSpPr>
          <p:cNvPr id="46082" name="文本占位符 5120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zh-CN" sz="2800" dirty="0"/>
              <a:t>N</a:t>
            </a:r>
            <a:r>
              <a:rPr lang="zh-CN" altLang="en-US" sz="2800" dirty="0"/>
              <a:t>字节数据起始于能够被</a:t>
            </a:r>
            <a:r>
              <a:rPr lang="en-US" altLang="zh-CN" sz="2800" dirty="0"/>
              <a:t>N</a:t>
            </a:r>
            <a:r>
              <a:rPr lang="zh-CN" altLang="en-US" sz="2800" dirty="0"/>
              <a:t>整除的地址</a:t>
            </a:r>
            <a:endParaRPr lang="zh-CN" altLang="en-US" sz="2800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字节、</a:t>
            </a:r>
            <a:r>
              <a:rPr lang="en-US" altLang="zh-CN" dirty="0"/>
              <a:t>16</a:t>
            </a:r>
            <a:r>
              <a:rPr lang="zh-CN" altLang="en-US" dirty="0"/>
              <a:t>位数据是被</a:t>
            </a:r>
            <a:r>
              <a:rPr lang="en-US" altLang="zh-CN" dirty="0"/>
              <a:t>2</a:t>
            </a:r>
            <a:r>
              <a:rPr lang="zh-CN" altLang="en-US" dirty="0"/>
              <a:t>整除的地址（偶地址）</a:t>
            </a:r>
            <a:endParaRPr lang="zh-CN" altLang="en-US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字节、</a:t>
            </a:r>
            <a:r>
              <a:rPr lang="en-US" altLang="zh-CN" dirty="0"/>
              <a:t>32</a:t>
            </a:r>
            <a:r>
              <a:rPr lang="zh-CN" altLang="en-US" dirty="0"/>
              <a:t>位数据是被</a:t>
            </a:r>
            <a:r>
              <a:rPr lang="en-US" altLang="zh-CN" dirty="0"/>
              <a:t>4</a:t>
            </a:r>
            <a:r>
              <a:rPr lang="zh-CN" altLang="en-US" dirty="0"/>
              <a:t>整除的地址（模</a:t>
            </a:r>
            <a:r>
              <a:rPr lang="en-US" altLang="zh-CN" dirty="0"/>
              <a:t>4</a:t>
            </a:r>
            <a:r>
              <a:rPr lang="zh-CN" altLang="en-US" dirty="0"/>
              <a:t>地址）</a:t>
            </a:r>
            <a:endParaRPr lang="zh-CN" altLang="en-US" dirty="0"/>
          </a:p>
          <a:p>
            <a:pPr lvl="1"/>
            <a:r>
              <a:rPr lang="en-US" altLang="zh-CN" dirty="0"/>
              <a:t>8</a:t>
            </a:r>
            <a:r>
              <a:rPr lang="zh-CN" altLang="en-US" dirty="0"/>
              <a:t>字节、</a:t>
            </a:r>
            <a:r>
              <a:rPr lang="en-US" altLang="zh-CN" dirty="0"/>
              <a:t>64</a:t>
            </a:r>
            <a:r>
              <a:rPr lang="zh-CN" altLang="en-US" dirty="0"/>
              <a:t>位数据是被</a:t>
            </a:r>
            <a:r>
              <a:rPr lang="en-US" altLang="zh-CN" dirty="0"/>
              <a:t>8</a:t>
            </a:r>
            <a:r>
              <a:rPr lang="zh-CN" altLang="en-US" dirty="0"/>
              <a:t>整除的地址（模</a:t>
            </a:r>
            <a:r>
              <a:rPr lang="en-US" altLang="zh-CN" dirty="0"/>
              <a:t>8</a:t>
            </a:r>
            <a:r>
              <a:rPr lang="zh-CN" altLang="en-US" dirty="0"/>
              <a:t>地址）</a:t>
            </a:r>
            <a:endParaRPr lang="zh-CN" altLang="en-US" dirty="0"/>
          </a:p>
          <a:p>
            <a:r>
              <a:rPr lang="en-US" altLang="zh-CN" sz="2800" dirty="0"/>
              <a:t>8086</a:t>
            </a:r>
            <a:r>
              <a:rPr lang="zh-CN" altLang="en-US" sz="2800" dirty="0"/>
              <a:t>处理器允许不对齐边界存放数据，性能有下降</a:t>
            </a:r>
            <a:endParaRPr lang="zh-CN" altLang="en-US" sz="2800" dirty="0"/>
          </a:p>
          <a:p>
            <a:r>
              <a:rPr lang="zh-CN" altLang="en-US" sz="2800" dirty="0"/>
              <a:t>“</a:t>
            </a:r>
            <a:r>
              <a:rPr lang="en-US" altLang="zh-CN" sz="2800" dirty="0">
                <a:solidFill>
                  <a:srgbClr val="996633"/>
                </a:solidFill>
              </a:rPr>
              <a:t>ALIGN N</a:t>
            </a:r>
            <a:r>
              <a:rPr lang="zh-CN" altLang="en-US" sz="2800" dirty="0"/>
              <a:t>”控制对齐</a:t>
            </a:r>
            <a:r>
              <a:rPr lang="en-US" altLang="zh-CN" sz="2800" dirty="0"/>
              <a:t>N</a:t>
            </a:r>
            <a:r>
              <a:rPr lang="zh-CN" altLang="en-US" sz="2800" dirty="0"/>
              <a:t>字节边界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/>
              <a:t>		</a:t>
            </a:r>
            <a:r>
              <a:rPr lang="en-US" altLang="zh-CN" sz="2800" dirty="0">
                <a:solidFill>
                  <a:srgbClr val="0000CC"/>
                </a:solidFill>
              </a:rPr>
              <a:t>align 2	</a:t>
            </a:r>
            <a:r>
              <a:rPr lang="en-US" altLang="zh-CN" sz="2800" dirty="0"/>
              <a:t>	;</a:t>
            </a:r>
            <a:r>
              <a:rPr lang="zh-CN" altLang="en-US" sz="2800" dirty="0"/>
              <a:t>对齐</a:t>
            </a:r>
            <a:r>
              <a:rPr lang="en-US" altLang="zh-CN" sz="2800" dirty="0"/>
              <a:t>2</a:t>
            </a:r>
            <a:r>
              <a:rPr lang="zh-CN" altLang="en-US" sz="2800" dirty="0"/>
              <a:t>字节地址边界</a:t>
            </a:r>
            <a:endParaRPr lang="zh-CN" altLang="en-US" sz="2800" dirty="0"/>
          </a:p>
        </p:txBody>
      </p:sp>
      <p:sp>
        <p:nvSpPr>
          <p:cNvPr id="46083" name="filecab3"/>
          <p:cNvSpPr>
            <a:spLocks noEditPoints="1"/>
          </p:cNvSpPr>
          <p:nvPr/>
        </p:nvSpPr>
        <p:spPr>
          <a:xfrm flipV="1">
            <a:off x="1187624" y="4797152"/>
            <a:ext cx="6264696" cy="1008112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21600" h="2160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 rot="10800000" anchor="t" anchorCtr="0"/>
          <a:lstStyle/>
          <a:p>
            <a:pPr algn="ctr">
              <a:spcBef>
                <a:spcPct val="1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地址A</a:t>
            </a:r>
            <a:r>
              <a:rPr lang="zh-CN" altLang="en-US" sz="28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对齐</a:t>
            </a:r>
            <a:r>
              <a:rPr lang="en-US" altLang="zh-CN" sz="28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字节边界</a:t>
            </a:r>
            <a:endParaRPr lang="en-US" altLang="zh-CN" sz="2800" b="1" dirty="0">
              <a:solidFill>
                <a:schemeClr val="fol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spcBef>
                <a:spcPct val="10000"/>
              </a:spcBef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A mod N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能够被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整除的地址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5222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2-5〕</a:t>
            </a:r>
            <a:r>
              <a:rPr lang="zh-CN" altLang="en-US" dirty="0"/>
              <a:t>变量定位程序</a:t>
            </a:r>
            <a:endParaRPr lang="en-US" altLang="zh-CN" dirty="0"/>
          </a:p>
        </p:txBody>
      </p:sp>
      <p:sp>
        <p:nvSpPr>
          <p:cNvPr id="47106" name="文本占位符 52226"/>
          <p:cNvSpPr>
            <a:spLocks noGrp="1"/>
          </p:cNvSpPr>
          <p:nvPr>
            <p:ph idx="1"/>
          </p:nvPr>
        </p:nvSpPr>
        <p:spPr>
          <a:xfrm>
            <a:off x="250825" y="1052513"/>
            <a:ext cx="8642350" cy="4491037"/>
          </a:xfrm>
        </p:spPr>
        <p:txBody>
          <a:bodyPr vert="horz" wrap="square" lIns="91440" tIns="45720" rIns="91440" bIns="45720" anchor="t" anchorCtr="0"/>
          <a:lstStyle/>
          <a:p>
            <a:pPr marL="0" indent="0" defTabSz="914400">
              <a:buNone/>
              <a:tabLst>
                <a:tab pos="3228975" algn="l"/>
                <a:tab pos="4481830" algn="l"/>
              </a:tabLst>
            </a:pPr>
            <a:r>
              <a:rPr lang="en-US" altLang="zh-CN" sz="4000" dirty="0">
                <a:solidFill>
                  <a:schemeClr val="tx2"/>
                </a:solidFill>
              </a:rPr>
              <a:t>	</a:t>
            </a:r>
            <a:r>
              <a:rPr lang="en-US" altLang="zh-CN" sz="4000" dirty="0">
                <a:solidFill>
                  <a:srgbClr val="663300"/>
                </a:solidFill>
              </a:rPr>
              <a:t>org 100h</a:t>
            </a:r>
            <a:endParaRPr lang="en-US" altLang="zh-CN" sz="4000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3228975" algn="l"/>
                <a:tab pos="4481830" algn="l"/>
              </a:tabLst>
            </a:pPr>
            <a:r>
              <a:rPr lang="en-US" altLang="zh-CN" sz="4000" dirty="0">
                <a:solidFill>
                  <a:srgbClr val="FF0000"/>
                </a:solidFill>
              </a:rPr>
              <a:t> 0100 </a:t>
            </a:r>
            <a:r>
              <a:rPr lang="en-US" altLang="zh-CN" sz="4000" dirty="0">
                <a:solidFill>
                  <a:schemeClr val="accent2"/>
                </a:solidFill>
              </a:rPr>
              <a:t>64</a:t>
            </a:r>
            <a:r>
              <a:rPr lang="en-US" altLang="zh-CN" sz="4000" dirty="0">
                <a:solidFill>
                  <a:schemeClr val="tx2"/>
                </a:solidFill>
              </a:rPr>
              <a:t>	</a:t>
            </a:r>
            <a:r>
              <a:rPr lang="en-US" altLang="zh-CN" sz="4000" dirty="0">
                <a:solidFill>
                  <a:schemeClr val="folHlink"/>
                </a:solidFill>
              </a:rPr>
              <a:t>bvar1	db 100</a:t>
            </a:r>
            <a:endParaRPr lang="en-US" altLang="zh-CN" sz="4000" dirty="0">
              <a:solidFill>
                <a:schemeClr val="folHlink"/>
              </a:solidFill>
            </a:endParaRPr>
          </a:p>
          <a:p>
            <a:pPr marL="0" indent="0" defTabSz="914400">
              <a:buNone/>
              <a:tabLst>
                <a:tab pos="3228975" algn="l"/>
                <a:tab pos="4481830" algn="l"/>
              </a:tabLst>
            </a:pPr>
            <a:r>
              <a:rPr lang="en-US" altLang="zh-CN" sz="4000" dirty="0">
                <a:solidFill>
                  <a:schemeClr val="tx2"/>
                </a:solidFill>
              </a:rPr>
              <a:t>	</a:t>
            </a:r>
            <a:r>
              <a:rPr lang="en-US" altLang="zh-CN" sz="4000" dirty="0">
                <a:solidFill>
                  <a:srgbClr val="663300"/>
                </a:solidFill>
              </a:rPr>
              <a:t>align 2</a:t>
            </a:r>
            <a:endParaRPr lang="en-US" altLang="zh-CN" sz="4000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3228975" algn="l"/>
                <a:tab pos="4481830" algn="l"/>
              </a:tabLst>
            </a:pPr>
            <a:r>
              <a:rPr lang="en-US" altLang="zh-CN" sz="4000" dirty="0">
                <a:solidFill>
                  <a:srgbClr val="FF0000"/>
                </a:solidFill>
              </a:rPr>
              <a:t> 0102 </a:t>
            </a:r>
            <a:r>
              <a:rPr lang="en-US" altLang="zh-CN" sz="4000" dirty="0">
                <a:solidFill>
                  <a:schemeClr val="accent2"/>
                </a:solidFill>
              </a:rPr>
              <a:t>0064</a:t>
            </a:r>
            <a:r>
              <a:rPr lang="en-US" altLang="zh-CN" sz="4000" dirty="0">
                <a:solidFill>
                  <a:schemeClr val="tx2"/>
                </a:solidFill>
              </a:rPr>
              <a:t>	</a:t>
            </a:r>
            <a:r>
              <a:rPr lang="en-US" altLang="zh-CN" sz="4000" dirty="0">
                <a:solidFill>
                  <a:schemeClr val="folHlink"/>
                </a:solidFill>
              </a:rPr>
              <a:t>wvar2	dw 100</a:t>
            </a:r>
            <a:endParaRPr lang="en-US" altLang="zh-CN" sz="4000" dirty="0">
              <a:solidFill>
                <a:schemeClr val="folHlink"/>
              </a:solidFill>
            </a:endParaRPr>
          </a:p>
          <a:p>
            <a:pPr marL="0" indent="0" defTabSz="914400">
              <a:buNone/>
              <a:tabLst>
                <a:tab pos="3228975" algn="l"/>
                <a:tab pos="4481830" algn="l"/>
              </a:tabLst>
            </a:pPr>
            <a:r>
              <a:rPr lang="en-US" altLang="zh-CN" sz="4000" dirty="0">
                <a:solidFill>
                  <a:schemeClr val="tx2"/>
                </a:solidFill>
              </a:rPr>
              <a:t>	</a:t>
            </a:r>
            <a:r>
              <a:rPr lang="en-US" altLang="zh-CN" sz="4000" dirty="0">
                <a:solidFill>
                  <a:srgbClr val="663300"/>
                </a:solidFill>
              </a:rPr>
              <a:t>even</a:t>
            </a:r>
            <a:endParaRPr lang="en-US" altLang="zh-CN" sz="4000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3228975" algn="l"/>
                <a:tab pos="4481830" algn="l"/>
              </a:tabLst>
            </a:pPr>
            <a:r>
              <a:rPr lang="en-US" altLang="zh-CN" sz="4000" dirty="0">
                <a:solidFill>
                  <a:schemeClr val="tx2"/>
                </a:solidFill>
              </a:rPr>
              <a:t> </a:t>
            </a:r>
            <a:r>
              <a:rPr lang="en-US" altLang="zh-CN" sz="4000" dirty="0">
                <a:solidFill>
                  <a:srgbClr val="FF0000"/>
                </a:solidFill>
              </a:rPr>
              <a:t>0104</a:t>
            </a:r>
            <a:r>
              <a:rPr lang="en-US" altLang="zh-CN" sz="4000" dirty="0"/>
              <a:t> </a:t>
            </a:r>
            <a:r>
              <a:rPr lang="en-US" altLang="zh-CN" sz="4000" dirty="0">
                <a:solidFill>
                  <a:schemeClr val="accent2"/>
                </a:solidFill>
              </a:rPr>
              <a:t>00000000</a:t>
            </a:r>
            <a:r>
              <a:rPr lang="en-US" altLang="zh-CN" sz="4000" dirty="0">
                <a:solidFill>
                  <a:schemeClr val="tx2"/>
                </a:solidFill>
              </a:rPr>
              <a:t>	</a:t>
            </a:r>
            <a:r>
              <a:rPr lang="en-US" altLang="zh-CN" sz="4000" dirty="0">
                <a:solidFill>
                  <a:schemeClr val="folHlink"/>
                </a:solidFill>
              </a:rPr>
              <a:t>dvar3	dd ?</a:t>
            </a:r>
            <a:endParaRPr lang="en-US" altLang="zh-CN" sz="40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5324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2.3.2 </a:t>
            </a:r>
            <a:r>
              <a:rPr lang="zh-CN" altLang="en-US" dirty="0"/>
              <a:t>变量属性</a:t>
            </a:r>
            <a:endParaRPr lang="zh-CN" altLang="en-US" dirty="0"/>
          </a:p>
        </p:txBody>
      </p:sp>
      <p:sp>
        <p:nvSpPr>
          <p:cNvPr id="48130" name="文本占位符 53250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变量定义</a:t>
            </a:r>
            <a:endParaRPr lang="zh-CN" altLang="en-US" dirty="0"/>
          </a:p>
          <a:p>
            <a:pPr lvl="1"/>
            <a:r>
              <a:rPr lang="zh-CN" altLang="en-US" dirty="0"/>
              <a:t>分配存储空间</a:t>
            </a:r>
            <a:endParaRPr lang="zh-CN" altLang="en-US" dirty="0"/>
          </a:p>
          <a:p>
            <a:pPr lvl="1"/>
            <a:r>
              <a:rPr lang="zh-CN" altLang="en-US" dirty="0"/>
              <a:t>赋初值</a:t>
            </a:r>
            <a:endParaRPr lang="zh-CN" altLang="en-US" dirty="0"/>
          </a:p>
          <a:p>
            <a:pPr lvl="1"/>
            <a:r>
              <a:rPr lang="zh-CN" altLang="en-US" dirty="0"/>
              <a:t>创建变量名</a:t>
            </a:r>
            <a:endParaRPr lang="zh-CN" altLang="en-US" dirty="0"/>
          </a:p>
          <a:p>
            <a:r>
              <a:rPr lang="zh-CN" altLang="en-US" dirty="0"/>
              <a:t>变量名具有两类属性：</a:t>
            </a:r>
            <a:endParaRPr lang="zh-CN" altLang="en-US" dirty="0"/>
          </a:p>
          <a:p>
            <a:pPr lvl="1">
              <a:buNone/>
            </a:pPr>
            <a:r>
              <a:rPr lang="en-US" altLang="zh-CN" dirty="0"/>
              <a:t>⑴</a:t>
            </a:r>
            <a:r>
              <a:rPr lang="zh-CN" altLang="en-US" dirty="0">
                <a:solidFill>
                  <a:srgbClr val="0000CC"/>
                </a:solidFill>
              </a:rPr>
              <a:t>地址属性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r>
              <a:rPr lang="zh-CN" altLang="en-US" dirty="0"/>
              <a:t>首个变量所在存储单元的逻辑地址，含有</a:t>
            </a:r>
            <a:r>
              <a:rPr lang="zh-CN" altLang="en-US" dirty="0">
                <a:solidFill>
                  <a:schemeClr val="folHlink"/>
                </a:solidFill>
              </a:rPr>
              <a:t>段基地址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folHlink"/>
                </a:solidFill>
              </a:rPr>
              <a:t>偏移地址</a:t>
            </a:r>
            <a:endParaRPr lang="zh-CN" altLang="en-US" dirty="0">
              <a:solidFill>
                <a:schemeClr val="folHlink"/>
              </a:solidFill>
            </a:endParaRPr>
          </a:p>
          <a:p>
            <a:pPr lvl="1">
              <a:buNone/>
            </a:pPr>
            <a:r>
              <a:rPr lang="en-US" altLang="zh-CN" dirty="0"/>
              <a:t>⑵</a:t>
            </a:r>
            <a:r>
              <a:rPr lang="zh-CN" altLang="en-US" dirty="0">
                <a:solidFill>
                  <a:srgbClr val="0000CC"/>
                </a:solidFill>
              </a:rPr>
              <a:t>类型属性</a:t>
            </a:r>
            <a:r>
              <a:rPr lang="zh-CN" altLang="en-US" dirty="0"/>
              <a:t>：变量定义的数据单位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字节量</a:t>
            </a:r>
            <a:r>
              <a:rPr lang="en-US" altLang="zh-CN" dirty="0">
                <a:solidFill>
                  <a:schemeClr val="folHlink"/>
                </a:solidFill>
              </a:rPr>
              <a:t>BYTE</a:t>
            </a:r>
            <a:r>
              <a:rPr lang="en-US" altLang="zh-CN" dirty="0">
                <a:solidFill>
                  <a:srgbClr val="CC3300"/>
                </a:solidFill>
              </a:rPr>
              <a:t>  </a:t>
            </a:r>
            <a:r>
              <a:rPr lang="zh-CN" altLang="en-US" dirty="0"/>
              <a:t>字量</a:t>
            </a:r>
            <a:r>
              <a:rPr lang="en-US" altLang="zh-CN" dirty="0">
                <a:solidFill>
                  <a:schemeClr val="folHlink"/>
                </a:solidFill>
              </a:rPr>
              <a:t>WORD</a:t>
            </a:r>
            <a:r>
              <a:rPr lang="en-US" altLang="zh-CN" dirty="0">
                <a:solidFill>
                  <a:srgbClr val="CC3300"/>
                </a:solidFill>
              </a:rPr>
              <a:t>    </a:t>
            </a:r>
            <a:r>
              <a:rPr lang="zh-CN" altLang="en-US" dirty="0"/>
              <a:t>双字量</a:t>
            </a:r>
            <a:r>
              <a:rPr lang="en-US" altLang="zh-CN" dirty="0">
                <a:solidFill>
                  <a:schemeClr val="folHlink"/>
                </a:solidFill>
              </a:rPr>
              <a:t>DWORD</a:t>
            </a:r>
            <a:r>
              <a:rPr lang="zh-CN" altLang="en-US" dirty="0"/>
              <a:t> </a:t>
            </a:r>
            <a:endParaRPr lang="zh-CN" altLang="en-US" dirty="0"/>
          </a:p>
          <a:p>
            <a:pPr lvl="1">
              <a:buNone/>
            </a:pPr>
            <a:r>
              <a:rPr lang="en-US" altLang="zh-CN" dirty="0"/>
              <a:t>3</a:t>
            </a:r>
            <a:r>
              <a:rPr lang="zh-CN" altLang="en-US" dirty="0"/>
              <a:t>字量</a:t>
            </a:r>
            <a:r>
              <a:rPr lang="en-US" altLang="zh-CN" dirty="0"/>
              <a:t>FWORD  4</a:t>
            </a:r>
            <a:r>
              <a:rPr lang="zh-CN" altLang="en-US" dirty="0"/>
              <a:t>字量</a:t>
            </a:r>
            <a:r>
              <a:rPr lang="en-US" altLang="zh-CN" dirty="0">
                <a:solidFill>
                  <a:schemeClr val="folHlink"/>
                </a:solidFill>
              </a:rPr>
              <a:t>QWORD</a:t>
            </a:r>
            <a:r>
              <a:rPr lang="en-US" altLang="zh-CN" dirty="0"/>
              <a:t>  10</a:t>
            </a:r>
            <a:r>
              <a:rPr lang="zh-CN" altLang="en-US" dirty="0"/>
              <a:t>字节量</a:t>
            </a:r>
            <a:r>
              <a:rPr lang="en-US" altLang="zh-CN" dirty="0"/>
              <a:t>TBYTE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5427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⒈ </a:t>
            </a:r>
            <a:r>
              <a:rPr lang="zh-CN" altLang="en-US" dirty="0"/>
              <a:t>地址操作符</a:t>
            </a:r>
            <a:endParaRPr lang="zh-CN" altLang="en-US" dirty="0"/>
          </a:p>
        </p:txBody>
      </p:sp>
      <p:sp>
        <p:nvSpPr>
          <p:cNvPr id="49154" name="文本占位符 54274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665163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地址操作符用于获取变量名的地址属性</a:t>
            </a:r>
            <a:endParaRPr lang="zh-CN" altLang="en-US" dirty="0"/>
          </a:p>
        </p:txBody>
      </p:sp>
      <p:graphicFrame>
        <p:nvGraphicFramePr>
          <p:cNvPr id="54276" name="表格 54275"/>
          <p:cNvGraphicFramePr/>
          <p:nvPr/>
        </p:nvGraphicFramePr>
        <p:xfrm>
          <a:off x="468313" y="2133600"/>
          <a:ext cx="8424862" cy="2635250"/>
        </p:xfrm>
        <a:graphic>
          <a:graphicData uri="http://schemas.openxmlformats.org/drawingml/2006/table">
            <a:tbl>
              <a:tblPr/>
              <a:tblGrid>
                <a:gridCol w="2786063"/>
                <a:gridCol w="5638799"/>
              </a:tblGrid>
              <a:tr h="674688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dirty="0">
                          <a:solidFill>
                            <a:schemeClr val="folHlink"/>
                          </a:solidFill>
                        </a:rPr>
                        <a:t>[ ]</a:t>
                      </a:r>
                      <a:endParaRPr lang="zh-CN" altLang="en-US" dirty="0">
                        <a:solidFill>
                          <a:schemeClr val="folHlink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括起的表达式作为存储器地址指针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676275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dirty="0">
                          <a:solidFill>
                            <a:schemeClr val="folHlink"/>
                          </a:solidFill>
                        </a:rPr>
                        <a:t>$</a:t>
                      </a:r>
                      <a:endParaRPr lang="zh-CN" altLang="en-US" dirty="0">
                        <a:solidFill>
                          <a:schemeClr val="folHlink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返回当前偏移地址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</a:tr>
              <a:tr h="674687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dirty="0">
                          <a:solidFill>
                            <a:schemeClr val="folHlink"/>
                          </a:solidFill>
                        </a:rPr>
                        <a:t>OFFSET </a:t>
                      </a:r>
                      <a:r>
                        <a:rPr lang="zh-CN" altLang="en-US" dirty="0">
                          <a:solidFill>
                            <a:schemeClr val="folHlink"/>
                          </a:solidFill>
                        </a:rPr>
                        <a:t>变量名</a:t>
                      </a:r>
                      <a:endParaRPr lang="zh-CN" altLang="en-US" dirty="0">
                        <a:solidFill>
                          <a:schemeClr val="folHlink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返回变量名所在段的偏移地址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dirty="0">
                          <a:solidFill>
                            <a:schemeClr val="folHlink"/>
                          </a:solidFill>
                        </a:rPr>
                        <a:t>SEG </a:t>
                      </a:r>
                      <a:r>
                        <a:rPr lang="zh-CN" altLang="en-US" dirty="0">
                          <a:solidFill>
                            <a:schemeClr val="folHlink"/>
                          </a:solidFill>
                        </a:rPr>
                        <a:t>变量名</a:t>
                      </a:r>
                      <a:endParaRPr lang="zh-CN" altLang="en-US" dirty="0">
                        <a:solidFill>
                          <a:schemeClr val="folHlink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返回段基地址（高</a:t>
                      </a:r>
                      <a:r>
                        <a:rPr lang="en-US" altLang="zh-CN" dirty="0"/>
                        <a:t>16</a:t>
                      </a:r>
                      <a:r>
                        <a:rPr lang="zh-CN" altLang="en-US" dirty="0"/>
                        <a:t>位）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5529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2-6〕</a:t>
            </a:r>
            <a:r>
              <a:rPr lang="zh-CN" altLang="en-US" dirty="0"/>
              <a:t>变量地址属性程序－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50178" name="文本占位符 55298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688013"/>
          </a:xfrm>
        </p:spPr>
        <p:txBody>
          <a:bodyPr vert="horz" wrap="square" lIns="91440" tIns="45720" rIns="91440" bIns="45720" anchor="t" anchorCtr="0"/>
          <a:lstStyle/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zh-CN" altLang="en-US" sz="2800" dirty="0"/>
              <a:t>		</a:t>
            </a:r>
            <a:r>
              <a:rPr lang="it-IT" altLang="en-US" sz="2800" dirty="0"/>
              <a:t>;</a:t>
            </a:r>
            <a:r>
              <a:rPr lang="zh-CN" altLang="en-US" sz="2800" dirty="0"/>
              <a:t>数据段</a:t>
            </a:r>
            <a:endParaRPr lang="zh-CN" altLang="en-US" sz="2800" dirty="0"/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it-IT" altLang="en-US" sz="2800" dirty="0">
                <a:solidFill>
                  <a:schemeClr val="folHlink"/>
                </a:solidFill>
              </a:rPr>
              <a:t>bvar	db 12h,34h</a:t>
            </a:r>
            <a:endParaRPr lang="it-IT" altLang="en-US" sz="28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it-IT" altLang="en-US" sz="2800" dirty="0">
                <a:solidFill>
                  <a:srgbClr val="FF0000"/>
                </a:solidFill>
              </a:rPr>
              <a:t>0000</a:t>
            </a:r>
            <a:r>
              <a:rPr lang="it-IT" altLang="en-US" sz="2800" dirty="0"/>
              <a:t>	</a:t>
            </a:r>
            <a:r>
              <a:rPr lang="it-IT" altLang="en-US" sz="2800" dirty="0">
                <a:solidFill>
                  <a:srgbClr val="193C7D"/>
                </a:solidFill>
              </a:rPr>
              <a:t>12 34</a:t>
            </a:r>
            <a:endParaRPr lang="it-IT" altLang="en-US" sz="2800" dirty="0">
              <a:solidFill>
                <a:srgbClr val="193C7D"/>
              </a:solidFill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it-IT" altLang="en-US" sz="2800" dirty="0">
                <a:solidFill>
                  <a:schemeClr val="folHlink"/>
                </a:solidFill>
              </a:rPr>
              <a:t>		org $+10 </a:t>
            </a:r>
            <a:endParaRPr lang="it-IT" altLang="en-US" sz="28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it-IT" altLang="en-US" sz="2800" dirty="0">
                <a:solidFill>
                  <a:schemeClr val="folHlink"/>
                </a:solidFill>
              </a:rPr>
              <a:t>array	dw 1,2,3,4,5,6,7,8,9,10</a:t>
            </a:r>
            <a:endParaRPr lang="it-IT" altLang="en-US" sz="28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it-IT" altLang="en-US" sz="2800" dirty="0">
                <a:solidFill>
                  <a:srgbClr val="FF0000"/>
                </a:solidFill>
              </a:rPr>
              <a:t>000C</a:t>
            </a:r>
            <a:r>
              <a:rPr lang="it-IT" altLang="en-US" sz="2800" dirty="0"/>
              <a:t>	</a:t>
            </a:r>
            <a:r>
              <a:rPr lang="it-IT" altLang="en-US" sz="2800" dirty="0">
                <a:solidFill>
                  <a:srgbClr val="193C7D"/>
                </a:solidFill>
              </a:rPr>
              <a:t>0001 0002 0003 0004 0005 0006</a:t>
            </a:r>
            <a:endParaRPr lang="it-IT" altLang="en-US" sz="2800" dirty="0">
              <a:solidFill>
                <a:srgbClr val="193C7D"/>
              </a:solidFill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it-IT" altLang="en-US" sz="2800" dirty="0">
                <a:solidFill>
                  <a:srgbClr val="193C7D"/>
                </a:solidFill>
              </a:rPr>
              <a:t>	0007 0008 0009 000A</a:t>
            </a:r>
            <a:endParaRPr lang="it-IT" altLang="en-US" sz="2800" dirty="0">
              <a:solidFill>
                <a:srgbClr val="193C7D"/>
              </a:solidFill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it-IT" altLang="en-US" sz="2800" dirty="0">
                <a:solidFill>
                  <a:schemeClr val="folHlink"/>
                </a:solidFill>
              </a:rPr>
              <a:t>wvar	dw 5678h,9abch</a:t>
            </a:r>
            <a:endParaRPr lang="it-IT" altLang="en-US" sz="28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it-IT" altLang="en-US" sz="2800" dirty="0">
                <a:solidFill>
                  <a:srgbClr val="FF0000"/>
                </a:solidFill>
              </a:rPr>
              <a:t>0020</a:t>
            </a:r>
            <a:r>
              <a:rPr lang="it-IT" altLang="en-US" sz="2800" dirty="0"/>
              <a:t>	</a:t>
            </a:r>
            <a:r>
              <a:rPr lang="it-IT" altLang="en-US" sz="2800" dirty="0">
                <a:solidFill>
                  <a:srgbClr val="193C7D"/>
                </a:solidFill>
              </a:rPr>
              <a:t>5678 9ABC</a:t>
            </a:r>
            <a:endParaRPr lang="it-IT" altLang="en-US" sz="2800" dirty="0">
              <a:solidFill>
                <a:srgbClr val="193C7D"/>
              </a:solidFill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it-IT" altLang="en-US" sz="2800" dirty="0">
                <a:solidFill>
                  <a:srgbClr val="0070C0"/>
                </a:solidFill>
              </a:rPr>
              <a:t>=0018</a:t>
            </a:r>
            <a:r>
              <a:rPr lang="it-IT" altLang="en-US" sz="2800" dirty="0">
                <a:solidFill>
                  <a:schemeClr val="tx2"/>
                </a:solidFill>
              </a:rPr>
              <a:t>	</a:t>
            </a:r>
            <a:r>
              <a:rPr lang="it-IT" altLang="en-US" sz="2800" dirty="0">
                <a:solidFill>
                  <a:schemeClr val="folHlink"/>
                </a:solidFill>
              </a:rPr>
              <a:t>	arr_size = $-array</a:t>
            </a:r>
            <a:endParaRPr lang="it-IT" altLang="en-US" sz="28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it-IT" altLang="en-US" sz="2800" dirty="0">
                <a:solidFill>
                  <a:srgbClr val="0070C0"/>
                </a:solidFill>
              </a:rPr>
              <a:t>=000C</a:t>
            </a:r>
            <a:r>
              <a:rPr lang="it-IT" altLang="en-US" sz="2800" dirty="0"/>
              <a:t>	</a:t>
            </a:r>
            <a:r>
              <a:rPr lang="it-IT" altLang="en-US" sz="2800" dirty="0">
                <a:solidFill>
                  <a:schemeClr val="folHlink"/>
                </a:solidFill>
              </a:rPr>
              <a:t>arr_len = arr_size/2</a:t>
            </a:r>
            <a:endParaRPr lang="en-US" altLang="zh-CN" sz="28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en-US" altLang="zh-CN" sz="2800" dirty="0">
                <a:solidFill>
                  <a:schemeClr val="folHlink"/>
                </a:solidFill>
              </a:rPr>
              <a:t>dvar	dd 9abcdef0h</a:t>
            </a:r>
            <a:endParaRPr lang="zh-CN" altLang="en-US" sz="28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0024</a:t>
            </a: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193C7D"/>
                </a:solidFill>
              </a:rPr>
              <a:t>9ABCDEF0</a:t>
            </a:r>
            <a:endParaRPr lang="en-US" altLang="zh-CN" sz="2800" dirty="0">
              <a:solidFill>
                <a:srgbClr val="193C7D"/>
              </a:solidFill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endParaRPr lang="zh-CN" altLang="en-US" sz="28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5632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2-6〕</a:t>
            </a:r>
            <a:r>
              <a:rPr lang="zh-CN" altLang="en-US" dirty="0"/>
              <a:t>变量地址属性程序－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51202" name="文本占位符 5632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indent="0" defTabSz="914400">
              <a:spcBef>
                <a:spcPct val="15000"/>
              </a:spcBef>
              <a:buNone/>
              <a:tabLst>
                <a:tab pos="1433830" algn="l"/>
              </a:tabLst>
            </a:pPr>
            <a:r>
              <a:rPr lang="zh-CN" altLang="en-US" sz="2800" dirty="0"/>
              <a:t>	</a:t>
            </a:r>
            <a:r>
              <a:rPr lang="it-IT" altLang="en-US" sz="2800" dirty="0"/>
              <a:t>; </a:t>
            </a:r>
            <a:r>
              <a:rPr lang="zh-CN" altLang="en-US" sz="2800" dirty="0"/>
              <a:t>代码段</a:t>
            </a:r>
            <a:endParaRPr lang="zh-CN" altLang="en-US" sz="2800" dirty="0"/>
          </a:p>
          <a:p>
            <a:pPr marL="0" indent="0" defTabSz="914400">
              <a:spcBef>
                <a:spcPct val="15000"/>
              </a:spcBef>
              <a:buNone/>
              <a:tabLst>
                <a:tab pos="1433830" algn="l"/>
              </a:tabLst>
            </a:pPr>
            <a:r>
              <a:rPr lang="it-IT" altLang="en-US" sz="4400" dirty="0">
                <a:solidFill>
                  <a:srgbClr val="193C7D"/>
                </a:solidFill>
              </a:rPr>
              <a:t>	</a:t>
            </a:r>
            <a:r>
              <a:rPr lang="it-IT" altLang="en-US" sz="4400" dirty="0">
                <a:solidFill>
                  <a:schemeClr val="folHlink"/>
                </a:solidFill>
              </a:rPr>
              <a:t>mov al,</a:t>
            </a:r>
            <a:r>
              <a:rPr lang="it-IT" altLang="en-US" sz="4400" dirty="0">
                <a:solidFill>
                  <a:srgbClr val="CC3300"/>
                </a:solidFill>
              </a:rPr>
              <a:t>bvar</a:t>
            </a:r>
            <a:endParaRPr lang="it-IT" altLang="en-US" sz="4400" dirty="0">
              <a:solidFill>
                <a:srgbClr val="CC3300"/>
              </a:solidFill>
            </a:endParaRPr>
          </a:p>
          <a:p>
            <a:pPr marL="0" indent="0" defTabSz="914400">
              <a:spcBef>
                <a:spcPct val="15000"/>
              </a:spcBef>
              <a:buNone/>
              <a:tabLst>
                <a:tab pos="1433830" algn="l"/>
              </a:tabLst>
            </a:pPr>
            <a:r>
              <a:rPr lang="it-IT" altLang="en-US" sz="4400" dirty="0">
                <a:solidFill>
                  <a:srgbClr val="193C7D"/>
                </a:solidFill>
              </a:rPr>
              <a:t>	</a:t>
            </a:r>
            <a:r>
              <a:rPr lang="it-IT" altLang="en-US" sz="4400" dirty="0">
                <a:solidFill>
                  <a:schemeClr val="folHlink"/>
                </a:solidFill>
              </a:rPr>
              <a:t>mov ah,</a:t>
            </a:r>
            <a:r>
              <a:rPr lang="it-IT" altLang="en-US" sz="4400" dirty="0">
                <a:solidFill>
                  <a:srgbClr val="CC3300"/>
                </a:solidFill>
              </a:rPr>
              <a:t>bvar+1</a:t>
            </a:r>
            <a:endParaRPr lang="it-IT" altLang="en-US" sz="4400" dirty="0">
              <a:solidFill>
                <a:srgbClr val="CC3300"/>
              </a:solidFill>
            </a:endParaRPr>
          </a:p>
          <a:p>
            <a:pPr marL="0" indent="0" defTabSz="914400">
              <a:spcBef>
                <a:spcPct val="15000"/>
              </a:spcBef>
              <a:buNone/>
              <a:tabLst>
                <a:tab pos="1433830" algn="l"/>
              </a:tabLst>
            </a:pPr>
            <a:r>
              <a:rPr lang="it-IT" altLang="en-US" sz="4400" dirty="0">
                <a:solidFill>
                  <a:srgbClr val="193C7D"/>
                </a:solidFill>
              </a:rPr>
              <a:t>	</a:t>
            </a:r>
            <a:r>
              <a:rPr lang="it-IT" altLang="en-US" sz="4400" dirty="0">
                <a:solidFill>
                  <a:schemeClr val="folHlink"/>
                </a:solidFill>
              </a:rPr>
              <a:t>mov bx,</a:t>
            </a:r>
            <a:r>
              <a:rPr lang="it-IT" altLang="en-US" sz="4400" dirty="0">
                <a:solidFill>
                  <a:srgbClr val="CC3300"/>
                </a:solidFill>
              </a:rPr>
              <a:t>wvar[2]</a:t>
            </a:r>
            <a:endParaRPr lang="it-IT" altLang="en-US" sz="4400" dirty="0">
              <a:solidFill>
                <a:srgbClr val="CC3300"/>
              </a:solidFill>
            </a:endParaRPr>
          </a:p>
          <a:p>
            <a:pPr marL="0" indent="0" defTabSz="914400">
              <a:spcBef>
                <a:spcPct val="15000"/>
              </a:spcBef>
              <a:buNone/>
              <a:tabLst>
                <a:tab pos="1433830" algn="l"/>
              </a:tabLst>
            </a:pPr>
            <a:r>
              <a:rPr lang="it-IT" altLang="en-US" sz="4400" dirty="0">
                <a:solidFill>
                  <a:srgbClr val="193C7D"/>
                </a:solidFill>
              </a:rPr>
              <a:t>	</a:t>
            </a:r>
            <a:r>
              <a:rPr lang="it-IT" altLang="en-US" sz="4400" dirty="0">
                <a:solidFill>
                  <a:schemeClr val="folHlink"/>
                </a:solidFill>
              </a:rPr>
              <a:t>mov cx,</a:t>
            </a:r>
            <a:r>
              <a:rPr lang="it-IT" altLang="en-US" sz="4400" dirty="0">
                <a:solidFill>
                  <a:schemeClr val="hlink"/>
                </a:solidFill>
              </a:rPr>
              <a:t>arr_len</a:t>
            </a:r>
            <a:endParaRPr lang="it-IT" altLang="en-US" sz="4400" dirty="0">
              <a:solidFill>
                <a:schemeClr val="hlink"/>
              </a:solidFill>
            </a:endParaRPr>
          </a:p>
          <a:p>
            <a:pPr marL="0" indent="0" defTabSz="914400">
              <a:spcBef>
                <a:spcPct val="15000"/>
              </a:spcBef>
              <a:buNone/>
              <a:tabLst>
                <a:tab pos="1433830" algn="l"/>
              </a:tabLst>
            </a:pPr>
            <a:r>
              <a:rPr lang="it-IT" altLang="en-US" sz="4400" dirty="0">
                <a:solidFill>
                  <a:srgbClr val="193C7D"/>
                </a:solidFill>
              </a:rPr>
              <a:t>	</a:t>
            </a:r>
            <a:r>
              <a:rPr lang="it-IT" altLang="en-US" sz="4400" dirty="0">
                <a:solidFill>
                  <a:schemeClr val="folHlink"/>
                </a:solidFill>
              </a:rPr>
              <a:t>mov dx,</a:t>
            </a:r>
            <a:r>
              <a:rPr lang="it-IT" altLang="en-US" sz="4400" dirty="0">
                <a:solidFill>
                  <a:schemeClr val="hlink"/>
                </a:solidFill>
              </a:rPr>
              <a:t>$</a:t>
            </a:r>
            <a:endParaRPr lang="it-IT" altLang="en-US" sz="44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5734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2-6〕</a:t>
            </a:r>
            <a:r>
              <a:rPr lang="zh-CN" altLang="en-US" dirty="0"/>
              <a:t>变量地址属性程序－</a:t>
            </a:r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52226" name="文本占位符 57346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3206750"/>
          </a:xfrm>
        </p:spPr>
        <p:txBody>
          <a:bodyPr vert="horz" wrap="square" lIns="91440" tIns="45720" rIns="91440" bIns="45720" anchor="t" anchorCtr="0"/>
          <a:lstStyle/>
          <a:p>
            <a:pPr marL="0" indent="0" defTabSz="914400">
              <a:buNone/>
              <a:tabLst>
                <a:tab pos="1787525" algn="l"/>
              </a:tabLst>
            </a:pPr>
            <a:r>
              <a:rPr lang="it-IT" altLang="en-US" sz="4000" dirty="0">
                <a:solidFill>
                  <a:srgbClr val="193C7D"/>
                </a:solidFill>
              </a:rPr>
              <a:t>	</a:t>
            </a:r>
            <a:r>
              <a:rPr lang="it-IT" altLang="en-US" sz="4000" dirty="0">
                <a:solidFill>
                  <a:schemeClr val="folHlink"/>
                </a:solidFill>
              </a:rPr>
              <a:t>mov si,</a:t>
            </a:r>
            <a:r>
              <a:rPr lang="it-IT" altLang="en-US" sz="4000" dirty="0">
                <a:solidFill>
                  <a:schemeClr val="hlink"/>
                </a:solidFill>
              </a:rPr>
              <a:t>offset dvar</a:t>
            </a:r>
            <a:endParaRPr lang="it-IT" altLang="en-US" sz="4000" dirty="0">
              <a:solidFill>
                <a:schemeClr val="hlink"/>
              </a:solidFill>
            </a:endParaRPr>
          </a:p>
          <a:p>
            <a:pPr marL="0" indent="0" defTabSz="914400">
              <a:buNone/>
              <a:tabLst>
                <a:tab pos="1787525" algn="l"/>
              </a:tabLst>
            </a:pPr>
            <a:r>
              <a:rPr lang="it-IT" altLang="en-US" sz="4000" dirty="0">
                <a:solidFill>
                  <a:schemeClr val="folHlink"/>
                </a:solidFill>
              </a:rPr>
              <a:t>	mov di,[si]</a:t>
            </a:r>
            <a:endParaRPr lang="it-IT" altLang="en-US" sz="4000" dirty="0">
              <a:solidFill>
                <a:schemeClr val="folHlink"/>
              </a:solidFill>
            </a:endParaRPr>
          </a:p>
          <a:p>
            <a:pPr marL="0" indent="0" defTabSz="914400">
              <a:buNone/>
              <a:tabLst>
                <a:tab pos="1787525" algn="l"/>
              </a:tabLst>
            </a:pPr>
            <a:r>
              <a:rPr lang="it-IT" altLang="en-US" sz="4000" dirty="0">
                <a:solidFill>
                  <a:schemeClr val="folHlink"/>
                </a:solidFill>
              </a:rPr>
              <a:t>	mov bp,wvar</a:t>
            </a:r>
            <a:endParaRPr lang="it-IT" altLang="en-US" sz="4000" dirty="0">
              <a:solidFill>
                <a:schemeClr val="folHlink"/>
              </a:solidFill>
            </a:endParaRPr>
          </a:p>
        </p:txBody>
      </p:sp>
      <p:sp>
        <p:nvSpPr>
          <p:cNvPr id="56324" name="文本框 57347"/>
          <p:cNvSpPr txBox="1"/>
          <p:nvPr/>
        </p:nvSpPr>
        <p:spPr>
          <a:xfrm>
            <a:off x="1692275" y="4437063"/>
            <a:ext cx="6918325" cy="1223962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AX=3412 BX=9ABC CX=000C DX=0025 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SI=0020 DI=5678 BP=5678 SP=0430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228" name="文本框 57348"/>
          <p:cNvSpPr txBox="1"/>
          <p:nvPr/>
        </p:nvSpPr>
        <p:spPr>
          <a:xfrm>
            <a:off x="7681913" y="5589588"/>
            <a:ext cx="9937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运行结果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5836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⒉ </a:t>
            </a:r>
            <a:r>
              <a:rPr lang="zh-CN" altLang="en-US" dirty="0"/>
              <a:t>类型操作符</a:t>
            </a:r>
            <a:endParaRPr lang="zh-CN" altLang="en-US" dirty="0"/>
          </a:p>
        </p:txBody>
      </p:sp>
      <p:sp>
        <p:nvSpPr>
          <p:cNvPr id="53250" name="文本占位符 58370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665163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类型操作符使用变量名的类型属性</a:t>
            </a:r>
            <a:endParaRPr lang="zh-CN" altLang="en-US" dirty="0"/>
          </a:p>
        </p:txBody>
      </p:sp>
      <p:graphicFrame>
        <p:nvGraphicFramePr>
          <p:cNvPr id="58372" name="表格 58371"/>
          <p:cNvGraphicFramePr/>
          <p:nvPr/>
        </p:nvGraphicFramePr>
        <p:xfrm>
          <a:off x="468313" y="2362200"/>
          <a:ext cx="8348662" cy="2903855"/>
        </p:xfrm>
        <a:graphic>
          <a:graphicData uri="http://schemas.openxmlformats.org/drawingml/2006/table">
            <a:tbl>
              <a:tblPr/>
              <a:tblGrid>
                <a:gridCol w="3471863"/>
                <a:gridCol w="4876799"/>
              </a:tblGrid>
              <a:tr h="674688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>
                          <a:solidFill>
                            <a:schemeClr val="folHlink"/>
                          </a:solidFill>
                        </a:rPr>
                        <a:t>类型名 </a:t>
                      </a:r>
                      <a:r>
                        <a:rPr lang="en-US" altLang="zh-CN" dirty="0">
                          <a:solidFill>
                            <a:schemeClr val="folHlink"/>
                          </a:solidFill>
                        </a:rPr>
                        <a:t>PTR </a:t>
                      </a:r>
                      <a:r>
                        <a:rPr lang="zh-CN" altLang="en-US" dirty="0">
                          <a:solidFill>
                            <a:schemeClr val="folHlink"/>
                          </a:solidFill>
                        </a:rPr>
                        <a:t>变量名</a:t>
                      </a:r>
                      <a:endParaRPr lang="zh-CN" altLang="en-US" dirty="0">
                        <a:solidFill>
                          <a:schemeClr val="folHlink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/>
                        <a:t>将变量名按照指定的类型使用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676275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dirty="0">
                          <a:solidFill>
                            <a:schemeClr val="folHlink"/>
                          </a:solidFill>
                        </a:rPr>
                        <a:t>TYPE </a:t>
                      </a:r>
                      <a:r>
                        <a:rPr lang="zh-CN" altLang="en-US" dirty="0">
                          <a:solidFill>
                            <a:schemeClr val="folHlink"/>
                          </a:solidFill>
                        </a:rPr>
                        <a:t>变量名</a:t>
                      </a:r>
                      <a:endParaRPr lang="zh-CN" altLang="en-US" dirty="0">
                        <a:solidFill>
                          <a:schemeClr val="folHlink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返回该</a:t>
                      </a:r>
                      <a:r>
                        <a:rPr lang="zh-CN" altLang="en-US"/>
                        <a:t>类型变量每个</a:t>
                      </a:r>
                      <a:r>
                        <a:rPr lang="zh-CN" altLang="en-US" dirty="0"/>
                        <a:t>元素占用字节数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</a:tr>
              <a:tr h="674687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dirty="0">
                          <a:solidFill>
                            <a:schemeClr val="folHlink"/>
                          </a:solidFill>
                        </a:rPr>
                        <a:t>LENGTHOF </a:t>
                      </a:r>
                      <a:r>
                        <a:rPr lang="zh-CN" altLang="en-US" dirty="0">
                          <a:solidFill>
                            <a:schemeClr val="folHlink"/>
                          </a:solidFill>
                        </a:rPr>
                        <a:t>变量名</a:t>
                      </a:r>
                      <a:endParaRPr lang="zh-CN" altLang="en-US" dirty="0">
                        <a:solidFill>
                          <a:schemeClr val="folHlink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返回整个变量的数据项数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609600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dirty="0">
                          <a:solidFill>
                            <a:schemeClr val="folHlink"/>
                          </a:solidFill>
                        </a:rPr>
                        <a:t>SIZEOF </a:t>
                      </a:r>
                      <a:r>
                        <a:rPr lang="zh-CN" altLang="en-US" dirty="0">
                          <a:solidFill>
                            <a:schemeClr val="folHlink"/>
                          </a:solidFill>
                        </a:rPr>
                        <a:t>变量名</a:t>
                      </a:r>
                      <a:endParaRPr lang="zh-CN" altLang="en-US" dirty="0">
                        <a:solidFill>
                          <a:schemeClr val="folHlink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/>
                        <a:t>返回整个变量占用的字节数</a:t>
                      </a:r>
                      <a:endParaRPr lang="zh-CN" altLang="en-US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5529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2-7〕</a:t>
            </a:r>
            <a:r>
              <a:rPr lang="zh-CN" altLang="en-US" dirty="0"/>
              <a:t>变量类型属性程序－</a:t>
            </a:r>
            <a:r>
              <a:rPr lang="en-US" altLang="zh-CN" dirty="0"/>
              <a:t>0</a:t>
            </a:r>
            <a:endParaRPr lang="en-US" altLang="zh-CN" dirty="0"/>
          </a:p>
        </p:txBody>
      </p:sp>
      <p:sp>
        <p:nvSpPr>
          <p:cNvPr id="54274" name="文本占位符 55298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688013"/>
          </a:xfrm>
        </p:spPr>
        <p:txBody>
          <a:bodyPr vert="horz" wrap="square" lIns="91440" tIns="45720" rIns="91440" bIns="45720" anchor="t" anchorCtr="0"/>
          <a:lstStyle/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zh-CN" altLang="en-US" sz="2800" dirty="0"/>
              <a:t>		</a:t>
            </a:r>
            <a:r>
              <a:rPr lang="it-IT" altLang="en-US" sz="2800" dirty="0"/>
              <a:t>;</a:t>
            </a:r>
            <a:r>
              <a:rPr lang="zh-CN" altLang="en-US" sz="2800" dirty="0"/>
              <a:t>数据段</a:t>
            </a:r>
            <a:endParaRPr lang="zh-CN" altLang="en-US" sz="2800" dirty="0"/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it-IT" altLang="en-US" sz="3600" dirty="0">
                <a:solidFill>
                  <a:schemeClr val="folHlink"/>
                </a:solidFill>
              </a:rPr>
              <a:t>bvar	db 12h,34h</a:t>
            </a:r>
            <a:endParaRPr lang="it-IT" altLang="en-US" sz="36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it-IT" altLang="en-US" sz="3600" dirty="0">
                <a:solidFill>
                  <a:schemeClr val="folHlink"/>
                </a:solidFill>
              </a:rPr>
              <a:t>		org $+10 </a:t>
            </a:r>
            <a:endParaRPr lang="it-IT" altLang="en-US" sz="36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it-IT" altLang="en-US" sz="3600" dirty="0">
                <a:solidFill>
                  <a:schemeClr val="folHlink"/>
                </a:solidFill>
              </a:rPr>
              <a:t>array	dw 1,2,3,4,5,6,7,8,9,10</a:t>
            </a:r>
            <a:endParaRPr lang="it-IT" altLang="en-US" sz="36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it-IT" altLang="en-US" sz="3600" dirty="0">
                <a:solidFill>
                  <a:schemeClr val="folHlink"/>
                </a:solidFill>
              </a:rPr>
              <a:t>wvar	dw 5678h,9abch</a:t>
            </a:r>
            <a:endParaRPr lang="it-IT" altLang="en-US" sz="36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it-IT" altLang="en-US" sz="3600" dirty="0">
                <a:solidFill>
                  <a:srgbClr val="0070C0"/>
                </a:solidFill>
              </a:rPr>
              <a:t> </a:t>
            </a:r>
            <a:r>
              <a:rPr lang="it-IT" altLang="en-US" sz="3600" dirty="0">
                <a:solidFill>
                  <a:schemeClr val="tx2"/>
                </a:solidFill>
              </a:rPr>
              <a:t>	</a:t>
            </a:r>
            <a:r>
              <a:rPr lang="it-IT" altLang="en-US" sz="3600" dirty="0">
                <a:solidFill>
                  <a:schemeClr val="folHlink"/>
                </a:solidFill>
              </a:rPr>
              <a:t>	arr_size = $-array</a:t>
            </a:r>
            <a:endParaRPr lang="it-IT" altLang="en-US" sz="36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it-IT" altLang="en-US" sz="3600" dirty="0">
                <a:solidFill>
                  <a:srgbClr val="0070C0"/>
                </a:solidFill>
              </a:rPr>
              <a:t> </a:t>
            </a:r>
            <a:r>
              <a:rPr lang="it-IT" altLang="en-US" sz="3600" dirty="0"/>
              <a:t>	</a:t>
            </a:r>
            <a:r>
              <a:rPr lang="it-IT" altLang="en-US" sz="3600" dirty="0">
                <a:solidFill>
                  <a:schemeClr val="folHlink"/>
                </a:solidFill>
              </a:rPr>
              <a:t>arr_len = arr_size/2</a:t>
            </a:r>
            <a:endParaRPr lang="en-US" altLang="zh-CN" sz="36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1787525" algn="l"/>
              </a:tabLst>
            </a:pPr>
            <a:r>
              <a:rPr lang="en-US" altLang="zh-CN" sz="3600" dirty="0">
                <a:solidFill>
                  <a:schemeClr val="folHlink"/>
                </a:solidFill>
              </a:rPr>
              <a:t>dvar	dd 9abcdef0h</a:t>
            </a:r>
            <a:endParaRPr lang="zh-CN" altLang="en-US" sz="36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5939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2-7〕</a:t>
            </a:r>
            <a:r>
              <a:rPr lang="zh-CN" altLang="en-US" dirty="0"/>
              <a:t>变量类型属性程序－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55298" name="内容占位符 59394"/>
          <p:cNvSpPr>
            <a:spLocks noGrp="1"/>
          </p:cNvSpPr>
          <p:nvPr>
            <p:ph idx="1"/>
          </p:nvPr>
        </p:nvSpPr>
        <p:spPr>
          <a:xfrm>
            <a:off x="-317500" y="966788"/>
            <a:ext cx="9004300" cy="5276850"/>
          </a:xfrm>
        </p:spPr>
        <p:txBody>
          <a:bodyPr vert="horz" wrap="square" lIns="91440" tIns="45720" rIns="91440" bIns="45720" anchor="t" anchorCtr="0"/>
          <a:lstStyle/>
          <a:p>
            <a:pPr marL="0" indent="0" defTabSz="914400">
              <a:lnSpc>
                <a:spcPct val="90000"/>
              </a:lnSpc>
              <a:buNone/>
              <a:tabLst>
                <a:tab pos="1433830" algn="l"/>
                <a:tab pos="5384800" algn="l"/>
              </a:tabLst>
            </a:pPr>
            <a:r>
              <a:rPr lang="zh-CN" altLang="en-US" sz="2800" dirty="0"/>
              <a:t>	</a:t>
            </a:r>
            <a:r>
              <a:rPr lang="it-IT" altLang="en-US" sz="2800" dirty="0"/>
              <a:t>;</a:t>
            </a:r>
            <a:r>
              <a:rPr lang="zh-CN" altLang="en-US" sz="2800" dirty="0"/>
              <a:t>代码段</a:t>
            </a:r>
            <a:endParaRPr lang="it-IT" altLang="en-US" dirty="0">
              <a:solidFill>
                <a:srgbClr val="193C7D"/>
              </a:solidFill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433830" algn="l"/>
                <a:tab pos="5384800" algn="l"/>
              </a:tabLst>
            </a:pPr>
            <a:r>
              <a:rPr lang="it-IT" altLang="en-US" sz="3600" dirty="0"/>
              <a:t>	</a:t>
            </a:r>
            <a:r>
              <a:rPr lang="it-IT" altLang="en-US" sz="3600" dirty="0">
                <a:solidFill>
                  <a:schemeClr val="folHlink"/>
                </a:solidFill>
              </a:rPr>
              <a:t>mov ax,word ptr bvar</a:t>
            </a:r>
            <a:r>
              <a:rPr lang="it-IT" altLang="en-US" sz="3600" dirty="0"/>
              <a:t>	;</a:t>
            </a:r>
            <a:r>
              <a:rPr lang="zh-CN" altLang="en-US" sz="3600" dirty="0"/>
              <a:t>获得数据</a:t>
            </a:r>
            <a:endParaRPr lang="zh-CN" altLang="en-US" sz="3600" dirty="0"/>
          </a:p>
          <a:p>
            <a:pPr marL="0" indent="0" defTabSz="914400">
              <a:lnSpc>
                <a:spcPct val="90000"/>
              </a:lnSpc>
              <a:buNone/>
              <a:tabLst>
                <a:tab pos="1433830" algn="l"/>
                <a:tab pos="5384800" algn="l"/>
              </a:tabLst>
            </a:pPr>
            <a:endParaRPr lang="it-IT" altLang="en-US" sz="3600" dirty="0">
              <a:solidFill>
                <a:srgbClr val="193C7D"/>
              </a:solidFill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433830" algn="l"/>
                <a:tab pos="5384800" algn="l"/>
              </a:tabLst>
            </a:pPr>
            <a:r>
              <a:rPr lang="it-IT" altLang="en-US" sz="3600" dirty="0"/>
              <a:t>	</a:t>
            </a:r>
            <a:r>
              <a:rPr lang="it-IT" altLang="en-US" sz="3600" dirty="0">
                <a:solidFill>
                  <a:schemeClr val="folHlink"/>
                </a:solidFill>
              </a:rPr>
              <a:t>mov bx,type bvar</a:t>
            </a:r>
            <a:r>
              <a:rPr lang="it-IT" altLang="en-US" sz="3600" dirty="0"/>
              <a:t>	;</a:t>
            </a:r>
            <a:r>
              <a:rPr lang="zh-CN" altLang="en-US" sz="3600" dirty="0"/>
              <a:t>获得字节类型值</a:t>
            </a:r>
            <a:endParaRPr lang="zh-CN" altLang="en-US" sz="3600" dirty="0"/>
          </a:p>
          <a:p>
            <a:pPr marL="0" indent="0" defTabSz="914400">
              <a:lnSpc>
                <a:spcPct val="90000"/>
              </a:lnSpc>
              <a:buNone/>
              <a:tabLst>
                <a:tab pos="1433830" algn="l"/>
                <a:tab pos="5384800" algn="l"/>
              </a:tabLst>
            </a:pPr>
            <a:endParaRPr lang="it-IT" altLang="en-US" sz="3600" dirty="0">
              <a:solidFill>
                <a:srgbClr val="193C7D"/>
              </a:solidFill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433830" algn="l"/>
                <a:tab pos="5384800" algn="l"/>
              </a:tabLst>
            </a:pPr>
            <a:r>
              <a:rPr lang="it-IT" altLang="en-US" sz="3600" dirty="0"/>
              <a:t>	</a:t>
            </a:r>
            <a:r>
              <a:rPr lang="it-IT" altLang="en-US" sz="3600" dirty="0">
                <a:solidFill>
                  <a:schemeClr val="folHlink"/>
                </a:solidFill>
              </a:rPr>
              <a:t>mov cx,type wvar</a:t>
            </a:r>
            <a:r>
              <a:rPr lang="it-IT" altLang="en-US" sz="3600" dirty="0"/>
              <a:t>	;</a:t>
            </a:r>
            <a:r>
              <a:rPr lang="zh-CN" altLang="en-US" sz="3600" dirty="0"/>
              <a:t>获得字类型值</a:t>
            </a:r>
            <a:endParaRPr lang="zh-CN" altLang="en-US" sz="3600" dirty="0"/>
          </a:p>
          <a:p>
            <a:pPr marL="0" indent="0" defTabSz="914400">
              <a:lnSpc>
                <a:spcPct val="90000"/>
              </a:lnSpc>
              <a:buNone/>
              <a:tabLst>
                <a:tab pos="1433830" algn="l"/>
                <a:tab pos="5384800" algn="l"/>
              </a:tabLst>
            </a:pPr>
            <a:endParaRPr lang="it-IT" altLang="en-US" sz="3600" dirty="0">
              <a:solidFill>
                <a:srgbClr val="193C7D"/>
              </a:solidFill>
            </a:endParaRPr>
          </a:p>
          <a:p>
            <a:pPr marL="0" indent="0" defTabSz="914400">
              <a:lnSpc>
                <a:spcPct val="90000"/>
              </a:lnSpc>
              <a:buNone/>
              <a:tabLst>
                <a:tab pos="1433830" algn="l"/>
                <a:tab pos="5384800" algn="l"/>
              </a:tabLst>
            </a:pPr>
            <a:r>
              <a:rPr lang="it-IT" altLang="en-US" sz="3600" dirty="0"/>
              <a:t>	</a:t>
            </a:r>
            <a:r>
              <a:rPr lang="it-IT" altLang="en-US" sz="3600" dirty="0">
                <a:solidFill>
                  <a:schemeClr val="folHlink"/>
                </a:solidFill>
              </a:rPr>
              <a:t>mov dx,type array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024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2.1.1 </a:t>
            </a:r>
            <a:r>
              <a:rPr lang="zh-CN" altLang="en-US" dirty="0"/>
              <a:t>数制</a:t>
            </a:r>
            <a:endParaRPr lang="zh-CN" altLang="en-US" dirty="0"/>
          </a:p>
        </p:txBody>
      </p:sp>
      <p:sp>
        <p:nvSpPr>
          <p:cNvPr id="11266" name="文本占位符 1024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人习惯使用十进制计数</a:t>
            </a:r>
            <a:endParaRPr lang="zh-CN" altLang="en-US" dirty="0"/>
          </a:p>
          <a:p>
            <a:r>
              <a:rPr lang="zh-CN" altLang="en-US" dirty="0"/>
              <a:t>计算机使用二进制进行数据处理</a:t>
            </a:r>
            <a:endParaRPr lang="zh-CN" altLang="en-US" dirty="0"/>
          </a:p>
          <a:p>
            <a:r>
              <a:rPr lang="zh-CN" altLang="en-US" dirty="0"/>
              <a:t>十六进制数便于表达二进制数</a:t>
            </a:r>
            <a:endParaRPr lang="zh-CN" altLang="en-US" dirty="0"/>
          </a:p>
        </p:txBody>
      </p:sp>
      <p:sp>
        <p:nvSpPr>
          <p:cNvPr id="11267" name="filecab3"/>
          <p:cNvSpPr>
            <a:spLocks noEditPoints="1"/>
          </p:cNvSpPr>
          <p:nvPr/>
        </p:nvSpPr>
        <p:spPr>
          <a:xfrm flipV="1">
            <a:off x="3733800" y="4495800"/>
            <a:ext cx="4465638" cy="576263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21600" h="2160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 rot="10800000" anchor="t" anchorCtr="0"/>
          <a:lstStyle/>
          <a:p>
            <a:pPr algn="ctr"/>
            <a:r>
              <a:rPr lang="zh-CN" altLang="en-US" sz="2800" b="1" dirty="0">
                <a:solidFill>
                  <a:srgbClr val="193C7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二进制数用后缀字母</a:t>
            </a:r>
            <a:r>
              <a:rPr lang="en-US" altLang="zh-CN" sz="2800" b="1" dirty="0">
                <a:solidFill>
                  <a:srgbClr val="193C7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800" b="1" dirty="0">
              <a:solidFill>
                <a:srgbClr val="193C7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filecab3"/>
          <p:cNvSpPr>
            <a:spLocks noEditPoints="1"/>
          </p:cNvSpPr>
          <p:nvPr/>
        </p:nvSpPr>
        <p:spPr>
          <a:xfrm flipV="1">
            <a:off x="3733800" y="5334000"/>
            <a:ext cx="4465638" cy="576263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21600" h="21600">
                <a:moveTo>
                  <a:pt x="10788" y="0"/>
                </a:moveTo>
                <a:lnTo>
                  <a:pt x="0" y="0"/>
                </a:lnTo>
                <a:lnTo>
                  <a:pt x="0" y="10800"/>
                </a:lnTo>
                <a:lnTo>
                  <a:pt x="0" y="19099"/>
                </a:lnTo>
                <a:lnTo>
                  <a:pt x="8466" y="19099"/>
                </a:lnTo>
                <a:lnTo>
                  <a:pt x="8490" y="19440"/>
                </a:lnTo>
                <a:lnTo>
                  <a:pt x="8537" y="20008"/>
                </a:lnTo>
                <a:lnTo>
                  <a:pt x="8607" y="20349"/>
                </a:lnTo>
                <a:lnTo>
                  <a:pt x="8701" y="20691"/>
                </a:lnTo>
                <a:lnTo>
                  <a:pt x="8842" y="21145"/>
                </a:lnTo>
                <a:lnTo>
                  <a:pt x="9053" y="21373"/>
                </a:lnTo>
                <a:lnTo>
                  <a:pt x="9264" y="21600"/>
                </a:lnTo>
                <a:lnTo>
                  <a:pt x="9545" y="21600"/>
                </a:lnTo>
                <a:lnTo>
                  <a:pt x="10718" y="21600"/>
                </a:lnTo>
                <a:lnTo>
                  <a:pt x="11891" y="21600"/>
                </a:lnTo>
                <a:lnTo>
                  <a:pt x="12266" y="21600"/>
                </a:lnTo>
                <a:lnTo>
                  <a:pt x="12477" y="21429"/>
                </a:lnTo>
                <a:lnTo>
                  <a:pt x="12618" y="21202"/>
                </a:lnTo>
                <a:lnTo>
                  <a:pt x="12758" y="20861"/>
                </a:lnTo>
                <a:lnTo>
                  <a:pt x="12922" y="20349"/>
                </a:lnTo>
                <a:lnTo>
                  <a:pt x="12993" y="19952"/>
                </a:lnTo>
                <a:lnTo>
                  <a:pt x="13016" y="19440"/>
                </a:lnTo>
                <a:lnTo>
                  <a:pt x="13063" y="19099"/>
                </a:lnTo>
                <a:lnTo>
                  <a:pt x="21600" y="19099"/>
                </a:lnTo>
                <a:lnTo>
                  <a:pt x="21600" y="10800"/>
                </a:lnTo>
                <a:lnTo>
                  <a:pt x="21600" y="0"/>
                </a:lnTo>
                <a:lnTo>
                  <a:pt x="10788" y="0"/>
                </a:lnTo>
                <a:close/>
                <a:moveTo>
                  <a:pt x="9053" y="19099"/>
                </a:moveTo>
                <a:lnTo>
                  <a:pt x="9053" y="19440"/>
                </a:lnTo>
                <a:lnTo>
                  <a:pt x="9076" y="19611"/>
                </a:lnTo>
                <a:lnTo>
                  <a:pt x="9123" y="19781"/>
                </a:lnTo>
                <a:lnTo>
                  <a:pt x="9193" y="20008"/>
                </a:lnTo>
                <a:lnTo>
                  <a:pt x="9264" y="20179"/>
                </a:lnTo>
                <a:lnTo>
                  <a:pt x="9334" y="20293"/>
                </a:lnTo>
                <a:lnTo>
                  <a:pt x="9405" y="20349"/>
                </a:lnTo>
                <a:lnTo>
                  <a:pt x="9545" y="20349"/>
                </a:lnTo>
                <a:lnTo>
                  <a:pt x="11891" y="20349"/>
                </a:lnTo>
                <a:lnTo>
                  <a:pt x="12031" y="20349"/>
                </a:lnTo>
                <a:lnTo>
                  <a:pt x="12172" y="20236"/>
                </a:lnTo>
                <a:lnTo>
                  <a:pt x="12266" y="20179"/>
                </a:lnTo>
                <a:lnTo>
                  <a:pt x="12336" y="20008"/>
                </a:lnTo>
                <a:lnTo>
                  <a:pt x="12383" y="19838"/>
                </a:lnTo>
                <a:lnTo>
                  <a:pt x="12430" y="19611"/>
                </a:lnTo>
                <a:lnTo>
                  <a:pt x="12477" y="19440"/>
                </a:lnTo>
                <a:lnTo>
                  <a:pt x="12477" y="19099"/>
                </a:lnTo>
                <a:lnTo>
                  <a:pt x="9053" y="19099"/>
                </a:lnTo>
                <a:close/>
              </a:path>
              <a:path w="21600" h="21600">
                <a:moveTo>
                  <a:pt x="9053" y="19099"/>
                </a:moveTo>
                <a:lnTo>
                  <a:pt x="0" y="19099"/>
                </a:lnTo>
                <a:lnTo>
                  <a:pt x="21600" y="19099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 rot="10800000" anchor="t" anchorCtr="0"/>
          <a:lstStyle/>
          <a:p>
            <a:pPr algn="ctr"/>
            <a:r>
              <a:rPr lang="zh-CN" altLang="en-US" sz="2800" b="1" dirty="0">
                <a:solidFill>
                  <a:srgbClr val="193C7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十六进制数用后缀字母</a:t>
            </a:r>
            <a:r>
              <a:rPr lang="en-US" altLang="zh-CN" sz="2800" b="1" dirty="0">
                <a:solidFill>
                  <a:srgbClr val="193C7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endParaRPr lang="zh-CN" altLang="en-US" sz="2800" b="1" dirty="0">
              <a:solidFill>
                <a:srgbClr val="193C7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6041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2-7〕</a:t>
            </a:r>
            <a:r>
              <a:rPr lang="zh-CN" altLang="en-US" dirty="0"/>
              <a:t>变量类型属性程序－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56322" name="内容占位符 60418"/>
          <p:cNvSpPr>
            <a:spLocks noGrp="1"/>
          </p:cNvSpPr>
          <p:nvPr>
            <p:ph idx="1"/>
          </p:nvPr>
        </p:nvSpPr>
        <p:spPr>
          <a:xfrm>
            <a:off x="184150" y="981075"/>
            <a:ext cx="8642350" cy="3135313"/>
          </a:xfrm>
        </p:spPr>
        <p:txBody>
          <a:bodyPr vert="horz" wrap="square" lIns="91440" tIns="45720" rIns="91440" bIns="45720" anchor="t" anchorCtr="0"/>
          <a:lstStyle/>
          <a:p>
            <a:pPr marL="0" indent="0" defTabSz="914400">
              <a:spcBef>
                <a:spcPct val="10000"/>
              </a:spcBef>
              <a:buNone/>
              <a:tabLst>
                <a:tab pos="1433830" algn="l"/>
                <a:tab pos="5746750" algn="l"/>
              </a:tabLst>
            </a:pPr>
            <a:endParaRPr lang="it-IT" altLang="en-US" dirty="0">
              <a:solidFill>
                <a:srgbClr val="193C7D"/>
              </a:solidFill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433830" algn="l"/>
                <a:tab pos="5746750" algn="l"/>
              </a:tabLst>
            </a:pPr>
            <a:r>
              <a:rPr lang="it-IT" altLang="en-US" dirty="0"/>
              <a:t>	</a:t>
            </a:r>
            <a:r>
              <a:rPr lang="it-IT" altLang="en-US" dirty="0">
                <a:solidFill>
                  <a:schemeClr val="folHlink"/>
                </a:solidFill>
              </a:rPr>
              <a:t>mov si,length of array</a:t>
            </a:r>
            <a:r>
              <a:rPr lang="it-IT" altLang="en-US" dirty="0"/>
              <a:t>	;</a:t>
            </a:r>
            <a:r>
              <a:rPr lang="zh-CN" altLang="en-US" dirty="0"/>
              <a:t>获得数据个数</a:t>
            </a:r>
            <a:endParaRPr lang="zh-CN" altLang="en-US" dirty="0"/>
          </a:p>
          <a:p>
            <a:pPr marL="0" indent="0" defTabSz="914400">
              <a:spcBef>
                <a:spcPct val="10000"/>
              </a:spcBef>
              <a:buNone/>
              <a:tabLst>
                <a:tab pos="1433830" algn="l"/>
                <a:tab pos="5746750" algn="l"/>
              </a:tabLst>
            </a:pPr>
            <a:endParaRPr lang="it-IT" altLang="en-US" dirty="0">
              <a:solidFill>
                <a:srgbClr val="193C7D"/>
              </a:solidFill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433830" algn="l"/>
                <a:tab pos="5746750" algn="l"/>
              </a:tabLst>
            </a:pPr>
            <a:r>
              <a:rPr lang="it-IT" altLang="en-US" dirty="0"/>
              <a:t>	</a:t>
            </a:r>
            <a:r>
              <a:rPr lang="it-IT" altLang="en-US" dirty="0">
                <a:solidFill>
                  <a:schemeClr val="folHlink"/>
                </a:solidFill>
              </a:rPr>
              <a:t>mov di,sizeof array</a:t>
            </a:r>
            <a:r>
              <a:rPr lang="it-IT" altLang="en-US" dirty="0"/>
              <a:t>	;</a:t>
            </a:r>
            <a:r>
              <a:rPr lang="zh-CN" altLang="en-US" dirty="0"/>
              <a:t>获得字节长度</a:t>
            </a:r>
            <a:endParaRPr lang="zh-CN" altLang="en-US" dirty="0"/>
          </a:p>
          <a:p>
            <a:pPr marL="0" indent="0" defTabSz="914400">
              <a:spcBef>
                <a:spcPct val="10000"/>
              </a:spcBef>
              <a:buNone/>
              <a:tabLst>
                <a:tab pos="1433830" algn="l"/>
                <a:tab pos="5746750" algn="l"/>
              </a:tabLst>
            </a:pPr>
            <a:endParaRPr lang="it-IT" altLang="en-US" dirty="0">
              <a:solidFill>
                <a:srgbClr val="193C7D"/>
              </a:solidFill>
            </a:endParaRPr>
          </a:p>
          <a:p>
            <a:pPr marL="0" indent="0" defTabSz="914400">
              <a:spcBef>
                <a:spcPct val="10000"/>
              </a:spcBef>
              <a:buNone/>
              <a:tabLst>
                <a:tab pos="1433830" algn="l"/>
                <a:tab pos="5746750" algn="l"/>
              </a:tabLst>
            </a:pPr>
            <a:r>
              <a:rPr lang="it-IT" altLang="en-US" dirty="0"/>
              <a:t>	</a:t>
            </a:r>
            <a:r>
              <a:rPr lang="it-IT" altLang="en-US" dirty="0">
                <a:solidFill>
                  <a:schemeClr val="folHlink"/>
                </a:solidFill>
              </a:rPr>
              <a:t>mov bp,arr_size</a:t>
            </a:r>
            <a:r>
              <a:rPr lang="it-IT" altLang="en-US" dirty="0"/>
              <a:t>	;</a:t>
            </a:r>
            <a:r>
              <a:rPr lang="zh-CN" altLang="en-US" dirty="0"/>
              <a:t>获得字节长度</a:t>
            </a:r>
            <a:endParaRPr lang="zh-CN" altLang="en-US" dirty="0"/>
          </a:p>
        </p:txBody>
      </p:sp>
      <p:sp>
        <p:nvSpPr>
          <p:cNvPr id="59396" name="文本框 60419"/>
          <p:cNvSpPr txBox="1"/>
          <p:nvPr/>
        </p:nvSpPr>
        <p:spPr>
          <a:xfrm>
            <a:off x="1835150" y="4437063"/>
            <a:ext cx="6913563" cy="1368425"/>
          </a:xfrm>
          <a:prstGeom prst="rect">
            <a:avLst/>
          </a:prstGeom>
          <a:solidFill>
            <a:schemeClr val="tx1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AX=3412 BX=0001 CX=0002 DX=0002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SI=000A DI=0014 BP=0018 SP=0430</a:t>
            </a:r>
            <a:endParaRPr lang="en-US" altLang="zh-CN" sz="32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324" name="文本框 60420"/>
          <p:cNvSpPr txBox="1"/>
          <p:nvPr/>
        </p:nvSpPr>
        <p:spPr>
          <a:xfrm>
            <a:off x="7812088" y="5805488"/>
            <a:ext cx="993775" cy="336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lstStyle/>
          <a:p>
            <a:r>
              <a:rPr lang="zh-CN" altLang="en-US" sz="16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运行结果</a:t>
            </a:r>
            <a:endParaRPr lang="zh-CN" altLang="en-US" sz="16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marR="0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习题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kumimoji="0" lang="en-US" altLang="zh-CN" sz="3200" b="1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35305" marR="0" lvl="1" indent="-1701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</a:pPr>
            <a:r>
              <a:rPr kumimoji="0" lang="en-US" altLang="zh-CN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2.</a:t>
            </a:r>
            <a:r>
              <a:rPr kumimoji="0" lang="en-US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2.11</a:t>
            </a:r>
            <a:endParaRPr kumimoji="0" lang="en-US" altLang="zh-CN" sz="2800" b="1" i="0" u="none" strike="noStrike" kern="1200" cap="none" spc="0" normalizeH="0" baseline="0" noProof="1">
              <a:solidFill>
                <a:schemeClr val="hlink"/>
              </a:solidFill>
              <a:latin typeface="+mn-lt"/>
              <a:ea typeface="+mn-ea"/>
              <a:cs typeface="+mn-cs"/>
            </a:endParaRPr>
          </a:p>
          <a:p>
            <a:pPr marL="365125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kumimoji="0" lang="en-US" altLang="zh-CN" sz="2800" b="1" i="0" u="none" strike="noStrike" kern="1200" cap="none" spc="0" normalizeH="0" baseline="0" noProof="1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7347" name="图片 4" descr="QQ截图2020090911092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9563" y="2065338"/>
            <a:ext cx="8739187" cy="329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6144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2.4 </a:t>
            </a:r>
            <a:r>
              <a:rPr lang="zh-CN" altLang="en-US" dirty="0"/>
              <a:t>数据寻址方式</a:t>
            </a:r>
            <a:endParaRPr lang="zh-CN" altLang="en-US" dirty="0"/>
          </a:p>
        </p:txBody>
      </p:sp>
      <p:sp>
        <p:nvSpPr>
          <p:cNvPr id="58370" name="内容占位符 6144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指令有两部分：操作码和操作数</a:t>
            </a:r>
            <a:endParaRPr lang="zh-CN" altLang="en-US" dirty="0"/>
          </a:p>
          <a:p>
            <a:pPr lvl="1"/>
            <a:r>
              <a:rPr lang="zh-CN" altLang="en-US" dirty="0"/>
              <a:t>操作码：处理器要执行哪种操作</a:t>
            </a:r>
            <a:endParaRPr lang="zh-CN" altLang="en-US" dirty="0"/>
          </a:p>
          <a:p>
            <a:pPr lvl="1">
              <a:buNone/>
            </a:pPr>
            <a:r>
              <a:rPr lang="zh-CN" altLang="en-US" dirty="0">
                <a:solidFill>
                  <a:srgbClr val="008000"/>
                </a:solidFill>
              </a:rPr>
              <a:t>不可缺少，用</a:t>
            </a:r>
            <a:r>
              <a:rPr lang="zh-CN" altLang="en-US" dirty="0">
                <a:solidFill>
                  <a:srgbClr val="FF0000"/>
                </a:solidFill>
              </a:rPr>
              <a:t>助记符</a:t>
            </a:r>
            <a:r>
              <a:rPr lang="zh-CN" altLang="en-US" dirty="0">
                <a:solidFill>
                  <a:srgbClr val="008000"/>
                </a:solidFill>
              </a:rPr>
              <a:t>表示，如 </a:t>
            </a:r>
            <a:r>
              <a:rPr lang="en-US" altLang="zh-CN" dirty="0">
                <a:solidFill>
                  <a:srgbClr val="008000"/>
                </a:solidFill>
              </a:rPr>
              <a:t>mov</a:t>
            </a:r>
            <a:endParaRPr lang="zh-CN" altLang="en-US" dirty="0">
              <a:solidFill>
                <a:srgbClr val="008000"/>
              </a:solidFill>
            </a:endParaRPr>
          </a:p>
          <a:p>
            <a:pPr lvl="1"/>
            <a:r>
              <a:rPr lang="zh-CN" altLang="en-US" dirty="0"/>
              <a:t>操作数：指令执行的参与者</a:t>
            </a:r>
            <a:endParaRPr lang="zh-CN" altLang="en-US" dirty="0"/>
          </a:p>
          <a:p>
            <a:pPr lvl="1">
              <a:buNone/>
            </a:pPr>
            <a:r>
              <a:rPr lang="zh-CN" altLang="en-US" dirty="0">
                <a:solidFill>
                  <a:srgbClr val="008000"/>
                </a:solidFill>
              </a:rPr>
              <a:t>各种操作的对象，需要通过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zh-CN" altLang="en-US" dirty="0">
                <a:solidFill>
                  <a:srgbClr val="008000"/>
                </a:solidFill>
              </a:rPr>
              <a:t>指示</a:t>
            </a:r>
            <a:endParaRPr lang="zh-CN" altLang="en-US" dirty="0">
              <a:solidFill>
                <a:srgbClr val="008000"/>
              </a:solidFill>
            </a:endParaRPr>
          </a:p>
          <a:p>
            <a:r>
              <a:rPr lang="zh-CN" altLang="en-US" dirty="0"/>
              <a:t>数据寻址方式：通过地址查找数据（操作数）</a:t>
            </a:r>
            <a:endParaRPr lang="zh-CN" altLang="en-US" dirty="0"/>
          </a:p>
          <a:p>
            <a:pPr lvl="1"/>
            <a:r>
              <a:rPr lang="zh-CN" altLang="en-US" dirty="0"/>
              <a:t>立即数寻址：数据在指令代码中，用常量表达</a:t>
            </a:r>
            <a:endParaRPr lang="zh-CN" altLang="en-US" dirty="0"/>
          </a:p>
          <a:p>
            <a:pPr lvl="1"/>
            <a:r>
              <a:rPr lang="zh-CN" altLang="en-US" dirty="0"/>
              <a:t>寄存器寻址：数据在寄存器中，用寄存器名表示</a:t>
            </a:r>
            <a:endParaRPr lang="zh-CN" altLang="en-US" dirty="0"/>
          </a:p>
          <a:p>
            <a:pPr lvl="1"/>
            <a:r>
              <a:rPr lang="zh-CN" altLang="en-US" dirty="0"/>
              <a:t>存储器寻址：数据在主存中，用存储器地址代表</a:t>
            </a:r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6246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2.4.1 </a:t>
            </a:r>
            <a:r>
              <a:rPr lang="zh-CN" altLang="en-US" dirty="0"/>
              <a:t>立即数寻址</a:t>
            </a:r>
            <a:endParaRPr lang="zh-CN" altLang="en-US" dirty="0"/>
          </a:p>
        </p:txBody>
      </p:sp>
      <p:sp>
        <p:nvSpPr>
          <p:cNvPr id="59394" name="内容占位符 62466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solidFill>
                  <a:srgbClr val="193C7D"/>
                </a:solidFill>
              </a:rPr>
              <a:t>操作数紧跟操作码，是机器代码的一部分</a:t>
            </a:r>
            <a:endParaRPr lang="zh-CN" altLang="en-US" dirty="0">
              <a:solidFill>
                <a:srgbClr val="193C7D"/>
              </a:solidFill>
            </a:endParaRPr>
          </a:p>
          <a:p>
            <a:r>
              <a:rPr lang="zh-CN" altLang="en-US" dirty="0"/>
              <a:t>操作数从指令代码中立即得到，即立即数（</a:t>
            </a:r>
            <a:r>
              <a:rPr lang="en-US" altLang="zh-CN" dirty="0"/>
              <a:t>Immediate</a:t>
            </a:r>
            <a:r>
              <a:rPr lang="zh-CN" altLang="en-US" dirty="0"/>
              <a:t>），用常量形式直接表达</a:t>
            </a:r>
            <a:endParaRPr lang="zh-CN" altLang="en-US" dirty="0"/>
          </a:p>
          <a:p>
            <a:r>
              <a:rPr lang="zh-CN" altLang="en-US" dirty="0"/>
              <a:t>立即数寻址方式</a:t>
            </a:r>
            <a:r>
              <a:rPr lang="zh-CN" altLang="en-US" dirty="0">
                <a:solidFill>
                  <a:srgbClr val="FF0000"/>
                </a:solidFill>
              </a:rPr>
              <a:t>只用于源操作数</a:t>
            </a:r>
            <a:r>
              <a:rPr lang="zh-CN" altLang="en-US" dirty="0"/>
              <a:t>，常用来给寄存器和存储单元赋值</a:t>
            </a:r>
            <a:endParaRPr lang="zh-CN" altLang="en-US" dirty="0"/>
          </a:p>
          <a:p>
            <a:r>
              <a:rPr lang="zh-CN" altLang="en-US" dirty="0"/>
              <a:t>例如：</a:t>
            </a:r>
            <a:r>
              <a:rPr lang="en-US" altLang="zh-CN" dirty="0">
                <a:solidFill>
                  <a:schemeClr val="folHlink"/>
                </a:solidFill>
              </a:rPr>
              <a:t>MOV AX,0102H</a:t>
            </a:r>
            <a:endParaRPr lang="en-US" altLang="zh-CN" dirty="0">
              <a:solidFill>
                <a:schemeClr val="folHlink"/>
              </a:solidFill>
            </a:endParaRPr>
          </a:p>
          <a:p>
            <a:pPr lvl="1"/>
            <a:r>
              <a:rPr lang="zh-CN" altLang="en-US" sz="3200" dirty="0"/>
              <a:t>机器代码：</a:t>
            </a:r>
            <a:r>
              <a:rPr lang="en-US" altLang="zh-CN" sz="3200" dirty="0">
                <a:solidFill>
                  <a:schemeClr val="folHlink"/>
                </a:solidFill>
              </a:rPr>
              <a:t>B8 02 01</a:t>
            </a:r>
            <a:endParaRPr lang="en-US" altLang="zh-CN" sz="3200" dirty="0">
              <a:solidFill>
                <a:schemeClr val="folHlink"/>
              </a:solidFill>
            </a:endParaRPr>
          </a:p>
          <a:p>
            <a:pPr lvl="1"/>
            <a:r>
              <a:rPr lang="zh-CN" altLang="en-US" sz="3200" dirty="0"/>
              <a:t>操作码：</a:t>
            </a:r>
            <a:r>
              <a:rPr lang="en-US" altLang="zh-CN" sz="3200" dirty="0">
                <a:solidFill>
                  <a:schemeClr val="folHlink"/>
                </a:solidFill>
              </a:rPr>
              <a:t>B8</a:t>
            </a:r>
            <a:endParaRPr lang="en-US" altLang="zh-CN" sz="3200" dirty="0">
              <a:solidFill>
                <a:schemeClr val="folHlink"/>
              </a:solidFill>
            </a:endParaRPr>
          </a:p>
          <a:p>
            <a:pPr lvl="1"/>
            <a:r>
              <a:rPr lang="zh-CN" altLang="en-US" sz="3200" dirty="0"/>
              <a:t>立即数：</a:t>
            </a:r>
            <a:r>
              <a:rPr lang="en-US" altLang="zh-CN" sz="3200" dirty="0">
                <a:solidFill>
                  <a:schemeClr val="folHlink"/>
                </a:solidFill>
              </a:rPr>
              <a:t>0102</a:t>
            </a:r>
            <a:endParaRPr lang="zh-CN" altLang="en-US" sz="3200" dirty="0">
              <a:solidFill>
                <a:schemeClr val="folHlink"/>
              </a:solidFill>
            </a:endParaRPr>
          </a:p>
        </p:txBody>
      </p:sp>
      <p:sp>
        <p:nvSpPr>
          <p:cNvPr id="59395" name="流程图: 可选过程 62467">
            <a:hlinkClick r:id="rId1" action="ppaction://hlinksldjump"/>
          </p:cNvPr>
          <p:cNvSpPr/>
          <p:nvPr/>
        </p:nvSpPr>
        <p:spPr>
          <a:xfrm>
            <a:off x="8388350" y="6343650"/>
            <a:ext cx="742950" cy="398463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示意图</a:t>
            </a:r>
            <a:endParaRPr lang="zh-CN" altLang="en-US" sz="1400" b="1" dirty="0">
              <a:solidFill>
                <a:schemeClr val="tx2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标题 6348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立即数寻址</a:t>
            </a:r>
            <a:endParaRPr lang="zh-CN" altLang="en-US" dirty="0"/>
          </a:p>
        </p:txBody>
      </p:sp>
      <p:sp>
        <p:nvSpPr>
          <p:cNvPr id="60418" name="流程图: 可选过程 63490">
            <a:hlinkClick r:id="" action="ppaction://hlinkshowjump?jump=lastslideviewed"/>
          </p:cNvPr>
          <p:cNvSpPr/>
          <p:nvPr/>
        </p:nvSpPr>
        <p:spPr>
          <a:xfrm>
            <a:off x="8610600" y="6448425"/>
            <a:ext cx="520700" cy="398463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返回</a:t>
            </a:r>
            <a:endParaRPr lang="zh-CN" altLang="en-US" sz="1400" b="1" dirty="0">
              <a:solidFill>
                <a:schemeClr val="tx2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60419" name="图片 634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465263"/>
            <a:ext cx="8785225" cy="3927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0" name="文本框 1"/>
          <p:cNvSpPr txBox="1"/>
          <p:nvPr/>
        </p:nvSpPr>
        <p:spPr>
          <a:xfrm>
            <a:off x="4211638" y="5392738"/>
            <a:ext cx="1408112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代码段</a:t>
            </a:r>
            <a:endParaRPr lang="zh-CN" altLang="en-US" sz="3200" b="1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0421" name="文本框 2"/>
          <p:cNvSpPr txBox="1"/>
          <p:nvPr/>
        </p:nvSpPr>
        <p:spPr>
          <a:xfrm>
            <a:off x="-107950" y="4797425"/>
            <a:ext cx="2974975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lvl="1" indent="0"/>
            <a:r>
              <a:rPr lang="zh-CN" altLang="en-US" sz="3600" dirty="0">
                <a:solidFill>
                  <a:srgbClr val="002060"/>
                </a:solidFill>
                <a:latin typeface="Arial" panose="020B0604020202020204" pitchFamily="34" charset="0"/>
                <a:ea typeface="楷体_GB2312" pitchFamily="49" charset="-122"/>
              </a:rPr>
              <a:t>机器指令：</a:t>
            </a:r>
            <a:r>
              <a:rPr lang="en-US" altLang="zh-CN" sz="3600" dirty="0">
                <a:solidFill>
                  <a:srgbClr val="002060"/>
                </a:solidFill>
                <a:latin typeface="Arial" panose="020B0604020202020204" pitchFamily="34" charset="0"/>
                <a:ea typeface="楷体_GB2312" pitchFamily="49" charset="-122"/>
              </a:rPr>
              <a:t>B8 02 01</a:t>
            </a:r>
            <a:endParaRPr lang="en-US" altLang="zh-CN" sz="3600" dirty="0">
              <a:solidFill>
                <a:srgbClr val="00206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advClick="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6451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2-8〕</a:t>
            </a:r>
            <a:r>
              <a:rPr lang="zh-CN" altLang="en-US" dirty="0"/>
              <a:t>立即数寻址程序</a:t>
            </a:r>
            <a:r>
              <a:rPr lang="en-US" altLang="zh-CN" dirty="0"/>
              <a:t>-1</a:t>
            </a:r>
            <a:endParaRPr lang="en-US" altLang="zh-CN" dirty="0"/>
          </a:p>
        </p:txBody>
      </p:sp>
      <p:sp>
        <p:nvSpPr>
          <p:cNvPr id="61442" name="内容占位符 6451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indent="0" defTabSz="914400">
              <a:lnSpc>
                <a:spcPct val="85000"/>
              </a:lnSpc>
              <a:buNone/>
              <a:tabLst>
                <a:tab pos="2868930" algn="l"/>
                <a:tab pos="3943350" algn="l"/>
              </a:tabLst>
            </a:pPr>
            <a:r>
              <a:rPr lang="zh-CN" altLang="en-US" sz="2800" dirty="0"/>
              <a:t>	</a:t>
            </a:r>
            <a:r>
              <a:rPr lang="en-US" altLang="zh-CN" sz="2800" dirty="0"/>
              <a:t>;</a:t>
            </a:r>
            <a:r>
              <a:rPr lang="zh-CN" altLang="en-US" sz="2800" dirty="0"/>
              <a:t>数据段</a:t>
            </a:r>
            <a:endParaRPr lang="zh-CN" altLang="en-US" sz="2800" dirty="0"/>
          </a:p>
          <a:p>
            <a:pPr marL="0" indent="0" defTabSz="914400">
              <a:lnSpc>
                <a:spcPct val="85000"/>
              </a:lnSpc>
              <a:buNone/>
              <a:tabLst>
                <a:tab pos="2868930" algn="l"/>
                <a:tab pos="3943350" algn="l"/>
              </a:tabLst>
            </a:pPr>
            <a:r>
              <a:rPr lang="en-US" altLang="zh-CN" sz="2800" dirty="0">
                <a:solidFill>
                  <a:srgbClr val="0070C0"/>
                </a:solidFill>
              </a:rPr>
              <a:t>= 0040</a:t>
            </a: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const	= 64</a:t>
            </a:r>
            <a:endParaRPr lang="pt-BR" altLang="en-US" sz="2800" dirty="0">
              <a:solidFill>
                <a:srgbClr val="663300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2868930" algn="l"/>
                <a:tab pos="3943350" algn="l"/>
              </a:tabLst>
            </a:pPr>
            <a:r>
              <a:rPr lang="pt-BR" altLang="en-US" sz="2800" dirty="0">
                <a:solidFill>
                  <a:srgbClr val="FF0000"/>
                </a:solidFill>
              </a:rPr>
              <a:t>0000</a:t>
            </a:r>
            <a:r>
              <a:rPr lang="pt-BR" altLang="en-US" sz="2800" dirty="0"/>
              <a:t> </a:t>
            </a:r>
            <a:r>
              <a:rPr lang="pt-BR" altLang="en-US" sz="2800" dirty="0">
                <a:solidFill>
                  <a:srgbClr val="0070C0"/>
                </a:solidFill>
              </a:rPr>
              <a:t>87 49</a:t>
            </a:r>
            <a:r>
              <a:rPr lang="pt-BR" altLang="en-US" sz="2800" dirty="0"/>
              <a:t>	</a:t>
            </a:r>
            <a:r>
              <a:rPr lang="pt-BR" altLang="en-US" sz="2800" dirty="0">
                <a:solidFill>
                  <a:srgbClr val="663300"/>
                </a:solidFill>
              </a:rPr>
              <a:t>bvar	db 87h,49h</a:t>
            </a:r>
            <a:endParaRPr lang="pt-BR" altLang="en-US" sz="2800" dirty="0">
              <a:solidFill>
                <a:srgbClr val="663300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2868930" algn="l"/>
                <a:tab pos="3943350" algn="l"/>
              </a:tabLst>
            </a:pPr>
            <a:r>
              <a:rPr lang="pt-BR" altLang="en-US" sz="2800" dirty="0">
                <a:solidFill>
                  <a:srgbClr val="FF0000"/>
                </a:solidFill>
              </a:rPr>
              <a:t>0002</a:t>
            </a:r>
            <a:r>
              <a:rPr lang="pt-BR" altLang="en-US" sz="2800" dirty="0"/>
              <a:t> </a:t>
            </a:r>
            <a:r>
              <a:rPr lang="pt-BR" altLang="en-US" sz="2800" dirty="0">
                <a:solidFill>
                  <a:srgbClr val="0070C0"/>
                </a:solidFill>
              </a:rPr>
              <a:t>1234 04D2</a:t>
            </a:r>
            <a:endParaRPr lang="pt-BR" altLang="en-US" sz="2800" dirty="0">
              <a:solidFill>
                <a:srgbClr val="0070C0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2868930" algn="l"/>
                <a:tab pos="3943350" algn="l"/>
              </a:tabLst>
            </a:pPr>
            <a:r>
              <a:rPr lang="pt-BR" altLang="en-US" sz="2800" dirty="0">
                <a:solidFill>
                  <a:srgbClr val="663300"/>
                </a:solidFill>
              </a:rPr>
              <a:t>	wvar	dw 1234h,1234</a:t>
            </a:r>
            <a:endParaRPr lang="pt-BR" altLang="en-US" sz="2800" dirty="0">
              <a:solidFill>
                <a:srgbClr val="663300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2868930" algn="l"/>
                <a:tab pos="3943350" algn="l"/>
              </a:tabLst>
            </a:pPr>
            <a:r>
              <a:rPr lang="pt-BR" altLang="en-US" sz="2800" dirty="0"/>
              <a:t>	</a:t>
            </a:r>
            <a:r>
              <a:rPr lang="en-US" altLang="zh-CN" sz="2800" dirty="0"/>
              <a:t>;</a:t>
            </a:r>
            <a:r>
              <a:rPr lang="zh-CN" altLang="en-US" sz="2800" dirty="0"/>
              <a:t>代码段</a:t>
            </a:r>
            <a:endParaRPr lang="zh-CN" altLang="en-US" sz="2800" dirty="0"/>
          </a:p>
          <a:p>
            <a:pPr marL="0" indent="0" defTabSz="914400">
              <a:lnSpc>
                <a:spcPct val="85000"/>
              </a:lnSpc>
              <a:buNone/>
              <a:tabLst>
                <a:tab pos="2868930" algn="l"/>
                <a:tab pos="3943350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0017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B0 12</a:t>
            </a: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mov al,12h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2868930" algn="l"/>
                <a:tab pos="3943350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0019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B4 64</a:t>
            </a: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mov ah,'d'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2868930" algn="l"/>
                <a:tab pos="3943350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001B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BB FFFF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2868930" algn="l"/>
                <a:tab pos="3943350" algn="l"/>
              </a:tabLst>
            </a:pPr>
            <a:r>
              <a:rPr lang="en-US" altLang="zh-CN" sz="2800" dirty="0"/>
              <a:t>    </a:t>
            </a:r>
            <a:r>
              <a:rPr lang="en-US" altLang="zh-CN" sz="2800" dirty="0">
                <a:solidFill>
                  <a:srgbClr val="663300"/>
                </a:solidFill>
              </a:rPr>
              <a:t>labl:	mov bx,-1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2868930" algn="l"/>
                <a:tab pos="3943350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001E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B9 0040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0" indent="0" defTabSz="914400">
              <a:lnSpc>
                <a:spcPct val="85000"/>
              </a:lnSpc>
              <a:buNone/>
              <a:tabLst>
                <a:tab pos="2868930" algn="l"/>
                <a:tab pos="3943350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mov cx,const</a:t>
            </a:r>
            <a:endParaRPr lang="en-US" altLang="zh-CN" sz="28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6553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2-8〕</a:t>
            </a:r>
            <a:r>
              <a:rPr lang="zh-CN" altLang="en-US" dirty="0"/>
              <a:t>立即数寻址程序</a:t>
            </a:r>
            <a:r>
              <a:rPr lang="en-US" altLang="zh-CN" dirty="0"/>
              <a:t>-2</a:t>
            </a:r>
            <a:endParaRPr lang="en-US" altLang="zh-CN" dirty="0"/>
          </a:p>
        </p:txBody>
      </p:sp>
      <p:sp>
        <p:nvSpPr>
          <p:cNvPr id="62466" name="内容占位符 65538"/>
          <p:cNvSpPr>
            <a:spLocks noGrp="1"/>
          </p:cNvSpPr>
          <p:nvPr>
            <p:ph idx="1"/>
          </p:nvPr>
        </p:nvSpPr>
        <p:spPr>
          <a:xfrm>
            <a:off x="250825" y="836613"/>
            <a:ext cx="8642350" cy="5472112"/>
          </a:xfrm>
        </p:spPr>
        <p:txBody>
          <a:bodyPr vert="horz" wrap="square" lIns="91440" tIns="45720" rIns="91440" bIns="45720" anchor="t" anchorCtr="0"/>
          <a:lstStyle/>
          <a:p>
            <a:pPr marL="0" indent="0" defTabSz="914400">
              <a:buNone/>
              <a:tabLst>
                <a:tab pos="2149475" algn="l"/>
              </a:tabLst>
            </a:pPr>
            <a:r>
              <a:rPr lang="en-US" altLang="zh-CN" dirty="0">
                <a:solidFill>
                  <a:srgbClr val="FF0000"/>
                </a:solidFill>
              </a:rPr>
              <a:t>0021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BA 0080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 defTabSz="914400">
              <a:buNone/>
              <a:tabLst>
                <a:tab pos="2149475" algn="l"/>
              </a:tabLst>
            </a:pPr>
            <a:r>
              <a:rPr lang="en-US" altLang="zh-CN" dirty="0"/>
              <a:t>	       </a:t>
            </a:r>
            <a:r>
              <a:rPr lang="en-US" altLang="zh-CN" dirty="0">
                <a:solidFill>
                  <a:srgbClr val="663300"/>
                </a:solidFill>
              </a:rPr>
              <a:t>mov dx,const*4/type wvar</a:t>
            </a:r>
            <a:endParaRPr lang="en-US" altLang="zh-CN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2149475" algn="l"/>
              </a:tabLst>
            </a:pPr>
            <a:r>
              <a:rPr lang="en-US" altLang="zh-CN" dirty="0">
                <a:solidFill>
                  <a:srgbClr val="FF0000"/>
                </a:solidFill>
              </a:rPr>
              <a:t>0024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BE 0000 </a:t>
            </a:r>
            <a:r>
              <a:rPr lang="en-US" altLang="zh-CN" dirty="0"/>
              <a:t>R</a:t>
            </a:r>
            <a:endParaRPr lang="en-US" altLang="zh-CN" dirty="0"/>
          </a:p>
          <a:p>
            <a:pPr marL="0" indent="0" defTabSz="914400">
              <a:buNone/>
              <a:tabLst>
                <a:tab pos="2149475" algn="l"/>
              </a:tabLst>
            </a:pPr>
            <a:r>
              <a:rPr lang="en-US" altLang="zh-CN" dirty="0"/>
              <a:t>	        </a:t>
            </a:r>
            <a:r>
              <a:rPr lang="en-US" altLang="zh-CN" dirty="0">
                <a:solidFill>
                  <a:srgbClr val="663300"/>
                </a:solidFill>
              </a:rPr>
              <a:t>mov si,offset bvar</a:t>
            </a:r>
            <a:endParaRPr lang="pt-BR" altLang="en-US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2149475" algn="l"/>
              </a:tabLst>
            </a:pPr>
            <a:r>
              <a:rPr lang="pt-BR" altLang="en-US" dirty="0">
                <a:solidFill>
                  <a:srgbClr val="FF0000"/>
                </a:solidFill>
              </a:rPr>
              <a:t>0027</a:t>
            </a:r>
            <a:r>
              <a:rPr lang="pt-BR" altLang="en-US" dirty="0"/>
              <a:t> </a:t>
            </a:r>
            <a:r>
              <a:rPr lang="pt-BR" altLang="en-US" dirty="0">
                <a:solidFill>
                  <a:srgbClr val="0070C0"/>
                </a:solidFill>
              </a:rPr>
              <a:t>BF 001B </a:t>
            </a:r>
            <a:r>
              <a:rPr lang="pt-BR" altLang="en-US" dirty="0"/>
              <a:t>R</a:t>
            </a:r>
            <a:endParaRPr lang="pt-BR" altLang="en-US" dirty="0"/>
          </a:p>
          <a:p>
            <a:pPr marL="0" indent="0" defTabSz="914400">
              <a:buNone/>
              <a:tabLst>
                <a:tab pos="2149475" algn="l"/>
              </a:tabLst>
            </a:pPr>
            <a:r>
              <a:rPr lang="pt-BR" altLang="en-US" dirty="0"/>
              <a:t>	        </a:t>
            </a:r>
            <a:r>
              <a:rPr lang="pt-BR" altLang="en-US" dirty="0">
                <a:solidFill>
                  <a:srgbClr val="663300"/>
                </a:solidFill>
              </a:rPr>
              <a:t>mov di,labl</a:t>
            </a:r>
            <a:endParaRPr lang="pt-BR" altLang="en-US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2149475" algn="l"/>
              </a:tabLst>
            </a:pPr>
            <a:r>
              <a:rPr lang="pt-BR" altLang="en-US" dirty="0">
                <a:solidFill>
                  <a:srgbClr val="FF0000"/>
                </a:solidFill>
              </a:rPr>
              <a:t>002A</a:t>
            </a:r>
            <a:r>
              <a:rPr lang="pt-BR" altLang="en-US" dirty="0"/>
              <a:t> </a:t>
            </a:r>
            <a:r>
              <a:rPr lang="pt-BR" altLang="en-US" dirty="0">
                <a:solidFill>
                  <a:srgbClr val="0070C0"/>
                </a:solidFill>
              </a:rPr>
              <a:t>C6 06 0000 </a:t>
            </a:r>
            <a:r>
              <a:rPr lang="pt-BR" altLang="en-US" dirty="0"/>
              <a:t>R</a:t>
            </a:r>
            <a:r>
              <a:rPr lang="pt-BR" altLang="en-US" dirty="0">
                <a:solidFill>
                  <a:srgbClr val="0070C0"/>
                </a:solidFill>
              </a:rPr>
              <a:t> 4C</a:t>
            </a:r>
            <a:endParaRPr lang="pt-BR" altLang="en-US" dirty="0">
              <a:solidFill>
                <a:srgbClr val="0070C0"/>
              </a:solidFill>
            </a:endParaRPr>
          </a:p>
          <a:p>
            <a:pPr marL="0" indent="0" defTabSz="914400">
              <a:buNone/>
              <a:tabLst>
                <a:tab pos="2149475" algn="l"/>
              </a:tabLst>
            </a:pPr>
            <a:r>
              <a:rPr lang="pt-BR" altLang="en-US" dirty="0"/>
              <a:t>	         </a:t>
            </a:r>
            <a:r>
              <a:rPr lang="pt-BR" altLang="en-US" dirty="0">
                <a:solidFill>
                  <a:srgbClr val="663300"/>
                </a:solidFill>
              </a:rPr>
              <a:t>mov bvar,01001100b</a:t>
            </a:r>
            <a:endParaRPr lang="pt-BR" altLang="en-US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2149475" algn="l"/>
              </a:tabLst>
            </a:pPr>
            <a:r>
              <a:rPr lang="pt-BR" altLang="en-US" dirty="0">
                <a:solidFill>
                  <a:srgbClr val="FF0000"/>
                </a:solidFill>
              </a:rPr>
              <a:t>002F</a:t>
            </a:r>
            <a:r>
              <a:rPr lang="pt-BR" altLang="en-US" dirty="0"/>
              <a:t> </a:t>
            </a:r>
            <a:r>
              <a:rPr lang="pt-BR" altLang="en-US" dirty="0">
                <a:solidFill>
                  <a:srgbClr val="0070C0"/>
                </a:solidFill>
              </a:rPr>
              <a:t>C7 06 0004 </a:t>
            </a:r>
            <a:r>
              <a:rPr lang="pt-BR" altLang="en-US" dirty="0"/>
              <a:t>R</a:t>
            </a:r>
            <a:r>
              <a:rPr lang="pt-BR" altLang="en-US" dirty="0">
                <a:solidFill>
                  <a:srgbClr val="0070C0"/>
                </a:solidFill>
              </a:rPr>
              <a:t> 0012</a:t>
            </a:r>
            <a:endParaRPr lang="pt-BR" altLang="en-US" dirty="0">
              <a:solidFill>
                <a:srgbClr val="0070C0"/>
              </a:solidFill>
            </a:endParaRPr>
          </a:p>
          <a:p>
            <a:pPr marL="0" indent="0" defTabSz="914400">
              <a:buNone/>
              <a:tabLst>
                <a:tab pos="2149475" algn="l"/>
              </a:tabLst>
            </a:pPr>
            <a:r>
              <a:rPr lang="pt-BR" altLang="en-US" dirty="0"/>
              <a:t>	         </a:t>
            </a:r>
            <a:r>
              <a:rPr lang="pt-BR" altLang="en-US" dirty="0">
                <a:solidFill>
                  <a:srgbClr val="663300"/>
                </a:solidFill>
              </a:rPr>
              <a:t>mov wvar+2,12h</a:t>
            </a:r>
            <a:endParaRPr lang="pt-BR" altLang="en-US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6656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2.4.2 </a:t>
            </a:r>
            <a:r>
              <a:rPr lang="zh-CN" altLang="en-US" dirty="0"/>
              <a:t>寄存器寻址</a:t>
            </a:r>
            <a:endParaRPr lang="zh-CN" altLang="en-US" dirty="0"/>
          </a:p>
        </p:txBody>
      </p:sp>
      <p:sp>
        <p:nvSpPr>
          <p:cNvPr id="63490" name="内容占位符 6656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solidFill>
                  <a:srgbClr val="193C7D"/>
                </a:solidFill>
              </a:rPr>
              <a:t>操作数存放在处理器的内部寄存器中</a:t>
            </a:r>
            <a:endParaRPr lang="zh-CN" altLang="en-US" dirty="0">
              <a:solidFill>
                <a:srgbClr val="193C7D"/>
              </a:solidFill>
            </a:endParaRPr>
          </a:p>
          <a:p>
            <a:r>
              <a:rPr lang="zh-CN" altLang="en-US" dirty="0"/>
              <a:t>用寄存器名表示它的内容</a:t>
            </a:r>
            <a:endParaRPr lang="zh-CN" altLang="en-US" dirty="0"/>
          </a:p>
          <a:p>
            <a:r>
              <a:rPr lang="zh-CN" altLang="en-US" dirty="0"/>
              <a:t>绝大多数指令采用通用寄存器寻址</a:t>
            </a:r>
            <a:endParaRPr lang="zh-CN" altLang="en-US" dirty="0"/>
          </a:p>
          <a:p>
            <a:r>
              <a:rPr lang="zh-CN" altLang="en-US" dirty="0"/>
              <a:t>部分指令支持专用寄存器，例如段寄存器</a:t>
            </a:r>
            <a:endParaRPr lang="zh-CN" altLang="en-US" dirty="0"/>
          </a:p>
          <a:p>
            <a:r>
              <a:rPr lang="zh-CN" altLang="en-US" dirty="0"/>
              <a:t>寄存器寻址方式简单快捷，最常使用</a:t>
            </a:r>
            <a:endParaRPr lang="zh-CN" altLang="en-US" dirty="0"/>
          </a:p>
          <a:p>
            <a:r>
              <a:rPr lang="zh-CN" altLang="en-US" dirty="0"/>
              <a:t>例如：</a:t>
            </a:r>
            <a:r>
              <a:rPr lang="en-US" altLang="zh-CN" dirty="0">
                <a:solidFill>
                  <a:schemeClr val="folHlink"/>
                </a:solidFill>
              </a:rPr>
              <a:t>MOV BX,AX</a:t>
            </a:r>
            <a:endParaRPr lang="zh-CN" altLang="en-US" dirty="0">
              <a:solidFill>
                <a:schemeClr val="folHlink"/>
              </a:solidFill>
            </a:endParaRPr>
          </a:p>
        </p:txBody>
      </p:sp>
      <p:sp>
        <p:nvSpPr>
          <p:cNvPr id="63491" name="圆角矩形 66563"/>
          <p:cNvSpPr/>
          <p:nvPr/>
        </p:nvSpPr>
        <p:spPr>
          <a:xfrm>
            <a:off x="755650" y="4941888"/>
            <a:ext cx="7488238" cy="128746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cap="rnd" cmpd="sng">
            <a:solidFill>
              <a:srgbClr val="008000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lstStyle/>
          <a:p>
            <a:pPr algn="just"/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位通用寄存器：</a:t>
            </a:r>
            <a:r>
              <a:rPr lang="en-US" altLang="zh-CN" sz="32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AX BX CX DX ……</a:t>
            </a:r>
            <a:endParaRPr lang="en-US" altLang="zh-CN" sz="3200" b="1" dirty="0">
              <a:solidFill>
                <a:schemeClr val="fol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</a:rPr>
              <a:t>  8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位通用寄存器：</a:t>
            </a:r>
            <a:r>
              <a:rPr lang="en-US" altLang="zh-CN" sz="3200" b="1" dirty="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AH AL BH BL ……</a:t>
            </a:r>
            <a:endParaRPr lang="en-US" altLang="zh-CN" sz="3200" b="1" dirty="0">
              <a:solidFill>
                <a:schemeClr val="fol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6758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2-9〕</a:t>
            </a:r>
            <a:r>
              <a:rPr lang="zh-CN" altLang="en-US" dirty="0"/>
              <a:t>寄存器寻址程序</a:t>
            </a:r>
            <a:endParaRPr lang="en-US" altLang="zh-CN" dirty="0"/>
          </a:p>
        </p:txBody>
      </p:sp>
      <p:sp>
        <p:nvSpPr>
          <p:cNvPr id="64514" name="内容占位符 67586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sz="2800" dirty="0">
                <a:solidFill>
                  <a:srgbClr val="663300"/>
                </a:solidFill>
              </a:rPr>
              <a:t>	</a:t>
            </a:r>
            <a:r>
              <a:rPr lang="en-US" altLang="zh-CN" sz="2800" dirty="0"/>
              <a:t>;</a:t>
            </a:r>
            <a:r>
              <a:rPr lang="zh-CN" altLang="en-US" sz="2800" dirty="0"/>
              <a:t>代码段</a:t>
            </a:r>
            <a:endParaRPr lang="zh-CN" altLang="en-US" sz="2800" dirty="0"/>
          </a:p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0017</a:t>
            </a:r>
            <a:r>
              <a:rPr lang="en-US" altLang="zh-CN" sz="2800" dirty="0"/>
              <a:t> 8A C4</a:t>
            </a:r>
            <a:r>
              <a:rPr lang="en-US" altLang="zh-CN" sz="2800" dirty="0">
                <a:solidFill>
                  <a:srgbClr val="663300"/>
                </a:solidFill>
              </a:rPr>
              <a:t>	mov al,ah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0019</a:t>
            </a:r>
            <a:r>
              <a:rPr lang="en-US" altLang="zh-CN" sz="2800" dirty="0"/>
              <a:t> 8B D8</a:t>
            </a:r>
            <a:r>
              <a:rPr lang="en-US" altLang="zh-CN" sz="2800" dirty="0">
                <a:solidFill>
                  <a:srgbClr val="663300"/>
                </a:solidFill>
              </a:rPr>
              <a:t>	mov bx,ax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001B</a:t>
            </a:r>
            <a:r>
              <a:rPr lang="en-US" altLang="zh-CN" sz="2800" dirty="0"/>
              <a:t> 8A C8</a:t>
            </a:r>
            <a:r>
              <a:rPr lang="en-US" altLang="zh-CN" sz="2800" dirty="0">
                <a:solidFill>
                  <a:srgbClr val="663300"/>
                </a:solidFill>
              </a:rPr>
              <a:t>	mov cl,al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001D</a:t>
            </a:r>
            <a:r>
              <a:rPr lang="en-US" altLang="zh-CN" sz="2800" dirty="0"/>
              <a:t> 8C DA</a:t>
            </a:r>
            <a:r>
              <a:rPr lang="en-US" altLang="zh-CN" sz="2800" dirty="0">
                <a:solidFill>
                  <a:srgbClr val="663300"/>
                </a:solidFill>
              </a:rPr>
              <a:t>	mov dx,ds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001F</a:t>
            </a:r>
            <a:r>
              <a:rPr lang="en-US" altLang="zh-CN" sz="2800" dirty="0"/>
              <a:t> 8E C2</a:t>
            </a:r>
            <a:r>
              <a:rPr lang="en-US" altLang="zh-CN" sz="2800" dirty="0">
                <a:solidFill>
                  <a:srgbClr val="663300"/>
                </a:solidFill>
              </a:rPr>
              <a:t>	mov es,dx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sz="2800" dirty="0">
                <a:solidFill>
                  <a:srgbClr val="663300"/>
                </a:solidFill>
              </a:rPr>
              <a:t>	</a:t>
            </a:r>
            <a:r>
              <a:rPr lang="en-US" altLang="zh-CN" sz="2800" dirty="0">
                <a:solidFill>
                  <a:schemeClr val="hlink"/>
                </a:solidFill>
              </a:rPr>
              <a:t>mov di,dh</a:t>
            </a:r>
            <a:endParaRPr lang="en-US" altLang="zh-CN" sz="2800" dirty="0">
              <a:solidFill>
                <a:schemeClr val="hlink"/>
              </a:solidFill>
            </a:endParaRPr>
          </a:p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sz="2800" dirty="0"/>
              <a:t>eg209.asm(13) : error A2070:</a:t>
            </a:r>
            <a:endParaRPr lang="en-US" altLang="zh-CN" sz="2800" dirty="0"/>
          </a:p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sz="2800" dirty="0"/>
              <a:t>	invalid instruction operands</a:t>
            </a:r>
            <a:endParaRPr lang="en-US" altLang="zh-CN" sz="2800" dirty="0"/>
          </a:p>
        </p:txBody>
      </p:sp>
      <p:sp>
        <p:nvSpPr>
          <p:cNvPr id="64515" name="矩形 67587"/>
          <p:cNvSpPr>
            <a:spLocks noTextEdit="1"/>
          </p:cNvSpPr>
          <p:nvPr/>
        </p:nvSpPr>
        <p:spPr>
          <a:xfrm>
            <a:off x="6804025" y="5734050"/>
            <a:ext cx="1828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77500" lnSpcReduction="20000"/>
            <a:scene3d>
              <a:camera prst="legacyPerspectiveBottomRight">
                <a:rot lat="0" lon="2124000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zh-CN" altLang="en-US" sz="3600">
                <a:gradFill rotWithShape="1">
                  <a:gsLst>
                    <a:gs pos="0">
                      <a:srgbClr val="DCEBF5">
                        <a:alpha val="100000"/>
                      </a:srgbClr>
                    </a:gs>
                    <a:gs pos="8000">
                      <a:srgbClr val="83A7C3">
                        <a:alpha val="100000"/>
                      </a:srgbClr>
                    </a:gs>
                    <a:gs pos="13000">
                      <a:srgbClr val="768FB9">
                        <a:alpha val="100000"/>
                      </a:srgbClr>
                    </a:gs>
                    <a:gs pos="21001">
                      <a:srgbClr val="83A7C3">
                        <a:alpha val="100000"/>
                      </a:srgbClr>
                    </a:gs>
                    <a:gs pos="52000">
                      <a:srgbClr val="FFFFFF">
                        <a:alpha val="100000"/>
                      </a:srgbClr>
                    </a:gs>
                    <a:gs pos="56000">
                      <a:srgbClr val="9C6563">
                        <a:alpha val="100000"/>
                      </a:srgbClr>
                    </a:gs>
                    <a:gs pos="58000">
                      <a:srgbClr val="80302D">
                        <a:alpha val="100000"/>
                      </a:srgbClr>
                    </a:gs>
                    <a:gs pos="71001">
                      <a:srgbClr val="C0524E">
                        <a:alpha val="100000"/>
                      </a:srgbClr>
                    </a:gs>
                    <a:gs pos="94000">
                      <a:srgbClr val="EBDAD4">
                        <a:alpha val="100000"/>
                      </a:srgbClr>
                    </a:gs>
                    <a:gs pos="100000">
                      <a:srgbClr val="55261C">
                        <a:alpha val="100000"/>
                      </a:srgbClr>
                    </a:gs>
                  </a:gsLst>
                  <a:lin ang="5400000" scaled="1"/>
                  <a:tileRect/>
                </a:gradFill>
                <a:latin typeface="隶书" panose="02010509060101010101" charset="-122"/>
                <a:ea typeface="隶书" panose="02010509060101010101" charset="-122"/>
              </a:rPr>
              <a:t>出错了！</a:t>
            </a:r>
            <a:endParaRPr lang="zh-CN" altLang="en-US" sz="3600">
              <a:gradFill rotWithShape="1">
                <a:gsLst>
                  <a:gs pos="0">
                    <a:srgbClr val="DCEBF5">
                      <a:alpha val="100000"/>
                    </a:srgbClr>
                  </a:gs>
                  <a:gs pos="8000">
                    <a:srgbClr val="83A7C3">
                      <a:alpha val="100000"/>
                    </a:srgbClr>
                  </a:gs>
                  <a:gs pos="13000">
                    <a:srgbClr val="768FB9">
                      <a:alpha val="100000"/>
                    </a:srgbClr>
                  </a:gs>
                  <a:gs pos="21001">
                    <a:srgbClr val="83A7C3">
                      <a:alpha val="100000"/>
                    </a:srgbClr>
                  </a:gs>
                  <a:gs pos="52000">
                    <a:srgbClr val="FFFFFF">
                      <a:alpha val="100000"/>
                    </a:srgbClr>
                  </a:gs>
                  <a:gs pos="56000">
                    <a:srgbClr val="9C6563">
                      <a:alpha val="100000"/>
                    </a:srgbClr>
                  </a:gs>
                  <a:gs pos="58000">
                    <a:srgbClr val="80302D">
                      <a:alpha val="100000"/>
                    </a:srgbClr>
                  </a:gs>
                  <a:gs pos="71001">
                    <a:srgbClr val="C0524E">
                      <a:alpha val="100000"/>
                    </a:srgbClr>
                  </a:gs>
                  <a:gs pos="94000">
                    <a:srgbClr val="EBDAD4">
                      <a:alpha val="100000"/>
                    </a:srgbClr>
                  </a:gs>
                  <a:gs pos="100000">
                    <a:srgbClr val="55261C">
                      <a:alpha val="100000"/>
                    </a:srgbClr>
                  </a:gs>
                </a:gsLst>
                <a:lin ang="5400000" scaled="1"/>
                <a:tileRect/>
              </a:gradFill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6860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2.4.3 </a:t>
            </a:r>
            <a:r>
              <a:rPr lang="zh-CN" altLang="en-US" dirty="0"/>
              <a:t>存储器寻址</a:t>
            </a:r>
            <a:endParaRPr lang="zh-CN" altLang="en-US" dirty="0"/>
          </a:p>
        </p:txBody>
      </p:sp>
      <p:sp>
        <p:nvSpPr>
          <p:cNvPr id="65538" name="内容占位符 68610"/>
          <p:cNvSpPr>
            <a:spLocks noGrp="1"/>
          </p:cNvSpPr>
          <p:nvPr>
            <p:ph idx="1"/>
          </p:nvPr>
        </p:nvSpPr>
        <p:spPr>
          <a:xfrm>
            <a:off x="250825" y="765175"/>
            <a:ext cx="8642350" cy="5472113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solidFill>
                  <a:srgbClr val="193C7D"/>
                </a:solidFill>
              </a:rPr>
              <a:t>操作数在主存中，通过存储器地址指示</a:t>
            </a:r>
            <a:endParaRPr lang="zh-CN" altLang="en-US" dirty="0">
              <a:solidFill>
                <a:srgbClr val="193C7D"/>
              </a:solidFill>
            </a:endParaRPr>
          </a:p>
          <a:p>
            <a:r>
              <a:rPr lang="zh-CN" altLang="en-US" dirty="0"/>
              <a:t>编程时，存储器地址使用包含段选择器</a:t>
            </a:r>
            <a:r>
              <a:rPr lang="en-US" altLang="zh-CN" dirty="0"/>
              <a:t>(</a:t>
            </a:r>
            <a:r>
              <a:rPr lang="zh-CN" altLang="en-US" dirty="0"/>
              <a:t>段基地址</a:t>
            </a:r>
            <a:r>
              <a:rPr lang="en-US" altLang="zh-CN" dirty="0"/>
              <a:t>)</a:t>
            </a:r>
            <a:r>
              <a:rPr lang="zh-CN" altLang="en-US" dirty="0"/>
              <a:t>和偏移地址的</a:t>
            </a:r>
            <a:r>
              <a:rPr lang="zh-CN" altLang="en-US" dirty="0">
                <a:solidFill>
                  <a:srgbClr val="FF0000"/>
                </a:solidFill>
              </a:rPr>
              <a:t>逻辑地址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段基地址（段寄存器）</a:t>
            </a:r>
            <a:endParaRPr lang="zh-CN" altLang="en-US" dirty="0"/>
          </a:p>
          <a:p>
            <a:pPr marL="717550" lvl="2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默认规定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717550" lvl="2" indent="0"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DS</a:t>
            </a:r>
            <a:r>
              <a:rPr lang="zh-CN" altLang="en-US" sz="2800" dirty="0"/>
              <a:t>数据段：</a:t>
            </a:r>
            <a:r>
              <a:rPr lang="en-US" altLang="zh-CN" sz="2800" dirty="0"/>
              <a:t>[bx]</a:t>
            </a:r>
            <a:r>
              <a:rPr lang="zh-CN" altLang="en-US" sz="2800" dirty="0"/>
              <a:t>、</a:t>
            </a:r>
            <a:r>
              <a:rPr lang="en-US" altLang="zh-CN" sz="2800" dirty="0"/>
              <a:t>[si]</a:t>
            </a:r>
            <a:r>
              <a:rPr lang="zh-CN" altLang="en-US" sz="2800" dirty="0"/>
              <a:t>、</a:t>
            </a:r>
            <a:r>
              <a:rPr lang="en-US" altLang="zh-CN" sz="2800" dirty="0"/>
              <a:t>[di]</a:t>
            </a:r>
            <a:r>
              <a:rPr lang="zh-CN" altLang="en-US" sz="2800" dirty="0"/>
              <a:t>、</a:t>
            </a:r>
            <a:r>
              <a:rPr lang="en-US" altLang="zh-CN" sz="2800" dirty="0"/>
              <a:t>[</a:t>
            </a:r>
            <a:r>
              <a:rPr lang="zh-CN" altLang="en-US" sz="2800" dirty="0"/>
              <a:t>常数</a:t>
            </a:r>
            <a:r>
              <a:rPr lang="en-US" altLang="zh-CN" sz="2800" dirty="0"/>
              <a:t>]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717550" lvl="2" indent="0">
              <a:buNone/>
            </a:pPr>
            <a:r>
              <a:rPr lang="en-US" altLang="zh-CN" sz="2800" dirty="0"/>
              <a:t> SS</a:t>
            </a:r>
            <a:r>
              <a:rPr lang="zh-CN" altLang="en-US" sz="2800" dirty="0"/>
              <a:t>堆栈段：</a:t>
            </a:r>
            <a:r>
              <a:rPr lang="en-US" altLang="zh-CN" sz="2800" dirty="0"/>
              <a:t>[bp]</a:t>
            </a:r>
            <a:endParaRPr lang="en-US" altLang="zh-CN" sz="2800" dirty="0"/>
          </a:p>
          <a:p>
            <a:pPr marL="717550" lvl="2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显式说明</a:t>
            </a:r>
            <a:r>
              <a:rPr lang="zh-CN" altLang="en-US" sz="2800" dirty="0"/>
              <a:t>：使用</a:t>
            </a:r>
            <a:r>
              <a:rPr lang="zh-CN" altLang="en-US" sz="2800" dirty="0">
                <a:solidFill>
                  <a:srgbClr val="FF0000"/>
                </a:solidFill>
              </a:rPr>
              <a:t>段超越</a:t>
            </a:r>
            <a:r>
              <a:rPr lang="zh-CN" altLang="en-US" sz="2800" dirty="0"/>
              <a:t>指令前缀，段寄存器名后跟英文冒号，如</a:t>
            </a:r>
            <a:r>
              <a:rPr lang="en-US" altLang="zh-CN" sz="2800" dirty="0"/>
              <a:t>ds:[bp]</a:t>
            </a:r>
            <a:endParaRPr lang="zh-CN" altLang="en-US" sz="2800" dirty="0"/>
          </a:p>
          <a:p>
            <a:pPr lvl="1"/>
            <a:r>
              <a:rPr lang="zh-CN" altLang="en-US" dirty="0"/>
              <a:t>偏移地址由各种寻址方式计算，常被称为有效地址</a:t>
            </a:r>
            <a:r>
              <a:rPr lang="en-US" altLang="zh-CN" dirty="0">
                <a:solidFill>
                  <a:srgbClr val="FF0000"/>
                </a:solidFill>
              </a:rPr>
              <a:t>EA</a:t>
            </a:r>
            <a:r>
              <a:rPr lang="zh-CN" altLang="en-US" dirty="0"/>
              <a:t>（</a:t>
            </a:r>
            <a:r>
              <a:rPr lang="en-US" altLang="zh-CN" dirty="0"/>
              <a:t>Effective Address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126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1. </a:t>
            </a:r>
            <a:r>
              <a:rPr lang="zh-CN" altLang="en-US" dirty="0"/>
              <a:t>二进制</a:t>
            </a:r>
            <a:endParaRPr lang="zh-CN" altLang="en-US" dirty="0"/>
          </a:p>
        </p:txBody>
      </p:sp>
      <p:sp>
        <p:nvSpPr>
          <p:cNvPr id="12290" name="文本占位符 11266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便于计算机存储及物理实现</a:t>
            </a:r>
            <a:endParaRPr lang="zh-CN" altLang="en-US" dirty="0"/>
          </a:p>
          <a:p>
            <a:r>
              <a:rPr lang="zh-CN" altLang="en-US" dirty="0"/>
              <a:t>特点：逢二进一，由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两个数码组成，基数为</a:t>
            </a:r>
            <a:r>
              <a:rPr lang="en-US" altLang="zh-CN" dirty="0"/>
              <a:t>2</a:t>
            </a:r>
            <a:r>
              <a:rPr lang="zh-CN" altLang="en-US" dirty="0"/>
              <a:t>，各个位权以</a:t>
            </a:r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zh-CN" altLang="en-US" dirty="0"/>
              <a:t>表示</a:t>
            </a:r>
            <a:endParaRPr lang="zh-CN" altLang="en-US" dirty="0"/>
          </a:p>
          <a:p>
            <a:r>
              <a:rPr lang="zh-CN" altLang="en-US" dirty="0"/>
              <a:t>二进制数：</a:t>
            </a:r>
            <a:endParaRPr lang="zh-CN" altLang="en-US" dirty="0"/>
          </a:p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	</a:t>
            </a:r>
            <a:r>
              <a:rPr lang="en-US" altLang="zh-CN" dirty="0">
                <a:solidFill>
                  <a:srgbClr val="193C7D"/>
                </a:solidFill>
              </a:rPr>
              <a:t>00110101010100010B</a:t>
            </a:r>
            <a:endParaRPr lang="en-US" altLang="zh-CN" dirty="0">
              <a:solidFill>
                <a:srgbClr val="193C7D"/>
              </a:solidFill>
            </a:endParaRPr>
          </a:p>
          <a:p>
            <a:pPr>
              <a:buNone/>
            </a:pPr>
            <a:r>
              <a:rPr lang="zh-CN" altLang="en-US" dirty="0"/>
              <a:t>二进制数的算术运算：</a:t>
            </a:r>
            <a:r>
              <a:rPr lang="zh-CN" altLang="en-US" dirty="0">
                <a:solidFill>
                  <a:schemeClr val="folHlink"/>
                </a:solidFill>
              </a:rPr>
              <a:t>逢</a:t>
            </a:r>
            <a:r>
              <a:rPr lang="en-US" altLang="zh-CN" dirty="0">
                <a:solidFill>
                  <a:schemeClr val="folHlink"/>
                </a:solidFill>
              </a:rPr>
              <a:t>2</a:t>
            </a:r>
            <a:r>
              <a:rPr lang="zh-CN" altLang="en-US" dirty="0">
                <a:solidFill>
                  <a:schemeClr val="folHlink"/>
                </a:solidFill>
              </a:rPr>
              <a:t>进</a:t>
            </a:r>
            <a:r>
              <a:rPr lang="en-US" altLang="zh-CN" dirty="0">
                <a:solidFill>
                  <a:schemeClr val="folHlink"/>
                </a:solidFill>
              </a:rPr>
              <a:t>1</a:t>
            </a:r>
            <a:r>
              <a:rPr lang="zh-CN" altLang="en-US" dirty="0">
                <a:solidFill>
                  <a:schemeClr val="folHlink"/>
                </a:solidFill>
              </a:rPr>
              <a:t>、借</a:t>
            </a:r>
            <a:r>
              <a:rPr lang="en-US" altLang="zh-CN" dirty="0">
                <a:solidFill>
                  <a:schemeClr val="folHlink"/>
                </a:solidFill>
              </a:rPr>
              <a:t>1</a:t>
            </a:r>
            <a:r>
              <a:rPr lang="zh-CN" altLang="en-US" dirty="0">
                <a:solidFill>
                  <a:schemeClr val="folHlink"/>
                </a:solidFill>
              </a:rPr>
              <a:t>当</a:t>
            </a:r>
            <a:r>
              <a:rPr lang="en-US" altLang="zh-CN" dirty="0">
                <a:solidFill>
                  <a:schemeClr val="folHlink"/>
                </a:solidFill>
              </a:rPr>
              <a:t>2</a:t>
            </a:r>
            <a:endParaRPr lang="zh-CN" altLang="en-US" dirty="0">
              <a:solidFill>
                <a:schemeClr val="folHlink"/>
              </a:solidFill>
            </a:endParaRPr>
          </a:p>
        </p:txBody>
      </p:sp>
      <p:sp>
        <p:nvSpPr>
          <p:cNvPr id="12291" name="流程图: 可选过程 11267"/>
          <p:cNvSpPr/>
          <p:nvPr/>
        </p:nvSpPr>
        <p:spPr>
          <a:xfrm>
            <a:off x="8388350" y="6330950"/>
            <a:ext cx="742950" cy="398463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示意图</a:t>
            </a:r>
            <a:endParaRPr lang="zh-CN" altLang="en-US" sz="1400" b="1" dirty="0">
              <a:solidFill>
                <a:schemeClr val="tx2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6963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1. </a:t>
            </a:r>
            <a:r>
              <a:rPr lang="zh-CN" altLang="en-US" dirty="0"/>
              <a:t>段寄存器的默认和超越</a:t>
            </a:r>
            <a:endParaRPr lang="zh-CN" altLang="en-US" dirty="0"/>
          </a:p>
        </p:txBody>
      </p:sp>
      <p:graphicFrame>
        <p:nvGraphicFramePr>
          <p:cNvPr id="69635" name="文本占位符 69634"/>
          <p:cNvGraphicFramePr>
            <a:graphicFrameLocks noGrp="1"/>
          </p:cNvGraphicFramePr>
          <p:nvPr>
            <p:ph type="body" idx="4294967295"/>
          </p:nvPr>
        </p:nvGraphicFramePr>
        <p:xfrm>
          <a:off x="322263" y="1096963"/>
          <a:ext cx="8404225" cy="4367213"/>
        </p:xfrm>
        <a:graphic>
          <a:graphicData uri="http://schemas.openxmlformats.org/drawingml/2006/table">
            <a:tbl>
              <a:tblPr/>
              <a:tblGrid>
                <a:gridCol w="2990850"/>
                <a:gridCol w="854075"/>
                <a:gridCol w="2636838"/>
                <a:gridCol w="1922462"/>
              </a:tblGrid>
              <a:tr h="576224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 dirty="0">
                          <a:solidFill>
                            <a:schemeClr val="folHlink"/>
                          </a:solidFill>
                        </a:rPr>
                        <a:t>访问存储器的方式</a:t>
                      </a:r>
                      <a:endParaRPr lang="zh-CN" altLang="en-US" sz="2400" dirty="0">
                        <a:solidFill>
                          <a:schemeClr val="folHlink"/>
                        </a:solidFill>
                      </a:endParaRPr>
                    </a:p>
                  </a:txBody>
                  <a:tcPr marT="45717" marB="45717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folHlink"/>
                          </a:solidFill>
                        </a:rPr>
                        <a:t>默认</a:t>
                      </a:r>
                      <a:endParaRPr lang="zh-CN" altLang="en-US" sz="2400">
                        <a:solidFill>
                          <a:schemeClr val="folHlink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folHlink"/>
                          </a:solidFill>
                        </a:rPr>
                        <a:t>可超越</a:t>
                      </a:r>
                      <a:endParaRPr lang="zh-CN" altLang="en-US" sz="2400">
                        <a:solidFill>
                          <a:schemeClr val="folHlink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3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chemeClr val="folHlink"/>
                          </a:solidFill>
                        </a:rPr>
                        <a:t>偏移地址</a:t>
                      </a:r>
                      <a:endParaRPr lang="zh-CN" altLang="en-US" sz="2400">
                        <a:solidFill>
                          <a:schemeClr val="folHlink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alpha val="100000"/>
                      </a:schemeClr>
                    </a:solidFill>
                  </a:tcPr>
                </a:tc>
              </a:tr>
              <a:tr h="617496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400"/>
                        <a:t>读取指令</a:t>
                      </a:r>
                      <a:endParaRPr lang="zh-CN" altLang="en-US" sz="2400"/>
                    </a:p>
                  </a:txBody>
                  <a:tcPr marT="45717" marB="45717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400" dirty="0">
                          <a:solidFill>
                            <a:srgbClr val="193C7D"/>
                          </a:solidFill>
                        </a:rPr>
                        <a:t>CS</a:t>
                      </a:r>
                      <a:endParaRPr lang="en-US" altLang="zh-CN" sz="2400" dirty="0">
                        <a:solidFill>
                          <a:srgbClr val="193C7D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rgbClr val="193C7D"/>
                          </a:solidFill>
                        </a:rPr>
                        <a:t>无</a:t>
                      </a:r>
                      <a:endParaRPr lang="zh-CN" altLang="en-US" sz="2400">
                        <a:solidFill>
                          <a:srgbClr val="193C7D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400" dirty="0">
                          <a:solidFill>
                            <a:srgbClr val="193C7D"/>
                          </a:solidFill>
                        </a:rPr>
                        <a:t>IP</a:t>
                      </a:r>
                      <a:endParaRPr lang="en-US" altLang="zh-CN" sz="2400" dirty="0">
                        <a:solidFill>
                          <a:srgbClr val="193C7D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615909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400"/>
                        <a:t>堆栈操作</a:t>
                      </a:r>
                      <a:endParaRPr lang="zh-CN" altLang="en-US" sz="2400"/>
                    </a:p>
                  </a:txBody>
                  <a:tcPr marT="45717" marB="45717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400" dirty="0">
                          <a:solidFill>
                            <a:srgbClr val="193C7D"/>
                          </a:solidFill>
                        </a:rPr>
                        <a:t>SS</a:t>
                      </a:r>
                      <a:endParaRPr lang="en-US" altLang="zh-CN" sz="2400" dirty="0">
                        <a:solidFill>
                          <a:srgbClr val="193C7D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400">
                          <a:solidFill>
                            <a:srgbClr val="193C7D"/>
                          </a:solidFill>
                        </a:rPr>
                        <a:t>无</a:t>
                      </a:r>
                      <a:endParaRPr lang="zh-CN" altLang="en-US" sz="2400">
                        <a:solidFill>
                          <a:srgbClr val="193C7D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400" dirty="0">
                          <a:solidFill>
                            <a:srgbClr val="193C7D"/>
                          </a:solidFill>
                        </a:rPr>
                        <a:t>SP</a:t>
                      </a:r>
                      <a:endParaRPr lang="en-US" altLang="zh-CN" sz="2400" dirty="0">
                        <a:solidFill>
                          <a:srgbClr val="193C7D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725440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400" dirty="0"/>
                        <a:t>一般数据访问</a:t>
                      </a:r>
                      <a:endParaRPr lang="zh-CN" altLang="en-US" sz="2400" dirty="0"/>
                    </a:p>
                  </a:txBody>
                  <a:tcPr marT="45717" marB="45717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400" dirty="0">
                          <a:solidFill>
                            <a:srgbClr val="193C7D"/>
                          </a:solidFill>
                        </a:rPr>
                        <a:t>DS</a:t>
                      </a:r>
                      <a:endParaRPr lang="en-US" altLang="zh-CN" sz="2400" dirty="0">
                        <a:solidFill>
                          <a:srgbClr val="193C7D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400" dirty="0">
                          <a:solidFill>
                            <a:srgbClr val="193C7D"/>
                          </a:solidFill>
                        </a:rPr>
                        <a:t>CS ES SS</a:t>
                      </a:r>
                      <a:endParaRPr lang="en-US" altLang="zh-CN" sz="2400" dirty="0">
                        <a:solidFill>
                          <a:srgbClr val="193C7D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400" dirty="0">
                          <a:solidFill>
                            <a:srgbClr val="193C7D"/>
                          </a:solidFill>
                        </a:rPr>
                        <a:t>有效地址</a:t>
                      </a:r>
                      <a:r>
                        <a:rPr lang="en-US" altLang="zh-CN" sz="2400" dirty="0">
                          <a:solidFill>
                            <a:srgbClr val="193C7D"/>
                          </a:solidFill>
                        </a:rPr>
                        <a:t>EA</a:t>
                      </a:r>
                      <a:endParaRPr lang="en-US" altLang="zh-CN" sz="2400" dirty="0">
                        <a:solidFill>
                          <a:srgbClr val="193C7D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614321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400" dirty="0"/>
                        <a:t>BP</a:t>
                      </a:r>
                      <a:r>
                        <a:rPr lang="zh-CN" altLang="en-US" sz="2400" dirty="0"/>
                        <a:t>基址的数据访问</a:t>
                      </a:r>
                      <a:endParaRPr lang="zh-CN" altLang="en-US" sz="2400" dirty="0"/>
                    </a:p>
                  </a:txBody>
                  <a:tcPr marT="45717" marB="45717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400" dirty="0">
                          <a:solidFill>
                            <a:srgbClr val="193C7D"/>
                          </a:solidFill>
                        </a:rPr>
                        <a:t>SS</a:t>
                      </a:r>
                      <a:endParaRPr lang="en-US" altLang="zh-CN" sz="2400" dirty="0">
                        <a:solidFill>
                          <a:srgbClr val="193C7D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400" dirty="0">
                          <a:solidFill>
                            <a:srgbClr val="193C7D"/>
                          </a:solidFill>
                        </a:rPr>
                        <a:t>CS ES DS</a:t>
                      </a:r>
                      <a:endParaRPr lang="en-US" altLang="zh-CN" sz="2400" dirty="0">
                        <a:solidFill>
                          <a:srgbClr val="193C7D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400" dirty="0">
                          <a:solidFill>
                            <a:srgbClr val="193C7D"/>
                          </a:solidFill>
                        </a:rPr>
                        <a:t>有效地址</a:t>
                      </a:r>
                      <a:r>
                        <a:rPr lang="en-US" altLang="zh-CN" sz="2400" dirty="0">
                          <a:solidFill>
                            <a:srgbClr val="193C7D"/>
                          </a:solidFill>
                        </a:rPr>
                        <a:t>EA</a:t>
                      </a:r>
                      <a:endParaRPr lang="en-US" altLang="zh-CN" sz="2400" dirty="0">
                        <a:solidFill>
                          <a:srgbClr val="193C7D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614322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400"/>
                        <a:t>串指令的源操作数</a:t>
                      </a:r>
                      <a:endParaRPr lang="zh-CN" altLang="en-US" sz="2400"/>
                    </a:p>
                  </a:txBody>
                  <a:tcPr marT="45717" marB="45717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400" dirty="0">
                          <a:solidFill>
                            <a:srgbClr val="193C7D"/>
                          </a:solidFill>
                        </a:rPr>
                        <a:t>DS</a:t>
                      </a:r>
                      <a:endParaRPr lang="en-US" altLang="zh-CN" sz="2400" dirty="0">
                        <a:solidFill>
                          <a:srgbClr val="193C7D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400" dirty="0">
                          <a:solidFill>
                            <a:srgbClr val="193C7D"/>
                          </a:solidFill>
                        </a:rPr>
                        <a:t>CS ES SS</a:t>
                      </a:r>
                      <a:endParaRPr lang="en-US" altLang="zh-CN" sz="2400" dirty="0">
                        <a:solidFill>
                          <a:srgbClr val="193C7D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400" dirty="0">
                          <a:solidFill>
                            <a:srgbClr val="193C7D"/>
                          </a:solidFill>
                        </a:rPr>
                        <a:t>SI</a:t>
                      </a:r>
                      <a:endParaRPr lang="en-US" altLang="zh-CN" sz="2400" dirty="0">
                        <a:solidFill>
                          <a:srgbClr val="193C7D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  <a:tr h="603498"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400"/>
                        <a:t>串指令的目的操作数</a:t>
                      </a:r>
                      <a:endParaRPr lang="zh-CN" altLang="en-US" sz="2400"/>
                    </a:p>
                  </a:txBody>
                  <a:tcPr marT="45717" marB="45717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400" dirty="0">
                          <a:solidFill>
                            <a:srgbClr val="193C7D"/>
                          </a:solidFill>
                        </a:rPr>
                        <a:t>ES</a:t>
                      </a:r>
                      <a:endParaRPr lang="en-US" altLang="zh-CN" sz="2400" dirty="0">
                        <a:solidFill>
                          <a:srgbClr val="193C7D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zh-CN" altLang="en-US" sz="2400" dirty="0">
                          <a:solidFill>
                            <a:srgbClr val="193C7D"/>
                          </a:solidFill>
                        </a:rPr>
                        <a:t>无</a:t>
                      </a:r>
                      <a:endParaRPr lang="zh-CN" altLang="en-US" sz="2400" dirty="0">
                        <a:solidFill>
                          <a:srgbClr val="193C7D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182880" lvl="0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Char char="Ø"/>
                        <a:defRPr sz="2800" b="1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535305" lvl="1" indent="-1701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Char char="►"/>
                        <a:defRPr sz="2400" b="1" i="0" u="none" kern="1200" baseline="0">
                          <a:solidFill>
                            <a:schemeClr val="hlink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900430" lvl="2" indent="-18288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•"/>
                        <a:defRPr sz="20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just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zh-CN" sz="2400" dirty="0">
                          <a:solidFill>
                            <a:srgbClr val="193C7D"/>
                          </a:solidFill>
                        </a:rPr>
                        <a:t>DI</a:t>
                      </a:r>
                      <a:endParaRPr lang="en-US" altLang="zh-CN" sz="2400" dirty="0">
                        <a:solidFill>
                          <a:srgbClr val="193C7D"/>
                        </a:solidFill>
                      </a:endParaRPr>
                    </a:p>
                  </a:txBody>
                  <a:tcPr marT="45717" marB="45717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6604" name="圆角矩形 69676"/>
          <p:cNvSpPr/>
          <p:nvPr/>
        </p:nvSpPr>
        <p:spPr>
          <a:xfrm>
            <a:off x="3563938" y="5546725"/>
            <a:ext cx="5400675" cy="1122363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cap="rnd" cmpd="sng">
            <a:solidFill>
              <a:srgbClr val="008000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lstStyle/>
          <a:p>
            <a:pPr algn="just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主存操作数常通过变量形式引用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一般不需要使用段超越前缀指令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7065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 </a:t>
            </a:r>
            <a:r>
              <a:rPr lang="zh-CN" altLang="en-US" dirty="0"/>
              <a:t>偏移地址的组成</a:t>
            </a:r>
            <a:endParaRPr lang="zh-CN" altLang="en-US" dirty="0"/>
          </a:p>
        </p:txBody>
      </p:sp>
      <p:sp>
        <p:nvSpPr>
          <p:cNvPr id="67586" name="内容占位符 70658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4868863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800" dirty="0"/>
              <a:t>16</a:t>
            </a:r>
            <a:r>
              <a:rPr lang="zh-CN" altLang="en-US" sz="2800" dirty="0"/>
              <a:t>位有效地址＝基址寄存器＋变址寄存器＋位移量</a:t>
            </a:r>
            <a:endParaRPr lang="zh-CN" altLang="en-US" sz="2800" dirty="0"/>
          </a:p>
          <a:p>
            <a:pPr lvl="1"/>
            <a:r>
              <a:rPr lang="zh-CN" altLang="en-US" dirty="0"/>
              <a:t>基址寄存器：</a:t>
            </a:r>
            <a:r>
              <a:rPr lang="en-US" altLang="zh-CN" dirty="0"/>
              <a:t>BX</a:t>
            </a:r>
            <a:r>
              <a:rPr lang="zh-CN" altLang="en-US" dirty="0"/>
              <a:t>和</a:t>
            </a:r>
            <a:r>
              <a:rPr lang="en-US" altLang="zh-CN" dirty="0"/>
              <a:t>BP</a:t>
            </a:r>
            <a:endParaRPr lang="zh-CN" altLang="en-US" dirty="0"/>
          </a:p>
          <a:p>
            <a:pPr lvl="1"/>
            <a:r>
              <a:rPr lang="zh-CN" altLang="en-US" dirty="0"/>
              <a:t>变址寄存器：</a:t>
            </a:r>
            <a:r>
              <a:rPr lang="en-US" altLang="zh-CN" dirty="0"/>
              <a:t>SI</a:t>
            </a:r>
            <a:r>
              <a:rPr lang="zh-CN" altLang="en-US" dirty="0"/>
              <a:t>和</a:t>
            </a:r>
            <a:r>
              <a:rPr lang="en-US" altLang="zh-CN" dirty="0"/>
              <a:t>DI</a:t>
            </a:r>
            <a:endParaRPr lang="zh-CN" altLang="en-US" dirty="0"/>
          </a:p>
          <a:p>
            <a:pPr lvl="1"/>
            <a:r>
              <a:rPr lang="zh-CN" altLang="en-US" dirty="0"/>
              <a:t>位移量：</a:t>
            </a:r>
            <a:r>
              <a:rPr lang="en-US" altLang="zh-CN" dirty="0"/>
              <a:t>8</a:t>
            </a:r>
            <a:r>
              <a:rPr lang="zh-CN" altLang="en-US" dirty="0"/>
              <a:t>或</a:t>
            </a:r>
            <a:r>
              <a:rPr lang="en-US" altLang="zh-CN" dirty="0"/>
              <a:t>16</a:t>
            </a:r>
            <a:r>
              <a:rPr lang="zh-CN" altLang="en-US" dirty="0"/>
              <a:t>位有符号值</a:t>
            </a:r>
            <a:endParaRPr lang="zh-CN" altLang="en-US" dirty="0"/>
          </a:p>
        </p:txBody>
      </p:sp>
      <p:sp>
        <p:nvSpPr>
          <p:cNvPr id="67587" name="圆角矩形 70659" descr="画布"/>
          <p:cNvSpPr/>
          <p:nvPr/>
        </p:nvSpPr>
        <p:spPr>
          <a:xfrm>
            <a:off x="3924300" y="5826125"/>
            <a:ext cx="4897438" cy="482600"/>
          </a:xfrm>
          <a:prstGeom prst="roundRect">
            <a:avLst>
              <a:gd name="adj" fmla="val 16667"/>
            </a:avLst>
          </a:prstGeom>
          <a:blipFill rotWithShape="0">
            <a:blip r:embed="rId1"/>
          </a:blipFill>
          <a:ln w="9525" cap="rnd" cmpd="sng">
            <a:solidFill>
              <a:srgbClr val="008000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 anchorCtr="0"/>
          <a:lstStyle/>
          <a:p>
            <a:pPr algn="ctr">
              <a:buBlip>
                <a:blip r:embed="rId2"/>
              </a:buBlip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 变化出多种主存寻址方式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7588" name="图片 706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" y="3500438"/>
            <a:ext cx="8964613" cy="1728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7168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3. </a:t>
            </a:r>
            <a:r>
              <a:rPr lang="zh-CN" altLang="en-US" dirty="0"/>
              <a:t>直接寻址</a:t>
            </a:r>
            <a:endParaRPr lang="zh-CN" altLang="en-US" dirty="0"/>
          </a:p>
        </p:txBody>
      </p:sp>
      <p:sp>
        <p:nvSpPr>
          <p:cNvPr id="70659" name="文本占位符 71682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3944620" algn="l"/>
              </a:tabLs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93C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有效地址只有位移量部分，直接包含在指令代码中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193C7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tabLst>
                <a:tab pos="3944620" algn="l"/>
              </a:tabLs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常用于存取变量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  <a:tabLst>
                <a:tab pos="3944620" algn="l"/>
              </a:tabLs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例如：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3944620" algn="l"/>
              </a:tabLst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AX,COUNT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COUNT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是变量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3944620" algn="l"/>
              </a:tabLst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AX,[COUNT]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tabLst>
                <a:tab pos="3944620" algn="l"/>
              </a:tabLst>
              <a:defRPr/>
            </a:pPr>
            <a:r>
              <a:rPr kumimoji="0" lang="pt-B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pt-B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</a:t>
            </a:r>
            <a:r>
              <a:rPr kumimoji="0" lang="pt-B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AX, DS:[2000H]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  <a:tabLst>
                <a:tab pos="3944620" algn="l"/>
              </a:tabLs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指令代码：</a:t>
            </a:r>
            <a:r>
              <a:rPr kumimoji="0" lang="pt-B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A1 00 20</a:t>
            </a:r>
            <a:endParaRPr kumimoji="0" lang="pt-BR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  <a:tabLst>
                <a:tab pos="3944620" algn="l"/>
              </a:tabLs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操作码：</a:t>
            </a:r>
            <a:r>
              <a:rPr kumimoji="0" lang="pt-B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A1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  <a:tabLst>
                <a:tab pos="3944620" algn="l"/>
              </a:tabLst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操作数：有效地址 </a:t>
            </a:r>
            <a:r>
              <a:rPr kumimoji="0" lang="pt-B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2000H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7270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存储器直接寻址</a:t>
            </a:r>
            <a:endParaRPr lang="zh-CN" altLang="en-US" dirty="0"/>
          </a:p>
        </p:txBody>
      </p:sp>
      <p:pic>
        <p:nvPicPr>
          <p:cNvPr id="69634" name="图片 727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919163"/>
            <a:ext cx="8359775" cy="5534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7372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2-10〕</a:t>
            </a:r>
            <a:r>
              <a:rPr lang="zh-CN" altLang="en-US" dirty="0"/>
              <a:t>存储器直接寻址程序</a:t>
            </a:r>
            <a:r>
              <a:rPr lang="en-US" altLang="zh-CN" dirty="0"/>
              <a:t>-1</a:t>
            </a:r>
            <a:endParaRPr lang="en-US" altLang="zh-CN" dirty="0"/>
          </a:p>
        </p:txBody>
      </p:sp>
      <p:sp>
        <p:nvSpPr>
          <p:cNvPr id="70658" name="内容占位符 73730"/>
          <p:cNvSpPr>
            <a:spLocks noGrp="1"/>
          </p:cNvSpPr>
          <p:nvPr>
            <p:ph idx="1"/>
          </p:nvPr>
        </p:nvSpPr>
        <p:spPr>
          <a:xfrm>
            <a:off x="501650" y="836613"/>
            <a:ext cx="8642350" cy="5472112"/>
          </a:xfrm>
        </p:spPr>
        <p:txBody>
          <a:bodyPr vert="horz" wrap="square" lIns="91440" tIns="45720" rIns="91440" bIns="45720" anchor="t" anchorCtr="0"/>
          <a:lstStyle/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dirty="0"/>
              <a:t>;数据段</a:t>
            </a:r>
            <a:endParaRPr lang="en-US" altLang="zh-CN" dirty="0"/>
          </a:p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dirty="0">
                <a:solidFill>
                  <a:srgbClr val="663300"/>
                </a:solidFill>
              </a:rPr>
              <a:t>bvar </a:t>
            </a:r>
            <a:r>
              <a:rPr lang="en-US" altLang="zh-CN" dirty="0">
                <a:solidFill>
                  <a:srgbClr val="0070C0"/>
                </a:solidFill>
              </a:rPr>
              <a:t>db</a:t>
            </a:r>
            <a:r>
              <a:rPr lang="en-US" altLang="zh-CN" dirty="0">
                <a:solidFill>
                  <a:srgbClr val="663300"/>
                </a:solidFill>
              </a:rPr>
              <a:t> 87h,49h</a:t>
            </a:r>
            <a:endParaRPr lang="en-US" altLang="zh-CN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dirty="0">
                <a:solidFill>
                  <a:srgbClr val="663300"/>
                </a:solidFill>
              </a:rPr>
              <a:t>wvar </a:t>
            </a:r>
            <a:r>
              <a:rPr lang="en-US" altLang="zh-CN" dirty="0">
                <a:solidFill>
                  <a:srgbClr val="0070C0"/>
                </a:solidFill>
              </a:rPr>
              <a:t>dw</a:t>
            </a:r>
            <a:r>
              <a:rPr lang="en-US" altLang="zh-CN" dirty="0">
                <a:solidFill>
                  <a:srgbClr val="663300"/>
                </a:solidFill>
              </a:rPr>
              <a:t> 1234h,1234</a:t>
            </a:r>
            <a:endParaRPr lang="en-US" altLang="zh-CN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dirty="0"/>
              <a:t>;</a:t>
            </a:r>
            <a:r>
              <a:rPr lang="zh-CN" altLang="en-US" dirty="0"/>
              <a:t>代码段</a:t>
            </a:r>
            <a:endParaRPr lang="en-US" altLang="zh-CN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dirty="0">
                <a:solidFill>
                  <a:srgbClr val="7030A0"/>
                </a:solidFill>
              </a:rPr>
              <a:t>mov</a:t>
            </a:r>
            <a:r>
              <a:rPr lang="en-US" altLang="zh-CN" dirty="0">
                <a:solidFill>
                  <a:srgbClr val="663300"/>
                </a:solidFill>
              </a:rPr>
              <a:t>  cl,bvar</a:t>
            </a:r>
            <a:endParaRPr lang="en-US" altLang="zh-CN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dirty="0">
                <a:solidFill>
                  <a:srgbClr val="7030A0"/>
                </a:solidFill>
              </a:rPr>
              <a:t>mov</a:t>
            </a:r>
            <a:r>
              <a:rPr lang="en-US" altLang="zh-CN" dirty="0">
                <a:solidFill>
                  <a:srgbClr val="663300"/>
                </a:solidFill>
              </a:rPr>
              <a:t>  dx,wvar</a:t>
            </a:r>
            <a:endParaRPr lang="en-US" altLang="zh-CN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dirty="0">
                <a:solidFill>
                  <a:srgbClr val="7030A0"/>
                </a:solidFill>
              </a:rPr>
              <a:t>mov</a:t>
            </a:r>
            <a:r>
              <a:rPr lang="en-US" altLang="zh-CN" dirty="0">
                <a:solidFill>
                  <a:srgbClr val="663300"/>
                </a:solidFill>
              </a:rPr>
              <a:t> bvar+1,dh</a:t>
            </a:r>
            <a:endParaRPr lang="en-US" altLang="zh-CN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dirty="0">
                <a:solidFill>
                  <a:srgbClr val="7030A0"/>
                </a:solidFill>
              </a:rPr>
              <a:t>mov</a:t>
            </a:r>
            <a:r>
              <a:rPr lang="en-US" altLang="zh-CN" dirty="0">
                <a:solidFill>
                  <a:srgbClr val="66330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byte</a:t>
            </a:r>
            <a:r>
              <a:rPr lang="en-US" altLang="zh-CN" dirty="0">
                <a:solidFill>
                  <a:srgbClr val="66330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ptr</a:t>
            </a:r>
            <a:r>
              <a:rPr lang="en-US" altLang="zh-CN" dirty="0">
                <a:solidFill>
                  <a:srgbClr val="663300"/>
                </a:solidFill>
              </a:rPr>
              <a:t> wvar+2,dl</a:t>
            </a:r>
            <a:endParaRPr lang="en-US" altLang="zh-CN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dirty="0">
                <a:solidFill>
                  <a:srgbClr val="7030A0"/>
                </a:solidFill>
              </a:rPr>
              <a:t>mov</a:t>
            </a:r>
            <a:r>
              <a:rPr lang="en-US" altLang="zh-CN" dirty="0">
                <a:solidFill>
                  <a:srgbClr val="663300"/>
                </a:solidFill>
              </a:rPr>
              <a:t> wvar,4321h</a:t>
            </a:r>
            <a:endParaRPr lang="en-US" altLang="zh-CN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3589655" algn="l"/>
              </a:tabLst>
            </a:pPr>
            <a:endParaRPr lang="en-US" altLang="zh-CN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7475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2-10〕</a:t>
            </a:r>
            <a:r>
              <a:rPr lang="zh-CN" altLang="en-US" dirty="0"/>
              <a:t>存储器直接寻址程序</a:t>
            </a:r>
            <a:r>
              <a:rPr lang="en-US" altLang="zh-CN" dirty="0"/>
              <a:t>-2</a:t>
            </a:r>
            <a:endParaRPr lang="en-US" altLang="zh-CN" dirty="0"/>
          </a:p>
        </p:txBody>
      </p:sp>
      <p:sp>
        <p:nvSpPr>
          <p:cNvPr id="71682" name="内容占位符 7475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dirty="0">
                <a:solidFill>
                  <a:schemeClr val="hlink"/>
                </a:solidFill>
              </a:rPr>
              <a:t>mov wvar+2,wvar</a:t>
            </a:r>
            <a:endParaRPr lang="en-US" altLang="zh-CN" dirty="0">
              <a:solidFill>
                <a:schemeClr val="hlink"/>
              </a:solidFill>
            </a:endParaRPr>
          </a:p>
          <a:p>
            <a:pPr marL="0" indent="0" defTabSz="914400">
              <a:buNone/>
              <a:tabLst>
                <a:tab pos="3589655" algn="l"/>
              </a:tabLst>
            </a:pPr>
            <a:endParaRPr lang="en-US" altLang="zh-CN" dirty="0">
              <a:solidFill>
                <a:schemeClr val="hlink"/>
              </a:solidFill>
            </a:endParaRPr>
          </a:p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dirty="0"/>
              <a:t>eg210.asm(14) : error A2070:</a:t>
            </a:r>
            <a:endParaRPr lang="en-US" altLang="zh-CN" dirty="0"/>
          </a:p>
          <a:p>
            <a:pPr marL="0" indent="0" defTabSz="914400">
              <a:buNone/>
              <a:tabLst>
                <a:tab pos="3589655" algn="l"/>
              </a:tabLst>
            </a:pPr>
            <a:r>
              <a:rPr lang="en-US" altLang="zh-CN" dirty="0"/>
              <a:t>         invalid instruction operands</a:t>
            </a:r>
            <a:endParaRPr lang="en-US" altLang="zh-CN" dirty="0"/>
          </a:p>
        </p:txBody>
      </p:sp>
      <p:sp>
        <p:nvSpPr>
          <p:cNvPr id="71683" name="矩形 74755"/>
          <p:cNvSpPr>
            <a:spLocks noTextEdit="1"/>
          </p:cNvSpPr>
          <p:nvPr/>
        </p:nvSpPr>
        <p:spPr>
          <a:xfrm>
            <a:off x="6732588" y="3141663"/>
            <a:ext cx="1828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77500" lnSpcReduction="20000"/>
            <a:scene3d>
              <a:camera prst="legacyPerspectiveBottomRight">
                <a:rot lat="0" lon="2124000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zh-CN" altLang="en-US" sz="3600">
                <a:gradFill rotWithShape="1">
                  <a:gsLst>
                    <a:gs pos="0">
                      <a:srgbClr val="DCEBF5">
                        <a:alpha val="100000"/>
                      </a:srgbClr>
                    </a:gs>
                    <a:gs pos="8000">
                      <a:srgbClr val="83A7C3">
                        <a:alpha val="100000"/>
                      </a:srgbClr>
                    </a:gs>
                    <a:gs pos="13000">
                      <a:srgbClr val="768FB9">
                        <a:alpha val="100000"/>
                      </a:srgbClr>
                    </a:gs>
                    <a:gs pos="21001">
                      <a:srgbClr val="83A7C3">
                        <a:alpha val="100000"/>
                      </a:srgbClr>
                    </a:gs>
                    <a:gs pos="52000">
                      <a:srgbClr val="FFFFFF">
                        <a:alpha val="100000"/>
                      </a:srgbClr>
                    </a:gs>
                    <a:gs pos="56000">
                      <a:srgbClr val="9C6563">
                        <a:alpha val="100000"/>
                      </a:srgbClr>
                    </a:gs>
                    <a:gs pos="58000">
                      <a:srgbClr val="80302D">
                        <a:alpha val="100000"/>
                      </a:srgbClr>
                    </a:gs>
                    <a:gs pos="71001">
                      <a:srgbClr val="C0524E">
                        <a:alpha val="100000"/>
                      </a:srgbClr>
                    </a:gs>
                    <a:gs pos="94000">
                      <a:srgbClr val="EBDAD4">
                        <a:alpha val="100000"/>
                      </a:srgbClr>
                    </a:gs>
                    <a:gs pos="100000">
                      <a:srgbClr val="55261C">
                        <a:alpha val="100000"/>
                      </a:srgbClr>
                    </a:gs>
                  </a:gsLst>
                  <a:lin ang="5400000" scaled="1"/>
                  <a:tileRect/>
                </a:gradFill>
                <a:latin typeface="隶书" panose="02010509060101010101" charset="-122"/>
                <a:ea typeface="隶书" panose="02010509060101010101" charset="-122"/>
              </a:rPr>
              <a:t>出错了！</a:t>
            </a:r>
            <a:endParaRPr lang="zh-CN" altLang="en-US" sz="3600">
              <a:gradFill rotWithShape="1">
                <a:gsLst>
                  <a:gs pos="0">
                    <a:srgbClr val="DCEBF5">
                      <a:alpha val="100000"/>
                    </a:srgbClr>
                  </a:gs>
                  <a:gs pos="8000">
                    <a:srgbClr val="83A7C3">
                      <a:alpha val="100000"/>
                    </a:srgbClr>
                  </a:gs>
                  <a:gs pos="13000">
                    <a:srgbClr val="768FB9">
                      <a:alpha val="100000"/>
                    </a:srgbClr>
                  </a:gs>
                  <a:gs pos="21001">
                    <a:srgbClr val="83A7C3">
                      <a:alpha val="100000"/>
                    </a:srgbClr>
                  </a:gs>
                  <a:gs pos="52000">
                    <a:srgbClr val="FFFFFF">
                      <a:alpha val="100000"/>
                    </a:srgbClr>
                  </a:gs>
                  <a:gs pos="56000">
                    <a:srgbClr val="9C6563">
                      <a:alpha val="100000"/>
                    </a:srgbClr>
                  </a:gs>
                  <a:gs pos="58000">
                    <a:srgbClr val="80302D">
                      <a:alpha val="100000"/>
                    </a:srgbClr>
                  </a:gs>
                  <a:gs pos="71001">
                    <a:srgbClr val="C0524E">
                      <a:alpha val="100000"/>
                    </a:srgbClr>
                  </a:gs>
                  <a:gs pos="94000">
                    <a:srgbClr val="EBDAD4">
                      <a:alpha val="100000"/>
                    </a:srgbClr>
                  </a:gs>
                  <a:gs pos="100000">
                    <a:srgbClr val="55261C">
                      <a:alpha val="100000"/>
                    </a:srgbClr>
                  </a:gs>
                </a:gsLst>
                <a:lin ang="5400000" scaled="1"/>
                <a:tileRect/>
              </a:gradFill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388" y="4149725"/>
            <a:ext cx="8855075" cy="1568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mov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指令不支持两个操作数都是存储器操作数！</a:t>
            </a:r>
            <a:endParaRPr lang="en-US" altLang="zh-CN" sz="3200" b="1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endParaRPr lang="en-US" altLang="zh-CN" sz="3200" b="1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常数不能当目的操作数。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标题 7577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4. </a:t>
            </a:r>
            <a:r>
              <a:rPr lang="zh-CN" altLang="en-US" dirty="0"/>
              <a:t>寄存器间接寻址</a:t>
            </a:r>
            <a:endParaRPr lang="zh-CN" altLang="en-US" dirty="0"/>
          </a:p>
        </p:txBody>
      </p:sp>
      <p:sp>
        <p:nvSpPr>
          <p:cNvPr id="72706" name="内容占位符 75778"/>
          <p:cNvSpPr>
            <a:spLocks noGrp="1"/>
          </p:cNvSpPr>
          <p:nvPr>
            <p:ph idx="1"/>
          </p:nvPr>
        </p:nvSpPr>
        <p:spPr>
          <a:xfrm>
            <a:off x="250825" y="981075"/>
            <a:ext cx="8642350" cy="5688013"/>
          </a:xfrm>
        </p:spPr>
        <p:txBody>
          <a:bodyPr vert="horz" wrap="square" lIns="91440" tIns="45720" rIns="91440" bIns="45720" anchor="t" anchorCtr="0"/>
          <a:lstStyle/>
          <a:p>
            <a:pPr marL="342900" indent="-342900" defTabSz="914400">
              <a:tabLst>
                <a:tab pos="3592830" algn="l"/>
              </a:tabLst>
            </a:pPr>
            <a:r>
              <a:rPr lang="zh-CN" altLang="en-US" sz="2800" dirty="0">
                <a:solidFill>
                  <a:srgbClr val="193C7D"/>
                </a:solidFill>
              </a:rPr>
              <a:t>有效地址存放在寄存器中</a:t>
            </a:r>
            <a:endParaRPr lang="zh-CN" altLang="en-US" sz="2800" dirty="0">
              <a:solidFill>
                <a:srgbClr val="193C7D"/>
              </a:solidFill>
            </a:endParaRPr>
          </a:p>
          <a:p>
            <a:pPr marL="342900" indent="-342900" defTabSz="914400">
              <a:buNone/>
              <a:tabLst>
                <a:tab pos="3592830" algn="l"/>
              </a:tabLst>
            </a:pPr>
            <a:r>
              <a:rPr lang="en-US" altLang="zh-CN" sz="2800" dirty="0">
                <a:solidFill>
                  <a:srgbClr val="193C7D"/>
                </a:solidFill>
              </a:rPr>
              <a:t>	(</a:t>
            </a:r>
            <a:r>
              <a:rPr lang="zh-CN" altLang="en-US" sz="2800" dirty="0">
                <a:solidFill>
                  <a:srgbClr val="193C7D"/>
                </a:solidFill>
              </a:rPr>
              <a:t>寄存器内容＝偏移地址＝有效地址</a:t>
            </a:r>
            <a:r>
              <a:rPr lang="en-US" altLang="zh-CN" sz="2800" dirty="0">
                <a:solidFill>
                  <a:srgbClr val="193C7D"/>
                </a:solidFill>
              </a:rPr>
              <a:t>)</a:t>
            </a:r>
            <a:endParaRPr lang="en-US" altLang="zh-CN" sz="2800" dirty="0">
              <a:solidFill>
                <a:srgbClr val="193C7D"/>
              </a:solidFill>
            </a:endParaRPr>
          </a:p>
          <a:p>
            <a:pPr marL="342900" indent="-342900" defTabSz="914400">
              <a:tabLst>
                <a:tab pos="3592830" algn="l"/>
              </a:tabLst>
            </a:pPr>
            <a:r>
              <a:rPr lang="en-US" altLang="zh-CN" sz="2800" dirty="0"/>
              <a:t>MASM</a:t>
            </a:r>
            <a:r>
              <a:rPr lang="zh-CN" altLang="en-US" sz="2800" dirty="0"/>
              <a:t>用中括号括起寄存器</a:t>
            </a:r>
            <a:endParaRPr lang="zh-CN" altLang="en-US" sz="2800" dirty="0"/>
          </a:p>
          <a:p>
            <a:pPr marL="342900" indent="-342900" defTabSz="914400">
              <a:tabLst>
                <a:tab pos="3592830" algn="l"/>
              </a:tabLst>
            </a:pPr>
            <a:r>
              <a:rPr lang="en-US" altLang="zh-CN" sz="2800" dirty="0"/>
              <a:t>8086</a:t>
            </a:r>
            <a:r>
              <a:rPr lang="zh-CN" altLang="en-US" sz="2800" dirty="0"/>
              <a:t>可使用</a:t>
            </a:r>
            <a:r>
              <a:rPr lang="en-US" altLang="zh-CN" sz="2800" dirty="0"/>
              <a:t>BX</a:t>
            </a:r>
            <a:r>
              <a:rPr lang="zh-CN" altLang="en-US" sz="2800" dirty="0"/>
              <a:t>、</a:t>
            </a:r>
            <a:r>
              <a:rPr lang="en-US" altLang="zh-CN" sz="2800" dirty="0"/>
              <a:t>BP</a:t>
            </a:r>
            <a:r>
              <a:rPr lang="zh-CN" altLang="en-US" sz="2800" dirty="0"/>
              <a:t>、</a:t>
            </a:r>
            <a:r>
              <a:rPr lang="en-US" altLang="zh-CN" sz="2800" dirty="0"/>
              <a:t>SI</a:t>
            </a:r>
            <a:r>
              <a:rPr lang="zh-CN" altLang="en-US" sz="2800" dirty="0"/>
              <a:t>和</a:t>
            </a:r>
            <a:r>
              <a:rPr lang="en-US" altLang="zh-CN" sz="2800" dirty="0"/>
              <a:t>DI</a:t>
            </a:r>
            <a:r>
              <a:rPr lang="zh-CN" altLang="en-US" sz="2800" dirty="0"/>
              <a:t>寄存器作为间接寻址</a:t>
            </a:r>
            <a:endParaRPr lang="zh-CN" altLang="en-US" sz="2800" dirty="0"/>
          </a:p>
          <a:p>
            <a:pPr marL="342900" indent="-342900" defTabSz="914400">
              <a:tabLst>
                <a:tab pos="3592830" algn="l"/>
              </a:tabLst>
            </a:pPr>
            <a:r>
              <a:rPr lang="zh-CN" altLang="en-US" sz="2800" dirty="0"/>
              <a:t>可以方便地对数组的元素或字符串的字符进行操作</a:t>
            </a:r>
            <a:endParaRPr lang="zh-CN" altLang="en-US" sz="2800" dirty="0"/>
          </a:p>
          <a:p>
            <a:pPr marL="342900" indent="-342900" defTabSz="914400">
              <a:tabLst>
                <a:tab pos="3592830" algn="l"/>
              </a:tabLst>
            </a:pPr>
            <a:r>
              <a:rPr lang="zh-CN" altLang="en-US" sz="2800" dirty="0">
                <a:solidFill>
                  <a:srgbClr val="FF0000"/>
                </a:solidFill>
              </a:rPr>
              <a:t>寄存器间接寻址没有说明存储单元类型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342900" indent="-342900" defTabSz="914400">
              <a:tabLst>
                <a:tab pos="3592830" algn="l"/>
              </a:tabLst>
            </a:pPr>
            <a:r>
              <a:rPr lang="zh-CN" altLang="en-US" sz="2800" dirty="0"/>
              <a:t>例如：</a:t>
            </a:r>
            <a:endParaRPr lang="zh-CN" altLang="en-US" sz="2800" dirty="0"/>
          </a:p>
          <a:p>
            <a:pPr marL="742950" lvl="1" indent="-285750" defTabSz="914400">
              <a:buNone/>
              <a:tabLst>
                <a:tab pos="3592830" algn="l"/>
              </a:tabLst>
            </a:pPr>
            <a:r>
              <a:rPr lang="it-IT" altLang="en-US" dirty="0">
                <a:solidFill>
                  <a:schemeClr val="folHlink"/>
                </a:solidFill>
              </a:rPr>
              <a:t>mov al,[bx]</a:t>
            </a:r>
            <a:endParaRPr lang="it-IT" altLang="en-US" dirty="0">
              <a:solidFill>
                <a:schemeClr val="folHlink"/>
              </a:solidFill>
            </a:endParaRPr>
          </a:p>
          <a:p>
            <a:pPr marL="742950" lvl="1" indent="-285750" defTabSz="914400">
              <a:buNone/>
              <a:tabLst>
                <a:tab pos="3592830" algn="l"/>
              </a:tabLst>
            </a:pPr>
            <a:r>
              <a:rPr lang="it-IT" altLang="en-US" dirty="0">
                <a:solidFill>
                  <a:schemeClr val="folHlink"/>
                </a:solidFill>
              </a:rPr>
              <a:t>mov cx,[si]</a:t>
            </a:r>
            <a:endParaRPr lang="it-IT" altLang="en-US" dirty="0">
              <a:solidFill>
                <a:schemeClr val="folHlink"/>
              </a:solidFill>
            </a:endParaRPr>
          </a:p>
          <a:p>
            <a:pPr marL="742950" lvl="1" indent="-285750" defTabSz="914400">
              <a:buNone/>
              <a:tabLst>
                <a:tab pos="3592830" algn="l"/>
              </a:tabLst>
            </a:pPr>
            <a:r>
              <a:rPr lang="it-IT" altLang="en-US" dirty="0">
                <a:solidFill>
                  <a:schemeClr val="folHlink"/>
                </a:solidFill>
              </a:rPr>
              <a:t>mov [di],dl</a:t>
            </a:r>
            <a:endParaRPr lang="it-IT" altLang="en-US" dirty="0">
              <a:solidFill>
                <a:schemeClr val="folHlink"/>
              </a:solidFill>
            </a:endParaRPr>
          </a:p>
          <a:p>
            <a:pPr marL="742950" lvl="1" indent="-285750" defTabSz="914400">
              <a:buNone/>
              <a:tabLst>
                <a:tab pos="3592830" algn="l"/>
              </a:tabLst>
            </a:pPr>
            <a:r>
              <a:rPr lang="it-IT" altLang="en-US" dirty="0">
                <a:solidFill>
                  <a:schemeClr val="folHlink"/>
                </a:solidFill>
              </a:rPr>
              <a:t>mov word ptr [di],1394h</a:t>
            </a:r>
            <a:endParaRPr lang="zh-CN" altLang="en-US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7680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2-11〕</a:t>
            </a:r>
            <a:r>
              <a:rPr lang="zh-CN" altLang="en-US" dirty="0"/>
              <a:t>寄存器间接寻址程序</a:t>
            </a:r>
            <a:r>
              <a:rPr lang="en-US" altLang="zh-CN" dirty="0"/>
              <a:t>-1</a:t>
            </a:r>
            <a:endParaRPr lang="en-US" altLang="zh-CN" dirty="0"/>
          </a:p>
        </p:txBody>
      </p:sp>
      <p:sp>
        <p:nvSpPr>
          <p:cNvPr id="73730" name="内容占位符 7680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indent="0" defTabSz="914400">
              <a:buNone/>
              <a:tabLst>
                <a:tab pos="1611630" algn="l"/>
              </a:tabLst>
            </a:pPr>
            <a:r>
              <a:rPr lang="en-US" altLang="zh-CN" sz="2800" dirty="0"/>
              <a:t>	;数据段</a:t>
            </a:r>
            <a:endParaRPr lang="en-US" altLang="zh-CN" sz="2800" dirty="0"/>
          </a:p>
          <a:p>
            <a:pPr marL="0" indent="0" defTabSz="914400">
              <a:buNone/>
              <a:tabLst>
                <a:tab pos="1611630" algn="l"/>
              </a:tabLst>
            </a:pPr>
            <a:r>
              <a:rPr lang="en-US" altLang="zh-CN" sz="2800" dirty="0">
                <a:solidFill>
                  <a:schemeClr val="folHlink"/>
                </a:solidFill>
              </a:rPr>
              <a:t>srcmsg	db 'Try your best, why not.$'</a:t>
            </a:r>
            <a:endParaRPr lang="en-US" altLang="zh-CN" sz="2800" dirty="0">
              <a:solidFill>
                <a:schemeClr val="folHlink"/>
              </a:solidFill>
            </a:endParaRPr>
          </a:p>
          <a:p>
            <a:pPr marL="0" indent="0" defTabSz="914400">
              <a:buNone/>
              <a:tabLst>
                <a:tab pos="1611630" algn="l"/>
              </a:tabLst>
            </a:pPr>
            <a:r>
              <a:rPr lang="en-US" altLang="zh-CN" sz="2800" dirty="0">
                <a:solidFill>
                  <a:schemeClr val="folHlink"/>
                </a:solidFill>
              </a:rPr>
              <a:t>dstmsg	db sizeof srcmsg dup(?)</a:t>
            </a:r>
            <a:endParaRPr lang="en-US" altLang="zh-CN" sz="2800" dirty="0">
              <a:solidFill>
                <a:schemeClr val="folHlink"/>
              </a:solidFill>
            </a:endParaRPr>
          </a:p>
          <a:p>
            <a:pPr marL="0" indent="0" defTabSz="914400">
              <a:buNone/>
              <a:tabLst>
                <a:tab pos="1611630" algn="l"/>
              </a:tabLst>
            </a:pPr>
            <a:r>
              <a:rPr lang="en-US" altLang="zh-CN" sz="2800" dirty="0"/>
              <a:t>	;代码段</a:t>
            </a:r>
            <a:endParaRPr lang="en-US" altLang="zh-CN" sz="2800" dirty="0"/>
          </a:p>
          <a:p>
            <a:pPr marL="0" indent="0" defTabSz="914400">
              <a:buNone/>
              <a:tabLst>
                <a:tab pos="1611630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mov cx,lengthof srcmsg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1611630" algn="l"/>
              </a:tabLst>
            </a:pPr>
            <a:r>
              <a:rPr lang="en-US" altLang="zh-CN" sz="2800" dirty="0"/>
              <a:t>	;CX＝字符串字符个数</a:t>
            </a:r>
            <a:endParaRPr lang="en-US" altLang="zh-CN" sz="2800" dirty="0"/>
          </a:p>
          <a:p>
            <a:pPr marL="0" indent="0" defTabSz="914400">
              <a:buNone/>
              <a:tabLst>
                <a:tab pos="1611630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mov </a:t>
            </a:r>
            <a:r>
              <a:rPr lang="en-US" altLang="zh-CN" sz="2800" dirty="0">
                <a:solidFill>
                  <a:schemeClr val="hlink"/>
                </a:solidFill>
              </a:rPr>
              <a:t>si</a:t>
            </a:r>
            <a:r>
              <a:rPr lang="en-US" altLang="zh-CN" sz="2800" dirty="0">
                <a:solidFill>
                  <a:srgbClr val="663300"/>
                </a:solidFill>
              </a:rPr>
              <a:t>,offset srcmsg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1611630" algn="l"/>
              </a:tabLst>
            </a:pPr>
            <a:r>
              <a:rPr lang="en-US" altLang="zh-CN" sz="2800" dirty="0"/>
              <a:t>	;SI＝源字符串首地址</a:t>
            </a:r>
            <a:endParaRPr lang="en-US" altLang="zh-CN" sz="2800" dirty="0"/>
          </a:p>
          <a:p>
            <a:pPr marL="0" indent="0" defTabSz="914400">
              <a:buNone/>
              <a:tabLst>
                <a:tab pos="1611630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mov </a:t>
            </a:r>
            <a:r>
              <a:rPr lang="en-US" altLang="zh-CN" sz="2800" dirty="0">
                <a:solidFill>
                  <a:schemeClr val="hlink"/>
                </a:solidFill>
              </a:rPr>
              <a:t>di</a:t>
            </a:r>
            <a:r>
              <a:rPr lang="en-US" altLang="zh-CN" sz="2800" dirty="0">
                <a:solidFill>
                  <a:srgbClr val="663300"/>
                </a:solidFill>
              </a:rPr>
              <a:t>,offset dstmsg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buNone/>
              <a:tabLst>
                <a:tab pos="1611630" algn="l"/>
              </a:tabLst>
            </a:pPr>
            <a:r>
              <a:rPr lang="en-US" altLang="zh-CN" sz="2800" dirty="0"/>
              <a:t>	;DI＝目的字符串首地址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标题 7782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2-11〕</a:t>
            </a:r>
            <a:r>
              <a:rPr lang="zh-CN" altLang="en-US" dirty="0"/>
              <a:t>寄存器间接寻址程序</a:t>
            </a:r>
            <a:r>
              <a:rPr lang="en-US" altLang="zh-CN" dirty="0"/>
              <a:t>-2</a:t>
            </a:r>
            <a:endParaRPr lang="en-US" altLang="zh-CN" dirty="0"/>
          </a:p>
        </p:txBody>
      </p:sp>
      <p:sp>
        <p:nvSpPr>
          <p:cNvPr id="74754" name="内容占位符 77826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indent="0" defTabSz="914400">
              <a:spcBef>
                <a:spcPct val="15000"/>
              </a:spcBef>
              <a:buNone/>
              <a:tabLst>
                <a:tab pos="1611630" algn="l"/>
                <a:tab pos="4308475" algn="l"/>
              </a:tabLst>
            </a:pPr>
            <a:r>
              <a:rPr lang="en-US" altLang="zh-CN" sz="2800" dirty="0">
                <a:solidFill>
                  <a:srgbClr val="663300"/>
                </a:solidFill>
              </a:rPr>
              <a:t>again:	mov al,</a:t>
            </a:r>
            <a:r>
              <a:rPr lang="en-US" altLang="zh-CN" sz="2800" dirty="0">
                <a:solidFill>
                  <a:schemeClr val="hlink"/>
                </a:solidFill>
              </a:rPr>
              <a:t>[si]	</a:t>
            </a:r>
            <a:r>
              <a:rPr lang="en-US" altLang="zh-CN" sz="2800" dirty="0"/>
              <a:t>;取源串一个字符送AL</a:t>
            </a:r>
            <a:endParaRPr lang="en-US" altLang="zh-CN" sz="2800" dirty="0"/>
          </a:p>
          <a:p>
            <a:pPr marL="0" indent="0" defTabSz="914400">
              <a:spcBef>
                <a:spcPct val="15000"/>
              </a:spcBef>
              <a:buNone/>
              <a:tabLst>
                <a:tab pos="1611630" algn="l"/>
                <a:tab pos="4308475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mov </a:t>
            </a:r>
            <a:r>
              <a:rPr lang="en-US" altLang="zh-CN" sz="2800" dirty="0">
                <a:solidFill>
                  <a:schemeClr val="hlink"/>
                </a:solidFill>
              </a:rPr>
              <a:t>[di]</a:t>
            </a:r>
            <a:r>
              <a:rPr lang="en-US" altLang="zh-CN" sz="2800" dirty="0">
                <a:solidFill>
                  <a:srgbClr val="663300"/>
                </a:solidFill>
              </a:rPr>
              <a:t>,al</a:t>
            </a:r>
            <a:r>
              <a:rPr lang="en-US" altLang="zh-CN" sz="2800" dirty="0"/>
              <a:t>	;将AL传送给目的串</a:t>
            </a:r>
            <a:endParaRPr lang="en-US" altLang="zh-CN" sz="2800" dirty="0"/>
          </a:p>
          <a:p>
            <a:pPr marL="0" indent="0" defTabSz="914400">
              <a:spcBef>
                <a:spcPct val="15000"/>
              </a:spcBef>
              <a:buNone/>
              <a:tabLst>
                <a:tab pos="1611630" algn="l"/>
                <a:tab pos="4308475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add si,1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15000"/>
              </a:spcBef>
              <a:buNone/>
              <a:tabLst>
                <a:tab pos="1611630" algn="l"/>
                <a:tab pos="4308475" algn="l"/>
              </a:tabLst>
            </a:pPr>
            <a:r>
              <a:rPr lang="en-US" altLang="zh-CN" sz="2800" dirty="0"/>
              <a:t>	;源串指针加1，指向下一个字符</a:t>
            </a:r>
            <a:endParaRPr lang="en-US" altLang="zh-CN" sz="2800" dirty="0"/>
          </a:p>
          <a:p>
            <a:pPr marL="0" indent="0" defTabSz="914400">
              <a:spcBef>
                <a:spcPct val="15000"/>
              </a:spcBef>
              <a:buNone/>
              <a:tabLst>
                <a:tab pos="1611630" algn="l"/>
                <a:tab pos="4308475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add di,1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15000"/>
              </a:spcBef>
              <a:buNone/>
              <a:tabLst>
                <a:tab pos="1611630" algn="l"/>
                <a:tab pos="4308475" algn="l"/>
              </a:tabLst>
            </a:pPr>
            <a:r>
              <a:rPr lang="en-US" altLang="zh-CN" sz="2800" dirty="0"/>
              <a:t>	;目的串指针加1，指向下一个字符</a:t>
            </a:r>
            <a:endParaRPr lang="en-US" altLang="zh-CN" sz="2800" dirty="0"/>
          </a:p>
          <a:p>
            <a:pPr marL="0" indent="0" defTabSz="914400">
              <a:spcBef>
                <a:spcPct val="15000"/>
              </a:spcBef>
              <a:buNone/>
              <a:tabLst>
                <a:tab pos="1611630" algn="l"/>
                <a:tab pos="4308475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loop again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15000"/>
              </a:spcBef>
              <a:buNone/>
              <a:tabLst>
                <a:tab pos="1611630" algn="l"/>
                <a:tab pos="4308475" algn="l"/>
              </a:tabLst>
            </a:pPr>
            <a:r>
              <a:rPr lang="en-US" altLang="zh-CN" sz="2800" dirty="0"/>
              <a:t>;字符个数CX减1，不为0，则转到AGAIN标号处执行</a:t>
            </a:r>
            <a:endParaRPr lang="en-US" altLang="zh-CN" sz="2800" dirty="0"/>
          </a:p>
          <a:p>
            <a:pPr marL="0" indent="0" defTabSz="914400">
              <a:spcBef>
                <a:spcPct val="15000"/>
              </a:spcBef>
              <a:buNone/>
              <a:tabLst>
                <a:tab pos="1611630" algn="l"/>
                <a:tab pos="4308475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mov dx,offset dstmsg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15000"/>
              </a:spcBef>
              <a:buNone/>
              <a:tabLst>
                <a:tab pos="1611630" algn="l"/>
                <a:tab pos="4308475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mov ah,9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spcBef>
                <a:spcPct val="15000"/>
              </a:spcBef>
              <a:buNone/>
              <a:tabLst>
                <a:tab pos="1611630" algn="l"/>
                <a:tab pos="4308475" algn="l"/>
              </a:tabLst>
            </a:pPr>
            <a:r>
              <a:rPr lang="en-US" altLang="zh-CN" sz="2800" dirty="0">
                <a:solidFill>
                  <a:srgbClr val="663300"/>
                </a:solidFill>
              </a:rPr>
              <a:t>	int 21h</a:t>
            </a:r>
            <a:r>
              <a:rPr lang="en-US" altLang="zh-CN" sz="2800" dirty="0"/>
              <a:t>	;显示目的字符串内容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7884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5. </a:t>
            </a:r>
            <a:r>
              <a:rPr lang="zh-CN" altLang="en-US" dirty="0"/>
              <a:t>寄存器相对寻址</a:t>
            </a:r>
            <a:endParaRPr lang="zh-CN" altLang="en-US" dirty="0"/>
          </a:p>
        </p:txBody>
      </p:sp>
      <p:sp>
        <p:nvSpPr>
          <p:cNvPr id="75778" name="内容占位符 78850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342900" indent="-342900" defTabSz="914400">
              <a:tabLst>
                <a:tab pos="4664075" algn="l"/>
              </a:tabLst>
            </a:pPr>
            <a:r>
              <a:rPr lang="zh-CN" altLang="en-US" sz="2800" dirty="0">
                <a:solidFill>
                  <a:srgbClr val="193C7D"/>
                </a:solidFill>
              </a:rPr>
              <a:t>有效地址是寄存器内容与位移量之和</a:t>
            </a:r>
            <a:endParaRPr lang="zh-CN" altLang="en-US" sz="2800" dirty="0">
              <a:solidFill>
                <a:srgbClr val="193C7D"/>
              </a:solidFill>
            </a:endParaRPr>
          </a:p>
          <a:p>
            <a:pPr marL="342900" indent="-342900" defTabSz="914400">
              <a:tabLst>
                <a:tab pos="4664075" algn="l"/>
              </a:tabLst>
            </a:pPr>
            <a:r>
              <a:rPr lang="en-US" altLang="zh-CN" sz="2800" dirty="0"/>
              <a:t>8086</a:t>
            </a:r>
            <a:r>
              <a:rPr lang="zh-CN" altLang="en-US" sz="2800" dirty="0"/>
              <a:t>只能使用</a:t>
            </a:r>
            <a:r>
              <a:rPr lang="en-US" altLang="zh-CN" sz="2800" dirty="0"/>
              <a:t>BX</a:t>
            </a:r>
            <a:r>
              <a:rPr lang="zh-CN" altLang="en-US" sz="2800" dirty="0"/>
              <a:t>、</a:t>
            </a:r>
            <a:r>
              <a:rPr lang="en-US" altLang="zh-CN" sz="2800" dirty="0"/>
              <a:t>BP</a:t>
            </a:r>
            <a:r>
              <a:rPr lang="zh-CN" altLang="en-US" sz="2800" dirty="0"/>
              <a:t>、</a:t>
            </a:r>
            <a:r>
              <a:rPr lang="en-US" altLang="zh-CN" sz="2800" dirty="0"/>
              <a:t>SI</a:t>
            </a:r>
            <a:r>
              <a:rPr lang="zh-CN" altLang="en-US" sz="2800" dirty="0"/>
              <a:t>和</a:t>
            </a:r>
            <a:r>
              <a:rPr lang="en-US" altLang="zh-CN" sz="2800" dirty="0"/>
              <a:t>DI</a:t>
            </a:r>
            <a:r>
              <a:rPr lang="zh-CN" altLang="en-US" sz="2800" dirty="0"/>
              <a:t>寄存器寻址</a:t>
            </a:r>
            <a:endParaRPr lang="zh-CN" altLang="en-US" sz="2800" dirty="0"/>
          </a:p>
          <a:p>
            <a:pPr marL="342900" indent="-342900" defTabSz="914400">
              <a:tabLst>
                <a:tab pos="4664075" algn="l"/>
              </a:tabLst>
            </a:pPr>
            <a:r>
              <a:rPr lang="zh-CN" altLang="en-US" sz="2800" dirty="0"/>
              <a:t>使用</a:t>
            </a:r>
            <a:r>
              <a:rPr lang="en-US" altLang="zh-CN" sz="2800" dirty="0"/>
              <a:t>BP</a:t>
            </a:r>
            <a:r>
              <a:rPr lang="zh-CN" altLang="en-US" sz="2800" dirty="0"/>
              <a:t>默认访问堆栈段</a:t>
            </a:r>
            <a:endParaRPr lang="zh-CN" altLang="en-US" sz="2800" dirty="0"/>
          </a:p>
          <a:p>
            <a:pPr marL="342900" indent="-342900" defTabSz="914400">
              <a:tabLst>
                <a:tab pos="4664075" algn="l"/>
              </a:tabLst>
            </a:pPr>
            <a:r>
              <a:rPr lang="zh-CN" altLang="en-US" sz="2800" dirty="0"/>
              <a:t>也可以方便地对数组元素或字符串字符进行操作</a:t>
            </a:r>
            <a:endParaRPr lang="zh-CN" altLang="en-US" sz="2800" dirty="0"/>
          </a:p>
          <a:p>
            <a:pPr marL="342900" indent="-342900" defTabSz="914400">
              <a:tabLst>
                <a:tab pos="4664075" algn="l"/>
              </a:tabLst>
            </a:pPr>
            <a:r>
              <a:rPr lang="zh-CN" altLang="en-US" sz="2800" dirty="0"/>
              <a:t>例如：</a:t>
            </a:r>
            <a:endParaRPr lang="zh-CN" altLang="en-US" sz="2800" dirty="0"/>
          </a:p>
          <a:p>
            <a:pPr marL="342900" indent="-342900" defTabSz="914400">
              <a:buNone/>
              <a:tabLst>
                <a:tab pos="4664075" algn="l"/>
              </a:tabLst>
            </a:pPr>
            <a:r>
              <a:rPr lang="zh-CN" altLang="en-US" sz="2800" dirty="0">
                <a:solidFill>
                  <a:schemeClr val="tx2"/>
                </a:solidFill>
              </a:rPr>
              <a:t>	</a:t>
            </a:r>
            <a:r>
              <a:rPr lang="it-IT" altLang="en-US" sz="2800" dirty="0">
                <a:solidFill>
                  <a:schemeClr val="folHlink"/>
                </a:solidFill>
              </a:rPr>
              <a:t>mov si,[bx+4]</a:t>
            </a:r>
            <a:r>
              <a:rPr lang="it-IT" altLang="en-US" sz="2800" dirty="0">
                <a:solidFill>
                  <a:schemeClr val="tx2"/>
                </a:solidFill>
              </a:rPr>
              <a:t>	;</a:t>
            </a:r>
            <a:r>
              <a:rPr lang="zh-CN" altLang="en-US" sz="2800" dirty="0"/>
              <a:t>位移量：</a:t>
            </a:r>
            <a:r>
              <a:rPr lang="en-US" altLang="zh-CN" sz="2800" dirty="0"/>
              <a:t>4</a:t>
            </a:r>
            <a:endParaRPr lang="it-IT" altLang="en-US" sz="2800" dirty="0">
              <a:solidFill>
                <a:schemeClr val="tx2"/>
              </a:solidFill>
            </a:endParaRPr>
          </a:p>
          <a:p>
            <a:pPr marL="342900" indent="-342900" defTabSz="914400">
              <a:buNone/>
              <a:tabLst>
                <a:tab pos="4664075" algn="l"/>
              </a:tabLst>
            </a:pPr>
            <a:r>
              <a:rPr lang="it-IT" altLang="en-US" sz="2800" dirty="0">
                <a:solidFill>
                  <a:schemeClr val="tx2"/>
                </a:solidFill>
              </a:rPr>
              <a:t>	</a:t>
            </a:r>
            <a:r>
              <a:rPr lang="pt-BR" altLang="en-US" sz="2800" dirty="0">
                <a:solidFill>
                  <a:schemeClr val="folHlink"/>
                </a:solidFill>
              </a:rPr>
              <a:t>mov di,[bp-08h]</a:t>
            </a:r>
            <a:r>
              <a:rPr lang="it-IT" altLang="en-US" sz="2800" dirty="0">
                <a:solidFill>
                  <a:schemeClr val="tx2"/>
                </a:solidFill>
              </a:rPr>
              <a:t>	;</a:t>
            </a:r>
            <a:r>
              <a:rPr lang="zh-CN" altLang="en-US" sz="2800" dirty="0"/>
              <a:t>位移量：</a:t>
            </a:r>
            <a:r>
              <a:rPr lang="en-US" altLang="zh-CN" sz="2800" dirty="0"/>
              <a:t>-08H</a:t>
            </a:r>
            <a:endParaRPr lang="pt-BR" altLang="en-US" sz="2800" dirty="0">
              <a:solidFill>
                <a:schemeClr val="tx2"/>
              </a:solidFill>
            </a:endParaRPr>
          </a:p>
          <a:p>
            <a:pPr marL="342900" indent="-342900" defTabSz="914400">
              <a:buNone/>
              <a:tabLst>
                <a:tab pos="4664075" algn="l"/>
              </a:tabLst>
            </a:pPr>
            <a:r>
              <a:rPr lang="pt-BR" altLang="en-US" sz="2800" dirty="0">
                <a:solidFill>
                  <a:schemeClr val="tx2"/>
                </a:solidFill>
              </a:rPr>
              <a:t>	</a:t>
            </a:r>
            <a:r>
              <a:rPr lang="it-IT" altLang="en-US" sz="2800" dirty="0">
                <a:solidFill>
                  <a:schemeClr val="folHlink"/>
                </a:solidFill>
              </a:rPr>
              <a:t>mov ax,count[si]</a:t>
            </a:r>
            <a:r>
              <a:rPr lang="it-IT" altLang="en-US" sz="2800" dirty="0">
                <a:solidFill>
                  <a:schemeClr val="tx2"/>
                </a:solidFill>
              </a:rPr>
              <a:t>	;</a:t>
            </a:r>
            <a:r>
              <a:rPr lang="zh-CN" altLang="en-US" sz="2800" dirty="0"/>
              <a:t>位移量：</a:t>
            </a:r>
            <a:r>
              <a:rPr lang="en-US" altLang="zh-CN" sz="2800" dirty="0"/>
              <a:t>COUNT</a:t>
            </a:r>
            <a:endParaRPr lang="zh-CN" altLang="en-US" sz="2800" dirty="0"/>
          </a:p>
        </p:txBody>
      </p:sp>
      <p:sp>
        <p:nvSpPr>
          <p:cNvPr id="75779" name="圆角矩形 78851"/>
          <p:cNvSpPr/>
          <p:nvPr/>
        </p:nvSpPr>
        <p:spPr>
          <a:xfrm>
            <a:off x="3779838" y="5084763"/>
            <a:ext cx="4635500" cy="1204912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12700" cap="rnd" cmpd="sng">
            <a:solidFill>
              <a:srgbClr val="008000"/>
            </a:solidFill>
            <a:prstDash val="sysDot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lstStyle/>
          <a:p>
            <a:pPr algn="just">
              <a:spcBef>
                <a:spcPct val="2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主存以字节为可寻址单位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地址的加减是以字节为单位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331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 </a:t>
            </a:r>
            <a:r>
              <a:rPr lang="zh-CN" altLang="en-US" dirty="0"/>
              <a:t>逻辑运算</a:t>
            </a:r>
            <a:endParaRPr lang="zh-CN" altLang="en-US" dirty="0"/>
          </a:p>
        </p:txBody>
      </p:sp>
      <p:sp>
        <p:nvSpPr>
          <p:cNvPr id="13314" name="文本占位符 1331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342900" indent="-342900" defTabSz="914400">
              <a:lnSpc>
                <a:spcPct val="90000"/>
              </a:lnSpc>
              <a:tabLst>
                <a:tab pos="3583305" algn="l"/>
              </a:tabLst>
            </a:pPr>
            <a:r>
              <a:rPr lang="zh-CN" altLang="en-US" dirty="0"/>
              <a:t>事件的假和真可用数码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表示</a:t>
            </a:r>
            <a:endParaRPr lang="zh-CN" altLang="en-US" dirty="0"/>
          </a:p>
          <a:p>
            <a:pPr marL="342900" indent="-342900" defTabSz="914400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è"/>
              <a:tabLst>
                <a:tab pos="3583305" algn="l"/>
              </a:tabLst>
            </a:pPr>
            <a:r>
              <a:rPr lang="zh-CN" altLang="en-US" dirty="0"/>
              <a:t>事件之间的关系可以利用二进制表达</a:t>
            </a:r>
            <a:endParaRPr lang="zh-CN" altLang="en-US" dirty="0"/>
          </a:p>
          <a:p>
            <a:pPr marL="342900" indent="-342900" defTabSz="914400">
              <a:lnSpc>
                <a:spcPct val="90000"/>
              </a:lnSpc>
              <a:tabLst>
                <a:tab pos="3583305" algn="l"/>
              </a:tabLst>
            </a:pPr>
            <a:r>
              <a:rPr lang="zh-CN" altLang="en-US" dirty="0">
                <a:solidFill>
                  <a:schemeClr val="folHlink"/>
                </a:solidFill>
              </a:rPr>
              <a:t>数字电路的低高电平用数码</a:t>
            </a:r>
            <a:r>
              <a:rPr lang="en-US" altLang="zh-CN" dirty="0">
                <a:solidFill>
                  <a:schemeClr val="folHlink"/>
                </a:solidFill>
              </a:rPr>
              <a:t>0</a:t>
            </a:r>
            <a:r>
              <a:rPr lang="zh-CN" altLang="en-US" dirty="0">
                <a:solidFill>
                  <a:schemeClr val="folHlink"/>
                </a:solidFill>
              </a:rPr>
              <a:t>和</a:t>
            </a:r>
            <a:r>
              <a:rPr lang="en-US" altLang="zh-CN" dirty="0">
                <a:solidFill>
                  <a:schemeClr val="folHlink"/>
                </a:solidFill>
              </a:rPr>
              <a:t>1</a:t>
            </a:r>
            <a:r>
              <a:rPr lang="zh-CN" altLang="en-US" dirty="0">
                <a:solidFill>
                  <a:schemeClr val="folHlink"/>
                </a:solidFill>
              </a:rPr>
              <a:t>表示</a:t>
            </a:r>
            <a:endParaRPr lang="zh-CN" altLang="en-US" dirty="0">
              <a:solidFill>
                <a:schemeClr val="folHlink"/>
              </a:solidFill>
            </a:endParaRPr>
          </a:p>
          <a:p>
            <a:pPr marL="342900" indent="-342900" defTabSz="914400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è"/>
              <a:tabLst>
                <a:tab pos="3583305" algn="l"/>
              </a:tabLst>
            </a:pPr>
            <a:r>
              <a:rPr lang="zh-CN" altLang="en-US" dirty="0"/>
              <a:t>数字信号之间的关系可以利用二进制描述</a:t>
            </a:r>
            <a:endParaRPr lang="zh-CN" altLang="en-US" dirty="0"/>
          </a:p>
          <a:p>
            <a:pPr marL="342900" indent="-342900" defTabSz="914400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è"/>
              <a:tabLst>
                <a:tab pos="3583305" algn="l"/>
              </a:tabLst>
            </a:pPr>
            <a:r>
              <a:rPr lang="zh-CN" altLang="en-US" dirty="0"/>
              <a:t>数码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仅仅代表两种状态</a:t>
            </a:r>
            <a:endParaRPr lang="zh-CN" altLang="en-US" dirty="0"/>
          </a:p>
          <a:p>
            <a:pPr marL="342900" indent="-342900" defTabSz="914400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è"/>
              <a:tabLst>
                <a:tab pos="3583305" algn="l"/>
              </a:tabLst>
            </a:pPr>
            <a:r>
              <a:rPr lang="zh-CN" altLang="en-US" dirty="0"/>
              <a:t>它们的</a:t>
            </a:r>
            <a:r>
              <a:rPr lang="zh-CN" altLang="en-US" dirty="0">
                <a:solidFill>
                  <a:schemeClr val="folHlink"/>
                </a:solidFill>
              </a:rPr>
              <a:t>运算是逻辑运算</a:t>
            </a:r>
            <a:endParaRPr lang="zh-CN" altLang="en-US" dirty="0">
              <a:solidFill>
                <a:schemeClr val="folHlink"/>
              </a:solidFill>
            </a:endParaRPr>
          </a:p>
          <a:p>
            <a:pPr marL="742950" lvl="1" indent="-285750" defTabSz="914400">
              <a:lnSpc>
                <a:spcPct val="90000"/>
              </a:lnSpc>
              <a:tabLst>
                <a:tab pos="3583305" algn="l"/>
              </a:tabLst>
            </a:pPr>
            <a:r>
              <a:rPr lang="zh-CN" altLang="en-US" sz="3200" dirty="0"/>
              <a:t>逻辑与</a:t>
            </a:r>
            <a:r>
              <a:rPr lang="en-US" altLang="zh-CN" sz="3200" dirty="0"/>
              <a:t>AND</a:t>
            </a:r>
            <a:r>
              <a:rPr lang="zh-CN" altLang="en-US" sz="3200" dirty="0"/>
              <a:t>：	</a:t>
            </a:r>
            <a:r>
              <a:rPr lang="en-US" altLang="zh-CN" sz="3200" dirty="0"/>
              <a:t>1101 </a:t>
            </a:r>
            <a:r>
              <a:rPr lang="en-US" altLang="zh-CN" sz="3200" dirty="0">
                <a:sym typeface="Symbol" panose="05050102010706020507" pitchFamily="18" charset="2"/>
              </a:rPr>
              <a:t></a:t>
            </a:r>
            <a:r>
              <a:rPr lang="en-US" altLang="zh-CN" sz="3200" dirty="0"/>
              <a:t> 0011 = 0001</a:t>
            </a:r>
            <a:endParaRPr lang="en-US" altLang="zh-CN" sz="3200" dirty="0"/>
          </a:p>
          <a:p>
            <a:pPr marL="742950" lvl="1" indent="-285750" defTabSz="914400">
              <a:lnSpc>
                <a:spcPct val="90000"/>
              </a:lnSpc>
              <a:tabLst>
                <a:tab pos="3583305" algn="l"/>
              </a:tabLst>
            </a:pPr>
            <a:r>
              <a:rPr lang="zh-CN" altLang="en-US" sz="3200" dirty="0"/>
              <a:t>逻辑或</a:t>
            </a:r>
            <a:r>
              <a:rPr lang="en-US" altLang="zh-CN" sz="3200" dirty="0"/>
              <a:t>OR</a:t>
            </a:r>
            <a:r>
              <a:rPr lang="zh-CN" altLang="en-US" sz="3200" dirty="0"/>
              <a:t>：	</a:t>
            </a:r>
            <a:r>
              <a:rPr lang="en-US" altLang="zh-CN" sz="3200" dirty="0"/>
              <a:t>1101 </a:t>
            </a:r>
            <a:r>
              <a:rPr lang="en-US" altLang="zh-CN" sz="3200" dirty="0">
                <a:sym typeface="Symbol" panose="05050102010706020507" pitchFamily="18" charset="2"/>
              </a:rPr>
              <a:t></a:t>
            </a:r>
            <a:r>
              <a:rPr lang="en-US" altLang="zh-CN" sz="3200" dirty="0"/>
              <a:t> 0011 = 1111</a:t>
            </a:r>
            <a:endParaRPr lang="en-US" altLang="zh-CN" sz="3200" dirty="0"/>
          </a:p>
          <a:p>
            <a:pPr marL="742950" lvl="1" indent="-285750" defTabSz="914400">
              <a:lnSpc>
                <a:spcPct val="90000"/>
              </a:lnSpc>
              <a:tabLst>
                <a:tab pos="3583305" algn="l"/>
              </a:tabLst>
            </a:pPr>
            <a:r>
              <a:rPr lang="zh-CN" altLang="en-US" sz="3200" dirty="0"/>
              <a:t>逻辑非</a:t>
            </a:r>
            <a:r>
              <a:rPr lang="en-US" altLang="zh-CN" sz="3200" dirty="0"/>
              <a:t>NOT</a:t>
            </a:r>
            <a:r>
              <a:rPr lang="zh-CN" altLang="en-US" sz="3200" dirty="0"/>
              <a:t>：	</a:t>
            </a:r>
            <a:r>
              <a:rPr lang="zh-CN" altLang="en-US" sz="3200" dirty="0">
                <a:sym typeface="Symbol" panose="05050102010706020507" pitchFamily="18" charset="2"/>
              </a:rPr>
              <a:t></a:t>
            </a:r>
            <a:r>
              <a:rPr lang="zh-CN" altLang="en-US" sz="3200" dirty="0"/>
              <a:t> </a:t>
            </a:r>
            <a:r>
              <a:rPr lang="en-US" altLang="zh-CN" sz="3200" dirty="0"/>
              <a:t>1101 = 0010</a:t>
            </a:r>
            <a:endParaRPr lang="en-US" altLang="zh-CN" sz="3200" dirty="0"/>
          </a:p>
          <a:p>
            <a:pPr marL="742950" lvl="1" indent="-285750" defTabSz="914400">
              <a:lnSpc>
                <a:spcPct val="90000"/>
              </a:lnSpc>
              <a:tabLst>
                <a:tab pos="3583305" algn="l"/>
              </a:tabLst>
            </a:pPr>
            <a:r>
              <a:rPr lang="zh-CN" altLang="en-US" sz="3200" dirty="0"/>
              <a:t>逻辑异或</a:t>
            </a:r>
            <a:r>
              <a:rPr lang="en-US" altLang="zh-CN" sz="3200" dirty="0"/>
              <a:t>XOR</a:t>
            </a:r>
            <a:r>
              <a:rPr lang="zh-CN" altLang="en-US" sz="3200" dirty="0"/>
              <a:t>：</a:t>
            </a:r>
            <a:r>
              <a:rPr lang="en-US" altLang="zh-CN" sz="3200" dirty="0"/>
              <a:t>1101 </a:t>
            </a:r>
            <a:r>
              <a:rPr lang="en-US" altLang="zh-CN" sz="3200" dirty="0">
                <a:sym typeface="Symbol" panose="05050102010706020507" pitchFamily="18" charset="2"/>
              </a:rPr>
              <a:t></a:t>
            </a:r>
            <a:r>
              <a:rPr lang="en-US" altLang="zh-CN" sz="3200" dirty="0"/>
              <a:t> 0011 = 1110 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标题 7987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〔</a:t>
            </a:r>
            <a:r>
              <a:rPr lang="zh-CN" altLang="en-US" dirty="0"/>
              <a:t>例</a:t>
            </a:r>
            <a:r>
              <a:rPr lang="en-US" altLang="zh-CN" dirty="0"/>
              <a:t>2-12〕</a:t>
            </a:r>
            <a:r>
              <a:rPr lang="zh-CN" altLang="en-US" dirty="0"/>
              <a:t>寄存器相对寻址程序</a:t>
            </a:r>
            <a:endParaRPr lang="en-US" altLang="zh-CN" dirty="0"/>
          </a:p>
        </p:txBody>
      </p:sp>
      <p:sp>
        <p:nvSpPr>
          <p:cNvPr id="76802" name="内容占位符 7987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indent="0" defTabSz="914400">
              <a:lnSpc>
                <a:spcPct val="95000"/>
              </a:lnSpc>
              <a:buNone/>
              <a:tabLst>
                <a:tab pos="1611630" algn="l"/>
                <a:tab pos="4308475" algn="l"/>
              </a:tabLst>
            </a:pPr>
            <a:r>
              <a:rPr lang="en-US" altLang="zh-CN" sz="2800" dirty="0"/>
              <a:t>	;数据段</a:t>
            </a:r>
            <a:endParaRPr lang="en-US" altLang="zh-CN" sz="2800" dirty="0"/>
          </a:p>
          <a:p>
            <a:pPr marL="0" indent="0" defTabSz="914400">
              <a:lnSpc>
                <a:spcPct val="95000"/>
              </a:lnSpc>
              <a:buNone/>
              <a:tabLst>
                <a:tab pos="1611630" algn="l"/>
                <a:tab pos="4308475" algn="l"/>
              </a:tabLst>
            </a:pPr>
            <a:r>
              <a:rPr lang="en-US" altLang="zh-CN" sz="2800" dirty="0">
                <a:solidFill>
                  <a:schemeClr val="folHlink"/>
                </a:solidFill>
              </a:rPr>
              <a:t>srcmsg	db 'Try your best, why not.$'</a:t>
            </a:r>
            <a:endParaRPr lang="en-US" altLang="zh-CN" sz="28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95000"/>
              </a:lnSpc>
              <a:buNone/>
              <a:tabLst>
                <a:tab pos="1611630" algn="l"/>
                <a:tab pos="4308475" algn="l"/>
              </a:tabLst>
            </a:pPr>
            <a:r>
              <a:rPr lang="en-US" altLang="zh-CN" sz="2800" dirty="0">
                <a:solidFill>
                  <a:schemeClr val="folHlink"/>
                </a:solidFill>
              </a:rPr>
              <a:t>dstmsg	db sizeof srcmsg dup(?)</a:t>
            </a:r>
            <a:endParaRPr lang="en-US" altLang="zh-CN" sz="2800" dirty="0">
              <a:solidFill>
                <a:schemeClr val="folHlink"/>
              </a:solidFill>
            </a:endParaRPr>
          </a:p>
          <a:p>
            <a:pPr marL="0" indent="0" defTabSz="914400">
              <a:lnSpc>
                <a:spcPct val="95000"/>
              </a:lnSpc>
              <a:buNone/>
              <a:tabLst>
                <a:tab pos="1611630" algn="l"/>
                <a:tab pos="4308475" algn="l"/>
              </a:tabLst>
            </a:pPr>
            <a:r>
              <a:rPr lang="en-US" altLang="zh-CN" sz="2800" dirty="0"/>
              <a:t>	;代码段</a:t>
            </a:r>
            <a:endParaRPr lang="en-US" altLang="zh-CN" sz="2800" dirty="0"/>
          </a:p>
          <a:p>
            <a:pPr marL="0" indent="0" defTabSz="914400">
              <a:lnSpc>
                <a:spcPct val="95000"/>
              </a:lnSpc>
              <a:buNone/>
              <a:tabLst>
                <a:tab pos="1611630" algn="l"/>
                <a:tab pos="4308475" algn="l"/>
              </a:tabLst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mov cx,lengthof srcmsg</a:t>
            </a:r>
            <a:endParaRPr lang="en-US" altLang="zh-CN" sz="2800" dirty="0">
              <a:solidFill>
                <a:srgbClr val="663300"/>
              </a:solidFill>
            </a:endParaRPr>
          </a:p>
          <a:p>
            <a:pPr marL="0" indent="0" defTabSz="914400">
              <a:lnSpc>
                <a:spcPct val="95000"/>
              </a:lnSpc>
              <a:buNone/>
              <a:tabLst>
                <a:tab pos="1611630" algn="l"/>
                <a:tab pos="4308475" algn="l"/>
              </a:tabLst>
            </a:pPr>
            <a:r>
              <a:rPr lang="en-US" altLang="zh-CN" sz="2800" dirty="0"/>
              <a:t>	;CX＝字符串字符个数</a:t>
            </a:r>
            <a:endParaRPr lang="en-US" altLang="zh-CN" sz="2800" dirty="0"/>
          </a:p>
          <a:p>
            <a:pPr marL="0" indent="0" defTabSz="914400">
              <a:lnSpc>
                <a:spcPct val="95000"/>
              </a:lnSpc>
              <a:buNone/>
              <a:tabLst>
                <a:tab pos="1611630" algn="l"/>
                <a:tab pos="4308475" algn="l"/>
              </a:tabLst>
            </a:pPr>
            <a:r>
              <a:rPr lang="zh-CN" altLang="en-US" sz="2800" dirty="0">
                <a:solidFill>
                  <a:srgbClr val="663300"/>
                </a:solidFill>
              </a:rPr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mov </a:t>
            </a:r>
            <a:r>
              <a:rPr lang="en-US" altLang="zh-CN" sz="2800" dirty="0">
                <a:solidFill>
                  <a:schemeClr val="hlink"/>
                </a:solidFill>
              </a:rPr>
              <a:t>bx</a:t>
            </a:r>
            <a:r>
              <a:rPr lang="en-US" altLang="zh-CN" sz="2800" dirty="0">
                <a:solidFill>
                  <a:srgbClr val="663300"/>
                </a:solidFill>
              </a:rPr>
              <a:t>,0</a:t>
            </a:r>
            <a:r>
              <a:rPr lang="en-US" altLang="zh-CN" sz="2800" dirty="0"/>
              <a:t>	;BX</a:t>
            </a:r>
            <a:r>
              <a:rPr lang="zh-CN" altLang="en-US" sz="2800" dirty="0"/>
              <a:t>指向首个字符</a:t>
            </a:r>
            <a:endParaRPr lang="zh-CN" altLang="en-US" sz="2800" dirty="0"/>
          </a:p>
          <a:p>
            <a:pPr marL="0" indent="0" defTabSz="914400">
              <a:lnSpc>
                <a:spcPct val="95000"/>
              </a:lnSpc>
              <a:buNone/>
              <a:tabLst>
                <a:tab pos="1611630" algn="l"/>
                <a:tab pos="4308475" algn="l"/>
              </a:tabLst>
            </a:pPr>
            <a:r>
              <a:rPr lang="en-US" altLang="zh-CN" sz="2800" dirty="0">
                <a:solidFill>
                  <a:srgbClr val="663300"/>
                </a:solidFill>
              </a:rPr>
              <a:t>again:	mov al,</a:t>
            </a:r>
            <a:r>
              <a:rPr lang="en-US" altLang="zh-CN" sz="2800" dirty="0">
                <a:solidFill>
                  <a:schemeClr val="hlink"/>
                </a:solidFill>
              </a:rPr>
              <a:t>srcmsg[bx]</a:t>
            </a:r>
            <a:r>
              <a:rPr lang="en-US" altLang="zh-CN" sz="2800" dirty="0"/>
              <a:t>	;</a:t>
            </a:r>
            <a:r>
              <a:rPr lang="zh-CN" altLang="en-US" sz="2800" dirty="0"/>
              <a:t>取源串一个字符</a:t>
            </a:r>
            <a:endParaRPr lang="en-US" altLang="zh-CN" sz="2800" dirty="0"/>
          </a:p>
          <a:p>
            <a:pPr marL="0" indent="0" defTabSz="914400">
              <a:lnSpc>
                <a:spcPct val="95000"/>
              </a:lnSpc>
              <a:buNone/>
              <a:tabLst>
                <a:tab pos="1611630" algn="l"/>
                <a:tab pos="4308475" algn="l"/>
              </a:tabLst>
            </a:pPr>
            <a:r>
              <a:rPr lang="en-US" altLang="zh-CN" sz="2800" dirty="0">
                <a:solidFill>
                  <a:srgbClr val="663300"/>
                </a:solidFill>
              </a:rPr>
              <a:t>	mov </a:t>
            </a:r>
            <a:r>
              <a:rPr lang="en-US" altLang="zh-CN" sz="2800" dirty="0">
                <a:solidFill>
                  <a:schemeClr val="hlink"/>
                </a:solidFill>
              </a:rPr>
              <a:t>dstmsg[bx]</a:t>
            </a:r>
            <a:r>
              <a:rPr lang="en-US" altLang="zh-CN" sz="2800" dirty="0">
                <a:solidFill>
                  <a:srgbClr val="663300"/>
                </a:solidFill>
              </a:rPr>
              <a:t>,al</a:t>
            </a:r>
            <a:r>
              <a:rPr lang="en-US" altLang="zh-CN" sz="2800" dirty="0"/>
              <a:t>	;</a:t>
            </a:r>
            <a:r>
              <a:rPr lang="zh-CN" altLang="en-US" sz="2800" dirty="0"/>
              <a:t>传送给目的串</a:t>
            </a:r>
            <a:endParaRPr lang="zh-CN" altLang="en-US" sz="2800" dirty="0"/>
          </a:p>
          <a:p>
            <a:pPr marL="0" indent="0" defTabSz="914400">
              <a:lnSpc>
                <a:spcPct val="95000"/>
              </a:lnSpc>
              <a:buNone/>
              <a:tabLst>
                <a:tab pos="1611630" algn="l"/>
                <a:tab pos="4308475" algn="l"/>
              </a:tabLst>
            </a:pPr>
            <a:r>
              <a:rPr lang="zh-CN" altLang="en-US" sz="2800" dirty="0">
                <a:solidFill>
                  <a:srgbClr val="663300"/>
                </a:solidFill>
              </a:rPr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add bx,1</a:t>
            </a:r>
            <a:r>
              <a:rPr lang="en-US" altLang="zh-CN" sz="2800" dirty="0"/>
              <a:t>	;</a:t>
            </a:r>
            <a:r>
              <a:rPr lang="zh-CN" altLang="en-US" sz="2800" dirty="0"/>
              <a:t>加</a:t>
            </a:r>
            <a:r>
              <a:rPr lang="en-US" altLang="zh-CN" sz="2800" dirty="0"/>
              <a:t>1</a:t>
            </a:r>
            <a:r>
              <a:rPr lang="zh-CN" altLang="en-US" sz="2800" dirty="0"/>
              <a:t>，指向下一个字符</a:t>
            </a:r>
            <a:endParaRPr lang="zh-CN" altLang="en-US" sz="2800" dirty="0"/>
          </a:p>
          <a:p>
            <a:pPr marL="0" indent="0" defTabSz="914400">
              <a:lnSpc>
                <a:spcPct val="95000"/>
              </a:lnSpc>
              <a:buNone/>
              <a:tabLst>
                <a:tab pos="1611630" algn="l"/>
                <a:tab pos="4308475" algn="l"/>
              </a:tabLst>
            </a:pPr>
            <a:r>
              <a:rPr lang="zh-CN" altLang="en-US" sz="2800" dirty="0">
                <a:solidFill>
                  <a:srgbClr val="663300"/>
                </a:solidFill>
              </a:rPr>
              <a:t>	</a:t>
            </a:r>
            <a:r>
              <a:rPr lang="en-US" altLang="zh-CN" sz="2800" dirty="0">
                <a:solidFill>
                  <a:srgbClr val="663300"/>
                </a:solidFill>
              </a:rPr>
              <a:t>loop again</a:t>
            </a:r>
            <a:endParaRPr lang="zh-CN" altLang="en-US" sz="2800" dirty="0">
              <a:solidFill>
                <a:srgbClr val="6633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8089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6. </a:t>
            </a:r>
            <a:r>
              <a:rPr lang="zh-CN" altLang="en-US" dirty="0"/>
              <a:t>基址变址寻址</a:t>
            </a:r>
            <a:endParaRPr lang="zh-CN" altLang="en-US" dirty="0"/>
          </a:p>
        </p:txBody>
      </p:sp>
      <p:sp>
        <p:nvSpPr>
          <p:cNvPr id="77826" name="内容占位符 80898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sz="2800" dirty="0">
                <a:solidFill>
                  <a:srgbClr val="193C7D"/>
                </a:solidFill>
              </a:rPr>
              <a:t>使用基址寄存器内容加上变址寄存器内容形成有效地址寻址操作数</a:t>
            </a:r>
            <a:endParaRPr lang="zh-CN" altLang="en-US" sz="2800" dirty="0">
              <a:solidFill>
                <a:srgbClr val="193C7D"/>
              </a:solidFill>
            </a:endParaRPr>
          </a:p>
          <a:p>
            <a:r>
              <a:rPr lang="en-US" altLang="zh-CN" sz="2800" dirty="0"/>
              <a:t>8086</a:t>
            </a:r>
            <a:r>
              <a:rPr lang="zh-CN" altLang="en-US" sz="2800" dirty="0"/>
              <a:t>的基址寄存器是</a:t>
            </a:r>
            <a:r>
              <a:rPr lang="en-US" altLang="zh-CN" sz="2800" dirty="0"/>
              <a:t>BX</a:t>
            </a:r>
            <a:r>
              <a:rPr lang="zh-CN" altLang="en-US" sz="2800" dirty="0"/>
              <a:t>和</a:t>
            </a:r>
            <a:r>
              <a:rPr lang="en-US" altLang="zh-CN" sz="2800" dirty="0"/>
              <a:t>BP</a:t>
            </a:r>
            <a:endParaRPr lang="en-US" altLang="zh-CN" sz="2800" dirty="0"/>
          </a:p>
          <a:p>
            <a:r>
              <a:rPr lang="en-US" altLang="zh-CN" sz="2800" dirty="0"/>
              <a:t>8086</a:t>
            </a:r>
            <a:r>
              <a:rPr lang="zh-CN" altLang="en-US" sz="2800" dirty="0"/>
              <a:t>的变址寄存器是</a:t>
            </a:r>
            <a:r>
              <a:rPr lang="en-US" altLang="zh-CN" sz="2800" dirty="0"/>
              <a:t>SI</a:t>
            </a:r>
            <a:r>
              <a:rPr lang="zh-CN" altLang="en-US" sz="2800" dirty="0"/>
              <a:t>和</a:t>
            </a:r>
            <a:r>
              <a:rPr lang="en-US" altLang="zh-CN" sz="2800" dirty="0"/>
              <a:t>DI</a:t>
            </a:r>
            <a:endParaRPr lang="zh-CN" altLang="en-US" sz="2800" dirty="0"/>
          </a:p>
          <a:p>
            <a:r>
              <a:rPr lang="zh-CN" altLang="en-US" sz="2800" dirty="0"/>
              <a:t>使用</a:t>
            </a:r>
            <a:r>
              <a:rPr lang="en-US" altLang="zh-CN" sz="2800" dirty="0"/>
              <a:t>BP</a:t>
            </a:r>
            <a:r>
              <a:rPr lang="zh-CN" altLang="en-US" sz="2800" dirty="0"/>
              <a:t>默认访问堆栈段</a:t>
            </a:r>
            <a:endParaRPr lang="zh-CN" altLang="en-US" sz="2800" dirty="0"/>
          </a:p>
          <a:p>
            <a:r>
              <a:rPr lang="zh-CN" altLang="en-US" sz="2800" dirty="0"/>
              <a:t>便于支持两维数组等数据结构</a:t>
            </a:r>
            <a:endParaRPr lang="zh-CN" altLang="en-US" sz="2800" dirty="0"/>
          </a:p>
          <a:p>
            <a:r>
              <a:rPr lang="zh-CN" altLang="en-US" sz="2800" dirty="0"/>
              <a:t>例如：</a:t>
            </a:r>
            <a:endParaRPr lang="zh-CN" altLang="en-US" sz="2800" dirty="0"/>
          </a:p>
          <a:p>
            <a:pPr>
              <a:buNone/>
            </a:pPr>
            <a:r>
              <a:rPr lang="zh-CN" altLang="en-US" sz="2800" dirty="0">
                <a:solidFill>
                  <a:srgbClr val="7030A0"/>
                </a:solidFill>
              </a:rPr>
              <a:t>	</a:t>
            </a:r>
            <a:r>
              <a:rPr lang="en-US" altLang="zh-CN" sz="2800" dirty="0">
                <a:solidFill>
                  <a:srgbClr val="7030A0"/>
                </a:solidFill>
              </a:rPr>
              <a:t>mov </a:t>
            </a:r>
            <a:r>
              <a:rPr lang="en-US" altLang="zh-CN" sz="2800" dirty="0">
                <a:solidFill>
                  <a:schemeClr val="folHlink"/>
                </a:solidFill>
              </a:rPr>
              <a:t>al,[bx+si]</a:t>
            </a:r>
            <a:endParaRPr lang="en-US" altLang="zh-CN" sz="2800" dirty="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chemeClr val="folHlink"/>
                </a:solidFill>
              </a:rPr>
              <a:t>	</a:t>
            </a:r>
            <a:r>
              <a:rPr lang="en-US" altLang="zh-CN" sz="2800" dirty="0">
                <a:solidFill>
                  <a:srgbClr val="7030A0"/>
                </a:solidFill>
              </a:rPr>
              <a:t>mov</a:t>
            </a:r>
            <a:r>
              <a:rPr lang="en-US" altLang="zh-CN" sz="2800" dirty="0">
                <a:solidFill>
                  <a:schemeClr val="folHlink"/>
                </a:solidFill>
              </a:rPr>
              <a:t> ax,[bp+di]</a:t>
            </a:r>
            <a:endParaRPr lang="en-US" altLang="zh-CN" sz="2800" dirty="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7030A0"/>
                </a:solidFill>
              </a:rPr>
              <a:t>	mov </a:t>
            </a:r>
            <a:r>
              <a:rPr lang="en-US" altLang="zh-CN" sz="2800" dirty="0">
                <a:solidFill>
                  <a:schemeClr val="folHlink"/>
                </a:solidFill>
              </a:rPr>
              <a:t>ax,ds:[bp+si]</a:t>
            </a:r>
            <a:endParaRPr lang="en-US" altLang="zh-CN" sz="28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标题 8192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7. </a:t>
            </a:r>
            <a:r>
              <a:rPr lang="zh-CN" altLang="en-US" dirty="0"/>
              <a:t>相对基址变址寻址</a:t>
            </a:r>
            <a:endParaRPr lang="zh-CN" altLang="en-US" dirty="0"/>
          </a:p>
        </p:txBody>
      </p:sp>
      <p:sp>
        <p:nvSpPr>
          <p:cNvPr id="78850" name="内容占位符 8192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342900" indent="-342900" defTabSz="914400">
              <a:tabLst>
                <a:tab pos="3949700" algn="l"/>
              </a:tabLst>
            </a:pPr>
            <a:r>
              <a:rPr lang="zh-CN" altLang="en-US" sz="2800" dirty="0">
                <a:solidFill>
                  <a:srgbClr val="193C7D"/>
                </a:solidFill>
              </a:rPr>
              <a:t>由基址寄存器内容、变址寄存器内容及位移量求和构成存储器操作数的有效地址</a:t>
            </a:r>
            <a:endParaRPr lang="zh-CN" altLang="en-US" sz="2800" dirty="0">
              <a:solidFill>
                <a:srgbClr val="193C7D"/>
              </a:solidFill>
            </a:endParaRPr>
          </a:p>
          <a:p>
            <a:pPr marL="342900" indent="-342900" defTabSz="914400">
              <a:tabLst>
                <a:tab pos="3949700" algn="l"/>
              </a:tabLst>
            </a:pPr>
            <a:r>
              <a:rPr lang="en-US" altLang="zh-CN" sz="2800" dirty="0"/>
              <a:t>8086</a:t>
            </a:r>
            <a:r>
              <a:rPr lang="zh-CN" altLang="en-US" sz="2800" dirty="0"/>
              <a:t>的基址寄存器是</a:t>
            </a:r>
            <a:r>
              <a:rPr lang="en-US" altLang="zh-CN" sz="2800" dirty="0"/>
              <a:t>BX</a:t>
            </a:r>
            <a:r>
              <a:rPr lang="zh-CN" altLang="en-US" sz="2800" dirty="0"/>
              <a:t>和</a:t>
            </a:r>
            <a:r>
              <a:rPr lang="en-US" altLang="zh-CN" sz="2800" dirty="0"/>
              <a:t>BP</a:t>
            </a:r>
            <a:endParaRPr lang="en-US" altLang="zh-CN" sz="2800" dirty="0"/>
          </a:p>
          <a:p>
            <a:pPr marL="342900" indent="-342900" defTabSz="914400">
              <a:tabLst>
                <a:tab pos="3949700" algn="l"/>
              </a:tabLst>
            </a:pPr>
            <a:r>
              <a:rPr lang="en-US" altLang="zh-CN" sz="2800" dirty="0"/>
              <a:t>8086</a:t>
            </a:r>
            <a:r>
              <a:rPr lang="zh-CN" altLang="en-US" sz="2800" dirty="0"/>
              <a:t>的变址寄存器是</a:t>
            </a:r>
            <a:r>
              <a:rPr lang="en-US" altLang="zh-CN" sz="2800" dirty="0"/>
              <a:t>SI</a:t>
            </a:r>
            <a:r>
              <a:rPr lang="zh-CN" altLang="en-US" sz="2800" dirty="0"/>
              <a:t>和</a:t>
            </a:r>
            <a:r>
              <a:rPr lang="en-US" altLang="zh-CN" sz="2800" dirty="0"/>
              <a:t>DI</a:t>
            </a:r>
            <a:endParaRPr lang="en-US" altLang="zh-CN" sz="2800" dirty="0"/>
          </a:p>
          <a:p>
            <a:pPr marL="342900" indent="-342900" defTabSz="914400">
              <a:tabLst>
                <a:tab pos="3949700" algn="l"/>
              </a:tabLst>
            </a:pPr>
            <a:r>
              <a:rPr lang="zh-CN" altLang="en-US" sz="2800" dirty="0"/>
              <a:t>使用</a:t>
            </a:r>
            <a:r>
              <a:rPr lang="en-US" altLang="zh-CN" sz="2800" dirty="0"/>
              <a:t>BP</a:t>
            </a:r>
            <a:r>
              <a:rPr lang="zh-CN" altLang="en-US" sz="2800" dirty="0"/>
              <a:t>默认访问堆栈段</a:t>
            </a:r>
            <a:endParaRPr lang="zh-CN" altLang="en-US" sz="2800" dirty="0"/>
          </a:p>
          <a:p>
            <a:pPr marL="342900" indent="-342900" defTabSz="914400">
              <a:tabLst>
                <a:tab pos="3949700" algn="l"/>
              </a:tabLst>
            </a:pPr>
            <a:r>
              <a:rPr lang="zh-CN" altLang="en-US" sz="2800" dirty="0"/>
              <a:t>便于支持两维数组等数据结构</a:t>
            </a:r>
            <a:endParaRPr lang="zh-CN" altLang="en-US" sz="2800" dirty="0"/>
          </a:p>
          <a:p>
            <a:pPr marL="342900" indent="-342900" defTabSz="914400">
              <a:tabLst>
                <a:tab pos="3949700" algn="l"/>
              </a:tabLst>
            </a:pPr>
            <a:r>
              <a:rPr lang="zh-CN" altLang="en-US" sz="2800" dirty="0"/>
              <a:t>例如：</a:t>
            </a:r>
            <a:endParaRPr lang="zh-CN" altLang="en-US" sz="2800" dirty="0"/>
          </a:p>
          <a:p>
            <a:pPr marL="342900" indent="-342900" defTabSz="914400">
              <a:buNone/>
              <a:tabLst>
                <a:tab pos="3949700" algn="l"/>
              </a:tabLst>
            </a:pPr>
            <a:r>
              <a:rPr lang="zh-CN" altLang="en-US" sz="2800" dirty="0"/>
              <a:t>	</a:t>
            </a:r>
            <a:r>
              <a:rPr lang="en-US" altLang="zh-CN" sz="2800" dirty="0">
                <a:solidFill>
                  <a:srgbClr val="7030A0"/>
                </a:solidFill>
              </a:rPr>
              <a:t>mov</a:t>
            </a:r>
            <a:r>
              <a:rPr lang="en-US" altLang="zh-CN" sz="2800" dirty="0">
                <a:solidFill>
                  <a:schemeClr val="folHlink"/>
                </a:solidFill>
              </a:rPr>
              <a:t> cx,[bx+si+4]</a:t>
            </a:r>
            <a:endParaRPr lang="zh-CN" altLang="en-US" sz="2800" dirty="0">
              <a:solidFill>
                <a:schemeClr val="folHlink"/>
              </a:solidFill>
            </a:endParaRPr>
          </a:p>
          <a:p>
            <a:pPr marL="342900" indent="-342900" defTabSz="914400">
              <a:buNone/>
              <a:tabLst>
                <a:tab pos="3949700" algn="l"/>
              </a:tabLst>
            </a:pPr>
            <a:r>
              <a:rPr lang="zh-CN" altLang="en-US" sz="2800" dirty="0">
                <a:solidFill>
                  <a:schemeClr val="folHlink"/>
                </a:solidFill>
              </a:rPr>
              <a:t>	</a:t>
            </a:r>
            <a:r>
              <a:rPr lang="en-US" altLang="zh-CN" sz="2800" dirty="0">
                <a:solidFill>
                  <a:srgbClr val="7030A0"/>
                </a:solidFill>
              </a:rPr>
              <a:t>mov</a:t>
            </a:r>
            <a:r>
              <a:rPr lang="en-US" altLang="zh-CN" sz="2800" dirty="0">
                <a:solidFill>
                  <a:schemeClr val="folHlink"/>
                </a:solidFill>
              </a:rPr>
              <a:t> ax,80h[bx+si]</a:t>
            </a:r>
            <a:endParaRPr lang="zh-CN" altLang="en-US" sz="2800" dirty="0">
              <a:solidFill>
                <a:schemeClr val="folHlink"/>
              </a:solidFill>
            </a:endParaRPr>
          </a:p>
          <a:p>
            <a:pPr marL="342900" indent="-342900" defTabSz="914400">
              <a:buNone/>
              <a:tabLst>
                <a:tab pos="3949700" algn="l"/>
              </a:tabLst>
            </a:pPr>
            <a:r>
              <a:rPr lang="zh-CN" altLang="en-US" sz="2800" dirty="0">
                <a:solidFill>
                  <a:schemeClr val="folHlink"/>
                </a:solidFill>
              </a:rPr>
              <a:t>	</a:t>
            </a:r>
            <a:r>
              <a:rPr lang="en-US" altLang="zh-CN" sz="2800" dirty="0">
                <a:solidFill>
                  <a:srgbClr val="7030A0"/>
                </a:solidFill>
              </a:rPr>
              <a:t>mov</a:t>
            </a:r>
            <a:r>
              <a:rPr lang="en-US" altLang="zh-CN" sz="2800" dirty="0">
                <a:solidFill>
                  <a:schemeClr val="folHlink"/>
                </a:solidFill>
              </a:rPr>
              <a:t> dx,count[bp][di] </a:t>
            </a:r>
            <a:endParaRPr lang="zh-CN" altLang="en-US" sz="28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8294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2.4.4 </a:t>
            </a:r>
            <a:r>
              <a:rPr lang="zh-CN" altLang="en-US" dirty="0"/>
              <a:t>数据寻址的组合</a:t>
            </a:r>
            <a:endParaRPr lang="zh-CN" altLang="en-US" dirty="0"/>
          </a:p>
        </p:txBody>
      </p:sp>
      <p:pic>
        <p:nvPicPr>
          <p:cNvPr id="79874" name="图片 82946" descr="fig021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41425" y="1989138"/>
            <a:ext cx="7335838" cy="4392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875" name="内容占位符 82947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sz="2800" dirty="0"/>
              <a:t>立即数寻址 </a:t>
            </a:r>
            <a:r>
              <a:rPr lang="en-US" altLang="zh-CN" sz="2800" dirty="0"/>
              <a:t>imm</a:t>
            </a:r>
            <a:endParaRPr lang="en-US" altLang="zh-CN" sz="2800" dirty="0"/>
          </a:p>
          <a:p>
            <a:r>
              <a:rPr lang="zh-CN" altLang="en-US" sz="2800" dirty="0"/>
              <a:t>（通用）寄存器寻址 </a:t>
            </a:r>
            <a:r>
              <a:rPr lang="en-US" altLang="zh-CN" sz="2800" dirty="0"/>
              <a:t>reg</a:t>
            </a:r>
            <a:endParaRPr lang="en-US" altLang="zh-CN" sz="2800" dirty="0"/>
          </a:p>
          <a:p>
            <a:r>
              <a:rPr lang="zh-CN" altLang="en-US" sz="2800" dirty="0"/>
              <a:t>存储器操作数寻址 </a:t>
            </a:r>
            <a:r>
              <a:rPr lang="en-US" altLang="zh-CN" sz="2800" dirty="0"/>
              <a:t>mem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marR="0" indent="-1828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Ø"/>
            </a:pPr>
            <a:r>
              <a: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习题</a:t>
            </a:r>
            <a:r>
              <a:rPr kumimoji="0" lang="en-US" altLang="zh-CN" sz="32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kumimoji="0" lang="en-US" altLang="zh-CN" sz="3200" b="1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35305" marR="0" lvl="1" indent="-1701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►"/>
            </a:pPr>
            <a:r>
              <a:rPr kumimoji="0" lang="en-US" altLang="zh-CN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2.15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hlink"/>
                </a:solidFill>
                <a:latin typeface="+mn-lt"/>
                <a:ea typeface="+mn-ea"/>
                <a:cs typeface="+mn-cs"/>
              </a:rPr>
              <a:t>2.17</a:t>
            </a:r>
            <a:endParaRPr kumimoji="0" lang="en-US" altLang="zh-CN" sz="2800" b="1" i="0" u="none" strike="noStrike" kern="1200" cap="none" spc="0" normalizeH="0" baseline="0" noProof="1">
              <a:solidFill>
                <a:schemeClr val="hlink"/>
              </a:solidFill>
              <a:latin typeface="+mn-lt"/>
              <a:ea typeface="+mn-ea"/>
              <a:cs typeface="+mn-cs"/>
            </a:endParaRPr>
          </a:p>
          <a:p>
            <a:pPr marL="365125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kumimoji="0" lang="en-US" altLang="zh-CN" sz="2800" b="1" i="0" u="none" strike="noStrike" kern="1200" cap="none" spc="0" normalizeH="0" baseline="0" noProof="1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0899" name="图片 3" descr="QQ截图202009091118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763" y="2066925"/>
            <a:ext cx="6799262" cy="45132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4"/>
          <p:cNvSpPr>
            <a:spLocks noGrp="1"/>
          </p:cNvSpPr>
          <p:nvPr>
            <p:ph type="ctrTitle" idx="4294967295"/>
          </p:nvPr>
        </p:nvSpPr>
        <p:spPr>
          <a:xfrm>
            <a:off x="914400" y="2590800"/>
            <a:ext cx="7543800" cy="914400"/>
          </a:xfrm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 typeface="Arial" panose="020B0604020202020204" pitchFamily="34" charset="0"/>
              <a:defRPr/>
            </a:lvl1pPr>
          </a:lstStyle>
          <a:p>
            <a:pPr lvl="0"/>
            <a:r>
              <a:rPr lang="zh-CN" altLang="en-US" sz="40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40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40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章习题：数据表示和寻址</a:t>
            </a:r>
            <a:endParaRPr lang="zh-CN" altLang="en-US" sz="4000" b="1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22" name="矩形 83970"/>
          <p:cNvSpPr/>
          <p:nvPr/>
        </p:nvSpPr>
        <p:spPr>
          <a:xfrm>
            <a:off x="914400" y="3716338"/>
            <a:ext cx="7861300" cy="26654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182880" indent="-182880" algn="just" eaLnBrk="0" hangingPunct="0">
              <a:spcBef>
                <a:spcPct val="4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2.1 简答题（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7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8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182880" indent="-182880" algn="just" eaLnBrk="0" hangingPunct="0">
              <a:spcBef>
                <a:spcPct val="4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 判断题（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7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8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9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2800" b="1" dirty="0">
              <a:solidFill>
                <a:srgbClr val="008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182880" indent="-182880" algn="just" eaLnBrk="0" hangingPunct="0">
              <a:spcBef>
                <a:spcPct val="4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2.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 填空题（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6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8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9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10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endParaRPr lang="zh-CN" altLang="en-US" sz="32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182880" indent="-182880" algn="just" eaLnBrk="0" hangingPunct="0">
              <a:spcBef>
                <a:spcPct val="4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2.6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2.7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2.8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2.10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2.13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2.15</a:t>
            </a:r>
            <a:r>
              <a:rPr lang="zh-CN" altLang="en-US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z="3200" b="1" dirty="0">
                <a:latin typeface="幼圆" panose="02010509060101010101" pitchFamily="49" charset="-122"/>
                <a:ea typeface="幼圆" panose="02010509060101010101" pitchFamily="49" charset="-122"/>
              </a:rPr>
              <a:t>2.17</a:t>
            </a:r>
            <a:endParaRPr lang="en-US" altLang="zh-CN" sz="2800" b="1" dirty="0">
              <a:solidFill>
                <a:srgbClr val="008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433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3. </a:t>
            </a:r>
            <a:r>
              <a:rPr lang="zh-CN" altLang="en-US" dirty="0"/>
              <a:t>十六进制</a:t>
            </a:r>
            <a:endParaRPr lang="zh-CN" altLang="en-US" dirty="0"/>
          </a:p>
        </p:txBody>
      </p:sp>
      <p:sp>
        <p:nvSpPr>
          <p:cNvPr id="14338" name="文本占位符 14338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用于表达二进制数，相互转换简单</a:t>
            </a:r>
            <a:endParaRPr lang="zh-CN" altLang="en-US" dirty="0"/>
          </a:p>
          <a:p>
            <a:r>
              <a:rPr lang="zh-CN" altLang="en-US" dirty="0"/>
              <a:t>基数</a:t>
            </a:r>
            <a:r>
              <a:rPr lang="en-US" altLang="zh-CN" dirty="0"/>
              <a:t>16</a:t>
            </a:r>
            <a:r>
              <a:rPr lang="zh-CN" altLang="en-US" dirty="0"/>
              <a:t>，逢</a:t>
            </a:r>
            <a:r>
              <a:rPr lang="en-US" altLang="zh-CN" dirty="0"/>
              <a:t>16</a:t>
            </a:r>
            <a:r>
              <a:rPr lang="zh-CN" altLang="en-US" dirty="0"/>
              <a:t>进位，位权为</a:t>
            </a:r>
            <a:r>
              <a:rPr lang="en-US" altLang="zh-CN" dirty="0"/>
              <a:t>16</a:t>
            </a:r>
            <a:r>
              <a:rPr lang="en-US" altLang="zh-CN" baseline="30000" dirty="0"/>
              <a:t>k</a:t>
            </a:r>
            <a:endParaRPr lang="en-US" altLang="zh-CN" baseline="30000" dirty="0"/>
          </a:p>
          <a:p>
            <a:r>
              <a:rPr lang="en-US" altLang="zh-CN" dirty="0"/>
              <a:t>16</a:t>
            </a:r>
            <a:r>
              <a:rPr lang="zh-CN" altLang="en-US" dirty="0"/>
              <a:t>个数码：</a:t>
            </a:r>
            <a:r>
              <a:rPr lang="en-US" altLang="zh-CN" sz="2800" dirty="0">
                <a:solidFill>
                  <a:srgbClr val="0000CC"/>
                </a:solidFill>
              </a:rPr>
              <a:t>0</a:t>
            </a:r>
            <a:r>
              <a:rPr lang="zh-CN" altLang="en-US" sz="2800" dirty="0">
                <a:solidFill>
                  <a:srgbClr val="0000CC"/>
                </a:solidFill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</a:rPr>
              <a:t>1</a:t>
            </a:r>
            <a:r>
              <a:rPr lang="zh-CN" altLang="en-US" sz="2800" dirty="0">
                <a:solidFill>
                  <a:srgbClr val="0000CC"/>
                </a:solidFill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</a:rPr>
              <a:t>2</a:t>
            </a:r>
            <a:r>
              <a:rPr lang="zh-CN" altLang="en-US" sz="2800" dirty="0">
                <a:solidFill>
                  <a:srgbClr val="0000CC"/>
                </a:solidFill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</a:rPr>
              <a:t>3</a:t>
            </a:r>
            <a:r>
              <a:rPr lang="zh-CN" altLang="en-US" sz="2800" dirty="0">
                <a:solidFill>
                  <a:srgbClr val="0000CC"/>
                </a:solidFill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</a:rPr>
              <a:t>4</a:t>
            </a:r>
            <a:r>
              <a:rPr lang="zh-CN" altLang="en-US" sz="2800" dirty="0">
                <a:solidFill>
                  <a:srgbClr val="0000CC"/>
                </a:solidFill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</a:rPr>
              <a:t>5</a:t>
            </a:r>
            <a:r>
              <a:rPr lang="zh-CN" altLang="en-US" sz="2800" dirty="0">
                <a:solidFill>
                  <a:srgbClr val="0000CC"/>
                </a:solidFill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</a:rPr>
              <a:t>6</a:t>
            </a:r>
            <a:r>
              <a:rPr lang="zh-CN" altLang="en-US" sz="2800" dirty="0">
                <a:solidFill>
                  <a:srgbClr val="0000CC"/>
                </a:solidFill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</a:rPr>
              <a:t>7</a:t>
            </a:r>
            <a:r>
              <a:rPr lang="zh-CN" altLang="en-US" sz="2800" dirty="0">
                <a:solidFill>
                  <a:srgbClr val="0000CC"/>
                </a:solidFill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</a:rPr>
              <a:t>8</a:t>
            </a:r>
            <a:r>
              <a:rPr lang="zh-CN" altLang="en-US" sz="2800" dirty="0">
                <a:solidFill>
                  <a:srgbClr val="0000CC"/>
                </a:solidFill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</a:rPr>
              <a:t>9</a:t>
            </a:r>
            <a:r>
              <a:rPr lang="zh-CN" altLang="en-US" sz="2800" dirty="0">
                <a:solidFill>
                  <a:srgbClr val="0000CC"/>
                </a:solidFill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</a:rPr>
              <a:t>A</a:t>
            </a:r>
            <a:r>
              <a:rPr lang="zh-CN" altLang="en-US" sz="2800" dirty="0">
                <a:solidFill>
                  <a:srgbClr val="0000CC"/>
                </a:solidFill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</a:rPr>
              <a:t>B</a:t>
            </a:r>
            <a:r>
              <a:rPr lang="zh-CN" altLang="en-US" sz="2800" dirty="0">
                <a:solidFill>
                  <a:srgbClr val="0000CC"/>
                </a:solidFill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</a:rPr>
              <a:t>C</a:t>
            </a:r>
            <a:r>
              <a:rPr lang="zh-CN" altLang="en-US" sz="2800" dirty="0">
                <a:solidFill>
                  <a:srgbClr val="0000CC"/>
                </a:solidFill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</a:rPr>
              <a:t>D</a:t>
            </a:r>
            <a:r>
              <a:rPr lang="zh-CN" altLang="en-US" sz="2800" dirty="0">
                <a:solidFill>
                  <a:srgbClr val="0000CC"/>
                </a:solidFill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</a:rPr>
              <a:t>E</a:t>
            </a:r>
            <a:r>
              <a:rPr lang="zh-CN" altLang="en-US" sz="2800" dirty="0">
                <a:solidFill>
                  <a:srgbClr val="0000CC"/>
                </a:solidFill>
              </a:rPr>
              <a:t>，</a:t>
            </a:r>
            <a:r>
              <a:rPr lang="en-US" altLang="zh-CN" sz="2800" dirty="0">
                <a:solidFill>
                  <a:srgbClr val="0000CC"/>
                </a:solidFill>
              </a:rPr>
              <a:t>F</a:t>
            </a:r>
            <a:endParaRPr lang="en-US" altLang="zh-CN" sz="2800" dirty="0">
              <a:solidFill>
                <a:srgbClr val="0000CC"/>
              </a:solidFill>
            </a:endParaRPr>
          </a:p>
          <a:p>
            <a:r>
              <a:rPr lang="zh-CN" altLang="en-US" dirty="0"/>
              <a:t>十六进制数的加减：逢</a:t>
            </a:r>
            <a:r>
              <a:rPr lang="en-US" altLang="zh-CN" dirty="0"/>
              <a:t>16</a:t>
            </a:r>
            <a:r>
              <a:rPr lang="zh-CN" altLang="en-US" dirty="0"/>
              <a:t>进位</a:t>
            </a:r>
            <a:r>
              <a:rPr lang="en-US" altLang="zh-CN" dirty="0"/>
              <a:t>1</a:t>
            </a:r>
            <a:r>
              <a:rPr lang="zh-CN" altLang="en-US" dirty="0"/>
              <a:t>，借</a:t>
            </a:r>
            <a:r>
              <a:rPr lang="en-US" altLang="zh-CN" dirty="0"/>
              <a:t>1</a:t>
            </a:r>
            <a:r>
              <a:rPr lang="zh-CN" altLang="en-US" dirty="0"/>
              <a:t>当</a:t>
            </a:r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4339" name="流程图: 可选过程 14339">
            <a:hlinkClick r:id="rId1" action="ppaction://hlinksldjump"/>
          </p:cNvPr>
          <p:cNvSpPr/>
          <p:nvPr/>
        </p:nvSpPr>
        <p:spPr>
          <a:xfrm>
            <a:off x="8458200" y="6464300"/>
            <a:ext cx="685800" cy="381000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减法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4340" name="流程图: 可选过程 14340">
            <a:hlinkClick r:id="rId2" action="ppaction://hlinksldjump"/>
          </p:cNvPr>
          <p:cNvSpPr/>
          <p:nvPr/>
        </p:nvSpPr>
        <p:spPr>
          <a:xfrm>
            <a:off x="7772400" y="6464300"/>
            <a:ext cx="681038" cy="381000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lnSpc>
                <a:spcPct val="90000"/>
              </a:lnSpc>
            </a:pPr>
            <a:r>
              <a:rPr lang="zh-CN" altLang="en-US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加法</a:t>
            </a:r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536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十六进制数的加法运算</a:t>
            </a:r>
            <a:endParaRPr lang="zh-CN" altLang="en-US" sz="2800" dirty="0"/>
          </a:p>
        </p:txBody>
      </p:sp>
      <p:sp>
        <p:nvSpPr>
          <p:cNvPr id="15362" name="矩形 15362"/>
          <p:cNvSpPr/>
          <p:nvPr/>
        </p:nvSpPr>
        <p:spPr>
          <a:xfrm>
            <a:off x="863600" y="1233488"/>
            <a:ext cx="2916238" cy="1835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182880" indent="-182880" algn="just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3200" b="1" dirty="0">
                <a:latin typeface="Verdana" panose="020B0604030504040204" pitchFamily="34" charset="0"/>
                <a:ea typeface="宋体" panose="02010600030101010101" pitchFamily="2" charset="-122"/>
              </a:rPr>
              <a:t>2  3  D  9</a:t>
            </a:r>
            <a:endParaRPr lang="en-US" altLang="zh-CN" sz="32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182880" indent="-182880" algn="just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3200" b="1" dirty="0">
                <a:latin typeface="Verdana" panose="020B0604030504040204" pitchFamily="34" charset="0"/>
                <a:ea typeface="宋体" panose="02010600030101010101" pitchFamily="2" charset="-122"/>
              </a:rPr>
              <a:t>+ 9  4  B  E</a:t>
            </a:r>
            <a:endParaRPr lang="en-US" altLang="zh-CN" sz="3200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182880" indent="-182880" algn="just" eaLnBrk="0" hangingPunct="0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en-US" altLang="zh-CN" sz="3200" b="1" dirty="0">
                <a:latin typeface="Verdana" panose="020B0604030504040204" pitchFamily="34" charset="0"/>
                <a:ea typeface="宋体" panose="02010600030101010101" pitchFamily="2" charset="-122"/>
              </a:rPr>
              <a:t>   B  8  9  7</a:t>
            </a:r>
            <a:endParaRPr lang="en-US" altLang="zh-CN" sz="32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363" name="组合 15363"/>
          <p:cNvGrpSpPr/>
          <p:nvPr/>
        </p:nvGrpSpPr>
        <p:grpSpPr>
          <a:xfrm>
            <a:off x="827088" y="2565400"/>
            <a:ext cx="7958137" cy="3205163"/>
            <a:chOff x="0" y="0"/>
            <a:chExt cx="5013" cy="2019"/>
          </a:xfrm>
        </p:grpSpPr>
        <p:sp>
          <p:nvSpPr>
            <p:cNvPr id="15364" name="直接连接符 15364"/>
            <p:cNvSpPr/>
            <p:nvPr/>
          </p:nvSpPr>
          <p:spPr>
            <a:xfrm>
              <a:off x="0" y="0"/>
              <a:ext cx="163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5" name="矩形 15365"/>
            <p:cNvSpPr/>
            <p:nvPr/>
          </p:nvSpPr>
          <p:spPr>
            <a:xfrm>
              <a:off x="2246" y="41"/>
              <a:ext cx="2245" cy="27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400" dirty="0">
                  <a:latin typeface="Verdana" panose="020B0604030504040204" pitchFamily="34" charset="0"/>
                  <a:ea typeface="宋体" panose="02010600030101010101" pitchFamily="2" charset="-122"/>
                </a:rPr>
                <a:t>9+14=23=16</a:t>
              </a:r>
              <a:r>
                <a:rPr lang="en-US" altLang="zh-CN" sz="20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(carry)</a:t>
              </a:r>
              <a:r>
                <a:rPr lang="en-US" altLang="zh-CN" sz="2400" dirty="0">
                  <a:latin typeface="Verdana" panose="020B0604030504040204" pitchFamily="34" charset="0"/>
                  <a:ea typeface="宋体" panose="02010600030101010101" pitchFamily="2" charset="-122"/>
                </a:rPr>
                <a:t>+7</a:t>
              </a:r>
              <a:endPara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6" name="直接连接符 15366"/>
            <p:cNvSpPr/>
            <p:nvPr/>
          </p:nvSpPr>
          <p:spPr>
            <a:xfrm flipH="1">
              <a:off x="1651" y="186"/>
              <a:ext cx="590" cy="0"/>
            </a:xfrm>
            <a:prstGeom prst="line">
              <a:avLst/>
            </a:prstGeom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7" name="矩形 15367"/>
            <p:cNvSpPr/>
            <p:nvPr/>
          </p:nvSpPr>
          <p:spPr>
            <a:xfrm>
              <a:off x="1860" y="612"/>
              <a:ext cx="3153" cy="272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400" dirty="0">
                  <a:latin typeface="Verdana" panose="020B0604030504040204" pitchFamily="34" charset="0"/>
                  <a:ea typeface="宋体" panose="02010600030101010101" pitchFamily="2" charset="-122"/>
                </a:rPr>
                <a:t>13+11+1</a:t>
              </a:r>
              <a:r>
                <a:rPr lang="en-US" altLang="zh-CN" sz="20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(carry)</a:t>
              </a:r>
              <a:r>
                <a:rPr lang="en-US" altLang="zh-CN" sz="2400" dirty="0">
                  <a:latin typeface="Verdana" panose="020B0604030504040204" pitchFamily="34" charset="0"/>
                  <a:ea typeface="宋体" panose="02010600030101010101" pitchFamily="2" charset="-122"/>
                </a:rPr>
                <a:t>=25=16</a:t>
              </a:r>
              <a:r>
                <a:rPr lang="en-US" altLang="zh-CN" sz="20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(carry)</a:t>
              </a:r>
              <a:r>
                <a:rPr lang="en-US" altLang="zh-CN" sz="2400" dirty="0">
                  <a:latin typeface="Verdana" panose="020B0604030504040204" pitchFamily="34" charset="0"/>
                  <a:ea typeface="宋体" panose="02010600030101010101" pitchFamily="2" charset="-122"/>
                </a:rPr>
                <a:t>+9</a:t>
              </a:r>
              <a:endPara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8" name="矩形 15368"/>
            <p:cNvSpPr/>
            <p:nvPr/>
          </p:nvSpPr>
          <p:spPr>
            <a:xfrm>
              <a:off x="2246" y="1179"/>
              <a:ext cx="1655" cy="2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400" dirty="0">
                  <a:latin typeface="Verdana" panose="020B0604030504040204" pitchFamily="34" charset="0"/>
                  <a:ea typeface="宋体" panose="02010600030101010101" pitchFamily="2" charset="-122"/>
                </a:rPr>
                <a:t>3+4+1</a:t>
              </a:r>
              <a:r>
                <a:rPr lang="en-US" altLang="zh-CN" sz="2000" dirty="0">
                  <a:solidFill>
                    <a:schemeClr val="tx2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(carry)</a:t>
              </a:r>
              <a:r>
                <a:rPr lang="en-US" altLang="zh-CN" sz="2400" dirty="0">
                  <a:latin typeface="Verdana" panose="020B0604030504040204" pitchFamily="34" charset="0"/>
                  <a:ea typeface="宋体" panose="02010600030101010101" pitchFamily="2" charset="-122"/>
                </a:rPr>
                <a:t>=8</a:t>
              </a:r>
              <a:endPara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9" name="矩形 15369"/>
            <p:cNvSpPr/>
            <p:nvPr/>
          </p:nvSpPr>
          <p:spPr>
            <a:xfrm>
              <a:off x="2246" y="1724"/>
              <a:ext cx="1360" cy="295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en-US" altLang="zh-CN" sz="2400" dirty="0">
                  <a:latin typeface="Verdana" panose="020B0604030504040204" pitchFamily="34" charset="0"/>
                  <a:ea typeface="宋体" panose="02010600030101010101" pitchFamily="2" charset="-122"/>
                </a:rPr>
                <a:t>2+9=11=B</a:t>
              </a:r>
              <a:endParaRPr lang="en-US" altLang="zh-CN" sz="24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0" name="未知"/>
            <p:cNvSpPr/>
            <p:nvPr/>
          </p:nvSpPr>
          <p:spPr>
            <a:xfrm>
              <a:off x="1066" y="326"/>
              <a:ext cx="794" cy="431"/>
            </a:xfrm>
            <a:custGeom>
              <a:avLst/>
              <a:gdLst/>
              <a:ahLst/>
              <a:cxnLst>
                <a:cxn ang="0">
                  <a:pos x="216" y="431"/>
                </a:cxn>
                <a:cxn ang="0">
                  <a:pos x="0" y="431"/>
                </a:cxn>
                <a:cxn ang="0">
                  <a:pos x="0" y="0"/>
                </a:cxn>
              </a:cxnLst>
              <a:rect l="0" t="0" r="0" b="0"/>
              <a:pathLst>
                <a:path w="1225" h="431">
                  <a:moveTo>
                    <a:pt x="1225" y="431"/>
                  </a:moveTo>
                  <a:lnTo>
                    <a:pt x="0" y="431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1" name="未知"/>
            <p:cNvSpPr/>
            <p:nvPr/>
          </p:nvSpPr>
          <p:spPr>
            <a:xfrm>
              <a:off x="771" y="340"/>
              <a:ext cx="1471" cy="989"/>
            </a:xfrm>
            <a:custGeom>
              <a:avLst/>
              <a:gdLst/>
              <a:ahLst/>
              <a:cxnLst>
                <a:cxn ang="0">
                  <a:pos x="2547" y="11948"/>
                </a:cxn>
                <a:cxn ang="0">
                  <a:pos x="0" y="11948"/>
                </a:cxn>
                <a:cxn ang="0">
                  <a:pos x="0" y="0"/>
                </a:cxn>
              </a:cxnLst>
              <a:rect l="0" t="0" r="0" b="0"/>
              <a:pathLst>
                <a:path w="1225" h="431">
                  <a:moveTo>
                    <a:pt x="1225" y="431"/>
                  </a:moveTo>
                  <a:lnTo>
                    <a:pt x="0" y="431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2" name="未知"/>
            <p:cNvSpPr/>
            <p:nvPr/>
          </p:nvSpPr>
          <p:spPr>
            <a:xfrm>
              <a:off x="431" y="317"/>
              <a:ext cx="1811" cy="1556"/>
            </a:xfrm>
            <a:custGeom>
              <a:avLst/>
              <a:gdLst/>
              <a:ahLst/>
              <a:cxnLst>
                <a:cxn ang="0">
                  <a:pos x="5851" y="73211"/>
                </a:cxn>
                <a:cxn ang="0">
                  <a:pos x="0" y="73211"/>
                </a:cxn>
                <a:cxn ang="0">
                  <a:pos x="0" y="0"/>
                </a:cxn>
              </a:cxnLst>
              <a:rect l="0" t="0" r="0" b="0"/>
              <a:pathLst>
                <a:path w="1225" h="431">
                  <a:moveTo>
                    <a:pt x="1225" y="431"/>
                  </a:moveTo>
                  <a:lnTo>
                    <a:pt x="0" y="431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73" name="流程图: 可选过程 15373">
            <a:hlinkClick r:id="" action="ppaction://hlinkshowjump?jump=lastslideviewed"/>
          </p:cNvPr>
          <p:cNvSpPr/>
          <p:nvPr/>
        </p:nvSpPr>
        <p:spPr>
          <a:xfrm>
            <a:off x="8610600" y="6448425"/>
            <a:ext cx="520700" cy="398463"/>
          </a:xfrm>
          <a:prstGeom prst="flowChartAlternateProcess">
            <a:avLst/>
          </a:prstGeom>
          <a:gradFill rotWithShape="1">
            <a:gsLst>
              <a:gs pos="0">
                <a:schemeClr val="bg1"/>
              </a:gs>
              <a:gs pos="100000">
                <a:srgbClr val="767676"/>
              </a:gs>
            </a:gsLst>
            <a:lin ang="5400000" scaled="1"/>
            <a:tileRect/>
          </a:gradFill>
          <a:ln w="9525" cap="flat" cmpd="sng">
            <a:solidFill>
              <a:srgbClr val="193C7D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lnSpc>
                <a:spcPct val="80000"/>
              </a:lnSpc>
            </a:pPr>
            <a:r>
              <a:rPr lang="zh-CN" altLang="en-US" sz="1400" b="1" dirty="0">
                <a:solidFill>
                  <a:schemeClr val="tx2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返回</a:t>
            </a:r>
            <a:endParaRPr lang="zh-CN" altLang="en-US" sz="1400" b="1" dirty="0">
              <a:solidFill>
                <a:schemeClr val="tx2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advClick="0"/>
</p:sld>
</file>

<file path=ppt/tags/tag1.xml><?xml version="1.0" encoding="utf-8"?>
<p:tagLst xmlns:p="http://schemas.openxmlformats.org/presentationml/2006/main">
  <p:tag name="KSO_WM_UNIT_PLACING_PICTURE_USER_VIEWPORT" val="{&quot;height&quot;:3180,&quot;width&quot;:7575}"/>
</p:tagLst>
</file>

<file path=ppt/tags/tag2.xml><?xml version="1.0" encoding="utf-8"?>
<p:tagLst xmlns:p="http://schemas.openxmlformats.org/presentationml/2006/main">
  <p:tag name="KSO_WM_UNIT_PLACING_PICTURE_USER_VIEWPORT" val="{&quot;height&quot;:3345,&quot;width&quot;:8880}"/>
</p:tagLst>
</file>

<file path=ppt/tags/tag3.xml><?xml version="1.0" encoding="utf-8"?>
<p:tagLst xmlns:p="http://schemas.openxmlformats.org/presentationml/2006/main">
  <p:tag name="COMMONDATA" val="eyJoZGlkIjoiZmU4YzkyNDcxZDNmZDBhYTcyM2EzMTFlZTdmYzdhZDAifQ=="/>
  <p:tag name="commondata" val="eyJoZGlkIjoiNzc0ZTdkMGYxMzYyYzQ1M2Y1ZjkwNTg4OGZlYmI3NmUifQ=="/>
</p:tagLst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AF8B15"/>
      </a:dk2>
      <a:lt2>
        <a:srgbClr val="9FD4E2"/>
      </a:lt2>
      <a:accent1>
        <a:srgbClr val="246D47"/>
      </a:accent1>
      <a:accent2>
        <a:srgbClr val="725B0F"/>
      </a:accent2>
      <a:accent3>
        <a:srgbClr val="FFFFFF"/>
      </a:accent3>
      <a:accent4>
        <a:srgbClr val="000000"/>
      </a:accent4>
      <a:accent5>
        <a:srgbClr val="ABBBB1"/>
      </a:accent5>
      <a:accent6>
        <a:srgbClr val="66510D"/>
      </a:accent6>
      <a:hlink>
        <a:srgbClr val="0000CC"/>
      </a:hlink>
      <a:folHlink>
        <a:srgbClr val="2D1E0A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725B0F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4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0000CC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5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0000CC"/>
        </a:hlink>
        <a:folHlink>
          <a:srgbClr val="2D1E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">
      <a:dk1>
        <a:srgbClr val="000000"/>
      </a:dk1>
      <a:lt1>
        <a:srgbClr val="FFFFFF"/>
      </a:lt1>
      <a:dk2>
        <a:srgbClr val="AF8B15"/>
      </a:dk2>
      <a:lt2>
        <a:srgbClr val="9FD4E2"/>
      </a:lt2>
      <a:accent1>
        <a:srgbClr val="246D47"/>
      </a:accent1>
      <a:accent2>
        <a:srgbClr val="725B0F"/>
      </a:accent2>
      <a:accent3>
        <a:srgbClr val="FFFFFF"/>
      </a:accent3>
      <a:accent4>
        <a:srgbClr val="000000"/>
      </a:accent4>
      <a:accent5>
        <a:srgbClr val="ABBBB1"/>
      </a:accent5>
      <a:accent6>
        <a:srgbClr val="66510D"/>
      </a:accent6>
      <a:hlink>
        <a:srgbClr val="0000CC"/>
      </a:hlink>
      <a:folHlink>
        <a:srgbClr val="725B0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3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725B0F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4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0000CC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15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0000CC"/>
        </a:hlink>
        <a:folHlink>
          <a:srgbClr val="2D1E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">
      <a:dk1>
        <a:srgbClr val="000000"/>
      </a:dk1>
      <a:lt1>
        <a:srgbClr val="FFFFFF"/>
      </a:lt1>
      <a:dk2>
        <a:srgbClr val="AF8B15"/>
      </a:dk2>
      <a:lt2>
        <a:srgbClr val="9FD4E2"/>
      </a:lt2>
      <a:accent1>
        <a:srgbClr val="246D47"/>
      </a:accent1>
      <a:accent2>
        <a:srgbClr val="725B0F"/>
      </a:accent2>
      <a:accent3>
        <a:srgbClr val="FFFFFF"/>
      </a:accent3>
      <a:accent4>
        <a:srgbClr val="000000"/>
      </a:accent4>
      <a:accent5>
        <a:srgbClr val="ABBBB1"/>
      </a:accent5>
      <a:accent6>
        <a:srgbClr val="66510D"/>
      </a:accent6>
      <a:hlink>
        <a:srgbClr val="0000CC"/>
      </a:hlink>
      <a:folHlink>
        <a:srgbClr val="725B0F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3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725B0F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14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0000CC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15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0000CC"/>
        </a:hlink>
        <a:folHlink>
          <a:srgbClr val="2D1E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">
      <a:dk1>
        <a:srgbClr val="000000"/>
      </a:dk1>
      <a:lt1>
        <a:srgbClr val="FFFFFF"/>
      </a:lt1>
      <a:dk2>
        <a:srgbClr val="AF8B15"/>
      </a:dk2>
      <a:lt2>
        <a:srgbClr val="9FD4E2"/>
      </a:lt2>
      <a:accent1>
        <a:srgbClr val="246D47"/>
      </a:accent1>
      <a:accent2>
        <a:srgbClr val="725B0F"/>
      </a:accent2>
      <a:accent3>
        <a:srgbClr val="FFFFFF"/>
      </a:accent3>
      <a:accent4>
        <a:srgbClr val="000000"/>
      </a:accent4>
      <a:accent5>
        <a:srgbClr val="ABBBB1"/>
      </a:accent5>
      <a:accent6>
        <a:srgbClr val="66510D"/>
      </a:accent6>
      <a:hlink>
        <a:srgbClr val="0000CC"/>
      </a:hlink>
      <a:folHlink>
        <a:srgbClr val="725B0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3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725B0F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4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0000CC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15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0000CC"/>
        </a:hlink>
        <a:folHlink>
          <a:srgbClr val="2D1E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">
      <a:dk1>
        <a:srgbClr val="000000"/>
      </a:dk1>
      <a:lt1>
        <a:srgbClr val="FFFFFF"/>
      </a:lt1>
      <a:dk2>
        <a:srgbClr val="AF8B15"/>
      </a:dk2>
      <a:lt2>
        <a:srgbClr val="9FD4E2"/>
      </a:lt2>
      <a:accent1>
        <a:srgbClr val="246D47"/>
      </a:accent1>
      <a:accent2>
        <a:srgbClr val="725B0F"/>
      </a:accent2>
      <a:accent3>
        <a:srgbClr val="FFFFFF"/>
      </a:accent3>
      <a:accent4>
        <a:srgbClr val="000000"/>
      </a:accent4>
      <a:accent5>
        <a:srgbClr val="ABBBB1"/>
      </a:accent5>
      <a:accent6>
        <a:srgbClr val="66510D"/>
      </a:accent6>
      <a:hlink>
        <a:srgbClr val="0000CC"/>
      </a:hlink>
      <a:folHlink>
        <a:srgbClr val="2D1E0A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725B0F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4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0000CC"/>
        </a:hlink>
        <a:folHlink>
          <a:srgbClr val="725B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5">
        <a:dk1>
          <a:srgbClr val="000000"/>
        </a:dk1>
        <a:lt1>
          <a:srgbClr val="FFFFFF"/>
        </a:lt1>
        <a:dk2>
          <a:srgbClr val="AF8B15"/>
        </a:dk2>
        <a:lt2>
          <a:srgbClr val="9FD4E2"/>
        </a:lt2>
        <a:accent1>
          <a:srgbClr val="246D47"/>
        </a:accent1>
        <a:accent2>
          <a:srgbClr val="725B0F"/>
        </a:accent2>
        <a:accent3>
          <a:srgbClr val="FFFFFF"/>
        </a:accent3>
        <a:accent4>
          <a:srgbClr val="000000"/>
        </a:accent4>
        <a:accent5>
          <a:srgbClr val="ACBAB1"/>
        </a:accent5>
        <a:accent6>
          <a:srgbClr val="67520C"/>
        </a:accent6>
        <a:hlink>
          <a:srgbClr val="0000CC"/>
        </a:hlink>
        <a:folHlink>
          <a:srgbClr val="2D1E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9718</Words>
  <Application>WPS 演示</Application>
  <PresentationFormat>全屏显示(4:3)</PresentationFormat>
  <Paragraphs>1041</Paragraphs>
  <Slides>75</Slides>
  <Notes>0</Notes>
  <HiddenSlides>6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75</vt:i4>
      </vt:variant>
    </vt:vector>
  </HeadingPairs>
  <TitlesOfParts>
    <vt:vector size="96" baseType="lpstr">
      <vt:lpstr>Arial</vt:lpstr>
      <vt:lpstr>宋体</vt:lpstr>
      <vt:lpstr>Wingdings</vt:lpstr>
      <vt:lpstr>楷体_GB2312</vt:lpstr>
      <vt:lpstr>新宋体</vt:lpstr>
      <vt:lpstr>黑体</vt:lpstr>
      <vt:lpstr>Verdana</vt:lpstr>
      <vt:lpstr>Gulim</vt:lpstr>
      <vt:lpstr>Malgun Gothic</vt:lpstr>
      <vt:lpstr>幼圆</vt:lpstr>
      <vt:lpstr>Symbol</vt:lpstr>
      <vt:lpstr>微软雅黑</vt:lpstr>
      <vt:lpstr>Arial Unicode MS</vt:lpstr>
      <vt:lpstr>Times New Roman</vt:lpstr>
      <vt:lpstr>楷体_GB2312</vt:lpstr>
      <vt:lpstr>隶书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PowerPoint 演示文稿</vt:lpstr>
      <vt:lpstr>第2章 数据表示和寻址</vt:lpstr>
      <vt:lpstr>第2章 数据表示和寻址</vt:lpstr>
      <vt:lpstr>2.1 数据表示</vt:lpstr>
      <vt:lpstr>2.1.1 数制</vt:lpstr>
      <vt:lpstr>1. 二进制</vt:lpstr>
      <vt:lpstr>2. 逻辑运算</vt:lpstr>
      <vt:lpstr>3. 十六进制</vt:lpstr>
      <vt:lpstr>十六进制数的加法运算</vt:lpstr>
      <vt:lpstr>十六进制数的减法运算</vt:lpstr>
      <vt:lpstr>4. 数制之间的转换</vt:lpstr>
      <vt:lpstr>十进制整数的转换</vt:lpstr>
      <vt:lpstr>二进制和十六进制数的相互转换</vt:lpstr>
      <vt:lpstr>2.1.2 数值的编码</vt:lpstr>
      <vt:lpstr>1. 整数</vt:lpstr>
      <vt:lpstr>2. 补码</vt:lpstr>
      <vt:lpstr>负数求补</vt:lpstr>
      <vt:lpstr>2.1.3 字符的编码</vt:lpstr>
      <vt:lpstr>1. BCD（二进制表达的十进制）</vt:lpstr>
      <vt:lpstr>2. ASCII（美国标准信息交换码）</vt:lpstr>
      <vt:lpstr>3. Unicode（统一码）</vt:lpstr>
      <vt:lpstr>2.2 常量表达</vt:lpstr>
      <vt:lpstr>〔例〕常量定义</vt:lpstr>
      <vt:lpstr>作业</vt:lpstr>
      <vt:lpstr>作业</vt:lpstr>
      <vt:lpstr>2.3 变量应用</vt:lpstr>
      <vt:lpstr>2.3.1 变量定义</vt:lpstr>
      <vt:lpstr>1. 变量定义伪指令</vt:lpstr>
      <vt:lpstr>2. 字节量数据</vt:lpstr>
      <vt:lpstr>〔例2-2〕字节变量程序</vt:lpstr>
      <vt:lpstr>3. 字量数据</vt:lpstr>
      <vt:lpstr>〔例2-3〕字变量程序</vt:lpstr>
      <vt:lpstr>数据的存放顺序：小端方式</vt:lpstr>
      <vt:lpstr>〔例2-3〕字变量程序</vt:lpstr>
      <vt:lpstr>4. 双字量数据</vt:lpstr>
      <vt:lpstr>8086采用小端存储方式</vt:lpstr>
      <vt:lpstr>〔例2-4〕双字变量程序－1</vt:lpstr>
      <vt:lpstr>〔例2-4〕双字变量程序－2</vt:lpstr>
      <vt:lpstr>5. 变量定位：指定偏移地址</vt:lpstr>
      <vt:lpstr>5. 变量定位：对齐地址边界</vt:lpstr>
      <vt:lpstr>〔例2-5〕变量定位程序</vt:lpstr>
      <vt:lpstr>2.3.2 变量属性</vt:lpstr>
      <vt:lpstr>⒈ 地址操作符</vt:lpstr>
      <vt:lpstr>〔例2-6〕变量地址属性程序－1</vt:lpstr>
      <vt:lpstr>〔例2-6〕变量地址属性程序－2</vt:lpstr>
      <vt:lpstr>〔例2-6〕变量地址属性程序－3</vt:lpstr>
      <vt:lpstr>⒉ 类型操作符</vt:lpstr>
      <vt:lpstr>〔例2-7〕变量类型属性程序－0</vt:lpstr>
      <vt:lpstr>〔例2-7〕变量类型属性程序－1</vt:lpstr>
      <vt:lpstr>〔例2-7〕变量类型属性程序－2</vt:lpstr>
      <vt:lpstr>作业</vt:lpstr>
      <vt:lpstr>2.4 数据寻址方式</vt:lpstr>
      <vt:lpstr>2.4.1 立即数寻址</vt:lpstr>
      <vt:lpstr>立即数寻址</vt:lpstr>
      <vt:lpstr>〔例2-8〕立即数寻址程序-1</vt:lpstr>
      <vt:lpstr>〔例2-8〕立即数寻址程序-2</vt:lpstr>
      <vt:lpstr>2.4.2 寄存器寻址</vt:lpstr>
      <vt:lpstr>〔例2-9〕寄存器寻址程序</vt:lpstr>
      <vt:lpstr>2.4.3 存储器寻址</vt:lpstr>
      <vt:lpstr>1. 段寄存器的默认和超越</vt:lpstr>
      <vt:lpstr>2. 偏移地址的组成</vt:lpstr>
      <vt:lpstr>3. 直接寻址</vt:lpstr>
      <vt:lpstr>存储器直接寻址</vt:lpstr>
      <vt:lpstr>〔例2-10〕存储器直接寻址程序-1</vt:lpstr>
      <vt:lpstr>〔例2-10〕存储器直接寻址程序-2</vt:lpstr>
      <vt:lpstr>4. 寄存器间接寻址</vt:lpstr>
      <vt:lpstr>〔例2-11〕寄存器间接寻址程序-1</vt:lpstr>
      <vt:lpstr>〔例2-11〕寄存器间接寻址程序-2</vt:lpstr>
      <vt:lpstr>5. 寄存器相对寻址</vt:lpstr>
      <vt:lpstr>〔例2-12〕寄存器相对寻址程序</vt:lpstr>
      <vt:lpstr>6. 基址变址寻址</vt:lpstr>
      <vt:lpstr>7. 相对基址变址寻址</vt:lpstr>
      <vt:lpstr>2.4.4 数据寻址的组合</vt:lpstr>
      <vt:lpstr>作业</vt:lpstr>
      <vt:lpstr>第2章习题：数据表示和寻址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jzxpc</dc:creator>
  <cp:lastModifiedBy>Shen XM</cp:lastModifiedBy>
  <cp:revision>100</cp:revision>
  <dcterms:created xsi:type="dcterms:W3CDTF">2008-04-20T07:35:00Z</dcterms:created>
  <dcterms:modified xsi:type="dcterms:W3CDTF">2024-09-08T12:39:27Z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5FA21CFEF6F946059C6C33C5BDE02845_12</vt:lpwstr>
  </property>
</Properties>
</file>