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3" r:id="rId1"/>
    <p:sldMasterId id="2147484016" r:id="rId2"/>
    <p:sldMasterId id="2147484031" r:id="rId3"/>
  </p:sldMasterIdLst>
  <p:notesMasterIdLst>
    <p:notesMasterId r:id="rId136"/>
  </p:notesMasterIdLst>
  <p:handoutMasterIdLst>
    <p:handoutMasterId r:id="rId137"/>
  </p:handoutMasterIdLst>
  <p:sldIdLst>
    <p:sldId id="257" r:id="rId4"/>
    <p:sldId id="295" r:id="rId5"/>
    <p:sldId id="261" r:id="rId6"/>
    <p:sldId id="258" r:id="rId7"/>
    <p:sldId id="259" r:id="rId8"/>
    <p:sldId id="262" r:id="rId9"/>
    <p:sldId id="407" r:id="rId10"/>
    <p:sldId id="305" r:id="rId11"/>
    <p:sldId id="306" r:id="rId12"/>
    <p:sldId id="307" r:id="rId13"/>
    <p:sldId id="266" r:id="rId14"/>
    <p:sldId id="296" r:id="rId15"/>
    <p:sldId id="267" r:id="rId16"/>
    <p:sldId id="308" r:id="rId17"/>
    <p:sldId id="309" r:id="rId18"/>
    <p:sldId id="297" r:id="rId19"/>
    <p:sldId id="310" r:id="rId20"/>
    <p:sldId id="311" r:id="rId21"/>
    <p:sldId id="312" r:id="rId22"/>
    <p:sldId id="313" r:id="rId23"/>
    <p:sldId id="268" r:id="rId24"/>
    <p:sldId id="314" r:id="rId25"/>
    <p:sldId id="315" r:id="rId26"/>
    <p:sldId id="269" r:id="rId27"/>
    <p:sldId id="270" r:id="rId28"/>
    <p:sldId id="271" r:id="rId29"/>
    <p:sldId id="272" r:id="rId30"/>
    <p:sldId id="278" r:id="rId31"/>
    <p:sldId id="405" r:id="rId32"/>
    <p:sldId id="316" r:id="rId33"/>
    <p:sldId id="406" r:id="rId34"/>
    <p:sldId id="317" r:id="rId35"/>
    <p:sldId id="318" r:id="rId36"/>
    <p:sldId id="280" r:id="rId37"/>
    <p:sldId id="319" r:id="rId38"/>
    <p:sldId id="281" r:id="rId39"/>
    <p:sldId id="279" r:id="rId40"/>
    <p:sldId id="275" r:id="rId41"/>
    <p:sldId id="276" r:id="rId42"/>
    <p:sldId id="320" r:id="rId43"/>
    <p:sldId id="321" r:id="rId44"/>
    <p:sldId id="285" r:id="rId45"/>
    <p:sldId id="322" r:id="rId46"/>
    <p:sldId id="323" r:id="rId47"/>
    <p:sldId id="302" r:id="rId48"/>
    <p:sldId id="324" r:id="rId49"/>
    <p:sldId id="303" r:id="rId50"/>
    <p:sldId id="325" r:id="rId51"/>
    <p:sldId id="327" r:id="rId52"/>
    <p:sldId id="326" r:id="rId53"/>
    <p:sldId id="289" r:id="rId54"/>
    <p:sldId id="328" r:id="rId55"/>
    <p:sldId id="329" r:id="rId56"/>
    <p:sldId id="330" r:id="rId57"/>
    <p:sldId id="410" r:id="rId58"/>
    <p:sldId id="331" r:id="rId59"/>
    <p:sldId id="408" r:id="rId60"/>
    <p:sldId id="332" r:id="rId61"/>
    <p:sldId id="333" r:id="rId62"/>
    <p:sldId id="334" r:id="rId63"/>
    <p:sldId id="335" r:id="rId64"/>
    <p:sldId id="336" r:id="rId65"/>
    <p:sldId id="338" r:id="rId66"/>
    <p:sldId id="337" r:id="rId67"/>
    <p:sldId id="339" r:id="rId68"/>
    <p:sldId id="341" r:id="rId69"/>
    <p:sldId id="342" r:id="rId70"/>
    <p:sldId id="343" r:id="rId71"/>
    <p:sldId id="287" r:id="rId72"/>
    <p:sldId id="344" r:id="rId73"/>
    <p:sldId id="345" r:id="rId74"/>
    <p:sldId id="346" r:id="rId75"/>
    <p:sldId id="347" r:id="rId76"/>
    <p:sldId id="348" r:id="rId77"/>
    <p:sldId id="349" r:id="rId78"/>
    <p:sldId id="350" r:id="rId79"/>
    <p:sldId id="351" r:id="rId80"/>
    <p:sldId id="352" r:id="rId81"/>
    <p:sldId id="353" r:id="rId82"/>
    <p:sldId id="354" r:id="rId83"/>
    <p:sldId id="355" r:id="rId84"/>
    <p:sldId id="356" r:id="rId85"/>
    <p:sldId id="357" r:id="rId86"/>
    <p:sldId id="359" r:id="rId87"/>
    <p:sldId id="360" r:id="rId88"/>
    <p:sldId id="361" r:id="rId89"/>
    <p:sldId id="362" r:id="rId90"/>
    <p:sldId id="363" r:id="rId91"/>
    <p:sldId id="364" r:id="rId92"/>
    <p:sldId id="365" r:id="rId93"/>
    <p:sldId id="366" r:id="rId94"/>
    <p:sldId id="367" r:id="rId95"/>
    <p:sldId id="368" r:id="rId96"/>
    <p:sldId id="369" r:id="rId97"/>
    <p:sldId id="370" r:id="rId98"/>
    <p:sldId id="371" r:id="rId99"/>
    <p:sldId id="372" r:id="rId100"/>
    <p:sldId id="373" r:id="rId101"/>
    <p:sldId id="374" r:id="rId102"/>
    <p:sldId id="375" r:id="rId103"/>
    <p:sldId id="376" r:id="rId104"/>
    <p:sldId id="377" r:id="rId105"/>
    <p:sldId id="378" r:id="rId106"/>
    <p:sldId id="379" r:id="rId107"/>
    <p:sldId id="380" r:id="rId108"/>
    <p:sldId id="381" r:id="rId109"/>
    <p:sldId id="382" r:id="rId110"/>
    <p:sldId id="383" r:id="rId111"/>
    <p:sldId id="384" r:id="rId112"/>
    <p:sldId id="385" r:id="rId113"/>
    <p:sldId id="386" r:id="rId114"/>
    <p:sldId id="387" r:id="rId115"/>
    <p:sldId id="388" r:id="rId116"/>
    <p:sldId id="389" r:id="rId117"/>
    <p:sldId id="390" r:id="rId118"/>
    <p:sldId id="391" r:id="rId119"/>
    <p:sldId id="392" r:id="rId120"/>
    <p:sldId id="393" r:id="rId121"/>
    <p:sldId id="394" r:id="rId122"/>
    <p:sldId id="395" r:id="rId123"/>
    <p:sldId id="396" r:id="rId124"/>
    <p:sldId id="397" r:id="rId125"/>
    <p:sldId id="398" r:id="rId126"/>
    <p:sldId id="399" r:id="rId127"/>
    <p:sldId id="400" r:id="rId128"/>
    <p:sldId id="401" r:id="rId129"/>
    <p:sldId id="402" r:id="rId130"/>
    <p:sldId id="403" r:id="rId131"/>
    <p:sldId id="292" r:id="rId132"/>
    <p:sldId id="293" r:id="rId133"/>
    <p:sldId id="404" r:id="rId134"/>
    <p:sldId id="304" r:id="rId13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8" d="100"/>
          <a:sy n="198" d="100"/>
        </p:scale>
        <p:origin x="3222" y="204"/>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presProps" Target="presProps.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134" Type="http://schemas.openxmlformats.org/officeDocument/2006/relationships/slide" Target="slides/slide131.xml"/><Relationship Id="rId139" Type="http://schemas.openxmlformats.org/officeDocument/2006/relationships/viewProps" Target="viewProps.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slide" Target="slides/slide126.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slide" Target="slides/slide127.xml"/><Relationship Id="rId135" Type="http://schemas.openxmlformats.org/officeDocument/2006/relationships/slide" Target="slides/slide132.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141"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slide" Target="slides/slide128.xml"/><Relationship Id="rId136" Type="http://schemas.openxmlformats.org/officeDocument/2006/relationships/notesMaster" Target="notesMasters/notesMaster1.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microsoft.com/office/2016/11/relationships/changesInfo" Target="changesInfos/changesInfo1.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6"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炳" userId="26a9a8d041cd339b" providerId="LiveId" clId="{A1AB480D-8EBD-4FEF-B63B-448C2D165743}"/>
    <pc:docChg chg="undo custSel modSld">
      <pc:chgData name="炳" userId="26a9a8d041cd339b" providerId="LiveId" clId="{A1AB480D-8EBD-4FEF-B63B-448C2D165743}" dt="2021-03-22T12:11:36.309" v="561" actId="207"/>
      <pc:docMkLst>
        <pc:docMk/>
      </pc:docMkLst>
      <pc:sldChg chg="modSp mod">
        <pc:chgData name="炳" userId="26a9a8d041cd339b" providerId="LiveId" clId="{A1AB480D-8EBD-4FEF-B63B-448C2D165743}" dt="2021-03-17T02:45:50.245" v="2" actId="14734"/>
        <pc:sldMkLst>
          <pc:docMk/>
          <pc:sldMk cId="0" sldId="262"/>
        </pc:sldMkLst>
        <pc:graphicFrameChg chg="modGraphic">
          <ac:chgData name="炳" userId="26a9a8d041cd339b" providerId="LiveId" clId="{A1AB480D-8EBD-4FEF-B63B-448C2D165743}" dt="2021-03-17T02:45:50.245" v="2" actId="14734"/>
          <ac:graphicFrameMkLst>
            <pc:docMk/>
            <pc:sldMk cId="0" sldId="262"/>
            <ac:graphicFrameMk id="2" creationId="{51A7AD55-C314-40BB-9731-29E18D68D3B0}"/>
          </ac:graphicFrameMkLst>
        </pc:graphicFrameChg>
      </pc:sldChg>
      <pc:sldChg chg="modSp mod">
        <pc:chgData name="炳" userId="26a9a8d041cd339b" providerId="LiveId" clId="{A1AB480D-8EBD-4FEF-B63B-448C2D165743}" dt="2021-03-17T03:09:44.802" v="16" actId="1076"/>
        <pc:sldMkLst>
          <pc:docMk/>
          <pc:sldMk cId="0" sldId="270"/>
        </pc:sldMkLst>
        <pc:graphicFrameChg chg="mod modGraphic">
          <ac:chgData name="炳" userId="26a9a8d041cd339b" providerId="LiveId" clId="{A1AB480D-8EBD-4FEF-B63B-448C2D165743}" dt="2021-03-17T03:09:44.802" v="16" actId="1076"/>
          <ac:graphicFrameMkLst>
            <pc:docMk/>
            <pc:sldMk cId="0" sldId="270"/>
            <ac:graphicFrameMk id="9" creationId="{00000000-0000-0000-0000-000000000000}"/>
          </ac:graphicFrameMkLst>
        </pc:graphicFrameChg>
      </pc:sldChg>
      <pc:sldChg chg="modSp mod">
        <pc:chgData name="炳" userId="26a9a8d041cd339b" providerId="LiveId" clId="{A1AB480D-8EBD-4FEF-B63B-448C2D165743}" dt="2021-03-17T03:14:24.997" v="17" actId="1076"/>
        <pc:sldMkLst>
          <pc:docMk/>
          <pc:sldMk cId="0" sldId="272"/>
        </pc:sldMkLst>
        <pc:spChg chg="mod">
          <ac:chgData name="炳" userId="26a9a8d041cd339b" providerId="LiveId" clId="{A1AB480D-8EBD-4FEF-B63B-448C2D165743}" dt="2021-03-17T03:14:24.997" v="17" actId="1076"/>
          <ac:spMkLst>
            <pc:docMk/>
            <pc:sldMk cId="0" sldId="272"/>
            <ac:spMk id="5" creationId="{00000000-0000-0000-0000-000000000000}"/>
          </ac:spMkLst>
        </pc:spChg>
      </pc:sldChg>
      <pc:sldChg chg="modSp">
        <pc:chgData name="炳" userId="26a9a8d041cd339b" providerId="LiveId" clId="{A1AB480D-8EBD-4FEF-B63B-448C2D165743}" dt="2021-03-17T02:57:54.757" v="11" actId="207"/>
        <pc:sldMkLst>
          <pc:docMk/>
          <pc:sldMk cId="0" sldId="296"/>
        </pc:sldMkLst>
        <pc:spChg chg="mod">
          <ac:chgData name="炳" userId="26a9a8d041cd339b" providerId="LiveId" clId="{A1AB480D-8EBD-4FEF-B63B-448C2D165743}" dt="2021-03-17T02:57:54.757" v="11" actId="207"/>
          <ac:spMkLst>
            <pc:docMk/>
            <pc:sldMk cId="0" sldId="296"/>
            <ac:spMk id="6" creationId="{00000000-0000-0000-0000-000000000000}"/>
          </ac:spMkLst>
        </pc:spChg>
      </pc:sldChg>
      <pc:sldChg chg="modSp mod">
        <pc:chgData name="炳" userId="26a9a8d041cd339b" providerId="LiveId" clId="{A1AB480D-8EBD-4FEF-B63B-448C2D165743}" dt="2021-03-17T02:49:02.359" v="3" actId="207"/>
        <pc:sldMkLst>
          <pc:docMk/>
          <pc:sldMk cId="0" sldId="305"/>
        </pc:sldMkLst>
        <pc:graphicFrameChg chg="modGraphic">
          <ac:chgData name="炳" userId="26a9a8d041cd339b" providerId="LiveId" clId="{A1AB480D-8EBD-4FEF-B63B-448C2D165743}" dt="2021-03-17T02:49:02.359" v="3" actId="207"/>
          <ac:graphicFrameMkLst>
            <pc:docMk/>
            <pc:sldMk cId="0" sldId="305"/>
            <ac:graphicFrameMk id="5" creationId="{00000000-0000-0000-0000-000000000000}"/>
          </ac:graphicFrameMkLst>
        </pc:graphicFrameChg>
      </pc:sldChg>
      <pc:sldChg chg="modSp mod">
        <pc:chgData name="炳" userId="26a9a8d041cd339b" providerId="LiveId" clId="{A1AB480D-8EBD-4FEF-B63B-448C2D165743}" dt="2021-03-17T03:29:57.086" v="86" actId="1076"/>
        <pc:sldMkLst>
          <pc:docMk/>
          <pc:sldMk cId="0" sldId="318"/>
        </pc:sldMkLst>
        <pc:picChg chg="mod">
          <ac:chgData name="炳" userId="26a9a8d041cd339b" providerId="LiveId" clId="{A1AB480D-8EBD-4FEF-B63B-448C2D165743}" dt="2021-03-17T03:29:57.086" v="86" actId="1076"/>
          <ac:picMkLst>
            <pc:docMk/>
            <pc:sldMk cId="0" sldId="318"/>
            <ac:picMk id="7" creationId="{FAC10F77-5036-4B7B-812D-EB6740BD4E9D}"/>
          </ac:picMkLst>
        </pc:picChg>
      </pc:sldChg>
      <pc:sldChg chg="addSp modSp">
        <pc:chgData name="炳" userId="26a9a8d041cd339b" providerId="LiveId" clId="{A1AB480D-8EBD-4FEF-B63B-448C2D165743}" dt="2021-03-17T03:37:09.889" v="91" actId="207"/>
        <pc:sldMkLst>
          <pc:docMk/>
          <pc:sldMk cId="0" sldId="319"/>
        </pc:sldMkLst>
        <pc:spChg chg="add mod">
          <ac:chgData name="炳" userId="26a9a8d041cd339b" providerId="LiveId" clId="{A1AB480D-8EBD-4FEF-B63B-448C2D165743}" dt="2021-03-17T03:37:09.889" v="91" actId="207"/>
          <ac:spMkLst>
            <pc:docMk/>
            <pc:sldMk cId="0" sldId="319"/>
            <ac:spMk id="4" creationId="{BB937B96-E489-4B94-81FA-B7A3C436FFD2}"/>
          </ac:spMkLst>
        </pc:spChg>
        <pc:picChg chg="mod">
          <ac:chgData name="炳" userId="26a9a8d041cd339b" providerId="LiveId" clId="{A1AB480D-8EBD-4FEF-B63B-448C2D165743}" dt="2021-03-17T03:35:40.389" v="87" actId="1076"/>
          <ac:picMkLst>
            <pc:docMk/>
            <pc:sldMk cId="0" sldId="319"/>
            <ac:picMk id="194581" creationId="{CB11A71F-6220-42DA-9A14-279F97EFB7A7}"/>
          </ac:picMkLst>
        </pc:picChg>
      </pc:sldChg>
      <pc:sldChg chg="modSp">
        <pc:chgData name="炳" userId="26a9a8d041cd339b" providerId="LiveId" clId="{A1AB480D-8EBD-4FEF-B63B-448C2D165743}" dt="2021-03-22T11:49:31.252" v="529" actId="20577"/>
        <pc:sldMkLst>
          <pc:docMk/>
          <pc:sldMk cId="0" sldId="337"/>
        </pc:sldMkLst>
        <pc:spChg chg="mod">
          <ac:chgData name="炳" userId="26a9a8d041cd339b" providerId="LiveId" clId="{A1AB480D-8EBD-4FEF-B63B-448C2D165743}" dt="2021-03-22T11:49:31.252" v="529" actId="20577"/>
          <ac:spMkLst>
            <pc:docMk/>
            <pc:sldMk cId="0" sldId="337"/>
            <ac:spMk id="9" creationId="{00000000-0000-0000-0000-000000000000}"/>
          </ac:spMkLst>
        </pc:spChg>
      </pc:sldChg>
      <pc:sldChg chg="addSp modSp mod modAnim">
        <pc:chgData name="炳" userId="26a9a8d041cd339b" providerId="LiveId" clId="{A1AB480D-8EBD-4FEF-B63B-448C2D165743}" dt="2021-03-22T11:57:08.503" v="532"/>
        <pc:sldMkLst>
          <pc:docMk/>
          <pc:sldMk cId="0" sldId="380"/>
        </pc:sldMkLst>
        <pc:picChg chg="add mod">
          <ac:chgData name="炳" userId="26a9a8d041cd339b" providerId="LiveId" clId="{A1AB480D-8EBD-4FEF-B63B-448C2D165743}" dt="2021-03-22T11:57:03.877" v="531" actId="1076"/>
          <ac:picMkLst>
            <pc:docMk/>
            <pc:sldMk cId="0" sldId="380"/>
            <ac:picMk id="3" creationId="{0FDD43BD-0958-43CA-9BC3-78F031A0867C}"/>
          </ac:picMkLst>
        </pc:picChg>
      </pc:sldChg>
      <pc:sldChg chg="addSp modSp mod modAnim">
        <pc:chgData name="炳" userId="26a9a8d041cd339b" providerId="LiveId" clId="{A1AB480D-8EBD-4FEF-B63B-448C2D165743}" dt="2021-03-22T11:59:18.701" v="536" actId="1076"/>
        <pc:sldMkLst>
          <pc:docMk/>
          <pc:sldMk cId="0" sldId="381"/>
        </pc:sldMkLst>
        <pc:picChg chg="add mod">
          <ac:chgData name="炳" userId="26a9a8d041cd339b" providerId="LiveId" clId="{A1AB480D-8EBD-4FEF-B63B-448C2D165743}" dt="2021-03-22T11:59:18.701" v="536" actId="1076"/>
          <ac:picMkLst>
            <pc:docMk/>
            <pc:sldMk cId="0" sldId="381"/>
            <ac:picMk id="3" creationId="{2CBC4B78-8108-44D5-A3DF-2AA7941E3346}"/>
          </ac:picMkLst>
        </pc:picChg>
      </pc:sldChg>
      <pc:sldChg chg="addSp modSp mod modAnim">
        <pc:chgData name="炳" userId="26a9a8d041cd339b" providerId="LiveId" clId="{A1AB480D-8EBD-4FEF-B63B-448C2D165743}" dt="2021-03-22T12:05:54.456" v="560"/>
        <pc:sldMkLst>
          <pc:docMk/>
          <pc:sldMk cId="0" sldId="392"/>
        </pc:sldMkLst>
        <pc:spChg chg="mod">
          <ac:chgData name="炳" userId="26a9a8d041cd339b" providerId="LiveId" clId="{A1AB480D-8EBD-4FEF-B63B-448C2D165743}" dt="2021-03-22T12:03:57.932" v="537" actId="21"/>
          <ac:spMkLst>
            <pc:docMk/>
            <pc:sldMk cId="0" sldId="392"/>
            <ac:spMk id="10" creationId="{9713CDA1-F05C-4A25-BC13-AF9DE4B50084}"/>
          </ac:spMkLst>
        </pc:spChg>
        <pc:spChg chg="add mod">
          <ac:chgData name="炳" userId="26a9a8d041cd339b" providerId="LiveId" clId="{A1AB480D-8EBD-4FEF-B63B-448C2D165743}" dt="2021-03-22T12:04:06.422" v="540" actId="1076"/>
          <ac:spMkLst>
            <pc:docMk/>
            <pc:sldMk cId="0" sldId="392"/>
            <ac:spMk id="11" creationId="{4FE1FC33-2AE4-406C-8D63-0FF55D48679D}"/>
          </ac:spMkLst>
        </pc:spChg>
        <pc:spChg chg="add mod">
          <ac:chgData name="炳" userId="26a9a8d041cd339b" providerId="LiveId" clId="{A1AB480D-8EBD-4FEF-B63B-448C2D165743}" dt="2021-03-22T12:05:41.379" v="546" actId="1076"/>
          <ac:spMkLst>
            <pc:docMk/>
            <pc:sldMk cId="0" sldId="392"/>
            <ac:spMk id="12" creationId="{A7BB5FDC-0D8C-4EBE-9000-9A83608E9B41}"/>
          </ac:spMkLst>
        </pc:spChg>
        <pc:spChg chg="add mod">
          <ac:chgData name="炳" userId="26a9a8d041cd339b" providerId="LiveId" clId="{A1AB480D-8EBD-4FEF-B63B-448C2D165743}" dt="2021-03-22T12:05:54.456" v="560"/>
          <ac:spMkLst>
            <pc:docMk/>
            <pc:sldMk cId="0" sldId="392"/>
            <ac:spMk id="13" creationId="{74241122-6A26-4F7B-B466-746FA60110F1}"/>
          </ac:spMkLst>
        </pc:spChg>
      </pc:sldChg>
      <pc:sldChg chg="modSp">
        <pc:chgData name="炳" userId="26a9a8d041cd339b" providerId="LiveId" clId="{A1AB480D-8EBD-4FEF-B63B-448C2D165743}" dt="2021-03-22T12:11:36.309" v="561" actId="207"/>
        <pc:sldMkLst>
          <pc:docMk/>
          <pc:sldMk cId="0" sldId="402"/>
        </pc:sldMkLst>
        <pc:spChg chg="mod">
          <ac:chgData name="炳" userId="26a9a8d041cd339b" providerId="LiveId" clId="{A1AB480D-8EBD-4FEF-B63B-448C2D165743}" dt="2021-03-22T12:11:36.309" v="561" actId="207"/>
          <ac:spMkLst>
            <pc:docMk/>
            <pc:sldMk cId="0" sldId="402"/>
            <ac:spMk id="7" creationId="{00000000-0000-0000-0000-000000000000}"/>
          </ac:spMkLst>
        </pc:spChg>
      </pc:sldChg>
      <pc:sldChg chg="modSp mod">
        <pc:chgData name="炳" userId="26a9a8d041cd339b" providerId="LiveId" clId="{A1AB480D-8EBD-4FEF-B63B-448C2D165743}" dt="2021-03-17T03:28:29.487" v="84" actId="207"/>
        <pc:sldMkLst>
          <pc:docMk/>
          <pc:sldMk cId="3801058996" sldId="406"/>
        </pc:sldMkLst>
        <pc:spChg chg="mod">
          <ac:chgData name="炳" userId="26a9a8d041cd339b" providerId="LiveId" clId="{A1AB480D-8EBD-4FEF-B63B-448C2D165743}" dt="2021-03-17T03:28:29.487" v="84" actId="207"/>
          <ac:spMkLst>
            <pc:docMk/>
            <pc:sldMk cId="3801058996" sldId="406"/>
            <ac:spMk id="2" creationId="{F13A317E-974F-4199-B970-B8F2DFF68D7D}"/>
          </ac:spMkLst>
        </pc:spChg>
        <pc:spChg chg="mod">
          <ac:chgData name="炳" userId="26a9a8d041cd339b" providerId="LiveId" clId="{A1AB480D-8EBD-4FEF-B63B-448C2D165743}" dt="2021-03-17T03:23:41.339" v="19" actId="207"/>
          <ac:spMkLst>
            <pc:docMk/>
            <pc:sldMk cId="3801058996" sldId="406"/>
            <ac:spMk id="3" creationId="{CD096EC3-A2C4-40C2-9495-74B08374D5BD}"/>
          </ac:spMkLst>
        </pc:spChg>
        <pc:spChg chg="mod">
          <ac:chgData name="炳" userId="26a9a8d041cd339b" providerId="LiveId" clId="{A1AB480D-8EBD-4FEF-B63B-448C2D165743}" dt="2021-03-17T03:25:57.263" v="30" actId="20577"/>
          <ac:spMkLst>
            <pc:docMk/>
            <pc:sldMk cId="3801058996" sldId="406"/>
            <ac:spMk id="4" creationId="{C33A484B-0793-4CB7-ADF1-AC6F20EBC339}"/>
          </ac:spMkLst>
        </pc:spChg>
        <pc:spChg chg="mod">
          <ac:chgData name="炳" userId="26a9a8d041cd339b" providerId="LiveId" clId="{A1AB480D-8EBD-4FEF-B63B-448C2D165743}" dt="2021-03-17T03:27:22.455" v="82"/>
          <ac:spMkLst>
            <pc:docMk/>
            <pc:sldMk cId="3801058996" sldId="406"/>
            <ac:spMk id="14" creationId="{F826CC1E-13B6-492B-9257-98E1742030A1}"/>
          </ac:spMkLst>
        </pc:spChg>
        <pc:spChg chg="mod">
          <ac:chgData name="炳" userId="26a9a8d041cd339b" providerId="LiveId" clId="{A1AB480D-8EBD-4FEF-B63B-448C2D165743}" dt="2021-03-17T03:27:33.861" v="83" actId="115"/>
          <ac:spMkLst>
            <pc:docMk/>
            <pc:sldMk cId="3801058996" sldId="406"/>
            <ac:spMk id="15" creationId="{064E7B8C-F52E-4F67-A2A5-976686044303}"/>
          </ac:spMkLst>
        </pc:spChg>
      </pc:sldChg>
      <pc:sldChg chg="addSp modSp mod modAnim">
        <pc:chgData name="炳" userId="26a9a8d041cd339b" providerId="LiveId" clId="{A1AB480D-8EBD-4FEF-B63B-448C2D165743}" dt="2021-03-22T11:46:58.292" v="523" actId="207"/>
        <pc:sldMkLst>
          <pc:docMk/>
          <pc:sldMk cId="3891218763" sldId="408"/>
        </pc:sldMkLst>
        <pc:spChg chg="add mod">
          <ac:chgData name="炳" userId="26a9a8d041cd339b" providerId="LiveId" clId="{A1AB480D-8EBD-4FEF-B63B-448C2D165743}" dt="2021-03-22T11:46:58.292" v="523" actId="207"/>
          <ac:spMkLst>
            <pc:docMk/>
            <pc:sldMk cId="3891218763" sldId="408"/>
            <ac:spMk id="5" creationId="{0D9F04E0-7F1F-408C-BE8F-4FBB5152A778}"/>
          </ac:spMkLst>
        </pc:spChg>
        <pc:spChg chg="mod">
          <ac:chgData name="炳" userId="26a9a8d041cd339b" providerId="LiveId" clId="{A1AB480D-8EBD-4FEF-B63B-448C2D165743}" dt="2021-03-22T11:43:58.450" v="461" actId="20577"/>
          <ac:spMkLst>
            <pc:docMk/>
            <pc:sldMk cId="3891218763" sldId="408"/>
            <ac:spMk id="8" creationId="{CB826D65-691D-4BC8-B2BB-91A0374C58DC}"/>
          </ac:spMkLst>
        </pc:spChg>
      </pc:sldChg>
    </pc:docChg>
  </pc:docChgLst>
  <pc:docChgLst>
    <pc:chgData name="张 炳" userId="26a9a8d041cd339b" providerId="LiveId" clId="{D3061CF5-A46F-4034-AA9F-9223C9D0AF1E}"/>
    <pc:docChg chg="modSld">
      <pc:chgData name="张 炳" userId="26a9a8d041cd339b" providerId="LiveId" clId="{D3061CF5-A46F-4034-AA9F-9223C9D0AF1E}" dt="2023-03-17T00:26:44.075" v="0" actId="113"/>
      <pc:docMkLst>
        <pc:docMk/>
      </pc:docMkLst>
      <pc:sldChg chg="modSp">
        <pc:chgData name="张 炳" userId="26a9a8d041cd339b" providerId="LiveId" clId="{D3061CF5-A46F-4034-AA9F-9223C9D0AF1E}" dt="2023-03-17T00:26:44.075" v="0" actId="113"/>
        <pc:sldMkLst>
          <pc:docMk/>
          <pc:sldMk cId="0" sldId="402"/>
        </pc:sldMkLst>
        <pc:spChg chg="mod">
          <ac:chgData name="张 炳" userId="26a9a8d041cd339b" providerId="LiveId" clId="{D3061CF5-A46F-4034-AA9F-9223C9D0AF1E}" dt="2023-03-17T00:26:44.075" v="0" actId="113"/>
          <ac:spMkLst>
            <pc:docMk/>
            <pc:sldMk cId="0" sldId="402"/>
            <ac:spMk id="7" creationId="{00000000-0000-0000-0000-000000000000}"/>
          </ac:spMkLst>
        </pc:spChg>
      </pc:sldChg>
    </pc:docChg>
  </pc:docChgLst>
  <pc:docChgLst>
    <pc:chgData name="张 炳" userId="26a9a8d041cd339b" providerId="LiveId" clId="{19019582-0C70-4DE6-A79F-3D39A8F43549}"/>
    <pc:docChg chg="modSld">
      <pc:chgData name="张 炳" userId="26a9a8d041cd339b" providerId="LiveId" clId="{19019582-0C70-4DE6-A79F-3D39A8F43549}" dt="2023-03-13T12:39:07.409" v="6" actId="404"/>
      <pc:docMkLst>
        <pc:docMk/>
      </pc:docMkLst>
      <pc:sldChg chg="modSp mod">
        <pc:chgData name="张 炳" userId="26a9a8d041cd339b" providerId="LiveId" clId="{19019582-0C70-4DE6-A79F-3D39A8F43549}" dt="2023-03-13T12:38:40.453" v="4" actId="1076"/>
        <pc:sldMkLst>
          <pc:docMk/>
          <pc:sldMk cId="0" sldId="258"/>
        </pc:sldMkLst>
        <pc:picChg chg="mod">
          <ac:chgData name="张 炳" userId="26a9a8d041cd339b" providerId="LiveId" clId="{19019582-0C70-4DE6-A79F-3D39A8F43549}" dt="2023-03-13T12:38:40.453" v="4" actId="1076"/>
          <ac:picMkLst>
            <pc:docMk/>
            <pc:sldMk cId="0" sldId="258"/>
            <ac:picMk id="230401" creationId="{00000000-0000-0000-0000-000000000000}"/>
          </ac:picMkLst>
        </pc:picChg>
      </pc:sldChg>
      <pc:sldChg chg="modSp mod">
        <pc:chgData name="张 炳" userId="26a9a8d041cd339b" providerId="LiveId" clId="{19019582-0C70-4DE6-A79F-3D39A8F43549}" dt="2023-03-13T12:39:07.409" v="6" actId="404"/>
        <pc:sldMkLst>
          <pc:docMk/>
          <pc:sldMk cId="3829003059" sldId="407"/>
        </pc:sldMkLst>
        <pc:spChg chg="mod">
          <ac:chgData name="张 炳" userId="26a9a8d041cd339b" providerId="LiveId" clId="{19019582-0C70-4DE6-A79F-3D39A8F43549}" dt="2023-03-13T12:39:07.409" v="6" actId="404"/>
          <ac:spMkLst>
            <pc:docMk/>
            <pc:sldMk cId="3829003059" sldId="407"/>
            <ac:spMk id="5" creationId="{56CD9447-E8AD-4C8C-A184-23FD44CC5D51}"/>
          </ac:spMkLst>
        </pc:spChg>
      </pc:sldChg>
    </pc:docChg>
  </pc:docChgLst>
  <pc:docChgLst>
    <pc:chgData name="张 炳" userId="26a9a8d041cd339b" providerId="LiveId" clId="{9B1BC9C2-78D5-4AE4-9E97-2675DC4FA74E}"/>
    <pc:docChg chg="addSld delSld modSld sldOrd">
      <pc:chgData name="张 炳" userId="26a9a8d041cd339b" providerId="LiveId" clId="{9B1BC9C2-78D5-4AE4-9E97-2675DC4FA74E}" dt="2022-03-17T01:44:00.602" v="4" actId="47"/>
      <pc:docMkLst>
        <pc:docMk/>
      </pc:docMkLst>
      <pc:sldChg chg="new del ord">
        <pc:chgData name="张 炳" userId="26a9a8d041cd339b" providerId="LiveId" clId="{9B1BC9C2-78D5-4AE4-9E97-2675DC4FA74E}" dt="2022-03-17T01:44:00.602" v="4" actId="47"/>
        <pc:sldMkLst>
          <pc:docMk/>
          <pc:sldMk cId="70456741" sldId="409"/>
        </pc:sldMkLst>
      </pc:sldChg>
      <pc:sldChg chg="add setBg">
        <pc:chgData name="张 炳" userId="26a9a8d041cd339b" providerId="LiveId" clId="{9B1BC9C2-78D5-4AE4-9E97-2675DC4FA74E}" dt="2022-03-17T01:43:58.882" v="3"/>
        <pc:sldMkLst>
          <pc:docMk/>
          <pc:sldMk cId="128404565" sldId="410"/>
        </pc:sldMkLst>
      </pc:sldChg>
    </pc:docChg>
  </pc:docChgLst>
  <pc:docChgLst>
    <pc:chgData name="炳 张" userId="26a9a8d041cd339b" providerId="LiveId" clId="{625D65D4-A487-47C5-87F3-57B754ED6EFC}"/>
    <pc:docChg chg="modSld">
      <pc:chgData name="炳 张" userId="26a9a8d041cd339b" providerId="LiveId" clId="{625D65D4-A487-47C5-87F3-57B754ED6EFC}" dt="2024-03-18T01:26:43.899" v="53" actId="1076"/>
      <pc:docMkLst>
        <pc:docMk/>
      </pc:docMkLst>
      <pc:sldChg chg="modSp mod">
        <pc:chgData name="炳 张" userId="26a9a8d041cd339b" providerId="LiveId" clId="{625D65D4-A487-47C5-87F3-57B754ED6EFC}" dt="2024-03-18T01:23:12.880" v="40" actId="1076"/>
        <pc:sldMkLst>
          <pc:docMk/>
          <pc:sldMk cId="0" sldId="302"/>
        </pc:sldMkLst>
        <pc:spChg chg="mod">
          <ac:chgData name="炳 张" userId="26a9a8d041cd339b" providerId="LiveId" clId="{625D65D4-A487-47C5-87F3-57B754ED6EFC}" dt="2024-03-18T01:23:12.880" v="40" actId="1076"/>
          <ac:spMkLst>
            <pc:docMk/>
            <pc:sldMk cId="0" sldId="302"/>
            <ac:spMk id="12" creationId="{00000000-0000-0000-0000-000000000000}"/>
          </ac:spMkLst>
        </pc:spChg>
      </pc:sldChg>
      <pc:sldChg chg="modSp mod">
        <pc:chgData name="炳 张" userId="26a9a8d041cd339b" providerId="LiveId" clId="{625D65D4-A487-47C5-87F3-57B754ED6EFC}" dt="2024-03-18T01:24:13.048" v="41" actId="1076"/>
        <pc:sldMkLst>
          <pc:docMk/>
          <pc:sldMk cId="0" sldId="339"/>
        </pc:sldMkLst>
        <pc:graphicFrameChg chg="mod">
          <ac:chgData name="炳 张" userId="26a9a8d041cd339b" providerId="LiveId" clId="{625D65D4-A487-47C5-87F3-57B754ED6EFC}" dt="2024-03-18T01:24:13.048" v="41" actId="1076"/>
          <ac:graphicFrameMkLst>
            <pc:docMk/>
            <pc:sldMk cId="0" sldId="339"/>
            <ac:graphicFrameMk id="16" creationId="{00000000-0000-0000-0000-000000000000}"/>
          </ac:graphicFrameMkLst>
        </pc:graphicFrameChg>
      </pc:sldChg>
      <pc:sldChg chg="modSp mod">
        <pc:chgData name="炳 张" userId="26a9a8d041cd339b" providerId="LiveId" clId="{625D65D4-A487-47C5-87F3-57B754ED6EFC}" dt="2024-03-18T01:24:46.220" v="45" actId="14100"/>
        <pc:sldMkLst>
          <pc:docMk/>
          <pc:sldMk cId="0" sldId="347"/>
        </pc:sldMkLst>
        <pc:spChg chg="mod">
          <ac:chgData name="炳 张" userId="26a9a8d041cd339b" providerId="LiveId" clId="{625D65D4-A487-47C5-87F3-57B754ED6EFC}" dt="2024-03-18T01:24:46.220" v="45" actId="14100"/>
          <ac:spMkLst>
            <pc:docMk/>
            <pc:sldMk cId="0" sldId="347"/>
            <ac:spMk id="7" creationId="{00000000-0000-0000-0000-000000000000}"/>
          </ac:spMkLst>
        </pc:spChg>
        <pc:spChg chg="mod">
          <ac:chgData name="炳 张" userId="26a9a8d041cd339b" providerId="LiveId" clId="{625D65D4-A487-47C5-87F3-57B754ED6EFC}" dt="2024-03-18T01:24:41.605" v="44" actId="14100"/>
          <ac:spMkLst>
            <pc:docMk/>
            <pc:sldMk cId="0" sldId="347"/>
            <ac:spMk id="8" creationId="{00000000-0000-0000-0000-000000000000}"/>
          </ac:spMkLst>
        </pc:spChg>
      </pc:sldChg>
      <pc:sldChg chg="modSp mod">
        <pc:chgData name="炳 张" userId="26a9a8d041cd339b" providerId="LiveId" clId="{625D65D4-A487-47C5-87F3-57B754ED6EFC}" dt="2024-03-18T01:25:24.478" v="46" actId="1076"/>
        <pc:sldMkLst>
          <pc:docMk/>
          <pc:sldMk cId="0" sldId="354"/>
        </pc:sldMkLst>
        <pc:spChg chg="mod">
          <ac:chgData name="炳 张" userId="26a9a8d041cd339b" providerId="LiveId" clId="{625D65D4-A487-47C5-87F3-57B754ED6EFC}" dt="2024-03-18T01:25:24.478" v="46" actId="1076"/>
          <ac:spMkLst>
            <pc:docMk/>
            <pc:sldMk cId="0" sldId="354"/>
            <ac:spMk id="12" creationId="{00000000-0000-0000-0000-000000000000}"/>
          </ac:spMkLst>
        </pc:spChg>
      </pc:sldChg>
      <pc:sldChg chg="modSp mod">
        <pc:chgData name="炳 张" userId="26a9a8d041cd339b" providerId="LiveId" clId="{625D65D4-A487-47C5-87F3-57B754ED6EFC}" dt="2024-03-18T01:25:59.040" v="47" actId="14100"/>
        <pc:sldMkLst>
          <pc:docMk/>
          <pc:sldMk cId="0" sldId="374"/>
        </pc:sldMkLst>
        <pc:spChg chg="mod">
          <ac:chgData name="炳 张" userId="26a9a8d041cd339b" providerId="LiveId" clId="{625D65D4-A487-47C5-87F3-57B754ED6EFC}" dt="2024-03-18T01:25:59.040" v="47" actId="14100"/>
          <ac:spMkLst>
            <pc:docMk/>
            <pc:sldMk cId="0" sldId="374"/>
            <ac:spMk id="8" creationId="{00000000-0000-0000-0000-000000000000}"/>
          </ac:spMkLst>
        </pc:spChg>
      </pc:sldChg>
      <pc:sldChg chg="modSp mod">
        <pc:chgData name="炳 张" userId="26a9a8d041cd339b" providerId="LiveId" clId="{625D65D4-A487-47C5-87F3-57B754ED6EFC}" dt="2024-03-18T01:26:13.234" v="49" actId="14100"/>
        <pc:sldMkLst>
          <pc:docMk/>
          <pc:sldMk cId="0" sldId="375"/>
        </pc:sldMkLst>
        <pc:spChg chg="mod">
          <ac:chgData name="炳 张" userId="26a9a8d041cd339b" providerId="LiveId" clId="{625D65D4-A487-47C5-87F3-57B754ED6EFC}" dt="2024-03-18T01:26:13.234" v="49" actId="14100"/>
          <ac:spMkLst>
            <pc:docMk/>
            <pc:sldMk cId="0" sldId="375"/>
            <ac:spMk id="7" creationId="{00000000-0000-0000-0000-000000000000}"/>
          </ac:spMkLst>
        </pc:spChg>
      </pc:sldChg>
      <pc:sldChg chg="modSp mod">
        <pc:chgData name="炳 张" userId="26a9a8d041cd339b" providerId="LiveId" clId="{625D65D4-A487-47C5-87F3-57B754ED6EFC}" dt="2024-03-18T01:26:25.225" v="51" actId="1076"/>
        <pc:sldMkLst>
          <pc:docMk/>
          <pc:sldMk cId="0" sldId="377"/>
        </pc:sldMkLst>
        <pc:spChg chg="mod">
          <ac:chgData name="炳 张" userId="26a9a8d041cd339b" providerId="LiveId" clId="{625D65D4-A487-47C5-87F3-57B754ED6EFC}" dt="2024-03-18T01:26:25.225" v="51" actId="1076"/>
          <ac:spMkLst>
            <pc:docMk/>
            <pc:sldMk cId="0" sldId="377"/>
            <ac:spMk id="7" creationId="{00000000-0000-0000-0000-000000000000}"/>
          </ac:spMkLst>
        </pc:spChg>
      </pc:sldChg>
      <pc:sldChg chg="modSp mod">
        <pc:chgData name="炳 张" userId="26a9a8d041cd339b" providerId="LiveId" clId="{625D65D4-A487-47C5-87F3-57B754ED6EFC}" dt="2024-03-18T01:26:43.899" v="53" actId="1076"/>
        <pc:sldMkLst>
          <pc:docMk/>
          <pc:sldMk cId="0" sldId="380"/>
        </pc:sldMkLst>
        <pc:spChg chg="mod">
          <ac:chgData name="炳 张" userId="26a9a8d041cd339b" providerId="LiveId" clId="{625D65D4-A487-47C5-87F3-57B754ED6EFC}" dt="2024-03-18T01:26:38.266" v="52" actId="14100"/>
          <ac:spMkLst>
            <pc:docMk/>
            <pc:sldMk cId="0" sldId="380"/>
            <ac:spMk id="7" creationId="{00000000-0000-0000-0000-000000000000}"/>
          </ac:spMkLst>
        </pc:spChg>
        <pc:picChg chg="mod">
          <ac:chgData name="炳 张" userId="26a9a8d041cd339b" providerId="LiveId" clId="{625D65D4-A487-47C5-87F3-57B754ED6EFC}" dt="2024-03-18T01:26:43.899" v="53" actId="1076"/>
          <ac:picMkLst>
            <pc:docMk/>
            <pc:sldMk cId="0" sldId="380"/>
            <ac:picMk id="3" creationId="{0FDD43BD-0958-43CA-9BC3-78F031A0867C}"/>
          </ac:picMkLst>
        </pc:picChg>
      </pc:sldChg>
      <pc:sldChg chg="modSp mod">
        <pc:chgData name="炳 张" userId="26a9a8d041cd339b" providerId="LiveId" clId="{625D65D4-A487-47C5-87F3-57B754ED6EFC}" dt="2024-03-18T01:15:51.485" v="38" actId="20577"/>
        <pc:sldMkLst>
          <pc:docMk/>
          <pc:sldMk cId="3829003059" sldId="407"/>
        </pc:sldMkLst>
        <pc:spChg chg="mod">
          <ac:chgData name="炳 张" userId="26a9a8d041cd339b" providerId="LiveId" clId="{625D65D4-A487-47C5-87F3-57B754ED6EFC}" dt="2024-03-18T01:15:51.485" v="38" actId="20577"/>
          <ac:spMkLst>
            <pc:docMk/>
            <pc:sldMk cId="3829003059" sldId="407"/>
            <ac:spMk id="5" creationId="{56CD9447-E8AD-4C8C-A184-23FD44CC5D51}"/>
          </ac:spMkLst>
        </pc:spChg>
      </pc:sldChg>
    </pc:docChg>
  </pc:docChgLst>
  <pc:docChgLst>
    <pc:chgData name="张 炳" userId="26a9a8d041cd339b" providerId="LiveId" clId="{6B6853E6-C2B9-4F8D-9369-B1963DE9C5D1}"/>
    <pc:docChg chg="custSel modSld modShowInfo">
      <pc:chgData name="张 炳" userId="26a9a8d041cd339b" providerId="LiveId" clId="{6B6853E6-C2B9-4F8D-9369-B1963DE9C5D1}" dt="2023-03-17T02:00:23.439" v="80" actId="2744"/>
      <pc:docMkLst>
        <pc:docMk/>
      </pc:docMkLst>
      <pc:sldChg chg="modSp mod">
        <pc:chgData name="张 炳" userId="26a9a8d041cd339b" providerId="LiveId" clId="{6B6853E6-C2B9-4F8D-9369-B1963DE9C5D1}" dt="2023-03-15T10:14:51.926" v="8" actId="1076"/>
        <pc:sldMkLst>
          <pc:docMk/>
          <pc:sldMk cId="0" sldId="262"/>
        </pc:sldMkLst>
        <pc:spChg chg="mod">
          <ac:chgData name="张 炳" userId="26a9a8d041cd339b" providerId="LiveId" clId="{6B6853E6-C2B9-4F8D-9369-B1963DE9C5D1}" dt="2023-03-15T10:14:42.054" v="7"/>
          <ac:spMkLst>
            <pc:docMk/>
            <pc:sldMk cId="0" sldId="262"/>
            <ac:spMk id="5" creationId="{00000000-0000-0000-0000-000000000000}"/>
          </ac:spMkLst>
        </pc:spChg>
        <pc:graphicFrameChg chg="mod">
          <ac:chgData name="张 炳" userId="26a9a8d041cd339b" providerId="LiveId" clId="{6B6853E6-C2B9-4F8D-9369-B1963DE9C5D1}" dt="2023-03-15T10:14:51.926" v="8" actId="1076"/>
          <ac:graphicFrameMkLst>
            <pc:docMk/>
            <pc:sldMk cId="0" sldId="262"/>
            <ac:graphicFrameMk id="2" creationId="{51A7AD55-C314-40BB-9731-29E18D68D3B0}"/>
          </ac:graphicFrameMkLst>
        </pc:graphicFrameChg>
      </pc:sldChg>
      <pc:sldChg chg="addSp modSp mod">
        <pc:chgData name="张 炳" userId="26a9a8d041cd339b" providerId="LiveId" clId="{6B6853E6-C2B9-4F8D-9369-B1963DE9C5D1}" dt="2023-03-15T11:53:52.117" v="77" actId="20577"/>
        <pc:sldMkLst>
          <pc:docMk/>
          <pc:sldMk cId="0" sldId="275"/>
        </pc:sldMkLst>
        <pc:spChg chg="add mod">
          <ac:chgData name="张 炳" userId="26a9a8d041cd339b" providerId="LiveId" clId="{6B6853E6-C2B9-4F8D-9369-B1963DE9C5D1}" dt="2023-03-15T11:53:52.117" v="77" actId="20577"/>
          <ac:spMkLst>
            <pc:docMk/>
            <pc:sldMk cId="0" sldId="275"/>
            <ac:spMk id="2" creationId="{876D07B8-0A20-DE36-9E58-A5E829A35170}"/>
          </ac:spMkLst>
        </pc:spChg>
      </pc:sldChg>
      <pc:sldChg chg="modSp">
        <pc:chgData name="张 炳" userId="26a9a8d041cd339b" providerId="LiveId" clId="{6B6853E6-C2B9-4F8D-9369-B1963DE9C5D1}" dt="2023-03-15T11:24:09.818" v="15" actId="207"/>
        <pc:sldMkLst>
          <pc:docMk/>
          <pc:sldMk cId="0" sldId="281"/>
        </pc:sldMkLst>
        <pc:spChg chg="mod">
          <ac:chgData name="张 炳" userId="26a9a8d041cd339b" providerId="LiveId" clId="{6B6853E6-C2B9-4F8D-9369-B1963DE9C5D1}" dt="2023-03-15T11:24:09.818" v="15" actId="207"/>
          <ac:spMkLst>
            <pc:docMk/>
            <pc:sldMk cId="0" sldId="281"/>
            <ac:spMk id="5" creationId="{00000000-0000-0000-0000-000000000000}"/>
          </ac:spMkLst>
        </pc:spChg>
      </pc:sldChg>
      <pc:sldChg chg="modSp mod">
        <pc:chgData name="张 炳" userId="26a9a8d041cd339b" providerId="LiveId" clId="{6B6853E6-C2B9-4F8D-9369-B1963DE9C5D1}" dt="2023-03-15T10:28:40.215" v="14" actId="207"/>
        <pc:sldMkLst>
          <pc:docMk/>
          <pc:sldMk cId="0" sldId="305"/>
        </pc:sldMkLst>
        <pc:graphicFrameChg chg="modGraphic">
          <ac:chgData name="张 炳" userId="26a9a8d041cd339b" providerId="LiveId" clId="{6B6853E6-C2B9-4F8D-9369-B1963DE9C5D1}" dt="2023-03-15T10:28:40.215" v="14" actId="207"/>
          <ac:graphicFrameMkLst>
            <pc:docMk/>
            <pc:sldMk cId="0" sldId="305"/>
            <ac:graphicFrameMk id="5" creationId="{00000000-0000-0000-0000-000000000000}"/>
          </ac:graphicFrameMkLst>
        </pc:graphicFrameChg>
      </pc:sldChg>
    </pc:docChg>
  </pc:docChgLst>
  <pc:docChgLst>
    <pc:chgData name="张 炳" userId="26a9a8d041cd339b" providerId="LiveId" clId="{A6AF3A1F-178F-4816-BC97-C04BCC131515}"/>
    <pc:docChg chg="undo custSel modSld">
      <pc:chgData name="张 炳" userId="26a9a8d041cd339b" providerId="LiveId" clId="{A6AF3A1F-178F-4816-BC97-C04BCC131515}" dt="2022-03-16T03:05:42.359" v="31" actId="207"/>
      <pc:docMkLst>
        <pc:docMk/>
      </pc:docMkLst>
      <pc:sldChg chg="delSp mod">
        <pc:chgData name="张 炳" userId="26a9a8d041cd339b" providerId="LiveId" clId="{A6AF3A1F-178F-4816-BC97-C04BCC131515}" dt="2022-03-14T01:50:12.130" v="0" actId="478"/>
        <pc:sldMkLst>
          <pc:docMk/>
          <pc:sldMk cId="0" sldId="257"/>
        </pc:sldMkLst>
        <pc:spChg chg="del">
          <ac:chgData name="张 炳" userId="26a9a8d041cd339b" providerId="LiveId" clId="{A6AF3A1F-178F-4816-BC97-C04BCC131515}" dt="2022-03-14T01:50:12.130" v="0" actId="478"/>
          <ac:spMkLst>
            <pc:docMk/>
            <pc:sldMk cId="0" sldId="257"/>
            <ac:spMk id="11" creationId="{00000000-0000-0000-0000-000000000000}"/>
          </ac:spMkLst>
        </pc:spChg>
      </pc:sldChg>
      <pc:sldChg chg="modSp mod">
        <pc:chgData name="张 炳" userId="26a9a8d041cd339b" providerId="LiveId" clId="{A6AF3A1F-178F-4816-BC97-C04BCC131515}" dt="2022-03-16T00:43:49.541" v="2" actId="207"/>
        <pc:sldMkLst>
          <pc:docMk/>
          <pc:sldMk cId="0" sldId="262"/>
        </pc:sldMkLst>
        <pc:graphicFrameChg chg="modGraphic">
          <ac:chgData name="张 炳" userId="26a9a8d041cd339b" providerId="LiveId" clId="{A6AF3A1F-178F-4816-BC97-C04BCC131515}" dt="2022-03-16T00:43:49.541" v="2" actId="207"/>
          <ac:graphicFrameMkLst>
            <pc:docMk/>
            <pc:sldMk cId="0" sldId="262"/>
            <ac:graphicFrameMk id="2" creationId="{51A7AD55-C314-40BB-9731-29E18D68D3B0}"/>
          </ac:graphicFrameMkLst>
        </pc:graphicFrameChg>
      </pc:sldChg>
      <pc:sldChg chg="modSp mod">
        <pc:chgData name="张 炳" userId="26a9a8d041cd339b" providerId="LiveId" clId="{A6AF3A1F-178F-4816-BC97-C04BCC131515}" dt="2022-03-16T00:43:11.201" v="1" actId="207"/>
        <pc:sldMkLst>
          <pc:docMk/>
          <pc:sldMk cId="0" sldId="305"/>
        </pc:sldMkLst>
        <pc:graphicFrameChg chg="modGraphic">
          <ac:chgData name="张 炳" userId="26a9a8d041cd339b" providerId="LiveId" clId="{A6AF3A1F-178F-4816-BC97-C04BCC131515}" dt="2022-03-16T00:43:11.201" v="1" actId="207"/>
          <ac:graphicFrameMkLst>
            <pc:docMk/>
            <pc:sldMk cId="0" sldId="305"/>
            <ac:graphicFrameMk id="5" creationId="{00000000-0000-0000-0000-000000000000}"/>
          </ac:graphicFrameMkLst>
        </pc:graphicFrameChg>
      </pc:sldChg>
      <pc:sldChg chg="modSp mod">
        <pc:chgData name="张 炳" userId="26a9a8d041cd339b" providerId="LiveId" clId="{A6AF3A1F-178F-4816-BC97-C04BCC131515}" dt="2022-03-16T01:21:17.588" v="6" actId="1076"/>
        <pc:sldMkLst>
          <pc:docMk/>
          <pc:sldMk cId="0" sldId="311"/>
        </pc:sldMkLst>
        <pc:spChg chg="mod">
          <ac:chgData name="张 炳" userId="26a9a8d041cd339b" providerId="LiveId" clId="{A6AF3A1F-178F-4816-BC97-C04BCC131515}" dt="2022-03-16T01:21:06.644" v="4" actId="14100"/>
          <ac:spMkLst>
            <pc:docMk/>
            <pc:sldMk cId="0" sldId="311"/>
            <ac:spMk id="7" creationId="{00000000-0000-0000-0000-000000000000}"/>
          </ac:spMkLst>
        </pc:spChg>
        <pc:spChg chg="mod">
          <ac:chgData name="张 炳" userId="26a9a8d041cd339b" providerId="LiveId" clId="{A6AF3A1F-178F-4816-BC97-C04BCC131515}" dt="2022-03-16T01:21:08.988" v="5" actId="14100"/>
          <ac:spMkLst>
            <pc:docMk/>
            <pc:sldMk cId="0" sldId="311"/>
            <ac:spMk id="9" creationId="{00000000-0000-0000-0000-000000000000}"/>
          </ac:spMkLst>
        </pc:spChg>
        <pc:spChg chg="mod">
          <ac:chgData name="张 炳" userId="26a9a8d041cd339b" providerId="LiveId" clId="{A6AF3A1F-178F-4816-BC97-C04BCC131515}" dt="2022-03-16T01:21:17.588" v="6" actId="1076"/>
          <ac:spMkLst>
            <pc:docMk/>
            <pc:sldMk cId="0" sldId="311"/>
            <ac:spMk id="10" creationId="{00000000-0000-0000-0000-000000000000}"/>
          </ac:spMkLst>
        </pc:spChg>
      </pc:sldChg>
      <pc:sldChg chg="modSp">
        <pc:chgData name="张 炳" userId="26a9a8d041cd339b" providerId="LiveId" clId="{A6AF3A1F-178F-4816-BC97-C04BCC131515}" dt="2022-03-16T03:05:42.359" v="31" actId="207"/>
        <pc:sldMkLst>
          <pc:docMk/>
          <pc:sldMk cId="0" sldId="318"/>
        </pc:sldMkLst>
        <pc:spChg chg="mod">
          <ac:chgData name="张 炳" userId="26a9a8d041cd339b" providerId="LiveId" clId="{A6AF3A1F-178F-4816-BC97-C04BCC131515}" dt="2022-03-16T03:05:42.359" v="31" actId="207"/>
          <ac:spMkLst>
            <pc:docMk/>
            <pc:sldMk cId="0" sldId="318"/>
            <ac:spMk id="6" creationId="{00000000-0000-0000-0000-000000000000}"/>
          </ac:spMkLst>
        </pc:spChg>
      </pc:sldChg>
      <pc:sldChg chg="modSp">
        <pc:chgData name="张 炳" userId="26a9a8d041cd339b" providerId="LiveId" clId="{A6AF3A1F-178F-4816-BC97-C04BCC131515}" dt="2022-03-16T01:35:11.372" v="10" actId="114"/>
        <pc:sldMkLst>
          <pc:docMk/>
          <pc:sldMk cId="0" sldId="321"/>
        </pc:sldMkLst>
        <pc:spChg chg="mod">
          <ac:chgData name="张 炳" userId="26a9a8d041cd339b" providerId="LiveId" clId="{A6AF3A1F-178F-4816-BC97-C04BCC131515}" dt="2022-03-16T01:35:11.372" v="10" actId="114"/>
          <ac:spMkLst>
            <pc:docMk/>
            <pc:sldMk cId="0" sldId="321"/>
            <ac:spMk id="7" creationId="{00000000-0000-0000-0000-000000000000}"/>
          </ac:spMkLst>
        </pc:spChg>
      </pc:sldChg>
      <pc:sldChg chg="modSp">
        <pc:chgData name="张 炳" userId="26a9a8d041cd339b" providerId="LiveId" clId="{A6AF3A1F-178F-4816-BC97-C04BCC131515}" dt="2022-03-16T01:49:41.095" v="15" actId="113"/>
        <pc:sldMkLst>
          <pc:docMk/>
          <pc:sldMk cId="0" sldId="334"/>
        </pc:sldMkLst>
        <pc:spChg chg="mod">
          <ac:chgData name="张 炳" userId="26a9a8d041cd339b" providerId="LiveId" clId="{A6AF3A1F-178F-4816-BC97-C04BCC131515}" dt="2022-03-16T01:49:41.095" v="15" actId="113"/>
          <ac:spMkLst>
            <pc:docMk/>
            <pc:sldMk cId="0" sldId="334"/>
            <ac:spMk id="7" creationId="{00000000-0000-0000-0000-000000000000}"/>
          </ac:spMkLst>
        </pc:spChg>
      </pc:sldChg>
      <pc:sldChg chg="modSp mod">
        <pc:chgData name="张 炳" userId="26a9a8d041cd339b" providerId="LiveId" clId="{A6AF3A1F-178F-4816-BC97-C04BCC131515}" dt="2022-03-16T02:53:12.531" v="29" actId="1076"/>
        <pc:sldMkLst>
          <pc:docMk/>
          <pc:sldMk cId="3829425087" sldId="405"/>
        </pc:sldMkLst>
        <pc:spChg chg="mod">
          <ac:chgData name="张 炳" userId="26a9a8d041cd339b" providerId="LiveId" clId="{A6AF3A1F-178F-4816-BC97-C04BCC131515}" dt="2022-03-16T02:51:41.831" v="26" actId="20577"/>
          <ac:spMkLst>
            <pc:docMk/>
            <pc:sldMk cId="3829425087" sldId="405"/>
            <ac:spMk id="10" creationId="{683D704A-A26D-47A9-BDE7-58418578DD51}"/>
          </ac:spMkLst>
        </pc:spChg>
        <pc:spChg chg="mod">
          <ac:chgData name="张 炳" userId="26a9a8d041cd339b" providerId="LiveId" clId="{A6AF3A1F-178F-4816-BC97-C04BCC131515}" dt="2022-03-16T02:53:12.531" v="29" actId="1076"/>
          <ac:spMkLst>
            <pc:docMk/>
            <pc:sldMk cId="3829425087" sldId="405"/>
            <ac:spMk id="15" creationId="{E6DB663D-27E2-4C0C-A5B5-37A500702ABD}"/>
          </ac:spMkLst>
        </pc:spChg>
        <pc:spChg chg="mod">
          <ac:chgData name="张 炳" userId="26a9a8d041cd339b" providerId="LiveId" clId="{A6AF3A1F-178F-4816-BC97-C04BCC131515}" dt="2022-03-16T02:51:46.283" v="27" actId="1076"/>
          <ac:spMkLst>
            <pc:docMk/>
            <pc:sldMk cId="3829425087" sldId="405"/>
            <ac:spMk id="16" creationId="{81FF4C2A-7776-4D37-9704-ACA5D240CF7B}"/>
          </ac:spMkLst>
        </pc:spChg>
        <pc:spChg chg="mod">
          <ac:chgData name="张 炳" userId="26a9a8d041cd339b" providerId="LiveId" clId="{A6AF3A1F-178F-4816-BC97-C04BCC131515}" dt="2022-03-16T02:52:48.131" v="28" actId="1076"/>
          <ac:spMkLst>
            <pc:docMk/>
            <pc:sldMk cId="3829425087" sldId="405"/>
            <ac:spMk id="17" creationId="{67D84681-454A-416E-9DA0-1E84CDCE558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6FA055-3B7B-41F9-8C0B-4160B0757A55}" type="datetimeFigureOut">
              <a:rPr lang="zh-CN" altLang="en-US" smtClean="0"/>
              <a:pPr/>
              <a:t>2024/3/18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486B829-4D9B-4039-9B2E-CDFCC89726FC}"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401FEB-A0BF-432C-BAD3-DDF19C1482FC}" type="datetimeFigureOut">
              <a:rPr lang="zh-CN" altLang="en-US" smtClean="0"/>
              <a:pPr/>
              <a:t>2024/3/18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571777-6175-4BEB-911C-5EAB9356E492}"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a:solidFill>
                  <a:schemeClr val="tx1"/>
                </a:solidFill>
                <a:latin typeface="+mn-lt"/>
                <a:ea typeface="+mn-ea"/>
                <a:cs typeface="+mn-cs"/>
              </a:rPr>
              <a:t>定义变量或常量时需要使用数据类型，</a:t>
            </a:r>
            <a:r>
              <a:rPr lang="en-US" sz="1200" kern="1200">
                <a:solidFill>
                  <a:schemeClr val="tx1"/>
                </a:solidFill>
                <a:latin typeface="+mn-lt"/>
                <a:ea typeface="+mn-ea"/>
                <a:cs typeface="+mn-cs"/>
              </a:rPr>
              <a:t>Java</a:t>
            </a:r>
            <a:r>
              <a:rPr lang="zh-CN" altLang="en-US" sz="1200" kern="1200">
                <a:solidFill>
                  <a:schemeClr val="tx1"/>
                </a:solidFill>
                <a:latin typeface="+mn-lt"/>
                <a:ea typeface="+mn-ea"/>
                <a:cs typeface="+mn-cs"/>
              </a:rPr>
              <a:t>的数据类型分为两大类：基本类型和引用类型。</a:t>
            </a:r>
          </a:p>
          <a:p>
            <a:pPr lvl="0"/>
            <a:r>
              <a:rPr lang="zh-CN" altLang="en-US" sz="1200" kern="1200">
                <a:solidFill>
                  <a:schemeClr val="tx1"/>
                </a:solidFill>
                <a:latin typeface="+mn-lt"/>
                <a:ea typeface="+mn-ea"/>
                <a:cs typeface="+mn-cs"/>
              </a:rPr>
              <a:t>基本类型是一个单纯的数据类型，表示一个具体的数字、字符或布尔值。基本类型存放在内存的“栈”中，可以快速从栈中访问这些数据。</a:t>
            </a:r>
          </a:p>
          <a:p>
            <a:pPr lvl="0"/>
            <a:r>
              <a:rPr lang="zh-CN" altLang="en-US" sz="1200" kern="1200">
                <a:solidFill>
                  <a:schemeClr val="tx1"/>
                </a:solidFill>
                <a:latin typeface="+mn-lt"/>
                <a:ea typeface="+mn-ea"/>
                <a:cs typeface="+mn-cs"/>
              </a:rPr>
              <a:t>引用类型是一个复杂的数据结构，是指向存储在内存的“堆”中数据的指针或引用（地址）。引用类型包括类、接口、数组和字符串等，由于要在运行时动态分配内存，其存取速度较慢。</a:t>
            </a:r>
          </a:p>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25</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latin typeface="+mn-lt"/>
                <a:ea typeface="+mn-ea"/>
                <a:cs typeface="+mn-cs"/>
              </a:rPr>
              <a:t>整数类型根据大小分为</a:t>
            </a:r>
            <a:r>
              <a:rPr lang="en-US" sz="1200" kern="1200">
                <a:solidFill>
                  <a:schemeClr val="tx1"/>
                </a:solidFill>
                <a:latin typeface="+mn-lt"/>
                <a:ea typeface="+mn-ea"/>
                <a:cs typeface="+mn-cs"/>
              </a:rPr>
              <a:t>byte</a:t>
            </a:r>
            <a:r>
              <a:rPr lang="zh-CN" altLang="en-US" sz="1200" kern="1200">
                <a:solidFill>
                  <a:schemeClr val="tx1"/>
                </a:solidFill>
                <a:latin typeface="+mn-lt"/>
                <a:ea typeface="+mn-ea"/>
                <a:cs typeface="+mn-cs"/>
              </a:rPr>
              <a:t>、</a:t>
            </a:r>
            <a:r>
              <a:rPr lang="en-US" sz="1200" kern="1200">
                <a:solidFill>
                  <a:schemeClr val="tx1"/>
                </a:solidFill>
                <a:latin typeface="+mn-lt"/>
                <a:ea typeface="+mn-ea"/>
                <a:cs typeface="+mn-cs"/>
              </a:rPr>
              <a:t>short</a:t>
            </a:r>
            <a:r>
              <a:rPr lang="zh-CN" altLang="en-US" sz="1200" kern="1200">
                <a:solidFill>
                  <a:schemeClr val="tx1"/>
                </a:solidFill>
                <a:latin typeface="+mn-lt"/>
                <a:ea typeface="+mn-ea"/>
                <a:cs typeface="+mn-cs"/>
              </a:rPr>
              <a:t>、</a:t>
            </a:r>
            <a:r>
              <a:rPr lang="en-US" sz="1200" kern="1200" err="1">
                <a:solidFill>
                  <a:schemeClr val="tx1"/>
                </a:solidFill>
                <a:latin typeface="+mn-lt"/>
                <a:ea typeface="+mn-ea"/>
                <a:cs typeface="+mn-cs"/>
              </a:rPr>
              <a:t>int</a:t>
            </a:r>
            <a:r>
              <a:rPr lang="zh-CN" altLang="en-US" sz="1200" kern="1200">
                <a:solidFill>
                  <a:schemeClr val="tx1"/>
                </a:solidFill>
                <a:latin typeface="+mn-lt"/>
                <a:ea typeface="+mn-ea"/>
                <a:cs typeface="+mn-cs"/>
              </a:rPr>
              <a:t>和</a:t>
            </a:r>
            <a:r>
              <a:rPr lang="en-US" sz="1200" kern="1200">
                <a:solidFill>
                  <a:schemeClr val="tx1"/>
                </a:solidFill>
                <a:latin typeface="+mn-lt"/>
                <a:ea typeface="+mn-ea"/>
                <a:cs typeface="+mn-cs"/>
              </a:rPr>
              <a:t>long</a:t>
            </a:r>
            <a:r>
              <a:rPr lang="zh-CN" altLang="en-US" sz="1200" kern="1200">
                <a:solidFill>
                  <a:schemeClr val="tx1"/>
                </a:solidFill>
                <a:latin typeface="+mn-lt"/>
                <a:ea typeface="+mn-ea"/>
                <a:cs typeface="+mn-cs"/>
              </a:rPr>
              <a:t>四种，其中</a:t>
            </a:r>
            <a:r>
              <a:rPr lang="en-US" sz="1200" kern="1200" err="1">
                <a:solidFill>
                  <a:schemeClr val="tx1"/>
                </a:solidFill>
                <a:latin typeface="+mn-lt"/>
                <a:ea typeface="+mn-ea"/>
                <a:cs typeface="+mn-cs"/>
              </a:rPr>
              <a:t>int</a:t>
            </a:r>
            <a:r>
              <a:rPr lang="zh-CN" altLang="en-US" sz="1200" kern="1200">
                <a:solidFill>
                  <a:schemeClr val="tx1"/>
                </a:solidFill>
                <a:latin typeface="+mn-lt"/>
                <a:ea typeface="+mn-ea"/>
                <a:cs typeface="+mn-cs"/>
              </a:rPr>
              <a:t>是最常用的整数类型，因此通常情况下，直接给出一个整数值默认就是</a:t>
            </a:r>
            <a:r>
              <a:rPr lang="en-US" sz="1200" kern="1200" err="1">
                <a:solidFill>
                  <a:schemeClr val="tx1"/>
                </a:solidFill>
                <a:latin typeface="+mn-lt"/>
                <a:ea typeface="+mn-ea"/>
                <a:cs typeface="+mn-cs"/>
              </a:rPr>
              <a:t>int</a:t>
            </a:r>
            <a:r>
              <a:rPr lang="zh-CN" altLang="en-US" sz="1200" kern="1200">
                <a:solidFill>
                  <a:schemeClr val="tx1"/>
                </a:solidFill>
                <a:latin typeface="+mn-lt"/>
                <a:ea typeface="+mn-ea"/>
                <a:cs typeface="+mn-cs"/>
              </a:rPr>
              <a:t>类型。</a:t>
            </a:r>
          </a:p>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26</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a:solidFill>
                  <a:schemeClr val="tx1"/>
                </a:solidFill>
                <a:latin typeface="+mn-lt"/>
                <a:ea typeface="+mn-ea"/>
                <a:cs typeface="+mn-cs"/>
              </a:rPr>
              <a:t>权值是“基数位”的幂运算；二进制的基数是</a:t>
            </a:r>
            <a:r>
              <a:rPr lang="en-US" sz="1200" kern="1200">
                <a:solidFill>
                  <a:schemeClr val="tx1"/>
                </a:solidFill>
                <a:latin typeface="+mn-lt"/>
                <a:ea typeface="+mn-ea"/>
                <a:cs typeface="+mn-cs"/>
              </a:rPr>
              <a:t>2</a:t>
            </a:r>
            <a:r>
              <a:rPr lang="zh-CN" altLang="en-US" sz="1200" kern="1200">
                <a:solidFill>
                  <a:schemeClr val="tx1"/>
                </a:solidFill>
                <a:latin typeface="+mn-lt"/>
                <a:ea typeface="+mn-ea"/>
                <a:cs typeface="+mn-cs"/>
              </a:rPr>
              <a:t>，八进制的基数是</a:t>
            </a:r>
            <a:r>
              <a:rPr lang="en-US" sz="1200" kern="1200">
                <a:solidFill>
                  <a:schemeClr val="tx1"/>
                </a:solidFill>
                <a:latin typeface="+mn-lt"/>
                <a:ea typeface="+mn-ea"/>
                <a:cs typeface="+mn-cs"/>
              </a:rPr>
              <a:t>8</a:t>
            </a:r>
            <a:r>
              <a:rPr lang="zh-CN" altLang="en-US" sz="1200" kern="1200">
                <a:solidFill>
                  <a:schemeClr val="tx1"/>
                </a:solidFill>
                <a:latin typeface="+mn-lt"/>
                <a:ea typeface="+mn-ea"/>
                <a:cs typeface="+mn-cs"/>
              </a:rPr>
              <a:t>，十进制的基数是</a:t>
            </a:r>
            <a:r>
              <a:rPr lang="en-US" sz="1200" kern="1200">
                <a:solidFill>
                  <a:schemeClr val="tx1"/>
                </a:solidFill>
                <a:latin typeface="+mn-lt"/>
                <a:ea typeface="+mn-ea"/>
                <a:cs typeface="+mn-cs"/>
              </a:rPr>
              <a:t>10</a:t>
            </a:r>
            <a:r>
              <a:rPr lang="zh-CN" altLang="en-US" sz="1200" kern="1200">
                <a:solidFill>
                  <a:schemeClr val="tx1"/>
                </a:solidFill>
                <a:latin typeface="+mn-lt"/>
                <a:ea typeface="+mn-ea"/>
                <a:cs typeface="+mn-cs"/>
              </a:rPr>
              <a:t>，十六进制的基数是</a:t>
            </a:r>
            <a:r>
              <a:rPr lang="en-US" sz="1200" kern="1200">
                <a:solidFill>
                  <a:schemeClr val="tx1"/>
                </a:solidFill>
                <a:latin typeface="+mn-lt"/>
                <a:ea typeface="+mn-ea"/>
                <a:cs typeface="+mn-cs"/>
              </a:rPr>
              <a:t>16</a:t>
            </a:r>
            <a:r>
              <a:rPr lang="zh-CN" altLang="en-US" sz="1200" kern="1200">
                <a:solidFill>
                  <a:schemeClr val="tx1"/>
                </a:solidFill>
                <a:latin typeface="+mn-lt"/>
                <a:ea typeface="+mn-ea"/>
                <a:cs typeface="+mn-cs"/>
              </a:rPr>
              <a:t>；“位”值是数值所在的位数减</a:t>
            </a:r>
            <a:r>
              <a:rPr lang="en-US" sz="1200" kern="1200">
                <a:solidFill>
                  <a:schemeClr val="tx1"/>
                </a:solidFill>
                <a:latin typeface="+mn-lt"/>
                <a:ea typeface="+mn-ea"/>
                <a:cs typeface="+mn-cs"/>
              </a:rPr>
              <a:t>1</a:t>
            </a:r>
            <a:r>
              <a:rPr lang="zh-CN" altLang="en-US" sz="1200" kern="1200">
                <a:solidFill>
                  <a:schemeClr val="tx1"/>
                </a:solidFill>
                <a:latin typeface="+mn-lt"/>
                <a:ea typeface="+mn-ea"/>
                <a:cs typeface="+mn-cs"/>
              </a:rPr>
              <a:t>，即一个数后面还有几个数。</a:t>
            </a:r>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28</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a:solidFill>
                  <a:schemeClr val="tx1"/>
                </a:solidFill>
                <a:latin typeface="+mn-lt"/>
                <a:ea typeface="+mn-ea"/>
                <a:cs typeface="+mn-cs"/>
              </a:rPr>
              <a:t>所有数值在计算机底层都是以二进制形式存储，原码是直接将一个数值换算成二进制数，但所有整数值是以补码的形式存储</a:t>
            </a:r>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30</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33</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34</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35</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37</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latin typeface="+mn-lt"/>
                <a:ea typeface="+mn-ea"/>
                <a:cs typeface="+mn-cs"/>
              </a:rPr>
              <a:t>当把一个数值范围小的变量直接赋值给一个数值范围大的变量时，系统将进行自动类型转换，否则就需要强制类型转换。</a:t>
            </a:r>
          </a:p>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38</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39</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55</a:t>
            </a:fld>
            <a:endParaRPr lang="zh-CN" altLang="en-US"/>
          </a:p>
        </p:txBody>
      </p:sp>
    </p:spTree>
    <p:extLst>
      <p:ext uri="{BB962C8B-B14F-4D97-AF65-F5344CB8AC3E}">
        <p14:creationId xmlns:p14="http://schemas.microsoft.com/office/powerpoint/2010/main" val="3652805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a:solidFill>
                  <a:schemeClr val="tx1"/>
                </a:solidFill>
                <a:latin typeface="+mn-lt"/>
                <a:ea typeface="+mn-ea"/>
                <a:cs typeface="+mn-cs"/>
              </a:rPr>
              <a:t>通常数学运算都是从左到右，只有一元运算符、赋值运算符和三元运算符除外。一元运算符、赋值运算符和三元运算符是从右向左结合的，即从右向左运算。</a:t>
            </a:r>
          </a:p>
          <a:p>
            <a:r>
              <a:rPr lang="zh-CN" altLang="en-US" sz="1200" kern="1200">
                <a:solidFill>
                  <a:schemeClr val="tx1"/>
                </a:solidFill>
                <a:latin typeface="+mn-lt"/>
                <a:ea typeface="+mn-ea"/>
                <a:cs typeface="+mn-cs"/>
              </a:rPr>
              <a:t>乘法和加法是两个可结合的运算，即</a:t>
            </a:r>
            <a:r>
              <a:rPr lang="en-US" sz="1200" kern="1200">
                <a:solidFill>
                  <a:schemeClr val="tx1"/>
                </a:solidFill>
                <a:latin typeface="+mn-lt"/>
                <a:ea typeface="+mn-ea"/>
                <a:cs typeface="+mn-cs"/>
              </a:rPr>
              <a:t>+</a:t>
            </a:r>
            <a:r>
              <a:rPr lang="zh-CN" altLang="en-US" sz="1200" kern="1200">
                <a:solidFill>
                  <a:schemeClr val="tx1"/>
                </a:solidFill>
                <a:latin typeface="+mn-lt"/>
                <a:ea typeface="+mn-ea"/>
                <a:cs typeface="+mn-cs"/>
              </a:rPr>
              <a:t>、</a:t>
            </a:r>
            <a:r>
              <a:rPr lang="en-US" sz="1200" kern="1200">
                <a:solidFill>
                  <a:schemeClr val="tx1"/>
                </a:solidFill>
                <a:latin typeface="+mn-lt"/>
                <a:ea typeface="+mn-ea"/>
                <a:cs typeface="+mn-cs"/>
              </a:rPr>
              <a:t>*</a:t>
            </a:r>
            <a:r>
              <a:rPr lang="zh-CN" altLang="en-US" sz="1200" kern="1200">
                <a:solidFill>
                  <a:schemeClr val="tx1"/>
                </a:solidFill>
                <a:latin typeface="+mn-lt"/>
                <a:ea typeface="+mn-ea"/>
                <a:cs typeface="+mn-cs"/>
              </a:rPr>
              <a:t>运算符左右两边的操作数可以互换位置而不会影响结果。</a:t>
            </a:r>
          </a:p>
          <a:p>
            <a:r>
              <a:rPr lang="zh-CN" altLang="en-US" sz="1200" kern="1200">
                <a:solidFill>
                  <a:schemeClr val="tx1"/>
                </a:solidFill>
                <a:latin typeface="+mn-lt"/>
                <a:ea typeface="+mn-ea"/>
                <a:cs typeface="+mn-cs"/>
              </a:rPr>
              <a:t>运算符具有不同的优先级，所谓优先级是指在表达式运算中的运算顺序。在表达式求值时，会先按运算符的优先级别由高到低的次序执行</a:t>
            </a:r>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75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latin typeface="+mn-lt"/>
                <a:ea typeface="+mn-ea"/>
                <a:cs typeface="+mn-cs"/>
              </a:rPr>
              <a:t>上述代码中先计算“</a:t>
            </a:r>
            <a:r>
              <a:rPr lang="en-US" sz="1200" kern="1200">
                <a:solidFill>
                  <a:schemeClr val="tx1"/>
                </a:solidFill>
                <a:latin typeface="+mn-lt"/>
                <a:ea typeface="+mn-ea"/>
                <a:cs typeface="+mn-cs"/>
              </a:rPr>
              <a:t>g/10</a:t>
            </a:r>
            <a:r>
              <a:rPr lang="zh-CN" altLang="en-US" sz="1200" kern="1200">
                <a:solidFill>
                  <a:schemeClr val="tx1"/>
                </a:solidFill>
                <a:latin typeface="+mn-lt"/>
                <a:ea typeface="+mn-ea"/>
                <a:cs typeface="+mn-cs"/>
              </a:rPr>
              <a:t>”，因</a:t>
            </a:r>
            <a:r>
              <a:rPr lang="en-US" sz="1200" kern="1200">
                <a:solidFill>
                  <a:schemeClr val="tx1"/>
                </a:solidFill>
                <a:latin typeface="+mn-lt"/>
                <a:ea typeface="+mn-ea"/>
                <a:cs typeface="+mn-cs"/>
              </a:rPr>
              <a:t>g</a:t>
            </a:r>
            <a:r>
              <a:rPr lang="zh-CN" altLang="en-US" sz="1200" kern="1200">
                <a:solidFill>
                  <a:schemeClr val="tx1"/>
                </a:solidFill>
                <a:latin typeface="+mn-lt"/>
                <a:ea typeface="+mn-ea"/>
                <a:cs typeface="+mn-cs"/>
              </a:rPr>
              <a:t>是整数，所以结果也是整数，即取整数部分值，例如：</a:t>
            </a:r>
            <a:r>
              <a:rPr lang="en-US" sz="1200" kern="1200">
                <a:solidFill>
                  <a:schemeClr val="tx1"/>
                </a:solidFill>
                <a:latin typeface="+mn-lt"/>
                <a:ea typeface="+mn-ea"/>
                <a:cs typeface="+mn-cs"/>
              </a:rPr>
              <a:t>67/10=6</a:t>
            </a:r>
            <a:r>
              <a:rPr lang="zh-CN" altLang="en-US" sz="1200" kern="1200">
                <a:solidFill>
                  <a:schemeClr val="tx1"/>
                </a:solidFill>
                <a:latin typeface="+mn-lt"/>
                <a:ea typeface="+mn-ea"/>
                <a:cs typeface="+mn-cs"/>
              </a:rPr>
              <a:t>；</a:t>
            </a:r>
            <a:r>
              <a:rPr lang="en-US" sz="1200" kern="1200">
                <a:solidFill>
                  <a:schemeClr val="tx1"/>
                </a:solidFill>
                <a:latin typeface="+mn-lt"/>
                <a:ea typeface="+mn-ea"/>
                <a:cs typeface="+mn-cs"/>
              </a:rPr>
              <a:t>case 10</a:t>
            </a:r>
            <a:r>
              <a:rPr lang="zh-CN" altLang="en-US" sz="1200" kern="1200">
                <a:solidFill>
                  <a:schemeClr val="tx1"/>
                </a:solidFill>
                <a:latin typeface="+mn-lt"/>
                <a:ea typeface="+mn-ea"/>
                <a:cs typeface="+mn-cs"/>
              </a:rPr>
              <a:t>后面没有语句，将向下进入到</a:t>
            </a:r>
            <a:r>
              <a:rPr lang="en-US" sz="1200" kern="1200">
                <a:solidFill>
                  <a:schemeClr val="tx1"/>
                </a:solidFill>
                <a:latin typeface="+mn-lt"/>
                <a:ea typeface="+mn-ea"/>
                <a:cs typeface="+mn-cs"/>
              </a:rPr>
              <a:t>case 9</a:t>
            </a:r>
            <a:r>
              <a:rPr lang="zh-CN" altLang="en-US" sz="1200" kern="1200">
                <a:solidFill>
                  <a:schemeClr val="tx1"/>
                </a:solidFill>
                <a:latin typeface="+mn-lt"/>
                <a:ea typeface="+mn-ea"/>
                <a:cs typeface="+mn-cs"/>
              </a:rPr>
              <a:t>中，即当值为</a:t>
            </a:r>
            <a:r>
              <a:rPr lang="en-US" sz="1200" kern="1200">
                <a:solidFill>
                  <a:schemeClr val="tx1"/>
                </a:solidFill>
                <a:latin typeface="+mn-lt"/>
                <a:ea typeface="+mn-ea"/>
                <a:cs typeface="+mn-cs"/>
              </a:rPr>
              <a:t>10</a:t>
            </a:r>
            <a:r>
              <a:rPr lang="zh-CN" altLang="en-US" sz="1200" kern="1200">
                <a:solidFill>
                  <a:schemeClr val="tx1"/>
                </a:solidFill>
                <a:latin typeface="+mn-lt"/>
                <a:ea typeface="+mn-ea"/>
                <a:cs typeface="+mn-cs"/>
              </a:rPr>
              <a:t>或</a:t>
            </a:r>
            <a:r>
              <a:rPr lang="en-US" sz="1200" kern="1200">
                <a:solidFill>
                  <a:schemeClr val="tx1"/>
                </a:solidFill>
                <a:latin typeface="+mn-lt"/>
                <a:ea typeface="+mn-ea"/>
                <a:cs typeface="+mn-cs"/>
              </a:rPr>
              <a:t>9</a:t>
            </a:r>
            <a:r>
              <a:rPr lang="zh-CN" altLang="en-US" sz="1200" kern="1200">
                <a:solidFill>
                  <a:schemeClr val="tx1"/>
                </a:solidFill>
                <a:latin typeface="+mn-lt"/>
                <a:ea typeface="+mn-ea"/>
                <a:cs typeface="+mn-cs"/>
              </a:rPr>
              <a:t>时都输出“优秀”。</a:t>
            </a:r>
          </a:p>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89</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a:solidFill>
                  <a:schemeClr val="tx1"/>
                </a:solidFill>
                <a:latin typeface="+mn-lt"/>
                <a:ea typeface="+mn-ea"/>
                <a:cs typeface="+mn-cs"/>
              </a:rPr>
              <a:t>从</a:t>
            </a:r>
            <a:r>
              <a:rPr lang="en-US" sz="1200" kern="1200">
                <a:solidFill>
                  <a:schemeClr val="tx1"/>
                </a:solidFill>
                <a:latin typeface="+mn-lt"/>
                <a:ea typeface="+mn-ea"/>
                <a:cs typeface="+mn-cs"/>
              </a:rPr>
              <a:t>Java 7</a:t>
            </a:r>
            <a:r>
              <a:rPr lang="zh-CN" altLang="en-US" sz="1200" kern="1200">
                <a:solidFill>
                  <a:schemeClr val="tx1"/>
                </a:solidFill>
                <a:latin typeface="+mn-lt"/>
                <a:ea typeface="+mn-ea"/>
                <a:cs typeface="+mn-cs"/>
              </a:rPr>
              <a:t>开始增强了</a:t>
            </a:r>
            <a:r>
              <a:rPr lang="en-US" sz="1200" kern="1200">
                <a:solidFill>
                  <a:schemeClr val="tx1"/>
                </a:solidFill>
                <a:latin typeface="+mn-lt"/>
                <a:ea typeface="+mn-ea"/>
                <a:cs typeface="+mn-cs"/>
              </a:rPr>
              <a:t>switch</a:t>
            </a:r>
            <a:r>
              <a:rPr lang="zh-CN" altLang="en-US" sz="1200" kern="1200">
                <a:solidFill>
                  <a:schemeClr val="tx1"/>
                </a:solidFill>
                <a:latin typeface="+mn-lt"/>
                <a:ea typeface="+mn-ea"/>
                <a:cs typeface="+mn-cs"/>
              </a:rPr>
              <a:t>语句的功能，允许控制表达式的值是</a:t>
            </a:r>
            <a:r>
              <a:rPr lang="en-US" sz="1200" kern="1200" err="1">
                <a:solidFill>
                  <a:schemeClr val="tx1"/>
                </a:solidFill>
                <a:latin typeface="+mn-lt"/>
                <a:ea typeface="+mn-ea"/>
                <a:cs typeface="+mn-cs"/>
              </a:rPr>
              <a:t>Stirng</a:t>
            </a:r>
            <a:r>
              <a:rPr lang="zh-CN" altLang="en-US" sz="1200" kern="1200">
                <a:solidFill>
                  <a:schemeClr val="tx1"/>
                </a:solidFill>
                <a:latin typeface="+mn-lt"/>
                <a:ea typeface="+mn-ea"/>
                <a:cs typeface="+mn-cs"/>
              </a:rPr>
              <a:t>字符串类型的变量或表达式，代码演示</a:t>
            </a:r>
            <a:r>
              <a:rPr lang="en-US" sz="1200" kern="1200">
                <a:solidFill>
                  <a:schemeClr val="tx1"/>
                </a:solidFill>
                <a:latin typeface="+mn-lt"/>
                <a:ea typeface="+mn-ea"/>
                <a:cs typeface="+mn-cs"/>
              </a:rPr>
              <a:t>switch</a:t>
            </a:r>
            <a:r>
              <a:rPr lang="zh-CN" altLang="en-US" sz="1200" kern="1200">
                <a:solidFill>
                  <a:schemeClr val="tx1"/>
                </a:solidFill>
                <a:latin typeface="+mn-lt"/>
                <a:ea typeface="+mn-ea"/>
                <a:cs typeface="+mn-cs"/>
              </a:rPr>
              <a:t>增强功能。</a:t>
            </a: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90</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a:solidFill>
                  <a:schemeClr val="tx1"/>
                </a:solidFill>
                <a:latin typeface="+mn-lt"/>
                <a:ea typeface="+mn-ea"/>
                <a:cs typeface="+mn-cs"/>
              </a:rPr>
              <a:t>count</a:t>
            </a:r>
            <a:r>
              <a:rPr lang="zh-CN" altLang="en-US" sz="1200" kern="1200">
                <a:solidFill>
                  <a:schemeClr val="tx1"/>
                </a:solidFill>
                <a:latin typeface="+mn-lt"/>
                <a:ea typeface="+mn-ea"/>
                <a:cs typeface="+mn-cs"/>
              </a:rPr>
              <a:t>从</a:t>
            </a:r>
            <a:r>
              <a:rPr lang="en-US" sz="1200" kern="1200">
                <a:solidFill>
                  <a:schemeClr val="tx1"/>
                </a:solidFill>
                <a:latin typeface="+mn-lt"/>
                <a:ea typeface="+mn-ea"/>
                <a:cs typeface="+mn-cs"/>
              </a:rPr>
              <a:t>1</a:t>
            </a:r>
            <a:r>
              <a:rPr lang="zh-CN" altLang="en-US" sz="1200" kern="1200">
                <a:solidFill>
                  <a:schemeClr val="tx1"/>
                </a:solidFill>
                <a:latin typeface="+mn-lt"/>
                <a:ea typeface="+mn-ea"/>
                <a:cs typeface="+mn-cs"/>
              </a:rPr>
              <a:t>开始，只要小于等于</a:t>
            </a:r>
            <a:r>
              <a:rPr lang="en-US" sz="1200" kern="1200">
                <a:solidFill>
                  <a:schemeClr val="tx1"/>
                </a:solidFill>
                <a:latin typeface="+mn-lt"/>
                <a:ea typeface="+mn-ea"/>
                <a:cs typeface="+mn-cs"/>
              </a:rPr>
              <a:t>10</a:t>
            </a:r>
            <a:r>
              <a:rPr lang="zh-CN" altLang="en-US" sz="1200" kern="1200">
                <a:solidFill>
                  <a:schemeClr val="tx1"/>
                </a:solidFill>
                <a:latin typeface="+mn-lt"/>
                <a:ea typeface="+mn-ea"/>
                <a:cs typeface="+mn-cs"/>
              </a:rPr>
              <a:t>就不断循环输出当前</a:t>
            </a:r>
            <a:r>
              <a:rPr lang="en-US" sz="1200" kern="1200">
                <a:solidFill>
                  <a:schemeClr val="tx1"/>
                </a:solidFill>
                <a:latin typeface="+mn-lt"/>
                <a:ea typeface="+mn-ea"/>
                <a:cs typeface="+mn-cs"/>
              </a:rPr>
              <a:t>count</a:t>
            </a:r>
            <a:r>
              <a:rPr lang="zh-CN" altLang="en-US" sz="1200" kern="1200">
                <a:solidFill>
                  <a:schemeClr val="tx1"/>
                </a:solidFill>
                <a:latin typeface="+mn-lt"/>
                <a:ea typeface="+mn-ea"/>
                <a:cs typeface="+mn-cs"/>
              </a:rPr>
              <a:t>值，每次循环体结束，</a:t>
            </a:r>
            <a:r>
              <a:rPr lang="en-US" sz="1200" kern="1200">
                <a:solidFill>
                  <a:schemeClr val="tx1"/>
                </a:solidFill>
                <a:latin typeface="+mn-lt"/>
                <a:ea typeface="+mn-ea"/>
                <a:cs typeface="+mn-cs"/>
              </a:rPr>
              <a:t>count</a:t>
            </a:r>
            <a:r>
              <a:rPr lang="zh-CN" altLang="en-US" sz="1200" kern="1200">
                <a:solidFill>
                  <a:schemeClr val="tx1"/>
                </a:solidFill>
                <a:latin typeface="+mn-lt"/>
                <a:ea typeface="+mn-ea"/>
                <a:cs typeface="+mn-cs"/>
              </a:rPr>
              <a:t>值增加</a:t>
            </a:r>
            <a:r>
              <a:rPr lang="en-US" sz="1200" kern="1200">
                <a:solidFill>
                  <a:schemeClr val="tx1"/>
                </a:solidFill>
                <a:latin typeface="+mn-lt"/>
                <a:ea typeface="+mn-ea"/>
                <a:cs typeface="+mn-cs"/>
              </a:rPr>
              <a:t>1</a:t>
            </a:r>
            <a:r>
              <a:rPr lang="zh-CN" altLang="en-US" sz="1200" kern="1200">
                <a:solidFill>
                  <a:schemeClr val="tx1"/>
                </a:solidFill>
                <a:latin typeface="+mn-lt"/>
                <a:ea typeface="+mn-ea"/>
                <a:cs typeface="+mn-cs"/>
              </a:rPr>
              <a:t>并进入下一次循环；当循环</a:t>
            </a:r>
            <a:r>
              <a:rPr lang="en-US" sz="1200" kern="1200">
                <a:solidFill>
                  <a:schemeClr val="tx1"/>
                </a:solidFill>
                <a:latin typeface="+mn-lt"/>
                <a:ea typeface="+mn-ea"/>
                <a:cs typeface="+mn-cs"/>
              </a:rPr>
              <a:t>10</a:t>
            </a:r>
            <a:r>
              <a:rPr lang="zh-CN" altLang="en-US" sz="1200" kern="1200">
                <a:solidFill>
                  <a:schemeClr val="tx1"/>
                </a:solidFill>
                <a:latin typeface="+mn-lt"/>
                <a:ea typeface="+mn-ea"/>
                <a:cs typeface="+mn-cs"/>
              </a:rPr>
              <a:t>次以后，条件不满足则终止循环。</a:t>
            </a:r>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94</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a:solidFill>
                  <a:schemeClr val="tx1"/>
                </a:solidFill>
                <a:latin typeface="+mn-lt"/>
                <a:ea typeface="+mn-ea"/>
                <a:cs typeface="+mn-cs"/>
              </a:rPr>
              <a:t>for</a:t>
            </a:r>
            <a:r>
              <a:rPr lang="zh-CN" altLang="en-US" sz="1200" kern="1200">
                <a:solidFill>
                  <a:schemeClr val="tx1"/>
                </a:solidFill>
                <a:latin typeface="+mn-lt"/>
                <a:ea typeface="+mn-ea"/>
                <a:cs typeface="+mn-cs"/>
              </a:rPr>
              <a:t>语句的循环体将循环执行</a:t>
            </a:r>
            <a:r>
              <a:rPr lang="en-US" sz="1200" kern="1200">
                <a:solidFill>
                  <a:schemeClr val="tx1"/>
                </a:solidFill>
                <a:latin typeface="+mn-lt"/>
                <a:ea typeface="+mn-ea"/>
                <a:cs typeface="+mn-cs"/>
              </a:rPr>
              <a:t>100</a:t>
            </a:r>
            <a:r>
              <a:rPr lang="zh-CN" altLang="en-US" sz="1200" kern="1200">
                <a:solidFill>
                  <a:schemeClr val="tx1"/>
                </a:solidFill>
                <a:latin typeface="+mn-lt"/>
                <a:ea typeface="+mn-ea"/>
                <a:cs typeface="+mn-cs"/>
              </a:rPr>
              <a:t>次，每次循环将当前</a:t>
            </a:r>
            <a:r>
              <a:rPr lang="en-US" sz="1200" kern="1200" err="1">
                <a:solidFill>
                  <a:schemeClr val="tx1"/>
                </a:solidFill>
                <a:latin typeface="+mn-lt"/>
                <a:ea typeface="+mn-ea"/>
                <a:cs typeface="+mn-cs"/>
              </a:rPr>
              <a:t>i</a:t>
            </a:r>
            <a:r>
              <a:rPr lang="zh-CN" altLang="en-US" sz="1200" kern="1200">
                <a:solidFill>
                  <a:schemeClr val="tx1"/>
                </a:solidFill>
                <a:latin typeface="+mn-lt"/>
                <a:ea typeface="+mn-ea"/>
                <a:cs typeface="+mn-cs"/>
              </a:rPr>
              <a:t>的值加到</a:t>
            </a:r>
            <a:r>
              <a:rPr lang="en-US" sz="1200" kern="1200">
                <a:solidFill>
                  <a:schemeClr val="tx1"/>
                </a:solidFill>
                <a:latin typeface="+mn-lt"/>
                <a:ea typeface="+mn-ea"/>
                <a:cs typeface="+mn-cs"/>
              </a:rPr>
              <a:t>sum</a:t>
            </a:r>
            <a:r>
              <a:rPr lang="zh-CN" altLang="en-US" sz="1200" kern="1200">
                <a:solidFill>
                  <a:schemeClr val="tx1"/>
                </a:solidFill>
                <a:latin typeface="+mn-lt"/>
                <a:ea typeface="+mn-ea"/>
                <a:cs typeface="+mn-cs"/>
              </a:rPr>
              <a:t>中，当循环终止时，</a:t>
            </a:r>
            <a:r>
              <a:rPr lang="en-US" sz="1200" kern="1200">
                <a:solidFill>
                  <a:schemeClr val="tx1"/>
                </a:solidFill>
                <a:latin typeface="+mn-lt"/>
                <a:ea typeface="+mn-ea"/>
                <a:cs typeface="+mn-cs"/>
              </a:rPr>
              <a:t>sum</a:t>
            </a:r>
            <a:r>
              <a:rPr lang="zh-CN" altLang="en-US" sz="1200" kern="1200">
                <a:solidFill>
                  <a:schemeClr val="tx1"/>
                </a:solidFill>
                <a:latin typeface="+mn-lt"/>
                <a:ea typeface="+mn-ea"/>
                <a:cs typeface="+mn-cs"/>
              </a:rPr>
              <a:t>的值就是</a:t>
            </a:r>
            <a:r>
              <a:rPr lang="en-US" sz="1200" kern="1200">
                <a:solidFill>
                  <a:schemeClr val="tx1"/>
                </a:solidFill>
                <a:latin typeface="+mn-lt"/>
                <a:ea typeface="+mn-ea"/>
                <a:cs typeface="+mn-cs"/>
              </a:rPr>
              <a:t>1</a:t>
            </a:r>
            <a:r>
              <a:rPr lang="zh-CN" altLang="en-US" sz="1200" kern="1200">
                <a:solidFill>
                  <a:schemeClr val="tx1"/>
                </a:solidFill>
                <a:latin typeface="+mn-lt"/>
                <a:ea typeface="+mn-ea"/>
                <a:cs typeface="+mn-cs"/>
              </a:rPr>
              <a:t>到</a:t>
            </a:r>
            <a:r>
              <a:rPr lang="en-US" sz="1200" kern="1200">
                <a:solidFill>
                  <a:schemeClr val="tx1"/>
                </a:solidFill>
                <a:latin typeface="+mn-lt"/>
                <a:ea typeface="+mn-ea"/>
                <a:cs typeface="+mn-cs"/>
              </a:rPr>
              <a:t>100</a:t>
            </a:r>
            <a:r>
              <a:rPr lang="zh-CN" altLang="en-US" sz="1200" kern="1200">
                <a:solidFill>
                  <a:schemeClr val="tx1"/>
                </a:solidFill>
                <a:latin typeface="+mn-lt"/>
                <a:ea typeface="+mn-ea"/>
                <a:cs typeface="+mn-cs"/>
              </a:rPr>
              <a:t>的和。</a:t>
            </a: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96</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a:solidFill>
                  <a:schemeClr val="tx1"/>
                </a:solidFill>
                <a:latin typeface="+mn-lt"/>
                <a:ea typeface="+mn-ea"/>
                <a:cs typeface="+mn-cs"/>
              </a:rPr>
              <a:t>使用嵌套的</a:t>
            </a:r>
            <a:r>
              <a:rPr lang="en-US" sz="1200" kern="1200">
                <a:solidFill>
                  <a:schemeClr val="tx1"/>
                </a:solidFill>
                <a:latin typeface="+mn-lt"/>
                <a:ea typeface="+mn-ea"/>
                <a:cs typeface="+mn-cs"/>
              </a:rPr>
              <a:t>for</a:t>
            </a:r>
            <a:r>
              <a:rPr lang="zh-CN" altLang="en-US" sz="1200" kern="1200">
                <a:solidFill>
                  <a:schemeClr val="tx1"/>
                </a:solidFill>
                <a:latin typeface="+mn-lt"/>
                <a:ea typeface="+mn-ea"/>
                <a:cs typeface="+mn-cs"/>
              </a:rPr>
              <a:t>循环打印九九乘法表</a:t>
            </a:r>
            <a:endParaRPr lang="en-US" altLang="zh-CN" sz="1200" kern="1200">
              <a:solidFill>
                <a:schemeClr val="tx1"/>
              </a:solidFill>
              <a:latin typeface="+mn-lt"/>
              <a:ea typeface="+mn-ea"/>
              <a:cs typeface="+mn-cs"/>
            </a:endParaRPr>
          </a:p>
          <a:p>
            <a:r>
              <a:rPr lang="zh-CN" altLang="en-US" sz="1200" kern="1200">
                <a:solidFill>
                  <a:schemeClr val="tx1"/>
                </a:solidFill>
                <a:latin typeface="+mn-lt"/>
                <a:ea typeface="+mn-ea"/>
                <a:cs typeface="+mn-cs"/>
              </a:rPr>
              <a:t>第二个</a:t>
            </a:r>
            <a:r>
              <a:rPr lang="en-US" sz="1200" kern="1200">
                <a:solidFill>
                  <a:schemeClr val="tx1"/>
                </a:solidFill>
                <a:latin typeface="+mn-lt"/>
                <a:ea typeface="+mn-ea"/>
                <a:cs typeface="+mn-cs"/>
              </a:rPr>
              <a:t>for</a:t>
            </a:r>
            <a:r>
              <a:rPr lang="zh-CN" altLang="en-US" sz="1200" kern="1200">
                <a:solidFill>
                  <a:schemeClr val="tx1"/>
                </a:solidFill>
                <a:latin typeface="+mn-lt"/>
                <a:ea typeface="+mn-ea"/>
                <a:cs typeface="+mn-cs"/>
              </a:rPr>
              <a:t>循环体中的输出语句使用的是</a:t>
            </a:r>
            <a:r>
              <a:rPr lang="en-US" sz="1200" kern="1200" err="1">
                <a:solidFill>
                  <a:schemeClr val="tx1"/>
                </a:solidFill>
                <a:latin typeface="+mn-lt"/>
                <a:ea typeface="+mn-ea"/>
                <a:cs typeface="+mn-cs"/>
              </a:rPr>
              <a:t>System.out.print</a:t>
            </a:r>
            <a:r>
              <a:rPr lang="en-US" sz="1200" kern="1200">
                <a:solidFill>
                  <a:schemeClr val="tx1"/>
                </a:solidFill>
                <a:latin typeface="+mn-lt"/>
                <a:ea typeface="+mn-ea"/>
                <a:cs typeface="+mn-cs"/>
              </a:rPr>
              <a:t>()</a:t>
            </a:r>
            <a:r>
              <a:rPr lang="zh-CN" altLang="en-US" sz="1200" kern="1200">
                <a:solidFill>
                  <a:schemeClr val="tx1"/>
                </a:solidFill>
                <a:latin typeface="+mn-lt"/>
                <a:ea typeface="+mn-ea"/>
                <a:cs typeface="+mn-cs"/>
              </a:rPr>
              <a:t>，该语句输出内容后不换行；而第一个</a:t>
            </a:r>
            <a:r>
              <a:rPr lang="en-US" sz="1200" kern="1200">
                <a:solidFill>
                  <a:schemeClr val="tx1"/>
                </a:solidFill>
                <a:latin typeface="+mn-lt"/>
                <a:ea typeface="+mn-ea"/>
                <a:cs typeface="+mn-cs"/>
              </a:rPr>
              <a:t>for</a:t>
            </a:r>
            <a:r>
              <a:rPr lang="zh-CN" altLang="en-US" sz="1200" kern="1200">
                <a:solidFill>
                  <a:schemeClr val="tx1"/>
                </a:solidFill>
                <a:latin typeface="+mn-lt"/>
                <a:ea typeface="+mn-ea"/>
                <a:cs typeface="+mn-cs"/>
              </a:rPr>
              <a:t>循环体中的使用</a:t>
            </a:r>
            <a:r>
              <a:rPr lang="en-US" sz="1200" kern="1200" err="1">
                <a:solidFill>
                  <a:schemeClr val="tx1"/>
                </a:solidFill>
                <a:latin typeface="+mn-lt"/>
                <a:ea typeface="+mn-ea"/>
                <a:cs typeface="+mn-cs"/>
              </a:rPr>
              <a:t>System.out.println</a:t>
            </a:r>
            <a:r>
              <a:rPr lang="en-US" sz="1200" kern="1200">
                <a:solidFill>
                  <a:schemeClr val="tx1"/>
                </a:solidFill>
                <a:latin typeface="+mn-lt"/>
                <a:ea typeface="+mn-ea"/>
                <a:cs typeface="+mn-cs"/>
              </a:rPr>
              <a:t>()</a:t>
            </a:r>
            <a:r>
              <a:rPr lang="zh-CN" altLang="en-US" sz="1200" kern="1200">
                <a:solidFill>
                  <a:schemeClr val="tx1"/>
                </a:solidFill>
                <a:latin typeface="+mn-lt"/>
                <a:ea typeface="+mn-ea"/>
                <a:cs typeface="+mn-cs"/>
              </a:rPr>
              <a:t>直接换行</a:t>
            </a: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97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a:solidFill>
                  <a:schemeClr val="tx1"/>
                </a:solidFill>
                <a:latin typeface="+mn-lt"/>
                <a:ea typeface="+mn-ea"/>
                <a:cs typeface="+mn-cs"/>
              </a:rPr>
              <a:t>使用</a:t>
            </a:r>
            <a:r>
              <a:rPr lang="en-US" sz="1200" kern="1200">
                <a:solidFill>
                  <a:schemeClr val="tx1"/>
                </a:solidFill>
                <a:latin typeface="+mn-lt"/>
                <a:ea typeface="+mn-ea"/>
                <a:cs typeface="+mn-cs"/>
              </a:rPr>
              <a:t>while</a:t>
            </a:r>
            <a:r>
              <a:rPr lang="zh-CN" altLang="en-US" sz="1200" kern="1200">
                <a:solidFill>
                  <a:schemeClr val="tx1"/>
                </a:solidFill>
                <a:latin typeface="+mn-lt"/>
                <a:ea typeface="+mn-ea"/>
                <a:cs typeface="+mn-cs"/>
              </a:rPr>
              <a:t>循环实现求</a:t>
            </a:r>
            <a:r>
              <a:rPr lang="en-US" sz="1200" kern="1200">
                <a:solidFill>
                  <a:schemeClr val="tx1"/>
                </a:solidFill>
                <a:latin typeface="+mn-lt"/>
                <a:ea typeface="+mn-ea"/>
                <a:cs typeface="+mn-cs"/>
              </a:rPr>
              <a:t>1</a:t>
            </a:r>
            <a:r>
              <a:rPr lang="zh-CN" altLang="en-US" sz="1200" kern="1200">
                <a:solidFill>
                  <a:schemeClr val="tx1"/>
                </a:solidFill>
                <a:latin typeface="+mn-lt"/>
                <a:ea typeface="+mn-ea"/>
                <a:cs typeface="+mn-cs"/>
              </a:rPr>
              <a:t>到</a:t>
            </a:r>
            <a:r>
              <a:rPr lang="en-US" sz="1200" kern="1200">
                <a:solidFill>
                  <a:schemeClr val="tx1"/>
                </a:solidFill>
                <a:latin typeface="+mn-lt"/>
                <a:ea typeface="+mn-ea"/>
                <a:cs typeface="+mn-cs"/>
              </a:rPr>
              <a:t>100</a:t>
            </a:r>
            <a:r>
              <a:rPr lang="zh-CN" altLang="en-US" sz="1200" kern="1200">
                <a:solidFill>
                  <a:schemeClr val="tx1"/>
                </a:solidFill>
                <a:latin typeface="+mn-lt"/>
                <a:ea typeface="+mn-ea"/>
                <a:cs typeface="+mn-cs"/>
              </a:rPr>
              <a:t>的和</a:t>
            </a: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100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kern="1200">
                <a:solidFill>
                  <a:schemeClr val="tx1"/>
                </a:solidFill>
                <a:latin typeface="+mn-lt"/>
                <a:ea typeface="+mn-ea"/>
                <a:cs typeface="+mn-cs"/>
              </a:rPr>
              <a:t>do-while</a:t>
            </a:r>
            <a:r>
              <a:rPr lang="zh-CN" altLang="en-US" sz="1200" kern="1200">
                <a:solidFill>
                  <a:schemeClr val="tx1"/>
                </a:solidFill>
                <a:latin typeface="+mn-lt"/>
                <a:ea typeface="+mn-ea"/>
                <a:cs typeface="+mn-cs"/>
              </a:rPr>
              <a:t>循环实现求</a:t>
            </a:r>
            <a:r>
              <a:rPr lang="en-US" sz="1200" kern="1200">
                <a:solidFill>
                  <a:schemeClr val="tx1"/>
                </a:solidFill>
                <a:latin typeface="+mn-lt"/>
                <a:ea typeface="+mn-ea"/>
                <a:cs typeface="+mn-cs"/>
              </a:rPr>
              <a:t>1</a:t>
            </a:r>
            <a:r>
              <a:rPr lang="zh-CN" altLang="en-US" sz="1200" kern="1200">
                <a:solidFill>
                  <a:schemeClr val="tx1"/>
                </a:solidFill>
                <a:latin typeface="+mn-lt"/>
                <a:ea typeface="+mn-ea"/>
                <a:cs typeface="+mn-cs"/>
              </a:rPr>
              <a:t>到</a:t>
            </a:r>
            <a:r>
              <a:rPr lang="en-US" sz="1200" kern="1200">
                <a:solidFill>
                  <a:schemeClr val="tx1"/>
                </a:solidFill>
                <a:latin typeface="+mn-lt"/>
                <a:ea typeface="+mn-ea"/>
                <a:cs typeface="+mn-cs"/>
              </a:rPr>
              <a:t>100</a:t>
            </a:r>
            <a:r>
              <a:rPr lang="zh-CN" altLang="en-US" sz="1200" kern="1200">
                <a:solidFill>
                  <a:schemeClr val="tx1"/>
                </a:solidFill>
                <a:latin typeface="+mn-lt"/>
                <a:ea typeface="+mn-ea"/>
                <a:cs typeface="+mn-cs"/>
              </a:rPr>
              <a:t>的和</a:t>
            </a: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102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a:solidFill>
                  <a:schemeClr val="tx1"/>
                </a:solidFill>
                <a:latin typeface="+mn-lt"/>
                <a:ea typeface="+mn-ea"/>
                <a:cs typeface="+mn-cs"/>
              </a:rPr>
              <a:t>使用</a:t>
            </a:r>
            <a:r>
              <a:rPr lang="en-US" sz="1200" kern="1200">
                <a:solidFill>
                  <a:schemeClr val="tx1"/>
                </a:solidFill>
                <a:latin typeface="+mn-lt"/>
                <a:ea typeface="+mn-ea"/>
                <a:cs typeface="+mn-cs"/>
              </a:rPr>
              <a:t>while</a:t>
            </a:r>
            <a:r>
              <a:rPr lang="zh-CN" altLang="en-US" sz="1200" kern="1200">
                <a:solidFill>
                  <a:schemeClr val="tx1"/>
                </a:solidFill>
                <a:latin typeface="+mn-lt"/>
                <a:ea typeface="+mn-ea"/>
                <a:cs typeface="+mn-cs"/>
              </a:rPr>
              <a:t>循环实现求</a:t>
            </a:r>
            <a:r>
              <a:rPr lang="en-US" sz="1200" kern="1200">
                <a:solidFill>
                  <a:schemeClr val="tx1"/>
                </a:solidFill>
                <a:latin typeface="+mn-lt"/>
                <a:ea typeface="+mn-ea"/>
                <a:cs typeface="+mn-cs"/>
              </a:rPr>
              <a:t>1</a:t>
            </a:r>
            <a:r>
              <a:rPr lang="zh-CN" altLang="en-US" sz="1200" kern="1200">
                <a:solidFill>
                  <a:schemeClr val="tx1"/>
                </a:solidFill>
                <a:latin typeface="+mn-lt"/>
                <a:ea typeface="+mn-ea"/>
                <a:cs typeface="+mn-cs"/>
              </a:rPr>
              <a:t>到</a:t>
            </a:r>
            <a:r>
              <a:rPr lang="en-US" sz="1200" kern="1200">
                <a:solidFill>
                  <a:schemeClr val="tx1"/>
                </a:solidFill>
                <a:latin typeface="+mn-lt"/>
                <a:ea typeface="+mn-ea"/>
                <a:cs typeface="+mn-cs"/>
              </a:rPr>
              <a:t>100</a:t>
            </a:r>
            <a:r>
              <a:rPr lang="zh-CN" altLang="en-US" sz="1200" kern="1200">
                <a:solidFill>
                  <a:schemeClr val="tx1"/>
                </a:solidFill>
                <a:latin typeface="+mn-lt"/>
                <a:ea typeface="+mn-ea"/>
                <a:cs typeface="+mn-cs"/>
              </a:rPr>
              <a:t>的和</a:t>
            </a: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105</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kern="1200">
                <a:solidFill>
                  <a:schemeClr val="tx1"/>
                </a:solidFill>
                <a:latin typeface="+mn-lt"/>
                <a:ea typeface="+mn-ea"/>
                <a:cs typeface="+mn-cs"/>
              </a:rPr>
              <a:t>使用</a:t>
            </a:r>
            <a:r>
              <a:rPr lang="en-US" sz="1200" kern="1200">
                <a:solidFill>
                  <a:schemeClr val="tx1"/>
                </a:solidFill>
                <a:latin typeface="+mn-lt"/>
                <a:ea typeface="+mn-ea"/>
                <a:cs typeface="+mn-cs"/>
              </a:rPr>
              <a:t>while</a:t>
            </a:r>
            <a:r>
              <a:rPr lang="zh-CN" altLang="en-US" sz="1200" kern="1200">
                <a:solidFill>
                  <a:schemeClr val="tx1"/>
                </a:solidFill>
                <a:latin typeface="+mn-lt"/>
                <a:ea typeface="+mn-ea"/>
                <a:cs typeface="+mn-cs"/>
              </a:rPr>
              <a:t>循环实现求</a:t>
            </a:r>
            <a:r>
              <a:rPr lang="en-US" sz="1200" kern="1200">
                <a:solidFill>
                  <a:schemeClr val="tx1"/>
                </a:solidFill>
                <a:latin typeface="+mn-lt"/>
                <a:ea typeface="+mn-ea"/>
                <a:cs typeface="+mn-cs"/>
              </a:rPr>
              <a:t>1</a:t>
            </a:r>
            <a:r>
              <a:rPr lang="zh-CN" altLang="en-US" sz="1200" kern="1200">
                <a:solidFill>
                  <a:schemeClr val="tx1"/>
                </a:solidFill>
                <a:latin typeface="+mn-lt"/>
                <a:ea typeface="+mn-ea"/>
                <a:cs typeface="+mn-cs"/>
              </a:rPr>
              <a:t>到</a:t>
            </a:r>
            <a:r>
              <a:rPr lang="en-US" sz="1200" kern="1200">
                <a:solidFill>
                  <a:schemeClr val="tx1"/>
                </a:solidFill>
                <a:latin typeface="+mn-lt"/>
                <a:ea typeface="+mn-ea"/>
                <a:cs typeface="+mn-cs"/>
              </a:rPr>
              <a:t>100</a:t>
            </a:r>
            <a:r>
              <a:rPr lang="zh-CN" altLang="en-US" sz="1200" kern="1200">
                <a:solidFill>
                  <a:schemeClr val="tx1"/>
                </a:solidFill>
                <a:latin typeface="+mn-lt"/>
                <a:ea typeface="+mn-ea"/>
                <a:cs typeface="+mn-cs"/>
              </a:rPr>
              <a:t>的和</a:t>
            </a: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106</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112</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113</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114</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115</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116</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117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118</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119</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120</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121</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122</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123</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124</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125</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126</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127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sz="1200" kern="120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128</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132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a:p>
        </p:txBody>
      </p:sp>
      <p:sp>
        <p:nvSpPr>
          <p:cNvPr id="4" name="灯片编号占位符 3"/>
          <p:cNvSpPr>
            <a:spLocks noGrp="1"/>
          </p:cNvSpPr>
          <p:nvPr>
            <p:ph type="sldNum" sz="quarter" idx="10"/>
          </p:nvPr>
        </p:nvSpPr>
        <p:spPr/>
        <p:txBody>
          <a:bodyPr/>
          <a:lstStyle/>
          <a:p>
            <a:fld id="{33571777-6175-4BEB-911C-5EAB9356E492}"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2.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2.jpe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834E6405-21B2-47F6-81EB-0B131E9C29F8}"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1857385"/>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a:t>第二级</a:t>
            </a:r>
            <a:endParaRPr lang="en-US" altLang="zh-CN"/>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a:t>单击此处编辑母版标题样式</a:t>
            </a:r>
          </a:p>
        </p:txBody>
      </p:sp>
      <p:sp>
        <p:nvSpPr>
          <p:cNvPr id="7" name="表格占位符 6"/>
          <p:cNvSpPr>
            <a:spLocks noGrp="1"/>
          </p:cNvSpPr>
          <p:nvPr>
            <p:ph type="tbl" sz="quarter" idx="11"/>
          </p:nvPr>
        </p:nvSpPr>
        <p:spPr>
          <a:xfrm>
            <a:off x="785786" y="2857502"/>
            <a:ext cx="4143386" cy="1643077"/>
          </a:xfrm>
        </p:spPr>
        <p:txBody>
          <a:bodyPr/>
          <a:lstStyle/>
          <a:p>
            <a:endParaRPr lang="zh-CN" altLang="en-US"/>
          </a:p>
        </p:txBody>
      </p:sp>
      <p:sp>
        <p:nvSpPr>
          <p:cNvPr id="6" name="文本占位符 11"/>
          <p:cNvSpPr>
            <a:spLocks noGrp="1"/>
          </p:cNvSpPr>
          <p:nvPr>
            <p:ph type="body" sz="quarter" idx="12" hasCustomPrompt="1"/>
          </p:nvPr>
        </p:nvSpPr>
        <p:spPr>
          <a:xfrm>
            <a:off x="642910" y="4572014"/>
            <a:ext cx="6357956" cy="461665"/>
          </a:xfrm>
          <a:solidFill>
            <a:schemeClr val="accent5"/>
          </a:solidFill>
          <a:ln w="9525">
            <a:noFill/>
            <a:miter lim="800000"/>
            <a:headEnd/>
            <a:tailEnd/>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a:t>单击此处编辑 备注 文本样式</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143372" y="857241"/>
            <a:ext cx="4564042" cy="2071699"/>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a:t>第二级</a:t>
            </a:r>
            <a:endParaRPr lang="en-US" altLang="zh-CN"/>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a:t>单击此处编辑母版标题样式</a:t>
            </a:r>
          </a:p>
        </p:txBody>
      </p:sp>
      <p:sp>
        <p:nvSpPr>
          <p:cNvPr id="8" name="图片占位符 7"/>
          <p:cNvSpPr>
            <a:spLocks noGrp="1"/>
          </p:cNvSpPr>
          <p:nvPr>
            <p:ph type="pic" sz="quarter" idx="11"/>
          </p:nvPr>
        </p:nvSpPr>
        <p:spPr>
          <a:xfrm>
            <a:off x="785813" y="928688"/>
            <a:ext cx="2643187" cy="2786062"/>
          </a:xfrm>
        </p:spPr>
        <p:txBody>
          <a:body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6"/>
            <a:ext cx="7886700" cy="2139553"/>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51CD21A3-4AB3-4FC6-AAAF-4DD394124CE3}"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68313" y="844154"/>
            <a:ext cx="4027487" cy="3750469"/>
          </a:xfrm>
        </p:spPr>
        <p:txBody>
          <a:bodyPr/>
          <a:lstStyle>
            <a:lvl2pPr marL="742950" indent="-285750" algn="l" rtl="0" eaLnBrk="1" fontAlgn="base" hangingPunct="1">
              <a:lnSpc>
                <a:spcPct val="150000"/>
              </a:lnSpc>
              <a:spcBef>
                <a:spcPct val="20000"/>
              </a:spcBef>
              <a:spcAft>
                <a:spcPct val="0"/>
              </a:spcAft>
              <a:buClr>
                <a:schemeClr val="accent6"/>
              </a:buClr>
              <a:buFont typeface="Wingdings" pitchFamily="2" charset="2"/>
              <a:buChar char="l"/>
              <a:defRPr/>
            </a:lvl2pPr>
            <a:lvl3pPr marL="1143000" indent="-285750" algn="l" rtl="0" eaLnBrk="1" fontAlgn="base" hangingPunct="1">
              <a:lnSpc>
                <a:spcPct val="150000"/>
              </a:lnSpc>
              <a:spcBef>
                <a:spcPct val="20000"/>
              </a:spcBef>
              <a:spcAft>
                <a:spcPct val="0"/>
              </a:spcAft>
              <a:buClr>
                <a:schemeClr val="accent6"/>
              </a:buClr>
              <a:buFont typeface="Wingdings" pitchFamily="2" charset="2"/>
              <a:buChar char="l"/>
              <a:defRPr/>
            </a:lvl3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44154"/>
            <a:ext cx="4027488" cy="375046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872550F5-49B5-485E-A41F-D21BACD6FDD0}" type="slidenum">
              <a:rPr lang="zh-CN" altLang="en-US"/>
              <a:pPr>
                <a:defRPr/>
              </a:pPr>
              <a:t>‹#›</a:t>
            </a:fld>
            <a:endParaRPr lang="en-US" altLang="zh-CN"/>
          </a:p>
        </p:txBody>
      </p:sp>
      <p:sp>
        <p:nvSpPr>
          <p:cNvPr id="6" name="标题 1"/>
          <p:cNvSpPr txBox="1">
            <a:spLocks/>
          </p:cNvSpPr>
          <p:nvPr userDrawn="1"/>
        </p:nvSpPr>
        <p:spPr bwMode="auto">
          <a:xfrm>
            <a:off x="225431" y="53563"/>
            <a:ext cx="4846637" cy="41076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chemeClr val="accent6"/>
                </a:solidFill>
                <a:effectLst/>
                <a:uLnTx/>
                <a:uFillTx/>
                <a:latin typeface="Adobe 黑体 Std R" pitchFamily="34" charset="-122"/>
                <a:ea typeface="Adobe 黑体 Std R" pitchFamily="34" charset="-122"/>
                <a:cs typeface="华文细黑" charset="0"/>
              </a:rPr>
              <a:t>单击此处编辑母版标题样式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630243"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43" y="1878806"/>
            <a:ext cx="3868737"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3F725A47-9BB4-4C61-AA3F-F8BEB313E901}" type="slidenum">
              <a:rPr lang="zh-CN" altLang="en-US"/>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3FEB84D4-D3AC-4D0D-92F3-4E29699CCF8A}" type="slidenum">
              <a:rPr lang="zh-CN" altLang="en-US"/>
              <a:pPr>
                <a:defRPr/>
              </a:pPr>
              <a:t>‹#›</a:t>
            </a:fld>
            <a:endParaRPr lang="en-US" altLang="zh-CN"/>
          </a:p>
        </p:txBody>
      </p:sp>
      <p:sp>
        <p:nvSpPr>
          <p:cNvPr id="4" name="标题 1"/>
          <p:cNvSpPr txBox="1">
            <a:spLocks/>
          </p:cNvSpPr>
          <p:nvPr userDrawn="1"/>
        </p:nvSpPr>
        <p:spPr bwMode="auto">
          <a:xfrm>
            <a:off x="285725" y="53563"/>
            <a:ext cx="4846637" cy="41076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1" i="0" u="none" strike="noStrike" kern="1200" cap="none" spc="0" normalizeH="0" baseline="0" noProof="0">
                <a:ln>
                  <a:noFill/>
                </a:ln>
                <a:solidFill>
                  <a:schemeClr val="accent6"/>
                </a:solidFill>
                <a:effectLst/>
                <a:uLnTx/>
                <a:uFillTx/>
                <a:latin typeface="Adobe 黑体 Std R" pitchFamily="34" charset="-122"/>
                <a:ea typeface="Adobe 黑体 Std R" pitchFamily="34" charset="-122"/>
                <a:cs typeface="华文细黑" charset="0"/>
              </a:rPr>
              <a:t>单击此处编辑母版标题样式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8"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a:solidFill>
                <a:schemeClr val="accent6"/>
              </a:solidFill>
              <a:latin typeface="Adobe 黑体 Std R" pitchFamily="34" charset="-122"/>
              <a:ea typeface="Adobe 黑体 Std R" pitchFamily="34" charset="-122"/>
            </a:endParaRPr>
          </a:p>
        </p:txBody>
      </p:sp>
      <p:sp>
        <p:nvSpPr>
          <p:cNvPr id="9" name="Rectangle 3"/>
          <p:cNvSpPr>
            <a:spLocks noChangeArrowheads="1"/>
          </p:cNvSpPr>
          <p:nvPr userDrawn="1"/>
        </p:nvSpPr>
        <p:spPr bwMode="auto">
          <a:xfrm>
            <a:off x="468313" y="750095"/>
            <a:ext cx="8229600" cy="3857625"/>
          </a:xfrm>
          <a:prstGeom prst="rect">
            <a:avLst/>
          </a:prstGeom>
          <a:noFill/>
          <a:ln>
            <a:noFill/>
          </a:ln>
        </p:spPr>
        <p:txBody>
          <a:bodyPr/>
          <a:lstStyle/>
          <a:p>
            <a:pPr marL="342900" indent="-342900">
              <a:lnSpc>
                <a:spcPct val="150000"/>
              </a:lnSpc>
              <a:spcBef>
                <a:spcPct val="20000"/>
              </a:spcBef>
              <a:buClr>
                <a:schemeClr val="accent6"/>
              </a:buClr>
              <a:buFont typeface="Wingdings" pitchFamily="2" charset="2"/>
              <a:buChar char="l"/>
              <a:defRPr/>
            </a:pPr>
            <a:r>
              <a:rPr lang="zh-CN" altLang="en-US" sz="2000" b="1" i="0">
                <a:latin typeface="Adobe 仿宋 Std R" pitchFamily="18" charset="-122"/>
                <a:ea typeface="Adobe 仿宋 Std R" pitchFamily="18" charset="-122"/>
              </a:rPr>
              <a:t>了解静态网站与动态网站的概念及区别</a:t>
            </a:r>
          </a:p>
          <a:p>
            <a:pPr marL="342900" indent="-342900">
              <a:lnSpc>
                <a:spcPct val="150000"/>
              </a:lnSpc>
              <a:spcBef>
                <a:spcPct val="20000"/>
              </a:spcBef>
              <a:buClr>
                <a:schemeClr val="accent6"/>
              </a:buClr>
              <a:buFont typeface="Wingdings" pitchFamily="2" charset="2"/>
              <a:buChar char="l"/>
              <a:defRPr/>
            </a:pPr>
            <a:r>
              <a:rPr lang="zh-CN" altLang="en-US" sz="2000" b="1" i="0">
                <a:latin typeface="Adobe 仿宋 Std R" pitchFamily="18" charset="-122"/>
                <a:ea typeface="Adobe 仿宋 Std R" pitchFamily="18" charset="-122"/>
              </a:rPr>
              <a:t>了解</a:t>
            </a:r>
            <a:r>
              <a:rPr lang="en-US" altLang="zh-CN" sz="2000" b="1" i="0">
                <a:latin typeface="Adobe 仿宋 Std R" pitchFamily="18" charset="-122"/>
                <a:ea typeface="Adobe 仿宋 Std R" pitchFamily="18" charset="-122"/>
              </a:rPr>
              <a:t>B/S</a:t>
            </a:r>
            <a:r>
              <a:rPr lang="zh-CN" altLang="en-US" sz="2000" b="1" i="0">
                <a:latin typeface="Adobe 仿宋 Std R" pitchFamily="18" charset="-122"/>
                <a:ea typeface="Adobe 仿宋 Std R" pitchFamily="18" charset="-122"/>
              </a:rPr>
              <a:t>结构与</a:t>
            </a:r>
            <a:r>
              <a:rPr lang="en-US" altLang="zh-CN" sz="2000" b="1" i="0">
                <a:latin typeface="Adobe 仿宋 Std R" pitchFamily="18" charset="-122"/>
                <a:ea typeface="Adobe 仿宋 Std R" pitchFamily="18" charset="-122"/>
              </a:rPr>
              <a:t>C/S</a:t>
            </a:r>
            <a:r>
              <a:rPr lang="zh-CN" altLang="en-US" sz="2000" b="1" i="0">
                <a:latin typeface="Adobe 仿宋 Std R" pitchFamily="18" charset="-122"/>
                <a:ea typeface="Adobe 仿宋 Std R" pitchFamily="18" charset="-122"/>
              </a:rPr>
              <a:t>结构的概念及区别</a:t>
            </a:r>
          </a:p>
          <a:p>
            <a:pPr marL="342900" indent="-342900">
              <a:lnSpc>
                <a:spcPct val="150000"/>
              </a:lnSpc>
              <a:spcBef>
                <a:spcPct val="20000"/>
              </a:spcBef>
              <a:buClr>
                <a:schemeClr val="accent6"/>
              </a:buClr>
              <a:buFont typeface="Wingdings" pitchFamily="2" charset="2"/>
              <a:buChar char="l"/>
              <a:defRPr/>
            </a:pPr>
            <a:r>
              <a:rPr lang="zh-CN" altLang="en-US" sz="2000" b="1" i="0">
                <a:latin typeface="Adobe 仿宋 Std R" pitchFamily="18" charset="-122"/>
                <a:ea typeface="Adobe 仿宋 Std R" pitchFamily="18" charset="-122"/>
              </a:rPr>
              <a:t>掌握</a:t>
            </a:r>
            <a:r>
              <a:rPr lang="en-US" altLang="zh-CN" sz="2000" b="1" i="0">
                <a:latin typeface="Adobe 仿宋 Std R" pitchFamily="18" charset="-122"/>
                <a:ea typeface="Adobe 仿宋 Std R" pitchFamily="18" charset="-122"/>
              </a:rPr>
              <a:t>B/S</a:t>
            </a:r>
            <a:r>
              <a:rPr lang="zh-CN" altLang="en-US" sz="2000" b="1" i="0">
                <a:latin typeface="Adobe 仿宋 Std R" pitchFamily="18" charset="-122"/>
                <a:ea typeface="Adobe 仿宋 Std R" pitchFamily="18" charset="-122"/>
              </a:rPr>
              <a:t>结构的工作原理</a:t>
            </a:r>
            <a:endParaRPr lang="en-US" altLang="zh-CN" sz="2000" b="1" i="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b="1" i="0">
                <a:latin typeface="Adobe 仿宋 Std R" pitchFamily="18" charset="-122"/>
                <a:ea typeface="Adobe 仿宋 Std R" pitchFamily="18" charset="-122"/>
              </a:rPr>
              <a:t>了解</a:t>
            </a:r>
            <a:r>
              <a:rPr lang="en-US" altLang="zh-CN" sz="2000" b="1" i="0">
                <a:latin typeface="Adobe 仿宋 Std R" pitchFamily="18" charset="-122"/>
                <a:ea typeface="Adobe 仿宋 Std R" pitchFamily="18" charset="-122"/>
              </a:rPr>
              <a:t>JSP</a:t>
            </a:r>
            <a:r>
              <a:rPr lang="zh-CN" altLang="en-US" sz="2000" b="1" i="0">
                <a:latin typeface="Adobe 仿宋 Std R" pitchFamily="18" charset="-122"/>
                <a:ea typeface="Adobe 仿宋 Std R" pitchFamily="18" charset="-122"/>
              </a:rPr>
              <a:t>技术</a:t>
            </a:r>
            <a:endParaRPr lang="en-US" altLang="zh-CN" sz="2000" b="1" i="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b="1" i="0">
                <a:latin typeface="Adobe 仿宋 Std R" pitchFamily="18" charset="-122"/>
                <a:ea typeface="Adobe 仿宋 Std R" pitchFamily="18" charset="-122"/>
              </a:rPr>
              <a:t>掌握</a:t>
            </a:r>
            <a:r>
              <a:rPr lang="en-US" altLang="zh-CN" sz="2000" b="1" i="0">
                <a:latin typeface="Adobe 仿宋 Std R" pitchFamily="18" charset="-122"/>
                <a:ea typeface="Adobe 仿宋 Std R" pitchFamily="18" charset="-122"/>
              </a:rPr>
              <a:t>JSP</a:t>
            </a:r>
            <a:r>
              <a:rPr lang="zh-CN" altLang="en-US" sz="2000" b="1" i="0">
                <a:latin typeface="Adobe 仿宋 Std R" pitchFamily="18" charset="-122"/>
                <a:ea typeface="Adobe 仿宋 Std R" pitchFamily="18" charset="-122"/>
              </a:rPr>
              <a:t>执行过程</a:t>
            </a:r>
          </a:p>
          <a:p>
            <a:pPr marL="342900" indent="-342900">
              <a:lnSpc>
                <a:spcPct val="150000"/>
              </a:lnSpc>
              <a:spcBef>
                <a:spcPct val="20000"/>
              </a:spcBef>
              <a:buClr>
                <a:schemeClr val="accent6"/>
              </a:buClr>
              <a:buFont typeface="Wingdings" pitchFamily="2" charset="2"/>
              <a:buChar char="l"/>
              <a:defRPr/>
            </a:pPr>
            <a:r>
              <a:rPr lang="zh-CN" altLang="en-US" sz="2000" b="1" i="0">
                <a:latin typeface="Adobe 仿宋 Std R" pitchFamily="18" charset="-122"/>
                <a:ea typeface="Adobe 仿宋 Std R" pitchFamily="18" charset="-122"/>
              </a:rPr>
              <a:t>掌握如何搭建</a:t>
            </a:r>
            <a:r>
              <a:rPr lang="en-US" altLang="zh-CN" sz="2000" b="1" i="0">
                <a:latin typeface="Adobe 仿宋 Std R" pitchFamily="18" charset="-122"/>
                <a:ea typeface="Adobe 仿宋 Std R" pitchFamily="18" charset="-122"/>
              </a:rPr>
              <a:t>JSP</a:t>
            </a:r>
            <a:r>
              <a:rPr lang="zh-CN" altLang="en-US" sz="2000" b="1" i="0">
                <a:latin typeface="Adobe 仿宋 Std R" pitchFamily="18" charset="-122"/>
                <a:ea typeface="Adobe 仿宋 Std R" pitchFamily="18" charset="-122"/>
              </a:rPr>
              <a:t>开发环境</a:t>
            </a:r>
          </a:p>
          <a:p>
            <a:pPr marL="342900" indent="-342900">
              <a:lnSpc>
                <a:spcPct val="150000"/>
              </a:lnSpc>
              <a:spcBef>
                <a:spcPct val="20000"/>
              </a:spcBef>
              <a:buClr>
                <a:schemeClr val="accent6"/>
              </a:buClr>
              <a:buFont typeface="Wingdings" pitchFamily="2" charset="2"/>
              <a:buChar char="l"/>
              <a:defRPr/>
            </a:pPr>
            <a:r>
              <a:rPr lang="zh-CN" altLang="en-US" sz="2000" b="1" i="0">
                <a:latin typeface="Adobe 仿宋 Std R" pitchFamily="18" charset="-122"/>
                <a:ea typeface="Adobe 仿宋 Std R" pitchFamily="18" charset="-122"/>
              </a:rPr>
              <a:t>掌握如何建立</a:t>
            </a:r>
            <a:r>
              <a:rPr lang="en-US" altLang="zh-CN" sz="2000" b="1" i="0">
                <a:latin typeface="Adobe 仿宋 Std R" pitchFamily="18" charset="-122"/>
                <a:ea typeface="Adobe 仿宋 Std R" pitchFamily="18" charset="-122"/>
              </a:rPr>
              <a:t>Web</a:t>
            </a:r>
            <a:r>
              <a:rPr lang="zh-CN" altLang="en-US" sz="2000" b="1" i="0">
                <a:latin typeface="Adobe 仿宋 Std R" pitchFamily="18" charset="-122"/>
                <a:ea typeface="Adobe 仿宋 Std R" pitchFamily="18" charset="-122"/>
              </a:rPr>
              <a:t>动态项目</a:t>
            </a:r>
          </a:p>
          <a:p>
            <a:pPr marL="342900" indent="-342900">
              <a:lnSpc>
                <a:spcPct val="150000"/>
              </a:lnSpc>
              <a:spcBef>
                <a:spcPct val="20000"/>
              </a:spcBef>
              <a:buClr>
                <a:schemeClr val="accent6"/>
              </a:buClr>
              <a:buFont typeface="Wingdings" pitchFamily="2" charset="2"/>
              <a:buChar char="l"/>
              <a:defRPr/>
            </a:pPr>
            <a:r>
              <a:rPr lang="zh-CN" altLang="en-US" b="1" i="0">
                <a:latin typeface="Adobe 仿宋 Std R" pitchFamily="18" charset="-122"/>
                <a:ea typeface="Adobe 仿宋 Std R" pitchFamily="18" charset="-122"/>
              </a:rPr>
              <a:t>了解</a:t>
            </a:r>
            <a:r>
              <a:rPr lang="en-US" altLang="zh-CN" b="1" i="0">
                <a:latin typeface="Adobe 仿宋 Std R" pitchFamily="18" charset="-122"/>
                <a:ea typeface="Adobe 仿宋 Std R" pitchFamily="18" charset="-122"/>
              </a:rPr>
              <a:t>Web</a:t>
            </a:r>
            <a:r>
              <a:rPr lang="zh-CN" altLang="en-US" b="1" i="0">
                <a:latin typeface="Adobe 仿宋 Std R" pitchFamily="18" charset="-122"/>
                <a:ea typeface="Adobe 仿宋 Std R" pitchFamily="18" charset="-122"/>
              </a:rPr>
              <a:t>应用的目录结构</a:t>
            </a:r>
            <a:endParaRPr lang="zh-CN" altLang="en-US" sz="2000" b="1" i="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b="1" i="0">
                <a:latin typeface="Adobe 仿宋 Std R" pitchFamily="18" charset="-122"/>
                <a:ea typeface="Adobe 仿宋 Std R" pitchFamily="18" charset="-122"/>
              </a:rPr>
              <a:t>了解项目的打包发布</a:t>
            </a:r>
            <a:endParaRPr lang="en-US" altLang="zh-CN" sz="2000" b="1" i="0">
              <a:latin typeface="Adobe 仿宋 Std R" pitchFamily="18" charset="-122"/>
              <a:ea typeface="Adobe 仿宋 Std R"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b="1" i="0">
                <a:latin typeface="Adobe 仿宋 Std R" pitchFamily="18" charset="-122"/>
                <a:ea typeface="Adobe 仿宋 Std R" pitchFamily="18" charset="-122"/>
              </a:rPr>
              <a:t>掌握</a:t>
            </a:r>
            <a:r>
              <a:rPr lang="en-US" altLang="zh-CN" sz="2000" b="1" i="0">
                <a:latin typeface="Adobe 仿宋 Std R" pitchFamily="18" charset="-122"/>
                <a:ea typeface="Adobe 仿宋 Std R" pitchFamily="18" charset="-122"/>
              </a:rPr>
              <a:t>Web</a:t>
            </a:r>
            <a:r>
              <a:rPr lang="zh-CN" altLang="en-US" sz="2000" b="1" i="0">
                <a:latin typeface="Adobe 仿宋 Std R" pitchFamily="18" charset="-122"/>
                <a:ea typeface="Adobe 仿宋 Std R" pitchFamily="18" charset="-122"/>
              </a:rPr>
              <a:t>程序的调试技巧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4"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a:solidFill>
                <a:schemeClr val="accent6"/>
              </a:solidFill>
              <a:latin typeface="Adobe 黑体 Std R" pitchFamily="34" charset="-122"/>
              <a:ea typeface="Adobe 黑体 Std R" pitchFamily="34" charset="-122"/>
            </a:endParaRPr>
          </a:p>
        </p:txBody>
      </p:sp>
      <p:sp>
        <p:nvSpPr>
          <p:cNvPr id="5" name="Rectangle 3"/>
          <p:cNvSpPr>
            <a:spLocks noChangeArrowheads="1"/>
          </p:cNvSpPr>
          <p:nvPr userDrawn="1"/>
        </p:nvSpPr>
        <p:spPr bwMode="auto">
          <a:xfrm>
            <a:off x="468313" y="844153"/>
            <a:ext cx="8229600" cy="3737372"/>
          </a:xfrm>
          <a:prstGeom prst="rect">
            <a:avLst/>
          </a:prstGeom>
          <a:noFill/>
          <a:ln w="9525">
            <a:noFill/>
            <a:miter lim="800000"/>
            <a:headEnd/>
            <a:tailEnd/>
          </a:ln>
        </p:spPr>
        <p:txBody>
          <a:bodyPr/>
          <a:lstStyle/>
          <a:p>
            <a:pPr marL="342900" indent="-342900">
              <a:lnSpc>
                <a:spcPct val="150000"/>
              </a:lnSpc>
              <a:spcBef>
                <a:spcPct val="20000"/>
              </a:spcBef>
              <a:buFont typeface="Arial" charset="0"/>
              <a:buChar char="•"/>
            </a:pPr>
            <a:endParaRPr lang="en-US" altLang="zh-CN" sz="2000">
              <a:latin typeface="Calibri" pitchFamily="34" charset="0"/>
            </a:endParaRPr>
          </a:p>
          <a:p>
            <a:pPr marL="342900" indent="-342900">
              <a:lnSpc>
                <a:spcPct val="150000"/>
              </a:lnSpc>
              <a:spcBef>
                <a:spcPct val="20000"/>
              </a:spcBef>
              <a:buFont typeface="Arial" charset="0"/>
              <a:buChar char="•"/>
            </a:pPr>
            <a:endParaRPr lang="zh-CN" altLang="en-US" sz="2000">
              <a:latin typeface="Calibri" pitchFamily="34" charset="0"/>
            </a:endParaRPr>
          </a:p>
          <a:p>
            <a:pPr marL="342900" indent="-342900">
              <a:lnSpc>
                <a:spcPct val="150000"/>
              </a:lnSpc>
              <a:spcBef>
                <a:spcPct val="20000"/>
              </a:spcBef>
              <a:buFont typeface="Arial" charset="0"/>
              <a:buChar char="•"/>
            </a:pPr>
            <a:endParaRPr lang="zh-CN" altLang="en-US" sz="2000">
              <a:latin typeface="Calibri" pitchFamily="34" charset="0"/>
            </a:endParaRPr>
          </a:p>
        </p:txBody>
      </p:sp>
      <p:graphicFrame>
        <p:nvGraphicFramePr>
          <p:cNvPr id="6" name="Group 96"/>
          <p:cNvGraphicFramePr>
            <a:graphicFrameLocks noGrp="1"/>
          </p:cNvGraphicFramePr>
          <p:nvPr userDrawn="1"/>
        </p:nvGraphicFramePr>
        <p:xfrm>
          <a:off x="611193" y="789385"/>
          <a:ext cx="7748587" cy="3792138"/>
        </p:xfrm>
        <a:graphic>
          <a:graphicData uri="http://schemas.openxmlformats.org/drawingml/2006/table">
            <a:tbl>
              <a:tblPr/>
              <a:tblGrid>
                <a:gridCol w="4392612">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92150">
                  <a:extLst>
                    <a:ext uri="{9D8B030D-6E8A-4147-A177-3AD203B41FA5}">
                      <a16:colId xmlns:a16="http://schemas.microsoft.com/office/drawing/2014/main" val="20005"/>
                    </a:ext>
                  </a:extLst>
                </a:gridCol>
              </a:tblGrid>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FFFFFF"/>
                          </a:solidFill>
                          <a:effectLst/>
                          <a:latin typeface="Adobe 仿宋 Std R" pitchFamily="18" charset="-122"/>
                          <a:ea typeface="Adobe 仿宋 Std R" pitchFamily="18" charset="-122"/>
                        </a:rPr>
                        <a:t>知识点</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FFFFFF"/>
                          </a:solidFill>
                          <a:effectLst/>
                          <a:latin typeface="Adobe 仿宋 Std R" pitchFamily="18" charset="-122"/>
                          <a:ea typeface="Adobe 仿宋 Std R" pitchFamily="18" charset="-122"/>
                        </a:rPr>
                        <a:t>听</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FFFFFF"/>
                          </a:solidFill>
                          <a:effectLst/>
                          <a:latin typeface="Adobe 仿宋 Std R" pitchFamily="18" charset="-122"/>
                          <a:ea typeface="Adobe 仿宋 Std R" pitchFamily="18" charset="-122"/>
                        </a:rPr>
                        <a:t>看</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FFFFFF"/>
                          </a:solidFill>
                          <a:effectLst/>
                          <a:latin typeface="Adobe 仿宋 Std R" pitchFamily="18" charset="-122"/>
                          <a:ea typeface="Adobe 仿宋 Std R" pitchFamily="18" charset="-122"/>
                        </a:rPr>
                        <a:t>抄</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FFFFFF"/>
                          </a:solidFill>
                          <a:effectLst/>
                          <a:latin typeface="Adobe 仿宋 Std R" pitchFamily="18" charset="-122"/>
                          <a:ea typeface="Adobe 仿宋 Std R" pitchFamily="18" charset="-122"/>
                        </a:rPr>
                        <a:t>改</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rgbClr val="FFFFFF"/>
                          </a:solidFill>
                          <a:effectLst/>
                          <a:latin typeface="Adobe 仿宋 Std R" pitchFamily="18" charset="-122"/>
                          <a:ea typeface="Adobe 仿宋 Std R" pitchFamily="18" charset="-122"/>
                        </a:rPr>
                        <a:t>写</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387529">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静态网站与动态网站的概念及区别</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1"/>
                  </a:ext>
                </a:extLst>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B/S</a:t>
                      </a: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结构与</a:t>
                      </a:r>
                      <a:r>
                        <a:rPr kumimoji="0" lang="en-US" altLang="zh-CN"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C/S</a:t>
                      </a: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结构的概念及区别</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2"/>
                  </a:ext>
                </a:extLst>
              </a:tr>
              <a:tr h="369209">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B/S</a:t>
                      </a: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结构的工作原理</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3"/>
                  </a:ext>
                </a:extLst>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技术</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4"/>
                  </a:ext>
                </a:extLst>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执行过程</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5"/>
                  </a:ext>
                </a:extLst>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如何搭建</a:t>
                      </a:r>
                      <a:r>
                        <a:rPr kumimoji="0" lang="en-US" altLang="zh-CN"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JSP</a:t>
                      </a: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开发环境</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6"/>
                  </a:ext>
                </a:extLst>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如何建立</a:t>
                      </a:r>
                      <a:r>
                        <a:rPr kumimoji="0" lang="en-US" altLang="zh-CN"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动态项目</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7"/>
                  </a:ext>
                </a:extLst>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应用的目录结构</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8"/>
                  </a:ext>
                </a:extLst>
              </a:tr>
              <a:tr h="338206">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项目的打包发布</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endParaRP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9"/>
                  </a:ext>
                </a:extLst>
              </a:tr>
              <a:tr h="336797">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Web</a:t>
                      </a:r>
                      <a:r>
                        <a:rPr kumimoji="0" lang="zh-CN" altLang="en-US" sz="1400" b="1" i="0" u="none" strike="noStrike" cap="none" normalizeH="0" baseline="0">
                          <a:ln>
                            <a:noFill/>
                          </a:ln>
                          <a:solidFill>
                            <a:schemeClr val="tx1">
                              <a:lumMod val="75000"/>
                              <a:lumOff val="25000"/>
                            </a:schemeClr>
                          </a:solidFill>
                          <a:effectLst/>
                          <a:latin typeface="Adobe 仿宋 Std R" pitchFamily="18" charset="-122"/>
                          <a:ea typeface="Adobe 仿宋 Std R" pitchFamily="18" charset="-122"/>
                        </a:rPr>
                        <a:t>程序的调试技巧</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a:ln>
                            <a:noFill/>
                          </a:ln>
                          <a:solidFill>
                            <a:schemeClr val="accent6"/>
                          </a:solidFill>
                          <a:effectLst/>
                          <a:latin typeface="Adobe 仿宋 Std R" pitchFamily="18" charset="-122"/>
                          <a:ea typeface="Adobe 仿宋 Std R" pitchFamily="18" charset="-122"/>
                        </a:rPr>
                        <a:t>★</a:t>
                      </a:r>
                    </a:p>
                  </a:txBody>
                  <a:tcPr marT="34292" marB="3429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10"/>
                  </a:ext>
                </a:extLst>
              </a:tr>
            </a:tbl>
          </a:graphicData>
        </a:graphic>
      </p:graphicFrame>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sp>
        <p:nvSpPr>
          <p:cNvPr id="10" name="Rectangle 3"/>
          <p:cNvSpPr>
            <a:spLocks noGrp="1" noChangeArrowheads="1"/>
          </p:cNvSpPr>
          <p:nvPr userDrawn="1">
            <p:ph idx="4294967295"/>
          </p:nvPr>
        </p:nvSpPr>
        <p:spPr>
          <a:xfrm>
            <a:off x="4572000" y="842965"/>
            <a:ext cx="4103688" cy="3402806"/>
          </a:xfrm>
        </p:spPr>
        <p:txBody>
          <a:bodyPr/>
          <a:lstStyle/>
          <a:p>
            <a:pPr lvl="0" eaLnBrk="1" hangingPunct="1">
              <a:lnSpc>
                <a:spcPct val="150000"/>
              </a:lnSpc>
              <a:buClr>
                <a:schemeClr val="accent6"/>
              </a:buClr>
              <a:buFont typeface="Wingdings" pitchFamily="2" charset="2"/>
              <a:buChar char="l"/>
              <a:defRPr/>
            </a:pPr>
            <a:r>
              <a:rPr kumimoji="0" lang="zh-CN" altLang="en-US" sz="2400" b="1">
                <a:solidFill>
                  <a:schemeClr val="tx1">
                    <a:lumMod val="75000"/>
                    <a:lumOff val="25000"/>
                  </a:schemeClr>
                </a:solidFill>
                <a:ea typeface="Adobe 宋体 Std L" pitchFamily="18" charset="-122"/>
              </a:rPr>
              <a:t>单击此处编辑母版文本样式</a:t>
            </a:r>
          </a:p>
          <a:p>
            <a:pPr lvl="1" eaLnBrk="1" hangingPunct="1">
              <a:lnSpc>
                <a:spcPct val="150000"/>
              </a:lnSpc>
              <a:buClr>
                <a:schemeClr val="accent6"/>
              </a:buClr>
              <a:buFont typeface="Wingdings" pitchFamily="2" charset="2"/>
              <a:buChar char="l"/>
              <a:defRPr/>
            </a:pPr>
            <a:r>
              <a:rPr kumimoji="0" lang="zh-CN" altLang="en-US" sz="2400" b="1">
                <a:solidFill>
                  <a:schemeClr val="tx1">
                    <a:lumMod val="75000"/>
                    <a:lumOff val="25000"/>
                  </a:schemeClr>
                </a:solidFill>
                <a:ea typeface="Adobe 宋体 Std L" pitchFamily="18" charset="-122"/>
              </a:rPr>
              <a:t>第二级</a:t>
            </a:r>
          </a:p>
          <a:p>
            <a:pPr lvl="2" eaLnBrk="1" hangingPunct="1">
              <a:lnSpc>
                <a:spcPct val="150000"/>
              </a:lnSpc>
              <a:buClr>
                <a:schemeClr val="accent6"/>
              </a:buClr>
              <a:buFont typeface="Wingdings" pitchFamily="2" charset="2"/>
              <a:buChar char="l"/>
              <a:defRPr/>
            </a:pPr>
            <a:r>
              <a:rPr kumimoji="0" lang="zh-CN" altLang="en-US" sz="2400" b="1">
                <a:solidFill>
                  <a:schemeClr val="tx1">
                    <a:lumMod val="75000"/>
                    <a:lumOff val="25000"/>
                  </a:schemeClr>
                </a:solidFill>
                <a:ea typeface="Adobe 宋体 Std L" pitchFamily="18" charset="-122"/>
              </a:rPr>
              <a:t>第三级</a:t>
            </a:r>
          </a:p>
          <a:p>
            <a:pPr lvl="3" eaLnBrk="1" hangingPunct="1">
              <a:lnSpc>
                <a:spcPct val="150000"/>
              </a:lnSpc>
              <a:buClr>
                <a:schemeClr val="accent6"/>
              </a:buClr>
              <a:buFont typeface="Wingdings" pitchFamily="2" charset="2"/>
              <a:buChar char="l"/>
              <a:defRPr/>
            </a:pPr>
            <a:r>
              <a:rPr kumimoji="0" lang="zh-CN" altLang="en-US" sz="2400" b="1">
                <a:solidFill>
                  <a:schemeClr val="tx1">
                    <a:lumMod val="75000"/>
                    <a:lumOff val="25000"/>
                  </a:schemeClr>
                </a:solidFill>
                <a:ea typeface="Adobe 宋体 Std L" pitchFamily="18" charset="-122"/>
              </a:rPr>
              <a:t>第四级</a:t>
            </a:r>
          </a:p>
          <a:p>
            <a:pPr lvl="4" eaLnBrk="1" hangingPunct="1">
              <a:lnSpc>
                <a:spcPct val="150000"/>
              </a:lnSpc>
              <a:buClr>
                <a:schemeClr val="accent6"/>
              </a:buClr>
              <a:buFont typeface="Wingdings" pitchFamily="2" charset="2"/>
              <a:buChar char="l"/>
              <a:defRPr/>
            </a:pPr>
            <a:r>
              <a:rPr kumimoji="0" lang="zh-CN" altLang="en-US" sz="2400" b="1">
                <a:solidFill>
                  <a:schemeClr val="tx1">
                    <a:lumMod val="75000"/>
                    <a:lumOff val="25000"/>
                  </a:schemeClr>
                </a:solidFill>
                <a:ea typeface="Adobe 宋体 Std L" pitchFamily="18" charset="-122"/>
              </a:rPr>
              <a:t>第五级</a:t>
            </a:r>
            <a:endParaRPr kumimoji="0" lang="zh-CN" altLang="en-US" sz="2000">
              <a:solidFill>
                <a:schemeClr val="tx1">
                  <a:lumMod val="75000"/>
                  <a:lumOff val="25000"/>
                </a:schemeClr>
              </a:solidFill>
              <a:latin typeface="Adobe 宋体 Std L" pitchFamily="18" charset="-122"/>
              <a:ea typeface="Adobe 宋体 Std L" pitchFamily="18" charset="-122"/>
            </a:endParaRPr>
          </a:p>
        </p:txBody>
      </p:sp>
      <p:sp>
        <p:nvSpPr>
          <p:cNvPr id="11"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a:solidFill>
                <a:schemeClr val="accent6"/>
              </a:solidFill>
              <a:latin typeface="Adobe 黑体 Std R" pitchFamily="34" charset="-122"/>
              <a:ea typeface="Adobe 黑体 Std R" pitchFamily="34" charset="-122"/>
            </a:endParaRPr>
          </a:p>
        </p:txBody>
      </p:sp>
      <p:pic>
        <p:nvPicPr>
          <p:cNvPr id="12" name="Picture 6" descr="d:\360se6\USERDA~1\Temp\9688751.jpg"/>
          <p:cNvPicPr>
            <a:picLocks noChangeAspect="1" noChangeArrowheads="1"/>
          </p:cNvPicPr>
          <p:nvPr userDrawn="1"/>
        </p:nvPicPr>
        <p:blipFill>
          <a:blip r:embed="rId2"/>
          <a:srcRect/>
          <a:stretch>
            <a:fillRect/>
          </a:stretch>
        </p:blipFill>
        <p:spPr bwMode="auto">
          <a:xfrm>
            <a:off x="560388" y="1558531"/>
            <a:ext cx="4032250" cy="2268140"/>
          </a:xfrm>
          <a:prstGeom prst="rect">
            <a:avLst/>
          </a:prstGeom>
          <a:noFill/>
          <a:ln w="9525">
            <a:noFill/>
            <a:miter lim="800000"/>
            <a:headEnd/>
            <a:tailEnd/>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4859338" y="581027"/>
            <a:ext cx="3816350" cy="4320779"/>
          </a:xfrm>
        </p:spPr>
        <p:txBody>
          <a:bodyPr/>
          <a:lstStyle/>
          <a:p>
            <a:pPr lvl="0" eaLnBrk="1" hangingPunct="1">
              <a:lnSpc>
                <a:spcPct val="150000"/>
              </a:lnSpc>
              <a:buClr>
                <a:schemeClr val="accent6"/>
              </a:buClr>
              <a:buFont typeface="Wingdings" pitchFamily="2" charset="2"/>
              <a:buChar char="l"/>
              <a:defRPr/>
            </a:pPr>
            <a:r>
              <a:rPr kumimoji="0" lang="zh-CN" altLang="en-US" sz="2400" b="1">
                <a:ea typeface="Adobe 宋体 Std L" pitchFamily="18" charset="-122"/>
              </a:rPr>
              <a:t>单击此处编辑母版文本样式</a:t>
            </a:r>
          </a:p>
          <a:p>
            <a:pPr lvl="1" eaLnBrk="1" hangingPunct="1">
              <a:lnSpc>
                <a:spcPct val="150000"/>
              </a:lnSpc>
              <a:buClr>
                <a:schemeClr val="accent6"/>
              </a:buClr>
              <a:buFont typeface="Wingdings" pitchFamily="2" charset="2"/>
              <a:buChar char="l"/>
              <a:defRPr/>
            </a:pPr>
            <a:r>
              <a:rPr kumimoji="0" lang="zh-CN" altLang="en-US" sz="2400" b="1">
                <a:ea typeface="Adobe 宋体 Std L" pitchFamily="18" charset="-122"/>
              </a:rPr>
              <a:t>第二级</a:t>
            </a:r>
          </a:p>
          <a:p>
            <a:pPr lvl="2" eaLnBrk="1" hangingPunct="1">
              <a:lnSpc>
                <a:spcPct val="150000"/>
              </a:lnSpc>
              <a:buClr>
                <a:schemeClr val="accent6"/>
              </a:buClr>
              <a:buFont typeface="Wingdings" pitchFamily="2" charset="2"/>
              <a:buChar char="l"/>
              <a:defRPr/>
            </a:pPr>
            <a:r>
              <a:rPr kumimoji="0" lang="zh-CN" altLang="en-US" sz="2400" b="1">
                <a:ea typeface="Adobe 宋体 Std L" pitchFamily="18" charset="-122"/>
              </a:rPr>
              <a:t>第三级</a:t>
            </a:r>
          </a:p>
          <a:p>
            <a:pPr lvl="3" eaLnBrk="1" hangingPunct="1">
              <a:lnSpc>
                <a:spcPct val="150000"/>
              </a:lnSpc>
              <a:buClr>
                <a:schemeClr val="accent6"/>
              </a:buClr>
              <a:buFont typeface="Wingdings" pitchFamily="2" charset="2"/>
              <a:buChar char="l"/>
              <a:defRPr/>
            </a:pPr>
            <a:r>
              <a:rPr kumimoji="0" lang="zh-CN" altLang="en-US" sz="2400" b="1">
                <a:ea typeface="Adobe 宋体 Std L" pitchFamily="18" charset="-122"/>
              </a:rPr>
              <a:t>第四级</a:t>
            </a:r>
          </a:p>
          <a:p>
            <a:pPr lvl="4" eaLnBrk="1" hangingPunct="1">
              <a:lnSpc>
                <a:spcPct val="150000"/>
              </a:lnSpc>
              <a:buClr>
                <a:schemeClr val="accent6"/>
              </a:buClr>
              <a:buFont typeface="Wingdings" pitchFamily="2" charset="2"/>
              <a:buChar char="l"/>
              <a:defRPr/>
            </a:pPr>
            <a:r>
              <a:rPr kumimoji="0" lang="zh-CN" altLang="en-US" sz="2400" b="1">
                <a:ea typeface="Adobe 宋体 Std L" pitchFamily="18" charset="-122"/>
              </a:rPr>
              <a:t>第五级</a:t>
            </a:r>
            <a:endParaRPr kumimoji="0" lang="zh-CN" altLang="en-US" sz="1600">
              <a:latin typeface="Adobe 宋体 Std L" pitchFamily="18" charset="-122"/>
              <a:ea typeface="Adobe 宋体 Std L" pitchFamily="18" charset="-122"/>
              <a:cs typeface="华文细黑" pitchFamily="2" charset="-122"/>
            </a:endParaRPr>
          </a:p>
        </p:txBody>
      </p:sp>
      <p:sp>
        <p:nvSpPr>
          <p:cNvPr id="6"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a:solidFill>
                <a:schemeClr val="accent6"/>
              </a:solidFill>
              <a:latin typeface="Adobe 黑体 Std R" pitchFamily="34" charset="-122"/>
              <a:ea typeface="Adobe 黑体 Std R" pitchFamily="34" charset="-122"/>
            </a:endParaRPr>
          </a:p>
        </p:txBody>
      </p:sp>
      <p:pic>
        <p:nvPicPr>
          <p:cNvPr id="7" name="Picture 6" descr="d:\360se6\USERDA~1\Temp\MAX_80~1.JPG"/>
          <p:cNvPicPr>
            <a:picLocks noChangeAspect="1" noChangeArrowheads="1"/>
          </p:cNvPicPr>
          <p:nvPr userDrawn="1"/>
        </p:nvPicPr>
        <p:blipFill>
          <a:blip r:embed="rId2"/>
          <a:srcRect/>
          <a:stretch>
            <a:fillRect/>
          </a:stretch>
        </p:blipFill>
        <p:spPr bwMode="auto">
          <a:xfrm>
            <a:off x="539755" y="1707357"/>
            <a:ext cx="4029075" cy="2159794"/>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68316" y="17845"/>
            <a:ext cx="4846637" cy="410765"/>
          </a:xfrm>
        </p:spPr>
        <p:txBody>
          <a:bodyPr/>
          <a:lstStyle>
            <a:lvl1pPr>
              <a:defRPr kumimoji="0" lang="zh-CN" altLang="en-US" sz="2800" b="1" kern="1200" dirty="0" smtClean="0">
                <a:solidFill>
                  <a:schemeClr val="accent6"/>
                </a:solidFill>
                <a:latin typeface="Adobe 黑体 Std R" pitchFamily="34" charset="-122"/>
                <a:ea typeface="Adobe 黑体 Std R" pitchFamily="34" charset="-122"/>
                <a:cs typeface="华文细黑" charset="0"/>
              </a:defRPr>
            </a:lvl1p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a:defRPr/>
            </a:pPr>
            <a:r>
              <a:rPr lang="de-DE" altLang="zh-CN"/>
              <a:t>Page </a:t>
            </a:r>
            <a:r>
              <a:rPr lang="de-DE" altLang="zh-CN">
                <a:sym typeface="MS UI Gothic" pitchFamily="34" charset="-128"/>
              </a:rPr>
              <a:t></a:t>
            </a:r>
            <a:r>
              <a:rPr lang="de-DE" altLang="zh-CN"/>
              <a:t> </a:t>
            </a:r>
            <a:fld id="{AD3AC9A5-20D0-4EF6-BA80-73EFC9BE9A7C}" type="slidenum">
              <a:rPr lang="zh-CN" altLang="en-US" smtClean="0"/>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仅标题">
    <p:spTree>
      <p:nvGrpSpPr>
        <p:cNvPr id="1" name=""/>
        <p:cNvGrpSpPr/>
        <p:nvPr/>
      </p:nvGrpSpPr>
      <p:grpSpPr>
        <a:xfrm>
          <a:off x="0" y="0"/>
          <a:ext cx="0" cy="0"/>
          <a:chOff x="0" y="0"/>
          <a:chExt cx="0" cy="0"/>
        </a:xfrm>
      </p:grpSpPr>
      <p:sp>
        <p:nvSpPr>
          <p:cNvPr id="8" name="Rectangle 3"/>
          <p:cNvSpPr>
            <a:spLocks noGrp="1" noChangeArrowheads="1"/>
          </p:cNvSpPr>
          <p:nvPr userDrawn="1">
            <p:ph idx="4294967295"/>
          </p:nvPr>
        </p:nvSpPr>
        <p:spPr>
          <a:xfrm>
            <a:off x="4572000" y="789385"/>
            <a:ext cx="4103688" cy="3737372"/>
          </a:xfrm>
        </p:spPr>
        <p:txBody>
          <a:bodyPr/>
          <a:lstStyle/>
          <a:p>
            <a:pPr marL="533400" lvl="0" indent="-285750" defTabSz="266700" eaLnBrk="1" hangingPunct="1">
              <a:lnSpc>
                <a:spcPct val="150000"/>
              </a:lnSpc>
              <a:buFont typeface="Wingdings" pitchFamily="2" charset="2"/>
              <a:buNone/>
              <a:defRPr/>
            </a:pPr>
            <a:r>
              <a:rPr kumimoji="0" lang="zh-CN" altLang="en-US" sz="2800" b="1">
                <a:ea typeface="Adobe 宋体 Std L" pitchFamily="18" charset="-122"/>
              </a:rPr>
              <a:t>单击此处编辑母版文本样式</a:t>
            </a:r>
          </a:p>
          <a:p>
            <a:pPr marL="533400" lvl="1" indent="-285750" defTabSz="266700" eaLnBrk="1" hangingPunct="1">
              <a:lnSpc>
                <a:spcPct val="150000"/>
              </a:lnSpc>
              <a:buFont typeface="Wingdings" pitchFamily="2" charset="2"/>
              <a:buNone/>
              <a:defRPr/>
            </a:pPr>
            <a:r>
              <a:rPr kumimoji="0" lang="zh-CN" altLang="en-US" sz="2800" b="1">
                <a:ea typeface="Adobe 宋体 Std L" pitchFamily="18" charset="-122"/>
              </a:rPr>
              <a:t>第二级</a:t>
            </a:r>
          </a:p>
          <a:p>
            <a:pPr marL="533400" lvl="2" indent="-285750" defTabSz="266700" eaLnBrk="1" hangingPunct="1">
              <a:lnSpc>
                <a:spcPct val="150000"/>
              </a:lnSpc>
              <a:buFont typeface="Wingdings" pitchFamily="2" charset="2"/>
              <a:buNone/>
              <a:defRPr/>
            </a:pPr>
            <a:r>
              <a:rPr kumimoji="0" lang="zh-CN" altLang="en-US" sz="2800" b="1">
                <a:ea typeface="Adobe 宋体 Std L" pitchFamily="18" charset="-122"/>
              </a:rPr>
              <a:t>第三级</a:t>
            </a:r>
          </a:p>
          <a:p>
            <a:pPr marL="533400" lvl="3" indent="-285750" defTabSz="266700" eaLnBrk="1" hangingPunct="1">
              <a:lnSpc>
                <a:spcPct val="150000"/>
              </a:lnSpc>
              <a:buFont typeface="Wingdings" pitchFamily="2" charset="2"/>
              <a:buNone/>
              <a:defRPr/>
            </a:pPr>
            <a:r>
              <a:rPr kumimoji="0" lang="zh-CN" altLang="en-US" sz="2800" b="1">
                <a:ea typeface="Adobe 宋体 Std L" pitchFamily="18" charset="-122"/>
              </a:rPr>
              <a:t>第四级</a:t>
            </a:r>
          </a:p>
          <a:p>
            <a:pPr marL="533400" lvl="4" indent="-285750" defTabSz="266700" eaLnBrk="1" hangingPunct="1">
              <a:lnSpc>
                <a:spcPct val="150000"/>
              </a:lnSpc>
              <a:buFont typeface="Wingdings" pitchFamily="2" charset="2"/>
              <a:buNone/>
              <a:defRPr/>
            </a:pPr>
            <a:r>
              <a:rPr kumimoji="0" lang="zh-CN" altLang="en-US" sz="2800" b="1">
                <a:ea typeface="Adobe 宋体 Std L" pitchFamily="18" charset="-122"/>
              </a:rPr>
              <a:t>第五级</a:t>
            </a:r>
            <a:endParaRPr kumimoji="0" lang="en-US" altLang="zh-CN" sz="2000">
              <a:latin typeface="Adobe 宋体 Std L" pitchFamily="18" charset="-122"/>
              <a:ea typeface="Adobe 宋体 Std L" pitchFamily="18" charset="-122"/>
            </a:endParaRPr>
          </a:p>
        </p:txBody>
      </p:sp>
      <p:sp>
        <p:nvSpPr>
          <p:cNvPr id="9" name="标题 3"/>
          <p:cNvSpPr>
            <a:spLocks noGrp="1"/>
          </p:cNvSpPr>
          <p:nvPr userDrawn="1">
            <p:ph type="title" idx="4294967295" hasCustomPrompt="1"/>
          </p:nvPr>
        </p:nvSpPr>
        <p:spPr>
          <a:xfrm>
            <a:off x="539750" y="2"/>
            <a:ext cx="8193088" cy="519113"/>
          </a:xfrm>
        </p:spPr>
        <p:txBody>
          <a:bodyPr/>
          <a:lstStyle>
            <a:lvl1pPr>
              <a:defRPr/>
            </a:lvl1pPr>
          </a:lstStyle>
          <a:p>
            <a:pPr eaLnBrk="1" hangingPunct="1">
              <a:defRPr/>
            </a:pPr>
            <a:r>
              <a:rPr kumimoji="0" lang="en-US" altLang="zh-CN" sz="2800" b="1">
                <a:solidFill>
                  <a:schemeClr val="accent6"/>
                </a:solidFill>
                <a:latin typeface="Adobe 黑体 Std R" pitchFamily="34" charset="-122"/>
                <a:ea typeface="Adobe 黑体 Std R" pitchFamily="34" charset="-122"/>
              </a:rPr>
              <a:t>1 </a:t>
            </a:r>
            <a:r>
              <a:rPr kumimoji="0" lang="zh-CN" altLang="en-US" sz="2800" b="1">
                <a:solidFill>
                  <a:schemeClr val="accent6"/>
                </a:solidFill>
                <a:latin typeface="Adobe 黑体 Std R" pitchFamily="34" charset="-122"/>
                <a:ea typeface="Adobe 黑体 Std R" pitchFamily="34" charset="-122"/>
              </a:rPr>
              <a:t>网站的类型及结构</a:t>
            </a:r>
            <a:endParaRPr kumimoji="0" lang="en-US" altLang="zh-CN" sz="2800" b="1">
              <a:solidFill>
                <a:schemeClr val="accent6"/>
              </a:solidFill>
              <a:latin typeface="Adobe 黑体 Std R" pitchFamily="34" charset="-122"/>
              <a:ea typeface="Adobe 黑体 Std R" pitchFamily="34" charset="-122"/>
            </a:endParaRPr>
          </a:p>
        </p:txBody>
      </p:sp>
      <p:pic>
        <p:nvPicPr>
          <p:cNvPr id="10" name="Picture 5" descr="F:\2014宣传设计\0424-教学课件\研发ppt\0f019fbcc7819d7e3be41efa119be459.jpg"/>
          <p:cNvPicPr>
            <a:picLocks noChangeAspect="1" noChangeArrowheads="1"/>
          </p:cNvPicPr>
          <p:nvPr userDrawn="1"/>
        </p:nvPicPr>
        <p:blipFill rotWithShape="1">
          <a:blip r:embed="rId2">
            <a:duotone>
              <a:schemeClr val="accent6">
                <a:shade val="45000"/>
                <a:satMod val="135000"/>
              </a:schemeClr>
              <a:prstClr val="white"/>
            </a:duotone>
          </a:blip>
          <a:srcRect l="813" r="-30"/>
          <a:stretch/>
        </p:blipFill>
        <p:spPr bwMode="auto">
          <a:xfrm>
            <a:off x="553101" y="951570"/>
            <a:ext cx="4010988" cy="2646294"/>
          </a:xfrm>
          <a:prstGeom prst="rect">
            <a:avLst/>
          </a:prstGeom>
          <a:noFill/>
          <a:effectLst>
            <a:reflection blurRad="6350" stA="50000" endA="300" endPos="38500" dist="50800" dir="5400000" sy="-100000" algn="bl" rotWithShape="0"/>
          </a:effectLst>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539750" y="832247"/>
            <a:ext cx="8135938" cy="3737372"/>
          </a:xfrm>
        </p:spPr>
        <p:txBody>
          <a:bodyPr/>
          <a:lstStyle/>
          <a:p>
            <a:pPr lvl="0" eaLnBrk="1" hangingPunct="1">
              <a:lnSpc>
                <a:spcPct val="150000"/>
              </a:lnSpc>
              <a:buClr>
                <a:schemeClr val="accent6"/>
              </a:buClr>
              <a:buFont typeface="Wingdings" pitchFamily="2" charset="2"/>
              <a:buChar char="l"/>
              <a:defRPr/>
            </a:pPr>
            <a:r>
              <a:rPr kumimoji="0" lang="zh-CN" altLang="en-US" sz="2400" b="1">
                <a:ea typeface="Adobe 宋体 Std L" pitchFamily="18" charset="-122"/>
              </a:rPr>
              <a:t>单击此处编辑母版文本样式</a:t>
            </a:r>
          </a:p>
          <a:p>
            <a:pPr lvl="1" eaLnBrk="1" hangingPunct="1">
              <a:lnSpc>
                <a:spcPct val="150000"/>
              </a:lnSpc>
              <a:buClr>
                <a:schemeClr val="accent6"/>
              </a:buClr>
              <a:buFont typeface="Wingdings" pitchFamily="2" charset="2"/>
              <a:buChar char="l"/>
              <a:defRPr/>
            </a:pPr>
            <a:r>
              <a:rPr kumimoji="0" lang="zh-CN" altLang="en-US" sz="2400" b="1">
                <a:ea typeface="Adobe 宋体 Std L" pitchFamily="18" charset="-122"/>
              </a:rPr>
              <a:t>第二级</a:t>
            </a:r>
          </a:p>
          <a:p>
            <a:pPr lvl="2" eaLnBrk="1" hangingPunct="1">
              <a:lnSpc>
                <a:spcPct val="150000"/>
              </a:lnSpc>
              <a:buClr>
                <a:schemeClr val="accent6"/>
              </a:buClr>
              <a:buFont typeface="Wingdings" pitchFamily="2" charset="2"/>
              <a:buChar char="l"/>
              <a:defRPr/>
            </a:pPr>
            <a:r>
              <a:rPr kumimoji="0" lang="zh-CN" altLang="en-US" sz="2400" b="1">
                <a:ea typeface="Adobe 宋体 Std L" pitchFamily="18" charset="-122"/>
              </a:rPr>
              <a:t>第三级</a:t>
            </a:r>
          </a:p>
          <a:p>
            <a:pPr lvl="3" eaLnBrk="1" hangingPunct="1">
              <a:lnSpc>
                <a:spcPct val="150000"/>
              </a:lnSpc>
              <a:buClr>
                <a:schemeClr val="accent6"/>
              </a:buClr>
              <a:buFont typeface="Wingdings" pitchFamily="2" charset="2"/>
              <a:buChar char="l"/>
              <a:defRPr/>
            </a:pPr>
            <a:r>
              <a:rPr kumimoji="0" lang="zh-CN" altLang="en-US" sz="2400" b="1">
                <a:ea typeface="Adobe 宋体 Std L" pitchFamily="18" charset="-122"/>
              </a:rPr>
              <a:t>第四级</a:t>
            </a:r>
          </a:p>
          <a:p>
            <a:pPr lvl="4" eaLnBrk="1" hangingPunct="1">
              <a:lnSpc>
                <a:spcPct val="150000"/>
              </a:lnSpc>
              <a:buClr>
                <a:schemeClr val="accent6"/>
              </a:buClr>
              <a:buFont typeface="Wingdings" pitchFamily="2" charset="2"/>
              <a:buChar char="l"/>
              <a:defRPr/>
            </a:pPr>
            <a:r>
              <a:rPr kumimoji="0" lang="zh-CN" altLang="en-US" sz="2400" b="1">
                <a:ea typeface="Adobe 宋体 Std L" pitchFamily="18" charset="-122"/>
              </a:rPr>
              <a:t>第五级</a:t>
            </a:r>
            <a:endParaRPr kumimoji="0" lang="en-US" altLang="zh-CN" sz="1800">
              <a:latin typeface="Adobe 宋体 Std L" pitchFamily="18" charset="-122"/>
              <a:ea typeface="Adobe 宋体 Std L" pitchFamily="18" charset="-122"/>
              <a:cs typeface="华文细黑" pitchFamily="2" charset="-122"/>
            </a:endParaRPr>
          </a:p>
        </p:txBody>
      </p:sp>
      <p:sp>
        <p:nvSpPr>
          <p:cNvPr id="6" name="标题 3"/>
          <p:cNvSpPr>
            <a:spLocks noGrp="1"/>
          </p:cNvSpPr>
          <p:nvPr userDrawn="1">
            <p:ph type="title" idx="4294967295"/>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en-US" altLang="zh-CN" sz="2800" b="1">
              <a:solidFill>
                <a:schemeClr val="accent6"/>
              </a:solidFill>
              <a:latin typeface="Adobe 黑体 Std R" pitchFamily="34" charset="-122"/>
              <a:ea typeface="Adobe 黑体 Std R" pitchFamily="34" charset="-122"/>
            </a:endParaRPr>
          </a:p>
        </p:txBody>
      </p:sp>
      <p:sp>
        <p:nvSpPr>
          <p:cNvPr id="7" name="Text Box 5"/>
          <p:cNvSpPr txBox="1">
            <a:spLocks noChangeArrowheads="1"/>
          </p:cNvSpPr>
          <p:nvPr userDrawn="1"/>
        </p:nvSpPr>
        <p:spPr bwMode="auto">
          <a:xfrm>
            <a:off x="1547818" y="4008837"/>
            <a:ext cx="6429375" cy="408623"/>
          </a:xfrm>
          <a:prstGeom prst="roundRect">
            <a:avLst/>
          </a:prstGeom>
          <a:solidFill>
            <a:srgbClr val="23A3AE"/>
          </a:solidFill>
          <a:ln>
            <a:noFill/>
            <a:headEnd/>
            <a:tailEnd/>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anchor="ctr">
            <a:spAutoFit/>
          </a:bodyP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i="0" kern="1200">
                <a:solidFill>
                  <a:schemeClr val="bg1"/>
                </a:solidFill>
                <a:latin typeface="Adobe 仿宋 Std R" pitchFamily="18" charset="-122"/>
                <a:ea typeface="Adobe 仿宋 Std R" pitchFamily="18" charset="-122"/>
                <a:cs typeface="+mn-cs"/>
              </a:rPr>
              <a:t>单击此处编辑母版文本样式</a:t>
            </a:r>
          </a:p>
        </p:txBody>
      </p:sp>
      <p:pic>
        <p:nvPicPr>
          <p:cNvPr id="11" name="图片 5"/>
          <p:cNvPicPr>
            <a:picLocks noChangeAspect="1"/>
          </p:cNvPicPr>
          <p:nvPr userDrawn="1"/>
        </p:nvPicPr>
        <p:blipFill>
          <a:blip r:embed="rId2" cstate="print">
            <a:clrChange>
              <a:clrFrom>
                <a:srgbClr val="FFFFFF"/>
              </a:clrFrom>
              <a:clrTo>
                <a:srgbClr val="FFFFFF">
                  <a:alpha val="0"/>
                </a:srgbClr>
              </a:clrTo>
            </a:clrChange>
          </a:blip>
          <a:srcRect/>
          <a:stretch>
            <a:fillRect/>
          </a:stretch>
        </p:blipFill>
        <p:spPr bwMode="auto">
          <a:xfrm>
            <a:off x="7685088" y="3975497"/>
            <a:ext cx="493712" cy="371475"/>
          </a:xfrm>
          <a:prstGeom prst="rect">
            <a:avLst/>
          </a:prstGeom>
          <a:noFill/>
          <a:ln w="9525">
            <a:noFill/>
            <a:miter lim="800000"/>
            <a:headEnd/>
            <a:tailEnd/>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仅标题">
    <p:spTree>
      <p:nvGrpSpPr>
        <p:cNvPr id="1" name=""/>
        <p:cNvGrpSpPr/>
        <p:nvPr/>
      </p:nvGrpSpPr>
      <p:grpSpPr>
        <a:xfrm>
          <a:off x="0" y="0"/>
          <a:ext cx="0" cy="0"/>
          <a:chOff x="0" y="0"/>
          <a:chExt cx="0" cy="0"/>
        </a:xfrm>
      </p:grpSpPr>
      <p:sp>
        <p:nvSpPr>
          <p:cNvPr id="8" name="Rectangle 3"/>
          <p:cNvSpPr>
            <a:spLocks noGrp="1" noChangeArrowheads="1"/>
          </p:cNvSpPr>
          <p:nvPr userDrawn="1">
            <p:ph idx="4294967295"/>
          </p:nvPr>
        </p:nvSpPr>
        <p:spPr>
          <a:xfrm>
            <a:off x="539750" y="844156"/>
            <a:ext cx="8135938" cy="2430065"/>
          </a:xfrm>
        </p:spPr>
        <p:txBody>
          <a:bodyPr/>
          <a:lstStyle/>
          <a:p>
            <a:pPr lvl="0" eaLnBrk="1" hangingPunct="1">
              <a:lnSpc>
                <a:spcPct val="150000"/>
              </a:lnSpc>
              <a:buClr>
                <a:schemeClr val="accent6"/>
              </a:buClr>
              <a:buFont typeface="Wingdings" pitchFamily="2" charset="2"/>
              <a:buChar char="l"/>
              <a:defRPr/>
            </a:pPr>
            <a:r>
              <a:rPr kumimoji="0" lang="zh-CN" altLang="en-US" b="1">
                <a:ea typeface="Adobe 宋体 Std L" pitchFamily="18" charset="-122"/>
              </a:rPr>
              <a:t>单击此处编辑母版文本样式</a:t>
            </a:r>
          </a:p>
          <a:p>
            <a:pPr lvl="1" eaLnBrk="1" hangingPunct="1">
              <a:lnSpc>
                <a:spcPct val="150000"/>
              </a:lnSpc>
              <a:buClr>
                <a:schemeClr val="accent6"/>
              </a:buClr>
              <a:buFont typeface="Wingdings" pitchFamily="2" charset="2"/>
              <a:buChar char="l"/>
              <a:defRPr/>
            </a:pPr>
            <a:r>
              <a:rPr kumimoji="0" lang="zh-CN" altLang="en-US" b="1">
                <a:ea typeface="Adobe 宋体 Std L" pitchFamily="18" charset="-122"/>
              </a:rPr>
              <a:t>第二级</a:t>
            </a:r>
          </a:p>
          <a:p>
            <a:pPr lvl="2" eaLnBrk="1" hangingPunct="1">
              <a:lnSpc>
                <a:spcPct val="150000"/>
              </a:lnSpc>
              <a:buClr>
                <a:schemeClr val="accent6"/>
              </a:buClr>
              <a:buFont typeface="Wingdings" pitchFamily="2" charset="2"/>
              <a:buChar char="l"/>
              <a:defRPr/>
            </a:pPr>
            <a:r>
              <a:rPr kumimoji="0" lang="zh-CN" altLang="en-US" b="1">
                <a:ea typeface="Adobe 宋体 Std L" pitchFamily="18" charset="-122"/>
              </a:rPr>
              <a:t>第三级</a:t>
            </a:r>
          </a:p>
          <a:p>
            <a:pPr lvl="3" eaLnBrk="1" hangingPunct="1">
              <a:lnSpc>
                <a:spcPct val="150000"/>
              </a:lnSpc>
              <a:buClr>
                <a:schemeClr val="accent6"/>
              </a:buClr>
              <a:buFont typeface="Wingdings" pitchFamily="2" charset="2"/>
              <a:buChar char="l"/>
              <a:defRPr/>
            </a:pPr>
            <a:r>
              <a:rPr kumimoji="0" lang="zh-CN" altLang="en-US" b="1">
                <a:ea typeface="Adobe 宋体 Std L" pitchFamily="18" charset="-122"/>
              </a:rPr>
              <a:t>第四级</a:t>
            </a:r>
          </a:p>
          <a:p>
            <a:pPr lvl="4" eaLnBrk="1" hangingPunct="1">
              <a:lnSpc>
                <a:spcPct val="150000"/>
              </a:lnSpc>
              <a:buClr>
                <a:schemeClr val="accent6"/>
              </a:buClr>
              <a:buFont typeface="Wingdings" pitchFamily="2" charset="2"/>
              <a:buChar char="l"/>
              <a:defRPr/>
            </a:pPr>
            <a:r>
              <a:rPr kumimoji="0" lang="zh-CN" altLang="en-US" b="1">
                <a:ea typeface="Adobe 宋体 Std L" pitchFamily="18" charset="-122"/>
              </a:rPr>
              <a:t>第五级</a:t>
            </a:r>
            <a:endParaRPr kumimoji="0" lang="zh-CN" altLang="en-US">
              <a:latin typeface="Adobe 宋体 Std L" pitchFamily="18" charset="-122"/>
              <a:ea typeface="Adobe 宋体 Std L" pitchFamily="18" charset="-122"/>
              <a:cs typeface="华文细黑" pitchFamily="2" charset="-122"/>
            </a:endParaRPr>
          </a:p>
        </p:txBody>
      </p:sp>
      <p:sp>
        <p:nvSpPr>
          <p:cNvPr id="9" name="标题 3"/>
          <p:cNvSpPr>
            <a:spLocks noGrp="1"/>
          </p:cNvSpPr>
          <p:nvPr userDrawn="1">
            <p:ph type="title" idx="4294967295"/>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en-US" altLang="zh-CN" sz="2800" b="1">
              <a:solidFill>
                <a:schemeClr val="accent6"/>
              </a:solidFill>
              <a:latin typeface="Adobe 黑体 Std R" pitchFamily="34" charset="-122"/>
              <a:ea typeface="Adobe 黑体 Std R" pitchFamily="34" charset="-122"/>
            </a:endParaRPr>
          </a:p>
        </p:txBody>
      </p:sp>
      <p:sp>
        <p:nvSpPr>
          <p:cNvPr id="10" name="Rectangle 3"/>
          <p:cNvSpPr>
            <a:spLocks noChangeArrowheads="1"/>
          </p:cNvSpPr>
          <p:nvPr userDrawn="1"/>
        </p:nvSpPr>
        <p:spPr bwMode="auto">
          <a:xfrm>
            <a:off x="863600" y="3536158"/>
            <a:ext cx="7416800" cy="926306"/>
          </a:xfrm>
          <a:prstGeom prst="roundRect">
            <a:avLst>
              <a:gd name="adj" fmla="val 5421"/>
            </a:avLst>
          </a:prstGeom>
          <a:solidFill>
            <a:schemeClr val="accent5"/>
          </a:solidFill>
          <a:ln w="9525">
            <a:noFill/>
            <a:miter lim="800000"/>
            <a:headEnd/>
            <a:tailEnd/>
          </a:ln>
          <a:effectLst>
            <a:outerShdw blurRad="63500" dist="20000" dir="5400000" rotWithShape="0">
              <a:srgbClr val="000000">
                <a:alpha val="37999"/>
              </a:srgbClr>
            </a:outerShdw>
          </a:effectLst>
        </p:spPr>
        <p:txBody>
          <a:bodyPr/>
          <a:lstStyle>
            <a:lvl1pPr marL="342900" indent="-342900">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marL="0" indent="0">
              <a:lnSpc>
                <a:spcPct val="150000"/>
              </a:lnSpc>
              <a:spcBef>
                <a:spcPct val="20000"/>
              </a:spcBef>
              <a:defRPr/>
            </a:pPr>
            <a:r>
              <a:rPr lang="zh-CN" altLang="en-US" sz="1600" i="0">
                <a:solidFill>
                  <a:srgbClr val="000000"/>
                </a:solidFill>
                <a:latin typeface="Adobe 仿宋 Std R" pitchFamily="18" charset="-122"/>
                <a:ea typeface="Adobe 仿宋 Std R" pitchFamily="18" charset="-122"/>
              </a:rPr>
              <a:t>动态网站一般采用动静结合的原则：网站中内容频繁更新的，可采用动态网页技术；网站中内容不需要更新的，则可采用静态网页进行显示。通常一个网站既可包含动态网页也可包含静态网页。</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0_仅标题">
    <p:spTree>
      <p:nvGrpSpPr>
        <p:cNvPr id="1" name=""/>
        <p:cNvGrpSpPr/>
        <p:nvPr/>
      </p:nvGrpSpPr>
      <p:grpSpPr>
        <a:xfrm>
          <a:off x="0" y="0"/>
          <a:ext cx="0" cy="0"/>
          <a:chOff x="0" y="0"/>
          <a:chExt cx="0" cy="0"/>
        </a:xfrm>
      </p:grpSpPr>
      <p:sp>
        <p:nvSpPr>
          <p:cNvPr id="5" name="Rectangle 3"/>
          <p:cNvSpPr>
            <a:spLocks noGrp="1" noChangeArrowheads="1"/>
          </p:cNvSpPr>
          <p:nvPr userDrawn="1">
            <p:ph idx="4294967295"/>
          </p:nvPr>
        </p:nvSpPr>
        <p:spPr>
          <a:xfrm>
            <a:off x="4572000" y="1600201"/>
            <a:ext cx="4103688" cy="2537222"/>
          </a:xfrm>
        </p:spPr>
        <p:txBody>
          <a:bodyPr/>
          <a:lstStyle/>
          <a:p>
            <a:pPr lvl="0" eaLnBrk="1" hangingPunct="1">
              <a:lnSpc>
                <a:spcPct val="150000"/>
              </a:lnSpc>
              <a:buFont typeface="Arial" charset="0"/>
              <a:buNone/>
            </a:pPr>
            <a:r>
              <a:rPr kumimoji="0" lang="zh-CN" altLang="en-US" sz="2000" b="1">
                <a:ea typeface="Adobe 宋体 Std L" pitchFamily="18" charset="-122"/>
              </a:rPr>
              <a:t>单击此处编辑母版文本样式</a:t>
            </a:r>
          </a:p>
          <a:p>
            <a:pPr lvl="1" eaLnBrk="1" hangingPunct="1">
              <a:lnSpc>
                <a:spcPct val="150000"/>
              </a:lnSpc>
              <a:buFont typeface="Arial" charset="0"/>
              <a:buNone/>
            </a:pPr>
            <a:r>
              <a:rPr kumimoji="0" lang="zh-CN" altLang="en-US" sz="2000" b="1">
                <a:ea typeface="Adobe 宋体 Std L" pitchFamily="18" charset="-122"/>
              </a:rPr>
              <a:t>第二级</a:t>
            </a:r>
          </a:p>
          <a:p>
            <a:pPr lvl="2" eaLnBrk="1" hangingPunct="1">
              <a:lnSpc>
                <a:spcPct val="150000"/>
              </a:lnSpc>
              <a:buFont typeface="Arial" charset="0"/>
              <a:buNone/>
            </a:pPr>
            <a:r>
              <a:rPr kumimoji="0" lang="zh-CN" altLang="en-US" sz="2000" b="1">
                <a:ea typeface="Adobe 宋体 Std L" pitchFamily="18" charset="-122"/>
              </a:rPr>
              <a:t>第三级</a:t>
            </a:r>
          </a:p>
          <a:p>
            <a:pPr lvl="3" eaLnBrk="1" hangingPunct="1">
              <a:lnSpc>
                <a:spcPct val="150000"/>
              </a:lnSpc>
              <a:buFont typeface="Arial" charset="0"/>
              <a:buNone/>
            </a:pPr>
            <a:r>
              <a:rPr kumimoji="0" lang="zh-CN" altLang="en-US" sz="2000" b="1">
                <a:ea typeface="Adobe 宋体 Std L" pitchFamily="18" charset="-122"/>
              </a:rPr>
              <a:t>第四级</a:t>
            </a:r>
          </a:p>
          <a:p>
            <a:pPr lvl="4" eaLnBrk="1" hangingPunct="1">
              <a:lnSpc>
                <a:spcPct val="150000"/>
              </a:lnSpc>
              <a:buFont typeface="Arial" charset="0"/>
              <a:buNone/>
            </a:pPr>
            <a:r>
              <a:rPr kumimoji="0" lang="zh-CN" altLang="en-US" sz="2000" b="1">
                <a:ea typeface="Adobe 宋体 Std L" pitchFamily="18" charset="-122"/>
              </a:rPr>
              <a:t>第五级</a:t>
            </a:r>
            <a:endParaRPr kumimoji="0" lang="en-US" altLang="zh-CN" sz="2400" b="1">
              <a:latin typeface="Adobe 宋体 Std L" pitchFamily="18" charset="-122"/>
              <a:ea typeface="Adobe 宋体 Std L" pitchFamily="18" charset="-122"/>
              <a:cs typeface="华文细黑" pitchFamily="2" charset="-122"/>
            </a:endParaRPr>
          </a:p>
        </p:txBody>
      </p:sp>
      <p:sp>
        <p:nvSpPr>
          <p:cNvPr id="6" name="标题 3"/>
          <p:cNvSpPr>
            <a:spLocks noGrp="1"/>
          </p:cNvSpPr>
          <p:nvPr userDrawn="1">
            <p:ph type="title" idx="4294967295"/>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a:solidFill>
                <a:schemeClr val="accent6"/>
              </a:solidFill>
              <a:latin typeface="Adobe 黑体 Std R" pitchFamily="34" charset="-122"/>
              <a:ea typeface="Adobe 黑体 Std R" pitchFamily="34" charset="-122"/>
            </a:endParaRPr>
          </a:p>
        </p:txBody>
      </p:sp>
      <p:pic>
        <p:nvPicPr>
          <p:cNvPr id="7" name="Picture 5" descr="F:\2014宣传设计\0424-教学课件\研发ppt\c558920c7f05579facd5f95da88f383d.jpg"/>
          <p:cNvPicPr>
            <a:picLocks noChangeAspect="1" noChangeArrowheads="1"/>
          </p:cNvPicPr>
          <p:nvPr userDrawn="1"/>
        </p:nvPicPr>
        <p:blipFill>
          <a:blip r:embed="rId2"/>
          <a:srcRect/>
          <a:stretch>
            <a:fillRect/>
          </a:stretch>
        </p:blipFill>
        <p:spPr bwMode="auto">
          <a:xfrm>
            <a:off x="539750" y="1545434"/>
            <a:ext cx="4032250" cy="2268457"/>
          </a:xfrm>
          <a:prstGeom prst="rect">
            <a:avLst/>
          </a:prstGeom>
          <a:noFill/>
          <a:effectLst>
            <a:reflection blurRad="6350" stA="50000" endA="300" endPos="38500" dist="50800" dir="5400000" sy="-100000" algn="bl" rotWithShape="0"/>
          </a:effectLst>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1_仅标题">
    <p:spTree>
      <p:nvGrpSpPr>
        <p:cNvPr id="1" name=""/>
        <p:cNvGrpSpPr/>
        <p:nvPr/>
      </p:nvGrpSpPr>
      <p:grpSpPr>
        <a:xfrm>
          <a:off x="0" y="0"/>
          <a:ext cx="0" cy="0"/>
          <a:chOff x="0" y="0"/>
          <a:chExt cx="0" cy="0"/>
        </a:xfrm>
      </p:grpSpPr>
      <p:sp>
        <p:nvSpPr>
          <p:cNvPr id="8" name="Rectangle 2"/>
          <p:cNvSpPr>
            <a:spLocks noGrp="1"/>
          </p:cNvSpPr>
          <p:nvPr userDrawn="1">
            <p:ph type="title"/>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a:solidFill>
                <a:schemeClr val="accent6"/>
              </a:solidFill>
              <a:latin typeface="Adobe 黑体 Std R" pitchFamily="34" charset="-122"/>
              <a:ea typeface="Adobe 黑体 Std R" pitchFamily="34" charset="-122"/>
            </a:endParaRPr>
          </a:p>
        </p:txBody>
      </p:sp>
      <p:sp>
        <p:nvSpPr>
          <p:cNvPr id="9" name="Rectangle 3"/>
          <p:cNvSpPr>
            <a:spLocks noGrp="1"/>
          </p:cNvSpPr>
          <p:nvPr userDrawn="1">
            <p:ph type="body" idx="1"/>
          </p:nvPr>
        </p:nvSpPr>
        <p:spPr>
          <a:xfrm>
            <a:off x="539750" y="837010"/>
            <a:ext cx="8135938" cy="3737372"/>
          </a:xfrm>
        </p:spPr>
        <p:txBody>
          <a:bodyPr/>
          <a:lstStyle/>
          <a:p>
            <a:pPr lvl="0">
              <a:buClr>
                <a:schemeClr val="accent6"/>
              </a:buClr>
              <a:buFont typeface="Wingdings" pitchFamily="2" charset="2"/>
              <a:buChar char="l"/>
              <a:defRPr/>
            </a:pPr>
            <a:r>
              <a:rPr kumimoji="0" lang="zh-CN" altLang="en-US" sz="2400" b="1">
                <a:ea typeface="Adobe 宋体 Std L" pitchFamily="18" charset="-122"/>
              </a:rPr>
              <a:t>单击此处编辑母版文本样式</a:t>
            </a:r>
          </a:p>
        </p:txBody>
      </p:sp>
      <p:grpSp>
        <p:nvGrpSpPr>
          <p:cNvPr id="2" name="组合 1"/>
          <p:cNvGrpSpPr>
            <a:grpSpLocks/>
          </p:cNvGrpSpPr>
          <p:nvPr userDrawn="1"/>
        </p:nvGrpSpPr>
        <p:grpSpPr bwMode="auto">
          <a:xfrm>
            <a:off x="576268" y="1329929"/>
            <a:ext cx="7991475" cy="4801314"/>
            <a:chOff x="925513" y="1772816"/>
            <a:chExt cx="7993062" cy="6401752"/>
          </a:xfrm>
        </p:grpSpPr>
        <p:sp>
          <p:nvSpPr>
            <p:cNvPr id="11" name="Text Box 4"/>
            <p:cNvSpPr txBox="1">
              <a:spLocks noChangeArrowheads="1"/>
            </p:cNvSpPr>
            <p:nvPr/>
          </p:nvSpPr>
          <p:spPr bwMode="auto">
            <a:xfrm>
              <a:off x="925513" y="1772816"/>
              <a:ext cx="7543710" cy="6401752"/>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a:spAutoFit/>
            </a:bodyPr>
            <a:lstStyle>
              <a:lvl1pPr eaLnBrk="0" hangingPunct="0">
                <a:defRPr>
                  <a:solidFill>
                    <a:schemeClr val="tx1"/>
                  </a:solidFill>
                  <a:latin typeface="Arial" charset="0"/>
                  <a:ea typeface="宋体" charset="0"/>
                  <a:cs typeface="宋体" charset="0"/>
                </a:defRPr>
              </a:lvl1pPr>
              <a:lvl2pPr eaLnBrk="0" hangingPunct="0">
                <a:defRPr>
                  <a:solidFill>
                    <a:schemeClr val="tx1"/>
                  </a:solidFill>
                  <a:latin typeface="Arial" charset="0"/>
                  <a:ea typeface="宋体" charset="0"/>
                </a:defRPr>
              </a:lvl2pPr>
              <a:lvl3pPr eaLnBrk="0" hangingPunct="0">
                <a:defRPr>
                  <a:solidFill>
                    <a:schemeClr val="tx1"/>
                  </a:solidFill>
                  <a:latin typeface="Arial" charset="0"/>
                  <a:ea typeface="宋体" charset="0"/>
                </a:defRPr>
              </a:lvl3pPr>
              <a:lvl4pPr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defRPr/>
              </a:pPr>
              <a:r>
                <a:rPr lang="en-US" altLang="zh-CN" b="1">
                  <a:solidFill>
                    <a:srgbClr val="FF0000"/>
                  </a:solidFill>
                  <a:latin typeface="Adobe 仿宋 Std R" pitchFamily="18" charset="-122"/>
                  <a:ea typeface="Adobe 仿宋 Std R" pitchFamily="18" charset="-122"/>
                </a:rPr>
                <a:t>&lt;%@ page language="java" </a:t>
              </a:r>
              <a:r>
                <a:rPr lang="en-US" altLang="zh-CN" b="1" err="1">
                  <a:solidFill>
                    <a:srgbClr val="FF0000"/>
                  </a:solidFill>
                  <a:latin typeface="Adobe 仿宋 Std R" pitchFamily="18" charset="-122"/>
                  <a:ea typeface="Adobe 仿宋 Std R" pitchFamily="18" charset="-122"/>
                </a:rPr>
                <a:t>contentType</a:t>
              </a:r>
              <a:r>
                <a:rPr lang="en-US" altLang="zh-CN" b="1">
                  <a:solidFill>
                    <a:srgbClr val="FF0000"/>
                  </a:solidFill>
                  <a:latin typeface="Adobe 仿宋 Std R" pitchFamily="18" charset="-122"/>
                  <a:ea typeface="Adobe 仿宋 Std R" pitchFamily="18" charset="-122"/>
                </a:rPr>
                <a:t>="text/html; charset=UTF-8"</a:t>
              </a:r>
            </a:p>
            <a:p>
              <a:pPr eaLnBrk="1" hangingPunct="1">
                <a:defRPr/>
              </a:pPr>
              <a:r>
                <a:rPr lang="en-US" altLang="zh-CN" b="1" err="1">
                  <a:solidFill>
                    <a:srgbClr val="FF0000"/>
                  </a:solidFill>
                  <a:latin typeface="Adobe 仿宋 Std R" pitchFamily="18" charset="-122"/>
                  <a:ea typeface="Adobe 仿宋 Std R" pitchFamily="18" charset="-122"/>
                </a:rPr>
                <a:t>pageEncoding</a:t>
              </a:r>
              <a:r>
                <a:rPr lang="en-US" altLang="zh-CN" b="1">
                  <a:solidFill>
                    <a:srgbClr val="FF0000"/>
                  </a:solidFill>
                  <a:latin typeface="Adobe 仿宋 Std R" pitchFamily="18" charset="-122"/>
                  <a:ea typeface="Adobe 仿宋 Std R" pitchFamily="18" charset="-122"/>
                </a:rPr>
                <a:t>="UTF-8"%&gt;</a:t>
              </a:r>
            </a:p>
            <a:p>
              <a:pPr eaLnBrk="1" hangingPunct="1">
                <a:defRPr/>
              </a:pPr>
              <a:r>
                <a:rPr lang="en-US" altLang="zh-CN" b="1">
                  <a:solidFill>
                    <a:srgbClr val="000000"/>
                  </a:solidFill>
                  <a:latin typeface="Adobe 仿宋 Std R" pitchFamily="18" charset="-122"/>
                  <a:ea typeface="Adobe 仿宋 Std R" pitchFamily="18" charset="-122"/>
                </a:rPr>
                <a:t>&lt;html&gt;</a:t>
              </a:r>
            </a:p>
            <a:p>
              <a:pPr eaLnBrk="1" hangingPunct="1">
                <a:defRPr/>
              </a:pPr>
              <a:r>
                <a:rPr lang="en-US" altLang="zh-CN" b="1">
                  <a:solidFill>
                    <a:srgbClr val="000000"/>
                  </a:solidFill>
                  <a:latin typeface="Adobe 仿宋 Std R" pitchFamily="18" charset="-122"/>
                  <a:ea typeface="Adobe 仿宋 Std R" pitchFamily="18" charset="-122"/>
                </a:rPr>
                <a:t>&lt;head&gt;</a:t>
              </a:r>
            </a:p>
            <a:p>
              <a:pPr eaLnBrk="1" hangingPunct="1">
                <a:defRPr/>
              </a:pPr>
              <a:r>
                <a:rPr lang="en-US" altLang="zh-CN" b="1">
                  <a:solidFill>
                    <a:srgbClr val="000000"/>
                  </a:solidFill>
                  <a:latin typeface="Adobe 仿宋 Std R" pitchFamily="18" charset="-122"/>
                  <a:ea typeface="Adobe 仿宋 Std R" pitchFamily="18" charset="-122"/>
                </a:rPr>
                <a:t>&lt;meta http-</a:t>
              </a:r>
              <a:r>
                <a:rPr lang="en-US" altLang="zh-CN" b="1" err="1">
                  <a:solidFill>
                    <a:srgbClr val="000000"/>
                  </a:solidFill>
                  <a:latin typeface="Adobe 仿宋 Std R" pitchFamily="18" charset="-122"/>
                  <a:ea typeface="Adobe 仿宋 Std R" pitchFamily="18" charset="-122"/>
                </a:rPr>
                <a:t>equiv</a:t>
              </a:r>
              <a:r>
                <a:rPr lang="en-US" altLang="zh-CN" b="1">
                  <a:solidFill>
                    <a:srgbClr val="000000"/>
                  </a:solidFill>
                  <a:latin typeface="Adobe 仿宋 Std R" pitchFamily="18" charset="-122"/>
                  <a:ea typeface="Adobe 仿宋 Std R" pitchFamily="18" charset="-122"/>
                </a:rPr>
                <a:t>="Content-Type" content="text/html; charset=UTF-8"&gt;</a:t>
              </a:r>
            </a:p>
            <a:p>
              <a:pPr eaLnBrk="1" hangingPunct="1">
                <a:defRPr/>
              </a:pPr>
              <a:r>
                <a:rPr lang="en-US" altLang="zh-CN" b="1">
                  <a:solidFill>
                    <a:srgbClr val="000000"/>
                  </a:solidFill>
                  <a:latin typeface="Adobe 仿宋 Std R" pitchFamily="18" charset="-122"/>
                  <a:ea typeface="Adobe 仿宋 Std R" pitchFamily="18" charset="-122"/>
                </a:rPr>
                <a:t>&lt;title&gt;</a:t>
              </a:r>
              <a:r>
                <a:rPr lang="en-US" altLang="zh-CN" b="1" err="1">
                  <a:solidFill>
                    <a:srgbClr val="000000"/>
                  </a:solidFill>
                  <a:latin typeface="Adobe 仿宋 Std R" pitchFamily="18" charset="-122"/>
                  <a:ea typeface="Adobe 仿宋 Std R" pitchFamily="18" charset="-122"/>
                </a:rPr>
                <a:t>HelloWord</a:t>
              </a:r>
              <a:r>
                <a:rPr lang="en-US" altLang="zh-CN" b="1">
                  <a:solidFill>
                    <a:srgbClr val="000000"/>
                  </a:solidFill>
                  <a:latin typeface="Adobe 仿宋 Std R" pitchFamily="18" charset="-122"/>
                  <a:ea typeface="Adobe 仿宋 Std R" pitchFamily="18" charset="-122"/>
                </a:rPr>
                <a:t>&lt;/title&gt;</a:t>
              </a:r>
            </a:p>
            <a:p>
              <a:pPr eaLnBrk="1" hangingPunct="1">
                <a:defRPr/>
              </a:pPr>
              <a:r>
                <a:rPr lang="en-US" altLang="zh-CN" b="1">
                  <a:solidFill>
                    <a:srgbClr val="000000"/>
                  </a:solidFill>
                  <a:latin typeface="Adobe 仿宋 Std R" pitchFamily="18" charset="-122"/>
                  <a:ea typeface="Adobe 仿宋 Std R" pitchFamily="18" charset="-122"/>
                </a:rPr>
                <a:t>&lt;/head&gt;</a:t>
              </a:r>
            </a:p>
            <a:p>
              <a:pPr eaLnBrk="1" hangingPunct="1">
                <a:defRPr/>
              </a:pPr>
              <a:r>
                <a:rPr lang="en-US" altLang="zh-CN" b="1">
                  <a:solidFill>
                    <a:srgbClr val="000000"/>
                  </a:solidFill>
                  <a:latin typeface="Adobe 仿宋 Std R" pitchFamily="18" charset="-122"/>
                  <a:ea typeface="Adobe 仿宋 Std R" pitchFamily="18" charset="-122"/>
                </a:rPr>
                <a:t>&lt;body&gt;</a:t>
              </a:r>
            </a:p>
            <a:p>
              <a:pPr lvl="1" eaLnBrk="1" hangingPunct="1">
                <a:defRPr/>
              </a:pPr>
              <a:r>
                <a:rPr lang="en-US" altLang="zh-CN" b="1">
                  <a:solidFill>
                    <a:srgbClr val="000000"/>
                  </a:solidFill>
                  <a:latin typeface="Adobe 仿宋 Std R" pitchFamily="18" charset="-122"/>
                  <a:ea typeface="Adobe 仿宋 Std R" pitchFamily="18" charset="-122"/>
                  <a:cs typeface="华文细黑" charset="0"/>
                </a:rPr>
                <a:t>&lt;h3&gt;</a:t>
              </a:r>
            </a:p>
            <a:p>
              <a:pPr lvl="2" eaLnBrk="1" hangingPunct="1">
                <a:defRPr/>
              </a:pPr>
              <a:r>
                <a:rPr lang="en-US" altLang="zh-CN" b="1">
                  <a:solidFill>
                    <a:srgbClr val="FF0000"/>
                  </a:solidFill>
                  <a:latin typeface="Adobe 仿宋 Std R" pitchFamily="18" charset="-122"/>
                  <a:ea typeface="Adobe 仿宋 Std R" pitchFamily="18" charset="-122"/>
                  <a:cs typeface="华文细黑" charset="0"/>
                </a:rPr>
                <a:t>&lt;%</a:t>
              </a:r>
            </a:p>
            <a:p>
              <a:pPr lvl="3" eaLnBrk="1" hangingPunct="1">
                <a:defRPr/>
              </a:pPr>
              <a:r>
                <a:rPr lang="en-US" altLang="zh-CN" b="1" err="1">
                  <a:solidFill>
                    <a:srgbClr val="FF0000"/>
                  </a:solidFill>
                  <a:latin typeface="Adobe 仿宋 Std R" pitchFamily="18" charset="-122"/>
                  <a:ea typeface="Adobe 仿宋 Std R" pitchFamily="18" charset="-122"/>
                  <a:cs typeface="华文细黑" charset="0"/>
                </a:rPr>
                <a:t>out.println</a:t>
              </a:r>
              <a:r>
                <a:rPr lang="en-US" altLang="zh-CN" b="1">
                  <a:solidFill>
                    <a:srgbClr val="FF0000"/>
                  </a:solidFill>
                  <a:latin typeface="Adobe 仿宋 Std R" pitchFamily="18" charset="-122"/>
                  <a:ea typeface="Adobe 仿宋 Std R" pitchFamily="18" charset="-122"/>
                  <a:cs typeface="华文细黑" charset="0"/>
                </a:rPr>
                <a:t>("JSP Hello Word !");</a:t>
              </a:r>
            </a:p>
            <a:p>
              <a:pPr lvl="2" eaLnBrk="1" hangingPunct="1">
                <a:defRPr/>
              </a:pPr>
              <a:r>
                <a:rPr lang="en-US" altLang="zh-CN" b="1">
                  <a:solidFill>
                    <a:srgbClr val="FF0000"/>
                  </a:solidFill>
                  <a:latin typeface="Adobe 仿宋 Std R" pitchFamily="18" charset="-122"/>
                  <a:ea typeface="Adobe 仿宋 Std R" pitchFamily="18" charset="-122"/>
                  <a:cs typeface="华文细黑" charset="0"/>
                </a:rPr>
                <a:t>%&gt;</a:t>
              </a:r>
            </a:p>
            <a:p>
              <a:pPr lvl="1" eaLnBrk="1" hangingPunct="1">
                <a:defRPr/>
              </a:pPr>
              <a:r>
                <a:rPr lang="en-US" altLang="zh-CN" b="1">
                  <a:solidFill>
                    <a:srgbClr val="000000"/>
                  </a:solidFill>
                  <a:latin typeface="Adobe 仿宋 Std R" pitchFamily="18" charset="-122"/>
                  <a:ea typeface="Adobe 仿宋 Std R" pitchFamily="18" charset="-122"/>
                  <a:cs typeface="华文细黑" charset="0"/>
                </a:rPr>
                <a:t>&lt;/h3&gt;</a:t>
              </a:r>
            </a:p>
            <a:p>
              <a:pPr eaLnBrk="1" hangingPunct="1">
                <a:defRPr/>
              </a:pPr>
              <a:r>
                <a:rPr lang="en-US" altLang="zh-CN" b="1">
                  <a:solidFill>
                    <a:srgbClr val="000000"/>
                  </a:solidFill>
                  <a:latin typeface="Adobe 仿宋 Std R" pitchFamily="18" charset="-122"/>
                  <a:ea typeface="Adobe 仿宋 Std R" pitchFamily="18" charset="-122"/>
                </a:rPr>
                <a:t>&lt;/body&gt;</a:t>
              </a:r>
            </a:p>
            <a:p>
              <a:pPr eaLnBrk="1" hangingPunct="1">
                <a:defRPr/>
              </a:pPr>
              <a:r>
                <a:rPr lang="en-US" altLang="zh-CN" b="1">
                  <a:solidFill>
                    <a:srgbClr val="000000"/>
                  </a:solidFill>
                  <a:latin typeface="Adobe 仿宋 Std R" pitchFamily="18" charset="-122"/>
                  <a:ea typeface="Adobe 仿宋 Std R" pitchFamily="18" charset="-122"/>
                </a:rPr>
                <a:t>&lt;/html&gt;</a:t>
              </a:r>
            </a:p>
          </p:txBody>
        </p:sp>
        <p:sp>
          <p:nvSpPr>
            <p:cNvPr id="12" name="圆角矩形标注 11"/>
            <p:cNvSpPr>
              <a:spLocks noChangeArrowheads="1"/>
            </p:cNvSpPr>
            <p:nvPr/>
          </p:nvSpPr>
          <p:spPr bwMode="auto">
            <a:xfrm>
              <a:off x="5642912" y="4431878"/>
              <a:ext cx="1808522" cy="438150"/>
            </a:xfrm>
            <a:prstGeom prst="wedgeRoundRectCallout">
              <a:avLst>
                <a:gd name="adj1" fmla="val -72676"/>
                <a:gd name="adj2" fmla="val 24125"/>
                <a:gd name="adj3" fmla="val 16667"/>
              </a:avLst>
            </a:prstGeom>
            <a:solidFill>
              <a:schemeClr val="bg1"/>
            </a:solidFill>
            <a:ln w="9525">
              <a:noFill/>
              <a:miter lim="800000"/>
              <a:headEnd/>
              <a:tailEnd/>
            </a:ln>
            <a:effectLst>
              <a:outerShdw blurRad="63500" dist="20000" dir="5400000" rotWithShape="0">
                <a:srgbClr val="000000">
                  <a:alpha val="37999"/>
                </a:srgbClr>
              </a:outerShdw>
            </a:effectLst>
          </p:spPr>
          <p:txBody>
            <a:bodyPr anchor="ctr"/>
            <a:lstStyle/>
            <a:p>
              <a:pPr algn="ctr">
                <a:defRPr/>
              </a:pPr>
              <a:r>
                <a:rPr lang="en-US" altLang="zh-CN" i="0">
                  <a:solidFill>
                    <a:schemeClr val="dk1"/>
                  </a:solidFill>
                  <a:latin typeface="Adobe 仿宋 Std R" pitchFamily="18" charset="-122"/>
                  <a:ea typeface="Adobe 仿宋 Std R" pitchFamily="18" charset="-122"/>
                </a:rPr>
                <a:t>Java</a:t>
              </a:r>
              <a:r>
                <a:rPr lang="zh-CN" altLang="en-US" i="0">
                  <a:solidFill>
                    <a:schemeClr val="dk1"/>
                  </a:solidFill>
                  <a:latin typeface="Adobe 仿宋 Std R" pitchFamily="18" charset="-122"/>
                  <a:ea typeface="Adobe 仿宋 Std R" pitchFamily="18" charset="-122"/>
                </a:rPr>
                <a:t>程序片</a:t>
              </a:r>
            </a:p>
          </p:txBody>
        </p:sp>
        <p:sp>
          <p:nvSpPr>
            <p:cNvPr id="13" name="圆角矩形标注 12"/>
            <p:cNvSpPr>
              <a:spLocks noChangeArrowheads="1"/>
            </p:cNvSpPr>
            <p:nvPr/>
          </p:nvSpPr>
          <p:spPr bwMode="auto">
            <a:xfrm>
              <a:off x="5292005" y="3396828"/>
              <a:ext cx="1872034" cy="465138"/>
            </a:xfrm>
            <a:prstGeom prst="wedgeRoundRectCallout">
              <a:avLst>
                <a:gd name="adj1" fmla="val -75481"/>
                <a:gd name="adj2" fmla="val -50375"/>
                <a:gd name="adj3" fmla="val 16667"/>
              </a:avLst>
            </a:prstGeom>
            <a:solidFill>
              <a:schemeClr val="bg1"/>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en-US" altLang="zh-CN" sz="1800" i="0">
                  <a:solidFill>
                    <a:srgbClr val="000000"/>
                  </a:solidFill>
                  <a:latin typeface="Adobe 仿宋 Std R" pitchFamily="18" charset="-122"/>
                  <a:ea typeface="Adobe 仿宋 Std R" pitchFamily="18" charset="-122"/>
                </a:rPr>
                <a:t>HTML</a:t>
              </a:r>
              <a:r>
                <a:rPr lang="zh-CN" altLang="en-US" sz="1800" i="0">
                  <a:solidFill>
                    <a:srgbClr val="000000"/>
                  </a:solidFill>
                  <a:latin typeface="Adobe 仿宋 Std R" pitchFamily="18" charset="-122"/>
                  <a:ea typeface="Adobe 仿宋 Std R" pitchFamily="18" charset="-122"/>
                </a:rPr>
                <a:t>代码</a:t>
              </a:r>
            </a:p>
          </p:txBody>
        </p:sp>
        <p:sp>
          <p:nvSpPr>
            <p:cNvPr id="14" name="圆角矩形标注 13"/>
            <p:cNvSpPr>
              <a:spLocks noChangeArrowheads="1"/>
            </p:cNvSpPr>
            <p:nvPr/>
          </p:nvSpPr>
          <p:spPr bwMode="auto">
            <a:xfrm>
              <a:off x="5866794" y="2288753"/>
              <a:ext cx="1873622" cy="422275"/>
            </a:xfrm>
            <a:prstGeom prst="wedgeRoundRectCallout">
              <a:avLst>
                <a:gd name="adj1" fmla="val -78981"/>
                <a:gd name="adj2" fmla="val -43602"/>
                <a:gd name="adj3" fmla="val 16667"/>
              </a:avLst>
            </a:prstGeom>
            <a:solidFill>
              <a:schemeClr val="bg1"/>
            </a:solidFill>
            <a:ln w="9525">
              <a:noFill/>
              <a:miter lim="800000"/>
              <a:headEnd/>
              <a:tailEnd/>
            </a:ln>
            <a:effectLst>
              <a:outerShdw blurRad="63500" dist="20000" dir="5400000" rotWithShape="0">
                <a:srgbClr val="000000">
                  <a:alpha val="37999"/>
                </a:srgbClr>
              </a:outerShdw>
            </a:effectLst>
          </p:spPr>
          <p:txBody>
            <a:bodyPr anchor="ctr"/>
            <a:lstStyle/>
            <a:p>
              <a:pPr algn="ctr">
                <a:defRPr/>
              </a:pPr>
              <a:r>
                <a:rPr lang="en-US" altLang="zh-CN" i="0">
                  <a:solidFill>
                    <a:schemeClr val="dk1"/>
                  </a:solidFill>
                  <a:latin typeface="Adobe 仿宋 Std R" pitchFamily="18" charset="-122"/>
                  <a:ea typeface="Adobe 仿宋 Std R" pitchFamily="18" charset="-122"/>
                </a:rPr>
                <a:t>Java</a:t>
              </a:r>
              <a:r>
                <a:rPr lang="zh-CN" altLang="en-US" i="0">
                  <a:solidFill>
                    <a:schemeClr val="dk1"/>
                  </a:solidFill>
                  <a:latin typeface="Adobe 仿宋 Std R" pitchFamily="18" charset="-122"/>
                  <a:ea typeface="Adobe 仿宋 Std R" pitchFamily="18" charset="-122"/>
                </a:rPr>
                <a:t>程序片</a:t>
              </a:r>
            </a:p>
          </p:txBody>
        </p:sp>
        <p:pic>
          <p:nvPicPr>
            <p:cNvPr id="15" name="图片 3"/>
            <p:cNvPicPr>
              <a:picLocks noChangeAspect="1"/>
            </p:cNvPicPr>
            <p:nvPr/>
          </p:nvPicPr>
          <p:blipFill>
            <a:blip r:embed="rId2"/>
            <a:srcRect/>
            <a:stretch>
              <a:fillRect/>
            </a:stretch>
          </p:blipFill>
          <p:spPr bwMode="auto">
            <a:xfrm>
              <a:off x="7740650" y="5403428"/>
              <a:ext cx="1177925" cy="1181100"/>
            </a:xfrm>
            <a:prstGeom prst="rect">
              <a:avLst/>
            </a:prstGeom>
            <a:noFill/>
            <a:ln w="9525">
              <a:noFill/>
              <a:miter lim="800000"/>
              <a:headEnd/>
              <a:tailEnd/>
            </a:ln>
          </p:spPr>
        </p:pic>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仅标题">
    <p:spTree>
      <p:nvGrpSpPr>
        <p:cNvPr id="1" name=""/>
        <p:cNvGrpSpPr/>
        <p:nvPr/>
      </p:nvGrpSpPr>
      <p:grpSpPr>
        <a:xfrm>
          <a:off x="0" y="0"/>
          <a:ext cx="0" cy="0"/>
          <a:chOff x="0" y="0"/>
          <a:chExt cx="0" cy="0"/>
        </a:xfrm>
      </p:grpSpPr>
      <p:sp>
        <p:nvSpPr>
          <p:cNvPr id="10" name="Rectangle 2"/>
          <p:cNvSpPr>
            <a:spLocks noGrp="1"/>
          </p:cNvSpPr>
          <p:nvPr userDrawn="1">
            <p:ph type="title"/>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a:solidFill>
                <a:schemeClr val="accent6"/>
              </a:solidFill>
              <a:latin typeface="Adobe 黑体 Std R" pitchFamily="34" charset="-122"/>
              <a:ea typeface="Adobe 黑体 Std R" pitchFamily="34" charset="-122"/>
            </a:endParaRPr>
          </a:p>
        </p:txBody>
      </p:sp>
      <p:sp>
        <p:nvSpPr>
          <p:cNvPr id="16" name="Rectangle 3"/>
          <p:cNvSpPr>
            <a:spLocks noGrp="1"/>
          </p:cNvSpPr>
          <p:nvPr userDrawn="1">
            <p:ph type="body" idx="1"/>
          </p:nvPr>
        </p:nvSpPr>
        <p:spPr>
          <a:xfrm>
            <a:off x="539750" y="689375"/>
            <a:ext cx="8135938" cy="696515"/>
          </a:xfrm>
        </p:spPr>
        <p:txBody>
          <a:bodyPr/>
          <a:lstStyle/>
          <a:p>
            <a:pPr lvl="0">
              <a:buClr>
                <a:schemeClr val="accent6"/>
              </a:buClr>
              <a:buFont typeface="Wingdings" pitchFamily="2" charset="2"/>
              <a:buChar char="l"/>
              <a:defRPr/>
            </a:pPr>
            <a:r>
              <a:rPr kumimoji="0" lang="zh-CN" altLang="en-US" sz="2400" b="1">
                <a:ea typeface="Adobe 宋体 Std L" pitchFamily="18" charset="-122"/>
              </a:rPr>
              <a:t>单击此处编辑母版文本样式</a:t>
            </a:r>
          </a:p>
          <a:p>
            <a:pPr lvl="1">
              <a:buClr>
                <a:schemeClr val="accent6"/>
              </a:buClr>
              <a:buFont typeface="Wingdings" pitchFamily="2" charset="2"/>
              <a:buChar char="l"/>
              <a:defRPr/>
            </a:pPr>
            <a:r>
              <a:rPr kumimoji="0" lang="zh-CN" altLang="en-US" sz="2400" b="1">
                <a:ea typeface="Adobe 宋体 Std L" pitchFamily="18" charset="-122"/>
              </a:rPr>
              <a:t>第二级</a:t>
            </a:r>
          </a:p>
          <a:p>
            <a:pPr lvl="2">
              <a:buClr>
                <a:schemeClr val="accent6"/>
              </a:buClr>
              <a:buFont typeface="Wingdings" pitchFamily="2" charset="2"/>
              <a:buChar char="l"/>
              <a:defRPr/>
            </a:pPr>
            <a:r>
              <a:rPr kumimoji="0" lang="zh-CN" altLang="en-US" sz="2400" b="1">
                <a:ea typeface="Adobe 宋体 Std L" pitchFamily="18" charset="-122"/>
              </a:rPr>
              <a:t>第三级</a:t>
            </a:r>
          </a:p>
        </p:txBody>
      </p:sp>
      <p:grpSp>
        <p:nvGrpSpPr>
          <p:cNvPr id="2" name="组合 1"/>
          <p:cNvGrpSpPr>
            <a:grpSpLocks/>
          </p:cNvGrpSpPr>
          <p:nvPr userDrawn="1"/>
        </p:nvGrpSpPr>
        <p:grpSpPr bwMode="auto">
          <a:xfrm>
            <a:off x="814393" y="1385890"/>
            <a:ext cx="7515225" cy="3517106"/>
            <a:chOff x="900113" y="1847850"/>
            <a:chExt cx="7516812" cy="4689475"/>
          </a:xfrm>
        </p:grpSpPr>
        <p:pic>
          <p:nvPicPr>
            <p:cNvPr id="18" name="Picture 9"/>
            <p:cNvPicPr>
              <a:picLocks noChangeAspect="1" noChangeArrowheads="1"/>
            </p:cNvPicPr>
            <p:nvPr/>
          </p:nvPicPr>
          <p:blipFill>
            <a:blip r:embed="rId2"/>
            <a:srcRect/>
            <a:stretch>
              <a:fillRect/>
            </a:stretch>
          </p:blipFill>
          <p:spPr bwMode="auto">
            <a:xfrm>
              <a:off x="900113" y="2427288"/>
              <a:ext cx="6913562" cy="3517900"/>
            </a:xfrm>
            <a:prstGeom prst="rect">
              <a:avLst/>
            </a:prstGeom>
            <a:noFill/>
            <a:ln w="9525">
              <a:noFill/>
              <a:miter lim="800000"/>
              <a:headEnd/>
              <a:tailEnd/>
            </a:ln>
          </p:spPr>
        </p:pic>
        <p:sp>
          <p:nvSpPr>
            <p:cNvPr id="19" name="矩形 18"/>
            <p:cNvSpPr/>
            <p:nvPr/>
          </p:nvSpPr>
          <p:spPr>
            <a:xfrm>
              <a:off x="2179908" y="2782888"/>
              <a:ext cx="3904486" cy="2857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20" name="圆角矩形标注 19"/>
            <p:cNvSpPr>
              <a:spLocks noChangeArrowheads="1"/>
            </p:cNvSpPr>
            <p:nvPr/>
          </p:nvSpPr>
          <p:spPr bwMode="auto">
            <a:xfrm>
              <a:off x="3572439" y="4143375"/>
              <a:ext cx="1784727" cy="642938"/>
            </a:xfrm>
            <a:prstGeom prst="wedgeRoundRectCallout">
              <a:avLst>
                <a:gd name="adj1" fmla="val -92667"/>
                <a:gd name="adj2" fmla="val -209208"/>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p>
              <a:pPr algn="ctr">
                <a:defRPr/>
              </a:pPr>
              <a:r>
                <a:rPr lang="en-US" altLang="zh-CN" b="1" i="0">
                  <a:solidFill>
                    <a:schemeClr val="dk1"/>
                  </a:solidFill>
                  <a:latin typeface="Adobe 宋体 Std L" pitchFamily="18" charset="-122"/>
                  <a:ea typeface="Adobe 宋体 Std L" pitchFamily="18" charset="-122"/>
                </a:rPr>
                <a:t>HTTP</a:t>
              </a:r>
              <a:r>
                <a:rPr lang="zh-CN" altLang="en-US" b="1" i="0">
                  <a:solidFill>
                    <a:schemeClr val="dk1"/>
                  </a:solidFill>
                  <a:latin typeface="Adobe 宋体 Std L" pitchFamily="18" charset="-122"/>
                  <a:ea typeface="Adobe 宋体 Std L" pitchFamily="18" charset="-122"/>
                </a:rPr>
                <a:t>协议</a:t>
              </a:r>
            </a:p>
          </p:txBody>
        </p:sp>
        <p:sp>
          <p:nvSpPr>
            <p:cNvPr id="21" name="圆角矩形标注 20"/>
            <p:cNvSpPr>
              <a:spLocks noChangeArrowheads="1"/>
            </p:cNvSpPr>
            <p:nvPr/>
          </p:nvSpPr>
          <p:spPr bwMode="auto">
            <a:xfrm>
              <a:off x="5976422" y="1847850"/>
              <a:ext cx="1786315" cy="500063"/>
            </a:xfrm>
            <a:prstGeom prst="wedgeRoundRectCallout">
              <a:avLst>
                <a:gd name="adj1" fmla="val -45580"/>
                <a:gd name="adj2" fmla="val 173331"/>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en-US" altLang="zh-CN" sz="1800" b="1" i="0">
                  <a:solidFill>
                    <a:srgbClr val="000000"/>
                  </a:solidFill>
                  <a:latin typeface="Adobe 宋体 Std L" pitchFamily="18" charset="-122"/>
                  <a:ea typeface="Adobe 宋体 Std L" pitchFamily="18" charset="-122"/>
                </a:rPr>
                <a:t>URL</a:t>
              </a:r>
              <a:endParaRPr lang="zh-CN" altLang="en-US" sz="1800" b="1" i="0">
                <a:solidFill>
                  <a:srgbClr val="000000"/>
                </a:solidFill>
                <a:latin typeface="Adobe 宋体 Std L" pitchFamily="18" charset="-122"/>
                <a:ea typeface="Adobe 宋体 Std L" pitchFamily="18" charset="-122"/>
              </a:endParaRPr>
            </a:p>
          </p:txBody>
        </p:sp>
        <p:cxnSp>
          <p:nvCxnSpPr>
            <p:cNvPr id="22" name="直接连接符 21"/>
            <p:cNvCxnSpPr>
              <a:cxnSpLocks noChangeShapeType="1"/>
            </p:cNvCxnSpPr>
            <p:nvPr/>
          </p:nvCxnSpPr>
          <p:spPr bwMode="auto">
            <a:xfrm>
              <a:off x="1463794" y="3860800"/>
              <a:ext cx="1786315" cy="1588"/>
            </a:xfrm>
            <a:prstGeom prst="line">
              <a:avLst/>
            </a:prstGeom>
            <a:noFill/>
            <a:ln w="38100">
              <a:solidFill>
                <a:srgbClr val="FF0000"/>
              </a:solidFill>
              <a:round/>
              <a:headEnd/>
              <a:tailEnd/>
            </a:ln>
            <a:effectLst>
              <a:outerShdw blurRad="63500" dist="23000" dir="5400000" rotWithShape="0">
                <a:srgbClr val="000000">
                  <a:alpha val="34999"/>
                </a:srgbClr>
              </a:outerShdw>
            </a:effectLst>
          </p:spPr>
        </p:cxnSp>
        <p:sp>
          <p:nvSpPr>
            <p:cNvPr id="23" name="圆角矩形标注 22"/>
            <p:cNvSpPr>
              <a:spLocks noChangeArrowheads="1"/>
            </p:cNvSpPr>
            <p:nvPr/>
          </p:nvSpPr>
          <p:spPr bwMode="auto">
            <a:xfrm>
              <a:off x="1465382" y="4581525"/>
              <a:ext cx="1784727" cy="642938"/>
            </a:xfrm>
            <a:prstGeom prst="wedgeRoundRectCallout">
              <a:avLst>
                <a:gd name="adj1" fmla="val -20833"/>
                <a:gd name="adj2" fmla="val -160384"/>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a:solidFill>
                    <a:srgbClr val="000000"/>
                  </a:solidFill>
                  <a:latin typeface="Adobe 宋体 Std L" pitchFamily="18" charset="-122"/>
                  <a:ea typeface="Adobe 宋体 Std L" pitchFamily="18" charset="-122"/>
                </a:rPr>
                <a:t>运行结果</a:t>
              </a:r>
            </a:p>
          </p:txBody>
        </p:sp>
        <p:pic>
          <p:nvPicPr>
            <p:cNvPr id="24" name="图片 2"/>
            <p:cNvPicPr>
              <a:picLocks noChangeAspect="1"/>
            </p:cNvPicPr>
            <p:nvPr/>
          </p:nvPicPr>
          <p:blipFill>
            <a:blip r:embed="rId3"/>
            <a:srcRect/>
            <a:stretch>
              <a:fillRect/>
            </a:stretch>
          </p:blipFill>
          <p:spPr bwMode="auto">
            <a:xfrm>
              <a:off x="7145338" y="5265738"/>
              <a:ext cx="1271587" cy="1271587"/>
            </a:xfrm>
            <a:prstGeom prst="rect">
              <a:avLst/>
            </a:prstGeom>
            <a:noFill/>
            <a:ln w="9525">
              <a:noFill/>
              <a:miter lim="800000"/>
              <a:headEnd/>
              <a:tailEnd/>
            </a:ln>
          </p:spPr>
        </p:pic>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3_仅标题">
    <p:spTree>
      <p:nvGrpSpPr>
        <p:cNvPr id="1" name=""/>
        <p:cNvGrpSpPr/>
        <p:nvPr/>
      </p:nvGrpSpPr>
      <p:grpSpPr>
        <a:xfrm>
          <a:off x="0" y="0"/>
          <a:ext cx="0" cy="0"/>
          <a:chOff x="0" y="0"/>
          <a:chExt cx="0" cy="0"/>
        </a:xfrm>
      </p:grpSpPr>
      <p:sp>
        <p:nvSpPr>
          <p:cNvPr id="12" name="标题 1"/>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a:solidFill>
                <a:schemeClr val="accent6"/>
              </a:solidFill>
              <a:latin typeface="Adobe 黑体 Std R" pitchFamily="34" charset="-122"/>
              <a:ea typeface="Adobe 黑体 Std R" pitchFamily="34" charset="-122"/>
            </a:endParaRPr>
          </a:p>
        </p:txBody>
      </p:sp>
      <p:sp>
        <p:nvSpPr>
          <p:cNvPr id="13" name="内容占位符 2"/>
          <p:cNvSpPr>
            <a:spLocks noGrp="1"/>
          </p:cNvSpPr>
          <p:nvPr userDrawn="1">
            <p:ph idx="4294967295"/>
          </p:nvPr>
        </p:nvSpPr>
        <p:spPr>
          <a:xfrm>
            <a:off x="4545018" y="844153"/>
            <a:ext cx="4130675" cy="3737372"/>
          </a:xfrm>
        </p:spPr>
        <p:txBody>
          <a:bodyPr/>
          <a:lstStyle/>
          <a:p>
            <a:pPr lvl="0">
              <a:lnSpc>
                <a:spcPct val="150000"/>
              </a:lnSpc>
              <a:buClr>
                <a:schemeClr val="accent6"/>
              </a:buClr>
              <a:buFont typeface="Wingdings" pitchFamily="2" charset="2"/>
              <a:buChar char="l"/>
              <a:defRPr/>
            </a:pPr>
            <a:r>
              <a:rPr kumimoji="0" lang="zh-CN" altLang="en-US" sz="2400" b="1">
                <a:ea typeface="Adobe 宋体 Std L" pitchFamily="18" charset="-122"/>
              </a:rPr>
              <a:t>单击此处编辑母版文本样式</a:t>
            </a:r>
          </a:p>
          <a:p>
            <a:pPr lvl="1">
              <a:lnSpc>
                <a:spcPct val="150000"/>
              </a:lnSpc>
              <a:buClr>
                <a:schemeClr val="accent6"/>
              </a:buClr>
              <a:buFont typeface="Wingdings" pitchFamily="2" charset="2"/>
              <a:buChar char="l"/>
              <a:defRPr/>
            </a:pPr>
            <a:r>
              <a:rPr kumimoji="0" lang="zh-CN" altLang="en-US" sz="2400" b="1">
                <a:ea typeface="Adobe 宋体 Std L" pitchFamily="18" charset="-122"/>
              </a:rPr>
              <a:t>第二级</a:t>
            </a:r>
          </a:p>
          <a:p>
            <a:pPr lvl="2">
              <a:lnSpc>
                <a:spcPct val="150000"/>
              </a:lnSpc>
              <a:buClr>
                <a:schemeClr val="accent6"/>
              </a:buClr>
              <a:buFont typeface="Wingdings" pitchFamily="2" charset="2"/>
              <a:buChar char="l"/>
              <a:defRPr/>
            </a:pPr>
            <a:r>
              <a:rPr kumimoji="0" lang="zh-CN" altLang="en-US" sz="2400" b="1">
                <a:ea typeface="Adobe 宋体 Std L" pitchFamily="18" charset="-122"/>
              </a:rPr>
              <a:t>第三级</a:t>
            </a:r>
          </a:p>
          <a:p>
            <a:pPr lvl="3">
              <a:lnSpc>
                <a:spcPct val="150000"/>
              </a:lnSpc>
              <a:buClr>
                <a:schemeClr val="accent6"/>
              </a:buClr>
              <a:buFont typeface="Wingdings" pitchFamily="2" charset="2"/>
              <a:buChar char="l"/>
              <a:defRPr/>
            </a:pPr>
            <a:r>
              <a:rPr kumimoji="0" lang="zh-CN" altLang="en-US" sz="2400" b="1">
                <a:ea typeface="Adobe 宋体 Std L" pitchFamily="18" charset="-122"/>
              </a:rPr>
              <a:t>第四级</a:t>
            </a:r>
          </a:p>
          <a:p>
            <a:pPr lvl="4">
              <a:lnSpc>
                <a:spcPct val="150000"/>
              </a:lnSpc>
              <a:buClr>
                <a:schemeClr val="accent6"/>
              </a:buClr>
              <a:buFont typeface="Wingdings" pitchFamily="2" charset="2"/>
              <a:buChar char="l"/>
              <a:defRPr/>
            </a:pPr>
            <a:r>
              <a:rPr kumimoji="0" lang="zh-CN" altLang="en-US" sz="2400" b="1">
                <a:ea typeface="Adobe 宋体 Std L" pitchFamily="18" charset="-122"/>
              </a:rPr>
              <a:t>第五级</a:t>
            </a:r>
            <a:endParaRPr kumimoji="0" lang="zh-CN" altLang="en-US">
              <a:latin typeface="Adobe 宋体 Std L" pitchFamily="18" charset="-122"/>
              <a:ea typeface="Adobe 宋体 Std L" pitchFamily="18" charset="-122"/>
              <a:cs typeface="华文细黑" pitchFamily="2" charset="-122"/>
            </a:endParaRPr>
          </a:p>
        </p:txBody>
      </p:sp>
      <p:pic>
        <p:nvPicPr>
          <p:cNvPr id="14" name="Picture 4" descr="F:\2014宣传设计\0424-教学课件\研发ppt\b1dd4a90987fec5495993d6f57ff2936.jpg"/>
          <p:cNvPicPr>
            <a:picLocks noChangeAspect="1" noChangeArrowheads="1"/>
          </p:cNvPicPr>
          <p:nvPr userDrawn="1"/>
        </p:nvPicPr>
        <p:blipFill>
          <a:blip r:embed="rId2"/>
          <a:srcRect l="11678" t="9798" r="22951"/>
          <a:stretch>
            <a:fillRect/>
          </a:stretch>
        </p:blipFill>
        <p:spPr bwMode="auto">
          <a:xfrm>
            <a:off x="539750" y="1009652"/>
            <a:ext cx="4032250" cy="3182541"/>
          </a:xfrm>
          <a:prstGeom prst="rect">
            <a:avLst/>
          </a:prstGeom>
          <a:noFill/>
          <a:ln w="9525">
            <a:noFill/>
            <a:miter lim="800000"/>
            <a:headEnd/>
            <a:tailEnd/>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sp>
        <p:nvSpPr>
          <p:cNvPr id="3"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3FEB84D4-D3AC-4D0D-92F3-4E29699CCF8A}" type="slidenum">
              <a:rPr lang="zh-CN" altLang="en-US"/>
              <a:pPr>
                <a:defRPr/>
              </a:pPr>
              <a:t>‹#›</a:t>
            </a:fld>
            <a:endParaRPr lang="en-US" altLang="zh-CN"/>
          </a:p>
        </p:txBody>
      </p:sp>
      <p:sp>
        <p:nvSpPr>
          <p:cNvPr id="5"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a:solidFill>
                <a:schemeClr val="accent6"/>
              </a:solidFill>
              <a:latin typeface="Adobe 黑体 Std R" pitchFamily="34" charset="-122"/>
              <a:ea typeface="Adobe 黑体 Std R" pitchFamily="34" charset="-122"/>
            </a:endParaRPr>
          </a:p>
        </p:txBody>
      </p:sp>
      <p:sp>
        <p:nvSpPr>
          <p:cNvPr id="6" name="Rectangle 3"/>
          <p:cNvSpPr>
            <a:spLocks noChangeArrowheads="1"/>
          </p:cNvSpPr>
          <p:nvPr userDrawn="1"/>
        </p:nvSpPr>
        <p:spPr bwMode="auto">
          <a:xfrm>
            <a:off x="468313" y="750095"/>
            <a:ext cx="8229600" cy="3857625"/>
          </a:xfrm>
          <a:prstGeom prst="rect">
            <a:avLst/>
          </a:prstGeom>
          <a:noFill/>
          <a:ln>
            <a:noFill/>
          </a:ln>
        </p:spPr>
        <p:txBody>
          <a:bodyPr/>
          <a:lstStyle/>
          <a:p>
            <a:pPr marL="342900" indent="-342900">
              <a:lnSpc>
                <a:spcPct val="150000"/>
              </a:lnSpc>
              <a:spcBef>
                <a:spcPct val="20000"/>
              </a:spcBef>
              <a:buClr>
                <a:schemeClr val="accent6"/>
              </a:buClr>
              <a:buFont typeface="Wingdings" pitchFamily="2" charset="2"/>
              <a:buChar char="l"/>
              <a:defRPr/>
            </a:pPr>
            <a:r>
              <a:rPr lang="zh-CN" altLang="en-US" sz="2000" i="0">
                <a:latin typeface="Adobe 宋体 Std L" pitchFamily="18" charset="-122"/>
                <a:ea typeface="Adobe 宋体 Std L" pitchFamily="18" charset="-122"/>
              </a:rPr>
              <a:t>了解静态网站与动态网站的概念及区别</a:t>
            </a:r>
          </a:p>
          <a:p>
            <a:pPr marL="342900" indent="-342900">
              <a:lnSpc>
                <a:spcPct val="150000"/>
              </a:lnSpc>
              <a:spcBef>
                <a:spcPct val="20000"/>
              </a:spcBef>
              <a:buClr>
                <a:schemeClr val="accent6"/>
              </a:buClr>
              <a:buFont typeface="Wingdings" pitchFamily="2" charset="2"/>
              <a:buChar char="l"/>
              <a:defRPr/>
            </a:pPr>
            <a:r>
              <a:rPr lang="zh-CN" altLang="en-US" sz="2000" i="0">
                <a:latin typeface="Adobe 宋体 Std L" pitchFamily="18" charset="-122"/>
                <a:ea typeface="Adobe 宋体 Std L" pitchFamily="18" charset="-122"/>
              </a:rPr>
              <a:t>了解</a:t>
            </a:r>
            <a:r>
              <a:rPr lang="en-US" altLang="zh-CN" sz="2000" i="0">
                <a:latin typeface="Adobe 宋体 Std L" pitchFamily="18" charset="-122"/>
                <a:ea typeface="Adobe 宋体 Std L" pitchFamily="18" charset="-122"/>
              </a:rPr>
              <a:t>B/S</a:t>
            </a:r>
            <a:r>
              <a:rPr lang="zh-CN" altLang="en-US" sz="2000" i="0">
                <a:latin typeface="Adobe 宋体 Std L" pitchFamily="18" charset="-122"/>
                <a:ea typeface="Adobe 宋体 Std L" pitchFamily="18" charset="-122"/>
              </a:rPr>
              <a:t>结构与</a:t>
            </a:r>
            <a:r>
              <a:rPr lang="en-US" altLang="zh-CN" sz="2000" i="0">
                <a:latin typeface="Adobe 宋体 Std L" pitchFamily="18" charset="-122"/>
                <a:ea typeface="Adobe 宋体 Std L" pitchFamily="18" charset="-122"/>
              </a:rPr>
              <a:t>C/S</a:t>
            </a:r>
            <a:r>
              <a:rPr lang="zh-CN" altLang="en-US" sz="2000" i="0">
                <a:latin typeface="Adobe 宋体 Std L" pitchFamily="18" charset="-122"/>
                <a:ea typeface="Adobe 宋体 Std L" pitchFamily="18" charset="-122"/>
              </a:rPr>
              <a:t>结构的概念及区别</a:t>
            </a:r>
          </a:p>
          <a:p>
            <a:pPr marL="342900" indent="-342900">
              <a:lnSpc>
                <a:spcPct val="150000"/>
              </a:lnSpc>
              <a:spcBef>
                <a:spcPct val="20000"/>
              </a:spcBef>
              <a:buClr>
                <a:schemeClr val="accent6"/>
              </a:buClr>
              <a:buFont typeface="Wingdings" pitchFamily="2" charset="2"/>
              <a:buChar char="l"/>
              <a:defRPr/>
            </a:pPr>
            <a:r>
              <a:rPr lang="zh-CN" altLang="en-US" sz="2000" i="0">
                <a:latin typeface="Adobe 宋体 Std L" pitchFamily="18" charset="-122"/>
                <a:ea typeface="Adobe 宋体 Std L" pitchFamily="18" charset="-122"/>
              </a:rPr>
              <a:t>掌握</a:t>
            </a:r>
            <a:r>
              <a:rPr lang="en-US" altLang="zh-CN" sz="2000" i="0">
                <a:latin typeface="Adobe 宋体 Std L" pitchFamily="18" charset="-122"/>
                <a:ea typeface="Adobe 宋体 Std L" pitchFamily="18" charset="-122"/>
              </a:rPr>
              <a:t>B/S</a:t>
            </a:r>
            <a:r>
              <a:rPr lang="zh-CN" altLang="en-US" sz="2000" i="0">
                <a:latin typeface="Adobe 宋体 Std L" pitchFamily="18" charset="-122"/>
                <a:ea typeface="Adobe 宋体 Std L" pitchFamily="18" charset="-122"/>
              </a:rPr>
              <a:t>结构的工作原理</a:t>
            </a:r>
            <a:endParaRPr lang="en-US" altLang="zh-CN" sz="2000" i="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i="0">
                <a:latin typeface="Adobe 宋体 Std L" pitchFamily="18" charset="-122"/>
                <a:ea typeface="Adobe 宋体 Std L" pitchFamily="18" charset="-122"/>
              </a:rPr>
              <a:t>了解</a:t>
            </a:r>
            <a:r>
              <a:rPr lang="en-US" altLang="zh-CN" sz="2000" i="0">
                <a:latin typeface="Adobe 宋体 Std L" pitchFamily="18" charset="-122"/>
                <a:ea typeface="Adobe 宋体 Std L" pitchFamily="18" charset="-122"/>
              </a:rPr>
              <a:t>JSP</a:t>
            </a:r>
            <a:r>
              <a:rPr lang="zh-CN" altLang="en-US" sz="2000" i="0">
                <a:latin typeface="Adobe 宋体 Std L" pitchFamily="18" charset="-122"/>
                <a:ea typeface="Adobe 宋体 Std L" pitchFamily="18" charset="-122"/>
              </a:rPr>
              <a:t>技术</a:t>
            </a:r>
            <a:endParaRPr lang="en-US" altLang="zh-CN" sz="2000" i="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i="0">
                <a:latin typeface="Adobe 宋体 Std L" pitchFamily="18" charset="-122"/>
                <a:ea typeface="Adobe 宋体 Std L" pitchFamily="18" charset="-122"/>
              </a:rPr>
              <a:t>掌握</a:t>
            </a:r>
            <a:r>
              <a:rPr lang="en-US" altLang="zh-CN" sz="2000" i="0">
                <a:latin typeface="Adobe 宋体 Std L" pitchFamily="18" charset="-122"/>
                <a:ea typeface="Adobe 宋体 Std L" pitchFamily="18" charset="-122"/>
              </a:rPr>
              <a:t>JSP</a:t>
            </a:r>
            <a:r>
              <a:rPr lang="zh-CN" altLang="en-US" sz="2000" i="0">
                <a:latin typeface="Adobe 宋体 Std L" pitchFamily="18" charset="-122"/>
                <a:ea typeface="Adobe 宋体 Std L" pitchFamily="18" charset="-122"/>
              </a:rPr>
              <a:t>执行过程</a:t>
            </a:r>
          </a:p>
          <a:p>
            <a:pPr marL="342900" indent="-342900">
              <a:lnSpc>
                <a:spcPct val="150000"/>
              </a:lnSpc>
              <a:spcBef>
                <a:spcPct val="20000"/>
              </a:spcBef>
              <a:buClr>
                <a:schemeClr val="accent6"/>
              </a:buClr>
              <a:buFont typeface="Wingdings" pitchFamily="2" charset="2"/>
              <a:buChar char="l"/>
              <a:defRPr/>
            </a:pPr>
            <a:r>
              <a:rPr lang="zh-CN" altLang="en-US" sz="2000" i="0">
                <a:latin typeface="Adobe 宋体 Std L" pitchFamily="18" charset="-122"/>
                <a:ea typeface="Adobe 宋体 Std L" pitchFamily="18" charset="-122"/>
              </a:rPr>
              <a:t>掌握如何搭建</a:t>
            </a:r>
            <a:r>
              <a:rPr lang="en-US" altLang="zh-CN" sz="2000" i="0">
                <a:latin typeface="Adobe 宋体 Std L" pitchFamily="18" charset="-122"/>
                <a:ea typeface="Adobe 宋体 Std L" pitchFamily="18" charset="-122"/>
              </a:rPr>
              <a:t>JSP</a:t>
            </a:r>
            <a:r>
              <a:rPr lang="zh-CN" altLang="en-US" sz="2000" i="0">
                <a:latin typeface="Adobe 宋体 Std L" pitchFamily="18" charset="-122"/>
                <a:ea typeface="Adobe 宋体 Std L" pitchFamily="18" charset="-122"/>
              </a:rPr>
              <a:t>开发环境</a:t>
            </a:r>
          </a:p>
          <a:p>
            <a:pPr marL="342900" indent="-342900">
              <a:lnSpc>
                <a:spcPct val="150000"/>
              </a:lnSpc>
              <a:spcBef>
                <a:spcPct val="20000"/>
              </a:spcBef>
              <a:buClr>
                <a:schemeClr val="accent6"/>
              </a:buClr>
              <a:buFont typeface="Wingdings" pitchFamily="2" charset="2"/>
              <a:buChar char="l"/>
              <a:defRPr/>
            </a:pPr>
            <a:r>
              <a:rPr lang="zh-CN" altLang="en-US" sz="2000" i="0">
                <a:latin typeface="Adobe 宋体 Std L" pitchFamily="18" charset="-122"/>
                <a:ea typeface="Adobe 宋体 Std L" pitchFamily="18" charset="-122"/>
              </a:rPr>
              <a:t>掌握如何建立</a:t>
            </a:r>
            <a:r>
              <a:rPr lang="en-US" altLang="zh-CN" sz="2000" i="0">
                <a:latin typeface="Adobe 宋体 Std L" pitchFamily="18" charset="-122"/>
                <a:ea typeface="Adobe 宋体 Std L" pitchFamily="18" charset="-122"/>
              </a:rPr>
              <a:t>Web</a:t>
            </a:r>
            <a:r>
              <a:rPr lang="zh-CN" altLang="en-US" sz="2000" i="0">
                <a:latin typeface="Adobe 宋体 Std L" pitchFamily="18" charset="-122"/>
                <a:ea typeface="Adobe 宋体 Std L" pitchFamily="18" charset="-122"/>
              </a:rPr>
              <a:t>动态项目</a:t>
            </a:r>
          </a:p>
          <a:p>
            <a:pPr marL="342900" indent="-342900">
              <a:lnSpc>
                <a:spcPct val="150000"/>
              </a:lnSpc>
              <a:spcBef>
                <a:spcPct val="20000"/>
              </a:spcBef>
              <a:buClr>
                <a:schemeClr val="accent6"/>
              </a:buClr>
              <a:buFont typeface="Wingdings" pitchFamily="2" charset="2"/>
              <a:buChar char="l"/>
              <a:defRPr/>
            </a:pPr>
            <a:r>
              <a:rPr lang="zh-CN" altLang="en-US" i="0">
                <a:latin typeface="Adobe 宋体 Std L" pitchFamily="18" charset="-122"/>
                <a:ea typeface="Adobe 宋体 Std L" pitchFamily="18" charset="-122"/>
              </a:rPr>
              <a:t>了解</a:t>
            </a:r>
            <a:r>
              <a:rPr lang="en-US" altLang="zh-CN" i="0">
                <a:latin typeface="Adobe 宋体 Std L" pitchFamily="18" charset="-122"/>
                <a:ea typeface="Adobe 宋体 Std L" pitchFamily="18" charset="-122"/>
              </a:rPr>
              <a:t>Web</a:t>
            </a:r>
            <a:r>
              <a:rPr lang="zh-CN" altLang="en-US" i="0">
                <a:latin typeface="Adobe 宋体 Std L" pitchFamily="18" charset="-122"/>
                <a:ea typeface="Adobe 宋体 Std L" pitchFamily="18" charset="-122"/>
              </a:rPr>
              <a:t>应用的目录结构</a:t>
            </a:r>
            <a:endParaRPr lang="zh-CN" altLang="en-US" sz="2000" i="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i="0">
                <a:latin typeface="Adobe 宋体 Std L" pitchFamily="18" charset="-122"/>
                <a:ea typeface="Adobe 宋体 Std L" pitchFamily="18" charset="-122"/>
              </a:rPr>
              <a:t>了解项目的打包发布</a:t>
            </a:r>
            <a:endParaRPr lang="en-US" altLang="zh-CN" sz="2000" i="0">
              <a:latin typeface="Adobe 宋体 Std L" pitchFamily="18" charset="-122"/>
              <a:ea typeface="Adobe 宋体 Std L" pitchFamily="18" charset="-122"/>
            </a:endParaRPr>
          </a:p>
          <a:p>
            <a:pPr marL="342900" indent="-342900">
              <a:lnSpc>
                <a:spcPct val="150000"/>
              </a:lnSpc>
              <a:spcBef>
                <a:spcPct val="20000"/>
              </a:spcBef>
              <a:buClr>
                <a:schemeClr val="accent6"/>
              </a:buClr>
              <a:buFont typeface="Wingdings" pitchFamily="2" charset="2"/>
              <a:buChar char="l"/>
              <a:defRPr/>
            </a:pPr>
            <a:r>
              <a:rPr lang="zh-CN" altLang="en-US" sz="2000" i="0">
                <a:latin typeface="Adobe 宋体 Std L" pitchFamily="18" charset="-122"/>
                <a:ea typeface="Adobe 宋体 Std L" pitchFamily="18" charset="-122"/>
              </a:rPr>
              <a:t>掌握</a:t>
            </a:r>
            <a:r>
              <a:rPr lang="en-US" altLang="zh-CN" sz="2000" i="0">
                <a:latin typeface="Adobe 宋体 Std L" pitchFamily="18" charset="-122"/>
                <a:ea typeface="Adobe 宋体 Std L" pitchFamily="18" charset="-122"/>
              </a:rPr>
              <a:t>Web</a:t>
            </a:r>
            <a:r>
              <a:rPr lang="zh-CN" altLang="en-US" sz="2000" i="0">
                <a:latin typeface="Adobe 宋体 Std L" pitchFamily="18" charset="-122"/>
                <a:ea typeface="Adobe 宋体 Std L" pitchFamily="18" charset="-122"/>
              </a:rPr>
              <a:t>程序的调试技巧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7" name="Rectangle 3"/>
          <p:cNvSpPr>
            <a:spLocks noGrp="1" noChangeArrowheads="1"/>
          </p:cNvSpPr>
          <p:nvPr userDrawn="1">
            <p:ph idx="4294967295"/>
          </p:nvPr>
        </p:nvSpPr>
        <p:spPr>
          <a:xfrm>
            <a:off x="827088" y="1059658"/>
            <a:ext cx="8229600" cy="3737372"/>
          </a:xfrm>
        </p:spPr>
        <p:txBody>
          <a:bodyPr/>
          <a:lstStyle/>
          <a:p>
            <a:pPr marL="0" lvl="0" indent="0" eaLnBrk="1" hangingPunct="1">
              <a:lnSpc>
                <a:spcPct val="150000"/>
              </a:lnSpc>
              <a:buFont typeface="Wingdings" pitchFamily="2" charset="2"/>
              <a:buNone/>
            </a:pPr>
            <a:r>
              <a:rPr kumimoji="0" lang="zh-CN" altLang="en-US" sz="2400">
                <a:ea typeface="Adobe 宋体 Std L" pitchFamily="18" charset="-122"/>
              </a:rPr>
              <a:t>单击此处编辑母版文本样式</a:t>
            </a:r>
          </a:p>
          <a:p>
            <a:pPr marL="0" lvl="1" indent="0" eaLnBrk="1" hangingPunct="1">
              <a:lnSpc>
                <a:spcPct val="150000"/>
              </a:lnSpc>
              <a:buFont typeface="Wingdings" pitchFamily="2" charset="2"/>
              <a:buNone/>
            </a:pPr>
            <a:r>
              <a:rPr kumimoji="0" lang="zh-CN" altLang="en-US" sz="2400">
                <a:ea typeface="Adobe 宋体 Std L" pitchFamily="18" charset="-122"/>
              </a:rPr>
              <a:t>第二级</a:t>
            </a:r>
          </a:p>
          <a:p>
            <a:pPr marL="0" lvl="2" indent="0" eaLnBrk="1" hangingPunct="1">
              <a:lnSpc>
                <a:spcPct val="150000"/>
              </a:lnSpc>
              <a:buFont typeface="Wingdings" pitchFamily="2" charset="2"/>
              <a:buNone/>
            </a:pPr>
            <a:r>
              <a:rPr kumimoji="0" lang="zh-CN" altLang="en-US" sz="2400">
                <a:ea typeface="Adobe 宋体 Std L" pitchFamily="18" charset="-122"/>
              </a:rPr>
              <a:t>第三级</a:t>
            </a:r>
          </a:p>
          <a:p>
            <a:pPr marL="0" lvl="3" indent="0" eaLnBrk="1" hangingPunct="1">
              <a:lnSpc>
                <a:spcPct val="150000"/>
              </a:lnSpc>
              <a:buFont typeface="Wingdings" pitchFamily="2" charset="2"/>
              <a:buNone/>
            </a:pPr>
            <a:r>
              <a:rPr kumimoji="0" lang="zh-CN" altLang="en-US" sz="2400">
                <a:ea typeface="Adobe 宋体 Std L" pitchFamily="18" charset="-122"/>
              </a:rPr>
              <a:t>第四级</a:t>
            </a:r>
          </a:p>
          <a:p>
            <a:pPr marL="0" lvl="4" indent="0" eaLnBrk="1" hangingPunct="1">
              <a:lnSpc>
                <a:spcPct val="150000"/>
              </a:lnSpc>
              <a:buFont typeface="Wingdings" pitchFamily="2" charset="2"/>
              <a:buNone/>
            </a:pPr>
            <a:r>
              <a:rPr kumimoji="0" lang="zh-CN" altLang="en-US" sz="2400">
                <a:ea typeface="Adobe 宋体 Std L" pitchFamily="18" charset="-122"/>
              </a:rPr>
              <a:t>第五级</a:t>
            </a:r>
            <a:endParaRPr kumimoji="0" lang="zh-CN" altLang="en-US" sz="2000">
              <a:latin typeface="Adobe 宋体 Std L" pitchFamily="18" charset="-122"/>
              <a:ea typeface="Adobe 宋体 Std L" pitchFamily="18" charset="-122"/>
              <a:cs typeface="华文细黑" pitchFamily="2" charset="-122"/>
            </a:endParaRPr>
          </a:p>
        </p:txBody>
      </p:sp>
      <p:sp>
        <p:nvSpPr>
          <p:cNvPr id="8" name="标题 3"/>
          <p:cNvSpPr>
            <a:spLocks noGrp="1"/>
          </p:cNvSpPr>
          <p:nvPr userDrawn="1">
            <p:ph type="title" idx="4294967295"/>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a:solidFill>
                <a:schemeClr val="accent6"/>
              </a:solidFill>
              <a:latin typeface="Adobe 黑体 Std R" pitchFamily="34" charset="-122"/>
              <a:ea typeface="Adobe 黑体 Std R" pitchFamily="34" charset="-122"/>
            </a:endParaRPr>
          </a:p>
        </p:txBody>
      </p:sp>
      <p:pic>
        <p:nvPicPr>
          <p:cNvPr id="9" name="图片 8"/>
          <p:cNvPicPr>
            <a:picLocks noChangeAspect="1"/>
          </p:cNvPicPr>
          <p:nvPr userDrawn="1"/>
        </p:nvPicPr>
        <p:blipFill>
          <a:blip r:embed="rId2" cstate="print">
            <a:duotone>
              <a:schemeClr val="accent1">
                <a:shade val="45000"/>
                <a:satMod val="135000"/>
              </a:schemeClr>
              <a:prstClr val="white"/>
            </a:duotone>
          </a:blip>
          <a:stretch>
            <a:fillRect/>
          </a:stretch>
        </p:blipFill>
        <p:spPr>
          <a:xfrm>
            <a:off x="827584" y="1059582"/>
            <a:ext cx="720080" cy="540060"/>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FB08D82C-987C-411A-9F02-A86A79A37A34}" type="slidenum">
              <a:rPr lang="zh-CN" altLang="en-US"/>
              <a:pPr>
                <a:defRPr/>
              </a:pPr>
              <a:t>‹#›</a:t>
            </a:fld>
            <a:endParaRPr lang="en-US" altLang="zh-CN"/>
          </a:p>
        </p:txBody>
      </p:sp>
      <p:sp>
        <p:nvSpPr>
          <p:cNvPr id="3" name="Rectangle 3"/>
          <p:cNvSpPr>
            <a:spLocks noGrp="1" noChangeArrowheads="1"/>
          </p:cNvSpPr>
          <p:nvPr userDrawn="1">
            <p:ph idx="4294967295"/>
          </p:nvPr>
        </p:nvSpPr>
        <p:spPr>
          <a:xfrm>
            <a:off x="468313" y="832247"/>
            <a:ext cx="8229600" cy="3737372"/>
          </a:xfrm>
        </p:spPr>
        <p:txBody>
          <a:bodyPr/>
          <a:lstStyle/>
          <a:p>
            <a:pPr marL="0" lvl="0" indent="0" eaLnBrk="1" hangingPunct="1">
              <a:lnSpc>
                <a:spcPct val="150000"/>
              </a:lnSpc>
              <a:buFont typeface="Wingdings" pitchFamily="2" charset="2"/>
              <a:buNone/>
            </a:pPr>
            <a:r>
              <a:rPr kumimoji="0" lang="zh-CN" altLang="en-US">
                <a:ea typeface="Adobe 宋体 Std L" pitchFamily="18" charset="-122"/>
              </a:rPr>
              <a:t>单击此处编辑母版文本样式</a:t>
            </a:r>
          </a:p>
          <a:p>
            <a:pPr marL="0" lvl="1" indent="0" eaLnBrk="1" hangingPunct="1">
              <a:lnSpc>
                <a:spcPct val="150000"/>
              </a:lnSpc>
              <a:buFont typeface="Wingdings" pitchFamily="2" charset="2"/>
              <a:buNone/>
            </a:pPr>
            <a:r>
              <a:rPr kumimoji="0" lang="zh-CN" altLang="en-US">
                <a:ea typeface="Adobe 宋体 Std L" pitchFamily="18" charset="-122"/>
              </a:rPr>
              <a:t>第二级</a:t>
            </a:r>
          </a:p>
          <a:p>
            <a:pPr marL="0" lvl="2" indent="0" eaLnBrk="1" hangingPunct="1">
              <a:lnSpc>
                <a:spcPct val="150000"/>
              </a:lnSpc>
              <a:buFont typeface="Wingdings" pitchFamily="2" charset="2"/>
              <a:buNone/>
            </a:pPr>
            <a:r>
              <a:rPr kumimoji="0" lang="zh-CN" altLang="en-US">
                <a:ea typeface="Adobe 宋体 Std L" pitchFamily="18" charset="-122"/>
              </a:rPr>
              <a:t>第三级</a:t>
            </a:r>
          </a:p>
          <a:p>
            <a:pPr marL="0" lvl="3" indent="0" eaLnBrk="1" hangingPunct="1">
              <a:lnSpc>
                <a:spcPct val="150000"/>
              </a:lnSpc>
              <a:buFont typeface="Wingdings" pitchFamily="2" charset="2"/>
              <a:buNone/>
            </a:pPr>
            <a:r>
              <a:rPr kumimoji="0" lang="zh-CN" altLang="en-US">
                <a:ea typeface="Adobe 宋体 Std L" pitchFamily="18" charset="-122"/>
              </a:rPr>
              <a:t>第四级</a:t>
            </a:r>
          </a:p>
        </p:txBody>
      </p:sp>
      <p:sp>
        <p:nvSpPr>
          <p:cNvPr id="4" name="标题 3"/>
          <p:cNvSpPr>
            <a:spLocks noGrp="1"/>
          </p:cNvSpPr>
          <p:nvPr userDrawn="1">
            <p:ph type="title" idx="4294967295"/>
          </p:nvPr>
        </p:nvSpPr>
        <p:spPr>
          <a:xfrm>
            <a:off x="539755" y="2"/>
            <a:ext cx="8158163"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a:solidFill>
                <a:schemeClr val="accent6"/>
              </a:solidFill>
              <a:latin typeface="Adobe 黑体 Std R" pitchFamily="34" charset="-122"/>
              <a:ea typeface="Adobe 黑体 Std R" pitchFamily="34" charset="-122"/>
            </a:endParaRPr>
          </a:p>
        </p:txBody>
      </p:sp>
      <p:pic>
        <p:nvPicPr>
          <p:cNvPr id="5" name="图片 4"/>
          <p:cNvPicPr>
            <a:picLocks noChangeAspect="1"/>
          </p:cNvPicPr>
          <p:nvPr userDrawn="1"/>
        </p:nvPicPr>
        <p:blipFill>
          <a:blip r:embed="rId2" cstate="print">
            <a:duotone>
              <a:schemeClr val="accent1">
                <a:shade val="45000"/>
                <a:satMod val="135000"/>
              </a:schemeClr>
              <a:prstClr val="white"/>
            </a:duotone>
          </a:blip>
          <a:stretch>
            <a:fillRect/>
          </a:stretch>
        </p:blipFill>
        <p:spPr>
          <a:xfrm>
            <a:off x="323528" y="832247"/>
            <a:ext cx="720080" cy="54006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0"/>
            <a:ext cx="8207375" cy="3750469"/>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a:t>第二级</a:t>
            </a:r>
            <a:endParaRPr lang="en-US" altLang="zh-CN"/>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a:t>单击此处编辑母版标题样式</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FB08D82C-987C-411A-9F02-A86A79A37A34}" type="slidenum">
              <a:rPr lang="zh-CN" altLang="en-US"/>
              <a:pPr>
                <a:defRPr/>
              </a:pPr>
              <a:t>‹#›</a:t>
            </a:fld>
            <a:endParaRPr lang="en-US" altLang="zh-CN"/>
          </a:p>
        </p:txBody>
      </p:sp>
      <p:sp>
        <p:nvSpPr>
          <p:cNvPr id="3" name="Rectangle 3"/>
          <p:cNvSpPr>
            <a:spLocks noGrp="1" noChangeArrowheads="1"/>
          </p:cNvSpPr>
          <p:nvPr userDrawn="1">
            <p:ph idx="4294967295"/>
          </p:nvPr>
        </p:nvSpPr>
        <p:spPr>
          <a:xfrm>
            <a:off x="539750" y="844153"/>
            <a:ext cx="8135938" cy="3737372"/>
          </a:xfrm>
        </p:spPr>
        <p:txBody>
          <a:bodyPr/>
          <a:lstStyle/>
          <a:p>
            <a:pPr lvl="0" eaLnBrk="1" hangingPunct="1">
              <a:lnSpc>
                <a:spcPct val="150000"/>
              </a:lnSpc>
              <a:buClr>
                <a:schemeClr val="accent6"/>
              </a:buClr>
              <a:buFont typeface="Wingdings" pitchFamily="2" charset="2"/>
              <a:buChar char="l"/>
              <a:defRPr/>
            </a:pPr>
            <a:r>
              <a:rPr kumimoji="0" lang="zh-CN" altLang="en-US">
                <a:ea typeface="Adobe 宋体 Std L" pitchFamily="18" charset="-122"/>
              </a:rPr>
              <a:t>单击此处编辑母版文本样式</a:t>
            </a:r>
          </a:p>
          <a:p>
            <a:pPr lvl="1" eaLnBrk="1" hangingPunct="1">
              <a:lnSpc>
                <a:spcPct val="150000"/>
              </a:lnSpc>
              <a:buClr>
                <a:schemeClr val="accent6"/>
              </a:buClr>
              <a:buFont typeface="Wingdings" pitchFamily="2" charset="2"/>
              <a:buChar char="l"/>
              <a:defRPr/>
            </a:pPr>
            <a:r>
              <a:rPr kumimoji="0" lang="zh-CN" altLang="en-US">
                <a:ea typeface="Adobe 宋体 Std L" pitchFamily="18" charset="-122"/>
              </a:rPr>
              <a:t>第二级</a:t>
            </a:r>
          </a:p>
          <a:p>
            <a:pPr lvl="2" eaLnBrk="1" hangingPunct="1">
              <a:lnSpc>
                <a:spcPct val="150000"/>
              </a:lnSpc>
              <a:buClr>
                <a:schemeClr val="accent6"/>
              </a:buClr>
              <a:buFont typeface="Wingdings" pitchFamily="2" charset="2"/>
              <a:buChar char="l"/>
              <a:defRPr/>
            </a:pPr>
            <a:r>
              <a:rPr kumimoji="0" lang="zh-CN" altLang="en-US">
                <a:ea typeface="Adobe 宋体 Std L" pitchFamily="18" charset="-122"/>
              </a:rPr>
              <a:t>第三级</a:t>
            </a:r>
          </a:p>
          <a:p>
            <a:pPr lvl="3" eaLnBrk="1" hangingPunct="1">
              <a:lnSpc>
                <a:spcPct val="150000"/>
              </a:lnSpc>
              <a:buClr>
                <a:schemeClr val="accent6"/>
              </a:buClr>
              <a:buFont typeface="Wingdings" pitchFamily="2" charset="2"/>
              <a:buChar char="l"/>
              <a:defRPr/>
            </a:pPr>
            <a:r>
              <a:rPr kumimoji="0" lang="zh-CN" altLang="en-US">
                <a:ea typeface="Adobe 宋体 Std L" pitchFamily="18" charset="-122"/>
              </a:rPr>
              <a:t>第四级</a:t>
            </a:r>
          </a:p>
          <a:p>
            <a:pPr lvl="4" eaLnBrk="1" hangingPunct="1">
              <a:lnSpc>
                <a:spcPct val="150000"/>
              </a:lnSpc>
              <a:buClr>
                <a:schemeClr val="accent6"/>
              </a:buClr>
              <a:buFont typeface="Wingdings" pitchFamily="2" charset="2"/>
              <a:buChar char="l"/>
              <a:defRPr/>
            </a:pPr>
            <a:r>
              <a:rPr kumimoji="0" lang="zh-CN" altLang="en-US">
                <a:ea typeface="Adobe 宋体 Std L" pitchFamily="18" charset="-122"/>
              </a:rPr>
              <a:t>第五级</a:t>
            </a:r>
            <a:endParaRPr kumimoji="0" lang="en-US" altLang="zh-CN" sz="1600">
              <a:latin typeface="Adobe 宋体 Std L" pitchFamily="18" charset="-122"/>
              <a:ea typeface="Adobe 宋体 Std L" pitchFamily="18" charset="-122"/>
              <a:cs typeface="华文细黑" pitchFamily="2" charset="-122"/>
            </a:endParaRPr>
          </a:p>
        </p:txBody>
      </p:sp>
      <p:sp>
        <p:nvSpPr>
          <p:cNvPr id="4" name="标题 3"/>
          <p:cNvSpPr>
            <a:spLocks noGrp="1"/>
          </p:cNvSpPr>
          <p:nvPr userDrawn="1">
            <p:ph type="title" idx="4294967295"/>
          </p:nvPr>
        </p:nvSpPr>
        <p:spPr>
          <a:xfrm>
            <a:off x="539750" y="2"/>
            <a:ext cx="8147050" cy="519113"/>
          </a:xfrm>
        </p:spPr>
        <p:txBody>
          <a:bodyPr/>
          <a:lstStyle/>
          <a:p>
            <a:pPr eaLnBrk="1" hangingPunct="1">
              <a:defRPr/>
            </a:pPr>
            <a:r>
              <a:rPr kumimoji="0" lang="zh-CN" altLang="en-US" sz="2800" b="1">
                <a:solidFill>
                  <a:schemeClr val="accent6"/>
                </a:solidFill>
                <a:ea typeface="Adobe 黑体 Std R" pitchFamily="34" charset="-122"/>
              </a:rPr>
              <a:t>单击此处编辑母版标题样式</a:t>
            </a:r>
            <a:endParaRPr kumimoji="0" lang="zh-CN" altLang="en-US" sz="2800" b="1">
              <a:solidFill>
                <a:schemeClr val="accent6"/>
              </a:solidFill>
              <a:latin typeface="Adobe 黑体 Std R" pitchFamily="34" charset="-122"/>
              <a:ea typeface="Adobe 黑体 Std R" pitchFamily="34" charset="-122"/>
            </a:endParaRPr>
          </a:p>
        </p:txBody>
      </p:sp>
      <p:sp>
        <p:nvSpPr>
          <p:cNvPr id="5" name="TextBox 4"/>
          <p:cNvSpPr txBox="1">
            <a:spLocks noChangeArrowheads="1"/>
          </p:cNvSpPr>
          <p:nvPr userDrawn="1"/>
        </p:nvSpPr>
        <p:spPr bwMode="auto">
          <a:xfrm>
            <a:off x="1071563" y="3053954"/>
            <a:ext cx="7358062" cy="923330"/>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a:spAutoFit/>
          </a:bodyP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eaLnBrk="1" hangingPunct="1">
              <a:defRPr/>
            </a:pPr>
            <a:r>
              <a:rPr lang="en-US" altLang="zh-CN" sz="1800" b="1">
                <a:solidFill>
                  <a:srgbClr val="000000"/>
                </a:solidFill>
                <a:latin typeface="Adobe 宋体 Std L" pitchFamily="18" charset="-122"/>
                <a:ea typeface="Adobe 宋体 Std L" pitchFamily="18" charset="-122"/>
              </a:rPr>
              <a:t>&lt;Context path = “/student” </a:t>
            </a:r>
            <a:r>
              <a:rPr lang="en-US" altLang="zh-CN" sz="1800" b="1" err="1">
                <a:solidFill>
                  <a:srgbClr val="000000"/>
                </a:solidFill>
                <a:latin typeface="Adobe 宋体 Std L" pitchFamily="18" charset="-122"/>
                <a:ea typeface="Adobe 宋体 Std L" pitchFamily="18" charset="-122"/>
              </a:rPr>
              <a:t>docBase</a:t>
            </a:r>
            <a:r>
              <a:rPr lang="en-US" altLang="zh-CN" sz="1800" b="1">
                <a:solidFill>
                  <a:srgbClr val="000000"/>
                </a:solidFill>
                <a:latin typeface="Adobe 宋体 Std L" pitchFamily="18" charset="-122"/>
                <a:ea typeface="Adobe 宋体 Std L" pitchFamily="18" charset="-122"/>
              </a:rPr>
              <a:t>=“D:\</a:t>
            </a:r>
            <a:r>
              <a:rPr lang="en-US" altLang="zh-CN" sz="1800" b="1" err="1">
                <a:solidFill>
                  <a:srgbClr val="000000"/>
                </a:solidFill>
                <a:latin typeface="Adobe 宋体 Std L" pitchFamily="18" charset="-122"/>
                <a:ea typeface="Adobe 宋体 Std L" pitchFamily="18" charset="-122"/>
              </a:rPr>
              <a:t>MyApp</a:t>
            </a:r>
            <a:r>
              <a:rPr lang="en-US" altLang="zh-CN" sz="1800" b="1">
                <a:solidFill>
                  <a:srgbClr val="000000"/>
                </a:solidFill>
                <a:latin typeface="Adobe 宋体 Std L" pitchFamily="18" charset="-122"/>
                <a:ea typeface="Adobe 宋体 Std L" pitchFamily="18" charset="-122"/>
              </a:rPr>
              <a:t>\</a:t>
            </a:r>
            <a:r>
              <a:rPr lang="en-US" altLang="zh-CN" sz="1800" b="1" err="1">
                <a:solidFill>
                  <a:srgbClr val="000000"/>
                </a:solidFill>
                <a:latin typeface="Adobe 宋体 Std L" pitchFamily="18" charset="-122"/>
                <a:ea typeface="Adobe 宋体 Std L" pitchFamily="18" charset="-122"/>
              </a:rPr>
              <a:t>StudentManage</a:t>
            </a:r>
            <a:r>
              <a:rPr lang="en-US" altLang="zh-CN" sz="1800" b="1">
                <a:solidFill>
                  <a:srgbClr val="000000"/>
                </a:solidFill>
                <a:latin typeface="Adobe 宋体 Std L" pitchFamily="18" charset="-122"/>
                <a:ea typeface="Adobe 宋体 Std L" pitchFamily="18" charset="-122"/>
              </a:rPr>
              <a:t>” debug=0 reloadable=“true”&gt;</a:t>
            </a:r>
            <a:endParaRPr lang="zh-CN" altLang="en-US" sz="1800" b="1">
              <a:solidFill>
                <a:srgbClr val="000000"/>
              </a:solidFill>
              <a:latin typeface="Adobe 宋体 Std L" pitchFamily="18" charset="-122"/>
              <a:ea typeface="Adobe 宋体 Std L" pitchFamily="18" charset="-122"/>
            </a:endParaRPr>
          </a:p>
        </p:txBody>
      </p:sp>
      <p:pic>
        <p:nvPicPr>
          <p:cNvPr id="6" name="图片 4"/>
          <p:cNvPicPr>
            <a:picLocks noChangeAspect="1"/>
          </p:cNvPicPr>
          <p:nvPr userDrawn="1"/>
        </p:nvPicPr>
        <p:blipFill>
          <a:blip r:embed="rId2"/>
          <a:srcRect/>
          <a:stretch>
            <a:fillRect/>
          </a:stretch>
        </p:blipFill>
        <p:spPr bwMode="auto">
          <a:xfrm>
            <a:off x="7954963" y="3274221"/>
            <a:ext cx="577850" cy="432197"/>
          </a:xfrm>
          <a:prstGeom prst="rect">
            <a:avLst/>
          </a:prstGeom>
          <a:noFill/>
          <a:ln w="9525">
            <a:noFill/>
            <a:miter lim="800000"/>
            <a:headEnd/>
            <a:tailEnd/>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a:defRPr/>
            </a:pPr>
            <a:r>
              <a:rPr lang="de-DE" altLang="zh-CN"/>
              <a:t>Page </a:t>
            </a:r>
            <a:r>
              <a:rPr lang="de-DE" altLang="zh-CN">
                <a:sym typeface="MS UI Gothic" pitchFamily="34" charset="-128"/>
              </a:rPr>
              <a:t></a:t>
            </a:r>
            <a:r>
              <a:rPr lang="de-DE" altLang="zh-CN"/>
              <a:t> </a:t>
            </a:r>
            <a:fld id="{AD3AC9A5-20D0-4EF6-BA80-73EFC9BE9A7C}" type="slidenum">
              <a:rPr lang="zh-CN" altLang="en-US" smtClean="0"/>
              <a:pPr>
                <a:defRPr/>
              </a:pPr>
              <a:t>‹#›</a:t>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CAEF9EDF-8CA5-4E21-821D-9C2CA8A26E0A}" type="slidenum">
              <a:rPr lang="zh-CN" altLang="en-US"/>
              <a:pPr>
                <a:defRPr/>
              </a:pPr>
              <a:t>‹#›</a:t>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71"/>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C3F620E9-F25D-4328-9790-144ACDEE8CFE}" type="slidenum">
              <a:rPr lang="zh-CN" altLang="en-US"/>
              <a:pPr>
                <a:defRPr/>
              </a:pPr>
              <a:t>‹#›</a:t>
            </a:fld>
            <a:endParaRPr lang="en-US" altLang="zh-C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15B528E2-8AE1-4CA7-86F2-B2032E1DF511}" type="slidenum">
              <a:rPr lang="zh-CN" altLang="en-US"/>
              <a:pPr>
                <a:defRPr/>
              </a:pPr>
              <a:t>‹#›</a:t>
            </a:fld>
            <a:endParaRPr lang="en-US" altLang="zh-CN"/>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236935"/>
            <a:ext cx="2051050" cy="43576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8" y="236935"/>
            <a:ext cx="6003925" cy="43576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5A3B6F00-04B7-46A7-AA7E-BB30A0334EC6}" type="slidenum">
              <a:rPr lang="zh-CN" altLang="en-US"/>
              <a:pPr>
                <a:defRPr/>
              </a:pPr>
              <a:t>‹#›</a:t>
            </a:fld>
            <a:endParaRPr lang="en-US" altLang="zh-CN"/>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a:defRPr/>
            </a:pPr>
            <a:r>
              <a:rPr lang="de-DE" altLang="zh-CN"/>
              <a:t>Page </a:t>
            </a:r>
            <a:r>
              <a:rPr lang="de-DE" altLang="zh-CN">
                <a:sym typeface="MS UI Gothic" pitchFamily="34" charset="-128"/>
              </a:rPr>
              <a:t></a:t>
            </a:r>
            <a:r>
              <a:rPr lang="de-DE" altLang="zh-CN"/>
              <a:t> </a:t>
            </a:r>
            <a:fld id="{AD3AC9A5-20D0-4EF6-BA80-73EFC9BE9A7C}" type="slidenum">
              <a:rPr lang="zh-CN" altLang="en-US" smtClean="0"/>
              <a:pPr>
                <a:defRPr/>
              </a:pPr>
              <a:t>‹#›</a:t>
            </a:fld>
            <a:endParaRPr lang="en-US" altLang="zh-CN"/>
          </a:p>
        </p:txBody>
      </p:sp>
      <p:sp>
        <p:nvSpPr>
          <p:cNvPr id="5" name="内容占位符 4"/>
          <p:cNvSpPr>
            <a:spLocks noGrp="1"/>
          </p:cNvSpPr>
          <p:nvPr>
            <p:ph sz="quarter" idx="11"/>
          </p:nvPr>
        </p:nvSpPr>
        <p:spPr>
          <a:xfrm>
            <a:off x="1357290" y="857238"/>
            <a:ext cx="5357834" cy="278607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占位符 6"/>
          <p:cNvSpPr>
            <a:spLocks noGrp="1"/>
          </p:cNvSpPr>
          <p:nvPr>
            <p:ph type="body" sz="quarter" idx="12"/>
          </p:nvPr>
        </p:nvSpPr>
        <p:spPr>
          <a:xfrm>
            <a:off x="1428750" y="3929063"/>
            <a:ext cx="5786456" cy="857250"/>
          </a:xfrm>
        </p:spPr>
        <p:style>
          <a:lnRef idx="2">
            <a:schemeClr val="accent2"/>
          </a:lnRef>
          <a:fillRef idx="1">
            <a:schemeClr val="lt1"/>
          </a:fillRef>
          <a:effectRef idx="0">
            <a:schemeClr val="accent2"/>
          </a:effectRef>
          <a:fontRef idx="none"/>
        </p:style>
        <p:txBody>
          <a:bodyPr/>
          <a:lstStyle/>
          <a:p>
            <a:pPr lvl="0"/>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rtl="0" eaLnBrk="1" fontAlgn="base" hangingPunct="1">
              <a:spcBef>
                <a:spcPct val="0"/>
              </a:spcBef>
              <a:spcAft>
                <a:spcPct val="0"/>
              </a:spcAft>
              <a:defRPr kumimoji="0" lang="zh-CN" altLang="en-US" sz="4400" b="1" kern="1200" dirty="0">
                <a:solidFill>
                  <a:schemeClr val="tx1"/>
                </a:solidFill>
                <a:latin typeface="Adobe 黑体 Std R" pitchFamily="34" charset="-122"/>
                <a:ea typeface="Adobe 黑体 Std R" pitchFamily="34" charset="-122"/>
                <a:cs typeface="华文细黑" charset="0"/>
              </a:defRPr>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pic>
        <p:nvPicPr>
          <p:cNvPr id="5"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767427" y="333375"/>
            <a:ext cx="2273559" cy="647700"/>
          </a:xfrm>
          <a:prstGeom prst="rect">
            <a:avLst/>
          </a:prstGeom>
          <a:noFill/>
          <a:ln w="9525">
            <a:noFill/>
            <a:miter lim="800000"/>
            <a:headEnd/>
            <a:tailEnd/>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6"/>
            <a:ext cx="7886700" cy="2139553"/>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2099"/>
            <a:ext cx="7886700" cy="112514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a:t>第二级</a:t>
            </a:r>
            <a:endParaRPr lang="en-US" altLang="zh-CN"/>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a:t>单击此处编辑母版标题样式</a:t>
            </a:r>
          </a:p>
        </p:txBody>
      </p:sp>
      <p:sp>
        <p:nvSpPr>
          <p:cNvPr id="12" name="文本占位符 11"/>
          <p:cNvSpPr>
            <a:spLocks noGrp="1"/>
          </p:cNvSpPr>
          <p:nvPr>
            <p:ph type="body" sz="quarter" idx="11" hasCustomPrompt="1"/>
          </p:nvPr>
        </p:nvSpPr>
        <p:spPr>
          <a:xfrm>
            <a:off x="857250" y="3571875"/>
            <a:ext cx="6357956" cy="507831"/>
          </a:xfrm>
          <a:solidFill>
            <a:srgbClr val="23A3AE"/>
          </a:solidFill>
          <a:ln>
            <a:noFill/>
            <a:headEnd/>
            <a:tailEnd/>
          </a:ln>
        </p:spPr>
        <p:style>
          <a:lnRef idx="2">
            <a:schemeClr val="accent2"/>
          </a:lnRef>
          <a:fillRef idx="1">
            <a:schemeClr val="lt1"/>
          </a:fillRef>
          <a:effectRef idx="0">
            <a:schemeClr val="accent2"/>
          </a:effectRef>
          <a:fontRef idx="minor">
            <a:schemeClr val="dk1"/>
          </a:fontRef>
        </p:style>
        <p:txBody>
          <a:bodyPr wrap="square" anchor="ctr">
            <a:spAutoFit/>
          </a:bodyPr>
          <a:lstStyle>
            <a:lvl1pPr algn="l" rtl="0" eaLnBrk="0" fontAlgn="base" hangingPunct="0">
              <a:lnSpc>
                <a:spcPct val="150000"/>
              </a:lnSpc>
              <a:spcBef>
                <a:spcPct val="20000"/>
              </a:spcBef>
              <a:spcAft>
                <a:spcPct val="0"/>
              </a:spcAft>
              <a:buNone/>
              <a:defRPr lang="zh-CN" altLang="en-US" sz="1800" i="0" kern="1200" dirty="0" smtClean="0">
                <a:solidFill>
                  <a:schemeClr val="bg1"/>
                </a:solidFill>
                <a:latin typeface="Adobe 仿宋 Std R" pitchFamily="18" charset="-122"/>
                <a:ea typeface="Adobe 仿宋 Std R" pitchFamily="18" charset="-122"/>
                <a:cs typeface="+mn-cs"/>
              </a:defRPr>
            </a:lvl1pPr>
          </a:lstStyle>
          <a:p>
            <a:pPr lvl="0"/>
            <a:r>
              <a:rPr lang="zh-CN" altLang="en-US"/>
              <a:t>单击此处编辑 注意 文本样式</a:t>
            </a:r>
          </a:p>
        </p:txBody>
      </p:sp>
      <p:sp>
        <p:nvSpPr>
          <p:cNvPr id="14" name="图片占位符 13"/>
          <p:cNvSpPr>
            <a:spLocks noGrp="1"/>
          </p:cNvSpPr>
          <p:nvPr>
            <p:ph type="pic" sz="quarter" idx="12"/>
          </p:nvPr>
        </p:nvSpPr>
        <p:spPr>
          <a:xfrm>
            <a:off x="7072313" y="3571875"/>
            <a:ext cx="428625" cy="500063"/>
          </a:xfrm>
          <a:noFill/>
          <a:ln w="9525">
            <a:noFill/>
            <a:miter lim="800000"/>
            <a:headEnd/>
            <a:tailEnd/>
          </a:ln>
        </p:spPr>
        <p:txBody>
          <a:bodyPr/>
          <a:lstStyle/>
          <a:p>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68313" y="844154"/>
            <a:ext cx="4027487" cy="375046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844154"/>
            <a:ext cx="4027488" cy="375046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844"/>
            <a:ext cx="7886700" cy="994172"/>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43" y="1260872"/>
            <a:ext cx="3868737"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43" y="1878806"/>
            <a:ext cx="3868737"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872"/>
            <a:ext cx="3887788" cy="61793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8806"/>
            <a:ext cx="3887788"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0571"/>
            <a:ext cx="4629150" cy="36552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3"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0571"/>
            <a:ext cx="4629150" cy="36552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630243" y="1543052"/>
            <a:ext cx="2949575" cy="28586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273846"/>
            <a:ext cx="2051050" cy="4320779"/>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8" y="273846"/>
            <a:ext cx="6003925" cy="43207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2701528"/>
            <a:ext cx="6858000" cy="12418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4"/>
            <a:ext cx="2133600" cy="273844"/>
          </a:xfrm>
          <a:prstGeom prst="rect">
            <a:avLst/>
          </a:prstGeom>
        </p:spPr>
        <p:txBody>
          <a:bodyPr/>
          <a:lstStyle/>
          <a:p>
            <a:fld id="{6D098F70-FE3F-45C6-9AEC-B1C60845DA3C}" type="datetimeFigureOut">
              <a:rPr lang="zh-CN" altLang="en-US" smtClean="0"/>
              <a:pPr/>
              <a:t>2024/3/18</a:t>
            </a:fld>
            <a:endParaRPr lang="zh-CN" altLang="en-US"/>
          </a:p>
        </p:txBody>
      </p:sp>
      <p:sp>
        <p:nvSpPr>
          <p:cNvPr id="3" name="页脚占位符 2"/>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4"/>
            <a:ext cx="2133600" cy="273844"/>
          </a:xfrm>
          <a:prstGeom prst="rect">
            <a:avLst/>
          </a:prstGeom>
        </p:spPr>
        <p:txBody>
          <a:bodyPr/>
          <a:lstStyle/>
          <a:p>
            <a:fld id="{A6A3ED16-5AD5-49A8-A69C-CF66BCEA1628}" type="slidenum">
              <a:rPr lang="zh-CN" altLang="en-US" smtClean="0"/>
              <a:pPr/>
              <a:t>‹#›</a:t>
            </a:fld>
            <a:endParaRPr lang="zh-CN" altLang="en-US"/>
          </a:p>
        </p:txBody>
      </p:sp>
      <p:sp>
        <p:nvSpPr>
          <p:cNvPr id="5" name="标题 1"/>
          <p:cNvSpPr>
            <a:spLocks noGrp="1"/>
          </p:cNvSpPr>
          <p:nvPr userDrawn="1">
            <p:ph type="title"/>
          </p:nvPr>
        </p:nvSpPr>
        <p:spPr>
          <a:xfrm>
            <a:off x="457200" y="205979"/>
            <a:ext cx="8229600" cy="436959"/>
          </a:xfrm>
          <a:prstGeom prst="rect">
            <a:avLst/>
          </a:prstGeom>
        </p:spPr>
        <p:txBody>
          <a:bodyPr/>
          <a:lstStyle/>
          <a:p>
            <a:pPr eaLnBrk="1" hangingPunct="1"/>
            <a:r>
              <a:rPr kumimoji="0" lang="zh-CN" altLang="en-US">
                <a:ea typeface="Adobe 宋体 Std L" pitchFamily="18" charset="-122"/>
              </a:rPr>
              <a:t>单击此处编辑母版标题样式</a:t>
            </a:r>
            <a:endParaRPr kumimoji="0" lang="zh-CN" altLang="en-US">
              <a:latin typeface="Adobe 宋体 Std L" pitchFamily="18" charset="-122"/>
              <a:ea typeface="Adobe 宋体 Std L" pitchFamily="18" charset="-122"/>
              <a:cs typeface="华文细黑" pitchFamily="2" charset="-122"/>
            </a:endParaRPr>
          </a:p>
        </p:txBody>
      </p:sp>
      <p:pic>
        <p:nvPicPr>
          <p:cNvPr id="6" name="内容占位符 2"/>
          <p:cNvPicPr>
            <a:picLocks noChangeAspect="1"/>
          </p:cNvPicPr>
          <p:nvPr userDrawn="1"/>
        </p:nvPicPr>
        <p:blipFill>
          <a:blip r:embed="rId2"/>
          <a:srcRect/>
          <a:stretch>
            <a:fillRect/>
          </a:stretch>
        </p:blipFill>
        <p:spPr>
          <a:xfrm>
            <a:off x="0" y="0"/>
            <a:ext cx="9144000" cy="5143500"/>
          </a:xfrm>
          <a:prstGeom prst="rect">
            <a:avLst/>
          </a:prstGeom>
        </p:spPr>
      </p:pic>
      <p:pic>
        <p:nvPicPr>
          <p:cNvPr id="7" name="Picture 4" descr="G:\01设计\logo\qst青软实训【信未来】LOGO\未标题-1.png"/>
          <p:cNvPicPr>
            <a:picLocks noChangeAspect="1" noChangeArrowheads="1"/>
          </p:cNvPicPr>
          <p:nvPr userDrawn="1"/>
        </p:nvPicPr>
        <p:blipFill rotWithShape="1">
          <a:blip r:embed="rId3"/>
          <a:srcRect l="66298"/>
          <a:stretch/>
        </p:blipFill>
        <p:spPr bwMode="auto">
          <a:xfrm>
            <a:off x="2990979" y="1329612"/>
            <a:ext cx="3162057" cy="1068718"/>
          </a:xfrm>
          <a:prstGeom prst="rect">
            <a:avLst/>
          </a:prstGeom>
          <a:noFill/>
          <a:ln>
            <a:noFill/>
          </a:ln>
          <a:effectLst>
            <a:reflection blurRad="6350" stA="50000" endA="300" endPos="55000" dir="5400000" sy="-100000" algn="bl" rotWithShape="0"/>
          </a:effectLst>
        </p:spPr>
      </p:pic>
      <p:pic>
        <p:nvPicPr>
          <p:cNvPr id="8" name="图片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767427" y="333375"/>
            <a:ext cx="2273559" cy="647700"/>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a:t>第二级</a:t>
            </a:r>
            <a:endParaRPr lang="en-US" altLang="zh-CN"/>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a:t>单击此处编辑母版标题样式</a:t>
            </a:r>
          </a:p>
        </p:txBody>
      </p:sp>
      <p:sp>
        <p:nvSpPr>
          <p:cNvPr id="12" name="文本占位符 11"/>
          <p:cNvSpPr>
            <a:spLocks noGrp="1"/>
          </p:cNvSpPr>
          <p:nvPr>
            <p:ph type="body" sz="quarter" idx="11" hasCustomPrompt="1"/>
          </p:nvPr>
        </p:nvSpPr>
        <p:spPr>
          <a:xfrm>
            <a:off x="857250" y="3571875"/>
            <a:ext cx="6357956" cy="461665"/>
          </a:xfrm>
          <a:solidFill>
            <a:schemeClr val="accent5"/>
          </a:solidFill>
          <a:ln w="9525">
            <a:noFill/>
            <a:miter lim="800000"/>
            <a:headEnd/>
            <a:tailEnd/>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a:t>单击此处编辑 备注 文本样式</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2"/>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D098F70-FE3F-45C6-9AEC-B1C60845DA3C}" type="datetimeFigureOut">
              <a:rPr lang="zh-CN" altLang="en-US" smtClean="0"/>
              <a:pPr/>
              <a:t>2024/3/18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98F70-FE3F-45C6-9AEC-B1C60845DA3C}" type="datetimeFigureOut">
              <a:rPr lang="zh-CN" altLang="en-US" smtClean="0"/>
              <a:pPr/>
              <a:t>2024/3/18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D098F70-FE3F-45C6-9AEC-B1C60845DA3C}" type="datetimeFigureOut">
              <a:rPr lang="zh-CN" altLang="en-US" smtClean="0"/>
              <a:pPr/>
              <a:t>2024/3/18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098F70-FE3F-45C6-9AEC-B1C60845DA3C}" type="datetimeFigureOut">
              <a:rPr lang="zh-CN" altLang="en-US" smtClean="0"/>
              <a:pPr/>
              <a:t>2024/3/18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2"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2"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098F70-FE3F-45C6-9AEC-B1C60845DA3C}" type="datetimeFigureOut">
              <a:rPr lang="zh-CN" altLang="en-US" smtClean="0"/>
              <a:pPr/>
              <a:t>2024/3/18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098F70-FE3F-45C6-9AEC-B1C60845DA3C}" type="datetimeFigureOut">
              <a:rPr lang="zh-CN" altLang="en-US" smtClean="0"/>
              <a:pPr/>
              <a:t>2024/3/18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98F70-FE3F-45C6-9AEC-B1C60845DA3C}" type="datetimeFigureOut">
              <a:rPr lang="zh-CN" altLang="en-US" smtClean="0"/>
              <a:pPr/>
              <a:t>2024/3/18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3ED16-5AD5-49A8-A69C-CF66BCEA1628}" type="slidenum">
              <a:rPr lang="zh-CN" altLang="en-US" smtClean="0"/>
              <a:pPr/>
              <a:t>‹#›</a:t>
            </a:fld>
            <a:endParaRPr lang="zh-CN" altLang="en-US"/>
          </a:p>
        </p:txBody>
      </p:sp>
      <p:sp>
        <p:nvSpPr>
          <p:cNvPr id="5" name="标题 1"/>
          <p:cNvSpPr>
            <a:spLocks noGrp="1"/>
          </p:cNvSpPr>
          <p:nvPr userDrawn="1">
            <p:ph type="title"/>
          </p:nvPr>
        </p:nvSpPr>
        <p:spPr>
          <a:xfrm>
            <a:off x="457200" y="205979"/>
            <a:ext cx="8229600" cy="436959"/>
          </a:xfrm>
        </p:spPr>
        <p:txBody>
          <a:bodyPr/>
          <a:lstStyle/>
          <a:p>
            <a:pPr eaLnBrk="1" hangingPunct="1"/>
            <a:r>
              <a:rPr kumimoji="0" lang="zh-CN" altLang="en-US">
                <a:ea typeface="Adobe 宋体 Std L" pitchFamily="18" charset="-122"/>
              </a:rPr>
              <a:t>单击此处编辑母版标题样式</a:t>
            </a:r>
            <a:endParaRPr kumimoji="0" lang="zh-CN" altLang="en-US">
              <a:latin typeface="Adobe 宋体 Std L" pitchFamily="18" charset="-122"/>
              <a:ea typeface="Adobe 宋体 Std L" pitchFamily="18" charset="-122"/>
              <a:cs typeface="华文细黑" pitchFamily="2" charset="-122"/>
            </a:endParaRPr>
          </a:p>
        </p:txBody>
      </p:sp>
      <p:pic>
        <p:nvPicPr>
          <p:cNvPr id="6" name="内容占位符 2"/>
          <p:cNvPicPr>
            <a:picLocks noChangeAspect="1"/>
          </p:cNvPicPr>
          <p:nvPr userDrawn="1"/>
        </p:nvPicPr>
        <p:blipFill>
          <a:blip r:embed="rId2"/>
          <a:srcRect/>
          <a:stretch>
            <a:fillRect/>
          </a:stretch>
        </p:blipFill>
        <p:spPr>
          <a:xfrm>
            <a:off x="0" y="0"/>
            <a:ext cx="9144000" cy="5143500"/>
          </a:xfrm>
          <a:prstGeom prst="rect">
            <a:avLst/>
          </a:prstGeom>
        </p:spPr>
      </p:pic>
      <p:pic>
        <p:nvPicPr>
          <p:cNvPr id="7" name="Picture 4" descr="G:\01设计\logo\qst青软实训【信未来】LOGO\未标题-1.png"/>
          <p:cNvPicPr>
            <a:picLocks noChangeAspect="1" noChangeArrowheads="1"/>
          </p:cNvPicPr>
          <p:nvPr userDrawn="1"/>
        </p:nvPicPr>
        <p:blipFill rotWithShape="1">
          <a:blip r:embed="rId3"/>
          <a:srcRect l="66298"/>
          <a:stretch/>
        </p:blipFill>
        <p:spPr bwMode="auto">
          <a:xfrm>
            <a:off x="2915816" y="1647048"/>
            <a:ext cx="3162057" cy="1068718"/>
          </a:xfrm>
          <a:prstGeom prst="rect">
            <a:avLst/>
          </a:prstGeom>
          <a:noFill/>
          <a:ln>
            <a:noFill/>
          </a:ln>
          <a:effectLst>
            <a:reflection blurRad="6350" stA="50000" endA="300" endPos="55000" dir="5400000" sy="-100000" algn="bl" rotWithShape="0"/>
          </a:effectLst>
        </p:spPr>
      </p:pic>
      <p:pic>
        <p:nvPicPr>
          <p:cNvPr id="8" name="图片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767427" y="333375"/>
            <a:ext cx="2273559" cy="647700"/>
          </a:xfrm>
          <a:prstGeom prst="rect">
            <a:avLst/>
          </a:prstGeom>
          <a:noFill/>
          <a:ln w="9525">
            <a:noFill/>
            <a:miter lim="800000"/>
            <a:headEnd/>
            <a:tailEnd/>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098F70-FE3F-45C6-9AEC-B1C60845DA3C}" type="datetimeFigureOut">
              <a:rPr lang="zh-CN" altLang="en-US" smtClean="0"/>
              <a:pPr/>
              <a:t>2024/3/18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7"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91"/>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7"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098F70-FE3F-45C6-9AEC-B1C60845DA3C}" type="datetimeFigureOut">
              <a:rPr lang="zh-CN" altLang="en-US" smtClean="0"/>
              <a:pPr/>
              <a:t>2024/3/18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4025506"/>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D098F70-FE3F-45C6-9AEC-B1C60845DA3C}" type="datetimeFigureOut">
              <a:rPr lang="zh-CN" altLang="en-US" smtClean="0"/>
              <a:pPr/>
              <a:t>2024/3/18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a:t>第二级</a:t>
            </a:r>
            <a:endParaRPr lang="en-US" altLang="zh-CN"/>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a:t>单击此处编辑母版标题样式</a:t>
            </a:r>
          </a:p>
        </p:txBody>
      </p:sp>
      <p:sp>
        <p:nvSpPr>
          <p:cNvPr id="12" name="文本占位符 11"/>
          <p:cNvSpPr>
            <a:spLocks noGrp="1"/>
          </p:cNvSpPr>
          <p:nvPr>
            <p:ph type="body" sz="quarter" idx="11" hasCustomPrompt="1"/>
          </p:nvPr>
        </p:nvSpPr>
        <p:spPr>
          <a:xfrm>
            <a:off x="857250" y="3571875"/>
            <a:ext cx="6357956" cy="461665"/>
          </a:xfrm>
          <a:solidFill>
            <a:schemeClr val="accent5"/>
          </a:solidFill>
          <a:ln w="9525">
            <a:noFill/>
            <a:miter lim="800000"/>
            <a:headEnd/>
            <a:tailEnd/>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a:t>单击此处编辑 备注 文本样式</a:t>
            </a:r>
          </a:p>
        </p:txBody>
      </p:sp>
      <p:sp>
        <p:nvSpPr>
          <p:cNvPr id="6" name="文本占位符 11"/>
          <p:cNvSpPr>
            <a:spLocks noGrp="1"/>
          </p:cNvSpPr>
          <p:nvPr>
            <p:ph type="body" sz="quarter" idx="12" hasCustomPrompt="1"/>
          </p:nvPr>
        </p:nvSpPr>
        <p:spPr>
          <a:xfrm>
            <a:off x="857224" y="4357700"/>
            <a:ext cx="6357956" cy="553998"/>
          </a:xfrm>
          <a:solidFill>
            <a:srgbClr val="FFFF99"/>
          </a:solidFill>
          <a:ln w="9525">
            <a:noFill/>
            <a:miter lim="800000"/>
            <a:headEnd/>
            <a:tailEnd/>
          </a:ln>
          <a:effectLst>
            <a:outerShdw blurRad="63500" dist="20000" dir="5400000" rotWithShape="0">
              <a:srgbClr val="000000">
                <a:alpha val="37999"/>
              </a:srgbClr>
            </a:outerShdw>
          </a:effectLst>
        </p:spPr>
        <p:txBody>
          <a:bodyPr>
            <a:spAutoFit/>
          </a:bodyPr>
          <a:lstStyle>
            <a:lvl1pPr marL="0" indent="0" algn="l" rtl="0" eaLnBrk="1" fontAlgn="base" hangingPunct="1">
              <a:lnSpc>
                <a:spcPct val="150000"/>
              </a:lnSpc>
              <a:spcBef>
                <a:spcPct val="0"/>
              </a:spcBef>
              <a:spcAft>
                <a:spcPct val="0"/>
              </a:spcAft>
              <a:buClr>
                <a:schemeClr val="accent1"/>
              </a:buClr>
              <a:buFont typeface="Wingdings" pitchFamily="2" charset="2"/>
              <a:buNone/>
              <a:defRPr kumimoji="1" lang="zh-CN" altLang="en-US" sz="2000" b="0" i="0" kern="1200" dirty="0" smtClean="0">
                <a:solidFill>
                  <a:schemeClr val="tx1"/>
                </a:solidFill>
                <a:latin typeface="Courier New" pitchFamily="49" charset="0"/>
                <a:ea typeface="+mn-ea"/>
                <a:cs typeface="Courier New" pitchFamily="49" charset="0"/>
              </a:defRPr>
            </a:lvl1pPr>
          </a:lstStyle>
          <a:p>
            <a:pPr lvl="0"/>
            <a:r>
              <a:rPr lang="zh-CN" altLang="en-US"/>
              <a:t>单击此处编辑代码文本样式  </a:t>
            </a:r>
            <a:r>
              <a:rPr lang="en-US" altLang="zh-CN"/>
              <a:t>java</a:t>
            </a:r>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98F70-FE3F-45C6-9AEC-B1C60845DA3C}" type="datetimeFigureOut">
              <a:rPr lang="zh-CN" altLang="en-US" smtClean="0"/>
              <a:pPr/>
              <a:t>2024/3/18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098F70-FE3F-45C6-9AEC-B1C60845DA3C}" type="datetimeFigureOut">
              <a:rPr lang="zh-CN" altLang="en-US" smtClean="0"/>
              <a:pPr/>
              <a:t>2024/3/18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6A3ED16-5AD5-49A8-A69C-CF66BCEA162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357452"/>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a:t>第二级</a:t>
            </a:r>
            <a:endParaRPr lang="en-US" altLang="zh-CN"/>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a:t>单击此处编辑母版标题样式</a:t>
            </a:r>
          </a:p>
        </p:txBody>
      </p:sp>
      <p:sp>
        <p:nvSpPr>
          <p:cNvPr id="12" name="文本占位符 11"/>
          <p:cNvSpPr>
            <a:spLocks noGrp="1"/>
          </p:cNvSpPr>
          <p:nvPr>
            <p:ph type="body" sz="quarter" idx="11" hasCustomPrompt="1"/>
          </p:nvPr>
        </p:nvSpPr>
        <p:spPr>
          <a:xfrm>
            <a:off x="857250" y="3571875"/>
            <a:ext cx="6357956" cy="553998"/>
          </a:xfrm>
          <a:solidFill>
            <a:srgbClr val="FFFF99"/>
          </a:solidFill>
          <a:ln w="9525">
            <a:noFill/>
            <a:miter lim="800000"/>
            <a:headEnd/>
            <a:tailEnd/>
          </a:ln>
          <a:effectLst>
            <a:outerShdw blurRad="63500" dist="20000" dir="5400000" rotWithShape="0">
              <a:srgbClr val="000000">
                <a:alpha val="37999"/>
              </a:srgbClr>
            </a:outerShdw>
          </a:effectLst>
        </p:spPr>
        <p:txBody>
          <a:bodyPr>
            <a:spAutoFit/>
          </a:bodyPr>
          <a:lstStyle>
            <a:lvl1pPr marL="0" indent="0" algn="l" rtl="0" eaLnBrk="1" fontAlgn="base" hangingPunct="1">
              <a:lnSpc>
                <a:spcPct val="150000"/>
              </a:lnSpc>
              <a:spcBef>
                <a:spcPct val="0"/>
              </a:spcBef>
              <a:spcAft>
                <a:spcPct val="0"/>
              </a:spcAft>
              <a:buClr>
                <a:schemeClr val="accent1"/>
              </a:buClr>
              <a:buFont typeface="Wingdings" pitchFamily="2" charset="2"/>
              <a:buNone/>
              <a:defRPr kumimoji="1" lang="zh-CN" altLang="en-US" sz="2000" b="0" i="0" kern="1200" dirty="0" smtClean="0">
                <a:solidFill>
                  <a:schemeClr val="tx1"/>
                </a:solidFill>
                <a:latin typeface="Courier New" pitchFamily="49" charset="0"/>
                <a:ea typeface="+mn-ea"/>
                <a:cs typeface="Courier New" pitchFamily="49" charset="0"/>
              </a:defRPr>
            </a:lvl1pPr>
          </a:lstStyle>
          <a:p>
            <a:pPr lvl="0"/>
            <a:r>
              <a:rPr lang="zh-CN" altLang="en-US"/>
              <a:t>单击此处编辑代码文本样式  </a:t>
            </a:r>
            <a:r>
              <a:rPr lang="en-US" altLang="zh-CN"/>
              <a:t>java</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a:t>单击此处编辑母版标题样式</a:t>
            </a:r>
          </a:p>
        </p:txBody>
      </p:sp>
      <p:pic>
        <p:nvPicPr>
          <p:cNvPr id="6" name="图片 5"/>
          <p:cNvPicPr>
            <a:picLocks noChangeAspect="1"/>
          </p:cNvPicPr>
          <p:nvPr userDrawn="1"/>
        </p:nvPicPr>
        <p:blipFill>
          <a:blip r:embed="rId2" cstate="print">
            <a:duotone>
              <a:schemeClr val="accent1">
                <a:shade val="45000"/>
                <a:satMod val="135000"/>
              </a:schemeClr>
              <a:prstClr val="white"/>
            </a:duotone>
          </a:blip>
          <a:stretch>
            <a:fillRect/>
          </a:stretch>
        </p:blipFill>
        <p:spPr>
          <a:xfrm>
            <a:off x="746619" y="928676"/>
            <a:ext cx="484014" cy="484014"/>
          </a:xfrm>
          <a:prstGeom prst="rect">
            <a:avLst/>
          </a:prstGeom>
        </p:spPr>
      </p:pic>
      <p:sp>
        <p:nvSpPr>
          <p:cNvPr id="7" name="文本框 1"/>
          <p:cNvSpPr txBox="1"/>
          <p:nvPr userDrawn="1"/>
        </p:nvSpPr>
        <p:spPr>
          <a:xfrm>
            <a:off x="690540" y="1426705"/>
            <a:ext cx="595312" cy="338137"/>
          </a:xfrm>
          <a:prstGeom prst="rect">
            <a:avLst/>
          </a:prstGeom>
          <a:noFill/>
        </p:spPr>
        <p:txBody>
          <a:bodyPr wrap="none">
            <a:spAutoFit/>
          </a:bodyPr>
          <a:lstStyle/>
          <a:p>
            <a:pPr>
              <a:defRPr/>
            </a:pPr>
            <a:r>
              <a:rPr lang="zh-CN" altLang="en-US" sz="1600" i="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注意</a:t>
            </a:r>
          </a:p>
        </p:txBody>
      </p:sp>
      <p:sp>
        <p:nvSpPr>
          <p:cNvPr id="8" name="文本占位符 11"/>
          <p:cNvSpPr>
            <a:spLocks noGrp="1"/>
          </p:cNvSpPr>
          <p:nvPr>
            <p:ph type="body" sz="quarter" idx="11" hasCustomPrompt="1"/>
          </p:nvPr>
        </p:nvSpPr>
        <p:spPr>
          <a:xfrm>
            <a:off x="1714480" y="857238"/>
            <a:ext cx="6357956" cy="2890550"/>
          </a:xfrm>
          <a:solidFill>
            <a:schemeClr val="accent5"/>
          </a:solidFill>
          <a:ln w="9525">
            <a:noFill/>
            <a:miter lim="800000"/>
            <a:headEnd/>
            <a:tailEnd/>
          </a:ln>
          <a:effectLst>
            <a:outerShdw blurRad="63500" dist="20000" dir="5400000" rotWithShape="0">
              <a:srgbClr val="000000">
                <a:alpha val="37999"/>
              </a:srgbClr>
            </a:outerShdw>
          </a:effectLst>
        </p:spPr>
        <p:txBody>
          <a:bodyPr/>
          <a:lstStyle>
            <a:lvl1pPr marL="0" indent="0" algn="l" rtl="0" eaLnBrk="0" fontAlgn="base" hangingPunct="0">
              <a:lnSpc>
                <a:spcPct val="150000"/>
              </a:lnSpc>
              <a:spcBef>
                <a:spcPct val="20000"/>
              </a:spcBef>
              <a:spcAft>
                <a:spcPct val="0"/>
              </a:spcAft>
              <a:buNone/>
              <a:defRPr lang="zh-CN" altLang="en-US" sz="1600" i="0" kern="1200" dirty="0" smtClean="0">
                <a:solidFill>
                  <a:srgbClr val="000000"/>
                </a:solidFill>
                <a:latin typeface="Adobe 仿宋 Std R" pitchFamily="18" charset="-122"/>
                <a:ea typeface="Adobe 仿宋 Std R" pitchFamily="18" charset="-122"/>
                <a:cs typeface="+mn-cs"/>
              </a:defRPr>
            </a:lvl1pPr>
          </a:lstStyle>
          <a:p>
            <a:pPr lvl="0"/>
            <a:r>
              <a:rPr lang="zh-CN" altLang="en-US"/>
              <a:t>单击此处编辑 备注 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00039" y="857241"/>
            <a:ext cx="8207375" cy="2071699"/>
          </a:xfrm>
        </p:spPr>
        <p:txBody>
          <a:bodyPr/>
          <a:lstStyle>
            <a:lvl1pPr marL="342900" indent="-342900" algn="l" rtl="0" eaLnBrk="1" fontAlgn="base" hangingPunct="1">
              <a:lnSpc>
                <a:spcPct val="150000"/>
              </a:lnSpc>
              <a:spcBef>
                <a:spcPct val="20000"/>
              </a:spcBef>
              <a:spcAft>
                <a:spcPct val="0"/>
              </a:spcAft>
              <a:buClr>
                <a:schemeClr val="accent6"/>
              </a:buClr>
              <a:buFont typeface="Wingdings" pitchFamily="2" charset="2"/>
              <a:buChar char="l"/>
              <a:defRPr kumimoji="0" lang="en-US" altLang="zh-CN" sz="2000" b="1" kern="1200" dirty="0" smtClean="0">
                <a:solidFill>
                  <a:schemeClr val="tx1"/>
                </a:solidFill>
                <a:latin typeface="Adobe 宋体 Std L" pitchFamily="18" charset="-122"/>
                <a:ea typeface="Adobe 宋体 Std L" pitchFamily="18" charset="-122"/>
                <a:cs typeface="华文细黑" pitchFamily="2" charset="-122"/>
              </a:defRPr>
            </a:lvl1pPr>
            <a:lvl2pPr>
              <a:defRPr kumimoji="0" lang="zh-CN" altLang="en-US" b="1" i="1" kern="1200" dirty="0" smtClean="0">
                <a:solidFill>
                  <a:schemeClr val="tx1"/>
                </a:solidFill>
                <a:latin typeface="Adobe 宋体 Std L" pitchFamily="18" charset="-122"/>
                <a:ea typeface="Adobe 宋体 Std L" pitchFamily="18" charset="-122"/>
                <a:cs typeface="华文细黑" pitchFamily="2" charset="-122"/>
              </a:defRPr>
            </a:lvl2pPr>
            <a:lvl3pPr>
              <a:defRPr b="1" i="1">
                <a:ea typeface="Adobe 黑体 Std R"/>
              </a:defRPr>
            </a:lvl3pPr>
          </a:lstStyle>
          <a:p>
            <a:pPr lvl="0"/>
            <a:r>
              <a:rPr lang="zh-CN" altLang="en-US"/>
              <a:t>单击此处编辑母版文本样式</a:t>
            </a:r>
          </a:p>
          <a:p>
            <a:pPr marL="742950" lvl="1"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a:t>第二级</a:t>
            </a:r>
            <a:endParaRPr lang="en-US" altLang="zh-CN"/>
          </a:p>
          <a:p>
            <a:pPr marL="1143000" lvl="2" indent="-342900" algn="l" rtl="0" eaLnBrk="1" fontAlgn="base" hangingPunct="1">
              <a:lnSpc>
                <a:spcPct val="150000"/>
              </a:lnSpc>
              <a:spcBef>
                <a:spcPct val="20000"/>
              </a:spcBef>
              <a:spcAft>
                <a:spcPct val="0"/>
              </a:spcAft>
              <a:buClr>
                <a:schemeClr val="accent6"/>
              </a:buClr>
              <a:buFont typeface="Wingdings" pitchFamily="2" charset="2"/>
              <a:buChar char="l"/>
            </a:pPr>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sldNum" sz="quarter" idx="10"/>
          </p:nvPr>
        </p:nvSpPr>
        <p:spPr>
          <a:ln/>
        </p:spPr>
        <p:txBody>
          <a:bodyPr/>
          <a:lstStyle>
            <a:lvl1pPr>
              <a:defRPr/>
            </a:lvl1pPr>
          </a:lstStyle>
          <a:p>
            <a:pPr>
              <a:defRPr/>
            </a:pPr>
            <a:r>
              <a:rPr lang="de-DE" altLang="zh-CN"/>
              <a:t>Page </a:t>
            </a:r>
            <a:r>
              <a:rPr lang="de-DE" altLang="zh-CN">
                <a:sym typeface="MS UI Gothic" pitchFamily="34" charset="-128"/>
              </a:rPr>
              <a:t></a:t>
            </a:r>
            <a:r>
              <a:rPr lang="de-DE" altLang="zh-CN"/>
              <a:t> </a:t>
            </a:r>
            <a:fld id="{BA2EA839-5850-4469-B0ED-B34AE3C3837E}" type="slidenum">
              <a:rPr lang="zh-CN" altLang="en-US"/>
              <a:pPr>
                <a:defRPr/>
              </a:pPr>
              <a:t>‹#›</a:t>
            </a:fld>
            <a:endParaRPr lang="en-US" altLang="zh-CN"/>
          </a:p>
        </p:txBody>
      </p:sp>
      <p:sp>
        <p:nvSpPr>
          <p:cNvPr id="5" name="标题 4"/>
          <p:cNvSpPr>
            <a:spLocks noGrp="1"/>
          </p:cNvSpPr>
          <p:nvPr>
            <p:ph type="title"/>
          </p:nvPr>
        </p:nvSpPr>
        <p:spPr>
          <a:xfrm>
            <a:off x="468316" y="17845"/>
            <a:ext cx="4846637" cy="410765"/>
          </a:xfrm>
        </p:spPr>
        <p:txBody>
          <a:bodyPr/>
          <a:lstStyle>
            <a:lvl1pPr>
              <a:defRPr kumimoji="0" lang="zh-CN" altLang="en-US" sz="2800" b="1" kern="1200" dirty="0">
                <a:solidFill>
                  <a:schemeClr val="accent6"/>
                </a:solidFill>
                <a:latin typeface="Adobe 黑体 Std R" pitchFamily="34" charset="-122"/>
                <a:ea typeface="Adobe 黑体 Std R" pitchFamily="34" charset="-122"/>
                <a:cs typeface="华文细黑" charset="0"/>
              </a:defRPr>
            </a:lvl1pPr>
          </a:lstStyle>
          <a:p>
            <a:r>
              <a:rPr lang="zh-CN" altLang="en-US"/>
              <a:t>单击此处编辑母版标题样式</a:t>
            </a:r>
          </a:p>
        </p:txBody>
      </p:sp>
      <p:sp>
        <p:nvSpPr>
          <p:cNvPr id="7" name="表格占位符 6"/>
          <p:cNvSpPr>
            <a:spLocks noGrp="1"/>
          </p:cNvSpPr>
          <p:nvPr>
            <p:ph type="tbl" sz="quarter" idx="11"/>
          </p:nvPr>
        </p:nvSpPr>
        <p:spPr>
          <a:xfrm>
            <a:off x="571472" y="3071816"/>
            <a:ext cx="4143386" cy="1643077"/>
          </a:xfr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jpeg"/><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15.jpe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3.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5122" name="Rectangle 31"/>
          <p:cNvSpPr>
            <a:spLocks noGrp="1" noChangeArrowheads="1"/>
          </p:cNvSpPr>
          <p:nvPr>
            <p:ph type="body" idx="1"/>
          </p:nvPr>
        </p:nvSpPr>
        <p:spPr bwMode="auto">
          <a:xfrm>
            <a:off x="468316" y="844154"/>
            <a:ext cx="8207375" cy="37504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p>
        </p:txBody>
      </p:sp>
      <p:sp>
        <p:nvSpPr>
          <p:cNvPr id="1029" name="Rectangle 10"/>
          <p:cNvSpPr>
            <a:spLocks noGrp="1" noChangeArrowheads="1"/>
          </p:cNvSpPr>
          <p:nvPr>
            <p:ph type="sldNum" sz="quarter" idx="4"/>
          </p:nvPr>
        </p:nvSpPr>
        <p:spPr bwMode="auto">
          <a:xfrm>
            <a:off x="7235826" y="4893469"/>
            <a:ext cx="1439863" cy="14763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000" b="1">
                <a:latin typeface="Arial" charset="0"/>
              </a:defRPr>
            </a:lvl1pPr>
          </a:lstStyle>
          <a:p>
            <a:pPr>
              <a:defRPr/>
            </a:pPr>
            <a:r>
              <a:rPr lang="de-DE" altLang="zh-CN"/>
              <a:t>Page </a:t>
            </a:r>
            <a:r>
              <a:rPr lang="de-DE" altLang="zh-CN">
                <a:sym typeface="MS UI Gothic" pitchFamily="34" charset="-128"/>
              </a:rPr>
              <a:t></a:t>
            </a:r>
            <a:r>
              <a:rPr lang="de-DE" altLang="zh-CN"/>
              <a:t> </a:t>
            </a:r>
            <a:fld id="{AD3AC9A5-20D0-4EF6-BA80-73EFC9BE9A7C}" type="slidenum">
              <a:rPr lang="zh-CN" altLang="en-US"/>
              <a:pPr>
                <a:defRPr/>
              </a:pPr>
              <a:t>‹#›</a:t>
            </a:fld>
            <a:endParaRPr lang="en-US" altLang="zh-CN"/>
          </a:p>
        </p:txBody>
      </p:sp>
      <p:sp>
        <p:nvSpPr>
          <p:cNvPr id="5124" name="Rectangle 27"/>
          <p:cNvSpPr>
            <a:spLocks noGrp="1" noChangeArrowheads="1"/>
          </p:cNvSpPr>
          <p:nvPr>
            <p:ph type="title"/>
          </p:nvPr>
        </p:nvSpPr>
        <p:spPr bwMode="auto">
          <a:xfrm>
            <a:off x="468316" y="236936"/>
            <a:ext cx="4846637" cy="41076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5125" name="图片 3"/>
          <p:cNvPicPr>
            <a:picLocks noChangeAspect="1"/>
          </p:cNvPicPr>
          <p:nvPr/>
        </p:nvPicPr>
        <p:blipFill>
          <a:blip r:embed="rId38"/>
          <a:srcRect/>
          <a:stretch>
            <a:fillRect/>
          </a:stretch>
        </p:blipFill>
        <p:spPr bwMode="auto">
          <a:xfrm>
            <a:off x="0" y="0"/>
            <a:ext cx="9144000" cy="5143500"/>
          </a:xfrm>
          <a:prstGeom prst="rect">
            <a:avLst/>
          </a:prstGeom>
          <a:noFill/>
          <a:ln w="9525">
            <a:noFill/>
            <a:miter lim="800000"/>
            <a:headEnd/>
            <a:tailEnd/>
          </a:ln>
        </p:spPr>
      </p:pic>
      <p:sp>
        <p:nvSpPr>
          <p:cNvPr id="3" name="矩形 2"/>
          <p:cNvSpPr/>
          <p:nvPr/>
        </p:nvSpPr>
        <p:spPr bwMode="auto">
          <a:xfrm>
            <a:off x="250825" y="485775"/>
            <a:ext cx="8642350" cy="26194"/>
          </a:xfrm>
          <a:prstGeom prst="rect">
            <a:avLst/>
          </a:prstGeom>
          <a:solidFill>
            <a:schemeClr val="accent6"/>
          </a:solidFill>
          <a:ln w="9525" cap="flat" cmpd="sng" algn="ctr">
            <a:noFill/>
            <a:prstDash val="solid"/>
            <a:round/>
            <a:headEnd type="none" w="med" len="med"/>
            <a:tailEnd type="none" w="med" len="med"/>
          </a:ln>
          <a:effectLst/>
        </p:spPr>
        <p:txBody>
          <a:bodyPr/>
          <a:lstStyle/>
          <a:p>
            <a:pPr algn="ctr" eaLnBrk="1" hangingPunct="1">
              <a:defRPr/>
            </a:pPr>
            <a:endParaRPr lang="zh-CN" altLang="en-US">
              <a:latin typeface="Arial" panose="020B0604020202020204" pitchFamily="34" charset="0"/>
            </a:endParaRPr>
          </a:p>
        </p:txBody>
      </p:sp>
      <p:pic>
        <p:nvPicPr>
          <p:cNvPr id="7" name="图片 1"/>
          <p:cNvPicPr>
            <a:picLocks noChangeAspect="1"/>
          </p:cNvPicPr>
          <p:nvPr userDrawn="1"/>
        </p:nvPicPr>
        <p:blipFill>
          <a:blip r:embed="rId39">
            <a:extLst>
              <a:ext uri="{28A0092B-C50C-407E-A947-70E740481C1C}">
                <a14:useLocalDpi xmlns:a14="http://schemas.microsoft.com/office/drawing/2010/main" val="0"/>
              </a:ext>
            </a:extLst>
          </a:blip>
          <a:stretch>
            <a:fillRect/>
          </a:stretch>
        </p:blipFill>
        <p:spPr bwMode="auto">
          <a:xfrm>
            <a:off x="7429758" y="72008"/>
            <a:ext cx="1444484" cy="41151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54" r:id="rId1"/>
    <p:sldLayoutId id="2147484008" r:id="rId2"/>
    <p:sldLayoutId id="2147483955" r:id="rId3"/>
    <p:sldLayoutId id="2147484009" r:id="rId4"/>
    <p:sldLayoutId id="2147484011" r:id="rId5"/>
    <p:sldLayoutId id="2147484044" r:id="rId6"/>
    <p:sldLayoutId id="2147484012" r:id="rId7"/>
    <p:sldLayoutId id="2147484014" r:id="rId8"/>
    <p:sldLayoutId id="2147484013" r:id="rId9"/>
    <p:sldLayoutId id="2147484045" r:id="rId10"/>
    <p:sldLayoutId id="2147484015" r:id="rId11"/>
    <p:sldLayoutId id="2147483956" r:id="rId12"/>
    <p:sldLayoutId id="2147483957" r:id="rId13"/>
    <p:sldLayoutId id="2147483958" r:id="rId14"/>
    <p:sldLayoutId id="2147483959" r:id="rId15"/>
    <p:sldLayoutId id="2147483960" r:id="rId16"/>
    <p:sldLayoutId id="2147483961" r:id="rId17"/>
    <p:sldLayoutId id="2147483962" r:id="rId18"/>
    <p:sldLayoutId id="2147483963" r:id="rId19"/>
    <p:sldLayoutId id="2147483964" r:id="rId20"/>
    <p:sldLayoutId id="2147483965" r:id="rId21"/>
    <p:sldLayoutId id="2147483966" r:id="rId22"/>
    <p:sldLayoutId id="2147483967" r:id="rId23"/>
    <p:sldLayoutId id="2147483968" r:id="rId24"/>
    <p:sldLayoutId id="2147483969" r:id="rId25"/>
    <p:sldLayoutId id="2147483970" r:id="rId26"/>
    <p:sldLayoutId id="2147483971" r:id="rId27"/>
    <p:sldLayoutId id="2147483972" r:id="rId28"/>
    <p:sldLayoutId id="2147483973" r:id="rId29"/>
    <p:sldLayoutId id="2147483974" r:id="rId30"/>
    <p:sldLayoutId id="2147483975" r:id="rId31"/>
    <p:sldLayoutId id="2147483976" r:id="rId32"/>
    <p:sldLayoutId id="2147483977" r:id="rId33"/>
    <p:sldLayoutId id="2147483978" r:id="rId34"/>
    <p:sldLayoutId id="2147483979" r:id="rId35"/>
    <p:sldLayoutId id="2147484010" r:id="rId36"/>
  </p:sldLayoutIdLst>
  <p:txStyles>
    <p:titleStyle>
      <a:lvl1pPr algn="l" rtl="0" eaLnBrk="1" fontAlgn="base" hangingPunct="1">
        <a:spcBef>
          <a:spcPct val="0"/>
        </a:spcBef>
        <a:spcAft>
          <a:spcPct val="0"/>
        </a:spcAft>
        <a:defRPr kumimoji="1" sz="2400" kern="1200">
          <a:solidFill>
            <a:schemeClr val="tx1"/>
          </a:solidFill>
          <a:latin typeface="+mj-lt"/>
          <a:ea typeface="+mj-ea"/>
          <a:cs typeface="华文细黑" charset="0"/>
        </a:defRPr>
      </a:lvl1pPr>
      <a:lvl2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2pPr>
      <a:lvl3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3pPr>
      <a:lvl4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4pPr>
      <a:lvl5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5pPr>
      <a:lvl6pPr marL="4572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9pPr>
    </p:titleStyle>
    <p:bodyStyle>
      <a:lvl1pPr marL="342900" indent="-342900" algn="l" rtl="0" eaLnBrk="1" fontAlgn="base" hangingPunct="1">
        <a:spcBef>
          <a:spcPct val="20000"/>
        </a:spcBef>
        <a:spcAft>
          <a:spcPct val="0"/>
        </a:spcAft>
        <a:buClr>
          <a:schemeClr val="accent1"/>
        </a:buClr>
        <a:buFont typeface="Wingdings" pitchFamily="2" charset="2"/>
        <a:buChar char="n"/>
        <a:defRPr kumimoji="1" sz="2000" kern="1200">
          <a:solidFill>
            <a:schemeClr val="tx1"/>
          </a:solidFill>
          <a:latin typeface="+mn-lt"/>
          <a:ea typeface="+mn-ea"/>
          <a:cs typeface="华文细黑" charset="0"/>
        </a:defRPr>
      </a:lvl1pPr>
      <a:lvl2pPr marL="742950" indent="-285750" algn="l" rtl="0" eaLnBrk="1" fontAlgn="base" hangingPunct="1">
        <a:spcBef>
          <a:spcPct val="20000"/>
        </a:spcBef>
        <a:spcAft>
          <a:spcPct val="0"/>
        </a:spcAft>
        <a:buClr>
          <a:schemeClr val="accent1"/>
        </a:buClr>
        <a:buFont typeface="Wingdings" pitchFamily="2" charset="2"/>
        <a:buChar char="n"/>
        <a:defRPr kumimoji="1" kern="1200">
          <a:solidFill>
            <a:schemeClr val="tx1"/>
          </a:solidFill>
          <a:latin typeface="+mn-lt"/>
          <a:ea typeface="+mn-ea"/>
          <a:cs typeface="华文细黑" charset="0"/>
        </a:defRPr>
      </a:lvl2pPr>
      <a:lvl3pPr marL="1143000" indent="-228600" algn="l" rtl="0" eaLnBrk="1" fontAlgn="base" hangingPunct="1">
        <a:spcBef>
          <a:spcPct val="20000"/>
        </a:spcBef>
        <a:spcAft>
          <a:spcPct val="0"/>
        </a:spcAft>
        <a:buClr>
          <a:schemeClr val="accent2"/>
        </a:buClr>
        <a:buFont typeface="Wingdings" pitchFamily="2" charset="2"/>
        <a:buChar char="n"/>
        <a:defRPr kumimoji="1" sz="1600" kern="1200">
          <a:solidFill>
            <a:schemeClr val="tx1"/>
          </a:solidFill>
          <a:latin typeface="+mn-lt"/>
          <a:ea typeface="+mn-ea"/>
          <a:cs typeface="华文细黑" charset="0"/>
        </a:defRPr>
      </a:lvl3pPr>
      <a:lvl4pPr marL="1600200" indent="-228600" algn="l" rtl="0" eaLnBrk="1" fontAlgn="base" hangingPunct="1">
        <a:spcBef>
          <a:spcPct val="20000"/>
        </a:spcBef>
        <a:spcAft>
          <a:spcPct val="0"/>
        </a:spcAft>
        <a:buClr>
          <a:schemeClr val="hlink"/>
        </a:buClr>
        <a:buFont typeface="Wingdings" pitchFamily="2" charset="2"/>
        <a:buChar char="n"/>
        <a:defRPr kumimoji="1" sz="1400" kern="1200">
          <a:solidFill>
            <a:schemeClr val="tx1"/>
          </a:solidFill>
          <a:latin typeface="+mn-lt"/>
          <a:ea typeface="+mn-ea"/>
          <a:cs typeface="华文细黑" charset="0"/>
        </a:defRPr>
      </a:lvl4pPr>
      <a:lvl5pPr marL="2057400" indent="-228600" algn="l" rtl="0" eaLnBrk="1" fontAlgn="base" hangingPunct="1">
        <a:spcBef>
          <a:spcPct val="20000"/>
        </a:spcBef>
        <a:spcAft>
          <a:spcPct val="0"/>
        </a:spcAft>
        <a:buChar char="»"/>
        <a:defRPr kumimoji="1" kern="1200">
          <a:solidFill>
            <a:schemeClr val="tx1"/>
          </a:solidFill>
          <a:latin typeface="+mn-lt"/>
          <a:ea typeface="+mn-ea"/>
          <a:cs typeface="华文细黑"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97" descr="bg1"/>
          <p:cNvPicPr>
            <a:picLocks noChangeAspect="1" noChangeArrowheads="1"/>
          </p:cNvPicPr>
          <p:nvPr/>
        </p:nvPicPr>
        <p:blipFill>
          <a:blip r:embed="rId15"/>
          <a:srcRect/>
          <a:stretch>
            <a:fillRect/>
          </a:stretch>
        </p:blipFill>
        <p:spPr bwMode="auto">
          <a:xfrm>
            <a:off x="3" y="1"/>
            <a:ext cx="9180513" cy="5163741"/>
          </a:xfrm>
          <a:prstGeom prst="rect">
            <a:avLst/>
          </a:prstGeom>
          <a:noFill/>
          <a:ln w="9525">
            <a:noFill/>
            <a:miter lim="800000"/>
            <a:headEnd/>
            <a:tailEnd/>
          </a:ln>
        </p:spPr>
      </p:pic>
      <p:sp>
        <p:nvSpPr>
          <p:cNvPr id="6147" name="Rectangle 31"/>
          <p:cNvSpPr>
            <a:spLocks noGrp="1" noChangeArrowheads="1"/>
          </p:cNvSpPr>
          <p:nvPr>
            <p:ph type="body" idx="1"/>
          </p:nvPr>
        </p:nvSpPr>
        <p:spPr bwMode="auto">
          <a:xfrm>
            <a:off x="468316" y="844154"/>
            <a:ext cx="8207375" cy="375046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p>
        </p:txBody>
      </p:sp>
    </p:spTree>
  </p:cSld>
  <p:clrMap bg1="lt1" tx1="dk1" bg2="lt2" tx2="dk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 id="2147484028" r:id="rId12"/>
    <p:sldLayoutId id="2147484030" r:id="rId13"/>
  </p:sldLayoutIdLst>
  <p:txStyles>
    <p:titleStyle>
      <a:lvl1pPr algn="l" rtl="0" eaLnBrk="1" fontAlgn="base" hangingPunct="1">
        <a:spcBef>
          <a:spcPct val="0"/>
        </a:spcBef>
        <a:spcAft>
          <a:spcPct val="0"/>
        </a:spcAft>
        <a:defRPr kumimoji="1" sz="2400" kern="1200">
          <a:solidFill>
            <a:schemeClr val="tx1"/>
          </a:solidFill>
          <a:latin typeface="+mj-lt"/>
          <a:ea typeface="+mj-ea"/>
          <a:cs typeface="华文细黑" charset="0"/>
        </a:defRPr>
      </a:lvl1pPr>
      <a:lvl2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2pPr>
      <a:lvl3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3pPr>
      <a:lvl4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4pPr>
      <a:lvl5pPr algn="l" rtl="0" eaLnBrk="1" fontAlgn="base" hangingPunct="1">
        <a:spcBef>
          <a:spcPct val="0"/>
        </a:spcBef>
        <a:spcAft>
          <a:spcPct val="0"/>
        </a:spcAft>
        <a:defRPr kumimoji="1" sz="2400">
          <a:solidFill>
            <a:schemeClr val="tx1"/>
          </a:solidFill>
          <a:latin typeface="Calibri" pitchFamily="34" charset="0"/>
          <a:ea typeface="宋体" pitchFamily="2" charset="-122"/>
          <a:cs typeface="华文细黑" charset="0"/>
        </a:defRPr>
      </a:lvl5pPr>
      <a:lvl6pPr marL="4572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2400">
          <a:solidFill>
            <a:schemeClr val="tx1"/>
          </a:solidFill>
          <a:latin typeface="Arial" panose="020B0604020202020204" pitchFamily="34" charset="0"/>
          <a:ea typeface="华文细黑" panose="02010600040101010101" pitchFamily="2" charset="-122"/>
        </a:defRPr>
      </a:lvl9pPr>
    </p:titleStyle>
    <p:bodyStyle>
      <a:lvl1pPr marL="342900" indent="-342900" algn="l" rtl="0" eaLnBrk="1" fontAlgn="base" hangingPunct="1">
        <a:spcBef>
          <a:spcPct val="20000"/>
        </a:spcBef>
        <a:spcAft>
          <a:spcPct val="0"/>
        </a:spcAft>
        <a:buClr>
          <a:schemeClr val="accent1"/>
        </a:buClr>
        <a:buFont typeface="Wingdings" pitchFamily="2" charset="2"/>
        <a:buChar char="n"/>
        <a:defRPr kumimoji="1" sz="2000" kern="1200">
          <a:solidFill>
            <a:schemeClr val="tx1"/>
          </a:solidFill>
          <a:latin typeface="+mn-lt"/>
          <a:ea typeface="+mn-ea"/>
          <a:cs typeface="华文细黑" charset="0"/>
        </a:defRPr>
      </a:lvl1pPr>
      <a:lvl2pPr marL="742950" indent="-285750" algn="l" rtl="0" eaLnBrk="1" fontAlgn="base" hangingPunct="1">
        <a:spcBef>
          <a:spcPct val="20000"/>
        </a:spcBef>
        <a:spcAft>
          <a:spcPct val="0"/>
        </a:spcAft>
        <a:buClr>
          <a:schemeClr val="accent1"/>
        </a:buClr>
        <a:buFont typeface="Wingdings" pitchFamily="2" charset="2"/>
        <a:buChar char="n"/>
        <a:defRPr kumimoji="1" kern="1200">
          <a:solidFill>
            <a:schemeClr val="tx1"/>
          </a:solidFill>
          <a:latin typeface="+mn-lt"/>
          <a:ea typeface="+mn-ea"/>
          <a:cs typeface="华文细黑" charset="0"/>
        </a:defRPr>
      </a:lvl2pPr>
      <a:lvl3pPr marL="1143000" indent="-228600" algn="l" rtl="0" eaLnBrk="1" fontAlgn="base" hangingPunct="1">
        <a:spcBef>
          <a:spcPct val="20000"/>
        </a:spcBef>
        <a:spcAft>
          <a:spcPct val="0"/>
        </a:spcAft>
        <a:buClr>
          <a:schemeClr val="accent2"/>
        </a:buClr>
        <a:buFont typeface="Wingdings" pitchFamily="2" charset="2"/>
        <a:buChar char="n"/>
        <a:defRPr kumimoji="1" sz="1600" kern="1200">
          <a:solidFill>
            <a:schemeClr val="tx1"/>
          </a:solidFill>
          <a:latin typeface="+mn-lt"/>
          <a:ea typeface="+mn-ea"/>
          <a:cs typeface="华文细黑" charset="0"/>
        </a:defRPr>
      </a:lvl3pPr>
      <a:lvl4pPr marL="1600200" indent="-228600" algn="l" rtl="0" eaLnBrk="1" fontAlgn="base" hangingPunct="1">
        <a:spcBef>
          <a:spcPct val="20000"/>
        </a:spcBef>
        <a:spcAft>
          <a:spcPct val="0"/>
        </a:spcAft>
        <a:buClr>
          <a:schemeClr val="hlink"/>
        </a:buClr>
        <a:buFont typeface="Wingdings" pitchFamily="2" charset="2"/>
        <a:buChar char="n"/>
        <a:defRPr kumimoji="1" sz="1400" kern="1200">
          <a:solidFill>
            <a:schemeClr val="tx1"/>
          </a:solidFill>
          <a:latin typeface="+mn-lt"/>
          <a:ea typeface="+mn-ea"/>
          <a:cs typeface="华文细黑" charset="0"/>
        </a:defRPr>
      </a:lvl4pPr>
      <a:lvl5pPr marL="2057400" indent="-228600" algn="l" rtl="0" eaLnBrk="1" fontAlgn="base" hangingPunct="1">
        <a:spcBef>
          <a:spcPct val="20000"/>
        </a:spcBef>
        <a:spcAft>
          <a:spcPct val="0"/>
        </a:spcAft>
        <a:buChar char="»"/>
        <a:defRPr kumimoji="1" kern="1200">
          <a:solidFill>
            <a:schemeClr val="tx1"/>
          </a:solidFill>
          <a:latin typeface="+mn-lt"/>
          <a:ea typeface="+mn-ea"/>
          <a:cs typeface="华文细黑"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D098F70-FE3F-45C6-9AEC-B1C60845DA3C}" type="datetimeFigureOut">
              <a:rPr lang="zh-CN" altLang="en-US" smtClean="0"/>
              <a:pPr/>
              <a:t>2024/3/18</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6A3ED16-5AD5-49A8-A69C-CF66BCEA1628}" type="slidenum">
              <a:rPr lang="zh-CN" altLang="en-US" smtClean="0"/>
              <a:pPr/>
              <a:t>‹#›</a:t>
            </a:fld>
            <a:endParaRPr lang="zh-CN" altLang="en-US"/>
          </a:p>
        </p:txBody>
      </p:sp>
      <p:pic>
        <p:nvPicPr>
          <p:cNvPr id="7" name="图片 1"/>
          <p:cNvPicPr>
            <a:picLocks noChangeAspect="1"/>
          </p:cNvPicPr>
          <p:nvPr/>
        </p:nvPicPr>
        <p:blipFill>
          <a:blip r:embed="rId14">
            <a:extLst>
              <a:ext uri="{28A0092B-C50C-407E-A947-70E740481C1C}">
                <a14:useLocalDpi xmlns:a14="http://schemas.microsoft.com/office/drawing/2010/main" val="0"/>
              </a:ext>
            </a:extLst>
          </a:blip>
          <a:stretch>
            <a:fillRect/>
          </a:stretch>
        </p:blipFill>
        <p:spPr bwMode="auto">
          <a:xfrm>
            <a:off x="7429758" y="72008"/>
            <a:ext cx="1444484" cy="41151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 id="214748404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9.bin"/><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47.xml"/><Relationship Id="rId1" Type="http://schemas.openxmlformats.org/officeDocument/2006/relationships/slideLayout" Target="../slideLayouts/slideLayout9.xml"/><Relationship Id="rId4" Type="http://schemas.openxmlformats.org/officeDocument/2006/relationships/image" Target="../media/image41.emf"/></Relationships>
</file>

<file path=ppt/slides/_rels/slide1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56.xml"/><Relationship Id="rId1" Type="http://schemas.openxmlformats.org/officeDocument/2006/relationships/slideLayout" Target="../slideLayouts/slideLayout3.xml"/><Relationship Id="rId4" Type="http://schemas.openxmlformats.org/officeDocument/2006/relationships/image" Target="../media/image42.emf"/></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19.jpe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7.jpeg"/><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1.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emf"/></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11.xml"/><Relationship Id="rId4" Type="http://schemas.openxmlformats.org/officeDocument/2006/relationships/image" Target="../media/image26.jpeg"/></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emf"/></Relationships>
</file>

<file path=ppt/slides/_rels/slide3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jpe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baike.baidu.com/item/%E6%8E%A7%E5%88%B6%E5%AD%97%E7%AC%A6/6913704" TargetMode="External"/><Relationship Id="rId2" Type="http://schemas.openxmlformats.org/officeDocument/2006/relationships/hyperlink" Target="https://baike.baidu.com/item/%E5%AD%97%E8%8A%82/1096318" TargetMode="Externa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5.bin"/><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6.bin"/><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1.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7.bin"/><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oleObject" Target="../embeddings/oleObject8.bin"/><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a:t>第二章 </a:t>
            </a:r>
            <a:r>
              <a:rPr lang="en-US" altLang="zh-CN"/>
              <a:t>Java</a:t>
            </a:r>
            <a:r>
              <a:rPr lang="zh-CN" altLang="en-US"/>
              <a:t>语言基础</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idx="1"/>
          </p:nvPr>
        </p:nvSpPr>
        <p:spPr/>
        <p:txBody>
          <a:bodyPr/>
          <a:lstStyle/>
          <a:p>
            <a:r>
              <a:rPr lang="en-US">
                <a:latin typeface="Times New Roman" pitchFamily="18" charset="0"/>
                <a:cs typeface="Times New Roman" pitchFamily="18" charset="0"/>
              </a:rPr>
              <a:t>Java</a:t>
            </a:r>
            <a:r>
              <a:rPr>
                <a:latin typeface="Times New Roman" pitchFamily="18" charset="0"/>
                <a:cs typeface="Times New Roman" pitchFamily="18" charset="0"/>
              </a:rPr>
              <a:t>语言中基本所有输入元素都是采用</a:t>
            </a:r>
            <a:r>
              <a:rPr lang="en-US">
                <a:latin typeface="Times New Roman" pitchFamily="18" charset="0"/>
                <a:cs typeface="Times New Roman" pitchFamily="18" charset="0"/>
              </a:rPr>
              <a:t>ASCII</a:t>
            </a:r>
            <a:r>
              <a:rPr>
                <a:latin typeface="Times New Roman" pitchFamily="18" charset="0"/>
                <a:cs typeface="Times New Roman" pitchFamily="18" charset="0"/>
              </a:rPr>
              <a:t>，而标识符、字符、字符串和注解则采用</a:t>
            </a:r>
            <a:r>
              <a:rPr lang="en-US">
                <a:latin typeface="Times New Roman" pitchFamily="18" charset="0"/>
                <a:cs typeface="Times New Roman" pitchFamily="18" charset="0"/>
              </a:rPr>
              <a:t>Unicode</a:t>
            </a:r>
            <a:r>
              <a:rPr>
                <a:latin typeface="Times New Roman" pitchFamily="18" charset="0"/>
                <a:cs typeface="Times New Roman" pitchFamily="18" charset="0"/>
              </a:rPr>
              <a:t>。</a:t>
            </a:r>
            <a:endParaRPr lang="zh-CN" altLang="en-US">
              <a:latin typeface="Times New Roman" pitchFamily="18" charset="0"/>
              <a:cs typeface="Times New Roman" pitchFamily="18" charset="0"/>
            </a:endParaRPr>
          </a:p>
        </p:txBody>
      </p:sp>
      <p:sp>
        <p:nvSpPr>
          <p:cNvPr id="4" name="标题 3"/>
          <p:cNvSpPr>
            <a:spLocks noGrp="1"/>
          </p:cNvSpPr>
          <p:nvPr>
            <p:ph type="title"/>
          </p:nvPr>
        </p:nvSpPr>
        <p:spPr/>
        <p:txBody>
          <a:bodyPr/>
          <a:lstStyle/>
          <a:p>
            <a:r>
              <a:t>普通分隔符</a:t>
            </a:r>
            <a:endParaRPr lang="zh-CN" altLang="en-US"/>
          </a:p>
        </p:txBody>
      </p:sp>
      <p:graphicFrame>
        <p:nvGraphicFramePr>
          <p:cNvPr id="5" name="Group 96"/>
          <p:cNvGraphicFramePr>
            <a:graphicFrameLocks noGrp="1"/>
          </p:cNvGraphicFramePr>
          <p:nvPr/>
        </p:nvGraphicFramePr>
        <p:xfrm>
          <a:off x="285720" y="571504"/>
          <a:ext cx="8572559" cy="4500576"/>
        </p:xfrm>
        <a:graphic>
          <a:graphicData uri="http://schemas.openxmlformats.org/drawingml/2006/table">
            <a:tbl>
              <a:tblPr/>
              <a:tblGrid>
                <a:gridCol w="1363644">
                  <a:extLst>
                    <a:ext uri="{9D8B030D-6E8A-4147-A177-3AD203B41FA5}">
                      <a16:colId xmlns:a16="http://schemas.microsoft.com/office/drawing/2014/main" val="20000"/>
                    </a:ext>
                  </a:extLst>
                </a:gridCol>
                <a:gridCol w="1291874">
                  <a:extLst>
                    <a:ext uri="{9D8B030D-6E8A-4147-A177-3AD203B41FA5}">
                      <a16:colId xmlns:a16="http://schemas.microsoft.com/office/drawing/2014/main" val="20001"/>
                    </a:ext>
                  </a:extLst>
                </a:gridCol>
                <a:gridCol w="5917041">
                  <a:extLst>
                    <a:ext uri="{9D8B030D-6E8A-4147-A177-3AD203B41FA5}">
                      <a16:colId xmlns:a16="http://schemas.microsoft.com/office/drawing/2014/main" val="20002"/>
                    </a:ext>
                  </a:extLst>
                </a:gridCol>
              </a:tblGrid>
              <a:tr h="3683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kern="1200" cap="none" normalizeH="0" baseline="0">
                          <a:ln>
                            <a:noFill/>
                          </a:ln>
                          <a:solidFill>
                            <a:srgbClr val="FFFFFF"/>
                          </a:solidFill>
                          <a:effectLst/>
                          <a:latin typeface="Times New Roman" pitchFamily="18" charset="0"/>
                          <a:ea typeface="Adobe 仿宋 Std R" pitchFamily="18" charset="-122"/>
                          <a:cs typeface="Times New Roman" pitchFamily="18" charset="0"/>
                        </a:rPr>
                        <a:t>类型</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kern="1200" cap="none" normalizeH="0" baseline="0">
                          <a:ln>
                            <a:noFill/>
                          </a:ln>
                          <a:solidFill>
                            <a:srgbClr val="FFFFFF"/>
                          </a:solidFill>
                          <a:effectLst/>
                          <a:latin typeface="Times New Roman" pitchFamily="18" charset="0"/>
                          <a:ea typeface="Adobe 仿宋 Std R" pitchFamily="18" charset="-122"/>
                          <a:cs typeface="Times New Roman" pitchFamily="18" charset="0"/>
                        </a:rPr>
                        <a:t>长度</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normalizeH="0" baseline="0">
                          <a:ln>
                            <a:noFill/>
                          </a:ln>
                          <a:solidFill>
                            <a:srgbClr val="FFFFFF"/>
                          </a:solidFill>
                          <a:effectLst/>
                          <a:latin typeface="Times New Roman" pitchFamily="18" charset="0"/>
                          <a:ea typeface="Adobe 仿宋 Std R" pitchFamily="18" charset="-122"/>
                          <a:cs typeface="Times New Roman" pitchFamily="18" charset="0"/>
                        </a:rPr>
                        <a:t>说明</a:t>
                      </a:r>
                      <a:endParaRPr kumimoji="0" lang="zh-CN" altLang="zh-CN" sz="1800" b="1" i="0" u="none" strike="noStrike" kern="1200" cap="none" normalizeH="0" baseline="0">
                        <a:ln>
                          <a:noFill/>
                        </a:ln>
                        <a:solidFill>
                          <a:srgbClr val="FFFFFF"/>
                        </a:solidFill>
                        <a:effectLst/>
                        <a:latin typeface="Times New Roman" pitchFamily="18" charset="0"/>
                        <a:ea typeface="Adobe 仿宋 Std R" pitchFamily="18" charset="-122"/>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859533">
                <a:tc>
                  <a:txBody>
                    <a:bodyPr/>
                    <a:lstStyle/>
                    <a:p>
                      <a:pPr marL="0" algn="ctr" defTabSz="914400" rtl="0" eaLnBrk="1" latinLnBrk="0" hangingPunct="1">
                        <a:spcAft>
                          <a:spcPts val="0"/>
                        </a:spcAft>
                      </a:pPr>
                      <a:r>
                        <a:rPr lang="en-US" sz="1400" kern="100">
                          <a:solidFill>
                            <a:schemeClr val="tx1"/>
                          </a:solidFill>
                          <a:latin typeface="Times New Roman" pitchFamily="18" charset="0"/>
                          <a:ea typeface="宋体"/>
                          <a:cs typeface="Times New Roman" pitchFamily="18" charset="0"/>
                        </a:rPr>
                        <a:t>( )</a:t>
                      </a:r>
                      <a:endParaRPr lang="zh-CN" sz="1400" kern="10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algn="ctr" defTabSz="914400" rtl="0" eaLnBrk="1" latinLnBrk="0" hangingPunct="1">
                        <a:spcAft>
                          <a:spcPts val="0"/>
                        </a:spcAft>
                      </a:pPr>
                      <a:r>
                        <a:rPr lang="zh-CN" sz="1400" kern="100">
                          <a:solidFill>
                            <a:schemeClr val="tx1"/>
                          </a:solidFill>
                          <a:latin typeface="Times New Roman" pitchFamily="18" charset="0"/>
                          <a:ea typeface="宋体"/>
                          <a:cs typeface="Times New Roman" pitchFamily="18" charset="0"/>
                        </a:rPr>
                        <a:t>小括号</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lvl="0" indent="-342900" algn="just" defTabSz="914400" rtl="0" eaLnBrk="1" latinLnBrk="0" hangingPunct="1">
                        <a:spcAft>
                          <a:spcPts val="0"/>
                        </a:spcAft>
                        <a:buFont typeface="+mj-lt"/>
                        <a:buAutoNum type="arabicPeriod"/>
                        <a:tabLst>
                          <a:tab pos="228600" algn="l"/>
                        </a:tabLst>
                      </a:pPr>
                      <a:r>
                        <a:rPr lang="zh-CN" sz="1400" kern="100">
                          <a:solidFill>
                            <a:schemeClr val="tx1"/>
                          </a:solidFill>
                          <a:latin typeface="Times New Roman" pitchFamily="18" charset="0"/>
                          <a:ea typeface="宋体"/>
                          <a:cs typeface="Times New Roman" pitchFamily="18" charset="0"/>
                        </a:rPr>
                        <a:t>方法签名，以包含参数列表</a:t>
                      </a:r>
                    </a:p>
                    <a:p>
                      <a:pPr marL="0" lvl="0" indent="-342900" algn="just" defTabSz="914400" rtl="0" eaLnBrk="1" latinLnBrk="0" hangingPunct="1">
                        <a:spcAft>
                          <a:spcPts val="0"/>
                        </a:spcAft>
                        <a:buFont typeface="+mj-lt"/>
                        <a:buAutoNum type="arabicPeriod"/>
                        <a:tabLst>
                          <a:tab pos="228600" algn="l"/>
                        </a:tabLst>
                      </a:pPr>
                      <a:r>
                        <a:rPr lang="zh-CN" sz="1400" kern="100">
                          <a:solidFill>
                            <a:schemeClr val="tx1"/>
                          </a:solidFill>
                          <a:latin typeface="Times New Roman" pitchFamily="18" charset="0"/>
                          <a:ea typeface="宋体"/>
                          <a:cs typeface="Times New Roman" pitchFamily="18" charset="0"/>
                        </a:rPr>
                        <a:t>表达式，以提升操作符的优先级</a:t>
                      </a:r>
                    </a:p>
                    <a:p>
                      <a:pPr marL="0" lvl="0" indent="-342900" algn="just" defTabSz="914400" rtl="0" eaLnBrk="1" latinLnBrk="0" hangingPunct="1">
                        <a:spcAft>
                          <a:spcPts val="0"/>
                        </a:spcAft>
                        <a:buFont typeface="+mj-lt"/>
                        <a:buAutoNum type="arabicPeriod"/>
                        <a:tabLst>
                          <a:tab pos="228600" algn="l"/>
                        </a:tabLst>
                      </a:pPr>
                      <a:r>
                        <a:rPr lang="zh-CN" sz="1400" kern="100">
                          <a:solidFill>
                            <a:schemeClr val="tx1"/>
                          </a:solidFill>
                          <a:latin typeface="Times New Roman" pitchFamily="18" charset="0"/>
                          <a:ea typeface="宋体"/>
                          <a:cs typeface="Times New Roman" pitchFamily="18" charset="0"/>
                        </a:rPr>
                        <a:t>类型转换</a:t>
                      </a:r>
                    </a:p>
                    <a:p>
                      <a:pPr marL="0" lvl="0" indent="-342900" algn="just" defTabSz="914400" rtl="0" eaLnBrk="1" latinLnBrk="0" hangingPunct="1">
                        <a:spcAft>
                          <a:spcPts val="0"/>
                        </a:spcAft>
                        <a:buFont typeface="+mj-lt"/>
                        <a:buAutoNum type="arabicPeriod"/>
                        <a:tabLst>
                          <a:tab pos="228600" algn="l"/>
                        </a:tabLst>
                      </a:pPr>
                      <a:r>
                        <a:rPr lang="zh-CN" sz="1400" kern="100">
                          <a:solidFill>
                            <a:schemeClr val="tx1"/>
                          </a:solidFill>
                          <a:latin typeface="Times New Roman" pitchFamily="18" charset="0"/>
                          <a:ea typeface="宋体"/>
                          <a:cs typeface="Times New Roman" pitchFamily="18" charset="0"/>
                        </a:rPr>
                        <a:t>循环，以包含要运算的表达式</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1"/>
                  </a:ext>
                </a:extLst>
              </a:tr>
              <a:tr h="644650">
                <a:tc>
                  <a:txBody>
                    <a:bodyPr/>
                    <a:lstStyle/>
                    <a:p>
                      <a:pPr marL="0" algn="ctr" defTabSz="914400" rtl="0" eaLnBrk="1" latinLnBrk="0" hangingPunct="1">
                        <a:spcAft>
                          <a:spcPts val="0"/>
                        </a:spcAft>
                      </a:pPr>
                      <a:r>
                        <a:rPr lang="en-US" sz="1400" kern="100">
                          <a:solidFill>
                            <a:schemeClr val="tx1"/>
                          </a:solidFill>
                          <a:latin typeface="Times New Roman" pitchFamily="18" charset="0"/>
                          <a:ea typeface="宋体"/>
                          <a:cs typeface="Times New Roman" pitchFamily="18" charset="0"/>
                        </a:rPr>
                        <a:t>{ }</a:t>
                      </a:r>
                      <a:endParaRPr lang="zh-CN" sz="1400" kern="10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ctr" defTabSz="914400" rtl="0" eaLnBrk="1" latinLnBrk="0" hangingPunct="1">
                        <a:spcAft>
                          <a:spcPts val="0"/>
                        </a:spcAft>
                      </a:pPr>
                      <a:r>
                        <a:rPr lang="zh-CN" sz="1400" kern="100">
                          <a:solidFill>
                            <a:schemeClr val="tx1"/>
                          </a:solidFill>
                          <a:latin typeface="Times New Roman" pitchFamily="18" charset="0"/>
                          <a:ea typeface="宋体"/>
                          <a:cs typeface="Times New Roman" pitchFamily="18" charset="0"/>
                        </a:rPr>
                        <a:t>大括号</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lvl="0" indent="-342900" algn="just" defTabSz="914400" rtl="0" eaLnBrk="1" latinLnBrk="0" hangingPunct="1">
                        <a:spcAft>
                          <a:spcPts val="0"/>
                        </a:spcAft>
                        <a:buFont typeface="+mj-lt"/>
                        <a:buAutoNum type="arabicPeriod"/>
                        <a:tabLst>
                          <a:tab pos="228600" algn="l"/>
                        </a:tabLst>
                      </a:pPr>
                      <a:r>
                        <a:rPr lang="zh-CN" sz="1400" kern="100">
                          <a:solidFill>
                            <a:schemeClr val="tx1"/>
                          </a:solidFill>
                          <a:latin typeface="Times New Roman" pitchFamily="18" charset="0"/>
                          <a:ea typeface="宋体"/>
                          <a:cs typeface="Times New Roman" pitchFamily="18" charset="0"/>
                        </a:rPr>
                        <a:t>类型声明</a:t>
                      </a:r>
                    </a:p>
                    <a:p>
                      <a:pPr marL="0" lvl="0" indent="-342900" algn="just" defTabSz="914400" rtl="0" eaLnBrk="1" latinLnBrk="0" hangingPunct="1">
                        <a:spcAft>
                          <a:spcPts val="0"/>
                        </a:spcAft>
                        <a:buFont typeface="+mj-lt"/>
                        <a:buAutoNum type="arabicPeriod"/>
                        <a:tabLst>
                          <a:tab pos="228600" algn="l"/>
                        </a:tabLst>
                      </a:pPr>
                      <a:r>
                        <a:rPr lang="zh-CN" sz="1400" kern="100">
                          <a:solidFill>
                            <a:schemeClr val="tx1"/>
                          </a:solidFill>
                          <a:latin typeface="Times New Roman" pitchFamily="18" charset="0"/>
                          <a:ea typeface="宋体"/>
                          <a:cs typeface="Times New Roman" pitchFamily="18" charset="0"/>
                        </a:rPr>
                        <a:t>语句块</a:t>
                      </a:r>
                    </a:p>
                    <a:p>
                      <a:pPr marL="0" lvl="0" indent="-342900" algn="just" defTabSz="914400" rtl="0" eaLnBrk="1" latinLnBrk="0" hangingPunct="1">
                        <a:spcAft>
                          <a:spcPts val="0"/>
                        </a:spcAft>
                        <a:buFont typeface="+mj-lt"/>
                        <a:buAutoNum type="arabicPeriod"/>
                        <a:tabLst>
                          <a:tab pos="228600" algn="l"/>
                        </a:tabLst>
                      </a:pPr>
                      <a:r>
                        <a:rPr lang="zh-CN" sz="1400" kern="100">
                          <a:solidFill>
                            <a:schemeClr val="tx1"/>
                          </a:solidFill>
                          <a:latin typeface="Times New Roman" pitchFamily="18" charset="0"/>
                          <a:ea typeface="宋体"/>
                          <a:cs typeface="Times New Roman" pitchFamily="18" charset="0"/>
                        </a:rPr>
                        <a:t>数组初始化</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2"/>
                  </a:ext>
                </a:extLst>
              </a:tr>
              <a:tr h="438003">
                <a:tc>
                  <a:txBody>
                    <a:bodyPr/>
                    <a:lstStyle/>
                    <a:p>
                      <a:pPr marL="0" algn="ctr" defTabSz="914400" rtl="0" eaLnBrk="1" latinLnBrk="0" hangingPunct="1">
                        <a:spcAft>
                          <a:spcPts val="0"/>
                        </a:spcAft>
                      </a:pPr>
                      <a:r>
                        <a:rPr lang="en-US" sz="1400" kern="100">
                          <a:solidFill>
                            <a:schemeClr val="tx1"/>
                          </a:solidFill>
                          <a:latin typeface="Times New Roman" pitchFamily="18" charset="0"/>
                          <a:ea typeface="宋体"/>
                          <a:cs typeface="Times New Roman" pitchFamily="18" charset="0"/>
                        </a:rPr>
                        <a:t>[ ]</a:t>
                      </a:r>
                      <a:endParaRPr lang="zh-CN" sz="1400" kern="10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ctr" defTabSz="914400" rtl="0" eaLnBrk="1" latinLnBrk="0" hangingPunct="1">
                        <a:spcAft>
                          <a:spcPts val="0"/>
                        </a:spcAft>
                      </a:pPr>
                      <a:r>
                        <a:rPr lang="zh-CN" sz="1400" kern="100">
                          <a:solidFill>
                            <a:schemeClr val="tx1"/>
                          </a:solidFill>
                          <a:latin typeface="Times New Roman" pitchFamily="18" charset="0"/>
                          <a:ea typeface="宋体"/>
                          <a:cs typeface="Times New Roman" pitchFamily="18" charset="0"/>
                        </a:rPr>
                        <a:t>中括号</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lvl="0" indent="-342900" algn="just" defTabSz="914400" rtl="0" eaLnBrk="1" latinLnBrk="0" hangingPunct="1">
                        <a:spcAft>
                          <a:spcPts val="0"/>
                        </a:spcAft>
                        <a:buFont typeface="+mj-lt"/>
                        <a:buAutoNum type="arabicPeriod"/>
                        <a:tabLst>
                          <a:tab pos="228600" algn="l"/>
                        </a:tabLst>
                      </a:pPr>
                      <a:r>
                        <a:rPr lang="zh-CN" sz="1400" kern="100">
                          <a:solidFill>
                            <a:schemeClr val="tx1"/>
                          </a:solidFill>
                          <a:latin typeface="Times New Roman" pitchFamily="18" charset="0"/>
                          <a:ea typeface="宋体"/>
                          <a:cs typeface="Times New Roman" pitchFamily="18" charset="0"/>
                        </a:rPr>
                        <a:t>数组声明</a:t>
                      </a:r>
                    </a:p>
                    <a:p>
                      <a:pPr marL="0" lvl="0" indent="-342900" algn="just" defTabSz="914400" rtl="0" eaLnBrk="1" latinLnBrk="0" hangingPunct="1">
                        <a:spcAft>
                          <a:spcPts val="0"/>
                        </a:spcAft>
                        <a:buFont typeface="+mj-lt"/>
                        <a:buAutoNum type="arabicPeriod"/>
                        <a:tabLst>
                          <a:tab pos="228600" algn="l"/>
                        </a:tabLst>
                      </a:pPr>
                      <a:r>
                        <a:rPr lang="zh-CN" sz="1400" kern="100">
                          <a:solidFill>
                            <a:schemeClr val="tx1"/>
                          </a:solidFill>
                          <a:latin typeface="Times New Roman" pitchFamily="18" charset="0"/>
                          <a:ea typeface="宋体"/>
                          <a:cs typeface="Times New Roman" pitchFamily="18" charset="0"/>
                        </a:rPr>
                        <a:t>数组值的引用</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3"/>
                  </a:ext>
                </a:extLst>
              </a:tr>
              <a:tr h="438003">
                <a:tc>
                  <a:txBody>
                    <a:bodyPr/>
                    <a:lstStyle/>
                    <a:p>
                      <a:pPr marL="0" algn="ctr" defTabSz="914400" rtl="0" eaLnBrk="1" latinLnBrk="0" hangingPunct="1">
                        <a:spcAft>
                          <a:spcPts val="0"/>
                        </a:spcAft>
                      </a:pPr>
                      <a:r>
                        <a:rPr lang="en-US" sz="1400" kern="100">
                          <a:solidFill>
                            <a:schemeClr val="tx1"/>
                          </a:solidFill>
                          <a:latin typeface="Times New Roman" pitchFamily="18" charset="0"/>
                          <a:ea typeface="宋体"/>
                          <a:cs typeface="Times New Roman" pitchFamily="18" charset="0"/>
                        </a:rPr>
                        <a:t>&lt; &gt;</a:t>
                      </a:r>
                      <a:endParaRPr lang="zh-CN" sz="1400" kern="10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ctr" defTabSz="914400" rtl="0" eaLnBrk="1" latinLnBrk="0" hangingPunct="1">
                        <a:spcAft>
                          <a:spcPts val="0"/>
                        </a:spcAft>
                      </a:pPr>
                      <a:r>
                        <a:rPr lang="zh-CN" sz="1400" kern="100">
                          <a:solidFill>
                            <a:schemeClr val="tx1"/>
                          </a:solidFill>
                          <a:latin typeface="Times New Roman" pitchFamily="18" charset="0"/>
                          <a:ea typeface="宋体"/>
                          <a:cs typeface="Times New Roman" pitchFamily="18" charset="0"/>
                        </a:rPr>
                        <a:t>尖括号</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lvl="0" indent="-342900" algn="just" defTabSz="914400" rtl="0" eaLnBrk="1" latinLnBrk="0" hangingPunct="1">
                        <a:spcAft>
                          <a:spcPts val="0"/>
                        </a:spcAft>
                        <a:buFont typeface="+mj-lt"/>
                        <a:buAutoNum type="arabicPeriod"/>
                        <a:tabLst>
                          <a:tab pos="228600" algn="l"/>
                        </a:tabLst>
                      </a:pPr>
                      <a:r>
                        <a:rPr lang="zh-CN" sz="1400" kern="100">
                          <a:solidFill>
                            <a:schemeClr val="tx1"/>
                          </a:solidFill>
                          <a:latin typeface="Times New Roman" pitchFamily="18" charset="0"/>
                          <a:ea typeface="宋体"/>
                          <a:cs typeface="Times New Roman" pitchFamily="18" charset="0"/>
                        </a:rPr>
                        <a:t>泛型</a:t>
                      </a:r>
                    </a:p>
                    <a:p>
                      <a:pPr marL="0" lvl="0" indent="-342900" algn="just" defTabSz="914400" rtl="0" eaLnBrk="1" latinLnBrk="0" hangingPunct="1">
                        <a:spcAft>
                          <a:spcPts val="0"/>
                        </a:spcAft>
                        <a:buFont typeface="+mj-lt"/>
                        <a:buAutoNum type="arabicPeriod"/>
                        <a:tabLst>
                          <a:tab pos="228600" algn="l"/>
                        </a:tabLst>
                      </a:pPr>
                      <a:r>
                        <a:rPr lang="zh-CN" sz="1400" kern="100">
                          <a:solidFill>
                            <a:schemeClr val="tx1"/>
                          </a:solidFill>
                          <a:latin typeface="Times New Roman" pitchFamily="18" charset="0"/>
                          <a:ea typeface="宋体"/>
                          <a:cs typeface="Times New Roman" pitchFamily="18" charset="0"/>
                        </a:rPr>
                        <a:t>将参数传递给参数化类型</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4"/>
                  </a:ext>
                </a:extLst>
              </a:tr>
              <a:tr h="438003">
                <a:tc>
                  <a:txBody>
                    <a:bodyPr/>
                    <a:lstStyle/>
                    <a:p>
                      <a:pPr marL="0" algn="ctr" defTabSz="914400" rtl="0" eaLnBrk="1" latinLnBrk="0" hangingPunct="1">
                        <a:spcAft>
                          <a:spcPts val="0"/>
                        </a:spcAft>
                      </a:pPr>
                      <a:r>
                        <a:rPr lang="en-US" sz="1400" kern="100">
                          <a:solidFill>
                            <a:schemeClr val="tx1"/>
                          </a:solidFill>
                          <a:latin typeface="Times New Roman" pitchFamily="18" charset="0"/>
                          <a:ea typeface="宋体"/>
                          <a:cs typeface="Times New Roman" pitchFamily="18" charset="0"/>
                        </a:rPr>
                        <a:t>.</a:t>
                      </a:r>
                      <a:endParaRPr lang="zh-CN" sz="1400" kern="10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ctr" defTabSz="914400" rtl="0" eaLnBrk="1" latinLnBrk="0" hangingPunct="1">
                        <a:spcAft>
                          <a:spcPts val="0"/>
                        </a:spcAft>
                      </a:pPr>
                      <a:r>
                        <a:rPr lang="zh-CN" sz="1400" kern="100">
                          <a:solidFill>
                            <a:schemeClr val="tx1"/>
                          </a:solidFill>
                          <a:latin typeface="Times New Roman" pitchFamily="18" charset="0"/>
                          <a:ea typeface="宋体"/>
                          <a:cs typeface="Times New Roman" pitchFamily="18" charset="0"/>
                        </a:rPr>
                        <a:t>句号</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lvl="0" indent="-342900" algn="just" defTabSz="914400" rtl="0" eaLnBrk="1" latinLnBrk="0" hangingPunct="1">
                        <a:spcAft>
                          <a:spcPts val="0"/>
                        </a:spcAft>
                        <a:buFont typeface="+mj-lt"/>
                        <a:buAutoNum type="arabicPeriod"/>
                        <a:tabLst>
                          <a:tab pos="228600" algn="l"/>
                        </a:tabLst>
                      </a:pPr>
                      <a:r>
                        <a:rPr lang="zh-CN" sz="1400" kern="100">
                          <a:solidFill>
                            <a:schemeClr val="tx1"/>
                          </a:solidFill>
                          <a:latin typeface="Times New Roman" pitchFamily="18" charset="0"/>
                          <a:ea typeface="宋体"/>
                          <a:cs typeface="Times New Roman" pitchFamily="18" charset="0"/>
                        </a:rPr>
                        <a:t>隔开域或者方法与引用变量</a:t>
                      </a:r>
                    </a:p>
                    <a:p>
                      <a:pPr marL="0" lvl="0" indent="-342900" algn="just" defTabSz="914400" rtl="0" eaLnBrk="1" latinLnBrk="0" hangingPunct="1">
                        <a:spcAft>
                          <a:spcPts val="0"/>
                        </a:spcAft>
                        <a:buFont typeface="+mj-lt"/>
                        <a:buAutoNum type="arabicPeriod"/>
                        <a:tabLst>
                          <a:tab pos="228600" algn="l"/>
                        </a:tabLst>
                      </a:pPr>
                      <a:r>
                        <a:rPr lang="zh-CN" sz="1400" kern="100">
                          <a:solidFill>
                            <a:schemeClr val="tx1"/>
                          </a:solidFill>
                          <a:latin typeface="Times New Roman" pitchFamily="18" charset="0"/>
                          <a:ea typeface="宋体"/>
                          <a:cs typeface="Times New Roman" pitchFamily="18" charset="0"/>
                        </a:rPr>
                        <a:t>隔开包、子包及类型名称</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5"/>
                  </a:ext>
                </a:extLst>
              </a:tr>
              <a:tr h="438003">
                <a:tc>
                  <a:txBody>
                    <a:bodyPr/>
                    <a:lstStyle/>
                    <a:p>
                      <a:pPr marL="0" algn="ctr" defTabSz="914400" rtl="0" eaLnBrk="1" latinLnBrk="0" hangingPunct="1">
                        <a:spcAft>
                          <a:spcPts val="0"/>
                        </a:spcAft>
                      </a:pPr>
                      <a:r>
                        <a:rPr lang="en-US" sz="1400" kern="100">
                          <a:solidFill>
                            <a:schemeClr val="tx1"/>
                          </a:solidFill>
                          <a:latin typeface="Times New Roman" pitchFamily="18" charset="0"/>
                          <a:ea typeface="宋体"/>
                          <a:cs typeface="Times New Roman" pitchFamily="18" charset="0"/>
                        </a:rPr>
                        <a:t>;</a:t>
                      </a:r>
                      <a:endParaRPr lang="zh-CN" sz="1400" kern="10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ctr" defTabSz="914400" rtl="0" eaLnBrk="1" latinLnBrk="0" hangingPunct="1">
                        <a:spcAft>
                          <a:spcPts val="0"/>
                        </a:spcAft>
                      </a:pPr>
                      <a:r>
                        <a:rPr lang="zh-CN" sz="1400" kern="100">
                          <a:solidFill>
                            <a:schemeClr val="tx1"/>
                          </a:solidFill>
                          <a:latin typeface="Times New Roman" pitchFamily="18" charset="0"/>
                          <a:ea typeface="宋体"/>
                          <a:cs typeface="Times New Roman" pitchFamily="18" charset="0"/>
                        </a:rPr>
                        <a:t>分号</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lvl="0" indent="-342900" algn="just" defTabSz="914400" rtl="0" eaLnBrk="1" latinLnBrk="0" hangingPunct="1">
                        <a:spcAft>
                          <a:spcPts val="0"/>
                        </a:spcAft>
                        <a:buFont typeface="+mj-lt"/>
                        <a:buAutoNum type="arabicPeriod"/>
                        <a:tabLst>
                          <a:tab pos="228600" algn="l"/>
                        </a:tabLst>
                      </a:pPr>
                      <a:r>
                        <a:rPr lang="zh-CN" sz="1400" kern="100">
                          <a:solidFill>
                            <a:schemeClr val="tx1"/>
                          </a:solidFill>
                          <a:latin typeface="Times New Roman" pitchFamily="18" charset="0"/>
                          <a:ea typeface="宋体"/>
                          <a:cs typeface="Times New Roman" pitchFamily="18" charset="0"/>
                        </a:rPr>
                        <a:t>结束一条语句</a:t>
                      </a:r>
                    </a:p>
                    <a:p>
                      <a:pPr marL="0" lvl="0" indent="-342900" algn="just" defTabSz="914400" rtl="0" eaLnBrk="1" latinLnBrk="0" hangingPunct="1">
                        <a:spcAft>
                          <a:spcPts val="0"/>
                        </a:spcAft>
                        <a:buFont typeface="+mj-lt"/>
                        <a:buAutoNum type="arabicPeriod"/>
                        <a:tabLst>
                          <a:tab pos="228600" algn="l"/>
                        </a:tabLst>
                      </a:pPr>
                      <a:r>
                        <a:rPr lang="en-US" sz="1400" kern="100">
                          <a:solidFill>
                            <a:schemeClr val="tx1"/>
                          </a:solidFill>
                          <a:latin typeface="Times New Roman" pitchFamily="18" charset="0"/>
                          <a:ea typeface="宋体"/>
                          <a:cs typeface="Times New Roman" pitchFamily="18" charset="0"/>
                        </a:rPr>
                        <a:t>for</a:t>
                      </a:r>
                      <a:r>
                        <a:rPr lang="zh-CN" sz="1400" kern="100">
                          <a:solidFill>
                            <a:schemeClr val="tx1"/>
                          </a:solidFill>
                          <a:latin typeface="Times New Roman" pitchFamily="18" charset="0"/>
                          <a:ea typeface="宋体"/>
                          <a:cs typeface="Times New Roman" pitchFamily="18" charset="0"/>
                        </a:rPr>
                        <a:t>语句</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6"/>
                  </a:ext>
                </a:extLst>
              </a:tr>
              <a:tr h="438003">
                <a:tc>
                  <a:txBody>
                    <a:bodyPr/>
                    <a:lstStyle/>
                    <a:p>
                      <a:pPr marL="0" algn="ctr" defTabSz="914400" rtl="0" eaLnBrk="1" latinLnBrk="0" hangingPunct="1">
                        <a:spcAft>
                          <a:spcPts val="0"/>
                        </a:spcAft>
                      </a:pPr>
                      <a:r>
                        <a:rPr lang="en-US" sz="1400" kern="100">
                          <a:solidFill>
                            <a:schemeClr val="tx1"/>
                          </a:solidFill>
                          <a:latin typeface="Times New Roman" pitchFamily="18" charset="0"/>
                          <a:ea typeface="宋体"/>
                          <a:cs typeface="Times New Roman" pitchFamily="18" charset="0"/>
                        </a:rPr>
                        <a:t>,</a:t>
                      </a:r>
                      <a:endParaRPr lang="zh-CN" sz="1400" kern="10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ctr" defTabSz="914400" rtl="0" eaLnBrk="1" latinLnBrk="0" hangingPunct="1">
                        <a:spcAft>
                          <a:spcPts val="0"/>
                        </a:spcAft>
                      </a:pPr>
                      <a:r>
                        <a:rPr lang="zh-CN" sz="1400" kern="100">
                          <a:solidFill>
                            <a:schemeClr val="tx1"/>
                          </a:solidFill>
                          <a:latin typeface="Times New Roman" pitchFamily="18" charset="0"/>
                          <a:ea typeface="宋体"/>
                          <a:cs typeface="Times New Roman" pitchFamily="18" charset="0"/>
                        </a:rPr>
                        <a:t>逗号</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lvl="0" indent="-342900" algn="just" defTabSz="914400" rtl="0" eaLnBrk="1" latinLnBrk="0" hangingPunct="1">
                        <a:spcAft>
                          <a:spcPts val="0"/>
                        </a:spcAft>
                        <a:buFont typeface="+mj-lt"/>
                        <a:buAutoNum type="arabicPeriod"/>
                        <a:tabLst>
                          <a:tab pos="228600" algn="l"/>
                        </a:tabLst>
                      </a:pPr>
                      <a:r>
                        <a:rPr lang="zh-CN" sz="1400" kern="100">
                          <a:solidFill>
                            <a:schemeClr val="tx1"/>
                          </a:solidFill>
                          <a:latin typeface="Times New Roman" pitchFamily="18" charset="0"/>
                          <a:ea typeface="宋体"/>
                          <a:cs typeface="Times New Roman" pitchFamily="18" charset="0"/>
                        </a:rPr>
                        <a:t>声明变量时，分隔各个变量</a:t>
                      </a:r>
                    </a:p>
                    <a:p>
                      <a:pPr marL="0" lvl="0" indent="-342900" algn="just" defTabSz="914400" rtl="0" eaLnBrk="1" latinLnBrk="0" hangingPunct="1">
                        <a:spcAft>
                          <a:spcPts val="0"/>
                        </a:spcAft>
                        <a:buFont typeface="+mj-lt"/>
                        <a:buAutoNum type="arabicPeriod"/>
                        <a:tabLst>
                          <a:tab pos="228600" algn="l"/>
                        </a:tabLst>
                      </a:pPr>
                      <a:r>
                        <a:rPr lang="zh-CN" sz="1400" kern="100">
                          <a:solidFill>
                            <a:schemeClr val="tx1"/>
                          </a:solidFill>
                          <a:latin typeface="Times New Roman" pitchFamily="18" charset="0"/>
                          <a:ea typeface="宋体"/>
                          <a:cs typeface="Times New Roman" pitchFamily="18" charset="0"/>
                        </a:rPr>
                        <a:t>分隔方法中的参数</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7"/>
                  </a:ext>
                </a:extLst>
              </a:tr>
              <a:tr h="438003">
                <a:tc>
                  <a:txBody>
                    <a:bodyPr/>
                    <a:lstStyle/>
                    <a:p>
                      <a:pPr marL="0" algn="ctr" defTabSz="914400" rtl="0" eaLnBrk="1" latinLnBrk="0" hangingPunct="1">
                        <a:spcAft>
                          <a:spcPts val="0"/>
                        </a:spcAft>
                      </a:pPr>
                      <a:r>
                        <a:rPr lang="en-US" sz="1400" kern="100">
                          <a:solidFill>
                            <a:schemeClr val="tx1"/>
                          </a:solidFill>
                          <a:latin typeface="Times New Roman" pitchFamily="18" charset="0"/>
                          <a:ea typeface="宋体"/>
                          <a:cs typeface="Times New Roman" pitchFamily="18" charset="0"/>
                        </a:rPr>
                        <a:t>:</a:t>
                      </a:r>
                      <a:endParaRPr lang="zh-CN" sz="1400" kern="100">
                        <a:solidFill>
                          <a:schemeClr val="tx1"/>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algn="ctr" defTabSz="914400" rtl="0" eaLnBrk="1" latinLnBrk="0" hangingPunct="1">
                        <a:spcAft>
                          <a:spcPts val="0"/>
                        </a:spcAft>
                      </a:pPr>
                      <a:r>
                        <a:rPr lang="zh-CN" sz="1400" kern="100">
                          <a:solidFill>
                            <a:schemeClr val="tx1"/>
                          </a:solidFill>
                          <a:latin typeface="Times New Roman" pitchFamily="18" charset="0"/>
                          <a:ea typeface="宋体"/>
                          <a:cs typeface="Times New Roman" pitchFamily="18" charset="0"/>
                        </a:rPr>
                        <a:t>冒号</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lvl="0" indent="-342900" algn="just" defTabSz="914400" rtl="0" eaLnBrk="1" latinLnBrk="0" hangingPunct="1">
                        <a:spcAft>
                          <a:spcPts val="0"/>
                        </a:spcAft>
                        <a:buFont typeface="+mj-lt"/>
                        <a:buAutoNum type="arabicPeriod"/>
                        <a:tabLst>
                          <a:tab pos="228600" algn="l"/>
                        </a:tabLst>
                      </a:pPr>
                      <a:r>
                        <a:rPr lang="en-US" sz="1400" kern="100">
                          <a:solidFill>
                            <a:schemeClr val="tx1"/>
                          </a:solidFill>
                          <a:latin typeface="Times New Roman" pitchFamily="18" charset="0"/>
                          <a:ea typeface="宋体"/>
                          <a:cs typeface="Times New Roman" pitchFamily="18" charset="0"/>
                        </a:rPr>
                        <a:t>for</a:t>
                      </a:r>
                      <a:r>
                        <a:rPr lang="zh-CN" sz="1400" kern="100">
                          <a:solidFill>
                            <a:schemeClr val="tx1"/>
                          </a:solidFill>
                          <a:latin typeface="Times New Roman" pitchFamily="18" charset="0"/>
                          <a:ea typeface="宋体"/>
                          <a:cs typeface="Times New Roman" pitchFamily="18" charset="0"/>
                        </a:rPr>
                        <a:t>语句中，用于迭代数组或集合</a:t>
                      </a:r>
                    </a:p>
                    <a:p>
                      <a:pPr marL="0" lvl="0" indent="-342900" algn="just" defTabSz="914400" rtl="0" eaLnBrk="1" latinLnBrk="0" hangingPunct="1">
                        <a:spcAft>
                          <a:spcPts val="0"/>
                        </a:spcAft>
                        <a:buFont typeface="+mj-lt"/>
                        <a:buAutoNum type="arabicPeriod"/>
                        <a:tabLst>
                          <a:tab pos="228600" algn="l"/>
                        </a:tabLst>
                      </a:pPr>
                      <a:r>
                        <a:rPr lang="zh-CN" sz="1400" kern="100">
                          <a:solidFill>
                            <a:schemeClr val="tx1"/>
                          </a:solidFill>
                          <a:latin typeface="Times New Roman" pitchFamily="18" charset="0"/>
                          <a:ea typeface="宋体"/>
                          <a:cs typeface="Times New Roman" pitchFamily="18" charset="0"/>
                        </a:rPr>
                        <a:t>三元运算符</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dirty="0"/>
              <a:t>WhileDemo.java</a:t>
            </a:r>
            <a:endParaRPr lang="en-US" altLang="zh-CN" sz="2200" dirty="0">
              <a:latin typeface="+mn-ea"/>
            </a:endParaRPr>
          </a:p>
          <a:p>
            <a:pPr>
              <a:buNone/>
            </a:pPr>
            <a:endParaRPr lang="en-US" altLang="zh-CN" sz="2200" dirty="0">
              <a:latin typeface="+mn-ea"/>
            </a:endParaRPr>
          </a:p>
          <a:p>
            <a:pPr>
              <a:buNone/>
            </a:pPr>
            <a:endParaRPr lang="en-US" altLang="zh-CN" sz="2200" dirty="0">
              <a:latin typeface="+mn-ea"/>
            </a:endParaRPr>
          </a:p>
          <a:p>
            <a:endParaRPr lang="zh-CN" altLang="en-US" sz="2200" dirty="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468316" y="1058221"/>
            <a:ext cx="6856509" cy="3943387"/>
          </a:xfrm>
        </p:spPr>
        <p:txBody>
          <a:bodyPr/>
          <a:lstStyle/>
          <a:p>
            <a:r>
              <a:rPr lang="en-US" sz="1400" dirty="0"/>
              <a:t>public class </a:t>
            </a:r>
            <a:r>
              <a:rPr lang="en-US" sz="1400" dirty="0" err="1"/>
              <a:t>WhileDemo</a:t>
            </a:r>
            <a:r>
              <a:rPr lang="en-US" sz="1400" dirty="0"/>
              <a:t> {</a:t>
            </a:r>
            <a:endParaRPr sz="1400" dirty="0"/>
          </a:p>
          <a:p>
            <a:r>
              <a:rPr lang="en-US" sz="1400" dirty="0"/>
              <a:t>	public static void main(String[] </a:t>
            </a:r>
            <a:r>
              <a:rPr lang="en-US" sz="1400" dirty="0" err="1"/>
              <a:t>args</a:t>
            </a:r>
            <a:r>
              <a:rPr lang="en-US" sz="1400" dirty="0"/>
              <a:t>) {</a:t>
            </a:r>
            <a:endParaRPr sz="1400" dirty="0"/>
          </a:p>
          <a:p>
            <a:r>
              <a:rPr lang="en-US" sz="1400" dirty="0"/>
              <a:t>		// </a:t>
            </a:r>
            <a:r>
              <a:rPr sz="1400" dirty="0"/>
              <a:t>使用</a:t>
            </a:r>
            <a:r>
              <a:rPr lang="en-US" sz="1400" dirty="0"/>
              <a:t>while</a:t>
            </a:r>
            <a:r>
              <a:rPr sz="1400" dirty="0"/>
              <a:t>循环求</a:t>
            </a:r>
            <a:r>
              <a:rPr lang="en-US" sz="1400" dirty="0"/>
              <a:t>1~100</a:t>
            </a:r>
            <a:r>
              <a:rPr sz="1400" dirty="0"/>
              <a:t>的和</a:t>
            </a:r>
          </a:p>
          <a:p>
            <a:r>
              <a:rPr lang="en-US" sz="1400" dirty="0"/>
              <a:t>		int sum = 0;</a:t>
            </a:r>
            <a:endParaRPr sz="1400" dirty="0"/>
          </a:p>
          <a:p>
            <a:r>
              <a:rPr lang="en-US" sz="1400" dirty="0"/>
              <a:t>		int </a:t>
            </a:r>
            <a:r>
              <a:rPr lang="en-US" sz="1400" dirty="0" err="1"/>
              <a:t>i</a:t>
            </a:r>
            <a:r>
              <a:rPr lang="en-US" sz="1400" dirty="0"/>
              <a:t> = 1;</a:t>
            </a:r>
            <a:endParaRPr sz="1400" dirty="0"/>
          </a:p>
          <a:p>
            <a:r>
              <a:rPr lang="en-US" sz="1400" dirty="0"/>
              <a:t>		</a:t>
            </a:r>
            <a:r>
              <a:rPr lang="en-US" sz="1400" b="1" dirty="0"/>
              <a:t>while (</a:t>
            </a:r>
            <a:r>
              <a:rPr lang="en-US" sz="1400" b="1" dirty="0" err="1"/>
              <a:t>i</a:t>
            </a:r>
            <a:r>
              <a:rPr lang="en-US" sz="1400" b="1" dirty="0"/>
              <a:t> &lt;= 100) {</a:t>
            </a:r>
            <a:endParaRPr sz="1400" dirty="0"/>
          </a:p>
          <a:p>
            <a:r>
              <a:rPr lang="en-US" sz="1400" b="1" dirty="0"/>
              <a:t>			sum += </a:t>
            </a:r>
            <a:r>
              <a:rPr lang="en-US" sz="1400" b="1" dirty="0" err="1"/>
              <a:t>i</a:t>
            </a:r>
            <a:r>
              <a:rPr lang="en-US" sz="1400" b="1" dirty="0"/>
              <a:t>;</a:t>
            </a:r>
            <a:endParaRPr sz="1400" dirty="0"/>
          </a:p>
          <a:p>
            <a:r>
              <a:rPr lang="en-US" sz="1400" b="1" dirty="0"/>
              <a:t>			</a:t>
            </a:r>
            <a:r>
              <a:rPr lang="en-US" sz="1400" b="1" dirty="0" err="1"/>
              <a:t>i</a:t>
            </a:r>
            <a:r>
              <a:rPr lang="en-US" sz="1400" b="1" dirty="0"/>
              <a:t>++;</a:t>
            </a:r>
            <a:endParaRPr sz="1400" dirty="0"/>
          </a:p>
          <a:p>
            <a:r>
              <a:rPr lang="en-US" sz="1400" b="1" dirty="0"/>
              <a:t>		}</a:t>
            </a:r>
            <a:endParaRPr sz="1400" dirty="0"/>
          </a:p>
          <a:p>
            <a:r>
              <a:rPr lang="en-US" sz="1400" dirty="0"/>
              <a:t>		</a:t>
            </a:r>
            <a:r>
              <a:rPr lang="en-US" sz="1400" dirty="0" err="1"/>
              <a:t>System.out.println</a:t>
            </a:r>
            <a:r>
              <a:rPr lang="en-US" sz="1400" dirty="0"/>
              <a:t>("1~100</a:t>
            </a:r>
            <a:r>
              <a:rPr sz="1400" dirty="0"/>
              <a:t>的和是：</a:t>
            </a:r>
            <a:r>
              <a:rPr lang="en-US" sz="1400" dirty="0"/>
              <a:t>" + sum);</a:t>
            </a:r>
            <a:endParaRPr sz="1400" dirty="0"/>
          </a:p>
          <a:p>
            <a:r>
              <a:rPr lang="en-US" sz="1400" dirty="0"/>
              <a:t>	}</a:t>
            </a:r>
            <a:endParaRPr sz="1400" dirty="0"/>
          </a:p>
          <a:p>
            <a:r>
              <a:rPr lang="en-US" sz="1400" dirty="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428610"/>
            <a:ext cx="8429684" cy="4357700"/>
          </a:xfrm>
        </p:spPr>
        <p:txBody>
          <a:bodyPr>
            <a:normAutofit/>
          </a:bodyPr>
          <a:lstStyle/>
          <a:p>
            <a:r>
              <a:rPr lang="zh-CN" altLang="en-US" sz="2200">
                <a:latin typeface="+mn-ea"/>
              </a:rPr>
              <a:t>语法</a:t>
            </a:r>
            <a:endParaRPr sz="2200">
              <a:latin typeface="+mn-ea"/>
            </a:endParaRPr>
          </a:p>
          <a:p>
            <a:endParaRPr sz="2200">
              <a:latin typeface="+mn-ea"/>
            </a:endParaRPr>
          </a:p>
          <a:p>
            <a:endParaRPr sz="2200">
              <a:latin typeface="+mn-ea"/>
            </a:endParaRPr>
          </a:p>
          <a:p>
            <a:pPr>
              <a:buNone/>
            </a:pPr>
            <a:r>
              <a:rPr sz="2400"/>
              <a:t>do-while</a:t>
            </a:r>
            <a:r>
              <a:rPr lang="zh-CN" sz="2400"/>
              <a:t>循环流程图</a:t>
            </a:r>
          </a:p>
          <a:p>
            <a:endParaRPr sz="2200">
              <a:latin typeface="+mn-ea"/>
            </a:endParaRPr>
          </a:p>
          <a:p>
            <a:pPr>
              <a:buNone/>
            </a:pPr>
            <a:endParaRPr altLang="zh-CN" sz="2200">
              <a:latin typeface="+mn-ea"/>
            </a:endParaRPr>
          </a:p>
          <a:p>
            <a:pPr>
              <a:buNone/>
            </a:pPr>
            <a:endParaRPr altLang="zh-CN" sz="2200">
              <a:latin typeface="+mn-ea"/>
            </a:endParaRPr>
          </a:p>
          <a:p>
            <a:pPr>
              <a:buNone/>
            </a:pPr>
            <a:endParaRPr altLang="zh-CN" sz="2200">
              <a:latin typeface="+mn-ea"/>
            </a:endParaRPr>
          </a:p>
          <a:p>
            <a:pPr>
              <a:buNone/>
            </a:pPr>
            <a:endParaRPr sz="2200">
              <a:latin typeface="+mn-ea"/>
            </a:endParaRPr>
          </a:p>
          <a:p>
            <a:endParaRPr lang="zh-CN" sz="2400"/>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4" name="标题 3"/>
          <p:cNvSpPr>
            <a:spLocks noGrp="1"/>
          </p:cNvSpPr>
          <p:nvPr>
            <p:ph type="title"/>
          </p:nvPr>
        </p:nvSpPr>
        <p:spPr/>
        <p:txBody>
          <a:bodyPr/>
          <a:lstStyle/>
          <a:p>
            <a:pPr lvl="0"/>
            <a:r>
              <a:rPr lang="en-US"/>
              <a:t>do-while</a:t>
            </a:r>
            <a:r>
              <a:t>循环</a:t>
            </a:r>
          </a:p>
        </p:txBody>
      </p:sp>
      <p:sp>
        <p:nvSpPr>
          <p:cNvPr id="8" name="文本占位符 5"/>
          <p:cNvSpPr txBox="1">
            <a:spLocks/>
          </p:cNvSpPr>
          <p:nvPr/>
        </p:nvSpPr>
        <p:spPr bwMode="auto">
          <a:xfrm>
            <a:off x="714348" y="1100070"/>
            <a:ext cx="6357956" cy="1015663"/>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2000"/>
              <a:t>do {</a:t>
            </a:r>
            <a:endParaRPr lang="zh-CN" altLang="en-US" sz="2000"/>
          </a:p>
          <a:p>
            <a:r>
              <a:rPr lang="en-US" sz="2000"/>
              <a:t>	</a:t>
            </a:r>
            <a:r>
              <a:rPr lang="zh-CN" altLang="en-US" sz="2000"/>
              <a:t>循环体</a:t>
            </a:r>
          </a:p>
          <a:p>
            <a:r>
              <a:rPr lang="en-US" sz="2000"/>
              <a:t>} while (</a:t>
            </a:r>
            <a:r>
              <a:rPr lang="zh-CN" altLang="en-US" sz="2000"/>
              <a:t>条件表达式</a:t>
            </a:r>
            <a:r>
              <a:rPr lang="en-US" sz="2000"/>
              <a:t>);</a:t>
            </a:r>
            <a:endParaRPr lang="zh-CN" altLang="en-US" sz="2000"/>
          </a:p>
        </p:txBody>
      </p:sp>
      <p:sp>
        <p:nvSpPr>
          <p:cNvPr id="2519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21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2147" name="Object 3"/>
          <p:cNvGraphicFramePr>
            <a:graphicFrameLocks noChangeAspect="1"/>
          </p:cNvGraphicFramePr>
          <p:nvPr/>
        </p:nvGraphicFramePr>
        <p:xfrm>
          <a:off x="1571604" y="2357436"/>
          <a:ext cx="3930941" cy="2428874"/>
        </p:xfrm>
        <a:graphic>
          <a:graphicData uri="http://schemas.openxmlformats.org/presentationml/2006/ole">
            <mc:AlternateContent xmlns:mc="http://schemas.openxmlformats.org/markup-compatibility/2006">
              <mc:Choice xmlns:v="urn:schemas-microsoft-com:vml" Requires="v">
                <p:oleObj name="Visio" r:id="rId2" imgW="2340927" imgH="1445224" progId="Visio.Drawing.11">
                  <p:embed/>
                </p:oleObj>
              </mc:Choice>
              <mc:Fallback>
                <p:oleObj name="Visio" r:id="rId2" imgW="2340927" imgH="1445224" progId="Visio.Drawing.11">
                  <p:embed/>
                  <p:pic>
                    <p:nvPicPr>
                      <p:cNvPr id="26214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04" y="2357436"/>
                        <a:ext cx="3930941" cy="24288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2147"/>
                                        </p:tgtEl>
                                        <p:attrNameLst>
                                          <p:attrName>style.visibility</p:attrName>
                                        </p:attrNameLst>
                                      </p:cBhvr>
                                      <p:to>
                                        <p:strVal val="visible"/>
                                      </p:to>
                                    </p:set>
                                    <p:anim calcmode="lin" valueType="num">
                                      <p:cBhvr additive="base">
                                        <p:cTn id="25" dur="500" fill="hold"/>
                                        <p:tgtEl>
                                          <p:spTgt spid="262147"/>
                                        </p:tgtEl>
                                        <p:attrNameLst>
                                          <p:attrName>ppt_x</p:attrName>
                                        </p:attrNameLst>
                                      </p:cBhvr>
                                      <p:tavLst>
                                        <p:tav tm="0">
                                          <p:val>
                                            <p:strVal val="#ppt_x"/>
                                          </p:val>
                                        </p:tav>
                                        <p:tav tm="100000">
                                          <p:val>
                                            <p:strVal val="#ppt_x"/>
                                          </p:val>
                                        </p:tav>
                                      </p:tavLst>
                                    </p:anim>
                                    <p:anim calcmode="lin" valueType="num">
                                      <p:cBhvr additive="base">
                                        <p:cTn id="26" dur="500" fill="hold"/>
                                        <p:tgtEl>
                                          <p:spTgt spid="262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a:t>DoWhileDemo.java</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500034" y="1072658"/>
            <a:ext cx="7323802" cy="3323987"/>
          </a:xfrm>
        </p:spPr>
        <p:txBody>
          <a:bodyPr/>
          <a:lstStyle/>
          <a:p>
            <a:r>
              <a:rPr lang="en-US" sz="1400" dirty="0"/>
              <a:t>public static void main(String[] </a:t>
            </a:r>
            <a:r>
              <a:rPr lang="en-US" sz="1400" dirty="0" err="1"/>
              <a:t>args</a:t>
            </a:r>
            <a:r>
              <a:rPr lang="en-US" sz="1400" dirty="0"/>
              <a:t>) {</a:t>
            </a:r>
            <a:endParaRPr sz="1400" dirty="0"/>
          </a:p>
          <a:p>
            <a:r>
              <a:rPr lang="en-US" sz="1400" dirty="0"/>
              <a:t>	// </a:t>
            </a:r>
            <a:r>
              <a:rPr sz="1400" dirty="0"/>
              <a:t>使用</a:t>
            </a:r>
            <a:r>
              <a:rPr lang="en-US" sz="1400" dirty="0"/>
              <a:t>do-while</a:t>
            </a:r>
            <a:r>
              <a:rPr sz="1400" dirty="0"/>
              <a:t>循环求</a:t>
            </a:r>
            <a:r>
              <a:rPr lang="en-US" sz="1400" dirty="0"/>
              <a:t>1~100</a:t>
            </a:r>
            <a:r>
              <a:rPr sz="1400" dirty="0"/>
              <a:t>的和</a:t>
            </a:r>
          </a:p>
          <a:p>
            <a:r>
              <a:rPr lang="en-US" sz="1400" dirty="0"/>
              <a:t>	int sum = 0;</a:t>
            </a:r>
            <a:endParaRPr sz="1400" dirty="0"/>
          </a:p>
          <a:p>
            <a:r>
              <a:rPr lang="en-US" sz="1400" dirty="0"/>
              <a:t>	int </a:t>
            </a:r>
            <a:r>
              <a:rPr lang="en-US" sz="1400" dirty="0" err="1"/>
              <a:t>i</a:t>
            </a:r>
            <a:r>
              <a:rPr lang="en-US" sz="1400" dirty="0"/>
              <a:t> = 1;</a:t>
            </a:r>
            <a:endParaRPr sz="1400" dirty="0"/>
          </a:p>
          <a:p>
            <a:r>
              <a:rPr lang="en-US" sz="1400" dirty="0"/>
              <a:t>	</a:t>
            </a:r>
            <a:r>
              <a:rPr lang="en-US" sz="1400" b="1" dirty="0"/>
              <a:t>do {</a:t>
            </a:r>
            <a:endParaRPr sz="1400" dirty="0"/>
          </a:p>
          <a:p>
            <a:r>
              <a:rPr lang="en-US" sz="1400" b="1" dirty="0"/>
              <a:t>		sum += </a:t>
            </a:r>
            <a:r>
              <a:rPr lang="en-US" sz="1400" b="1" dirty="0" err="1"/>
              <a:t>i</a:t>
            </a:r>
            <a:r>
              <a:rPr lang="en-US" sz="1400" b="1" dirty="0"/>
              <a:t>;</a:t>
            </a:r>
            <a:endParaRPr sz="1400" dirty="0"/>
          </a:p>
          <a:p>
            <a:r>
              <a:rPr lang="en-US" sz="1400" b="1" dirty="0"/>
              <a:t>		</a:t>
            </a:r>
            <a:r>
              <a:rPr lang="en-US" sz="1400" b="1" dirty="0" err="1"/>
              <a:t>i</a:t>
            </a:r>
            <a:r>
              <a:rPr lang="en-US" sz="1400" b="1" dirty="0"/>
              <a:t>++;</a:t>
            </a:r>
            <a:endParaRPr sz="1400" dirty="0"/>
          </a:p>
          <a:p>
            <a:r>
              <a:rPr lang="en-US" sz="1400" b="1" dirty="0"/>
              <a:t>	} while (</a:t>
            </a:r>
            <a:r>
              <a:rPr lang="en-US" sz="1400" b="1" dirty="0" err="1"/>
              <a:t>i</a:t>
            </a:r>
            <a:r>
              <a:rPr lang="en-US" sz="1400" b="1" dirty="0"/>
              <a:t> &lt;= 100);</a:t>
            </a:r>
            <a:endParaRPr sz="1400" dirty="0"/>
          </a:p>
          <a:p>
            <a:r>
              <a:rPr lang="en-US" sz="1400" dirty="0"/>
              <a:t>	</a:t>
            </a:r>
            <a:r>
              <a:rPr lang="en-US" sz="1400" dirty="0" err="1"/>
              <a:t>System.out.println</a:t>
            </a:r>
            <a:r>
              <a:rPr lang="en-US" sz="1400" dirty="0"/>
              <a:t>("1~100</a:t>
            </a:r>
            <a:r>
              <a:rPr sz="1400" dirty="0"/>
              <a:t>的和是：</a:t>
            </a:r>
            <a:r>
              <a:rPr lang="en-US" sz="1400" dirty="0"/>
              <a:t>" + sum);</a:t>
            </a:r>
            <a:endParaRPr sz="1400" dirty="0"/>
          </a:p>
          <a:p>
            <a:r>
              <a:rPr lang="en-US" sz="1400" dirty="0"/>
              <a:t>}</a:t>
            </a:r>
            <a:endParaRPr sz="1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idx="1"/>
          </p:nvPr>
        </p:nvSpPr>
        <p:spPr>
          <a:xfrm>
            <a:off x="4000496" y="857241"/>
            <a:ext cx="4929222" cy="3500459"/>
          </a:xfrm>
        </p:spPr>
        <p:txBody>
          <a:bodyPr/>
          <a:lstStyle/>
          <a:p>
            <a:pPr>
              <a:buNone/>
            </a:pPr>
            <a:r>
              <a:rPr sz="1800"/>
              <a:t>	 Java</a:t>
            </a:r>
            <a:r>
              <a:rPr lang="zh-CN" sz="1800"/>
              <a:t>提供一些转移语句来控制分支和循环结构，使程序员更方便地控制程序执行的方向</a:t>
            </a:r>
          </a:p>
          <a:p>
            <a:pPr>
              <a:buNone/>
            </a:pPr>
            <a:r>
              <a:rPr sz="1800"/>
              <a:t>	</a:t>
            </a:r>
            <a:r>
              <a:rPr lang="zh-CN" sz="1800"/>
              <a:t>提供的</a:t>
            </a:r>
            <a:r>
              <a:rPr lang="zh-CN" altLang="en-US" sz="1800"/>
              <a:t>转移</a:t>
            </a:r>
            <a:r>
              <a:rPr lang="zh-CN" sz="1800"/>
              <a:t>语句有以下三种：</a:t>
            </a:r>
          </a:p>
          <a:p>
            <a:pPr lvl="0"/>
            <a:r>
              <a:rPr sz="1800"/>
              <a:t>break</a:t>
            </a:r>
            <a:r>
              <a:rPr lang="zh-CN" sz="1800"/>
              <a:t>语句</a:t>
            </a:r>
            <a:endParaRPr sz="1800"/>
          </a:p>
          <a:p>
            <a:pPr lvl="0"/>
            <a:r>
              <a:rPr sz="1800"/>
              <a:t>continue</a:t>
            </a:r>
            <a:r>
              <a:rPr lang="zh-CN" sz="1800"/>
              <a:t>语句</a:t>
            </a:r>
            <a:endParaRPr sz="1800"/>
          </a:p>
          <a:p>
            <a:pPr lvl="0"/>
            <a:r>
              <a:rPr sz="1800"/>
              <a:t>return</a:t>
            </a:r>
            <a:r>
              <a:rPr lang="zh-CN" sz="1800"/>
              <a:t>语句</a:t>
            </a:r>
          </a:p>
        </p:txBody>
      </p:sp>
      <p:sp>
        <p:nvSpPr>
          <p:cNvPr id="4" name="标题 3"/>
          <p:cNvSpPr>
            <a:spLocks noGrp="1"/>
          </p:cNvSpPr>
          <p:nvPr>
            <p:ph type="title"/>
          </p:nvPr>
        </p:nvSpPr>
        <p:spPr/>
        <p:txBody>
          <a:bodyPr/>
          <a:lstStyle/>
          <a:p>
            <a:r>
              <a:rPr lang="en-US"/>
              <a:t>2.5.3  </a:t>
            </a:r>
            <a:r>
              <a:t>转移语句</a:t>
            </a:r>
          </a:p>
        </p:txBody>
      </p:sp>
      <p:pic>
        <p:nvPicPr>
          <p:cNvPr id="6" name="图片占位符 5" descr="图片2.jpg"/>
          <p:cNvPicPr>
            <a:picLocks noGrp="1" noChangeAspect="1"/>
          </p:cNvPicPr>
          <p:nvPr>
            <p:ph type="pic" sz="quarter" idx="11"/>
          </p:nvPr>
        </p:nvPicPr>
        <p:blipFill>
          <a:blip r:embed="rId2"/>
          <a:stretch>
            <a:fillRect/>
          </a:stretch>
        </p:blipFill>
        <p:spPr>
          <a:xfrm>
            <a:off x="1340471" y="1073479"/>
            <a:ext cx="2088521" cy="3193494"/>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 calcmode="lin" valueType="num">
                                      <p:cBhvr additive="base">
                                        <p:cTn id="3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 calcmode="lin" valueType="num">
                                      <p:cBhvr additive="base">
                                        <p:cTn id="37"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r>
              <a:rPr sz="2400"/>
              <a:t>break</a:t>
            </a:r>
            <a:r>
              <a:rPr lang="zh-CN" sz="2400"/>
              <a:t>语句用于终止分支结构或循环结构，其主要用在以下</a:t>
            </a:r>
            <a:r>
              <a:rPr sz="2400"/>
              <a:t>3</a:t>
            </a:r>
            <a:r>
              <a:rPr lang="zh-CN" sz="2400"/>
              <a:t>种情况：</a:t>
            </a:r>
          </a:p>
          <a:p>
            <a:pPr lvl="1"/>
            <a:r>
              <a:rPr lang="zh-CN" sz="2200"/>
              <a:t>在</a:t>
            </a:r>
            <a:r>
              <a:rPr sz="2200"/>
              <a:t>switch</a:t>
            </a:r>
            <a:r>
              <a:rPr lang="zh-CN" sz="2200"/>
              <a:t>语句中，用于终止</a:t>
            </a:r>
            <a:r>
              <a:rPr sz="2200"/>
              <a:t>case</a:t>
            </a:r>
            <a:r>
              <a:rPr lang="zh-CN" sz="2200"/>
              <a:t>语句，跳出</a:t>
            </a:r>
            <a:r>
              <a:rPr sz="2200"/>
              <a:t>switch</a:t>
            </a:r>
            <a:r>
              <a:rPr lang="zh-CN" sz="2200"/>
              <a:t>分支结构；</a:t>
            </a:r>
          </a:p>
          <a:p>
            <a:pPr lvl="1"/>
            <a:r>
              <a:rPr lang="zh-CN" sz="2200"/>
              <a:t>在循环结构中，用于终止循环语句，跳出循环结构。</a:t>
            </a:r>
          </a:p>
          <a:p>
            <a:pPr lvl="1"/>
            <a:r>
              <a:rPr lang="zh-CN" sz="2200"/>
              <a:t>与标签语句配合使用从内层循环或内层程序块中退出。</a:t>
            </a:r>
            <a:r>
              <a:rPr sz="2200"/>
              <a:t> </a:t>
            </a:r>
            <a:endParaRPr lang="en-US" sz="2200"/>
          </a:p>
          <a:p>
            <a:pPr>
              <a:buNone/>
            </a:pPr>
            <a:endParaRPr altLang="zh-CN" sz="2200">
              <a:latin typeface="+mn-ea"/>
            </a:endParaRPr>
          </a:p>
          <a:p>
            <a:pPr>
              <a:buNone/>
            </a:pPr>
            <a:endParaRPr altLang="zh-CN" sz="2200">
              <a:latin typeface="+mn-ea"/>
            </a:endParaRPr>
          </a:p>
          <a:p>
            <a:pPr>
              <a:buNone/>
            </a:pPr>
            <a:endParaRPr altLang="zh-CN" sz="2200">
              <a:latin typeface="+mn-ea"/>
            </a:endParaRPr>
          </a:p>
          <a:p>
            <a:pPr>
              <a:buNone/>
            </a:pPr>
            <a:endParaRPr sz="2200">
              <a:latin typeface="+mn-ea"/>
            </a:endParaRPr>
          </a:p>
          <a:p>
            <a:endParaRPr lang="zh-CN" sz="2400"/>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4" name="标题 3"/>
          <p:cNvSpPr>
            <a:spLocks noGrp="1"/>
          </p:cNvSpPr>
          <p:nvPr>
            <p:ph type="title"/>
          </p:nvPr>
        </p:nvSpPr>
        <p:spPr/>
        <p:txBody>
          <a:bodyPr/>
          <a:lstStyle/>
          <a:p>
            <a:pPr lvl="0"/>
            <a:r>
              <a:rPr lang="en-US"/>
              <a:t>break</a:t>
            </a:r>
            <a:r>
              <a:t>语句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a:t>BreakDemo1.java</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579434" y="1053408"/>
            <a:ext cx="8207375" cy="3943387"/>
          </a:xfrm>
        </p:spPr>
        <p:txBody>
          <a:bodyPr/>
          <a:lstStyle/>
          <a:p>
            <a:r>
              <a:rPr lang="en-US" sz="1400" dirty="0"/>
              <a:t>public class BreakDemo1 {</a:t>
            </a:r>
            <a:endParaRPr sz="1400" dirty="0"/>
          </a:p>
          <a:p>
            <a:r>
              <a:rPr lang="en-US" sz="1400" dirty="0"/>
              <a:t>	public static void main(String[] </a:t>
            </a:r>
            <a:r>
              <a:rPr lang="en-US" sz="1400" dirty="0" err="1"/>
              <a:t>args</a:t>
            </a:r>
            <a:r>
              <a:rPr lang="en-US" sz="1400" dirty="0"/>
              <a:t>) {</a:t>
            </a:r>
            <a:endParaRPr sz="1400" dirty="0"/>
          </a:p>
          <a:p>
            <a:r>
              <a:rPr lang="en-US" sz="1400" dirty="0"/>
              <a:t>		for (int </a:t>
            </a:r>
            <a:r>
              <a:rPr lang="en-US" sz="1400" dirty="0" err="1"/>
              <a:t>i</a:t>
            </a:r>
            <a:r>
              <a:rPr lang="en-US" sz="1400" dirty="0"/>
              <a:t> = 1; </a:t>
            </a:r>
            <a:r>
              <a:rPr lang="en-US" sz="1400" dirty="0" err="1"/>
              <a:t>i</a:t>
            </a:r>
            <a:r>
              <a:rPr lang="en-US" sz="1400" dirty="0"/>
              <a:t> &lt;= 10; </a:t>
            </a:r>
            <a:r>
              <a:rPr lang="en-US" sz="1400" dirty="0" err="1"/>
              <a:t>i</a:t>
            </a:r>
            <a:r>
              <a:rPr lang="en-US" sz="1400" dirty="0"/>
              <a:t>++) {</a:t>
            </a:r>
            <a:endParaRPr sz="1400" dirty="0"/>
          </a:p>
          <a:p>
            <a:r>
              <a:rPr lang="en-US" sz="1400" dirty="0"/>
              <a:t>			if (</a:t>
            </a:r>
            <a:r>
              <a:rPr lang="en-US" sz="1400" dirty="0" err="1"/>
              <a:t>i</a:t>
            </a:r>
            <a:r>
              <a:rPr lang="en-US" sz="1400" dirty="0"/>
              <a:t> == 5) {</a:t>
            </a:r>
            <a:endParaRPr sz="1400" dirty="0"/>
          </a:p>
          <a:p>
            <a:r>
              <a:rPr lang="en-US" sz="1400" dirty="0"/>
              <a:t>				</a:t>
            </a:r>
            <a:r>
              <a:rPr lang="en-US" sz="1400" dirty="0" err="1"/>
              <a:t>System.out.println</a:t>
            </a:r>
            <a:r>
              <a:rPr lang="en-US" sz="1400" dirty="0"/>
              <a:t>("</a:t>
            </a:r>
            <a:r>
              <a:rPr sz="1400" dirty="0"/>
              <a:t>找到目标</a:t>
            </a:r>
            <a:r>
              <a:rPr lang="en-US" sz="1400" dirty="0"/>
              <a:t>,</a:t>
            </a:r>
            <a:r>
              <a:rPr sz="1400" dirty="0"/>
              <a:t>结束循环！</a:t>
            </a:r>
            <a:r>
              <a:rPr lang="en-US" sz="1400" dirty="0"/>
              <a:t>");</a:t>
            </a:r>
            <a:endParaRPr sz="1400" dirty="0"/>
          </a:p>
          <a:p>
            <a:r>
              <a:rPr lang="en-US" sz="1400" dirty="0"/>
              <a:t>				// </a:t>
            </a:r>
            <a:r>
              <a:rPr sz="1400" dirty="0"/>
              <a:t>终止循环</a:t>
            </a:r>
          </a:p>
          <a:p>
            <a:r>
              <a:rPr lang="en-US" sz="1400" dirty="0"/>
              <a:t>				</a:t>
            </a:r>
            <a:r>
              <a:rPr lang="en-US" sz="1400" b="1" dirty="0"/>
              <a:t>break;</a:t>
            </a:r>
            <a:endParaRPr sz="1400" dirty="0"/>
          </a:p>
          <a:p>
            <a:r>
              <a:rPr lang="en-US" sz="1400" dirty="0"/>
              <a:t>			}</a:t>
            </a:r>
            <a:endParaRPr sz="1400" dirty="0"/>
          </a:p>
          <a:p>
            <a:r>
              <a:rPr lang="en-US" sz="1400" dirty="0"/>
              <a:t>			</a:t>
            </a:r>
            <a:r>
              <a:rPr lang="en-US" sz="1400" dirty="0" err="1"/>
              <a:t>System.out.println</a:t>
            </a:r>
            <a:r>
              <a:rPr lang="en-US" sz="1400" dirty="0"/>
              <a:t>(</a:t>
            </a:r>
            <a:r>
              <a:rPr lang="en-US" sz="1400" dirty="0" err="1"/>
              <a:t>i</a:t>
            </a:r>
            <a:r>
              <a:rPr lang="en-US" sz="1400" dirty="0"/>
              <a:t>);// </a:t>
            </a:r>
            <a:r>
              <a:rPr sz="1400" dirty="0"/>
              <a:t>打印当前的</a:t>
            </a:r>
            <a:r>
              <a:rPr lang="en-US" sz="1400" dirty="0" err="1"/>
              <a:t>i</a:t>
            </a:r>
            <a:r>
              <a:rPr sz="1400" dirty="0"/>
              <a:t>值</a:t>
            </a:r>
          </a:p>
          <a:p>
            <a:r>
              <a:rPr lang="en-US" sz="1400" dirty="0"/>
              <a:t>		}</a:t>
            </a:r>
            <a:endParaRPr sz="1400" dirty="0"/>
          </a:p>
          <a:p>
            <a:r>
              <a:rPr lang="en-US" sz="1400" dirty="0"/>
              <a:t>	}</a:t>
            </a:r>
            <a:endParaRPr sz="1400" dirty="0"/>
          </a:p>
          <a:p>
            <a:r>
              <a:rPr lang="en-US" sz="1400" dirty="0"/>
              <a:t>}</a:t>
            </a:r>
            <a:endParaRPr sz="1400" dirty="0"/>
          </a:p>
        </p:txBody>
      </p:sp>
      <p:pic>
        <p:nvPicPr>
          <p:cNvPr id="3" name="图片 2">
            <a:extLst>
              <a:ext uri="{FF2B5EF4-FFF2-40B4-BE49-F238E27FC236}">
                <a16:creationId xmlns:a16="http://schemas.microsoft.com/office/drawing/2014/main" id="{0FDD43BD-0958-43CA-9BC3-78F031A0867C}"/>
              </a:ext>
            </a:extLst>
          </p:cNvPr>
          <p:cNvPicPr>
            <a:picLocks noChangeAspect="1"/>
          </p:cNvPicPr>
          <p:nvPr/>
        </p:nvPicPr>
        <p:blipFill>
          <a:blip r:embed="rId3"/>
          <a:stretch>
            <a:fillRect/>
          </a:stretch>
        </p:blipFill>
        <p:spPr>
          <a:xfrm>
            <a:off x="7341993" y="3663462"/>
            <a:ext cx="1752381" cy="13333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a:t>BreakDemo2.java</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214282" y="1116092"/>
            <a:ext cx="8786842" cy="3670236"/>
          </a:xfrm>
        </p:spPr>
        <p:txBody>
          <a:bodyPr/>
          <a:lstStyle/>
          <a:p>
            <a:r>
              <a:rPr lang="en-US" sz="1200" dirty="0"/>
              <a:t>public static void main(String[] </a:t>
            </a:r>
            <a:r>
              <a:rPr lang="en-US" sz="1200" dirty="0" err="1"/>
              <a:t>args</a:t>
            </a:r>
            <a:r>
              <a:rPr lang="en-US" sz="1200" dirty="0"/>
              <a:t>) {</a:t>
            </a:r>
            <a:endParaRPr sz="1200" dirty="0"/>
          </a:p>
          <a:p>
            <a:r>
              <a:rPr lang="en-US" sz="1200" dirty="0"/>
              <a:t>	// </a:t>
            </a:r>
            <a:r>
              <a:rPr sz="1200" dirty="0"/>
              <a:t>外层循环，</a:t>
            </a:r>
            <a:r>
              <a:rPr lang="en-US" sz="1200" dirty="0"/>
              <a:t>outer</a:t>
            </a:r>
            <a:r>
              <a:rPr sz="1200" dirty="0"/>
              <a:t>作为标识符</a:t>
            </a:r>
          </a:p>
          <a:p>
            <a:r>
              <a:rPr lang="en-US" sz="1200" dirty="0"/>
              <a:t>	</a:t>
            </a:r>
            <a:r>
              <a:rPr lang="en-US" sz="1200" b="1" dirty="0"/>
              <a:t>outer: </a:t>
            </a:r>
            <a:r>
              <a:rPr lang="en-US" sz="1200" dirty="0"/>
              <a:t>for (int </a:t>
            </a:r>
            <a:r>
              <a:rPr lang="en-US" sz="1200" dirty="0" err="1"/>
              <a:t>i</a:t>
            </a:r>
            <a:r>
              <a:rPr lang="en-US" sz="1200" dirty="0"/>
              <a:t> = 0; </a:t>
            </a:r>
            <a:r>
              <a:rPr lang="en-US" sz="1200" dirty="0" err="1"/>
              <a:t>i</a:t>
            </a:r>
            <a:r>
              <a:rPr lang="en-US" sz="1200" dirty="0"/>
              <a:t> &lt; 5; </a:t>
            </a:r>
            <a:r>
              <a:rPr lang="en-US" sz="1200" dirty="0" err="1"/>
              <a:t>i</a:t>
            </a:r>
            <a:r>
              <a:rPr lang="en-US" sz="1200" dirty="0"/>
              <a:t>++) {</a:t>
            </a:r>
            <a:endParaRPr sz="1200" dirty="0"/>
          </a:p>
          <a:p>
            <a:r>
              <a:rPr lang="en-US" sz="1200" dirty="0"/>
              <a:t>		// </a:t>
            </a:r>
            <a:r>
              <a:rPr sz="1200" dirty="0"/>
              <a:t>内层循环</a:t>
            </a:r>
          </a:p>
          <a:p>
            <a:r>
              <a:rPr lang="en-US" sz="1200" dirty="0"/>
              <a:t>		for (int j = 0; j &lt; 3; </a:t>
            </a:r>
            <a:r>
              <a:rPr lang="en-US" sz="1200" dirty="0" err="1"/>
              <a:t>j++</a:t>
            </a:r>
            <a:r>
              <a:rPr lang="en-US" sz="1200" dirty="0"/>
              <a:t>) {</a:t>
            </a:r>
            <a:endParaRPr sz="1200" dirty="0"/>
          </a:p>
          <a:p>
            <a:r>
              <a:rPr lang="en-US" sz="1200" dirty="0"/>
              <a:t>			</a:t>
            </a:r>
            <a:r>
              <a:rPr lang="en-US" sz="1200" dirty="0" err="1"/>
              <a:t>System.out.println</a:t>
            </a:r>
            <a:r>
              <a:rPr lang="en-US" sz="1200" dirty="0"/>
              <a:t>("</a:t>
            </a:r>
            <a:r>
              <a:rPr lang="en-US" sz="1200" dirty="0" err="1"/>
              <a:t>i</a:t>
            </a:r>
            <a:r>
              <a:rPr sz="1200" dirty="0"/>
              <a:t>的值为</a:t>
            </a:r>
            <a:r>
              <a:rPr lang="en-US" sz="1200" dirty="0"/>
              <a:t>:" + </a:t>
            </a:r>
            <a:r>
              <a:rPr lang="en-US" sz="1200" dirty="0" err="1"/>
              <a:t>i</a:t>
            </a:r>
            <a:r>
              <a:rPr lang="en-US" sz="1200" dirty="0"/>
              <a:t> + "  j</a:t>
            </a:r>
            <a:r>
              <a:rPr sz="1200" dirty="0"/>
              <a:t>的值为</a:t>
            </a:r>
            <a:r>
              <a:rPr lang="en-US" sz="1200" dirty="0"/>
              <a:t>:" + j);</a:t>
            </a:r>
            <a:endParaRPr sz="1200" dirty="0"/>
          </a:p>
          <a:p>
            <a:r>
              <a:rPr lang="en-US" sz="1200" dirty="0"/>
              <a:t>			if (j == 1) {</a:t>
            </a:r>
            <a:endParaRPr sz="1200" dirty="0"/>
          </a:p>
          <a:p>
            <a:r>
              <a:rPr lang="en-US" sz="1200" dirty="0"/>
              <a:t>				// </a:t>
            </a:r>
            <a:r>
              <a:rPr sz="1200" dirty="0"/>
              <a:t>跳出</a:t>
            </a:r>
            <a:r>
              <a:rPr lang="en-US" sz="1200" dirty="0"/>
              <a:t>outer</a:t>
            </a:r>
            <a:r>
              <a:rPr sz="1200" dirty="0"/>
              <a:t>标签所标识的循环。</a:t>
            </a:r>
          </a:p>
          <a:p>
            <a:r>
              <a:rPr lang="en-US" sz="1200" dirty="0"/>
              <a:t>				</a:t>
            </a:r>
            <a:r>
              <a:rPr lang="en-US" sz="1200" b="1" dirty="0"/>
              <a:t>break outer;</a:t>
            </a:r>
            <a:endParaRPr sz="1200" dirty="0"/>
          </a:p>
          <a:p>
            <a:r>
              <a:rPr lang="en-US" sz="1200" dirty="0"/>
              <a:t>			}</a:t>
            </a:r>
            <a:endParaRPr sz="1200" dirty="0"/>
          </a:p>
          <a:p>
            <a:r>
              <a:rPr lang="en-US" sz="1200" dirty="0"/>
              <a:t>		}</a:t>
            </a:r>
            <a:endParaRPr sz="1200" dirty="0"/>
          </a:p>
          <a:p>
            <a:r>
              <a:rPr lang="en-US" sz="1200" dirty="0"/>
              <a:t>	}</a:t>
            </a:r>
            <a:endParaRPr sz="1200" dirty="0"/>
          </a:p>
          <a:p>
            <a:r>
              <a:rPr lang="en-US" sz="1200" dirty="0"/>
              <a:t>}</a:t>
            </a:r>
            <a:endParaRPr sz="1200" dirty="0"/>
          </a:p>
        </p:txBody>
      </p:sp>
      <p:pic>
        <p:nvPicPr>
          <p:cNvPr id="3" name="图片 2">
            <a:extLst>
              <a:ext uri="{FF2B5EF4-FFF2-40B4-BE49-F238E27FC236}">
                <a16:creationId xmlns:a16="http://schemas.microsoft.com/office/drawing/2014/main" id="{2CBC4B78-8108-44D5-A3DF-2AA7941E3346}"/>
              </a:ext>
            </a:extLst>
          </p:cNvPr>
          <p:cNvPicPr>
            <a:picLocks noChangeAspect="1"/>
          </p:cNvPicPr>
          <p:nvPr/>
        </p:nvPicPr>
        <p:blipFill>
          <a:blip r:embed="rId3"/>
          <a:stretch>
            <a:fillRect/>
          </a:stretch>
        </p:blipFill>
        <p:spPr>
          <a:xfrm>
            <a:off x="6588224" y="3196827"/>
            <a:ext cx="2228571" cy="6761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fade">
                                      <p:cBhvr>
                                        <p:cTn id="7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857241"/>
            <a:ext cx="7786737" cy="1214443"/>
          </a:xfrm>
        </p:spPr>
        <p:txBody>
          <a:bodyPr>
            <a:normAutofit fontScale="77500" lnSpcReduction="20000"/>
          </a:bodyPr>
          <a:lstStyle/>
          <a:p>
            <a:r>
              <a:rPr sz="2400"/>
              <a:t>continue</a:t>
            </a:r>
            <a:r>
              <a:rPr lang="zh-CN" sz="2400"/>
              <a:t>的功能与</a:t>
            </a:r>
            <a:r>
              <a:rPr sz="2400"/>
              <a:t>break</a:t>
            </a:r>
            <a:r>
              <a:rPr lang="zh-CN" sz="2400"/>
              <a:t>有点类似，区别是</a:t>
            </a:r>
            <a:r>
              <a:rPr sz="2400"/>
              <a:t>continue</a:t>
            </a:r>
            <a:r>
              <a:rPr lang="zh-CN" sz="2400"/>
              <a:t>只是忽略本次循环体剩下的语句，接着进入到</a:t>
            </a:r>
            <a:r>
              <a:rPr lang="zh-CN" altLang="en-US" sz="2400"/>
              <a:t>下一次循环</a:t>
            </a:r>
            <a:r>
              <a:rPr lang="zh-CN" sz="2400"/>
              <a:t>，并不会终止循环；而</a:t>
            </a:r>
            <a:r>
              <a:rPr sz="2400"/>
              <a:t>break</a:t>
            </a:r>
            <a:r>
              <a:rPr lang="zh-CN" sz="2400"/>
              <a:t>则是完全终止循环。</a:t>
            </a:r>
          </a:p>
        </p:txBody>
      </p:sp>
      <p:sp>
        <p:nvSpPr>
          <p:cNvPr id="4" name="标题 3"/>
          <p:cNvSpPr>
            <a:spLocks noGrp="1"/>
          </p:cNvSpPr>
          <p:nvPr>
            <p:ph type="title"/>
          </p:nvPr>
        </p:nvSpPr>
        <p:spPr/>
        <p:txBody>
          <a:bodyPr/>
          <a:lstStyle/>
          <a:p>
            <a:pPr lvl="0"/>
            <a:r>
              <a:rPr lang="en-US"/>
              <a:t>continue</a:t>
            </a:r>
            <a:r>
              <a:t>语句</a:t>
            </a:r>
          </a:p>
        </p:txBody>
      </p:sp>
      <p:sp>
        <p:nvSpPr>
          <p:cNvPr id="6" name="文本占位符 5"/>
          <p:cNvSpPr>
            <a:spLocks noGrp="1"/>
          </p:cNvSpPr>
          <p:nvPr>
            <p:ph type="body" sz="quarter" idx="11"/>
          </p:nvPr>
        </p:nvSpPr>
        <p:spPr>
          <a:xfrm>
            <a:off x="928662" y="2000246"/>
            <a:ext cx="6357956" cy="2650726"/>
          </a:xfrm>
        </p:spPr>
        <p:txBody>
          <a:bodyPr/>
          <a:lstStyle/>
          <a:p>
            <a:r>
              <a:rPr lang="en-US" sz="1400"/>
              <a:t>for (</a:t>
            </a:r>
            <a:r>
              <a:rPr lang="en-US" sz="1400" err="1"/>
              <a:t>int</a:t>
            </a:r>
            <a:r>
              <a:rPr lang="en-US" sz="1400"/>
              <a:t> </a:t>
            </a:r>
            <a:r>
              <a:rPr lang="en-US" sz="1400" err="1"/>
              <a:t>i</a:t>
            </a:r>
            <a:r>
              <a:rPr lang="en-US" sz="1400"/>
              <a:t> = 1; </a:t>
            </a:r>
            <a:r>
              <a:rPr lang="en-US" sz="1400" err="1"/>
              <a:t>i</a:t>
            </a:r>
            <a:r>
              <a:rPr lang="en-US" sz="1400"/>
              <a:t> &lt;= 10; </a:t>
            </a:r>
            <a:r>
              <a:rPr lang="en-US" sz="1400" err="1"/>
              <a:t>i</a:t>
            </a:r>
            <a:r>
              <a:rPr lang="en-US" sz="1400"/>
              <a:t>++) {			</a:t>
            </a:r>
            <a:endParaRPr sz="1400"/>
          </a:p>
          <a:p>
            <a:r>
              <a:rPr lang="en-US" sz="1400"/>
              <a:t>	if (</a:t>
            </a:r>
            <a:r>
              <a:rPr lang="en-US" sz="1400" err="1"/>
              <a:t>i</a:t>
            </a:r>
            <a:r>
              <a:rPr lang="en-US" sz="1400"/>
              <a:t> == 5) {</a:t>
            </a:r>
            <a:endParaRPr sz="1400"/>
          </a:p>
          <a:p>
            <a:r>
              <a:rPr lang="en-US" sz="1400"/>
              <a:t>		</a:t>
            </a:r>
            <a:r>
              <a:rPr lang="en-US" sz="1400" err="1"/>
              <a:t>System.out.println</a:t>
            </a:r>
            <a:r>
              <a:rPr lang="en-US" sz="1400"/>
              <a:t>("</a:t>
            </a:r>
            <a:r>
              <a:rPr sz="1400"/>
              <a:t>找到目标</a:t>
            </a:r>
            <a:r>
              <a:rPr lang="en-US" sz="1400"/>
              <a:t>,</a:t>
            </a:r>
            <a:r>
              <a:rPr sz="1400"/>
              <a:t>继续循环！</a:t>
            </a:r>
            <a:r>
              <a:rPr lang="en-US" sz="1400"/>
              <a:t>");</a:t>
            </a:r>
            <a:endParaRPr sz="1400"/>
          </a:p>
          <a:p>
            <a:r>
              <a:rPr lang="en-US" sz="1400"/>
              <a:t>		// </a:t>
            </a:r>
            <a:r>
              <a:rPr sz="1400"/>
              <a:t>跳出本次循环，进入下一次循环</a:t>
            </a:r>
          </a:p>
          <a:p>
            <a:r>
              <a:rPr lang="en-US" sz="1400"/>
              <a:t>		</a:t>
            </a:r>
            <a:r>
              <a:rPr lang="en-US" sz="1400" b="1"/>
              <a:t>continue;</a:t>
            </a:r>
            <a:endParaRPr sz="1400"/>
          </a:p>
          <a:p>
            <a:r>
              <a:rPr lang="en-US" sz="1400"/>
              <a:t>	}</a:t>
            </a:r>
            <a:endParaRPr sz="1400"/>
          </a:p>
          <a:p>
            <a:r>
              <a:rPr lang="en-US" sz="1400"/>
              <a:t>	</a:t>
            </a:r>
            <a:r>
              <a:rPr lang="en-US" sz="1400" err="1"/>
              <a:t>System.out.println</a:t>
            </a:r>
            <a:r>
              <a:rPr lang="en-US" sz="1400"/>
              <a:t>(</a:t>
            </a:r>
            <a:r>
              <a:rPr lang="en-US" sz="1400" err="1"/>
              <a:t>i</a:t>
            </a:r>
            <a:r>
              <a:rPr lang="en-US" sz="1400"/>
              <a:t>);// </a:t>
            </a:r>
            <a:r>
              <a:rPr sz="1400"/>
              <a:t>打印当前的</a:t>
            </a:r>
            <a:r>
              <a:rPr lang="en-US" sz="1400" err="1"/>
              <a:t>i</a:t>
            </a:r>
            <a:r>
              <a:rPr sz="1400"/>
              <a:t>值</a:t>
            </a:r>
          </a:p>
          <a:p>
            <a:r>
              <a:rPr lang="en-US" sz="1400"/>
              <a:t>}</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 calcmode="lin" valueType="num">
                                      <p:cBhvr additive="base">
                                        <p:cTn id="3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 calcmode="lin" valueType="num">
                                      <p:cBhvr additive="base">
                                        <p:cTn id="41"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xEl>
                                              <p:pRg st="7" end="7"/>
                                            </p:txEl>
                                          </p:spTgt>
                                        </p:tgtEl>
                                        <p:attrNameLst>
                                          <p:attrName>style.visibility</p:attrName>
                                        </p:attrNameLst>
                                      </p:cBhvr>
                                      <p:to>
                                        <p:strVal val="visible"/>
                                      </p:to>
                                    </p:set>
                                    <p:anim calcmode="lin" valueType="num">
                                      <p:cBhvr additive="base">
                                        <p:cTn id="4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857241"/>
            <a:ext cx="7786737" cy="1214443"/>
          </a:xfrm>
        </p:spPr>
        <p:txBody>
          <a:bodyPr>
            <a:normAutofit lnSpcReduction="10000"/>
          </a:bodyPr>
          <a:lstStyle/>
          <a:p>
            <a:pPr>
              <a:buNone/>
            </a:pPr>
            <a:r>
              <a:rPr sz="1600"/>
              <a:t>return</a:t>
            </a:r>
            <a:r>
              <a:rPr lang="zh-CN" sz="1600"/>
              <a:t>语句主要有以下两种使用格式：</a:t>
            </a:r>
          </a:p>
          <a:p>
            <a:pPr lvl="0"/>
            <a:r>
              <a:rPr lang="zh-CN" sz="1600"/>
              <a:t>单独一个</a:t>
            </a:r>
            <a:r>
              <a:rPr sz="1600"/>
              <a:t>return</a:t>
            </a:r>
            <a:r>
              <a:rPr lang="zh-CN" sz="1600"/>
              <a:t>关键字；</a:t>
            </a:r>
          </a:p>
          <a:p>
            <a:pPr lvl="0"/>
            <a:r>
              <a:rPr sz="1600"/>
              <a:t>return</a:t>
            </a:r>
            <a:r>
              <a:rPr lang="zh-CN" sz="1600"/>
              <a:t>关键字后面可以跟变量、常量或表达式，例如：</a:t>
            </a:r>
            <a:r>
              <a:rPr sz="1600"/>
              <a:t>return 0;</a:t>
            </a:r>
            <a:endParaRPr lang="zh-CN" sz="1600"/>
          </a:p>
        </p:txBody>
      </p:sp>
      <p:sp>
        <p:nvSpPr>
          <p:cNvPr id="4" name="标题 3"/>
          <p:cNvSpPr>
            <a:spLocks noGrp="1"/>
          </p:cNvSpPr>
          <p:nvPr>
            <p:ph type="title"/>
          </p:nvPr>
        </p:nvSpPr>
        <p:spPr/>
        <p:txBody>
          <a:bodyPr/>
          <a:lstStyle/>
          <a:p>
            <a:pPr lvl="0"/>
            <a:r>
              <a:t> </a:t>
            </a:r>
            <a:r>
              <a:rPr lang="en-US"/>
              <a:t>return</a:t>
            </a:r>
            <a:r>
              <a:t>语句</a:t>
            </a:r>
          </a:p>
        </p:txBody>
      </p:sp>
      <p:sp>
        <p:nvSpPr>
          <p:cNvPr id="6" name="文本占位符 5"/>
          <p:cNvSpPr>
            <a:spLocks noGrp="1"/>
          </p:cNvSpPr>
          <p:nvPr>
            <p:ph type="body" sz="quarter" idx="11"/>
          </p:nvPr>
        </p:nvSpPr>
        <p:spPr>
          <a:xfrm>
            <a:off x="928662" y="2000246"/>
            <a:ext cx="6357956" cy="3000821"/>
          </a:xfrm>
        </p:spPr>
        <p:txBody>
          <a:bodyPr/>
          <a:lstStyle/>
          <a:p>
            <a:r>
              <a:rPr lang="en-US" sz="1400"/>
              <a:t>// </a:t>
            </a:r>
            <a:r>
              <a:rPr sz="1400"/>
              <a:t>一个简单的</a:t>
            </a:r>
            <a:r>
              <a:rPr lang="en-US" sz="1400"/>
              <a:t>for</a:t>
            </a:r>
            <a:r>
              <a:rPr sz="1400"/>
              <a:t>循环</a:t>
            </a:r>
          </a:p>
          <a:p>
            <a:r>
              <a:rPr lang="en-US" sz="1400"/>
              <a:t>for (int </a:t>
            </a:r>
            <a:r>
              <a:rPr lang="en-US" sz="1400" err="1"/>
              <a:t>i</a:t>
            </a:r>
            <a:r>
              <a:rPr lang="en-US" sz="1400"/>
              <a:t> = 0; </a:t>
            </a:r>
            <a:r>
              <a:rPr lang="en-US" sz="1400" err="1"/>
              <a:t>i</a:t>
            </a:r>
            <a:r>
              <a:rPr lang="en-US" sz="1400"/>
              <a:t> &lt; </a:t>
            </a:r>
            <a:r>
              <a:rPr lang="en-US" altLang="zh-CN" sz="1400"/>
              <a:t>5</a:t>
            </a:r>
            <a:r>
              <a:rPr lang="en-US" sz="1400"/>
              <a:t>; </a:t>
            </a:r>
            <a:r>
              <a:rPr lang="en-US" sz="1400" err="1"/>
              <a:t>i</a:t>
            </a:r>
            <a:r>
              <a:rPr lang="en-US" sz="1400"/>
              <a:t>++) {</a:t>
            </a:r>
            <a:endParaRPr sz="1400"/>
          </a:p>
          <a:p>
            <a:r>
              <a:rPr lang="en-US" sz="1400"/>
              <a:t>	</a:t>
            </a:r>
            <a:r>
              <a:rPr lang="en-US" sz="1400" err="1"/>
              <a:t>System.out.println</a:t>
            </a:r>
            <a:r>
              <a:rPr lang="en-US" sz="1400"/>
              <a:t>("</a:t>
            </a:r>
            <a:r>
              <a:rPr lang="en-US" sz="1400" err="1"/>
              <a:t>i</a:t>
            </a:r>
            <a:r>
              <a:rPr sz="1400"/>
              <a:t>的值是</a:t>
            </a:r>
            <a:r>
              <a:rPr lang="en-US" sz="1400"/>
              <a:t>" + </a:t>
            </a:r>
            <a:r>
              <a:rPr lang="en-US" sz="1400" err="1"/>
              <a:t>i</a:t>
            </a:r>
            <a:r>
              <a:rPr lang="en-US" sz="1400"/>
              <a:t>);</a:t>
            </a:r>
            <a:endParaRPr sz="1400"/>
          </a:p>
          <a:p>
            <a:r>
              <a:rPr lang="en-US" sz="1400"/>
              <a:t>	if (</a:t>
            </a:r>
            <a:r>
              <a:rPr lang="en-US" sz="1400" err="1"/>
              <a:t>i</a:t>
            </a:r>
            <a:r>
              <a:rPr lang="en-US" sz="1400"/>
              <a:t> == </a:t>
            </a:r>
            <a:r>
              <a:rPr lang="en-US" altLang="zh-CN" sz="1400"/>
              <a:t>2</a:t>
            </a:r>
            <a:r>
              <a:rPr lang="en-US" sz="1400"/>
              <a:t>) {</a:t>
            </a:r>
            <a:endParaRPr sz="1400"/>
          </a:p>
          <a:p>
            <a:r>
              <a:rPr lang="en-US" sz="1400"/>
              <a:t>		//</a:t>
            </a:r>
            <a:r>
              <a:rPr sz="1400"/>
              <a:t>返回，结束</a:t>
            </a:r>
            <a:r>
              <a:rPr lang="en-US" sz="1400"/>
              <a:t>main</a:t>
            </a:r>
            <a:r>
              <a:rPr sz="1400"/>
              <a:t>方法</a:t>
            </a:r>
          </a:p>
          <a:p>
            <a:r>
              <a:rPr lang="en-US" sz="1400"/>
              <a:t>		</a:t>
            </a:r>
            <a:r>
              <a:rPr lang="en-US" sz="1400" b="1"/>
              <a:t>return;</a:t>
            </a:r>
            <a:endParaRPr sz="1400"/>
          </a:p>
          <a:p>
            <a:r>
              <a:rPr lang="en-US" sz="1400"/>
              <a:t>	}</a:t>
            </a:r>
            <a:endParaRPr sz="1400"/>
          </a:p>
          <a:p>
            <a:r>
              <a:rPr lang="en-US" sz="1400"/>
              <a:t>	</a:t>
            </a:r>
            <a:r>
              <a:rPr lang="en-US" sz="1400" err="1"/>
              <a:t>System.out.println</a:t>
            </a:r>
            <a:r>
              <a:rPr lang="en-US" sz="1400"/>
              <a:t>("return</a:t>
            </a:r>
            <a:r>
              <a:rPr sz="1400"/>
              <a:t>后的输出语句</a:t>
            </a:r>
            <a:r>
              <a:rPr lang="en-US" sz="1400"/>
              <a:t>");</a:t>
            </a:r>
            <a:endParaRPr sz="1400"/>
          </a:p>
          <a:p>
            <a:r>
              <a:rPr lang="en-US" sz="1400"/>
              <a:t>}</a:t>
            </a:r>
            <a:endParaRPr sz="1400"/>
          </a:p>
        </p:txBody>
      </p:sp>
      <p:pic>
        <p:nvPicPr>
          <p:cNvPr id="2" name="图片 1">
            <a:extLst>
              <a:ext uri="{FF2B5EF4-FFF2-40B4-BE49-F238E27FC236}">
                <a16:creationId xmlns:a16="http://schemas.microsoft.com/office/drawing/2014/main" id="{B5FB5B4A-88A3-42DB-A58E-1539BFF21F46}"/>
              </a:ext>
            </a:extLst>
          </p:cNvPr>
          <p:cNvPicPr>
            <a:picLocks noChangeAspect="1"/>
          </p:cNvPicPr>
          <p:nvPr/>
        </p:nvPicPr>
        <p:blipFill>
          <a:blip r:embed="rId2"/>
          <a:stretch>
            <a:fillRect/>
          </a:stretch>
        </p:blipFill>
        <p:spPr>
          <a:xfrm>
            <a:off x="5436096" y="3003798"/>
            <a:ext cx="1615580" cy="8992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bg/>
                                          </p:spTgt>
                                        </p:tgtEl>
                                        <p:attrNameLst>
                                          <p:attrName>style.visibility</p:attrName>
                                        </p:attrNameLst>
                                      </p:cBhvr>
                                      <p:to>
                                        <p:strVal val="visible"/>
                                      </p:to>
                                    </p:set>
                                    <p:anim calcmode="lin" valueType="num">
                                      <p:cBhvr additive="base">
                                        <p:cTn id="25"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6">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 calcmode="lin" valueType="num">
                                      <p:cBhvr additive="base">
                                        <p:cTn id="2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 calcmode="lin" valueType="num">
                                      <p:cBhvr additive="base">
                                        <p:cTn id="3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 calcmode="lin" valueType="num">
                                      <p:cBhvr additive="base">
                                        <p:cTn id="3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anim calcmode="lin" valueType="num">
                                      <p:cBhvr additive="base">
                                        <p:cTn id="4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6">
                                            <p:txEl>
                                              <p:pRg st="4" end="4"/>
                                            </p:txEl>
                                          </p:spTgt>
                                        </p:tgtEl>
                                        <p:attrNameLst>
                                          <p:attrName>style.visibility</p:attrName>
                                        </p:attrNameLst>
                                      </p:cBhvr>
                                      <p:to>
                                        <p:strVal val="visible"/>
                                      </p:to>
                                    </p:set>
                                    <p:anim calcmode="lin" valueType="num">
                                      <p:cBhvr additive="base">
                                        <p:cTn id="4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
                                            <p:txEl>
                                              <p:pRg st="4" end="4"/>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6">
                                            <p:txEl>
                                              <p:pRg st="5" end="5"/>
                                            </p:txEl>
                                          </p:spTgt>
                                        </p:tgtEl>
                                        <p:attrNameLst>
                                          <p:attrName>style.visibility</p:attrName>
                                        </p:attrNameLst>
                                      </p:cBhvr>
                                      <p:to>
                                        <p:strVal val="visible"/>
                                      </p:to>
                                    </p:set>
                                    <p:anim calcmode="lin" valueType="num">
                                      <p:cBhvr additive="base">
                                        <p:cTn id="4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6">
                                            <p:txEl>
                                              <p:pRg st="5" end="5"/>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6">
                                            <p:txEl>
                                              <p:pRg st="6" end="6"/>
                                            </p:txEl>
                                          </p:spTgt>
                                        </p:tgtEl>
                                        <p:attrNameLst>
                                          <p:attrName>style.visibility</p:attrName>
                                        </p:attrNameLst>
                                      </p:cBhvr>
                                      <p:to>
                                        <p:strVal val="visible"/>
                                      </p:to>
                                    </p:set>
                                    <p:anim calcmode="lin" valueType="num">
                                      <p:cBhvr additive="base">
                                        <p:cTn id="5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6">
                                            <p:txEl>
                                              <p:pRg st="6" end="6"/>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6">
                                            <p:txEl>
                                              <p:pRg st="7" end="7"/>
                                            </p:txEl>
                                          </p:spTgt>
                                        </p:tgtEl>
                                        <p:attrNameLst>
                                          <p:attrName>style.visibility</p:attrName>
                                        </p:attrNameLst>
                                      </p:cBhvr>
                                      <p:to>
                                        <p:strVal val="visible"/>
                                      </p:to>
                                    </p:set>
                                    <p:anim calcmode="lin" valueType="num">
                                      <p:cBhvr additive="base">
                                        <p:cTn id="5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6">
                                            <p:txEl>
                                              <p:pRg st="7" end="7"/>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 calcmode="lin" valueType="num">
                                      <p:cBhvr additive="base">
                                        <p:cTn id="6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fade">
                                      <p:cBhvr>
                                        <p:cTn id="67" dur="1000"/>
                                        <p:tgtEl>
                                          <p:spTgt spid="2"/>
                                        </p:tgtEl>
                                      </p:cBhvr>
                                    </p:animEffect>
                                    <p:anim calcmode="lin" valueType="num">
                                      <p:cBhvr>
                                        <p:cTn id="68" dur="1000" fill="hold"/>
                                        <p:tgtEl>
                                          <p:spTgt spid="2"/>
                                        </p:tgtEl>
                                        <p:attrNameLst>
                                          <p:attrName>ppt_x</p:attrName>
                                        </p:attrNameLst>
                                      </p:cBhvr>
                                      <p:tavLst>
                                        <p:tav tm="0">
                                          <p:val>
                                            <p:strVal val="#ppt_x"/>
                                          </p:val>
                                        </p:tav>
                                        <p:tav tm="100000">
                                          <p:val>
                                            <p:strVal val="#ppt_x"/>
                                          </p:val>
                                        </p:tav>
                                      </p:tavLst>
                                    </p:anim>
                                    <p:anim calcmode="lin" valueType="num">
                                      <p:cBhvr>
                                        <p:cTn id="6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idx="1"/>
          </p:nvPr>
        </p:nvSpPr>
        <p:spPr>
          <a:xfrm>
            <a:off x="4000496" y="857241"/>
            <a:ext cx="4929222" cy="3500459"/>
          </a:xfrm>
        </p:spPr>
        <p:txBody>
          <a:bodyPr/>
          <a:lstStyle/>
          <a:p>
            <a:pPr>
              <a:buNone/>
            </a:pPr>
            <a:r>
              <a:rPr sz="1800"/>
              <a:t>		</a:t>
            </a:r>
            <a:r>
              <a:rPr lang="zh-CN" sz="1800"/>
              <a:t>数组是编程语言中常见的一种数据结构。通常，数组用来存储一组大小固定并且类型相同的数据，这些数据可以通过索引进行访问。根据数组存放元素的组织结构，可将数组分为一维数组、二维数组以及多维数组（三维及以上）。</a:t>
            </a:r>
          </a:p>
        </p:txBody>
      </p:sp>
      <p:sp>
        <p:nvSpPr>
          <p:cNvPr id="4" name="标题 3"/>
          <p:cNvSpPr>
            <a:spLocks noGrp="1"/>
          </p:cNvSpPr>
          <p:nvPr>
            <p:ph type="title"/>
          </p:nvPr>
        </p:nvSpPr>
        <p:spPr/>
        <p:txBody>
          <a:bodyPr/>
          <a:lstStyle/>
          <a:p>
            <a:r>
              <a:rPr lang="en-US"/>
              <a:t>2.6  </a:t>
            </a:r>
            <a:r>
              <a:t>数组</a:t>
            </a:r>
          </a:p>
        </p:txBody>
      </p:sp>
      <p:pic>
        <p:nvPicPr>
          <p:cNvPr id="6" name="图片占位符 5" descr="图片2.jpg"/>
          <p:cNvPicPr>
            <a:picLocks noGrp="1" noChangeAspect="1"/>
          </p:cNvPicPr>
          <p:nvPr>
            <p:ph type="pic" sz="quarter" idx="11"/>
          </p:nvPr>
        </p:nvPicPr>
        <p:blipFill>
          <a:blip r:embed="rId2"/>
          <a:stretch>
            <a:fillRect/>
          </a:stretch>
        </p:blipFill>
        <p:spPr>
          <a:xfrm>
            <a:off x="1142976" y="1000114"/>
            <a:ext cx="2542276" cy="2500095"/>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857241"/>
            <a:ext cx="8207375" cy="2428890"/>
          </a:xfrm>
        </p:spPr>
        <p:txBody>
          <a:bodyPr/>
          <a:lstStyle/>
          <a:p>
            <a:r>
              <a:rPr lang="zh-CN"/>
              <a:t>在各种编程语言中，通常要为程序中处理的各种变量、常量、方法、对象和类等起个名字作为标记，以便通过名字进行访问，这些名字统称标识符。</a:t>
            </a:r>
          </a:p>
          <a:p>
            <a:r>
              <a:t>Java</a:t>
            </a:r>
            <a:r>
              <a:rPr lang="zh-CN"/>
              <a:t>中的标识符由字母、数字、下划线或美元符组成，且必须以字母、下划线（</a:t>
            </a:r>
            <a:r>
              <a:t>_</a:t>
            </a:r>
            <a:r>
              <a:rPr lang="zh-CN"/>
              <a:t>）或美元符（</a:t>
            </a:r>
            <a:r>
              <a:t>$</a:t>
            </a:r>
            <a:r>
              <a:rPr lang="zh-CN"/>
              <a:t>）开头。</a:t>
            </a:r>
          </a:p>
        </p:txBody>
      </p:sp>
      <p:sp>
        <p:nvSpPr>
          <p:cNvPr id="4" name="标题 3"/>
          <p:cNvSpPr>
            <a:spLocks noGrp="1"/>
          </p:cNvSpPr>
          <p:nvPr>
            <p:ph type="title"/>
          </p:nvPr>
        </p:nvSpPr>
        <p:spPr/>
        <p:txBody>
          <a:bodyPr/>
          <a:lstStyle/>
          <a:p>
            <a:r>
              <a:rPr lang="en-US"/>
              <a:t>2.1.3  </a:t>
            </a:r>
            <a:r>
              <a:t>标识符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428610"/>
            <a:ext cx="8429684" cy="4357700"/>
          </a:xfrm>
        </p:spPr>
        <p:txBody>
          <a:bodyPr>
            <a:normAutofit/>
          </a:bodyPr>
          <a:lstStyle/>
          <a:p>
            <a:r>
              <a:rPr lang="zh-CN" altLang="en-US" sz="2200">
                <a:latin typeface="+mn-ea"/>
              </a:rPr>
              <a:t>语法：</a:t>
            </a:r>
            <a:endParaRPr sz="2200">
              <a:latin typeface="+mn-ea"/>
            </a:endParaRPr>
          </a:p>
          <a:p>
            <a:pPr>
              <a:buNone/>
            </a:pPr>
            <a:endParaRPr altLang="zh-CN" sz="2200">
              <a:latin typeface="+mn-ea"/>
            </a:endParaRPr>
          </a:p>
          <a:p>
            <a:pPr>
              <a:buNone/>
            </a:pPr>
            <a:r>
              <a:rPr lang="zh-CN" altLang="en-US" sz="2200">
                <a:latin typeface="+mn-ea"/>
              </a:rPr>
              <a:t>或</a:t>
            </a:r>
            <a:endParaRPr altLang="zh-CN" sz="2200">
              <a:latin typeface="+mn-ea"/>
            </a:endParaRPr>
          </a:p>
          <a:p>
            <a:pPr>
              <a:buNone/>
            </a:pPr>
            <a:endParaRPr sz="2200">
              <a:latin typeface="+mn-ea"/>
            </a:endParaRPr>
          </a:p>
          <a:p>
            <a:r>
              <a:rPr lang="zh-CN" altLang="en-US" sz="2400"/>
              <a:t>示例：</a:t>
            </a:r>
            <a:endParaRPr lang="zh-CN" sz="2400"/>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4" name="标题 3"/>
          <p:cNvSpPr>
            <a:spLocks noGrp="1"/>
          </p:cNvSpPr>
          <p:nvPr>
            <p:ph type="title"/>
          </p:nvPr>
        </p:nvSpPr>
        <p:spPr/>
        <p:txBody>
          <a:bodyPr/>
          <a:lstStyle/>
          <a:p>
            <a:r>
              <a:rPr lang="en-US"/>
              <a:t>2.6.1  </a:t>
            </a:r>
            <a:r>
              <a:t>创建数组</a:t>
            </a:r>
          </a:p>
        </p:txBody>
      </p:sp>
      <p:sp>
        <p:nvSpPr>
          <p:cNvPr id="8" name="文本占位符 5"/>
          <p:cNvSpPr txBox="1">
            <a:spLocks/>
          </p:cNvSpPr>
          <p:nvPr/>
        </p:nvSpPr>
        <p:spPr bwMode="auto">
          <a:xfrm>
            <a:off x="642910" y="1100070"/>
            <a:ext cx="6357956" cy="400110"/>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zh-CN" altLang="en-US" sz="2000"/>
              <a:t>数据类型</a:t>
            </a:r>
            <a:r>
              <a:rPr lang="en-US" sz="2000"/>
              <a:t>[] </a:t>
            </a:r>
            <a:r>
              <a:rPr lang="zh-CN" altLang="en-US" sz="2000"/>
              <a:t>数组名</a:t>
            </a:r>
            <a:r>
              <a:rPr lang="en-US" sz="2000"/>
              <a:t>;</a:t>
            </a:r>
            <a:endParaRPr lang="zh-CN" altLang="en-US" sz="2000"/>
          </a:p>
        </p:txBody>
      </p:sp>
      <p:sp>
        <p:nvSpPr>
          <p:cNvPr id="9" name="文本占位符 5"/>
          <p:cNvSpPr txBox="1">
            <a:spLocks/>
          </p:cNvSpPr>
          <p:nvPr/>
        </p:nvSpPr>
        <p:spPr bwMode="auto">
          <a:xfrm>
            <a:off x="642910" y="2228819"/>
            <a:ext cx="6357956" cy="400110"/>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zh-CN" altLang="en-US" sz="2000"/>
              <a:t>数据类型 数组名</a:t>
            </a:r>
            <a:r>
              <a:rPr lang="en-US" sz="2000"/>
              <a:t>[];</a:t>
            </a:r>
            <a:endParaRPr lang="zh-CN" altLang="en-US" sz="2000"/>
          </a:p>
        </p:txBody>
      </p:sp>
      <p:sp>
        <p:nvSpPr>
          <p:cNvPr id="13" name="文本占位符 5"/>
          <p:cNvSpPr txBox="1">
            <a:spLocks/>
          </p:cNvSpPr>
          <p:nvPr/>
        </p:nvSpPr>
        <p:spPr bwMode="auto">
          <a:xfrm>
            <a:off x="642910" y="3357568"/>
            <a:ext cx="6357956" cy="1631216"/>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2000" err="1"/>
              <a:t>int</a:t>
            </a:r>
            <a:r>
              <a:rPr lang="en-US" sz="2000"/>
              <a:t> a[]; // </a:t>
            </a:r>
            <a:r>
              <a:rPr lang="zh-CN" altLang="en-US" sz="2000"/>
              <a:t>声明一个整型数组</a:t>
            </a:r>
          </a:p>
          <a:p>
            <a:r>
              <a:rPr lang="en-US" sz="2000"/>
              <a:t>float b[];// </a:t>
            </a:r>
            <a:r>
              <a:rPr lang="zh-CN" altLang="en-US" sz="2000"/>
              <a:t>声明一个单精度浮点型数组</a:t>
            </a:r>
          </a:p>
          <a:p>
            <a:r>
              <a:rPr lang="en-US" sz="2000"/>
              <a:t>char c[];// </a:t>
            </a:r>
            <a:r>
              <a:rPr lang="zh-CN" altLang="en-US" sz="2000"/>
              <a:t>声明一个字符型数组</a:t>
            </a:r>
          </a:p>
          <a:p>
            <a:r>
              <a:rPr lang="en-US" sz="2000"/>
              <a:t>double d[];// </a:t>
            </a:r>
            <a:r>
              <a:rPr lang="zh-CN" altLang="en-US" sz="2000"/>
              <a:t>声明一个双精度浮点型数组</a:t>
            </a:r>
          </a:p>
          <a:p>
            <a:r>
              <a:rPr lang="en-US" sz="2000" err="1"/>
              <a:t>boolean</a:t>
            </a:r>
            <a:r>
              <a:rPr lang="en-US" sz="2000"/>
              <a:t> e[];// </a:t>
            </a:r>
            <a:r>
              <a:rPr lang="zh-CN" altLang="en-US" sz="2000"/>
              <a:t>声明一个布尔型数组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uiExpand="1" animBg="1"/>
      <p:bldP spid="9" grpId="0" animBg="1"/>
      <p:bldP spid="13"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9" name="文本占位符 8"/>
          <p:cNvSpPr>
            <a:spLocks noGrp="1"/>
          </p:cNvSpPr>
          <p:nvPr>
            <p:ph type="body" sz="quarter" idx="11"/>
          </p:nvPr>
        </p:nvSpPr>
        <p:spPr>
          <a:xfrm>
            <a:off x="1714480" y="857238"/>
            <a:ext cx="6429420" cy="3643338"/>
          </a:xfrm>
        </p:spPr>
        <p:txBody>
          <a:bodyPr/>
          <a:lstStyle/>
          <a:p>
            <a:r>
              <a:rPr sz="2000"/>
              <a:t>数组被创建后，其大小不能改变，但数组中的各个元素值是可以改变的；且访问数组中的元素时，下标索引不能越界，范围必须在</a:t>
            </a:r>
            <a:r>
              <a:rPr lang="en-US" sz="2000"/>
              <a:t>0~length-1</a:t>
            </a:r>
            <a:r>
              <a:rPr sz="2000"/>
              <a:t>，否则容易引发数组越界异常。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285734"/>
            <a:ext cx="8207375" cy="2357452"/>
          </a:xfrm>
        </p:spPr>
        <p:txBody>
          <a:bodyPr>
            <a:normAutofit/>
          </a:bodyPr>
          <a:lstStyle/>
          <a:p>
            <a:r>
              <a:rPr sz="2400"/>
              <a:t>ArrayDemo1.java</a:t>
            </a:r>
            <a:r>
              <a:rPr lang="zh-CN" altLang="en-US" sz="2400"/>
              <a:t>（代码</a:t>
            </a:r>
            <a:r>
              <a:rPr sz="2400"/>
              <a:t>1</a:t>
            </a:r>
            <a:r>
              <a:rPr lang="zh-CN" altLang="en-US" sz="2400"/>
              <a:t>）</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785800"/>
            <a:ext cx="8429652" cy="4266553"/>
          </a:xfrm>
        </p:spPr>
        <p:txBody>
          <a:bodyPr/>
          <a:lstStyle/>
          <a:p>
            <a:r>
              <a:rPr lang="en-US" sz="1400" err="1"/>
              <a:t>int</a:t>
            </a:r>
            <a:r>
              <a:rPr lang="en-US" sz="1400"/>
              <a:t>[] a;</a:t>
            </a:r>
            <a:r>
              <a:rPr sz="1400"/>
              <a:t> </a:t>
            </a:r>
            <a:r>
              <a:rPr lang="en-US" altLang="zh-CN" sz="1400"/>
              <a:t>// </a:t>
            </a:r>
            <a:r>
              <a:rPr sz="1400"/>
              <a:t>声明一个整型数组</a:t>
            </a:r>
            <a:r>
              <a:rPr lang="en-US" altLang="zh-CN" sz="1400"/>
              <a:t>a</a:t>
            </a:r>
            <a:r>
              <a:rPr lang="en-US" sz="1400"/>
              <a:t>		</a:t>
            </a:r>
            <a:endParaRPr sz="1400"/>
          </a:p>
          <a:p>
            <a:r>
              <a:rPr lang="en-US" sz="1400"/>
              <a:t>a = new </a:t>
            </a:r>
            <a:r>
              <a:rPr lang="en-US" sz="1400" err="1"/>
              <a:t>int</a:t>
            </a:r>
            <a:r>
              <a:rPr lang="en-US" sz="1400"/>
              <a:t>[10];</a:t>
            </a:r>
            <a:r>
              <a:rPr sz="1400"/>
              <a:t> </a:t>
            </a:r>
            <a:r>
              <a:rPr lang="en-US" altLang="zh-CN" sz="1400"/>
              <a:t>// </a:t>
            </a:r>
            <a:r>
              <a:rPr sz="1400"/>
              <a:t>给数组</a:t>
            </a:r>
            <a:r>
              <a:rPr lang="en-US" altLang="zh-CN" sz="1400"/>
              <a:t>a</a:t>
            </a:r>
            <a:r>
              <a:rPr sz="1400"/>
              <a:t>分配存储空间：</a:t>
            </a:r>
            <a:r>
              <a:rPr lang="en-US" altLang="zh-CN" sz="1400"/>
              <a:t>10*4</a:t>
            </a:r>
            <a:r>
              <a:rPr sz="1400"/>
              <a:t>个字节</a:t>
            </a:r>
          </a:p>
          <a:p>
            <a:r>
              <a:rPr lang="en-US" sz="1400"/>
              <a:t>double[] b = new double[10];</a:t>
            </a:r>
            <a:r>
              <a:rPr sz="1400"/>
              <a:t> </a:t>
            </a:r>
            <a:r>
              <a:rPr lang="en-US" altLang="zh-CN" sz="1400"/>
              <a:t>// </a:t>
            </a:r>
            <a:r>
              <a:rPr sz="1400"/>
              <a:t>定义一个长度为</a:t>
            </a:r>
            <a:r>
              <a:rPr lang="en-US" altLang="zh-CN" sz="1400"/>
              <a:t>10</a:t>
            </a:r>
            <a:r>
              <a:rPr sz="1400"/>
              <a:t>的双精度浮点型数组</a:t>
            </a:r>
          </a:p>
          <a:p>
            <a:r>
              <a:rPr lang="en-US" sz="1400"/>
              <a:t>char[] c = new char[100];</a:t>
            </a:r>
            <a:r>
              <a:rPr sz="1400"/>
              <a:t> </a:t>
            </a:r>
            <a:r>
              <a:rPr lang="en-US" altLang="zh-CN" sz="1400"/>
              <a:t>// </a:t>
            </a:r>
            <a:r>
              <a:rPr sz="1400"/>
              <a:t>定义一个长度为</a:t>
            </a:r>
            <a:r>
              <a:rPr lang="en-US" altLang="zh-CN" sz="1400"/>
              <a:t>100</a:t>
            </a:r>
            <a:r>
              <a:rPr sz="1400"/>
              <a:t>的字符型数组</a:t>
            </a:r>
            <a:r>
              <a:rPr lang="en-US" altLang="zh-CN" sz="1400"/>
              <a:t>c</a:t>
            </a:r>
            <a:endParaRPr sz="1400"/>
          </a:p>
          <a:p>
            <a:r>
              <a:rPr lang="en-US" sz="1400" err="1"/>
              <a:t>boolean</a:t>
            </a:r>
            <a:r>
              <a:rPr lang="en-US" sz="1400"/>
              <a:t>[] d = new </a:t>
            </a:r>
            <a:r>
              <a:rPr lang="en-US" sz="1400" err="1"/>
              <a:t>boolean</a:t>
            </a:r>
            <a:r>
              <a:rPr lang="en-US" sz="1400"/>
              <a:t>[20];</a:t>
            </a:r>
            <a:r>
              <a:rPr sz="1400"/>
              <a:t> </a:t>
            </a:r>
            <a:r>
              <a:rPr lang="en-US" altLang="zh-CN" sz="1400"/>
              <a:t>// </a:t>
            </a:r>
            <a:r>
              <a:rPr sz="1400"/>
              <a:t>定义一个长度为</a:t>
            </a:r>
            <a:r>
              <a:rPr lang="en-US" altLang="zh-CN" sz="1400"/>
              <a:t>20</a:t>
            </a:r>
            <a:r>
              <a:rPr sz="1400"/>
              <a:t>的布尔型数组</a:t>
            </a:r>
          </a:p>
          <a:p>
            <a:r>
              <a:rPr lang="en-US" sz="1400"/>
              <a:t>String[] s=new String[5];</a:t>
            </a:r>
            <a:r>
              <a:rPr sz="1400"/>
              <a:t> </a:t>
            </a:r>
            <a:r>
              <a:rPr lang="en-US" altLang="zh-CN" sz="1400"/>
              <a:t>//</a:t>
            </a:r>
            <a:r>
              <a:rPr sz="1400"/>
              <a:t>定义一个长度为</a:t>
            </a:r>
            <a:r>
              <a:rPr lang="en-US" altLang="zh-CN" sz="1400"/>
              <a:t>5</a:t>
            </a:r>
            <a:r>
              <a:rPr sz="1400"/>
              <a:t>的字符串数组</a:t>
            </a:r>
          </a:p>
          <a:p>
            <a:r>
              <a:rPr lang="en-US" sz="1400"/>
              <a:t>/* </a:t>
            </a:r>
            <a:r>
              <a:rPr sz="1400"/>
              <a:t>下面输出各数组的数组名，注意输出的内容</a:t>
            </a:r>
            <a:r>
              <a:rPr lang="en-US" sz="1400"/>
              <a:t> */</a:t>
            </a:r>
            <a:endParaRPr sz="1400"/>
          </a:p>
          <a:p>
            <a:r>
              <a:rPr lang="en-US" sz="1400" err="1"/>
              <a:t>System.out.println</a:t>
            </a:r>
            <a:r>
              <a:rPr lang="en-US" sz="1400"/>
              <a:t>(a);// </a:t>
            </a:r>
            <a:r>
              <a:rPr sz="1400"/>
              <a:t>输出数组地址</a:t>
            </a:r>
          </a:p>
          <a:p>
            <a:r>
              <a:rPr lang="en-US" sz="1400" err="1"/>
              <a:t>System.out.println</a:t>
            </a:r>
            <a:r>
              <a:rPr lang="en-US" sz="1400"/>
              <a:t>(b);// </a:t>
            </a:r>
            <a:r>
              <a:rPr sz="1400"/>
              <a:t>输出数组地址</a:t>
            </a:r>
          </a:p>
          <a:p>
            <a:r>
              <a:rPr lang="en-US" sz="1400" err="1"/>
              <a:t>System.out.println</a:t>
            </a:r>
            <a:r>
              <a:rPr lang="en-US" sz="1400"/>
              <a:t>(c);//</a:t>
            </a:r>
            <a:r>
              <a:rPr sz="1400"/>
              <a:t>输出字符数组中的内容   </a:t>
            </a:r>
            <a:r>
              <a:rPr lang="en-US" altLang="zh-CN" sz="1400"/>
              <a:t>//</a:t>
            </a:r>
            <a:r>
              <a:rPr lang="zh-CN" altLang="en-US" sz="1400"/>
              <a:t>输出  空字符串</a:t>
            </a:r>
          </a:p>
          <a:p>
            <a:r>
              <a:rPr lang="en-US" sz="1400"/>
              <a:t>System</a:t>
            </a:r>
            <a:r>
              <a:rPr lang="en-US" sz="1400" err="1"/>
              <a:t>.out.println</a:t>
            </a:r>
            <a:r>
              <a:rPr lang="en-US" sz="1400"/>
              <a:t>(d);//</a:t>
            </a:r>
            <a:r>
              <a:rPr sz="1400"/>
              <a:t>输出数组地址</a:t>
            </a:r>
          </a:p>
          <a:p>
            <a:r>
              <a:rPr lang="en-US" sz="1400" err="1"/>
              <a:t>System.out.println</a:t>
            </a:r>
            <a:r>
              <a:rPr lang="en-US" sz="1400"/>
              <a:t>(s);//</a:t>
            </a:r>
            <a:r>
              <a:rPr sz="1400"/>
              <a:t>输出数组地址</a:t>
            </a:r>
          </a:p>
          <a:p>
            <a:r>
              <a:rPr lang="en-US" sz="1400"/>
              <a:t> </a:t>
            </a:r>
            <a:r>
              <a:rPr lang="en-US" sz="1400" err="1"/>
              <a:t>System.out.println</a:t>
            </a:r>
            <a:r>
              <a:rPr lang="en-US" sz="1400"/>
              <a:t>("*****************");</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xEl>
                                              <p:pRg st="9" end="9"/>
                                            </p:txEl>
                                          </p:spTgt>
                                        </p:tgtEl>
                                        <p:attrNameLst>
                                          <p:attrName>style.visibility</p:attrName>
                                        </p:attrNameLst>
                                      </p:cBhvr>
                                      <p:to>
                                        <p:strVal val="visible"/>
                                      </p:to>
                                    </p:set>
                                    <p:anim calcmode="lin" valueType="num">
                                      <p:cBhvr additive="base">
                                        <p:cTn id="5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7">
                                            <p:txEl>
                                              <p:pRg st="10" end="10"/>
                                            </p:txEl>
                                          </p:spTgt>
                                        </p:tgtEl>
                                        <p:attrNameLst>
                                          <p:attrName>style.visibility</p:attrName>
                                        </p:attrNameLst>
                                      </p:cBhvr>
                                      <p:to>
                                        <p:strVal val="visible"/>
                                      </p:to>
                                    </p:set>
                                    <p:anim calcmode="lin" valueType="num">
                                      <p:cBhvr additive="base">
                                        <p:cTn id="59"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7">
                                            <p:txEl>
                                              <p:pRg st="11" end="11"/>
                                            </p:txEl>
                                          </p:spTgt>
                                        </p:tgtEl>
                                        <p:attrNameLst>
                                          <p:attrName>style.visibility</p:attrName>
                                        </p:attrNameLst>
                                      </p:cBhvr>
                                      <p:to>
                                        <p:strVal val="visible"/>
                                      </p:to>
                                    </p:set>
                                    <p:anim calcmode="lin" valueType="num">
                                      <p:cBhvr additive="base">
                                        <p:cTn id="63"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7">
                                            <p:txEl>
                                              <p:pRg st="12" end="12"/>
                                            </p:txEl>
                                          </p:spTgt>
                                        </p:tgtEl>
                                        <p:attrNameLst>
                                          <p:attrName>style.visibility</p:attrName>
                                        </p:attrNameLst>
                                      </p:cBhvr>
                                      <p:to>
                                        <p:strVal val="visible"/>
                                      </p:to>
                                    </p:set>
                                    <p:anim calcmode="lin" valueType="num">
                                      <p:cBhvr additive="base">
                                        <p:cTn id="67"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285736"/>
            <a:ext cx="8207375" cy="2357452"/>
          </a:xfrm>
        </p:spPr>
        <p:txBody>
          <a:bodyPr>
            <a:normAutofit/>
          </a:bodyPr>
          <a:lstStyle/>
          <a:p>
            <a:r>
              <a:rPr sz="2400"/>
              <a:t>ArrayDemo1.java</a:t>
            </a:r>
            <a:r>
              <a:rPr lang="zh-CN" altLang="en-US" sz="2400"/>
              <a:t>（代码</a:t>
            </a:r>
            <a:r>
              <a:rPr sz="2400"/>
              <a:t>2</a:t>
            </a:r>
            <a:r>
              <a:rPr lang="zh-CN" altLang="en-US" sz="2400"/>
              <a:t>）</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785800"/>
            <a:ext cx="8429652" cy="4266553"/>
          </a:xfrm>
        </p:spPr>
        <p:txBody>
          <a:bodyPr/>
          <a:lstStyle/>
          <a:p>
            <a:r>
              <a:rPr lang="en-US" sz="1400"/>
              <a:t>/* </a:t>
            </a:r>
            <a:r>
              <a:rPr sz="1400"/>
              <a:t>下面输出各数组中第一个元素的值，注意输出的内容</a:t>
            </a:r>
            <a:r>
              <a:rPr lang="en-US" sz="1400"/>
              <a:t> */</a:t>
            </a:r>
            <a:endParaRPr sz="1400"/>
          </a:p>
          <a:p>
            <a:r>
              <a:rPr lang="en-US" sz="1400" err="1"/>
              <a:t>System.out.println</a:t>
            </a:r>
            <a:r>
              <a:rPr lang="en-US" sz="1400"/>
              <a:t>(a[0]);</a:t>
            </a:r>
            <a:endParaRPr sz="1400"/>
          </a:p>
          <a:p>
            <a:r>
              <a:rPr lang="en-US" sz="1400" err="1"/>
              <a:t>System.out.println</a:t>
            </a:r>
            <a:r>
              <a:rPr lang="en-US" sz="1400"/>
              <a:t>(b[0]);   </a:t>
            </a:r>
            <a:endParaRPr sz="1400"/>
          </a:p>
          <a:p>
            <a:r>
              <a:rPr lang="en-US" sz="1400" err="1"/>
              <a:t>System.out.println</a:t>
            </a:r>
            <a:r>
              <a:rPr lang="en-US" sz="1400"/>
              <a:t>(c[0]); </a:t>
            </a:r>
          </a:p>
          <a:p>
            <a:r>
              <a:rPr lang="en-US" sz="1400" err="1"/>
              <a:t>System.out.println</a:t>
            </a:r>
            <a:r>
              <a:rPr lang="en-US" sz="1400"/>
              <a:t>(d[0]);</a:t>
            </a:r>
            <a:endParaRPr sz="1400"/>
          </a:p>
          <a:p>
            <a:r>
              <a:rPr lang="en-US" sz="1400" err="1"/>
              <a:t>System.out.println</a:t>
            </a:r>
            <a:r>
              <a:rPr lang="en-US" sz="1400"/>
              <a:t>(s[0]);</a:t>
            </a:r>
            <a:endParaRPr sz="1400"/>
          </a:p>
          <a:p>
            <a:r>
              <a:rPr lang="en-US" sz="1400" err="1"/>
              <a:t>System.out.println</a:t>
            </a:r>
            <a:r>
              <a:rPr lang="en-US" sz="1400"/>
              <a:t>("*****************");</a:t>
            </a:r>
            <a:endParaRPr sz="1400"/>
          </a:p>
          <a:p>
            <a:r>
              <a:rPr lang="en-US" sz="1400"/>
              <a:t>/* </a:t>
            </a:r>
            <a:r>
              <a:rPr sz="1400"/>
              <a:t>下面输出各数组的长度</a:t>
            </a:r>
            <a:r>
              <a:rPr lang="en-US" sz="1400"/>
              <a:t> */</a:t>
            </a:r>
            <a:endParaRPr sz="1400"/>
          </a:p>
          <a:p>
            <a:r>
              <a:rPr lang="en-US" sz="1400" err="1"/>
              <a:t>System.out.println</a:t>
            </a:r>
            <a:r>
              <a:rPr lang="en-US" sz="1400"/>
              <a:t>("</a:t>
            </a:r>
            <a:r>
              <a:rPr lang="en-US" sz="1400" err="1"/>
              <a:t>a.length</a:t>
            </a:r>
            <a:r>
              <a:rPr lang="en-US" sz="1400"/>
              <a:t>=" + </a:t>
            </a:r>
            <a:r>
              <a:rPr lang="en-US" sz="1400" err="1"/>
              <a:t>a.length</a:t>
            </a:r>
            <a:r>
              <a:rPr lang="en-US" sz="1400"/>
              <a:t>);</a:t>
            </a:r>
            <a:endParaRPr sz="1400"/>
          </a:p>
          <a:p>
            <a:r>
              <a:rPr lang="en-US" sz="1400" err="1"/>
              <a:t>System.out.println</a:t>
            </a:r>
            <a:r>
              <a:rPr lang="en-US" sz="1400"/>
              <a:t>("</a:t>
            </a:r>
            <a:r>
              <a:rPr lang="en-US" sz="1400" err="1"/>
              <a:t>b.length</a:t>
            </a:r>
            <a:r>
              <a:rPr lang="en-US" sz="1400"/>
              <a:t>=" + </a:t>
            </a:r>
            <a:r>
              <a:rPr lang="en-US" sz="1400" err="1"/>
              <a:t>b.length</a:t>
            </a:r>
            <a:r>
              <a:rPr lang="en-US" sz="1400"/>
              <a:t>);</a:t>
            </a:r>
            <a:endParaRPr sz="1400"/>
          </a:p>
          <a:p>
            <a:r>
              <a:rPr lang="en-US" sz="1400" err="1"/>
              <a:t>System.out.println</a:t>
            </a:r>
            <a:r>
              <a:rPr lang="en-US" sz="1400"/>
              <a:t>("</a:t>
            </a:r>
            <a:r>
              <a:rPr lang="en-US" sz="1400" err="1"/>
              <a:t>c.length</a:t>
            </a:r>
            <a:r>
              <a:rPr lang="en-US" sz="1400"/>
              <a:t>=" + </a:t>
            </a:r>
            <a:r>
              <a:rPr lang="en-US" sz="1400" err="1"/>
              <a:t>c.length</a:t>
            </a:r>
            <a:r>
              <a:rPr lang="en-US" sz="1400"/>
              <a:t>);</a:t>
            </a:r>
            <a:endParaRPr sz="1400"/>
          </a:p>
          <a:p>
            <a:r>
              <a:rPr lang="en-US" sz="1400" err="1"/>
              <a:t>System.out.println</a:t>
            </a:r>
            <a:r>
              <a:rPr lang="en-US" sz="1400"/>
              <a:t>("</a:t>
            </a:r>
            <a:r>
              <a:rPr lang="en-US" sz="1400" err="1"/>
              <a:t>d.length</a:t>
            </a:r>
            <a:r>
              <a:rPr lang="en-US" sz="1400"/>
              <a:t>=" + </a:t>
            </a:r>
            <a:r>
              <a:rPr lang="en-US" sz="1400" err="1"/>
              <a:t>d.length</a:t>
            </a:r>
            <a:r>
              <a:rPr lang="en-US" sz="1400"/>
              <a:t>);</a:t>
            </a:r>
            <a:endParaRPr sz="1400"/>
          </a:p>
          <a:p>
            <a:r>
              <a:rPr lang="en-US" sz="1400" err="1"/>
              <a:t>System.out.println</a:t>
            </a:r>
            <a:r>
              <a:rPr lang="en-US" sz="1400"/>
              <a:t>("</a:t>
            </a:r>
            <a:r>
              <a:rPr lang="en-US" sz="1400" err="1"/>
              <a:t>s.length</a:t>
            </a:r>
            <a:r>
              <a:rPr lang="en-US" sz="1400"/>
              <a:t>=" + </a:t>
            </a:r>
            <a:r>
              <a:rPr lang="en-US" sz="1400" err="1"/>
              <a:t>s.length</a:t>
            </a:r>
            <a:r>
              <a:rPr lang="en-US" sz="1400"/>
              <a:t>);</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fontScale="92500" lnSpcReduction="10000"/>
          </a:bodyPr>
          <a:lstStyle/>
          <a:p>
            <a:pPr>
              <a:buNone/>
            </a:pPr>
            <a:r>
              <a:rPr sz="2400"/>
              <a:t>	</a:t>
            </a:r>
            <a:r>
              <a:rPr lang="zh-CN" sz="2400"/>
              <a:t>当数组使用</a:t>
            </a:r>
            <a:r>
              <a:rPr sz="2400"/>
              <a:t>new</a:t>
            </a:r>
            <a:r>
              <a:rPr lang="zh-CN" sz="2400"/>
              <a:t>分配存储空间后，数组中的元素会具有默认初始值，其中：</a:t>
            </a:r>
          </a:p>
          <a:p>
            <a:pPr lvl="0"/>
            <a:r>
              <a:rPr lang="zh-CN" sz="2400"/>
              <a:t>数值类型的数组初始值为</a:t>
            </a:r>
            <a:r>
              <a:rPr sz="2400"/>
              <a:t>0</a:t>
            </a:r>
            <a:r>
              <a:rPr lang="zh-CN" sz="2400"/>
              <a:t>；</a:t>
            </a:r>
          </a:p>
          <a:p>
            <a:pPr lvl="0"/>
            <a:r>
              <a:rPr lang="zh-CN" sz="2400"/>
              <a:t>布尔类型的为</a:t>
            </a:r>
            <a:r>
              <a:rPr sz="2400"/>
              <a:t>false</a:t>
            </a:r>
            <a:r>
              <a:rPr lang="zh-CN" sz="2400"/>
              <a:t>；</a:t>
            </a:r>
          </a:p>
          <a:p>
            <a:pPr lvl="0"/>
            <a:r>
              <a:rPr lang="zh-CN" sz="2400"/>
              <a:t>字符型的为‘</a:t>
            </a:r>
            <a:r>
              <a:rPr sz="2400"/>
              <a:t>\0</a:t>
            </a:r>
            <a:r>
              <a:rPr lang="zh-CN" sz="2400"/>
              <a:t>’（字符串结束标识）；</a:t>
            </a:r>
          </a:p>
          <a:p>
            <a:pPr lvl="0"/>
            <a:r>
              <a:rPr lang="zh-CN" sz="2400"/>
              <a:t>引用类型的则为</a:t>
            </a:r>
            <a:r>
              <a:rPr sz="2400"/>
              <a:t>null</a:t>
            </a:r>
            <a:r>
              <a:rPr lang="zh-CN" sz="2400"/>
              <a:t>（空引用）。例如，字符串</a:t>
            </a:r>
            <a:r>
              <a:rPr sz="2400"/>
              <a:t>String</a:t>
            </a:r>
            <a:r>
              <a:rPr lang="zh-CN" sz="2400"/>
              <a:t>就是引用类型。</a:t>
            </a:r>
          </a:p>
        </p:txBody>
      </p:sp>
      <p:sp>
        <p:nvSpPr>
          <p:cNvPr id="8" name="标题 7"/>
          <p:cNvSpPr>
            <a:spLocks noGrp="1"/>
          </p:cNvSpPr>
          <p:nvPr>
            <p:ph type="title"/>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7" name="内容占位符 6"/>
          <p:cNvSpPr>
            <a:spLocks noGrp="1"/>
          </p:cNvSpPr>
          <p:nvPr>
            <p:ph idx="1"/>
          </p:nvPr>
        </p:nvSpPr>
        <p:spPr/>
        <p:txBody>
          <a:bodyPr/>
          <a:lstStyle/>
          <a:p>
            <a:r>
              <a:rPr lang="zh-CN"/>
              <a:t>数组在内存中的组织结构</a:t>
            </a:r>
            <a:endParaRPr lang="zh-CN" altLang="en-US"/>
          </a:p>
        </p:txBody>
      </p:sp>
      <p:sp>
        <p:nvSpPr>
          <p:cNvPr id="266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6241" name="Object 1"/>
          <p:cNvGraphicFramePr>
            <a:graphicFrameLocks noChangeAspect="1"/>
          </p:cNvGraphicFramePr>
          <p:nvPr/>
        </p:nvGraphicFramePr>
        <p:xfrm>
          <a:off x="1000100" y="1571617"/>
          <a:ext cx="7358114" cy="3202495"/>
        </p:xfrm>
        <a:graphic>
          <a:graphicData uri="http://schemas.openxmlformats.org/presentationml/2006/ole">
            <mc:AlternateContent xmlns:mc="http://schemas.openxmlformats.org/markup-compatibility/2006">
              <mc:Choice xmlns:v="urn:schemas-microsoft-com:vml" Requires="v">
                <p:oleObj name="Visio" r:id="rId3" imgW="3665257" imgH="1597197" progId="Visio.Drawing.11">
                  <p:embed/>
                </p:oleObj>
              </mc:Choice>
              <mc:Fallback>
                <p:oleObj name="Visio" r:id="rId3" imgW="3665257" imgH="1597197" progId="Visio.Drawing.11">
                  <p:embed/>
                  <p:pic>
                    <p:nvPicPr>
                      <p:cNvPr id="266241"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1571617"/>
                        <a:ext cx="7358114" cy="32024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矩形 1">
            <a:extLst>
              <a:ext uri="{FF2B5EF4-FFF2-40B4-BE49-F238E27FC236}">
                <a16:creationId xmlns:a16="http://schemas.microsoft.com/office/drawing/2014/main" id="{74507B38-330A-4D27-94B5-62C5757BDB2F}"/>
              </a:ext>
            </a:extLst>
          </p:cNvPr>
          <p:cNvSpPr/>
          <p:nvPr/>
        </p:nvSpPr>
        <p:spPr>
          <a:xfrm>
            <a:off x="4139952" y="1207741"/>
            <a:ext cx="4254691" cy="307777"/>
          </a:xfrm>
          <a:prstGeom prst="rect">
            <a:avLst/>
          </a:prstGeom>
        </p:spPr>
        <p:txBody>
          <a:bodyPr wrap="none">
            <a:spAutoFit/>
          </a:bodyPr>
          <a:lstStyle/>
          <a:p>
            <a:r>
              <a:rPr lang="zh-CN" altLang="en-US" sz="1400"/>
              <a:t>指定空间是连续的，指定长度的且大小固定不变的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6241"/>
                                        </p:tgtEl>
                                        <p:attrNameLst>
                                          <p:attrName>style.visibility</p:attrName>
                                        </p:attrNameLst>
                                      </p:cBhvr>
                                      <p:to>
                                        <p:strVal val="visible"/>
                                      </p:to>
                                    </p:set>
                                    <p:anim calcmode="lin" valueType="num">
                                      <p:cBhvr additive="base">
                                        <p:cTn id="13" dur="500" fill="hold"/>
                                        <p:tgtEl>
                                          <p:spTgt spid="266241"/>
                                        </p:tgtEl>
                                        <p:attrNameLst>
                                          <p:attrName>ppt_x</p:attrName>
                                        </p:attrNameLst>
                                      </p:cBhvr>
                                      <p:tavLst>
                                        <p:tav tm="0">
                                          <p:val>
                                            <p:strVal val="#ppt_x"/>
                                          </p:val>
                                        </p:tav>
                                        <p:tav tm="100000">
                                          <p:val>
                                            <p:strVal val="#ppt_x"/>
                                          </p:val>
                                        </p:tav>
                                      </p:tavLst>
                                    </p:anim>
                                    <p:anim calcmode="lin" valueType="num">
                                      <p:cBhvr additive="base">
                                        <p:cTn id="14" dur="500" fill="hold"/>
                                        <p:tgtEl>
                                          <p:spTgt spid="2662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4143372" y="857241"/>
            <a:ext cx="4564042" cy="3000393"/>
          </a:xfrm>
        </p:spPr>
        <p:txBody>
          <a:bodyPr/>
          <a:lstStyle/>
          <a:p>
            <a:r>
              <a:rPr lang="zh-CN"/>
              <a:t>程序应用中数组元素的值经常是指定值，而非默认值，此时就需要将数组进行初始化。</a:t>
            </a:r>
            <a:r>
              <a:t>Java</a:t>
            </a:r>
            <a:r>
              <a:rPr lang="zh-CN"/>
              <a:t>中数组的初始化方式有两种：静态初始化和动态初始化。</a:t>
            </a:r>
            <a:endParaRPr lang="zh-CN" altLang="en-US"/>
          </a:p>
        </p:txBody>
      </p:sp>
      <p:sp>
        <p:nvSpPr>
          <p:cNvPr id="8" name="标题 7"/>
          <p:cNvSpPr>
            <a:spLocks noGrp="1"/>
          </p:cNvSpPr>
          <p:nvPr>
            <p:ph type="title"/>
          </p:nvPr>
        </p:nvSpPr>
        <p:spPr/>
        <p:txBody>
          <a:bodyPr/>
          <a:lstStyle/>
          <a:p>
            <a:r>
              <a:rPr lang="en-US"/>
              <a:t>2.6.2  </a:t>
            </a:r>
            <a:r>
              <a:t>初始化数组</a:t>
            </a:r>
            <a:endParaRPr lang="zh-CN" altLang="en-US"/>
          </a:p>
        </p:txBody>
      </p:sp>
      <p:pic>
        <p:nvPicPr>
          <p:cNvPr id="10" name="图片占位符 9" descr="图片4.jpg"/>
          <p:cNvPicPr>
            <a:picLocks noGrp="1" noChangeAspect="1"/>
          </p:cNvPicPr>
          <p:nvPr>
            <p:ph type="pic" sz="quarter" idx="11"/>
          </p:nvPr>
        </p:nvPicPr>
        <p:blipFill>
          <a:blip r:embed="rId3"/>
          <a:srcRect l="68" r="68"/>
          <a:stretch>
            <a:fillRect/>
          </a:stretch>
        </p:blipFill>
        <p:spPr/>
      </p:pic>
      <p:sp>
        <p:nvSpPr>
          <p:cNvPr id="266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500039" y="857240"/>
            <a:ext cx="8358241" cy="3429021"/>
          </a:xfrm>
        </p:spPr>
        <p:txBody>
          <a:bodyPr/>
          <a:lstStyle/>
          <a:p>
            <a:r>
              <a:rPr lang="zh-CN" altLang="en-US"/>
              <a:t>示例</a:t>
            </a:r>
            <a:r>
              <a:t>1</a:t>
            </a:r>
          </a:p>
          <a:p>
            <a:endParaRPr/>
          </a:p>
          <a:p>
            <a:r>
              <a:rPr lang="zh-CN" altLang="en-US"/>
              <a:t>示例</a:t>
            </a:r>
            <a:r>
              <a:t>2</a:t>
            </a:r>
          </a:p>
        </p:txBody>
      </p:sp>
      <p:sp>
        <p:nvSpPr>
          <p:cNvPr id="8" name="标题 7"/>
          <p:cNvSpPr>
            <a:spLocks noGrp="1"/>
          </p:cNvSpPr>
          <p:nvPr>
            <p:ph type="title"/>
          </p:nvPr>
        </p:nvSpPr>
        <p:spPr/>
        <p:txBody>
          <a:bodyPr/>
          <a:lstStyle/>
          <a:p>
            <a:r>
              <a:rPr lang="en-US"/>
              <a:t>1.  </a:t>
            </a:r>
            <a:r>
              <a:t>数组静态初始化</a:t>
            </a:r>
          </a:p>
        </p:txBody>
      </p:sp>
      <p:sp>
        <p:nvSpPr>
          <p:cNvPr id="6" name="文本占位符 5"/>
          <p:cNvSpPr>
            <a:spLocks noGrp="1"/>
          </p:cNvSpPr>
          <p:nvPr>
            <p:ph type="body" sz="quarter" idx="11"/>
          </p:nvPr>
        </p:nvSpPr>
        <p:spPr>
          <a:xfrm>
            <a:off x="785786" y="1428742"/>
            <a:ext cx="6357956" cy="515526"/>
          </a:xfrm>
        </p:spPr>
        <p:txBody>
          <a:bodyPr/>
          <a:lstStyle/>
          <a:p>
            <a:r>
              <a:rPr lang="en-US" err="1"/>
              <a:t>int</a:t>
            </a:r>
            <a:r>
              <a:rPr lang="en-US"/>
              <a:t>[] a = {1,2,3,4,5};</a:t>
            </a:r>
            <a:endParaRPr/>
          </a:p>
        </p:txBody>
      </p:sp>
      <p:sp>
        <p:nvSpPr>
          <p:cNvPr id="266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文本占位符 5"/>
          <p:cNvSpPr txBox="1">
            <a:spLocks/>
          </p:cNvSpPr>
          <p:nvPr/>
        </p:nvSpPr>
        <p:spPr bwMode="auto">
          <a:xfrm>
            <a:off x="785812" y="2643188"/>
            <a:ext cx="6357956" cy="400110"/>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en-US" sz="2000">
                <a:latin typeface="Courier New" pitchFamily="49" charset="0"/>
                <a:cs typeface="Courier New" pitchFamily="49" charset="0"/>
              </a:rPr>
              <a:t>int[] a = new int[]{1,2,3,4,5};</a:t>
            </a:r>
            <a:endParaRPr kumimoji="1" lang="zh-CN" altLang="en-US" sz="2000">
              <a:latin typeface="Courier New" pitchFamily="49" charset="0"/>
              <a:cs typeface="Courier New" pitchFamily="49" charset="0"/>
            </a:endParaRPr>
          </a:p>
        </p:txBody>
      </p:sp>
      <p:sp>
        <p:nvSpPr>
          <p:cNvPr id="10" name="矩形 9">
            <a:extLst>
              <a:ext uri="{FF2B5EF4-FFF2-40B4-BE49-F238E27FC236}">
                <a16:creationId xmlns:a16="http://schemas.microsoft.com/office/drawing/2014/main" id="{9713CDA1-F05C-4A25-BC13-AF9DE4B50084}"/>
              </a:ext>
            </a:extLst>
          </p:cNvPr>
          <p:cNvSpPr/>
          <p:nvPr/>
        </p:nvSpPr>
        <p:spPr>
          <a:xfrm>
            <a:off x="683568" y="3742218"/>
            <a:ext cx="4743606" cy="369332"/>
          </a:xfrm>
          <a:prstGeom prst="rect">
            <a:avLst/>
          </a:prstGeom>
        </p:spPr>
        <p:txBody>
          <a:bodyPr wrap="none">
            <a:spAutoFit/>
          </a:bodyPr>
          <a:lstStyle/>
          <a:p>
            <a:r>
              <a:rPr lang="en-US" altLang="zh-CN" b="1">
                <a:solidFill>
                  <a:srgbClr val="7F0055"/>
                </a:solidFill>
                <a:latin typeface="Consolas" panose="020B0609020204030204" pitchFamily="49" charset="0"/>
              </a:rPr>
              <a:t>int</a:t>
            </a:r>
            <a:r>
              <a:rPr lang="en-US" altLang="zh-CN" b="1">
                <a:solidFill>
                  <a:srgbClr val="000000"/>
                </a:solidFill>
                <a:latin typeface="Consolas" panose="020B0609020204030204" pitchFamily="49" charset="0"/>
              </a:rPr>
              <a:t> </a:t>
            </a:r>
            <a:r>
              <a:rPr lang="en-US" altLang="zh-CN" b="1" u="sng">
                <a:solidFill>
                  <a:srgbClr val="000000"/>
                </a:solidFill>
                <a:latin typeface="Consolas" panose="020B0609020204030204" pitchFamily="49" charset="0"/>
              </a:rPr>
              <a:t>a[10]={ 0,1,2,3,4,5,6,7,8,9 };</a:t>
            </a:r>
            <a:r>
              <a:rPr lang="en-US" altLang="zh-CN" b="1">
                <a:solidFill>
                  <a:srgbClr val="000000"/>
                </a:solidFill>
                <a:latin typeface="Consolas" panose="020B0609020204030204" pitchFamily="49" charset="0"/>
              </a:rPr>
              <a:t>  </a:t>
            </a:r>
            <a:endParaRPr lang="zh-CN" altLang="en-US">
              <a:solidFill>
                <a:srgbClr val="C00000"/>
              </a:solidFill>
            </a:endParaRPr>
          </a:p>
        </p:txBody>
      </p:sp>
      <p:sp>
        <p:nvSpPr>
          <p:cNvPr id="11" name="文本框 10">
            <a:extLst>
              <a:ext uri="{FF2B5EF4-FFF2-40B4-BE49-F238E27FC236}">
                <a16:creationId xmlns:a16="http://schemas.microsoft.com/office/drawing/2014/main" id="{4FE1FC33-2AE4-406C-8D63-0FF55D48679D}"/>
              </a:ext>
            </a:extLst>
          </p:cNvPr>
          <p:cNvSpPr txBox="1"/>
          <p:nvPr/>
        </p:nvSpPr>
        <p:spPr bwMode="auto">
          <a:xfrm>
            <a:off x="5072053" y="3742218"/>
            <a:ext cx="485800" cy="369332"/>
          </a:xfrm>
          <a:prstGeom prst="rect">
            <a:avLst/>
          </a:prstGeom>
          <a:noFill/>
          <a:ln w="9525">
            <a:noFill/>
            <a:miter lim="800000"/>
            <a:headEnd/>
            <a:tailEnd/>
          </a:ln>
        </p:spPr>
        <p:txBody>
          <a:bodyPr wrap="square">
            <a:spAutoFit/>
          </a:bodyPr>
          <a:lstStyle/>
          <a:p>
            <a:r>
              <a:rPr lang="en-US" altLang="zh-CN">
                <a:solidFill>
                  <a:srgbClr val="C00000"/>
                </a:solidFill>
                <a:latin typeface="Consolas" panose="020B0609020204030204" pitchFamily="49" charset="0"/>
              </a:rPr>
              <a:t>×</a:t>
            </a:r>
            <a:endParaRPr lang="zh-CN" altLang="en-US"/>
          </a:p>
        </p:txBody>
      </p:sp>
      <p:sp>
        <p:nvSpPr>
          <p:cNvPr id="12" name="文本框 11">
            <a:extLst>
              <a:ext uri="{FF2B5EF4-FFF2-40B4-BE49-F238E27FC236}">
                <a16:creationId xmlns:a16="http://schemas.microsoft.com/office/drawing/2014/main" id="{A7BB5FDC-0D8C-4EBE-9000-9A83608E9B41}"/>
              </a:ext>
            </a:extLst>
          </p:cNvPr>
          <p:cNvSpPr txBox="1"/>
          <p:nvPr/>
        </p:nvSpPr>
        <p:spPr bwMode="auto">
          <a:xfrm>
            <a:off x="683568" y="4220577"/>
            <a:ext cx="4572000" cy="369332"/>
          </a:xfrm>
          <a:prstGeom prst="rect">
            <a:avLst/>
          </a:prstGeom>
          <a:noFill/>
          <a:ln w="9525">
            <a:noFill/>
            <a:miter lim="800000"/>
            <a:headEnd/>
            <a:tailEnd/>
          </a:ln>
        </p:spPr>
        <p:txBody>
          <a:bodyPr wrap="square">
            <a:spAutoFit/>
          </a:bodyPr>
          <a:lstStyle/>
          <a:p>
            <a:r>
              <a:rPr lang="en-US" altLang="zh-CN" sz="1800" b="1">
                <a:solidFill>
                  <a:srgbClr val="7F0055"/>
                </a:solidFill>
                <a:latin typeface="Consolas" panose="020B0609020204030204" pitchFamily="49" charset="0"/>
              </a:rPr>
              <a:t>int</a:t>
            </a:r>
            <a:r>
              <a:rPr lang="en-US" altLang="zh-CN" sz="1800" b="1">
                <a:solidFill>
                  <a:srgbClr val="000000"/>
                </a:solidFill>
                <a:latin typeface="Consolas" panose="020B0609020204030204" pitchFamily="49" charset="0"/>
              </a:rPr>
              <a:t> </a:t>
            </a:r>
            <a:r>
              <a:rPr lang="en-US" altLang="zh-CN" sz="1800" b="1" u="sng">
                <a:solidFill>
                  <a:srgbClr val="6A3E3E"/>
                </a:solidFill>
                <a:latin typeface="Consolas" panose="020B0609020204030204" pitchFamily="49" charset="0"/>
              </a:rPr>
              <a:t>a</a:t>
            </a:r>
            <a:r>
              <a:rPr lang="en-US" altLang="zh-CN" sz="1800" b="1" u="sng">
                <a:solidFill>
                  <a:srgbClr val="000000"/>
                </a:solidFill>
                <a:latin typeface="Consolas" panose="020B0609020204030204" pitchFamily="49" charset="0"/>
              </a:rPr>
              <a:t>[]={ 0,1,2,3,4,5,6,7,8,9 };</a:t>
            </a:r>
            <a:endParaRPr lang="zh-CN" altLang="en-US"/>
          </a:p>
        </p:txBody>
      </p:sp>
      <p:sp>
        <p:nvSpPr>
          <p:cNvPr id="13" name="文本框 12">
            <a:extLst>
              <a:ext uri="{FF2B5EF4-FFF2-40B4-BE49-F238E27FC236}">
                <a16:creationId xmlns:a16="http://schemas.microsoft.com/office/drawing/2014/main" id="{74241122-6A26-4F7B-B466-746FA60110F1}"/>
              </a:ext>
            </a:extLst>
          </p:cNvPr>
          <p:cNvSpPr txBox="1"/>
          <p:nvPr/>
        </p:nvSpPr>
        <p:spPr bwMode="auto">
          <a:xfrm>
            <a:off x="5065706" y="4220577"/>
            <a:ext cx="485800" cy="369332"/>
          </a:xfrm>
          <a:prstGeom prst="rect">
            <a:avLst/>
          </a:prstGeom>
          <a:noFill/>
          <a:ln w="9525">
            <a:noFill/>
            <a:miter lim="800000"/>
            <a:headEnd/>
            <a:tailEnd/>
          </a:ln>
        </p:spPr>
        <p:txBody>
          <a:bodyPr wrap="square">
            <a:spAutoFit/>
          </a:bodyPr>
          <a:lstStyle/>
          <a:p>
            <a:r>
              <a:rPr lang="zh-CN" altLang="en-US">
                <a:solidFill>
                  <a:srgbClr val="C00000"/>
                </a:solidFill>
                <a:latin typeface="Consolas" panose="020B0609020204030204" pitchFamily="49" charset="0"/>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6" grpId="0" uiExpand="1" build="p" animBg="1"/>
      <p:bldP spid="9" grpId="0" animBg="1"/>
      <p:bldP spid="10" grpId="0"/>
      <p:bldP spid="11" grpId="0"/>
      <p:bldP spid="13"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500039" y="428610"/>
            <a:ext cx="8358241" cy="3429021"/>
          </a:xfrm>
        </p:spPr>
        <p:txBody>
          <a:bodyPr/>
          <a:lstStyle/>
          <a:p>
            <a:r>
              <a:rPr lang="zh-CN" altLang="en-US"/>
              <a:t>示例</a:t>
            </a:r>
            <a:r>
              <a:t>1</a:t>
            </a:r>
          </a:p>
          <a:p>
            <a:endParaRPr/>
          </a:p>
          <a:p>
            <a:endParaRPr/>
          </a:p>
          <a:p>
            <a:endParaRPr/>
          </a:p>
          <a:p>
            <a:endParaRPr/>
          </a:p>
          <a:p>
            <a:r>
              <a:rPr lang="zh-CN" altLang="en-US"/>
              <a:t>示例</a:t>
            </a:r>
            <a:r>
              <a:t>2</a:t>
            </a:r>
          </a:p>
        </p:txBody>
      </p:sp>
      <p:sp>
        <p:nvSpPr>
          <p:cNvPr id="8" name="标题 7"/>
          <p:cNvSpPr>
            <a:spLocks noGrp="1"/>
          </p:cNvSpPr>
          <p:nvPr>
            <p:ph type="title"/>
          </p:nvPr>
        </p:nvSpPr>
        <p:spPr/>
        <p:txBody>
          <a:bodyPr/>
          <a:lstStyle/>
          <a:p>
            <a:r>
              <a:rPr lang="en-US"/>
              <a:t>2.  </a:t>
            </a:r>
            <a:r>
              <a:t>数组动态初始化</a:t>
            </a:r>
          </a:p>
        </p:txBody>
      </p:sp>
      <p:sp>
        <p:nvSpPr>
          <p:cNvPr id="6" name="文本占位符 5"/>
          <p:cNvSpPr>
            <a:spLocks noGrp="1"/>
          </p:cNvSpPr>
          <p:nvPr>
            <p:ph type="body" sz="quarter" idx="11"/>
          </p:nvPr>
        </p:nvSpPr>
        <p:spPr>
          <a:xfrm>
            <a:off x="785786" y="1000114"/>
            <a:ext cx="6357956" cy="1896096"/>
          </a:xfrm>
        </p:spPr>
        <p:txBody>
          <a:bodyPr/>
          <a:lstStyle/>
          <a:p>
            <a:r>
              <a:rPr lang="en-US" err="1"/>
              <a:t>int</a:t>
            </a:r>
            <a:r>
              <a:rPr lang="en-US"/>
              <a:t>[] a = new </a:t>
            </a:r>
            <a:r>
              <a:rPr lang="en-US" err="1"/>
              <a:t>int</a:t>
            </a:r>
            <a:r>
              <a:rPr lang="en-US"/>
              <a:t>[2];//</a:t>
            </a:r>
            <a:r>
              <a:t>定义一个长度为</a:t>
            </a:r>
            <a:r>
              <a:rPr lang="en-US"/>
              <a:t>2</a:t>
            </a:r>
            <a:r>
              <a:t>的整型数组</a:t>
            </a:r>
          </a:p>
          <a:p>
            <a:r>
              <a:rPr lang="en-US"/>
              <a:t>a[0] = 1;//</a:t>
            </a:r>
            <a:r>
              <a:t>第一个元素赋值为</a:t>
            </a:r>
            <a:r>
              <a:rPr lang="en-US"/>
              <a:t>1</a:t>
            </a:r>
            <a:endParaRPr/>
          </a:p>
          <a:p>
            <a:r>
              <a:rPr lang="en-US"/>
              <a:t>a[1] = 2;//</a:t>
            </a:r>
            <a:r>
              <a:t>第二个元素赋值为</a:t>
            </a:r>
            <a:r>
              <a:rPr lang="en-US"/>
              <a:t>2</a:t>
            </a:r>
            <a:endParaRPr/>
          </a:p>
        </p:txBody>
      </p:sp>
      <p:sp>
        <p:nvSpPr>
          <p:cNvPr id="266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文本占位符 5"/>
          <p:cNvSpPr txBox="1">
            <a:spLocks/>
          </p:cNvSpPr>
          <p:nvPr/>
        </p:nvSpPr>
        <p:spPr bwMode="auto">
          <a:xfrm>
            <a:off x="971600" y="3534347"/>
            <a:ext cx="6357956" cy="1631216"/>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en-US" sz="2000" err="1">
                <a:latin typeface="Courier New" pitchFamily="49" charset="0"/>
                <a:cs typeface="Courier New" pitchFamily="49" charset="0"/>
              </a:rPr>
              <a:t>int</a:t>
            </a:r>
            <a:r>
              <a:rPr kumimoji="1" lang="en-US" altLang="en-US" sz="2000">
                <a:latin typeface="Courier New" pitchFamily="49" charset="0"/>
                <a:cs typeface="Courier New" pitchFamily="49" charset="0"/>
              </a:rPr>
              <a:t>[] array = new </a:t>
            </a:r>
            <a:r>
              <a:rPr kumimoji="1" lang="en-US" altLang="en-US" sz="2000" err="1">
                <a:latin typeface="Courier New" pitchFamily="49" charset="0"/>
                <a:cs typeface="Courier New" pitchFamily="49" charset="0"/>
              </a:rPr>
              <a:t>int</a:t>
            </a:r>
            <a:r>
              <a:rPr kumimoji="1" lang="en-US" altLang="en-US" sz="2000">
                <a:latin typeface="Courier New" pitchFamily="49" charset="0"/>
                <a:cs typeface="Courier New" pitchFamily="49" charset="0"/>
              </a:rPr>
              <a:t>[10];// </a:t>
            </a:r>
            <a:r>
              <a:rPr kumimoji="1" lang="zh-CN" altLang="en-US" sz="2000">
                <a:latin typeface="Courier New" pitchFamily="49" charset="0"/>
                <a:cs typeface="Courier New" pitchFamily="49" charset="0"/>
              </a:rPr>
              <a:t>定义一个长度为</a:t>
            </a:r>
            <a:r>
              <a:rPr kumimoji="1" lang="en-US" altLang="en-US" sz="2000">
                <a:latin typeface="Courier New" pitchFamily="49" charset="0"/>
                <a:cs typeface="Courier New" pitchFamily="49" charset="0"/>
              </a:rPr>
              <a:t>10</a:t>
            </a:r>
            <a:r>
              <a:rPr kumimoji="1" lang="zh-CN" altLang="en-US" sz="2000">
                <a:latin typeface="Courier New" pitchFamily="49" charset="0"/>
                <a:cs typeface="Courier New" pitchFamily="49" charset="0"/>
              </a:rPr>
              <a:t>的整型数组</a:t>
            </a:r>
          </a:p>
          <a:p>
            <a:r>
              <a:rPr kumimoji="1" lang="en-US" altLang="en-US" sz="2000">
                <a:latin typeface="Courier New" pitchFamily="49" charset="0"/>
                <a:cs typeface="Courier New" pitchFamily="49" charset="0"/>
              </a:rPr>
              <a:t>for (</a:t>
            </a:r>
            <a:r>
              <a:rPr kumimoji="1" lang="en-US" altLang="en-US" sz="2000" err="1">
                <a:latin typeface="Courier New" pitchFamily="49" charset="0"/>
                <a:cs typeface="Courier New" pitchFamily="49" charset="0"/>
              </a:rPr>
              <a:t>int</a:t>
            </a:r>
            <a:r>
              <a:rPr kumimoji="1" lang="en-US" altLang="en-US" sz="2000">
                <a:latin typeface="Courier New" pitchFamily="49" charset="0"/>
                <a:cs typeface="Courier New" pitchFamily="49" charset="0"/>
              </a:rPr>
              <a:t> </a:t>
            </a:r>
            <a:r>
              <a:rPr kumimoji="1" lang="en-US" altLang="en-US" sz="2000" err="1">
                <a:latin typeface="Courier New" pitchFamily="49" charset="0"/>
                <a:cs typeface="Courier New" pitchFamily="49" charset="0"/>
              </a:rPr>
              <a:t>i</a:t>
            </a:r>
            <a:r>
              <a:rPr kumimoji="1" lang="en-US" altLang="en-US" sz="2000">
                <a:latin typeface="Courier New" pitchFamily="49" charset="0"/>
                <a:cs typeface="Courier New" pitchFamily="49" charset="0"/>
              </a:rPr>
              <a:t> = 0; </a:t>
            </a:r>
            <a:r>
              <a:rPr kumimoji="1" lang="en-US" altLang="en-US" sz="2000" err="1">
                <a:latin typeface="Courier New" pitchFamily="49" charset="0"/>
                <a:cs typeface="Courier New" pitchFamily="49" charset="0"/>
              </a:rPr>
              <a:t>i</a:t>
            </a:r>
            <a:r>
              <a:rPr kumimoji="1" lang="en-US" altLang="en-US" sz="2000">
                <a:latin typeface="Courier New" pitchFamily="49" charset="0"/>
                <a:cs typeface="Courier New" pitchFamily="49" charset="0"/>
              </a:rPr>
              <a:t> &lt; 10; </a:t>
            </a:r>
            <a:r>
              <a:rPr kumimoji="1" lang="en-US" altLang="en-US" sz="2000" err="1">
                <a:latin typeface="Courier New" pitchFamily="49" charset="0"/>
                <a:cs typeface="Courier New" pitchFamily="49" charset="0"/>
              </a:rPr>
              <a:t>i</a:t>
            </a:r>
            <a:r>
              <a:rPr kumimoji="1" lang="en-US" altLang="en-US" sz="2000">
                <a:latin typeface="Courier New" pitchFamily="49" charset="0"/>
                <a:cs typeface="Courier New" pitchFamily="49" charset="0"/>
              </a:rPr>
              <a:t>++) {</a:t>
            </a:r>
            <a:endParaRPr kumimoji="1" lang="zh-CN" altLang="en-US" sz="2000">
              <a:latin typeface="Courier New" pitchFamily="49" charset="0"/>
              <a:cs typeface="Courier New" pitchFamily="49" charset="0"/>
            </a:endParaRPr>
          </a:p>
          <a:p>
            <a:r>
              <a:rPr kumimoji="1" lang="en-US" altLang="en-US" sz="2000">
                <a:latin typeface="Courier New" pitchFamily="49" charset="0"/>
                <a:cs typeface="Courier New" pitchFamily="49" charset="0"/>
              </a:rPr>
              <a:t>	array[</a:t>
            </a:r>
            <a:r>
              <a:rPr kumimoji="1" lang="en-US" altLang="en-US" sz="2000" err="1">
                <a:latin typeface="Courier New" pitchFamily="49" charset="0"/>
                <a:cs typeface="Courier New" pitchFamily="49" charset="0"/>
              </a:rPr>
              <a:t>i</a:t>
            </a:r>
            <a:r>
              <a:rPr kumimoji="1" lang="en-US" altLang="en-US" sz="2000">
                <a:latin typeface="Courier New" pitchFamily="49" charset="0"/>
                <a:cs typeface="Courier New" pitchFamily="49" charset="0"/>
              </a:rPr>
              <a:t>] = i+1;</a:t>
            </a:r>
            <a:endParaRPr kumimoji="1" lang="zh-CN" altLang="en-US" sz="2000">
              <a:latin typeface="Courier New" pitchFamily="49" charset="0"/>
              <a:cs typeface="Courier New" pitchFamily="49" charset="0"/>
            </a:endParaRPr>
          </a:p>
          <a:p>
            <a:r>
              <a:rPr kumimoji="1" lang="en-US" altLang="en-US" sz="2000">
                <a:latin typeface="Courier New" pitchFamily="49" charset="0"/>
                <a:cs typeface="Courier New" pitchFamily="49" charset="0"/>
              </a:rPr>
              <a:t>}</a:t>
            </a:r>
            <a:endParaRPr kumimoji="1" lang="zh-CN" altLang="en-US" sz="200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6" grpId="0" uiExpand="1" build="p" animBg="1"/>
      <p:bldP spid="9"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285734"/>
            <a:ext cx="8207375" cy="2357452"/>
          </a:xfrm>
        </p:spPr>
        <p:txBody>
          <a:bodyPr>
            <a:normAutofit/>
          </a:bodyPr>
          <a:lstStyle/>
          <a:p>
            <a:r>
              <a:rPr sz="2400"/>
              <a:t>ArrayDemo2.java</a:t>
            </a:r>
            <a:r>
              <a:rPr lang="zh-CN" altLang="en-US" sz="2400"/>
              <a:t>（代码</a:t>
            </a:r>
            <a:r>
              <a:rPr sz="2400"/>
              <a:t>1</a:t>
            </a:r>
            <a:r>
              <a:rPr lang="zh-CN" altLang="en-US" sz="2400"/>
              <a:t>）</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105151"/>
            <a:ext cx="8429652" cy="3323987"/>
          </a:xfrm>
        </p:spPr>
        <p:txBody>
          <a:bodyPr/>
          <a:lstStyle/>
          <a:p>
            <a:r>
              <a:rPr lang="en-US" sz="1400"/>
              <a:t>int[] a = { 5, 7, 20 };</a:t>
            </a:r>
            <a:r>
              <a:rPr sz="1400"/>
              <a:t> </a:t>
            </a:r>
            <a:r>
              <a:rPr lang="en-US" altLang="zh-CN" sz="1400"/>
              <a:t>// </a:t>
            </a:r>
            <a:r>
              <a:rPr sz="1400"/>
              <a:t>定义并初始化数组，使用静态初始化</a:t>
            </a:r>
          </a:p>
          <a:p>
            <a:r>
              <a:rPr lang="en-US" sz="1400"/>
              <a:t>int[] b = new int[4];</a:t>
            </a:r>
            <a:r>
              <a:rPr sz="1400"/>
              <a:t> </a:t>
            </a:r>
            <a:r>
              <a:rPr lang="en-US" altLang="zh-CN" sz="1400"/>
              <a:t>// </a:t>
            </a:r>
            <a:r>
              <a:rPr sz="1400"/>
              <a:t>定义并初始化数组，使用动态初始化</a:t>
            </a:r>
          </a:p>
          <a:p>
            <a:r>
              <a:rPr lang="en-US" sz="1400"/>
              <a:t>for (int </a:t>
            </a:r>
            <a:r>
              <a:rPr lang="en-US" sz="1400" err="1"/>
              <a:t>i</a:t>
            </a:r>
            <a:r>
              <a:rPr lang="en-US" sz="1400"/>
              <a:t> = 0; </a:t>
            </a:r>
            <a:r>
              <a:rPr lang="en-US" sz="1400" err="1"/>
              <a:t>i</a:t>
            </a:r>
            <a:r>
              <a:rPr lang="en-US" sz="1400"/>
              <a:t> &lt; </a:t>
            </a:r>
            <a:r>
              <a:rPr lang="en-US" sz="1400" err="1"/>
              <a:t>b.length</a:t>
            </a:r>
            <a:r>
              <a:rPr lang="en-US" sz="1400"/>
              <a:t>; </a:t>
            </a:r>
            <a:r>
              <a:rPr lang="en-US" sz="1400" err="1"/>
              <a:t>i</a:t>
            </a:r>
            <a:r>
              <a:rPr lang="en-US" sz="1400"/>
              <a:t>++) {</a:t>
            </a:r>
            <a:endParaRPr sz="1400"/>
          </a:p>
          <a:p>
            <a:r>
              <a:rPr lang="en-US" sz="1400"/>
              <a:t>	b[</a:t>
            </a:r>
            <a:r>
              <a:rPr lang="en-US" sz="1400" err="1"/>
              <a:t>i</a:t>
            </a:r>
            <a:r>
              <a:rPr lang="en-US" sz="1400"/>
              <a:t>] = </a:t>
            </a:r>
            <a:r>
              <a:rPr lang="en-US" sz="1400" err="1"/>
              <a:t>i</a:t>
            </a:r>
            <a:r>
              <a:rPr lang="en-US" sz="1400"/>
              <a:t> + 1;</a:t>
            </a:r>
            <a:endParaRPr sz="1400"/>
          </a:p>
          <a:p>
            <a:r>
              <a:rPr lang="en-US" sz="1400"/>
              <a:t>}</a:t>
            </a:r>
          </a:p>
          <a:p>
            <a:r>
              <a:rPr lang="en-US" sz="1400" err="1"/>
              <a:t>System.out.println</a:t>
            </a:r>
            <a:r>
              <a:rPr lang="en-US" sz="1400"/>
              <a:t>("</a:t>
            </a:r>
            <a:r>
              <a:rPr sz="1400"/>
              <a:t>数组</a:t>
            </a:r>
            <a:r>
              <a:rPr lang="en-US" sz="1400"/>
              <a:t>a</a:t>
            </a:r>
            <a:r>
              <a:rPr sz="1400"/>
              <a:t>中的元素是：</a:t>
            </a:r>
            <a:r>
              <a:rPr lang="en-US" sz="1400"/>
              <a:t>");</a:t>
            </a:r>
            <a:r>
              <a:rPr sz="1400"/>
              <a:t> </a:t>
            </a:r>
            <a:r>
              <a:rPr lang="en-US" altLang="zh-CN" sz="1400"/>
              <a:t>// </a:t>
            </a:r>
            <a:r>
              <a:rPr sz="1400"/>
              <a:t>循环输出</a:t>
            </a:r>
            <a:r>
              <a:rPr lang="en-US" altLang="zh-CN" sz="1400"/>
              <a:t>a</a:t>
            </a:r>
            <a:r>
              <a:rPr sz="1400"/>
              <a:t>数组的元素</a:t>
            </a:r>
          </a:p>
          <a:p>
            <a:r>
              <a:rPr lang="en-US" sz="1400"/>
              <a:t>for (</a:t>
            </a:r>
            <a:r>
              <a:rPr lang="en-US" sz="1400" err="1"/>
              <a:t>int</a:t>
            </a:r>
            <a:r>
              <a:rPr lang="en-US" sz="1400"/>
              <a:t> </a:t>
            </a:r>
            <a:r>
              <a:rPr lang="en-US" sz="1400" err="1"/>
              <a:t>i</a:t>
            </a:r>
            <a:r>
              <a:rPr lang="en-US" sz="1400"/>
              <a:t> = 0, </a:t>
            </a:r>
            <a:r>
              <a:rPr lang="en-US" sz="1400" err="1"/>
              <a:t>len</a:t>
            </a:r>
            <a:r>
              <a:rPr lang="en-US" sz="1400"/>
              <a:t> = </a:t>
            </a:r>
            <a:r>
              <a:rPr lang="en-US" sz="1400" err="1"/>
              <a:t>a.length</a:t>
            </a:r>
            <a:r>
              <a:rPr lang="en-US" sz="1400"/>
              <a:t>; </a:t>
            </a:r>
            <a:r>
              <a:rPr lang="en-US" sz="1400" err="1"/>
              <a:t>i</a:t>
            </a:r>
            <a:r>
              <a:rPr lang="en-US" sz="1400"/>
              <a:t> &lt; </a:t>
            </a:r>
            <a:r>
              <a:rPr lang="en-US" sz="1400" err="1"/>
              <a:t>len</a:t>
            </a:r>
            <a:r>
              <a:rPr lang="en-US" sz="1400"/>
              <a:t>; </a:t>
            </a:r>
            <a:r>
              <a:rPr lang="en-US" sz="1400" err="1"/>
              <a:t>i</a:t>
            </a:r>
            <a:r>
              <a:rPr lang="en-US" sz="1400"/>
              <a:t>++) {</a:t>
            </a:r>
            <a:endParaRPr sz="1400"/>
          </a:p>
          <a:p>
            <a:r>
              <a:rPr lang="en-US" sz="1400"/>
              <a:t>	</a:t>
            </a:r>
            <a:r>
              <a:rPr lang="en-US" sz="1400" err="1"/>
              <a:t>System.out.print</a:t>
            </a:r>
            <a:r>
              <a:rPr lang="en-US" sz="1400"/>
              <a:t>(a[</a:t>
            </a:r>
            <a:r>
              <a:rPr lang="en-US" sz="1400" err="1"/>
              <a:t>i</a:t>
            </a:r>
            <a:r>
              <a:rPr lang="en-US" sz="1400"/>
              <a:t>] + " ");</a:t>
            </a:r>
            <a:endParaRPr sz="1400"/>
          </a:p>
          <a:p>
            <a:r>
              <a:rPr lang="en-US" sz="1400"/>
              <a:t>}</a:t>
            </a:r>
          </a:p>
          <a:p>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内容占位符 5"/>
          <p:cNvSpPr>
            <a:spLocks noGrp="1"/>
          </p:cNvSpPr>
          <p:nvPr>
            <p:ph idx="1"/>
          </p:nvPr>
        </p:nvSpPr>
        <p:spPr/>
        <p:txBody>
          <a:bodyPr/>
          <a:lstStyle/>
          <a:p>
            <a:pPr>
              <a:buNone/>
            </a:pPr>
            <a:r>
              <a:t>Java</a:t>
            </a:r>
            <a:r>
              <a:rPr lang="zh-CN"/>
              <a:t>中标识符的命名规则如下：</a:t>
            </a:r>
          </a:p>
          <a:p>
            <a:pPr lvl="0"/>
            <a:r>
              <a:rPr lang="zh-CN"/>
              <a:t>可以包含数字，但不能以数字开头；</a:t>
            </a:r>
            <a:r>
              <a:rPr lang="en-US" altLang="zh-CN"/>
              <a:t> </a:t>
            </a:r>
            <a:r>
              <a:rPr lang="en-US" altLang="zh-CN">
                <a:solidFill>
                  <a:srgbClr val="0000CC"/>
                </a:solidFill>
              </a:rPr>
              <a:t>8a</a:t>
            </a:r>
            <a:endParaRPr lang="zh-CN">
              <a:solidFill>
                <a:srgbClr val="0000CC"/>
              </a:solidFill>
            </a:endParaRPr>
          </a:p>
          <a:p>
            <a:pPr lvl="0"/>
            <a:r>
              <a:rPr lang="zh-CN"/>
              <a:t>除下划线“</a:t>
            </a:r>
            <a:r>
              <a:t>_</a:t>
            </a:r>
            <a:r>
              <a:rPr lang="zh-CN"/>
              <a:t>”和“</a:t>
            </a:r>
            <a:r>
              <a:t>$</a:t>
            </a:r>
            <a:r>
              <a:rPr lang="zh-CN"/>
              <a:t>”符以外，不包含任何其他特殊字符，如空格；</a:t>
            </a:r>
          </a:p>
          <a:p>
            <a:pPr lvl="0"/>
            <a:r>
              <a:rPr lang="zh-CN"/>
              <a:t>区分大小写，例如“</a:t>
            </a:r>
            <a:r>
              <a:t>abc</a:t>
            </a:r>
            <a:r>
              <a:rPr lang="zh-CN"/>
              <a:t>”和“</a:t>
            </a:r>
            <a:r>
              <a:t>ABC</a:t>
            </a:r>
            <a:r>
              <a:rPr lang="zh-CN"/>
              <a:t>”是两个不同的标识符；</a:t>
            </a:r>
          </a:p>
          <a:p>
            <a:pPr lvl="0"/>
            <a:r>
              <a:rPr lang="zh-CN"/>
              <a:t>不能使用</a:t>
            </a:r>
            <a:r>
              <a:t>Java</a:t>
            </a:r>
            <a:r>
              <a:rPr lang="zh-CN"/>
              <a:t>关键字。</a:t>
            </a:r>
          </a:p>
          <a:p>
            <a:endParaRPr lang="zh-CN" altLang="en-US"/>
          </a:p>
        </p:txBody>
      </p:sp>
      <p:sp>
        <p:nvSpPr>
          <p:cNvPr id="5" name="标题 4"/>
          <p:cNvSpPr>
            <a:spLocks noGrp="1"/>
          </p:cNvSpPr>
          <p:nvPr>
            <p:ph type="title"/>
          </p:nvPr>
        </p:nvSpPr>
        <p:spPr/>
        <p:txBody>
          <a:bodyPr/>
          <a:lstStyle/>
          <a:p>
            <a:r>
              <a:rPr lang="en-US" altLang="zh-CN"/>
              <a:t>2.1.3  </a:t>
            </a:r>
            <a:r>
              <a:t>标识符</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 calcmode="lin" valueType="num">
                                      <p:cBhvr additive="base">
                                        <p:cTn id="24"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 calcmode="lin" valueType="num">
                                      <p:cBhvr additive="base">
                                        <p:cTn id="30"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285734"/>
            <a:ext cx="8207375" cy="2357452"/>
          </a:xfrm>
        </p:spPr>
        <p:txBody>
          <a:bodyPr>
            <a:normAutofit/>
          </a:bodyPr>
          <a:lstStyle/>
          <a:p>
            <a:r>
              <a:rPr sz="2400"/>
              <a:t>ArrayDemo2.java</a:t>
            </a:r>
            <a:r>
              <a:rPr lang="zh-CN" altLang="en-US" sz="2400"/>
              <a:t>（代码</a:t>
            </a:r>
            <a:r>
              <a:rPr sz="2400"/>
              <a:t>2</a:t>
            </a:r>
            <a:r>
              <a:rPr lang="zh-CN" altLang="en-US" sz="2400"/>
              <a:t>）</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887448"/>
            <a:ext cx="8429652" cy="3970318"/>
          </a:xfrm>
        </p:spPr>
        <p:txBody>
          <a:bodyPr/>
          <a:lstStyle/>
          <a:p>
            <a:r>
              <a:rPr lang="en-US" sz="1400" err="1"/>
              <a:t>System.out.println</a:t>
            </a:r>
            <a:r>
              <a:rPr lang="en-US" sz="1400"/>
              <a:t>();</a:t>
            </a:r>
            <a:endParaRPr sz="1400"/>
          </a:p>
          <a:p>
            <a:r>
              <a:rPr lang="en-US" sz="1400" err="1"/>
              <a:t>System.out.println</a:t>
            </a:r>
            <a:r>
              <a:rPr lang="en-US" sz="1400"/>
              <a:t>("b</a:t>
            </a:r>
            <a:r>
              <a:rPr sz="1400"/>
              <a:t>数组的长度为：</a:t>
            </a:r>
            <a:r>
              <a:rPr lang="en-US" sz="1400"/>
              <a:t>" + </a:t>
            </a:r>
            <a:r>
              <a:rPr lang="en-US" sz="1400" err="1"/>
              <a:t>b.length</a:t>
            </a:r>
            <a:r>
              <a:rPr lang="en-US" sz="1400"/>
              <a:t>);</a:t>
            </a:r>
            <a:r>
              <a:rPr sz="1400"/>
              <a:t> </a:t>
            </a:r>
            <a:r>
              <a:rPr lang="en-US" altLang="zh-CN" sz="1400"/>
              <a:t>// </a:t>
            </a:r>
            <a:r>
              <a:rPr sz="1400"/>
              <a:t>输出</a:t>
            </a:r>
            <a:r>
              <a:rPr lang="en-US" altLang="zh-CN" sz="1400"/>
              <a:t>b</a:t>
            </a:r>
            <a:r>
              <a:rPr sz="1400"/>
              <a:t>数组的长度</a:t>
            </a:r>
          </a:p>
          <a:p>
            <a:r>
              <a:rPr lang="en-US" sz="1400" err="1"/>
              <a:t>System.out.println</a:t>
            </a:r>
            <a:r>
              <a:rPr lang="en-US" sz="1400"/>
              <a:t>("</a:t>
            </a:r>
            <a:r>
              <a:rPr sz="1400"/>
              <a:t>数组</a:t>
            </a:r>
            <a:r>
              <a:rPr lang="en-US" sz="1400"/>
              <a:t>b</a:t>
            </a:r>
            <a:r>
              <a:rPr sz="1400"/>
              <a:t>中的元素是：</a:t>
            </a:r>
            <a:r>
              <a:rPr lang="en-US" sz="1400"/>
              <a:t>");</a:t>
            </a:r>
            <a:endParaRPr sz="1400"/>
          </a:p>
          <a:p>
            <a:r>
              <a:rPr lang="en-US" sz="1400"/>
              <a:t>for (</a:t>
            </a:r>
            <a:r>
              <a:rPr lang="en-US" sz="1400" err="1"/>
              <a:t>int</a:t>
            </a:r>
            <a:r>
              <a:rPr lang="en-US" sz="1400"/>
              <a:t> </a:t>
            </a:r>
            <a:r>
              <a:rPr lang="en-US" sz="1400" err="1"/>
              <a:t>i</a:t>
            </a:r>
            <a:r>
              <a:rPr lang="en-US" sz="1400"/>
              <a:t> = 0, </a:t>
            </a:r>
            <a:r>
              <a:rPr lang="en-US" sz="1400" err="1"/>
              <a:t>len</a:t>
            </a:r>
            <a:r>
              <a:rPr lang="en-US" sz="1400"/>
              <a:t> = </a:t>
            </a:r>
            <a:r>
              <a:rPr lang="en-US" sz="1400" err="1"/>
              <a:t>b.length</a:t>
            </a:r>
            <a:r>
              <a:rPr lang="en-US" sz="1400"/>
              <a:t>; </a:t>
            </a:r>
            <a:r>
              <a:rPr lang="en-US" sz="1400" err="1"/>
              <a:t>i</a:t>
            </a:r>
            <a:r>
              <a:rPr lang="en-US" sz="1400"/>
              <a:t> &lt; </a:t>
            </a:r>
            <a:r>
              <a:rPr lang="en-US" sz="1400" err="1"/>
              <a:t>len</a:t>
            </a:r>
            <a:r>
              <a:rPr lang="en-US" sz="1400"/>
              <a:t>; </a:t>
            </a:r>
            <a:r>
              <a:rPr lang="en-US" sz="1400" err="1"/>
              <a:t>i</a:t>
            </a:r>
            <a:r>
              <a:rPr lang="en-US" sz="1400"/>
              <a:t>++) {</a:t>
            </a:r>
            <a:r>
              <a:rPr lang="en-US" altLang="zh-CN" sz="1400"/>
              <a:t>// </a:t>
            </a:r>
            <a:r>
              <a:rPr sz="1400"/>
              <a:t>循环输出</a:t>
            </a:r>
            <a:r>
              <a:rPr lang="en-US" altLang="zh-CN" sz="1400"/>
              <a:t>b</a:t>
            </a:r>
            <a:r>
              <a:rPr sz="1400"/>
              <a:t>数组的元素</a:t>
            </a:r>
          </a:p>
          <a:p>
            <a:r>
              <a:rPr lang="en-US" sz="1400"/>
              <a:t>	</a:t>
            </a:r>
            <a:r>
              <a:rPr lang="en-US" sz="1400" err="1"/>
              <a:t>System.out.print</a:t>
            </a:r>
            <a:r>
              <a:rPr lang="en-US" sz="1400"/>
              <a:t>(b[</a:t>
            </a:r>
            <a:r>
              <a:rPr lang="en-US" sz="1400" err="1"/>
              <a:t>i</a:t>
            </a:r>
            <a:r>
              <a:rPr lang="en-US" sz="1400"/>
              <a:t>] + " ");</a:t>
            </a:r>
            <a:endParaRPr sz="1400"/>
          </a:p>
          <a:p>
            <a:r>
              <a:rPr lang="en-US" sz="1400"/>
              <a:t>}</a:t>
            </a:r>
            <a:endParaRPr sz="1400"/>
          </a:p>
          <a:p>
            <a:r>
              <a:rPr lang="en-US" sz="1400" err="1"/>
              <a:t>System.out.println</a:t>
            </a:r>
            <a:r>
              <a:rPr lang="en-US" sz="1400"/>
              <a:t>();</a:t>
            </a:r>
            <a:endParaRPr sz="1400"/>
          </a:p>
          <a:p>
            <a:r>
              <a:rPr lang="en-US" sz="1400"/>
              <a:t>// </a:t>
            </a:r>
            <a:r>
              <a:rPr sz="1400"/>
              <a:t>因为</a:t>
            </a:r>
            <a:r>
              <a:rPr lang="en-US" sz="1400"/>
              <a:t>a</a:t>
            </a:r>
            <a:r>
              <a:rPr sz="1400"/>
              <a:t>是</a:t>
            </a:r>
            <a:r>
              <a:rPr lang="en-US" sz="1400" err="1"/>
              <a:t>int</a:t>
            </a:r>
            <a:r>
              <a:rPr lang="en-US" sz="1400"/>
              <a:t>[]</a:t>
            </a:r>
            <a:r>
              <a:rPr sz="1400"/>
              <a:t>类型，</a:t>
            </a:r>
            <a:r>
              <a:rPr lang="en-US" sz="1400"/>
              <a:t>b</a:t>
            </a:r>
            <a:r>
              <a:rPr sz="1400"/>
              <a:t>也是</a:t>
            </a:r>
            <a:r>
              <a:rPr lang="en-US" sz="1400" err="1"/>
              <a:t>int</a:t>
            </a:r>
            <a:r>
              <a:rPr lang="en-US" sz="1400"/>
              <a:t>[]</a:t>
            </a:r>
            <a:r>
              <a:rPr sz="1400"/>
              <a:t>类型，所以可以将</a:t>
            </a:r>
            <a:r>
              <a:rPr lang="en-US" sz="1400"/>
              <a:t>a</a:t>
            </a:r>
            <a:r>
              <a:rPr sz="1400"/>
              <a:t>的值赋给</a:t>
            </a:r>
            <a:r>
              <a:rPr lang="en-US" sz="1400"/>
              <a:t>b</a:t>
            </a:r>
            <a:r>
              <a:rPr sz="1400"/>
              <a:t>。</a:t>
            </a:r>
          </a:p>
          <a:p>
            <a:r>
              <a:rPr lang="en-US" sz="1400"/>
              <a:t>// </a:t>
            </a:r>
            <a:r>
              <a:rPr sz="1400" b="1" u="sng">
                <a:solidFill>
                  <a:srgbClr val="C00000"/>
                </a:solidFill>
              </a:rPr>
              <a:t>也就是让</a:t>
            </a:r>
            <a:r>
              <a:rPr lang="en-US" sz="1400" b="1" u="sng">
                <a:solidFill>
                  <a:srgbClr val="C00000"/>
                </a:solidFill>
              </a:rPr>
              <a:t>b</a:t>
            </a:r>
            <a:r>
              <a:rPr sz="1400" b="1" u="sng">
                <a:solidFill>
                  <a:srgbClr val="C00000"/>
                </a:solidFill>
              </a:rPr>
              <a:t>引用指向</a:t>
            </a:r>
            <a:r>
              <a:rPr lang="en-US" sz="1400" b="1" u="sng">
                <a:solidFill>
                  <a:srgbClr val="C00000"/>
                </a:solidFill>
              </a:rPr>
              <a:t>a</a:t>
            </a:r>
            <a:r>
              <a:rPr sz="1400" b="1" u="sng">
                <a:solidFill>
                  <a:srgbClr val="C00000"/>
                </a:solidFill>
              </a:rPr>
              <a:t>引用指向的数组</a:t>
            </a:r>
          </a:p>
          <a:p>
            <a:r>
              <a:rPr lang="en-US" sz="1400"/>
              <a:t>b = a;</a:t>
            </a:r>
            <a:endParaRPr sz="1400"/>
          </a:p>
          <a:p>
            <a:r>
              <a:rPr lang="en-US" sz="1400"/>
              <a:t>// </a:t>
            </a:r>
            <a:r>
              <a:rPr sz="1400"/>
              <a:t>再次输出</a:t>
            </a:r>
            <a:r>
              <a:rPr lang="en-US" sz="1400"/>
              <a:t>b</a:t>
            </a:r>
            <a:r>
              <a:rPr sz="1400"/>
              <a:t>数组的长度</a:t>
            </a:r>
          </a:p>
          <a:p>
            <a:r>
              <a:rPr lang="en-US" sz="1400" err="1"/>
              <a:t>System.out.println</a:t>
            </a:r>
            <a:r>
              <a:rPr lang="en-US" sz="1400"/>
              <a:t>("b</a:t>
            </a:r>
            <a:r>
              <a:rPr sz="1400"/>
              <a:t>数组的长度为：</a:t>
            </a:r>
            <a:r>
              <a:rPr lang="en-US" sz="1400"/>
              <a:t>" + </a:t>
            </a:r>
            <a:r>
              <a:rPr lang="en-US" sz="1400" err="1"/>
              <a:t>b.length</a:t>
            </a:r>
            <a:r>
              <a:rPr lang="en-US" sz="1400"/>
              <a:t>);</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500039" y="857240"/>
            <a:ext cx="8358241" cy="3429021"/>
          </a:xfrm>
        </p:spPr>
        <p:txBody>
          <a:bodyPr/>
          <a:lstStyle/>
          <a:p>
            <a:r>
              <a:rPr lang="zh-CN" altLang="en-US"/>
              <a:t>语法</a:t>
            </a:r>
            <a:endParaRPr/>
          </a:p>
          <a:p>
            <a:endParaRPr/>
          </a:p>
          <a:p>
            <a:r>
              <a:rPr lang="zh-CN" altLang="en-US"/>
              <a:t>代码</a:t>
            </a:r>
            <a:endParaRPr/>
          </a:p>
        </p:txBody>
      </p:sp>
      <p:sp>
        <p:nvSpPr>
          <p:cNvPr id="8" name="标题 7"/>
          <p:cNvSpPr>
            <a:spLocks noGrp="1"/>
          </p:cNvSpPr>
          <p:nvPr>
            <p:ph type="title"/>
          </p:nvPr>
        </p:nvSpPr>
        <p:spPr/>
        <p:txBody>
          <a:bodyPr/>
          <a:lstStyle/>
          <a:p>
            <a:r>
              <a:rPr lang="en-US"/>
              <a:t>2.6.3  </a:t>
            </a:r>
            <a:r>
              <a:rPr lang="en-US" err="1"/>
              <a:t>foreach</a:t>
            </a:r>
            <a:r>
              <a:t>遍历数组</a:t>
            </a:r>
          </a:p>
        </p:txBody>
      </p:sp>
      <p:sp>
        <p:nvSpPr>
          <p:cNvPr id="6" name="文本占位符 5"/>
          <p:cNvSpPr>
            <a:spLocks noGrp="1"/>
          </p:cNvSpPr>
          <p:nvPr>
            <p:ph type="body" sz="quarter" idx="11"/>
          </p:nvPr>
        </p:nvSpPr>
        <p:spPr>
          <a:xfrm>
            <a:off x="785786" y="1428742"/>
            <a:ext cx="6357956" cy="511102"/>
          </a:xfrm>
        </p:spPr>
        <p:txBody>
          <a:bodyPr/>
          <a:lstStyle/>
          <a:p>
            <a:r>
              <a:rPr lang="en-US"/>
              <a:t>for(</a:t>
            </a:r>
            <a:r>
              <a:t>数据类型 变量名</a:t>
            </a:r>
            <a:r>
              <a:rPr lang="en-US"/>
              <a:t> : </a:t>
            </a:r>
            <a:r>
              <a:t>数组名</a:t>
            </a:r>
            <a:r>
              <a:rPr lang="en-US"/>
              <a:t>)</a:t>
            </a:r>
            <a:endParaRPr/>
          </a:p>
        </p:txBody>
      </p:sp>
      <p:sp>
        <p:nvSpPr>
          <p:cNvPr id="266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文本占位符 5"/>
          <p:cNvSpPr txBox="1">
            <a:spLocks/>
          </p:cNvSpPr>
          <p:nvPr/>
        </p:nvSpPr>
        <p:spPr bwMode="auto">
          <a:xfrm>
            <a:off x="785812" y="2428874"/>
            <a:ext cx="7143774" cy="2554545"/>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2000"/>
              <a:t>// </a:t>
            </a:r>
            <a:r>
              <a:rPr lang="zh-CN" altLang="en-US" sz="2000"/>
              <a:t>定义并初始化数组，使用静态初始化</a:t>
            </a:r>
          </a:p>
          <a:p>
            <a:r>
              <a:rPr lang="en-US" sz="2000" err="1"/>
              <a:t>int</a:t>
            </a:r>
            <a:r>
              <a:rPr lang="en-US" sz="2000"/>
              <a:t>[] a = { 5, 7, 20 };</a:t>
            </a:r>
            <a:endParaRPr lang="zh-CN" altLang="en-US" sz="2000"/>
          </a:p>
          <a:p>
            <a:r>
              <a:rPr lang="en-US" sz="2000"/>
              <a:t> </a:t>
            </a:r>
            <a:endParaRPr lang="zh-CN" altLang="en-US" sz="2000"/>
          </a:p>
          <a:p>
            <a:r>
              <a:rPr lang="en-US" sz="2000"/>
              <a:t>// </a:t>
            </a:r>
            <a:r>
              <a:rPr lang="zh-CN" altLang="en-US" sz="2000"/>
              <a:t>使用</a:t>
            </a:r>
            <a:r>
              <a:rPr lang="en-US" sz="2000" err="1"/>
              <a:t>foreach</a:t>
            </a:r>
            <a:r>
              <a:rPr lang="zh-CN" altLang="en-US" sz="2000"/>
              <a:t>语句遍历输出</a:t>
            </a:r>
            <a:r>
              <a:rPr lang="en-US" sz="2000"/>
              <a:t>a</a:t>
            </a:r>
            <a:r>
              <a:rPr lang="zh-CN" altLang="en-US" sz="2000"/>
              <a:t>数组中的元素</a:t>
            </a:r>
          </a:p>
          <a:p>
            <a:r>
              <a:rPr lang="en-US" sz="2000" err="1"/>
              <a:t>System.out.println</a:t>
            </a:r>
            <a:r>
              <a:rPr lang="en-US" sz="2000"/>
              <a:t>("</a:t>
            </a:r>
            <a:r>
              <a:rPr lang="zh-CN" altLang="en-US" sz="2000"/>
              <a:t>数组</a:t>
            </a:r>
            <a:r>
              <a:rPr lang="en-US" sz="2000"/>
              <a:t>a</a:t>
            </a:r>
            <a:r>
              <a:rPr lang="zh-CN" altLang="en-US" sz="2000"/>
              <a:t>中的元素是：</a:t>
            </a:r>
            <a:r>
              <a:rPr lang="en-US" sz="2000"/>
              <a:t>");</a:t>
            </a:r>
            <a:endParaRPr lang="zh-CN" altLang="en-US" sz="2000"/>
          </a:p>
          <a:p>
            <a:r>
              <a:rPr lang="en-US" sz="2000" b="1"/>
              <a:t>for (</a:t>
            </a:r>
            <a:r>
              <a:rPr lang="en-US" sz="2000" b="1" err="1"/>
              <a:t>int</a:t>
            </a:r>
            <a:r>
              <a:rPr lang="en-US" sz="2000" b="1"/>
              <a:t> e : a) {</a:t>
            </a:r>
            <a:endParaRPr lang="zh-CN" altLang="en-US" sz="2000"/>
          </a:p>
          <a:p>
            <a:r>
              <a:rPr lang="en-US" sz="2000" b="1"/>
              <a:t>	</a:t>
            </a:r>
            <a:r>
              <a:rPr lang="en-US" sz="2000" b="1" err="1"/>
              <a:t>System.out.println</a:t>
            </a:r>
            <a:r>
              <a:rPr lang="en-US" sz="2000" b="1"/>
              <a:t>(e);</a:t>
            </a:r>
            <a:endParaRPr lang="zh-CN" altLang="en-US" sz="2000"/>
          </a:p>
          <a:p>
            <a:r>
              <a:rPr lang="en-US" sz="2000" b="1"/>
              <a:t>}</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6" grpId="0" uiExpand="1" build="p" animBg="1"/>
      <p:bldP spid="9"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500039" y="857240"/>
            <a:ext cx="8358241" cy="3429021"/>
          </a:xfrm>
        </p:spPr>
        <p:txBody>
          <a:bodyPr/>
          <a:lstStyle/>
          <a:p>
            <a:r>
              <a:t>foreach</a:t>
            </a:r>
            <a:r>
              <a:rPr lang="zh-CN"/>
              <a:t>语句的代码</a:t>
            </a:r>
            <a:endParaRPr/>
          </a:p>
          <a:p>
            <a:endParaRPr/>
          </a:p>
          <a:p>
            <a:endParaRPr/>
          </a:p>
          <a:p>
            <a:endParaRPr/>
          </a:p>
          <a:p>
            <a:r>
              <a:rPr lang="zh-CN" altLang="en-US"/>
              <a:t>等价于</a:t>
            </a:r>
            <a:endParaRPr/>
          </a:p>
        </p:txBody>
      </p:sp>
      <p:sp>
        <p:nvSpPr>
          <p:cNvPr id="8" name="标题 7"/>
          <p:cNvSpPr>
            <a:spLocks noGrp="1"/>
          </p:cNvSpPr>
          <p:nvPr>
            <p:ph type="title"/>
          </p:nvPr>
        </p:nvSpPr>
        <p:spPr/>
        <p:txBody>
          <a:bodyPr/>
          <a:lstStyle/>
          <a:p>
            <a:r>
              <a:rPr lang="en-US"/>
              <a:t>2.6.3  </a:t>
            </a:r>
            <a:r>
              <a:rPr lang="en-US" err="1"/>
              <a:t>foreach</a:t>
            </a:r>
            <a:r>
              <a:t>遍历数组</a:t>
            </a:r>
          </a:p>
        </p:txBody>
      </p:sp>
      <p:sp>
        <p:nvSpPr>
          <p:cNvPr id="6" name="文本占位符 5"/>
          <p:cNvSpPr>
            <a:spLocks noGrp="1"/>
          </p:cNvSpPr>
          <p:nvPr>
            <p:ph type="body" sz="quarter" idx="11"/>
          </p:nvPr>
        </p:nvSpPr>
        <p:spPr>
          <a:xfrm>
            <a:off x="785786" y="1428742"/>
            <a:ext cx="6357956" cy="1438855"/>
          </a:xfrm>
        </p:spPr>
        <p:txBody>
          <a:bodyPr/>
          <a:lstStyle/>
          <a:p>
            <a:r>
              <a:rPr lang="en-US"/>
              <a:t>for (</a:t>
            </a:r>
            <a:r>
              <a:rPr lang="en-US" err="1"/>
              <a:t>int</a:t>
            </a:r>
            <a:r>
              <a:rPr lang="en-US"/>
              <a:t> </a:t>
            </a:r>
            <a:r>
              <a:rPr lang="en-US" b="1">
                <a:solidFill>
                  <a:srgbClr val="C00000"/>
                </a:solidFill>
              </a:rPr>
              <a:t>e</a:t>
            </a:r>
            <a:r>
              <a:rPr lang="en-US"/>
              <a:t> : a) {</a:t>
            </a:r>
            <a:endParaRPr/>
          </a:p>
          <a:p>
            <a:r>
              <a:rPr lang="en-US"/>
              <a:t>	</a:t>
            </a:r>
            <a:r>
              <a:rPr lang="en-US" err="1"/>
              <a:t>System.out.println</a:t>
            </a:r>
            <a:r>
              <a:rPr lang="en-US"/>
              <a:t>(</a:t>
            </a:r>
            <a:r>
              <a:rPr lang="en-US" b="1">
                <a:solidFill>
                  <a:srgbClr val="C00000"/>
                </a:solidFill>
              </a:rPr>
              <a:t>e</a:t>
            </a:r>
            <a:r>
              <a:rPr lang="en-US"/>
              <a:t>);</a:t>
            </a:r>
            <a:endParaRPr/>
          </a:p>
          <a:p>
            <a:r>
              <a:rPr lang="en-US"/>
              <a:t>}</a:t>
            </a:r>
            <a:endParaRPr/>
          </a:p>
        </p:txBody>
      </p:sp>
      <p:sp>
        <p:nvSpPr>
          <p:cNvPr id="266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文本占位符 5"/>
          <p:cNvSpPr txBox="1">
            <a:spLocks/>
          </p:cNvSpPr>
          <p:nvPr/>
        </p:nvSpPr>
        <p:spPr bwMode="auto">
          <a:xfrm>
            <a:off x="785786" y="3714758"/>
            <a:ext cx="6429420" cy="1015663"/>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2000"/>
              <a:t>for (</a:t>
            </a:r>
            <a:r>
              <a:rPr lang="en-US" sz="2000" err="1"/>
              <a:t>int</a:t>
            </a:r>
            <a:r>
              <a:rPr lang="en-US" sz="2000"/>
              <a:t> </a:t>
            </a:r>
            <a:r>
              <a:rPr lang="en-US" sz="2000" err="1"/>
              <a:t>i</a:t>
            </a:r>
            <a:r>
              <a:rPr lang="en-US" sz="2000"/>
              <a:t> = 0; </a:t>
            </a:r>
            <a:r>
              <a:rPr lang="en-US" sz="2000" err="1"/>
              <a:t>i</a:t>
            </a:r>
            <a:r>
              <a:rPr lang="en-US" sz="2000"/>
              <a:t> &lt; </a:t>
            </a:r>
            <a:r>
              <a:rPr lang="en-US" sz="2000" err="1"/>
              <a:t>a.length</a:t>
            </a:r>
            <a:r>
              <a:rPr lang="en-US" sz="2000"/>
              <a:t>; </a:t>
            </a:r>
            <a:r>
              <a:rPr lang="en-US" sz="2000" err="1"/>
              <a:t>i</a:t>
            </a:r>
            <a:r>
              <a:rPr lang="en-US" sz="2000"/>
              <a:t>++) {</a:t>
            </a:r>
            <a:endParaRPr lang="zh-CN" altLang="en-US" sz="2000"/>
          </a:p>
          <a:p>
            <a:r>
              <a:rPr lang="en-US" sz="2000"/>
              <a:t>	</a:t>
            </a:r>
            <a:r>
              <a:rPr lang="en-US" sz="2000" err="1"/>
              <a:t>System.out.println</a:t>
            </a:r>
            <a:r>
              <a:rPr lang="en-US" sz="2000"/>
              <a:t>(a[</a:t>
            </a:r>
            <a:r>
              <a:rPr lang="en-US" sz="2000" err="1"/>
              <a:t>i</a:t>
            </a:r>
            <a:r>
              <a:rPr lang="en-US" sz="2000"/>
              <a:t>]);</a:t>
            </a:r>
            <a:endParaRPr lang="zh-CN" altLang="en-US" sz="2000"/>
          </a:p>
          <a:p>
            <a:r>
              <a:rPr lang="en-US" sz="2000"/>
              <a:t>}</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6" grpId="0" uiExpand="1" build="p" animBg="1"/>
      <p:bldP spid="9"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a:xfrm>
            <a:off x="500039" y="857240"/>
            <a:ext cx="8358241" cy="3429021"/>
          </a:xfrm>
        </p:spPr>
        <p:txBody>
          <a:bodyPr/>
          <a:lstStyle/>
          <a:p>
            <a:r>
              <a:rPr lang="zh-CN" altLang="en-US"/>
              <a:t>语法</a:t>
            </a:r>
            <a:endParaRPr/>
          </a:p>
          <a:p>
            <a:endParaRPr/>
          </a:p>
          <a:p>
            <a:r>
              <a:rPr lang="zh-CN" altLang="en-US"/>
              <a:t>示例</a:t>
            </a:r>
            <a:endParaRPr/>
          </a:p>
        </p:txBody>
      </p:sp>
      <p:sp>
        <p:nvSpPr>
          <p:cNvPr id="8" name="标题 7"/>
          <p:cNvSpPr>
            <a:spLocks noGrp="1"/>
          </p:cNvSpPr>
          <p:nvPr>
            <p:ph type="title"/>
          </p:nvPr>
        </p:nvSpPr>
        <p:spPr/>
        <p:txBody>
          <a:bodyPr/>
          <a:lstStyle/>
          <a:p>
            <a:r>
              <a:rPr lang="en-US"/>
              <a:t>2.6.4  </a:t>
            </a:r>
            <a:r>
              <a:t>二维数组</a:t>
            </a:r>
          </a:p>
        </p:txBody>
      </p:sp>
      <p:sp>
        <p:nvSpPr>
          <p:cNvPr id="6" name="文本占位符 5"/>
          <p:cNvSpPr>
            <a:spLocks noGrp="1"/>
          </p:cNvSpPr>
          <p:nvPr>
            <p:ph type="body" sz="quarter" idx="11"/>
          </p:nvPr>
        </p:nvSpPr>
        <p:spPr>
          <a:xfrm>
            <a:off x="785786" y="1357304"/>
            <a:ext cx="6357956" cy="511102"/>
          </a:xfrm>
        </p:spPr>
        <p:txBody>
          <a:bodyPr/>
          <a:lstStyle/>
          <a:p>
            <a:r>
              <a:t>数据类型</a:t>
            </a:r>
            <a:r>
              <a:rPr lang="en-US"/>
              <a:t>[][] </a:t>
            </a:r>
            <a:r>
              <a:t>数组名</a:t>
            </a:r>
            <a:r>
              <a:rPr lang="en-US"/>
              <a:t>;</a:t>
            </a:r>
            <a:endParaRPr/>
          </a:p>
        </p:txBody>
      </p:sp>
      <p:sp>
        <p:nvSpPr>
          <p:cNvPr id="266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文本占位符 5"/>
          <p:cNvSpPr txBox="1">
            <a:spLocks/>
          </p:cNvSpPr>
          <p:nvPr/>
        </p:nvSpPr>
        <p:spPr bwMode="auto">
          <a:xfrm>
            <a:off x="857224" y="2500312"/>
            <a:ext cx="6429420" cy="400110"/>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2000" err="1"/>
              <a:t>int</a:t>
            </a:r>
            <a:r>
              <a:rPr lang="en-US" sz="2000"/>
              <a:t>[][] a;</a:t>
            </a:r>
            <a:endParaRPr lang="zh-CN" altLang="en-US" sz="2000"/>
          </a:p>
        </p:txBody>
      </p:sp>
      <p:sp>
        <p:nvSpPr>
          <p:cNvPr id="10" name="文本占位符 5"/>
          <p:cNvSpPr txBox="1">
            <a:spLocks/>
          </p:cNvSpPr>
          <p:nvPr/>
        </p:nvSpPr>
        <p:spPr bwMode="auto">
          <a:xfrm>
            <a:off x="857224" y="3071816"/>
            <a:ext cx="6429420" cy="1938992"/>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2000" err="1"/>
              <a:t>int</a:t>
            </a:r>
            <a:r>
              <a:rPr lang="en-US" sz="2000"/>
              <a:t>[][] a = {{1,2},{3,4},{5,6}}//</a:t>
            </a:r>
            <a:r>
              <a:rPr lang="zh-CN" altLang="en-US" sz="2000"/>
              <a:t>静态初始化</a:t>
            </a:r>
          </a:p>
          <a:p>
            <a:r>
              <a:rPr lang="en-US" sz="2000" err="1"/>
              <a:t>int</a:t>
            </a:r>
            <a:r>
              <a:rPr lang="en-US" sz="2000"/>
              <a:t>[][] b = new </a:t>
            </a:r>
            <a:r>
              <a:rPr lang="en-US" sz="2000" err="1"/>
              <a:t>int</a:t>
            </a:r>
            <a:r>
              <a:rPr lang="en-US" sz="2000"/>
              <a:t>[2][2];//</a:t>
            </a:r>
            <a:r>
              <a:rPr lang="zh-CN" altLang="en-US" sz="2000"/>
              <a:t>动态初始化</a:t>
            </a:r>
          </a:p>
          <a:p>
            <a:r>
              <a:rPr lang="en-US" sz="2000"/>
              <a:t>b[0][0]=1;//</a:t>
            </a:r>
            <a:r>
              <a:rPr lang="zh-CN" altLang="en-US" sz="2000"/>
              <a:t>第</a:t>
            </a:r>
            <a:r>
              <a:rPr lang="en-US" sz="2000"/>
              <a:t>1</a:t>
            </a:r>
            <a:r>
              <a:rPr lang="zh-CN" altLang="en-US" sz="2000"/>
              <a:t>行第</a:t>
            </a:r>
            <a:r>
              <a:rPr lang="en-US" sz="2000"/>
              <a:t>2</a:t>
            </a:r>
            <a:r>
              <a:rPr lang="zh-CN" altLang="en-US" sz="2000"/>
              <a:t>个元素赋值</a:t>
            </a:r>
          </a:p>
          <a:p>
            <a:r>
              <a:rPr lang="en-US" sz="2000"/>
              <a:t>b[0][1]=2;//</a:t>
            </a:r>
            <a:r>
              <a:rPr lang="zh-CN" altLang="en-US" sz="2000"/>
              <a:t>第</a:t>
            </a:r>
            <a:r>
              <a:rPr lang="en-US" sz="2000"/>
              <a:t>1</a:t>
            </a:r>
            <a:r>
              <a:rPr lang="zh-CN" altLang="en-US" sz="2000"/>
              <a:t>行第</a:t>
            </a:r>
            <a:r>
              <a:rPr lang="en-US" sz="2000"/>
              <a:t>2</a:t>
            </a:r>
            <a:r>
              <a:rPr lang="zh-CN" altLang="en-US" sz="2000"/>
              <a:t>个元素赋值</a:t>
            </a:r>
          </a:p>
          <a:p>
            <a:r>
              <a:rPr lang="en-US" sz="2000"/>
              <a:t>b[1][0]=3;//</a:t>
            </a:r>
            <a:r>
              <a:rPr lang="zh-CN" altLang="en-US" sz="2000"/>
              <a:t>第</a:t>
            </a:r>
            <a:r>
              <a:rPr lang="en-US" sz="2000"/>
              <a:t>2</a:t>
            </a:r>
            <a:r>
              <a:rPr lang="zh-CN" altLang="en-US" sz="2000"/>
              <a:t>行第</a:t>
            </a:r>
            <a:r>
              <a:rPr lang="en-US" sz="2000"/>
              <a:t>1</a:t>
            </a:r>
            <a:r>
              <a:rPr lang="zh-CN" altLang="en-US" sz="2000"/>
              <a:t>个元素赋值</a:t>
            </a:r>
          </a:p>
          <a:p>
            <a:r>
              <a:rPr lang="en-US" sz="2000"/>
              <a:t>b[1][1]=4;//</a:t>
            </a:r>
            <a:r>
              <a:rPr lang="zh-CN" altLang="en-US" sz="2000"/>
              <a:t>第</a:t>
            </a:r>
            <a:r>
              <a:rPr lang="en-US" sz="2000"/>
              <a:t>2</a:t>
            </a:r>
            <a:r>
              <a:rPr lang="zh-CN" altLang="en-US" sz="2000"/>
              <a:t>行第</a:t>
            </a:r>
            <a:r>
              <a:rPr lang="en-US" sz="2000"/>
              <a:t>2</a:t>
            </a:r>
            <a:r>
              <a:rPr lang="zh-CN" altLang="en-US" sz="2000"/>
              <a:t>个元素赋值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 calcmode="lin" valueType="num">
                                      <p:cBhvr additive="base">
                                        <p:cTn id="2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6" grpId="0" uiExpand="1" build="p" animBg="1"/>
      <p:bldP spid="9" grpId="0" animBg="1"/>
      <p:bldP spid="10"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t>内存中的二维数组</a:t>
            </a:r>
          </a:p>
        </p:txBody>
      </p:sp>
      <p:sp>
        <p:nvSpPr>
          <p:cNvPr id="266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12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12677"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12676" name="Object 4"/>
          <p:cNvGraphicFramePr>
            <a:graphicFrameLocks noChangeAspect="1"/>
          </p:cNvGraphicFramePr>
          <p:nvPr/>
        </p:nvGraphicFramePr>
        <p:xfrm>
          <a:off x="746373" y="729233"/>
          <a:ext cx="8261105" cy="3714725"/>
        </p:xfrm>
        <a:graphic>
          <a:graphicData uri="http://schemas.openxmlformats.org/presentationml/2006/ole">
            <mc:AlternateContent xmlns:mc="http://schemas.openxmlformats.org/markup-compatibility/2006">
              <mc:Choice xmlns:v="urn:schemas-microsoft-com:vml" Requires="v">
                <p:oleObj name="Visio" r:id="rId3" imgW="4259250" imgH="1919377" progId="Visio.Drawing.11">
                  <p:embed/>
                </p:oleObj>
              </mc:Choice>
              <mc:Fallback>
                <p:oleObj name="Visio" r:id="rId3" imgW="4259250" imgH="1919377" progId="Visio.Drawing.11">
                  <p:embed/>
                  <p:pic>
                    <p:nvPicPr>
                      <p:cNvPr id="4126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373" y="729233"/>
                        <a:ext cx="8261105" cy="371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357174"/>
            <a:ext cx="8207375" cy="2357452"/>
          </a:xfrm>
        </p:spPr>
        <p:txBody>
          <a:bodyPr>
            <a:normAutofit/>
          </a:bodyPr>
          <a:lstStyle/>
          <a:p>
            <a:r>
              <a:rPr sz="2400"/>
              <a:t>Array2DDemo.java</a:t>
            </a:r>
            <a:r>
              <a:rPr lang="zh-CN" altLang="en-US" sz="2400"/>
              <a:t>（代码</a:t>
            </a:r>
            <a:r>
              <a:rPr sz="2400"/>
              <a:t>1</a:t>
            </a:r>
            <a:r>
              <a:rPr lang="zh-CN" altLang="en-US" sz="2400"/>
              <a:t>）</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105151"/>
            <a:ext cx="8429652" cy="3970318"/>
          </a:xfrm>
        </p:spPr>
        <p:txBody>
          <a:bodyPr/>
          <a:lstStyle/>
          <a:p>
            <a:r>
              <a:rPr lang="en-US" sz="1400"/>
              <a:t>// </a:t>
            </a:r>
            <a:r>
              <a:rPr sz="1400"/>
              <a:t>二维数组静态初始化</a:t>
            </a:r>
          </a:p>
          <a:p>
            <a:r>
              <a:rPr lang="en-US" sz="1400" err="1"/>
              <a:t>int</a:t>
            </a:r>
            <a:r>
              <a:rPr lang="en-US" sz="1400"/>
              <a:t>[][] a = { { 1, 2, 3 }, { 4, 5, 6 } };</a:t>
            </a:r>
            <a:endParaRPr sz="1400"/>
          </a:p>
          <a:p>
            <a:r>
              <a:rPr lang="en-US" sz="1400" err="1"/>
              <a:t>System.out.println</a:t>
            </a:r>
            <a:r>
              <a:rPr lang="en-US" sz="1400"/>
              <a:t>("</a:t>
            </a:r>
            <a:r>
              <a:rPr sz="1400"/>
              <a:t>数组</a:t>
            </a:r>
            <a:r>
              <a:rPr lang="en-US" sz="1400"/>
              <a:t>a</a:t>
            </a:r>
            <a:r>
              <a:rPr sz="1400"/>
              <a:t>一维长度：</a:t>
            </a:r>
            <a:r>
              <a:rPr lang="en-US" sz="1400"/>
              <a:t>" + </a:t>
            </a:r>
            <a:r>
              <a:rPr lang="en-US" sz="1400" err="1"/>
              <a:t>a.length</a:t>
            </a:r>
            <a:r>
              <a:rPr lang="en-US" sz="1400"/>
              <a:t>);</a:t>
            </a:r>
            <a:endParaRPr sz="1400"/>
          </a:p>
          <a:p>
            <a:r>
              <a:rPr lang="en-US" sz="1400" err="1"/>
              <a:t>System.out.println</a:t>
            </a:r>
            <a:r>
              <a:rPr lang="en-US" sz="1400"/>
              <a:t>("</a:t>
            </a:r>
            <a:r>
              <a:rPr sz="1400"/>
              <a:t>数组</a:t>
            </a:r>
            <a:r>
              <a:rPr lang="en-US" sz="1400"/>
              <a:t>a</a:t>
            </a:r>
            <a:r>
              <a:rPr sz="1400"/>
              <a:t>二维长度：</a:t>
            </a:r>
            <a:r>
              <a:rPr lang="en-US" sz="1400"/>
              <a:t>" + a[0].length);</a:t>
            </a:r>
            <a:endParaRPr sz="1400"/>
          </a:p>
          <a:p>
            <a:r>
              <a:rPr lang="en-US" sz="1400" err="1"/>
              <a:t>System.out.println</a:t>
            </a:r>
            <a:r>
              <a:rPr lang="en-US" sz="1400"/>
              <a:t>("</a:t>
            </a:r>
            <a:r>
              <a:rPr sz="1400"/>
              <a:t>数组</a:t>
            </a:r>
            <a:r>
              <a:rPr lang="en-US" sz="1400"/>
              <a:t>a</a:t>
            </a:r>
            <a:r>
              <a:rPr sz="1400"/>
              <a:t>中的元素：</a:t>
            </a:r>
            <a:r>
              <a:rPr lang="en-US" sz="1400"/>
              <a:t>");</a:t>
            </a:r>
            <a:endParaRPr sz="1400"/>
          </a:p>
          <a:p>
            <a:r>
              <a:rPr lang="en-US" sz="1400"/>
              <a:t>for (</a:t>
            </a:r>
            <a:r>
              <a:rPr lang="en-US" sz="1400" err="1"/>
              <a:t>int</a:t>
            </a:r>
            <a:r>
              <a:rPr lang="en-US" sz="1400"/>
              <a:t> </a:t>
            </a:r>
            <a:r>
              <a:rPr lang="en-US" sz="1400" err="1"/>
              <a:t>i</a:t>
            </a:r>
            <a:r>
              <a:rPr lang="en-US" sz="1400"/>
              <a:t> = 0; </a:t>
            </a:r>
            <a:r>
              <a:rPr lang="en-US" sz="1400" err="1"/>
              <a:t>i</a:t>
            </a:r>
            <a:r>
              <a:rPr lang="en-US" sz="1400"/>
              <a:t> &lt; </a:t>
            </a:r>
            <a:r>
              <a:rPr lang="en-US" sz="1400" err="1"/>
              <a:t>a.length</a:t>
            </a:r>
            <a:r>
              <a:rPr lang="en-US" sz="1400"/>
              <a:t>; </a:t>
            </a:r>
            <a:r>
              <a:rPr lang="en-US" sz="1400" err="1"/>
              <a:t>i</a:t>
            </a:r>
            <a:r>
              <a:rPr lang="en-US" sz="1400"/>
              <a:t>++) {</a:t>
            </a:r>
            <a:r>
              <a:rPr lang="en-US" altLang="zh-CN" sz="1400"/>
              <a:t>// </a:t>
            </a:r>
            <a:r>
              <a:rPr sz="1400"/>
              <a:t>使用嵌套的</a:t>
            </a:r>
            <a:r>
              <a:rPr lang="en-US" altLang="zh-CN" sz="1400"/>
              <a:t>for</a:t>
            </a:r>
            <a:r>
              <a:rPr sz="1400"/>
              <a:t>循环输出</a:t>
            </a:r>
          </a:p>
          <a:p>
            <a:r>
              <a:rPr lang="en-US" sz="1400"/>
              <a:t>	for (</a:t>
            </a:r>
            <a:r>
              <a:rPr lang="en-US" sz="1400" err="1"/>
              <a:t>int</a:t>
            </a:r>
            <a:r>
              <a:rPr lang="en-US" sz="1400"/>
              <a:t> j = 0; j &lt; a[</a:t>
            </a:r>
            <a:r>
              <a:rPr lang="en-US" sz="1400" err="1"/>
              <a:t>i</a:t>
            </a:r>
            <a:r>
              <a:rPr lang="en-US" sz="1400"/>
              <a:t>].length; j++) {</a:t>
            </a:r>
            <a:endParaRPr sz="1400"/>
          </a:p>
          <a:p>
            <a:r>
              <a:rPr lang="en-US" sz="1400"/>
              <a:t>		</a:t>
            </a:r>
            <a:r>
              <a:rPr lang="en-US" sz="1400" err="1"/>
              <a:t>System.out.print</a:t>
            </a:r>
            <a:r>
              <a:rPr lang="en-US" sz="1400"/>
              <a:t>(a[</a:t>
            </a:r>
            <a:r>
              <a:rPr lang="en-US" sz="1400" err="1"/>
              <a:t>i</a:t>
            </a:r>
            <a:r>
              <a:rPr lang="en-US" sz="1400"/>
              <a:t>][j] + " ");</a:t>
            </a:r>
            <a:endParaRPr sz="1400"/>
          </a:p>
          <a:p>
            <a:r>
              <a:rPr lang="en-US" sz="1400"/>
              <a:t>	}</a:t>
            </a:r>
            <a:endParaRPr sz="1400"/>
          </a:p>
          <a:p>
            <a:r>
              <a:rPr lang="en-US" sz="1400"/>
              <a:t>	</a:t>
            </a:r>
            <a:r>
              <a:rPr lang="en-US" sz="1400" err="1"/>
              <a:t>System.out.println</a:t>
            </a:r>
            <a:r>
              <a:rPr lang="en-US" sz="1400"/>
              <a:t>();</a:t>
            </a:r>
            <a:endParaRPr sz="1400"/>
          </a:p>
          <a:p>
            <a:r>
              <a:rPr lang="en-US" sz="1400"/>
              <a:t>}</a:t>
            </a:r>
            <a:endParaRPr sz="1400"/>
          </a:p>
          <a:p>
            <a:r>
              <a:rPr lang="en-US" sz="1400" err="1"/>
              <a:t>System.out.println</a:t>
            </a:r>
            <a:r>
              <a:rPr lang="en-US" sz="1400"/>
              <a:t>("-------------------------");</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357174"/>
            <a:ext cx="8207375" cy="2357452"/>
          </a:xfrm>
        </p:spPr>
        <p:txBody>
          <a:bodyPr>
            <a:normAutofit/>
          </a:bodyPr>
          <a:lstStyle/>
          <a:p>
            <a:r>
              <a:rPr sz="2400"/>
              <a:t>Array2DDemo.java</a:t>
            </a:r>
            <a:r>
              <a:rPr lang="zh-CN" altLang="en-US" sz="2400"/>
              <a:t>（代码</a:t>
            </a:r>
            <a:r>
              <a:rPr sz="2400"/>
              <a:t>2</a:t>
            </a:r>
            <a:r>
              <a:rPr lang="zh-CN" altLang="en-US" sz="2400"/>
              <a:t>）</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857238"/>
            <a:ext cx="8429652" cy="4293483"/>
          </a:xfrm>
        </p:spPr>
        <p:txBody>
          <a:bodyPr/>
          <a:lstStyle/>
          <a:p>
            <a:r>
              <a:rPr lang="en-US" sz="1400" err="1"/>
              <a:t>int</a:t>
            </a:r>
            <a:r>
              <a:rPr lang="en-US" sz="1400"/>
              <a:t>[][] c = new </a:t>
            </a:r>
            <a:r>
              <a:rPr lang="en-US" sz="1400" err="1"/>
              <a:t>int</a:t>
            </a:r>
            <a:r>
              <a:rPr lang="en-US" sz="1400"/>
              <a:t>[3][4];</a:t>
            </a:r>
            <a:r>
              <a:rPr sz="1400"/>
              <a:t> </a:t>
            </a:r>
            <a:r>
              <a:rPr lang="en-US" altLang="zh-CN" sz="1400"/>
              <a:t>// </a:t>
            </a:r>
            <a:r>
              <a:rPr sz="1400"/>
              <a:t>二维数组动态初始化，一维和二维都指定长度</a:t>
            </a:r>
          </a:p>
          <a:p>
            <a:r>
              <a:rPr lang="en-US" sz="1400"/>
              <a:t>for (</a:t>
            </a:r>
            <a:r>
              <a:rPr lang="en-US" sz="1400" err="1"/>
              <a:t>int</a:t>
            </a:r>
            <a:r>
              <a:rPr lang="en-US" sz="1400"/>
              <a:t> </a:t>
            </a:r>
            <a:r>
              <a:rPr lang="en-US" sz="1400" err="1"/>
              <a:t>i</a:t>
            </a:r>
            <a:r>
              <a:rPr lang="en-US" sz="1400"/>
              <a:t> = 0; </a:t>
            </a:r>
            <a:r>
              <a:rPr lang="en-US" sz="1400" err="1"/>
              <a:t>i</a:t>
            </a:r>
            <a:r>
              <a:rPr lang="en-US" sz="1400"/>
              <a:t> &lt; </a:t>
            </a:r>
            <a:r>
              <a:rPr lang="en-US" sz="1400" err="1"/>
              <a:t>c.length</a:t>
            </a:r>
            <a:r>
              <a:rPr lang="en-US" sz="1400"/>
              <a:t>; </a:t>
            </a:r>
            <a:r>
              <a:rPr lang="en-US" sz="1400" err="1"/>
              <a:t>i</a:t>
            </a:r>
            <a:r>
              <a:rPr lang="en-US" sz="1400"/>
              <a:t>++) {</a:t>
            </a:r>
            <a:r>
              <a:rPr lang="en-US" altLang="zh-CN" sz="1400"/>
              <a:t>// </a:t>
            </a:r>
            <a:r>
              <a:rPr sz="1400"/>
              <a:t>使用嵌套的</a:t>
            </a:r>
            <a:r>
              <a:rPr lang="en-US" altLang="zh-CN" sz="1400"/>
              <a:t>for</a:t>
            </a:r>
            <a:r>
              <a:rPr sz="1400"/>
              <a:t>循环初始化二维数组</a:t>
            </a:r>
          </a:p>
          <a:p>
            <a:r>
              <a:rPr lang="en-US" sz="1400"/>
              <a:t>	for (</a:t>
            </a:r>
            <a:r>
              <a:rPr lang="en-US" sz="1400" err="1"/>
              <a:t>int</a:t>
            </a:r>
            <a:r>
              <a:rPr lang="en-US" sz="1400"/>
              <a:t> j = 0; j &lt; c[</a:t>
            </a:r>
            <a:r>
              <a:rPr lang="en-US" sz="1400" err="1"/>
              <a:t>i</a:t>
            </a:r>
            <a:r>
              <a:rPr lang="en-US" sz="1400"/>
              <a:t>].length; j++) {</a:t>
            </a:r>
            <a:endParaRPr sz="1400"/>
          </a:p>
          <a:p>
            <a:r>
              <a:rPr lang="en-US" sz="1400"/>
              <a:t>		c[</a:t>
            </a:r>
            <a:r>
              <a:rPr lang="en-US" sz="1400" err="1"/>
              <a:t>i</a:t>
            </a:r>
            <a:r>
              <a:rPr lang="en-US" sz="1400"/>
              <a:t>][j] = </a:t>
            </a:r>
            <a:r>
              <a:rPr lang="en-US" sz="1400" err="1"/>
              <a:t>i</a:t>
            </a:r>
            <a:r>
              <a:rPr lang="en-US" sz="1400"/>
              <a:t> + j;</a:t>
            </a:r>
            <a:endParaRPr sz="1400"/>
          </a:p>
          <a:p>
            <a:r>
              <a:rPr lang="en-US" sz="1400"/>
              <a:t>	}</a:t>
            </a:r>
            <a:endParaRPr sz="1400"/>
          </a:p>
          <a:p>
            <a:r>
              <a:rPr lang="en-US" sz="1400"/>
              <a:t>}</a:t>
            </a:r>
            <a:endParaRPr sz="1400"/>
          </a:p>
          <a:p>
            <a:r>
              <a:rPr lang="en-US" sz="1400" err="1"/>
              <a:t>System.out.println</a:t>
            </a:r>
            <a:r>
              <a:rPr lang="en-US" sz="1400"/>
              <a:t>("</a:t>
            </a:r>
            <a:r>
              <a:rPr sz="1400"/>
              <a:t>数组</a:t>
            </a:r>
            <a:r>
              <a:rPr lang="en-US" sz="1400"/>
              <a:t>c</a:t>
            </a:r>
            <a:r>
              <a:rPr sz="1400"/>
              <a:t>中的元素：</a:t>
            </a:r>
            <a:r>
              <a:rPr lang="en-US" sz="1400"/>
              <a:t>");</a:t>
            </a:r>
            <a:endParaRPr sz="1400"/>
          </a:p>
          <a:p>
            <a:r>
              <a:rPr lang="en-US" sz="1400"/>
              <a:t>for (</a:t>
            </a:r>
            <a:r>
              <a:rPr lang="en-US" sz="1400" err="1"/>
              <a:t>int</a:t>
            </a:r>
            <a:r>
              <a:rPr lang="en-US" sz="1400"/>
              <a:t> </a:t>
            </a:r>
            <a:r>
              <a:rPr lang="en-US" sz="1400" err="1"/>
              <a:t>i</a:t>
            </a:r>
            <a:r>
              <a:rPr lang="en-US" sz="1400"/>
              <a:t> = 0; </a:t>
            </a:r>
            <a:r>
              <a:rPr lang="en-US" sz="1400" err="1"/>
              <a:t>i</a:t>
            </a:r>
            <a:r>
              <a:rPr lang="en-US" sz="1400"/>
              <a:t> &lt; </a:t>
            </a:r>
            <a:r>
              <a:rPr lang="en-US" sz="1400" err="1"/>
              <a:t>c.length</a:t>
            </a:r>
            <a:r>
              <a:rPr lang="en-US" sz="1400"/>
              <a:t>; </a:t>
            </a:r>
            <a:r>
              <a:rPr lang="en-US" sz="1400" err="1"/>
              <a:t>i</a:t>
            </a:r>
            <a:r>
              <a:rPr lang="en-US" sz="1400"/>
              <a:t>++) {</a:t>
            </a:r>
            <a:r>
              <a:rPr lang="en-US" altLang="zh-CN" sz="1400"/>
              <a:t>// </a:t>
            </a:r>
            <a:r>
              <a:rPr sz="1400"/>
              <a:t>使用嵌套的</a:t>
            </a:r>
            <a:r>
              <a:rPr lang="en-US" altLang="zh-CN" sz="1400"/>
              <a:t>for</a:t>
            </a:r>
            <a:r>
              <a:rPr sz="1400"/>
              <a:t>循环输出</a:t>
            </a:r>
          </a:p>
          <a:p>
            <a:r>
              <a:rPr lang="en-US" sz="1400"/>
              <a:t>	for (</a:t>
            </a:r>
            <a:r>
              <a:rPr lang="en-US" sz="1400" err="1"/>
              <a:t>int</a:t>
            </a:r>
            <a:r>
              <a:rPr lang="en-US" sz="1400"/>
              <a:t> j = 0; j &lt; c[</a:t>
            </a:r>
            <a:r>
              <a:rPr lang="en-US" sz="1400" err="1"/>
              <a:t>i</a:t>
            </a:r>
            <a:r>
              <a:rPr lang="en-US" sz="1400"/>
              <a:t>].length; j++) {</a:t>
            </a:r>
            <a:endParaRPr sz="1400"/>
          </a:p>
          <a:p>
            <a:r>
              <a:rPr lang="en-US" sz="1400"/>
              <a:t>		</a:t>
            </a:r>
            <a:r>
              <a:rPr lang="en-US" sz="1400" err="1"/>
              <a:t>System.out.print</a:t>
            </a:r>
            <a:r>
              <a:rPr lang="en-US" sz="1400"/>
              <a:t>(c[</a:t>
            </a:r>
            <a:r>
              <a:rPr lang="en-US" sz="1400" err="1"/>
              <a:t>i</a:t>
            </a:r>
            <a:r>
              <a:rPr lang="en-US" sz="1400"/>
              <a:t>][j] + " ");</a:t>
            </a:r>
            <a:endParaRPr sz="1400"/>
          </a:p>
          <a:p>
            <a:r>
              <a:rPr lang="en-US" sz="1400"/>
              <a:t>	}</a:t>
            </a:r>
            <a:endParaRPr sz="1400"/>
          </a:p>
          <a:p>
            <a:r>
              <a:rPr lang="en-US" sz="1400"/>
              <a:t>	</a:t>
            </a:r>
            <a:r>
              <a:rPr lang="en-US" sz="1400" err="1"/>
              <a:t>System.out.println</a:t>
            </a:r>
            <a:r>
              <a:rPr lang="en-US" sz="1400"/>
              <a:t>();</a:t>
            </a:r>
            <a:endParaRPr sz="1400"/>
          </a:p>
          <a:p>
            <a:r>
              <a:rPr lang="en-US" sz="1400"/>
              <a:t>}</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357174"/>
            <a:ext cx="8207375" cy="2357452"/>
          </a:xfrm>
        </p:spPr>
        <p:txBody>
          <a:bodyPr>
            <a:normAutofit/>
          </a:bodyPr>
          <a:lstStyle/>
          <a:p>
            <a:r>
              <a:rPr sz="2400"/>
              <a:t>Array2DDemo.java</a:t>
            </a:r>
            <a:r>
              <a:rPr lang="zh-CN" altLang="en-US" sz="2400"/>
              <a:t>（代码</a:t>
            </a:r>
            <a:r>
              <a:rPr sz="2400"/>
              <a:t>3</a:t>
            </a:r>
            <a:r>
              <a:rPr lang="zh-CN" altLang="en-US" sz="2400"/>
              <a:t>）</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958886"/>
            <a:ext cx="8429652" cy="3970318"/>
          </a:xfrm>
        </p:spPr>
        <p:txBody>
          <a:bodyPr/>
          <a:lstStyle/>
          <a:p>
            <a:r>
              <a:rPr lang="en-US" sz="1400" err="1"/>
              <a:t>System.out.println</a:t>
            </a:r>
            <a:r>
              <a:rPr lang="en-US" sz="1400"/>
              <a:t>("-------------------------");</a:t>
            </a:r>
            <a:endParaRPr sz="1400"/>
          </a:p>
          <a:p>
            <a:r>
              <a:rPr lang="en-US" sz="1400" err="1"/>
              <a:t>int</a:t>
            </a:r>
            <a:r>
              <a:rPr lang="en-US" sz="1400"/>
              <a:t>[][] d = new </a:t>
            </a:r>
            <a:r>
              <a:rPr lang="en-US" sz="1400" err="1"/>
              <a:t>int</a:t>
            </a:r>
            <a:r>
              <a:rPr lang="en-US" sz="1400"/>
              <a:t>[2][];</a:t>
            </a:r>
            <a:r>
              <a:rPr sz="1400"/>
              <a:t> </a:t>
            </a:r>
            <a:r>
              <a:rPr lang="en-US" altLang="zh-CN" sz="1400"/>
              <a:t>// </a:t>
            </a:r>
            <a:r>
              <a:rPr sz="1400" b="1">
                <a:solidFill>
                  <a:srgbClr val="FF0000"/>
                </a:solidFill>
              </a:rPr>
              <a:t>声明二维数组时，只给出一维长度</a:t>
            </a:r>
          </a:p>
          <a:p>
            <a:r>
              <a:rPr lang="en-US" sz="1400"/>
              <a:t>// </a:t>
            </a:r>
            <a:r>
              <a:rPr sz="1400"/>
              <a:t>二维长度不等</a:t>
            </a:r>
          </a:p>
          <a:p>
            <a:r>
              <a:rPr lang="en-US" sz="1400"/>
              <a:t>d[0] = new </a:t>
            </a:r>
            <a:r>
              <a:rPr lang="en-US" sz="1400" err="1"/>
              <a:t>int</a:t>
            </a:r>
            <a:r>
              <a:rPr lang="en-US" sz="1400"/>
              <a:t>[3];</a:t>
            </a:r>
            <a:endParaRPr sz="1400"/>
          </a:p>
          <a:p>
            <a:r>
              <a:rPr lang="en-US" sz="1400"/>
              <a:t>d[1] = new </a:t>
            </a:r>
            <a:r>
              <a:rPr lang="en-US" sz="1400" err="1"/>
              <a:t>int</a:t>
            </a:r>
            <a:r>
              <a:rPr lang="en-US" sz="1400"/>
              <a:t>[4];</a:t>
            </a:r>
            <a:endParaRPr sz="1400"/>
          </a:p>
          <a:p>
            <a:r>
              <a:rPr lang="en-US" sz="1400"/>
              <a:t>// </a:t>
            </a:r>
            <a:r>
              <a:rPr sz="1400"/>
              <a:t>初始化</a:t>
            </a:r>
          </a:p>
          <a:p>
            <a:r>
              <a:rPr lang="en-US" sz="1400"/>
              <a:t>for (</a:t>
            </a:r>
            <a:r>
              <a:rPr lang="en-US" sz="1400" err="1"/>
              <a:t>int</a:t>
            </a:r>
            <a:r>
              <a:rPr lang="en-US" sz="1400"/>
              <a:t> </a:t>
            </a:r>
            <a:r>
              <a:rPr lang="en-US" sz="1400" err="1"/>
              <a:t>i</a:t>
            </a:r>
            <a:r>
              <a:rPr lang="en-US" sz="1400"/>
              <a:t> = 0; </a:t>
            </a:r>
            <a:r>
              <a:rPr lang="en-US" sz="1400" err="1"/>
              <a:t>i</a:t>
            </a:r>
            <a:r>
              <a:rPr lang="en-US" sz="1400"/>
              <a:t> &lt; </a:t>
            </a:r>
            <a:r>
              <a:rPr lang="en-US" sz="1400" err="1"/>
              <a:t>d.length</a:t>
            </a:r>
            <a:r>
              <a:rPr lang="en-US" sz="1400"/>
              <a:t>; </a:t>
            </a:r>
            <a:r>
              <a:rPr lang="en-US" sz="1400" err="1"/>
              <a:t>i</a:t>
            </a:r>
            <a:r>
              <a:rPr lang="en-US" sz="1400"/>
              <a:t>++) {</a:t>
            </a:r>
            <a:endParaRPr sz="1400"/>
          </a:p>
          <a:p>
            <a:r>
              <a:rPr lang="en-US" sz="1400"/>
              <a:t>	for (</a:t>
            </a:r>
            <a:r>
              <a:rPr lang="en-US" sz="1400" err="1"/>
              <a:t>int</a:t>
            </a:r>
            <a:r>
              <a:rPr lang="en-US" sz="1400"/>
              <a:t> j = 0; j &lt; d[</a:t>
            </a:r>
            <a:r>
              <a:rPr lang="en-US" sz="1400" err="1"/>
              <a:t>i</a:t>
            </a:r>
            <a:r>
              <a:rPr lang="en-US" sz="1400"/>
              <a:t>].length; j++) {</a:t>
            </a:r>
            <a:endParaRPr sz="1400"/>
          </a:p>
          <a:p>
            <a:r>
              <a:rPr lang="en-US" sz="1400"/>
              <a:t>		d[</a:t>
            </a:r>
            <a:r>
              <a:rPr lang="en-US" sz="1400" err="1"/>
              <a:t>i</a:t>
            </a:r>
            <a:r>
              <a:rPr lang="en-US" sz="1400"/>
              <a:t>][j] = </a:t>
            </a:r>
            <a:r>
              <a:rPr lang="en-US" sz="1400" err="1"/>
              <a:t>i</a:t>
            </a:r>
            <a:r>
              <a:rPr lang="en-US" sz="1400"/>
              <a:t> + j;</a:t>
            </a:r>
            <a:endParaRPr sz="1400"/>
          </a:p>
          <a:p>
            <a:r>
              <a:rPr lang="en-US" sz="1400"/>
              <a:t>	}</a:t>
            </a:r>
            <a:endParaRPr sz="1400"/>
          </a:p>
          <a:p>
            <a:r>
              <a:rPr lang="en-US" sz="1400"/>
              <a:t>}</a:t>
            </a:r>
            <a:endParaRPr sz="1400"/>
          </a:p>
          <a:p>
            <a:r>
              <a:rPr lang="en-US" sz="1400"/>
              <a:t>}</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357174"/>
            <a:ext cx="8207375" cy="2357452"/>
          </a:xfrm>
        </p:spPr>
        <p:txBody>
          <a:bodyPr>
            <a:normAutofit/>
          </a:bodyPr>
          <a:lstStyle/>
          <a:p>
            <a:r>
              <a:rPr sz="2400"/>
              <a:t>Array2DDemo.java</a:t>
            </a:r>
            <a:r>
              <a:rPr lang="zh-CN" altLang="en-US" sz="2400"/>
              <a:t>（代码</a:t>
            </a:r>
            <a:r>
              <a:rPr sz="2400"/>
              <a:t>4</a:t>
            </a:r>
            <a:r>
              <a:rPr lang="zh-CN" altLang="en-US" sz="2400"/>
              <a:t>）</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217391"/>
            <a:ext cx="8429652" cy="2354491"/>
          </a:xfrm>
        </p:spPr>
        <p:txBody>
          <a:bodyPr/>
          <a:lstStyle/>
          <a:p>
            <a:r>
              <a:rPr lang="en-US" sz="1400" err="1"/>
              <a:t>System.out.println</a:t>
            </a:r>
            <a:r>
              <a:rPr lang="en-US" sz="1400"/>
              <a:t>("</a:t>
            </a:r>
            <a:r>
              <a:rPr sz="1400"/>
              <a:t>数组</a:t>
            </a:r>
            <a:r>
              <a:rPr lang="en-US" sz="1400"/>
              <a:t>d</a:t>
            </a:r>
            <a:r>
              <a:rPr sz="1400"/>
              <a:t>中的元素：</a:t>
            </a:r>
            <a:r>
              <a:rPr lang="en-US" sz="1400"/>
              <a:t>");</a:t>
            </a:r>
            <a:endParaRPr sz="1400"/>
          </a:p>
          <a:p>
            <a:r>
              <a:rPr lang="en-US" sz="1400"/>
              <a:t>for (</a:t>
            </a:r>
            <a:r>
              <a:rPr lang="en-US" sz="1400" err="1"/>
              <a:t>int</a:t>
            </a:r>
            <a:r>
              <a:rPr lang="en-US" sz="1400"/>
              <a:t> </a:t>
            </a:r>
            <a:r>
              <a:rPr lang="en-US" sz="1400" err="1"/>
              <a:t>i</a:t>
            </a:r>
            <a:r>
              <a:rPr lang="en-US" sz="1400"/>
              <a:t> = 0; </a:t>
            </a:r>
            <a:r>
              <a:rPr lang="en-US" sz="1400" err="1"/>
              <a:t>i</a:t>
            </a:r>
            <a:r>
              <a:rPr lang="en-US" sz="1400"/>
              <a:t> &lt; </a:t>
            </a:r>
            <a:r>
              <a:rPr lang="en-US" sz="1400" err="1"/>
              <a:t>d.length</a:t>
            </a:r>
            <a:r>
              <a:rPr lang="en-US" sz="1400"/>
              <a:t>; </a:t>
            </a:r>
            <a:r>
              <a:rPr lang="en-US" sz="1400" err="1"/>
              <a:t>i</a:t>
            </a:r>
            <a:r>
              <a:rPr lang="en-US" sz="1400"/>
              <a:t>++) {</a:t>
            </a:r>
            <a:r>
              <a:rPr lang="en-US" altLang="zh-CN" sz="1400"/>
              <a:t>// </a:t>
            </a:r>
            <a:r>
              <a:rPr sz="1400"/>
              <a:t>使用嵌套的</a:t>
            </a:r>
            <a:r>
              <a:rPr lang="en-US" altLang="zh-CN" sz="1400"/>
              <a:t>for</a:t>
            </a:r>
            <a:r>
              <a:rPr sz="1400"/>
              <a:t>循环输出</a:t>
            </a:r>
          </a:p>
          <a:p>
            <a:r>
              <a:rPr lang="en-US" sz="1400"/>
              <a:t>	for (</a:t>
            </a:r>
            <a:r>
              <a:rPr lang="en-US" sz="1400" err="1"/>
              <a:t>int</a:t>
            </a:r>
            <a:r>
              <a:rPr lang="en-US" sz="1400"/>
              <a:t> j = 0; j &lt; d[</a:t>
            </a:r>
            <a:r>
              <a:rPr lang="en-US" sz="1400" err="1"/>
              <a:t>i</a:t>
            </a:r>
            <a:r>
              <a:rPr lang="en-US" sz="1400"/>
              <a:t>].length; j++) {</a:t>
            </a:r>
            <a:endParaRPr sz="1400"/>
          </a:p>
          <a:p>
            <a:r>
              <a:rPr lang="en-US" sz="1400"/>
              <a:t>		</a:t>
            </a:r>
            <a:r>
              <a:rPr lang="en-US" sz="1400" err="1"/>
              <a:t>System.out.print</a:t>
            </a:r>
            <a:r>
              <a:rPr lang="en-US" sz="1400"/>
              <a:t>(d[</a:t>
            </a:r>
            <a:r>
              <a:rPr lang="en-US" sz="1400" err="1"/>
              <a:t>i</a:t>
            </a:r>
            <a:r>
              <a:rPr lang="en-US" sz="1400"/>
              <a:t>][j] + " ");</a:t>
            </a:r>
            <a:endParaRPr sz="1400"/>
          </a:p>
          <a:p>
            <a:r>
              <a:rPr lang="en-US" sz="1400"/>
              <a:t>	}</a:t>
            </a:r>
            <a:endParaRPr sz="1400"/>
          </a:p>
          <a:p>
            <a:r>
              <a:rPr lang="en-US" sz="1400"/>
              <a:t>	</a:t>
            </a:r>
            <a:r>
              <a:rPr lang="en-US" sz="1400" err="1"/>
              <a:t>System.out.println</a:t>
            </a:r>
            <a:r>
              <a:rPr lang="en-US" sz="1400"/>
              <a:t>();</a:t>
            </a:r>
            <a:endParaRPr sz="1400"/>
          </a:p>
          <a:p>
            <a:r>
              <a:rPr lang="en-US" sz="1400"/>
              <a:t>}</a:t>
            </a:r>
            <a:endParaRPr sz="1400"/>
          </a:p>
        </p:txBody>
      </p:sp>
      <p:pic>
        <p:nvPicPr>
          <p:cNvPr id="2" name="图片 1">
            <a:extLst>
              <a:ext uri="{FF2B5EF4-FFF2-40B4-BE49-F238E27FC236}">
                <a16:creationId xmlns:a16="http://schemas.microsoft.com/office/drawing/2014/main" id="{2CE5F3FB-4D5D-4C24-BBDA-7C6E778B84B0}"/>
              </a:ext>
            </a:extLst>
          </p:cNvPr>
          <p:cNvPicPr>
            <a:picLocks noChangeAspect="1"/>
          </p:cNvPicPr>
          <p:nvPr/>
        </p:nvPicPr>
        <p:blipFill>
          <a:blip r:embed="rId3"/>
          <a:stretch>
            <a:fillRect/>
          </a:stretch>
        </p:blipFill>
        <p:spPr>
          <a:xfrm>
            <a:off x="6948264" y="1327743"/>
            <a:ext cx="1615580" cy="21337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1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lvl="0"/>
            <a:r>
              <a:rPr lang="zh-CN"/>
              <a:t>【任务</a:t>
            </a:r>
            <a:r>
              <a:t>2-1</a:t>
            </a:r>
            <a:r>
              <a:rPr lang="zh-CN"/>
              <a:t>】使用循环语句实现菜单驱动，当用户选择</a:t>
            </a:r>
            <a:r>
              <a:t>0</a:t>
            </a:r>
            <a:r>
              <a:rPr lang="zh-CN"/>
              <a:t>时退出应用</a:t>
            </a:r>
            <a:endParaRPr/>
          </a:p>
          <a:p>
            <a:pPr lvl="1"/>
            <a:r>
              <a:rPr lang="en-US"/>
              <a:t>MenuDriver.java</a:t>
            </a:r>
            <a:endParaRPr/>
          </a:p>
          <a:p>
            <a:pPr lvl="0"/>
            <a:r>
              <a:rPr lang="zh-CN"/>
              <a:t>【任务</a:t>
            </a:r>
            <a:r>
              <a:t>2-2</a:t>
            </a:r>
            <a:r>
              <a:rPr lang="zh-CN"/>
              <a:t>】使用数组存储采集的整数数据</a:t>
            </a:r>
            <a:endParaRPr/>
          </a:p>
          <a:p>
            <a:pPr lvl="1"/>
            <a:r>
              <a:t>DataInput.java</a:t>
            </a:r>
          </a:p>
          <a:p>
            <a:pPr lvl="0"/>
            <a:r>
              <a:rPr lang="zh-CN"/>
              <a:t>【任务</a:t>
            </a:r>
            <a:r>
              <a:t>2-3</a:t>
            </a:r>
            <a:r>
              <a:rPr lang="zh-CN"/>
              <a:t>】 显示采集的数据，要求每行显示</a:t>
            </a:r>
            <a:r>
              <a:t>5</a:t>
            </a:r>
            <a:r>
              <a:rPr lang="zh-CN"/>
              <a:t>个</a:t>
            </a:r>
            <a:endParaRPr/>
          </a:p>
          <a:p>
            <a:pPr lvl="1"/>
            <a:r>
              <a:rPr lang="en-US"/>
              <a:t>DataShow.java</a:t>
            </a:r>
            <a:endParaRPr/>
          </a:p>
        </p:txBody>
      </p:sp>
      <p:sp>
        <p:nvSpPr>
          <p:cNvPr id="4" name="标题 3"/>
          <p:cNvSpPr>
            <a:spLocks noGrp="1"/>
          </p:cNvSpPr>
          <p:nvPr>
            <p:ph type="title"/>
          </p:nvPr>
        </p:nvSpPr>
        <p:spPr/>
        <p:txBody>
          <a:bodyPr/>
          <a:lstStyle/>
          <a:p>
            <a:r>
              <a:rPr lang="en-US"/>
              <a:t>2.7 </a:t>
            </a:r>
            <a:r>
              <a:t>贯穿任务实现</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2.1.3  </a:t>
            </a:r>
            <a:r>
              <a:t>标识符</a:t>
            </a:r>
            <a:endParaRPr lang="zh-CN" altLang="en-US"/>
          </a:p>
        </p:txBody>
      </p:sp>
      <p:sp>
        <p:nvSpPr>
          <p:cNvPr id="6" name="文本占位符 5"/>
          <p:cNvSpPr>
            <a:spLocks noGrp="1"/>
          </p:cNvSpPr>
          <p:nvPr>
            <p:ph type="body" sz="quarter" idx="11"/>
          </p:nvPr>
        </p:nvSpPr>
        <p:spPr>
          <a:xfrm>
            <a:off x="642910" y="1500180"/>
            <a:ext cx="6357956" cy="2346283"/>
          </a:xfrm>
        </p:spPr>
        <p:txBody>
          <a:bodyPr/>
          <a:lstStyle/>
          <a:p>
            <a:r>
              <a:rPr lang="en-US" err="1">
                <a:latin typeface="Times New Roman" pitchFamily="18" charset="0"/>
                <a:cs typeface="Times New Roman" pitchFamily="18" charset="0"/>
              </a:rPr>
              <a:t>varName</a:t>
            </a:r>
            <a:endParaRPr>
              <a:latin typeface="Times New Roman" pitchFamily="18" charset="0"/>
              <a:cs typeface="Times New Roman" pitchFamily="18" charset="0"/>
            </a:endParaRPr>
          </a:p>
          <a:p>
            <a:r>
              <a:rPr lang="en-US">
                <a:latin typeface="Times New Roman" pitchFamily="18" charset="0"/>
                <a:cs typeface="Times New Roman" pitchFamily="18" charset="0"/>
              </a:rPr>
              <a:t>_</a:t>
            </a:r>
            <a:r>
              <a:rPr lang="en-US" err="1">
                <a:latin typeface="Times New Roman" pitchFamily="18" charset="0"/>
                <a:cs typeface="Times New Roman" pitchFamily="18" charset="0"/>
              </a:rPr>
              <a:t>varName</a:t>
            </a:r>
            <a:endParaRPr>
              <a:latin typeface="Times New Roman" pitchFamily="18" charset="0"/>
              <a:cs typeface="Times New Roman" pitchFamily="18" charset="0"/>
            </a:endParaRPr>
          </a:p>
          <a:p>
            <a:r>
              <a:rPr lang="en-US" err="1">
                <a:latin typeface="Times New Roman" pitchFamily="18" charset="0"/>
                <a:cs typeface="Times New Roman" pitchFamily="18" charset="0"/>
              </a:rPr>
              <a:t>var_Name</a:t>
            </a:r>
            <a:endParaRPr>
              <a:latin typeface="Times New Roman" pitchFamily="18" charset="0"/>
              <a:cs typeface="Times New Roman" pitchFamily="18" charset="0"/>
            </a:endParaRPr>
          </a:p>
          <a:p>
            <a:r>
              <a:rPr lang="en-US">
                <a:latin typeface="Times New Roman" pitchFamily="18" charset="0"/>
                <a:cs typeface="Times New Roman" pitchFamily="18" charset="0"/>
              </a:rPr>
              <a:t>$</a:t>
            </a:r>
            <a:r>
              <a:rPr lang="en-US" err="1">
                <a:latin typeface="Times New Roman" pitchFamily="18" charset="0"/>
                <a:cs typeface="Times New Roman" pitchFamily="18" charset="0"/>
              </a:rPr>
              <a:t>varName</a:t>
            </a:r>
            <a:endParaRPr>
              <a:latin typeface="Times New Roman" pitchFamily="18" charset="0"/>
              <a:cs typeface="Times New Roman" pitchFamily="18" charset="0"/>
            </a:endParaRPr>
          </a:p>
          <a:p>
            <a:r>
              <a:rPr lang="en-US">
                <a:latin typeface="Times New Roman" pitchFamily="18" charset="0"/>
                <a:cs typeface="Times New Roman" pitchFamily="18" charset="0"/>
              </a:rPr>
              <a:t>_9Name</a:t>
            </a:r>
            <a:endParaRPr>
              <a:latin typeface="Times New Roman" pitchFamily="18" charset="0"/>
              <a:cs typeface="Times New Roman" pitchFamily="18" charset="0"/>
            </a:endParaRPr>
          </a:p>
        </p:txBody>
      </p:sp>
      <p:sp>
        <p:nvSpPr>
          <p:cNvPr id="7" name="内容占位符 6"/>
          <p:cNvSpPr>
            <a:spLocks noGrp="1"/>
          </p:cNvSpPr>
          <p:nvPr>
            <p:ph idx="1"/>
          </p:nvPr>
        </p:nvSpPr>
        <p:spPr>
          <a:xfrm>
            <a:off x="500039" y="857241"/>
            <a:ext cx="8207375" cy="642939"/>
          </a:xfrm>
        </p:spPr>
        <p:txBody>
          <a:bodyPr/>
          <a:lstStyle/>
          <a:p>
            <a:r>
              <a:rPr lang="zh-CN"/>
              <a:t>合法的标识符</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 calcmode="lin" valueType="num">
                                      <p:cBhvr additive="base">
                                        <p:cTn id="3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build="p"/>
    </p:bldLst>
  </p:timing>
</p:sld>
</file>

<file path=ppt/slides/slide1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642924"/>
            <a:ext cx="8215365" cy="4286260"/>
          </a:xfrm>
        </p:spPr>
        <p:txBody>
          <a:bodyPr/>
          <a:lstStyle/>
          <a:p>
            <a:pPr lvl="0"/>
            <a:r>
              <a:rPr sz="1800"/>
              <a:t>Java</a:t>
            </a:r>
            <a:r>
              <a:rPr lang="zh-CN" sz="1800"/>
              <a:t>中数据类型分为两类：基本数据类型和引用类型</a:t>
            </a:r>
          </a:p>
          <a:p>
            <a:pPr lvl="0"/>
            <a:r>
              <a:rPr lang="zh-CN" sz="1800"/>
              <a:t>局部变量在使用之前必须进行初始化</a:t>
            </a:r>
          </a:p>
          <a:p>
            <a:pPr lvl="0"/>
            <a:r>
              <a:rPr lang="zh-CN" sz="1800"/>
              <a:t>一元运算符有：</a:t>
            </a:r>
            <a:r>
              <a:rPr sz="1800"/>
              <a:t>++</a:t>
            </a:r>
            <a:r>
              <a:rPr lang="zh-CN" sz="1800"/>
              <a:t>、</a:t>
            </a:r>
            <a:r>
              <a:rPr sz="1800"/>
              <a:t>--</a:t>
            </a:r>
            <a:r>
              <a:rPr lang="zh-CN" sz="1800"/>
              <a:t>、</a:t>
            </a:r>
            <a:r>
              <a:rPr sz="1800"/>
              <a:t>~</a:t>
            </a:r>
            <a:r>
              <a:rPr lang="zh-CN" sz="1800"/>
              <a:t>、！</a:t>
            </a:r>
          </a:p>
          <a:p>
            <a:pPr lvl="0"/>
            <a:r>
              <a:rPr lang="zh-CN" sz="1800"/>
              <a:t>算术运算符有：</a:t>
            </a:r>
            <a:r>
              <a:rPr sz="1800"/>
              <a:t>+</a:t>
            </a:r>
            <a:r>
              <a:rPr lang="zh-CN" sz="1800"/>
              <a:t>、</a:t>
            </a:r>
            <a:r>
              <a:rPr sz="1800"/>
              <a:t>-</a:t>
            </a:r>
            <a:r>
              <a:rPr lang="zh-CN" sz="1800"/>
              <a:t>、</a:t>
            </a:r>
            <a:r>
              <a:rPr sz="1800"/>
              <a:t>*</a:t>
            </a:r>
            <a:r>
              <a:rPr lang="zh-CN" sz="1800"/>
              <a:t>、</a:t>
            </a:r>
            <a:r>
              <a:rPr sz="1800"/>
              <a:t>/</a:t>
            </a:r>
            <a:r>
              <a:rPr lang="zh-CN" sz="1800"/>
              <a:t>、</a:t>
            </a:r>
            <a:r>
              <a:rPr sz="1800"/>
              <a:t>%</a:t>
            </a:r>
            <a:endParaRPr lang="zh-CN" sz="1800"/>
          </a:p>
          <a:p>
            <a:pPr lvl="0"/>
            <a:r>
              <a:rPr lang="zh-CN" sz="1800"/>
              <a:t>位运算符有：</a:t>
            </a:r>
            <a:r>
              <a:rPr sz="1800"/>
              <a:t>~</a:t>
            </a:r>
            <a:r>
              <a:rPr lang="zh-CN" sz="1800"/>
              <a:t>、</a:t>
            </a:r>
            <a:r>
              <a:rPr sz="1800"/>
              <a:t>&amp;</a:t>
            </a:r>
            <a:r>
              <a:rPr lang="zh-CN" sz="1800"/>
              <a:t>、</a:t>
            </a:r>
            <a:r>
              <a:rPr sz="1800"/>
              <a:t>|</a:t>
            </a:r>
            <a:r>
              <a:rPr lang="zh-CN" sz="1800"/>
              <a:t>、</a:t>
            </a:r>
            <a:r>
              <a:rPr sz="1800"/>
              <a:t>^</a:t>
            </a:r>
            <a:r>
              <a:rPr lang="zh-CN" sz="1800"/>
              <a:t>、</a:t>
            </a:r>
            <a:r>
              <a:rPr sz="1800"/>
              <a:t>&gt;&gt;</a:t>
            </a:r>
            <a:r>
              <a:rPr lang="zh-CN" sz="1800"/>
              <a:t>、</a:t>
            </a:r>
            <a:r>
              <a:rPr sz="1800"/>
              <a:t>&gt;&gt;&gt;</a:t>
            </a:r>
            <a:r>
              <a:rPr lang="zh-CN" sz="1800"/>
              <a:t>、</a:t>
            </a:r>
            <a:r>
              <a:rPr sz="1800"/>
              <a:t>&lt;&lt;</a:t>
            </a:r>
            <a:endParaRPr lang="zh-CN" sz="1800"/>
          </a:p>
          <a:p>
            <a:pPr lvl="0"/>
            <a:r>
              <a:rPr lang="zh-CN" sz="1800"/>
              <a:t>关系运算符有：</a:t>
            </a:r>
            <a:r>
              <a:rPr sz="1800"/>
              <a:t>&gt;</a:t>
            </a:r>
            <a:r>
              <a:rPr lang="zh-CN" sz="1800"/>
              <a:t>、</a:t>
            </a:r>
            <a:r>
              <a:rPr sz="1800"/>
              <a:t>&gt;=</a:t>
            </a:r>
            <a:r>
              <a:rPr lang="zh-CN" sz="1800"/>
              <a:t>、</a:t>
            </a:r>
            <a:r>
              <a:rPr sz="1800"/>
              <a:t>&lt;</a:t>
            </a:r>
            <a:r>
              <a:rPr lang="zh-CN" sz="1800"/>
              <a:t>、</a:t>
            </a:r>
            <a:r>
              <a:rPr sz="1800"/>
              <a:t>&lt;=</a:t>
            </a:r>
            <a:r>
              <a:rPr lang="zh-CN" sz="1800"/>
              <a:t>、</a:t>
            </a:r>
            <a:r>
              <a:rPr sz="1800"/>
              <a:t>==</a:t>
            </a:r>
            <a:r>
              <a:rPr lang="zh-CN" sz="1800"/>
              <a:t>、</a:t>
            </a:r>
            <a:r>
              <a:rPr sz="1800"/>
              <a:t>!=</a:t>
            </a:r>
            <a:endParaRPr lang="zh-CN" sz="1800"/>
          </a:p>
          <a:p>
            <a:pPr lvl="0"/>
            <a:r>
              <a:rPr lang="zh-CN" sz="1800"/>
              <a:t>逻辑运算符有：</a:t>
            </a:r>
            <a:r>
              <a:rPr sz="1800"/>
              <a:t>!</a:t>
            </a:r>
            <a:r>
              <a:rPr lang="zh-CN" sz="1800"/>
              <a:t>、</a:t>
            </a:r>
            <a:r>
              <a:rPr sz="1800"/>
              <a:t>&amp;&amp;</a:t>
            </a:r>
            <a:r>
              <a:rPr lang="zh-CN" sz="1800"/>
              <a:t>、</a:t>
            </a:r>
            <a:r>
              <a:rPr sz="1800"/>
              <a:t>||</a:t>
            </a:r>
          </a:p>
          <a:p>
            <a:pPr lvl="0"/>
            <a:r>
              <a:rPr lang="zh-CN" sz="1800"/>
              <a:t>三元运算符是“</a:t>
            </a:r>
            <a:r>
              <a:rPr sz="1800"/>
              <a:t> ? : </a:t>
            </a:r>
            <a:r>
              <a:rPr lang="zh-CN" sz="1800"/>
              <a:t>”</a:t>
            </a:r>
          </a:p>
          <a:p>
            <a:pPr lvl="0"/>
            <a:r>
              <a:rPr sz="1800"/>
              <a:t>Java</a:t>
            </a:r>
            <a:r>
              <a:rPr lang="zh-CN" sz="1800"/>
              <a:t>中通常使用</a:t>
            </a:r>
            <a:r>
              <a:rPr sz="1800"/>
              <a:t>()</a:t>
            </a:r>
            <a:r>
              <a:rPr lang="zh-CN" sz="1800"/>
              <a:t>来改变运算符的优先级</a:t>
            </a:r>
          </a:p>
        </p:txBody>
      </p:sp>
      <p:sp>
        <p:nvSpPr>
          <p:cNvPr id="4" name="标题 3"/>
          <p:cNvSpPr>
            <a:spLocks noGrp="1"/>
          </p:cNvSpPr>
          <p:nvPr>
            <p:ph type="title"/>
          </p:nvPr>
        </p:nvSpPr>
        <p:spPr/>
        <p:txBody>
          <a:bodyPr/>
          <a:lstStyle/>
          <a:p>
            <a:r>
              <a:rPr lang="zh-CN" altLang="en-US"/>
              <a:t>本章总结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642924"/>
            <a:ext cx="8215365" cy="4286260"/>
          </a:xfrm>
        </p:spPr>
        <p:txBody>
          <a:bodyPr/>
          <a:lstStyle/>
          <a:p>
            <a:pPr lvl="0"/>
            <a:r>
              <a:rPr sz="1800"/>
              <a:t>Java</a:t>
            </a:r>
            <a:r>
              <a:rPr lang="zh-CN" sz="1800"/>
              <a:t>的分支语句有</a:t>
            </a:r>
            <a:r>
              <a:rPr sz="1800"/>
              <a:t>if-else</a:t>
            </a:r>
            <a:r>
              <a:rPr lang="zh-CN" sz="1800"/>
              <a:t>，</a:t>
            </a:r>
            <a:r>
              <a:rPr sz="1800"/>
              <a:t>switch-case</a:t>
            </a:r>
            <a:endParaRPr lang="zh-CN" sz="1800"/>
          </a:p>
          <a:p>
            <a:pPr lvl="0"/>
            <a:r>
              <a:rPr sz="1800"/>
              <a:t>Java</a:t>
            </a:r>
            <a:r>
              <a:rPr lang="zh-CN" sz="1800"/>
              <a:t>的循环语句有</a:t>
            </a:r>
            <a:r>
              <a:rPr sz="1800"/>
              <a:t>for</a:t>
            </a:r>
            <a:r>
              <a:rPr lang="zh-CN" sz="1800"/>
              <a:t>，</a:t>
            </a:r>
            <a:r>
              <a:rPr sz="1800"/>
              <a:t>while</a:t>
            </a:r>
            <a:r>
              <a:rPr lang="zh-CN" sz="1800"/>
              <a:t>，</a:t>
            </a:r>
            <a:r>
              <a:rPr sz="1800"/>
              <a:t>do-while</a:t>
            </a:r>
            <a:r>
              <a:rPr lang="zh-CN" sz="1800"/>
              <a:t>，</a:t>
            </a:r>
            <a:r>
              <a:rPr sz="1800"/>
              <a:t>foreach</a:t>
            </a:r>
            <a:endParaRPr lang="zh-CN" sz="1800"/>
          </a:p>
          <a:p>
            <a:pPr lvl="0"/>
            <a:r>
              <a:rPr sz="1800"/>
              <a:t>Java</a:t>
            </a:r>
            <a:r>
              <a:rPr lang="zh-CN" sz="1800"/>
              <a:t>的转移语句有</a:t>
            </a:r>
            <a:r>
              <a:rPr sz="1800"/>
              <a:t>break</a:t>
            </a:r>
            <a:r>
              <a:rPr lang="zh-CN" sz="1800"/>
              <a:t>，</a:t>
            </a:r>
            <a:r>
              <a:rPr sz="1800"/>
              <a:t>continue</a:t>
            </a:r>
            <a:r>
              <a:rPr lang="zh-CN" sz="1800"/>
              <a:t>，</a:t>
            </a:r>
            <a:r>
              <a:rPr sz="1800"/>
              <a:t>return</a:t>
            </a:r>
            <a:endParaRPr lang="zh-CN" sz="1800"/>
          </a:p>
          <a:p>
            <a:pPr lvl="0"/>
            <a:r>
              <a:rPr lang="zh-CN" sz="1800"/>
              <a:t>数组用来存储一组相同数据类型的数据结构</a:t>
            </a:r>
          </a:p>
          <a:p>
            <a:pPr lvl="0"/>
            <a:r>
              <a:rPr lang="zh-CN" sz="1800"/>
              <a:t>数组的下标索引是从</a:t>
            </a:r>
            <a:r>
              <a:rPr sz="1800"/>
              <a:t>0</a:t>
            </a:r>
            <a:r>
              <a:rPr lang="zh-CN" sz="1800"/>
              <a:t>开始，其取值范围必须在</a:t>
            </a:r>
            <a:r>
              <a:rPr sz="1800"/>
              <a:t>0~</a:t>
            </a:r>
            <a:r>
              <a:rPr lang="zh-CN" sz="1800"/>
              <a:t>数组的长度</a:t>
            </a:r>
            <a:r>
              <a:rPr lang="zh-CN" altLang="en-US" sz="1800"/>
              <a:t>（</a:t>
            </a:r>
            <a:r>
              <a:rPr lang="en-US" altLang="zh-CN" sz="1800"/>
              <a:t>length)</a:t>
            </a:r>
            <a:r>
              <a:rPr sz="1800"/>
              <a:t>-1</a:t>
            </a:r>
            <a:endParaRPr lang="zh-CN" sz="1800"/>
          </a:p>
          <a:p>
            <a:pPr lvl="0"/>
            <a:r>
              <a:rPr sz="1800"/>
              <a:t>Java</a:t>
            </a:r>
            <a:r>
              <a:rPr lang="zh-CN" sz="1800"/>
              <a:t>中数组是静态结构，其大小不能改变</a:t>
            </a:r>
          </a:p>
        </p:txBody>
      </p:sp>
      <p:sp>
        <p:nvSpPr>
          <p:cNvPr id="4" name="标题 3"/>
          <p:cNvSpPr>
            <a:spLocks noGrp="1"/>
          </p:cNvSpPr>
          <p:nvPr>
            <p:ph type="title"/>
          </p:nvPr>
        </p:nvSpPr>
        <p:spPr/>
        <p:txBody>
          <a:bodyPr/>
          <a:lstStyle/>
          <a:p>
            <a:r>
              <a:rPr lang="zh-CN" altLang="en-US"/>
              <a:t>本章总结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2.1.3  </a:t>
            </a:r>
            <a:r>
              <a:t>标识符</a:t>
            </a:r>
            <a:endParaRPr lang="zh-CN" altLang="en-US"/>
          </a:p>
        </p:txBody>
      </p:sp>
      <p:sp>
        <p:nvSpPr>
          <p:cNvPr id="6" name="文本占位符 5"/>
          <p:cNvSpPr>
            <a:spLocks noGrp="1"/>
          </p:cNvSpPr>
          <p:nvPr>
            <p:ph type="body" sz="quarter" idx="11"/>
          </p:nvPr>
        </p:nvSpPr>
        <p:spPr>
          <a:xfrm>
            <a:off x="642910" y="1500180"/>
            <a:ext cx="6357956" cy="1477328"/>
          </a:xfrm>
        </p:spPr>
        <p:txBody>
          <a:bodyPr/>
          <a:lstStyle/>
          <a:p>
            <a:r>
              <a:rPr lang="en-US" err="1">
                <a:latin typeface="Times New Roman" pitchFamily="18" charset="0"/>
                <a:cs typeface="Times New Roman" pitchFamily="18" charset="0"/>
              </a:rPr>
              <a:t>Var</a:t>
            </a:r>
            <a:r>
              <a:rPr lang="en-US">
                <a:latin typeface="Times New Roman" pitchFamily="18" charset="0"/>
                <a:cs typeface="Times New Roman" pitchFamily="18" charset="0"/>
              </a:rPr>
              <a:t> Name </a:t>
            </a:r>
            <a:endParaRPr>
              <a:latin typeface="Times New Roman" pitchFamily="18" charset="0"/>
              <a:cs typeface="Times New Roman" pitchFamily="18" charset="0"/>
            </a:endParaRPr>
          </a:p>
          <a:p>
            <a:r>
              <a:rPr lang="en-US">
                <a:latin typeface="Times New Roman" pitchFamily="18" charset="0"/>
                <a:cs typeface="Times New Roman" pitchFamily="18" charset="0"/>
              </a:rPr>
              <a:t>9 </a:t>
            </a:r>
            <a:r>
              <a:rPr lang="en-US" err="1">
                <a:latin typeface="Times New Roman" pitchFamily="18" charset="0"/>
                <a:cs typeface="Times New Roman" pitchFamily="18" charset="0"/>
              </a:rPr>
              <a:t>varName</a:t>
            </a:r>
            <a:r>
              <a:rPr lang="en-US">
                <a:latin typeface="Times New Roman" pitchFamily="18" charset="0"/>
                <a:cs typeface="Times New Roman" pitchFamily="18" charset="0"/>
              </a:rPr>
              <a:t> </a:t>
            </a:r>
            <a:endParaRPr>
              <a:latin typeface="Times New Roman" pitchFamily="18" charset="0"/>
              <a:cs typeface="Times New Roman" pitchFamily="18" charset="0"/>
            </a:endParaRPr>
          </a:p>
          <a:p>
            <a:r>
              <a:rPr lang="en-US" err="1">
                <a:latin typeface="Times New Roman" pitchFamily="18" charset="0"/>
                <a:cs typeface="Times New Roman" pitchFamily="18" charset="0"/>
              </a:rPr>
              <a:t>a+b</a:t>
            </a:r>
            <a:r>
              <a:rPr lang="en-US">
                <a:latin typeface="Times New Roman" pitchFamily="18" charset="0"/>
                <a:cs typeface="Times New Roman" pitchFamily="18" charset="0"/>
              </a:rPr>
              <a:t> </a:t>
            </a:r>
            <a:endParaRPr>
              <a:latin typeface="Times New Roman" pitchFamily="18" charset="0"/>
              <a:cs typeface="Times New Roman" pitchFamily="18" charset="0"/>
            </a:endParaRPr>
          </a:p>
        </p:txBody>
      </p:sp>
      <p:sp>
        <p:nvSpPr>
          <p:cNvPr id="7" name="内容占位符 6"/>
          <p:cNvSpPr>
            <a:spLocks noGrp="1"/>
          </p:cNvSpPr>
          <p:nvPr>
            <p:ph idx="1"/>
          </p:nvPr>
        </p:nvSpPr>
        <p:spPr>
          <a:xfrm>
            <a:off x="500039" y="857241"/>
            <a:ext cx="8207375" cy="642939"/>
          </a:xfrm>
        </p:spPr>
        <p:txBody>
          <a:bodyPr/>
          <a:lstStyle/>
          <a:p>
            <a:r>
              <a:rPr lang="zh-CN"/>
              <a:t>非法的标识符</a:t>
            </a:r>
            <a:endParaRPr lang="zh-CN" altLang="en-US"/>
          </a:p>
        </p:txBody>
      </p:sp>
      <p:sp>
        <p:nvSpPr>
          <p:cNvPr id="8" name="圆角矩形标注 7"/>
          <p:cNvSpPr>
            <a:spLocks noChangeArrowheads="1"/>
          </p:cNvSpPr>
          <p:nvPr/>
        </p:nvSpPr>
        <p:spPr bwMode="auto">
          <a:xfrm>
            <a:off x="2727997" y="853248"/>
            <a:ext cx="1857388" cy="428628"/>
          </a:xfrm>
          <a:prstGeom prst="wedgeRoundRectCallout">
            <a:avLst>
              <a:gd name="adj1" fmla="val -101810"/>
              <a:gd name="adj2" fmla="val 182046"/>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a:solidFill>
                  <a:srgbClr val="000000"/>
                </a:solidFill>
                <a:latin typeface="Adobe 宋体 Std L" pitchFamily="18" charset="-122"/>
                <a:ea typeface="Adobe 宋体 Std L" pitchFamily="18" charset="-122"/>
              </a:rPr>
              <a:t>包含空格</a:t>
            </a:r>
          </a:p>
        </p:txBody>
      </p:sp>
      <p:sp>
        <p:nvSpPr>
          <p:cNvPr id="9" name="圆角矩形标注 8"/>
          <p:cNvSpPr>
            <a:spLocks noChangeArrowheads="1"/>
          </p:cNvSpPr>
          <p:nvPr/>
        </p:nvSpPr>
        <p:spPr bwMode="auto">
          <a:xfrm>
            <a:off x="2857488" y="1714494"/>
            <a:ext cx="1857388" cy="428628"/>
          </a:xfrm>
          <a:prstGeom prst="wedgeRoundRectCallout">
            <a:avLst>
              <a:gd name="adj1" fmla="val -103901"/>
              <a:gd name="adj2" fmla="val 94900"/>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a:solidFill>
                  <a:srgbClr val="000000"/>
                </a:solidFill>
                <a:latin typeface="Adobe 宋体 Std L" pitchFamily="18" charset="-122"/>
                <a:ea typeface="Adobe 宋体 Std L" pitchFamily="18" charset="-122"/>
              </a:rPr>
              <a:t>以数字开头</a:t>
            </a:r>
          </a:p>
        </p:txBody>
      </p:sp>
      <p:sp>
        <p:nvSpPr>
          <p:cNvPr id="10" name="圆角矩形标注 9"/>
          <p:cNvSpPr>
            <a:spLocks noChangeArrowheads="1"/>
          </p:cNvSpPr>
          <p:nvPr/>
        </p:nvSpPr>
        <p:spPr bwMode="auto">
          <a:xfrm>
            <a:off x="2031958" y="3075806"/>
            <a:ext cx="2571768" cy="785818"/>
          </a:xfrm>
          <a:prstGeom prst="wedgeRoundRectCallout">
            <a:avLst>
              <a:gd name="adj1" fmla="val -82123"/>
              <a:gd name="adj2" fmla="val -89817"/>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a:solidFill>
                  <a:srgbClr val="000000"/>
                </a:solidFill>
                <a:latin typeface="Adobe 宋体 Std L" pitchFamily="18" charset="-122"/>
                <a:ea typeface="Adobe 宋体 Std L" pitchFamily="18" charset="-122"/>
              </a:rPr>
              <a:t>加号“</a:t>
            </a:r>
            <a:r>
              <a:rPr lang="en-US" altLang="zh-CN" sz="1800" b="1" i="0">
                <a:solidFill>
                  <a:srgbClr val="000000"/>
                </a:solidFill>
                <a:latin typeface="Adobe 宋体 Std L" pitchFamily="18" charset="-122"/>
                <a:ea typeface="Adobe 宋体 Std L" pitchFamily="18" charset="-122"/>
              </a:rPr>
              <a:t>+</a:t>
            </a:r>
            <a:r>
              <a:rPr lang="zh-CN" altLang="en-US" sz="1800" b="1" i="0">
                <a:solidFill>
                  <a:srgbClr val="000000"/>
                </a:solidFill>
                <a:latin typeface="Adobe 宋体 Std L" pitchFamily="18" charset="-122"/>
                <a:ea typeface="Adobe 宋体 Std L" pitchFamily="18" charset="-122"/>
              </a:rPr>
              <a:t>”不是字母和数字，属于特殊字符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1" nodeType="clickEffect">
                                  <p:stCondLst>
                                    <p:cond delay="0"/>
                                  </p:stCondLst>
                                  <p:childTnLst>
                                    <p:anim calcmode="lin" valueType="num">
                                      <p:cBhvr additive="base">
                                        <p:cTn id="24" dur="500"/>
                                        <p:tgtEl>
                                          <p:spTgt spid="9"/>
                                        </p:tgtEl>
                                        <p:attrNameLst>
                                          <p:attrName>ppt_x</p:attrName>
                                        </p:attrNameLst>
                                      </p:cBhvr>
                                      <p:tavLst>
                                        <p:tav tm="0">
                                          <p:val>
                                            <p:strVal val="ppt_x"/>
                                          </p:val>
                                        </p:tav>
                                        <p:tav tm="100000">
                                          <p:val>
                                            <p:strVal val="ppt_x"/>
                                          </p:val>
                                        </p:tav>
                                      </p:tavLst>
                                    </p:anim>
                                    <p:anim calcmode="lin" valueType="num">
                                      <p:cBhvr additive="base">
                                        <p:cTn id="25" dur="500"/>
                                        <p:tgtEl>
                                          <p:spTgt spid="9"/>
                                        </p:tgtEl>
                                        <p:attrNameLst>
                                          <p:attrName>ppt_y</p:attrName>
                                        </p:attrNameLst>
                                      </p:cBhvr>
                                      <p:tavLst>
                                        <p:tav tm="0">
                                          <p:val>
                                            <p:strVal val="ppt_y"/>
                                          </p:val>
                                        </p:tav>
                                        <p:tav tm="100000">
                                          <p:val>
                                            <p:strVal val="1+ppt_h/2"/>
                                          </p:val>
                                        </p:tav>
                                      </p:tavLst>
                                    </p:anim>
                                    <p:set>
                                      <p:cBhvr>
                                        <p:cTn id="26" dur="1" fill="hold">
                                          <p:stCondLst>
                                            <p:cond delay="499"/>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ppt_x"/>
                                          </p:val>
                                        </p:tav>
                                      </p:tavLst>
                                    </p:anim>
                                    <p:anim calcmode="lin" valueType="num">
                                      <p:cBhvr additive="base">
                                        <p:cTn id="37" dur="500"/>
                                        <p:tgtEl>
                                          <p:spTgt spid="10"/>
                                        </p:tgtEl>
                                        <p:attrNameLst>
                                          <p:attrName>ppt_y</p:attrName>
                                        </p:attrNameLst>
                                      </p:cBhvr>
                                      <p:tavLst>
                                        <p:tav tm="0">
                                          <p:val>
                                            <p:strVal val="ppt_y"/>
                                          </p:val>
                                        </p:tav>
                                        <p:tav tm="100000">
                                          <p:val>
                                            <p:strVal val="1+ppt_h/2"/>
                                          </p:val>
                                        </p:tav>
                                      </p:tavLst>
                                    </p:anim>
                                    <p:set>
                                      <p:cBhvr>
                                        <p:cTn id="38"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idx="1"/>
          </p:nvPr>
        </p:nvSpPr>
        <p:spPr/>
        <p:txBody>
          <a:bodyPr/>
          <a:lstStyle/>
          <a:p>
            <a:r>
              <a:rPr lang="zh-CN"/>
              <a:t>关键字又叫</a:t>
            </a:r>
            <a:r>
              <a:rPr lang="zh-CN" altLang="en-US"/>
              <a:t>保留字</a:t>
            </a:r>
            <a:r>
              <a:rPr lang="zh-CN"/>
              <a:t>，是</a:t>
            </a:r>
            <a:r>
              <a:rPr lang="zh-CN" altLang="en-US"/>
              <a:t>编程语言</a:t>
            </a:r>
            <a:r>
              <a:rPr lang="zh-CN"/>
              <a:t>中事先定义的、有特别意义的标识符</a:t>
            </a:r>
            <a:endParaRPr lang="zh-CN" altLang="en-US">
              <a:latin typeface="Times New Roman" pitchFamily="18" charset="0"/>
              <a:cs typeface="Times New Roman" pitchFamily="18" charset="0"/>
            </a:endParaRPr>
          </a:p>
        </p:txBody>
      </p:sp>
      <p:sp>
        <p:nvSpPr>
          <p:cNvPr id="4" name="标题 3"/>
          <p:cNvSpPr>
            <a:spLocks noGrp="1"/>
          </p:cNvSpPr>
          <p:nvPr>
            <p:ph type="title"/>
          </p:nvPr>
        </p:nvSpPr>
        <p:spPr/>
        <p:txBody>
          <a:bodyPr/>
          <a:lstStyle/>
          <a:p>
            <a:r>
              <a:rPr lang="en-US"/>
              <a:t>2.1.4  </a:t>
            </a:r>
            <a:r>
              <a:t>关键字</a:t>
            </a:r>
          </a:p>
        </p:txBody>
      </p:sp>
      <p:graphicFrame>
        <p:nvGraphicFramePr>
          <p:cNvPr id="8" name="表格 7"/>
          <p:cNvGraphicFramePr>
            <a:graphicFrameLocks noGrp="1"/>
          </p:cNvGraphicFramePr>
          <p:nvPr>
            <p:extLst>
              <p:ext uri="{D42A27DB-BD31-4B8C-83A1-F6EECF244321}">
                <p14:modId xmlns:p14="http://schemas.microsoft.com/office/powerpoint/2010/main" val="1293779300"/>
              </p:ext>
            </p:extLst>
          </p:nvPr>
        </p:nvGraphicFramePr>
        <p:xfrm>
          <a:off x="1000100" y="1428740"/>
          <a:ext cx="7286676" cy="3286150"/>
        </p:xfrm>
        <a:graphic>
          <a:graphicData uri="http://schemas.openxmlformats.org/drawingml/2006/table">
            <a:tbl>
              <a:tblPr>
                <a:tableStyleId>{5940675A-B579-460E-94D1-54222C63F5DA}</a:tableStyleId>
              </a:tblPr>
              <a:tblGrid>
                <a:gridCol w="1458791">
                  <a:extLst>
                    <a:ext uri="{9D8B030D-6E8A-4147-A177-3AD203B41FA5}">
                      <a16:colId xmlns:a16="http://schemas.microsoft.com/office/drawing/2014/main" val="20000"/>
                    </a:ext>
                  </a:extLst>
                </a:gridCol>
                <a:gridCol w="1457335">
                  <a:extLst>
                    <a:ext uri="{9D8B030D-6E8A-4147-A177-3AD203B41FA5}">
                      <a16:colId xmlns:a16="http://schemas.microsoft.com/office/drawing/2014/main" val="20001"/>
                    </a:ext>
                  </a:extLst>
                </a:gridCol>
                <a:gridCol w="1457335">
                  <a:extLst>
                    <a:ext uri="{9D8B030D-6E8A-4147-A177-3AD203B41FA5}">
                      <a16:colId xmlns:a16="http://schemas.microsoft.com/office/drawing/2014/main" val="20002"/>
                    </a:ext>
                  </a:extLst>
                </a:gridCol>
                <a:gridCol w="1457335">
                  <a:extLst>
                    <a:ext uri="{9D8B030D-6E8A-4147-A177-3AD203B41FA5}">
                      <a16:colId xmlns:a16="http://schemas.microsoft.com/office/drawing/2014/main" val="20003"/>
                    </a:ext>
                  </a:extLst>
                </a:gridCol>
                <a:gridCol w="1455880">
                  <a:extLst>
                    <a:ext uri="{9D8B030D-6E8A-4147-A177-3AD203B41FA5}">
                      <a16:colId xmlns:a16="http://schemas.microsoft.com/office/drawing/2014/main" val="20004"/>
                    </a:ext>
                  </a:extLst>
                </a:gridCol>
              </a:tblGrid>
              <a:tr h="328615">
                <a:tc>
                  <a:txBody>
                    <a:bodyPr/>
                    <a:lstStyle/>
                    <a:p>
                      <a:pPr algn="just">
                        <a:spcAft>
                          <a:spcPts val="0"/>
                        </a:spcAft>
                      </a:pPr>
                      <a:r>
                        <a:rPr lang="en-US" sz="1100" kern="100">
                          <a:latin typeface="Times New Roman" pitchFamily="18" charset="0"/>
                          <a:cs typeface="Times New Roman" pitchFamily="18" charset="0"/>
                        </a:rPr>
                        <a:t>abstract</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assert</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err="1">
                          <a:latin typeface="Times New Roman" pitchFamily="18" charset="0"/>
                          <a:cs typeface="Times New Roman" pitchFamily="18" charset="0"/>
                        </a:rPr>
                        <a:t>boolean</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break</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byte</a:t>
                      </a:r>
                      <a:endParaRPr lang="zh-CN" sz="1050" kern="100">
                        <a:latin typeface="Times New Roman" pitchFamily="18" charset="0"/>
                        <a:ea typeface="宋体"/>
                        <a:cs typeface="Times New Roman" pitchFamily="18" charset="0"/>
                      </a:endParaRPr>
                    </a:p>
                  </a:txBody>
                  <a:tcPr marL="68580" marR="68580" marT="0" marB="0" anchor="ctr"/>
                </a:tc>
                <a:extLst>
                  <a:ext uri="{0D108BD9-81ED-4DB2-BD59-A6C34878D82A}">
                    <a16:rowId xmlns:a16="http://schemas.microsoft.com/office/drawing/2014/main" val="10000"/>
                  </a:ext>
                </a:extLst>
              </a:tr>
              <a:tr h="328615">
                <a:tc>
                  <a:txBody>
                    <a:bodyPr/>
                    <a:lstStyle/>
                    <a:p>
                      <a:pPr algn="just">
                        <a:spcAft>
                          <a:spcPts val="0"/>
                        </a:spcAft>
                      </a:pPr>
                      <a:r>
                        <a:rPr lang="en-US" sz="1100" kern="100">
                          <a:latin typeface="Times New Roman" pitchFamily="18" charset="0"/>
                          <a:cs typeface="Times New Roman" pitchFamily="18" charset="0"/>
                        </a:rPr>
                        <a:t>case</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catch</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char</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class</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const</a:t>
                      </a:r>
                      <a:endParaRPr lang="zh-CN" sz="1050" kern="100">
                        <a:latin typeface="Times New Roman" pitchFamily="18" charset="0"/>
                        <a:ea typeface="宋体"/>
                        <a:cs typeface="Times New Roman" pitchFamily="18" charset="0"/>
                      </a:endParaRPr>
                    </a:p>
                  </a:txBody>
                  <a:tcPr marL="68580" marR="68580" marT="0" marB="0" anchor="ctr"/>
                </a:tc>
                <a:extLst>
                  <a:ext uri="{0D108BD9-81ED-4DB2-BD59-A6C34878D82A}">
                    <a16:rowId xmlns:a16="http://schemas.microsoft.com/office/drawing/2014/main" val="10001"/>
                  </a:ext>
                </a:extLst>
              </a:tr>
              <a:tr h="328615">
                <a:tc>
                  <a:txBody>
                    <a:bodyPr/>
                    <a:lstStyle/>
                    <a:p>
                      <a:pPr algn="just">
                        <a:spcAft>
                          <a:spcPts val="0"/>
                        </a:spcAft>
                      </a:pPr>
                      <a:r>
                        <a:rPr lang="en-US" sz="1100" kern="100">
                          <a:latin typeface="Times New Roman" pitchFamily="18" charset="0"/>
                          <a:cs typeface="Times New Roman" pitchFamily="18" charset="0"/>
                        </a:rPr>
                        <a:t>continue</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default</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do</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double</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else</a:t>
                      </a:r>
                      <a:endParaRPr lang="zh-CN" sz="1050" kern="100">
                        <a:latin typeface="Times New Roman" pitchFamily="18" charset="0"/>
                        <a:ea typeface="宋体"/>
                        <a:cs typeface="Times New Roman" pitchFamily="18" charset="0"/>
                      </a:endParaRPr>
                    </a:p>
                  </a:txBody>
                  <a:tcPr marL="68580" marR="68580" marT="0" marB="0" anchor="ctr"/>
                </a:tc>
                <a:extLst>
                  <a:ext uri="{0D108BD9-81ED-4DB2-BD59-A6C34878D82A}">
                    <a16:rowId xmlns:a16="http://schemas.microsoft.com/office/drawing/2014/main" val="10002"/>
                  </a:ext>
                </a:extLst>
              </a:tr>
              <a:tr h="328615">
                <a:tc>
                  <a:txBody>
                    <a:bodyPr/>
                    <a:lstStyle/>
                    <a:p>
                      <a:pPr algn="just">
                        <a:spcAft>
                          <a:spcPts val="0"/>
                        </a:spcAft>
                      </a:pPr>
                      <a:r>
                        <a:rPr lang="en-US" sz="1100" kern="100">
                          <a:latin typeface="Times New Roman" pitchFamily="18" charset="0"/>
                          <a:cs typeface="Times New Roman" pitchFamily="18" charset="0"/>
                        </a:rPr>
                        <a:t>enum</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extends</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final</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finally</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float</a:t>
                      </a:r>
                      <a:endParaRPr lang="zh-CN" sz="1050" kern="100">
                        <a:latin typeface="Times New Roman" pitchFamily="18" charset="0"/>
                        <a:ea typeface="宋体"/>
                        <a:cs typeface="Times New Roman" pitchFamily="18" charset="0"/>
                      </a:endParaRPr>
                    </a:p>
                  </a:txBody>
                  <a:tcPr marL="68580" marR="68580" marT="0" marB="0" anchor="ctr"/>
                </a:tc>
                <a:extLst>
                  <a:ext uri="{0D108BD9-81ED-4DB2-BD59-A6C34878D82A}">
                    <a16:rowId xmlns:a16="http://schemas.microsoft.com/office/drawing/2014/main" val="10003"/>
                  </a:ext>
                </a:extLst>
              </a:tr>
              <a:tr h="328615">
                <a:tc>
                  <a:txBody>
                    <a:bodyPr/>
                    <a:lstStyle/>
                    <a:p>
                      <a:pPr algn="just">
                        <a:spcAft>
                          <a:spcPts val="0"/>
                        </a:spcAft>
                      </a:pPr>
                      <a:r>
                        <a:rPr lang="en-US" sz="1100" kern="100">
                          <a:latin typeface="Times New Roman" pitchFamily="18" charset="0"/>
                          <a:cs typeface="Times New Roman" pitchFamily="18" charset="0"/>
                        </a:rPr>
                        <a:t>for</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goto</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if</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implements</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import</a:t>
                      </a:r>
                      <a:endParaRPr lang="zh-CN" sz="1050" kern="100">
                        <a:latin typeface="Times New Roman" pitchFamily="18" charset="0"/>
                        <a:ea typeface="宋体"/>
                        <a:cs typeface="Times New Roman" pitchFamily="18" charset="0"/>
                      </a:endParaRPr>
                    </a:p>
                  </a:txBody>
                  <a:tcPr marL="68580" marR="68580" marT="0" marB="0" anchor="ctr"/>
                </a:tc>
                <a:extLst>
                  <a:ext uri="{0D108BD9-81ED-4DB2-BD59-A6C34878D82A}">
                    <a16:rowId xmlns:a16="http://schemas.microsoft.com/office/drawing/2014/main" val="10004"/>
                  </a:ext>
                </a:extLst>
              </a:tr>
              <a:tr h="328615">
                <a:tc>
                  <a:txBody>
                    <a:bodyPr/>
                    <a:lstStyle/>
                    <a:p>
                      <a:pPr algn="just">
                        <a:spcAft>
                          <a:spcPts val="0"/>
                        </a:spcAft>
                      </a:pPr>
                      <a:r>
                        <a:rPr lang="en-US" sz="1100" kern="100">
                          <a:latin typeface="Times New Roman" pitchFamily="18" charset="0"/>
                          <a:cs typeface="Times New Roman" pitchFamily="18" charset="0"/>
                        </a:rPr>
                        <a:t>instanceof</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int</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interface</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long</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native</a:t>
                      </a:r>
                      <a:endParaRPr lang="zh-CN" sz="1050" kern="100">
                        <a:latin typeface="Times New Roman" pitchFamily="18" charset="0"/>
                        <a:ea typeface="宋体"/>
                        <a:cs typeface="Times New Roman" pitchFamily="18" charset="0"/>
                      </a:endParaRPr>
                    </a:p>
                  </a:txBody>
                  <a:tcPr marL="68580" marR="68580" marT="0" marB="0" anchor="ctr"/>
                </a:tc>
                <a:extLst>
                  <a:ext uri="{0D108BD9-81ED-4DB2-BD59-A6C34878D82A}">
                    <a16:rowId xmlns:a16="http://schemas.microsoft.com/office/drawing/2014/main" val="10005"/>
                  </a:ext>
                </a:extLst>
              </a:tr>
              <a:tr h="328615">
                <a:tc>
                  <a:txBody>
                    <a:bodyPr/>
                    <a:lstStyle/>
                    <a:p>
                      <a:pPr algn="just">
                        <a:spcAft>
                          <a:spcPts val="0"/>
                        </a:spcAft>
                      </a:pPr>
                      <a:r>
                        <a:rPr lang="en-US" sz="1100" kern="100">
                          <a:latin typeface="Times New Roman" pitchFamily="18" charset="0"/>
                          <a:cs typeface="Times New Roman" pitchFamily="18" charset="0"/>
                        </a:rPr>
                        <a:t>new</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package</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private</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protected</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public</a:t>
                      </a:r>
                      <a:endParaRPr lang="zh-CN" sz="1050" kern="100">
                        <a:latin typeface="Times New Roman" pitchFamily="18" charset="0"/>
                        <a:ea typeface="宋体"/>
                        <a:cs typeface="Times New Roman" pitchFamily="18" charset="0"/>
                      </a:endParaRPr>
                    </a:p>
                  </a:txBody>
                  <a:tcPr marL="68580" marR="68580" marT="0" marB="0" anchor="ctr"/>
                </a:tc>
                <a:extLst>
                  <a:ext uri="{0D108BD9-81ED-4DB2-BD59-A6C34878D82A}">
                    <a16:rowId xmlns:a16="http://schemas.microsoft.com/office/drawing/2014/main" val="10006"/>
                  </a:ext>
                </a:extLst>
              </a:tr>
              <a:tr h="328615">
                <a:tc>
                  <a:txBody>
                    <a:bodyPr/>
                    <a:lstStyle/>
                    <a:p>
                      <a:pPr algn="just">
                        <a:spcAft>
                          <a:spcPts val="0"/>
                        </a:spcAft>
                      </a:pPr>
                      <a:r>
                        <a:rPr lang="en-US" sz="1100" kern="100">
                          <a:latin typeface="Times New Roman" pitchFamily="18" charset="0"/>
                          <a:cs typeface="Times New Roman" pitchFamily="18" charset="0"/>
                        </a:rPr>
                        <a:t>return</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strictfp</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short</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static</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super</a:t>
                      </a:r>
                      <a:endParaRPr lang="zh-CN" sz="1050" kern="100">
                        <a:latin typeface="Times New Roman" pitchFamily="18" charset="0"/>
                        <a:ea typeface="宋体"/>
                        <a:cs typeface="Times New Roman" pitchFamily="18" charset="0"/>
                      </a:endParaRPr>
                    </a:p>
                  </a:txBody>
                  <a:tcPr marL="68580" marR="68580" marT="0" marB="0" anchor="ctr"/>
                </a:tc>
                <a:extLst>
                  <a:ext uri="{0D108BD9-81ED-4DB2-BD59-A6C34878D82A}">
                    <a16:rowId xmlns:a16="http://schemas.microsoft.com/office/drawing/2014/main" val="10007"/>
                  </a:ext>
                </a:extLst>
              </a:tr>
              <a:tr h="328615">
                <a:tc>
                  <a:txBody>
                    <a:bodyPr/>
                    <a:lstStyle/>
                    <a:p>
                      <a:pPr algn="just">
                        <a:spcAft>
                          <a:spcPts val="0"/>
                        </a:spcAft>
                      </a:pPr>
                      <a:r>
                        <a:rPr lang="en-US" sz="1100" kern="100">
                          <a:latin typeface="Times New Roman" pitchFamily="18" charset="0"/>
                          <a:cs typeface="Times New Roman" pitchFamily="18" charset="0"/>
                        </a:rPr>
                        <a:t>switch</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synchronized</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this</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throw</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throws</a:t>
                      </a:r>
                      <a:endParaRPr lang="zh-CN" sz="1050" kern="100">
                        <a:latin typeface="Times New Roman" pitchFamily="18" charset="0"/>
                        <a:ea typeface="宋体"/>
                        <a:cs typeface="Times New Roman" pitchFamily="18" charset="0"/>
                      </a:endParaRPr>
                    </a:p>
                  </a:txBody>
                  <a:tcPr marL="68580" marR="68580" marT="0" marB="0" anchor="ctr"/>
                </a:tc>
                <a:extLst>
                  <a:ext uri="{0D108BD9-81ED-4DB2-BD59-A6C34878D82A}">
                    <a16:rowId xmlns:a16="http://schemas.microsoft.com/office/drawing/2014/main" val="10008"/>
                  </a:ext>
                </a:extLst>
              </a:tr>
              <a:tr h="328615">
                <a:tc>
                  <a:txBody>
                    <a:bodyPr/>
                    <a:lstStyle/>
                    <a:p>
                      <a:pPr algn="just">
                        <a:spcAft>
                          <a:spcPts val="0"/>
                        </a:spcAft>
                      </a:pPr>
                      <a:r>
                        <a:rPr lang="en-US" sz="1100" kern="100">
                          <a:latin typeface="Times New Roman" pitchFamily="18" charset="0"/>
                          <a:cs typeface="Times New Roman" pitchFamily="18" charset="0"/>
                        </a:rPr>
                        <a:t>transient</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try</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void</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volatile</a:t>
                      </a:r>
                      <a:endParaRPr lang="zh-CN" sz="1050" kern="100">
                        <a:latin typeface="Times New Roman" pitchFamily="18" charset="0"/>
                        <a:ea typeface="宋体"/>
                        <a:cs typeface="Times New Roman" pitchFamily="18" charset="0"/>
                      </a:endParaRPr>
                    </a:p>
                  </a:txBody>
                  <a:tcPr marL="68580" marR="68580" marT="0" marB="0" anchor="ctr"/>
                </a:tc>
                <a:tc>
                  <a:txBody>
                    <a:bodyPr/>
                    <a:lstStyle/>
                    <a:p>
                      <a:pPr algn="just">
                        <a:spcAft>
                          <a:spcPts val="0"/>
                        </a:spcAft>
                      </a:pPr>
                      <a:r>
                        <a:rPr lang="en-US" sz="1100" kern="100">
                          <a:latin typeface="Times New Roman" pitchFamily="18" charset="0"/>
                          <a:cs typeface="Times New Roman" pitchFamily="18" charset="0"/>
                        </a:rPr>
                        <a:t>while</a:t>
                      </a:r>
                      <a:endParaRPr lang="zh-CN" sz="1050" kern="100">
                        <a:latin typeface="Times New Roman" pitchFamily="18" charset="0"/>
                        <a:ea typeface="宋体"/>
                        <a:cs typeface="Times New Roman" pitchFamily="18" charset="0"/>
                      </a:endParaRPr>
                    </a:p>
                  </a:txBody>
                  <a:tcPr marL="68580" marR="68580" marT="0" marB="0" anchor="ctr"/>
                </a:tc>
                <a:extLst>
                  <a:ext uri="{0D108BD9-81ED-4DB2-BD59-A6C34878D82A}">
                    <a16:rowId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2000261"/>
          </a:xfrm>
        </p:spPr>
        <p:txBody>
          <a:bodyPr/>
          <a:lstStyle/>
          <a:p>
            <a:r>
              <a:rPr lang="zh-CN"/>
              <a:t>变量是数据的基本存储形式，因</a:t>
            </a:r>
            <a:r>
              <a:t>Java</a:t>
            </a:r>
            <a:r>
              <a:rPr lang="zh-CN"/>
              <a:t>是一种强类型的语言，所以每个变量都必须先声明后再使用。变量的定义包括变量类型和变量名，其定义的基本格式如下：</a:t>
            </a:r>
          </a:p>
          <a:p>
            <a:r>
              <a:rPr lang="zh-CN" altLang="en-US"/>
              <a:t>语法</a:t>
            </a:r>
            <a:endParaRPr/>
          </a:p>
          <a:p>
            <a:endParaRPr/>
          </a:p>
          <a:p>
            <a:r>
              <a:rPr lang="zh-CN" altLang="en-US"/>
              <a:t>示例</a:t>
            </a:r>
            <a:endParaRPr/>
          </a:p>
        </p:txBody>
      </p:sp>
      <p:sp>
        <p:nvSpPr>
          <p:cNvPr id="6" name="标题 5"/>
          <p:cNvSpPr>
            <a:spLocks noGrp="1"/>
          </p:cNvSpPr>
          <p:nvPr>
            <p:ph type="title"/>
          </p:nvPr>
        </p:nvSpPr>
        <p:spPr/>
        <p:txBody>
          <a:bodyPr/>
          <a:lstStyle/>
          <a:p>
            <a:r>
              <a:rPr lang="en-US" altLang="zh-CN"/>
              <a:t>2.2.1  </a:t>
            </a:r>
            <a:r>
              <a:rPr lang="zh-CN" altLang="en-US"/>
              <a:t>变量</a:t>
            </a:r>
          </a:p>
        </p:txBody>
      </p:sp>
      <p:sp>
        <p:nvSpPr>
          <p:cNvPr id="9" name="文本占位符 8"/>
          <p:cNvSpPr>
            <a:spLocks noGrp="1"/>
          </p:cNvSpPr>
          <p:nvPr>
            <p:ph type="body" sz="quarter" idx="11"/>
          </p:nvPr>
        </p:nvSpPr>
        <p:spPr>
          <a:xfrm>
            <a:off x="928662" y="2857502"/>
            <a:ext cx="6357956" cy="511102"/>
          </a:xfrm>
        </p:spPr>
        <p:txBody>
          <a:bodyPr/>
          <a:lstStyle/>
          <a:p>
            <a:r>
              <a:rPr>
                <a:latin typeface="+mn-ea"/>
              </a:rPr>
              <a:t>数据类型 变量名</a:t>
            </a:r>
            <a:r>
              <a:rPr lang="en-US">
                <a:latin typeface="+mn-ea"/>
              </a:rPr>
              <a:t> = </a:t>
            </a:r>
            <a:r>
              <a:rPr>
                <a:latin typeface="+mn-ea"/>
              </a:rPr>
              <a:t>初始值</a:t>
            </a:r>
            <a:r>
              <a:rPr lang="en-US">
                <a:latin typeface="+mn-ea"/>
              </a:rPr>
              <a:t>;</a:t>
            </a:r>
            <a:endParaRPr>
              <a:latin typeface="+mn-ea"/>
            </a:endParaRPr>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占位符 8"/>
          <p:cNvSpPr txBox="1">
            <a:spLocks/>
          </p:cNvSpPr>
          <p:nvPr/>
        </p:nvSpPr>
        <p:spPr bwMode="auto">
          <a:xfrm>
            <a:off x="899592" y="4011910"/>
            <a:ext cx="6357956" cy="553998"/>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buClr>
                <a:schemeClr val="accent1"/>
              </a:buClr>
            </a:pPr>
            <a:r>
              <a:rPr kumimoji="1" lang="en-US" altLang="en-US" sz="2000" b="1" err="1">
                <a:solidFill>
                  <a:srgbClr val="FF0000"/>
                </a:solidFill>
                <a:latin typeface="Adobe 仿宋 Std R" pitchFamily="18" charset="-122"/>
                <a:ea typeface="Adobe 仿宋 Std R" pitchFamily="18" charset="-122"/>
                <a:cs typeface="宋体" charset="0"/>
              </a:rPr>
              <a:t>int</a:t>
            </a:r>
            <a:r>
              <a:rPr kumimoji="1" lang="en-US" altLang="en-US" sz="2000" b="1">
                <a:solidFill>
                  <a:srgbClr val="FF0000"/>
                </a:solidFill>
                <a:latin typeface="Adobe 仿宋 Std R" pitchFamily="18" charset="-122"/>
                <a:ea typeface="Adobe 仿宋 Std R" pitchFamily="18" charset="-122"/>
                <a:cs typeface="宋体" charset="0"/>
              </a:rPr>
              <a:t>    a   =   1;//</a:t>
            </a:r>
            <a:r>
              <a:rPr kumimoji="1" lang="zh-CN" altLang="en-US" sz="2000" b="1">
                <a:solidFill>
                  <a:srgbClr val="FF0000"/>
                </a:solidFill>
                <a:latin typeface="Adobe 仿宋 Std R" pitchFamily="18" charset="-122"/>
                <a:ea typeface="Adobe 仿宋 Std R" pitchFamily="18" charset="-122"/>
                <a:cs typeface="宋体" charset="0"/>
              </a:rPr>
              <a:t>声明变量并赋初值变量</a:t>
            </a:r>
            <a:r>
              <a:rPr kumimoji="1" lang="zh-CN" altLang="en-US" sz="2000" b="1" i="0" u="none" strike="noStrike" kern="1200" cap="none" spc="0" normalizeH="0" baseline="0" noProof="0">
                <a:ln>
                  <a:noFill/>
                </a:ln>
                <a:solidFill>
                  <a:srgbClr val="FF0000"/>
                </a:solidFill>
                <a:effectLst/>
                <a:uLnTx/>
                <a:uFillTx/>
                <a:latin typeface="Adobe 仿宋 Std R" pitchFamily="18" charset="-122"/>
                <a:ea typeface="Adobe 仿宋 Std R" pitchFamily="18" charset="-122"/>
                <a:cs typeface="宋体" charset="0"/>
              </a:rPr>
              <a:t>名</a:t>
            </a:r>
            <a:r>
              <a:rPr kumimoji="1" lang="en-US" altLang="en-US" sz="2000" b="1" i="0" u="none" strike="noStrike" kern="1200" cap="none" spc="0" normalizeH="0" baseline="0" noProof="0">
                <a:ln>
                  <a:noFill/>
                </a:ln>
                <a:solidFill>
                  <a:srgbClr val="FF0000"/>
                </a:solidFill>
                <a:effectLst/>
                <a:uLnTx/>
                <a:uFillTx/>
                <a:latin typeface="Adobe 仿宋 Std R" pitchFamily="18" charset="-122"/>
                <a:ea typeface="Adobe 仿宋 Std R" pitchFamily="18" charset="-122"/>
                <a:cs typeface="宋体" charset="0"/>
              </a:rPr>
              <a:t> </a:t>
            </a:r>
            <a:endParaRPr kumimoji="1" lang="zh-CN" altLang="en-US" sz="2000" b="1" i="0" u="none" strike="noStrike" kern="1200" cap="none" spc="0" normalizeH="0" baseline="0" noProof="0">
              <a:ln>
                <a:noFill/>
              </a:ln>
              <a:solidFill>
                <a:srgbClr val="FF0000"/>
              </a:solidFill>
              <a:effectLst/>
              <a:uLnTx/>
              <a:uFillTx/>
              <a:latin typeface="Adobe 仿宋 Std R" pitchFamily="18" charset="-122"/>
              <a:ea typeface="Adobe 仿宋 Std R" pitchFamily="18" charset="-122"/>
              <a:cs typeface="宋体" charset="0"/>
            </a:endParaRPr>
          </a:p>
        </p:txBody>
      </p:sp>
      <p:sp>
        <p:nvSpPr>
          <p:cNvPr id="11" name="矩形 10"/>
          <p:cNvSpPr/>
          <p:nvPr/>
        </p:nvSpPr>
        <p:spPr bwMode="auto">
          <a:xfrm>
            <a:off x="928661" y="4143386"/>
            <a:ext cx="428629"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2" name="圆角矩形标注 11"/>
          <p:cNvSpPr>
            <a:spLocks noChangeArrowheads="1"/>
          </p:cNvSpPr>
          <p:nvPr/>
        </p:nvSpPr>
        <p:spPr bwMode="auto">
          <a:xfrm>
            <a:off x="0" y="3500444"/>
            <a:ext cx="1214446" cy="500066"/>
          </a:xfrm>
          <a:prstGeom prst="wedgeRoundRectCallout">
            <a:avLst>
              <a:gd name="adj1" fmla="val 30566"/>
              <a:gd name="adj2" fmla="val 95349"/>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a:solidFill>
                  <a:srgbClr val="000000"/>
                </a:solidFill>
                <a:latin typeface="Adobe 宋体 Std L" pitchFamily="18" charset="-122"/>
                <a:ea typeface="Adobe 宋体 Std L" pitchFamily="18" charset="-122"/>
              </a:rPr>
              <a:t>整型类型</a:t>
            </a:r>
          </a:p>
        </p:txBody>
      </p:sp>
      <p:sp>
        <p:nvSpPr>
          <p:cNvPr id="13" name="矩形 12"/>
          <p:cNvSpPr/>
          <p:nvPr/>
        </p:nvSpPr>
        <p:spPr bwMode="auto">
          <a:xfrm>
            <a:off x="1428728" y="4143386"/>
            <a:ext cx="428629"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4" name="圆角矩形标注 13"/>
          <p:cNvSpPr>
            <a:spLocks noChangeArrowheads="1"/>
          </p:cNvSpPr>
          <p:nvPr/>
        </p:nvSpPr>
        <p:spPr bwMode="auto">
          <a:xfrm>
            <a:off x="500034" y="3357568"/>
            <a:ext cx="1214446" cy="500066"/>
          </a:xfrm>
          <a:prstGeom prst="wedgeRoundRectCallout">
            <a:avLst>
              <a:gd name="adj1" fmla="val 37209"/>
              <a:gd name="adj2" fmla="val 106104"/>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a:solidFill>
                  <a:srgbClr val="000000"/>
                </a:solidFill>
                <a:latin typeface="Adobe 宋体 Std L" pitchFamily="18" charset="-122"/>
                <a:ea typeface="Adobe 宋体 Std L" pitchFamily="18" charset="-122"/>
              </a:rPr>
              <a:t>变量名</a:t>
            </a:r>
          </a:p>
        </p:txBody>
      </p:sp>
      <p:sp>
        <p:nvSpPr>
          <p:cNvPr id="15" name="矩形 14"/>
          <p:cNvSpPr/>
          <p:nvPr/>
        </p:nvSpPr>
        <p:spPr bwMode="auto">
          <a:xfrm>
            <a:off x="1928794" y="4143386"/>
            <a:ext cx="428629"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6" name="圆角矩形标注 15"/>
          <p:cNvSpPr>
            <a:spLocks noChangeArrowheads="1"/>
          </p:cNvSpPr>
          <p:nvPr/>
        </p:nvSpPr>
        <p:spPr bwMode="auto">
          <a:xfrm>
            <a:off x="1500166" y="3214692"/>
            <a:ext cx="1571636" cy="500066"/>
          </a:xfrm>
          <a:prstGeom prst="wedgeRoundRectCallout">
            <a:avLst>
              <a:gd name="adj1" fmla="val -12668"/>
              <a:gd name="adj2" fmla="val 124928"/>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a:solidFill>
                  <a:srgbClr val="000000"/>
                </a:solidFill>
                <a:latin typeface="Adobe 宋体 Std L" pitchFamily="18" charset="-122"/>
                <a:ea typeface="Adobe 宋体 Std L" pitchFamily="18" charset="-122"/>
              </a:rPr>
              <a:t>赋值运算符</a:t>
            </a:r>
          </a:p>
        </p:txBody>
      </p:sp>
      <p:sp>
        <p:nvSpPr>
          <p:cNvPr id="17" name="矩形 16"/>
          <p:cNvSpPr/>
          <p:nvPr/>
        </p:nvSpPr>
        <p:spPr bwMode="auto">
          <a:xfrm>
            <a:off x="2357422" y="4143386"/>
            <a:ext cx="428629" cy="285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i="0">
              <a:latin typeface="Adobe 宋体 Std L" pitchFamily="18" charset="-122"/>
              <a:ea typeface="Adobe 宋体 Std L" pitchFamily="18" charset="-122"/>
            </a:endParaRPr>
          </a:p>
        </p:txBody>
      </p:sp>
      <p:sp>
        <p:nvSpPr>
          <p:cNvPr id="18" name="圆角矩形标注 17"/>
          <p:cNvSpPr>
            <a:spLocks noChangeArrowheads="1"/>
          </p:cNvSpPr>
          <p:nvPr/>
        </p:nvSpPr>
        <p:spPr bwMode="auto">
          <a:xfrm>
            <a:off x="2786050" y="3286130"/>
            <a:ext cx="1785950" cy="500066"/>
          </a:xfrm>
          <a:prstGeom prst="wedgeRoundRectCallout">
            <a:avLst>
              <a:gd name="adj1" fmla="val -55722"/>
              <a:gd name="adj2" fmla="val 122239"/>
              <a:gd name="adj3" fmla="val 16667"/>
            </a:avLst>
          </a:prstGeom>
          <a:solidFill>
            <a:schemeClr val="accent5"/>
          </a:solidFill>
          <a:ln w="9525">
            <a:noFill/>
            <a:miter lim="800000"/>
            <a:headEnd/>
            <a:tailEnd/>
          </a:ln>
          <a:effectLst>
            <a:outerShdw blurRad="63500" dist="20000" dir="5400000" rotWithShape="0">
              <a:srgbClr val="000000">
                <a:alpha val="37999"/>
              </a:srgbClr>
            </a:outerShdw>
          </a:effectLst>
        </p:spPr>
        <p:txBody>
          <a:bodyPr anchor="ctr"/>
          <a:lstStyle>
            <a:lvl1pPr>
              <a:defRPr sz="2400" i="1">
                <a:solidFill>
                  <a:schemeClr val="tx1"/>
                </a:solidFill>
                <a:latin typeface="Arial" panose="020B0604020202020204" pitchFamily="34" charset="0"/>
                <a:ea typeface="华文细黑" panose="02010600040101010101" pitchFamily="2" charset="-122"/>
              </a:defRPr>
            </a:lvl1pPr>
            <a:lvl2pPr marL="742950" indent="-285750">
              <a:defRPr sz="2400" i="1">
                <a:solidFill>
                  <a:schemeClr val="tx1"/>
                </a:solidFill>
                <a:latin typeface="Arial" panose="020B0604020202020204" pitchFamily="34" charset="0"/>
                <a:ea typeface="华文细黑" panose="02010600040101010101" pitchFamily="2" charset="-122"/>
              </a:defRPr>
            </a:lvl2pPr>
            <a:lvl3pPr marL="1143000" indent="-228600">
              <a:defRPr sz="2400" i="1">
                <a:solidFill>
                  <a:schemeClr val="tx1"/>
                </a:solidFill>
                <a:latin typeface="Arial" panose="020B0604020202020204" pitchFamily="34" charset="0"/>
                <a:ea typeface="华文细黑" panose="02010600040101010101" pitchFamily="2" charset="-122"/>
              </a:defRPr>
            </a:lvl3pPr>
            <a:lvl4pPr marL="1600200" indent="-228600">
              <a:defRPr sz="2400" i="1">
                <a:solidFill>
                  <a:schemeClr val="tx1"/>
                </a:solidFill>
                <a:latin typeface="Arial" panose="020B0604020202020204" pitchFamily="34" charset="0"/>
                <a:ea typeface="华文细黑" panose="02010600040101010101" pitchFamily="2" charset="-122"/>
              </a:defRPr>
            </a:lvl4pPr>
            <a:lvl5pPr marL="2057400" indent="-228600">
              <a:defRPr sz="2400" i="1">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i="1">
                <a:solidFill>
                  <a:schemeClr val="tx1"/>
                </a:solidFill>
                <a:latin typeface="Arial" panose="020B0604020202020204" pitchFamily="34" charset="0"/>
                <a:ea typeface="华文细黑" panose="02010600040101010101" pitchFamily="2" charset="-122"/>
              </a:defRPr>
            </a:lvl9pPr>
          </a:lstStyle>
          <a:p>
            <a:pPr algn="ctr">
              <a:defRPr/>
            </a:pPr>
            <a:r>
              <a:rPr lang="zh-CN" altLang="en-US" sz="1800" b="1" i="0">
                <a:solidFill>
                  <a:srgbClr val="000000"/>
                </a:solidFill>
                <a:latin typeface="Adobe 宋体 Std L" pitchFamily="18" charset="-122"/>
                <a:ea typeface="Adobe 宋体 Std L" pitchFamily="18" charset="-122"/>
              </a:rPr>
              <a:t>变量的初始值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grpId="1" nodeType="clickEffect">
                                  <p:stCondLst>
                                    <p:cond delay="0"/>
                                  </p:stCondLst>
                                  <p:childTnLst>
                                    <p:anim calcmode="lin" valueType="num">
                                      <p:cBhvr additive="base">
                                        <p:cTn id="16" dur="500"/>
                                        <p:tgtEl>
                                          <p:spTgt spid="11"/>
                                        </p:tgtEl>
                                        <p:attrNameLst>
                                          <p:attrName>ppt_x</p:attrName>
                                        </p:attrNameLst>
                                      </p:cBhvr>
                                      <p:tavLst>
                                        <p:tav tm="0">
                                          <p:val>
                                            <p:strVal val="ppt_x"/>
                                          </p:val>
                                        </p:tav>
                                        <p:tav tm="100000">
                                          <p:val>
                                            <p:strVal val="ppt_x"/>
                                          </p:val>
                                        </p:tav>
                                      </p:tavLst>
                                    </p:anim>
                                    <p:anim calcmode="lin" valueType="num">
                                      <p:cBhvr additive="base">
                                        <p:cTn id="17" dur="500"/>
                                        <p:tgtEl>
                                          <p:spTgt spid="11"/>
                                        </p:tgtEl>
                                        <p:attrNameLst>
                                          <p:attrName>ppt_y</p:attrName>
                                        </p:attrNameLst>
                                      </p:cBhvr>
                                      <p:tavLst>
                                        <p:tav tm="0">
                                          <p:val>
                                            <p:strVal val="ppt_y"/>
                                          </p:val>
                                        </p:tav>
                                        <p:tav tm="100000">
                                          <p:val>
                                            <p:strVal val="1+ppt_h/2"/>
                                          </p:val>
                                        </p:tav>
                                      </p:tavLst>
                                    </p:anim>
                                    <p:set>
                                      <p:cBhvr>
                                        <p:cTn id="18" dur="1" fill="hold">
                                          <p:stCondLst>
                                            <p:cond delay="499"/>
                                          </p:stCondLst>
                                        </p:cTn>
                                        <p:tgtEl>
                                          <p:spTgt spid="11"/>
                                        </p:tgtEl>
                                        <p:attrNameLst>
                                          <p:attrName>style.visibility</p:attrName>
                                        </p:attrNameLst>
                                      </p:cBhvr>
                                      <p:to>
                                        <p:strVal val="hidden"/>
                                      </p:to>
                                    </p:set>
                                  </p:childTnLst>
                                </p:cTn>
                              </p:par>
                              <p:par>
                                <p:cTn id="19" presetID="2" presetClass="exit" presetSubtype="4" fill="hold" grpId="1" nodeType="withEffect">
                                  <p:stCondLst>
                                    <p:cond delay="0"/>
                                  </p:stCondLst>
                                  <p:childTnLst>
                                    <p:anim calcmode="lin" valueType="num">
                                      <p:cBhvr additive="base">
                                        <p:cTn id="20" dur="500"/>
                                        <p:tgtEl>
                                          <p:spTgt spid="12"/>
                                        </p:tgtEl>
                                        <p:attrNameLst>
                                          <p:attrName>ppt_x</p:attrName>
                                        </p:attrNameLst>
                                      </p:cBhvr>
                                      <p:tavLst>
                                        <p:tav tm="0">
                                          <p:val>
                                            <p:strVal val="ppt_x"/>
                                          </p:val>
                                        </p:tav>
                                        <p:tav tm="100000">
                                          <p:val>
                                            <p:strVal val="ppt_x"/>
                                          </p:val>
                                        </p:tav>
                                      </p:tavLst>
                                    </p:anim>
                                    <p:anim calcmode="lin" valueType="num">
                                      <p:cBhvr additive="base">
                                        <p:cTn id="21" dur="500"/>
                                        <p:tgtEl>
                                          <p:spTgt spid="12"/>
                                        </p:tgtEl>
                                        <p:attrNameLst>
                                          <p:attrName>ppt_y</p:attrName>
                                        </p:attrNameLst>
                                      </p:cBhvr>
                                      <p:tavLst>
                                        <p:tav tm="0">
                                          <p:val>
                                            <p:strVal val="ppt_y"/>
                                          </p:val>
                                        </p:tav>
                                        <p:tav tm="100000">
                                          <p:val>
                                            <p:strVal val="1+ppt_h/2"/>
                                          </p:val>
                                        </p:tav>
                                      </p:tavLst>
                                    </p:anim>
                                    <p:set>
                                      <p:cBhvr>
                                        <p:cTn id="22" dur="1" fill="hold">
                                          <p:stCondLst>
                                            <p:cond delay="499"/>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1" nodeType="clickEffect">
                                  <p:stCondLst>
                                    <p:cond delay="0"/>
                                  </p:stCondLst>
                                  <p:childTnLst>
                                    <p:anim calcmode="lin" valueType="num">
                                      <p:cBhvr additive="base">
                                        <p:cTn id="36" dur="500"/>
                                        <p:tgtEl>
                                          <p:spTgt spid="13"/>
                                        </p:tgtEl>
                                        <p:attrNameLst>
                                          <p:attrName>ppt_x</p:attrName>
                                        </p:attrNameLst>
                                      </p:cBhvr>
                                      <p:tavLst>
                                        <p:tav tm="0">
                                          <p:val>
                                            <p:strVal val="ppt_x"/>
                                          </p:val>
                                        </p:tav>
                                        <p:tav tm="100000">
                                          <p:val>
                                            <p:strVal val="ppt_x"/>
                                          </p:val>
                                        </p:tav>
                                      </p:tavLst>
                                    </p:anim>
                                    <p:anim calcmode="lin" valueType="num">
                                      <p:cBhvr additive="base">
                                        <p:cTn id="37" dur="500"/>
                                        <p:tgtEl>
                                          <p:spTgt spid="13"/>
                                        </p:tgtEl>
                                        <p:attrNameLst>
                                          <p:attrName>ppt_y</p:attrName>
                                        </p:attrNameLst>
                                      </p:cBhvr>
                                      <p:tavLst>
                                        <p:tav tm="0">
                                          <p:val>
                                            <p:strVal val="ppt_y"/>
                                          </p:val>
                                        </p:tav>
                                        <p:tav tm="100000">
                                          <p:val>
                                            <p:strVal val="1+ppt_h/2"/>
                                          </p:val>
                                        </p:tav>
                                      </p:tavLst>
                                    </p:anim>
                                    <p:set>
                                      <p:cBhvr>
                                        <p:cTn id="38" dur="1" fill="hold">
                                          <p:stCondLst>
                                            <p:cond delay="499"/>
                                          </p:stCondLst>
                                        </p:cTn>
                                        <p:tgtEl>
                                          <p:spTgt spid="13"/>
                                        </p:tgtEl>
                                        <p:attrNameLst>
                                          <p:attrName>style.visibility</p:attrName>
                                        </p:attrNameLst>
                                      </p:cBhvr>
                                      <p:to>
                                        <p:strVal val="hidden"/>
                                      </p:to>
                                    </p:set>
                                  </p:childTnLst>
                                </p:cTn>
                              </p:par>
                              <p:par>
                                <p:cTn id="39" presetID="2" presetClass="exit" presetSubtype="4" fill="hold" grpId="1" nodeType="withEffect">
                                  <p:stCondLst>
                                    <p:cond delay="0"/>
                                  </p:stCondLst>
                                  <p:childTnLst>
                                    <p:anim calcmode="lin" valueType="num">
                                      <p:cBhvr additive="base">
                                        <p:cTn id="40" dur="500"/>
                                        <p:tgtEl>
                                          <p:spTgt spid="14"/>
                                        </p:tgtEl>
                                        <p:attrNameLst>
                                          <p:attrName>ppt_x</p:attrName>
                                        </p:attrNameLst>
                                      </p:cBhvr>
                                      <p:tavLst>
                                        <p:tav tm="0">
                                          <p:val>
                                            <p:strVal val="ppt_x"/>
                                          </p:val>
                                        </p:tav>
                                        <p:tav tm="100000">
                                          <p:val>
                                            <p:strVal val="ppt_x"/>
                                          </p:val>
                                        </p:tav>
                                      </p:tavLst>
                                    </p:anim>
                                    <p:anim calcmode="lin" valueType="num">
                                      <p:cBhvr additive="base">
                                        <p:cTn id="41" dur="500"/>
                                        <p:tgtEl>
                                          <p:spTgt spid="14"/>
                                        </p:tgtEl>
                                        <p:attrNameLst>
                                          <p:attrName>ppt_y</p:attrName>
                                        </p:attrNameLst>
                                      </p:cBhvr>
                                      <p:tavLst>
                                        <p:tav tm="0">
                                          <p:val>
                                            <p:strVal val="ppt_y"/>
                                          </p:val>
                                        </p:tav>
                                        <p:tav tm="100000">
                                          <p:val>
                                            <p:strVal val="1+ppt_h/2"/>
                                          </p:val>
                                        </p:tav>
                                      </p:tavLst>
                                    </p:anim>
                                    <p:set>
                                      <p:cBhvr>
                                        <p:cTn id="42" dur="1" fill="hold">
                                          <p:stCondLst>
                                            <p:cond delay="49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1" nodeType="clickEffect">
                                  <p:stCondLst>
                                    <p:cond delay="0"/>
                                  </p:stCondLst>
                                  <p:childTnLst>
                                    <p:anim calcmode="lin" valueType="num">
                                      <p:cBhvr additive="base">
                                        <p:cTn id="56" dur="500"/>
                                        <p:tgtEl>
                                          <p:spTgt spid="15"/>
                                        </p:tgtEl>
                                        <p:attrNameLst>
                                          <p:attrName>ppt_x</p:attrName>
                                        </p:attrNameLst>
                                      </p:cBhvr>
                                      <p:tavLst>
                                        <p:tav tm="0">
                                          <p:val>
                                            <p:strVal val="ppt_x"/>
                                          </p:val>
                                        </p:tav>
                                        <p:tav tm="100000">
                                          <p:val>
                                            <p:strVal val="ppt_x"/>
                                          </p:val>
                                        </p:tav>
                                      </p:tavLst>
                                    </p:anim>
                                    <p:anim calcmode="lin" valueType="num">
                                      <p:cBhvr additive="base">
                                        <p:cTn id="57" dur="500"/>
                                        <p:tgtEl>
                                          <p:spTgt spid="15"/>
                                        </p:tgtEl>
                                        <p:attrNameLst>
                                          <p:attrName>ppt_y</p:attrName>
                                        </p:attrNameLst>
                                      </p:cBhvr>
                                      <p:tavLst>
                                        <p:tav tm="0">
                                          <p:val>
                                            <p:strVal val="ppt_y"/>
                                          </p:val>
                                        </p:tav>
                                        <p:tav tm="100000">
                                          <p:val>
                                            <p:strVal val="1+ppt_h/2"/>
                                          </p:val>
                                        </p:tav>
                                      </p:tavLst>
                                    </p:anim>
                                    <p:set>
                                      <p:cBhvr>
                                        <p:cTn id="58" dur="1" fill="hold">
                                          <p:stCondLst>
                                            <p:cond delay="499"/>
                                          </p:stCondLst>
                                        </p:cTn>
                                        <p:tgtEl>
                                          <p:spTgt spid="15"/>
                                        </p:tgtEl>
                                        <p:attrNameLst>
                                          <p:attrName>style.visibility</p:attrName>
                                        </p:attrNameLst>
                                      </p:cBhvr>
                                      <p:to>
                                        <p:strVal val="hidden"/>
                                      </p:to>
                                    </p:set>
                                  </p:childTnLst>
                                </p:cTn>
                              </p:par>
                              <p:par>
                                <p:cTn id="59" presetID="2" presetClass="exit" presetSubtype="4" fill="hold" grpId="1" nodeType="withEffect">
                                  <p:stCondLst>
                                    <p:cond delay="0"/>
                                  </p:stCondLst>
                                  <p:childTnLst>
                                    <p:anim calcmode="lin" valueType="num">
                                      <p:cBhvr additive="base">
                                        <p:cTn id="60" dur="500"/>
                                        <p:tgtEl>
                                          <p:spTgt spid="16"/>
                                        </p:tgtEl>
                                        <p:attrNameLst>
                                          <p:attrName>ppt_x</p:attrName>
                                        </p:attrNameLst>
                                      </p:cBhvr>
                                      <p:tavLst>
                                        <p:tav tm="0">
                                          <p:val>
                                            <p:strVal val="ppt_x"/>
                                          </p:val>
                                        </p:tav>
                                        <p:tav tm="100000">
                                          <p:val>
                                            <p:strVal val="ppt_x"/>
                                          </p:val>
                                        </p:tav>
                                      </p:tavLst>
                                    </p:anim>
                                    <p:anim calcmode="lin" valueType="num">
                                      <p:cBhvr additive="base">
                                        <p:cTn id="61" dur="500"/>
                                        <p:tgtEl>
                                          <p:spTgt spid="16"/>
                                        </p:tgtEl>
                                        <p:attrNameLst>
                                          <p:attrName>ppt_y</p:attrName>
                                        </p:attrNameLst>
                                      </p:cBhvr>
                                      <p:tavLst>
                                        <p:tav tm="0">
                                          <p:val>
                                            <p:strVal val="ppt_y"/>
                                          </p:val>
                                        </p:tav>
                                        <p:tav tm="100000">
                                          <p:val>
                                            <p:strVal val="1+ppt_h/2"/>
                                          </p:val>
                                        </p:tav>
                                      </p:tavLst>
                                    </p:anim>
                                    <p:set>
                                      <p:cBhvr>
                                        <p:cTn id="62" dur="1" fill="hold">
                                          <p:stCondLst>
                                            <p:cond delay="499"/>
                                          </p:stCondLst>
                                        </p:cTn>
                                        <p:tgtEl>
                                          <p:spTgt spid="16"/>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ppt_x"/>
                                          </p:val>
                                        </p:tav>
                                        <p:tav tm="100000">
                                          <p:val>
                                            <p:strVal val="#ppt_x"/>
                                          </p:val>
                                        </p:tav>
                                      </p:tavLst>
                                    </p:anim>
                                    <p:anim calcmode="lin" valueType="num">
                                      <p:cBhvr additive="base">
                                        <p:cTn id="7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xit" presetSubtype="4" fill="hold" grpId="1" nodeType="clickEffect">
                                  <p:stCondLst>
                                    <p:cond delay="0"/>
                                  </p:stCondLst>
                                  <p:childTnLst>
                                    <p:anim calcmode="lin" valueType="num">
                                      <p:cBhvr additive="base">
                                        <p:cTn id="76" dur="500"/>
                                        <p:tgtEl>
                                          <p:spTgt spid="17"/>
                                        </p:tgtEl>
                                        <p:attrNameLst>
                                          <p:attrName>ppt_x</p:attrName>
                                        </p:attrNameLst>
                                      </p:cBhvr>
                                      <p:tavLst>
                                        <p:tav tm="0">
                                          <p:val>
                                            <p:strVal val="ppt_x"/>
                                          </p:val>
                                        </p:tav>
                                        <p:tav tm="100000">
                                          <p:val>
                                            <p:strVal val="ppt_x"/>
                                          </p:val>
                                        </p:tav>
                                      </p:tavLst>
                                    </p:anim>
                                    <p:anim calcmode="lin" valueType="num">
                                      <p:cBhvr additive="base">
                                        <p:cTn id="77" dur="500"/>
                                        <p:tgtEl>
                                          <p:spTgt spid="17"/>
                                        </p:tgtEl>
                                        <p:attrNameLst>
                                          <p:attrName>ppt_y</p:attrName>
                                        </p:attrNameLst>
                                      </p:cBhvr>
                                      <p:tavLst>
                                        <p:tav tm="0">
                                          <p:val>
                                            <p:strVal val="ppt_y"/>
                                          </p:val>
                                        </p:tav>
                                        <p:tav tm="100000">
                                          <p:val>
                                            <p:strVal val="1+ppt_h/2"/>
                                          </p:val>
                                        </p:tav>
                                      </p:tavLst>
                                    </p:anim>
                                    <p:set>
                                      <p:cBhvr>
                                        <p:cTn id="78" dur="1" fill="hold">
                                          <p:stCondLst>
                                            <p:cond delay="499"/>
                                          </p:stCondLst>
                                        </p:cTn>
                                        <p:tgtEl>
                                          <p:spTgt spid="17"/>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500"/>
                                        <p:tgtEl>
                                          <p:spTgt spid="18"/>
                                        </p:tgtEl>
                                        <p:attrNameLst>
                                          <p:attrName>ppt_x</p:attrName>
                                        </p:attrNameLst>
                                      </p:cBhvr>
                                      <p:tavLst>
                                        <p:tav tm="0">
                                          <p:val>
                                            <p:strVal val="ppt_x"/>
                                          </p:val>
                                        </p:tav>
                                        <p:tav tm="100000">
                                          <p:val>
                                            <p:strVal val="ppt_x"/>
                                          </p:val>
                                        </p:tav>
                                      </p:tavLst>
                                    </p:anim>
                                    <p:anim calcmode="lin" valueType="num">
                                      <p:cBhvr additive="base">
                                        <p:cTn id="81" dur="500"/>
                                        <p:tgtEl>
                                          <p:spTgt spid="18"/>
                                        </p:tgtEl>
                                        <p:attrNameLst>
                                          <p:attrName>ppt_y</p:attrName>
                                        </p:attrNameLst>
                                      </p:cBhvr>
                                      <p:tavLst>
                                        <p:tav tm="0">
                                          <p:val>
                                            <p:strVal val="ppt_y"/>
                                          </p:val>
                                        </p:tav>
                                        <p:tav tm="100000">
                                          <p:val>
                                            <p:strVal val="1+ppt_h/2"/>
                                          </p:val>
                                        </p:tav>
                                      </p:tavLst>
                                    </p:anim>
                                    <p:set>
                                      <p:cBhvr>
                                        <p:cTn id="82"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500039" y="857241"/>
            <a:ext cx="8207375" cy="2000261"/>
          </a:xfrm>
        </p:spPr>
        <p:txBody>
          <a:bodyPr/>
          <a:lstStyle/>
          <a:p>
            <a:r>
              <a:rPr lang="zh-CN"/>
              <a:t>变量的声明与赋值可以分开</a:t>
            </a:r>
            <a:endParaRPr/>
          </a:p>
          <a:p>
            <a:endParaRPr/>
          </a:p>
          <a:p>
            <a:endParaRPr/>
          </a:p>
          <a:p>
            <a:r>
              <a:rPr lang="zh-CN"/>
              <a:t>声明变量时</a:t>
            </a:r>
            <a:r>
              <a:rPr lang="zh-CN" altLang="en-US"/>
              <a:t>，</a:t>
            </a:r>
            <a:r>
              <a:rPr lang="zh-CN"/>
              <a:t>可以几个同一数据类型的变量同时声明</a:t>
            </a:r>
            <a:endParaRPr/>
          </a:p>
        </p:txBody>
      </p:sp>
      <p:sp>
        <p:nvSpPr>
          <p:cNvPr id="6" name="标题 5"/>
          <p:cNvSpPr>
            <a:spLocks noGrp="1"/>
          </p:cNvSpPr>
          <p:nvPr>
            <p:ph type="title"/>
          </p:nvPr>
        </p:nvSpPr>
        <p:spPr/>
        <p:txBody>
          <a:bodyPr/>
          <a:lstStyle/>
          <a:p>
            <a:r>
              <a:rPr lang="en-US" altLang="zh-CN"/>
              <a:t>2.2.1  </a:t>
            </a:r>
            <a:r>
              <a:rPr lang="zh-CN" altLang="en-US"/>
              <a:t>变量</a:t>
            </a:r>
          </a:p>
        </p:txBody>
      </p:sp>
      <p:sp>
        <p:nvSpPr>
          <p:cNvPr id="9" name="文本占位符 8"/>
          <p:cNvSpPr>
            <a:spLocks noGrp="1"/>
          </p:cNvSpPr>
          <p:nvPr>
            <p:ph type="body" sz="quarter" idx="11"/>
          </p:nvPr>
        </p:nvSpPr>
        <p:spPr>
          <a:xfrm>
            <a:off x="857224" y="1500180"/>
            <a:ext cx="6357956" cy="972767"/>
          </a:xfrm>
        </p:spPr>
        <p:txBody>
          <a:bodyPr/>
          <a:lstStyle/>
          <a:p>
            <a:r>
              <a:rPr lang="en-US" err="1">
                <a:solidFill>
                  <a:schemeClr val="tx1"/>
                </a:solidFill>
                <a:latin typeface="Courier New" pitchFamily="49" charset="0"/>
                <a:ea typeface="Cambria Math" pitchFamily="18" charset="0"/>
                <a:cs typeface="Courier New" pitchFamily="49" charset="0"/>
              </a:rPr>
              <a:t>int</a:t>
            </a:r>
            <a:r>
              <a:rPr lang="en-US">
                <a:solidFill>
                  <a:schemeClr val="tx1"/>
                </a:solidFill>
                <a:latin typeface="Courier New" pitchFamily="49" charset="0"/>
                <a:ea typeface="Cambria Math" pitchFamily="18" charset="0"/>
                <a:cs typeface="Courier New" pitchFamily="49" charset="0"/>
              </a:rPr>
              <a:t> a;//</a:t>
            </a:r>
            <a:r>
              <a:rPr lang="en-US" err="1">
                <a:solidFill>
                  <a:schemeClr val="tx1"/>
                </a:solidFill>
                <a:latin typeface="Courier New" pitchFamily="49" charset="0"/>
                <a:ea typeface="Cambria Math" pitchFamily="18" charset="0"/>
                <a:cs typeface="Courier New" pitchFamily="49" charset="0"/>
              </a:rPr>
              <a:t>声明变量</a:t>
            </a:r>
            <a:endParaRPr lang="en-US">
              <a:solidFill>
                <a:schemeClr val="tx1"/>
              </a:solidFill>
              <a:latin typeface="Courier New" pitchFamily="49" charset="0"/>
              <a:ea typeface="Cambria Math" pitchFamily="18" charset="0"/>
              <a:cs typeface="Courier New" pitchFamily="49" charset="0"/>
            </a:endParaRPr>
          </a:p>
          <a:p>
            <a:r>
              <a:rPr lang="en-US">
                <a:solidFill>
                  <a:schemeClr val="tx1"/>
                </a:solidFill>
                <a:latin typeface="Courier New" pitchFamily="49" charset="0"/>
                <a:ea typeface="Cambria Math" pitchFamily="18" charset="0"/>
                <a:cs typeface="Courier New" pitchFamily="49" charset="0"/>
              </a:rPr>
              <a:t>a=1;//</a:t>
            </a:r>
            <a:r>
              <a:rPr lang="en-US" err="1">
                <a:solidFill>
                  <a:schemeClr val="tx1"/>
                </a:solidFill>
                <a:latin typeface="Courier New" pitchFamily="49" charset="0"/>
                <a:ea typeface="Cambria Math" pitchFamily="18" charset="0"/>
                <a:cs typeface="Courier New" pitchFamily="49" charset="0"/>
              </a:rPr>
              <a:t>给变量赋值</a:t>
            </a:r>
            <a:endParaRPr lang="en-US">
              <a:solidFill>
                <a:schemeClr val="tx1"/>
              </a:solidFill>
              <a:latin typeface="Courier New" pitchFamily="49" charset="0"/>
              <a:ea typeface="Cambria Math" pitchFamily="18" charset="0"/>
              <a:cs typeface="Courier New" pitchFamily="49" charset="0"/>
            </a:endParaRPr>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占位符 8"/>
          <p:cNvSpPr txBox="1">
            <a:spLocks/>
          </p:cNvSpPr>
          <p:nvPr/>
        </p:nvSpPr>
        <p:spPr bwMode="auto">
          <a:xfrm>
            <a:off x="857250" y="3071816"/>
            <a:ext cx="6357956" cy="400110"/>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kumimoji="1" lang="en-US" altLang="en-US" sz="2000" b="1" err="1">
                <a:latin typeface="Courier New" pitchFamily="49" charset="0"/>
                <a:ea typeface="Cambria Math" pitchFamily="18" charset="0"/>
                <a:cs typeface="Courier New" pitchFamily="49" charset="0"/>
              </a:rPr>
              <a:t>int</a:t>
            </a:r>
            <a:r>
              <a:rPr kumimoji="1" lang="en-US" altLang="en-US" sz="2000" b="1">
                <a:latin typeface="Courier New" pitchFamily="49" charset="0"/>
                <a:ea typeface="Cambria Math" pitchFamily="18" charset="0"/>
                <a:cs typeface="Courier New" pitchFamily="49" charset="0"/>
              </a:rPr>
              <a:t> </a:t>
            </a:r>
            <a:r>
              <a:rPr kumimoji="1" lang="en-US" altLang="en-US" sz="2000" b="1" err="1">
                <a:latin typeface="Courier New" pitchFamily="49" charset="0"/>
                <a:ea typeface="Cambria Math" pitchFamily="18" charset="0"/>
                <a:cs typeface="Courier New" pitchFamily="49" charset="0"/>
              </a:rPr>
              <a:t>i,j,k</a:t>
            </a:r>
            <a:r>
              <a:rPr lang="en-US" sz="2000"/>
              <a:t>;</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bg/>
                                          </p:spTgt>
                                        </p:tgtEl>
                                        <p:attrNameLst>
                                          <p:attrName>style.visibility</p:attrName>
                                        </p:attrNameLst>
                                      </p:cBhvr>
                                      <p:to>
                                        <p:strVal val="visible"/>
                                      </p:to>
                                    </p:set>
                                    <p:anim calcmode="lin" valueType="num">
                                      <p:cBhvr additive="base">
                                        <p:cTn id="13" dur="500" fill="hold"/>
                                        <p:tgtEl>
                                          <p:spTgt spid="9">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9">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 calcmode="lin" valueType="num">
                                      <p:cBhvr additive="base">
                                        <p:cTn id="2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 calcmode="lin" valueType="num">
                                      <p:cBhvr additive="base">
                                        <p:cTn id="27"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lang="zh-CN"/>
              <a:t>常量是指一旦赋值之后其值不能再改变的变量。在</a:t>
            </a:r>
            <a:r>
              <a:t>Java</a:t>
            </a:r>
            <a:r>
              <a:rPr lang="zh-CN"/>
              <a:t>语言中，使用</a:t>
            </a:r>
            <a:r>
              <a:t>final</a:t>
            </a:r>
            <a:r>
              <a:rPr lang="zh-CN"/>
              <a:t>关键字来定义常量，其语法格式如下：</a:t>
            </a:r>
            <a:endParaRPr/>
          </a:p>
          <a:p>
            <a:endParaRPr/>
          </a:p>
          <a:p>
            <a:r>
              <a:rPr lang="zh-CN" altLang="en-US"/>
              <a:t>示例：</a:t>
            </a:r>
            <a:endParaRPr lang="zh-CN"/>
          </a:p>
          <a:p>
            <a:endParaRPr/>
          </a:p>
          <a:p>
            <a:endParaRPr/>
          </a:p>
        </p:txBody>
      </p:sp>
      <p:sp>
        <p:nvSpPr>
          <p:cNvPr id="6" name="标题 5"/>
          <p:cNvSpPr>
            <a:spLocks noGrp="1"/>
          </p:cNvSpPr>
          <p:nvPr>
            <p:ph type="title"/>
          </p:nvPr>
        </p:nvSpPr>
        <p:spPr/>
        <p:txBody>
          <a:bodyPr/>
          <a:lstStyle/>
          <a:p>
            <a:r>
              <a:rPr lang="en-US"/>
              <a:t>2.2.2  </a:t>
            </a:r>
            <a:r>
              <a:t>常量</a:t>
            </a:r>
          </a:p>
        </p:txBody>
      </p:sp>
      <p:sp>
        <p:nvSpPr>
          <p:cNvPr id="9" name="文本占位符 8"/>
          <p:cNvSpPr>
            <a:spLocks noGrp="1"/>
          </p:cNvSpPr>
          <p:nvPr>
            <p:ph type="body" sz="quarter" idx="11"/>
          </p:nvPr>
        </p:nvSpPr>
        <p:spPr>
          <a:xfrm>
            <a:off x="857249" y="3681721"/>
            <a:ext cx="7286649" cy="1176045"/>
          </a:xfrm>
        </p:spPr>
        <p:txBody>
          <a:bodyPr/>
          <a:lstStyle/>
          <a:p>
            <a:r>
              <a:rPr>
                <a:latin typeface="Times New Roman" pitchFamily="18" charset="0"/>
                <a:cs typeface="Times New Roman" pitchFamily="18" charset="0"/>
              </a:rPr>
              <a:t>在开发过程中常量名习惯采用全部大写字母，如果名称中含有多个单词，则单词之间以“</a:t>
            </a:r>
            <a:r>
              <a:rPr lang="en-US">
                <a:latin typeface="Times New Roman" pitchFamily="18" charset="0"/>
                <a:cs typeface="Times New Roman" pitchFamily="18" charset="0"/>
              </a:rPr>
              <a:t>_</a:t>
            </a:r>
            <a:r>
              <a:rPr>
                <a:latin typeface="Times New Roman" pitchFamily="18" charset="0"/>
                <a:cs typeface="Times New Roman" pitchFamily="18" charset="0"/>
              </a:rPr>
              <a:t>”分隔。此外常量在定义时，需要对常量进行初始化，初始化后，在应用程序中就无法再对该常量赋值。</a:t>
            </a:r>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占位符 8"/>
          <p:cNvSpPr txBox="1">
            <a:spLocks/>
          </p:cNvSpPr>
          <p:nvPr/>
        </p:nvSpPr>
        <p:spPr bwMode="auto">
          <a:xfrm>
            <a:off x="857249" y="2827508"/>
            <a:ext cx="7286650" cy="708656"/>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buClr>
                <a:schemeClr val="accent1"/>
              </a:buClr>
            </a:pPr>
            <a:r>
              <a:rPr kumimoji="1" lang="en-US" altLang="en-US" sz="1400">
                <a:latin typeface="Courier New" pitchFamily="49" charset="0"/>
                <a:cs typeface="Courier New" pitchFamily="49" charset="0"/>
              </a:rPr>
              <a:t>final double PI=3.1416;//</a:t>
            </a:r>
            <a:r>
              <a:rPr kumimoji="1" lang="zh-CN" altLang="en-US" sz="1400">
                <a:latin typeface="Courier New" pitchFamily="49" charset="0"/>
                <a:cs typeface="Courier New" pitchFamily="49" charset="0"/>
              </a:rPr>
              <a:t>声明了一个</a:t>
            </a:r>
            <a:r>
              <a:rPr kumimoji="1" lang="en-US" altLang="en-US" sz="1400">
                <a:latin typeface="Courier New" pitchFamily="49" charset="0"/>
                <a:cs typeface="Courier New" pitchFamily="49" charset="0"/>
              </a:rPr>
              <a:t>double</a:t>
            </a:r>
            <a:r>
              <a:rPr kumimoji="1" lang="zh-CN" altLang="en-US" sz="1400">
                <a:latin typeface="Courier New" pitchFamily="49" charset="0"/>
                <a:cs typeface="Courier New" pitchFamily="49" charset="0"/>
              </a:rPr>
              <a:t>类型的常量，初始化值为</a:t>
            </a:r>
            <a:r>
              <a:rPr kumimoji="1" lang="en-US" altLang="en-US" sz="1400">
                <a:latin typeface="Courier New" pitchFamily="49" charset="0"/>
                <a:cs typeface="Courier New" pitchFamily="49" charset="0"/>
              </a:rPr>
              <a:t>3.1416</a:t>
            </a:r>
            <a:endParaRPr kumimoji="1" lang="zh-CN" altLang="en-US" sz="1400">
              <a:latin typeface="Courier New" pitchFamily="49" charset="0"/>
              <a:cs typeface="Courier New" pitchFamily="49" charset="0"/>
            </a:endParaRPr>
          </a:p>
          <a:p>
            <a:pPr fontAlgn="base">
              <a:lnSpc>
                <a:spcPct val="150000"/>
              </a:lnSpc>
              <a:spcBef>
                <a:spcPct val="0"/>
              </a:spcBef>
              <a:spcAft>
                <a:spcPct val="0"/>
              </a:spcAft>
              <a:buClr>
                <a:schemeClr val="accent1"/>
              </a:buClr>
            </a:pPr>
            <a:r>
              <a:rPr kumimoji="1" lang="en-US" altLang="en-US" sz="1400">
                <a:latin typeface="Courier New" pitchFamily="49" charset="0"/>
                <a:cs typeface="Courier New" pitchFamily="49" charset="0"/>
              </a:rPr>
              <a:t>final </a:t>
            </a:r>
            <a:r>
              <a:rPr kumimoji="1" lang="en-US" altLang="en-US" sz="1400" err="1">
                <a:latin typeface="Courier New" pitchFamily="49" charset="0"/>
                <a:cs typeface="Courier New" pitchFamily="49" charset="0"/>
              </a:rPr>
              <a:t>boolean</a:t>
            </a:r>
            <a:r>
              <a:rPr kumimoji="1" lang="en-US" altLang="en-US" sz="1400">
                <a:latin typeface="Courier New" pitchFamily="49" charset="0"/>
                <a:cs typeface="Courier New" pitchFamily="49" charset="0"/>
              </a:rPr>
              <a:t> IS_MAN=true;//</a:t>
            </a:r>
            <a:r>
              <a:rPr kumimoji="1" lang="zh-CN" altLang="en-US" sz="1400">
                <a:latin typeface="Courier New" pitchFamily="49" charset="0"/>
                <a:cs typeface="Courier New" pitchFamily="49" charset="0"/>
              </a:rPr>
              <a:t>声明了一个</a:t>
            </a:r>
            <a:r>
              <a:rPr kumimoji="1" lang="en-US" altLang="en-US" sz="1400" err="1">
                <a:latin typeface="Courier New" pitchFamily="49" charset="0"/>
                <a:cs typeface="Courier New" pitchFamily="49" charset="0"/>
              </a:rPr>
              <a:t>boolean</a:t>
            </a:r>
            <a:r>
              <a:rPr kumimoji="1" lang="zh-CN" altLang="en-US" sz="1400">
                <a:latin typeface="Courier New" pitchFamily="49" charset="0"/>
                <a:cs typeface="Courier New" pitchFamily="49" charset="0"/>
              </a:rPr>
              <a:t>类型的常量，初始化值为</a:t>
            </a:r>
            <a:r>
              <a:rPr kumimoji="1" lang="en-US" altLang="en-US" sz="1400">
                <a:latin typeface="Courier New" pitchFamily="49" charset="0"/>
                <a:cs typeface="Courier New" pitchFamily="49" charset="0"/>
              </a:rPr>
              <a:t>true</a:t>
            </a:r>
            <a:endParaRPr kumimoji="1" lang="zh-CN" altLang="en-US" sz="1400">
              <a:latin typeface="Courier New" pitchFamily="49" charset="0"/>
              <a:cs typeface="Courier New" pitchFamily="49" charset="0"/>
            </a:endParaRPr>
          </a:p>
        </p:txBody>
      </p:sp>
      <p:sp>
        <p:nvSpPr>
          <p:cNvPr id="7" name="文本占位符 8"/>
          <p:cNvSpPr txBox="1">
            <a:spLocks/>
          </p:cNvSpPr>
          <p:nvPr/>
        </p:nvSpPr>
        <p:spPr bwMode="auto">
          <a:xfrm>
            <a:off x="859480" y="1924928"/>
            <a:ext cx="7284419" cy="427361"/>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buClr>
                <a:schemeClr val="accent1"/>
              </a:buClr>
            </a:pPr>
            <a:r>
              <a:rPr kumimoji="1" lang="en-US" altLang="en-US" sz="1600">
                <a:latin typeface="Courier New" pitchFamily="49" charset="0"/>
                <a:ea typeface="Cambria Math" pitchFamily="18" charset="0"/>
                <a:cs typeface="Courier New" pitchFamily="49" charset="0"/>
              </a:rPr>
              <a:t>final </a:t>
            </a:r>
            <a:r>
              <a:rPr kumimoji="1" lang="zh-CN" altLang="en-US" sz="1600">
                <a:latin typeface="+mn-ea"/>
                <a:cs typeface="Courier New" pitchFamily="49" charset="0"/>
              </a:rPr>
              <a:t>数据类型 变量名</a:t>
            </a:r>
            <a:r>
              <a:rPr kumimoji="1" lang="en-US" altLang="en-US" sz="1600">
                <a:latin typeface="+mn-ea"/>
                <a:cs typeface="Courier New" pitchFamily="49" charset="0"/>
              </a:rPr>
              <a:t> = </a:t>
            </a:r>
            <a:r>
              <a:rPr kumimoji="1" lang="zh-CN" altLang="en-US" sz="1600">
                <a:latin typeface="+mn-ea"/>
                <a:cs typeface="Courier New" pitchFamily="49" charset="0"/>
              </a:rPr>
              <a:t>初始值</a:t>
            </a:r>
            <a:r>
              <a:rPr kumimoji="1" lang="en-US" altLang="en-US" sz="1600">
                <a:latin typeface="+mn-ea"/>
                <a:cs typeface="Courier New" pitchFamily="49" charset="0"/>
              </a:rPr>
              <a:t>;</a:t>
            </a:r>
            <a:endParaRPr kumimoji="1" lang="zh-CN" altLang="en-US" sz="1600">
              <a:latin typeface="+mn-ea"/>
              <a:cs typeface="Courier New" pitchFamily="49" charset="0"/>
            </a:endParaRPr>
          </a:p>
        </p:txBody>
      </p:sp>
      <p:pic>
        <p:nvPicPr>
          <p:cNvPr id="11" name="图片 10"/>
          <p:cNvPicPr>
            <a:picLocks noChangeAspect="1"/>
          </p:cNvPicPr>
          <p:nvPr/>
        </p:nvPicPr>
        <p:blipFill>
          <a:blip r:embed="rId3" cstate="print">
            <a:duotone>
              <a:schemeClr val="accent1">
                <a:shade val="45000"/>
                <a:satMod val="135000"/>
              </a:schemeClr>
              <a:prstClr val="white"/>
            </a:duotone>
          </a:blip>
          <a:stretch>
            <a:fillRect/>
          </a:stretch>
        </p:blipFill>
        <p:spPr>
          <a:xfrm>
            <a:off x="227052" y="3857634"/>
            <a:ext cx="484014" cy="484014"/>
          </a:xfrm>
          <a:prstGeom prst="rect">
            <a:avLst/>
          </a:prstGeom>
        </p:spPr>
      </p:pic>
      <p:sp>
        <p:nvSpPr>
          <p:cNvPr id="12" name="文本框 6"/>
          <p:cNvSpPr txBox="1"/>
          <p:nvPr/>
        </p:nvSpPr>
        <p:spPr>
          <a:xfrm>
            <a:off x="192061" y="4310593"/>
            <a:ext cx="593725" cy="339725"/>
          </a:xfrm>
          <a:prstGeom prst="rect">
            <a:avLst/>
          </a:prstGeom>
          <a:noFill/>
        </p:spPr>
        <p:txBody>
          <a:bodyPr wrap="none">
            <a:spAutoFit/>
          </a:bodyPr>
          <a:lstStyle/>
          <a:p>
            <a:pPr>
              <a:defRPr/>
            </a:pPr>
            <a:r>
              <a:rPr lang="zh-CN" altLang="en-US" sz="1600" i="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bg/>
                                          </p:spTgt>
                                        </p:tgtEl>
                                        <p:attrNameLst>
                                          <p:attrName>style.visibility</p:attrName>
                                        </p:attrNameLst>
                                      </p:cBhvr>
                                      <p:to>
                                        <p:strVal val="visible"/>
                                      </p:to>
                                    </p:set>
                                    <p:anim calcmode="lin" valueType="num">
                                      <p:cBhvr additive="base">
                                        <p:cTn id="31" dur="500" fill="hold"/>
                                        <p:tgtEl>
                                          <p:spTgt spid="9">
                                            <p:bg/>
                                          </p:spTgt>
                                        </p:tgtEl>
                                        <p:attrNameLst>
                                          <p:attrName>ppt_x</p:attrName>
                                        </p:attrNameLst>
                                      </p:cBhvr>
                                      <p:tavLst>
                                        <p:tav tm="0">
                                          <p:val>
                                            <p:strVal val="#ppt_x"/>
                                          </p:val>
                                        </p:tav>
                                        <p:tav tm="100000">
                                          <p:val>
                                            <p:strVal val="#ppt_x"/>
                                          </p:val>
                                        </p:tav>
                                      </p:tavLst>
                                    </p:anim>
                                    <p:anim calcmode="lin" valueType="num">
                                      <p:cBhvr additive="base">
                                        <p:cTn id="32" dur="500" fill="hold"/>
                                        <p:tgtEl>
                                          <p:spTgt spid="9">
                                            <p:bg/>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 calcmode="lin" valueType="num">
                                      <p:cBhvr additive="base">
                                        <p:cTn id="35"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0" end="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uiExpand="1" build="p" animBg="1"/>
      <p:bldP spid="10" grpId="0" animBg="1"/>
      <p:bldP spid="7" grpId="0" animBg="1"/>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p:txBody>
          <a:bodyPr/>
          <a:lstStyle/>
          <a:p>
            <a:r>
              <a:rPr lang="zh-CN"/>
              <a:t>在变量的使用过程中会涉及到变量的作用域和初始化，根据作用域范围可以将变量分为两种：</a:t>
            </a:r>
            <a:endParaRPr/>
          </a:p>
          <a:p>
            <a:pPr lvl="1"/>
            <a:r>
              <a:rPr lang="zh-CN"/>
              <a:t>局部变量</a:t>
            </a:r>
            <a:endParaRPr lang="en-US" altLang="zh-CN"/>
          </a:p>
          <a:p>
            <a:pPr lvl="1"/>
            <a:r>
              <a:rPr lang="zh-CN"/>
              <a:t>成员变量</a:t>
            </a:r>
            <a:endParaRPr/>
          </a:p>
          <a:p>
            <a:r>
              <a:rPr lang="zh-CN"/>
              <a:t>局部变量被定义在某个程序块内或方法体内，局部变量的作用范围有限，只在相应的程序块内或方法体内有效，超出程序块或方法体则这些变量将无效</a:t>
            </a:r>
            <a:endParaRPr/>
          </a:p>
          <a:p>
            <a:endParaRPr/>
          </a:p>
        </p:txBody>
      </p:sp>
      <p:sp>
        <p:nvSpPr>
          <p:cNvPr id="6" name="标题 5"/>
          <p:cNvSpPr>
            <a:spLocks noGrp="1"/>
          </p:cNvSpPr>
          <p:nvPr>
            <p:ph type="title"/>
          </p:nvPr>
        </p:nvSpPr>
        <p:spPr/>
        <p:txBody>
          <a:bodyPr/>
          <a:lstStyle/>
          <a:p>
            <a:r>
              <a:rPr lang="en-US"/>
              <a:t>2.2.3  </a:t>
            </a:r>
            <a:r>
              <a:t>变量作用域</a:t>
            </a:r>
          </a:p>
        </p:txBody>
      </p:sp>
      <p:sp>
        <p:nvSpPr>
          <p:cNvPr id="9" name="文本占位符 8"/>
          <p:cNvSpPr>
            <a:spLocks noGrp="1"/>
          </p:cNvSpPr>
          <p:nvPr>
            <p:ph type="body" sz="quarter" idx="11"/>
          </p:nvPr>
        </p:nvSpPr>
        <p:spPr>
          <a:xfrm>
            <a:off x="857250" y="4071948"/>
            <a:ext cx="7215212" cy="785818"/>
          </a:xfrm>
        </p:spPr>
        <p:txBody>
          <a:bodyPr/>
          <a:lstStyle/>
          <a:p>
            <a:r>
              <a:rPr>
                <a:latin typeface="Times New Roman" pitchFamily="18" charset="0"/>
                <a:cs typeface="Times New Roman" pitchFamily="18" charset="0"/>
              </a:rPr>
              <a:t>程序块就是使用“</a:t>
            </a:r>
            <a:r>
              <a:rPr lang="en-US" altLang="zh-CN">
                <a:latin typeface="Times New Roman" pitchFamily="18" charset="0"/>
                <a:cs typeface="Times New Roman" pitchFamily="18" charset="0"/>
              </a:rPr>
              <a:t>{”</a:t>
            </a:r>
            <a:r>
              <a:rPr>
                <a:latin typeface="Times New Roman" pitchFamily="18" charset="0"/>
                <a:cs typeface="Times New Roman" pitchFamily="18" charset="0"/>
              </a:rPr>
              <a:t>和“</a:t>
            </a:r>
            <a:r>
              <a:rPr lang="en-US" altLang="zh-CN">
                <a:latin typeface="Times New Roman" pitchFamily="18" charset="0"/>
                <a:cs typeface="Times New Roman" pitchFamily="18" charset="0"/>
              </a:rPr>
              <a:t>}”</a:t>
            </a:r>
            <a:r>
              <a:rPr>
                <a:latin typeface="Times New Roman" pitchFamily="18" charset="0"/>
                <a:cs typeface="Times New Roman" pitchFamily="18" charset="0"/>
              </a:rPr>
              <a:t>包含起来的代码块，它是一个单独的模块。</a:t>
            </a:r>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1" name="图片 10"/>
          <p:cNvPicPr>
            <a:picLocks noChangeAspect="1"/>
          </p:cNvPicPr>
          <p:nvPr/>
        </p:nvPicPr>
        <p:blipFill>
          <a:blip r:embed="rId3" cstate="print">
            <a:duotone>
              <a:schemeClr val="accent1">
                <a:shade val="45000"/>
                <a:satMod val="135000"/>
              </a:schemeClr>
              <a:prstClr val="white"/>
            </a:duotone>
          </a:blip>
          <a:stretch>
            <a:fillRect/>
          </a:stretch>
        </p:blipFill>
        <p:spPr>
          <a:xfrm>
            <a:off x="227052" y="4136520"/>
            <a:ext cx="484014" cy="484014"/>
          </a:xfrm>
          <a:prstGeom prst="rect">
            <a:avLst/>
          </a:prstGeom>
        </p:spPr>
      </p:pic>
      <p:sp>
        <p:nvSpPr>
          <p:cNvPr id="12" name="文本框 6"/>
          <p:cNvSpPr txBox="1"/>
          <p:nvPr/>
        </p:nvSpPr>
        <p:spPr>
          <a:xfrm>
            <a:off x="192061" y="4589479"/>
            <a:ext cx="593725" cy="339725"/>
          </a:xfrm>
          <a:prstGeom prst="rect">
            <a:avLst/>
          </a:prstGeom>
          <a:noFill/>
        </p:spPr>
        <p:txBody>
          <a:bodyPr wrap="none">
            <a:spAutoFit/>
          </a:bodyPr>
          <a:lstStyle/>
          <a:p>
            <a:pPr>
              <a:defRPr/>
            </a:pPr>
            <a:r>
              <a:rPr lang="zh-CN" altLang="en-US" sz="1600" i="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 calcmode="lin" valueType="num">
                                      <p:cBhvr additive="base">
                                        <p:cTn id="21"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bg/>
                                          </p:spTgt>
                                        </p:tgtEl>
                                        <p:attrNameLst>
                                          <p:attrName>style.visibility</p:attrName>
                                        </p:attrNameLst>
                                      </p:cBhvr>
                                      <p:to>
                                        <p:strVal val="visible"/>
                                      </p:to>
                                    </p:set>
                                    <p:anim calcmode="lin" valueType="num">
                                      <p:cBhvr additive="base">
                                        <p:cTn id="2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9">
                                            <p:bg/>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 calcmode="lin" valueType="num">
                                      <p:cBhvr additive="base">
                                        <p:cTn id="3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uiExpand="1" build="p" animBg="1"/>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lvl="0"/>
            <a:r>
              <a:rPr lang="zh-CN" altLang="en-US"/>
              <a:t>掌握</a:t>
            </a:r>
            <a:r>
              <a:rPr lang="en-US" altLang="zh-CN"/>
              <a:t>Java</a:t>
            </a:r>
            <a:r>
              <a:rPr lang="zh-CN" altLang="en-US"/>
              <a:t>中的字符集、分隔符、标识符、关键字、变量、常量、基本数据类型</a:t>
            </a:r>
          </a:p>
          <a:p>
            <a:pPr lvl="0"/>
            <a:r>
              <a:rPr lang="zh-CN" altLang="en-US"/>
              <a:t>掌握</a:t>
            </a:r>
            <a:r>
              <a:rPr lang="en-US" altLang="zh-CN"/>
              <a:t>Java</a:t>
            </a:r>
            <a:r>
              <a:rPr lang="zh-CN" altLang="en-US"/>
              <a:t>中数据类型的转换、运算符和表达式、流程控制结构</a:t>
            </a:r>
          </a:p>
          <a:p>
            <a:pPr lvl="0"/>
            <a:r>
              <a:rPr lang="zh-CN" altLang="en-US"/>
              <a:t>掌握</a:t>
            </a:r>
            <a:r>
              <a:rPr lang="en-US" altLang="zh-CN"/>
              <a:t>Java</a:t>
            </a:r>
            <a:r>
              <a:rPr lang="zh-CN" altLang="en-US"/>
              <a:t>中数组的定义和使用</a:t>
            </a:r>
          </a:p>
          <a:p>
            <a:pPr lvl="0"/>
            <a:endParaRPr lang="zh-CN" altLang="en-US"/>
          </a:p>
          <a:p>
            <a:endParaRPr lang="zh-CN" altLang="en-US"/>
          </a:p>
        </p:txBody>
      </p:sp>
      <p:sp>
        <p:nvSpPr>
          <p:cNvPr id="4" name="标题 3"/>
          <p:cNvSpPr>
            <a:spLocks noGrp="1"/>
          </p:cNvSpPr>
          <p:nvPr>
            <p:ph type="title"/>
          </p:nvPr>
        </p:nvSpPr>
        <p:spPr/>
        <p:txBody>
          <a:bodyPr/>
          <a:lstStyle/>
          <a:p>
            <a:r>
              <a:rPr lang="zh-CN" altLang="en-US"/>
              <a:t>本章重点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42910" y="428610"/>
            <a:ext cx="8207375" cy="2357452"/>
          </a:xfrm>
        </p:spPr>
        <p:txBody>
          <a:bodyPr/>
          <a:lstStyle/>
          <a:p>
            <a:r>
              <a:rPr lang="zh-CN" altLang="en-US"/>
              <a:t>变量的作用域</a:t>
            </a:r>
            <a:r>
              <a:t>VarScope.java</a:t>
            </a:r>
            <a:endParaRPr lang="zh-CN" altLang="en-US"/>
          </a:p>
        </p:txBody>
      </p:sp>
      <p:sp>
        <p:nvSpPr>
          <p:cNvPr id="5" name="标题 4"/>
          <p:cNvSpPr>
            <a:spLocks noGrp="1"/>
          </p:cNvSpPr>
          <p:nvPr>
            <p:ph type="title"/>
          </p:nvPr>
        </p:nvSpPr>
        <p:spPr/>
        <p:txBody>
          <a:bodyPr/>
          <a:lstStyle/>
          <a:p>
            <a:r>
              <a:rPr lang="en-US" altLang="zh-CN"/>
              <a:t>2.2.3  </a:t>
            </a:r>
            <a:r>
              <a:t>变量作用域</a:t>
            </a:r>
            <a:endParaRPr lang="zh-CN" altLang="en-US"/>
          </a:p>
        </p:txBody>
      </p:sp>
      <p:sp>
        <p:nvSpPr>
          <p:cNvPr id="7" name="文本占位符 6"/>
          <p:cNvSpPr>
            <a:spLocks noGrp="1"/>
          </p:cNvSpPr>
          <p:nvPr>
            <p:ph type="body" sz="quarter" idx="11"/>
          </p:nvPr>
        </p:nvSpPr>
        <p:spPr>
          <a:xfrm>
            <a:off x="357158" y="928676"/>
            <a:ext cx="8143932" cy="4143386"/>
          </a:xfrm>
        </p:spPr>
        <p:txBody>
          <a:bodyPr/>
          <a:lstStyle/>
          <a:p>
            <a:r>
              <a:rPr lang="en-US" sz="1400"/>
              <a:t>	public static void main(String[] </a:t>
            </a:r>
            <a:r>
              <a:rPr lang="en-US" sz="1400" err="1"/>
              <a:t>args</a:t>
            </a:r>
            <a:r>
              <a:rPr lang="en-US" sz="1400"/>
              <a:t>) {</a:t>
            </a:r>
            <a:endParaRPr sz="1400"/>
          </a:p>
          <a:p>
            <a:r>
              <a:rPr lang="en-US" sz="1400"/>
              <a:t>		// </a:t>
            </a:r>
            <a:r>
              <a:rPr sz="1400"/>
              <a:t>变量</a:t>
            </a:r>
            <a:r>
              <a:rPr lang="en-US" sz="1400"/>
              <a:t>a</a:t>
            </a:r>
            <a:r>
              <a:rPr sz="1400"/>
              <a:t>的作用域是</a:t>
            </a:r>
            <a:r>
              <a:rPr lang="en-US" sz="1400"/>
              <a:t>main()</a:t>
            </a:r>
            <a:r>
              <a:rPr sz="1400"/>
              <a:t>方法体内</a:t>
            </a:r>
          </a:p>
          <a:p>
            <a:r>
              <a:rPr lang="en-US" sz="1400"/>
              <a:t>		</a:t>
            </a:r>
            <a:r>
              <a:rPr lang="en-US" sz="1400" b="1" err="1"/>
              <a:t>int</a:t>
            </a:r>
            <a:r>
              <a:rPr lang="en-US" sz="1400" b="1"/>
              <a:t> a = 10;</a:t>
            </a:r>
            <a:endParaRPr sz="1400"/>
          </a:p>
          <a:p>
            <a:r>
              <a:rPr lang="en-US" sz="1400"/>
              <a:t>		{</a:t>
            </a:r>
            <a:r>
              <a:rPr lang="en-US" altLang="zh-CN" sz="1400"/>
              <a:t>// </a:t>
            </a:r>
            <a:r>
              <a:rPr sz="1400"/>
              <a:t>变量</a:t>
            </a:r>
            <a:r>
              <a:rPr lang="en-US" altLang="zh-CN" sz="1400"/>
              <a:t>b</a:t>
            </a:r>
            <a:r>
              <a:rPr sz="1400"/>
              <a:t>的作用域是当前程序块的两个大括号中｛｝</a:t>
            </a:r>
          </a:p>
          <a:p>
            <a:r>
              <a:rPr lang="en-US" sz="1400"/>
              <a:t>			</a:t>
            </a:r>
            <a:r>
              <a:rPr lang="en-US" sz="1400" b="1" err="1"/>
              <a:t>int</a:t>
            </a:r>
            <a:r>
              <a:rPr lang="en-US" sz="1400" b="1"/>
              <a:t> b = a * a;</a:t>
            </a:r>
            <a:endParaRPr sz="1400"/>
          </a:p>
          <a:p>
            <a:r>
              <a:rPr lang="en-US" sz="1400"/>
              <a:t>			// </a:t>
            </a:r>
            <a:r>
              <a:rPr sz="1400"/>
              <a:t>此处变量</a:t>
            </a:r>
            <a:r>
              <a:rPr lang="en-US" sz="1400"/>
              <a:t>a</a:t>
            </a:r>
            <a:r>
              <a:rPr sz="1400"/>
              <a:t>和变量</a:t>
            </a:r>
            <a:r>
              <a:rPr lang="en-US" sz="1400"/>
              <a:t>b</a:t>
            </a:r>
            <a:r>
              <a:rPr sz="1400"/>
              <a:t>都在作用域范围内，都可以访问</a:t>
            </a:r>
          </a:p>
          <a:p>
            <a:r>
              <a:rPr lang="en-US" sz="1400"/>
              <a:t>			</a:t>
            </a:r>
            <a:r>
              <a:rPr lang="en-US" sz="1400" err="1"/>
              <a:t>System.out.println</a:t>
            </a:r>
            <a:r>
              <a:rPr lang="en-US" sz="1400"/>
              <a:t>("a=" + a + ",b=" + b);</a:t>
            </a:r>
            <a:endParaRPr sz="1400"/>
          </a:p>
          <a:p>
            <a:r>
              <a:rPr lang="en-US" sz="1400"/>
              <a:t>		}</a:t>
            </a:r>
            <a:endParaRPr sz="1400"/>
          </a:p>
          <a:p>
            <a:r>
              <a:rPr lang="en-US" sz="1400"/>
              <a:t>		// </a:t>
            </a:r>
            <a:r>
              <a:rPr sz="1400"/>
              <a:t>此处变量</a:t>
            </a:r>
            <a:r>
              <a:rPr lang="en-US" sz="1400"/>
              <a:t>a</a:t>
            </a:r>
            <a:r>
              <a:rPr sz="1400"/>
              <a:t>在作用域范围内，可以访问</a:t>
            </a:r>
          </a:p>
          <a:p>
            <a:r>
              <a:rPr lang="en-US" sz="1400"/>
              <a:t>		</a:t>
            </a:r>
            <a:r>
              <a:rPr lang="en-US" sz="1400" err="1"/>
              <a:t>System.out.println</a:t>
            </a:r>
            <a:r>
              <a:rPr lang="en-US" sz="1400"/>
              <a:t>("a=" + a);</a:t>
            </a:r>
            <a:endParaRPr sz="1400"/>
          </a:p>
          <a:p>
            <a:r>
              <a:rPr lang="en-US" sz="1400"/>
              <a:t>		// </a:t>
            </a:r>
            <a:r>
              <a:rPr sz="1400"/>
              <a:t>错误，此处变量</a:t>
            </a:r>
            <a:r>
              <a:rPr lang="en-US" sz="1400"/>
              <a:t>b</a:t>
            </a:r>
            <a:r>
              <a:rPr sz="1400"/>
              <a:t>已经不在作用域范围内，不可以访问</a:t>
            </a:r>
          </a:p>
          <a:p>
            <a:r>
              <a:rPr lang="en-US" sz="1400"/>
              <a:t>		// </a:t>
            </a:r>
            <a:r>
              <a:rPr lang="en-US" sz="1400" err="1"/>
              <a:t>System.out.println</a:t>
            </a:r>
            <a:r>
              <a:rPr lang="en-US" sz="1400"/>
              <a:t>("b=" + b);</a:t>
            </a:r>
            <a:endParaRPr sz="1400"/>
          </a:p>
          <a:p>
            <a:r>
              <a:rPr lang="en-US" sz="1400"/>
              <a:t>	}</a:t>
            </a:r>
            <a:endParaRPr sz="1400"/>
          </a:p>
          <a:p>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714362"/>
            <a:ext cx="8207375" cy="3750469"/>
          </a:xfrm>
        </p:spPr>
        <p:txBody>
          <a:bodyPr/>
          <a:lstStyle/>
          <a:p>
            <a:r>
              <a:rPr lang="zh-CN"/>
              <a:t>局部变量在使用之前必须进行初始化，即变量必须有值后才能被使用（先写后读）。</a:t>
            </a:r>
          </a:p>
          <a:p>
            <a:r>
              <a:rPr lang="zh-CN"/>
              <a:t>变量的初始化有两种方式：</a:t>
            </a:r>
          </a:p>
          <a:p>
            <a:pPr lvl="1"/>
            <a:r>
              <a:rPr lang="zh-CN"/>
              <a:t>在声明变量的同时赋初值；</a:t>
            </a:r>
          </a:p>
          <a:p>
            <a:pPr lvl="1"/>
            <a:r>
              <a:rPr lang="zh-CN"/>
              <a:t>先声明变量，在使用变量前再赋值。</a:t>
            </a:r>
          </a:p>
          <a:p>
            <a:pPr lvl="0"/>
            <a:endParaRPr lang="zh-CN" altLang="en-US"/>
          </a:p>
          <a:p>
            <a:endParaRPr lang="zh-CN" altLang="en-US"/>
          </a:p>
        </p:txBody>
      </p:sp>
      <p:sp>
        <p:nvSpPr>
          <p:cNvPr id="4" name="标题 3"/>
          <p:cNvSpPr>
            <a:spLocks noGrp="1"/>
          </p:cNvSpPr>
          <p:nvPr>
            <p:ph type="title"/>
          </p:nvPr>
        </p:nvSpPr>
        <p:spPr/>
        <p:txBody>
          <a:bodyPr/>
          <a:lstStyle/>
          <a:p>
            <a:r>
              <a:rPr lang="en-US"/>
              <a:t>2.2.4  </a:t>
            </a:r>
            <a:r>
              <a:t>变量初始化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42910" y="500050"/>
            <a:ext cx="8207375" cy="2357452"/>
          </a:xfrm>
        </p:spPr>
        <p:txBody>
          <a:bodyPr/>
          <a:lstStyle/>
          <a:p>
            <a:r>
              <a:rPr lang="zh-CN" altLang="en-US"/>
              <a:t>变量的初始化</a:t>
            </a:r>
            <a:r>
              <a:t>VarValue.java</a:t>
            </a:r>
            <a:endParaRPr lang="zh-CN" altLang="en-US"/>
          </a:p>
        </p:txBody>
      </p:sp>
      <p:sp>
        <p:nvSpPr>
          <p:cNvPr id="5" name="标题 4"/>
          <p:cNvSpPr>
            <a:spLocks noGrp="1"/>
          </p:cNvSpPr>
          <p:nvPr>
            <p:ph type="title"/>
          </p:nvPr>
        </p:nvSpPr>
        <p:spPr/>
        <p:txBody>
          <a:bodyPr/>
          <a:lstStyle/>
          <a:p>
            <a:r>
              <a:rPr lang="en-US" altLang="zh-CN"/>
              <a:t>2.2.4  </a:t>
            </a:r>
            <a:r>
              <a:t>变量初始化</a:t>
            </a:r>
            <a:endParaRPr lang="zh-CN" altLang="en-US"/>
          </a:p>
        </p:txBody>
      </p:sp>
      <p:sp>
        <p:nvSpPr>
          <p:cNvPr id="7" name="文本占位符 6"/>
          <p:cNvSpPr>
            <a:spLocks noGrp="1"/>
          </p:cNvSpPr>
          <p:nvPr>
            <p:ph type="body" sz="quarter" idx="11"/>
          </p:nvPr>
        </p:nvSpPr>
        <p:spPr>
          <a:xfrm>
            <a:off x="357158" y="1000114"/>
            <a:ext cx="8143932" cy="3647152"/>
          </a:xfrm>
        </p:spPr>
        <p:txBody>
          <a:bodyPr/>
          <a:lstStyle/>
          <a:p>
            <a:r>
              <a:rPr lang="en-US" sz="1400"/>
              <a:t>	 public static void main(String[] </a:t>
            </a:r>
            <a:r>
              <a:rPr lang="en-US" sz="1400" err="1"/>
              <a:t>args</a:t>
            </a:r>
            <a:r>
              <a:rPr lang="en-US" sz="1400"/>
              <a:t>) {		</a:t>
            </a:r>
            <a:endParaRPr sz="1400"/>
          </a:p>
          <a:p>
            <a:r>
              <a:rPr lang="en-US" sz="1400"/>
              <a:t>		</a:t>
            </a:r>
            <a:r>
              <a:rPr lang="en-US" sz="1400" b="1" err="1"/>
              <a:t>int</a:t>
            </a:r>
            <a:r>
              <a:rPr lang="en-US" sz="1400" b="1"/>
              <a:t> a=10;</a:t>
            </a:r>
            <a:r>
              <a:rPr sz="1400"/>
              <a:t> </a:t>
            </a:r>
            <a:r>
              <a:rPr lang="en-US" altLang="zh-CN" sz="1400"/>
              <a:t>//</a:t>
            </a:r>
            <a:r>
              <a:rPr sz="1400"/>
              <a:t>声明变量</a:t>
            </a:r>
            <a:r>
              <a:rPr lang="en-US" altLang="zh-CN" sz="1400"/>
              <a:t>a</a:t>
            </a:r>
            <a:r>
              <a:rPr sz="1400"/>
              <a:t>并赋初值</a:t>
            </a:r>
            <a:r>
              <a:rPr lang="en-US" sz="1400"/>
              <a:t>		</a:t>
            </a:r>
            <a:endParaRPr sz="1400"/>
          </a:p>
          <a:p>
            <a:r>
              <a:rPr lang="en-US" sz="1400"/>
              <a:t>		</a:t>
            </a:r>
            <a:r>
              <a:rPr lang="en-US" sz="1400" b="1" err="1"/>
              <a:t>int</a:t>
            </a:r>
            <a:r>
              <a:rPr lang="en-US" sz="1400" b="1"/>
              <a:t> b;</a:t>
            </a:r>
            <a:r>
              <a:rPr sz="1400"/>
              <a:t> </a:t>
            </a:r>
            <a:r>
              <a:rPr lang="en-US" altLang="zh-CN" sz="1400"/>
              <a:t>//</a:t>
            </a:r>
            <a:r>
              <a:rPr sz="1400"/>
              <a:t>声明变量</a:t>
            </a:r>
            <a:r>
              <a:rPr lang="en-US" sz="1400"/>
              <a:t>b</a:t>
            </a:r>
            <a:endParaRPr sz="1400"/>
          </a:p>
          <a:p>
            <a:r>
              <a:rPr lang="en-US" sz="1400"/>
              <a:t>		//a</a:t>
            </a:r>
            <a:r>
              <a:rPr sz="1400"/>
              <a:t>已经有值，可以使用</a:t>
            </a:r>
          </a:p>
          <a:p>
            <a:r>
              <a:rPr lang="en-US" sz="1400"/>
              <a:t>		</a:t>
            </a:r>
            <a:r>
              <a:rPr lang="en-US" sz="1400" err="1"/>
              <a:t>System.out.println</a:t>
            </a:r>
            <a:r>
              <a:rPr lang="en-US" sz="1400"/>
              <a:t>("a="+a);</a:t>
            </a:r>
            <a:endParaRPr sz="1400"/>
          </a:p>
          <a:p>
            <a:r>
              <a:rPr lang="en-US" sz="1400"/>
              <a:t>		//</a:t>
            </a:r>
            <a:r>
              <a:rPr sz="1400"/>
              <a:t>错误，</a:t>
            </a:r>
            <a:r>
              <a:rPr lang="en-US" sz="1400"/>
              <a:t>b</a:t>
            </a:r>
            <a:r>
              <a:rPr sz="1400"/>
              <a:t>还没有值，不能使用</a:t>
            </a:r>
          </a:p>
          <a:p>
            <a:r>
              <a:rPr lang="en-US" sz="1400"/>
              <a:t>		// </a:t>
            </a:r>
            <a:r>
              <a:rPr lang="en-US" sz="1400" err="1"/>
              <a:t>System.out.println</a:t>
            </a:r>
            <a:r>
              <a:rPr lang="en-US" sz="1400"/>
              <a:t>("b="+b);		</a:t>
            </a:r>
            <a:endParaRPr sz="1400"/>
          </a:p>
          <a:p>
            <a:r>
              <a:rPr lang="en-US" sz="1400"/>
              <a:t>		</a:t>
            </a:r>
            <a:r>
              <a:rPr lang="en-US" sz="1400" b="1"/>
              <a:t>b=20;</a:t>
            </a:r>
            <a:r>
              <a:rPr sz="1400"/>
              <a:t> </a:t>
            </a:r>
            <a:r>
              <a:rPr lang="en-US" altLang="zh-CN" sz="1400"/>
              <a:t>//</a:t>
            </a:r>
            <a:r>
              <a:rPr sz="1400"/>
              <a:t>在使用之前先给</a:t>
            </a:r>
            <a:r>
              <a:rPr lang="en-US" altLang="zh-CN" sz="1400"/>
              <a:t>b</a:t>
            </a:r>
            <a:r>
              <a:rPr sz="1400"/>
              <a:t>赋值</a:t>
            </a:r>
          </a:p>
          <a:p>
            <a:r>
              <a:rPr lang="en-US" sz="1400"/>
              <a:t>		//</a:t>
            </a:r>
            <a:r>
              <a:rPr sz="1400"/>
              <a:t>正确，</a:t>
            </a:r>
            <a:r>
              <a:rPr lang="en-US" sz="1400"/>
              <a:t>b</a:t>
            </a:r>
            <a:r>
              <a:rPr sz="1400"/>
              <a:t>有值后可以使用</a:t>
            </a:r>
          </a:p>
          <a:p>
            <a:r>
              <a:rPr lang="en-US" sz="1400"/>
              <a:t>		</a:t>
            </a:r>
            <a:r>
              <a:rPr lang="en-US" sz="1400" err="1"/>
              <a:t>System.out.println</a:t>
            </a:r>
            <a:r>
              <a:rPr lang="en-US" sz="1400"/>
              <a:t>("b="+b);</a:t>
            </a:r>
            <a:endParaRPr sz="1400"/>
          </a:p>
          <a:p>
            <a:r>
              <a:rPr lang="en-US" sz="1400"/>
              <a:t>	}</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714362"/>
            <a:ext cx="8207375" cy="3750469"/>
          </a:xfrm>
        </p:spPr>
        <p:txBody>
          <a:bodyPr/>
          <a:lstStyle/>
          <a:p>
            <a:pPr>
              <a:buNone/>
            </a:pPr>
            <a:r>
              <a:t>	Java</a:t>
            </a:r>
            <a:r>
              <a:rPr lang="zh-CN"/>
              <a:t>的数据类型分为两大类：</a:t>
            </a:r>
          </a:p>
          <a:p>
            <a:pPr lvl="0"/>
            <a:r>
              <a:rPr lang="zh-CN"/>
              <a:t>基本类型是一个单纯的数据类型，表示一个具体的数字、字符或布尔值。</a:t>
            </a:r>
          </a:p>
          <a:p>
            <a:pPr lvl="0"/>
            <a:r>
              <a:rPr lang="zh-CN"/>
              <a:t>引用类型是一个复杂的数据结构，是指向存储在内存的“堆”中数据的指针或引用（地址）。</a:t>
            </a:r>
          </a:p>
          <a:p>
            <a:pPr lvl="0"/>
            <a:endParaRPr lang="zh-CN" altLang="en-US"/>
          </a:p>
          <a:p>
            <a:endParaRPr lang="zh-CN" altLang="en-US"/>
          </a:p>
        </p:txBody>
      </p:sp>
      <p:sp>
        <p:nvSpPr>
          <p:cNvPr id="4" name="标题 3"/>
          <p:cNvSpPr>
            <a:spLocks noGrp="1"/>
          </p:cNvSpPr>
          <p:nvPr>
            <p:ph type="title"/>
          </p:nvPr>
        </p:nvSpPr>
        <p:spPr/>
        <p:txBody>
          <a:bodyPr/>
          <a:lstStyle/>
          <a:p>
            <a:r>
              <a:rPr lang="en-US"/>
              <a:t>2.3  </a:t>
            </a:r>
            <a:r>
              <a:t>数据类型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t>Java</a:t>
            </a:r>
            <a:r>
              <a:rPr lang="zh-CN"/>
              <a:t>的基本数据类型主要包括如下四类：</a:t>
            </a:r>
          </a:p>
          <a:p>
            <a:pPr lvl="1"/>
            <a:r>
              <a:rPr lang="zh-CN"/>
              <a:t>整数类型：</a:t>
            </a:r>
            <a:r>
              <a:t>byte</a:t>
            </a:r>
            <a:r>
              <a:rPr lang="zh-CN"/>
              <a:t>、</a:t>
            </a:r>
            <a:r>
              <a:t>short</a:t>
            </a:r>
            <a:r>
              <a:rPr lang="zh-CN"/>
              <a:t>、</a:t>
            </a:r>
            <a:r>
              <a:t>int</a:t>
            </a:r>
            <a:r>
              <a:rPr lang="zh-CN"/>
              <a:t>、</a:t>
            </a:r>
            <a:r>
              <a:t>long</a:t>
            </a:r>
            <a:endParaRPr lang="zh-CN"/>
          </a:p>
          <a:p>
            <a:pPr lvl="1"/>
            <a:r>
              <a:rPr lang="zh-CN"/>
              <a:t>浮点类型：</a:t>
            </a:r>
            <a:r>
              <a:t>float</a:t>
            </a:r>
            <a:r>
              <a:rPr lang="zh-CN"/>
              <a:t>、</a:t>
            </a:r>
            <a:r>
              <a:t>double</a:t>
            </a:r>
            <a:endParaRPr lang="zh-CN"/>
          </a:p>
          <a:p>
            <a:pPr lvl="1"/>
            <a:r>
              <a:rPr lang="zh-CN"/>
              <a:t>字符类型：</a:t>
            </a:r>
            <a:r>
              <a:t>char</a:t>
            </a:r>
            <a:endParaRPr lang="zh-CN"/>
          </a:p>
          <a:p>
            <a:pPr lvl="1"/>
            <a:r>
              <a:rPr lang="zh-CN"/>
              <a:t>布尔类型：</a:t>
            </a:r>
            <a:r>
              <a:t>boolean</a:t>
            </a:r>
            <a:endParaRPr lang="zh-CN"/>
          </a:p>
          <a:p>
            <a:pPr lvl="0"/>
            <a:endParaRPr lang="zh-CN" altLang="en-US"/>
          </a:p>
        </p:txBody>
      </p:sp>
      <p:sp>
        <p:nvSpPr>
          <p:cNvPr id="8" name="标题 7"/>
          <p:cNvSpPr>
            <a:spLocks noGrp="1"/>
          </p:cNvSpPr>
          <p:nvPr>
            <p:ph type="title"/>
          </p:nvPr>
        </p:nvSpPr>
        <p:spPr/>
        <p:txBody>
          <a:bodyPr/>
          <a:lstStyle/>
          <a:p>
            <a:r>
              <a:rPr lang="en-US"/>
              <a:t>2.3.1  </a:t>
            </a:r>
            <a:r>
              <a:t>基本类型</a:t>
            </a:r>
          </a:p>
        </p:txBody>
      </p:sp>
      <p:sp>
        <p:nvSpPr>
          <p:cNvPr id="419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7" name="内容占位符 6"/>
          <p:cNvSpPr>
            <a:spLocks noGrp="1"/>
          </p:cNvSpPr>
          <p:nvPr>
            <p:ph idx="1"/>
          </p:nvPr>
        </p:nvSpPr>
        <p:spPr>
          <a:xfrm>
            <a:off x="500039" y="714362"/>
            <a:ext cx="8207375" cy="2071699"/>
          </a:xfrm>
        </p:spPr>
        <p:txBody>
          <a:bodyPr/>
          <a:lstStyle/>
          <a:p>
            <a:r>
              <a:t>Java</a:t>
            </a:r>
            <a:r>
              <a:rPr lang="zh-CN"/>
              <a:t>各种基本类型的大小和取值范围</a:t>
            </a:r>
            <a:endParaRPr lang="zh-CN" altLang="en-US"/>
          </a:p>
        </p:txBody>
      </p:sp>
      <p:sp>
        <p:nvSpPr>
          <p:cNvPr id="6" name="标题 5"/>
          <p:cNvSpPr>
            <a:spLocks noGrp="1"/>
          </p:cNvSpPr>
          <p:nvPr>
            <p:ph type="title"/>
          </p:nvPr>
        </p:nvSpPr>
        <p:spPr/>
        <p:txBody>
          <a:bodyPr/>
          <a:lstStyle/>
          <a:p>
            <a:r>
              <a:rPr lang="en-US"/>
              <a:t>2.3.1  </a:t>
            </a:r>
            <a:r>
              <a:t>基本类型</a:t>
            </a:r>
          </a:p>
        </p:txBody>
      </p:sp>
      <p:graphicFrame>
        <p:nvGraphicFramePr>
          <p:cNvPr id="9" name="表格占位符 8"/>
          <p:cNvGraphicFramePr>
            <a:graphicFrameLocks noGrp="1"/>
          </p:cNvGraphicFramePr>
          <p:nvPr>
            <p:ph type="tbl" sz="quarter" idx="11"/>
            <p:extLst>
              <p:ext uri="{D42A27DB-BD31-4B8C-83A1-F6EECF244321}">
                <p14:modId xmlns:p14="http://schemas.microsoft.com/office/powerpoint/2010/main" val="65141328"/>
              </p:ext>
            </p:extLst>
          </p:nvPr>
        </p:nvGraphicFramePr>
        <p:xfrm>
          <a:off x="1403648" y="1275606"/>
          <a:ext cx="6025873" cy="3643317"/>
        </p:xfrm>
        <a:graphic>
          <a:graphicData uri="http://schemas.openxmlformats.org/drawingml/2006/table">
            <a:tbl>
              <a:tblPr firstRow="1" bandRow="1">
                <a:tableStyleId>{5C22544A-7EE6-4342-B048-85BDC9FD1C3A}</a:tableStyleId>
              </a:tblPr>
              <a:tblGrid>
                <a:gridCol w="914476">
                  <a:extLst>
                    <a:ext uri="{9D8B030D-6E8A-4147-A177-3AD203B41FA5}">
                      <a16:colId xmlns:a16="http://schemas.microsoft.com/office/drawing/2014/main" val="20000"/>
                    </a:ext>
                  </a:extLst>
                </a:gridCol>
                <a:gridCol w="1703799">
                  <a:extLst>
                    <a:ext uri="{9D8B030D-6E8A-4147-A177-3AD203B41FA5}">
                      <a16:colId xmlns:a16="http://schemas.microsoft.com/office/drawing/2014/main" val="20001"/>
                    </a:ext>
                  </a:extLst>
                </a:gridCol>
                <a:gridCol w="1703799">
                  <a:extLst>
                    <a:ext uri="{9D8B030D-6E8A-4147-A177-3AD203B41FA5}">
                      <a16:colId xmlns:a16="http://schemas.microsoft.com/office/drawing/2014/main" val="20002"/>
                    </a:ext>
                  </a:extLst>
                </a:gridCol>
                <a:gridCol w="1703799">
                  <a:extLst>
                    <a:ext uri="{9D8B030D-6E8A-4147-A177-3AD203B41FA5}">
                      <a16:colId xmlns:a16="http://schemas.microsoft.com/office/drawing/2014/main" val="20003"/>
                    </a:ext>
                  </a:extLst>
                </a:gridCol>
              </a:tblGrid>
              <a:tr h="404813">
                <a:tc>
                  <a:txBody>
                    <a:bodyPr/>
                    <a:lstStyle/>
                    <a:p>
                      <a:pPr marL="0" algn="ctr" defTabSz="914400" rtl="0" eaLnBrk="1" latinLnBrk="0" hangingPunct="1">
                        <a:spcAft>
                          <a:spcPts val="0"/>
                        </a:spcAft>
                      </a:pPr>
                      <a:r>
                        <a:rPr lang="zh-CN" sz="1400" b="1" kern="100">
                          <a:solidFill>
                            <a:schemeClr val="lt1"/>
                          </a:solidFill>
                          <a:latin typeface="Calibri"/>
                          <a:ea typeface="宋体"/>
                          <a:cs typeface="Times New Roman"/>
                        </a:rPr>
                        <a:t>类型名称</a:t>
                      </a:r>
                    </a:p>
                  </a:txBody>
                  <a:tcPr marL="68580" marR="68580" marT="0" marB="0" anchor="ctr"/>
                </a:tc>
                <a:tc>
                  <a:txBody>
                    <a:bodyPr/>
                    <a:lstStyle/>
                    <a:p>
                      <a:pPr algn="ctr">
                        <a:spcAft>
                          <a:spcPts val="0"/>
                        </a:spcAft>
                      </a:pPr>
                      <a:r>
                        <a:rPr lang="zh-CN" sz="1400" b="1" kern="100">
                          <a:latin typeface="Calibri"/>
                          <a:ea typeface="宋体"/>
                          <a:cs typeface="Times New Roman"/>
                        </a:rPr>
                        <a:t>关键字</a:t>
                      </a:r>
                      <a:endParaRPr lang="zh-CN" sz="1400" kern="100">
                        <a:latin typeface="Calibri"/>
                        <a:ea typeface="宋体"/>
                        <a:cs typeface="Times New Roman"/>
                      </a:endParaRPr>
                    </a:p>
                  </a:txBody>
                  <a:tcPr marL="68580" marR="68580" marT="0" marB="0" anchor="ctr"/>
                </a:tc>
                <a:tc>
                  <a:txBody>
                    <a:bodyPr/>
                    <a:lstStyle/>
                    <a:p>
                      <a:pPr algn="ctr">
                        <a:spcAft>
                          <a:spcPts val="0"/>
                        </a:spcAft>
                      </a:pPr>
                      <a:r>
                        <a:rPr lang="zh-CN" sz="1400" b="1" kern="100">
                          <a:latin typeface="Calibri"/>
                          <a:ea typeface="宋体"/>
                          <a:cs typeface="Times New Roman"/>
                        </a:rPr>
                        <a:t>大小</a:t>
                      </a:r>
                      <a:endParaRPr lang="zh-CN" sz="1400" kern="100">
                        <a:latin typeface="Calibri"/>
                        <a:ea typeface="宋体"/>
                        <a:cs typeface="Times New Roman"/>
                      </a:endParaRPr>
                    </a:p>
                  </a:txBody>
                  <a:tcPr marL="68580" marR="68580" marT="0" marB="0" anchor="ctr"/>
                </a:tc>
                <a:tc>
                  <a:txBody>
                    <a:bodyPr/>
                    <a:lstStyle/>
                    <a:p>
                      <a:pPr algn="ctr">
                        <a:spcAft>
                          <a:spcPts val="0"/>
                        </a:spcAft>
                      </a:pPr>
                      <a:r>
                        <a:rPr lang="zh-CN" sz="1400" b="1" kern="100">
                          <a:latin typeface="Calibri"/>
                          <a:ea typeface="宋体"/>
                          <a:cs typeface="Times New Roman"/>
                        </a:rPr>
                        <a:t>取值范围</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404813">
                <a:tc>
                  <a:txBody>
                    <a:bodyPr/>
                    <a:lstStyle/>
                    <a:p>
                      <a:pPr algn="just">
                        <a:spcAft>
                          <a:spcPts val="0"/>
                        </a:spcAft>
                      </a:pPr>
                      <a:r>
                        <a:rPr lang="zh-CN" sz="1400" kern="100">
                          <a:latin typeface="Times New Roman"/>
                          <a:ea typeface="宋体"/>
                          <a:cs typeface="Times New Roman"/>
                        </a:rPr>
                        <a:t>字节型</a:t>
                      </a:r>
                      <a:endParaRPr lang="zh-CN" sz="1400" kern="100">
                        <a:latin typeface="Calibri"/>
                        <a:ea typeface="宋体"/>
                        <a:cs typeface="Times New Roman"/>
                      </a:endParaRPr>
                    </a:p>
                  </a:txBody>
                  <a:tcPr marL="68580" marR="68580" marT="0" marB="0" anchor="ctr"/>
                </a:tc>
                <a:tc>
                  <a:txBody>
                    <a:bodyPr/>
                    <a:lstStyle/>
                    <a:p>
                      <a:pPr algn="just">
                        <a:spcAft>
                          <a:spcPts val="0"/>
                        </a:spcAft>
                      </a:pPr>
                      <a:r>
                        <a:rPr lang="en-US" sz="1400" kern="100">
                          <a:latin typeface="Times New Roman"/>
                          <a:ea typeface="宋体"/>
                          <a:cs typeface="Times New Roman"/>
                        </a:rPr>
                        <a:t>byte</a:t>
                      </a:r>
                      <a:endParaRPr lang="zh-CN" sz="1400" kern="100">
                        <a:latin typeface="Calibri"/>
                        <a:ea typeface="宋体"/>
                        <a:cs typeface="Times New Roman"/>
                      </a:endParaRPr>
                    </a:p>
                  </a:txBody>
                  <a:tcPr marL="68580" marR="68580" marT="0" marB="0" anchor="ctr"/>
                </a:tc>
                <a:tc>
                  <a:txBody>
                    <a:bodyPr/>
                    <a:lstStyle/>
                    <a:p>
                      <a:pPr algn="just">
                        <a:spcAft>
                          <a:spcPts val="0"/>
                        </a:spcAft>
                      </a:pPr>
                      <a:r>
                        <a:rPr lang="en-US" sz="1400" kern="100">
                          <a:latin typeface="Times New Roman"/>
                          <a:ea typeface="宋体"/>
                          <a:cs typeface="Times New Roman"/>
                        </a:rPr>
                        <a:t>8</a:t>
                      </a:r>
                      <a:r>
                        <a:rPr lang="zh-CN" sz="1400" kern="100">
                          <a:latin typeface="Times New Roman"/>
                          <a:ea typeface="宋体"/>
                          <a:cs typeface="Times New Roman"/>
                        </a:rPr>
                        <a:t>位</a:t>
                      </a:r>
                      <a:endParaRPr lang="zh-CN" sz="1400" kern="100">
                        <a:latin typeface="Calibri"/>
                        <a:ea typeface="宋体"/>
                        <a:cs typeface="Times New Roman"/>
                      </a:endParaRPr>
                    </a:p>
                  </a:txBody>
                  <a:tcPr marL="68580" marR="68580" marT="0" marB="0" anchor="ctr"/>
                </a:tc>
                <a:tc>
                  <a:txBody>
                    <a:bodyPr/>
                    <a:lstStyle/>
                    <a:p>
                      <a:pPr algn="just">
                        <a:spcAft>
                          <a:spcPts val="0"/>
                        </a:spcAft>
                      </a:pPr>
                      <a:r>
                        <a:rPr lang="en-US" sz="1400" kern="100">
                          <a:latin typeface="Times New Roman"/>
                          <a:ea typeface="宋体"/>
                          <a:cs typeface="Times New Roman"/>
                        </a:rPr>
                        <a:t>-2</a:t>
                      </a:r>
                      <a:r>
                        <a:rPr lang="en-US" sz="1400" kern="100" baseline="30000">
                          <a:latin typeface="Times New Roman"/>
                          <a:ea typeface="宋体"/>
                          <a:cs typeface="Times New Roman"/>
                        </a:rPr>
                        <a:t>7</a:t>
                      </a:r>
                      <a:r>
                        <a:rPr lang="zh-CN" sz="1400" kern="100">
                          <a:latin typeface="Times New Roman"/>
                          <a:ea typeface="宋体"/>
                          <a:cs typeface="Times New Roman"/>
                        </a:rPr>
                        <a:t>～</a:t>
                      </a:r>
                      <a:r>
                        <a:rPr lang="en-US" sz="1400" kern="100">
                          <a:latin typeface="Times New Roman"/>
                          <a:ea typeface="宋体"/>
                          <a:cs typeface="Times New Roman"/>
                        </a:rPr>
                        <a:t>2</a:t>
                      </a:r>
                      <a:r>
                        <a:rPr lang="en-US" sz="1400" kern="100" baseline="30000">
                          <a:latin typeface="Times New Roman"/>
                          <a:ea typeface="宋体"/>
                          <a:cs typeface="Times New Roman"/>
                        </a:rPr>
                        <a:t>7</a:t>
                      </a:r>
                      <a:r>
                        <a:rPr lang="en-US" sz="1400" kern="100">
                          <a:latin typeface="Times New Roman"/>
                          <a:ea typeface="宋体"/>
                          <a:cs typeface="Times New Roman"/>
                        </a:rPr>
                        <a:t>-1</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404813">
                <a:tc>
                  <a:txBody>
                    <a:bodyPr/>
                    <a:lstStyle/>
                    <a:p>
                      <a:pPr algn="just">
                        <a:spcAft>
                          <a:spcPts val="0"/>
                        </a:spcAft>
                      </a:pPr>
                      <a:r>
                        <a:rPr lang="zh-CN" sz="1400" kern="100">
                          <a:latin typeface="Times New Roman"/>
                          <a:ea typeface="宋体"/>
                          <a:cs typeface="Times New Roman"/>
                        </a:rPr>
                        <a:t>短整型</a:t>
                      </a:r>
                      <a:endParaRPr lang="zh-CN" sz="1400" kern="100">
                        <a:latin typeface="Calibri"/>
                        <a:ea typeface="宋体"/>
                        <a:cs typeface="Times New Roman"/>
                      </a:endParaRPr>
                    </a:p>
                  </a:txBody>
                  <a:tcPr marL="68580" marR="68580" marT="0" marB="0" anchor="ctr"/>
                </a:tc>
                <a:tc>
                  <a:txBody>
                    <a:bodyPr/>
                    <a:lstStyle/>
                    <a:p>
                      <a:pPr algn="just">
                        <a:spcAft>
                          <a:spcPts val="0"/>
                        </a:spcAft>
                      </a:pPr>
                      <a:r>
                        <a:rPr lang="en-US" sz="1400" kern="100">
                          <a:latin typeface="Times New Roman"/>
                          <a:ea typeface="宋体"/>
                          <a:cs typeface="Times New Roman"/>
                        </a:rPr>
                        <a:t>short</a:t>
                      </a:r>
                      <a:endParaRPr lang="zh-CN" sz="1400" kern="100">
                        <a:latin typeface="Calibri"/>
                        <a:ea typeface="宋体"/>
                        <a:cs typeface="Times New Roman"/>
                      </a:endParaRPr>
                    </a:p>
                  </a:txBody>
                  <a:tcPr marL="68580" marR="68580" marT="0" marB="0" anchor="ctr"/>
                </a:tc>
                <a:tc>
                  <a:txBody>
                    <a:bodyPr/>
                    <a:lstStyle/>
                    <a:p>
                      <a:pPr algn="just">
                        <a:spcAft>
                          <a:spcPts val="0"/>
                        </a:spcAft>
                      </a:pPr>
                      <a:r>
                        <a:rPr lang="en-US" sz="1400" kern="100">
                          <a:latin typeface="Times New Roman"/>
                          <a:ea typeface="宋体"/>
                          <a:cs typeface="Times New Roman"/>
                        </a:rPr>
                        <a:t>16</a:t>
                      </a:r>
                      <a:r>
                        <a:rPr lang="zh-CN" sz="1400" kern="100">
                          <a:latin typeface="Times New Roman"/>
                          <a:ea typeface="宋体"/>
                          <a:cs typeface="Times New Roman"/>
                        </a:rPr>
                        <a:t>位</a:t>
                      </a:r>
                      <a:endParaRPr lang="zh-CN" sz="1400" kern="100">
                        <a:latin typeface="Calibri"/>
                        <a:ea typeface="宋体"/>
                        <a:cs typeface="Times New Roman"/>
                      </a:endParaRPr>
                    </a:p>
                  </a:txBody>
                  <a:tcPr marL="68580" marR="68580" marT="0" marB="0" anchor="ctr"/>
                </a:tc>
                <a:tc>
                  <a:txBody>
                    <a:bodyPr/>
                    <a:lstStyle/>
                    <a:p>
                      <a:pPr algn="just">
                        <a:spcAft>
                          <a:spcPts val="0"/>
                        </a:spcAft>
                      </a:pPr>
                      <a:r>
                        <a:rPr lang="en-US" sz="1400" kern="100">
                          <a:latin typeface="Times New Roman"/>
                          <a:ea typeface="宋体"/>
                          <a:cs typeface="Times New Roman"/>
                        </a:rPr>
                        <a:t>-2</a:t>
                      </a:r>
                      <a:r>
                        <a:rPr lang="en-US" sz="1400" kern="100" baseline="30000">
                          <a:latin typeface="Times New Roman"/>
                          <a:ea typeface="宋体"/>
                          <a:cs typeface="Times New Roman"/>
                        </a:rPr>
                        <a:t>15</a:t>
                      </a:r>
                      <a:r>
                        <a:rPr lang="zh-CN" sz="1400" kern="100">
                          <a:latin typeface="Times New Roman"/>
                          <a:ea typeface="宋体"/>
                          <a:cs typeface="Times New Roman"/>
                        </a:rPr>
                        <a:t>～</a:t>
                      </a:r>
                      <a:r>
                        <a:rPr lang="en-US" sz="1400" kern="100">
                          <a:latin typeface="Times New Roman"/>
                          <a:ea typeface="宋体"/>
                          <a:cs typeface="Times New Roman"/>
                        </a:rPr>
                        <a:t>2</a:t>
                      </a:r>
                      <a:r>
                        <a:rPr lang="en-US" sz="1400" kern="100" baseline="30000">
                          <a:latin typeface="Times New Roman"/>
                          <a:ea typeface="宋体"/>
                          <a:cs typeface="Times New Roman"/>
                        </a:rPr>
                        <a:t>15</a:t>
                      </a:r>
                      <a:r>
                        <a:rPr lang="en-US" sz="1400" kern="100">
                          <a:latin typeface="Times New Roman"/>
                          <a:ea typeface="宋体"/>
                          <a:cs typeface="Times New Roman"/>
                        </a:rPr>
                        <a:t>-1</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404813">
                <a:tc>
                  <a:txBody>
                    <a:bodyPr/>
                    <a:lstStyle/>
                    <a:p>
                      <a:pPr algn="just">
                        <a:spcAft>
                          <a:spcPts val="0"/>
                        </a:spcAft>
                      </a:pPr>
                      <a:r>
                        <a:rPr lang="zh-CN" sz="1400" kern="100">
                          <a:latin typeface="Times New Roman"/>
                          <a:ea typeface="宋体"/>
                          <a:cs typeface="Times New Roman"/>
                        </a:rPr>
                        <a:t>整型</a:t>
                      </a:r>
                      <a:endParaRPr lang="zh-CN" sz="1400" kern="100">
                        <a:latin typeface="Calibri"/>
                        <a:ea typeface="宋体"/>
                        <a:cs typeface="Times New Roman"/>
                      </a:endParaRPr>
                    </a:p>
                  </a:txBody>
                  <a:tcPr marL="68580" marR="68580" marT="0" marB="0" anchor="ctr"/>
                </a:tc>
                <a:tc>
                  <a:txBody>
                    <a:bodyPr/>
                    <a:lstStyle/>
                    <a:p>
                      <a:pPr algn="just">
                        <a:spcAft>
                          <a:spcPts val="0"/>
                        </a:spcAft>
                      </a:pPr>
                      <a:r>
                        <a:rPr lang="en-US" sz="1400" kern="100">
                          <a:latin typeface="Times New Roman"/>
                          <a:ea typeface="宋体"/>
                          <a:cs typeface="Times New Roman"/>
                        </a:rPr>
                        <a:t>int</a:t>
                      </a:r>
                      <a:endParaRPr lang="zh-CN" sz="1400" kern="100">
                        <a:latin typeface="Calibri"/>
                        <a:ea typeface="宋体"/>
                        <a:cs typeface="Times New Roman"/>
                      </a:endParaRPr>
                    </a:p>
                  </a:txBody>
                  <a:tcPr marL="68580" marR="68580" marT="0" marB="0" anchor="ctr"/>
                </a:tc>
                <a:tc>
                  <a:txBody>
                    <a:bodyPr/>
                    <a:lstStyle/>
                    <a:p>
                      <a:pPr algn="just">
                        <a:spcAft>
                          <a:spcPts val="0"/>
                        </a:spcAft>
                      </a:pPr>
                      <a:r>
                        <a:rPr lang="en-US" sz="1400" kern="100">
                          <a:latin typeface="Times New Roman"/>
                          <a:ea typeface="宋体"/>
                          <a:cs typeface="Times New Roman"/>
                        </a:rPr>
                        <a:t>32</a:t>
                      </a:r>
                      <a:r>
                        <a:rPr lang="zh-CN" sz="1400" kern="100">
                          <a:latin typeface="Times New Roman"/>
                          <a:ea typeface="宋体"/>
                          <a:cs typeface="Times New Roman"/>
                        </a:rPr>
                        <a:t>位</a:t>
                      </a:r>
                      <a:endParaRPr lang="zh-CN" sz="1400" kern="100">
                        <a:latin typeface="Calibri"/>
                        <a:ea typeface="宋体"/>
                        <a:cs typeface="Times New Roman"/>
                      </a:endParaRPr>
                    </a:p>
                  </a:txBody>
                  <a:tcPr marL="68580" marR="68580" marT="0" marB="0" anchor="ctr"/>
                </a:tc>
                <a:tc>
                  <a:txBody>
                    <a:bodyPr/>
                    <a:lstStyle/>
                    <a:p>
                      <a:pPr algn="just">
                        <a:spcAft>
                          <a:spcPts val="0"/>
                        </a:spcAft>
                      </a:pPr>
                      <a:r>
                        <a:rPr lang="en-US" sz="1400" kern="100">
                          <a:latin typeface="Times New Roman"/>
                          <a:ea typeface="宋体"/>
                          <a:cs typeface="Times New Roman"/>
                        </a:rPr>
                        <a:t>-2</a:t>
                      </a:r>
                      <a:r>
                        <a:rPr lang="en-US" sz="1400" kern="100" baseline="30000">
                          <a:latin typeface="Times New Roman"/>
                          <a:ea typeface="宋体"/>
                          <a:cs typeface="Times New Roman"/>
                        </a:rPr>
                        <a:t>31</a:t>
                      </a:r>
                      <a:r>
                        <a:rPr lang="zh-CN" sz="1400" kern="100">
                          <a:latin typeface="Times New Roman"/>
                          <a:ea typeface="宋体"/>
                          <a:cs typeface="Times New Roman"/>
                        </a:rPr>
                        <a:t>～</a:t>
                      </a:r>
                      <a:r>
                        <a:rPr lang="en-US" sz="1400" kern="100">
                          <a:latin typeface="Times New Roman"/>
                          <a:ea typeface="宋体"/>
                          <a:cs typeface="Times New Roman"/>
                        </a:rPr>
                        <a:t>2</a:t>
                      </a:r>
                      <a:r>
                        <a:rPr lang="en-US" sz="1400" kern="100" baseline="30000">
                          <a:latin typeface="Times New Roman"/>
                          <a:ea typeface="宋体"/>
                          <a:cs typeface="Times New Roman"/>
                        </a:rPr>
                        <a:t>31</a:t>
                      </a:r>
                      <a:r>
                        <a:rPr lang="en-US" sz="1400" kern="100">
                          <a:latin typeface="Times New Roman"/>
                          <a:ea typeface="宋体"/>
                          <a:cs typeface="Times New Roman"/>
                        </a:rPr>
                        <a:t>-1</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404813">
                <a:tc>
                  <a:txBody>
                    <a:bodyPr/>
                    <a:lstStyle/>
                    <a:p>
                      <a:pPr algn="just">
                        <a:spcAft>
                          <a:spcPts val="0"/>
                        </a:spcAft>
                      </a:pPr>
                      <a:r>
                        <a:rPr lang="zh-CN" sz="1400" kern="100">
                          <a:latin typeface="Times New Roman"/>
                          <a:ea typeface="宋体"/>
                          <a:cs typeface="Times New Roman"/>
                        </a:rPr>
                        <a:t>长整型</a:t>
                      </a:r>
                      <a:endParaRPr lang="zh-CN" sz="1400" kern="100">
                        <a:latin typeface="Calibri"/>
                        <a:ea typeface="宋体"/>
                        <a:cs typeface="Times New Roman"/>
                      </a:endParaRPr>
                    </a:p>
                  </a:txBody>
                  <a:tcPr marL="68580" marR="68580" marT="0" marB="0" anchor="ctr"/>
                </a:tc>
                <a:tc>
                  <a:txBody>
                    <a:bodyPr/>
                    <a:lstStyle/>
                    <a:p>
                      <a:pPr algn="just">
                        <a:spcAft>
                          <a:spcPts val="0"/>
                        </a:spcAft>
                      </a:pPr>
                      <a:r>
                        <a:rPr lang="en-US" sz="1400" kern="100">
                          <a:latin typeface="Times New Roman"/>
                          <a:ea typeface="宋体"/>
                          <a:cs typeface="Times New Roman"/>
                        </a:rPr>
                        <a:t>long</a:t>
                      </a:r>
                      <a:endParaRPr lang="zh-CN" sz="1400" kern="100">
                        <a:latin typeface="Calibri"/>
                        <a:ea typeface="宋体"/>
                        <a:cs typeface="Times New Roman"/>
                      </a:endParaRPr>
                    </a:p>
                  </a:txBody>
                  <a:tcPr marL="68580" marR="68580" marT="0" marB="0" anchor="ctr"/>
                </a:tc>
                <a:tc>
                  <a:txBody>
                    <a:bodyPr/>
                    <a:lstStyle/>
                    <a:p>
                      <a:pPr algn="just">
                        <a:spcAft>
                          <a:spcPts val="0"/>
                        </a:spcAft>
                      </a:pPr>
                      <a:r>
                        <a:rPr lang="en-US" sz="1400" kern="100">
                          <a:latin typeface="Times New Roman"/>
                          <a:ea typeface="宋体"/>
                          <a:cs typeface="Times New Roman"/>
                        </a:rPr>
                        <a:t>64</a:t>
                      </a:r>
                      <a:r>
                        <a:rPr lang="zh-CN" sz="1400" kern="100">
                          <a:latin typeface="Times New Roman"/>
                          <a:ea typeface="宋体"/>
                          <a:cs typeface="Times New Roman"/>
                        </a:rPr>
                        <a:t>位</a:t>
                      </a:r>
                      <a:endParaRPr lang="zh-CN" sz="1400" kern="100">
                        <a:latin typeface="Calibri"/>
                        <a:ea typeface="宋体"/>
                        <a:cs typeface="Times New Roman"/>
                      </a:endParaRPr>
                    </a:p>
                  </a:txBody>
                  <a:tcPr marL="68580" marR="68580" marT="0" marB="0" anchor="ctr"/>
                </a:tc>
                <a:tc>
                  <a:txBody>
                    <a:bodyPr/>
                    <a:lstStyle/>
                    <a:p>
                      <a:pPr algn="just">
                        <a:spcAft>
                          <a:spcPts val="0"/>
                        </a:spcAft>
                      </a:pPr>
                      <a:r>
                        <a:rPr lang="en-US" sz="1400" kern="100">
                          <a:latin typeface="Times New Roman"/>
                          <a:ea typeface="宋体"/>
                          <a:cs typeface="Times New Roman"/>
                        </a:rPr>
                        <a:t>-2</a:t>
                      </a:r>
                      <a:r>
                        <a:rPr lang="en-US" sz="1400" kern="100" baseline="30000">
                          <a:latin typeface="Times New Roman"/>
                          <a:ea typeface="宋体"/>
                          <a:cs typeface="Times New Roman"/>
                        </a:rPr>
                        <a:t>63</a:t>
                      </a:r>
                      <a:r>
                        <a:rPr lang="zh-CN" sz="1400" kern="100">
                          <a:latin typeface="Times New Roman"/>
                          <a:ea typeface="宋体"/>
                          <a:cs typeface="Times New Roman"/>
                        </a:rPr>
                        <a:t>～</a:t>
                      </a:r>
                      <a:r>
                        <a:rPr lang="en-US" sz="1400" kern="100">
                          <a:latin typeface="Times New Roman"/>
                          <a:ea typeface="宋体"/>
                          <a:cs typeface="Times New Roman"/>
                        </a:rPr>
                        <a:t>2</a:t>
                      </a:r>
                      <a:r>
                        <a:rPr lang="en-US" sz="1400" kern="100" baseline="30000">
                          <a:latin typeface="Times New Roman"/>
                          <a:ea typeface="宋体"/>
                          <a:cs typeface="Times New Roman"/>
                        </a:rPr>
                        <a:t>63</a:t>
                      </a:r>
                      <a:r>
                        <a:rPr lang="en-US" sz="1400" kern="100">
                          <a:latin typeface="Times New Roman"/>
                          <a:ea typeface="宋体"/>
                          <a:cs typeface="Times New Roman"/>
                        </a:rPr>
                        <a:t>-1</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r h="404813">
                <a:tc>
                  <a:txBody>
                    <a:bodyPr/>
                    <a:lstStyle/>
                    <a:p>
                      <a:pPr algn="just">
                        <a:spcAft>
                          <a:spcPts val="0"/>
                        </a:spcAft>
                      </a:pPr>
                      <a:r>
                        <a:rPr lang="zh-CN" sz="1400" kern="100">
                          <a:latin typeface="Times New Roman"/>
                          <a:ea typeface="宋体"/>
                          <a:cs typeface="Times New Roman"/>
                        </a:rPr>
                        <a:t>浮点型</a:t>
                      </a:r>
                      <a:endParaRPr lang="zh-CN" sz="1400" kern="100">
                        <a:latin typeface="Calibri"/>
                        <a:ea typeface="宋体"/>
                        <a:cs typeface="Times New Roman"/>
                      </a:endParaRPr>
                    </a:p>
                  </a:txBody>
                  <a:tcPr marL="68580" marR="68580" marT="0" marB="0" anchor="ctr"/>
                </a:tc>
                <a:tc>
                  <a:txBody>
                    <a:bodyPr/>
                    <a:lstStyle/>
                    <a:p>
                      <a:pPr algn="just">
                        <a:spcAft>
                          <a:spcPts val="0"/>
                        </a:spcAft>
                      </a:pPr>
                      <a:r>
                        <a:rPr lang="en-US" sz="1400" kern="100">
                          <a:latin typeface="Times New Roman"/>
                          <a:ea typeface="宋体"/>
                          <a:cs typeface="Times New Roman"/>
                        </a:rPr>
                        <a:t>float</a:t>
                      </a:r>
                      <a:endParaRPr lang="zh-CN" sz="1400" kern="100">
                        <a:latin typeface="Calibri"/>
                        <a:ea typeface="宋体"/>
                        <a:cs typeface="Times New Roman"/>
                      </a:endParaRPr>
                    </a:p>
                  </a:txBody>
                  <a:tcPr marL="68580" marR="68580" marT="0" marB="0" anchor="ctr"/>
                </a:tc>
                <a:tc>
                  <a:txBody>
                    <a:bodyPr/>
                    <a:lstStyle/>
                    <a:p>
                      <a:pPr algn="just">
                        <a:spcAft>
                          <a:spcPts val="0"/>
                        </a:spcAft>
                      </a:pPr>
                      <a:r>
                        <a:rPr lang="en-US" sz="1400" kern="100">
                          <a:latin typeface="Times New Roman"/>
                          <a:ea typeface="宋体"/>
                          <a:cs typeface="Times New Roman"/>
                        </a:rPr>
                        <a:t>32</a:t>
                      </a:r>
                      <a:r>
                        <a:rPr lang="zh-CN" sz="1400" kern="100">
                          <a:latin typeface="Times New Roman"/>
                          <a:ea typeface="宋体"/>
                          <a:cs typeface="Times New Roman"/>
                        </a:rPr>
                        <a:t>位</a:t>
                      </a:r>
                      <a:endParaRPr lang="zh-CN" sz="1400" kern="100">
                        <a:latin typeface="Calibri"/>
                        <a:ea typeface="宋体"/>
                        <a:cs typeface="Times New Roman"/>
                      </a:endParaRPr>
                    </a:p>
                  </a:txBody>
                  <a:tcPr marL="68580" marR="68580" marT="0" marB="0" anchor="ctr"/>
                </a:tc>
                <a:tc>
                  <a:txBody>
                    <a:bodyPr/>
                    <a:lstStyle/>
                    <a:p>
                      <a:pPr algn="just">
                        <a:spcAft>
                          <a:spcPts val="0"/>
                        </a:spcAft>
                      </a:pPr>
                      <a:r>
                        <a:rPr lang="en-US" sz="1400" kern="100">
                          <a:latin typeface="Times New Roman"/>
                          <a:ea typeface="宋体"/>
                          <a:cs typeface="Times New Roman"/>
                        </a:rPr>
                        <a:t>3.4e-38</a:t>
                      </a:r>
                      <a:r>
                        <a:rPr lang="zh-CN" sz="1400" kern="100">
                          <a:latin typeface="Times New Roman"/>
                          <a:ea typeface="宋体"/>
                          <a:cs typeface="Times New Roman"/>
                        </a:rPr>
                        <a:t>～</a:t>
                      </a:r>
                      <a:r>
                        <a:rPr lang="en-US" sz="1400" kern="100">
                          <a:latin typeface="Times New Roman"/>
                          <a:ea typeface="宋体"/>
                          <a:cs typeface="Times New Roman"/>
                        </a:rPr>
                        <a:t>3.4e+38</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05"/>
                  </a:ext>
                </a:extLst>
              </a:tr>
              <a:tr h="404813">
                <a:tc>
                  <a:txBody>
                    <a:bodyPr/>
                    <a:lstStyle/>
                    <a:p>
                      <a:pPr algn="just">
                        <a:spcAft>
                          <a:spcPts val="0"/>
                        </a:spcAft>
                      </a:pPr>
                      <a:r>
                        <a:rPr lang="zh-CN" sz="1400" kern="100">
                          <a:latin typeface="Times New Roman"/>
                          <a:ea typeface="宋体"/>
                          <a:cs typeface="Times New Roman"/>
                        </a:rPr>
                        <a:t>双精度</a:t>
                      </a:r>
                      <a:endParaRPr lang="zh-CN" sz="1400" kern="100">
                        <a:latin typeface="Calibri"/>
                        <a:ea typeface="宋体"/>
                        <a:cs typeface="Times New Roman"/>
                      </a:endParaRPr>
                    </a:p>
                  </a:txBody>
                  <a:tcPr marL="68580" marR="68580" marT="0" marB="0" anchor="ctr"/>
                </a:tc>
                <a:tc>
                  <a:txBody>
                    <a:bodyPr/>
                    <a:lstStyle/>
                    <a:p>
                      <a:pPr algn="just">
                        <a:spcAft>
                          <a:spcPts val="0"/>
                        </a:spcAft>
                      </a:pPr>
                      <a:r>
                        <a:rPr lang="en-US" sz="1400" kern="100">
                          <a:latin typeface="Times New Roman"/>
                          <a:ea typeface="宋体"/>
                          <a:cs typeface="Times New Roman"/>
                        </a:rPr>
                        <a:t>double</a:t>
                      </a:r>
                      <a:endParaRPr lang="zh-CN" sz="1400" kern="100">
                        <a:latin typeface="Calibri"/>
                        <a:ea typeface="宋体"/>
                        <a:cs typeface="Times New Roman"/>
                      </a:endParaRPr>
                    </a:p>
                  </a:txBody>
                  <a:tcPr marL="68580" marR="68580" marT="0" marB="0" anchor="ctr"/>
                </a:tc>
                <a:tc>
                  <a:txBody>
                    <a:bodyPr/>
                    <a:lstStyle/>
                    <a:p>
                      <a:pPr algn="just">
                        <a:spcAft>
                          <a:spcPts val="0"/>
                        </a:spcAft>
                      </a:pPr>
                      <a:r>
                        <a:rPr lang="en-US" sz="1400" kern="100">
                          <a:latin typeface="Times New Roman"/>
                          <a:ea typeface="宋体"/>
                          <a:cs typeface="Times New Roman"/>
                        </a:rPr>
                        <a:t>64</a:t>
                      </a:r>
                      <a:r>
                        <a:rPr lang="zh-CN" sz="1400" kern="100">
                          <a:latin typeface="Times New Roman"/>
                          <a:ea typeface="宋体"/>
                          <a:cs typeface="Times New Roman"/>
                        </a:rPr>
                        <a:t>位</a:t>
                      </a:r>
                      <a:endParaRPr lang="zh-CN" sz="1400" kern="100">
                        <a:latin typeface="Calibri"/>
                        <a:ea typeface="宋体"/>
                        <a:cs typeface="Times New Roman"/>
                      </a:endParaRPr>
                    </a:p>
                  </a:txBody>
                  <a:tcPr marL="68580" marR="68580" marT="0" marB="0" anchor="ctr"/>
                </a:tc>
                <a:tc>
                  <a:txBody>
                    <a:bodyPr/>
                    <a:lstStyle/>
                    <a:p>
                      <a:pPr algn="just">
                        <a:spcAft>
                          <a:spcPts val="0"/>
                        </a:spcAft>
                      </a:pPr>
                      <a:r>
                        <a:rPr lang="en-US" sz="1400" kern="100">
                          <a:latin typeface="Times New Roman"/>
                          <a:ea typeface="宋体"/>
                          <a:cs typeface="Times New Roman"/>
                        </a:rPr>
                        <a:t>1.7e-38</a:t>
                      </a:r>
                      <a:r>
                        <a:rPr lang="zh-CN" sz="1400" kern="100">
                          <a:latin typeface="Times New Roman"/>
                          <a:ea typeface="宋体"/>
                          <a:cs typeface="Times New Roman"/>
                        </a:rPr>
                        <a:t>～</a:t>
                      </a:r>
                      <a:r>
                        <a:rPr lang="en-US" sz="1400" kern="100">
                          <a:latin typeface="Times New Roman"/>
                          <a:ea typeface="宋体"/>
                          <a:cs typeface="Times New Roman"/>
                        </a:rPr>
                        <a:t>1.7e+38</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06"/>
                  </a:ext>
                </a:extLst>
              </a:tr>
              <a:tr h="404813">
                <a:tc>
                  <a:txBody>
                    <a:bodyPr/>
                    <a:lstStyle/>
                    <a:p>
                      <a:pPr algn="just">
                        <a:spcAft>
                          <a:spcPts val="0"/>
                        </a:spcAft>
                      </a:pPr>
                      <a:r>
                        <a:rPr lang="zh-CN" sz="1400" kern="100">
                          <a:latin typeface="Times New Roman"/>
                          <a:ea typeface="宋体"/>
                          <a:cs typeface="Times New Roman"/>
                        </a:rPr>
                        <a:t>布尔型</a:t>
                      </a:r>
                      <a:endParaRPr lang="zh-CN" sz="1400" kern="100">
                        <a:latin typeface="Calibri"/>
                        <a:ea typeface="宋体"/>
                        <a:cs typeface="Times New Roman"/>
                      </a:endParaRPr>
                    </a:p>
                  </a:txBody>
                  <a:tcPr marL="68580" marR="68580" marT="0" marB="0" anchor="ctr"/>
                </a:tc>
                <a:tc>
                  <a:txBody>
                    <a:bodyPr/>
                    <a:lstStyle/>
                    <a:p>
                      <a:pPr algn="just">
                        <a:spcAft>
                          <a:spcPts val="0"/>
                        </a:spcAft>
                      </a:pPr>
                      <a:r>
                        <a:rPr lang="en-US" sz="1400" kern="100">
                          <a:solidFill>
                            <a:srgbClr val="0000CC"/>
                          </a:solidFill>
                          <a:latin typeface="Times New Roman"/>
                          <a:ea typeface="宋体"/>
                          <a:cs typeface="Times New Roman"/>
                        </a:rPr>
                        <a:t>boolean</a:t>
                      </a:r>
                      <a:endParaRPr lang="zh-CN" sz="1400" kern="100">
                        <a:solidFill>
                          <a:srgbClr val="0000CC"/>
                        </a:solidFill>
                        <a:latin typeface="Calibri"/>
                        <a:ea typeface="宋体"/>
                        <a:cs typeface="Times New Roman"/>
                      </a:endParaRPr>
                    </a:p>
                  </a:txBody>
                  <a:tcPr marL="68580" marR="68580" marT="0" marB="0" anchor="ctr"/>
                </a:tc>
                <a:tc>
                  <a:txBody>
                    <a:bodyPr/>
                    <a:lstStyle/>
                    <a:p>
                      <a:pPr algn="just">
                        <a:spcAft>
                          <a:spcPts val="0"/>
                        </a:spcAft>
                      </a:pPr>
                      <a:r>
                        <a:rPr lang="en-US" sz="1400" kern="100">
                          <a:solidFill>
                            <a:srgbClr val="0000CC"/>
                          </a:solidFill>
                          <a:latin typeface="Times New Roman"/>
                          <a:ea typeface="宋体"/>
                          <a:cs typeface="Times New Roman"/>
                        </a:rPr>
                        <a:t>1</a:t>
                      </a:r>
                      <a:r>
                        <a:rPr lang="zh-CN" sz="1400" kern="100">
                          <a:solidFill>
                            <a:srgbClr val="0000CC"/>
                          </a:solidFill>
                          <a:latin typeface="Times New Roman"/>
                          <a:ea typeface="宋体"/>
                          <a:cs typeface="Times New Roman"/>
                        </a:rPr>
                        <a:t>位</a:t>
                      </a:r>
                      <a:endParaRPr lang="zh-CN" sz="1400" kern="100">
                        <a:solidFill>
                          <a:srgbClr val="0000CC"/>
                        </a:solidFill>
                        <a:latin typeface="Calibri"/>
                        <a:ea typeface="宋体"/>
                        <a:cs typeface="Times New Roman"/>
                      </a:endParaRPr>
                    </a:p>
                  </a:txBody>
                  <a:tcPr marL="68580" marR="68580" marT="0" marB="0" anchor="ctr"/>
                </a:tc>
                <a:tc>
                  <a:txBody>
                    <a:bodyPr/>
                    <a:lstStyle/>
                    <a:p>
                      <a:pPr algn="just">
                        <a:spcAft>
                          <a:spcPts val="0"/>
                        </a:spcAft>
                      </a:pPr>
                      <a:r>
                        <a:rPr lang="en-US" sz="1400" kern="100">
                          <a:latin typeface="Times New Roman"/>
                          <a:ea typeface="宋体"/>
                          <a:cs typeface="Times New Roman"/>
                        </a:rPr>
                        <a:t>true/false</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07"/>
                  </a:ext>
                </a:extLst>
              </a:tr>
              <a:tr h="404813">
                <a:tc>
                  <a:txBody>
                    <a:bodyPr/>
                    <a:lstStyle/>
                    <a:p>
                      <a:pPr algn="just">
                        <a:spcAft>
                          <a:spcPts val="0"/>
                        </a:spcAft>
                      </a:pPr>
                      <a:r>
                        <a:rPr lang="zh-CN" sz="1400" kern="100">
                          <a:latin typeface="Times New Roman"/>
                          <a:ea typeface="宋体"/>
                          <a:cs typeface="Times New Roman"/>
                        </a:rPr>
                        <a:t>字符型</a:t>
                      </a:r>
                      <a:endParaRPr lang="zh-CN" sz="1400" kern="100">
                        <a:latin typeface="Calibri"/>
                        <a:ea typeface="宋体"/>
                        <a:cs typeface="Times New Roman"/>
                      </a:endParaRPr>
                    </a:p>
                  </a:txBody>
                  <a:tcPr marL="68580" marR="68580" marT="0" marB="0" anchor="ctr"/>
                </a:tc>
                <a:tc>
                  <a:txBody>
                    <a:bodyPr/>
                    <a:lstStyle/>
                    <a:p>
                      <a:pPr algn="just">
                        <a:spcAft>
                          <a:spcPts val="0"/>
                        </a:spcAft>
                      </a:pPr>
                      <a:r>
                        <a:rPr lang="en-US" sz="1400" kern="100">
                          <a:latin typeface="Times New Roman"/>
                          <a:ea typeface="宋体"/>
                          <a:cs typeface="Times New Roman"/>
                        </a:rPr>
                        <a:t>char</a:t>
                      </a:r>
                      <a:endParaRPr lang="zh-CN" sz="1400" kern="100">
                        <a:latin typeface="Calibri"/>
                        <a:ea typeface="宋体"/>
                        <a:cs typeface="Times New Roman"/>
                      </a:endParaRPr>
                    </a:p>
                  </a:txBody>
                  <a:tcPr marL="68580" marR="68580" marT="0" marB="0" anchor="ctr"/>
                </a:tc>
                <a:tc>
                  <a:txBody>
                    <a:bodyPr/>
                    <a:lstStyle/>
                    <a:p>
                      <a:pPr algn="just">
                        <a:spcAft>
                          <a:spcPts val="0"/>
                        </a:spcAft>
                      </a:pPr>
                      <a:r>
                        <a:rPr lang="en-US" sz="1400" kern="100">
                          <a:latin typeface="Times New Roman"/>
                          <a:ea typeface="宋体"/>
                          <a:cs typeface="Times New Roman"/>
                        </a:rPr>
                        <a:t>16</a:t>
                      </a:r>
                      <a:r>
                        <a:rPr lang="zh-CN" sz="1400" kern="100">
                          <a:latin typeface="Times New Roman"/>
                          <a:ea typeface="宋体"/>
                          <a:cs typeface="Times New Roman"/>
                        </a:rPr>
                        <a:t>位</a:t>
                      </a:r>
                      <a:endParaRPr lang="zh-CN" sz="1400" kern="100">
                        <a:latin typeface="Calibri"/>
                        <a:ea typeface="宋体"/>
                        <a:cs typeface="Times New Roman"/>
                      </a:endParaRPr>
                    </a:p>
                  </a:txBody>
                  <a:tcPr marL="68580" marR="68580" marT="0" marB="0" anchor="ctr"/>
                </a:tc>
                <a:tc>
                  <a:txBody>
                    <a:bodyPr/>
                    <a:lstStyle/>
                    <a:p>
                      <a:pPr algn="just">
                        <a:spcAft>
                          <a:spcPts val="0"/>
                        </a:spcAft>
                      </a:pPr>
                      <a:r>
                        <a:rPr lang="en-US" sz="1400" kern="100">
                          <a:latin typeface="Times New Roman"/>
                          <a:ea typeface="宋体"/>
                          <a:cs typeface="Times New Roman"/>
                        </a:rPr>
                        <a:t>‘\u0000’~‘\</a:t>
                      </a:r>
                      <a:r>
                        <a:rPr lang="en-US" sz="1400" kern="100" err="1">
                          <a:latin typeface="Times New Roman"/>
                          <a:ea typeface="宋体"/>
                          <a:cs typeface="Times New Roman"/>
                        </a:rPr>
                        <a:t>uFFFF</a:t>
                      </a:r>
                      <a:r>
                        <a:rPr lang="en-US" sz="1400" kern="100">
                          <a:latin typeface="Times New Roman"/>
                          <a:ea typeface="宋体"/>
                          <a:cs typeface="Times New Roman"/>
                        </a:rPr>
                        <a:t>’</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08"/>
                  </a:ext>
                </a:extLst>
              </a:tr>
            </a:tbl>
          </a:graphicData>
        </a:graphic>
      </p:graphicFrame>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4071934" y="1000114"/>
            <a:ext cx="4564042" cy="2071699"/>
          </a:xfrm>
        </p:spPr>
        <p:txBody>
          <a:bodyPr/>
          <a:lstStyle/>
          <a:p>
            <a:r>
              <a:rPr lang="zh-CN" altLang="en-US"/>
              <a:t>整数类型</a:t>
            </a:r>
          </a:p>
          <a:p>
            <a:pPr lvl="1"/>
            <a:r>
              <a:rPr lang="en-US"/>
              <a:t>byte</a:t>
            </a:r>
          </a:p>
          <a:p>
            <a:pPr lvl="1"/>
            <a:r>
              <a:rPr lang="en-US"/>
              <a:t>short</a:t>
            </a:r>
          </a:p>
          <a:p>
            <a:pPr lvl="1"/>
            <a:r>
              <a:rPr lang="en-US" err="1"/>
              <a:t>int</a:t>
            </a:r>
            <a:endParaRPr lang="en-US"/>
          </a:p>
          <a:p>
            <a:pPr lvl="1"/>
            <a:r>
              <a:rPr lang="en-US"/>
              <a:t>long</a:t>
            </a:r>
            <a:endParaRPr lang="en-US" altLang="zh-CN"/>
          </a:p>
        </p:txBody>
      </p:sp>
      <p:sp>
        <p:nvSpPr>
          <p:cNvPr id="3" name="标题 2"/>
          <p:cNvSpPr>
            <a:spLocks noGrp="1"/>
          </p:cNvSpPr>
          <p:nvPr>
            <p:ph type="title"/>
          </p:nvPr>
        </p:nvSpPr>
        <p:spPr/>
        <p:txBody>
          <a:bodyPr/>
          <a:lstStyle/>
          <a:p>
            <a:pPr lvl="0"/>
            <a:r>
              <a:rPr lang="zh-CN" altLang="en-US"/>
              <a:t>整数类型</a:t>
            </a:r>
          </a:p>
        </p:txBody>
      </p:sp>
      <p:pic>
        <p:nvPicPr>
          <p:cNvPr id="9" name="图片占位符 8" descr="图片4.jpg"/>
          <p:cNvPicPr>
            <a:picLocks noGrp="1" noChangeAspect="1"/>
          </p:cNvPicPr>
          <p:nvPr>
            <p:ph type="pic" sz="quarter" idx="11"/>
          </p:nvPr>
        </p:nvPicPr>
        <p:blipFill>
          <a:blip r:embed="rId4"/>
          <a:srcRect l="68" r="68"/>
          <a:stretch>
            <a:fillRect/>
          </a:stretch>
        </p:blipFill>
        <p:spPr>
          <a:xfrm>
            <a:off x="785786" y="1000114"/>
            <a:ext cx="2643179" cy="2616191"/>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468316" y="696515"/>
            <a:ext cx="8207375" cy="3750469"/>
          </a:xfrm>
        </p:spPr>
        <p:txBody>
          <a:bodyPr/>
          <a:lstStyle/>
          <a:p>
            <a:pPr lvl="0"/>
            <a:r>
              <a:t>Java</a:t>
            </a:r>
            <a:r>
              <a:rPr lang="zh-CN"/>
              <a:t>中整数值表示方式</a:t>
            </a:r>
            <a:endParaRPr lang="zh-CN" altLang="en-US">
              <a:latin typeface="Times New Roman" pitchFamily="18" charset="0"/>
              <a:cs typeface="Times New Roman" pitchFamily="18" charset="0"/>
            </a:endParaRPr>
          </a:p>
          <a:p>
            <a:pPr lvl="1"/>
            <a:r>
              <a:rPr lang="zh-CN"/>
              <a:t>二进制</a:t>
            </a:r>
          </a:p>
          <a:p>
            <a:pPr lvl="1"/>
            <a:r>
              <a:rPr lang="zh-CN"/>
              <a:t>八进制</a:t>
            </a:r>
          </a:p>
          <a:p>
            <a:pPr lvl="1"/>
            <a:r>
              <a:rPr lang="zh-CN"/>
              <a:t>十进制</a:t>
            </a:r>
          </a:p>
          <a:p>
            <a:pPr lvl="1"/>
            <a:r>
              <a:rPr lang="zh-CN"/>
              <a:t>十六进制</a:t>
            </a:r>
          </a:p>
          <a:p>
            <a:endParaRPr lang="zh-CN" altLang="en-US">
              <a:latin typeface="Times New Roman" pitchFamily="18" charset="0"/>
              <a:cs typeface="Times New Roman" pitchFamily="18" charset="0"/>
            </a:endParaRPr>
          </a:p>
        </p:txBody>
      </p:sp>
      <p:sp>
        <p:nvSpPr>
          <p:cNvPr id="4" name="标题 3"/>
          <p:cNvSpPr>
            <a:spLocks noGrp="1"/>
          </p:cNvSpPr>
          <p:nvPr>
            <p:ph type="title"/>
          </p:nvPr>
        </p:nvSpPr>
        <p:spPr/>
        <p:txBody>
          <a:bodyPr/>
          <a:lstStyle/>
          <a:p>
            <a:r>
              <a:t>整数类型</a:t>
            </a:r>
            <a:endParaRPr lang="zh-CN" altLang="en-US"/>
          </a:p>
        </p:txBody>
      </p:sp>
      <p:sp>
        <p:nvSpPr>
          <p:cNvPr id="1873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7393" name="Object 1"/>
          <p:cNvGraphicFramePr>
            <a:graphicFrameLocks noChangeAspect="1"/>
          </p:cNvGraphicFramePr>
          <p:nvPr/>
        </p:nvGraphicFramePr>
        <p:xfrm>
          <a:off x="3554008" y="1357304"/>
          <a:ext cx="5304272" cy="2357454"/>
        </p:xfrm>
        <a:graphic>
          <a:graphicData uri="http://schemas.openxmlformats.org/presentationml/2006/ole">
            <mc:AlternateContent xmlns:mc="http://schemas.openxmlformats.org/markup-compatibility/2006">
              <mc:Choice xmlns:v="urn:schemas-microsoft-com:vml" Requires="v">
                <p:oleObj name="Visio" r:id="rId3" imgW="4816800" imgH="2134768" progId="Visio.Drawing.11">
                  <p:embed/>
                </p:oleObj>
              </mc:Choice>
              <mc:Fallback>
                <p:oleObj name="Visio" r:id="rId3" imgW="4816800" imgH="2134768" progId="Visio.Drawing.11">
                  <p:embed/>
                  <p:pic>
                    <p:nvPicPr>
                      <p:cNvPr id="187393"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4008" y="1357304"/>
                        <a:ext cx="5304272" cy="2357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7393"/>
                                        </p:tgtEl>
                                        <p:attrNameLst>
                                          <p:attrName>style.visibility</p:attrName>
                                        </p:attrNameLst>
                                      </p:cBhvr>
                                      <p:to>
                                        <p:strVal val="visible"/>
                                      </p:to>
                                    </p:set>
                                    <p:anim calcmode="lin" valueType="num">
                                      <p:cBhvr additive="base">
                                        <p:cTn id="31" dur="500" fill="hold"/>
                                        <p:tgtEl>
                                          <p:spTgt spid="187393"/>
                                        </p:tgtEl>
                                        <p:attrNameLst>
                                          <p:attrName>ppt_x</p:attrName>
                                        </p:attrNameLst>
                                      </p:cBhvr>
                                      <p:tavLst>
                                        <p:tav tm="0">
                                          <p:val>
                                            <p:strVal val="#ppt_x"/>
                                          </p:val>
                                        </p:tav>
                                        <p:tav tm="100000">
                                          <p:val>
                                            <p:strVal val="#ppt_x"/>
                                          </p:val>
                                        </p:tav>
                                      </p:tavLst>
                                    </p:anim>
                                    <p:anim calcmode="lin" valueType="num">
                                      <p:cBhvr additive="base">
                                        <p:cTn id="32" dur="500" fill="hold"/>
                                        <p:tgtEl>
                                          <p:spTgt spid="1873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857240"/>
            <a:ext cx="8215365" cy="3571898"/>
          </a:xfrm>
        </p:spPr>
        <p:txBody>
          <a:bodyPr>
            <a:normAutofit/>
          </a:bodyPr>
          <a:lstStyle/>
          <a:p>
            <a:r>
              <a:rPr lang="zh-CN" sz="2400"/>
              <a:t>将二进制、八进制和十六进制数转换成十进制数：</a:t>
            </a:r>
            <a:endParaRPr sz="2400"/>
          </a:p>
          <a:p>
            <a:pPr lvl="1">
              <a:buNone/>
            </a:pPr>
            <a:endParaRPr lang="en-US" altLang="zh-CN">
              <a:latin typeface="+mn-ea"/>
            </a:endParaRPr>
          </a:p>
          <a:p>
            <a:pPr lvl="0"/>
            <a:r>
              <a:rPr lang="zh-CN" sz="2400"/>
              <a:t>二进制</a:t>
            </a:r>
            <a:r>
              <a:rPr sz="2400"/>
              <a:t>10011 = 1*2</a:t>
            </a:r>
            <a:r>
              <a:rPr sz="2400" baseline="30000"/>
              <a:t>4</a:t>
            </a:r>
            <a:r>
              <a:rPr sz="2400"/>
              <a:t> + 1*2</a:t>
            </a:r>
            <a:r>
              <a:rPr sz="2400" baseline="30000"/>
              <a:t>1</a:t>
            </a:r>
            <a:r>
              <a:rPr sz="2400"/>
              <a:t> + 1*2</a:t>
            </a:r>
            <a:r>
              <a:rPr sz="2400" baseline="30000"/>
              <a:t>0</a:t>
            </a:r>
            <a:r>
              <a:rPr sz="2400"/>
              <a:t> =16 + 2 + 1 =19</a:t>
            </a:r>
            <a:endParaRPr lang="zh-CN" sz="2400"/>
          </a:p>
          <a:p>
            <a:pPr lvl="0"/>
            <a:r>
              <a:rPr lang="zh-CN" sz="2400"/>
              <a:t>八进制</a:t>
            </a:r>
            <a:r>
              <a:rPr sz="2400"/>
              <a:t>023 = 2*8</a:t>
            </a:r>
            <a:r>
              <a:rPr sz="2400" baseline="30000"/>
              <a:t>1</a:t>
            </a:r>
            <a:r>
              <a:rPr sz="2400"/>
              <a:t> + 3*8</a:t>
            </a:r>
            <a:r>
              <a:rPr sz="2400" baseline="30000"/>
              <a:t>0</a:t>
            </a:r>
            <a:r>
              <a:rPr sz="2400"/>
              <a:t> = 16 + 3 = 19</a:t>
            </a:r>
            <a:endParaRPr lang="zh-CN" sz="2400"/>
          </a:p>
          <a:p>
            <a:pPr lvl="0"/>
            <a:r>
              <a:rPr lang="zh-CN" sz="2400"/>
              <a:t>十进制</a:t>
            </a:r>
            <a:r>
              <a:rPr sz="2400"/>
              <a:t>19 = 1*10</a:t>
            </a:r>
            <a:r>
              <a:rPr sz="2400" baseline="30000"/>
              <a:t>1</a:t>
            </a:r>
            <a:r>
              <a:rPr sz="2400"/>
              <a:t> + 9*10</a:t>
            </a:r>
            <a:r>
              <a:rPr sz="2400" baseline="30000"/>
              <a:t>0 </a:t>
            </a:r>
            <a:r>
              <a:rPr sz="2400"/>
              <a:t>= 10 + 9 = 19</a:t>
            </a:r>
            <a:endParaRPr lang="zh-CN" sz="2400"/>
          </a:p>
          <a:p>
            <a:pPr lvl="0"/>
            <a:r>
              <a:rPr lang="zh-CN" sz="2400"/>
              <a:t>十六进制</a:t>
            </a:r>
            <a:r>
              <a:rPr sz="2400"/>
              <a:t>0X13 = 1*16</a:t>
            </a:r>
            <a:r>
              <a:rPr sz="2400" baseline="30000"/>
              <a:t>1</a:t>
            </a:r>
            <a:r>
              <a:rPr sz="2400"/>
              <a:t> + 3*16</a:t>
            </a:r>
            <a:r>
              <a:rPr sz="2400" baseline="30000"/>
              <a:t>0</a:t>
            </a:r>
            <a:r>
              <a:rPr sz="2400"/>
              <a:t> = 16+3 =19</a:t>
            </a:r>
            <a:endParaRPr lang="zh-CN" sz="2400"/>
          </a:p>
          <a:p>
            <a:endParaRPr lang="zh-CN" altLang="en-US" sz="2200">
              <a:latin typeface="+mn-ea"/>
            </a:endParaRPr>
          </a:p>
        </p:txBody>
      </p:sp>
      <p:sp>
        <p:nvSpPr>
          <p:cNvPr id="4" name="标题 3"/>
          <p:cNvSpPr>
            <a:spLocks noGrp="1"/>
          </p:cNvSpPr>
          <p:nvPr>
            <p:ph type="title"/>
          </p:nvPr>
        </p:nvSpPr>
        <p:spPr/>
        <p:txBody>
          <a:bodyPr/>
          <a:lstStyle/>
          <a:p>
            <a:r>
              <a:t>整数类型</a:t>
            </a:r>
            <a:endParaRPr lang="zh-CN" altLang="en-US"/>
          </a:p>
        </p:txBody>
      </p:sp>
      <p:sp>
        <p:nvSpPr>
          <p:cNvPr id="6" name="文本占位符 5"/>
          <p:cNvSpPr>
            <a:spLocks noGrp="1"/>
          </p:cNvSpPr>
          <p:nvPr>
            <p:ph type="body" sz="quarter" idx="11"/>
          </p:nvPr>
        </p:nvSpPr>
        <p:spPr>
          <a:xfrm>
            <a:off x="1285852" y="1357304"/>
            <a:ext cx="6357956" cy="458908"/>
          </a:xfrm>
        </p:spPr>
        <p:txBody>
          <a:bodyPr/>
          <a:lstStyle/>
          <a:p>
            <a:r>
              <a:t>每一位上的数乘以其所在位的权值，再求和</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additive="base">
                                        <p:cTn id="2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 calcmode="lin" valueType="num">
                                      <p:cBhvr additive="base">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anim calcmode="lin" valueType="num">
                                      <p:cBhvr additive="base">
                                        <p:cTn id="3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anim calcmode="lin" valueType="num">
                                      <p:cBhvr additive="base">
                                        <p:cTn id="4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BC68E9B-54FF-4AC9-B690-66906117A072}"/>
              </a:ext>
            </a:extLst>
          </p:cNvPr>
          <p:cNvSpPr/>
          <p:nvPr/>
        </p:nvSpPr>
        <p:spPr>
          <a:xfrm>
            <a:off x="827584" y="1203598"/>
            <a:ext cx="2254143" cy="369332"/>
          </a:xfrm>
          <a:prstGeom prst="rect">
            <a:avLst/>
          </a:prstGeom>
        </p:spPr>
        <p:txBody>
          <a:bodyPr wrap="none">
            <a:spAutoFit/>
          </a:bodyPr>
          <a:lstStyle/>
          <a:p>
            <a:r>
              <a:rPr lang="en-US" altLang="zh-CN">
                <a:solidFill>
                  <a:srgbClr val="4F4F4F"/>
                </a:solidFill>
                <a:latin typeface="Microsoft YaHei" panose="020B0503020204020204" pitchFamily="34" charset="-122"/>
                <a:ea typeface="Microsoft YaHei" panose="020B0503020204020204" pitchFamily="34" charset="-122"/>
              </a:rPr>
              <a:t>[+1]</a:t>
            </a:r>
            <a:r>
              <a:rPr lang="zh-CN" altLang="en-US" baseline="-25000">
                <a:solidFill>
                  <a:srgbClr val="4F4F4F"/>
                </a:solidFill>
                <a:latin typeface="&amp;quot"/>
              </a:rPr>
              <a:t>原</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0000 0001</a:t>
            </a:r>
            <a:endParaRPr lang="zh-CN" altLang="en-US"/>
          </a:p>
        </p:txBody>
      </p:sp>
      <p:sp>
        <p:nvSpPr>
          <p:cNvPr id="7" name="矩形 6">
            <a:extLst>
              <a:ext uri="{FF2B5EF4-FFF2-40B4-BE49-F238E27FC236}">
                <a16:creationId xmlns:a16="http://schemas.microsoft.com/office/drawing/2014/main" id="{1CD34390-3247-4291-8E68-016E1C6FBC79}"/>
              </a:ext>
            </a:extLst>
          </p:cNvPr>
          <p:cNvSpPr/>
          <p:nvPr/>
        </p:nvSpPr>
        <p:spPr>
          <a:xfrm>
            <a:off x="863651" y="1707654"/>
            <a:ext cx="2182008" cy="369332"/>
          </a:xfrm>
          <a:prstGeom prst="rect">
            <a:avLst/>
          </a:prstGeom>
        </p:spPr>
        <p:txBody>
          <a:bodyPr wrap="none">
            <a:spAutoFit/>
          </a:bodyPr>
          <a:lstStyle/>
          <a:p>
            <a:r>
              <a:rPr lang="en-US" altLang="zh-CN">
                <a:solidFill>
                  <a:srgbClr val="4F4F4F"/>
                </a:solidFill>
                <a:latin typeface="Microsoft YaHei" panose="020B0503020204020204" pitchFamily="34" charset="-122"/>
                <a:ea typeface="Microsoft YaHei" panose="020B0503020204020204" pitchFamily="34" charset="-122"/>
              </a:rPr>
              <a:t>[-1]</a:t>
            </a:r>
            <a:r>
              <a:rPr lang="zh-CN" altLang="en-US" baseline="-25000">
                <a:solidFill>
                  <a:srgbClr val="4F4F4F"/>
                </a:solidFill>
                <a:latin typeface="&amp;quot"/>
              </a:rPr>
              <a:t>原</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1000 0001</a:t>
            </a:r>
            <a:endParaRPr lang="zh-CN" altLang="en-US"/>
          </a:p>
        </p:txBody>
      </p:sp>
      <p:sp>
        <p:nvSpPr>
          <p:cNvPr id="8" name="矩形 7">
            <a:extLst>
              <a:ext uri="{FF2B5EF4-FFF2-40B4-BE49-F238E27FC236}">
                <a16:creationId xmlns:a16="http://schemas.microsoft.com/office/drawing/2014/main" id="{892F2195-DAB2-45C1-A1C3-7A6FC4B0E32F}"/>
              </a:ext>
            </a:extLst>
          </p:cNvPr>
          <p:cNvSpPr/>
          <p:nvPr/>
        </p:nvSpPr>
        <p:spPr>
          <a:xfrm>
            <a:off x="870330" y="2315076"/>
            <a:ext cx="2824812" cy="369332"/>
          </a:xfrm>
          <a:prstGeom prst="rect">
            <a:avLst/>
          </a:prstGeom>
        </p:spPr>
        <p:txBody>
          <a:bodyPr wrap="none">
            <a:spAutoFit/>
          </a:bodyPr>
          <a:lstStyle/>
          <a:p>
            <a:r>
              <a:rPr lang="en-US" altLang="zh-CN">
                <a:solidFill>
                  <a:srgbClr val="4F4F4F"/>
                </a:solidFill>
                <a:latin typeface="Microsoft YaHei" panose="020B0503020204020204" pitchFamily="34" charset="-122"/>
                <a:ea typeface="Microsoft YaHei" panose="020B0503020204020204" pitchFamily="34" charset="-122"/>
              </a:rPr>
              <a:t>[1111 1111 , 0111 1111]</a:t>
            </a:r>
            <a:endParaRPr lang="zh-CN" altLang="en-US"/>
          </a:p>
        </p:txBody>
      </p:sp>
      <p:sp>
        <p:nvSpPr>
          <p:cNvPr id="9" name="矩形 8">
            <a:extLst>
              <a:ext uri="{FF2B5EF4-FFF2-40B4-BE49-F238E27FC236}">
                <a16:creationId xmlns:a16="http://schemas.microsoft.com/office/drawing/2014/main" id="{0B9F1CB1-83CD-4A10-A1F6-0822C411C891}"/>
              </a:ext>
            </a:extLst>
          </p:cNvPr>
          <p:cNvSpPr/>
          <p:nvPr/>
        </p:nvSpPr>
        <p:spPr>
          <a:xfrm>
            <a:off x="870330" y="2922498"/>
            <a:ext cx="1439818" cy="369332"/>
          </a:xfrm>
          <a:prstGeom prst="rect">
            <a:avLst/>
          </a:prstGeom>
        </p:spPr>
        <p:txBody>
          <a:bodyPr wrap="none">
            <a:spAutoFit/>
          </a:bodyPr>
          <a:lstStyle/>
          <a:p>
            <a:r>
              <a:rPr lang="en-US" altLang="zh-CN">
                <a:solidFill>
                  <a:srgbClr val="4F4F4F"/>
                </a:solidFill>
                <a:latin typeface="Microsoft YaHei" panose="020B0503020204020204" pitchFamily="34" charset="-122"/>
                <a:ea typeface="Microsoft YaHei" panose="020B0503020204020204" pitchFamily="34" charset="-122"/>
              </a:rPr>
              <a:t>[-127 , 127]</a:t>
            </a:r>
            <a:endParaRPr lang="zh-CN" altLang="en-US"/>
          </a:p>
        </p:txBody>
      </p:sp>
      <p:sp>
        <p:nvSpPr>
          <p:cNvPr id="10" name="矩形 9">
            <a:extLst>
              <a:ext uri="{FF2B5EF4-FFF2-40B4-BE49-F238E27FC236}">
                <a16:creationId xmlns:a16="http://schemas.microsoft.com/office/drawing/2014/main" id="{683D704A-A26D-47A9-BDE7-58418578DD51}"/>
              </a:ext>
            </a:extLst>
          </p:cNvPr>
          <p:cNvSpPr/>
          <p:nvPr/>
        </p:nvSpPr>
        <p:spPr>
          <a:xfrm>
            <a:off x="4231281" y="987574"/>
            <a:ext cx="4033476" cy="369332"/>
          </a:xfrm>
          <a:prstGeom prst="rect">
            <a:avLst/>
          </a:prstGeom>
        </p:spPr>
        <p:txBody>
          <a:bodyPr wrap="none">
            <a:spAutoFit/>
          </a:bodyPr>
          <a:lstStyle/>
          <a:p>
            <a:r>
              <a:rPr lang="en-US" altLang="zh-CN">
                <a:solidFill>
                  <a:srgbClr val="4F4F4F"/>
                </a:solidFill>
                <a:latin typeface="Microsoft YaHei" panose="020B0503020204020204" pitchFamily="34" charset="-122"/>
                <a:ea typeface="Microsoft YaHei" panose="020B0503020204020204" pitchFamily="34" charset="-122"/>
              </a:rPr>
              <a:t>[+1] = [00000001]</a:t>
            </a:r>
            <a:r>
              <a:rPr lang="zh-CN" altLang="en-US" baseline="-25000">
                <a:solidFill>
                  <a:srgbClr val="4F4F4F"/>
                </a:solidFill>
                <a:latin typeface="&amp;quot"/>
              </a:rPr>
              <a:t>原</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[00000001]</a:t>
            </a:r>
            <a:r>
              <a:rPr lang="zh-CN" altLang="en-US" baseline="-25000">
                <a:solidFill>
                  <a:srgbClr val="4F4F4F"/>
                </a:solidFill>
                <a:latin typeface="&amp;quot"/>
              </a:rPr>
              <a:t>反</a:t>
            </a:r>
            <a:endParaRPr lang="zh-CN" altLang="en-US"/>
          </a:p>
        </p:txBody>
      </p:sp>
      <p:sp>
        <p:nvSpPr>
          <p:cNvPr id="11" name="矩形 10">
            <a:extLst>
              <a:ext uri="{FF2B5EF4-FFF2-40B4-BE49-F238E27FC236}">
                <a16:creationId xmlns:a16="http://schemas.microsoft.com/office/drawing/2014/main" id="{AB055E1F-2752-4049-8155-8F9D37659F33}"/>
              </a:ext>
            </a:extLst>
          </p:cNvPr>
          <p:cNvSpPr/>
          <p:nvPr/>
        </p:nvSpPr>
        <p:spPr>
          <a:xfrm>
            <a:off x="4267348" y="1491630"/>
            <a:ext cx="3961341" cy="369332"/>
          </a:xfrm>
          <a:prstGeom prst="rect">
            <a:avLst/>
          </a:prstGeom>
        </p:spPr>
        <p:txBody>
          <a:bodyPr wrap="none">
            <a:spAutoFit/>
          </a:bodyPr>
          <a:lstStyle/>
          <a:p>
            <a:r>
              <a:rPr lang="en-US" altLang="zh-CN">
                <a:solidFill>
                  <a:srgbClr val="4F4F4F"/>
                </a:solidFill>
                <a:latin typeface="Microsoft YaHei" panose="020B0503020204020204" pitchFamily="34" charset="-122"/>
                <a:ea typeface="Microsoft YaHei" panose="020B0503020204020204" pitchFamily="34" charset="-122"/>
              </a:rPr>
              <a:t>[-1] = [10000001]</a:t>
            </a:r>
            <a:r>
              <a:rPr lang="zh-CN" altLang="en-US" baseline="-25000">
                <a:solidFill>
                  <a:srgbClr val="4F4F4F"/>
                </a:solidFill>
                <a:latin typeface="&amp;quot"/>
              </a:rPr>
              <a:t>原</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[11111110]</a:t>
            </a:r>
            <a:r>
              <a:rPr lang="zh-CN" altLang="en-US" baseline="-25000">
                <a:solidFill>
                  <a:srgbClr val="4F4F4F"/>
                </a:solidFill>
                <a:latin typeface="&amp;quot"/>
              </a:rPr>
              <a:t>反</a:t>
            </a:r>
            <a:endParaRPr lang="zh-CN" altLang="en-US"/>
          </a:p>
        </p:txBody>
      </p:sp>
      <p:sp>
        <p:nvSpPr>
          <p:cNvPr id="12" name="矩形 11">
            <a:extLst>
              <a:ext uri="{FF2B5EF4-FFF2-40B4-BE49-F238E27FC236}">
                <a16:creationId xmlns:a16="http://schemas.microsoft.com/office/drawing/2014/main" id="{78CFB3EF-D090-46EC-997B-28570E777F95}"/>
              </a:ext>
            </a:extLst>
          </p:cNvPr>
          <p:cNvSpPr/>
          <p:nvPr/>
        </p:nvSpPr>
        <p:spPr>
          <a:xfrm>
            <a:off x="4160301" y="3057428"/>
            <a:ext cx="4572000" cy="646331"/>
          </a:xfrm>
          <a:prstGeom prst="rect">
            <a:avLst/>
          </a:prstGeom>
        </p:spPr>
        <p:txBody>
          <a:bodyPr>
            <a:spAutoFit/>
          </a:bodyPr>
          <a:lstStyle/>
          <a:p>
            <a:r>
              <a:rPr lang="en-US" altLang="zh-CN">
                <a:solidFill>
                  <a:srgbClr val="4F4F4F"/>
                </a:solidFill>
                <a:latin typeface="Microsoft YaHei" panose="020B0503020204020204" pitchFamily="34" charset="-122"/>
                <a:ea typeface="Microsoft YaHei" panose="020B0503020204020204" pitchFamily="34" charset="-122"/>
              </a:rPr>
              <a:t>[+1] = [00000001]</a:t>
            </a:r>
            <a:r>
              <a:rPr lang="zh-CN" altLang="en-US" baseline="-25000">
                <a:solidFill>
                  <a:srgbClr val="4F4F4F"/>
                </a:solidFill>
                <a:latin typeface="&amp;quot"/>
              </a:rPr>
              <a:t>原</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[00000001]</a:t>
            </a:r>
            <a:r>
              <a:rPr lang="zh-CN" altLang="en-US" baseline="-25000">
                <a:solidFill>
                  <a:srgbClr val="4F4F4F"/>
                </a:solidFill>
                <a:latin typeface="&amp;quot"/>
              </a:rPr>
              <a:t>反</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[00000001]</a:t>
            </a:r>
            <a:r>
              <a:rPr lang="zh-CN" altLang="en-US" baseline="-25000">
                <a:solidFill>
                  <a:srgbClr val="4F4F4F"/>
                </a:solidFill>
                <a:latin typeface="&amp;quot"/>
              </a:rPr>
              <a:t>补</a:t>
            </a:r>
            <a:endParaRPr lang="zh-CN" altLang="en-US"/>
          </a:p>
        </p:txBody>
      </p:sp>
      <p:sp>
        <p:nvSpPr>
          <p:cNvPr id="13" name="矩形 12">
            <a:extLst>
              <a:ext uri="{FF2B5EF4-FFF2-40B4-BE49-F238E27FC236}">
                <a16:creationId xmlns:a16="http://schemas.microsoft.com/office/drawing/2014/main" id="{5D2F2C69-7F07-44B4-B937-243F12C4B543}"/>
              </a:ext>
            </a:extLst>
          </p:cNvPr>
          <p:cNvSpPr/>
          <p:nvPr/>
        </p:nvSpPr>
        <p:spPr>
          <a:xfrm>
            <a:off x="4160301" y="3845368"/>
            <a:ext cx="4572000" cy="646331"/>
          </a:xfrm>
          <a:prstGeom prst="rect">
            <a:avLst/>
          </a:prstGeom>
        </p:spPr>
        <p:txBody>
          <a:bodyPr>
            <a:spAutoFit/>
          </a:bodyPr>
          <a:lstStyle/>
          <a:p>
            <a:r>
              <a:rPr lang="en-US" altLang="zh-CN">
                <a:solidFill>
                  <a:srgbClr val="4F4F4F"/>
                </a:solidFill>
                <a:latin typeface="Microsoft YaHei" panose="020B0503020204020204" pitchFamily="34" charset="-122"/>
                <a:ea typeface="Microsoft YaHei" panose="020B0503020204020204" pitchFamily="34" charset="-122"/>
              </a:rPr>
              <a:t>[-1] = [10000001]</a:t>
            </a:r>
            <a:r>
              <a:rPr lang="zh-CN" altLang="en-US" baseline="-25000">
                <a:solidFill>
                  <a:srgbClr val="4F4F4F"/>
                </a:solidFill>
                <a:latin typeface="&amp;quot"/>
              </a:rPr>
              <a:t>原</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[11111110]</a:t>
            </a:r>
            <a:r>
              <a:rPr lang="zh-CN" altLang="en-US" baseline="-25000">
                <a:solidFill>
                  <a:srgbClr val="4F4F4F"/>
                </a:solidFill>
                <a:latin typeface="&amp;quot"/>
              </a:rPr>
              <a:t>反</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[11111111]</a:t>
            </a:r>
            <a:r>
              <a:rPr lang="zh-CN" altLang="en-US" baseline="-25000">
                <a:solidFill>
                  <a:srgbClr val="4F4F4F"/>
                </a:solidFill>
                <a:latin typeface="&amp;quot"/>
              </a:rPr>
              <a:t>补</a:t>
            </a:r>
            <a:endParaRPr lang="zh-CN" altLang="en-US"/>
          </a:p>
        </p:txBody>
      </p:sp>
      <p:sp>
        <p:nvSpPr>
          <p:cNvPr id="14" name="标题 3">
            <a:extLst>
              <a:ext uri="{FF2B5EF4-FFF2-40B4-BE49-F238E27FC236}">
                <a16:creationId xmlns:a16="http://schemas.microsoft.com/office/drawing/2014/main" id="{160684E2-100C-4B9B-95AE-D69CB2B07A44}"/>
              </a:ext>
            </a:extLst>
          </p:cNvPr>
          <p:cNvSpPr>
            <a:spLocks noGrp="1"/>
          </p:cNvSpPr>
          <p:nvPr>
            <p:ph type="title"/>
          </p:nvPr>
        </p:nvSpPr>
        <p:spPr>
          <a:xfrm>
            <a:off x="468316" y="17845"/>
            <a:ext cx="4846637" cy="410765"/>
          </a:xfrm>
        </p:spPr>
        <p:txBody>
          <a:bodyPr/>
          <a:lstStyle/>
          <a:p>
            <a:r>
              <a:rPr lang="zh-CN" altLang="en-US"/>
              <a:t>原码、反码、补码</a:t>
            </a:r>
          </a:p>
        </p:txBody>
      </p:sp>
      <p:sp>
        <p:nvSpPr>
          <p:cNvPr id="15" name="文本框 14">
            <a:extLst>
              <a:ext uri="{FF2B5EF4-FFF2-40B4-BE49-F238E27FC236}">
                <a16:creationId xmlns:a16="http://schemas.microsoft.com/office/drawing/2014/main" id="{E6DB663D-27E2-4C0C-A5B5-37A500702ABD}"/>
              </a:ext>
            </a:extLst>
          </p:cNvPr>
          <p:cNvSpPr txBox="1"/>
          <p:nvPr/>
        </p:nvSpPr>
        <p:spPr bwMode="auto">
          <a:xfrm>
            <a:off x="560619" y="1098977"/>
            <a:ext cx="3312368" cy="2592288"/>
          </a:xfrm>
          <a:prstGeom prst="rect">
            <a:avLst/>
          </a:prstGeom>
          <a:noFill/>
          <a:ln w="9525">
            <a:solidFill>
              <a:schemeClr val="tx2"/>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kern="1200" cap="none" spc="0" normalizeH="0" baseline="0" noProof="0">
              <a:ln>
                <a:noFill/>
              </a:ln>
              <a:solidFill>
                <a:schemeClr val="accent6"/>
              </a:solidFill>
              <a:effectLst/>
              <a:uLnTx/>
              <a:uFillTx/>
              <a:latin typeface="Adobe 黑体 Std R" pitchFamily="34" charset="-122"/>
              <a:ea typeface="Adobe 黑体 Std R" pitchFamily="34" charset="-122"/>
              <a:cs typeface="华文细黑" charset="0"/>
            </a:endParaRPr>
          </a:p>
        </p:txBody>
      </p:sp>
      <p:sp>
        <p:nvSpPr>
          <p:cNvPr id="16" name="文本框 15">
            <a:extLst>
              <a:ext uri="{FF2B5EF4-FFF2-40B4-BE49-F238E27FC236}">
                <a16:creationId xmlns:a16="http://schemas.microsoft.com/office/drawing/2014/main" id="{81FF4C2A-7776-4D37-9704-ACA5D240CF7B}"/>
              </a:ext>
            </a:extLst>
          </p:cNvPr>
          <p:cNvSpPr txBox="1"/>
          <p:nvPr/>
        </p:nvSpPr>
        <p:spPr bwMode="auto">
          <a:xfrm>
            <a:off x="4221350" y="679336"/>
            <a:ext cx="4223637" cy="1431923"/>
          </a:xfrm>
          <a:prstGeom prst="rect">
            <a:avLst/>
          </a:prstGeom>
          <a:noFill/>
          <a:ln w="9525">
            <a:solidFill>
              <a:schemeClr val="tx2"/>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kern="1200" cap="none" spc="0" normalizeH="0" baseline="0" noProof="0">
              <a:ln>
                <a:noFill/>
              </a:ln>
              <a:solidFill>
                <a:schemeClr val="accent6"/>
              </a:solidFill>
              <a:effectLst/>
              <a:uLnTx/>
              <a:uFillTx/>
              <a:latin typeface="Adobe 黑体 Std R" pitchFamily="34" charset="-122"/>
              <a:ea typeface="Adobe 黑体 Std R" pitchFamily="34" charset="-122"/>
              <a:cs typeface="华文细黑" charset="0"/>
            </a:endParaRPr>
          </a:p>
        </p:txBody>
      </p:sp>
      <p:sp>
        <p:nvSpPr>
          <p:cNvPr id="17" name="文本框 16">
            <a:extLst>
              <a:ext uri="{FF2B5EF4-FFF2-40B4-BE49-F238E27FC236}">
                <a16:creationId xmlns:a16="http://schemas.microsoft.com/office/drawing/2014/main" id="{67D84681-454A-416E-9DA0-1E84CDCE558A}"/>
              </a:ext>
            </a:extLst>
          </p:cNvPr>
          <p:cNvSpPr txBox="1"/>
          <p:nvPr/>
        </p:nvSpPr>
        <p:spPr bwMode="auto">
          <a:xfrm>
            <a:off x="4221349" y="2260150"/>
            <a:ext cx="4223638" cy="2592288"/>
          </a:xfrm>
          <a:prstGeom prst="rect">
            <a:avLst/>
          </a:prstGeom>
          <a:noFill/>
          <a:ln w="9525">
            <a:solidFill>
              <a:schemeClr val="tx2"/>
            </a:solid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kern="1200" cap="none" spc="0" normalizeH="0" baseline="0" noProof="0">
              <a:ln>
                <a:noFill/>
              </a:ln>
              <a:solidFill>
                <a:schemeClr val="accent6"/>
              </a:solidFill>
              <a:effectLst/>
              <a:uLnTx/>
              <a:uFillTx/>
              <a:latin typeface="Adobe 黑体 Std R" pitchFamily="34" charset="-122"/>
              <a:ea typeface="Adobe 黑体 Std R" pitchFamily="34" charset="-122"/>
              <a:cs typeface="华文细黑" charset="0"/>
            </a:endParaRPr>
          </a:p>
        </p:txBody>
      </p:sp>
      <p:sp>
        <p:nvSpPr>
          <p:cNvPr id="18" name="矩形 17">
            <a:extLst>
              <a:ext uri="{FF2B5EF4-FFF2-40B4-BE49-F238E27FC236}">
                <a16:creationId xmlns:a16="http://schemas.microsoft.com/office/drawing/2014/main" id="{603D49D0-3F7B-4328-AF01-EC6BA7388BA5}"/>
              </a:ext>
            </a:extLst>
          </p:cNvPr>
          <p:cNvSpPr/>
          <p:nvPr/>
        </p:nvSpPr>
        <p:spPr>
          <a:xfrm>
            <a:off x="3088050" y="3179172"/>
            <a:ext cx="646331" cy="369332"/>
          </a:xfrm>
          <a:prstGeom prst="rect">
            <a:avLst/>
          </a:prstGeom>
        </p:spPr>
        <p:txBody>
          <a:bodyPr wrap="none">
            <a:spAutoFit/>
          </a:bodyPr>
          <a:lstStyle/>
          <a:p>
            <a:r>
              <a:rPr lang="zh-CN" altLang="en-US">
                <a:solidFill>
                  <a:srgbClr val="FF0000"/>
                </a:solidFill>
              </a:rPr>
              <a:t>原码</a:t>
            </a:r>
          </a:p>
        </p:txBody>
      </p:sp>
      <p:sp>
        <p:nvSpPr>
          <p:cNvPr id="19" name="矩形 18">
            <a:extLst>
              <a:ext uri="{FF2B5EF4-FFF2-40B4-BE49-F238E27FC236}">
                <a16:creationId xmlns:a16="http://schemas.microsoft.com/office/drawing/2014/main" id="{D80A0493-DE54-46EA-B19B-9B1365718772}"/>
              </a:ext>
            </a:extLst>
          </p:cNvPr>
          <p:cNvSpPr/>
          <p:nvPr/>
        </p:nvSpPr>
        <p:spPr>
          <a:xfrm>
            <a:off x="4160301" y="651801"/>
            <a:ext cx="646331" cy="369332"/>
          </a:xfrm>
          <a:prstGeom prst="rect">
            <a:avLst/>
          </a:prstGeom>
        </p:spPr>
        <p:txBody>
          <a:bodyPr wrap="none">
            <a:spAutoFit/>
          </a:bodyPr>
          <a:lstStyle/>
          <a:p>
            <a:r>
              <a:rPr lang="zh-CN" altLang="en-US">
                <a:solidFill>
                  <a:srgbClr val="FF0000"/>
                </a:solidFill>
              </a:rPr>
              <a:t>反码</a:t>
            </a:r>
          </a:p>
        </p:txBody>
      </p:sp>
      <p:sp>
        <p:nvSpPr>
          <p:cNvPr id="20" name="矩形 19">
            <a:extLst>
              <a:ext uri="{FF2B5EF4-FFF2-40B4-BE49-F238E27FC236}">
                <a16:creationId xmlns:a16="http://schemas.microsoft.com/office/drawing/2014/main" id="{6BABB938-0804-4085-97EB-8921E2CA5D57}"/>
              </a:ext>
            </a:extLst>
          </p:cNvPr>
          <p:cNvSpPr/>
          <p:nvPr/>
        </p:nvSpPr>
        <p:spPr>
          <a:xfrm>
            <a:off x="4248834" y="2387084"/>
            <a:ext cx="646331" cy="369332"/>
          </a:xfrm>
          <a:prstGeom prst="rect">
            <a:avLst/>
          </a:prstGeom>
        </p:spPr>
        <p:txBody>
          <a:bodyPr wrap="none">
            <a:spAutoFit/>
          </a:bodyPr>
          <a:lstStyle/>
          <a:p>
            <a:r>
              <a:rPr lang="zh-CN" altLang="en-US" b="1">
                <a:solidFill>
                  <a:srgbClr val="FF0000"/>
                </a:solidFill>
              </a:rPr>
              <a:t>补码</a:t>
            </a:r>
          </a:p>
        </p:txBody>
      </p:sp>
    </p:spTree>
    <p:extLst>
      <p:ext uri="{BB962C8B-B14F-4D97-AF65-F5344CB8AC3E}">
        <p14:creationId xmlns:p14="http://schemas.microsoft.com/office/powerpoint/2010/main" val="3829425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5" grpId="0" animBg="1"/>
      <p:bldP spid="16" grpId="0" animBg="1"/>
      <p:bldP spid="17" grpId="0" animBg="1"/>
      <p:bldP spid="18" grpId="0"/>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857241"/>
            <a:ext cx="8358241" cy="2357452"/>
          </a:xfrm>
        </p:spPr>
        <p:txBody>
          <a:bodyPr/>
          <a:lstStyle/>
          <a:p>
            <a:r>
              <a:rPr lang="zh-CN"/>
              <a:t>本章任务是完成“</a:t>
            </a:r>
            <a:r>
              <a:t>Q-DMS</a:t>
            </a:r>
            <a:r>
              <a:rPr lang="zh-CN"/>
              <a:t>数据挖掘”系统的菜单驱动，具体要求如下：</a:t>
            </a:r>
          </a:p>
          <a:p>
            <a:pPr lvl="0"/>
            <a:endParaRPr lang="zh-CN" altLang="en-US"/>
          </a:p>
          <a:p>
            <a:endParaRPr lang="en-US" altLang="zh-CN"/>
          </a:p>
          <a:p>
            <a:endParaRPr lang="en-US" altLang="zh-CN"/>
          </a:p>
          <a:p>
            <a:endParaRPr lang="zh-CN" altLang="en-US"/>
          </a:p>
        </p:txBody>
      </p:sp>
      <p:sp>
        <p:nvSpPr>
          <p:cNvPr id="4" name="标题 3"/>
          <p:cNvSpPr>
            <a:spLocks noGrp="1"/>
          </p:cNvSpPr>
          <p:nvPr>
            <p:ph type="title"/>
          </p:nvPr>
        </p:nvSpPr>
        <p:spPr/>
        <p:txBody>
          <a:bodyPr/>
          <a:lstStyle/>
          <a:p>
            <a:r>
              <a:rPr lang="zh-CN" altLang="en-US"/>
              <a:t>任务驱动</a:t>
            </a:r>
          </a:p>
        </p:txBody>
      </p:sp>
      <p:sp>
        <p:nvSpPr>
          <p:cNvPr id="25" name="文本占位符 24"/>
          <p:cNvSpPr>
            <a:spLocks noGrp="1"/>
          </p:cNvSpPr>
          <p:nvPr>
            <p:ph type="body" sz="quarter" idx="11"/>
          </p:nvPr>
        </p:nvSpPr>
        <p:spPr>
          <a:xfrm>
            <a:off x="857224" y="1714494"/>
            <a:ext cx="7215238" cy="1785950"/>
          </a:xfrm>
        </p:spPr>
        <p:txBody>
          <a:bodyPr/>
          <a:lstStyle/>
          <a:p>
            <a:pPr lvl="0"/>
            <a:r>
              <a:t>【任务</a:t>
            </a:r>
            <a:r>
              <a:rPr lang="en-US"/>
              <a:t>2-1</a:t>
            </a:r>
            <a:r>
              <a:t>】 使用循环语句实现菜单驱动，当用户选择</a:t>
            </a:r>
            <a:r>
              <a:rPr lang="en-US"/>
              <a:t>0</a:t>
            </a:r>
            <a:r>
              <a:t>时退出应用。</a:t>
            </a:r>
          </a:p>
          <a:p>
            <a:pPr lvl="0"/>
            <a:r>
              <a:t>【任务</a:t>
            </a:r>
            <a:r>
              <a:rPr lang="en-US"/>
              <a:t>2-2</a:t>
            </a:r>
            <a:r>
              <a:t>】 使用数组存储采集的整数数据。</a:t>
            </a:r>
          </a:p>
          <a:p>
            <a:pPr lvl="0"/>
            <a:r>
              <a:t>【任务</a:t>
            </a:r>
            <a:r>
              <a:rPr lang="en-US"/>
              <a:t>2-3</a:t>
            </a:r>
            <a:r>
              <a:t>】 显示采集的数据，要求每行显示</a:t>
            </a:r>
            <a:r>
              <a:rPr lang="en-US"/>
              <a:t>5</a:t>
            </a:r>
            <a:r>
              <a:t>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bg/>
                                          </p:spTgt>
                                        </p:tgtEl>
                                        <p:attrNameLst>
                                          <p:attrName>style.visibility</p:attrName>
                                        </p:attrNameLst>
                                      </p:cBhvr>
                                      <p:to>
                                        <p:strVal val="visible"/>
                                      </p:to>
                                    </p:set>
                                    <p:anim calcmode="lin" valueType="num">
                                      <p:cBhvr additive="base">
                                        <p:cTn id="7" dur="500" fill="hold"/>
                                        <p:tgtEl>
                                          <p:spTgt spid="25">
                                            <p:bg/>
                                          </p:spTgt>
                                        </p:tgtEl>
                                        <p:attrNameLst>
                                          <p:attrName>ppt_x</p:attrName>
                                        </p:attrNameLst>
                                      </p:cBhvr>
                                      <p:tavLst>
                                        <p:tav tm="0">
                                          <p:val>
                                            <p:strVal val="#ppt_x"/>
                                          </p:val>
                                        </p:tav>
                                        <p:tav tm="100000">
                                          <p:val>
                                            <p:strVal val="#ppt_x"/>
                                          </p:val>
                                        </p:tav>
                                      </p:tavLst>
                                    </p:anim>
                                    <p:anim calcmode="lin" valueType="num">
                                      <p:cBhvr additive="base">
                                        <p:cTn id="8" dur="500" fill="hold"/>
                                        <p:tgtEl>
                                          <p:spTgt spid="25">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 calcmode="lin" valueType="num">
                                      <p:cBhvr additive="base">
                                        <p:cTn id="1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
                                            <p:txEl>
                                              <p:pRg st="1" end="1"/>
                                            </p:txEl>
                                          </p:spTgt>
                                        </p:tgtEl>
                                        <p:attrNameLst>
                                          <p:attrName>style.visibility</p:attrName>
                                        </p:attrNameLst>
                                      </p:cBhvr>
                                      <p:to>
                                        <p:strVal val="visible"/>
                                      </p:to>
                                    </p:set>
                                    <p:anim calcmode="lin" valueType="num">
                                      <p:cBhvr additive="base">
                                        <p:cTn id="15"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anim calcmode="lin" valueType="num">
                                      <p:cBhvr additive="base">
                                        <p:cTn id="19"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uiExpand="1"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714362"/>
            <a:ext cx="8215365" cy="3571898"/>
          </a:xfrm>
        </p:spPr>
        <p:txBody>
          <a:bodyPr>
            <a:normAutofit/>
          </a:bodyPr>
          <a:lstStyle/>
          <a:p>
            <a:r>
              <a:rPr lang="zh-CN" sz="2400"/>
              <a:t>补码的计算规则：</a:t>
            </a:r>
            <a:endParaRPr sz="2400"/>
          </a:p>
          <a:p>
            <a:pPr lvl="1">
              <a:buNone/>
            </a:pPr>
            <a:endParaRPr lang="en-US" altLang="zh-CN">
              <a:latin typeface="+mn-ea"/>
            </a:endParaRPr>
          </a:p>
          <a:p>
            <a:endParaRPr lang="zh-CN" altLang="en-US" sz="2200">
              <a:latin typeface="+mn-ea"/>
            </a:endParaRPr>
          </a:p>
        </p:txBody>
      </p:sp>
      <p:sp>
        <p:nvSpPr>
          <p:cNvPr id="4" name="标题 3"/>
          <p:cNvSpPr>
            <a:spLocks noGrp="1"/>
          </p:cNvSpPr>
          <p:nvPr>
            <p:ph type="title"/>
          </p:nvPr>
        </p:nvSpPr>
        <p:spPr/>
        <p:txBody>
          <a:bodyPr/>
          <a:lstStyle/>
          <a:p>
            <a:r>
              <a:t>整数类型</a:t>
            </a:r>
            <a:endParaRPr lang="zh-CN" altLang="en-US"/>
          </a:p>
        </p:txBody>
      </p:sp>
      <p:sp>
        <p:nvSpPr>
          <p:cNvPr id="6" name="文本占位符 5"/>
          <p:cNvSpPr>
            <a:spLocks noGrp="1"/>
          </p:cNvSpPr>
          <p:nvPr>
            <p:ph type="body" sz="quarter" idx="11"/>
          </p:nvPr>
        </p:nvSpPr>
        <p:spPr>
          <a:xfrm>
            <a:off x="1285852" y="1357304"/>
            <a:ext cx="7000924" cy="781752"/>
          </a:xfrm>
        </p:spPr>
        <p:txBody>
          <a:bodyPr/>
          <a:lstStyle/>
          <a:p>
            <a:pPr lvl="0"/>
            <a:r>
              <a:rPr lang="en-US" sz="1400"/>
              <a:t>1.</a:t>
            </a:r>
            <a:r>
              <a:rPr sz="1400"/>
              <a:t>正数的补码和原码完全相同</a:t>
            </a:r>
          </a:p>
          <a:p>
            <a:r>
              <a:rPr lang="en-US" sz="1400"/>
              <a:t>2.</a:t>
            </a:r>
            <a:r>
              <a:rPr sz="1400"/>
              <a:t>负数的补码是其反码加</a:t>
            </a:r>
            <a:r>
              <a:rPr lang="en-US" sz="1400"/>
              <a:t>1</a:t>
            </a:r>
            <a:r>
              <a:rPr sz="1400"/>
              <a:t>，反码是对原码按位取反，其中最高位符号位保持不变</a:t>
            </a:r>
            <a:endParaRPr lang="zh-CN" altLang="en-US" sz="1400"/>
          </a:p>
        </p:txBody>
      </p:sp>
      <p:sp>
        <p:nvSpPr>
          <p:cNvPr id="19251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2513" name="Object 1"/>
          <p:cNvGraphicFramePr>
            <a:graphicFrameLocks noChangeAspect="1"/>
          </p:cNvGraphicFramePr>
          <p:nvPr/>
        </p:nvGraphicFramePr>
        <p:xfrm>
          <a:off x="1571604" y="2214560"/>
          <a:ext cx="5857916" cy="2786082"/>
        </p:xfrm>
        <a:graphic>
          <a:graphicData uri="http://schemas.openxmlformats.org/presentationml/2006/ole">
            <mc:AlternateContent xmlns:mc="http://schemas.openxmlformats.org/markup-compatibility/2006">
              <mc:Choice xmlns:v="urn:schemas-microsoft-com:vml" Requires="v">
                <p:oleObj name="Visio" r:id="rId3" imgW="4870800" imgH="2322662" progId="Visio.Drawing.11">
                  <p:embed/>
                </p:oleObj>
              </mc:Choice>
              <mc:Fallback>
                <p:oleObj name="Visio" r:id="rId3" imgW="4870800" imgH="2322662" progId="Visio.Drawing.11">
                  <p:embed/>
                  <p:pic>
                    <p:nvPicPr>
                      <p:cNvPr id="192513"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604" y="2214560"/>
                        <a:ext cx="5857916" cy="27860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92513"/>
                                        </p:tgtEl>
                                        <p:attrNameLst>
                                          <p:attrName>style.visibility</p:attrName>
                                        </p:attrNameLst>
                                      </p:cBhvr>
                                      <p:to>
                                        <p:strVal val="visible"/>
                                      </p:to>
                                    </p:set>
                                    <p:anim calcmode="lin" valueType="num">
                                      <p:cBhvr additive="base">
                                        <p:cTn id="27" dur="500" fill="hold"/>
                                        <p:tgtEl>
                                          <p:spTgt spid="192513"/>
                                        </p:tgtEl>
                                        <p:attrNameLst>
                                          <p:attrName>ppt_x</p:attrName>
                                        </p:attrNameLst>
                                      </p:cBhvr>
                                      <p:tavLst>
                                        <p:tav tm="0">
                                          <p:val>
                                            <p:strVal val="#ppt_x"/>
                                          </p:val>
                                        </p:tav>
                                        <p:tav tm="100000">
                                          <p:val>
                                            <p:strVal val="#ppt_x"/>
                                          </p:val>
                                        </p:tav>
                                      </p:tavLst>
                                    </p:anim>
                                    <p:anim calcmode="lin" valueType="num">
                                      <p:cBhvr additive="base">
                                        <p:cTn id="28" dur="500" fill="hold"/>
                                        <p:tgtEl>
                                          <p:spTgt spid="1925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13A317E-974F-4199-B970-B8F2DFF68D7D}"/>
              </a:ext>
            </a:extLst>
          </p:cNvPr>
          <p:cNvSpPr/>
          <p:nvPr/>
        </p:nvSpPr>
        <p:spPr>
          <a:xfrm>
            <a:off x="635324" y="841817"/>
            <a:ext cx="8496944" cy="369332"/>
          </a:xfrm>
          <a:prstGeom prst="rect">
            <a:avLst/>
          </a:prstGeom>
        </p:spPr>
        <p:txBody>
          <a:bodyPr wrap="square">
            <a:spAutoFit/>
          </a:bodyPr>
          <a:lstStyle/>
          <a:p>
            <a:r>
              <a:rPr lang="en-US" altLang="zh-CN">
                <a:solidFill>
                  <a:srgbClr val="4F4F4F"/>
                </a:solidFill>
                <a:latin typeface="Microsoft YaHei" panose="020B0503020204020204" pitchFamily="34" charset="-122"/>
                <a:ea typeface="Microsoft YaHei" panose="020B0503020204020204" pitchFamily="34" charset="-122"/>
              </a:rPr>
              <a:t>1 - 1 = 1 + (-1) = [00000001]</a:t>
            </a:r>
            <a:r>
              <a:rPr lang="zh-CN" altLang="en-US" baseline="-25000">
                <a:solidFill>
                  <a:srgbClr val="4F4F4F"/>
                </a:solidFill>
                <a:latin typeface="&amp;quot"/>
              </a:rPr>
              <a:t>原</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[10000001]</a:t>
            </a:r>
            <a:r>
              <a:rPr lang="zh-CN" altLang="en-US" baseline="-25000">
                <a:solidFill>
                  <a:srgbClr val="4F4F4F"/>
                </a:solidFill>
                <a:latin typeface="&amp;quot"/>
              </a:rPr>
              <a:t>原</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[10000010]</a:t>
            </a:r>
            <a:r>
              <a:rPr lang="zh-CN" altLang="en-US" baseline="-25000">
                <a:solidFill>
                  <a:srgbClr val="4F4F4F"/>
                </a:solidFill>
                <a:latin typeface="&amp;quot"/>
              </a:rPr>
              <a:t>原</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a:t>
            </a:r>
            <a:r>
              <a:rPr lang="en-US" altLang="zh-CN">
                <a:solidFill>
                  <a:srgbClr val="FF0000"/>
                </a:solidFill>
                <a:latin typeface="Microsoft YaHei" panose="020B0503020204020204" pitchFamily="34" charset="-122"/>
                <a:ea typeface="Microsoft YaHei" panose="020B0503020204020204" pitchFamily="34" charset="-122"/>
              </a:rPr>
              <a:t>-2</a:t>
            </a:r>
            <a:endParaRPr lang="zh-CN" altLang="en-US">
              <a:solidFill>
                <a:srgbClr val="FF0000"/>
              </a:solidFill>
            </a:endParaRPr>
          </a:p>
        </p:txBody>
      </p:sp>
      <p:sp>
        <p:nvSpPr>
          <p:cNvPr id="3" name="矩形 2">
            <a:extLst>
              <a:ext uri="{FF2B5EF4-FFF2-40B4-BE49-F238E27FC236}">
                <a16:creationId xmlns:a16="http://schemas.microsoft.com/office/drawing/2014/main" id="{CD096EC3-A2C4-40C2-9495-74B08374D5BD}"/>
              </a:ext>
            </a:extLst>
          </p:cNvPr>
          <p:cNvSpPr/>
          <p:nvPr/>
        </p:nvSpPr>
        <p:spPr>
          <a:xfrm>
            <a:off x="635324" y="1465788"/>
            <a:ext cx="7182544" cy="646331"/>
          </a:xfrm>
          <a:prstGeom prst="rect">
            <a:avLst/>
          </a:prstGeom>
        </p:spPr>
        <p:txBody>
          <a:bodyPr wrap="square">
            <a:spAutoFit/>
          </a:bodyPr>
          <a:lstStyle/>
          <a:p>
            <a:r>
              <a:rPr lang="en-US" altLang="zh-CN">
                <a:solidFill>
                  <a:srgbClr val="4F4F4F"/>
                </a:solidFill>
                <a:latin typeface="Microsoft YaHei" panose="020B0503020204020204" pitchFamily="34" charset="-122"/>
                <a:ea typeface="Microsoft YaHei" panose="020B0503020204020204" pitchFamily="34" charset="-122"/>
              </a:rPr>
              <a:t>1 - 1 = 1 + (-1) = [0000 0001]</a:t>
            </a:r>
            <a:r>
              <a:rPr lang="zh-CN" altLang="en-US" baseline="-25000">
                <a:solidFill>
                  <a:srgbClr val="4F4F4F"/>
                </a:solidFill>
                <a:latin typeface="&amp;quot"/>
              </a:rPr>
              <a:t>原</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[1000 0001]</a:t>
            </a:r>
            <a:r>
              <a:rPr lang="zh-CN" altLang="en-US" baseline="-25000">
                <a:solidFill>
                  <a:srgbClr val="4F4F4F"/>
                </a:solidFill>
                <a:latin typeface="&amp;quot"/>
              </a:rPr>
              <a:t>原</a:t>
            </a:r>
            <a:r>
              <a:rPr lang="en-US" altLang="zh-CN">
                <a:solidFill>
                  <a:srgbClr val="4F4F4F"/>
                </a:solidFill>
                <a:latin typeface="Microsoft YaHei" panose="020B0503020204020204" pitchFamily="34" charset="-122"/>
                <a:ea typeface="Microsoft YaHei" panose="020B0503020204020204" pitchFamily="34" charset="-122"/>
              </a:rPr>
              <a:t>= [0000 0001]</a:t>
            </a:r>
            <a:r>
              <a:rPr lang="zh-CN" altLang="en-US" baseline="-25000">
                <a:solidFill>
                  <a:srgbClr val="4F4F4F"/>
                </a:solidFill>
                <a:latin typeface="&amp;quot"/>
              </a:rPr>
              <a:t>反</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[1111 1110]</a:t>
            </a:r>
            <a:r>
              <a:rPr lang="zh-CN" altLang="en-US" baseline="-25000">
                <a:solidFill>
                  <a:srgbClr val="4F4F4F"/>
                </a:solidFill>
                <a:latin typeface="&amp;quot"/>
              </a:rPr>
              <a:t>反</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[1111 1111]</a:t>
            </a:r>
            <a:r>
              <a:rPr lang="zh-CN" altLang="en-US" baseline="-25000">
                <a:solidFill>
                  <a:srgbClr val="4F4F4F"/>
                </a:solidFill>
                <a:latin typeface="&amp;quot"/>
              </a:rPr>
              <a:t>反</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[1000 0000]</a:t>
            </a:r>
            <a:r>
              <a:rPr lang="zh-CN" altLang="en-US" baseline="-25000">
                <a:solidFill>
                  <a:srgbClr val="4F4F4F"/>
                </a:solidFill>
                <a:latin typeface="&amp;quot"/>
              </a:rPr>
              <a:t>原</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a:t>
            </a:r>
            <a:r>
              <a:rPr lang="en-US" altLang="zh-CN">
                <a:solidFill>
                  <a:srgbClr val="FF0000"/>
                </a:solidFill>
                <a:latin typeface="Microsoft YaHei" panose="020B0503020204020204" pitchFamily="34" charset="-122"/>
                <a:ea typeface="Microsoft YaHei" panose="020B0503020204020204" pitchFamily="34" charset="-122"/>
              </a:rPr>
              <a:t>-0</a:t>
            </a:r>
            <a:endParaRPr lang="zh-CN" altLang="en-US">
              <a:solidFill>
                <a:srgbClr val="FF0000"/>
              </a:solidFill>
            </a:endParaRPr>
          </a:p>
        </p:txBody>
      </p:sp>
      <p:sp>
        <p:nvSpPr>
          <p:cNvPr id="4" name="矩形 3">
            <a:extLst>
              <a:ext uri="{FF2B5EF4-FFF2-40B4-BE49-F238E27FC236}">
                <a16:creationId xmlns:a16="http://schemas.microsoft.com/office/drawing/2014/main" id="{C33A484B-0793-4CB7-ADF1-AC6F20EBC339}"/>
              </a:ext>
            </a:extLst>
          </p:cNvPr>
          <p:cNvSpPr/>
          <p:nvPr/>
        </p:nvSpPr>
        <p:spPr>
          <a:xfrm>
            <a:off x="624778" y="2423666"/>
            <a:ext cx="8257155" cy="646331"/>
          </a:xfrm>
          <a:prstGeom prst="rect">
            <a:avLst/>
          </a:prstGeom>
        </p:spPr>
        <p:txBody>
          <a:bodyPr wrap="square">
            <a:spAutoFit/>
          </a:bodyPr>
          <a:lstStyle/>
          <a:p>
            <a:r>
              <a:rPr lang="en-US" altLang="zh-CN">
                <a:solidFill>
                  <a:srgbClr val="4F4F4F"/>
                </a:solidFill>
                <a:latin typeface="Microsoft YaHei" panose="020B0503020204020204" pitchFamily="34" charset="-122"/>
                <a:ea typeface="Microsoft YaHei" panose="020B0503020204020204" pitchFamily="34" charset="-122"/>
              </a:rPr>
              <a:t>1-1 = 1 + (-1) = [0000 0001]</a:t>
            </a:r>
            <a:r>
              <a:rPr lang="zh-CN" altLang="en-US" baseline="-25000">
                <a:solidFill>
                  <a:srgbClr val="4F4F4F"/>
                </a:solidFill>
                <a:latin typeface="&amp;quot"/>
              </a:rPr>
              <a:t>原</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[1000 0001]</a:t>
            </a:r>
            <a:r>
              <a:rPr lang="zh-CN" altLang="en-US" baseline="-25000">
                <a:solidFill>
                  <a:srgbClr val="4F4F4F"/>
                </a:solidFill>
                <a:latin typeface="&amp;quot"/>
              </a:rPr>
              <a:t>原</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[0000 0001]</a:t>
            </a:r>
            <a:r>
              <a:rPr lang="zh-CN" altLang="en-US" baseline="-25000">
                <a:solidFill>
                  <a:srgbClr val="4F4F4F"/>
                </a:solidFill>
                <a:latin typeface="&amp;quot"/>
              </a:rPr>
              <a:t>补</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a:t>
            </a:r>
          </a:p>
          <a:p>
            <a:r>
              <a:rPr lang="en-US" altLang="zh-CN">
                <a:solidFill>
                  <a:srgbClr val="4F4F4F"/>
                </a:solidFill>
                <a:latin typeface="Microsoft YaHei" panose="020B0503020204020204" pitchFamily="34" charset="-122"/>
                <a:ea typeface="Microsoft YaHei" panose="020B0503020204020204" pitchFamily="34" charset="-122"/>
              </a:rPr>
              <a:t>[1111 1111]</a:t>
            </a:r>
            <a:r>
              <a:rPr lang="zh-CN" altLang="en-US" baseline="-25000">
                <a:solidFill>
                  <a:srgbClr val="4F4F4F"/>
                </a:solidFill>
                <a:latin typeface="&amp;quot"/>
              </a:rPr>
              <a:t>补</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[0000 0000]</a:t>
            </a:r>
            <a:r>
              <a:rPr lang="zh-CN" altLang="en-US" baseline="-25000">
                <a:solidFill>
                  <a:srgbClr val="4F4F4F"/>
                </a:solidFill>
                <a:latin typeface="&amp;quot"/>
              </a:rPr>
              <a:t>补</a:t>
            </a:r>
            <a:r>
              <a:rPr lang="en-US" altLang="zh-CN">
                <a:solidFill>
                  <a:srgbClr val="4F4F4F"/>
                </a:solidFill>
                <a:latin typeface="Microsoft YaHei" panose="020B0503020204020204" pitchFamily="34" charset="-122"/>
                <a:ea typeface="Microsoft YaHei" panose="020B0503020204020204" pitchFamily="34" charset="-122"/>
              </a:rPr>
              <a:t>=[0000 0000]</a:t>
            </a:r>
            <a:r>
              <a:rPr lang="zh-CN" altLang="en-US" baseline="-25000">
                <a:solidFill>
                  <a:srgbClr val="4F4F4F"/>
                </a:solidFill>
                <a:latin typeface="&amp;quot"/>
              </a:rPr>
              <a:t>原</a:t>
            </a:r>
            <a:r>
              <a:rPr lang="en-US" altLang="zh-CN">
                <a:solidFill>
                  <a:srgbClr val="4F4F4F"/>
                </a:solidFill>
                <a:latin typeface="Microsoft YaHei" panose="020B0503020204020204" pitchFamily="34" charset="-122"/>
                <a:ea typeface="Microsoft YaHei" panose="020B0503020204020204" pitchFamily="34" charset="-122"/>
              </a:rPr>
              <a:t>= </a:t>
            </a:r>
            <a:r>
              <a:rPr lang="en-US" altLang="zh-CN">
                <a:solidFill>
                  <a:srgbClr val="FF0000"/>
                </a:solidFill>
                <a:latin typeface="Microsoft YaHei" panose="020B0503020204020204" pitchFamily="34" charset="-122"/>
                <a:ea typeface="Microsoft YaHei" panose="020B0503020204020204" pitchFamily="34" charset="-122"/>
              </a:rPr>
              <a:t>0</a:t>
            </a:r>
            <a:endParaRPr lang="zh-CN" altLang="en-US"/>
          </a:p>
        </p:txBody>
      </p:sp>
      <p:sp>
        <p:nvSpPr>
          <p:cNvPr id="5" name="矩形 4">
            <a:extLst>
              <a:ext uri="{FF2B5EF4-FFF2-40B4-BE49-F238E27FC236}">
                <a16:creationId xmlns:a16="http://schemas.microsoft.com/office/drawing/2014/main" id="{6EBCF12C-8FAD-4D3B-965C-A288D6E4B951}"/>
              </a:ext>
            </a:extLst>
          </p:cNvPr>
          <p:cNvSpPr/>
          <p:nvPr/>
        </p:nvSpPr>
        <p:spPr>
          <a:xfrm>
            <a:off x="624777" y="3348342"/>
            <a:ext cx="8257155" cy="646331"/>
          </a:xfrm>
          <a:prstGeom prst="rect">
            <a:avLst/>
          </a:prstGeom>
        </p:spPr>
        <p:txBody>
          <a:bodyPr wrap="square">
            <a:spAutoFit/>
          </a:bodyPr>
          <a:lstStyle/>
          <a:p>
            <a:r>
              <a:rPr lang="en-US" altLang="zh-CN">
                <a:solidFill>
                  <a:srgbClr val="4F4F4F"/>
                </a:solidFill>
                <a:latin typeface="Microsoft YaHei" panose="020B0503020204020204" pitchFamily="34" charset="-122"/>
                <a:ea typeface="Microsoft YaHei" panose="020B0503020204020204" pitchFamily="34" charset="-122"/>
              </a:rPr>
              <a:t>(-1) + (-127) = [1000 0001]</a:t>
            </a:r>
            <a:r>
              <a:rPr lang="zh-CN" altLang="en-US" baseline="-25000">
                <a:solidFill>
                  <a:srgbClr val="4F4F4F"/>
                </a:solidFill>
                <a:latin typeface="&amp;quot"/>
              </a:rPr>
              <a:t>原</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[1111 1111]</a:t>
            </a:r>
            <a:r>
              <a:rPr lang="zh-CN" altLang="en-US" baseline="-25000">
                <a:solidFill>
                  <a:srgbClr val="4F4F4F"/>
                </a:solidFill>
                <a:latin typeface="&amp;quot"/>
              </a:rPr>
              <a:t>原</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[1111 1111]</a:t>
            </a:r>
            <a:r>
              <a:rPr lang="zh-CN" altLang="en-US" baseline="-25000">
                <a:solidFill>
                  <a:srgbClr val="4F4F4F"/>
                </a:solidFill>
                <a:latin typeface="&amp;quot"/>
              </a:rPr>
              <a:t>补</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[1000 0001]</a:t>
            </a:r>
            <a:r>
              <a:rPr lang="zh-CN" altLang="en-US" baseline="-25000">
                <a:solidFill>
                  <a:srgbClr val="4F4F4F"/>
                </a:solidFill>
                <a:latin typeface="&amp;quot"/>
              </a:rPr>
              <a:t>补</a:t>
            </a:r>
            <a:r>
              <a:rPr lang="zh-CN" altLang="en-US">
                <a:solidFill>
                  <a:srgbClr val="4F4F4F"/>
                </a:solidFill>
                <a:latin typeface="Microsoft YaHei" panose="020B0503020204020204" pitchFamily="34" charset="-122"/>
                <a:ea typeface="Microsoft YaHei" panose="020B0503020204020204" pitchFamily="34" charset="-122"/>
              </a:rPr>
              <a:t> </a:t>
            </a:r>
            <a:r>
              <a:rPr lang="en-US" altLang="zh-CN">
                <a:solidFill>
                  <a:srgbClr val="4F4F4F"/>
                </a:solidFill>
                <a:latin typeface="Microsoft YaHei" panose="020B0503020204020204" pitchFamily="34" charset="-122"/>
                <a:ea typeface="Microsoft YaHei" panose="020B0503020204020204" pitchFamily="34" charset="-122"/>
              </a:rPr>
              <a:t>= [1000 0000]</a:t>
            </a:r>
            <a:r>
              <a:rPr lang="zh-CN" altLang="en-US" baseline="-25000">
                <a:solidFill>
                  <a:srgbClr val="4F4F4F"/>
                </a:solidFill>
                <a:latin typeface="&amp;quot"/>
              </a:rPr>
              <a:t>补</a:t>
            </a:r>
            <a:endParaRPr lang="zh-CN" altLang="en-US"/>
          </a:p>
        </p:txBody>
      </p:sp>
      <p:sp>
        <p:nvSpPr>
          <p:cNvPr id="14" name="矩形 13">
            <a:extLst>
              <a:ext uri="{FF2B5EF4-FFF2-40B4-BE49-F238E27FC236}">
                <a16:creationId xmlns:a16="http://schemas.microsoft.com/office/drawing/2014/main" id="{F826CC1E-13B6-492B-9257-98E1742030A1}"/>
              </a:ext>
            </a:extLst>
          </p:cNvPr>
          <p:cNvSpPr/>
          <p:nvPr/>
        </p:nvSpPr>
        <p:spPr>
          <a:xfrm>
            <a:off x="624777" y="4155926"/>
            <a:ext cx="5035353" cy="369332"/>
          </a:xfrm>
          <a:prstGeom prst="rect">
            <a:avLst/>
          </a:prstGeom>
        </p:spPr>
        <p:txBody>
          <a:bodyPr wrap="none">
            <a:spAutoFit/>
          </a:bodyPr>
          <a:lstStyle/>
          <a:p>
            <a:r>
              <a:rPr lang="zh-CN" altLang="en-US">
                <a:solidFill>
                  <a:srgbClr val="FF0000"/>
                </a:solidFill>
                <a:latin typeface="Microsoft YaHei" panose="020B0503020204020204" pitchFamily="34" charset="-122"/>
                <a:ea typeface="Microsoft YaHei" panose="020B0503020204020204" pitchFamily="34" charset="-122"/>
              </a:rPr>
              <a:t>范围由 </a:t>
            </a:r>
            <a:r>
              <a:rPr lang="en-US" altLang="zh-CN">
                <a:solidFill>
                  <a:srgbClr val="FF0000"/>
                </a:solidFill>
                <a:latin typeface="Microsoft YaHei" panose="020B0503020204020204" pitchFamily="34" charset="-122"/>
                <a:ea typeface="Microsoft YaHei" panose="020B0503020204020204" pitchFamily="34" charset="-122"/>
              </a:rPr>
              <a:t>[-127,127]  </a:t>
            </a:r>
            <a:r>
              <a:rPr lang="zh-CN" altLang="en-US">
                <a:solidFill>
                  <a:srgbClr val="FF0000"/>
                </a:solidFill>
                <a:latin typeface="Microsoft YaHei" panose="020B0503020204020204" pitchFamily="34" charset="-122"/>
                <a:ea typeface="Microsoft YaHei" panose="020B0503020204020204" pitchFamily="34" charset="-122"/>
              </a:rPr>
              <a:t>变成  </a:t>
            </a:r>
            <a:r>
              <a:rPr lang="en-US" altLang="zh-CN">
                <a:solidFill>
                  <a:srgbClr val="FF0000"/>
                </a:solidFill>
                <a:latin typeface="Microsoft YaHei" panose="020B0503020204020204" pitchFamily="34" charset="-122"/>
                <a:ea typeface="Microsoft YaHei" panose="020B0503020204020204" pitchFamily="34" charset="-122"/>
              </a:rPr>
              <a:t>[-128, 127], </a:t>
            </a:r>
            <a:r>
              <a:rPr lang="zh-CN" altLang="en-US">
                <a:solidFill>
                  <a:srgbClr val="FF0000"/>
                </a:solidFill>
                <a:latin typeface="Microsoft YaHei" panose="020B0503020204020204" pitchFamily="34" charset="-122"/>
                <a:ea typeface="Microsoft YaHei" panose="020B0503020204020204" pitchFamily="34" charset="-122"/>
              </a:rPr>
              <a:t>扩大范围</a:t>
            </a:r>
            <a:endParaRPr lang="zh-CN" altLang="en-US">
              <a:solidFill>
                <a:srgbClr val="FF0000"/>
              </a:solidFill>
            </a:endParaRPr>
          </a:p>
        </p:txBody>
      </p:sp>
      <p:sp>
        <p:nvSpPr>
          <p:cNvPr id="15" name="标题 3">
            <a:extLst>
              <a:ext uri="{FF2B5EF4-FFF2-40B4-BE49-F238E27FC236}">
                <a16:creationId xmlns:a16="http://schemas.microsoft.com/office/drawing/2014/main" id="{064E7B8C-F52E-4F67-A2A5-976686044303}"/>
              </a:ext>
            </a:extLst>
          </p:cNvPr>
          <p:cNvSpPr>
            <a:spLocks noGrp="1"/>
          </p:cNvSpPr>
          <p:nvPr>
            <p:ph type="title"/>
          </p:nvPr>
        </p:nvSpPr>
        <p:spPr>
          <a:xfrm>
            <a:off x="468316" y="17845"/>
            <a:ext cx="4846637" cy="410765"/>
          </a:xfrm>
        </p:spPr>
        <p:txBody>
          <a:bodyPr/>
          <a:lstStyle/>
          <a:p>
            <a:r>
              <a:rPr lang="zh-CN" altLang="en-US"/>
              <a:t>原码、反码、</a:t>
            </a:r>
            <a:r>
              <a:rPr lang="zh-CN" altLang="en-US" u="sng">
                <a:solidFill>
                  <a:srgbClr val="0000CC"/>
                </a:solidFill>
              </a:rPr>
              <a:t>补码</a:t>
            </a:r>
          </a:p>
        </p:txBody>
      </p:sp>
      <p:sp>
        <p:nvSpPr>
          <p:cNvPr id="16" name="矩形 15">
            <a:extLst>
              <a:ext uri="{FF2B5EF4-FFF2-40B4-BE49-F238E27FC236}">
                <a16:creationId xmlns:a16="http://schemas.microsoft.com/office/drawing/2014/main" id="{563C9D52-B968-4873-B493-784CAEA877F7}"/>
              </a:ext>
            </a:extLst>
          </p:cNvPr>
          <p:cNvSpPr/>
          <p:nvPr/>
        </p:nvSpPr>
        <p:spPr>
          <a:xfrm>
            <a:off x="3491880" y="4778226"/>
            <a:ext cx="6518515" cy="369332"/>
          </a:xfrm>
          <a:prstGeom prst="rect">
            <a:avLst/>
          </a:prstGeom>
        </p:spPr>
        <p:txBody>
          <a:bodyPr wrap="square">
            <a:spAutoFit/>
          </a:bodyPr>
          <a:lstStyle/>
          <a:p>
            <a:r>
              <a:rPr lang="zh-CN" altLang="en-US" u="sng">
                <a:solidFill>
                  <a:srgbClr val="002060"/>
                </a:solidFill>
              </a:rPr>
              <a:t>https://blog.csdn.net/zl10086111/article/details/80907428</a:t>
            </a:r>
          </a:p>
        </p:txBody>
      </p:sp>
    </p:spTree>
    <p:extLst>
      <p:ext uri="{BB962C8B-B14F-4D97-AF65-F5344CB8AC3E}">
        <p14:creationId xmlns:p14="http://schemas.microsoft.com/office/powerpoint/2010/main" val="380105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42910" y="428612"/>
            <a:ext cx="8207375" cy="2357452"/>
          </a:xfrm>
        </p:spPr>
        <p:txBody>
          <a:bodyPr/>
          <a:lstStyle/>
          <a:p>
            <a:r>
              <a:rPr lang="zh-CN"/>
              <a:t>整数类型的表示形式</a:t>
            </a:r>
            <a:r>
              <a:t> IntValueDemo.java</a:t>
            </a:r>
            <a:endParaRPr lang="zh-CN" altLang="en-US"/>
          </a:p>
        </p:txBody>
      </p:sp>
      <p:sp>
        <p:nvSpPr>
          <p:cNvPr id="5" name="标题 4"/>
          <p:cNvSpPr>
            <a:spLocks noGrp="1"/>
          </p:cNvSpPr>
          <p:nvPr>
            <p:ph type="title"/>
          </p:nvPr>
        </p:nvSpPr>
        <p:spPr/>
        <p:txBody>
          <a:bodyPr/>
          <a:lstStyle/>
          <a:p>
            <a:r>
              <a:t>整数类型</a:t>
            </a:r>
            <a:endParaRPr lang="zh-CN" altLang="en-US"/>
          </a:p>
        </p:txBody>
      </p:sp>
      <p:sp>
        <p:nvSpPr>
          <p:cNvPr id="7" name="文本占位符 6"/>
          <p:cNvSpPr>
            <a:spLocks noGrp="1"/>
          </p:cNvSpPr>
          <p:nvPr>
            <p:ph type="body" sz="quarter" idx="11"/>
          </p:nvPr>
        </p:nvSpPr>
        <p:spPr>
          <a:xfrm>
            <a:off x="714348" y="1007241"/>
            <a:ext cx="7643866" cy="3993401"/>
          </a:xfrm>
        </p:spPr>
        <p:txBody>
          <a:bodyPr/>
          <a:lstStyle/>
          <a:p>
            <a:r>
              <a:rPr lang="en-US" sz="1300" err="1"/>
              <a:t>int</a:t>
            </a:r>
            <a:r>
              <a:rPr lang="en-US" sz="1300"/>
              <a:t> a = </a:t>
            </a:r>
            <a:r>
              <a:rPr lang="en-US" sz="1300" b="1">
                <a:solidFill>
                  <a:srgbClr val="FF0000"/>
                </a:solidFill>
              </a:rPr>
              <a:t>0b</a:t>
            </a:r>
            <a:r>
              <a:rPr lang="en-US" sz="1300"/>
              <a:t>1001;</a:t>
            </a:r>
            <a:r>
              <a:rPr sz="1300"/>
              <a:t> </a:t>
            </a:r>
            <a:r>
              <a:rPr lang="en-US" altLang="zh-CN" sz="1300"/>
              <a:t>// </a:t>
            </a:r>
            <a:r>
              <a:rPr sz="1300"/>
              <a:t>二进制数</a:t>
            </a:r>
          </a:p>
          <a:p>
            <a:r>
              <a:rPr lang="en-US" sz="1300" err="1"/>
              <a:t>System.out.println</a:t>
            </a:r>
            <a:r>
              <a:rPr lang="en-US" sz="1300"/>
              <a:t>("</a:t>
            </a:r>
            <a:r>
              <a:rPr sz="1300"/>
              <a:t>二进制数</a:t>
            </a:r>
            <a:r>
              <a:rPr lang="en-US" sz="1300"/>
              <a:t>0b1001</a:t>
            </a:r>
            <a:r>
              <a:rPr sz="1300"/>
              <a:t>的值是：</a:t>
            </a:r>
            <a:r>
              <a:rPr lang="en-US" sz="1300"/>
              <a:t>" + a);	</a:t>
            </a:r>
            <a:endParaRPr sz="1300"/>
          </a:p>
          <a:p>
            <a:r>
              <a:rPr lang="en-US" sz="1300" err="1"/>
              <a:t>int</a:t>
            </a:r>
            <a:r>
              <a:rPr lang="en-US" sz="1300"/>
              <a:t> b = </a:t>
            </a:r>
            <a:r>
              <a:rPr lang="en-US" sz="1300" b="1">
                <a:solidFill>
                  <a:srgbClr val="FF0000"/>
                </a:solidFill>
              </a:rPr>
              <a:t>0</a:t>
            </a:r>
            <a:r>
              <a:rPr lang="en-US" sz="1300"/>
              <a:t>71;</a:t>
            </a:r>
            <a:r>
              <a:rPr sz="1300"/>
              <a:t> </a:t>
            </a:r>
            <a:r>
              <a:rPr lang="en-US" altLang="zh-CN" sz="1300"/>
              <a:t>// </a:t>
            </a:r>
            <a:r>
              <a:rPr sz="1300"/>
              <a:t>八进制数</a:t>
            </a:r>
          </a:p>
          <a:p>
            <a:r>
              <a:rPr lang="en-US" sz="1300" err="1"/>
              <a:t>System.out.println</a:t>
            </a:r>
            <a:r>
              <a:rPr lang="en-US" sz="1300"/>
              <a:t>("</a:t>
            </a:r>
            <a:r>
              <a:rPr sz="1300"/>
              <a:t>八进制数</a:t>
            </a:r>
            <a:r>
              <a:rPr lang="en-US" sz="1300"/>
              <a:t>071</a:t>
            </a:r>
            <a:r>
              <a:rPr sz="1300"/>
              <a:t>的值是：</a:t>
            </a:r>
            <a:r>
              <a:rPr lang="en-US" sz="1300"/>
              <a:t>" + b);	</a:t>
            </a:r>
            <a:endParaRPr sz="1300"/>
          </a:p>
          <a:p>
            <a:r>
              <a:rPr lang="en-US" sz="1300" err="1"/>
              <a:t>int</a:t>
            </a:r>
            <a:r>
              <a:rPr lang="en-US" sz="1300"/>
              <a:t> c = 19;</a:t>
            </a:r>
            <a:r>
              <a:rPr sz="1300"/>
              <a:t> </a:t>
            </a:r>
            <a:r>
              <a:rPr lang="en-US" altLang="zh-CN" sz="1300"/>
              <a:t>// </a:t>
            </a:r>
            <a:r>
              <a:rPr sz="1300"/>
              <a:t>十进制数</a:t>
            </a:r>
          </a:p>
          <a:p>
            <a:r>
              <a:rPr lang="en-US" sz="1300" err="1"/>
              <a:t>System.out.println</a:t>
            </a:r>
            <a:r>
              <a:rPr lang="en-US" sz="1300"/>
              <a:t>("</a:t>
            </a:r>
            <a:r>
              <a:rPr sz="1300"/>
              <a:t>十进制数</a:t>
            </a:r>
            <a:r>
              <a:rPr lang="en-US" sz="1300"/>
              <a:t>19</a:t>
            </a:r>
            <a:r>
              <a:rPr sz="1300"/>
              <a:t>的值是：</a:t>
            </a:r>
            <a:r>
              <a:rPr lang="en-US" sz="1300"/>
              <a:t>" + c);</a:t>
            </a:r>
            <a:endParaRPr sz="1300"/>
          </a:p>
          <a:p>
            <a:r>
              <a:rPr lang="en-US" sz="1300"/>
              <a:t>// </a:t>
            </a:r>
            <a:r>
              <a:rPr lang="en-US" sz="1300" err="1"/>
              <a:t>Integer.toBinaryString</a:t>
            </a:r>
            <a:r>
              <a:rPr lang="en-US" sz="1300"/>
              <a:t>()</a:t>
            </a:r>
            <a:r>
              <a:rPr sz="1300"/>
              <a:t>方法将一个整数以二进制形式输出</a:t>
            </a:r>
          </a:p>
          <a:p>
            <a:r>
              <a:rPr lang="en-US" sz="1300" err="1"/>
              <a:t>System.out.println</a:t>
            </a:r>
            <a:r>
              <a:rPr lang="en-US" sz="1300"/>
              <a:t>("19</a:t>
            </a:r>
            <a:r>
              <a:rPr sz="1300"/>
              <a:t>的二进制表示是：</a:t>
            </a:r>
            <a:r>
              <a:rPr lang="en-US" sz="1300"/>
              <a:t>" + </a:t>
            </a:r>
            <a:r>
              <a:rPr lang="en-US" sz="1300" err="1"/>
              <a:t>Integer.toBinaryString</a:t>
            </a:r>
            <a:r>
              <a:rPr lang="en-US" sz="1300"/>
              <a:t>(c));	</a:t>
            </a:r>
          </a:p>
          <a:p>
            <a:r>
              <a:rPr lang="en-US" sz="1300" err="1"/>
              <a:t>int</a:t>
            </a:r>
            <a:r>
              <a:rPr lang="en-US" sz="1300"/>
              <a:t> d = </a:t>
            </a:r>
            <a:r>
              <a:rPr lang="en-US" sz="1300" b="1">
                <a:solidFill>
                  <a:srgbClr val="FF0000"/>
                </a:solidFill>
              </a:rPr>
              <a:t>0x</a:t>
            </a:r>
            <a:r>
              <a:rPr lang="en-US" sz="1300"/>
              <a:t>FE;</a:t>
            </a:r>
            <a:r>
              <a:rPr sz="1300"/>
              <a:t> </a:t>
            </a:r>
            <a:r>
              <a:rPr lang="en-US" altLang="zh-CN" sz="1300"/>
              <a:t>// </a:t>
            </a:r>
            <a:r>
              <a:rPr sz="1300"/>
              <a:t>十六进制数</a:t>
            </a:r>
          </a:p>
          <a:p>
            <a:r>
              <a:rPr lang="en-US" sz="1300" err="1"/>
              <a:t>System.out.println</a:t>
            </a:r>
            <a:r>
              <a:rPr lang="en-US" sz="1300"/>
              <a:t>("</a:t>
            </a:r>
            <a:r>
              <a:rPr sz="1300"/>
              <a:t>十六进制数</a:t>
            </a:r>
            <a:r>
              <a:rPr lang="en-US" sz="1300"/>
              <a:t>0xFE</a:t>
            </a:r>
            <a:r>
              <a:rPr sz="1300"/>
              <a:t>的值是：</a:t>
            </a:r>
            <a:r>
              <a:rPr lang="en-US" sz="1300"/>
              <a:t>" + d);</a:t>
            </a:r>
            <a:endParaRPr sz="1300"/>
          </a:p>
          <a:p>
            <a:r>
              <a:rPr lang="en-US" sz="1300" err="1"/>
              <a:t>System.out.println</a:t>
            </a:r>
            <a:r>
              <a:rPr lang="en-US" sz="1300"/>
              <a:t>("</a:t>
            </a:r>
            <a:r>
              <a:rPr sz="1300"/>
              <a:t>十六进制数</a:t>
            </a:r>
            <a:r>
              <a:rPr lang="en-US" sz="1300"/>
              <a:t>0xFE</a:t>
            </a:r>
            <a:r>
              <a:rPr sz="1300"/>
              <a:t>的二进制表示是</a:t>
            </a:r>
            <a:r>
              <a:rPr lang="en-US" sz="1300"/>
              <a:t>“+</a:t>
            </a:r>
            <a:r>
              <a:rPr lang="en-US" sz="1300" err="1"/>
              <a:t>Integer.toBinaryString</a:t>
            </a:r>
            <a:r>
              <a:rPr lang="en-US" sz="1300"/>
              <a:t>(d));	</a:t>
            </a:r>
          </a:p>
          <a:p>
            <a:r>
              <a:rPr lang="en-US" sz="1300" err="1"/>
              <a:t>int</a:t>
            </a:r>
            <a:r>
              <a:rPr lang="en-US" sz="1300"/>
              <a:t> e = -19;</a:t>
            </a:r>
            <a:r>
              <a:rPr sz="1300"/>
              <a:t> </a:t>
            </a:r>
            <a:r>
              <a:rPr lang="en-US" altLang="zh-CN" sz="1300"/>
              <a:t>// </a:t>
            </a:r>
            <a:r>
              <a:rPr sz="1300"/>
              <a:t>负数以补码形式存储</a:t>
            </a:r>
          </a:p>
          <a:p>
            <a:r>
              <a:rPr lang="en-US" sz="1300" err="1"/>
              <a:t>System.out.println</a:t>
            </a:r>
            <a:r>
              <a:rPr lang="en-US" sz="1300"/>
              <a:t>("-19</a:t>
            </a:r>
            <a:r>
              <a:rPr sz="1300"/>
              <a:t>的二进制表示是：</a:t>
            </a:r>
            <a:r>
              <a:rPr lang="en-US" sz="1300"/>
              <a:t>" + </a:t>
            </a:r>
            <a:r>
              <a:rPr lang="en-US" sz="1300" err="1"/>
              <a:t>Integer.toBinaryString</a:t>
            </a:r>
            <a:r>
              <a:rPr lang="en-US" sz="1300"/>
              <a:t>(e));</a:t>
            </a:r>
            <a:endParaRPr sz="13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611560" y="843558"/>
            <a:ext cx="8215365" cy="3643336"/>
          </a:xfrm>
        </p:spPr>
        <p:txBody>
          <a:bodyPr>
            <a:normAutofit/>
          </a:bodyPr>
          <a:lstStyle/>
          <a:p>
            <a:r>
              <a:rPr lang="zh-CN" sz="2400"/>
              <a:t>字符型char是采用16位的Unicode字符集作为编码方式</a:t>
            </a:r>
          </a:p>
          <a:p>
            <a:pPr lvl="1">
              <a:buNone/>
            </a:pPr>
            <a:endParaRPr lang="en-US" altLang="zh-CN">
              <a:latin typeface="+mn-ea"/>
            </a:endParaRPr>
          </a:p>
          <a:p>
            <a:pPr lvl="1">
              <a:buNone/>
            </a:pPr>
            <a:endParaRPr lang="en-US" altLang="zh-CN">
              <a:latin typeface="+mn-ea"/>
            </a:endParaRPr>
          </a:p>
          <a:p>
            <a:pPr lvl="0"/>
            <a:r>
              <a:rPr lang="zh-CN" sz="2400"/>
              <a:t>表示形式</a:t>
            </a:r>
            <a:endParaRPr sz="2400"/>
          </a:p>
          <a:p>
            <a:pPr lvl="1"/>
            <a:r>
              <a:rPr lang="zh-CN" sz="2200"/>
              <a:t>通过单个字符来指定字符型值，例如：</a:t>
            </a:r>
            <a:r>
              <a:rPr sz="2200"/>
              <a:t>'A'</a:t>
            </a:r>
            <a:r>
              <a:rPr lang="zh-CN" sz="2200"/>
              <a:t>、</a:t>
            </a:r>
            <a:r>
              <a:rPr sz="2200"/>
              <a:t>'8'</a:t>
            </a:r>
            <a:r>
              <a:rPr lang="zh-CN" sz="2200"/>
              <a:t>、</a:t>
            </a:r>
            <a:r>
              <a:rPr sz="2200"/>
              <a:t>'Z'</a:t>
            </a:r>
            <a:r>
              <a:rPr lang="zh-CN" sz="2200"/>
              <a:t>等；</a:t>
            </a:r>
          </a:p>
          <a:p>
            <a:pPr lvl="1"/>
            <a:r>
              <a:rPr lang="zh-CN" sz="2200"/>
              <a:t>通过转义字符来表示特殊字符型值，例如：</a:t>
            </a:r>
            <a:r>
              <a:rPr sz="2200"/>
              <a:t>'\n'</a:t>
            </a:r>
            <a:r>
              <a:rPr lang="zh-CN" sz="2200"/>
              <a:t>、</a:t>
            </a:r>
            <a:r>
              <a:rPr sz="2200"/>
              <a:t>'\t'</a:t>
            </a:r>
            <a:r>
              <a:rPr lang="zh-CN" sz="2200"/>
              <a:t>等；</a:t>
            </a:r>
          </a:p>
          <a:p>
            <a:pPr lvl="1"/>
            <a:r>
              <a:rPr lang="zh-CN" sz="2200"/>
              <a:t>直接使用</a:t>
            </a:r>
            <a:r>
              <a:rPr sz="2200"/>
              <a:t>Unicode</a:t>
            </a:r>
            <a:r>
              <a:rPr lang="zh-CN" sz="2200"/>
              <a:t>值来表示字符型值，格式是</a:t>
            </a:r>
            <a:r>
              <a:rPr sz="2200"/>
              <a:t>‘\uXXXX’</a:t>
            </a:r>
            <a:r>
              <a:rPr lang="zh-CN" sz="2200"/>
              <a:t>，</a:t>
            </a:r>
            <a:endParaRPr lang="zh-CN" altLang="en-US" sz="2200">
              <a:latin typeface="+mn-ea"/>
            </a:endParaRPr>
          </a:p>
        </p:txBody>
      </p:sp>
      <p:sp>
        <p:nvSpPr>
          <p:cNvPr id="4" name="标题 3"/>
          <p:cNvSpPr>
            <a:spLocks noGrp="1"/>
          </p:cNvSpPr>
          <p:nvPr>
            <p:ph type="title"/>
          </p:nvPr>
        </p:nvSpPr>
        <p:spPr/>
        <p:txBody>
          <a:bodyPr/>
          <a:lstStyle/>
          <a:p>
            <a:r>
              <a:t>字符型</a:t>
            </a:r>
            <a:endParaRPr lang="zh-CN" altLang="en-US"/>
          </a:p>
        </p:txBody>
      </p:sp>
      <p:sp>
        <p:nvSpPr>
          <p:cNvPr id="6" name="文本占位符 5"/>
          <p:cNvSpPr>
            <a:spLocks noGrp="1"/>
          </p:cNvSpPr>
          <p:nvPr>
            <p:ph type="body" sz="quarter" idx="11"/>
          </p:nvPr>
        </p:nvSpPr>
        <p:spPr>
          <a:xfrm>
            <a:off x="1071538" y="1560582"/>
            <a:ext cx="6357956" cy="511102"/>
          </a:xfrm>
        </p:spPr>
        <p:txBody>
          <a:bodyPr/>
          <a:lstStyle/>
          <a:p>
            <a:r>
              <a:rPr lang="en-US"/>
              <a:t>char c=</a:t>
            </a:r>
            <a:r>
              <a:rPr lang="en-US">
                <a:solidFill>
                  <a:srgbClr val="0000CC"/>
                </a:solidFill>
              </a:rPr>
              <a:t>'</a:t>
            </a:r>
            <a:r>
              <a:rPr lang="en-US"/>
              <a:t>A</a:t>
            </a:r>
            <a:r>
              <a:rPr lang="en-US">
                <a:solidFill>
                  <a:srgbClr val="0000CC"/>
                </a:solidFill>
              </a:rPr>
              <a:t>'</a:t>
            </a:r>
            <a:r>
              <a:rPr lang="en-US"/>
              <a:t>;//</a:t>
            </a:r>
            <a:r>
              <a:t>声明变量</a:t>
            </a:r>
            <a:r>
              <a:rPr lang="en-US"/>
              <a:t>c</a:t>
            </a:r>
            <a:r>
              <a:t>为字符型，并赋初值为</a:t>
            </a:r>
            <a:r>
              <a:rPr lang="en-US"/>
              <a:t>'A'</a:t>
            </a:r>
            <a:endParaRPr/>
          </a:p>
        </p:txBody>
      </p:sp>
      <p:sp>
        <p:nvSpPr>
          <p:cNvPr id="2" name="文本框 1">
            <a:extLst>
              <a:ext uri="{FF2B5EF4-FFF2-40B4-BE49-F238E27FC236}">
                <a16:creationId xmlns:a16="http://schemas.microsoft.com/office/drawing/2014/main" id="{A20AA7FC-70EE-405A-89AC-B7DB30B2A8A3}"/>
              </a:ext>
            </a:extLst>
          </p:cNvPr>
          <p:cNvSpPr txBox="1"/>
          <p:nvPr/>
        </p:nvSpPr>
        <p:spPr bwMode="auto">
          <a:xfrm>
            <a:off x="4572000" y="4443958"/>
            <a:ext cx="2952328" cy="576064"/>
          </a:xfrm>
          <a:prstGeom prst="rect">
            <a:avLst/>
          </a:prstGeom>
          <a:noFill/>
          <a:ln w="9525">
            <a:noFill/>
            <a:miter lim="800000"/>
            <a:headEnd/>
            <a:tailEnd/>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800" b="1" i="0" u="none" strike="noStrike" kern="1200" cap="none" spc="0" normalizeH="0" baseline="0" noProof="0">
              <a:ln>
                <a:noFill/>
              </a:ln>
              <a:solidFill>
                <a:schemeClr val="accent6"/>
              </a:solidFill>
              <a:effectLst/>
              <a:uLnTx/>
              <a:uFillTx/>
              <a:latin typeface="Adobe 黑体 Std R" pitchFamily="34" charset="-122"/>
              <a:ea typeface="Adobe 黑体 Std R" pitchFamily="34" charset="-122"/>
              <a:cs typeface="华文细黑" charset="0"/>
            </a:endParaRPr>
          </a:p>
        </p:txBody>
      </p:sp>
      <p:pic>
        <p:nvPicPr>
          <p:cNvPr id="7" name="图片 6">
            <a:extLst>
              <a:ext uri="{FF2B5EF4-FFF2-40B4-BE49-F238E27FC236}">
                <a16:creationId xmlns:a16="http://schemas.microsoft.com/office/drawing/2014/main" id="{FAC10F77-5036-4B7B-812D-EB6740BD4E9D}"/>
              </a:ext>
            </a:extLst>
          </p:cNvPr>
          <p:cNvPicPr>
            <a:picLocks noChangeAspect="1"/>
          </p:cNvPicPr>
          <p:nvPr/>
        </p:nvPicPr>
        <p:blipFill>
          <a:blip r:embed="rId3"/>
          <a:stretch>
            <a:fillRect/>
          </a:stretch>
        </p:blipFill>
        <p:spPr>
          <a:xfrm>
            <a:off x="2640061" y="2259145"/>
            <a:ext cx="6468493" cy="3846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642924"/>
            <a:ext cx="8207375" cy="928691"/>
          </a:xfrm>
        </p:spPr>
        <p:txBody>
          <a:bodyPr>
            <a:normAutofit/>
          </a:bodyPr>
          <a:lstStyle/>
          <a:p>
            <a:r>
              <a:rPr lang="zh-CN" sz="2400"/>
              <a:t>转义字符</a:t>
            </a:r>
            <a:r>
              <a:rPr sz="2400"/>
              <a:t>表</a:t>
            </a: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r>
              <a:t>字符型</a:t>
            </a:r>
            <a:endParaRPr lang="zh-CN" altLang="en-US"/>
          </a:p>
        </p:txBody>
      </p:sp>
      <p:graphicFrame>
        <p:nvGraphicFramePr>
          <p:cNvPr id="8" name="表格占位符 7"/>
          <p:cNvGraphicFramePr>
            <a:graphicFrameLocks noGrp="1"/>
          </p:cNvGraphicFramePr>
          <p:nvPr>
            <p:ph type="tbl" sz="quarter" idx="11"/>
          </p:nvPr>
        </p:nvGraphicFramePr>
        <p:xfrm>
          <a:off x="1500166" y="1357300"/>
          <a:ext cx="5143536" cy="2714648"/>
        </p:xfrm>
        <a:graphic>
          <a:graphicData uri="http://schemas.openxmlformats.org/drawingml/2006/table">
            <a:tbl>
              <a:tblPr firstRow="1" bandRow="1">
                <a:tableStyleId>{5C22544A-7EE6-4342-B048-85BDC9FD1C3A}</a:tableStyleId>
              </a:tblPr>
              <a:tblGrid>
                <a:gridCol w="1714512">
                  <a:extLst>
                    <a:ext uri="{9D8B030D-6E8A-4147-A177-3AD203B41FA5}">
                      <a16:colId xmlns:a16="http://schemas.microsoft.com/office/drawing/2014/main" val="20000"/>
                    </a:ext>
                  </a:extLst>
                </a:gridCol>
                <a:gridCol w="1714512">
                  <a:extLst>
                    <a:ext uri="{9D8B030D-6E8A-4147-A177-3AD203B41FA5}">
                      <a16:colId xmlns:a16="http://schemas.microsoft.com/office/drawing/2014/main" val="20001"/>
                    </a:ext>
                  </a:extLst>
                </a:gridCol>
                <a:gridCol w="1714512">
                  <a:extLst>
                    <a:ext uri="{9D8B030D-6E8A-4147-A177-3AD203B41FA5}">
                      <a16:colId xmlns:a16="http://schemas.microsoft.com/office/drawing/2014/main" val="20002"/>
                    </a:ext>
                  </a:extLst>
                </a:gridCol>
              </a:tblGrid>
              <a:tr h="339331">
                <a:tc>
                  <a:txBody>
                    <a:bodyPr/>
                    <a:lstStyle/>
                    <a:p>
                      <a:pPr algn="ctr">
                        <a:spcAft>
                          <a:spcPts val="0"/>
                        </a:spcAft>
                      </a:pPr>
                      <a:r>
                        <a:rPr lang="zh-CN" sz="1800" b="1" kern="100">
                          <a:latin typeface="Times New Roman"/>
                          <a:ea typeface="宋体"/>
                          <a:cs typeface="Times New Roman"/>
                        </a:rPr>
                        <a:t>转义字符</a:t>
                      </a:r>
                      <a:endParaRPr lang="zh-CN" sz="1800" kern="100">
                        <a:latin typeface="Calibri"/>
                        <a:ea typeface="宋体"/>
                        <a:cs typeface="Times New Roman"/>
                      </a:endParaRPr>
                    </a:p>
                  </a:txBody>
                  <a:tcPr marL="68580" marR="68580" marT="0" marB="0" anchor="ctr"/>
                </a:tc>
                <a:tc>
                  <a:txBody>
                    <a:bodyPr/>
                    <a:lstStyle/>
                    <a:p>
                      <a:pPr algn="ctr">
                        <a:spcAft>
                          <a:spcPts val="0"/>
                        </a:spcAft>
                      </a:pPr>
                      <a:r>
                        <a:rPr lang="zh-CN" sz="1800" b="1" kern="100">
                          <a:latin typeface="Times New Roman"/>
                          <a:ea typeface="宋体"/>
                          <a:cs typeface="Times New Roman"/>
                        </a:rPr>
                        <a:t>说明</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b="1" kern="100">
                          <a:latin typeface="Times New Roman"/>
                          <a:ea typeface="宋体"/>
                          <a:cs typeface="Times New Roman"/>
                        </a:rPr>
                        <a:t>Unicode</a:t>
                      </a:r>
                      <a:r>
                        <a:rPr lang="zh-CN" sz="1800" b="1" kern="100">
                          <a:latin typeface="Times New Roman"/>
                          <a:ea typeface="宋体"/>
                          <a:cs typeface="Times New Roman"/>
                        </a:rPr>
                        <a:t>编码</a:t>
                      </a:r>
                      <a:endParaRPr lang="zh-CN" sz="1800" kern="100">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39331">
                <a:tc>
                  <a:txBody>
                    <a:bodyPr/>
                    <a:lstStyle/>
                    <a:p>
                      <a:pPr algn="ctr">
                        <a:spcAft>
                          <a:spcPts val="0"/>
                        </a:spcAft>
                      </a:pPr>
                      <a:r>
                        <a:rPr lang="en-US" sz="1800" kern="100">
                          <a:latin typeface="Times New Roman"/>
                          <a:ea typeface="宋体"/>
                          <a:cs typeface="Times New Roman"/>
                        </a:rPr>
                        <a:t>\b</a:t>
                      </a:r>
                      <a:endParaRPr lang="zh-CN" sz="1800" kern="100">
                        <a:latin typeface="Calibri"/>
                        <a:ea typeface="宋体"/>
                        <a:cs typeface="Times New Roman"/>
                      </a:endParaRPr>
                    </a:p>
                  </a:txBody>
                  <a:tcPr marL="68580" marR="68580" marT="0" marB="0" anchor="ctr"/>
                </a:tc>
                <a:tc>
                  <a:txBody>
                    <a:bodyPr/>
                    <a:lstStyle/>
                    <a:p>
                      <a:pPr algn="ctr">
                        <a:spcAft>
                          <a:spcPts val="0"/>
                        </a:spcAft>
                      </a:pPr>
                      <a:r>
                        <a:rPr lang="zh-CN" sz="1800" kern="100">
                          <a:latin typeface="Times New Roman"/>
                          <a:ea typeface="宋体"/>
                          <a:cs typeface="Times New Roman"/>
                        </a:rPr>
                        <a:t>退格符</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kern="100">
                          <a:latin typeface="Times New Roman"/>
                          <a:ea typeface="宋体"/>
                          <a:cs typeface="Times New Roman"/>
                        </a:rPr>
                        <a:t>\u0008</a:t>
                      </a:r>
                      <a:endParaRPr lang="zh-CN" sz="1800" kern="100">
                        <a:latin typeface="Calibri"/>
                        <a:ea typeface="宋体"/>
                        <a:cs typeface="Times New Roman"/>
                      </a:endParaRPr>
                    </a:p>
                  </a:txBody>
                  <a:tcPr marL="68580" marR="68580" marT="0" marB="0"/>
                </a:tc>
                <a:extLst>
                  <a:ext uri="{0D108BD9-81ED-4DB2-BD59-A6C34878D82A}">
                    <a16:rowId xmlns:a16="http://schemas.microsoft.com/office/drawing/2014/main" val="10001"/>
                  </a:ext>
                </a:extLst>
              </a:tr>
              <a:tr h="339331">
                <a:tc>
                  <a:txBody>
                    <a:bodyPr/>
                    <a:lstStyle/>
                    <a:p>
                      <a:pPr algn="ctr">
                        <a:spcAft>
                          <a:spcPts val="0"/>
                        </a:spcAft>
                      </a:pPr>
                      <a:r>
                        <a:rPr lang="en-US" sz="1800" kern="100">
                          <a:latin typeface="Times New Roman"/>
                          <a:ea typeface="宋体"/>
                          <a:cs typeface="Times New Roman"/>
                        </a:rPr>
                        <a:t>\t</a:t>
                      </a:r>
                      <a:endParaRPr lang="zh-CN" sz="1800" kern="100">
                        <a:latin typeface="Calibri"/>
                        <a:ea typeface="宋体"/>
                        <a:cs typeface="Times New Roman"/>
                      </a:endParaRPr>
                    </a:p>
                  </a:txBody>
                  <a:tcPr marL="68580" marR="68580" marT="0" marB="0" anchor="ctr"/>
                </a:tc>
                <a:tc>
                  <a:txBody>
                    <a:bodyPr/>
                    <a:lstStyle/>
                    <a:p>
                      <a:pPr algn="ctr">
                        <a:spcAft>
                          <a:spcPts val="0"/>
                        </a:spcAft>
                      </a:pPr>
                      <a:r>
                        <a:rPr lang="zh-CN" sz="1800" kern="100">
                          <a:latin typeface="Times New Roman"/>
                          <a:ea typeface="宋体"/>
                          <a:cs typeface="Times New Roman"/>
                        </a:rPr>
                        <a:t>制表符</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kern="100">
                          <a:latin typeface="Times New Roman"/>
                          <a:ea typeface="宋体"/>
                          <a:cs typeface="Times New Roman"/>
                        </a:rPr>
                        <a:t>\u0009</a:t>
                      </a:r>
                      <a:endParaRPr lang="zh-CN" sz="1800" kern="100">
                        <a:latin typeface="Calibri"/>
                        <a:ea typeface="宋体"/>
                        <a:cs typeface="Times New Roman"/>
                      </a:endParaRPr>
                    </a:p>
                  </a:txBody>
                  <a:tcPr marL="68580" marR="68580" marT="0" marB="0"/>
                </a:tc>
                <a:extLst>
                  <a:ext uri="{0D108BD9-81ED-4DB2-BD59-A6C34878D82A}">
                    <a16:rowId xmlns:a16="http://schemas.microsoft.com/office/drawing/2014/main" val="10002"/>
                  </a:ext>
                </a:extLst>
              </a:tr>
              <a:tr h="339331">
                <a:tc>
                  <a:txBody>
                    <a:bodyPr/>
                    <a:lstStyle/>
                    <a:p>
                      <a:pPr algn="ctr">
                        <a:spcAft>
                          <a:spcPts val="0"/>
                        </a:spcAft>
                      </a:pPr>
                      <a:r>
                        <a:rPr lang="en-US" sz="1800" kern="100">
                          <a:latin typeface="Times New Roman"/>
                          <a:ea typeface="宋体"/>
                          <a:cs typeface="Times New Roman"/>
                        </a:rPr>
                        <a:t>\n</a:t>
                      </a:r>
                      <a:endParaRPr lang="zh-CN" sz="1800" kern="100">
                        <a:latin typeface="Calibri"/>
                        <a:ea typeface="宋体"/>
                        <a:cs typeface="Times New Roman"/>
                      </a:endParaRPr>
                    </a:p>
                  </a:txBody>
                  <a:tcPr marL="68580" marR="68580" marT="0" marB="0" anchor="ctr"/>
                </a:tc>
                <a:tc>
                  <a:txBody>
                    <a:bodyPr/>
                    <a:lstStyle/>
                    <a:p>
                      <a:pPr algn="ctr">
                        <a:spcAft>
                          <a:spcPts val="0"/>
                        </a:spcAft>
                      </a:pPr>
                      <a:r>
                        <a:rPr lang="zh-CN" sz="1800" kern="100">
                          <a:latin typeface="Times New Roman"/>
                          <a:ea typeface="宋体"/>
                          <a:cs typeface="Times New Roman"/>
                        </a:rPr>
                        <a:t>换行符</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kern="100">
                          <a:latin typeface="Times New Roman"/>
                          <a:ea typeface="宋体"/>
                          <a:cs typeface="Times New Roman"/>
                        </a:rPr>
                        <a:t>\u000a</a:t>
                      </a:r>
                      <a:endParaRPr lang="zh-CN" sz="1800" kern="100">
                        <a:latin typeface="Calibri"/>
                        <a:ea typeface="宋体"/>
                        <a:cs typeface="Times New Roman"/>
                      </a:endParaRPr>
                    </a:p>
                  </a:txBody>
                  <a:tcPr marL="68580" marR="68580" marT="0" marB="0"/>
                </a:tc>
                <a:extLst>
                  <a:ext uri="{0D108BD9-81ED-4DB2-BD59-A6C34878D82A}">
                    <a16:rowId xmlns:a16="http://schemas.microsoft.com/office/drawing/2014/main" val="10003"/>
                  </a:ext>
                </a:extLst>
              </a:tr>
              <a:tr h="339331">
                <a:tc>
                  <a:txBody>
                    <a:bodyPr/>
                    <a:lstStyle/>
                    <a:p>
                      <a:pPr algn="ctr">
                        <a:spcAft>
                          <a:spcPts val="0"/>
                        </a:spcAft>
                      </a:pPr>
                      <a:r>
                        <a:rPr lang="en-US" sz="1800" kern="100">
                          <a:latin typeface="Times New Roman"/>
                          <a:ea typeface="宋体"/>
                          <a:cs typeface="Times New Roman"/>
                        </a:rPr>
                        <a:t>\r</a:t>
                      </a:r>
                      <a:endParaRPr lang="zh-CN" sz="1800" kern="100">
                        <a:latin typeface="Calibri"/>
                        <a:ea typeface="宋体"/>
                        <a:cs typeface="Times New Roman"/>
                      </a:endParaRPr>
                    </a:p>
                  </a:txBody>
                  <a:tcPr marL="68580" marR="68580" marT="0" marB="0" anchor="ctr"/>
                </a:tc>
                <a:tc>
                  <a:txBody>
                    <a:bodyPr/>
                    <a:lstStyle/>
                    <a:p>
                      <a:pPr algn="ctr">
                        <a:spcAft>
                          <a:spcPts val="0"/>
                        </a:spcAft>
                      </a:pPr>
                      <a:r>
                        <a:rPr lang="zh-CN" sz="1800" kern="100">
                          <a:latin typeface="Times New Roman"/>
                          <a:ea typeface="宋体"/>
                          <a:cs typeface="Times New Roman"/>
                        </a:rPr>
                        <a:t>回车符</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kern="100">
                          <a:latin typeface="Times New Roman"/>
                          <a:ea typeface="宋体"/>
                          <a:cs typeface="Times New Roman"/>
                        </a:rPr>
                        <a:t>\u000d</a:t>
                      </a:r>
                      <a:endParaRPr lang="zh-CN" sz="1800" kern="100">
                        <a:latin typeface="Calibri"/>
                        <a:ea typeface="宋体"/>
                        <a:cs typeface="Times New Roman"/>
                      </a:endParaRPr>
                    </a:p>
                  </a:txBody>
                  <a:tcPr marL="68580" marR="68580" marT="0" marB="0"/>
                </a:tc>
                <a:extLst>
                  <a:ext uri="{0D108BD9-81ED-4DB2-BD59-A6C34878D82A}">
                    <a16:rowId xmlns:a16="http://schemas.microsoft.com/office/drawing/2014/main" val="10004"/>
                  </a:ext>
                </a:extLst>
              </a:tr>
              <a:tr h="339331">
                <a:tc>
                  <a:txBody>
                    <a:bodyPr/>
                    <a:lstStyle/>
                    <a:p>
                      <a:pPr algn="ctr">
                        <a:spcAft>
                          <a:spcPts val="0"/>
                        </a:spcAft>
                      </a:pPr>
                      <a:r>
                        <a:rPr lang="en-US" sz="1800" kern="100">
                          <a:latin typeface="Times New Roman"/>
                          <a:ea typeface="宋体"/>
                          <a:cs typeface="Times New Roman"/>
                        </a:rPr>
                        <a:t>\</a:t>
                      </a:r>
                      <a:r>
                        <a:rPr lang="en-US" sz="1800" kern="100">
                          <a:latin typeface="Calibri"/>
                          <a:ea typeface="宋体"/>
                          <a:cs typeface="Times New Roman"/>
                        </a:rPr>
                        <a:t>''</a:t>
                      </a:r>
                      <a:endParaRPr lang="zh-CN" sz="1800" kern="100">
                        <a:latin typeface="Calibri"/>
                        <a:ea typeface="宋体"/>
                        <a:cs typeface="Times New Roman"/>
                      </a:endParaRPr>
                    </a:p>
                  </a:txBody>
                  <a:tcPr marL="68580" marR="68580" marT="0" marB="0" anchor="ctr"/>
                </a:tc>
                <a:tc>
                  <a:txBody>
                    <a:bodyPr/>
                    <a:lstStyle/>
                    <a:p>
                      <a:pPr algn="ctr">
                        <a:spcAft>
                          <a:spcPts val="0"/>
                        </a:spcAft>
                      </a:pPr>
                      <a:r>
                        <a:rPr lang="zh-CN" sz="1800" kern="100">
                          <a:latin typeface="Times New Roman"/>
                          <a:ea typeface="宋体"/>
                          <a:cs typeface="Times New Roman"/>
                        </a:rPr>
                        <a:t>双引号</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kern="100">
                          <a:latin typeface="Times New Roman"/>
                          <a:ea typeface="宋体"/>
                          <a:cs typeface="Times New Roman"/>
                        </a:rPr>
                        <a:t>\u0022</a:t>
                      </a:r>
                      <a:endParaRPr lang="zh-CN" sz="1800" kern="100">
                        <a:latin typeface="Calibri"/>
                        <a:ea typeface="宋体"/>
                        <a:cs typeface="Times New Roman"/>
                      </a:endParaRPr>
                    </a:p>
                  </a:txBody>
                  <a:tcPr marL="68580" marR="68580" marT="0" marB="0"/>
                </a:tc>
                <a:extLst>
                  <a:ext uri="{0D108BD9-81ED-4DB2-BD59-A6C34878D82A}">
                    <a16:rowId xmlns:a16="http://schemas.microsoft.com/office/drawing/2014/main" val="10005"/>
                  </a:ext>
                </a:extLst>
              </a:tr>
              <a:tr h="339331">
                <a:tc>
                  <a:txBody>
                    <a:bodyPr/>
                    <a:lstStyle/>
                    <a:p>
                      <a:pPr algn="ctr">
                        <a:spcAft>
                          <a:spcPts val="0"/>
                        </a:spcAft>
                      </a:pPr>
                      <a:r>
                        <a:rPr lang="en-US" sz="1800" kern="100">
                          <a:latin typeface="Times New Roman"/>
                          <a:ea typeface="宋体"/>
                          <a:cs typeface="Times New Roman"/>
                        </a:rPr>
                        <a:t>\</a:t>
                      </a:r>
                      <a:r>
                        <a:rPr lang="en-US" sz="1800" kern="100">
                          <a:latin typeface="Calibri"/>
                          <a:ea typeface="宋体"/>
                          <a:cs typeface="Times New Roman"/>
                        </a:rPr>
                        <a:t>'</a:t>
                      </a:r>
                      <a:endParaRPr lang="zh-CN" sz="1800" kern="100">
                        <a:latin typeface="Calibri"/>
                        <a:ea typeface="宋体"/>
                        <a:cs typeface="Times New Roman"/>
                      </a:endParaRPr>
                    </a:p>
                  </a:txBody>
                  <a:tcPr marL="68580" marR="68580" marT="0" marB="0" anchor="ctr"/>
                </a:tc>
                <a:tc>
                  <a:txBody>
                    <a:bodyPr/>
                    <a:lstStyle/>
                    <a:p>
                      <a:pPr algn="ctr">
                        <a:spcAft>
                          <a:spcPts val="0"/>
                        </a:spcAft>
                      </a:pPr>
                      <a:r>
                        <a:rPr lang="zh-CN" sz="1800" kern="100">
                          <a:latin typeface="Times New Roman"/>
                          <a:ea typeface="宋体"/>
                          <a:cs typeface="Times New Roman"/>
                        </a:rPr>
                        <a:t>单引号</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kern="100">
                          <a:latin typeface="Times New Roman"/>
                          <a:ea typeface="宋体"/>
                          <a:cs typeface="Times New Roman"/>
                        </a:rPr>
                        <a:t>\u0027</a:t>
                      </a:r>
                      <a:endParaRPr lang="zh-CN" sz="1800" kern="100">
                        <a:latin typeface="Calibri"/>
                        <a:ea typeface="宋体"/>
                        <a:cs typeface="Times New Roman"/>
                      </a:endParaRPr>
                    </a:p>
                  </a:txBody>
                  <a:tcPr marL="68580" marR="68580" marT="0" marB="0"/>
                </a:tc>
                <a:extLst>
                  <a:ext uri="{0D108BD9-81ED-4DB2-BD59-A6C34878D82A}">
                    <a16:rowId xmlns:a16="http://schemas.microsoft.com/office/drawing/2014/main" val="10006"/>
                  </a:ext>
                </a:extLst>
              </a:tr>
              <a:tr h="339331">
                <a:tc>
                  <a:txBody>
                    <a:bodyPr/>
                    <a:lstStyle/>
                    <a:p>
                      <a:pPr algn="ctr">
                        <a:spcAft>
                          <a:spcPts val="0"/>
                        </a:spcAft>
                      </a:pPr>
                      <a:r>
                        <a:rPr lang="en-US" sz="1800" kern="100">
                          <a:latin typeface="Times New Roman"/>
                          <a:ea typeface="宋体"/>
                          <a:cs typeface="Times New Roman"/>
                        </a:rPr>
                        <a:t>\\</a:t>
                      </a:r>
                      <a:endParaRPr lang="zh-CN" sz="1800" kern="100">
                        <a:latin typeface="Calibri"/>
                        <a:ea typeface="宋体"/>
                        <a:cs typeface="Times New Roman"/>
                      </a:endParaRPr>
                    </a:p>
                  </a:txBody>
                  <a:tcPr marL="68580" marR="68580" marT="0" marB="0" anchor="ctr"/>
                </a:tc>
                <a:tc>
                  <a:txBody>
                    <a:bodyPr/>
                    <a:lstStyle/>
                    <a:p>
                      <a:pPr algn="ctr">
                        <a:spcAft>
                          <a:spcPts val="0"/>
                        </a:spcAft>
                      </a:pPr>
                      <a:r>
                        <a:rPr lang="zh-CN" sz="1800" kern="100">
                          <a:latin typeface="Times New Roman"/>
                          <a:ea typeface="宋体"/>
                          <a:cs typeface="Times New Roman"/>
                        </a:rPr>
                        <a:t>反斜杠</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kern="100">
                          <a:latin typeface="Times New Roman"/>
                          <a:ea typeface="宋体"/>
                          <a:cs typeface="Times New Roman"/>
                        </a:rPr>
                        <a:t>\u005c</a:t>
                      </a:r>
                      <a:endParaRPr lang="zh-CN" sz="1800" kern="100">
                        <a:latin typeface="Calibri"/>
                        <a:ea typeface="宋体"/>
                        <a:cs typeface="Times New Roman"/>
                      </a:endParaRPr>
                    </a:p>
                  </a:txBody>
                  <a:tcPr marL="68580" marR="68580" marT="0" marB="0"/>
                </a:tc>
                <a:extLst>
                  <a:ext uri="{0D108BD9-81ED-4DB2-BD59-A6C34878D82A}">
                    <a16:rowId xmlns:a16="http://schemas.microsoft.com/office/drawing/2014/main" val="10007"/>
                  </a:ext>
                </a:extLst>
              </a:tr>
            </a:tbl>
          </a:graphicData>
        </a:graphic>
      </p:graphicFrame>
      <p:sp>
        <p:nvSpPr>
          <p:cNvPr id="9" name="文本占位符 8"/>
          <p:cNvSpPr txBox="1">
            <a:spLocks/>
          </p:cNvSpPr>
          <p:nvPr/>
        </p:nvSpPr>
        <p:spPr bwMode="auto">
          <a:xfrm>
            <a:off x="1285852" y="4286262"/>
            <a:ext cx="5715040" cy="584775"/>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1600"/>
              <a:t>char a='\''; //</a:t>
            </a:r>
            <a:r>
              <a:rPr lang="zh-CN" altLang="en-US" sz="1600"/>
              <a:t>变量</a:t>
            </a:r>
            <a:r>
              <a:rPr lang="en-US" sz="1600"/>
              <a:t>a</a:t>
            </a:r>
            <a:r>
              <a:rPr lang="zh-CN" altLang="en-US" sz="1600"/>
              <a:t>表示一个单引号</a:t>
            </a:r>
            <a:r>
              <a:rPr lang="en-US" sz="1600"/>
              <a:t>' </a:t>
            </a:r>
            <a:endParaRPr lang="zh-CN" altLang="en-US" sz="1600"/>
          </a:p>
          <a:p>
            <a:r>
              <a:rPr lang="en-US" sz="1600"/>
              <a:t>char b='\\'; //</a:t>
            </a:r>
            <a:r>
              <a:rPr lang="zh-CN" altLang="en-US" sz="1600"/>
              <a:t>变量</a:t>
            </a:r>
            <a:r>
              <a:rPr lang="en-US" sz="1600"/>
              <a:t>b</a:t>
            </a:r>
            <a:r>
              <a:rPr lang="zh-CN" altLang="en-US" sz="1600"/>
              <a:t>表示一个反斜杠</a:t>
            </a:r>
            <a:r>
              <a:rPr lang="en-US" sz="1600"/>
              <a:t>\</a:t>
            </a:r>
            <a:endParaRPr lang="zh-CN" altLang="en-US" sz="1600"/>
          </a:p>
        </p:txBody>
      </p:sp>
      <p:pic>
        <p:nvPicPr>
          <p:cNvPr id="7" name="图片 6">
            <a:extLst>
              <a:ext uri="{FF2B5EF4-FFF2-40B4-BE49-F238E27FC236}">
                <a16:creationId xmlns:a16="http://schemas.microsoft.com/office/drawing/2014/main" id="{53CCEF6B-FE08-4169-B964-CE93F0AB2F71}"/>
              </a:ext>
            </a:extLst>
          </p:cNvPr>
          <p:cNvPicPr>
            <a:picLocks noChangeAspect="1"/>
          </p:cNvPicPr>
          <p:nvPr/>
        </p:nvPicPr>
        <p:blipFill>
          <a:blip r:embed="rId4"/>
          <a:stretch>
            <a:fillRect/>
          </a:stretch>
        </p:blipFill>
        <p:spPr>
          <a:xfrm>
            <a:off x="3115310" y="54518"/>
            <a:ext cx="3528392" cy="1195625"/>
          </a:xfrm>
          <a:prstGeom prst="rect">
            <a:avLst/>
          </a:prstGeom>
          <a:ln>
            <a:noFill/>
          </a:ln>
          <a:effectLst>
            <a:outerShdw blurRad="292100" dist="139700" dir="2700000" algn="tl" rotWithShape="0">
              <a:srgbClr val="333333">
                <a:alpha val="65000"/>
              </a:srgbClr>
            </a:outerShdw>
          </a:effectLst>
        </p:spPr>
      </p:pic>
      <p:sp>
        <p:nvSpPr>
          <p:cNvPr id="2" name="矩形 1">
            <a:extLst>
              <a:ext uri="{FF2B5EF4-FFF2-40B4-BE49-F238E27FC236}">
                <a16:creationId xmlns:a16="http://schemas.microsoft.com/office/drawing/2014/main" id="{54246F73-1445-4E85-A62E-6D3FA8EDAA1E}"/>
              </a:ext>
            </a:extLst>
          </p:cNvPr>
          <p:cNvSpPr/>
          <p:nvPr/>
        </p:nvSpPr>
        <p:spPr bwMode="auto">
          <a:xfrm>
            <a:off x="5220072" y="339502"/>
            <a:ext cx="792088" cy="216024"/>
          </a:xfrm>
          <a:prstGeom prst="rect">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642925"/>
            <a:ext cx="8143927" cy="2143139"/>
          </a:xfrm>
        </p:spPr>
        <p:txBody>
          <a:bodyPr>
            <a:normAutofit/>
          </a:bodyPr>
          <a:lstStyle/>
          <a:p>
            <a:r>
              <a:rPr lang="zh-CN" sz="2400"/>
              <a:t>引用类型变量中的值是指向内存“堆”中的指针，即该变量所表示数据的地址。</a:t>
            </a:r>
            <a:endParaRPr sz="2400"/>
          </a:p>
          <a:p>
            <a:r>
              <a:rPr lang="zh-CN" sz="2400"/>
              <a:t>引用类型与基本类型在内存中存储的区别</a:t>
            </a:r>
            <a:r>
              <a:rPr lang="zh-CN" altLang="en-US" sz="2400"/>
              <a:t>：</a:t>
            </a: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r>
              <a:rPr lang="en-US"/>
              <a:t>2.3.2  </a:t>
            </a:r>
            <a:r>
              <a:t>引用类型</a:t>
            </a:r>
          </a:p>
        </p:txBody>
      </p:sp>
      <p:sp>
        <p:nvSpPr>
          <p:cNvPr id="1945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4561" name="Object 1"/>
          <p:cNvGraphicFramePr>
            <a:graphicFrameLocks noChangeAspect="1"/>
          </p:cNvGraphicFramePr>
          <p:nvPr>
            <p:extLst>
              <p:ext uri="{D42A27DB-BD31-4B8C-83A1-F6EECF244321}">
                <p14:modId xmlns:p14="http://schemas.microsoft.com/office/powerpoint/2010/main" val="930351014"/>
              </p:ext>
            </p:extLst>
          </p:nvPr>
        </p:nvGraphicFramePr>
        <p:xfrm>
          <a:off x="-1993" y="2427734"/>
          <a:ext cx="4572032" cy="2543486"/>
        </p:xfrm>
        <a:graphic>
          <a:graphicData uri="http://schemas.openxmlformats.org/presentationml/2006/ole">
            <mc:AlternateContent xmlns:mc="http://schemas.openxmlformats.org/markup-compatibility/2006">
              <mc:Choice xmlns:v="urn:schemas-microsoft-com:vml" Requires="v">
                <p:oleObj name="Visio" r:id="rId3" imgW="3489796" imgH="1932185" progId="Visio.Drawing.11">
                  <p:embed/>
                </p:oleObj>
              </mc:Choice>
              <mc:Fallback>
                <p:oleObj name="Visio" r:id="rId3" imgW="3489796" imgH="1932185" progId="Visio.Drawing.11">
                  <p:embed/>
                  <p:pic>
                    <p:nvPicPr>
                      <p:cNvPr id="194561"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3" y="2427734"/>
                        <a:ext cx="4572032" cy="254348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94581" name="Picture 21">
            <a:extLst>
              <a:ext uri="{FF2B5EF4-FFF2-40B4-BE49-F238E27FC236}">
                <a16:creationId xmlns:a16="http://schemas.microsoft.com/office/drawing/2014/main" id="{CB11A71F-6220-42DA-9A14-279F97EFB7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595557"/>
            <a:ext cx="5267325" cy="27908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09727050-8A05-4D80-9277-16F630C8B7D1}"/>
              </a:ext>
            </a:extLst>
          </p:cNvPr>
          <p:cNvSpPr/>
          <p:nvPr/>
        </p:nvSpPr>
        <p:spPr>
          <a:xfrm>
            <a:off x="4573962" y="3473306"/>
            <a:ext cx="4390526" cy="923330"/>
          </a:xfrm>
          <a:prstGeom prst="rect">
            <a:avLst/>
          </a:prstGeom>
        </p:spPr>
        <p:txBody>
          <a:bodyPr wrap="square">
            <a:spAutoFit/>
          </a:bodyPr>
          <a:lstStyle/>
          <a:p>
            <a:r>
              <a:rPr lang="en-US" altLang="zh-CN">
                <a:solidFill>
                  <a:srgbClr val="000000"/>
                </a:solidFill>
                <a:latin typeface="Verdana" panose="020B0604030504040204" pitchFamily="34" charset="0"/>
              </a:rPr>
              <a:t>a </a:t>
            </a:r>
            <a:r>
              <a:rPr lang="zh-CN" altLang="en-US">
                <a:solidFill>
                  <a:srgbClr val="000000"/>
                </a:solidFill>
                <a:latin typeface="Verdana" panose="020B0604030504040204" pitchFamily="34" charset="0"/>
              </a:rPr>
              <a:t>指向同一个</a:t>
            </a:r>
            <a:r>
              <a:rPr lang="en-US" altLang="zh-CN">
                <a:solidFill>
                  <a:srgbClr val="000000"/>
                </a:solidFill>
                <a:latin typeface="Verdana" panose="020B0604030504040204" pitchFamily="34" charset="0"/>
              </a:rPr>
              <a:t>A </a:t>
            </a:r>
            <a:r>
              <a:rPr lang="zh-CN" altLang="en-US">
                <a:solidFill>
                  <a:srgbClr val="000000"/>
                </a:solidFill>
                <a:latin typeface="Verdana" panose="020B0604030504040204" pitchFamily="34" charset="0"/>
              </a:rPr>
              <a:t>的实例，</a:t>
            </a:r>
            <a:r>
              <a:rPr lang="zh-CN" altLang="en-US"/>
              <a:t>这就与</a:t>
            </a:r>
            <a:r>
              <a:rPr lang="en-US" altLang="zh-CN"/>
              <a:t>C++ </a:t>
            </a:r>
            <a:r>
              <a:rPr lang="zh-CN" altLang="en-US"/>
              <a:t>中的指针一样，先声明指针变量</a:t>
            </a:r>
            <a:r>
              <a:rPr lang="en-US" altLang="zh-CN" err="1"/>
              <a:t>a,b,c,d</a:t>
            </a:r>
            <a:r>
              <a:rPr lang="en-US" altLang="zh-CN"/>
              <a:t> </a:t>
            </a:r>
            <a:r>
              <a:rPr lang="zh-CN" altLang="en-US"/>
              <a:t>在传参的时候让</a:t>
            </a:r>
            <a:r>
              <a:rPr lang="en-US" altLang="zh-CN"/>
              <a:t>a </a:t>
            </a:r>
            <a:r>
              <a:rPr lang="zh-CN" altLang="en-US"/>
              <a:t>指向</a:t>
            </a:r>
            <a:r>
              <a:rPr lang="en-US" altLang="zh-CN"/>
              <a:t>c</a:t>
            </a:r>
            <a:r>
              <a:rPr lang="zh-CN" altLang="en-US"/>
              <a:t>所指向的内存</a:t>
            </a:r>
          </a:p>
        </p:txBody>
      </p:sp>
      <p:sp>
        <p:nvSpPr>
          <p:cNvPr id="3" name="矩形 2">
            <a:extLst>
              <a:ext uri="{FF2B5EF4-FFF2-40B4-BE49-F238E27FC236}">
                <a16:creationId xmlns:a16="http://schemas.microsoft.com/office/drawing/2014/main" id="{FC9F2FDB-C360-452A-8257-7E4FA056A966}"/>
              </a:ext>
            </a:extLst>
          </p:cNvPr>
          <p:cNvSpPr/>
          <p:nvPr/>
        </p:nvSpPr>
        <p:spPr>
          <a:xfrm>
            <a:off x="4570039" y="4514964"/>
            <a:ext cx="3233706" cy="369332"/>
          </a:xfrm>
          <a:prstGeom prst="rect">
            <a:avLst/>
          </a:prstGeom>
        </p:spPr>
        <p:txBody>
          <a:bodyPr wrap="none">
            <a:spAutoFit/>
          </a:bodyPr>
          <a:lstStyle/>
          <a:p>
            <a:r>
              <a:rPr lang="zh-CN" altLang="en-US">
                <a:solidFill>
                  <a:schemeClr val="accent1"/>
                </a:solidFill>
                <a:latin typeface="Verdana" panose="020B0604030504040204" pitchFamily="34" charset="0"/>
              </a:rPr>
              <a:t>！！</a:t>
            </a:r>
            <a:r>
              <a:rPr lang="en-US" altLang="zh-CN">
                <a:solidFill>
                  <a:schemeClr val="accent1"/>
                </a:solidFill>
                <a:latin typeface="Verdana" panose="020B0604030504040204" pitchFamily="34" charset="0"/>
              </a:rPr>
              <a:t>Java</a:t>
            </a:r>
            <a:r>
              <a:rPr lang="zh-CN" altLang="en-US">
                <a:solidFill>
                  <a:schemeClr val="accent1"/>
                </a:solidFill>
                <a:latin typeface="Verdana" panose="020B0604030504040204" pitchFamily="34" charset="0"/>
              </a:rPr>
              <a:t>没有指针，只有引用</a:t>
            </a:r>
            <a:endParaRPr lang="zh-CN" altLang="en-US">
              <a:solidFill>
                <a:schemeClr val="accent1"/>
              </a:solidFill>
            </a:endParaRPr>
          </a:p>
        </p:txBody>
      </p:sp>
      <p:sp>
        <p:nvSpPr>
          <p:cNvPr id="4" name="椭圆 3">
            <a:extLst>
              <a:ext uri="{FF2B5EF4-FFF2-40B4-BE49-F238E27FC236}">
                <a16:creationId xmlns:a16="http://schemas.microsoft.com/office/drawing/2014/main" id="{BB937B96-E489-4B94-81FA-B7A3C436FFD2}"/>
              </a:ext>
            </a:extLst>
          </p:cNvPr>
          <p:cNvSpPr/>
          <p:nvPr/>
        </p:nvSpPr>
        <p:spPr bwMode="auto">
          <a:xfrm>
            <a:off x="3203848" y="2427734"/>
            <a:ext cx="1656184" cy="792088"/>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561"/>
                                        </p:tgtEl>
                                        <p:attrNameLst>
                                          <p:attrName>style.visibility</p:attrName>
                                        </p:attrNameLst>
                                      </p:cBhvr>
                                      <p:to>
                                        <p:strVal val="visible"/>
                                      </p:to>
                                    </p:set>
                                    <p:anim calcmode="lin" valueType="num">
                                      <p:cBhvr additive="base">
                                        <p:cTn id="19" dur="500" fill="hold"/>
                                        <p:tgtEl>
                                          <p:spTgt spid="194561"/>
                                        </p:tgtEl>
                                        <p:attrNameLst>
                                          <p:attrName>ppt_x</p:attrName>
                                        </p:attrNameLst>
                                      </p:cBhvr>
                                      <p:tavLst>
                                        <p:tav tm="0">
                                          <p:val>
                                            <p:strVal val="#ppt_x"/>
                                          </p:val>
                                        </p:tav>
                                        <p:tav tm="100000">
                                          <p:val>
                                            <p:strVal val="#ppt_x"/>
                                          </p:val>
                                        </p:tav>
                                      </p:tavLst>
                                    </p:anim>
                                    <p:anim calcmode="lin" valueType="num">
                                      <p:cBhvr additive="base">
                                        <p:cTn id="20" dur="500" fill="hold"/>
                                        <p:tgtEl>
                                          <p:spTgt spid="19456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94581"/>
                                        </p:tgtEl>
                                        <p:attrNameLst>
                                          <p:attrName>style.visibility</p:attrName>
                                        </p:attrNameLst>
                                      </p:cBhvr>
                                      <p:to>
                                        <p:strVal val="visible"/>
                                      </p:to>
                                    </p:set>
                                    <p:animEffect transition="in" filter="fade">
                                      <p:cBhvr>
                                        <p:cTn id="25" dur="1000"/>
                                        <p:tgtEl>
                                          <p:spTgt spid="194581"/>
                                        </p:tgtEl>
                                      </p:cBhvr>
                                    </p:animEffect>
                                    <p:anim calcmode="lin" valueType="num">
                                      <p:cBhvr>
                                        <p:cTn id="26" dur="1000" fill="hold"/>
                                        <p:tgtEl>
                                          <p:spTgt spid="194581"/>
                                        </p:tgtEl>
                                        <p:attrNameLst>
                                          <p:attrName>ppt_x</p:attrName>
                                        </p:attrNameLst>
                                      </p:cBhvr>
                                      <p:tavLst>
                                        <p:tav tm="0">
                                          <p:val>
                                            <p:strVal val="#ppt_x"/>
                                          </p:val>
                                        </p:tav>
                                        <p:tav tm="100000">
                                          <p:val>
                                            <p:strVal val="#ppt_x"/>
                                          </p:val>
                                        </p:tav>
                                      </p:tavLst>
                                    </p:anim>
                                    <p:anim calcmode="lin" valueType="num">
                                      <p:cBhvr>
                                        <p:cTn id="27" dur="1000" fill="hold"/>
                                        <p:tgtEl>
                                          <p:spTgt spid="194581"/>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1000"/>
                                        <p:tgtEl>
                                          <p:spTgt spid="2"/>
                                        </p:tgtEl>
                                      </p:cBhvr>
                                    </p:animEffect>
                                    <p:anim calcmode="lin" valueType="num">
                                      <p:cBhvr>
                                        <p:cTn id="31" dur="1000" fill="hold"/>
                                        <p:tgtEl>
                                          <p:spTgt spid="2"/>
                                        </p:tgtEl>
                                        <p:attrNameLst>
                                          <p:attrName>ppt_x</p:attrName>
                                        </p:attrNameLst>
                                      </p:cBhvr>
                                      <p:tavLst>
                                        <p:tav tm="0">
                                          <p:val>
                                            <p:strVal val="#ppt_x"/>
                                          </p:val>
                                        </p:tav>
                                        <p:tav tm="100000">
                                          <p:val>
                                            <p:strVal val="#ppt_x"/>
                                          </p:val>
                                        </p:tav>
                                      </p:tavLst>
                                    </p:anim>
                                    <p:anim calcmode="lin" valueType="num">
                                      <p:cBhvr>
                                        <p:cTn id="32" dur="1000" fill="hold"/>
                                        <p:tgtEl>
                                          <p:spTgt spid="2"/>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r>
              <a:rPr lang="zh-CN" altLang="en-US" sz="2400"/>
              <a:t>常用</a:t>
            </a:r>
            <a:r>
              <a:rPr lang="zh-CN" sz="2400"/>
              <a:t>引用类型</a:t>
            </a:r>
            <a:r>
              <a:rPr lang="zh-CN" altLang="en-US" sz="2200">
                <a:latin typeface="+mn-ea"/>
              </a:rPr>
              <a:t>：</a:t>
            </a:r>
            <a:endParaRPr sz="2200">
              <a:latin typeface="+mn-ea"/>
            </a:endParaRPr>
          </a:p>
          <a:p>
            <a:pPr lvl="1"/>
            <a:r>
              <a:rPr lang="zh-CN" sz="2200"/>
              <a:t>数组：具有相同数据类型的变量的集合；</a:t>
            </a:r>
          </a:p>
          <a:p>
            <a:pPr marL="0" lvl="0" indent="0" eaLnBrk="0" hangingPunct="0">
              <a:lnSpc>
                <a:spcPct val="100000"/>
              </a:lnSpc>
              <a:spcBef>
                <a:spcPct val="0"/>
              </a:spcBef>
              <a:buClrTx/>
              <a:buNone/>
            </a:pPr>
            <a:r>
              <a:rPr lang="zh-CN" altLang="en-US" sz="2200"/>
              <a:t>         枚举（</a:t>
            </a:r>
            <a:r>
              <a:rPr lang="en-US" altLang="zh-CN" sz="2200" err="1"/>
              <a:t>enum</a:t>
            </a:r>
            <a:r>
              <a:rPr lang="zh-CN" altLang="en-US" sz="2200"/>
              <a:t>）：一种独特的值类型，用于声明一组命名的常数。</a:t>
            </a:r>
            <a:endParaRPr lang="en-US" altLang="zh-CN" sz="2200"/>
          </a:p>
          <a:p>
            <a:pPr marL="0" lvl="0" indent="0" eaLnBrk="0" hangingPunct="0">
              <a:lnSpc>
                <a:spcPct val="100000"/>
              </a:lnSpc>
              <a:spcBef>
                <a:spcPct val="0"/>
              </a:spcBef>
              <a:buClrTx/>
              <a:buNone/>
            </a:pPr>
            <a:r>
              <a:rPr lang="en-US" altLang="zh-CN" sz="2200" b="0">
                <a:solidFill>
                  <a:srgbClr val="0000FF"/>
                </a:solidFill>
                <a:latin typeface="Arial Unicode MS"/>
                <a:ea typeface="&amp;quot"/>
              </a:rPr>
              <a:t> </a:t>
            </a:r>
            <a:r>
              <a:rPr lang="zh-CN" altLang="zh-CN" sz="900" b="0">
                <a:solidFill>
                  <a:srgbClr val="0000FF"/>
                </a:solidFill>
                <a:latin typeface="Arial Unicode MS"/>
                <a:ea typeface="&amp;quot"/>
              </a:rPr>
              <a:t>public</a:t>
            </a:r>
            <a:r>
              <a:rPr lang="zh-CN" altLang="zh-CN" sz="900" b="0">
                <a:solidFill>
                  <a:srgbClr val="403226"/>
                </a:solidFill>
                <a:ea typeface="&amp;quot"/>
              </a:rPr>
              <a:t> </a:t>
            </a:r>
            <a:r>
              <a:rPr lang="zh-CN" altLang="zh-CN" sz="900" b="0">
                <a:solidFill>
                  <a:srgbClr val="0000FF"/>
                </a:solidFill>
                <a:latin typeface="Arial Unicode MS"/>
                <a:ea typeface="&amp;quot"/>
              </a:rPr>
              <a:t>enum</a:t>
            </a:r>
            <a:r>
              <a:rPr lang="zh-CN" altLang="zh-CN" sz="900" b="0">
                <a:solidFill>
                  <a:srgbClr val="403226"/>
                </a:solidFill>
                <a:ea typeface="&amp;quot"/>
              </a:rPr>
              <a:t> </a:t>
            </a:r>
            <a:r>
              <a:rPr lang="zh-CN" altLang="zh-CN" sz="900" b="0">
                <a:solidFill>
                  <a:srgbClr val="000000"/>
                </a:solidFill>
                <a:latin typeface="Arial Unicode MS"/>
                <a:ea typeface="&amp;quot"/>
              </a:rPr>
              <a:t>EnumTest {</a:t>
            </a:r>
            <a:endParaRPr lang="zh-CN" altLang="zh-CN" sz="300" b="0"/>
          </a:p>
          <a:p>
            <a:pPr marL="0" lvl="0" indent="0" eaLnBrk="0" hangingPunct="0">
              <a:lnSpc>
                <a:spcPct val="100000"/>
              </a:lnSpc>
              <a:spcBef>
                <a:spcPct val="0"/>
              </a:spcBef>
              <a:buClrTx/>
              <a:buNone/>
            </a:pPr>
            <a:r>
              <a:rPr lang="zh-CN" altLang="zh-CN" sz="900" b="0">
                <a:solidFill>
                  <a:srgbClr val="403226"/>
                </a:solidFill>
                <a:latin typeface="Arial Unicode MS"/>
                <a:ea typeface="&amp;quot"/>
              </a:rPr>
              <a:t>    </a:t>
            </a:r>
            <a:r>
              <a:rPr lang="zh-CN" altLang="zh-CN" sz="900" b="0">
                <a:solidFill>
                  <a:srgbClr val="000000"/>
                </a:solidFill>
                <a:latin typeface="Arial Unicode MS"/>
                <a:ea typeface="&amp;quot"/>
              </a:rPr>
              <a:t>MON, TUE, WED, THU, FRI, SAT, SUN;</a:t>
            </a:r>
            <a:endParaRPr lang="zh-CN" altLang="zh-CN" sz="300" b="0"/>
          </a:p>
          <a:p>
            <a:pPr marL="0" lvl="0" indent="0" eaLnBrk="0" hangingPunct="0">
              <a:lnSpc>
                <a:spcPct val="100000"/>
              </a:lnSpc>
              <a:spcBef>
                <a:spcPct val="0"/>
              </a:spcBef>
              <a:buClrTx/>
              <a:buNone/>
            </a:pPr>
            <a:r>
              <a:rPr lang="zh-CN" altLang="zh-CN" sz="900" b="0">
                <a:solidFill>
                  <a:srgbClr val="000000"/>
                </a:solidFill>
                <a:latin typeface="Arial Unicode MS"/>
                <a:ea typeface="&amp;quot"/>
              </a:rPr>
              <a:t>}</a:t>
            </a:r>
            <a:endParaRPr lang="zh-CN" altLang="en-US" sz="2200"/>
          </a:p>
          <a:p>
            <a:pPr lvl="1"/>
            <a:r>
              <a:rPr lang="zh-CN" sz="2200">
                <a:solidFill>
                  <a:srgbClr val="0000CC"/>
                </a:solidFill>
              </a:rPr>
              <a:t>类（</a:t>
            </a:r>
            <a:r>
              <a:rPr sz="2200">
                <a:solidFill>
                  <a:srgbClr val="0000CC"/>
                </a:solidFill>
              </a:rPr>
              <a:t>class</a:t>
            </a:r>
            <a:r>
              <a:rPr lang="zh-CN" sz="2200">
                <a:solidFill>
                  <a:srgbClr val="0000CC"/>
                </a:solidFill>
              </a:rPr>
              <a:t>）</a:t>
            </a:r>
            <a:r>
              <a:rPr lang="zh-CN" sz="2200"/>
              <a:t>：变量和方法的集合；</a:t>
            </a:r>
          </a:p>
          <a:p>
            <a:pPr lvl="1"/>
            <a:r>
              <a:rPr lang="zh-CN" sz="2200"/>
              <a:t>接口（</a:t>
            </a:r>
            <a:r>
              <a:rPr sz="2200"/>
              <a:t>interface</a:t>
            </a:r>
            <a:r>
              <a:rPr lang="zh-CN" sz="2200"/>
              <a:t>）：一系列方法的声明，方法特征的集合；</a:t>
            </a:r>
          </a:p>
          <a:p>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4" name="标题 3"/>
          <p:cNvSpPr>
            <a:spLocks noGrp="1"/>
          </p:cNvSpPr>
          <p:nvPr>
            <p:ph type="title"/>
          </p:nvPr>
        </p:nvSpPr>
        <p:spPr/>
        <p:txBody>
          <a:bodyPr/>
          <a:lstStyle/>
          <a:p>
            <a:r>
              <a:rPr lang="en-US" altLang="zh-CN"/>
              <a:t>2.3.2  </a:t>
            </a:r>
            <a:r>
              <a:t>引用类型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 calcmode="lin" valueType="num">
                                      <p:cBhvr additive="base">
                                        <p:cTn id="1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r>
              <a:rPr lang="zh-CN" altLang="en-US" sz="2400"/>
              <a:t>类型</a:t>
            </a:r>
            <a:r>
              <a:rPr lang="zh-CN" sz="2400"/>
              <a:t>转换的方式：</a:t>
            </a:r>
            <a:endParaRPr sz="2400"/>
          </a:p>
          <a:p>
            <a:pPr lvl="1"/>
            <a:r>
              <a:rPr lang="zh-CN" sz="2200"/>
              <a:t>自动类型转换</a:t>
            </a:r>
            <a:endParaRPr sz="2200"/>
          </a:p>
          <a:p>
            <a:pPr lvl="1"/>
            <a:r>
              <a:rPr lang="zh-CN" sz="2200"/>
              <a:t>强制类型转换</a:t>
            </a:r>
            <a:endParaRPr lang="en-US" altLang="zh-CN">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3" name="标题 2"/>
          <p:cNvSpPr>
            <a:spLocks noGrp="1"/>
          </p:cNvSpPr>
          <p:nvPr>
            <p:ph type="title"/>
          </p:nvPr>
        </p:nvSpPr>
        <p:spPr/>
        <p:txBody>
          <a:bodyPr/>
          <a:lstStyle/>
          <a:p>
            <a:r>
              <a:rPr lang="en-US"/>
              <a:t>2.3.3  </a:t>
            </a:r>
            <a:r>
              <a:t>类型转换</a:t>
            </a:r>
          </a:p>
        </p:txBody>
      </p:sp>
      <p:pic>
        <p:nvPicPr>
          <p:cNvPr id="6" name="图片占位符 5" descr="图片3.jpg"/>
          <p:cNvPicPr>
            <a:picLocks noGrp="1" noChangeAspect="1"/>
          </p:cNvPicPr>
          <p:nvPr>
            <p:ph type="pic" sz="quarter" idx="11"/>
          </p:nvPr>
        </p:nvPicPr>
        <p:blipFill>
          <a:blip r:embed="rId4"/>
          <a:srcRect t="15005" b="15005"/>
          <a:stretch>
            <a:fillRect/>
          </a:stretch>
        </p:blipFill>
        <p:spPr>
          <a:xfrm>
            <a:off x="811442" y="1000126"/>
            <a:ext cx="3117616" cy="3286136"/>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t>自动类型转换是将某种基本类型变量的值直接赋值给另一种基本类型变量</a:t>
            </a:r>
            <a:endParaRPr lang="en-US" altLang="zh-CN"/>
          </a:p>
        </p:txBody>
      </p:sp>
      <p:sp>
        <p:nvSpPr>
          <p:cNvPr id="4" name="标题 3"/>
          <p:cNvSpPr>
            <a:spLocks noGrp="1"/>
          </p:cNvSpPr>
          <p:nvPr>
            <p:ph type="title"/>
          </p:nvPr>
        </p:nvSpPr>
        <p:spPr/>
        <p:txBody>
          <a:bodyPr/>
          <a:lstStyle/>
          <a:p>
            <a:r>
              <a:t>自动类型转换</a:t>
            </a:r>
          </a:p>
        </p:txBody>
      </p:sp>
      <p:sp>
        <p:nvSpPr>
          <p:cNvPr id="17613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76129" name="Object 1"/>
          <p:cNvGraphicFramePr>
            <a:graphicFrameLocks noChangeAspect="1"/>
          </p:cNvGraphicFramePr>
          <p:nvPr>
            <p:extLst>
              <p:ext uri="{D42A27DB-BD31-4B8C-83A1-F6EECF244321}">
                <p14:modId xmlns:p14="http://schemas.microsoft.com/office/powerpoint/2010/main" val="3039455926"/>
              </p:ext>
            </p:extLst>
          </p:nvPr>
        </p:nvGraphicFramePr>
        <p:xfrm>
          <a:off x="107504" y="1748385"/>
          <a:ext cx="6143668" cy="2561597"/>
        </p:xfrm>
        <a:graphic>
          <a:graphicData uri="http://schemas.openxmlformats.org/presentationml/2006/ole">
            <mc:AlternateContent xmlns:mc="http://schemas.openxmlformats.org/markup-compatibility/2006">
              <mc:Choice xmlns:v="urn:schemas-microsoft-com:vml" Requires="v">
                <p:oleObj name="Visio" r:id="rId3" imgW="3511391" imgH="1463850" progId="Visio.Drawing.11">
                  <p:embed/>
                </p:oleObj>
              </mc:Choice>
              <mc:Fallback>
                <p:oleObj name="Visio" r:id="rId3" imgW="3511391" imgH="1463850" progId="Visio.Drawing.11">
                  <p:embed/>
                  <p:pic>
                    <p:nvPicPr>
                      <p:cNvPr id="176129"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1748385"/>
                        <a:ext cx="6143668" cy="25615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图片 2">
            <a:extLst>
              <a:ext uri="{FF2B5EF4-FFF2-40B4-BE49-F238E27FC236}">
                <a16:creationId xmlns:a16="http://schemas.microsoft.com/office/drawing/2014/main" id="{F1EC2FE4-F7D4-4B70-84D5-862B0FB23C13}"/>
              </a:ext>
            </a:extLst>
          </p:cNvPr>
          <p:cNvPicPr>
            <a:picLocks noChangeAspect="1"/>
          </p:cNvPicPr>
          <p:nvPr/>
        </p:nvPicPr>
        <p:blipFill>
          <a:blip r:embed="rId5"/>
          <a:stretch>
            <a:fillRect/>
          </a:stretch>
        </p:blipFill>
        <p:spPr>
          <a:xfrm>
            <a:off x="6272988" y="1436465"/>
            <a:ext cx="2598645" cy="1592718"/>
          </a:xfrm>
          <a:prstGeom prst="rect">
            <a:avLst/>
          </a:prstGeom>
        </p:spPr>
      </p:pic>
      <p:pic>
        <p:nvPicPr>
          <p:cNvPr id="6" name="图片 5">
            <a:extLst>
              <a:ext uri="{FF2B5EF4-FFF2-40B4-BE49-F238E27FC236}">
                <a16:creationId xmlns:a16="http://schemas.microsoft.com/office/drawing/2014/main" id="{711CD6E6-C264-4806-94EB-4D9690C5BC13}"/>
              </a:ext>
            </a:extLst>
          </p:cNvPr>
          <p:cNvPicPr>
            <a:picLocks noChangeAspect="1"/>
          </p:cNvPicPr>
          <p:nvPr/>
        </p:nvPicPr>
        <p:blipFill>
          <a:blip r:embed="rId6"/>
          <a:stretch>
            <a:fillRect/>
          </a:stretch>
        </p:blipFill>
        <p:spPr>
          <a:xfrm>
            <a:off x="6804248" y="3431477"/>
            <a:ext cx="1135478" cy="541067"/>
          </a:xfrm>
          <a:prstGeom prst="rect">
            <a:avLst/>
          </a:prstGeom>
        </p:spPr>
      </p:pic>
      <p:sp>
        <p:nvSpPr>
          <p:cNvPr id="7" name="箭头: 下 6">
            <a:extLst>
              <a:ext uri="{FF2B5EF4-FFF2-40B4-BE49-F238E27FC236}">
                <a16:creationId xmlns:a16="http://schemas.microsoft.com/office/drawing/2014/main" id="{13B4A915-23CE-4FB5-AD86-2A861CAF2FFB}"/>
              </a:ext>
            </a:extLst>
          </p:cNvPr>
          <p:cNvSpPr/>
          <p:nvPr/>
        </p:nvSpPr>
        <p:spPr bwMode="auto">
          <a:xfrm>
            <a:off x="7308304" y="3003798"/>
            <a:ext cx="216024" cy="365164"/>
          </a:xfrm>
          <a:prstGeom prst="downArrow">
            <a:avLst/>
          </a:prstGeom>
          <a:solidFill>
            <a:schemeClr val="bg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1" u="none" strike="noStrike" cap="none" normalizeH="0" baseline="0">
              <a:ln>
                <a:noFill/>
              </a:ln>
              <a:solidFill>
                <a:schemeClr val="tx1"/>
              </a:solidFill>
              <a:effectLst/>
              <a:latin typeface="Arial" panose="020B0604020202020204" pitchFamily="34" charset="0"/>
              <a:ea typeface="华文细黑" panose="02010600040101010101" pitchFamily="2" charset="-122"/>
            </a:endParaRPr>
          </a:p>
        </p:txBody>
      </p:sp>
      <p:sp>
        <p:nvSpPr>
          <p:cNvPr id="2" name="文本框 1">
            <a:extLst>
              <a:ext uri="{FF2B5EF4-FFF2-40B4-BE49-F238E27FC236}">
                <a16:creationId xmlns:a16="http://schemas.microsoft.com/office/drawing/2014/main" id="{876D07B8-0A20-DE36-9E58-A5E829A35170}"/>
              </a:ext>
            </a:extLst>
          </p:cNvPr>
          <p:cNvSpPr txBox="1"/>
          <p:nvPr/>
        </p:nvSpPr>
        <p:spPr bwMode="auto">
          <a:xfrm>
            <a:off x="1691680" y="4286260"/>
            <a:ext cx="3281668" cy="400110"/>
          </a:xfrm>
          <a:prstGeom prst="rect">
            <a:avLst/>
          </a:prstGeom>
          <a:noFill/>
          <a:ln w="9525">
            <a:noFill/>
            <a:miter lim="800000"/>
            <a:headEnd/>
            <a:tailEnd/>
          </a:ln>
        </p:spPr>
        <p:txBody>
          <a:bodyPr vert="horz" wrap="non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kern="1200" cap="none" spc="0" normalizeH="0" baseline="0" noProof="0">
                <a:ln>
                  <a:noFill/>
                </a:ln>
                <a:solidFill>
                  <a:schemeClr val="accent6"/>
                </a:solidFill>
                <a:effectLst/>
                <a:uLnTx/>
                <a:uFillTx/>
                <a:latin typeface="Adobe 黑体 Std R" pitchFamily="34" charset="-122"/>
                <a:ea typeface="Adobe 黑体 Std R" pitchFamily="34" charset="-122"/>
                <a:cs typeface="华文细黑" charset="0"/>
              </a:rPr>
              <a:t>1</a:t>
            </a:r>
            <a:r>
              <a:rPr kumimoji="0" lang="zh-CN" altLang="en-US" sz="2000" b="1" i="0" u="none" strike="noStrike" kern="1200" cap="none" spc="0" normalizeH="0" baseline="0" noProof="0">
                <a:ln>
                  <a:noFill/>
                </a:ln>
                <a:solidFill>
                  <a:schemeClr val="accent6"/>
                </a:solidFill>
                <a:effectLst/>
                <a:uLnTx/>
                <a:uFillTx/>
                <a:latin typeface="Adobe 黑体 Std R" pitchFamily="34" charset="-122"/>
                <a:ea typeface="Adobe 黑体 Std R" pitchFamily="34" charset="-122"/>
                <a:cs typeface="华文细黑" charset="0"/>
              </a:rPr>
              <a:t>符号位 </a:t>
            </a:r>
            <a:r>
              <a:rPr kumimoji="0" lang="en-US" altLang="zh-CN" sz="2000" b="1" i="0" u="none" strike="noStrike" kern="1200" cap="none" spc="0" normalizeH="0" baseline="0" noProof="0">
                <a:ln>
                  <a:noFill/>
                </a:ln>
                <a:solidFill>
                  <a:schemeClr val="accent6"/>
                </a:solidFill>
                <a:effectLst/>
                <a:uLnTx/>
                <a:uFillTx/>
                <a:latin typeface="Adobe 黑体 Std R" pitchFamily="34" charset="-122"/>
                <a:ea typeface="Adobe 黑体 Std R" pitchFamily="34" charset="-122"/>
                <a:cs typeface="华文细黑" charset="0"/>
              </a:rPr>
              <a:t>8</a:t>
            </a:r>
            <a:r>
              <a:rPr kumimoji="0" lang="zh-CN" altLang="en-US" sz="2000" b="1" i="0" u="none" strike="noStrike" kern="1200" cap="none" spc="0" normalizeH="0" baseline="0" noProof="0">
                <a:ln>
                  <a:noFill/>
                </a:ln>
                <a:solidFill>
                  <a:schemeClr val="accent6"/>
                </a:solidFill>
                <a:effectLst/>
                <a:uLnTx/>
                <a:uFillTx/>
                <a:latin typeface="Adobe 黑体 Std R" pitchFamily="34" charset="-122"/>
                <a:ea typeface="Adobe 黑体 Std R" pitchFamily="34" charset="-122"/>
                <a:cs typeface="华文细黑" charset="0"/>
              </a:rPr>
              <a:t>指数位 </a:t>
            </a:r>
            <a:r>
              <a:rPr kumimoji="0" lang="en-US" altLang="zh-CN" sz="2000" b="1" i="0" u="none" strike="noStrike" kern="1200" cap="none" spc="0" normalizeH="0" baseline="0" noProof="0">
                <a:ln>
                  <a:noFill/>
                </a:ln>
                <a:solidFill>
                  <a:schemeClr val="accent6"/>
                </a:solidFill>
                <a:effectLst/>
                <a:uLnTx/>
                <a:uFillTx/>
                <a:latin typeface="Adobe 黑体 Std R" pitchFamily="34" charset="-122"/>
                <a:ea typeface="Adobe 黑体 Std R" pitchFamily="34" charset="-122"/>
                <a:cs typeface="华文细黑" charset="0"/>
              </a:rPr>
              <a:t>23</a:t>
            </a:r>
            <a:r>
              <a:rPr kumimoji="0" lang="zh-CN" altLang="en-US" sz="2000" b="1" i="0" u="none" strike="noStrike" kern="1200" cap="none" spc="0" normalizeH="0" baseline="0" noProof="0">
                <a:ln>
                  <a:noFill/>
                </a:ln>
                <a:solidFill>
                  <a:schemeClr val="accent6"/>
                </a:solidFill>
                <a:effectLst/>
                <a:uLnTx/>
                <a:uFillTx/>
                <a:latin typeface="Adobe 黑体 Std R" pitchFamily="34" charset="-122"/>
                <a:ea typeface="Adobe 黑体 Std R" pitchFamily="34" charset="-122"/>
                <a:cs typeface="华文细黑" charset="0"/>
              </a:rPr>
              <a:t>尾数位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6129"/>
                                        </p:tgtEl>
                                        <p:attrNameLst>
                                          <p:attrName>style.visibility</p:attrName>
                                        </p:attrNameLst>
                                      </p:cBhvr>
                                      <p:to>
                                        <p:strVal val="visible"/>
                                      </p:to>
                                    </p:set>
                                    <p:anim calcmode="lin" valueType="num">
                                      <p:cBhvr additive="base">
                                        <p:cTn id="13" dur="500" fill="hold"/>
                                        <p:tgtEl>
                                          <p:spTgt spid="176129"/>
                                        </p:tgtEl>
                                        <p:attrNameLst>
                                          <p:attrName>ppt_x</p:attrName>
                                        </p:attrNameLst>
                                      </p:cBhvr>
                                      <p:tavLst>
                                        <p:tav tm="0">
                                          <p:val>
                                            <p:strVal val="#ppt_x"/>
                                          </p:val>
                                        </p:tav>
                                        <p:tav tm="100000">
                                          <p:val>
                                            <p:strVal val="#ppt_x"/>
                                          </p:val>
                                        </p:tav>
                                      </p:tavLst>
                                    </p:anim>
                                    <p:anim calcmode="lin" valueType="num">
                                      <p:cBhvr additive="base">
                                        <p:cTn id="14" dur="500" fill="hold"/>
                                        <p:tgtEl>
                                          <p:spTgt spid="17612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up)">
                                      <p:cBhvr>
                                        <p:cTn id="24" dur="500"/>
                                        <p:tgtEl>
                                          <p:spTgt spid="6"/>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857240"/>
            <a:ext cx="8286803" cy="3929087"/>
          </a:xfrm>
        </p:spPr>
        <p:txBody>
          <a:bodyPr/>
          <a:lstStyle/>
          <a:p>
            <a:pPr lvl="0"/>
            <a:r>
              <a:rPr lang="zh-CN"/>
              <a:t>当把一个数值范围大的变量赋值给一个数值范围小的变量时</a:t>
            </a:r>
            <a:r>
              <a:rPr lang="zh-CN" altLang="en-US"/>
              <a:t>，</a:t>
            </a:r>
            <a:r>
              <a:rPr lang="zh-CN"/>
              <a:t>必须强制类型转换</a:t>
            </a:r>
            <a:endParaRPr/>
          </a:p>
          <a:p>
            <a:pPr lvl="0"/>
            <a:r>
              <a:rPr lang="zh-CN" altLang="en-US"/>
              <a:t>语法：</a:t>
            </a:r>
            <a:endParaRPr/>
          </a:p>
          <a:p>
            <a:pPr lvl="0"/>
            <a:endParaRPr/>
          </a:p>
          <a:p>
            <a:pPr lvl="0"/>
            <a:r>
              <a:rPr lang="zh-CN" altLang="en-US"/>
              <a:t>示例：</a:t>
            </a:r>
            <a:endParaRPr/>
          </a:p>
          <a:p>
            <a:pPr lvl="0"/>
            <a:endParaRPr lang="zh-CN" altLang="en-US"/>
          </a:p>
        </p:txBody>
      </p:sp>
      <p:sp>
        <p:nvSpPr>
          <p:cNvPr id="4" name="标题 3"/>
          <p:cNvSpPr>
            <a:spLocks noGrp="1"/>
          </p:cNvSpPr>
          <p:nvPr>
            <p:ph type="title"/>
          </p:nvPr>
        </p:nvSpPr>
        <p:spPr/>
        <p:txBody>
          <a:bodyPr/>
          <a:lstStyle/>
          <a:p>
            <a:r>
              <a:t>强制类型转换</a:t>
            </a:r>
            <a:endParaRPr lang="zh-CN" altLang="en-US"/>
          </a:p>
        </p:txBody>
      </p:sp>
      <p:sp>
        <p:nvSpPr>
          <p:cNvPr id="6" name="文本占位符 5"/>
          <p:cNvSpPr>
            <a:spLocks noGrp="1"/>
          </p:cNvSpPr>
          <p:nvPr>
            <p:ph type="body" sz="quarter" idx="11"/>
          </p:nvPr>
        </p:nvSpPr>
        <p:spPr>
          <a:xfrm>
            <a:off x="785786" y="2357436"/>
            <a:ext cx="6357956" cy="511102"/>
          </a:xfrm>
        </p:spPr>
        <p:txBody>
          <a:bodyPr/>
          <a:lstStyle/>
          <a:p>
            <a:r>
              <a:t>数据类型 变量</a:t>
            </a:r>
            <a:r>
              <a:rPr lang="en-US"/>
              <a:t>1=(</a:t>
            </a:r>
            <a:r>
              <a:t>数据类型</a:t>
            </a:r>
            <a:r>
              <a:rPr lang="en-US"/>
              <a:t>)</a:t>
            </a:r>
            <a:r>
              <a:t>变量</a:t>
            </a:r>
            <a:r>
              <a:rPr lang="en-US"/>
              <a:t>2;</a:t>
            </a:r>
            <a:endParaRPr/>
          </a:p>
        </p:txBody>
      </p:sp>
      <p:sp>
        <p:nvSpPr>
          <p:cNvPr id="7" name="文本占位符 5"/>
          <p:cNvSpPr txBox="1">
            <a:spLocks/>
          </p:cNvSpPr>
          <p:nvPr/>
        </p:nvSpPr>
        <p:spPr bwMode="auto">
          <a:xfrm>
            <a:off x="785786" y="3429006"/>
            <a:ext cx="6429420" cy="707886"/>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2000" err="1"/>
              <a:t>int</a:t>
            </a:r>
            <a:r>
              <a:rPr lang="en-US" sz="2000"/>
              <a:t> a = 56;</a:t>
            </a:r>
            <a:endParaRPr lang="zh-CN" altLang="en-US" sz="2000"/>
          </a:p>
          <a:p>
            <a:r>
              <a:rPr lang="en-US" sz="2000"/>
              <a:t>char c = (char) a;// </a:t>
            </a:r>
            <a:r>
              <a:rPr lang="zh-CN" altLang="en-US" sz="2000"/>
              <a:t>把整型变量</a:t>
            </a:r>
            <a:r>
              <a:rPr lang="en-US" sz="2000"/>
              <a:t>a</a:t>
            </a:r>
            <a:r>
              <a:rPr lang="zh-CN" altLang="en-US" sz="2000"/>
              <a:t>强制类型转换为字符型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bg/>
                                          </p:spTgt>
                                        </p:tgtEl>
                                        <p:attrNameLst>
                                          <p:attrName>style.visibility</p:attrName>
                                        </p:attrNameLst>
                                      </p:cBhvr>
                                      <p:to>
                                        <p:strVal val="visible"/>
                                      </p:to>
                                    </p:set>
                                    <p:anim calcmode="lin" valueType="num">
                                      <p:cBhvr additive="base">
                                        <p:cTn id="19"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6">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 calcmode="lin" valueType="num">
                                      <p:cBhvr additive="base">
                                        <p:cTn id="2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en-US" altLang="zh-CN"/>
          </a:p>
          <a:p>
            <a:endParaRPr lang="en-US" altLang="zh-CN"/>
          </a:p>
          <a:p>
            <a:endParaRPr lang="en-US" altLang="zh-CN"/>
          </a:p>
          <a:p>
            <a:endParaRPr lang="zh-CN" altLang="en-US"/>
          </a:p>
        </p:txBody>
      </p:sp>
      <p:sp>
        <p:nvSpPr>
          <p:cNvPr id="4" name="标题 3"/>
          <p:cNvSpPr>
            <a:spLocks noGrp="1"/>
          </p:cNvSpPr>
          <p:nvPr>
            <p:ph type="title"/>
          </p:nvPr>
        </p:nvSpPr>
        <p:spPr/>
        <p:txBody>
          <a:bodyPr/>
          <a:lstStyle/>
          <a:p>
            <a:r>
              <a:rPr lang="zh-CN" altLang="en-US"/>
              <a:t>学习路线</a:t>
            </a:r>
          </a:p>
        </p:txBody>
      </p:sp>
      <p:pic>
        <p:nvPicPr>
          <p:cNvPr id="230401" name="Picture 1"/>
          <p:cNvPicPr>
            <a:picLocks noChangeAspect="1" noChangeArrowheads="1"/>
          </p:cNvPicPr>
          <p:nvPr/>
        </p:nvPicPr>
        <p:blipFill>
          <a:blip r:embed="rId4"/>
          <a:srcRect/>
          <a:stretch>
            <a:fillRect/>
          </a:stretch>
        </p:blipFill>
        <p:spPr bwMode="auto">
          <a:xfrm>
            <a:off x="1115616" y="825283"/>
            <a:ext cx="6410815" cy="36572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0401"/>
                                        </p:tgtEl>
                                        <p:attrNameLst>
                                          <p:attrName>style.visibility</p:attrName>
                                        </p:attrNameLst>
                                      </p:cBhvr>
                                      <p:to>
                                        <p:strVal val="visible"/>
                                      </p:to>
                                    </p:set>
                                    <p:anim calcmode="lin" valueType="num">
                                      <p:cBhvr additive="base">
                                        <p:cTn id="7" dur="500" fill="hold"/>
                                        <p:tgtEl>
                                          <p:spTgt spid="230401"/>
                                        </p:tgtEl>
                                        <p:attrNameLst>
                                          <p:attrName>ppt_x</p:attrName>
                                        </p:attrNameLst>
                                      </p:cBhvr>
                                      <p:tavLst>
                                        <p:tav tm="0">
                                          <p:val>
                                            <p:strVal val="#ppt_x"/>
                                          </p:val>
                                        </p:tav>
                                        <p:tav tm="100000">
                                          <p:val>
                                            <p:strVal val="#ppt_x"/>
                                          </p:val>
                                        </p:tav>
                                      </p:tavLst>
                                    </p:anim>
                                    <p:anim calcmode="lin" valueType="num">
                                      <p:cBhvr additive="base">
                                        <p:cTn id="8" dur="500" fill="hold"/>
                                        <p:tgtEl>
                                          <p:spTgt spid="2304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42910" y="428612"/>
            <a:ext cx="8207375" cy="2357452"/>
          </a:xfrm>
        </p:spPr>
        <p:txBody>
          <a:bodyPr/>
          <a:lstStyle/>
          <a:p>
            <a:r>
              <a:rPr lang="zh-CN" altLang="en-US"/>
              <a:t>强制类型转换 </a:t>
            </a:r>
            <a:r>
              <a:t>AutoChange.java </a:t>
            </a:r>
            <a:r>
              <a:rPr lang="zh-CN" altLang="en-US"/>
              <a:t>（代码</a:t>
            </a:r>
            <a:r>
              <a:t>1</a:t>
            </a:r>
            <a:r>
              <a:rPr lang="zh-CN" altLang="en-US"/>
              <a:t>）</a:t>
            </a:r>
          </a:p>
        </p:txBody>
      </p:sp>
      <p:sp>
        <p:nvSpPr>
          <p:cNvPr id="5" name="标题 4"/>
          <p:cNvSpPr>
            <a:spLocks noGrp="1"/>
          </p:cNvSpPr>
          <p:nvPr>
            <p:ph type="title"/>
          </p:nvPr>
        </p:nvSpPr>
        <p:spPr/>
        <p:txBody>
          <a:bodyPr/>
          <a:lstStyle/>
          <a:p>
            <a:r>
              <a:t>强制类型转换</a:t>
            </a:r>
            <a:endParaRPr lang="zh-CN" altLang="en-US"/>
          </a:p>
        </p:txBody>
      </p:sp>
      <p:sp>
        <p:nvSpPr>
          <p:cNvPr id="7" name="文本占位符 6"/>
          <p:cNvSpPr>
            <a:spLocks noGrp="1"/>
          </p:cNvSpPr>
          <p:nvPr>
            <p:ph type="body" sz="quarter" idx="11"/>
          </p:nvPr>
        </p:nvSpPr>
        <p:spPr>
          <a:xfrm>
            <a:off x="714348" y="1007241"/>
            <a:ext cx="8429652" cy="3970318"/>
          </a:xfrm>
        </p:spPr>
        <p:txBody>
          <a:bodyPr/>
          <a:lstStyle/>
          <a:p>
            <a:r>
              <a:rPr lang="en-US" sz="1400"/>
              <a:t>byte b = 7;</a:t>
            </a:r>
            <a:endParaRPr sz="1400"/>
          </a:p>
          <a:p>
            <a:r>
              <a:rPr lang="en-US" sz="1400"/>
              <a:t>char c = 'A';</a:t>
            </a:r>
            <a:endParaRPr sz="1400"/>
          </a:p>
          <a:p>
            <a:r>
              <a:rPr lang="en-US" sz="1400" err="1"/>
              <a:t>int</a:t>
            </a:r>
            <a:r>
              <a:rPr lang="en-US" sz="1400"/>
              <a:t> a = 10;</a:t>
            </a:r>
            <a:endParaRPr sz="1400"/>
          </a:p>
          <a:p>
            <a:r>
              <a:rPr lang="en-US" sz="1400"/>
              <a:t>long l = 789L;</a:t>
            </a:r>
            <a:endParaRPr sz="1400"/>
          </a:p>
          <a:p>
            <a:r>
              <a:rPr lang="en-US" sz="1400"/>
              <a:t>float f = 3.14f;</a:t>
            </a:r>
            <a:endParaRPr sz="1400"/>
          </a:p>
          <a:p>
            <a:r>
              <a:rPr lang="en-US" sz="1400"/>
              <a:t>double d = 5.3d; </a:t>
            </a:r>
            <a:endParaRPr sz="1400"/>
          </a:p>
          <a:p>
            <a:r>
              <a:rPr lang="en-US" sz="1400" err="1"/>
              <a:t>int</a:t>
            </a:r>
            <a:r>
              <a:rPr lang="en-US" sz="1400"/>
              <a:t> i1 = a + c; // </a:t>
            </a:r>
            <a:r>
              <a:rPr sz="1400"/>
              <a:t>字符型变量</a:t>
            </a:r>
            <a:r>
              <a:rPr lang="en-US" sz="1400"/>
              <a:t>c</a:t>
            </a:r>
            <a:r>
              <a:rPr sz="1400"/>
              <a:t>自动转换为整型，参加加法运算</a:t>
            </a:r>
          </a:p>
          <a:p>
            <a:r>
              <a:rPr lang="en-US" sz="1400" err="1"/>
              <a:t>System.out.println</a:t>
            </a:r>
            <a:r>
              <a:rPr lang="en-US" sz="1400"/>
              <a:t>("i1=" + i1);</a:t>
            </a:r>
            <a:endParaRPr sz="1400"/>
          </a:p>
          <a:p>
            <a:r>
              <a:rPr lang="en-US" sz="1400"/>
              <a:t>long l1 = l - i1; // </a:t>
            </a:r>
            <a:r>
              <a:rPr sz="1400"/>
              <a:t>整型变量</a:t>
            </a:r>
            <a:r>
              <a:rPr lang="en-US" sz="1400"/>
              <a:t>i1</a:t>
            </a:r>
            <a:r>
              <a:rPr sz="1400"/>
              <a:t>自动转换为长整型，参加减法运算</a:t>
            </a:r>
          </a:p>
          <a:p>
            <a:r>
              <a:rPr lang="en-US" sz="1400" err="1"/>
              <a:t>System.out.println</a:t>
            </a:r>
            <a:r>
              <a:rPr lang="en-US" sz="1400"/>
              <a:t>("l1=" + l1);</a:t>
            </a:r>
            <a:endParaRPr sz="1400"/>
          </a:p>
          <a:p>
            <a:r>
              <a:rPr lang="en-US" sz="1400"/>
              <a:t>float f1 = b * f; // </a:t>
            </a:r>
            <a:r>
              <a:rPr sz="1400"/>
              <a:t>字节型变量</a:t>
            </a:r>
            <a:r>
              <a:rPr lang="en-US" sz="1400"/>
              <a:t>b</a:t>
            </a:r>
            <a:r>
              <a:rPr sz="1400"/>
              <a:t>自动转换为浮点型，参加乘法运算</a:t>
            </a:r>
          </a:p>
          <a:p>
            <a:r>
              <a:rPr lang="en-US" sz="1400" err="1"/>
              <a:t>System.out.println</a:t>
            </a:r>
            <a:r>
              <a:rPr lang="en-US" sz="1400"/>
              <a:t>("f1=" + f1);	</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additive="base">
                                        <p:cTn id="2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additive="base">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 calcmode="lin" valueType="num">
                                      <p:cBhvr additive="base">
                                        <p:cTn id="3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xEl>
                                              <p:pRg st="7" end="7"/>
                                            </p:txEl>
                                          </p:spTgt>
                                        </p:tgtEl>
                                        <p:attrNameLst>
                                          <p:attrName>style.visibility</p:attrName>
                                        </p:attrNameLst>
                                      </p:cBhvr>
                                      <p:to>
                                        <p:strVal val="visible"/>
                                      </p:to>
                                    </p:set>
                                    <p:anim calcmode="lin" valueType="num">
                                      <p:cBhvr additive="base">
                                        <p:cTn id="41"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 calcmode="lin" valueType="num">
                                      <p:cBhvr additive="base">
                                        <p:cTn id="4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7">
                                            <p:txEl>
                                              <p:pRg st="10" end="10"/>
                                            </p:txEl>
                                          </p:spTgt>
                                        </p:tgtEl>
                                        <p:attrNameLst>
                                          <p:attrName>style.visibility</p:attrName>
                                        </p:attrNameLst>
                                      </p:cBhvr>
                                      <p:to>
                                        <p:strVal val="visible"/>
                                      </p:to>
                                    </p:set>
                                    <p:anim calcmode="lin" valueType="num">
                                      <p:cBhvr additive="base">
                                        <p:cTn id="53"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 calcmode="lin" valueType="num">
                                      <p:cBhvr additive="base">
                                        <p:cTn id="57"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bg/>
                                          </p:spTgt>
                                        </p:tgtEl>
                                        <p:attrNameLst>
                                          <p:attrName>style.visibility</p:attrName>
                                        </p:attrNameLst>
                                      </p:cBhvr>
                                      <p:to>
                                        <p:strVal val="visible"/>
                                      </p:to>
                                    </p:set>
                                    <p:anim calcmode="lin" valueType="num">
                                      <p:cBhvr additive="base">
                                        <p:cTn id="61" dur="500" fill="hold"/>
                                        <p:tgtEl>
                                          <p:spTgt spid="7">
                                            <p:bg/>
                                          </p:spTgt>
                                        </p:tgtEl>
                                        <p:attrNameLst>
                                          <p:attrName>ppt_x</p:attrName>
                                        </p:attrNameLst>
                                      </p:cBhvr>
                                      <p:tavLst>
                                        <p:tav tm="0">
                                          <p:val>
                                            <p:strVal val="#ppt_x"/>
                                          </p:val>
                                        </p:tav>
                                        <p:tav tm="100000">
                                          <p:val>
                                            <p:strVal val="#ppt_x"/>
                                          </p:val>
                                        </p:tav>
                                      </p:tavLst>
                                    </p:anim>
                                    <p:anim calcmode="lin" valueType="num">
                                      <p:cBhvr additive="base">
                                        <p:cTn id="62" dur="50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uiExpand="1"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642910" y="571486"/>
            <a:ext cx="8207375" cy="2357452"/>
          </a:xfrm>
        </p:spPr>
        <p:txBody>
          <a:bodyPr/>
          <a:lstStyle/>
          <a:p>
            <a:r>
              <a:rPr lang="zh-CN" altLang="en-US"/>
              <a:t>强制类型转换 </a:t>
            </a:r>
            <a:r>
              <a:t>AutoChange.java</a:t>
            </a:r>
            <a:r>
              <a:rPr lang="zh-CN" altLang="en-US"/>
              <a:t> （代码</a:t>
            </a:r>
            <a:r>
              <a:t>2</a:t>
            </a:r>
            <a:r>
              <a:rPr lang="zh-CN" altLang="en-US"/>
              <a:t>）</a:t>
            </a:r>
          </a:p>
        </p:txBody>
      </p:sp>
      <p:sp>
        <p:nvSpPr>
          <p:cNvPr id="5" name="标题 4"/>
          <p:cNvSpPr>
            <a:spLocks noGrp="1"/>
          </p:cNvSpPr>
          <p:nvPr>
            <p:ph type="title"/>
          </p:nvPr>
        </p:nvSpPr>
        <p:spPr/>
        <p:txBody>
          <a:bodyPr/>
          <a:lstStyle/>
          <a:p>
            <a:r>
              <a:t>强制类型转换</a:t>
            </a:r>
            <a:endParaRPr lang="zh-CN" altLang="en-US"/>
          </a:p>
        </p:txBody>
      </p:sp>
      <p:sp>
        <p:nvSpPr>
          <p:cNvPr id="7" name="文本占位符 6"/>
          <p:cNvSpPr>
            <a:spLocks noGrp="1"/>
          </p:cNvSpPr>
          <p:nvPr>
            <p:ph type="body" sz="quarter" idx="11"/>
          </p:nvPr>
        </p:nvSpPr>
        <p:spPr>
          <a:xfrm>
            <a:off x="714348" y="1360267"/>
            <a:ext cx="8072494" cy="2354491"/>
          </a:xfrm>
        </p:spPr>
        <p:txBody>
          <a:bodyPr/>
          <a:lstStyle/>
          <a:p>
            <a:r>
              <a:rPr lang="en-US" sz="1400"/>
              <a:t>double d1 = d / a; // </a:t>
            </a:r>
            <a:r>
              <a:rPr sz="1400"/>
              <a:t>整型变量</a:t>
            </a:r>
            <a:r>
              <a:rPr lang="en-US" sz="1400"/>
              <a:t>a</a:t>
            </a:r>
            <a:r>
              <a:rPr sz="1400"/>
              <a:t>自动转换为双精度，参加除法运算</a:t>
            </a:r>
          </a:p>
          <a:p>
            <a:r>
              <a:rPr lang="en-US" sz="1400" err="1"/>
              <a:t>System.out.println</a:t>
            </a:r>
            <a:r>
              <a:rPr lang="en-US" sz="1400"/>
              <a:t>("d1=" + d1); </a:t>
            </a:r>
            <a:endParaRPr sz="1400"/>
          </a:p>
          <a:p>
            <a:r>
              <a:rPr lang="en-US" sz="1400" err="1"/>
              <a:t>int</a:t>
            </a:r>
            <a:r>
              <a:rPr lang="en-US" sz="1400"/>
              <a:t> i2 = (</a:t>
            </a:r>
            <a:r>
              <a:rPr lang="en-US" sz="1400" err="1"/>
              <a:t>int</a:t>
            </a:r>
            <a:r>
              <a:rPr lang="en-US" sz="1400"/>
              <a:t>) f1;// </a:t>
            </a:r>
            <a:r>
              <a:rPr sz="1400"/>
              <a:t>将浮点型变量</a:t>
            </a:r>
            <a:r>
              <a:rPr lang="en-US" sz="1400"/>
              <a:t>f1</a:t>
            </a:r>
            <a:r>
              <a:rPr sz="1400"/>
              <a:t>强制类型转换为整数</a:t>
            </a:r>
          </a:p>
          <a:p>
            <a:r>
              <a:rPr lang="en-US" sz="1400" err="1"/>
              <a:t>System.out.println</a:t>
            </a:r>
            <a:r>
              <a:rPr lang="en-US" sz="1400"/>
              <a:t>("i2=" + i2);</a:t>
            </a:r>
          </a:p>
          <a:p>
            <a:r>
              <a:rPr lang="en-US" altLang="zh-CN" sz="1400"/>
              <a:t>// </a:t>
            </a:r>
            <a:r>
              <a:rPr sz="1400"/>
              <a:t>整型变量</a:t>
            </a:r>
            <a:r>
              <a:rPr lang="en-US" altLang="zh-CN" sz="1400"/>
              <a:t>a</a:t>
            </a:r>
            <a:r>
              <a:rPr sz="1400"/>
              <a:t>自动类型转换为长整型后参加除法运算，算出的长整型结果再强制类型转换为字符型</a:t>
            </a:r>
          </a:p>
          <a:p>
            <a:r>
              <a:rPr lang="en-US" sz="1400"/>
              <a:t>char c2 = (char) (</a:t>
            </a:r>
            <a:r>
              <a:rPr lang="en-US" sz="1400" b="1">
                <a:solidFill>
                  <a:srgbClr val="0000CC"/>
                </a:solidFill>
              </a:rPr>
              <a:t>l</a:t>
            </a:r>
            <a:r>
              <a:rPr lang="en-US" sz="1400"/>
              <a:t> / a); </a:t>
            </a:r>
            <a:endParaRPr sz="1400"/>
          </a:p>
          <a:p>
            <a:r>
              <a:rPr lang="en-US" sz="1400" err="1"/>
              <a:t>System.out.println</a:t>
            </a:r>
            <a:r>
              <a:rPr lang="en-US" sz="1400"/>
              <a:t>("c2=" + c2);</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additive="base">
                                        <p:cTn id="1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additive="base">
                                        <p:cTn id="2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anim calcmode="lin" valueType="num">
                                      <p:cBhvr additive="base">
                                        <p:cTn id="2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anim calcmode="lin" valueType="num">
                                      <p:cBhvr additive="base">
                                        <p:cTn id="33"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 calcmode="lin" valueType="num">
                                      <p:cBhvr additive="base">
                                        <p:cTn id="37"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bg/>
                                          </p:spTgt>
                                        </p:tgtEl>
                                        <p:attrNameLst>
                                          <p:attrName>style.visibility</p:attrName>
                                        </p:attrNameLst>
                                      </p:cBhvr>
                                      <p:to>
                                        <p:strVal val="visible"/>
                                      </p:to>
                                    </p:set>
                                    <p:anim calcmode="lin" valueType="num">
                                      <p:cBhvr additive="base">
                                        <p:cTn id="41" dur="500" fill="hold"/>
                                        <p:tgtEl>
                                          <p:spTgt spid="7">
                                            <p:bg/>
                                          </p:spTgt>
                                        </p:tgtEl>
                                        <p:attrNameLst>
                                          <p:attrName>ppt_x</p:attrName>
                                        </p:attrNameLst>
                                      </p:cBhvr>
                                      <p:tavLst>
                                        <p:tav tm="0">
                                          <p:val>
                                            <p:strVal val="#ppt_x"/>
                                          </p:val>
                                        </p:tav>
                                        <p:tav tm="100000">
                                          <p:val>
                                            <p:strVal val="#ppt_x"/>
                                          </p:val>
                                        </p:tav>
                                      </p:tavLst>
                                    </p:anim>
                                    <p:anim calcmode="lin" valueType="num">
                                      <p:cBhvr additive="base">
                                        <p:cTn id="42" dur="500" fill="hold"/>
                                        <p:tgtEl>
                                          <p:spTgt spid="7">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uiExpand="1"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t>操作符也称为运算符，是一种特殊的符号，用来将一个或多个操作数连接成执行性语句，以实现特定功能。</a:t>
            </a:r>
          </a:p>
          <a:p>
            <a:r>
              <a:rPr lang="zh-CN"/>
              <a:t>操作符类型</a:t>
            </a:r>
            <a:r>
              <a:rPr lang="zh-CN" altLang="en-US"/>
              <a:t>：</a:t>
            </a:r>
            <a:endParaRPr/>
          </a:p>
          <a:p>
            <a:pPr lvl="1"/>
            <a:r>
              <a:rPr lang="zh-CN"/>
              <a:t>一元操作符：只操作一个操作数；</a:t>
            </a:r>
          </a:p>
          <a:p>
            <a:pPr lvl="1"/>
            <a:r>
              <a:rPr lang="zh-CN"/>
              <a:t>二元操作符：操作两个操作数；</a:t>
            </a:r>
          </a:p>
          <a:p>
            <a:pPr lvl="1"/>
            <a:r>
              <a:rPr lang="zh-CN"/>
              <a:t>三元操作符：操作三个操作数。</a:t>
            </a:r>
          </a:p>
          <a:p>
            <a:endParaRPr lang="en-US" altLang="zh-CN"/>
          </a:p>
          <a:p>
            <a:endParaRPr lang="en-US" altLang="zh-CN"/>
          </a:p>
          <a:p>
            <a:endParaRPr lang="en-US" altLang="zh-CN"/>
          </a:p>
          <a:p>
            <a:endParaRPr lang="zh-CN" altLang="en-US"/>
          </a:p>
        </p:txBody>
      </p:sp>
      <p:sp>
        <p:nvSpPr>
          <p:cNvPr id="4" name="标题 3"/>
          <p:cNvSpPr>
            <a:spLocks noGrp="1"/>
          </p:cNvSpPr>
          <p:nvPr>
            <p:ph type="title"/>
          </p:nvPr>
        </p:nvSpPr>
        <p:spPr/>
        <p:txBody>
          <a:bodyPr/>
          <a:lstStyle/>
          <a:p>
            <a:r>
              <a:rPr lang="en-US"/>
              <a:t>2.4  </a:t>
            </a:r>
            <a:r>
              <a:t>操作符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714377"/>
          </a:xfrm>
        </p:spPr>
        <p:txBody>
          <a:bodyPr/>
          <a:lstStyle/>
          <a:p>
            <a:r>
              <a:rPr lang="zh-CN"/>
              <a:t>操作符分类</a:t>
            </a:r>
            <a:r>
              <a:t>表</a:t>
            </a:r>
            <a:endParaRPr lang="zh-CN" altLang="en-US"/>
          </a:p>
        </p:txBody>
      </p:sp>
      <p:sp>
        <p:nvSpPr>
          <p:cNvPr id="4" name="标题 3"/>
          <p:cNvSpPr>
            <a:spLocks noGrp="1"/>
          </p:cNvSpPr>
          <p:nvPr>
            <p:ph type="title"/>
          </p:nvPr>
        </p:nvSpPr>
        <p:spPr/>
        <p:txBody>
          <a:bodyPr/>
          <a:lstStyle/>
          <a:p>
            <a:r>
              <a:rPr lang="en-US"/>
              <a:t>2.4  </a:t>
            </a:r>
            <a:r>
              <a:t>操作符</a:t>
            </a:r>
          </a:p>
        </p:txBody>
      </p:sp>
      <p:graphicFrame>
        <p:nvGraphicFramePr>
          <p:cNvPr id="7" name="表格占位符 6"/>
          <p:cNvGraphicFramePr>
            <a:graphicFrameLocks noGrp="1"/>
          </p:cNvGraphicFramePr>
          <p:nvPr>
            <p:ph type="tbl" sz="quarter" idx="11"/>
          </p:nvPr>
        </p:nvGraphicFramePr>
        <p:xfrm>
          <a:off x="1428728" y="1053889"/>
          <a:ext cx="6715172" cy="3803877"/>
        </p:xfrm>
        <a:graphic>
          <a:graphicData uri="http://schemas.openxmlformats.org/drawingml/2006/table">
            <a:tbl>
              <a:tblPr firstRow="1" bandRow="1">
                <a:tableStyleId>{5C22544A-7EE6-4342-B048-85BDC9FD1C3A}</a:tableStyleId>
              </a:tblPr>
              <a:tblGrid>
                <a:gridCol w="1857387">
                  <a:extLst>
                    <a:ext uri="{9D8B030D-6E8A-4147-A177-3AD203B41FA5}">
                      <a16:colId xmlns:a16="http://schemas.microsoft.com/office/drawing/2014/main" val="20000"/>
                    </a:ext>
                  </a:extLst>
                </a:gridCol>
                <a:gridCol w="1857387">
                  <a:extLst>
                    <a:ext uri="{9D8B030D-6E8A-4147-A177-3AD203B41FA5}">
                      <a16:colId xmlns:a16="http://schemas.microsoft.com/office/drawing/2014/main" val="20001"/>
                    </a:ext>
                  </a:extLst>
                </a:gridCol>
                <a:gridCol w="3000398">
                  <a:extLst>
                    <a:ext uri="{9D8B030D-6E8A-4147-A177-3AD203B41FA5}">
                      <a16:colId xmlns:a16="http://schemas.microsoft.com/office/drawing/2014/main" val="20002"/>
                    </a:ext>
                  </a:extLst>
                </a:gridCol>
              </a:tblGrid>
              <a:tr h="331213">
                <a:tc>
                  <a:txBody>
                    <a:bodyPr/>
                    <a:lstStyle/>
                    <a:p>
                      <a:pPr algn="ctr">
                        <a:spcAft>
                          <a:spcPts val="0"/>
                        </a:spcAft>
                      </a:pPr>
                      <a:r>
                        <a:rPr lang="zh-CN" sz="1600" b="1" kern="100">
                          <a:latin typeface="Times New Roman"/>
                          <a:ea typeface="宋体"/>
                          <a:cs typeface="Times New Roman"/>
                        </a:rPr>
                        <a:t>分类</a:t>
                      </a:r>
                      <a:endParaRPr lang="zh-CN" sz="1600" kern="100">
                        <a:latin typeface="Calibri"/>
                        <a:ea typeface="宋体"/>
                        <a:cs typeface="Times New Roman"/>
                      </a:endParaRPr>
                    </a:p>
                  </a:txBody>
                  <a:tcPr marL="68580" marR="68580" marT="0" marB="0" anchor="ctr"/>
                </a:tc>
                <a:tc>
                  <a:txBody>
                    <a:bodyPr/>
                    <a:lstStyle/>
                    <a:p>
                      <a:pPr algn="ctr">
                        <a:spcAft>
                          <a:spcPts val="0"/>
                        </a:spcAft>
                      </a:pPr>
                      <a:r>
                        <a:rPr lang="zh-CN" sz="1600" b="1" kern="100">
                          <a:latin typeface="Times New Roman"/>
                          <a:ea typeface="宋体"/>
                          <a:cs typeface="Times New Roman"/>
                        </a:rPr>
                        <a:t>说明</a:t>
                      </a:r>
                      <a:endParaRPr lang="zh-CN" sz="1600" kern="100">
                        <a:latin typeface="Calibri"/>
                        <a:ea typeface="宋体"/>
                        <a:cs typeface="Times New Roman"/>
                      </a:endParaRPr>
                    </a:p>
                  </a:txBody>
                  <a:tcPr marL="68580" marR="68580" marT="0" marB="0" anchor="ctr"/>
                </a:tc>
                <a:tc>
                  <a:txBody>
                    <a:bodyPr/>
                    <a:lstStyle/>
                    <a:p>
                      <a:pPr algn="ctr">
                        <a:spcAft>
                          <a:spcPts val="0"/>
                        </a:spcAft>
                      </a:pPr>
                      <a:r>
                        <a:rPr lang="zh-CN" sz="1600" b="1" kern="100">
                          <a:latin typeface="Times New Roman"/>
                          <a:ea typeface="宋体"/>
                          <a:cs typeface="Times New Roman"/>
                        </a:rPr>
                        <a:t>符号</a:t>
                      </a:r>
                      <a:endParaRPr lang="zh-CN" sz="1600" kern="100">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31213">
                <a:tc rowSpan="4">
                  <a:txBody>
                    <a:bodyPr/>
                    <a:lstStyle/>
                    <a:p>
                      <a:pPr algn="ctr"/>
                      <a:r>
                        <a:rPr lang="zh-CN" altLang="en-US" sz="1600" kern="1200">
                          <a:solidFill>
                            <a:schemeClr val="dk1"/>
                          </a:solidFill>
                          <a:latin typeface="+mn-lt"/>
                          <a:ea typeface="+mn-ea"/>
                          <a:cs typeface="+mn-cs"/>
                        </a:rPr>
                        <a:t>一元操作符</a:t>
                      </a:r>
                      <a:endParaRPr lang="zh-CN" altLang="en-US" sz="1600"/>
                    </a:p>
                  </a:txBody>
                  <a:tcPr anchor="ctr"/>
                </a:tc>
                <a:tc>
                  <a:txBody>
                    <a:bodyPr/>
                    <a:lstStyle/>
                    <a:p>
                      <a:pPr algn="l">
                        <a:spcAft>
                          <a:spcPts val="0"/>
                        </a:spcAft>
                      </a:pPr>
                      <a:r>
                        <a:rPr lang="zh-CN" sz="1600" kern="100">
                          <a:latin typeface="Times New Roman"/>
                          <a:ea typeface="宋体"/>
                          <a:cs typeface="Times New Roman"/>
                        </a:rPr>
                        <a:t>自增、自减</a:t>
                      </a:r>
                      <a:endParaRPr lang="zh-CN" sz="1600" kern="100">
                        <a:latin typeface="Calibri"/>
                        <a:ea typeface="宋体"/>
                        <a:cs typeface="Times New Roman"/>
                      </a:endParaRPr>
                    </a:p>
                  </a:txBody>
                  <a:tcPr marL="68580" marR="68580" marT="0" marB="0" anchor="ctr"/>
                </a:tc>
                <a:tc>
                  <a:txBody>
                    <a:bodyPr/>
                    <a:lstStyle/>
                    <a:p>
                      <a:pPr algn="l">
                        <a:spcAft>
                          <a:spcPts val="0"/>
                        </a:spcAft>
                      </a:pPr>
                      <a:r>
                        <a:rPr lang="en-US" sz="1600" kern="100">
                          <a:latin typeface="Times New Roman"/>
                          <a:ea typeface="宋体"/>
                          <a:cs typeface="Times New Roman"/>
                        </a:rPr>
                        <a:t>++</a:t>
                      </a:r>
                      <a:r>
                        <a:rPr lang="zh-CN" sz="1600" kern="100">
                          <a:latin typeface="Times New Roman"/>
                          <a:ea typeface="宋体"/>
                          <a:cs typeface="Times New Roman"/>
                        </a:rPr>
                        <a:t>、</a:t>
                      </a:r>
                      <a:r>
                        <a:rPr lang="en-US" sz="1600" kern="100">
                          <a:latin typeface="Times New Roman"/>
                          <a:ea typeface="宋体"/>
                          <a:cs typeface="Times New Roman"/>
                        </a:rPr>
                        <a:t>--</a:t>
                      </a:r>
                      <a:endParaRPr lang="zh-CN" sz="1600" kern="100">
                        <a:latin typeface="Calibri"/>
                        <a:ea typeface="宋体"/>
                        <a:cs typeface="Times New Roman"/>
                      </a:endParaRPr>
                    </a:p>
                  </a:txBody>
                  <a:tcPr marL="68580" marR="68580" marT="0" marB="0"/>
                </a:tc>
                <a:extLst>
                  <a:ext uri="{0D108BD9-81ED-4DB2-BD59-A6C34878D82A}">
                    <a16:rowId xmlns:a16="http://schemas.microsoft.com/office/drawing/2014/main" val="10001"/>
                  </a:ext>
                </a:extLst>
              </a:tr>
              <a:tr h="331213">
                <a:tc vMerge="1">
                  <a:txBody>
                    <a:bodyPr/>
                    <a:lstStyle/>
                    <a:p>
                      <a:endParaRPr lang="zh-CN" altLang="en-US"/>
                    </a:p>
                  </a:txBody>
                  <a:tcPr/>
                </a:tc>
                <a:tc>
                  <a:txBody>
                    <a:bodyPr/>
                    <a:lstStyle/>
                    <a:p>
                      <a:pPr algn="l">
                        <a:spcAft>
                          <a:spcPts val="0"/>
                        </a:spcAft>
                      </a:pPr>
                      <a:r>
                        <a:rPr lang="zh-CN" sz="1600" kern="100">
                          <a:latin typeface="Times New Roman"/>
                          <a:ea typeface="宋体"/>
                          <a:cs typeface="Times New Roman"/>
                        </a:rPr>
                        <a:t>逻辑非</a:t>
                      </a:r>
                      <a:endParaRPr lang="zh-CN" sz="1600" kern="100">
                        <a:latin typeface="Calibri"/>
                        <a:ea typeface="宋体"/>
                        <a:cs typeface="Times New Roman"/>
                      </a:endParaRPr>
                    </a:p>
                  </a:txBody>
                  <a:tcPr marL="68580" marR="68580" marT="0" marB="0" anchor="ctr"/>
                </a:tc>
                <a:tc>
                  <a:txBody>
                    <a:bodyPr/>
                    <a:lstStyle/>
                    <a:p>
                      <a:pPr algn="l">
                        <a:spcAft>
                          <a:spcPts val="0"/>
                        </a:spcAft>
                      </a:pPr>
                      <a:r>
                        <a:rPr lang="en-US" sz="1600" kern="100">
                          <a:latin typeface="Times New Roman"/>
                          <a:ea typeface="宋体"/>
                          <a:cs typeface="Times New Roman"/>
                        </a:rPr>
                        <a:t>!</a:t>
                      </a:r>
                      <a:endParaRPr lang="zh-CN" sz="1600" kern="100">
                        <a:latin typeface="Calibri"/>
                        <a:ea typeface="宋体"/>
                        <a:cs typeface="Times New Roman"/>
                      </a:endParaRPr>
                    </a:p>
                  </a:txBody>
                  <a:tcPr marL="68580" marR="68580" marT="0" marB="0"/>
                </a:tc>
                <a:extLst>
                  <a:ext uri="{0D108BD9-81ED-4DB2-BD59-A6C34878D82A}">
                    <a16:rowId xmlns:a16="http://schemas.microsoft.com/office/drawing/2014/main" val="10002"/>
                  </a:ext>
                </a:extLst>
              </a:tr>
              <a:tr h="331213">
                <a:tc vMerge="1">
                  <a:txBody>
                    <a:bodyPr/>
                    <a:lstStyle/>
                    <a:p>
                      <a:endParaRPr lang="zh-CN" altLang="en-US"/>
                    </a:p>
                  </a:txBody>
                  <a:tcPr/>
                </a:tc>
                <a:tc>
                  <a:txBody>
                    <a:bodyPr/>
                    <a:lstStyle/>
                    <a:p>
                      <a:pPr algn="l">
                        <a:spcAft>
                          <a:spcPts val="0"/>
                        </a:spcAft>
                      </a:pPr>
                      <a:r>
                        <a:rPr lang="zh-CN" sz="1600" kern="100">
                          <a:latin typeface="Times New Roman"/>
                          <a:ea typeface="宋体"/>
                          <a:cs typeface="Times New Roman"/>
                        </a:rPr>
                        <a:t>按位非</a:t>
                      </a:r>
                      <a:endParaRPr lang="zh-CN" sz="1600" kern="100">
                        <a:latin typeface="Calibri"/>
                        <a:ea typeface="宋体"/>
                        <a:cs typeface="Times New Roman"/>
                      </a:endParaRPr>
                    </a:p>
                  </a:txBody>
                  <a:tcPr marL="68580" marR="68580" marT="0" marB="0" anchor="ctr"/>
                </a:tc>
                <a:tc>
                  <a:txBody>
                    <a:bodyPr/>
                    <a:lstStyle/>
                    <a:p>
                      <a:pPr algn="l">
                        <a:spcAft>
                          <a:spcPts val="0"/>
                        </a:spcAft>
                      </a:pPr>
                      <a:r>
                        <a:rPr lang="en-US" sz="1600" kern="100">
                          <a:latin typeface="Times New Roman"/>
                          <a:ea typeface="宋体"/>
                          <a:cs typeface="Times New Roman"/>
                        </a:rPr>
                        <a:t>~</a:t>
                      </a:r>
                      <a:endParaRPr lang="zh-CN" sz="1600" kern="100">
                        <a:latin typeface="Calibri"/>
                        <a:ea typeface="宋体"/>
                        <a:cs typeface="Times New Roman"/>
                      </a:endParaRPr>
                    </a:p>
                  </a:txBody>
                  <a:tcPr marL="68580" marR="68580" marT="0" marB="0"/>
                </a:tc>
                <a:extLst>
                  <a:ext uri="{0D108BD9-81ED-4DB2-BD59-A6C34878D82A}">
                    <a16:rowId xmlns:a16="http://schemas.microsoft.com/office/drawing/2014/main" val="10003"/>
                  </a:ext>
                </a:extLst>
              </a:tr>
              <a:tr h="331213">
                <a:tc vMerge="1">
                  <a:txBody>
                    <a:bodyPr/>
                    <a:lstStyle/>
                    <a:p>
                      <a:endParaRPr lang="zh-CN" altLang="en-US"/>
                    </a:p>
                  </a:txBody>
                  <a:tcPr/>
                </a:tc>
                <a:tc>
                  <a:txBody>
                    <a:bodyPr/>
                    <a:lstStyle/>
                    <a:p>
                      <a:pPr algn="l">
                        <a:spcAft>
                          <a:spcPts val="0"/>
                        </a:spcAft>
                      </a:pPr>
                      <a:r>
                        <a:rPr lang="zh-CN" sz="1600" kern="100">
                          <a:latin typeface="Times New Roman"/>
                          <a:ea typeface="宋体"/>
                          <a:cs typeface="Times New Roman"/>
                        </a:rPr>
                        <a:t>强制类型转换</a:t>
                      </a:r>
                      <a:endParaRPr lang="zh-CN" sz="1600" kern="100">
                        <a:latin typeface="Calibri"/>
                        <a:ea typeface="宋体"/>
                        <a:cs typeface="Times New Roman"/>
                      </a:endParaRPr>
                    </a:p>
                  </a:txBody>
                  <a:tcPr marL="68580" marR="68580" marT="0" marB="0" anchor="ctr"/>
                </a:tc>
                <a:tc>
                  <a:txBody>
                    <a:bodyPr/>
                    <a:lstStyle/>
                    <a:p>
                      <a:pPr algn="l">
                        <a:spcAft>
                          <a:spcPts val="0"/>
                        </a:spcAft>
                      </a:pPr>
                      <a:r>
                        <a:rPr lang="en-US" sz="1600" kern="100">
                          <a:latin typeface="Times New Roman"/>
                          <a:ea typeface="宋体"/>
                          <a:cs typeface="Times New Roman"/>
                        </a:rPr>
                        <a:t>(type)</a:t>
                      </a:r>
                      <a:endParaRPr lang="zh-CN" sz="1600" kern="100">
                        <a:latin typeface="Calibri"/>
                        <a:ea typeface="宋体"/>
                        <a:cs typeface="Times New Roman"/>
                      </a:endParaRPr>
                    </a:p>
                  </a:txBody>
                  <a:tcPr marL="68580" marR="68580" marT="0" marB="0"/>
                </a:tc>
                <a:extLst>
                  <a:ext uri="{0D108BD9-81ED-4DB2-BD59-A6C34878D82A}">
                    <a16:rowId xmlns:a16="http://schemas.microsoft.com/office/drawing/2014/main" val="10004"/>
                  </a:ext>
                </a:extLst>
              </a:tr>
              <a:tr h="331213">
                <a:tc rowSpan="5">
                  <a:txBody>
                    <a:bodyPr/>
                    <a:lstStyle/>
                    <a:p>
                      <a:pPr algn="ctr"/>
                      <a:r>
                        <a:rPr lang="zh-CN" altLang="en-US" sz="1600" kern="1200">
                          <a:solidFill>
                            <a:schemeClr val="dk1"/>
                          </a:solidFill>
                          <a:latin typeface="+mn-lt"/>
                          <a:ea typeface="+mn-ea"/>
                          <a:cs typeface="+mn-cs"/>
                        </a:rPr>
                        <a:t>二元操作符</a:t>
                      </a:r>
                      <a:endParaRPr lang="zh-CN" altLang="en-US" sz="1600"/>
                    </a:p>
                  </a:txBody>
                  <a:tcPr anchor="ctr"/>
                </a:tc>
                <a:tc>
                  <a:txBody>
                    <a:bodyPr/>
                    <a:lstStyle/>
                    <a:p>
                      <a:pPr algn="l">
                        <a:spcAft>
                          <a:spcPts val="0"/>
                        </a:spcAft>
                      </a:pPr>
                      <a:r>
                        <a:rPr lang="zh-CN" sz="1600" kern="100">
                          <a:latin typeface="Times New Roman"/>
                          <a:ea typeface="宋体"/>
                          <a:cs typeface="Times New Roman"/>
                        </a:rPr>
                        <a:t>算数运算</a:t>
                      </a:r>
                      <a:endParaRPr lang="zh-CN" sz="1600" kern="100">
                        <a:latin typeface="Calibri"/>
                        <a:ea typeface="宋体"/>
                        <a:cs typeface="Times New Roman"/>
                      </a:endParaRPr>
                    </a:p>
                  </a:txBody>
                  <a:tcPr marL="68580" marR="68580" marT="0" marB="0" anchor="ctr"/>
                </a:tc>
                <a:tc>
                  <a:txBody>
                    <a:bodyPr/>
                    <a:lstStyle/>
                    <a:p>
                      <a:pPr algn="l">
                        <a:spcAft>
                          <a:spcPts val="0"/>
                        </a:spcAft>
                      </a:pPr>
                      <a:r>
                        <a:rPr lang="en-US" sz="1600" kern="100">
                          <a:latin typeface="Times New Roman"/>
                          <a:ea typeface="宋体"/>
                          <a:cs typeface="Times New Roman"/>
                        </a:rPr>
                        <a:t>+</a:t>
                      </a:r>
                      <a:r>
                        <a:rPr lang="zh-CN" sz="1600" kern="100">
                          <a:latin typeface="Times New Roman"/>
                          <a:ea typeface="宋体"/>
                          <a:cs typeface="Times New Roman"/>
                        </a:rPr>
                        <a:t>、</a:t>
                      </a:r>
                      <a:r>
                        <a:rPr lang="en-US" sz="1600" kern="100">
                          <a:latin typeface="Times New Roman"/>
                          <a:ea typeface="宋体"/>
                          <a:cs typeface="Times New Roman"/>
                        </a:rPr>
                        <a:t>-</a:t>
                      </a:r>
                      <a:r>
                        <a:rPr lang="zh-CN" sz="1600" kern="100">
                          <a:latin typeface="Times New Roman"/>
                          <a:ea typeface="宋体"/>
                          <a:cs typeface="Times New Roman"/>
                        </a:rPr>
                        <a:t>、</a:t>
                      </a:r>
                      <a:r>
                        <a:rPr lang="en-US" sz="1600" kern="100">
                          <a:latin typeface="Times New Roman"/>
                          <a:ea typeface="宋体"/>
                          <a:cs typeface="Times New Roman"/>
                        </a:rPr>
                        <a:t>*</a:t>
                      </a:r>
                      <a:r>
                        <a:rPr lang="zh-CN" sz="1600" kern="100">
                          <a:latin typeface="Times New Roman"/>
                          <a:ea typeface="宋体"/>
                          <a:cs typeface="Times New Roman"/>
                        </a:rPr>
                        <a:t>、</a:t>
                      </a:r>
                      <a:r>
                        <a:rPr lang="en-US" sz="1600" kern="100">
                          <a:latin typeface="Times New Roman"/>
                          <a:ea typeface="宋体"/>
                          <a:cs typeface="Times New Roman"/>
                        </a:rPr>
                        <a:t>/</a:t>
                      </a:r>
                      <a:r>
                        <a:rPr lang="zh-CN" sz="1600" kern="100">
                          <a:latin typeface="Times New Roman"/>
                          <a:ea typeface="宋体"/>
                          <a:cs typeface="Times New Roman"/>
                        </a:rPr>
                        <a:t>、</a:t>
                      </a:r>
                      <a:r>
                        <a:rPr lang="en-US" sz="1600" kern="100">
                          <a:latin typeface="Times New Roman"/>
                          <a:ea typeface="宋体"/>
                          <a:cs typeface="Times New Roman"/>
                        </a:rPr>
                        <a:t>%</a:t>
                      </a:r>
                      <a:endParaRPr lang="zh-CN" sz="1600" kern="100">
                        <a:latin typeface="Calibri"/>
                        <a:ea typeface="宋体"/>
                        <a:cs typeface="Times New Roman"/>
                      </a:endParaRPr>
                    </a:p>
                  </a:txBody>
                  <a:tcPr marL="68580" marR="68580" marT="0" marB="0"/>
                </a:tc>
                <a:extLst>
                  <a:ext uri="{0D108BD9-81ED-4DB2-BD59-A6C34878D82A}">
                    <a16:rowId xmlns:a16="http://schemas.microsoft.com/office/drawing/2014/main" val="10005"/>
                  </a:ext>
                </a:extLst>
              </a:tr>
              <a:tr h="331213">
                <a:tc vMerge="1">
                  <a:txBody>
                    <a:bodyPr/>
                    <a:lstStyle/>
                    <a:p>
                      <a:endParaRPr lang="zh-CN" altLang="en-US"/>
                    </a:p>
                  </a:txBody>
                  <a:tcPr/>
                </a:tc>
                <a:tc>
                  <a:txBody>
                    <a:bodyPr/>
                    <a:lstStyle/>
                    <a:p>
                      <a:pPr algn="l">
                        <a:spcAft>
                          <a:spcPts val="0"/>
                        </a:spcAft>
                      </a:pPr>
                      <a:r>
                        <a:rPr lang="zh-CN" sz="1600" kern="100">
                          <a:latin typeface="Times New Roman"/>
                          <a:ea typeface="宋体"/>
                          <a:cs typeface="Times New Roman"/>
                        </a:rPr>
                        <a:t>位运算</a:t>
                      </a:r>
                      <a:endParaRPr lang="zh-CN" sz="1600" kern="100">
                        <a:latin typeface="Calibri"/>
                        <a:ea typeface="宋体"/>
                        <a:cs typeface="Times New Roman"/>
                      </a:endParaRPr>
                    </a:p>
                  </a:txBody>
                  <a:tcPr marL="68580" marR="68580" marT="0" marB="0" anchor="ctr"/>
                </a:tc>
                <a:tc>
                  <a:txBody>
                    <a:bodyPr/>
                    <a:lstStyle/>
                    <a:p>
                      <a:pPr algn="l">
                        <a:spcAft>
                          <a:spcPts val="0"/>
                        </a:spcAft>
                      </a:pPr>
                      <a:r>
                        <a:rPr lang="en-US" sz="1600" kern="100">
                          <a:latin typeface="Times New Roman"/>
                          <a:ea typeface="宋体"/>
                          <a:cs typeface="Times New Roman"/>
                        </a:rPr>
                        <a:t>&amp;</a:t>
                      </a:r>
                      <a:r>
                        <a:rPr lang="zh-CN" sz="1600" kern="100">
                          <a:latin typeface="Times New Roman"/>
                          <a:ea typeface="宋体"/>
                          <a:cs typeface="Times New Roman"/>
                        </a:rPr>
                        <a:t>、</a:t>
                      </a:r>
                      <a:r>
                        <a:rPr lang="en-US" sz="1600" kern="100">
                          <a:latin typeface="Times New Roman"/>
                          <a:ea typeface="宋体"/>
                          <a:cs typeface="Times New Roman"/>
                        </a:rPr>
                        <a:t>|</a:t>
                      </a:r>
                      <a:r>
                        <a:rPr lang="zh-CN" sz="1600" kern="100">
                          <a:latin typeface="Times New Roman"/>
                          <a:ea typeface="宋体"/>
                          <a:cs typeface="Times New Roman"/>
                        </a:rPr>
                        <a:t>、</a:t>
                      </a:r>
                      <a:r>
                        <a:rPr lang="en-US" sz="1600" kern="100">
                          <a:latin typeface="Times New Roman"/>
                          <a:ea typeface="宋体"/>
                          <a:cs typeface="Times New Roman"/>
                        </a:rPr>
                        <a:t>^</a:t>
                      </a:r>
                      <a:r>
                        <a:rPr lang="zh-CN" sz="1600" kern="100">
                          <a:latin typeface="Times New Roman"/>
                          <a:ea typeface="宋体"/>
                          <a:cs typeface="Times New Roman"/>
                        </a:rPr>
                        <a:t>、</a:t>
                      </a:r>
                      <a:r>
                        <a:rPr lang="en-US" sz="1600" kern="100">
                          <a:latin typeface="Times New Roman"/>
                          <a:ea typeface="宋体"/>
                          <a:cs typeface="Times New Roman"/>
                        </a:rPr>
                        <a:t>&lt;&lt;</a:t>
                      </a:r>
                      <a:r>
                        <a:rPr lang="zh-CN" sz="1600" kern="100">
                          <a:latin typeface="Times New Roman"/>
                          <a:ea typeface="宋体"/>
                          <a:cs typeface="Times New Roman"/>
                        </a:rPr>
                        <a:t>、</a:t>
                      </a:r>
                      <a:r>
                        <a:rPr lang="en-US" sz="1600" kern="100">
                          <a:latin typeface="Times New Roman"/>
                          <a:ea typeface="宋体"/>
                          <a:cs typeface="Times New Roman"/>
                        </a:rPr>
                        <a:t>&gt;&gt;</a:t>
                      </a:r>
                      <a:r>
                        <a:rPr lang="zh-CN" sz="1600" kern="100">
                          <a:latin typeface="Times New Roman"/>
                          <a:ea typeface="宋体"/>
                          <a:cs typeface="Times New Roman"/>
                        </a:rPr>
                        <a:t>、</a:t>
                      </a:r>
                      <a:r>
                        <a:rPr lang="en-US" sz="1600" kern="100">
                          <a:latin typeface="Times New Roman"/>
                          <a:ea typeface="宋体"/>
                          <a:cs typeface="Times New Roman"/>
                        </a:rPr>
                        <a:t>&gt;&gt;&gt;</a:t>
                      </a:r>
                      <a:endParaRPr lang="zh-CN" sz="1600" kern="100">
                        <a:latin typeface="Calibri"/>
                        <a:ea typeface="宋体"/>
                        <a:cs typeface="Times New Roman"/>
                      </a:endParaRPr>
                    </a:p>
                  </a:txBody>
                  <a:tcPr marL="68580" marR="68580" marT="0" marB="0"/>
                </a:tc>
                <a:extLst>
                  <a:ext uri="{0D108BD9-81ED-4DB2-BD59-A6C34878D82A}">
                    <a16:rowId xmlns:a16="http://schemas.microsoft.com/office/drawing/2014/main" val="10006"/>
                  </a:ext>
                </a:extLst>
              </a:tr>
              <a:tr h="331213">
                <a:tc vMerge="1">
                  <a:txBody>
                    <a:bodyPr/>
                    <a:lstStyle/>
                    <a:p>
                      <a:endParaRPr lang="zh-CN" altLang="en-US"/>
                    </a:p>
                  </a:txBody>
                  <a:tcPr/>
                </a:tc>
                <a:tc>
                  <a:txBody>
                    <a:bodyPr/>
                    <a:lstStyle/>
                    <a:p>
                      <a:pPr algn="l">
                        <a:spcAft>
                          <a:spcPts val="0"/>
                        </a:spcAft>
                      </a:pPr>
                      <a:r>
                        <a:rPr lang="zh-CN" sz="1600" kern="100">
                          <a:latin typeface="Times New Roman"/>
                          <a:ea typeface="宋体"/>
                          <a:cs typeface="Times New Roman"/>
                        </a:rPr>
                        <a:t>关系运算</a:t>
                      </a:r>
                      <a:endParaRPr lang="zh-CN" sz="1600" kern="100">
                        <a:latin typeface="Calibri"/>
                        <a:ea typeface="宋体"/>
                        <a:cs typeface="Times New Roman"/>
                      </a:endParaRPr>
                    </a:p>
                  </a:txBody>
                  <a:tcPr marL="68580" marR="68580" marT="0" marB="0" anchor="ctr"/>
                </a:tc>
                <a:tc>
                  <a:txBody>
                    <a:bodyPr/>
                    <a:lstStyle/>
                    <a:p>
                      <a:pPr algn="l">
                        <a:spcAft>
                          <a:spcPts val="0"/>
                        </a:spcAft>
                      </a:pPr>
                      <a:r>
                        <a:rPr lang="en-US" sz="1600" kern="100">
                          <a:latin typeface="Times New Roman"/>
                          <a:ea typeface="宋体"/>
                          <a:cs typeface="Times New Roman"/>
                        </a:rPr>
                        <a:t>&gt;</a:t>
                      </a:r>
                      <a:r>
                        <a:rPr lang="zh-CN" sz="1600" kern="100">
                          <a:latin typeface="Times New Roman"/>
                          <a:ea typeface="宋体"/>
                          <a:cs typeface="Times New Roman"/>
                        </a:rPr>
                        <a:t>、</a:t>
                      </a:r>
                      <a:r>
                        <a:rPr lang="en-US" sz="1600" kern="100">
                          <a:latin typeface="Times New Roman"/>
                          <a:ea typeface="宋体"/>
                          <a:cs typeface="Times New Roman"/>
                        </a:rPr>
                        <a:t>&gt;=</a:t>
                      </a:r>
                      <a:r>
                        <a:rPr lang="zh-CN" sz="1600" kern="100">
                          <a:latin typeface="Times New Roman"/>
                          <a:ea typeface="宋体"/>
                          <a:cs typeface="Times New Roman"/>
                        </a:rPr>
                        <a:t>、</a:t>
                      </a:r>
                      <a:r>
                        <a:rPr lang="en-US" sz="1600" kern="100">
                          <a:latin typeface="Times New Roman"/>
                          <a:ea typeface="宋体"/>
                          <a:cs typeface="Times New Roman"/>
                        </a:rPr>
                        <a:t>&lt;</a:t>
                      </a:r>
                      <a:r>
                        <a:rPr lang="zh-CN" sz="1600" kern="100">
                          <a:latin typeface="Times New Roman"/>
                          <a:ea typeface="宋体"/>
                          <a:cs typeface="Times New Roman"/>
                        </a:rPr>
                        <a:t>、</a:t>
                      </a:r>
                      <a:r>
                        <a:rPr lang="en-US" sz="1600" kern="100">
                          <a:latin typeface="Times New Roman"/>
                          <a:ea typeface="宋体"/>
                          <a:cs typeface="Times New Roman"/>
                        </a:rPr>
                        <a:t>&lt;=</a:t>
                      </a:r>
                      <a:r>
                        <a:rPr lang="zh-CN" sz="1600" kern="100">
                          <a:latin typeface="Times New Roman"/>
                          <a:ea typeface="宋体"/>
                          <a:cs typeface="Times New Roman"/>
                        </a:rPr>
                        <a:t>、</a:t>
                      </a:r>
                      <a:r>
                        <a:rPr lang="en-US" sz="1600" kern="100">
                          <a:latin typeface="Times New Roman"/>
                          <a:ea typeface="宋体"/>
                          <a:cs typeface="Times New Roman"/>
                        </a:rPr>
                        <a:t>==</a:t>
                      </a:r>
                      <a:r>
                        <a:rPr lang="zh-CN" sz="1600" kern="100">
                          <a:latin typeface="Times New Roman"/>
                          <a:ea typeface="宋体"/>
                          <a:cs typeface="Times New Roman"/>
                        </a:rPr>
                        <a:t>、</a:t>
                      </a:r>
                      <a:r>
                        <a:rPr lang="en-US" sz="1600" kern="100">
                          <a:latin typeface="Times New Roman"/>
                          <a:ea typeface="宋体"/>
                          <a:cs typeface="Times New Roman"/>
                        </a:rPr>
                        <a:t>!=</a:t>
                      </a:r>
                      <a:endParaRPr lang="zh-CN" sz="1600" kern="100">
                        <a:latin typeface="Calibri"/>
                        <a:ea typeface="宋体"/>
                        <a:cs typeface="Times New Roman"/>
                      </a:endParaRPr>
                    </a:p>
                  </a:txBody>
                  <a:tcPr marL="68580" marR="68580" marT="0" marB="0"/>
                </a:tc>
                <a:extLst>
                  <a:ext uri="{0D108BD9-81ED-4DB2-BD59-A6C34878D82A}">
                    <a16:rowId xmlns:a16="http://schemas.microsoft.com/office/drawing/2014/main" val="10007"/>
                  </a:ext>
                </a:extLst>
              </a:tr>
              <a:tr h="331213">
                <a:tc vMerge="1">
                  <a:txBody>
                    <a:bodyPr/>
                    <a:lstStyle/>
                    <a:p>
                      <a:endParaRPr lang="zh-CN" altLang="en-US"/>
                    </a:p>
                  </a:txBody>
                  <a:tcPr/>
                </a:tc>
                <a:tc>
                  <a:txBody>
                    <a:bodyPr/>
                    <a:lstStyle/>
                    <a:p>
                      <a:pPr algn="l">
                        <a:spcAft>
                          <a:spcPts val="0"/>
                        </a:spcAft>
                      </a:pPr>
                      <a:r>
                        <a:rPr lang="zh-CN" sz="1600" kern="100">
                          <a:latin typeface="Times New Roman"/>
                          <a:ea typeface="宋体"/>
                          <a:cs typeface="Times New Roman"/>
                        </a:rPr>
                        <a:t>逻辑运算</a:t>
                      </a:r>
                      <a:endParaRPr lang="zh-CN" sz="1600" kern="100">
                        <a:latin typeface="Calibri"/>
                        <a:ea typeface="宋体"/>
                        <a:cs typeface="Times New Roman"/>
                      </a:endParaRPr>
                    </a:p>
                  </a:txBody>
                  <a:tcPr marL="68580" marR="68580" marT="0" marB="0" anchor="ctr"/>
                </a:tc>
                <a:tc>
                  <a:txBody>
                    <a:bodyPr/>
                    <a:lstStyle/>
                    <a:p>
                      <a:pPr algn="l">
                        <a:spcAft>
                          <a:spcPts val="0"/>
                        </a:spcAft>
                      </a:pPr>
                      <a:r>
                        <a:rPr lang="en-US" sz="1600" kern="100">
                          <a:latin typeface="Times New Roman"/>
                          <a:ea typeface="宋体"/>
                          <a:cs typeface="Times New Roman"/>
                        </a:rPr>
                        <a:t>&amp;&amp;</a:t>
                      </a:r>
                      <a:r>
                        <a:rPr lang="zh-CN" sz="1600" kern="100">
                          <a:latin typeface="Times New Roman"/>
                          <a:ea typeface="宋体"/>
                          <a:cs typeface="Times New Roman"/>
                        </a:rPr>
                        <a:t>、</a:t>
                      </a:r>
                      <a:r>
                        <a:rPr lang="en-US" sz="1600" kern="100">
                          <a:latin typeface="Times New Roman"/>
                          <a:ea typeface="宋体"/>
                          <a:cs typeface="Times New Roman"/>
                        </a:rPr>
                        <a:t>||</a:t>
                      </a:r>
                      <a:endParaRPr lang="zh-CN" sz="1600" kern="100">
                        <a:latin typeface="Calibri"/>
                        <a:ea typeface="宋体"/>
                        <a:cs typeface="Times New Roman"/>
                      </a:endParaRPr>
                    </a:p>
                  </a:txBody>
                  <a:tcPr marL="68580" marR="68580" marT="0" marB="0"/>
                </a:tc>
                <a:extLst>
                  <a:ext uri="{0D108BD9-81ED-4DB2-BD59-A6C34878D82A}">
                    <a16:rowId xmlns:a16="http://schemas.microsoft.com/office/drawing/2014/main" val="10008"/>
                  </a:ext>
                </a:extLst>
              </a:tr>
              <a:tr h="331213">
                <a:tc vMerge="1">
                  <a:txBody>
                    <a:bodyPr/>
                    <a:lstStyle/>
                    <a:p>
                      <a:endParaRPr lang="zh-CN" altLang="en-US"/>
                    </a:p>
                  </a:txBody>
                  <a:tcPr/>
                </a:tc>
                <a:tc>
                  <a:txBody>
                    <a:bodyPr/>
                    <a:lstStyle/>
                    <a:p>
                      <a:pPr algn="l">
                        <a:spcAft>
                          <a:spcPts val="0"/>
                        </a:spcAft>
                      </a:pPr>
                      <a:r>
                        <a:rPr lang="zh-CN" sz="1600" kern="100">
                          <a:latin typeface="Times New Roman"/>
                          <a:ea typeface="宋体"/>
                          <a:cs typeface="Times New Roman"/>
                        </a:rPr>
                        <a:t>赋值</a:t>
                      </a:r>
                      <a:endParaRPr lang="zh-CN" sz="1600" kern="100">
                        <a:latin typeface="Calibri"/>
                        <a:ea typeface="宋体"/>
                        <a:cs typeface="Times New Roman"/>
                      </a:endParaRPr>
                    </a:p>
                  </a:txBody>
                  <a:tcPr marL="68580" marR="68580" marT="0" marB="0" anchor="ctr"/>
                </a:tc>
                <a:tc>
                  <a:txBody>
                    <a:bodyPr/>
                    <a:lstStyle/>
                    <a:p>
                      <a:pPr algn="l">
                        <a:spcAft>
                          <a:spcPts val="0"/>
                        </a:spcAft>
                      </a:pPr>
                      <a:r>
                        <a:rPr lang="en-US" sz="1600" kern="100">
                          <a:latin typeface="Times New Roman"/>
                          <a:ea typeface="宋体"/>
                          <a:cs typeface="Times New Roman"/>
                        </a:rPr>
                        <a:t>=</a:t>
                      </a:r>
                      <a:r>
                        <a:rPr lang="zh-CN" sz="1600" kern="100">
                          <a:latin typeface="Times New Roman"/>
                          <a:ea typeface="宋体"/>
                          <a:cs typeface="Times New Roman"/>
                        </a:rPr>
                        <a:t>、</a:t>
                      </a:r>
                      <a:r>
                        <a:rPr lang="en-US" sz="1600" kern="100">
                          <a:latin typeface="Times New Roman"/>
                          <a:ea typeface="宋体"/>
                          <a:cs typeface="Times New Roman"/>
                        </a:rPr>
                        <a:t>+=</a:t>
                      </a:r>
                      <a:r>
                        <a:rPr lang="zh-CN" sz="1600" kern="100">
                          <a:latin typeface="Times New Roman"/>
                          <a:ea typeface="宋体"/>
                          <a:cs typeface="Times New Roman"/>
                        </a:rPr>
                        <a:t>、</a:t>
                      </a:r>
                      <a:r>
                        <a:rPr lang="en-US" sz="1600" kern="100">
                          <a:latin typeface="Times New Roman"/>
                          <a:ea typeface="宋体"/>
                          <a:cs typeface="Times New Roman"/>
                        </a:rPr>
                        <a:t>-=</a:t>
                      </a:r>
                      <a:r>
                        <a:rPr lang="zh-CN" sz="1600" kern="100">
                          <a:latin typeface="Times New Roman"/>
                          <a:ea typeface="宋体"/>
                          <a:cs typeface="Times New Roman"/>
                        </a:rPr>
                        <a:t>、</a:t>
                      </a:r>
                      <a:r>
                        <a:rPr lang="en-US" sz="1600" kern="100">
                          <a:latin typeface="Times New Roman"/>
                          <a:ea typeface="宋体"/>
                          <a:cs typeface="Times New Roman"/>
                        </a:rPr>
                        <a:t>*=</a:t>
                      </a:r>
                      <a:r>
                        <a:rPr lang="zh-CN" sz="1600" kern="100">
                          <a:latin typeface="Times New Roman"/>
                          <a:ea typeface="宋体"/>
                          <a:cs typeface="Times New Roman"/>
                        </a:rPr>
                        <a:t>、</a:t>
                      </a:r>
                      <a:r>
                        <a:rPr lang="en-US" sz="1600" kern="100">
                          <a:latin typeface="Times New Roman"/>
                          <a:ea typeface="宋体"/>
                          <a:cs typeface="Times New Roman"/>
                        </a:rPr>
                        <a:t>/=</a:t>
                      </a:r>
                      <a:r>
                        <a:rPr lang="zh-CN" sz="1600" kern="100">
                          <a:latin typeface="Times New Roman"/>
                          <a:ea typeface="宋体"/>
                          <a:cs typeface="Times New Roman"/>
                        </a:rPr>
                        <a:t>、</a:t>
                      </a:r>
                      <a:r>
                        <a:rPr lang="en-US" sz="1600" kern="100">
                          <a:latin typeface="Times New Roman"/>
                          <a:ea typeface="宋体"/>
                          <a:cs typeface="Times New Roman"/>
                        </a:rPr>
                        <a:t>%=</a:t>
                      </a:r>
                      <a:r>
                        <a:rPr lang="zh-CN" sz="1600" kern="100">
                          <a:latin typeface="Times New Roman"/>
                          <a:ea typeface="宋体"/>
                          <a:cs typeface="Times New Roman"/>
                        </a:rPr>
                        <a:t>、</a:t>
                      </a:r>
                      <a:r>
                        <a:rPr lang="en-US" sz="1600" kern="100">
                          <a:latin typeface="Times New Roman"/>
                          <a:ea typeface="宋体"/>
                          <a:cs typeface="Times New Roman"/>
                        </a:rPr>
                        <a:t>&amp;=</a:t>
                      </a:r>
                      <a:r>
                        <a:rPr lang="zh-CN" sz="1600" kern="100">
                          <a:latin typeface="Times New Roman"/>
                          <a:ea typeface="宋体"/>
                          <a:cs typeface="Times New Roman"/>
                        </a:rPr>
                        <a:t>、</a:t>
                      </a:r>
                      <a:r>
                        <a:rPr lang="en-US" sz="1600" kern="100">
                          <a:latin typeface="Times New Roman"/>
                          <a:ea typeface="宋体"/>
                          <a:cs typeface="Times New Roman"/>
                        </a:rPr>
                        <a:t>|=</a:t>
                      </a:r>
                      <a:r>
                        <a:rPr lang="zh-CN" sz="1600" kern="100">
                          <a:latin typeface="Times New Roman"/>
                          <a:ea typeface="宋体"/>
                          <a:cs typeface="Times New Roman"/>
                        </a:rPr>
                        <a:t>、</a:t>
                      </a:r>
                      <a:r>
                        <a:rPr lang="en-US" sz="1600" kern="100">
                          <a:latin typeface="Times New Roman"/>
                          <a:ea typeface="宋体"/>
                          <a:cs typeface="Times New Roman"/>
                        </a:rPr>
                        <a:t>^=</a:t>
                      </a:r>
                      <a:r>
                        <a:rPr lang="zh-CN" sz="1600" kern="100">
                          <a:latin typeface="Times New Roman"/>
                          <a:ea typeface="宋体"/>
                          <a:cs typeface="Times New Roman"/>
                        </a:rPr>
                        <a:t>、</a:t>
                      </a:r>
                      <a:r>
                        <a:rPr lang="en-US" sz="1600" kern="100">
                          <a:latin typeface="Times New Roman"/>
                          <a:ea typeface="宋体"/>
                          <a:cs typeface="Times New Roman"/>
                        </a:rPr>
                        <a:t>&lt;&lt;=</a:t>
                      </a:r>
                      <a:r>
                        <a:rPr lang="zh-CN" sz="1600" kern="100">
                          <a:latin typeface="Times New Roman"/>
                          <a:ea typeface="宋体"/>
                          <a:cs typeface="Times New Roman"/>
                        </a:rPr>
                        <a:t>、</a:t>
                      </a:r>
                      <a:r>
                        <a:rPr lang="en-US" sz="1600" kern="100">
                          <a:latin typeface="Times New Roman"/>
                          <a:ea typeface="宋体"/>
                          <a:cs typeface="Times New Roman"/>
                        </a:rPr>
                        <a:t>&gt;&gt;=</a:t>
                      </a:r>
                      <a:r>
                        <a:rPr lang="zh-CN" sz="1600" kern="100">
                          <a:latin typeface="Times New Roman"/>
                          <a:ea typeface="宋体"/>
                          <a:cs typeface="Times New Roman"/>
                        </a:rPr>
                        <a:t>、</a:t>
                      </a:r>
                      <a:r>
                        <a:rPr lang="en-US" sz="1600" kern="100">
                          <a:latin typeface="Times New Roman"/>
                          <a:ea typeface="宋体"/>
                          <a:cs typeface="Times New Roman"/>
                        </a:rPr>
                        <a:t>&gt;&gt;&gt;=</a:t>
                      </a:r>
                      <a:endParaRPr lang="zh-CN" sz="1600" kern="100">
                        <a:latin typeface="Calibri"/>
                        <a:ea typeface="宋体"/>
                        <a:cs typeface="Times New Roman"/>
                      </a:endParaRPr>
                    </a:p>
                  </a:txBody>
                  <a:tcPr marL="68580" marR="68580" marT="0" marB="0"/>
                </a:tc>
                <a:extLst>
                  <a:ext uri="{0D108BD9-81ED-4DB2-BD59-A6C34878D82A}">
                    <a16:rowId xmlns:a16="http://schemas.microsoft.com/office/drawing/2014/main" val="10009"/>
                  </a:ext>
                </a:extLst>
              </a:tr>
              <a:tr h="331213">
                <a:tc>
                  <a:txBody>
                    <a:bodyPr/>
                    <a:lstStyle/>
                    <a:p>
                      <a:pPr algn="ctr"/>
                      <a:r>
                        <a:rPr lang="zh-CN" altLang="en-US" sz="1600" kern="1200">
                          <a:solidFill>
                            <a:schemeClr val="dk1"/>
                          </a:solidFill>
                          <a:latin typeface="+mn-lt"/>
                          <a:ea typeface="+mn-ea"/>
                          <a:cs typeface="+mn-cs"/>
                        </a:rPr>
                        <a:t>三元操作符</a:t>
                      </a:r>
                      <a:endParaRPr lang="zh-CN" altLang="en-US" sz="1600"/>
                    </a:p>
                  </a:txBody>
                  <a:tcPr anchor="ctr"/>
                </a:tc>
                <a:tc>
                  <a:txBody>
                    <a:bodyPr/>
                    <a:lstStyle/>
                    <a:p>
                      <a:pPr algn="l">
                        <a:spcAft>
                          <a:spcPts val="0"/>
                        </a:spcAft>
                      </a:pPr>
                      <a:r>
                        <a:rPr lang="zh-CN" sz="1600" kern="100">
                          <a:latin typeface="Times New Roman"/>
                          <a:ea typeface="宋体"/>
                          <a:cs typeface="Times New Roman"/>
                        </a:rPr>
                        <a:t>三元判断</a:t>
                      </a:r>
                      <a:endParaRPr lang="zh-CN" sz="1600" kern="100">
                        <a:latin typeface="Calibri"/>
                        <a:ea typeface="宋体"/>
                        <a:cs typeface="Times New Roman"/>
                      </a:endParaRPr>
                    </a:p>
                  </a:txBody>
                  <a:tcPr marL="68580" marR="68580" marT="0" marB="0" anchor="ctr"/>
                </a:tc>
                <a:tc>
                  <a:txBody>
                    <a:bodyPr/>
                    <a:lstStyle/>
                    <a:p>
                      <a:pPr algn="l">
                        <a:spcAft>
                          <a:spcPts val="0"/>
                        </a:spcAft>
                      </a:pPr>
                      <a:r>
                        <a:rPr lang="en-US" sz="1600" kern="100">
                          <a:latin typeface="Times New Roman"/>
                          <a:ea typeface="宋体"/>
                          <a:cs typeface="Times New Roman"/>
                        </a:rPr>
                        <a:t>? : </a:t>
                      </a:r>
                      <a:endParaRPr lang="zh-CN" sz="1600" kern="100">
                        <a:latin typeface="Calibri"/>
                        <a:ea typeface="宋体"/>
                        <a:cs typeface="Times New Roman"/>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071934" y="1071552"/>
            <a:ext cx="4564042" cy="2071699"/>
          </a:xfrm>
        </p:spPr>
        <p:txBody>
          <a:bodyPr/>
          <a:lstStyle/>
          <a:p>
            <a:r>
              <a:rPr lang="zh-CN"/>
              <a:t>一元操作符只操作一个操作数</a:t>
            </a:r>
            <a:endParaRPr/>
          </a:p>
          <a:p>
            <a:pPr lvl="1"/>
            <a:r>
              <a:rPr lang="zh-CN"/>
              <a:t>例如：</a:t>
            </a:r>
            <a:r>
              <a:t>!a</a:t>
            </a:r>
            <a:r>
              <a:rPr lang="zh-CN"/>
              <a:t>、</a:t>
            </a:r>
            <a:r>
              <a:t>a++</a:t>
            </a:r>
            <a:r>
              <a:rPr lang="zh-CN"/>
              <a:t>、</a:t>
            </a:r>
            <a:r>
              <a:t>--a</a:t>
            </a:r>
            <a:r>
              <a:rPr lang="zh-CN"/>
              <a:t>等</a:t>
            </a:r>
            <a:endParaRPr/>
          </a:p>
          <a:p>
            <a:r>
              <a:rPr lang="zh-CN"/>
              <a:t>在运算符的两边只有一个操作数。</a:t>
            </a:r>
            <a:endParaRPr/>
          </a:p>
          <a:p>
            <a:endParaRPr lang="en-US" altLang="zh-CN"/>
          </a:p>
          <a:p>
            <a:endParaRPr lang="en-US" altLang="zh-CN"/>
          </a:p>
          <a:p>
            <a:endParaRPr lang="en-US" altLang="zh-CN"/>
          </a:p>
          <a:p>
            <a:endParaRPr lang="zh-CN" altLang="en-US"/>
          </a:p>
        </p:txBody>
      </p:sp>
      <p:sp>
        <p:nvSpPr>
          <p:cNvPr id="4" name="标题 3"/>
          <p:cNvSpPr>
            <a:spLocks noGrp="1"/>
          </p:cNvSpPr>
          <p:nvPr>
            <p:ph type="title"/>
          </p:nvPr>
        </p:nvSpPr>
        <p:spPr/>
        <p:txBody>
          <a:bodyPr/>
          <a:lstStyle/>
          <a:p>
            <a:r>
              <a:rPr lang="en-US"/>
              <a:t>2.4.1  </a:t>
            </a:r>
            <a:r>
              <a:t>一元操作符</a:t>
            </a:r>
          </a:p>
        </p:txBody>
      </p:sp>
      <p:pic>
        <p:nvPicPr>
          <p:cNvPr id="7" name="图片占位符 6" descr="图片5.jpg"/>
          <p:cNvPicPr>
            <a:picLocks noGrp="1" noChangeAspect="1"/>
          </p:cNvPicPr>
          <p:nvPr>
            <p:ph type="pic" sz="quarter" idx="11"/>
          </p:nvPr>
        </p:nvPicPr>
        <p:blipFill>
          <a:blip r:embed="rId2"/>
          <a:srcRect t="15533" b="15533"/>
          <a:stretch>
            <a:fillRect/>
          </a:stretch>
        </p:blipFill>
        <p:spPr>
          <a:xfrm>
            <a:off x="785813" y="928688"/>
            <a:ext cx="2982067" cy="3143260"/>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 calcmode="lin" valueType="num">
                                      <p:cBhvr additive="base">
                                        <p:cTn id="2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642924"/>
            <a:ext cx="8286803" cy="4071963"/>
          </a:xfrm>
        </p:spPr>
        <p:txBody>
          <a:bodyPr>
            <a:normAutofit/>
          </a:bodyPr>
          <a:lstStyle/>
          <a:p>
            <a:r>
              <a:rPr sz="1800"/>
              <a:t>++</a:t>
            </a:r>
            <a:r>
              <a:rPr lang="zh-CN" sz="1800"/>
              <a:t>是自增运算，将操作数在原来的基础上加</a:t>
            </a:r>
            <a:r>
              <a:rPr sz="1800"/>
              <a:t>1</a:t>
            </a:r>
            <a:endParaRPr lang="en-US" altLang="zh-CN" sz="1800">
              <a:latin typeface="+mn-ea"/>
            </a:endParaRPr>
          </a:p>
          <a:p>
            <a:pPr>
              <a:buNone/>
            </a:pPr>
            <a:endParaRPr lang="en-US" altLang="zh-CN" sz="1800">
              <a:latin typeface="+mn-ea"/>
            </a:endParaRPr>
          </a:p>
          <a:p>
            <a:pPr>
              <a:buNone/>
            </a:pPr>
            <a:endParaRPr lang="en-US" altLang="zh-CN" sz="1800">
              <a:latin typeface="+mn-ea"/>
            </a:endParaRPr>
          </a:p>
          <a:p>
            <a:r>
              <a:rPr lang="zh-CN" sz="1800"/>
              <a:t>前缀自增的特点是先把操作数自增</a:t>
            </a:r>
            <a:r>
              <a:rPr sz="1800"/>
              <a:t>1</a:t>
            </a:r>
            <a:r>
              <a:rPr lang="zh-CN" sz="1800"/>
              <a:t>再放入表达式中运算</a:t>
            </a:r>
            <a:endParaRPr sz="1800"/>
          </a:p>
          <a:p>
            <a:endParaRPr sz="1800">
              <a:latin typeface="+mn-ea"/>
            </a:endParaRPr>
          </a:p>
          <a:p>
            <a:endParaRPr sz="1800">
              <a:latin typeface="+mn-ea"/>
            </a:endParaRPr>
          </a:p>
          <a:p>
            <a:pPr>
              <a:buNone/>
            </a:pPr>
            <a:r>
              <a:rPr sz="1800">
                <a:latin typeface="+mn-ea"/>
              </a:rPr>
              <a:t>	</a:t>
            </a:r>
            <a:r>
              <a:rPr lang="zh-CN" altLang="en-US" sz="1800">
                <a:latin typeface="+mn-ea"/>
              </a:rPr>
              <a:t>等价于</a:t>
            </a:r>
          </a:p>
        </p:txBody>
      </p:sp>
      <p:sp>
        <p:nvSpPr>
          <p:cNvPr id="4" name="标题 3"/>
          <p:cNvSpPr>
            <a:spLocks noGrp="1"/>
          </p:cNvSpPr>
          <p:nvPr>
            <p:ph type="title"/>
          </p:nvPr>
        </p:nvSpPr>
        <p:spPr/>
        <p:txBody>
          <a:bodyPr/>
          <a:lstStyle/>
          <a:p>
            <a:pPr lvl="0"/>
            <a:r>
              <a:t>自增、自减</a:t>
            </a:r>
            <a:endParaRPr lang="zh-CN" altLang="en-US"/>
          </a:p>
        </p:txBody>
      </p:sp>
      <p:sp>
        <p:nvSpPr>
          <p:cNvPr id="6" name="文本占位符 5"/>
          <p:cNvSpPr>
            <a:spLocks noGrp="1"/>
          </p:cNvSpPr>
          <p:nvPr>
            <p:ph type="body" sz="quarter" idx="11"/>
          </p:nvPr>
        </p:nvSpPr>
        <p:spPr>
          <a:xfrm>
            <a:off x="785786" y="1142990"/>
            <a:ext cx="8215338" cy="1000132"/>
          </a:xfrm>
        </p:spPr>
        <p:txBody>
          <a:bodyPr/>
          <a:lstStyle/>
          <a:p>
            <a:pPr lvl="0"/>
            <a:r>
              <a:rPr lang="en-US"/>
              <a:t>1.</a:t>
            </a:r>
            <a:r>
              <a:t>自增运算只能操作单个数值型的变量（整型、浮点型都行），不能操作常量或表达式；</a:t>
            </a:r>
          </a:p>
          <a:p>
            <a:pPr lvl="0"/>
            <a:r>
              <a:rPr lang="en-US"/>
              <a:t>2.</a:t>
            </a:r>
            <a:r>
              <a:t>自增运算可以放在操作数的前面（前缀自增），也可以放在操作数后面（后缀自增）。</a:t>
            </a:r>
          </a:p>
        </p:txBody>
      </p:sp>
      <p:sp>
        <p:nvSpPr>
          <p:cNvPr id="10" name="文本占位符 9"/>
          <p:cNvSpPr>
            <a:spLocks noGrp="1"/>
          </p:cNvSpPr>
          <p:nvPr>
            <p:ph type="body" sz="quarter" idx="12"/>
          </p:nvPr>
        </p:nvSpPr>
        <p:spPr>
          <a:xfrm>
            <a:off x="1000100" y="2598009"/>
            <a:ext cx="7929586" cy="830997"/>
          </a:xfrm>
        </p:spPr>
        <p:txBody>
          <a:bodyPr/>
          <a:lstStyle/>
          <a:p>
            <a:r>
              <a:rPr lang="en-US" sz="1600" err="1"/>
              <a:t>int</a:t>
            </a:r>
            <a:r>
              <a:rPr lang="en-US" sz="1600"/>
              <a:t> a=5;</a:t>
            </a:r>
            <a:endParaRPr sz="1600"/>
          </a:p>
          <a:p>
            <a:r>
              <a:rPr lang="en-US" sz="1600" err="1"/>
              <a:t>int</a:t>
            </a:r>
            <a:r>
              <a:rPr lang="en-US" sz="1600"/>
              <a:t> b=++a + 8;//a</a:t>
            </a:r>
            <a:r>
              <a:rPr sz="1600"/>
              <a:t>先自增变为</a:t>
            </a:r>
            <a:r>
              <a:rPr lang="en-US" sz="1600"/>
              <a:t>6</a:t>
            </a:r>
            <a:r>
              <a:rPr sz="1600"/>
              <a:t>，再与</a:t>
            </a:r>
            <a:r>
              <a:rPr lang="en-US" sz="1600"/>
              <a:t>8</a:t>
            </a:r>
            <a:r>
              <a:rPr sz="1600"/>
              <a:t>相加，最后</a:t>
            </a:r>
            <a:r>
              <a:rPr lang="en-US" sz="1600"/>
              <a:t>b</a:t>
            </a:r>
            <a:r>
              <a:rPr sz="1600"/>
              <a:t>的值为</a:t>
            </a:r>
            <a:r>
              <a:rPr lang="en-US" sz="1600"/>
              <a:t>14</a:t>
            </a:r>
            <a:endParaRPr sz="1600"/>
          </a:p>
        </p:txBody>
      </p:sp>
      <p:pic>
        <p:nvPicPr>
          <p:cNvPr id="8" name="图片 7"/>
          <p:cNvPicPr>
            <a:picLocks noChangeAspect="1"/>
          </p:cNvPicPr>
          <p:nvPr/>
        </p:nvPicPr>
        <p:blipFill>
          <a:blip r:embed="rId3" cstate="print">
            <a:duotone>
              <a:schemeClr val="accent1">
                <a:shade val="45000"/>
                <a:satMod val="135000"/>
              </a:schemeClr>
              <a:prstClr val="white"/>
            </a:duotone>
          </a:blip>
          <a:stretch>
            <a:fillRect/>
          </a:stretch>
        </p:blipFill>
        <p:spPr>
          <a:xfrm>
            <a:off x="227052" y="1279000"/>
            <a:ext cx="484014" cy="484014"/>
          </a:xfrm>
          <a:prstGeom prst="rect">
            <a:avLst/>
          </a:prstGeom>
        </p:spPr>
      </p:pic>
      <p:sp>
        <p:nvSpPr>
          <p:cNvPr id="9" name="文本框 6"/>
          <p:cNvSpPr txBox="1"/>
          <p:nvPr/>
        </p:nvSpPr>
        <p:spPr>
          <a:xfrm>
            <a:off x="192061" y="1731959"/>
            <a:ext cx="593725" cy="339725"/>
          </a:xfrm>
          <a:prstGeom prst="rect">
            <a:avLst/>
          </a:prstGeom>
          <a:noFill/>
        </p:spPr>
        <p:txBody>
          <a:bodyPr wrap="none">
            <a:spAutoFit/>
          </a:bodyPr>
          <a:lstStyle/>
          <a:p>
            <a:pPr>
              <a:defRPr/>
            </a:pPr>
            <a:r>
              <a:rPr lang="zh-CN" altLang="en-US" sz="1600" i="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
        <p:nvSpPr>
          <p:cNvPr id="12" name="文本占位符 9"/>
          <p:cNvSpPr txBox="1">
            <a:spLocks/>
          </p:cNvSpPr>
          <p:nvPr/>
        </p:nvSpPr>
        <p:spPr bwMode="auto">
          <a:xfrm>
            <a:off x="1000100" y="3900411"/>
            <a:ext cx="7858148" cy="1200329"/>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buClr>
                <a:schemeClr val="accent1"/>
              </a:buClr>
            </a:pPr>
            <a:r>
              <a:rPr kumimoji="1" lang="en-US" altLang="en-US" sz="1600" dirty="0">
                <a:latin typeface="Courier New" pitchFamily="49" charset="0"/>
                <a:cs typeface="Courier New" pitchFamily="49" charset="0"/>
              </a:rPr>
              <a:t>int a=5;</a:t>
            </a:r>
            <a:endParaRPr kumimoji="1" lang="zh-CN" altLang="en-US" sz="1600" dirty="0">
              <a:latin typeface="Courier New" pitchFamily="49" charset="0"/>
              <a:cs typeface="Courier New" pitchFamily="49" charset="0"/>
            </a:endParaRPr>
          </a:p>
          <a:p>
            <a:pPr fontAlgn="base">
              <a:lnSpc>
                <a:spcPct val="150000"/>
              </a:lnSpc>
              <a:spcBef>
                <a:spcPct val="0"/>
              </a:spcBef>
              <a:spcAft>
                <a:spcPct val="0"/>
              </a:spcAft>
              <a:buClr>
                <a:schemeClr val="accent1"/>
              </a:buClr>
            </a:pPr>
            <a:r>
              <a:rPr kumimoji="1" lang="en-US" altLang="en-US" sz="1600" dirty="0">
                <a:latin typeface="Courier New" pitchFamily="49" charset="0"/>
                <a:cs typeface="Courier New" pitchFamily="49" charset="0"/>
              </a:rPr>
              <a:t>a=a+1;</a:t>
            </a:r>
            <a:endParaRPr kumimoji="1" lang="zh-CN" altLang="en-US" sz="1600" dirty="0">
              <a:latin typeface="Courier New" pitchFamily="49" charset="0"/>
              <a:cs typeface="Courier New" pitchFamily="49" charset="0"/>
            </a:endParaRPr>
          </a:p>
          <a:p>
            <a:pPr fontAlgn="base">
              <a:lnSpc>
                <a:spcPct val="150000"/>
              </a:lnSpc>
              <a:spcBef>
                <a:spcPct val="0"/>
              </a:spcBef>
              <a:spcAft>
                <a:spcPct val="0"/>
              </a:spcAft>
              <a:buClr>
                <a:schemeClr val="accent1"/>
              </a:buClr>
            </a:pPr>
            <a:r>
              <a:rPr kumimoji="1" lang="en-US" altLang="en-US" sz="1600" dirty="0">
                <a:latin typeface="Courier New" pitchFamily="49" charset="0"/>
                <a:cs typeface="Courier New" pitchFamily="49" charset="0"/>
              </a:rPr>
              <a:t>int b=a+8;</a:t>
            </a:r>
            <a:endParaRPr kumimoji="1" lang="zh-CN" altLang="en-US" sz="16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bg/>
                                          </p:spTgt>
                                        </p:tgtEl>
                                        <p:attrNameLst>
                                          <p:attrName>style.visibility</p:attrName>
                                        </p:attrNameLst>
                                      </p:cBhvr>
                                      <p:to>
                                        <p:strVal val="visible"/>
                                      </p:to>
                                    </p:set>
                                    <p:anim calcmode="lin" valueType="num">
                                      <p:cBhvr additive="base">
                                        <p:cTn id="13" dur="500" fill="hold"/>
                                        <p:tgtEl>
                                          <p:spTgt spid="6">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6">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 calcmode="lin" valueType="num">
                                      <p:cBhvr additive="base">
                                        <p:cTn id="21"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 calcmode="lin" valueType="num">
                                      <p:cBhvr additive="base">
                                        <p:cTn id="3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0">
                                            <p:bg/>
                                          </p:spTgt>
                                        </p:tgtEl>
                                        <p:attrNameLst>
                                          <p:attrName>style.visibility</p:attrName>
                                        </p:attrNameLst>
                                      </p:cBhvr>
                                      <p:to>
                                        <p:strVal val="visible"/>
                                      </p:to>
                                    </p:set>
                                    <p:anim calcmode="lin" valueType="num">
                                      <p:cBhvr additive="base">
                                        <p:cTn id="41"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42" dur="500" fill="hold"/>
                                        <p:tgtEl>
                                          <p:spTgt spid="10">
                                            <p:bg/>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0">
                                            <p:txEl>
                                              <p:pRg st="0" end="0"/>
                                            </p:txEl>
                                          </p:spTgt>
                                        </p:tgtEl>
                                        <p:attrNameLst>
                                          <p:attrName>style.visibility</p:attrName>
                                        </p:attrNameLst>
                                      </p:cBhvr>
                                      <p:to>
                                        <p:strVal val="visible"/>
                                      </p:to>
                                    </p:set>
                                    <p:anim calcmode="lin" valueType="num">
                                      <p:cBhvr additive="base">
                                        <p:cTn id="4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xEl>
                                              <p:pRg st="1" end="1"/>
                                            </p:txEl>
                                          </p:spTgt>
                                        </p:tgtEl>
                                        <p:attrNameLst>
                                          <p:attrName>style.visibility</p:attrName>
                                        </p:attrNameLst>
                                      </p:cBhvr>
                                      <p:to>
                                        <p:strVal val="visible"/>
                                      </p:to>
                                    </p:set>
                                    <p:anim calcmode="lin" valueType="num">
                                      <p:cBhvr additive="base">
                                        <p:cTn id="49"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anim calcmode="lin" valueType="num">
                                      <p:cBhvr additive="base">
                                        <p:cTn id="5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 calcmode="lin" valueType="num">
                                      <p:cBhvr additive="base">
                                        <p:cTn id="61" dur="500" fill="hold"/>
                                        <p:tgtEl>
                                          <p:spTgt spid="12"/>
                                        </p:tgtEl>
                                        <p:attrNameLst>
                                          <p:attrName>ppt_x</p:attrName>
                                        </p:attrNameLst>
                                      </p:cBhvr>
                                      <p:tavLst>
                                        <p:tav tm="0">
                                          <p:val>
                                            <p:strVal val="#ppt_x"/>
                                          </p:val>
                                        </p:tav>
                                        <p:tav tm="100000">
                                          <p:val>
                                            <p:strVal val="#ppt_x"/>
                                          </p:val>
                                        </p:tav>
                                      </p:tavLst>
                                    </p:anim>
                                    <p:anim calcmode="lin" valueType="num">
                                      <p:cBhvr additive="base">
                                        <p:cTn id="6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10" grpId="0" uiExpand="1" build="p" animBg="1"/>
      <p:bldP spid="9" grpId="0"/>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6" y="642942"/>
            <a:ext cx="8501122" cy="4572014"/>
          </a:xfrm>
        </p:spPr>
        <p:txBody>
          <a:bodyPr>
            <a:normAutofit/>
          </a:bodyPr>
          <a:lstStyle/>
          <a:p>
            <a:r>
              <a:rPr lang="zh-CN" sz="1800"/>
              <a:t>后缀自增的特点是先使用原来的值，当表达式运算结束后再将操作数自增</a:t>
            </a:r>
            <a:r>
              <a:rPr sz="1800"/>
              <a:t>1</a:t>
            </a:r>
            <a:endParaRPr sz="1800">
              <a:latin typeface="+mn-ea"/>
            </a:endParaRPr>
          </a:p>
          <a:p>
            <a:endParaRPr sz="1800">
              <a:latin typeface="+mn-ea"/>
            </a:endParaRPr>
          </a:p>
          <a:p>
            <a:pPr>
              <a:buNone/>
            </a:pPr>
            <a:r>
              <a:rPr sz="1800">
                <a:latin typeface="+mn-ea"/>
              </a:rPr>
              <a:t>	</a:t>
            </a:r>
          </a:p>
          <a:p>
            <a:pPr>
              <a:buNone/>
            </a:pPr>
            <a:r>
              <a:rPr sz="1800">
                <a:latin typeface="+mn-ea"/>
              </a:rPr>
              <a:t>	</a:t>
            </a:r>
            <a:r>
              <a:rPr lang="zh-CN" altLang="en-US" sz="1800">
                <a:latin typeface="+mn-ea"/>
              </a:rPr>
              <a:t>等价于</a:t>
            </a:r>
          </a:p>
        </p:txBody>
      </p:sp>
      <p:sp>
        <p:nvSpPr>
          <p:cNvPr id="4" name="标题 3"/>
          <p:cNvSpPr>
            <a:spLocks noGrp="1"/>
          </p:cNvSpPr>
          <p:nvPr>
            <p:ph type="title"/>
          </p:nvPr>
        </p:nvSpPr>
        <p:spPr/>
        <p:txBody>
          <a:bodyPr/>
          <a:lstStyle/>
          <a:p>
            <a:pPr lvl="0"/>
            <a:r>
              <a:t>自增、自减</a:t>
            </a:r>
            <a:endParaRPr lang="zh-CN" altLang="en-US"/>
          </a:p>
        </p:txBody>
      </p:sp>
      <p:sp>
        <p:nvSpPr>
          <p:cNvPr id="10" name="文本占位符 9"/>
          <p:cNvSpPr>
            <a:spLocks noGrp="1"/>
          </p:cNvSpPr>
          <p:nvPr>
            <p:ph type="body" sz="quarter" idx="12"/>
          </p:nvPr>
        </p:nvSpPr>
        <p:spPr>
          <a:xfrm>
            <a:off x="785786" y="1142990"/>
            <a:ext cx="8143900" cy="1000132"/>
          </a:xfrm>
        </p:spPr>
        <p:txBody>
          <a:bodyPr/>
          <a:lstStyle/>
          <a:p>
            <a:r>
              <a:rPr lang="en-US" sz="1600" err="1"/>
              <a:t>int</a:t>
            </a:r>
            <a:r>
              <a:rPr lang="en-US" sz="1600"/>
              <a:t> a=5;</a:t>
            </a:r>
            <a:endParaRPr sz="1600"/>
          </a:p>
          <a:p>
            <a:r>
              <a:rPr lang="en-US" sz="1600" err="1"/>
              <a:t>int</a:t>
            </a:r>
            <a:r>
              <a:rPr lang="en-US" sz="1600"/>
              <a:t> b=a++ + 8;//</a:t>
            </a:r>
            <a:r>
              <a:rPr sz="1600"/>
              <a:t>先使用</a:t>
            </a:r>
            <a:r>
              <a:rPr lang="en-US" sz="1600"/>
              <a:t>a</a:t>
            </a:r>
            <a:r>
              <a:rPr sz="1600"/>
              <a:t>原来的值进行运算，得出</a:t>
            </a:r>
            <a:r>
              <a:rPr lang="en-US" sz="1600"/>
              <a:t>b</a:t>
            </a:r>
            <a:r>
              <a:rPr sz="1600"/>
              <a:t>的值为</a:t>
            </a:r>
            <a:r>
              <a:rPr lang="en-US" sz="1600"/>
              <a:t>13</a:t>
            </a:r>
            <a:r>
              <a:rPr sz="1600"/>
              <a:t>，最后</a:t>
            </a:r>
            <a:r>
              <a:rPr lang="en-US" sz="1600"/>
              <a:t>a</a:t>
            </a:r>
            <a:r>
              <a:rPr sz="1600"/>
              <a:t>再自增</a:t>
            </a:r>
            <a:r>
              <a:rPr lang="en-US" sz="1600"/>
              <a:t>1</a:t>
            </a:r>
            <a:r>
              <a:rPr sz="1600"/>
              <a:t>变为</a:t>
            </a:r>
            <a:r>
              <a:rPr lang="en-US" sz="1600"/>
              <a:t>6</a:t>
            </a:r>
            <a:endParaRPr sz="1600"/>
          </a:p>
        </p:txBody>
      </p:sp>
      <p:sp>
        <p:nvSpPr>
          <p:cNvPr id="12" name="文本占位符 9"/>
          <p:cNvSpPr txBox="1">
            <a:spLocks/>
          </p:cNvSpPr>
          <p:nvPr/>
        </p:nvSpPr>
        <p:spPr bwMode="auto">
          <a:xfrm>
            <a:off x="785786" y="2585867"/>
            <a:ext cx="8143932" cy="1200329"/>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pPr fontAlgn="base">
              <a:lnSpc>
                <a:spcPct val="150000"/>
              </a:lnSpc>
              <a:spcBef>
                <a:spcPct val="0"/>
              </a:spcBef>
              <a:spcAft>
                <a:spcPct val="0"/>
              </a:spcAft>
              <a:buClr>
                <a:schemeClr val="accent1"/>
              </a:buClr>
            </a:pPr>
            <a:r>
              <a:rPr kumimoji="1" lang="en-US" altLang="en-US" sz="1600" err="1">
                <a:latin typeface="Courier New" pitchFamily="49" charset="0"/>
                <a:cs typeface="Courier New" pitchFamily="49" charset="0"/>
              </a:rPr>
              <a:t>int</a:t>
            </a:r>
            <a:r>
              <a:rPr kumimoji="1" lang="en-US" altLang="en-US" sz="1600">
                <a:latin typeface="Courier New" pitchFamily="49" charset="0"/>
                <a:cs typeface="Courier New" pitchFamily="49" charset="0"/>
              </a:rPr>
              <a:t> a=5;</a:t>
            </a:r>
            <a:endParaRPr kumimoji="1" lang="zh-CN" altLang="en-US" sz="1600">
              <a:latin typeface="Courier New" pitchFamily="49" charset="0"/>
              <a:cs typeface="Courier New" pitchFamily="49" charset="0"/>
            </a:endParaRPr>
          </a:p>
          <a:p>
            <a:pPr fontAlgn="base">
              <a:lnSpc>
                <a:spcPct val="150000"/>
              </a:lnSpc>
              <a:spcBef>
                <a:spcPct val="0"/>
              </a:spcBef>
              <a:spcAft>
                <a:spcPct val="0"/>
              </a:spcAft>
              <a:buClr>
                <a:schemeClr val="accent1"/>
              </a:buClr>
            </a:pPr>
            <a:r>
              <a:rPr kumimoji="1" lang="en-US" altLang="en-US" sz="1600" err="1">
                <a:latin typeface="Courier New" pitchFamily="49" charset="0"/>
                <a:cs typeface="Courier New" pitchFamily="49" charset="0"/>
              </a:rPr>
              <a:t>int</a:t>
            </a:r>
            <a:r>
              <a:rPr kumimoji="1" lang="en-US" altLang="en-US" sz="1600">
                <a:latin typeface="Courier New" pitchFamily="49" charset="0"/>
                <a:cs typeface="Courier New" pitchFamily="49" charset="0"/>
              </a:rPr>
              <a:t> b=a+8;</a:t>
            </a:r>
            <a:endParaRPr kumimoji="1" lang="zh-CN" altLang="en-US" sz="1600">
              <a:latin typeface="Courier New" pitchFamily="49" charset="0"/>
              <a:cs typeface="Courier New" pitchFamily="49" charset="0"/>
            </a:endParaRPr>
          </a:p>
          <a:p>
            <a:pPr fontAlgn="base">
              <a:lnSpc>
                <a:spcPct val="150000"/>
              </a:lnSpc>
              <a:spcBef>
                <a:spcPct val="0"/>
              </a:spcBef>
              <a:spcAft>
                <a:spcPct val="0"/>
              </a:spcAft>
              <a:buClr>
                <a:schemeClr val="accent1"/>
              </a:buClr>
            </a:pPr>
            <a:r>
              <a:rPr kumimoji="1" lang="en-US" altLang="en-US" sz="1600">
                <a:latin typeface="Courier New" pitchFamily="49" charset="0"/>
                <a:cs typeface="Courier New" pitchFamily="49" charset="0"/>
              </a:rPr>
              <a:t>a=a+1;</a:t>
            </a:r>
            <a:endParaRPr kumimoji="1" lang="zh-CN" altLang="en-US" sz="1600">
              <a:latin typeface="Courier New" pitchFamily="49" charset="0"/>
              <a:cs typeface="Courier New" pitchFamily="49" charset="0"/>
            </a:endParaRPr>
          </a:p>
        </p:txBody>
      </p:sp>
      <p:sp>
        <p:nvSpPr>
          <p:cNvPr id="11" name="文本占位符 10"/>
          <p:cNvSpPr>
            <a:spLocks noGrp="1"/>
          </p:cNvSpPr>
          <p:nvPr>
            <p:ph type="body" sz="quarter" idx="11"/>
          </p:nvPr>
        </p:nvSpPr>
        <p:spPr>
          <a:xfrm>
            <a:off x="1000100" y="4143386"/>
            <a:ext cx="7072362" cy="461665"/>
          </a:xfrm>
        </p:spPr>
        <p:txBody>
          <a:bodyPr/>
          <a:lstStyle/>
          <a:p>
            <a:r>
              <a:rPr lang="en-US"/>
              <a:t>--</a:t>
            </a:r>
            <a:r>
              <a:t>是自减运算，用法与</a:t>
            </a:r>
            <a:r>
              <a:rPr lang="en-US"/>
              <a:t>++</a:t>
            </a:r>
            <a:r>
              <a:t>基本相似，只是将操作数的值在原来基础上减</a:t>
            </a:r>
            <a:r>
              <a:rPr lang="en-US"/>
              <a:t>1</a:t>
            </a:r>
            <a:endParaRPr lang="zh-CN" altLang="en-US"/>
          </a:p>
        </p:txBody>
      </p:sp>
      <p:pic>
        <p:nvPicPr>
          <p:cNvPr id="13" name="图片 12"/>
          <p:cNvPicPr>
            <a:picLocks noChangeAspect="1"/>
          </p:cNvPicPr>
          <p:nvPr/>
        </p:nvPicPr>
        <p:blipFill>
          <a:blip r:embed="rId2" cstate="print">
            <a:duotone>
              <a:schemeClr val="accent1">
                <a:shade val="45000"/>
                <a:satMod val="135000"/>
              </a:schemeClr>
              <a:prstClr val="white"/>
            </a:duotone>
          </a:blip>
          <a:stretch>
            <a:fillRect/>
          </a:stretch>
        </p:blipFill>
        <p:spPr>
          <a:xfrm>
            <a:off x="320711" y="3993644"/>
            <a:ext cx="484014" cy="484014"/>
          </a:xfrm>
          <a:prstGeom prst="rect">
            <a:avLst/>
          </a:prstGeom>
        </p:spPr>
      </p:pic>
      <p:sp>
        <p:nvSpPr>
          <p:cNvPr id="14" name="文本框 6"/>
          <p:cNvSpPr txBox="1"/>
          <p:nvPr/>
        </p:nvSpPr>
        <p:spPr>
          <a:xfrm>
            <a:off x="285720" y="4446603"/>
            <a:ext cx="593725" cy="339725"/>
          </a:xfrm>
          <a:prstGeom prst="rect">
            <a:avLst/>
          </a:prstGeom>
          <a:noFill/>
        </p:spPr>
        <p:txBody>
          <a:bodyPr wrap="none">
            <a:spAutoFit/>
          </a:bodyPr>
          <a:lstStyle/>
          <a:p>
            <a:pPr>
              <a:defRPr/>
            </a:pPr>
            <a:r>
              <a:rPr lang="zh-CN" altLang="en-US" sz="1600" i="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bg/>
                                          </p:spTgt>
                                        </p:tgtEl>
                                        <p:attrNameLst>
                                          <p:attrName>style.visibility</p:attrName>
                                        </p:attrNameLst>
                                      </p:cBhvr>
                                      <p:to>
                                        <p:strVal val="visible"/>
                                      </p:to>
                                    </p:set>
                                    <p:anim calcmode="lin" valueType="num">
                                      <p:cBhvr additive="base">
                                        <p:cTn id="13" dur="500" fill="hold"/>
                                        <p:tgtEl>
                                          <p:spTgt spid="10">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 calcmode="lin" valueType="num">
                                      <p:cBhvr additive="base">
                                        <p:cTn id="1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 calcmode="lin" valueType="num">
                                      <p:cBhvr additive="base">
                                        <p:cTn id="21"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1">
                                            <p:bg/>
                                          </p:spTgt>
                                        </p:tgtEl>
                                        <p:attrNameLst>
                                          <p:attrName>style.visibility</p:attrName>
                                        </p:attrNameLst>
                                      </p:cBhvr>
                                      <p:to>
                                        <p:strVal val="visible"/>
                                      </p:to>
                                    </p:set>
                                    <p:anim calcmode="lin" valueType="num">
                                      <p:cBhvr additive="base">
                                        <p:cTn id="39"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bg/>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 calcmode="lin" valueType="num">
                                      <p:cBhvr additive="base">
                                        <p:cTn id="4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500" fill="hold"/>
                                        <p:tgtEl>
                                          <p:spTgt spid="13"/>
                                        </p:tgtEl>
                                        <p:attrNameLst>
                                          <p:attrName>ppt_x</p:attrName>
                                        </p:attrNameLst>
                                      </p:cBhvr>
                                      <p:tavLst>
                                        <p:tav tm="0">
                                          <p:val>
                                            <p:strVal val="#ppt_x"/>
                                          </p:val>
                                        </p:tav>
                                        <p:tav tm="100000">
                                          <p:val>
                                            <p:strVal val="#ppt_x"/>
                                          </p:val>
                                        </p:tav>
                                      </p:tavLst>
                                    </p:anim>
                                    <p:anim calcmode="lin" valueType="num">
                                      <p:cBhvr additive="base">
                                        <p:cTn id="48" dur="500" fill="hold"/>
                                        <p:tgtEl>
                                          <p:spTgt spid="1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additive="base">
                                        <p:cTn id="51" dur="500" fill="hold"/>
                                        <p:tgtEl>
                                          <p:spTgt spid="14"/>
                                        </p:tgtEl>
                                        <p:attrNameLst>
                                          <p:attrName>ppt_x</p:attrName>
                                        </p:attrNameLst>
                                      </p:cBhvr>
                                      <p:tavLst>
                                        <p:tav tm="0">
                                          <p:val>
                                            <p:strVal val="#ppt_x"/>
                                          </p:val>
                                        </p:tav>
                                        <p:tav tm="100000">
                                          <p:val>
                                            <p:strVal val="#ppt_x"/>
                                          </p:val>
                                        </p:tav>
                                      </p:tavLst>
                                    </p:anim>
                                    <p:anim calcmode="lin" valueType="num">
                                      <p:cBhvr additive="base">
                                        <p:cTn id="5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12" grpId="0" animBg="1"/>
      <p:bldP spid="11" grpId="0" uiExpand="1" build="p" animBg="1"/>
      <p:bldP spid="14"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normAutofit/>
          </a:bodyPr>
          <a:lstStyle/>
          <a:p>
            <a:r>
              <a:rPr lang="zh-CN" sz="2400"/>
              <a:t>！是逻辑非运算，如果操作数为</a:t>
            </a:r>
            <a:r>
              <a:rPr sz="2400"/>
              <a:t>true</a:t>
            </a:r>
            <a:r>
              <a:rPr lang="zh-CN" sz="2400"/>
              <a:t>，则返回</a:t>
            </a:r>
            <a:r>
              <a:rPr sz="2400"/>
              <a:t>false</a:t>
            </a:r>
            <a:r>
              <a:rPr lang="zh-CN" sz="2400"/>
              <a:t>；如果操作数为</a:t>
            </a:r>
            <a:r>
              <a:rPr sz="2400"/>
              <a:t>false</a:t>
            </a:r>
            <a:r>
              <a:rPr lang="zh-CN" sz="2400"/>
              <a:t>，则返回</a:t>
            </a:r>
            <a:r>
              <a:rPr sz="2400"/>
              <a:t>true</a:t>
            </a:r>
            <a:r>
              <a:rPr lang="zh-CN" sz="2400"/>
              <a:t>。</a:t>
            </a:r>
          </a:p>
          <a:p>
            <a:r>
              <a:rPr sz="2400"/>
              <a:t>~</a:t>
            </a:r>
            <a:r>
              <a:rPr lang="zh-CN" sz="2400"/>
              <a:t>是按位非运算，将操作数对应的二进制数的每一位（</a:t>
            </a:r>
            <a:r>
              <a:rPr lang="zh-CN" sz="2400" u="sng">
                <a:solidFill>
                  <a:schemeClr val="accent1"/>
                </a:solidFill>
              </a:rPr>
              <a:t>包括符号位</a:t>
            </a:r>
            <a:r>
              <a:rPr lang="zh-CN" sz="2400"/>
              <a:t>）全部取反，即原来是</a:t>
            </a:r>
            <a:r>
              <a:rPr sz="2400"/>
              <a:t>0</a:t>
            </a:r>
            <a:r>
              <a:rPr lang="zh-CN" sz="2400"/>
              <a:t>，则为</a:t>
            </a:r>
            <a:r>
              <a:rPr sz="2400"/>
              <a:t>1</a:t>
            </a:r>
            <a:r>
              <a:rPr lang="zh-CN" sz="2400"/>
              <a:t>；原来为</a:t>
            </a:r>
            <a:r>
              <a:rPr sz="2400"/>
              <a:t>1</a:t>
            </a:r>
            <a:r>
              <a:rPr lang="zh-CN" sz="2400"/>
              <a:t>，则为</a:t>
            </a:r>
            <a:r>
              <a:rPr sz="2400"/>
              <a:t>0</a:t>
            </a:r>
            <a:r>
              <a:rPr lang="zh-CN" sz="2400"/>
              <a:t>。</a:t>
            </a:r>
          </a:p>
          <a:p>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pPr lvl="0"/>
            <a:r>
              <a:t>非运算</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a:t>OneOper.java</a:t>
            </a:r>
            <a:r>
              <a:rPr lang="zh-CN" altLang="en-US" sz="2400"/>
              <a:t>（代码</a:t>
            </a:r>
            <a:r>
              <a:rPr sz="2400"/>
              <a:t>1</a:t>
            </a:r>
            <a:r>
              <a:rPr lang="zh-CN" altLang="en-US" sz="2400"/>
              <a:t>）</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928676"/>
            <a:ext cx="8429652" cy="4154984"/>
          </a:xfrm>
        </p:spPr>
        <p:txBody>
          <a:bodyPr/>
          <a:lstStyle/>
          <a:p>
            <a:r>
              <a:rPr lang="en-US" sz="1600" err="1"/>
              <a:t>int</a:t>
            </a:r>
            <a:r>
              <a:rPr lang="en-US" sz="1600"/>
              <a:t> a = 5;</a:t>
            </a:r>
            <a:endParaRPr sz="1600"/>
          </a:p>
          <a:p>
            <a:r>
              <a:rPr lang="en-US" sz="1600" err="1"/>
              <a:t>int</a:t>
            </a:r>
            <a:r>
              <a:rPr lang="en-US" sz="1600"/>
              <a:t> b = ++a + 8;// a</a:t>
            </a:r>
            <a:r>
              <a:rPr sz="1600"/>
              <a:t>先自增变为</a:t>
            </a:r>
            <a:r>
              <a:rPr lang="en-US" sz="1600"/>
              <a:t>6</a:t>
            </a:r>
            <a:r>
              <a:rPr sz="1600"/>
              <a:t>，再与</a:t>
            </a:r>
            <a:r>
              <a:rPr lang="en-US" sz="1600"/>
              <a:t>8</a:t>
            </a:r>
            <a:r>
              <a:rPr sz="1600"/>
              <a:t>相加，最后</a:t>
            </a:r>
            <a:r>
              <a:rPr lang="en-US" sz="1600"/>
              <a:t>b</a:t>
            </a:r>
            <a:r>
              <a:rPr sz="1600"/>
              <a:t>的值是</a:t>
            </a:r>
            <a:r>
              <a:rPr lang="en-US" sz="1600"/>
              <a:t>14</a:t>
            </a:r>
            <a:endParaRPr sz="1600"/>
          </a:p>
          <a:p>
            <a:r>
              <a:rPr lang="en-US" sz="1600" err="1"/>
              <a:t>System.out.println</a:t>
            </a:r>
            <a:r>
              <a:rPr lang="en-US" sz="1600"/>
              <a:t>("b</a:t>
            </a:r>
            <a:r>
              <a:rPr sz="1600"/>
              <a:t>的值是：</a:t>
            </a:r>
            <a:r>
              <a:rPr lang="en-US" sz="1600"/>
              <a:t>" + b);</a:t>
            </a:r>
            <a:endParaRPr sz="1600"/>
          </a:p>
          <a:p>
            <a:r>
              <a:rPr lang="en-US" sz="1600" err="1"/>
              <a:t>int</a:t>
            </a:r>
            <a:r>
              <a:rPr lang="en-US" sz="1600"/>
              <a:t> c = a++;</a:t>
            </a:r>
            <a:endParaRPr sz="1600"/>
          </a:p>
          <a:p>
            <a:r>
              <a:rPr lang="en-US" sz="1600" err="1"/>
              <a:t>System.out.println</a:t>
            </a:r>
            <a:r>
              <a:rPr lang="en-US" sz="1600"/>
              <a:t>("c</a:t>
            </a:r>
            <a:r>
              <a:rPr sz="1600"/>
              <a:t>的值是：</a:t>
            </a:r>
            <a:r>
              <a:rPr lang="en-US" sz="1600"/>
              <a:t>" + c);</a:t>
            </a:r>
            <a:endParaRPr sz="1600"/>
          </a:p>
          <a:p>
            <a:r>
              <a:rPr lang="en-US" sz="1600" err="1"/>
              <a:t>System.out.println</a:t>
            </a:r>
            <a:r>
              <a:rPr lang="en-US" sz="1600"/>
              <a:t>("a</a:t>
            </a:r>
            <a:r>
              <a:rPr sz="1600"/>
              <a:t>的值是：</a:t>
            </a:r>
            <a:r>
              <a:rPr lang="en-US" sz="1600"/>
              <a:t>" + a);</a:t>
            </a:r>
            <a:endParaRPr sz="1600"/>
          </a:p>
          <a:p>
            <a:r>
              <a:rPr lang="en-US" sz="1600" err="1"/>
              <a:t>int</a:t>
            </a:r>
            <a:r>
              <a:rPr lang="en-US" sz="1600"/>
              <a:t> d = 10;</a:t>
            </a:r>
            <a:endParaRPr sz="1600"/>
          </a:p>
          <a:p>
            <a:r>
              <a:rPr lang="en-US" sz="1600" err="1"/>
              <a:t>System.out.println</a:t>
            </a:r>
            <a:r>
              <a:rPr lang="en-US" sz="1600"/>
              <a:t>("</a:t>
            </a:r>
            <a:r>
              <a:rPr sz="1600"/>
              <a:t>前缀自减</a:t>
            </a:r>
            <a:r>
              <a:rPr lang="en-US" sz="1600"/>
              <a:t>--d</a:t>
            </a:r>
            <a:r>
              <a:rPr sz="1600"/>
              <a:t>的值是：</a:t>
            </a:r>
            <a:r>
              <a:rPr lang="en-US" sz="1600"/>
              <a:t>" + --d);</a:t>
            </a:r>
            <a:endParaRPr sz="1600"/>
          </a:p>
          <a:p>
            <a:r>
              <a:rPr lang="en-US" sz="1600" err="1"/>
              <a:t>System.out.println</a:t>
            </a:r>
            <a:r>
              <a:rPr lang="en-US" sz="1600"/>
              <a:t>("</a:t>
            </a:r>
            <a:r>
              <a:rPr sz="1600"/>
              <a:t>当前</a:t>
            </a:r>
            <a:r>
              <a:rPr lang="en-US" sz="1600"/>
              <a:t>d</a:t>
            </a:r>
            <a:r>
              <a:rPr sz="1600"/>
              <a:t>的值是：</a:t>
            </a:r>
            <a:r>
              <a:rPr lang="en-US" sz="1600"/>
              <a:t>" + d);</a:t>
            </a:r>
            <a:endParaRPr sz="1600"/>
          </a:p>
          <a:p>
            <a:r>
              <a:rPr lang="en-US" sz="1600" err="1"/>
              <a:t>System.out.println</a:t>
            </a:r>
            <a:r>
              <a:rPr lang="en-US" sz="1600"/>
              <a:t>("</a:t>
            </a:r>
            <a:r>
              <a:rPr sz="1600"/>
              <a:t>后缀自减</a:t>
            </a:r>
            <a:r>
              <a:rPr lang="en-US" sz="1600"/>
              <a:t>d--</a:t>
            </a:r>
            <a:r>
              <a:rPr sz="1600"/>
              <a:t>的值是：</a:t>
            </a:r>
            <a:r>
              <a:rPr lang="en-US" sz="1600"/>
              <a:t>" + d--);</a:t>
            </a:r>
            <a:endParaRPr sz="1600"/>
          </a:p>
          <a:p>
            <a:r>
              <a:rPr lang="en-US" sz="1600" err="1"/>
              <a:t>System.out.println</a:t>
            </a:r>
            <a:r>
              <a:rPr lang="en-US" sz="1600"/>
              <a:t>("</a:t>
            </a:r>
            <a:r>
              <a:rPr sz="1600"/>
              <a:t>当前</a:t>
            </a:r>
            <a:r>
              <a:rPr lang="en-US" sz="1600"/>
              <a:t>d</a:t>
            </a:r>
            <a:r>
              <a:rPr sz="1600"/>
              <a:t>的值是：</a:t>
            </a:r>
            <a:r>
              <a:rPr lang="en-US" sz="1600"/>
              <a:t>" + d);</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357172"/>
            <a:ext cx="8207375" cy="2357452"/>
          </a:xfrm>
        </p:spPr>
        <p:txBody>
          <a:bodyPr>
            <a:normAutofit/>
          </a:bodyPr>
          <a:lstStyle/>
          <a:p>
            <a:r>
              <a:rPr sz="2400"/>
              <a:t>OneOper.java</a:t>
            </a:r>
            <a:r>
              <a:rPr lang="zh-CN" altLang="en-US" sz="2400"/>
              <a:t> （代码</a:t>
            </a:r>
            <a:r>
              <a:rPr sz="2400"/>
              <a:t>1</a:t>
            </a:r>
            <a:r>
              <a:rPr lang="zh-CN" altLang="en-US" sz="2400"/>
              <a:t>）</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428596" y="928676"/>
            <a:ext cx="8429652" cy="4143386"/>
          </a:xfrm>
        </p:spPr>
        <p:txBody>
          <a:bodyPr/>
          <a:lstStyle/>
          <a:p>
            <a:r>
              <a:rPr lang="en-US" sz="1600" err="1"/>
              <a:t>boolean</a:t>
            </a:r>
            <a:r>
              <a:rPr lang="en-US" sz="1600"/>
              <a:t> flag = true;</a:t>
            </a:r>
            <a:endParaRPr sz="1600"/>
          </a:p>
          <a:p>
            <a:r>
              <a:rPr lang="en-US" sz="1600" err="1"/>
              <a:t>System.out.println</a:t>
            </a:r>
            <a:r>
              <a:rPr lang="en-US" sz="1600"/>
              <a:t>("</a:t>
            </a:r>
            <a:r>
              <a:rPr sz="1600"/>
              <a:t>逻辑非：</a:t>
            </a:r>
            <a:r>
              <a:rPr lang="en-US" sz="1600"/>
              <a:t>" + !flag);</a:t>
            </a:r>
            <a:endParaRPr sz="1600"/>
          </a:p>
          <a:p>
            <a:r>
              <a:rPr lang="en-US" sz="1600" err="1"/>
              <a:t>int</a:t>
            </a:r>
            <a:r>
              <a:rPr lang="en-US" sz="1600"/>
              <a:t> t = 10;// </a:t>
            </a:r>
            <a:r>
              <a:rPr sz="1600"/>
              <a:t>二进制是</a:t>
            </a:r>
            <a:r>
              <a:rPr lang="en-US" sz="1600"/>
              <a:t>1010</a:t>
            </a:r>
            <a:endParaRPr sz="1600"/>
          </a:p>
          <a:p>
            <a:r>
              <a:rPr lang="en-US" sz="1600"/>
              <a:t>// </a:t>
            </a:r>
            <a:r>
              <a:rPr lang="en-US" sz="1600" err="1"/>
              <a:t>Integer.toBinaryString</a:t>
            </a:r>
            <a:r>
              <a:rPr lang="en-US" sz="1600"/>
              <a:t>()</a:t>
            </a:r>
            <a:r>
              <a:rPr sz="1600"/>
              <a:t>以二进制形式输出一个整数</a:t>
            </a:r>
          </a:p>
          <a:p>
            <a:r>
              <a:rPr lang="en-US" sz="1600" err="1"/>
              <a:t>System.out.println</a:t>
            </a:r>
            <a:r>
              <a:rPr lang="en-US" sz="1600"/>
              <a:t>("</a:t>
            </a:r>
            <a:r>
              <a:rPr sz="1600"/>
              <a:t>整数</a:t>
            </a:r>
            <a:r>
              <a:rPr lang="en-US" sz="1600"/>
              <a:t>10</a:t>
            </a:r>
            <a:r>
              <a:rPr sz="1600"/>
              <a:t>的二进制表示：</a:t>
            </a:r>
            <a:r>
              <a:rPr lang="en-US" sz="1600"/>
              <a:t>" + </a:t>
            </a:r>
            <a:r>
              <a:rPr lang="en-US" sz="1600" err="1"/>
              <a:t>Integer.toBinaryString</a:t>
            </a:r>
            <a:r>
              <a:rPr lang="en-US" sz="1600"/>
              <a:t>(t));</a:t>
            </a:r>
            <a:endParaRPr sz="1600"/>
          </a:p>
          <a:p>
            <a:r>
              <a:rPr lang="en-US" sz="1600"/>
              <a:t>// </a:t>
            </a:r>
            <a:r>
              <a:rPr sz="1600"/>
              <a:t>按位非后的二进制是</a:t>
            </a:r>
            <a:r>
              <a:rPr lang="en-US" sz="1600"/>
              <a:t>11111111111111111111111111110101</a:t>
            </a:r>
            <a:endParaRPr sz="1600"/>
          </a:p>
          <a:p>
            <a:r>
              <a:rPr lang="en-US" sz="1600" err="1"/>
              <a:t>System.out.println</a:t>
            </a:r>
            <a:r>
              <a:rPr lang="en-US" sz="1600"/>
              <a:t>("</a:t>
            </a:r>
            <a:r>
              <a:rPr sz="1600"/>
              <a:t>按位非的二进制表示：</a:t>
            </a:r>
            <a:r>
              <a:rPr lang="en-US" sz="1600"/>
              <a:t>" + </a:t>
            </a:r>
            <a:r>
              <a:rPr lang="en-US" sz="1600" err="1"/>
              <a:t>Integer.toBinaryString</a:t>
            </a:r>
            <a:r>
              <a:rPr lang="en-US" sz="1600"/>
              <a:t>(~t));</a:t>
            </a:r>
            <a:endParaRPr sz="1600"/>
          </a:p>
          <a:p>
            <a:r>
              <a:rPr lang="en-US" sz="1600"/>
              <a:t>// </a:t>
            </a:r>
            <a:r>
              <a:rPr sz="1600"/>
              <a:t>按位非后的数值是</a:t>
            </a:r>
            <a:r>
              <a:rPr lang="en-US" sz="1600"/>
              <a:t>-11,</a:t>
            </a:r>
            <a:r>
              <a:rPr sz="1600"/>
              <a:t>因为</a:t>
            </a:r>
            <a:r>
              <a:rPr lang="en-US" sz="1600"/>
              <a:t>11111111111111111111111111110101</a:t>
            </a:r>
            <a:r>
              <a:rPr sz="1600"/>
              <a:t>是</a:t>
            </a:r>
            <a:r>
              <a:rPr lang="en-US" sz="1600"/>
              <a:t>-11</a:t>
            </a:r>
            <a:r>
              <a:rPr sz="1600"/>
              <a:t>的补码</a:t>
            </a:r>
          </a:p>
          <a:p>
            <a:r>
              <a:rPr lang="en-US" sz="1600" err="1"/>
              <a:t>System.out.println</a:t>
            </a:r>
            <a:r>
              <a:rPr lang="en-US" sz="1600"/>
              <a:t>("</a:t>
            </a:r>
            <a:r>
              <a:rPr sz="1600"/>
              <a:t>按位非的十进制表示：</a:t>
            </a:r>
            <a:r>
              <a:rPr lang="en-US" sz="1600"/>
              <a:t>" + ~t);</a:t>
            </a:r>
            <a:endParaRPr sz="1600"/>
          </a:p>
          <a:p>
            <a:endParaRPr sz="1600" b="0" i="0">
              <a:solidFill>
                <a:schemeClr val="tx1"/>
              </a:solidFill>
              <a:latin typeface="Times New Roman" pitchFamily="18" charset="0"/>
              <a:ea typeface="Cambria Math"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en-US" altLang="zh-CN"/>
          </a:p>
          <a:p>
            <a:endParaRPr lang="en-US" altLang="zh-CN"/>
          </a:p>
          <a:p>
            <a:endParaRPr lang="en-US" altLang="zh-CN"/>
          </a:p>
          <a:p>
            <a:endParaRPr lang="zh-CN" altLang="en-US"/>
          </a:p>
        </p:txBody>
      </p:sp>
      <p:sp>
        <p:nvSpPr>
          <p:cNvPr id="4" name="标题 3"/>
          <p:cNvSpPr>
            <a:spLocks noGrp="1"/>
          </p:cNvSpPr>
          <p:nvPr>
            <p:ph type="title"/>
          </p:nvPr>
        </p:nvSpPr>
        <p:spPr/>
        <p:txBody>
          <a:bodyPr/>
          <a:lstStyle/>
          <a:p>
            <a:r>
              <a:rPr lang="zh-CN" altLang="en-US"/>
              <a:t>本章目标</a:t>
            </a:r>
          </a:p>
        </p:txBody>
      </p:sp>
      <p:graphicFrame>
        <p:nvGraphicFramePr>
          <p:cNvPr id="10" name="Group 96"/>
          <p:cNvGraphicFramePr>
            <a:graphicFrameLocks noGrp="1"/>
          </p:cNvGraphicFramePr>
          <p:nvPr/>
        </p:nvGraphicFramePr>
        <p:xfrm>
          <a:off x="857224" y="928676"/>
          <a:ext cx="7748587" cy="3621940"/>
        </p:xfrm>
        <a:graphic>
          <a:graphicData uri="http://schemas.openxmlformats.org/drawingml/2006/table">
            <a:tbl>
              <a:tblPr/>
              <a:tblGrid>
                <a:gridCol w="4392612">
                  <a:extLst>
                    <a:ext uri="{9D8B030D-6E8A-4147-A177-3AD203B41FA5}">
                      <a16:colId xmlns:a16="http://schemas.microsoft.com/office/drawing/2014/main" val="20000"/>
                    </a:ext>
                  </a:extLst>
                </a:gridCol>
                <a:gridCol w="72072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92150">
                  <a:extLst>
                    <a:ext uri="{9D8B030D-6E8A-4147-A177-3AD203B41FA5}">
                      <a16:colId xmlns:a16="http://schemas.microsoft.com/office/drawing/2014/main" val="20005"/>
                    </a:ext>
                  </a:extLst>
                </a:gridCol>
              </a:tblGrid>
              <a:tr h="0">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Adobe 仿宋 Std R" pitchFamily="18" charset="-122"/>
                          <a:ea typeface="Adobe 仿宋 Std R" pitchFamily="18" charset="-122"/>
                        </a:rPr>
                        <a:t>知识点</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Adobe 仿宋 Std R" pitchFamily="18" charset="-122"/>
                          <a:ea typeface="Adobe 仿宋 Std R" pitchFamily="18" charset="-122"/>
                        </a:rPr>
                        <a:t>听</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Adobe 仿宋 Std R" pitchFamily="18" charset="-122"/>
                          <a:ea typeface="Adobe 仿宋 Std R" pitchFamily="18" charset="-122"/>
                        </a:rPr>
                        <a:t>看</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Adobe 仿宋 Std R" pitchFamily="18" charset="-122"/>
                          <a:ea typeface="Adobe 仿宋 Std R" pitchFamily="18" charset="-122"/>
                        </a:rPr>
                        <a:t>抄</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Adobe 仿宋 Std R" pitchFamily="18" charset="-122"/>
                          <a:ea typeface="Adobe 仿宋 Std R" pitchFamily="18" charset="-122"/>
                        </a:rPr>
                        <a:t>改</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Adobe 仿宋 Std R" pitchFamily="18" charset="-122"/>
                          <a:ea typeface="Adobe 仿宋 Std R" pitchFamily="18" charset="-122"/>
                        </a:rPr>
                        <a:t>写</a:t>
                      </a: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51670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kern="1200" cap="none" normalizeH="0" baseline="0">
                          <a:ln>
                            <a:noFill/>
                          </a:ln>
                          <a:solidFill>
                            <a:schemeClr val="tx1">
                              <a:lumMod val="75000"/>
                              <a:lumOff val="25000"/>
                            </a:schemeClr>
                          </a:solidFill>
                          <a:effectLst/>
                          <a:latin typeface="Adobe 仿宋 Std R" pitchFamily="18" charset="-122"/>
                          <a:ea typeface="Adobe 仿宋 Std R" pitchFamily="18" charset="-122"/>
                          <a:cs typeface="+mn-cs"/>
                        </a:rPr>
                        <a:t>Java</a:t>
                      </a:r>
                      <a:r>
                        <a:rPr kumimoji="0" lang="zh-CN" altLang="en-US" sz="1800" b="1" i="0" u="none" strike="noStrike" kern="1200" cap="none" normalizeH="0" baseline="0">
                          <a:ln>
                            <a:noFill/>
                          </a:ln>
                          <a:solidFill>
                            <a:schemeClr val="tx1">
                              <a:lumMod val="75000"/>
                              <a:lumOff val="25000"/>
                            </a:schemeClr>
                          </a:solidFill>
                          <a:effectLst/>
                          <a:latin typeface="Adobe 仿宋 Std R" pitchFamily="18" charset="-122"/>
                          <a:ea typeface="Adobe 仿宋 Std R" pitchFamily="18" charset="-122"/>
                          <a:cs typeface="+mn-cs"/>
                        </a:rPr>
                        <a:t>字符</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indent="269875" algn="l">
                        <a:lnSpc>
                          <a:spcPts val="1560"/>
                        </a:lnSpc>
                        <a:spcAft>
                          <a:spcPts val="360"/>
                        </a:spcAft>
                      </a:pPr>
                      <a:endParaRPr lang="en-US" altLang="en-US" sz="1600" kern="1200">
                        <a:solidFill>
                          <a:schemeClr val="tx1"/>
                        </a:solidFill>
                        <a:latin typeface="Times New Roman" pitchFamily="18" charset="0"/>
                        <a:ea typeface="+mn-ea"/>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indent="269875" algn="l">
                        <a:lnSpc>
                          <a:spcPts val="1560"/>
                        </a:lnSpc>
                        <a:spcAft>
                          <a:spcPts val="360"/>
                        </a:spcAft>
                      </a:pPr>
                      <a:endParaRPr lang="en-US" altLang="en-US" sz="1600" kern="1200">
                        <a:solidFill>
                          <a:schemeClr val="tx1"/>
                        </a:solidFill>
                        <a:latin typeface="Times New Roman" pitchFamily="18" charset="0"/>
                        <a:ea typeface="+mn-ea"/>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indent="269875" algn="l">
                        <a:lnSpc>
                          <a:spcPts val="1560"/>
                        </a:lnSpc>
                        <a:spcAft>
                          <a:spcPts val="360"/>
                        </a:spcAft>
                      </a:pPr>
                      <a:endParaRPr lang="en-US" altLang="en-US" sz="1600" kern="1200">
                        <a:solidFill>
                          <a:schemeClr val="tx1"/>
                        </a:solidFill>
                        <a:latin typeface="Times New Roman" pitchFamily="18" charset="0"/>
                        <a:ea typeface="+mn-ea"/>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indent="269875" algn="l">
                        <a:lnSpc>
                          <a:spcPts val="1560"/>
                        </a:lnSpc>
                        <a:spcAft>
                          <a:spcPts val="360"/>
                        </a:spcAft>
                      </a:pPr>
                      <a:endParaRPr lang="en-US" altLang="en-US" sz="1600" kern="1200">
                        <a:solidFill>
                          <a:schemeClr val="tx1"/>
                        </a:solidFill>
                        <a:latin typeface="Times New Roman" pitchFamily="18" charset="0"/>
                        <a:ea typeface="+mn-ea"/>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1"/>
                  </a:ext>
                </a:extLst>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tx1">
                              <a:lumMod val="75000"/>
                              <a:lumOff val="25000"/>
                            </a:schemeClr>
                          </a:solidFill>
                          <a:effectLst/>
                          <a:latin typeface="Adobe 仿宋 Std R" pitchFamily="18" charset="-122"/>
                          <a:ea typeface="Adobe 仿宋 Std R" pitchFamily="18" charset="-122"/>
                          <a:cs typeface="+mn-cs"/>
                        </a:rPr>
                        <a:t>变量和常量</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2"/>
                  </a:ext>
                </a:extLst>
              </a:tr>
              <a:tr h="4922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tx1">
                              <a:lumMod val="75000"/>
                              <a:lumOff val="25000"/>
                            </a:schemeClr>
                          </a:solidFill>
                          <a:effectLst/>
                          <a:latin typeface="Adobe 仿宋 Std R" pitchFamily="18" charset="-122"/>
                          <a:ea typeface="Adobe 仿宋 Std R" pitchFamily="18" charset="-122"/>
                          <a:cs typeface="+mn-cs"/>
                        </a:rPr>
                        <a:t>数据类型</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3"/>
                  </a:ext>
                </a:extLst>
              </a:tr>
              <a:tr h="4509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tx1">
                              <a:lumMod val="75000"/>
                              <a:lumOff val="25000"/>
                            </a:schemeClr>
                          </a:solidFill>
                          <a:effectLst/>
                          <a:latin typeface="Adobe 仿宋 Std R" pitchFamily="18" charset="-122"/>
                          <a:ea typeface="Adobe 仿宋 Std R" pitchFamily="18" charset="-122"/>
                          <a:cs typeface="+mn-cs"/>
                        </a:rPr>
                        <a:t>操作符</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4"/>
                  </a:ext>
                </a:extLst>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tx1">
                              <a:lumMod val="75000"/>
                              <a:lumOff val="25000"/>
                            </a:schemeClr>
                          </a:solidFill>
                          <a:effectLst/>
                          <a:latin typeface="Adobe 仿宋 Std R" pitchFamily="18" charset="-122"/>
                          <a:ea typeface="Adobe 仿宋 Std R" pitchFamily="18" charset="-122"/>
                          <a:cs typeface="+mn-cs"/>
                        </a:rPr>
                        <a:t>流程控制</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5"/>
                  </a:ext>
                </a:extLst>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tx1">
                              <a:lumMod val="75000"/>
                              <a:lumOff val="25000"/>
                            </a:schemeClr>
                          </a:solidFill>
                          <a:effectLst/>
                          <a:latin typeface="Adobe 仿宋 Std R" pitchFamily="18" charset="-122"/>
                          <a:ea typeface="Adobe 仿宋 Std R" pitchFamily="18" charset="-122"/>
                          <a:cs typeface="+mn-cs"/>
                        </a:rPr>
                        <a:t>一维数组</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6"/>
                  </a:ext>
                </a:extLst>
              </a:tr>
              <a:tr h="449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tx1">
                              <a:lumMod val="75000"/>
                              <a:lumOff val="25000"/>
                            </a:schemeClr>
                          </a:solidFill>
                          <a:effectLst/>
                          <a:latin typeface="Adobe 仿宋 Std R" pitchFamily="18" charset="-122"/>
                          <a:ea typeface="Adobe 仿宋 Std R" pitchFamily="18" charset="-122"/>
                          <a:cs typeface="+mn-cs"/>
                        </a:rPr>
                        <a:t>二维数组</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rPr>
                        <a:t>★</a:t>
                      </a: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1" i="0" u="none" strike="noStrike" kern="1200" cap="none" normalizeH="0" baseline="0">
                        <a:ln>
                          <a:noFill/>
                        </a:ln>
                        <a:solidFill>
                          <a:schemeClr val="accent6"/>
                        </a:solidFill>
                        <a:effectLst/>
                        <a:latin typeface="Adobe 仿宋 Std R" pitchFamily="18" charset="-122"/>
                        <a:ea typeface="Adobe 仿宋 Std R" pitchFamily="18" charset="-122"/>
                        <a:cs typeface="+mn-cs"/>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357452"/>
          </a:xfrm>
        </p:spPr>
        <p:txBody>
          <a:bodyPr>
            <a:normAutofit/>
          </a:bodyPr>
          <a:lstStyle/>
          <a:p>
            <a:r>
              <a:rPr lang="zh-CN" altLang="en-US" sz="2200">
                <a:latin typeface="+mn-ea"/>
              </a:rPr>
              <a:t>运行结果：</a:t>
            </a:r>
            <a:endParaRPr lang="en-US" altLang="zh-CN" sz="2200">
              <a:latin typeface="+mn-ea"/>
            </a:endParaRPr>
          </a:p>
          <a:p>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857250" y="928676"/>
            <a:ext cx="6572270" cy="4120680"/>
          </a:xfrm>
        </p:spPr>
        <p:txBody>
          <a:bodyPr/>
          <a:lstStyle/>
          <a:p>
            <a:r>
              <a:rPr lang="en-US" sz="1600"/>
              <a:t>b</a:t>
            </a:r>
            <a:r>
              <a:rPr sz="1600"/>
              <a:t>的值是：</a:t>
            </a:r>
            <a:r>
              <a:rPr lang="en-US" sz="1600"/>
              <a:t>14</a:t>
            </a:r>
            <a:endParaRPr sz="1600"/>
          </a:p>
          <a:p>
            <a:r>
              <a:rPr lang="en-US" sz="1600"/>
              <a:t>c</a:t>
            </a:r>
            <a:r>
              <a:rPr sz="1600"/>
              <a:t>的值是：</a:t>
            </a:r>
            <a:r>
              <a:rPr lang="en-US" sz="1600"/>
              <a:t>6</a:t>
            </a:r>
            <a:endParaRPr sz="1600"/>
          </a:p>
          <a:p>
            <a:r>
              <a:rPr lang="en-US" sz="1600"/>
              <a:t>a</a:t>
            </a:r>
            <a:r>
              <a:rPr sz="1600"/>
              <a:t>的值是：</a:t>
            </a:r>
            <a:r>
              <a:rPr lang="en-US" sz="1600"/>
              <a:t>7</a:t>
            </a:r>
            <a:endParaRPr sz="1600"/>
          </a:p>
          <a:p>
            <a:r>
              <a:rPr sz="1600"/>
              <a:t>前缀自减</a:t>
            </a:r>
            <a:r>
              <a:rPr lang="en-US" sz="1600"/>
              <a:t>--d</a:t>
            </a:r>
            <a:r>
              <a:rPr sz="1600"/>
              <a:t>的值是：</a:t>
            </a:r>
            <a:r>
              <a:rPr lang="en-US" sz="1600"/>
              <a:t>9</a:t>
            </a:r>
            <a:endParaRPr sz="1600"/>
          </a:p>
          <a:p>
            <a:r>
              <a:rPr sz="1600"/>
              <a:t>当前</a:t>
            </a:r>
            <a:r>
              <a:rPr lang="en-US" sz="1600"/>
              <a:t>d</a:t>
            </a:r>
            <a:r>
              <a:rPr sz="1600"/>
              <a:t>的值是：</a:t>
            </a:r>
            <a:r>
              <a:rPr lang="en-US" sz="1600"/>
              <a:t>9</a:t>
            </a:r>
            <a:endParaRPr sz="1600"/>
          </a:p>
          <a:p>
            <a:r>
              <a:rPr sz="1600"/>
              <a:t>后缀自减</a:t>
            </a:r>
            <a:r>
              <a:rPr lang="en-US" sz="1600"/>
              <a:t>d--</a:t>
            </a:r>
            <a:r>
              <a:rPr sz="1600"/>
              <a:t>的值是：</a:t>
            </a:r>
            <a:r>
              <a:rPr lang="en-US" sz="1600"/>
              <a:t>9</a:t>
            </a:r>
            <a:endParaRPr sz="1600"/>
          </a:p>
          <a:p>
            <a:r>
              <a:rPr sz="1600"/>
              <a:t>当前</a:t>
            </a:r>
            <a:r>
              <a:rPr lang="en-US" sz="1600"/>
              <a:t>d</a:t>
            </a:r>
            <a:r>
              <a:rPr sz="1600"/>
              <a:t>的值是：</a:t>
            </a:r>
            <a:r>
              <a:rPr lang="en-US" sz="1600"/>
              <a:t>8</a:t>
            </a:r>
            <a:endParaRPr sz="1600"/>
          </a:p>
          <a:p>
            <a:r>
              <a:rPr sz="1600"/>
              <a:t>逻辑非：</a:t>
            </a:r>
            <a:r>
              <a:rPr lang="en-US" sz="1600"/>
              <a:t>false</a:t>
            </a:r>
            <a:endParaRPr sz="1600"/>
          </a:p>
          <a:p>
            <a:r>
              <a:rPr sz="1600"/>
              <a:t>整数</a:t>
            </a:r>
            <a:r>
              <a:rPr lang="en-US" sz="1600"/>
              <a:t>10</a:t>
            </a:r>
            <a:r>
              <a:rPr sz="1600"/>
              <a:t>的二进制表示：</a:t>
            </a:r>
            <a:r>
              <a:rPr lang="en-US" sz="1600"/>
              <a:t>1010</a:t>
            </a:r>
            <a:endParaRPr sz="1600"/>
          </a:p>
          <a:p>
            <a:r>
              <a:rPr sz="1600"/>
              <a:t>按位非的二进制表示：</a:t>
            </a:r>
            <a:r>
              <a:rPr lang="en-US" sz="1600"/>
              <a:t>11111111111111111111111111110101</a:t>
            </a:r>
            <a:endParaRPr sz="1600"/>
          </a:p>
          <a:p>
            <a:r>
              <a:rPr sz="1600"/>
              <a:t>按位非的十进制表示：</a:t>
            </a:r>
            <a:r>
              <a:rPr lang="en-US" sz="1600"/>
              <a:t>-11</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71472" y="357172"/>
            <a:ext cx="8207375" cy="1857385"/>
          </a:xfrm>
        </p:spPr>
        <p:txBody>
          <a:bodyPr>
            <a:normAutofit/>
          </a:bodyPr>
          <a:lstStyle/>
          <a:p>
            <a:pPr lvl="0"/>
            <a:r>
              <a:rPr sz="2400"/>
              <a:t>1.</a:t>
            </a:r>
            <a:r>
              <a:rPr lang="zh-CN" sz="2400"/>
              <a:t>算数运算</a:t>
            </a:r>
          </a:p>
          <a:p>
            <a:pPr>
              <a:buNone/>
            </a:pPr>
            <a:r>
              <a:rPr lang="en-US" altLang="zh-CN" sz="2200">
                <a:latin typeface="+mn-ea"/>
              </a:rPr>
              <a:t>   </a:t>
            </a: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4" name="标题 3"/>
          <p:cNvSpPr>
            <a:spLocks noGrp="1"/>
          </p:cNvSpPr>
          <p:nvPr>
            <p:ph type="title"/>
          </p:nvPr>
        </p:nvSpPr>
        <p:spPr/>
        <p:txBody>
          <a:bodyPr/>
          <a:lstStyle/>
          <a:p>
            <a:r>
              <a:rPr lang="en-US"/>
              <a:t>2.4.2  </a:t>
            </a:r>
            <a:r>
              <a:t>二元操作符</a:t>
            </a:r>
          </a:p>
        </p:txBody>
      </p:sp>
      <p:graphicFrame>
        <p:nvGraphicFramePr>
          <p:cNvPr id="8" name="表格占位符 7"/>
          <p:cNvGraphicFramePr>
            <a:graphicFrameLocks noGrp="1"/>
          </p:cNvGraphicFramePr>
          <p:nvPr>
            <p:ph type="tbl" sz="quarter" idx="11"/>
          </p:nvPr>
        </p:nvGraphicFramePr>
        <p:xfrm>
          <a:off x="1214414" y="928676"/>
          <a:ext cx="7286676" cy="3214709"/>
        </p:xfrm>
        <a:graphic>
          <a:graphicData uri="http://schemas.openxmlformats.org/drawingml/2006/table">
            <a:tbl>
              <a:tblPr firstRow="1" bandRow="1">
                <a:tableStyleId>{5C22544A-7EE6-4342-B048-85BDC9FD1C3A}</a:tableStyleId>
              </a:tblPr>
              <a:tblGrid>
                <a:gridCol w="1654373">
                  <a:extLst>
                    <a:ext uri="{9D8B030D-6E8A-4147-A177-3AD203B41FA5}">
                      <a16:colId xmlns:a16="http://schemas.microsoft.com/office/drawing/2014/main" val="20000"/>
                    </a:ext>
                  </a:extLst>
                </a:gridCol>
                <a:gridCol w="1654373">
                  <a:extLst>
                    <a:ext uri="{9D8B030D-6E8A-4147-A177-3AD203B41FA5}">
                      <a16:colId xmlns:a16="http://schemas.microsoft.com/office/drawing/2014/main" val="20001"/>
                    </a:ext>
                  </a:extLst>
                </a:gridCol>
                <a:gridCol w="1654373">
                  <a:extLst>
                    <a:ext uri="{9D8B030D-6E8A-4147-A177-3AD203B41FA5}">
                      <a16:colId xmlns:a16="http://schemas.microsoft.com/office/drawing/2014/main" val="20002"/>
                    </a:ext>
                  </a:extLst>
                </a:gridCol>
                <a:gridCol w="2323557">
                  <a:extLst>
                    <a:ext uri="{9D8B030D-6E8A-4147-A177-3AD203B41FA5}">
                      <a16:colId xmlns:a16="http://schemas.microsoft.com/office/drawing/2014/main" val="20003"/>
                    </a:ext>
                  </a:extLst>
                </a:gridCol>
              </a:tblGrid>
              <a:tr h="533249">
                <a:tc>
                  <a:txBody>
                    <a:bodyPr/>
                    <a:lstStyle/>
                    <a:p>
                      <a:pPr algn="ctr">
                        <a:spcAft>
                          <a:spcPts val="0"/>
                        </a:spcAft>
                      </a:pPr>
                      <a:r>
                        <a:rPr lang="zh-CN" sz="1100" b="1" kern="100">
                          <a:latin typeface="Calibri"/>
                          <a:ea typeface="宋体"/>
                          <a:cs typeface="Times New Roman"/>
                        </a:rPr>
                        <a:t>操作符</a:t>
                      </a:r>
                      <a:endParaRPr lang="zh-CN" sz="1100" kern="100">
                        <a:latin typeface="Calibri"/>
                        <a:ea typeface="宋体"/>
                        <a:cs typeface="Times New Roman"/>
                      </a:endParaRPr>
                    </a:p>
                  </a:txBody>
                  <a:tcPr marL="40588" marR="40588" marT="0" marB="0" anchor="ctr"/>
                </a:tc>
                <a:tc>
                  <a:txBody>
                    <a:bodyPr/>
                    <a:lstStyle/>
                    <a:p>
                      <a:pPr algn="ctr">
                        <a:spcAft>
                          <a:spcPts val="0"/>
                        </a:spcAft>
                      </a:pPr>
                      <a:r>
                        <a:rPr lang="zh-CN" sz="1100" b="1" kern="100">
                          <a:latin typeface="Calibri"/>
                          <a:ea typeface="宋体"/>
                          <a:cs typeface="Times New Roman"/>
                        </a:rPr>
                        <a:t>描述</a:t>
                      </a:r>
                      <a:endParaRPr lang="zh-CN" sz="1100" kern="100">
                        <a:latin typeface="Calibri"/>
                        <a:ea typeface="宋体"/>
                        <a:cs typeface="Times New Roman"/>
                      </a:endParaRPr>
                    </a:p>
                  </a:txBody>
                  <a:tcPr marL="40588" marR="40588" marT="0" marB="0" anchor="ctr"/>
                </a:tc>
                <a:tc gridSpan="2">
                  <a:txBody>
                    <a:bodyPr/>
                    <a:lstStyle/>
                    <a:p>
                      <a:pPr algn="ctr">
                        <a:spcAft>
                          <a:spcPts val="0"/>
                        </a:spcAft>
                      </a:pPr>
                      <a:r>
                        <a:rPr lang="zh-CN" sz="1100" b="1" kern="100">
                          <a:latin typeface="Calibri"/>
                          <a:ea typeface="宋体"/>
                          <a:cs typeface="Times New Roman"/>
                        </a:rPr>
                        <a:t>示例</a:t>
                      </a:r>
                      <a:endParaRPr lang="zh-CN" sz="1100" kern="100">
                        <a:latin typeface="Calibri"/>
                        <a:ea typeface="宋体"/>
                        <a:cs typeface="Times New Roman"/>
                      </a:endParaRPr>
                    </a:p>
                  </a:txBody>
                  <a:tcPr marL="40588" marR="40588" marT="0" marB="0" anchor="ctr"/>
                </a:tc>
                <a:tc hMerge="1">
                  <a:txBody>
                    <a:bodyPr/>
                    <a:lstStyle/>
                    <a:p>
                      <a:endParaRPr lang="zh-CN" altLang="en-US"/>
                    </a:p>
                  </a:txBody>
                  <a:tcPr/>
                </a:tc>
                <a:extLst>
                  <a:ext uri="{0D108BD9-81ED-4DB2-BD59-A6C34878D82A}">
                    <a16:rowId xmlns:a16="http://schemas.microsoft.com/office/drawing/2014/main" val="10000"/>
                  </a:ext>
                </a:extLst>
              </a:tr>
              <a:tr h="536292">
                <a:tc>
                  <a:txBody>
                    <a:bodyPr/>
                    <a:lstStyle/>
                    <a:p>
                      <a:pPr algn="ctr">
                        <a:spcAft>
                          <a:spcPts val="0"/>
                        </a:spcAft>
                      </a:pPr>
                      <a:r>
                        <a:rPr lang="en-US" sz="1100" kern="100">
                          <a:latin typeface="Calibri"/>
                          <a:ea typeface="宋体"/>
                          <a:cs typeface="Times New Roman"/>
                        </a:rPr>
                        <a:t>+</a:t>
                      </a:r>
                      <a:endParaRPr lang="zh-CN" sz="1100" kern="100">
                        <a:latin typeface="Calibri"/>
                        <a:ea typeface="宋体"/>
                        <a:cs typeface="Times New Roman"/>
                      </a:endParaRPr>
                    </a:p>
                  </a:txBody>
                  <a:tcPr marL="40588" marR="40588" marT="0" marB="0" anchor="ctr"/>
                </a:tc>
                <a:tc>
                  <a:txBody>
                    <a:bodyPr/>
                    <a:lstStyle/>
                    <a:p>
                      <a:pPr algn="just">
                        <a:spcAft>
                          <a:spcPts val="0"/>
                        </a:spcAft>
                      </a:pPr>
                      <a:r>
                        <a:rPr lang="zh-CN" sz="1100" kern="100">
                          <a:latin typeface="Calibri"/>
                          <a:ea typeface="宋体"/>
                          <a:cs typeface="Times New Roman"/>
                        </a:rPr>
                        <a:t>两个数相加，或两个字符串连接</a:t>
                      </a:r>
                    </a:p>
                  </a:txBody>
                  <a:tcPr marL="40588" marR="40588" marT="0" marB="0" anchor="ctr"/>
                </a:tc>
                <a:tc>
                  <a:txBody>
                    <a:bodyPr/>
                    <a:lstStyle/>
                    <a:p>
                      <a:pPr algn="just">
                        <a:spcAft>
                          <a:spcPts val="0"/>
                        </a:spcAft>
                      </a:pPr>
                      <a:r>
                        <a:rPr lang="en-US" sz="1100" kern="100">
                          <a:latin typeface="Courier New"/>
                          <a:ea typeface="宋体"/>
                          <a:cs typeface="Times New Roman"/>
                        </a:rPr>
                        <a:t>int a=5,b=3;</a:t>
                      </a:r>
                      <a:endParaRPr lang="zh-CN" sz="1100" kern="100">
                        <a:latin typeface="Calibri"/>
                        <a:ea typeface="宋体"/>
                        <a:cs typeface="Times New Roman"/>
                      </a:endParaRPr>
                    </a:p>
                    <a:p>
                      <a:pPr algn="just">
                        <a:spcAft>
                          <a:spcPts val="0"/>
                        </a:spcAft>
                      </a:pPr>
                      <a:r>
                        <a:rPr lang="en-US" sz="1100" kern="100">
                          <a:latin typeface="Courier New"/>
                          <a:ea typeface="宋体"/>
                          <a:cs typeface="Times New Roman"/>
                        </a:rPr>
                        <a:t>//c</a:t>
                      </a:r>
                      <a:r>
                        <a:rPr lang="zh-CN" sz="1100" kern="100">
                          <a:latin typeface="Courier New"/>
                          <a:ea typeface="宋体"/>
                          <a:cs typeface="Courier New"/>
                        </a:rPr>
                        <a:t>的值为</a:t>
                      </a:r>
                      <a:r>
                        <a:rPr lang="en-US" sz="1100" kern="100">
                          <a:latin typeface="Courier New"/>
                          <a:ea typeface="宋体"/>
                          <a:cs typeface="Times New Roman"/>
                        </a:rPr>
                        <a:t>8</a:t>
                      </a:r>
                      <a:endParaRPr lang="zh-CN" sz="1100" kern="100">
                        <a:latin typeface="Calibri"/>
                        <a:ea typeface="宋体"/>
                        <a:cs typeface="Times New Roman"/>
                      </a:endParaRPr>
                    </a:p>
                    <a:p>
                      <a:pPr algn="just">
                        <a:spcAft>
                          <a:spcPts val="0"/>
                        </a:spcAft>
                      </a:pPr>
                      <a:r>
                        <a:rPr lang="en-US" sz="1100" kern="100">
                          <a:latin typeface="Courier New"/>
                          <a:ea typeface="宋体"/>
                          <a:cs typeface="Times New Roman"/>
                        </a:rPr>
                        <a:t>int c=a+b;</a:t>
                      </a:r>
                      <a:endParaRPr lang="zh-CN" sz="1100" kern="100">
                        <a:latin typeface="Calibri"/>
                        <a:ea typeface="宋体"/>
                        <a:cs typeface="Times New Roman"/>
                      </a:endParaRPr>
                    </a:p>
                  </a:txBody>
                  <a:tcPr marL="40588" marR="40588" marT="0" marB="0" anchor="ctr"/>
                </a:tc>
                <a:tc>
                  <a:txBody>
                    <a:bodyPr/>
                    <a:lstStyle/>
                    <a:p>
                      <a:pPr algn="just">
                        <a:spcAft>
                          <a:spcPts val="0"/>
                        </a:spcAft>
                      </a:pPr>
                      <a:r>
                        <a:rPr lang="en-US" sz="1100" kern="100">
                          <a:latin typeface="Courier New"/>
                          <a:ea typeface="宋体"/>
                          <a:cs typeface="Times New Roman"/>
                        </a:rPr>
                        <a:t>String s1="abc",s2="efg";</a:t>
                      </a:r>
                      <a:endParaRPr lang="zh-CN" sz="1100" kern="100">
                        <a:latin typeface="Calibri"/>
                        <a:ea typeface="宋体"/>
                        <a:cs typeface="Times New Roman"/>
                      </a:endParaRPr>
                    </a:p>
                    <a:p>
                      <a:pPr algn="just">
                        <a:spcAft>
                          <a:spcPts val="0"/>
                        </a:spcAft>
                      </a:pPr>
                      <a:r>
                        <a:rPr lang="en-US" sz="1100" kern="100">
                          <a:latin typeface="Courier New"/>
                          <a:ea typeface="宋体"/>
                          <a:cs typeface="Times New Roman"/>
                        </a:rPr>
                        <a:t>//s3</a:t>
                      </a:r>
                      <a:r>
                        <a:rPr lang="zh-CN" sz="1100" kern="100">
                          <a:latin typeface="Courier New"/>
                          <a:ea typeface="宋体"/>
                          <a:cs typeface="Courier New"/>
                        </a:rPr>
                        <a:t>的值为</a:t>
                      </a:r>
                      <a:r>
                        <a:rPr lang="en-US" sz="1100" kern="100">
                          <a:latin typeface="Courier New"/>
                          <a:ea typeface="宋体"/>
                          <a:cs typeface="Times New Roman"/>
                        </a:rPr>
                        <a:t>"abcefg"</a:t>
                      </a:r>
                      <a:endParaRPr lang="zh-CN" sz="1100" kern="100">
                        <a:latin typeface="Calibri"/>
                        <a:ea typeface="宋体"/>
                        <a:cs typeface="Times New Roman"/>
                      </a:endParaRPr>
                    </a:p>
                    <a:p>
                      <a:pPr algn="just">
                        <a:spcAft>
                          <a:spcPts val="0"/>
                        </a:spcAft>
                      </a:pPr>
                      <a:r>
                        <a:rPr lang="en-US" sz="1100" kern="100">
                          <a:latin typeface="Courier New"/>
                          <a:ea typeface="宋体"/>
                          <a:cs typeface="Times New Roman"/>
                        </a:rPr>
                        <a:t>String s3=s1+s2;</a:t>
                      </a:r>
                      <a:endParaRPr lang="zh-CN" sz="1100" kern="100">
                        <a:latin typeface="Calibri"/>
                        <a:ea typeface="宋体"/>
                        <a:cs typeface="Times New Roman"/>
                      </a:endParaRPr>
                    </a:p>
                  </a:txBody>
                  <a:tcPr marL="40588" marR="40588" marT="0" marB="0" anchor="ctr"/>
                </a:tc>
                <a:extLst>
                  <a:ext uri="{0D108BD9-81ED-4DB2-BD59-A6C34878D82A}">
                    <a16:rowId xmlns:a16="http://schemas.microsoft.com/office/drawing/2014/main" val="10001"/>
                  </a:ext>
                </a:extLst>
              </a:tr>
              <a:tr h="536292">
                <a:tc>
                  <a:txBody>
                    <a:bodyPr/>
                    <a:lstStyle/>
                    <a:p>
                      <a:pPr algn="ctr">
                        <a:spcAft>
                          <a:spcPts val="0"/>
                        </a:spcAft>
                      </a:pPr>
                      <a:r>
                        <a:rPr lang="en-US" sz="1100" kern="100">
                          <a:latin typeface="Calibri"/>
                          <a:ea typeface="宋体"/>
                          <a:cs typeface="Times New Roman"/>
                        </a:rPr>
                        <a:t>-</a:t>
                      </a:r>
                      <a:endParaRPr lang="zh-CN" sz="1100" kern="100">
                        <a:latin typeface="Calibri"/>
                        <a:ea typeface="宋体"/>
                        <a:cs typeface="Times New Roman"/>
                      </a:endParaRPr>
                    </a:p>
                  </a:txBody>
                  <a:tcPr marL="40588" marR="40588" marT="0" marB="0" anchor="ctr"/>
                </a:tc>
                <a:tc>
                  <a:txBody>
                    <a:bodyPr/>
                    <a:lstStyle/>
                    <a:p>
                      <a:pPr algn="just">
                        <a:spcAft>
                          <a:spcPts val="0"/>
                        </a:spcAft>
                      </a:pPr>
                      <a:r>
                        <a:rPr lang="zh-CN" sz="1100" kern="100">
                          <a:latin typeface="Calibri"/>
                          <a:ea typeface="宋体"/>
                          <a:cs typeface="Times New Roman"/>
                        </a:rPr>
                        <a:t>两个数相减</a:t>
                      </a:r>
                    </a:p>
                  </a:txBody>
                  <a:tcPr marL="40588" marR="40588" marT="0" marB="0" anchor="ctr"/>
                </a:tc>
                <a:tc gridSpan="2">
                  <a:txBody>
                    <a:bodyPr/>
                    <a:lstStyle/>
                    <a:p>
                      <a:pPr algn="just">
                        <a:spcAft>
                          <a:spcPts val="0"/>
                        </a:spcAft>
                      </a:pPr>
                      <a:r>
                        <a:rPr lang="en-US" sz="1100" kern="100" err="1">
                          <a:latin typeface="Courier New"/>
                          <a:ea typeface="宋体"/>
                          <a:cs typeface="Times New Roman"/>
                        </a:rPr>
                        <a:t>int</a:t>
                      </a:r>
                      <a:r>
                        <a:rPr lang="en-US" sz="1100" kern="100">
                          <a:latin typeface="Courier New"/>
                          <a:ea typeface="宋体"/>
                          <a:cs typeface="Times New Roman"/>
                        </a:rPr>
                        <a:t> a=5,b=3;</a:t>
                      </a:r>
                      <a:endParaRPr lang="zh-CN" sz="1100" kern="100">
                        <a:latin typeface="Calibri"/>
                        <a:ea typeface="宋体"/>
                        <a:cs typeface="Times New Roman"/>
                      </a:endParaRPr>
                    </a:p>
                    <a:p>
                      <a:pPr algn="just">
                        <a:spcAft>
                          <a:spcPts val="0"/>
                        </a:spcAft>
                      </a:pPr>
                      <a:r>
                        <a:rPr lang="en-US" sz="1100" kern="100">
                          <a:latin typeface="Courier New"/>
                          <a:ea typeface="宋体"/>
                          <a:cs typeface="Times New Roman"/>
                        </a:rPr>
                        <a:t>//c</a:t>
                      </a:r>
                      <a:r>
                        <a:rPr lang="zh-CN" sz="1100" kern="100">
                          <a:latin typeface="Courier New"/>
                          <a:ea typeface="宋体"/>
                          <a:cs typeface="Courier New"/>
                        </a:rPr>
                        <a:t>的值为</a:t>
                      </a:r>
                      <a:r>
                        <a:rPr lang="en-US" sz="1100" kern="100">
                          <a:latin typeface="Courier New"/>
                          <a:ea typeface="宋体"/>
                          <a:cs typeface="Times New Roman"/>
                        </a:rPr>
                        <a:t>2</a:t>
                      </a:r>
                      <a:endParaRPr lang="zh-CN" sz="1100" kern="100">
                        <a:latin typeface="Calibri"/>
                        <a:ea typeface="宋体"/>
                        <a:cs typeface="Times New Roman"/>
                      </a:endParaRPr>
                    </a:p>
                    <a:p>
                      <a:pPr algn="just">
                        <a:spcAft>
                          <a:spcPts val="0"/>
                        </a:spcAft>
                      </a:pPr>
                      <a:r>
                        <a:rPr lang="en-US" sz="1100" kern="100" err="1">
                          <a:latin typeface="Courier New"/>
                          <a:ea typeface="宋体"/>
                          <a:cs typeface="Times New Roman"/>
                        </a:rPr>
                        <a:t>int</a:t>
                      </a:r>
                      <a:r>
                        <a:rPr lang="en-US" sz="1100" kern="100">
                          <a:latin typeface="Courier New"/>
                          <a:ea typeface="宋体"/>
                          <a:cs typeface="Times New Roman"/>
                        </a:rPr>
                        <a:t> c=a-b;</a:t>
                      </a:r>
                      <a:endParaRPr lang="zh-CN" sz="1100" kern="100">
                        <a:latin typeface="Calibri"/>
                        <a:ea typeface="宋体"/>
                        <a:cs typeface="Times New Roman"/>
                      </a:endParaRPr>
                    </a:p>
                  </a:txBody>
                  <a:tcPr marL="40588" marR="40588" marT="0" marB="0" anchor="ctr"/>
                </a:tc>
                <a:tc hMerge="1">
                  <a:txBody>
                    <a:bodyPr/>
                    <a:lstStyle/>
                    <a:p>
                      <a:endParaRPr lang="zh-CN" altLang="en-US"/>
                    </a:p>
                  </a:txBody>
                  <a:tcPr/>
                </a:tc>
                <a:extLst>
                  <a:ext uri="{0D108BD9-81ED-4DB2-BD59-A6C34878D82A}">
                    <a16:rowId xmlns:a16="http://schemas.microsoft.com/office/drawing/2014/main" val="10002"/>
                  </a:ext>
                </a:extLst>
              </a:tr>
              <a:tr h="536292">
                <a:tc>
                  <a:txBody>
                    <a:bodyPr/>
                    <a:lstStyle/>
                    <a:p>
                      <a:pPr algn="ctr">
                        <a:spcAft>
                          <a:spcPts val="0"/>
                        </a:spcAft>
                      </a:pPr>
                      <a:r>
                        <a:rPr lang="en-US" sz="1100" kern="100">
                          <a:latin typeface="Calibri"/>
                          <a:ea typeface="宋体"/>
                          <a:cs typeface="Times New Roman"/>
                        </a:rPr>
                        <a:t>*</a:t>
                      </a:r>
                      <a:endParaRPr lang="zh-CN" sz="1100" kern="100">
                        <a:latin typeface="Calibri"/>
                        <a:ea typeface="宋体"/>
                        <a:cs typeface="Times New Roman"/>
                      </a:endParaRPr>
                    </a:p>
                  </a:txBody>
                  <a:tcPr marL="40588" marR="40588" marT="0" marB="0" anchor="ctr"/>
                </a:tc>
                <a:tc>
                  <a:txBody>
                    <a:bodyPr/>
                    <a:lstStyle/>
                    <a:p>
                      <a:pPr algn="just">
                        <a:spcAft>
                          <a:spcPts val="0"/>
                        </a:spcAft>
                      </a:pPr>
                      <a:r>
                        <a:rPr lang="zh-CN" sz="1100" kern="100">
                          <a:latin typeface="Calibri"/>
                          <a:ea typeface="宋体"/>
                          <a:cs typeface="Times New Roman"/>
                        </a:rPr>
                        <a:t>两个数相乘</a:t>
                      </a:r>
                    </a:p>
                  </a:txBody>
                  <a:tcPr marL="40588" marR="40588" marT="0" marB="0" anchor="ctr"/>
                </a:tc>
                <a:tc gridSpan="2">
                  <a:txBody>
                    <a:bodyPr/>
                    <a:lstStyle/>
                    <a:p>
                      <a:pPr algn="just">
                        <a:spcAft>
                          <a:spcPts val="0"/>
                        </a:spcAft>
                      </a:pPr>
                      <a:r>
                        <a:rPr lang="en-US" sz="1100" kern="100">
                          <a:latin typeface="Courier New"/>
                          <a:ea typeface="宋体"/>
                          <a:cs typeface="Times New Roman"/>
                        </a:rPr>
                        <a:t>int a=5,b=3;</a:t>
                      </a:r>
                      <a:endParaRPr lang="zh-CN" sz="1100" kern="100">
                        <a:latin typeface="Calibri"/>
                        <a:ea typeface="宋体"/>
                        <a:cs typeface="Times New Roman"/>
                      </a:endParaRPr>
                    </a:p>
                    <a:p>
                      <a:pPr algn="just">
                        <a:spcAft>
                          <a:spcPts val="0"/>
                        </a:spcAft>
                      </a:pPr>
                      <a:r>
                        <a:rPr lang="en-US" sz="1100" kern="100">
                          <a:latin typeface="Courier New"/>
                          <a:ea typeface="宋体"/>
                          <a:cs typeface="Times New Roman"/>
                        </a:rPr>
                        <a:t>//c</a:t>
                      </a:r>
                      <a:r>
                        <a:rPr lang="zh-CN" sz="1100" kern="100">
                          <a:latin typeface="Courier New"/>
                          <a:ea typeface="宋体"/>
                          <a:cs typeface="Courier New"/>
                        </a:rPr>
                        <a:t>的值为</a:t>
                      </a:r>
                      <a:r>
                        <a:rPr lang="en-US" sz="1100" kern="100">
                          <a:latin typeface="Courier New"/>
                          <a:ea typeface="宋体"/>
                          <a:cs typeface="Times New Roman"/>
                        </a:rPr>
                        <a:t>15</a:t>
                      </a:r>
                      <a:endParaRPr lang="zh-CN" sz="1100" kern="100">
                        <a:latin typeface="Calibri"/>
                        <a:ea typeface="宋体"/>
                        <a:cs typeface="Times New Roman"/>
                      </a:endParaRPr>
                    </a:p>
                    <a:p>
                      <a:pPr algn="just">
                        <a:spcAft>
                          <a:spcPts val="0"/>
                        </a:spcAft>
                      </a:pPr>
                      <a:r>
                        <a:rPr lang="en-US" sz="1100" kern="100">
                          <a:latin typeface="Courier New"/>
                          <a:ea typeface="宋体"/>
                          <a:cs typeface="Times New Roman"/>
                        </a:rPr>
                        <a:t>int c=a*b; </a:t>
                      </a:r>
                      <a:endParaRPr lang="zh-CN" sz="1100" kern="100">
                        <a:latin typeface="Calibri"/>
                        <a:ea typeface="宋体"/>
                        <a:cs typeface="Times New Roman"/>
                      </a:endParaRPr>
                    </a:p>
                  </a:txBody>
                  <a:tcPr marL="40588" marR="40588" marT="0" marB="0" anchor="ctr"/>
                </a:tc>
                <a:tc hMerge="1">
                  <a:txBody>
                    <a:bodyPr/>
                    <a:lstStyle/>
                    <a:p>
                      <a:endParaRPr lang="zh-CN" altLang="en-US"/>
                    </a:p>
                  </a:txBody>
                  <a:tcPr/>
                </a:tc>
                <a:extLst>
                  <a:ext uri="{0D108BD9-81ED-4DB2-BD59-A6C34878D82A}">
                    <a16:rowId xmlns:a16="http://schemas.microsoft.com/office/drawing/2014/main" val="10003"/>
                  </a:ext>
                </a:extLst>
              </a:tr>
              <a:tr h="536292">
                <a:tc>
                  <a:txBody>
                    <a:bodyPr/>
                    <a:lstStyle/>
                    <a:p>
                      <a:pPr algn="ctr">
                        <a:spcAft>
                          <a:spcPts val="0"/>
                        </a:spcAft>
                      </a:pPr>
                      <a:r>
                        <a:rPr lang="en-US" sz="1100" kern="100">
                          <a:latin typeface="Calibri"/>
                          <a:ea typeface="宋体"/>
                          <a:cs typeface="Times New Roman"/>
                        </a:rPr>
                        <a:t>/</a:t>
                      </a:r>
                      <a:endParaRPr lang="zh-CN" sz="1100" kern="100">
                        <a:latin typeface="Calibri"/>
                        <a:ea typeface="宋体"/>
                        <a:cs typeface="Times New Roman"/>
                      </a:endParaRPr>
                    </a:p>
                  </a:txBody>
                  <a:tcPr marL="40588" marR="40588" marT="0" marB="0" anchor="ctr"/>
                </a:tc>
                <a:tc>
                  <a:txBody>
                    <a:bodyPr/>
                    <a:lstStyle/>
                    <a:p>
                      <a:pPr algn="just">
                        <a:spcAft>
                          <a:spcPts val="0"/>
                        </a:spcAft>
                      </a:pPr>
                      <a:r>
                        <a:rPr lang="zh-CN" sz="1100" kern="100">
                          <a:latin typeface="Calibri"/>
                          <a:ea typeface="宋体"/>
                          <a:cs typeface="Times New Roman"/>
                        </a:rPr>
                        <a:t>两个数相除</a:t>
                      </a:r>
                    </a:p>
                  </a:txBody>
                  <a:tcPr marL="40588" marR="40588" marT="0" marB="0" anchor="ctr"/>
                </a:tc>
                <a:tc>
                  <a:txBody>
                    <a:bodyPr/>
                    <a:lstStyle/>
                    <a:p>
                      <a:pPr algn="just">
                        <a:spcAft>
                          <a:spcPts val="0"/>
                        </a:spcAft>
                      </a:pPr>
                      <a:r>
                        <a:rPr lang="en-US" sz="1100" kern="100">
                          <a:latin typeface="Courier New"/>
                          <a:ea typeface="宋体"/>
                          <a:cs typeface="Times New Roman"/>
                        </a:rPr>
                        <a:t>int a=5,b=3;</a:t>
                      </a:r>
                      <a:endParaRPr lang="zh-CN" sz="1100" kern="100">
                        <a:latin typeface="Calibri"/>
                        <a:ea typeface="宋体"/>
                        <a:cs typeface="Times New Roman"/>
                      </a:endParaRPr>
                    </a:p>
                    <a:p>
                      <a:pPr algn="just">
                        <a:spcAft>
                          <a:spcPts val="0"/>
                        </a:spcAft>
                      </a:pPr>
                      <a:r>
                        <a:rPr lang="en-US" sz="1100" kern="100">
                          <a:latin typeface="Courier New"/>
                          <a:ea typeface="宋体"/>
                          <a:cs typeface="Times New Roman"/>
                        </a:rPr>
                        <a:t>//c</a:t>
                      </a:r>
                      <a:r>
                        <a:rPr lang="zh-CN" sz="1100" kern="100">
                          <a:latin typeface="Courier New"/>
                          <a:ea typeface="宋体"/>
                          <a:cs typeface="Courier New"/>
                        </a:rPr>
                        <a:t>的值为</a:t>
                      </a:r>
                      <a:r>
                        <a:rPr lang="en-US" sz="1100" kern="100">
                          <a:latin typeface="Courier New"/>
                          <a:ea typeface="宋体"/>
                          <a:cs typeface="Times New Roman"/>
                        </a:rPr>
                        <a:t>1</a:t>
                      </a:r>
                      <a:r>
                        <a:rPr lang="zh-CN" sz="1100" kern="100">
                          <a:latin typeface="Courier New"/>
                          <a:ea typeface="宋体"/>
                          <a:cs typeface="Courier New"/>
                        </a:rPr>
                        <a:t>（整数）</a:t>
                      </a:r>
                      <a:endParaRPr lang="zh-CN" sz="1100" kern="100">
                        <a:latin typeface="Calibri"/>
                        <a:ea typeface="宋体"/>
                        <a:cs typeface="Times New Roman"/>
                      </a:endParaRPr>
                    </a:p>
                    <a:p>
                      <a:pPr algn="just">
                        <a:spcAft>
                          <a:spcPts val="0"/>
                        </a:spcAft>
                      </a:pPr>
                      <a:r>
                        <a:rPr lang="en-US" sz="1100" kern="100">
                          <a:latin typeface="Courier New"/>
                          <a:ea typeface="宋体"/>
                          <a:cs typeface="Times New Roman"/>
                        </a:rPr>
                        <a:t>int c=a/b;</a:t>
                      </a:r>
                      <a:endParaRPr lang="zh-CN" sz="1100" kern="100">
                        <a:latin typeface="Calibri"/>
                        <a:ea typeface="宋体"/>
                        <a:cs typeface="Times New Roman"/>
                      </a:endParaRPr>
                    </a:p>
                  </a:txBody>
                  <a:tcPr marL="40588" marR="40588" marT="0" marB="0" anchor="ctr"/>
                </a:tc>
                <a:tc>
                  <a:txBody>
                    <a:bodyPr/>
                    <a:lstStyle/>
                    <a:p>
                      <a:pPr algn="just">
                        <a:spcAft>
                          <a:spcPts val="0"/>
                        </a:spcAft>
                      </a:pPr>
                      <a:r>
                        <a:rPr lang="en-US" sz="1100" kern="100">
                          <a:latin typeface="Courier New"/>
                          <a:ea typeface="宋体"/>
                          <a:cs typeface="Times New Roman"/>
                        </a:rPr>
                        <a:t>double a=5.1,b=3;</a:t>
                      </a:r>
                      <a:endParaRPr lang="zh-CN" sz="1100" kern="100">
                        <a:latin typeface="Calibri"/>
                        <a:ea typeface="宋体"/>
                        <a:cs typeface="Times New Roman"/>
                      </a:endParaRPr>
                    </a:p>
                    <a:p>
                      <a:pPr algn="just">
                        <a:spcAft>
                          <a:spcPts val="0"/>
                        </a:spcAft>
                      </a:pPr>
                      <a:r>
                        <a:rPr lang="en-US" sz="1100" kern="100">
                          <a:latin typeface="Courier New"/>
                          <a:ea typeface="宋体"/>
                          <a:cs typeface="Times New Roman"/>
                        </a:rPr>
                        <a:t>//c</a:t>
                      </a:r>
                      <a:r>
                        <a:rPr lang="zh-CN" sz="1100" kern="100">
                          <a:latin typeface="Courier New"/>
                          <a:ea typeface="宋体"/>
                          <a:cs typeface="Courier New"/>
                        </a:rPr>
                        <a:t>的值为</a:t>
                      </a:r>
                      <a:r>
                        <a:rPr lang="en-US" sz="1100" kern="100">
                          <a:latin typeface="Courier New"/>
                          <a:ea typeface="宋体"/>
                          <a:cs typeface="Times New Roman"/>
                        </a:rPr>
                        <a:t>1.7</a:t>
                      </a:r>
                      <a:r>
                        <a:rPr lang="zh-CN" sz="1100" kern="100">
                          <a:latin typeface="Courier New"/>
                          <a:ea typeface="宋体"/>
                          <a:cs typeface="Courier New"/>
                        </a:rPr>
                        <a:t>（浮点数）</a:t>
                      </a:r>
                      <a:endParaRPr lang="zh-CN" sz="1100" kern="100">
                        <a:latin typeface="Calibri"/>
                        <a:ea typeface="宋体"/>
                        <a:cs typeface="Times New Roman"/>
                      </a:endParaRPr>
                    </a:p>
                    <a:p>
                      <a:pPr algn="just">
                        <a:spcAft>
                          <a:spcPts val="0"/>
                        </a:spcAft>
                      </a:pPr>
                      <a:r>
                        <a:rPr lang="en-US" sz="1100" kern="100">
                          <a:latin typeface="Courier New"/>
                          <a:ea typeface="宋体"/>
                          <a:cs typeface="Times New Roman"/>
                        </a:rPr>
                        <a:t>double c=a/b;</a:t>
                      </a:r>
                      <a:endParaRPr lang="zh-CN" sz="1100" kern="100">
                        <a:latin typeface="Calibri"/>
                        <a:ea typeface="宋体"/>
                        <a:cs typeface="Times New Roman"/>
                      </a:endParaRPr>
                    </a:p>
                  </a:txBody>
                  <a:tcPr marL="40588" marR="40588" marT="0" marB="0" anchor="ctr"/>
                </a:tc>
                <a:extLst>
                  <a:ext uri="{0D108BD9-81ED-4DB2-BD59-A6C34878D82A}">
                    <a16:rowId xmlns:a16="http://schemas.microsoft.com/office/drawing/2014/main" val="10004"/>
                  </a:ext>
                </a:extLst>
              </a:tr>
              <a:tr h="536292">
                <a:tc>
                  <a:txBody>
                    <a:bodyPr/>
                    <a:lstStyle/>
                    <a:p>
                      <a:pPr algn="ctr">
                        <a:spcAft>
                          <a:spcPts val="0"/>
                        </a:spcAft>
                      </a:pPr>
                      <a:r>
                        <a:rPr lang="en-US" sz="1100" kern="100">
                          <a:latin typeface="Calibri"/>
                          <a:ea typeface="宋体"/>
                          <a:cs typeface="Times New Roman"/>
                        </a:rPr>
                        <a:t>%</a:t>
                      </a:r>
                      <a:endParaRPr lang="zh-CN" sz="1100" kern="100">
                        <a:latin typeface="Calibri"/>
                        <a:ea typeface="宋体"/>
                        <a:cs typeface="Times New Roman"/>
                      </a:endParaRPr>
                    </a:p>
                  </a:txBody>
                  <a:tcPr marL="40588" marR="40588" marT="0" marB="0" anchor="ctr"/>
                </a:tc>
                <a:tc>
                  <a:txBody>
                    <a:bodyPr/>
                    <a:lstStyle/>
                    <a:p>
                      <a:pPr algn="just">
                        <a:spcAft>
                          <a:spcPts val="0"/>
                        </a:spcAft>
                      </a:pPr>
                      <a:r>
                        <a:rPr lang="zh-CN" sz="1100" kern="100">
                          <a:latin typeface="Calibri"/>
                          <a:ea typeface="宋体"/>
                          <a:cs typeface="Times New Roman"/>
                        </a:rPr>
                        <a:t>取余：第一个数除以第二个数，整除后剩下的余数</a:t>
                      </a:r>
                    </a:p>
                  </a:txBody>
                  <a:tcPr marL="40588" marR="40588" marT="0" marB="0" anchor="ctr"/>
                </a:tc>
                <a:tc>
                  <a:txBody>
                    <a:bodyPr/>
                    <a:lstStyle/>
                    <a:p>
                      <a:pPr algn="just">
                        <a:spcAft>
                          <a:spcPts val="0"/>
                        </a:spcAft>
                      </a:pPr>
                      <a:r>
                        <a:rPr lang="en-US" sz="1100" kern="100">
                          <a:latin typeface="Courier New"/>
                          <a:ea typeface="宋体"/>
                          <a:cs typeface="Times New Roman"/>
                        </a:rPr>
                        <a:t>int a=5,b=3;</a:t>
                      </a:r>
                      <a:endParaRPr lang="zh-CN" sz="1100" kern="100">
                        <a:latin typeface="Calibri"/>
                        <a:ea typeface="宋体"/>
                        <a:cs typeface="Times New Roman"/>
                      </a:endParaRPr>
                    </a:p>
                    <a:p>
                      <a:pPr algn="just">
                        <a:spcAft>
                          <a:spcPts val="0"/>
                        </a:spcAft>
                      </a:pPr>
                      <a:r>
                        <a:rPr lang="en-US" sz="1100" kern="100">
                          <a:latin typeface="Courier New"/>
                          <a:ea typeface="宋体"/>
                          <a:cs typeface="Times New Roman"/>
                        </a:rPr>
                        <a:t>//c</a:t>
                      </a:r>
                      <a:r>
                        <a:rPr lang="zh-CN" sz="1100" kern="100">
                          <a:latin typeface="Courier New"/>
                          <a:ea typeface="宋体"/>
                          <a:cs typeface="Courier New"/>
                        </a:rPr>
                        <a:t>的值为</a:t>
                      </a:r>
                      <a:r>
                        <a:rPr lang="en-US" sz="1100" kern="100">
                          <a:latin typeface="Courier New"/>
                          <a:ea typeface="宋体"/>
                          <a:cs typeface="Times New Roman"/>
                        </a:rPr>
                        <a:t>2</a:t>
                      </a:r>
                      <a:endParaRPr lang="zh-CN" sz="1100" kern="100">
                        <a:latin typeface="Calibri"/>
                        <a:ea typeface="宋体"/>
                        <a:cs typeface="Times New Roman"/>
                      </a:endParaRPr>
                    </a:p>
                    <a:p>
                      <a:pPr algn="just">
                        <a:spcAft>
                          <a:spcPts val="0"/>
                        </a:spcAft>
                      </a:pPr>
                      <a:r>
                        <a:rPr lang="en-US" sz="1100" kern="100">
                          <a:latin typeface="Courier New"/>
                          <a:ea typeface="宋体"/>
                          <a:cs typeface="Times New Roman"/>
                        </a:rPr>
                        <a:t>int c=a%b;</a:t>
                      </a:r>
                      <a:endParaRPr lang="zh-CN" sz="1100" kern="100">
                        <a:latin typeface="Calibri"/>
                        <a:ea typeface="宋体"/>
                        <a:cs typeface="Times New Roman"/>
                      </a:endParaRPr>
                    </a:p>
                  </a:txBody>
                  <a:tcPr marL="40588" marR="40588" marT="0" marB="0" anchor="ctr"/>
                </a:tc>
                <a:tc>
                  <a:txBody>
                    <a:bodyPr/>
                    <a:lstStyle/>
                    <a:p>
                      <a:pPr algn="just">
                        <a:spcAft>
                          <a:spcPts val="0"/>
                        </a:spcAft>
                      </a:pPr>
                      <a:r>
                        <a:rPr lang="en-US" sz="1100" kern="100">
                          <a:latin typeface="Courier New"/>
                          <a:ea typeface="宋体"/>
                          <a:cs typeface="Times New Roman"/>
                        </a:rPr>
                        <a:t>double a=5.2,b=3.1;</a:t>
                      </a:r>
                      <a:endParaRPr lang="zh-CN" sz="1100" kern="100">
                        <a:latin typeface="Calibri"/>
                        <a:ea typeface="宋体"/>
                        <a:cs typeface="Times New Roman"/>
                      </a:endParaRPr>
                    </a:p>
                    <a:p>
                      <a:pPr algn="just">
                        <a:spcAft>
                          <a:spcPts val="0"/>
                        </a:spcAft>
                      </a:pPr>
                      <a:r>
                        <a:rPr lang="en-US" sz="1100" kern="100">
                          <a:latin typeface="Courier New"/>
                          <a:ea typeface="宋体"/>
                          <a:cs typeface="Times New Roman"/>
                        </a:rPr>
                        <a:t>//c</a:t>
                      </a:r>
                      <a:r>
                        <a:rPr lang="zh-CN" sz="1100" kern="100">
                          <a:latin typeface="Courier New"/>
                          <a:ea typeface="宋体"/>
                          <a:cs typeface="Courier New"/>
                        </a:rPr>
                        <a:t>的值为</a:t>
                      </a:r>
                      <a:r>
                        <a:rPr lang="en-US" sz="1100" kern="100">
                          <a:latin typeface="Courier New"/>
                          <a:ea typeface="宋体"/>
                          <a:cs typeface="Times New Roman"/>
                        </a:rPr>
                        <a:t>2.1</a:t>
                      </a:r>
                      <a:endParaRPr lang="zh-CN" sz="1100" kern="100">
                        <a:latin typeface="Calibri"/>
                        <a:ea typeface="宋体"/>
                        <a:cs typeface="Times New Roman"/>
                      </a:endParaRPr>
                    </a:p>
                    <a:p>
                      <a:pPr algn="just">
                        <a:spcAft>
                          <a:spcPts val="0"/>
                        </a:spcAft>
                      </a:pPr>
                      <a:r>
                        <a:rPr lang="en-US" sz="1100" kern="100">
                          <a:latin typeface="Courier New"/>
                          <a:ea typeface="宋体"/>
                          <a:cs typeface="Times New Roman"/>
                        </a:rPr>
                        <a:t>double c=</a:t>
                      </a:r>
                      <a:r>
                        <a:rPr lang="en-US" sz="1100" kern="100" err="1">
                          <a:latin typeface="Courier New"/>
                          <a:ea typeface="宋体"/>
                          <a:cs typeface="Times New Roman"/>
                        </a:rPr>
                        <a:t>a%b</a:t>
                      </a:r>
                      <a:r>
                        <a:rPr lang="en-US" sz="1100" kern="100">
                          <a:latin typeface="Courier New"/>
                          <a:ea typeface="宋体"/>
                          <a:cs typeface="Times New Roman"/>
                        </a:rPr>
                        <a:t>;</a:t>
                      </a:r>
                      <a:endParaRPr lang="zh-CN" sz="1100" kern="100">
                        <a:latin typeface="Calibri"/>
                        <a:ea typeface="宋体"/>
                        <a:cs typeface="Times New Roman"/>
                      </a:endParaRPr>
                    </a:p>
                  </a:txBody>
                  <a:tcPr marL="40588" marR="40588" marT="0" marB="0" anchor="ctr"/>
                </a:tc>
                <a:extLst>
                  <a:ext uri="{0D108BD9-81ED-4DB2-BD59-A6C34878D82A}">
                    <a16:rowId xmlns:a16="http://schemas.microsoft.com/office/drawing/2014/main" val="10005"/>
                  </a:ext>
                </a:extLst>
              </a:tr>
            </a:tbl>
          </a:graphicData>
        </a:graphic>
      </p:graphicFrame>
      <p:sp>
        <p:nvSpPr>
          <p:cNvPr id="12" name="文本占位符 11"/>
          <p:cNvSpPr>
            <a:spLocks noGrp="1"/>
          </p:cNvSpPr>
          <p:nvPr>
            <p:ph type="body" sz="quarter" idx="12"/>
          </p:nvPr>
        </p:nvSpPr>
        <p:spPr>
          <a:xfrm>
            <a:off x="857250" y="4214824"/>
            <a:ext cx="8072468" cy="857238"/>
          </a:xfrm>
        </p:spPr>
        <p:txBody>
          <a:bodyPr/>
          <a:lstStyle/>
          <a:p>
            <a:r>
              <a:rPr sz="1200"/>
              <a:t>如果</a:t>
            </a:r>
            <a:r>
              <a:rPr lang="en-US" sz="1200"/>
              <a:t>/</a:t>
            </a:r>
            <a:r>
              <a:rPr sz="1200"/>
              <a:t>和</a:t>
            </a:r>
            <a:r>
              <a:rPr lang="en-US" sz="1200"/>
              <a:t>%</a:t>
            </a:r>
            <a:r>
              <a:rPr sz="1200"/>
              <a:t>的两个操作数都是整数类型，则除数不能是</a:t>
            </a:r>
            <a:r>
              <a:rPr lang="en-US" sz="1200"/>
              <a:t>0</a:t>
            </a:r>
            <a:r>
              <a:rPr sz="1200"/>
              <a:t>，否则引发除以</a:t>
            </a:r>
            <a:r>
              <a:rPr lang="en-US" sz="1200"/>
              <a:t>0</a:t>
            </a:r>
            <a:r>
              <a:rPr sz="1200"/>
              <a:t>异常。但如果两个操作数有一个是浮点数，或者两个都是浮点数，此时允许除数是</a:t>
            </a:r>
            <a:r>
              <a:rPr lang="en-US" sz="1200"/>
              <a:t>0</a:t>
            </a:r>
            <a:r>
              <a:rPr sz="1200"/>
              <a:t>或</a:t>
            </a:r>
            <a:r>
              <a:rPr lang="en-US" sz="1200"/>
              <a:t>0.0</a:t>
            </a:r>
            <a:r>
              <a:rPr sz="1200"/>
              <a:t>，任何数除</a:t>
            </a:r>
            <a:r>
              <a:rPr lang="en-US" sz="1200"/>
              <a:t>0</a:t>
            </a:r>
            <a:r>
              <a:rPr sz="1200"/>
              <a:t>得到的结果是正无穷大（</a:t>
            </a:r>
            <a:r>
              <a:rPr lang="en-US" sz="1200" u="sng">
                <a:solidFill>
                  <a:schemeClr val="accent1"/>
                </a:solidFill>
              </a:rPr>
              <a:t>Infinity</a:t>
            </a:r>
            <a:r>
              <a:rPr sz="1200"/>
              <a:t>）或负无穷大（</a:t>
            </a:r>
            <a:r>
              <a:rPr lang="en-US" sz="1200" u="sng">
                <a:solidFill>
                  <a:schemeClr val="accent1"/>
                </a:solidFill>
              </a:rPr>
              <a:t>-Infinity</a:t>
            </a:r>
            <a:r>
              <a:rPr sz="1200"/>
              <a:t>），任何数对</a:t>
            </a:r>
            <a:r>
              <a:rPr lang="en-US" sz="1200"/>
              <a:t>0</a:t>
            </a:r>
            <a:r>
              <a:rPr sz="1200"/>
              <a:t>取余得到的结果是非数：</a:t>
            </a:r>
            <a:r>
              <a:rPr lang="en-US" sz="1200" u="sng" err="1">
                <a:solidFill>
                  <a:schemeClr val="accent1"/>
                </a:solidFill>
              </a:rPr>
              <a:t>NaN</a:t>
            </a:r>
            <a:r>
              <a:rPr sz="1200"/>
              <a:t>。</a:t>
            </a:r>
          </a:p>
        </p:txBody>
      </p:sp>
      <p:pic>
        <p:nvPicPr>
          <p:cNvPr id="10" name="图片 9"/>
          <p:cNvPicPr>
            <a:picLocks noChangeAspect="1"/>
          </p:cNvPicPr>
          <p:nvPr/>
        </p:nvPicPr>
        <p:blipFill>
          <a:blip r:embed="rId3" cstate="print">
            <a:duotone>
              <a:schemeClr val="accent1">
                <a:shade val="45000"/>
                <a:satMod val="135000"/>
              </a:schemeClr>
              <a:prstClr val="white"/>
            </a:duotone>
          </a:blip>
          <a:stretch>
            <a:fillRect/>
          </a:stretch>
        </p:blipFill>
        <p:spPr>
          <a:xfrm>
            <a:off x="227052" y="4350834"/>
            <a:ext cx="484014" cy="484014"/>
          </a:xfrm>
          <a:prstGeom prst="rect">
            <a:avLst/>
          </a:prstGeom>
        </p:spPr>
      </p:pic>
      <p:sp>
        <p:nvSpPr>
          <p:cNvPr id="11" name="文本框 6"/>
          <p:cNvSpPr txBox="1"/>
          <p:nvPr/>
        </p:nvSpPr>
        <p:spPr>
          <a:xfrm>
            <a:off x="192061" y="4803793"/>
            <a:ext cx="593725" cy="339725"/>
          </a:xfrm>
          <a:prstGeom prst="rect">
            <a:avLst/>
          </a:prstGeom>
          <a:noFill/>
        </p:spPr>
        <p:txBody>
          <a:bodyPr wrap="none">
            <a:spAutoFit/>
          </a:bodyPr>
          <a:lstStyle/>
          <a:p>
            <a:pPr>
              <a:defRPr/>
            </a:pPr>
            <a:r>
              <a:rPr lang="zh-CN" altLang="en-US" sz="1600" i="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bg/>
                                          </p:spTgt>
                                        </p:tgtEl>
                                        <p:attrNameLst>
                                          <p:attrName>style.visibility</p:attrName>
                                        </p:attrNameLst>
                                      </p:cBhvr>
                                      <p:to>
                                        <p:strVal val="visible"/>
                                      </p:to>
                                    </p:set>
                                    <p:anim calcmode="lin" valueType="num">
                                      <p:cBhvr additive="base">
                                        <p:cTn id="19"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 calcmode="lin" valueType="num">
                                      <p:cBhvr additive="base">
                                        <p:cTn id="2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2" grpId="0" uiExpand="1" build="p" animBg="1"/>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a:t>MathOper.java</a:t>
            </a:r>
            <a:r>
              <a:rPr lang="zh-CN" altLang="en-US" sz="2400"/>
              <a:t>（代码</a:t>
            </a:r>
            <a:r>
              <a:rPr sz="2400"/>
              <a:t>1</a:t>
            </a:r>
            <a:r>
              <a:rPr lang="zh-CN" altLang="en-US" sz="2400"/>
              <a:t>）</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143552"/>
            <a:ext cx="8429652" cy="3785652"/>
          </a:xfrm>
        </p:spPr>
        <p:txBody>
          <a:bodyPr/>
          <a:lstStyle/>
          <a:p>
            <a:r>
              <a:rPr lang="en-US" sz="1600" err="1"/>
              <a:t>int</a:t>
            </a:r>
            <a:r>
              <a:rPr lang="en-US" sz="1600"/>
              <a:t> a = 5;</a:t>
            </a:r>
            <a:endParaRPr sz="1600"/>
          </a:p>
          <a:p>
            <a:r>
              <a:rPr lang="en-US" sz="1600" err="1"/>
              <a:t>int</a:t>
            </a:r>
            <a:r>
              <a:rPr lang="en-US" sz="1600"/>
              <a:t> b = 3;</a:t>
            </a:r>
            <a:endParaRPr sz="1600"/>
          </a:p>
          <a:p>
            <a:r>
              <a:rPr lang="en-US" sz="1600" err="1"/>
              <a:t>int</a:t>
            </a:r>
            <a:r>
              <a:rPr lang="en-US" sz="1600"/>
              <a:t> c = a + b; // c</a:t>
            </a:r>
            <a:r>
              <a:rPr sz="1600"/>
              <a:t>的值为</a:t>
            </a:r>
            <a:r>
              <a:rPr lang="en-US" altLang="zh-CN" sz="1600"/>
              <a:t>8</a:t>
            </a:r>
            <a:endParaRPr sz="1600"/>
          </a:p>
          <a:p>
            <a:r>
              <a:rPr lang="en-US" sz="1600" err="1"/>
              <a:t>System.out.println</a:t>
            </a:r>
            <a:r>
              <a:rPr lang="en-US" sz="1600"/>
              <a:t>(c);</a:t>
            </a:r>
            <a:endParaRPr sz="1600"/>
          </a:p>
          <a:p>
            <a:r>
              <a:rPr lang="en-US" sz="1600"/>
              <a:t>// </a:t>
            </a:r>
            <a:r>
              <a:rPr sz="1600"/>
              <a:t>字符串连接</a:t>
            </a:r>
          </a:p>
          <a:p>
            <a:r>
              <a:rPr lang="en-US" sz="1600"/>
              <a:t>String s1 = "</a:t>
            </a:r>
            <a:r>
              <a:rPr lang="en-US" sz="1600" err="1"/>
              <a:t>abc</a:t>
            </a:r>
            <a:r>
              <a:rPr lang="en-US" sz="1600"/>
              <a:t>";</a:t>
            </a:r>
            <a:endParaRPr sz="1600"/>
          </a:p>
          <a:p>
            <a:r>
              <a:rPr lang="en-US" sz="1600"/>
              <a:t>String s2 = "</a:t>
            </a:r>
            <a:r>
              <a:rPr lang="en-US" sz="1600" err="1"/>
              <a:t>efg</a:t>
            </a:r>
            <a:r>
              <a:rPr lang="en-US" sz="1600"/>
              <a:t>"; </a:t>
            </a:r>
          </a:p>
          <a:p>
            <a:endParaRPr sz="1600"/>
          </a:p>
          <a:p>
            <a:r>
              <a:rPr lang="en-US" sz="1600"/>
              <a:t>String s3 = s1 + s2; // s3</a:t>
            </a:r>
            <a:r>
              <a:rPr sz="1600"/>
              <a:t>的值为</a:t>
            </a:r>
            <a:r>
              <a:rPr lang="en-US" altLang="zh-CN" sz="1600"/>
              <a:t>"</a:t>
            </a:r>
            <a:r>
              <a:rPr lang="en-US" sz="1600" err="1"/>
              <a:t>abcefg</a:t>
            </a:r>
            <a:r>
              <a:rPr lang="en-US" sz="1600"/>
              <a:t>"</a:t>
            </a:r>
            <a:endParaRPr sz="1600"/>
          </a:p>
          <a:p>
            <a:r>
              <a:rPr lang="en-US" sz="1600" err="1"/>
              <a:t>System.out.println</a:t>
            </a:r>
            <a:r>
              <a:rPr lang="en-US" sz="1600"/>
              <a:t>(s3);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8" end="8"/>
                                            </p:txEl>
                                          </p:spTgt>
                                        </p:tgtEl>
                                        <p:attrNameLst>
                                          <p:attrName>style.visibility</p:attrName>
                                        </p:attrNameLst>
                                      </p:cBhvr>
                                      <p:to>
                                        <p:strVal val="visible"/>
                                      </p:to>
                                    </p:set>
                                    <p:anim calcmode="lin" valueType="num">
                                      <p:cBhvr additive="base">
                                        <p:cTn id="4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 calcmode="lin" valueType="num">
                                      <p:cBhvr additive="base">
                                        <p:cTn id="49"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a:t>MathOper.java</a:t>
            </a:r>
            <a:r>
              <a:rPr lang="zh-CN" altLang="en-US" sz="2400"/>
              <a:t>（代码</a:t>
            </a:r>
            <a:r>
              <a:rPr sz="2400"/>
              <a:t>2</a:t>
            </a:r>
            <a:r>
              <a:rPr lang="zh-CN" altLang="en-US" sz="2400"/>
              <a:t>）</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928676"/>
            <a:ext cx="8429652" cy="4154984"/>
          </a:xfrm>
        </p:spPr>
        <p:txBody>
          <a:bodyPr/>
          <a:lstStyle/>
          <a:p>
            <a:r>
              <a:rPr lang="en-US" sz="1600" err="1"/>
              <a:t>System.out.println</a:t>
            </a:r>
            <a:r>
              <a:rPr lang="en-US" sz="1600"/>
              <a:t>(a - b);</a:t>
            </a:r>
            <a:r>
              <a:rPr sz="1600"/>
              <a:t> </a:t>
            </a:r>
            <a:r>
              <a:rPr lang="en-US" altLang="zh-CN" sz="1600"/>
              <a:t>// </a:t>
            </a:r>
            <a:r>
              <a:rPr sz="1600"/>
              <a:t>两个数相减，结果为</a:t>
            </a:r>
            <a:r>
              <a:rPr lang="en-US" altLang="zh-CN" sz="1600"/>
              <a:t>2</a:t>
            </a:r>
            <a:endParaRPr sz="1600"/>
          </a:p>
          <a:p>
            <a:r>
              <a:rPr lang="en-US" sz="1600" err="1"/>
              <a:t>System.out.println</a:t>
            </a:r>
            <a:r>
              <a:rPr lang="en-US" sz="1600"/>
              <a:t>(a * b);</a:t>
            </a:r>
            <a:r>
              <a:rPr sz="1600"/>
              <a:t> </a:t>
            </a:r>
            <a:r>
              <a:rPr lang="en-US" altLang="zh-CN" sz="1600"/>
              <a:t>// </a:t>
            </a:r>
            <a:r>
              <a:rPr sz="1600"/>
              <a:t>两个数相乘，结果为</a:t>
            </a:r>
            <a:r>
              <a:rPr lang="en-US" altLang="zh-CN" sz="1600"/>
              <a:t>15</a:t>
            </a:r>
            <a:endParaRPr sz="1600"/>
          </a:p>
          <a:p>
            <a:r>
              <a:rPr lang="en-US" sz="1600" err="1"/>
              <a:t>System.out.println</a:t>
            </a:r>
            <a:r>
              <a:rPr lang="en-US" sz="1600"/>
              <a:t>(a / b);</a:t>
            </a:r>
            <a:r>
              <a:rPr sz="1600"/>
              <a:t> </a:t>
            </a:r>
            <a:r>
              <a:rPr lang="en-US" altLang="zh-CN" sz="1600"/>
              <a:t>// </a:t>
            </a:r>
            <a:r>
              <a:rPr sz="1600"/>
              <a:t>两个整数相除，结果为</a:t>
            </a:r>
            <a:r>
              <a:rPr lang="en-US" altLang="zh-CN" sz="1600"/>
              <a:t>1</a:t>
            </a:r>
            <a:endParaRPr sz="1600"/>
          </a:p>
          <a:p>
            <a:r>
              <a:rPr lang="en-US" sz="1600" err="1"/>
              <a:t>System.out.println</a:t>
            </a:r>
            <a:r>
              <a:rPr lang="en-US" sz="1600"/>
              <a:t>(5.1 / 3);</a:t>
            </a:r>
            <a:r>
              <a:rPr sz="1600"/>
              <a:t> </a:t>
            </a:r>
            <a:r>
              <a:rPr lang="en-US" altLang="zh-CN" sz="1600"/>
              <a:t>// </a:t>
            </a:r>
            <a:r>
              <a:rPr sz="1600"/>
              <a:t>两个浮点数相除，结果为</a:t>
            </a:r>
            <a:r>
              <a:rPr lang="en-US" altLang="zh-CN" sz="1600"/>
              <a:t>1.7</a:t>
            </a:r>
            <a:endParaRPr sz="1600"/>
          </a:p>
          <a:p>
            <a:r>
              <a:rPr lang="en-US" sz="1600" err="1"/>
              <a:t>System.out.println</a:t>
            </a:r>
            <a:r>
              <a:rPr lang="en-US" sz="1600"/>
              <a:t>(a % b);</a:t>
            </a:r>
            <a:r>
              <a:rPr sz="1600"/>
              <a:t> </a:t>
            </a:r>
            <a:r>
              <a:rPr lang="en-US" altLang="zh-CN" sz="1600"/>
              <a:t>// </a:t>
            </a:r>
            <a:r>
              <a:rPr sz="1600"/>
              <a:t>两个整数取余，结果为</a:t>
            </a:r>
            <a:r>
              <a:rPr lang="en-US" altLang="zh-CN" sz="1600"/>
              <a:t>2</a:t>
            </a:r>
            <a:endParaRPr sz="1600"/>
          </a:p>
          <a:p>
            <a:r>
              <a:rPr lang="en-US" sz="1600" err="1"/>
              <a:t>System.out.println</a:t>
            </a:r>
            <a:r>
              <a:rPr lang="en-US" sz="1600"/>
              <a:t>(5.2 % 3.1);</a:t>
            </a:r>
            <a:r>
              <a:rPr sz="1600"/>
              <a:t> </a:t>
            </a:r>
            <a:r>
              <a:rPr lang="en-US" altLang="zh-CN" sz="1600"/>
              <a:t>// </a:t>
            </a:r>
            <a:r>
              <a:rPr sz="1600"/>
              <a:t>两个浮点数取余，结果为</a:t>
            </a:r>
            <a:r>
              <a:rPr lang="en-US" altLang="zh-CN" sz="1600"/>
              <a:t>2.1</a:t>
            </a:r>
            <a:endParaRPr sz="1600"/>
          </a:p>
          <a:p>
            <a:r>
              <a:rPr lang="en-US" sz="1600" err="1"/>
              <a:t>System.out.println</a:t>
            </a:r>
            <a:r>
              <a:rPr lang="en-US" sz="1600"/>
              <a:t>(3.1/0);</a:t>
            </a:r>
            <a:r>
              <a:rPr sz="1600"/>
              <a:t> </a:t>
            </a:r>
            <a:r>
              <a:rPr lang="en-US" altLang="zh-CN" sz="1600"/>
              <a:t>//</a:t>
            </a:r>
            <a:r>
              <a:rPr sz="1600"/>
              <a:t>正浮点数除以</a:t>
            </a:r>
            <a:r>
              <a:rPr lang="en-US" altLang="zh-CN" sz="1600"/>
              <a:t>0</a:t>
            </a:r>
            <a:r>
              <a:rPr sz="1600"/>
              <a:t>，结果为</a:t>
            </a:r>
            <a:r>
              <a:rPr lang="en-US" sz="1600"/>
              <a:t>Infinity</a:t>
            </a:r>
            <a:endParaRPr sz="1600"/>
          </a:p>
          <a:p>
            <a:r>
              <a:rPr lang="en-US" sz="1600" err="1"/>
              <a:t>System.out.println</a:t>
            </a:r>
            <a:r>
              <a:rPr lang="en-US" sz="1600"/>
              <a:t>(-8.8/0);</a:t>
            </a:r>
            <a:r>
              <a:rPr sz="1600"/>
              <a:t> </a:t>
            </a:r>
            <a:r>
              <a:rPr lang="en-US" altLang="zh-CN" sz="1600"/>
              <a:t>//</a:t>
            </a:r>
            <a:r>
              <a:rPr sz="1600"/>
              <a:t>负浮点数除以</a:t>
            </a:r>
            <a:r>
              <a:rPr lang="en-US" altLang="zh-CN" sz="1600"/>
              <a:t>0</a:t>
            </a:r>
            <a:r>
              <a:rPr sz="1600"/>
              <a:t>，结果为</a:t>
            </a:r>
            <a:r>
              <a:rPr lang="en-US" altLang="zh-CN" sz="1600"/>
              <a:t>-Infinity</a:t>
            </a:r>
            <a:endParaRPr sz="1600"/>
          </a:p>
          <a:p>
            <a:r>
              <a:rPr lang="en-US" sz="1600" err="1"/>
              <a:t>System.out.println</a:t>
            </a:r>
            <a:r>
              <a:rPr lang="en-US" sz="1600"/>
              <a:t>(5.1%0);</a:t>
            </a:r>
            <a:r>
              <a:rPr sz="1600"/>
              <a:t> </a:t>
            </a:r>
            <a:r>
              <a:rPr lang="en-US" altLang="zh-CN" sz="1600"/>
              <a:t>//</a:t>
            </a:r>
            <a:r>
              <a:rPr sz="1600"/>
              <a:t>正浮点数对</a:t>
            </a:r>
            <a:r>
              <a:rPr lang="en-US" altLang="zh-CN" sz="1600"/>
              <a:t>0</a:t>
            </a:r>
            <a:r>
              <a:rPr sz="1600"/>
              <a:t>取余，结果为</a:t>
            </a:r>
            <a:r>
              <a:rPr lang="en-US" altLang="zh-CN" sz="1600" err="1"/>
              <a:t>NaN</a:t>
            </a:r>
            <a:endParaRPr sz="1600"/>
          </a:p>
          <a:p>
            <a:r>
              <a:rPr lang="en-US" sz="1600" err="1"/>
              <a:t>System.out.println</a:t>
            </a:r>
            <a:r>
              <a:rPr lang="en-US" sz="1600"/>
              <a:t>(6.6%0);</a:t>
            </a:r>
            <a:r>
              <a:rPr sz="1600"/>
              <a:t> </a:t>
            </a:r>
            <a:r>
              <a:rPr lang="en-US" altLang="zh-CN" sz="1600"/>
              <a:t>//</a:t>
            </a:r>
            <a:r>
              <a:rPr sz="1600"/>
              <a:t>负浮点数对</a:t>
            </a:r>
            <a:r>
              <a:rPr lang="en-US" altLang="zh-CN" sz="1600"/>
              <a:t>0</a:t>
            </a:r>
            <a:r>
              <a:rPr sz="1600"/>
              <a:t>取余，结果为</a:t>
            </a:r>
            <a:r>
              <a:rPr lang="en-US" altLang="zh-CN" sz="1600" err="1"/>
              <a:t>NaN</a:t>
            </a:r>
            <a:endParaRPr sz="1600"/>
          </a:p>
          <a:p>
            <a:r>
              <a:rPr lang="en-US" sz="1600" err="1"/>
              <a:t>System.out.println</a:t>
            </a:r>
            <a:r>
              <a:rPr lang="en-US" sz="1600"/>
              <a:t>(3/0);</a:t>
            </a:r>
            <a:r>
              <a:rPr sz="1600"/>
              <a:t> </a:t>
            </a:r>
            <a:r>
              <a:rPr lang="en-US" altLang="zh-CN" sz="1600"/>
              <a:t>//</a:t>
            </a:r>
            <a:r>
              <a:rPr sz="1600"/>
              <a:t>整数除以</a:t>
            </a:r>
            <a:r>
              <a:rPr lang="en-US" altLang="zh-CN" sz="1600"/>
              <a:t>0,</a:t>
            </a:r>
            <a:r>
              <a:rPr sz="1600"/>
              <a:t>将引发异常</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357452"/>
          </a:xfrm>
        </p:spPr>
        <p:txBody>
          <a:bodyPr>
            <a:normAutofit/>
          </a:bodyPr>
          <a:lstStyle/>
          <a:p>
            <a:r>
              <a:rPr lang="zh-CN" altLang="en-US" sz="2200">
                <a:latin typeface="+mn-ea"/>
              </a:rPr>
              <a:t>运行结果：</a:t>
            </a:r>
            <a:endParaRPr lang="en-US" altLang="zh-CN" sz="2200">
              <a:latin typeface="+mn-ea"/>
            </a:endParaRPr>
          </a:p>
          <a:p>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857250" y="928676"/>
            <a:ext cx="6572270" cy="3947234"/>
          </a:xfrm>
        </p:spPr>
        <p:txBody>
          <a:bodyPr/>
          <a:lstStyle/>
          <a:p>
            <a:r>
              <a:rPr lang="en-US" sz="1200"/>
              <a:t>8</a:t>
            </a:r>
            <a:endParaRPr sz="1200"/>
          </a:p>
          <a:p>
            <a:r>
              <a:rPr lang="en-US" sz="1200" err="1"/>
              <a:t>abcefg</a:t>
            </a:r>
            <a:endParaRPr sz="1200"/>
          </a:p>
          <a:p>
            <a:r>
              <a:rPr lang="en-US" sz="1200"/>
              <a:t>2</a:t>
            </a:r>
            <a:endParaRPr sz="1200"/>
          </a:p>
          <a:p>
            <a:r>
              <a:rPr lang="en-US" sz="1200"/>
              <a:t>15</a:t>
            </a:r>
            <a:endParaRPr sz="1200"/>
          </a:p>
          <a:p>
            <a:r>
              <a:rPr lang="en-US" sz="1200"/>
              <a:t>1</a:t>
            </a:r>
            <a:endParaRPr sz="1200"/>
          </a:p>
          <a:p>
            <a:r>
              <a:rPr lang="en-US" sz="1200"/>
              <a:t>1.7</a:t>
            </a:r>
            <a:endParaRPr sz="1200"/>
          </a:p>
          <a:p>
            <a:r>
              <a:rPr lang="en-US" sz="1200"/>
              <a:t>2</a:t>
            </a:r>
            <a:endParaRPr sz="1200"/>
          </a:p>
          <a:p>
            <a:r>
              <a:rPr lang="en-US" sz="1200"/>
              <a:t>2.1</a:t>
            </a:r>
            <a:endParaRPr sz="1200"/>
          </a:p>
          <a:p>
            <a:r>
              <a:rPr lang="en-US" sz="1200"/>
              <a:t>Infinity</a:t>
            </a:r>
            <a:endParaRPr sz="1200"/>
          </a:p>
          <a:p>
            <a:r>
              <a:rPr lang="en-US" sz="1200"/>
              <a:t>-Infinity</a:t>
            </a:r>
            <a:endParaRPr sz="1200"/>
          </a:p>
          <a:p>
            <a:r>
              <a:rPr lang="en-US" sz="1200" err="1"/>
              <a:t>NaN</a:t>
            </a:r>
            <a:endParaRPr sz="1200"/>
          </a:p>
          <a:p>
            <a:r>
              <a:rPr lang="en-US" sz="1200" err="1"/>
              <a:t>NaN</a:t>
            </a:r>
            <a:endParaRPr sz="1200"/>
          </a:p>
          <a:p>
            <a:r>
              <a:rPr lang="en-US" sz="1200"/>
              <a:t>Exception in thread "main" </a:t>
            </a:r>
            <a:r>
              <a:rPr lang="en-US" sz="1200" err="1"/>
              <a:t>java.lang.ArithmeticException</a:t>
            </a:r>
            <a:r>
              <a:rPr lang="en-US" sz="1200"/>
              <a:t>: / by zero</a:t>
            </a:r>
            <a:endParaRPr sz="1200"/>
          </a:p>
          <a:p>
            <a:r>
              <a:rPr lang="en-US" sz="1200"/>
              <a:t>	at </a:t>
            </a:r>
            <a:r>
              <a:rPr lang="en-US" sz="1200" err="1"/>
              <a:t>MathOper.main</a:t>
            </a:r>
            <a:r>
              <a:rPr lang="en-US" sz="1200"/>
              <a:t>(MathOper.java:44)</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
                                            <p:txEl>
                                              <p:pRg st="13" end="13"/>
                                            </p:txEl>
                                          </p:spTgt>
                                        </p:tgtEl>
                                        <p:attrNameLst>
                                          <p:attrName>style.visibility</p:attrName>
                                        </p:attrNameLst>
                                      </p:cBhvr>
                                      <p:to>
                                        <p:strVal val="visible"/>
                                      </p:to>
                                    </p:set>
                                    <p:anim calcmode="lin" valueType="num">
                                      <p:cBhvr additive="base">
                                        <p:cTn id="69"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endParaRPr lang="en-US" altLang="zh-CN"/>
          </a:p>
          <a:p>
            <a:endParaRPr lang="en-US" altLang="zh-CN"/>
          </a:p>
          <a:p>
            <a:endParaRPr lang="en-US" altLang="zh-CN"/>
          </a:p>
          <a:p>
            <a:endParaRPr lang="zh-CN" altLang="en-US"/>
          </a:p>
        </p:txBody>
      </p:sp>
      <p:sp>
        <p:nvSpPr>
          <p:cNvPr id="4" name="标题 3"/>
          <p:cNvSpPr>
            <a:spLocks noGrp="1"/>
          </p:cNvSpPr>
          <p:nvPr>
            <p:ph type="title"/>
          </p:nvPr>
        </p:nvSpPr>
        <p:spPr/>
        <p:txBody>
          <a:bodyPr/>
          <a:lstStyle/>
          <a:p>
            <a:r>
              <a:rPr lang="zh-CN" altLang="en-US"/>
              <a:t>学习路线</a:t>
            </a:r>
          </a:p>
        </p:txBody>
      </p:sp>
      <p:pic>
        <p:nvPicPr>
          <p:cNvPr id="230401" name="Picture 1"/>
          <p:cNvPicPr>
            <a:picLocks noChangeAspect="1" noChangeArrowheads="1"/>
          </p:cNvPicPr>
          <p:nvPr/>
        </p:nvPicPr>
        <p:blipFill>
          <a:blip r:embed="rId3"/>
          <a:srcRect/>
          <a:stretch>
            <a:fillRect/>
          </a:stretch>
        </p:blipFill>
        <p:spPr bwMode="auto">
          <a:xfrm>
            <a:off x="857224" y="642923"/>
            <a:ext cx="7358114" cy="4197680"/>
          </a:xfrm>
          <a:prstGeom prst="rect">
            <a:avLst/>
          </a:prstGeom>
          <a:noFill/>
          <a:ln w="9525">
            <a:noFill/>
            <a:miter lim="800000"/>
            <a:headEnd/>
            <a:tailEnd/>
          </a:ln>
        </p:spPr>
      </p:pic>
    </p:spTree>
    <p:extLst>
      <p:ext uri="{BB962C8B-B14F-4D97-AF65-F5344CB8AC3E}">
        <p14:creationId xmlns:p14="http://schemas.microsoft.com/office/powerpoint/2010/main" val="12840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0401"/>
                                        </p:tgtEl>
                                        <p:attrNameLst>
                                          <p:attrName>style.visibility</p:attrName>
                                        </p:attrNameLst>
                                      </p:cBhvr>
                                      <p:to>
                                        <p:strVal val="visible"/>
                                      </p:to>
                                    </p:set>
                                    <p:anim calcmode="lin" valueType="num">
                                      <p:cBhvr additive="base">
                                        <p:cTn id="7" dur="500" fill="hold"/>
                                        <p:tgtEl>
                                          <p:spTgt spid="230401"/>
                                        </p:tgtEl>
                                        <p:attrNameLst>
                                          <p:attrName>ppt_x</p:attrName>
                                        </p:attrNameLst>
                                      </p:cBhvr>
                                      <p:tavLst>
                                        <p:tav tm="0">
                                          <p:val>
                                            <p:strVal val="#ppt_x"/>
                                          </p:val>
                                        </p:tav>
                                        <p:tav tm="100000">
                                          <p:val>
                                            <p:strVal val="#ppt_x"/>
                                          </p:val>
                                        </p:tav>
                                      </p:tavLst>
                                    </p:anim>
                                    <p:anim calcmode="lin" valueType="num">
                                      <p:cBhvr additive="base">
                                        <p:cTn id="8" dur="500" fill="hold"/>
                                        <p:tgtEl>
                                          <p:spTgt spid="2304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71486"/>
            <a:ext cx="8207375" cy="2071699"/>
          </a:xfrm>
        </p:spPr>
        <p:txBody>
          <a:bodyPr/>
          <a:lstStyle/>
          <a:p>
            <a:r>
              <a:rPr lang="zh-CN"/>
              <a:t>位运算符</a:t>
            </a:r>
            <a:r>
              <a:t>表</a:t>
            </a:r>
            <a:r>
              <a:rPr lang="zh-CN" altLang="en-US"/>
              <a:t>：</a:t>
            </a:r>
            <a:r>
              <a:rPr lang="en-US" altLang="zh-CN"/>
              <a:t>  </a:t>
            </a:r>
          </a:p>
          <a:p>
            <a:endParaRPr lang="en-US" altLang="zh-CN"/>
          </a:p>
          <a:p>
            <a:endParaRPr lang="en-US" altLang="zh-CN"/>
          </a:p>
          <a:p>
            <a:endParaRPr lang="zh-CN" altLang="en-US"/>
          </a:p>
        </p:txBody>
      </p:sp>
      <p:sp>
        <p:nvSpPr>
          <p:cNvPr id="4" name="标题 3"/>
          <p:cNvSpPr>
            <a:spLocks noGrp="1"/>
          </p:cNvSpPr>
          <p:nvPr>
            <p:ph type="title"/>
          </p:nvPr>
        </p:nvSpPr>
        <p:spPr/>
        <p:txBody>
          <a:bodyPr/>
          <a:lstStyle/>
          <a:p>
            <a:pPr lvl="0"/>
            <a:r>
              <a:rPr lang="zh-CN" altLang="en-US"/>
              <a:t>位运算</a:t>
            </a:r>
          </a:p>
        </p:txBody>
      </p:sp>
      <p:graphicFrame>
        <p:nvGraphicFramePr>
          <p:cNvPr id="16" name="表格占位符 15"/>
          <p:cNvGraphicFramePr>
            <a:graphicFrameLocks noGrp="1"/>
          </p:cNvGraphicFramePr>
          <p:nvPr>
            <p:ph type="tbl" sz="quarter" idx="11"/>
            <p:extLst>
              <p:ext uri="{D42A27DB-BD31-4B8C-83A1-F6EECF244321}">
                <p14:modId xmlns:p14="http://schemas.microsoft.com/office/powerpoint/2010/main" val="2575673241"/>
              </p:ext>
            </p:extLst>
          </p:nvPr>
        </p:nvGraphicFramePr>
        <p:xfrm>
          <a:off x="1071538" y="1142990"/>
          <a:ext cx="7215237" cy="3747420"/>
        </p:xfrm>
        <a:graphic>
          <a:graphicData uri="http://schemas.openxmlformats.org/drawingml/2006/table">
            <a:tbl>
              <a:tblPr firstRow="1" bandRow="1">
                <a:tableStyleId>{5C22544A-7EE6-4342-B048-85BDC9FD1C3A}</a:tableStyleId>
              </a:tblPr>
              <a:tblGrid>
                <a:gridCol w="2405079">
                  <a:extLst>
                    <a:ext uri="{9D8B030D-6E8A-4147-A177-3AD203B41FA5}">
                      <a16:colId xmlns:a16="http://schemas.microsoft.com/office/drawing/2014/main" val="20000"/>
                    </a:ext>
                  </a:extLst>
                </a:gridCol>
                <a:gridCol w="2405079">
                  <a:extLst>
                    <a:ext uri="{9D8B030D-6E8A-4147-A177-3AD203B41FA5}">
                      <a16:colId xmlns:a16="http://schemas.microsoft.com/office/drawing/2014/main" val="20001"/>
                    </a:ext>
                  </a:extLst>
                </a:gridCol>
                <a:gridCol w="2405079">
                  <a:extLst>
                    <a:ext uri="{9D8B030D-6E8A-4147-A177-3AD203B41FA5}">
                      <a16:colId xmlns:a16="http://schemas.microsoft.com/office/drawing/2014/main" val="20002"/>
                    </a:ext>
                  </a:extLst>
                </a:gridCol>
              </a:tblGrid>
              <a:tr h="479655">
                <a:tc>
                  <a:txBody>
                    <a:bodyPr/>
                    <a:lstStyle/>
                    <a:p>
                      <a:pPr algn="ctr">
                        <a:spcAft>
                          <a:spcPts val="0"/>
                        </a:spcAft>
                      </a:pPr>
                      <a:r>
                        <a:rPr lang="zh-CN" sz="1200" b="1" kern="100">
                          <a:latin typeface="Calibri"/>
                          <a:ea typeface="宋体"/>
                          <a:cs typeface="Times New Roman"/>
                        </a:rPr>
                        <a:t>操作符</a:t>
                      </a:r>
                      <a:endParaRPr lang="zh-CN" sz="1200" kern="100">
                        <a:latin typeface="Calibri"/>
                        <a:ea typeface="宋体"/>
                        <a:cs typeface="Times New Roman"/>
                      </a:endParaRPr>
                    </a:p>
                  </a:txBody>
                  <a:tcPr marL="68580" marR="68580" marT="0" marB="0" anchor="ctr"/>
                </a:tc>
                <a:tc>
                  <a:txBody>
                    <a:bodyPr/>
                    <a:lstStyle/>
                    <a:p>
                      <a:pPr algn="ctr">
                        <a:spcAft>
                          <a:spcPts val="0"/>
                        </a:spcAft>
                      </a:pPr>
                      <a:r>
                        <a:rPr lang="zh-CN" sz="1200" b="1" kern="100">
                          <a:latin typeface="Calibri"/>
                          <a:ea typeface="宋体"/>
                          <a:cs typeface="Times New Roman"/>
                        </a:rPr>
                        <a:t>描述</a:t>
                      </a:r>
                      <a:endParaRPr lang="zh-CN" sz="1200" kern="100">
                        <a:latin typeface="Calibri"/>
                        <a:ea typeface="宋体"/>
                        <a:cs typeface="Times New Roman"/>
                      </a:endParaRPr>
                    </a:p>
                  </a:txBody>
                  <a:tcPr marL="68580" marR="68580" marT="0" marB="0" anchor="ctr"/>
                </a:tc>
                <a:tc>
                  <a:txBody>
                    <a:bodyPr/>
                    <a:lstStyle/>
                    <a:p>
                      <a:pPr algn="ctr">
                        <a:spcAft>
                          <a:spcPts val="0"/>
                        </a:spcAft>
                      </a:pPr>
                      <a:r>
                        <a:rPr lang="zh-CN" sz="1200" b="1" kern="100">
                          <a:latin typeface="Calibri"/>
                          <a:ea typeface="宋体"/>
                          <a:cs typeface="Times New Roman"/>
                        </a:rPr>
                        <a:t>示例</a:t>
                      </a:r>
                      <a:endParaRPr lang="zh-CN" sz="1200" kern="100">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479655">
                <a:tc>
                  <a:txBody>
                    <a:bodyPr/>
                    <a:lstStyle/>
                    <a:p>
                      <a:pPr algn="ctr">
                        <a:spcAft>
                          <a:spcPts val="0"/>
                        </a:spcAft>
                      </a:pPr>
                      <a:r>
                        <a:rPr lang="en-US" sz="1200" kern="100">
                          <a:latin typeface="Times New Roman"/>
                          <a:ea typeface="宋体"/>
                          <a:cs typeface="Times New Roman"/>
                        </a:rPr>
                        <a:t>&amp;</a:t>
                      </a:r>
                      <a:endParaRPr lang="zh-CN" sz="1200" kern="100">
                        <a:latin typeface="Calibri"/>
                        <a:ea typeface="宋体"/>
                        <a:cs typeface="Times New Roman"/>
                      </a:endParaRPr>
                    </a:p>
                  </a:txBody>
                  <a:tcPr marL="68580" marR="68580" marT="0" marB="0" anchor="ctr"/>
                </a:tc>
                <a:tc>
                  <a:txBody>
                    <a:bodyPr/>
                    <a:lstStyle/>
                    <a:p>
                      <a:pPr algn="just">
                        <a:spcAft>
                          <a:spcPts val="0"/>
                        </a:spcAft>
                      </a:pPr>
                      <a:r>
                        <a:rPr lang="zh-CN" sz="1200" kern="100">
                          <a:latin typeface="Times New Roman"/>
                          <a:ea typeface="宋体"/>
                          <a:cs typeface="Times New Roman"/>
                        </a:rPr>
                        <a:t>按位与，当两位同时为</a:t>
                      </a:r>
                      <a:r>
                        <a:rPr lang="en-US" sz="1200" kern="100">
                          <a:latin typeface="Times New Roman"/>
                          <a:ea typeface="宋体"/>
                          <a:cs typeface="Times New Roman"/>
                        </a:rPr>
                        <a:t>1</a:t>
                      </a:r>
                      <a:r>
                        <a:rPr lang="zh-CN" sz="1200" kern="100">
                          <a:latin typeface="Times New Roman"/>
                          <a:ea typeface="宋体"/>
                          <a:cs typeface="Times New Roman"/>
                        </a:rPr>
                        <a:t>才返回</a:t>
                      </a:r>
                      <a:r>
                        <a:rPr lang="en-US" sz="1200" kern="100">
                          <a:latin typeface="Times New Roman"/>
                          <a:ea typeface="宋体"/>
                          <a:cs typeface="Times New Roman"/>
                        </a:rPr>
                        <a:t>1</a:t>
                      </a:r>
                      <a:endParaRPr lang="zh-CN" sz="1200" kern="100">
                        <a:latin typeface="Calibri"/>
                        <a:ea typeface="宋体"/>
                        <a:cs typeface="Times New Roman"/>
                      </a:endParaRPr>
                    </a:p>
                  </a:txBody>
                  <a:tcPr marL="68580" marR="68580" marT="0" marB="0" anchor="ctr"/>
                </a:tc>
                <a:tc>
                  <a:txBody>
                    <a:bodyPr/>
                    <a:lstStyle/>
                    <a:p>
                      <a:pPr algn="just">
                        <a:spcAft>
                          <a:spcPts val="0"/>
                        </a:spcAft>
                      </a:pPr>
                      <a:r>
                        <a:rPr lang="en-US" sz="1200" kern="100">
                          <a:latin typeface="Times New Roman"/>
                          <a:ea typeface="宋体"/>
                          <a:cs typeface="Times New Roman"/>
                        </a:rPr>
                        <a:t>00101010 &amp; 00001111 = 00001010</a:t>
                      </a:r>
                      <a:endParaRPr lang="zh-CN" sz="1200" kern="100">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479655">
                <a:tc>
                  <a:txBody>
                    <a:bodyPr/>
                    <a:lstStyle/>
                    <a:p>
                      <a:pPr algn="ctr">
                        <a:spcAft>
                          <a:spcPts val="0"/>
                        </a:spcAft>
                      </a:pPr>
                      <a:r>
                        <a:rPr lang="en-US" sz="1200" kern="100">
                          <a:latin typeface="Times New Roman"/>
                          <a:ea typeface="宋体"/>
                          <a:cs typeface="Times New Roman"/>
                        </a:rPr>
                        <a:t>|</a:t>
                      </a:r>
                      <a:endParaRPr lang="zh-CN" sz="1200" kern="100">
                        <a:latin typeface="Calibri"/>
                        <a:ea typeface="宋体"/>
                        <a:cs typeface="Times New Roman"/>
                      </a:endParaRPr>
                    </a:p>
                  </a:txBody>
                  <a:tcPr marL="68580" marR="68580" marT="0" marB="0" anchor="ctr"/>
                </a:tc>
                <a:tc>
                  <a:txBody>
                    <a:bodyPr/>
                    <a:lstStyle/>
                    <a:p>
                      <a:pPr algn="just">
                        <a:spcAft>
                          <a:spcPts val="0"/>
                        </a:spcAft>
                      </a:pPr>
                      <a:r>
                        <a:rPr lang="zh-CN" sz="1200" kern="100">
                          <a:latin typeface="Times New Roman"/>
                          <a:ea typeface="宋体"/>
                          <a:cs typeface="Times New Roman"/>
                        </a:rPr>
                        <a:t>按位或，只要有一位为</a:t>
                      </a:r>
                      <a:r>
                        <a:rPr lang="en-US" sz="1200" kern="100">
                          <a:latin typeface="Times New Roman"/>
                          <a:ea typeface="宋体"/>
                          <a:cs typeface="Times New Roman"/>
                        </a:rPr>
                        <a:t>1</a:t>
                      </a:r>
                      <a:r>
                        <a:rPr lang="zh-CN" sz="1200" kern="100">
                          <a:latin typeface="Times New Roman"/>
                          <a:ea typeface="宋体"/>
                          <a:cs typeface="Times New Roman"/>
                        </a:rPr>
                        <a:t>即可返回</a:t>
                      </a:r>
                      <a:r>
                        <a:rPr lang="en-US" sz="1200" kern="100">
                          <a:latin typeface="Times New Roman"/>
                          <a:ea typeface="宋体"/>
                          <a:cs typeface="Times New Roman"/>
                        </a:rPr>
                        <a:t>1</a:t>
                      </a:r>
                      <a:endParaRPr lang="zh-CN" sz="1200" kern="100">
                        <a:latin typeface="Calibri"/>
                        <a:ea typeface="宋体"/>
                        <a:cs typeface="Times New Roman"/>
                      </a:endParaRPr>
                    </a:p>
                  </a:txBody>
                  <a:tcPr marL="68580" marR="68580" marT="0" marB="0" anchor="ctr"/>
                </a:tc>
                <a:tc>
                  <a:txBody>
                    <a:bodyPr/>
                    <a:lstStyle/>
                    <a:p>
                      <a:pPr algn="just">
                        <a:spcAft>
                          <a:spcPts val="0"/>
                        </a:spcAft>
                      </a:pPr>
                      <a:r>
                        <a:rPr lang="en-US" sz="1200" kern="100">
                          <a:latin typeface="Times New Roman"/>
                          <a:ea typeface="宋体"/>
                          <a:cs typeface="Times New Roman"/>
                        </a:rPr>
                        <a:t>00101010 | 00001111 = 00101111</a:t>
                      </a:r>
                      <a:endParaRPr lang="zh-CN" sz="1200" kern="100">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479655">
                <a:tc>
                  <a:txBody>
                    <a:bodyPr/>
                    <a:lstStyle/>
                    <a:p>
                      <a:pPr algn="ctr">
                        <a:spcAft>
                          <a:spcPts val="0"/>
                        </a:spcAft>
                      </a:pPr>
                      <a:r>
                        <a:rPr lang="en-US" sz="1200" kern="100">
                          <a:latin typeface="Times New Roman"/>
                          <a:ea typeface="宋体"/>
                          <a:cs typeface="Times New Roman"/>
                        </a:rPr>
                        <a:t>^</a:t>
                      </a:r>
                      <a:endParaRPr lang="zh-CN" sz="1200" kern="100">
                        <a:latin typeface="Calibri"/>
                        <a:ea typeface="宋体"/>
                        <a:cs typeface="Times New Roman"/>
                      </a:endParaRPr>
                    </a:p>
                  </a:txBody>
                  <a:tcPr marL="68580" marR="68580" marT="0" marB="0" anchor="ctr"/>
                </a:tc>
                <a:tc>
                  <a:txBody>
                    <a:bodyPr/>
                    <a:lstStyle/>
                    <a:p>
                      <a:pPr algn="just">
                        <a:spcAft>
                          <a:spcPts val="0"/>
                        </a:spcAft>
                      </a:pPr>
                      <a:r>
                        <a:rPr lang="zh-CN" sz="1200" kern="100">
                          <a:latin typeface="Times New Roman"/>
                          <a:ea typeface="宋体"/>
                          <a:cs typeface="Times New Roman"/>
                        </a:rPr>
                        <a:t>按位异或，当两位相同时返回</a:t>
                      </a:r>
                      <a:r>
                        <a:rPr lang="en-US" sz="1200" kern="100">
                          <a:latin typeface="Times New Roman"/>
                          <a:ea typeface="宋体"/>
                          <a:cs typeface="Times New Roman"/>
                        </a:rPr>
                        <a:t>0</a:t>
                      </a:r>
                      <a:r>
                        <a:rPr lang="zh-CN" sz="1200" kern="100">
                          <a:latin typeface="Times New Roman"/>
                          <a:ea typeface="宋体"/>
                          <a:cs typeface="Times New Roman"/>
                        </a:rPr>
                        <a:t>，不同时返回</a:t>
                      </a:r>
                      <a:r>
                        <a:rPr lang="en-US" sz="1200" kern="100">
                          <a:latin typeface="Times New Roman"/>
                          <a:ea typeface="宋体"/>
                          <a:cs typeface="Times New Roman"/>
                        </a:rPr>
                        <a:t>1</a:t>
                      </a:r>
                      <a:endParaRPr lang="zh-CN" sz="1200" kern="100">
                        <a:latin typeface="Calibri"/>
                        <a:ea typeface="宋体"/>
                        <a:cs typeface="Times New Roman"/>
                      </a:endParaRPr>
                    </a:p>
                  </a:txBody>
                  <a:tcPr marL="68580" marR="68580" marT="0" marB="0" anchor="ctr"/>
                </a:tc>
                <a:tc>
                  <a:txBody>
                    <a:bodyPr/>
                    <a:lstStyle/>
                    <a:p>
                      <a:pPr algn="just">
                        <a:spcAft>
                          <a:spcPts val="0"/>
                        </a:spcAft>
                      </a:pPr>
                      <a:r>
                        <a:rPr lang="en-US" sz="1200" kern="100">
                          <a:latin typeface="Times New Roman"/>
                          <a:ea typeface="宋体"/>
                          <a:cs typeface="Times New Roman"/>
                        </a:rPr>
                        <a:t>00101010 | 00001111 = 00100101</a:t>
                      </a:r>
                      <a:endParaRPr lang="zh-CN" sz="1200" kern="100">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479655">
                <a:tc>
                  <a:txBody>
                    <a:bodyPr/>
                    <a:lstStyle/>
                    <a:p>
                      <a:pPr algn="ctr">
                        <a:spcAft>
                          <a:spcPts val="0"/>
                        </a:spcAft>
                      </a:pPr>
                      <a:r>
                        <a:rPr lang="en-US" sz="1200" kern="100">
                          <a:latin typeface="Times New Roman"/>
                          <a:ea typeface="宋体"/>
                          <a:cs typeface="Times New Roman"/>
                        </a:rPr>
                        <a:t>&lt;&lt;</a:t>
                      </a:r>
                      <a:endParaRPr lang="zh-CN" sz="1200" kern="100">
                        <a:latin typeface="Calibri"/>
                        <a:ea typeface="宋体"/>
                        <a:cs typeface="Times New Roman"/>
                      </a:endParaRPr>
                    </a:p>
                  </a:txBody>
                  <a:tcPr marL="68580" marR="68580" marT="0" marB="0" anchor="ctr"/>
                </a:tc>
                <a:tc>
                  <a:txBody>
                    <a:bodyPr/>
                    <a:lstStyle/>
                    <a:p>
                      <a:pPr algn="just">
                        <a:spcAft>
                          <a:spcPts val="0"/>
                        </a:spcAft>
                      </a:pPr>
                      <a:r>
                        <a:rPr lang="zh-CN" sz="1200" kern="100">
                          <a:latin typeface="Times New Roman"/>
                          <a:ea typeface="宋体"/>
                          <a:cs typeface="Times New Roman"/>
                        </a:rPr>
                        <a:t>左移，</a:t>
                      </a:r>
                      <a:r>
                        <a:rPr lang="en-US" sz="1200" kern="100">
                          <a:latin typeface="Times New Roman"/>
                          <a:ea typeface="宋体"/>
                          <a:cs typeface="Times New Roman"/>
                        </a:rPr>
                        <a:t>N&lt;&lt;S</a:t>
                      </a:r>
                      <a:r>
                        <a:rPr lang="zh-CN" sz="1200" kern="100">
                          <a:latin typeface="Times New Roman"/>
                          <a:ea typeface="宋体"/>
                          <a:cs typeface="Times New Roman"/>
                        </a:rPr>
                        <a:t>的值是将</a:t>
                      </a:r>
                      <a:r>
                        <a:rPr lang="en-US" sz="1200" kern="100">
                          <a:latin typeface="Times New Roman"/>
                          <a:ea typeface="宋体"/>
                          <a:cs typeface="Times New Roman"/>
                        </a:rPr>
                        <a:t>N</a:t>
                      </a:r>
                      <a:r>
                        <a:rPr lang="zh-CN" sz="1200" kern="100">
                          <a:latin typeface="Times New Roman"/>
                          <a:ea typeface="宋体"/>
                          <a:cs typeface="Times New Roman"/>
                        </a:rPr>
                        <a:t>左移</a:t>
                      </a:r>
                      <a:r>
                        <a:rPr lang="en-US" sz="1200" kern="100">
                          <a:latin typeface="Times New Roman"/>
                          <a:ea typeface="宋体"/>
                          <a:cs typeface="Times New Roman"/>
                        </a:rPr>
                        <a:t>S</a:t>
                      </a:r>
                      <a:r>
                        <a:rPr lang="zh-CN" sz="1200" kern="100">
                          <a:latin typeface="Times New Roman"/>
                          <a:ea typeface="宋体"/>
                          <a:cs typeface="Times New Roman"/>
                        </a:rPr>
                        <a:t>位，右边空出来的位填充</a:t>
                      </a:r>
                      <a:r>
                        <a:rPr lang="en-US" sz="1200" kern="100">
                          <a:latin typeface="Times New Roman"/>
                          <a:ea typeface="宋体"/>
                          <a:cs typeface="Times New Roman"/>
                        </a:rPr>
                        <a:t>0</a:t>
                      </a:r>
                      <a:r>
                        <a:rPr lang="zh-CN" sz="1200" kern="100">
                          <a:latin typeface="Times New Roman"/>
                          <a:ea typeface="宋体"/>
                          <a:cs typeface="Times New Roman"/>
                        </a:rPr>
                        <a:t>，相当于乘</a:t>
                      </a:r>
                      <a:r>
                        <a:rPr lang="en-US" sz="1200" kern="100">
                          <a:latin typeface="Times New Roman"/>
                          <a:ea typeface="宋体"/>
                          <a:cs typeface="Times New Roman"/>
                        </a:rPr>
                        <a:t>2</a:t>
                      </a:r>
                      <a:r>
                        <a:rPr lang="zh-CN" sz="1200" kern="100">
                          <a:latin typeface="Times New Roman"/>
                          <a:ea typeface="宋体"/>
                          <a:cs typeface="Times New Roman"/>
                        </a:rPr>
                        <a:t>的</a:t>
                      </a:r>
                      <a:r>
                        <a:rPr lang="en-US" sz="1200" kern="100">
                          <a:latin typeface="Times New Roman"/>
                          <a:ea typeface="宋体"/>
                          <a:cs typeface="Times New Roman"/>
                        </a:rPr>
                        <a:t>S</a:t>
                      </a:r>
                      <a:r>
                        <a:rPr lang="zh-CN" sz="1200" kern="100">
                          <a:latin typeface="Times New Roman"/>
                          <a:ea typeface="宋体"/>
                          <a:cs typeface="Times New Roman"/>
                        </a:rPr>
                        <a:t>次方</a:t>
                      </a:r>
                      <a:endParaRPr lang="zh-CN" sz="1200" kern="100">
                        <a:latin typeface="Calibri"/>
                        <a:ea typeface="宋体"/>
                        <a:cs typeface="Times New Roman"/>
                      </a:endParaRPr>
                    </a:p>
                  </a:txBody>
                  <a:tcPr marL="68580" marR="68580" marT="0" marB="0" anchor="ctr"/>
                </a:tc>
                <a:tc>
                  <a:txBody>
                    <a:bodyPr/>
                    <a:lstStyle/>
                    <a:p>
                      <a:pPr algn="just">
                        <a:spcAft>
                          <a:spcPts val="0"/>
                        </a:spcAft>
                      </a:pPr>
                      <a:r>
                        <a:rPr lang="en-US" sz="1200" kern="100">
                          <a:latin typeface="Times New Roman"/>
                          <a:ea typeface="宋体"/>
                          <a:cs typeface="Times New Roman"/>
                        </a:rPr>
                        <a:t>11111000&lt;&lt;1 =11110000</a:t>
                      </a:r>
                    </a:p>
                    <a:p>
                      <a:pPr algn="just">
                        <a:spcAft>
                          <a:spcPts val="0"/>
                        </a:spcAft>
                      </a:pPr>
                      <a:r>
                        <a:rPr lang="zh-CN" altLang="en-US" sz="1200" kern="100">
                          <a:solidFill>
                            <a:schemeClr val="accent1"/>
                          </a:solidFill>
                          <a:latin typeface="Times New Roman"/>
                          <a:ea typeface="宋体"/>
                          <a:cs typeface="Times New Roman"/>
                        </a:rPr>
                        <a:t>（</a:t>
                      </a:r>
                      <a:r>
                        <a:rPr lang="en-US" altLang="zh-CN" sz="1200" kern="100">
                          <a:solidFill>
                            <a:schemeClr val="accent1"/>
                          </a:solidFill>
                          <a:latin typeface="Times New Roman"/>
                          <a:ea typeface="宋体"/>
                          <a:cs typeface="Times New Roman"/>
                        </a:rPr>
                        <a:t>-8</a:t>
                      </a:r>
                      <a:r>
                        <a:rPr lang="zh-CN" altLang="en-US" sz="1200" kern="100">
                          <a:solidFill>
                            <a:schemeClr val="accent1"/>
                          </a:solidFill>
                          <a:latin typeface="Times New Roman"/>
                          <a:ea typeface="宋体"/>
                          <a:cs typeface="Times New Roman"/>
                        </a:rPr>
                        <a:t>）               （</a:t>
                      </a:r>
                      <a:r>
                        <a:rPr lang="en-US" altLang="zh-CN" sz="1200" kern="100">
                          <a:solidFill>
                            <a:schemeClr val="accent1"/>
                          </a:solidFill>
                          <a:latin typeface="Times New Roman"/>
                          <a:ea typeface="宋体"/>
                          <a:cs typeface="Times New Roman"/>
                        </a:rPr>
                        <a:t>-16</a:t>
                      </a:r>
                      <a:r>
                        <a:rPr lang="zh-CN" altLang="en-US" sz="1200" kern="100">
                          <a:solidFill>
                            <a:schemeClr val="accent1"/>
                          </a:solidFill>
                          <a:latin typeface="Times New Roman"/>
                          <a:ea typeface="宋体"/>
                          <a:cs typeface="Times New Roman"/>
                        </a:rPr>
                        <a:t>）</a:t>
                      </a:r>
                      <a:endParaRPr lang="zh-CN" sz="1200" kern="100">
                        <a:solidFill>
                          <a:schemeClr val="accent1"/>
                        </a:solidFill>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r h="479655">
                <a:tc>
                  <a:txBody>
                    <a:bodyPr/>
                    <a:lstStyle/>
                    <a:p>
                      <a:pPr algn="ctr">
                        <a:spcAft>
                          <a:spcPts val="0"/>
                        </a:spcAft>
                      </a:pPr>
                      <a:r>
                        <a:rPr lang="en-US" sz="1200" kern="100">
                          <a:latin typeface="Times New Roman"/>
                          <a:ea typeface="宋体"/>
                          <a:cs typeface="Times New Roman"/>
                        </a:rPr>
                        <a:t>&gt;&gt;</a:t>
                      </a:r>
                      <a:endParaRPr lang="zh-CN" sz="1200" kern="100">
                        <a:latin typeface="Calibri"/>
                        <a:ea typeface="宋体"/>
                        <a:cs typeface="Times New Roman"/>
                      </a:endParaRPr>
                    </a:p>
                  </a:txBody>
                  <a:tcPr marL="68580" marR="68580" marT="0" marB="0" anchor="ctr"/>
                </a:tc>
                <a:tc>
                  <a:txBody>
                    <a:bodyPr/>
                    <a:lstStyle/>
                    <a:p>
                      <a:pPr algn="just">
                        <a:spcAft>
                          <a:spcPts val="0"/>
                        </a:spcAft>
                      </a:pPr>
                      <a:r>
                        <a:rPr lang="zh-CN" sz="1200" kern="100">
                          <a:latin typeface="Times New Roman"/>
                          <a:ea typeface="宋体"/>
                          <a:cs typeface="Times New Roman"/>
                        </a:rPr>
                        <a:t>右移，</a:t>
                      </a:r>
                      <a:r>
                        <a:rPr lang="en-US" sz="1200" kern="100">
                          <a:latin typeface="Times New Roman"/>
                          <a:ea typeface="宋体"/>
                          <a:cs typeface="Times New Roman"/>
                        </a:rPr>
                        <a:t>N&gt;&gt;S</a:t>
                      </a:r>
                      <a:r>
                        <a:rPr lang="zh-CN" sz="1200" kern="100">
                          <a:latin typeface="Times New Roman"/>
                          <a:ea typeface="宋体"/>
                          <a:cs typeface="Times New Roman"/>
                        </a:rPr>
                        <a:t>的值是将</a:t>
                      </a:r>
                      <a:r>
                        <a:rPr lang="en-US" sz="1200" kern="100">
                          <a:latin typeface="Times New Roman"/>
                          <a:ea typeface="宋体"/>
                          <a:cs typeface="Times New Roman"/>
                        </a:rPr>
                        <a:t>N</a:t>
                      </a:r>
                      <a:r>
                        <a:rPr lang="zh-CN" sz="1200" kern="100">
                          <a:latin typeface="Times New Roman"/>
                          <a:ea typeface="宋体"/>
                          <a:cs typeface="Times New Roman"/>
                        </a:rPr>
                        <a:t>右移</a:t>
                      </a:r>
                      <a:r>
                        <a:rPr lang="en-US" sz="1200" kern="100">
                          <a:latin typeface="Times New Roman"/>
                          <a:ea typeface="宋体"/>
                          <a:cs typeface="Times New Roman"/>
                        </a:rPr>
                        <a:t>S</a:t>
                      </a:r>
                      <a:r>
                        <a:rPr lang="zh-CN" sz="1200" kern="100">
                          <a:latin typeface="Times New Roman"/>
                          <a:ea typeface="宋体"/>
                          <a:cs typeface="Times New Roman"/>
                        </a:rPr>
                        <a:t>位，左边空出来的位如果是</a:t>
                      </a:r>
                      <a:r>
                        <a:rPr lang="zh-CN" sz="1200" u="sng" kern="100">
                          <a:solidFill>
                            <a:schemeClr val="accent1"/>
                          </a:solidFill>
                          <a:latin typeface="Times New Roman"/>
                          <a:ea typeface="宋体"/>
                          <a:cs typeface="Times New Roman"/>
                        </a:rPr>
                        <a:t>正数则填充</a:t>
                      </a:r>
                      <a:r>
                        <a:rPr lang="en-US" sz="1200" u="sng" kern="100">
                          <a:solidFill>
                            <a:schemeClr val="accent1"/>
                          </a:solidFill>
                          <a:latin typeface="Times New Roman"/>
                          <a:ea typeface="宋体"/>
                          <a:cs typeface="Times New Roman"/>
                        </a:rPr>
                        <a:t>0</a:t>
                      </a:r>
                      <a:r>
                        <a:rPr lang="zh-CN" sz="1200" u="sng" kern="100">
                          <a:solidFill>
                            <a:schemeClr val="accent1"/>
                          </a:solidFill>
                          <a:latin typeface="Times New Roman"/>
                          <a:ea typeface="宋体"/>
                          <a:cs typeface="Times New Roman"/>
                        </a:rPr>
                        <a:t>，负数则填充</a:t>
                      </a:r>
                      <a:r>
                        <a:rPr lang="en-US" sz="1200" u="sng" kern="100">
                          <a:solidFill>
                            <a:schemeClr val="accent1"/>
                          </a:solidFill>
                          <a:latin typeface="Times New Roman"/>
                          <a:ea typeface="宋体"/>
                          <a:cs typeface="Times New Roman"/>
                        </a:rPr>
                        <a:t>1</a:t>
                      </a:r>
                      <a:r>
                        <a:rPr lang="zh-CN" sz="1200" kern="100">
                          <a:latin typeface="Times New Roman"/>
                          <a:ea typeface="宋体"/>
                          <a:cs typeface="Times New Roman"/>
                        </a:rPr>
                        <a:t>，相当于除</a:t>
                      </a:r>
                      <a:r>
                        <a:rPr lang="en-US" sz="1200" kern="100">
                          <a:latin typeface="Times New Roman"/>
                          <a:ea typeface="宋体"/>
                          <a:cs typeface="Times New Roman"/>
                        </a:rPr>
                        <a:t>2</a:t>
                      </a:r>
                      <a:r>
                        <a:rPr lang="zh-CN" sz="1200" kern="100">
                          <a:latin typeface="Times New Roman"/>
                          <a:ea typeface="宋体"/>
                          <a:cs typeface="Times New Roman"/>
                        </a:rPr>
                        <a:t>的</a:t>
                      </a:r>
                      <a:r>
                        <a:rPr lang="en-US" sz="1200" kern="100">
                          <a:latin typeface="Times New Roman"/>
                          <a:ea typeface="宋体"/>
                          <a:cs typeface="Times New Roman"/>
                        </a:rPr>
                        <a:t>S</a:t>
                      </a:r>
                      <a:r>
                        <a:rPr lang="zh-CN" sz="1200" kern="100">
                          <a:latin typeface="Times New Roman"/>
                          <a:ea typeface="宋体"/>
                          <a:cs typeface="Times New Roman"/>
                        </a:rPr>
                        <a:t>次方</a:t>
                      </a:r>
                      <a:endParaRPr lang="zh-CN" sz="1200" kern="100">
                        <a:latin typeface="Calibri"/>
                        <a:ea typeface="宋体"/>
                        <a:cs typeface="Times New Roman"/>
                      </a:endParaRPr>
                    </a:p>
                  </a:txBody>
                  <a:tcPr marL="68580" marR="68580" marT="0" marB="0" anchor="ctr"/>
                </a:tc>
                <a:tc>
                  <a:txBody>
                    <a:bodyPr/>
                    <a:lstStyle/>
                    <a:p>
                      <a:pPr algn="just">
                        <a:spcAft>
                          <a:spcPts val="0"/>
                        </a:spcAft>
                      </a:pPr>
                      <a:r>
                        <a:rPr lang="en-US" sz="1200" kern="100">
                          <a:latin typeface="Times New Roman"/>
                          <a:ea typeface="宋体"/>
                          <a:cs typeface="Times New Roman"/>
                        </a:rPr>
                        <a:t>11111000&gt;&gt;1 =</a:t>
                      </a:r>
                      <a:r>
                        <a:rPr lang="en-US" altLang="zh-CN" sz="1200" kern="100">
                          <a:solidFill>
                            <a:schemeClr val="accent1"/>
                          </a:solidFill>
                          <a:latin typeface="Times New Roman"/>
                          <a:ea typeface="宋体"/>
                          <a:cs typeface="Times New Roman"/>
                        </a:rPr>
                        <a:t>1</a:t>
                      </a:r>
                      <a:r>
                        <a:rPr lang="en-US" altLang="zh-CN" sz="1200" kern="100">
                          <a:latin typeface="Times New Roman"/>
                          <a:ea typeface="宋体"/>
                          <a:cs typeface="Times New Roman"/>
                        </a:rPr>
                        <a:t>1</a:t>
                      </a:r>
                      <a:r>
                        <a:rPr lang="en-US" sz="1200" kern="100">
                          <a:latin typeface="Times New Roman"/>
                          <a:ea typeface="宋体"/>
                          <a:cs typeface="Times New Roman"/>
                        </a:rPr>
                        <a:t>111100</a:t>
                      </a:r>
                    </a:p>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200" kern="100">
                          <a:solidFill>
                            <a:schemeClr val="accent1"/>
                          </a:solidFill>
                          <a:latin typeface="Times New Roman"/>
                          <a:ea typeface="宋体"/>
                          <a:cs typeface="Times New Roman"/>
                        </a:rPr>
                        <a:t>（</a:t>
                      </a:r>
                      <a:r>
                        <a:rPr lang="en-US" altLang="zh-CN" sz="1200" kern="100">
                          <a:solidFill>
                            <a:schemeClr val="accent1"/>
                          </a:solidFill>
                          <a:latin typeface="Times New Roman"/>
                          <a:ea typeface="宋体"/>
                          <a:cs typeface="Times New Roman"/>
                        </a:rPr>
                        <a:t>-8</a:t>
                      </a:r>
                      <a:r>
                        <a:rPr lang="zh-CN" altLang="en-US" sz="1200" kern="100">
                          <a:solidFill>
                            <a:schemeClr val="accent1"/>
                          </a:solidFill>
                          <a:latin typeface="Times New Roman"/>
                          <a:ea typeface="宋体"/>
                          <a:cs typeface="Times New Roman"/>
                        </a:rPr>
                        <a:t>）               （</a:t>
                      </a:r>
                      <a:r>
                        <a:rPr lang="en-US" altLang="zh-CN" sz="1200" kern="100">
                          <a:solidFill>
                            <a:schemeClr val="accent1"/>
                          </a:solidFill>
                          <a:latin typeface="Times New Roman"/>
                          <a:ea typeface="宋体"/>
                          <a:cs typeface="Times New Roman"/>
                        </a:rPr>
                        <a:t>-4</a:t>
                      </a:r>
                      <a:r>
                        <a:rPr lang="zh-CN" altLang="en-US" sz="1200" kern="100">
                          <a:solidFill>
                            <a:schemeClr val="accent1"/>
                          </a:solidFill>
                          <a:latin typeface="Times New Roman"/>
                          <a:ea typeface="宋体"/>
                          <a:cs typeface="Times New Roman"/>
                        </a:rPr>
                        <a:t>）</a:t>
                      </a:r>
                      <a:endParaRPr lang="zh-CN" altLang="zh-CN" sz="1200" kern="100">
                        <a:solidFill>
                          <a:schemeClr val="accent1"/>
                        </a:solidFill>
                        <a:latin typeface="+mn-lt"/>
                        <a:ea typeface="宋体"/>
                        <a:cs typeface="Times New Roman"/>
                      </a:endParaRPr>
                    </a:p>
                    <a:p>
                      <a:pPr algn="just">
                        <a:spcAft>
                          <a:spcPts val="0"/>
                        </a:spcAft>
                      </a:pPr>
                      <a:endParaRPr lang="zh-CN" sz="1200" kern="100">
                        <a:latin typeface="Calibri"/>
                        <a:ea typeface="宋体"/>
                        <a:cs typeface="Times New Roman"/>
                      </a:endParaRPr>
                    </a:p>
                  </a:txBody>
                  <a:tcPr marL="68580" marR="68580" marT="0" marB="0" anchor="ctr"/>
                </a:tc>
                <a:extLst>
                  <a:ext uri="{0D108BD9-81ED-4DB2-BD59-A6C34878D82A}">
                    <a16:rowId xmlns:a16="http://schemas.microsoft.com/office/drawing/2014/main" val="10005"/>
                  </a:ext>
                </a:extLst>
              </a:tr>
              <a:tr h="479655">
                <a:tc>
                  <a:txBody>
                    <a:bodyPr/>
                    <a:lstStyle/>
                    <a:p>
                      <a:pPr algn="ctr">
                        <a:spcAft>
                          <a:spcPts val="0"/>
                        </a:spcAft>
                      </a:pPr>
                      <a:r>
                        <a:rPr lang="en-US" sz="1200" kern="100">
                          <a:latin typeface="Times New Roman"/>
                          <a:ea typeface="宋体"/>
                          <a:cs typeface="Times New Roman"/>
                        </a:rPr>
                        <a:t>&gt;&gt;&gt;</a:t>
                      </a:r>
                      <a:endParaRPr lang="zh-CN" sz="1200" kern="100">
                        <a:latin typeface="Calibri"/>
                        <a:ea typeface="宋体"/>
                        <a:cs typeface="Times New Roman"/>
                      </a:endParaRPr>
                    </a:p>
                  </a:txBody>
                  <a:tcPr marL="68580" marR="68580" marT="0" marB="0" anchor="ctr"/>
                </a:tc>
                <a:tc>
                  <a:txBody>
                    <a:bodyPr/>
                    <a:lstStyle/>
                    <a:p>
                      <a:pPr algn="just">
                        <a:spcAft>
                          <a:spcPts val="0"/>
                        </a:spcAft>
                      </a:pPr>
                      <a:r>
                        <a:rPr lang="zh-CN" sz="1200" kern="100">
                          <a:latin typeface="Times New Roman"/>
                          <a:ea typeface="宋体"/>
                          <a:cs typeface="Times New Roman"/>
                        </a:rPr>
                        <a:t>无符号右移，无论正数还是负数，无符号右移后左边空出来的位都填充</a:t>
                      </a:r>
                      <a:r>
                        <a:rPr lang="en-US" sz="1200" kern="100">
                          <a:latin typeface="Times New Roman"/>
                          <a:ea typeface="宋体"/>
                          <a:cs typeface="Times New Roman"/>
                        </a:rPr>
                        <a:t>0</a:t>
                      </a:r>
                      <a:endParaRPr lang="zh-CN" sz="1200" kern="100">
                        <a:latin typeface="Calibri"/>
                        <a:ea typeface="宋体"/>
                        <a:cs typeface="Times New Roman"/>
                      </a:endParaRPr>
                    </a:p>
                  </a:txBody>
                  <a:tcPr marL="68580" marR="68580" marT="0" marB="0" anchor="ctr"/>
                </a:tc>
                <a:tc>
                  <a:txBody>
                    <a:bodyPr/>
                    <a:lstStyle/>
                    <a:p>
                      <a:pPr algn="just">
                        <a:spcAft>
                          <a:spcPts val="0"/>
                        </a:spcAft>
                      </a:pPr>
                      <a:r>
                        <a:rPr lang="en-US" sz="1200" kern="100">
                          <a:latin typeface="Times New Roman"/>
                          <a:ea typeface="宋体"/>
                          <a:cs typeface="Times New Roman"/>
                        </a:rPr>
                        <a:t>11111000&gt;&gt;&gt;1 =</a:t>
                      </a:r>
                      <a:r>
                        <a:rPr lang="en-US" sz="1200" kern="100">
                          <a:solidFill>
                            <a:schemeClr val="accent1"/>
                          </a:solidFill>
                          <a:latin typeface="Times New Roman"/>
                          <a:ea typeface="宋体"/>
                          <a:cs typeface="Times New Roman"/>
                        </a:rPr>
                        <a:t>0</a:t>
                      </a:r>
                      <a:r>
                        <a:rPr lang="en-US" altLang="zh-CN" sz="1200" kern="100">
                          <a:latin typeface="Times New Roman"/>
                          <a:ea typeface="宋体"/>
                          <a:cs typeface="Times New Roman"/>
                        </a:rPr>
                        <a:t>1</a:t>
                      </a:r>
                      <a:r>
                        <a:rPr lang="en-US" sz="1200" kern="100">
                          <a:latin typeface="Times New Roman"/>
                          <a:ea typeface="宋体"/>
                          <a:cs typeface="Times New Roman"/>
                        </a:rPr>
                        <a:t>111100</a:t>
                      </a:r>
                      <a:endParaRPr lang="zh-CN" sz="1200" kern="100">
                        <a:latin typeface="Calibri"/>
                        <a:ea typeface="宋体"/>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a:extLst>
              <a:ext uri="{FF2B5EF4-FFF2-40B4-BE49-F238E27FC236}">
                <a16:creationId xmlns:a16="http://schemas.microsoft.com/office/drawing/2014/main" id="{CB826D65-691D-4BC8-B2BB-91A0374C58DC}"/>
              </a:ext>
            </a:extLst>
          </p:cNvPr>
          <p:cNvSpPr>
            <a:spLocks noChangeArrowheads="1"/>
          </p:cNvSpPr>
          <p:nvPr/>
        </p:nvSpPr>
        <p:spPr bwMode="auto">
          <a:xfrm>
            <a:off x="179512" y="460689"/>
            <a:ext cx="8136904" cy="4669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sz="1050" b="1" i="0" u="none" strike="noStrike" cap="none" normalizeH="0" baseline="0">
                <a:ln>
                  <a:noFill/>
                </a:ln>
                <a:solidFill>
                  <a:srgbClr val="000080"/>
                </a:solidFill>
                <a:effectLst/>
                <a:latin typeface="Consolas" panose="020B0609020204030204" pitchFamily="49" charset="0"/>
              </a:rPr>
              <a:t>int </a:t>
            </a:r>
            <a:r>
              <a:rPr kumimoji="0" lang="zh-CN" altLang="zh-CN" sz="1050" b="0" i="0" u="none" strike="noStrike" cap="none" normalizeH="0" baseline="0">
                <a:ln>
                  <a:noFill/>
                </a:ln>
                <a:solidFill>
                  <a:srgbClr val="000000"/>
                </a:solidFill>
                <a:effectLst/>
                <a:latin typeface="Consolas" panose="020B0609020204030204" pitchFamily="49" charset="0"/>
              </a:rPr>
              <a:t>y=(</a:t>
            </a:r>
            <a:r>
              <a:rPr kumimoji="0" lang="zh-CN" altLang="zh-CN" sz="1050" b="1" i="0" u="none" strike="noStrike" cap="none" normalizeH="0" baseline="0">
                <a:ln>
                  <a:noFill/>
                </a:ln>
                <a:solidFill>
                  <a:srgbClr val="000080"/>
                </a:solidFill>
                <a:effectLst/>
                <a:latin typeface="Consolas" panose="020B0609020204030204" pitchFamily="49" charset="0"/>
              </a:rPr>
              <a:t>byte</a:t>
            </a:r>
            <a:r>
              <a:rPr kumimoji="0" lang="zh-CN" altLang="zh-CN" sz="1050" b="0" i="0" u="none" strike="noStrike" cap="none" normalizeH="0" baseline="0">
                <a:ln>
                  <a:noFill/>
                </a:ln>
                <a:solidFill>
                  <a:srgbClr val="000000"/>
                </a:solidFill>
                <a:effectLst/>
                <a:latin typeface="Consolas" panose="020B0609020204030204" pitchFamily="49" charset="0"/>
              </a:rPr>
              <a:t>)</a:t>
            </a:r>
            <a:r>
              <a:rPr kumimoji="0" lang="zh-CN" altLang="zh-CN" sz="1050" b="0" i="0" u="none" strike="noStrike" cap="none" normalizeH="0" baseline="0">
                <a:ln>
                  <a:noFill/>
                </a:ln>
                <a:solidFill>
                  <a:srgbClr val="0000FF"/>
                </a:solidFill>
                <a:effectLst/>
                <a:latin typeface="Consolas" panose="020B0609020204030204" pitchFamily="49" charset="0"/>
              </a:rPr>
              <a:t>0b11111000</a:t>
            </a:r>
            <a:r>
              <a:rPr kumimoji="0" lang="zh-CN" altLang="zh-CN" sz="1050" b="0" i="0" u="none" strike="noStrike" cap="none" normalizeH="0" baseline="0">
                <a:ln>
                  <a:noFill/>
                </a:ln>
                <a:solidFill>
                  <a:srgbClr val="000000"/>
                </a:solidFill>
                <a:effectLst/>
                <a:latin typeface="Consolas" panose="020B0609020204030204" pitchFamily="49" charset="0"/>
              </a:rPr>
              <a:t>;             </a:t>
            </a:r>
            <a:r>
              <a:rPr kumimoji="0" lang="zh-CN" altLang="zh-CN" sz="1050" b="0" i="1" u="none" strike="noStrike" cap="none" normalizeH="0" baseline="0">
                <a:ln>
                  <a:noFill/>
                </a:ln>
                <a:solidFill>
                  <a:srgbClr val="808080"/>
                </a:solidFill>
                <a:effectLst/>
                <a:latin typeface="Consolas" panose="020B0609020204030204" pitchFamily="49" charset="0"/>
              </a:rPr>
              <a:t>//-8</a:t>
            </a:r>
            <a:br>
              <a:rPr kumimoji="0" lang="zh-CN" altLang="zh-CN" sz="1050" b="0" i="1" u="none" strike="noStrike" cap="none" normalizeH="0" baseline="0">
                <a:ln>
                  <a:noFill/>
                </a:ln>
                <a:solidFill>
                  <a:srgbClr val="808080"/>
                </a:solidFill>
                <a:effectLst/>
                <a:latin typeface="Consolas" panose="020B0609020204030204" pitchFamily="49" charset="0"/>
              </a:rPr>
            </a:br>
            <a:r>
              <a:rPr kumimoji="0" lang="zh-CN" altLang="zh-CN" sz="1050" b="1" i="0" u="none" strike="noStrike" cap="none" normalizeH="0" baseline="0">
                <a:ln>
                  <a:noFill/>
                </a:ln>
                <a:solidFill>
                  <a:srgbClr val="000080"/>
                </a:solidFill>
                <a:effectLst/>
                <a:latin typeface="Consolas" panose="020B0609020204030204" pitchFamily="49" charset="0"/>
              </a:rPr>
              <a:t>int </a:t>
            </a:r>
            <a:r>
              <a:rPr kumimoji="0" lang="zh-CN" altLang="zh-CN" sz="1050" b="0" i="0" u="none" strike="noStrike" cap="none" normalizeH="0" baseline="0">
                <a:ln>
                  <a:noFill/>
                </a:ln>
                <a:solidFill>
                  <a:srgbClr val="000000"/>
                </a:solidFill>
                <a:effectLst/>
                <a:latin typeface="Consolas" panose="020B0609020204030204" pitchFamily="49" charset="0"/>
              </a:rPr>
              <a:t>x=(</a:t>
            </a:r>
            <a:r>
              <a:rPr kumimoji="0" lang="zh-CN" altLang="zh-CN" sz="1050" b="1" i="0" u="none" strike="noStrike" cap="none" normalizeH="0" baseline="0">
                <a:ln>
                  <a:noFill/>
                </a:ln>
                <a:solidFill>
                  <a:srgbClr val="000080"/>
                </a:solidFill>
                <a:effectLst/>
                <a:latin typeface="Consolas" panose="020B0609020204030204" pitchFamily="49" charset="0"/>
              </a:rPr>
              <a:t>byte</a:t>
            </a:r>
            <a:r>
              <a:rPr kumimoji="0" lang="zh-CN" altLang="zh-CN" sz="1050" b="0" i="0" u="none" strike="noStrike" cap="none" normalizeH="0" baseline="0">
                <a:ln>
                  <a:noFill/>
                </a:ln>
                <a:solidFill>
                  <a:srgbClr val="000000"/>
                </a:solidFill>
                <a:effectLst/>
                <a:latin typeface="Consolas" panose="020B0609020204030204" pitchFamily="49" charset="0"/>
              </a:rPr>
              <a:t>)</a:t>
            </a:r>
            <a:r>
              <a:rPr kumimoji="0" lang="zh-CN" altLang="zh-CN" sz="1050" b="0" i="0" u="none" strike="noStrike" cap="none" normalizeH="0" baseline="0">
                <a:ln>
                  <a:noFill/>
                </a:ln>
                <a:solidFill>
                  <a:srgbClr val="0000FF"/>
                </a:solidFill>
                <a:effectLst/>
                <a:latin typeface="Consolas" panose="020B0609020204030204" pitchFamily="49" charset="0"/>
              </a:rPr>
              <a:t>0b11111000</a:t>
            </a:r>
            <a:r>
              <a:rPr kumimoji="0" lang="zh-CN" altLang="zh-CN" sz="1050" b="0" i="0" u="none" strike="noStrike" cap="none" normalizeH="0" baseline="0">
                <a:ln>
                  <a:noFill/>
                </a:ln>
                <a:solidFill>
                  <a:srgbClr val="000000"/>
                </a:solidFill>
                <a:effectLst/>
                <a:latin typeface="Consolas" panose="020B0609020204030204" pitchFamily="49" charset="0"/>
              </a:rPr>
              <a:t>&lt;&lt;</a:t>
            </a:r>
            <a:r>
              <a:rPr kumimoji="0" lang="zh-CN" altLang="zh-CN" sz="1050" b="0" i="0" u="none" strike="noStrike" cap="none" normalizeH="0" baseline="0">
                <a:ln>
                  <a:noFill/>
                </a:ln>
                <a:solidFill>
                  <a:srgbClr val="0000FF"/>
                </a:solidFill>
                <a:effectLst/>
                <a:latin typeface="Consolas" panose="020B0609020204030204" pitchFamily="49" charset="0"/>
              </a:rPr>
              <a:t>1</a:t>
            </a:r>
            <a:r>
              <a:rPr kumimoji="0" lang="zh-CN" altLang="zh-CN" sz="1050" b="0" i="0" u="none" strike="noStrike" cap="none" normalizeH="0" baseline="0">
                <a:ln>
                  <a:noFill/>
                </a:ln>
                <a:solidFill>
                  <a:srgbClr val="000000"/>
                </a:solidFill>
                <a:effectLst/>
                <a:latin typeface="Consolas" panose="020B0609020204030204" pitchFamily="49" charset="0"/>
              </a:rPr>
              <a:t>;          </a:t>
            </a:r>
            <a:r>
              <a:rPr kumimoji="0" lang="zh-CN" altLang="zh-CN" sz="1050" b="0" i="1" u="none" strike="noStrike" cap="none" normalizeH="0" baseline="0">
                <a:ln>
                  <a:noFill/>
                </a:ln>
                <a:solidFill>
                  <a:srgbClr val="808080"/>
                </a:solidFill>
                <a:effectLst/>
                <a:latin typeface="Consolas" panose="020B0609020204030204" pitchFamily="49" charset="0"/>
              </a:rPr>
              <a:t>//-8&lt;&lt;1</a:t>
            </a:r>
            <a:br>
              <a:rPr kumimoji="0" lang="zh-CN" altLang="zh-CN" sz="1050" b="0" i="1" u="none" strike="noStrike" cap="none" normalizeH="0" baseline="0">
                <a:ln>
                  <a:noFill/>
                </a:ln>
                <a:solidFill>
                  <a:srgbClr val="808080"/>
                </a:solidFill>
                <a:effectLst/>
                <a:latin typeface="Consolas" panose="020B0609020204030204" pitchFamily="49" charset="0"/>
              </a:rPr>
            </a:br>
            <a:r>
              <a:rPr kumimoji="0" lang="zh-CN" altLang="zh-CN" sz="1050" b="0" i="0" u="none" strike="noStrike" cap="none" normalizeH="0" baseline="0">
                <a:ln>
                  <a:noFill/>
                </a:ln>
                <a:solidFill>
                  <a:srgbClr val="000000"/>
                </a:solidFill>
                <a:effectLst/>
                <a:latin typeface="Consolas" panose="020B0609020204030204" pitchFamily="49" charset="0"/>
              </a:rPr>
              <a:t>System.</a:t>
            </a:r>
            <a:r>
              <a:rPr kumimoji="0" lang="zh-CN" altLang="zh-CN" sz="1050" b="1" i="1" u="none" strike="noStrike" cap="none" normalizeH="0" baseline="0">
                <a:ln>
                  <a:noFill/>
                </a:ln>
                <a:solidFill>
                  <a:srgbClr val="660E7A"/>
                </a:solidFill>
                <a:effectLst/>
                <a:latin typeface="Consolas" panose="020B0609020204030204" pitchFamily="49" charset="0"/>
              </a:rPr>
              <a:t>out</a:t>
            </a:r>
            <a:r>
              <a:rPr kumimoji="0" lang="zh-CN" altLang="zh-CN" sz="1050" b="0" i="0" u="none" strike="noStrike" cap="none" normalizeH="0" baseline="0">
                <a:ln>
                  <a:noFill/>
                </a:ln>
                <a:solidFill>
                  <a:srgbClr val="000000"/>
                </a:solidFill>
                <a:effectLst/>
                <a:latin typeface="Consolas" panose="020B0609020204030204" pitchFamily="49" charset="0"/>
              </a:rPr>
              <a:t>.println(</a:t>
            </a:r>
            <a:r>
              <a:rPr kumimoji="0" lang="zh-CN" altLang="zh-CN" sz="1050" b="1" i="0" u="none" strike="noStrike" cap="none" normalizeH="0" baseline="0">
                <a:ln>
                  <a:noFill/>
                </a:ln>
                <a:solidFill>
                  <a:srgbClr val="008000"/>
                </a:solidFill>
                <a:effectLst/>
                <a:latin typeface="Consolas" panose="020B0609020204030204" pitchFamily="49" charset="0"/>
              </a:rPr>
              <a:t>“y:”</a:t>
            </a:r>
            <a:r>
              <a:rPr kumimoji="0" lang="zh-CN" altLang="zh-CN" sz="1050" b="0" i="0" u="none" strike="noStrike" cap="none" normalizeH="0" baseline="0">
                <a:ln>
                  <a:noFill/>
                </a:ln>
                <a:solidFill>
                  <a:srgbClr val="000000"/>
                </a:solidFill>
                <a:effectLst/>
                <a:latin typeface="Consolas" panose="020B0609020204030204" pitchFamily="49" charset="0"/>
              </a:rPr>
              <a:t>+ y);        </a:t>
            </a:r>
            <a:r>
              <a:rPr kumimoji="0" lang="zh-CN" altLang="zh-CN" sz="1050" b="0" i="1" u="none" strike="noStrike" cap="none" normalizeH="0" baseline="0">
                <a:ln>
                  <a:noFill/>
                </a:ln>
                <a:solidFill>
                  <a:srgbClr val="808080"/>
                </a:solidFill>
                <a:effectLst/>
                <a:latin typeface="Consolas" panose="020B0609020204030204" pitchFamily="49" charset="0"/>
              </a:rPr>
              <a:t>//-8</a:t>
            </a:r>
            <a:br>
              <a:rPr kumimoji="0" lang="zh-CN" altLang="zh-CN" sz="1050" b="0" i="1" u="none" strike="noStrike" cap="none" normalizeH="0" baseline="0">
                <a:ln>
                  <a:noFill/>
                </a:ln>
                <a:solidFill>
                  <a:srgbClr val="808080"/>
                </a:solidFill>
                <a:effectLst/>
                <a:latin typeface="Consolas" panose="020B0609020204030204" pitchFamily="49" charset="0"/>
              </a:rPr>
            </a:br>
            <a:r>
              <a:rPr kumimoji="0" lang="zh-CN" altLang="zh-CN" sz="1050" b="0" i="0" u="none" strike="noStrike" cap="none" normalizeH="0" baseline="0">
                <a:ln>
                  <a:noFill/>
                </a:ln>
                <a:solidFill>
                  <a:srgbClr val="000000"/>
                </a:solidFill>
                <a:effectLst/>
                <a:latin typeface="Consolas" panose="020B0609020204030204" pitchFamily="49" charset="0"/>
              </a:rPr>
              <a:t>System.</a:t>
            </a:r>
            <a:r>
              <a:rPr kumimoji="0" lang="zh-CN" altLang="zh-CN" sz="1050" b="1" i="1" u="none" strike="noStrike" cap="none" normalizeH="0" baseline="0">
                <a:ln>
                  <a:noFill/>
                </a:ln>
                <a:solidFill>
                  <a:srgbClr val="660E7A"/>
                </a:solidFill>
                <a:effectLst/>
                <a:latin typeface="Consolas" panose="020B0609020204030204" pitchFamily="49" charset="0"/>
              </a:rPr>
              <a:t>out</a:t>
            </a:r>
            <a:r>
              <a:rPr kumimoji="0" lang="zh-CN" altLang="zh-CN" sz="1050" b="0" i="0" u="none" strike="noStrike" cap="none" normalizeH="0" baseline="0">
                <a:ln>
                  <a:noFill/>
                </a:ln>
                <a:solidFill>
                  <a:srgbClr val="000000"/>
                </a:solidFill>
                <a:effectLst/>
                <a:latin typeface="Consolas" panose="020B0609020204030204" pitchFamily="49" charset="0"/>
              </a:rPr>
              <a:t>.println(</a:t>
            </a:r>
            <a:r>
              <a:rPr kumimoji="0" lang="zh-CN" altLang="zh-CN" sz="1050" b="1" i="0" u="none" strike="noStrike" cap="none" normalizeH="0" baseline="0">
                <a:ln>
                  <a:noFill/>
                </a:ln>
                <a:solidFill>
                  <a:srgbClr val="008000"/>
                </a:solidFill>
                <a:effectLst/>
                <a:latin typeface="Consolas" panose="020B0609020204030204" pitchFamily="49" charset="0"/>
              </a:rPr>
              <a:t>“x:”</a:t>
            </a:r>
            <a:r>
              <a:rPr kumimoji="0" lang="zh-CN" altLang="zh-CN" sz="1050" b="0" i="0" u="none" strike="noStrike" cap="none" normalizeH="0" baseline="0">
                <a:ln>
                  <a:noFill/>
                </a:ln>
                <a:solidFill>
                  <a:srgbClr val="000000"/>
                </a:solidFill>
                <a:effectLst/>
                <a:latin typeface="Consolas" panose="020B0609020204030204" pitchFamily="49" charset="0"/>
              </a:rPr>
              <a:t>+ x);        </a:t>
            </a:r>
            <a:r>
              <a:rPr kumimoji="0" lang="zh-CN" altLang="zh-CN" sz="1050" b="0" i="1" u="none" strike="noStrike" cap="none" normalizeH="0" baseline="0">
                <a:ln>
                  <a:noFill/>
                </a:ln>
                <a:solidFill>
                  <a:srgbClr val="808080"/>
                </a:solidFill>
                <a:effectLst/>
                <a:latin typeface="Consolas" panose="020B0609020204030204" pitchFamily="49" charset="0"/>
              </a:rPr>
              <a:t>//-16</a:t>
            </a:r>
            <a:br>
              <a:rPr kumimoji="0" lang="zh-CN" altLang="zh-CN" sz="1050" b="0" i="1" u="none" strike="noStrike" cap="none" normalizeH="0" baseline="0">
                <a:ln>
                  <a:noFill/>
                </a:ln>
                <a:solidFill>
                  <a:srgbClr val="808080"/>
                </a:solidFill>
                <a:effectLst/>
                <a:latin typeface="Consolas" panose="020B0609020204030204" pitchFamily="49" charset="0"/>
              </a:rPr>
            </a:br>
            <a:r>
              <a:rPr kumimoji="0" lang="zh-CN" altLang="zh-CN" sz="1050" b="0" i="0" u="none" strike="noStrike" cap="none" normalizeH="0" baseline="0">
                <a:ln>
                  <a:noFill/>
                </a:ln>
                <a:solidFill>
                  <a:srgbClr val="000000"/>
                </a:solidFill>
                <a:effectLst/>
                <a:latin typeface="Consolas" panose="020B0609020204030204" pitchFamily="49" charset="0"/>
              </a:rPr>
              <a:t>System.</a:t>
            </a:r>
            <a:r>
              <a:rPr kumimoji="0" lang="zh-CN" altLang="zh-CN" sz="1050" b="1" i="1" u="none" strike="noStrike" cap="none" normalizeH="0" baseline="0">
                <a:ln>
                  <a:noFill/>
                </a:ln>
                <a:solidFill>
                  <a:srgbClr val="660E7A"/>
                </a:solidFill>
                <a:effectLst/>
                <a:latin typeface="Consolas" panose="020B0609020204030204" pitchFamily="49" charset="0"/>
              </a:rPr>
              <a:t>out</a:t>
            </a:r>
            <a:r>
              <a:rPr kumimoji="0" lang="zh-CN" altLang="zh-CN" sz="1050" b="0" i="0" u="none" strike="noStrike" cap="none" normalizeH="0" baseline="0">
                <a:ln>
                  <a:noFill/>
                </a:ln>
                <a:solidFill>
                  <a:srgbClr val="000000"/>
                </a:solidFill>
                <a:effectLst/>
                <a:latin typeface="Consolas" panose="020B0609020204030204" pitchFamily="49" charset="0"/>
              </a:rPr>
              <a:t>.println(</a:t>
            </a:r>
            <a:r>
              <a:rPr kumimoji="0" lang="zh-CN" altLang="zh-CN" sz="1050" b="1" i="0" u="none" strike="noStrike" cap="none" normalizeH="0" baseline="0">
                <a:ln>
                  <a:noFill/>
                </a:ln>
                <a:solidFill>
                  <a:srgbClr val="008000"/>
                </a:solidFill>
                <a:effectLst/>
                <a:latin typeface="Consolas" panose="020B0609020204030204" pitchFamily="49" charset="0"/>
              </a:rPr>
              <a:t>“x:”</a:t>
            </a:r>
            <a:r>
              <a:rPr kumimoji="0" lang="zh-CN" altLang="zh-CN" sz="1050" b="0" i="0" u="none" strike="noStrike" cap="none" normalizeH="0" baseline="0">
                <a:ln>
                  <a:noFill/>
                </a:ln>
                <a:solidFill>
                  <a:srgbClr val="000000"/>
                </a:solidFill>
                <a:effectLst/>
                <a:latin typeface="Consolas" panose="020B0609020204030204" pitchFamily="49" charset="0"/>
              </a:rPr>
              <a:t>+ (</a:t>
            </a:r>
            <a:r>
              <a:rPr kumimoji="0" lang="zh-CN" altLang="zh-CN" sz="1050" b="1" i="0" u="none" strike="noStrike" cap="none" normalizeH="0" baseline="0">
                <a:ln>
                  <a:noFill/>
                </a:ln>
                <a:solidFill>
                  <a:srgbClr val="000080"/>
                </a:solidFill>
                <a:effectLst/>
                <a:latin typeface="Consolas" panose="020B0609020204030204" pitchFamily="49" charset="0"/>
              </a:rPr>
              <a:t>byte</a:t>
            </a:r>
            <a:r>
              <a:rPr kumimoji="0" lang="zh-CN" altLang="zh-CN" sz="1050" b="0" i="0" u="none" strike="noStrike" cap="none" normalizeH="0" baseline="0">
                <a:ln>
                  <a:noFill/>
                </a:ln>
                <a:solidFill>
                  <a:srgbClr val="000000"/>
                </a:solidFill>
                <a:effectLst/>
                <a:latin typeface="Consolas" panose="020B0609020204030204" pitchFamily="49" charset="0"/>
              </a:rPr>
              <a:t>)x);  </a:t>
            </a:r>
            <a:r>
              <a:rPr kumimoji="0" lang="zh-CN" altLang="zh-CN" sz="1050" b="0" i="1" u="none" strike="noStrike" cap="none" normalizeH="0" baseline="0">
                <a:ln>
                  <a:noFill/>
                </a:ln>
                <a:solidFill>
                  <a:srgbClr val="808080"/>
                </a:solidFill>
                <a:effectLst/>
                <a:latin typeface="Consolas" panose="020B0609020204030204" pitchFamily="49" charset="0"/>
              </a:rPr>
              <a:t>// </a:t>
            </a:r>
            <a:r>
              <a:rPr kumimoji="0" lang="zh-CN" altLang="zh-CN" sz="1050" b="0" i="1" u="none" strike="noStrike" cap="none" normalizeH="0" baseline="0">
                <a:ln>
                  <a:noFill/>
                </a:ln>
                <a:solidFill>
                  <a:srgbClr val="808080"/>
                </a:solidFill>
                <a:effectLst/>
                <a:latin typeface="Arial" panose="020B0604020202020204" pitchFamily="34" charset="0"/>
                <a:cs typeface="Arial" panose="020B0604020202020204" pitchFamily="34" charset="0"/>
              </a:rPr>
              <a:t>仍然为</a:t>
            </a:r>
            <a:r>
              <a:rPr kumimoji="0" lang="zh-CN" altLang="zh-CN" sz="1050" b="0" i="1" u="none" strike="noStrike" cap="none" normalizeH="0" baseline="0">
                <a:ln>
                  <a:noFill/>
                </a:ln>
                <a:solidFill>
                  <a:srgbClr val="808080"/>
                </a:solidFill>
                <a:effectLst/>
                <a:latin typeface="Consolas" panose="020B0609020204030204" pitchFamily="49" charset="0"/>
              </a:rPr>
              <a:t>-16</a:t>
            </a:r>
            <a:br>
              <a:rPr kumimoji="0" lang="zh-CN" altLang="zh-CN" sz="1050" b="0" i="1" u="none" strike="noStrike" cap="none" normalizeH="0" baseline="0">
                <a:ln>
                  <a:noFill/>
                </a:ln>
                <a:solidFill>
                  <a:srgbClr val="808080"/>
                </a:solidFill>
                <a:effectLst/>
                <a:latin typeface="Consolas" panose="020B0609020204030204" pitchFamily="49" charset="0"/>
              </a:rPr>
            </a:br>
            <a:br>
              <a:rPr kumimoji="0" lang="zh-CN" altLang="zh-CN" sz="1050" b="0" i="1" u="none" strike="noStrike" cap="none" normalizeH="0" baseline="0">
                <a:ln>
                  <a:noFill/>
                </a:ln>
                <a:solidFill>
                  <a:srgbClr val="808080"/>
                </a:solidFill>
                <a:effectLst/>
                <a:latin typeface="Consolas" panose="020B0609020204030204" pitchFamily="49" charset="0"/>
              </a:rPr>
            </a:br>
            <a:r>
              <a:rPr kumimoji="0" lang="zh-CN" altLang="zh-CN" sz="1050" b="1" i="0" u="none" strike="noStrike" cap="none" normalizeH="0" baseline="0">
                <a:ln>
                  <a:noFill/>
                </a:ln>
                <a:solidFill>
                  <a:srgbClr val="000080"/>
                </a:solidFill>
                <a:effectLst/>
                <a:latin typeface="Consolas" panose="020B0609020204030204" pitchFamily="49" charset="0"/>
              </a:rPr>
              <a:t>int </a:t>
            </a:r>
            <a:r>
              <a:rPr kumimoji="0" lang="zh-CN" altLang="zh-CN" sz="1050" b="0" i="0" u="none" strike="noStrike" cap="none" normalizeH="0" baseline="0">
                <a:ln>
                  <a:noFill/>
                </a:ln>
                <a:solidFill>
                  <a:srgbClr val="000000"/>
                </a:solidFill>
                <a:effectLst/>
                <a:latin typeface="Consolas" panose="020B0609020204030204" pitchFamily="49" charset="0"/>
              </a:rPr>
              <a:t>p=(</a:t>
            </a:r>
            <a:r>
              <a:rPr kumimoji="0" lang="zh-CN" altLang="zh-CN" sz="1050" b="1" i="0" u="none" strike="noStrike" cap="none" normalizeH="0" baseline="0">
                <a:ln>
                  <a:noFill/>
                </a:ln>
                <a:solidFill>
                  <a:srgbClr val="000080"/>
                </a:solidFill>
                <a:effectLst/>
                <a:latin typeface="Consolas" panose="020B0609020204030204" pitchFamily="49" charset="0"/>
              </a:rPr>
              <a:t>byte</a:t>
            </a:r>
            <a:r>
              <a:rPr kumimoji="0" lang="zh-CN" altLang="zh-CN" sz="1050" b="0" i="0" u="none" strike="noStrike" cap="none" normalizeH="0" baseline="0">
                <a:ln>
                  <a:noFill/>
                </a:ln>
                <a:solidFill>
                  <a:srgbClr val="000000"/>
                </a:solidFill>
                <a:effectLst/>
                <a:latin typeface="Consolas" panose="020B0609020204030204" pitchFamily="49" charset="0"/>
              </a:rPr>
              <a:t>)</a:t>
            </a:r>
            <a:r>
              <a:rPr kumimoji="0" lang="zh-CN" altLang="zh-CN" sz="1050" b="0" i="0" u="none" strike="noStrike" cap="none" normalizeH="0" baseline="0">
                <a:ln>
                  <a:noFill/>
                </a:ln>
                <a:solidFill>
                  <a:srgbClr val="0000FF"/>
                </a:solidFill>
                <a:effectLst/>
                <a:latin typeface="Consolas" panose="020B0609020204030204" pitchFamily="49" charset="0"/>
              </a:rPr>
              <a:t>0b10111000</a:t>
            </a:r>
            <a:r>
              <a:rPr kumimoji="0" lang="zh-CN" altLang="zh-CN" sz="1050" b="0" i="0" u="none" strike="noStrike" cap="none" normalizeH="0" baseline="0">
                <a:ln>
                  <a:noFill/>
                </a:ln>
                <a:solidFill>
                  <a:srgbClr val="000000"/>
                </a:solidFill>
                <a:effectLst/>
                <a:latin typeface="Consolas" panose="020B0609020204030204" pitchFamily="49" charset="0"/>
              </a:rPr>
              <a:t>;             </a:t>
            </a:r>
            <a:r>
              <a:rPr kumimoji="0" lang="zh-CN" altLang="zh-CN" sz="1050" b="0" i="1" u="none" strike="noStrike" cap="none" normalizeH="0" baseline="0">
                <a:ln>
                  <a:noFill/>
                </a:ln>
                <a:solidFill>
                  <a:srgbClr val="808080"/>
                </a:solidFill>
                <a:effectLst/>
                <a:latin typeface="Consolas" panose="020B0609020204030204" pitchFamily="49" charset="0"/>
              </a:rPr>
              <a:t>//-72 &lt;-64</a:t>
            </a:r>
            <a:r>
              <a:rPr kumimoji="0" lang="en-US" altLang="zh-CN" sz="1050" b="0" i="1" u="none" strike="noStrike" cap="none" normalizeH="0" baseline="0">
                <a:ln>
                  <a:noFill/>
                </a:ln>
                <a:solidFill>
                  <a:srgbClr val="808080"/>
                </a:solidFill>
                <a:effectLst/>
                <a:latin typeface="Consolas" panose="020B0609020204030204" pitchFamily="49" charset="0"/>
              </a:rPr>
              <a:t>   </a:t>
            </a:r>
            <a:r>
              <a:rPr kumimoji="0" lang="zh-CN" altLang="zh-CN" sz="1050" b="0" i="0" u="none" strike="noStrike" cap="none" normalizeH="0" baseline="0">
                <a:ln>
                  <a:noFill/>
                </a:ln>
                <a:solidFill>
                  <a:srgbClr val="0000FF"/>
                </a:solidFill>
                <a:effectLst/>
                <a:latin typeface="Consolas" panose="020B0609020204030204" pitchFamily="49" charset="0"/>
              </a:rPr>
              <a:t>0b1</a:t>
            </a:r>
            <a:r>
              <a:rPr lang="en-US" altLang="zh-CN" sz="1050">
                <a:solidFill>
                  <a:schemeClr val="accent1"/>
                </a:solidFill>
                <a:latin typeface="Consolas" panose="020B0609020204030204" pitchFamily="49" charset="0"/>
              </a:rPr>
              <a:t>11</a:t>
            </a:r>
            <a:r>
              <a:rPr kumimoji="0" lang="en-US" altLang="zh-CN" sz="1050" b="0" i="0" u="none" strike="noStrike" cap="none" normalizeH="0" baseline="0">
                <a:ln>
                  <a:noFill/>
                </a:ln>
                <a:solidFill>
                  <a:schemeClr val="accent1"/>
                </a:solidFill>
                <a:effectLst/>
                <a:latin typeface="Consolas" panose="020B0609020204030204" pitchFamily="49" charset="0"/>
              </a:rPr>
              <a:t>01111</a:t>
            </a:r>
            <a:r>
              <a:rPr kumimoji="0" lang="en-US" altLang="zh-CN" sz="1050" b="0" i="0" u="none" strike="noStrike" cap="none" normalizeH="0" baseline="0">
                <a:ln>
                  <a:noFill/>
                </a:ln>
                <a:solidFill>
                  <a:srgbClr val="0000FF"/>
                </a:solidFill>
                <a:effectLst/>
                <a:latin typeface="Consolas" panose="020B0609020204030204" pitchFamily="49" charset="0"/>
              </a:rPr>
              <a:t>  10010000</a:t>
            </a:r>
            <a:br>
              <a:rPr kumimoji="0" lang="zh-CN" altLang="zh-CN" sz="1050" b="0" i="1" u="none" strike="noStrike" cap="none" normalizeH="0" baseline="0">
                <a:ln>
                  <a:noFill/>
                </a:ln>
                <a:solidFill>
                  <a:srgbClr val="808080"/>
                </a:solidFill>
                <a:effectLst/>
                <a:latin typeface="Consolas" panose="020B0609020204030204" pitchFamily="49" charset="0"/>
              </a:rPr>
            </a:br>
            <a:r>
              <a:rPr kumimoji="0" lang="zh-CN" altLang="zh-CN" sz="1050" b="1" i="0" u="none" strike="noStrike" cap="none" normalizeH="0" baseline="0">
                <a:ln>
                  <a:noFill/>
                </a:ln>
                <a:solidFill>
                  <a:srgbClr val="000080"/>
                </a:solidFill>
                <a:effectLst/>
                <a:latin typeface="Consolas" panose="020B0609020204030204" pitchFamily="49" charset="0"/>
              </a:rPr>
              <a:t>int </a:t>
            </a:r>
            <a:r>
              <a:rPr kumimoji="0" lang="zh-CN" altLang="zh-CN" sz="1050" b="0" i="0" u="none" strike="noStrike" cap="none" normalizeH="0" baseline="0">
                <a:ln>
                  <a:noFill/>
                </a:ln>
                <a:solidFill>
                  <a:srgbClr val="000000"/>
                </a:solidFill>
                <a:effectLst/>
                <a:latin typeface="Consolas" panose="020B0609020204030204" pitchFamily="49" charset="0"/>
              </a:rPr>
              <a:t>q=(</a:t>
            </a:r>
            <a:r>
              <a:rPr kumimoji="0" lang="zh-CN" altLang="zh-CN" sz="1050" b="1" i="0" u="none" strike="noStrike" cap="none" normalizeH="0" baseline="0">
                <a:ln>
                  <a:noFill/>
                </a:ln>
                <a:solidFill>
                  <a:srgbClr val="000080"/>
                </a:solidFill>
                <a:effectLst/>
                <a:latin typeface="Consolas" panose="020B0609020204030204" pitchFamily="49" charset="0"/>
              </a:rPr>
              <a:t>byte</a:t>
            </a:r>
            <a:r>
              <a:rPr kumimoji="0" lang="zh-CN" altLang="zh-CN" sz="1050" b="0" i="0" u="none" strike="noStrike" cap="none" normalizeH="0" baseline="0">
                <a:ln>
                  <a:noFill/>
                </a:ln>
                <a:solidFill>
                  <a:srgbClr val="000000"/>
                </a:solidFill>
                <a:effectLst/>
                <a:latin typeface="Consolas" panose="020B0609020204030204" pitchFamily="49" charset="0"/>
              </a:rPr>
              <a:t>)</a:t>
            </a:r>
            <a:r>
              <a:rPr kumimoji="0" lang="zh-CN" altLang="zh-CN" sz="1050" b="0" i="0" u="none" strike="noStrike" cap="none" normalizeH="0" baseline="0">
                <a:ln>
                  <a:noFill/>
                </a:ln>
                <a:solidFill>
                  <a:srgbClr val="0000FF"/>
                </a:solidFill>
                <a:effectLst/>
                <a:latin typeface="Consolas" panose="020B0609020204030204" pitchFamily="49" charset="0"/>
              </a:rPr>
              <a:t>0b10111000</a:t>
            </a:r>
            <a:r>
              <a:rPr kumimoji="0" lang="zh-CN" altLang="zh-CN" sz="1050" b="0" i="0" u="none" strike="noStrike" cap="none" normalizeH="0" baseline="0">
                <a:ln>
                  <a:noFill/>
                </a:ln>
                <a:solidFill>
                  <a:srgbClr val="000000"/>
                </a:solidFill>
                <a:effectLst/>
                <a:latin typeface="Consolas" panose="020B0609020204030204" pitchFamily="49" charset="0"/>
              </a:rPr>
              <a:t>&lt;&lt;</a:t>
            </a:r>
            <a:r>
              <a:rPr kumimoji="0" lang="zh-CN" altLang="zh-CN" sz="1050" b="0" i="0" u="none" strike="noStrike" cap="none" normalizeH="0" baseline="0">
                <a:ln>
                  <a:noFill/>
                </a:ln>
                <a:solidFill>
                  <a:srgbClr val="0000FF"/>
                </a:solidFill>
                <a:effectLst/>
                <a:latin typeface="Consolas" panose="020B0609020204030204" pitchFamily="49" charset="0"/>
              </a:rPr>
              <a:t>1</a:t>
            </a:r>
            <a:r>
              <a:rPr kumimoji="0" lang="zh-CN" altLang="zh-CN" sz="1050" b="0" i="0" u="none" strike="noStrike" cap="none" normalizeH="0" baseline="0">
                <a:ln>
                  <a:noFill/>
                </a:ln>
                <a:solidFill>
                  <a:srgbClr val="000000"/>
                </a:solidFill>
                <a:effectLst/>
                <a:latin typeface="Consolas" panose="020B0609020204030204" pitchFamily="49" charset="0"/>
              </a:rPr>
              <a:t>;          </a:t>
            </a:r>
            <a:r>
              <a:rPr kumimoji="0" lang="zh-CN" altLang="zh-CN" sz="1050" b="0" i="1" u="none" strike="noStrike" cap="none" normalizeH="0" baseline="0">
                <a:ln>
                  <a:noFill/>
                </a:ln>
                <a:solidFill>
                  <a:srgbClr val="808080"/>
                </a:solidFill>
                <a:effectLst/>
                <a:latin typeface="Consolas" panose="020B0609020204030204" pitchFamily="49" charset="0"/>
              </a:rPr>
              <a:t>//-72&lt;&lt;1</a:t>
            </a:r>
            <a:br>
              <a:rPr kumimoji="0" lang="zh-CN" altLang="zh-CN" sz="1050" b="0" i="1" u="none" strike="noStrike" cap="none" normalizeH="0" baseline="0">
                <a:ln>
                  <a:noFill/>
                </a:ln>
                <a:solidFill>
                  <a:srgbClr val="808080"/>
                </a:solidFill>
                <a:effectLst/>
                <a:latin typeface="Consolas" panose="020B0609020204030204" pitchFamily="49" charset="0"/>
              </a:rPr>
            </a:br>
            <a:r>
              <a:rPr kumimoji="0" lang="zh-CN" altLang="zh-CN" sz="1050" b="0" i="0" u="none" strike="noStrike" cap="none" normalizeH="0" baseline="0">
                <a:ln>
                  <a:noFill/>
                </a:ln>
                <a:solidFill>
                  <a:srgbClr val="000000"/>
                </a:solidFill>
                <a:effectLst/>
                <a:latin typeface="Consolas" panose="020B0609020204030204" pitchFamily="49" charset="0"/>
              </a:rPr>
              <a:t>System.</a:t>
            </a:r>
            <a:r>
              <a:rPr kumimoji="0" lang="zh-CN" altLang="zh-CN" sz="1050" b="1" i="1" u="none" strike="noStrike" cap="none" normalizeH="0" baseline="0">
                <a:ln>
                  <a:noFill/>
                </a:ln>
                <a:solidFill>
                  <a:srgbClr val="660E7A"/>
                </a:solidFill>
                <a:effectLst/>
                <a:latin typeface="Consolas" panose="020B0609020204030204" pitchFamily="49" charset="0"/>
              </a:rPr>
              <a:t>out</a:t>
            </a:r>
            <a:r>
              <a:rPr kumimoji="0" lang="zh-CN" altLang="zh-CN" sz="1050" b="0" i="0" u="none" strike="noStrike" cap="none" normalizeH="0" baseline="0">
                <a:ln>
                  <a:noFill/>
                </a:ln>
                <a:solidFill>
                  <a:srgbClr val="000000"/>
                </a:solidFill>
                <a:effectLst/>
                <a:latin typeface="Consolas" panose="020B0609020204030204" pitchFamily="49" charset="0"/>
              </a:rPr>
              <a:t>.println(</a:t>
            </a:r>
            <a:r>
              <a:rPr kumimoji="0" lang="zh-CN" altLang="zh-CN" sz="1050" b="1" i="0" u="none" strike="noStrike" cap="none" normalizeH="0" baseline="0">
                <a:ln>
                  <a:noFill/>
                </a:ln>
                <a:solidFill>
                  <a:srgbClr val="008000"/>
                </a:solidFill>
                <a:effectLst/>
                <a:latin typeface="Consolas" panose="020B0609020204030204" pitchFamily="49" charset="0"/>
              </a:rPr>
              <a:t>“p:”</a:t>
            </a:r>
            <a:r>
              <a:rPr kumimoji="0" lang="zh-CN" altLang="zh-CN" sz="1050" b="0" i="0" u="none" strike="noStrike" cap="none" normalizeH="0" baseline="0">
                <a:ln>
                  <a:noFill/>
                </a:ln>
                <a:solidFill>
                  <a:srgbClr val="000000"/>
                </a:solidFill>
                <a:effectLst/>
                <a:latin typeface="Consolas" panose="020B0609020204030204" pitchFamily="49" charset="0"/>
              </a:rPr>
              <a:t>+ (</a:t>
            </a:r>
            <a:r>
              <a:rPr kumimoji="0" lang="zh-CN" altLang="zh-CN" sz="1050" b="1" i="0" u="none" strike="noStrike" cap="none" normalizeH="0" baseline="0">
                <a:ln>
                  <a:noFill/>
                </a:ln>
                <a:solidFill>
                  <a:srgbClr val="000080"/>
                </a:solidFill>
                <a:effectLst/>
                <a:latin typeface="Consolas" panose="020B0609020204030204" pitchFamily="49" charset="0"/>
              </a:rPr>
              <a:t>byte</a:t>
            </a:r>
            <a:r>
              <a:rPr kumimoji="0" lang="zh-CN" altLang="zh-CN" sz="1050" b="0" i="0" u="none" strike="noStrike" cap="none" normalizeH="0" baseline="0">
                <a:ln>
                  <a:noFill/>
                </a:ln>
                <a:solidFill>
                  <a:srgbClr val="000000"/>
                </a:solidFill>
                <a:effectLst/>
                <a:latin typeface="Consolas" panose="020B0609020204030204" pitchFamily="49" charset="0"/>
              </a:rPr>
              <a:t>)p);  </a:t>
            </a:r>
            <a:r>
              <a:rPr kumimoji="0" lang="zh-CN" altLang="zh-CN" sz="1050" b="0" i="1" u="none" strike="noStrike" cap="none" normalizeH="0" baseline="0">
                <a:ln>
                  <a:noFill/>
                </a:ln>
                <a:solidFill>
                  <a:srgbClr val="808080"/>
                </a:solidFill>
                <a:effectLst/>
                <a:latin typeface="Consolas" panose="020B0609020204030204" pitchFamily="49" charset="0"/>
              </a:rPr>
              <a:t>//-72</a:t>
            </a:r>
            <a:br>
              <a:rPr kumimoji="0" lang="zh-CN" altLang="zh-CN" sz="1050" b="0" i="1" u="none" strike="noStrike" cap="none" normalizeH="0" baseline="0">
                <a:ln>
                  <a:noFill/>
                </a:ln>
                <a:solidFill>
                  <a:srgbClr val="808080"/>
                </a:solidFill>
                <a:effectLst/>
                <a:latin typeface="Consolas" panose="020B0609020204030204" pitchFamily="49" charset="0"/>
              </a:rPr>
            </a:br>
            <a:r>
              <a:rPr kumimoji="0" lang="zh-CN" altLang="zh-CN" sz="1050" b="0" i="0" u="none" strike="noStrike" cap="none" normalizeH="0" baseline="0">
                <a:ln>
                  <a:noFill/>
                </a:ln>
                <a:solidFill>
                  <a:srgbClr val="000000"/>
                </a:solidFill>
                <a:effectLst/>
                <a:latin typeface="Consolas" panose="020B0609020204030204" pitchFamily="49" charset="0"/>
              </a:rPr>
              <a:t>System.</a:t>
            </a:r>
            <a:r>
              <a:rPr kumimoji="0" lang="zh-CN" altLang="zh-CN" sz="1050" b="1" i="1" u="none" strike="noStrike" cap="none" normalizeH="0" baseline="0">
                <a:ln>
                  <a:noFill/>
                </a:ln>
                <a:solidFill>
                  <a:srgbClr val="660E7A"/>
                </a:solidFill>
                <a:effectLst/>
                <a:latin typeface="Consolas" panose="020B0609020204030204" pitchFamily="49" charset="0"/>
              </a:rPr>
              <a:t>out</a:t>
            </a:r>
            <a:r>
              <a:rPr kumimoji="0" lang="zh-CN" altLang="zh-CN" sz="1050" b="0" i="0" u="none" strike="noStrike" cap="none" normalizeH="0" baseline="0">
                <a:ln>
                  <a:noFill/>
                </a:ln>
                <a:solidFill>
                  <a:srgbClr val="000000"/>
                </a:solidFill>
                <a:effectLst/>
                <a:latin typeface="Consolas" panose="020B0609020204030204" pitchFamily="49" charset="0"/>
              </a:rPr>
              <a:t>.println(</a:t>
            </a:r>
            <a:r>
              <a:rPr kumimoji="0" lang="zh-CN" altLang="zh-CN" sz="1050" b="1" i="0" u="none" strike="noStrike" cap="none" normalizeH="0" baseline="0">
                <a:ln>
                  <a:noFill/>
                </a:ln>
                <a:solidFill>
                  <a:srgbClr val="008000"/>
                </a:solidFill>
                <a:effectLst/>
                <a:latin typeface="Consolas" panose="020B0609020204030204" pitchFamily="49" charset="0"/>
              </a:rPr>
              <a:t>“32 q:”</a:t>
            </a:r>
            <a:r>
              <a:rPr kumimoji="0" lang="zh-CN" altLang="zh-CN" sz="1050" b="0" i="0" u="none" strike="noStrike" cap="none" normalizeH="0" baseline="0">
                <a:ln>
                  <a:noFill/>
                </a:ln>
                <a:solidFill>
                  <a:srgbClr val="000000"/>
                </a:solidFill>
                <a:effectLst/>
                <a:latin typeface="Consolas" panose="020B0609020204030204" pitchFamily="49" charset="0"/>
              </a:rPr>
              <a:t>+ q);     </a:t>
            </a:r>
            <a:r>
              <a:rPr kumimoji="0" lang="zh-CN" altLang="zh-CN" sz="1050" b="0" i="1" u="none" strike="noStrike" cap="none" normalizeH="0" baseline="0">
                <a:ln>
                  <a:noFill/>
                </a:ln>
                <a:solidFill>
                  <a:srgbClr val="808080"/>
                </a:solidFill>
                <a:effectLst/>
                <a:latin typeface="Consolas" panose="020B0609020204030204" pitchFamily="49" charset="0"/>
              </a:rPr>
              <a:t>// 32 q: -144</a:t>
            </a:r>
            <a:r>
              <a:rPr kumimoji="0" lang="en-US" altLang="zh-CN" sz="1050" b="0" i="1" u="none" strike="noStrike" cap="none" normalizeH="0" baseline="0">
                <a:ln>
                  <a:noFill/>
                </a:ln>
                <a:solidFill>
                  <a:srgbClr val="808080"/>
                </a:solidFill>
                <a:effectLst/>
                <a:latin typeface="Consolas" panose="020B0609020204030204" pitchFamily="49" charset="0"/>
              </a:rPr>
              <a:t>                 0b</a:t>
            </a:r>
            <a:r>
              <a:rPr kumimoji="0" lang="zh-CN" altLang="zh-CN" sz="1050" b="1" i="0" u="none" strike="noStrike" cap="none" normalizeH="0" baseline="0">
                <a:ln>
                  <a:noFill/>
                </a:ln>
                <a:solidFill>
                  <a:srgbClr val="FF0000"/>
                </a:solidFill>
                <a:effectLst/>
                <a:latin typeface="Consolas" panose="020B0609020204030204" pitchFamily="49" charset="0"/>
              </a:rPr>
              <a:t>1</a:t>
            </a:r>
            <a:r>
              <a:rPr kumimoji="0" lang="en-US" altLang="zh-CN" sz="1050" b="0" i="0" u="none" strike="noStrike" cap="none" normalizeH="0" baseline="0">
                <a:ln>
                  <a:noFill/>
                </a:ln>
                <a:solidFill>
                  <a:srgbClr val="0000FF"/>
                </a:solidFill>
                <a:effectLst/>
                <a:latin typeface="Consolas" panose="020B0609020204030204" pitchFamily="49" charset="0"/>
              </a:rPr>
              <a:t>11…11</a:t>
            </a:r>
            <a:r>
              <a:rPr kumimoji="0" lang="zh-CN" altLang="zh-CN" sz="1050" b="0" i="0" u="sng" strike="noStrike" cap="none" normalizeH="0" baseline="0">
                <a:ln>
                  <a:noFill/>
                </a:ln>
                <a:solidFill>
                  <a:srgbClr val="FF0000"/>
                </a:solidFill>
                <a:effectLst/>
                <a:latin typeface="Consolas" panose="020B0609020204030204" pitchFamily="49" charset="0"/>
              </a:rPr>
              <a:t>0111000</a:t>
            </a:r>
            <a:r>
              <a:rPr kumimoji="0" lang="en-US" altLang="zh-CN" sz="1050" b="0" i="0" u="sng" strike="noStrike" cap="none" normalizeH="0" baseline="0">
                <a:ln>
                  <a:noFill/>
                </a:ln>
                <a:solidFill>
                  <a:srgbClr val="FF0000"/>
                </a:solidFill>
                <a:effectLst/>
                <a:latin typeface="Consolas" panose="020B0609020204030204" pitchFamily="49" charset="0"/>
              </a:rPr>
              <a:t>0</a:t>
            </a:r>
            <a:r>
              <a:rPr kumimoji="0" lang="zh-CN" altLang="en-US" sz="1050" b="0" i="0" u="sng" strike="noStrike" cap="none" normalizeH="0" baseline="0">
                <a:ln>
                  <a:noFill/>
                </a:ln>
                <a:solidFill>
                  <a:srgbClr val="FF0000"/>
                </a:solidFill>
                <a:effectLst/>
                <a:latin typeface="Consolas" panose="020B0609020204030204" pitchFamily="49" charset="0"/>
              </a:rPr>
              <a:t>补→ </a:t>
            </a:r>
            <a:r>
              <a:rPr kumimoji="0" lang="en-US" altLang="zh-CN" sz="1050" b="0" i="0" u="sng" strike="noStrike" cap="none" normalizeH="0" baseline="0">
                <a:ln>
                  <a:noFill/>
                </a:ln>
                <a:solidFill>
                  <a:srgbClr val="FF0000"/>
                </a:solidFill>
                <a:effectLst/>
                <a:latin typeface="Consolas" panose="020B0609020204030204" pitchFamily="49" charset="0"/>
              </a:rPr>
              <a:t>01101111</a:t>
            </a:r>
            <a:r>
              <a:rPr kumimoji="0" lang="zh-CN" altLang="en-US" sz="1050" b="0" i="0" u="sng" strike="noStrike" cap="none" normalizeH="0" baseline="0">
                <a:ln>
                  <a:noFill/>
                </a:ln>
                <a:solidFill>
                  <a:srgbClr val="FF0000"/>
                </a:solidFill>
                <a:effectLst/>
                <a:latin typeface="Consolas" panose="020B0609020204030204" pitchFamily="49" charset="0"/>
              </a:rPr>
              <a:t>反→ </a:t>
            </a:r>
            <a:r>
              <a:rPr kumimoji="0" lang="en-US" altLang="zh-CN" sz="1050" b="0" i="0" u="sng" strike="noStrike" cap="none" normalizeH="0" baseline="0">
                <a:ln>
                  <a:noFill/>
                </a:ln>
                <a:solidFill>
                  <a:srgbClr val="FF0000"/>
                </a:solidFill>
                <a:effectLst/>
                <a:latin typeface="Consolas" panose="020B0609020204030204" pitchFamily="49" charset="0"/>
              </a:rPr>
              <a:t>10010000</a:t>
            </a:r>
            <a:br>
              <a:rPr kumimoji="0" lang="zh-CN" altLang="zh-CN" sz="1050" b="0" i="1" u="none" strike="noStrike" cap="none" normalizeH="0" baseline="0">
                <a:ln>
                  <a:noFill/>
                </a:ln>
                <a:solidFill>
                  <a:srgbClr val="808080"/>
                </a:solidFill>
                <a:effectLst/>
                <a:latin typeface="Consolas" panose="020B0609020204030204" pitchFamily="49" charset="0"/>
              </a:rPr>
            </a:br>
            <a:r>
              <a:rPr kumimoji="0" lang="zh-CN" altLang="zh-CN" sz="1050" b="0" i="0" u="none" strike="noStrike" cap="none" normalizeH="0" baseline="0">
                <a:ln>
                  <a:noFill/>
                </a:ln>
                <a:solidFill>
                  <a:srgbClr val="000000"/>
                </a:solidFill>
                <a:effectLst/>
                <a:latin typeface="Consolas" panose="020B0609020204030204" pitchFamily="49" charset="0"/>
              </a:rPr>
              <a:t>System.</a:t>
            </a:r>
            <a:r>
              <a:rPr kumimoji="0" lang="zh-CN" altLang="zh-CN" sz="1050" b="1" i="1" u="none" strike="noStrike" cap="none" normalizeH="0" baseline="0">
                <a:ln>
                  <a:noFill/>
                </a:ln>
                <a:solidFill>
                  <a:srgbClr val="660E7A"/>
                </a:solidFill>
                <a:effectLst/>
                <a:latin typeface="Consolas" panose="020B0609020204030204" pitchFamily="49" charset="0"/>
              </a:rPr>
              <a:t>out</a:t>
            </a:r>
            <a:r>
              <a:rPr kumimoji="0" lang="zh-CN" altLang="zh-CN" sz="1050" b="0" i="0" u="none" strike="noStrike" cap="none" normalizeH="0" baseline="0">
                <a:ln>
                  <a:noFill/>
                </a:ln>
                <a:solidFill>
                  <a:srgbClr val="000000"/>
                </a:solidFill>
                <a:effectLst/>
                <a:latin typeface="Consolas" panose="020B0609020204030204" pitchFamily="49" charset="0"/>
              </a:rPr>
              <a:t>.println(</a:t>
            </a:r>
            <a:r>
              <a:rPr kumimoji="0" lang="zh-CN" altLang="zh-CN" sz="1050" b="1" i="0" u="none" strike="noStrike" cap="none" normalizeH="0" baseline="0">
                <a:ln>
                  <a:noFill/>
                </a:ln>
                <a:solidFill>
                  <a:srgbClr val="008000"/>
                </a:solidFill>
                <a:effectLst/>
                <a:latin typeface="Consolas" panose="020B0609020204030204" pitchFamily="49" charset="0"/>
              </a:rPr>
              <a:t>“8 q:”</a:t>
            </a:r>
            <a:r>
              <a:rPr kumimoji="0" lang="zh-CN" altLang="zh-CN" sz="1050" b="0" i="0" u="none" strike="noStrike" cap="none" normalizeH="0" baseline="0">
                <a:ln>
                  <a:noFill/>
                </a:ln>
                <a:solidFill>
                  <a:srgbClr val="000000"/>
                </a:solidFill>
                <a:effectLst/>
                <a:latin typeface="Consolas" panose="020B0609020204030204" pitchFamily="49" charset="0"/>
              </a:rPr>
              <a:t>+ (</a:t>
            </a:r>
            <a:r>
              <a:rPr kumimoji="0" lang="zh-CN" altLang="zh-CN" sz="1050" b="1" i="0" u="none" strike="noStrike" cap="none" normalizeH="0" baseline="0">
                <a:ln>
                  <a:noFill/>
                </a:ln>
                <a:solidFill>
                  <a:srgbClr val="000080"/>
                </a:solidFill>
                <a:effectLst/>
                <a:latin typeface="Consolas" panose="020B0609020204030204" pitchFamily="49" charset="0"/>
              </a:rPr>
              <a:t>byte</a:t>
            </a:r>
            <a:r>
              <a:rPr kumimoji="0" lang="zh-CN" altLang="zh-CN" sz="1050" b="0" i="0" u="none" strike="noStrike" cap="none" normalizeH="0" baseline="0">
                <a:ln>
                  <a:noFill/>
                </a:ln>
                <a:solidFill>
                  <a:srgbClr val="000000"/>
                </a:solidFill>
                <a:effectLst/>
                <a:latin typeface="Consolas" panose="020B0609020204030204" pitchFamily="49" charset="0"/>
              </a:rPr>
              <a:t>)q);</a:t>
            </a:r>
            <a:r>
              <a:rPr kumimoji="0" lang="zh-CN" altLang="zh-CN" sz="1050" b="0" i="1" u="none" strike="noStrike" cap="none" normalizeH="0" baseline="0">
                <a:ln>
                  <a:noFill/>
                </a:ln>
                <a:solidFill>
                  <a:srgbClr val="808080"/>
                </a:solidFill>
                <a:effectLst/>
                <a:latin typeface="Consolas" panose="020B0609020204030204" pitchFamily="49" charset="0"/>
              </a:rPr>
              <a:t>// </a:t>
            </a:r>
            <a:r>
              <a:rPr kumimoji="0" lang="zh-CN" altLang="zh-CN" sz="1050" b="0" i="1" u="none" strike="noStrike" cap="none" normalizeH="0" baseline="0">
                <a:ln>
                  <a:noFill/>
                </a:ln>
                <a:solidFill>
                  <a:srgbClr val="FF0000"/>
                </a:solidFill>
                <a:effectLst/>
                <a:latin typeface="Consolas" panose="020B0609020204030204" pitchFamily="49" charset="0"/>
              </a:rPr>
              <a:t>8 q:112   = -144-(-256)</a:t>
            </a:r>
            <a:r>
              <a:rPr kumimoji="0" lang="en-US" altLang="zh-CN" sz="1050" b="0" i="1" u="none" strike="noStrike" cap="none" normalizeH="0" baseline="0">
                <a:ln>
                  <a:noFill/>
                </a:ln>
                <a:solidFill>
                  <a:srgbClr val="FF0000"/>
                </a:solidFill>
                <a:effectLst/>
                <a:latin typeface="Consolas" panose="020B0609020204030204" pitchFamily="49" charset="0"/>
              </a:rPr>
              <a:t>    </a:t>
            </a:r>
            <a:r>
              <a:rPr kumimoji="0" lang="en-US" altLang="zh-CN" sz="1050" b="0" i="1" u="none" strike="noStrike" cap="none" normalizeH="0" baseline="0">
                <a:ln>
                  <a:noFill/>
                </a:ln>
                <a:solidFill>
                  <a:srgbClr val="808080"/>
                </a:solidFill>
                <a:effectLst/>
                <a:latin typeface="Consolas" panose="020B0609020204030204" pitchFamily="49" charset="0"/>
              </a:rPr>
              <a:t>0b</a:t>
            </a:r>
            <a:r>
              <a:rPr kumimoji="0" lang="zh-CN" altLang="zh-CN" sz="1050" b="1" i="0" u="none" strike="noStrike" cap="none" normalizeH="0" baseline="0">
                <a:ln>
                  <a:noFill/>
                </a:ln>
                <a:solidFill>
                  <a:srgbClr val="FF0000"/>
                </a:solidFill>
                <a:effectLst/>
                <a:latin typeface="Consolas" panose="020B0609020204030204" pitchFamily="49" charset="0"/>
              </a:rPr>
              <a:t>1</a:t>
            </a:r>
            <a:r>
              <a:rPr kumimoji="0" lang="en-US" altLang="zh-CN" sz="1050" b="0" i="0" u="none" strike="noStrike" cap="none" normalizeH="0" baseline="0">
                <a:ln>
                  <a:noFill/>
                </a:ln>
                <a:solidFill>
                  <a:srgbClr val="FF0000"/>
                </a:solidFill>
                <a:effectLst/>
                <a:latin typeface="Consolas" panose="020B0609020204030204" pitchFamily="49" charset="0"/>
              </a:rPr>
              <a:t>11…11</a:t>
            </a:r>
            <a:r>
              <a:rPr kumimoji="0" lang="zh-CN" altLang="zh-CN" sz="1050" b="0" i="0" u="sng" strike="noStrike" cap="none" normalizeH="0" baseline="0">
                <a:ln>
                  <a:noFill/>
                </a:ln>
                <a:solidFill>
                  <a:srgbClr val="0000CC"/>
                </a:solidFill>
                <a:effectLst/>
                <a:latin typeface="Consolas" panose="020B0609020204030204" pitchFamily="49" charset="0"/>
              </a:rPr>
              <a:t>0111000</a:t>
            </a:r>
            <a:r>
              <a:rPr kumimoji="0" lang="en-US" altLang="zh-CN" sz="1050" b="0" i="0" u="sng" strike="noStrike" cap="none" normalizeH="0" baseline="0">
                <a:ln>
                  <a:noFill/>
                </a:ln>
                <a:solidFill>
                  <a:srgbClr val="0000CC"/>
                </a:solidFill>
                <a:effectLst/>
                <a:latin typeface="Consolas" panose="020B0609020204030204" pitchFamily="49" charset="0"/>
              </a:rPr>
              <a:t>0</a:t>
            </a:r>
            <a:r>
              <a:rPr kumimoji="0" lang="zh-CN" altLang="en-US" sz="1050" b="0" i="0" u="sng" strike="noStrike" cap="none" normalizeH="0" baseline="0">
                <a:ln>
                  <a:noFill/>
                </a:ln>
                <a:solidFill>
                  <a:srgbClr val="0000CC"/>
                </a:solidFill>
                <a:effectLst/>
                <a:latin typeface="Consolas" panose="020B0609020204030204" pitchFamily="49" charset="0"/>
              </a:rPr>
              <a:t>补 </a:t>
            </a:r>
            <a:r>
              <a:rPr kumimoji="0" lang="en-US" altLang="zh-CN" sz="1050" b="0" i="1" u="none" strike="noStrike" cap="none" normalizeH="0" baseline="0">
                <a:ln>
                  <a:noFill/>
                </a:ln>
                <a:solidFill>
                  <a:srgbClr val="FF0000"/>
                </a:solidFill>
                <a:effectLst/>
                <a:latin typeface="Consolas" panose="020B0609020204030204" pitchFamily="49" charset="0"/>
              </a:rPr>
              <a:t>//</a:t>
            </a:r>
            <a:r>
              <a:rPr kumimoji="0" lang="zh-CN" altLang="en-US" sz="1050" b="0" i="1" u="none" strike="noStrike" cap="none" normalizeH="0" baseline="0">
                <a:ln>
                  <a:noFill/>
                </a:ln>
                <a:solidFill>
                  <a:srgbClr val="FF0000"/>
                </a:solidFill>
                <a:effectLst/>
                <a:latin typeface="Consolas" panose="020B0609020204030204" pitchFamily="49" charset="0"/>
              </a:rPr>
              <a:t>仅仅以</a:t>
            </a:r>
            <a:r>
              <a:rPr kumimoji="0" lang="en-US" altLang="zh-CN" sz="1050" b="0" i="1" u="none" strike="noStrike" cap="none" normalizeH="0" baseline="0">
                <a:ln>
                  <a:noFill/>
                </a:ln>
                <a:solidFill>
                  <a:srgbClr val="FF0000"/>
                </a:solidFill>
                <a:effectLst/>
                <a:latin typeface="Consolas" panose="020B0609020204030204" pitchFamily="49" charset="0"/>
              </a:rPr>
              <a:t>8</a:t>
            </a:r>
            <a:r>
              <a:rPr kumimoji="0" lang="zh-CN" altLang="en-US" sz="1050" b="0" i="1" u="none" strike="noStrike" cap="none" normalizeH="0" baseline="0">
                <a:ln>
                  <a:noFill/>
                </a:ln>
                <a:solidFill>
                  <a:srgbClr val="FF0000"/>
                </a:solidFill>
                <a:effectLst/>
                <a:latin typeface="Consolas" panose="020B0609020204030204" pitchFamily="49" charset="0"/>
              </a:rPr>
              <a:t>位输出</a:t>
            </a:r>
            <a:br>
              <a:rPr kumimoji="0" lang="zh-CN" altLang="zh-CN" sz="1050" b="0" i="1" u="none" strike="noStrike" cap="none" normalizeH="0" baseline="0">
                <a:ln>
                  <a:noFill/>
                </a:ln>
                <a:solidFill>
                  <a:srgbClr val="FF0000"/>
                </a:solidFill>
                <a:effectLst/>
                <a:latin typeface="Consolas" panose="020B0609020204030204" pitchFamily="49" charset="0"/>
              </a:rPr>
            </a:br>
            <a:r>
              <a:rPr kumimoji="0" lang="zh-CN" altLang="zh-CN" sz="1050" b="0" i="0" u="none" strike="noStrike" cap="none" normalizeH="0" baseline="0">
                <a:ln>
                  <a:noFill/>
                </a:ln>
                <a:solidFill>
                  <a:srgbClr val="000000"/>
                </a:solidFill>
                <a:effectLst/>
                <a:latin typeface="Consolas" panose="020B0609020204030204" pitchFamily="49" charset="0"/>
              </a:rPr>
              <a:t>System.</a:t>
            </a:r>
            <a:r>
              <a:rPr kumimoji="0" lang="zh-CN" altLang="zh-CN" sz="1050" b="1" i="1" u="none" strike="noStrike" cap="none" normalizeH="0" baseline="0">
                <a:ln>
                  <a:noFill/>
                </a:ln>
                <a:solidFill>
                  <a:srgbClr val="660E7A"/>
                </a:solidFill>
                <a:effectLst/>
                <a:latin typeface="Consolas" panose="020B0609020204030204" pitchFamily="49" charset="0"/>
              </a:rPr>
              <a:t>out</a:t>
            </a:r>
            <a:r>
              <a:rPr kumimoji="0" lang="zh-CN" altLang="zh-CN" sz="1050" b="0" i="0" u="none" strike="noStrike" cap="none" normalizeH="0" baseline="0">
                <a:ln>
                  <a:noFill/>
                </a:ln>
                <a:solidFill>
                  <a:srgbClr val="000000"/>
                </a:solidFill>
                <a:effectLst/>
                <a:latin typeface="Consolas" panose="020B0609020204030204" pitchFamily="49" charset="0"/>
              </a:rPr>
              <a:t>.println(</a:t>
            </a:r>
            <a:r>
              <a:rPr kumimoji="0" lang="zh-CN" altLang="zh-CN" sz="1050" b="1" i="0" u="none" strike="noStrike" cap="none" normalizeH="0" baseline="0">
                <a:ln>
                  <a:noFill/>
                </a:ln>
                <a:solidFill>
                  <a:srgbClr val="008000"/>
                </a:solidFill>
                <a:effectLst/>
                <a:latin typeface="Consolas" panose="020B0609020204030204" pitchFamily="49" charset="0"/>
              </a:rPr>
              <a:t>"8 q:"</a:t>
            </a:r>
            <a:r>
              <a:rPr kumimoji="0" lang="zh-CN" altLang="zh-CN" sz="1050" b="0" i="0" u="none" strike="noStrike" cap="none" normalizeH="0" baseline="0">
                <a:ln>
                  <a:noFill/>
                </a:ln>
                <a:solidFill>
                  <a:srgbClr val="000000"/>
                </a:solidFill>
                <a:effectLst/>
                <a:latin typeface="Consolas" panose="020B0609020204030204" pitchFamily="49" charset="0"/>
              </a:rPr>
              <a:t>+ Integer.</a:t>
            </a:r>
            <a:r>
              <a:rPr kumimoji="0" lang="zh-CN" altLang="zh-CN" sz="1050" b="0" i="1" u="none" strike="noStrike" cap="none" normalizeH="0" baseline="0">
                <a:ln>
                  <a:noFill/>
                </a:ln>
                <a:solidFill>
                  <a:srgbClr val="000000"/>
                </a:solidFill>
                <a:effectLst/>
                <a:latin typeface="Consolas" panose="020B0609020204030204" pitchFamily="49" charset="0"/>
              </a:rPr>
              <a:t>toBinaryString</a:t>
            </a:r>
            <a:r>
              <a:rPr kumimoji="0" lang="zh-CN" altLang="zh-CN" sz="1050" b="0" i="0" u="none" strike="noStrike" cap="none" normalizeH="0" baseline="0">
                <a:ln>
                  <a:noFill/>
                </a:ln>
                <a:solidFill>
                  <a:srgbClr val="000000"/>
                </a:solidFill>
                <a:effectLst/>
                <a:latin typeface="Consolas" panose="020B0609020204030204" pitchFamily="49" charset="0"/>
              </a:rPr>
              <a:t>((</a:t>
            </a:r>
            <a:r>
              <a:rPr kumimoji="0" lang="zh-CN" altLang="zh-CN" sz="1050" b="1" i="0" u="none" strike="noStrike" cap="none" normalizeH="0" baseline="0">
                <a:ln>
                  <a:noFill/>
                </a:ln>
                <a:solidFill>
                  <a:srgbClr val="000080"/>
                </a:solidFill>
                <a:effectLst/>
                <a:latin typeface="Consolas" panose="020B0609020204030204" pitchFamily="49" charset="0"/>
              </a:rPr>
              <a:t>byte</a:t>
            </a:r>
            <a:r>
              <a:rPr kumimoji="0" lang="zh-CN" altLang="zh-CN" sz="1050" b="0" i="0" u="none" strike="noStrike" cap="none" normalizeH="0" baseline="0">
                <a:ln>
                  <a:noFill/>
                </a:ln>
                <a:solidFill>
                  <a:srgbClr val="000000"/>
                </a:solidFill>
                <a:effectLst/>
                <a:latin typeface="Consolas" panose="020B0609020204030204" pitchFamily="49" charset="0"/>
              </a:rPr>
              <a:t>)q));  </a:t>
            </a:r>
            <a:r>
              <a:rPr kumimoji="0" lang="zh-CN" altLang="zh-CN" sz="1050" b="0" i="1" u="none" strike="noStrike" cap="none" normalizeH="0" baseline="0">
                <a:ln>
                  <a:noFill/>
                </a:ln>
                <a:solidFill>
                  <a:srgbClr val="808080"/>
                </a:solidFill>
                <a:effectLst/>
                <a:latin typeface="Consolas" panose="020B0609020204030204" pitchFamily="49" charset="0"/>
              </a:rPr>
              <a:t>//01110000  = 112  </a:t>
            </a:r>
            <a:r>
              <a:rPr kumimoji="0" lang="zh-CN" altLang="zh-CN" sz="1050" b="0" i="1" u="none" strike="noStrike" cap="none" normalizeH="0" baseline="0">
                <a:ln>
                  <a:noFill/>
                </a:ln>
                <a:solidFill>
                  <a:srgbClr val="808080"/>
                </a:solidFill>
                <a:effectLst/>
                <a:latin typeface="Arial" panose="020B0604020202020204" pitchFamily="34" charset="0"/>
                <a:cs typeface="Arial" panose="020B0604020202020204" pitchFamily="34" charset="0"/>
              </a:rPr>
              <a:t>符号位</a:t>
            </a:r>
            <a:r>
              <a:rPr kumimoji="0" lang="zh-CN" altLang="zh-CN" sz="1050" b="0" i="1" u="none" strike="noStrike" cap="none" normalizeH="0" baseline="0">
                <a:ln>
                  <a:noFill/>
                </a:ln>
                <a:solidFill>
                  <a:srgbClr val="808080"/>
                </a:solidFill>
                <a:effectLst/>
                <a:latin typeface="Consolas" panose="020B0609020204030204" pitchFamily="49" charset="0"/>
              </a:rPr>
              <a:t>1</a:t>
            </a:r>
            <a:r>
              <a:rPr kumimoji="0" lang="zh-CN" altLang="zh-CN" sz="1050" b="0" i="1" u="none" strike="noStrike" cap="none" normalizeH="0" baseline="0">
                <a:ln>
                  <a:noFill/>
                </a:ln>
                <a:solidFill>
                  <a:srgbClr val="808080"/>
                </a:solidFill>
                <a:effectLst/>
                <a:latin typeface="Arial" panose="020B0604020202020204" pitchFamily="34" charset="0"/>
                <a:cs typeface="Arial" panose="020B0604020202020204" pitchFamily="34" charset="0"/>
              </a:rPr>
              <a:t>被舍弃</a:t>
            </a:r>
            <a:r>
              <a:rPr kumimoji="0" lang="zh-CN" altLang="zh-CN" sz="1050" b="0" i="1" u="none" strike="noStrike" cap="none" normalizeH="0" baseline="0">
                <a:ln>
                  <a:noFill/>
                </a:ln>
                <a:solidFill>
                  <a:srgbClr val="808080"/>
                </a:solidFill>
                <a:effectLst/>
                <a:latin typeface="Consolas" panose="020B0609020204030204" pitchFamily="49" charset="0"/>
              </a:rPr>
              <a:t> 0</a:t>
            </a:r>
            <a:r>
              <a:rPr kumimoji="0" lang="zh-CN" altLang="zh-CN" sz="1050" b="0" i="1" u="none" strike="noStrike" cap="none" normalizeH="0" baseline="0">
                <a:ln>
                  <a:noFill/>
                </a:ln>
                <a:solidFill>
                  <a:srgbClr val="808080"/>
                </a:solidFill>
                <a:effectLst/>
                <a:latin typeface="Arial" panose="020B0604020202020204" pitchFamily="34" charset="0"/>
                <a:cs typeface="Arial" panose="020B0604020202020204" pitchFamily="34" charset="0"/>
              </a:rPr>
              <a:t>变成符号位</a:t>
            </a:r>
            <a:r>
              <a:rPr kumimoji="0" lang="zh-CN" altLang="zh-CN" sz="1050" b="0" i="1" u="none" strike="noStrike" cap="none" normalizeH="0" baseline="0">
                <a:ln>
                  <a:noFill/>
                </a:ln>
                <a:solidFill>
                  <a:srgbClr val="808080"/>
                </a:solidFill>
                <a:effectLst/>
                <a:latin typeface="Consolas" panose="020B0609020204030204" pitchFamily="49" charset="0"/>
              </a:rPr>
              <a:t>+</a:t>
            </a:r>
            <a:br>
              <a:rPr kumimoji="0" lang="zh-CN" altLang="zh-CN" sz="1050" b="0" i="1" u="none" strike="noStrike" cap="none" normalizeH="0" baseline="0">
                <a:ln>
                  <a:noFill/>
                </a:ln>
                <a:solidFill>
                  <a:srgbClr val="808080"/>
                </a:solidFill>
                <a:effectLst/>
                <a:latin typeface="Consolas" panose="020B0609020204030204" pitchFamily="49" charset="0"/>
              </a:rPr>
            </a:br>
            <a:br>
              <a:rPr kumimoji="0" lang="zh-CN" altLang="zh-CN" sz="1050" b="0" i="1" u="none" strike="noStrike" cap="none" normalizeH="0" baseline="0">
                <a:ln>
                  <a:noFill/>
                </a:ln>
                <a:solidFill>
                  <a:srgbClr val="808080"/>
                </a:solidFill>
                <a:effectLst/>
                <a:latin typeface="Consolas" panose="020B0609020204030204" pitchFamily="49" charset="0"/>
              </a:rPr>
            </a:br>
            <a:r>
              <a:rPr kumimoji="0" lang="zh-CN" altLang="zh-CN" sz="1050" b="1" i="0" u="none" strike="noStrike" cap="none" normalizeH="0" baseline="0">
                <a:ln>
                  <a:noFill/>
                </a:ln>
                <a:solidFill>
                  <a:srgbClr val="000080"/>
                </a:solidFill>
                <a:effectLst/>
                <a:latin typeface="Consolas" panose="020B0609020204030204" pitchFamily="49" charset="0"/>
              </a:rPr>
              <a:t>int </a:t>
            </a:r>
            <a:r>
              <a:rPr kumimoji="0" lang="zh-CN" altLang="zh-CN" sz="1050" b="0" i="0" u="none" strike="noStrike" cap="none" normalizeH="0" baseline="0">
                <a:ln>
                  <a:noFill/>
                </a:ln>
                <a:solidFill>
                  <a:srgbClr val="000000"/>
                </a:solidFill>
                <a:effectLst/>
                <a:latin typeface="Consolas" panose="020B0609020204030204" pitchFamily="49" charset="0"/>
              </a:rPr>
              <a:t>i=(</a:t>
            </a:r>
            <a:r>
              <a:rPr kumimoji="0" lang="zh-CN" altLang="zh-CN" sz="1050" b="1" i="0" u="none" strike="noStrike" cap="none" normalizeH="0" baseline="0">
                <a:ln>
                  <a:noFill/>
                </a:ln>
                <a:solidFill>
                  <a:srgbClr val="000080"/>
                </a:solidFill>
                <a:effectLst/>
                <a:latin typeface="Consolas" panose="020B0609020204030204" pitchFamily="49" charset="0"/>
              </a:rPr>
              <a:t>byte</a:t>
            </a:r>
            <a:r>
              <a:rPr kumimoji="0" lang="zh-CN" altLang="zh-CN" sz="1050" b="0" i="0" u="none" strike="noStrike" cap="none" normalizeH="0" baseline="0">
                <a:ln>
                  <a:noFill/>
                </a:ln>
                <a:solidFill>
                  <a:srgbClr val="000000"/>
                </a:solidFill>
                <a:effectLst/>
                <a:latin typeface="Consolas" panose="020B0609020204030204" pitchFamily="49" charset="0"/>
              </a:rPr>
              <a:t>)</a:t>
            </a:r>
            <a:r>
              <a:rPr kumimoji="0" lang="zh-CN" altLang="zh-CN" sz="1050" b="0" i="0" u="none" strike="noStrike" cap="none" normalizeH="0" baseline="0">
                <a:ln>
                  <a:noFill/>
                </a:ln>
                <a:solidFill>
                  <a:srgbClr val="0000FF"/>
                </a:solidFill>
                <a:effectLst/>
                <a:latin typeface="Consolas" panose="020B0609020204030204" pitchFamily="49" charset="0"/>
              </a:rPr>
              <a:t>0b01111000</a:t>
            </a:r>
            <a:r>
              <a:rPr kumimoji="0" lang="zh-CN" altLang="zh-CN" sz="1050" b="0" i="0" u="none" strike="noStrike" cap="none" normalizeH="0" baseline="0">
                <a:ln>
                  <a:noFill/>
                </a:ln>
                <a:solidFill>
                  <a:srgbClr val="000000"/>
                </a:solidFill>
                <a:effectLst/>
                <a:latin typeface="Consolas" panose="020B0609020204030204" pitchFamily="49" charset="0"/>
              </a:rPr>
              <a:t>;             </a:t>
            </a:r>
            <a:r>
              <a:rPr kumimoji="0" lang="zh-CN" altLang="zh-CN" sz="1050" b="0" i="1" u="none" strike="noStrike" cap="none" normalizeH="0" baseline="0">
                <a:ln>
                  <a:noFill/>
                </a:ln>
                <a:solidFill>
                  <a:srgbClr val="808080"/>
                </a:solidFill>
                <a:effectLst/>
                <a:latin typeface="Consolas" panose="020B0609020204030204" pitchFamily="49" charset="0"/>
              </a:rPr>
              <a:t>// 120 &gt; 64</a:t>
            </a:r>
            <a:br>
              <a:rPr kumimoji="0" lang="zh-CN" altLang="zh-CN" sz="1050" b="0" i="1" u="none" strike="noStrike" cap="none" normalizeH="0" baseline="0">
                <a:ln>
                  <a:noFill/>
                </a:ln>
                <a:solidFill>
                  <a:srgbClr val="808080"/>
                </a:solidFill>
                <a:effectLst/>
                <a:latin typeface="Consolas" panose="020B0609020204030204" pitchFamily="49" charset="0"/>
              </a:rPr>
            </a:br>
            <a:r>
              <a:rPr kumimoji="0" lang="zh-CN" altLang="zh-CN" sz="1050" b="1" i="0" u="none" strike="noStrike" cap="none" normalizeH="0" baseline="0">
                <a:ln>
                  <a:noFill/>
                </a:ln>
                <a:solidFill>
                  <a:srgbClr val="000080"/>
                </a:solidFill>
                <a:effectLst/>
                <a:latin typeface="Consolas" panose="020B0609020204030204" pitchFamily="49" charset="0"/>
              </a:rPr>
              <a:t>int </a:t>
            </a:r>
            <a:r>
              <a:rPr kumimoji="0" lang="zh-CN" altLang="zh-CN" sz="1050" b="0" i="0" u="none" strike="noStrike" cap="none" normalizeH="0" baseline="0">
                <a:ln>
                  <a:noFill/>
                </a:ln>
                <a:solidFill>
                  <a:srgbClr val="000000"/>
                </a:solidFill>
                <a:effectLst/>
                <a:latin typeface="Consolas" panose="020B0609020204030204" pitchFamily="49" charset="0"/>
              </a:rPr>
              <a:t>j=(</a:t>
            </a:r>
            <a:r>
              <a:rPr kumimoji="0" lang="zh-CN" altLang="zh-CN" sz="1050" b="1" i="0" u="none" strike="noStrike" cap="none" normalizeH="0" baseline="0">
                <a:ln>
                  <a:noFill/>
                </a:ln>
                <a:solidFill>
                  <a:srgbClr val="000080"/>
                </a:solidFill>
                <a:effectLst/>
                <a:latin typeface="Consolas" panose="020B0609020204030204" pitchFamily="49" charset="0"/>
              </a:rPr>
              <a:t>byte</a:t>
            </a:r>
            <a:r>
              <a:rPr kumimoji="0" lang="zh-CN" altLang="zh-CN" sz="1050" b="0" i="0" u="none" strike="noStrike" cap="none" normalizeH="0" baseline="0">
                <a:ln>
                  <a:noFill/>
                </a:ln>
                <a:solidFill>
                  <a:srgbClr val="000000"/>
                </a:solidFill>
                <a:effectLst/>
                <a:latin typeface="Consolas" panose="020B0609020204030204" pitchFamily="49" charset="0"/>
              </a:rPr>
              <a:t>)</a:t>
            </a:r>
            <a:r>
              <a:rPr kumimoji="0" lang="zh-CN" altLang="zh-CN" sz="1050" b="0" i="0" u="none" strike="noStrike" cap="none" normalizeH="0" baseline="0">
                <a:ln>
                  <a:noFill/>
                </a:ln>
                <a:solidFill>
                  <a:srgbClr val="0000FF"/>
                </a:solidFill>
                <a:effectLst/>
                <a:latin typeface="Consolas" panose="020B0609020204030204" pitchFamily="49" charset="0"/>
              </a:rPr>
              <a:t>0b01111000</a:t>
            </a:r>
            <a:r>
              <a:rPr kumimoji="0" lang="zh-CN" altLang="zh-CN" sz="1050" b="0" i="0" u="none" strike="noStrike" cap="none" normalizeH="0" baseline="0">
                <a:ln>
                  <a:noFill/>
                </a:ln>
                <a:solidFill>
                  <a:srgbClr val="000000"/>
                </a:solidFill>
                <a:effectLst/>
                <a:latin typeface="Consolas" panose="020B0609020204030204" pitchFamily="49" charset="0"/>
              </a:rPr>
              <a:t>&lt;&lt;</a:t>
            </a:r>
            <a:r>
              <a:rPr kumimoji="0" lang="zh-CN" altLang="zh-CN" sz="1050" b="0" i="0" u="none" strike="noStrike" cap="none" normalizeH="0" baseline="0">
                <a:ln>
                  <a:noFill/>
                </a:ln>
                <a:solidFill>
                  <a:srgbClr val="0000FF"/>
                </a:solidFill>
                <a:effectLst/>
                <a:latin typeface="Consolas" panose="020B0609020204030204" pitchFamily="49" charset="0"/>
              </a:rPr>
              <a:t>1</a:t>
            </a:r>
            <a:r>
              <a:rPr kumimoji="0" lang="zh-CN" altLang="zh-CN" sz="1050" b="0" i="0" u="none" strike="noStrike" cap="none" normalizeH="0" baseline="0">
                <a:ln>
                  <a:noFill/>
                </a:ln>
                <a:solidFill>
                  <a:srgbClr val="000000"/>
                </a:solidFill>
                <a:effectLst/>
                <a:latin typeface="Consolas" panose="020B0609020204030204" pitchFamily="49" charset="0"/>
              </a:rPr>
              <a:t>;          </a:t>
            </a:r>
            <a:r>
              <a:rPr kumimoji="0" lang="zh-CN" altLang="zh-CN" sz="1050" b="0" i="1" u="none" strike="noStrike" cap="none" normalizeH="0" baseline="0">
                <a:ln>
                  <a:noFill/>
                </a:ln>
                <a:solidFill>
                  <a:srgbClr val="808080"/>
                </a:solidFill>
                <a:effectLst/>
                <a:latin typeface="Consolas" panose="020B0609020204030204" pitchFamily="49" charset="0"/>
              </a:rPr>
              <a:t>// 120&lt;&lt;1</a:t>
            </a:r>
            <a:br>
              <a:rPr kumimoji="0" lang="zh-CN" altLang="zh-CN" sz="1050" b="0" i="1" u="none" strike="noStrike" cap="none" normalizeH="0" baseline="0">
                <a:ln>
                  <a:noFill/>
                </a:ln>
                <a:solidFill>
                  <a:srgbClr val="808080"/>
                </a:solidFill>
                <a:effectLst/>
                <a:latin typeface="Consolas" panose="020B0609020204030204" pitchFamily="49" charset="0"/>
              </a:rPr>
            </a:br>
            <a:r>
              <a:rPr kumimoji="0" lang="zh-CN" altLang="zh-CN" sz="1050" b="0" i="0" u="none" strike="noStrike" cap="none" normalizeH="0" baseline="0">
                <a:ln>
                  <a:noFill/>
                </a:ln>
                <a:solidFill>
                  <a:srgbClr val="000000"/>
                </a:solidFill>
                <a:effectLst/>
                <a:latin typeface="Consolas" panose="020B0609020204030204" pitchFamily="49" charset="0"/>
              </a:rPr>
              <a:t>System.</a:t>
            </a:r>
            <a:r>
              <a:rPr kumimoji="0" lang="zh-CN" altLang="zh-CN" sz="1050" b="1" i="1" u="none" strike="noStrike" cap="none" normalizeH="0" baseline="0">
                <a:ln>
                  <a:noFill/>
                </a:ln>
                <a:solidFill>
                  <a:srgbClr val="660E7A"/>
                </a:solidFill>
                <a:effectLst/>
                <a:latin typeface="Consolas" panose="020B0609020204030204" pitchFamily="49" charset="0"/>
              </a:rPr>
              <a:t>out</a:t>
            </a:r>
            <a:r>
              <a:rPr kumimoji="0" lang="zh-CN" altLang="zh-CN" sz="1050" b="0" i="0" u="none" strike="noStrike" cap="none" normalizeH="0" baseline="0">
                <a:ln>
                  <a:noFill/>
                </a:ln>
                <a:solidFill>
                  <a:srgbClr val="000000"/>
                </a:solidFill>
                <a:effectLst/>
                <a:latin typeface="Consolas" panose="020B0609020204030204" pitchFamily="49" charset="0"/>
              </a:rPr>
              <a:t>.println(</a:t>
            </a:r>
            <a:r>
              <a:rPr kumimoji="0" lang="zh-CN" altLang="zh-CN" sz="1050" b="1" i="0" u="none" strike="noStrike" cap="none" normalizeH="0" baseline="0">
                <a:ln>
                  <a:noFill/>
                </a:ln>
                <a:solidFill>
                  <a:srgbClr val="008000"/>
                </a:solidFill>
                <a:effectLst/>
                <a:latin typeface="Consolas" panose="020B0609020204030204" pitchFamily="49" charset="0"/>
              </a:rPr>
              <a:t>"i:"</a:t>
            </a:r>
            <a:r>
              <a:rPr kumimoji="0" lang="zh-CN" altLang="zh-CN" sz="1050" b="0" i="0" u="none" strike="noStrike" cap="none" normalizeH="0" baseline="0">
                <a:ln>
                  <a:noFill/>
                </a:ln>
                <a:solidFill>
                  <a:srgbClr val="000000"/>
                </a:solidFill>
                <a:effectLst/>
                <a:latin typeface="Consolas" panose="020B0609020204030204" pitchFamily="49" charset="0"/>
              </a:rPr>
              <a:t>+ (</a:t>
            </a:r>
            <a:r>
              <a:rPr kumimoji="0" lang="zh-CN" altLang="zh-CN" sz="1050" b="1" i="0" u="none" strike="noStrike" cap="none" normalizeH="0" baseline="0">
                <a:ln>
                  <a:noFill/>
                </a:ln>
                <a:solidFill>
                  <a:srgbClr val="000080"/>
                </a:solidFill>
                <a:effectLst/>
                <a:latin typeface="Consolas" panose="020B0609020204030204" pitchFamily="49" charset="0"/>
              </a:rPr>
              <a:t>byte</a:t>
            </a:r>
            <a:r>
              <a:rPr kumimoji="0" lang="zh-CN" altLang="zh-CN" sz="1050" b="0" i="0" u="none" strike="noStrike" cap="none" normalizeH="0" baseline="0">
                <a:ln>
                  <a:noFill/>
                </a:ln>
                <a:solidFill>
                  <a:srgbClr val="000000"/>
                </a:solidFill>
                <a:effectLst/>
                <a:latin typeface="Consolas" panose="020B0609020204030204" pitchFamily="49" charset="0"/>
              </a:rPr>
              <a:t>)i);  </a:t>
            </a:r>
            <a:r>
              <a:rPr kumimoji="0" lang="zh-CN" altLang="zh-CN" sz="1050" b="0" i="1" u="none" strike="noStrike" cap="none" normalizeH="0" baseline="0">
                <a:ln>
                  <a:noFill/>
                </a:ln>
                <a:solidFill>
                  <a:srgbClr val="808080"/>
                </a:solidFill>
                <a:effectLst/>
                <a:latin typeface="Consolas" panose="020B0609020204030204" pitchFamily="49" charset="0"/>
              </a:rPr>
              <a:t>// 120</a:t>
            </a:r>
            <a:br>
              <a:rPr kumimoji="0" lang="zh-CN" altLang="zh-CN" sz="1050" b="0" i="1" u="none" strike="noStrike" cap="none" normalizeH="0" baseline="0">
                <a:ln>
                  <a:noFill/>
                </a:ln>
                <a:solidFill>
                  <a:srgbClr val="808080"/>
                </a:solidFill>
                <a:effectLst/>
                <a:latin typeface="Consolas" panose="020B0609020204030204" pitchFamily="49" charset="0"/>
              </a:rPr>
            </a:br>
            <a:r>
              <a:rPr kumimoji="0" lang="zh-CN" altLang="zh-CN" sz="1050" b="0" i="0" u="none" strike="noStrike" cap="none" normalizeH="0" baseline="0">
                <a:ln>
                  <a:noFill/>
                </a:ln>
                <a:solidFill>
                  <a:srgbClr val="000000"/>
                </a:solidFill>
                <a:effectLst/>
                <a:latin typeface="Consolas" panose="020B0609020204030204" pitchFamily="49" charset="0"/>
              </a:rPr>
              <a:t>System.</a:t>
            </a:r>
            <a:r>
              <a:rPr kumimoji="0" lang="zh-CN" altLang="zh-CN" sz="1050" b="1" i="1" u="none" strike="noStrike" cap="none" normalizeH="0" baseline="0">
                <a:ln>
                  <a:noFill/>
                </a:ln>
                <a:solidFill>
                  <a:srgbClr val="660E7A"/>
                </a:solidFill>
                <a:effectLst/>
                <a:latin typeface="Consolas" panose="020B0609020204030204" pitchFamily="49" charset="0"/>
              </a:rPr>
              <a:t>out</a:t>
            </a:r>
            <a:r>
              <a:rPr kumimoji="0" lang="zh-CN" altLang="zh-CN" sz="1050" b="0" i="0" u="none" strike="noStrike" cap="none" normalizeH="0" baseline="0">
                <a:ln>
                  <a:noFill/>
                </a:ln>
                <a:solidFill>
                  <a:srgbClr val="000000"/>
                </a:solidFill>
                <a:effectLst/>
                <a:latin typeface="Consolas" panose="020B0609020204030204" pitchFamily="49" charset="0"/>
              </a:rPr>
              <a:t>.println(</a:t>
            </a:r>
            <a:r>
              <a:rPr kumimoji="0" lang="zh-CN" altLang="zh-CN" sz="1050" b="1" i="0" u="none" strike="noStrike" cap="none" normalizeH="0" baseline="0">
                <a:ln>
                  <a:noFill/>
                </a:ln>
                <a:solidFill>
                  <a:srgbClr val="008000"/>
                </a:solidFill>
                <a:effectLst/>
                <a:latin typeface="Consolas" panose="020B0609020204030204" pitchFamily="49" charset="0"/>
              </a:rPr>
              <a:t>"32 j:"</a:t>
            </a:r>
            <a:r>
              <a:rPr kumimoji="0" lang="zh-CN" altLang="zh-CN" sz="1050" b="0" i="0" u="none" strike="noStrike" cap="none" normalizeH="0" baseline="0">
                <a:ln>
                  <a:noFill/>
                </a:ln>
                <a:solidFill>
                  <a:srgbClr val="000000"/>
                </a:solidFill>
                <a:effectLst/>
                <a:latin typeface="Consolas" panose="020B0609020204030204" pitchFamily="49" charset="0"/>
              </a:rPr>
              <a:t>+ j);     </a:t>
            </a:r>
            <a:r>
              <a:rPr kumimoji="0" lang="zh-CN" altLang="zh-CN" sz="1050" b="0" i="1" u="none" strike="noStrike" cap="none" normalizeH="0" baseline="0">
                <a:ln>
                  <a:noFill/>
                </a:ln>
                <a:solidFill>
                  <a:srgbClr val="808080"/>
                </a:solidFill>
                <a:effectLst/>
                <a:latin typeface="Consolas" panose="020B0609020204030204" pitchFamily="49" charset="0"/>
              </a:rPr>
              <a:t>// 32 j:240</a:t>
            </a:r>
            <a:br>
              <a:rPr kumimoji="0" lang="zh-CN" altLang="zh-CN" sz="1050" b="0" i="1" u="none" strike="noStrike" cap="none" normalizeH="0" baseline="0">
                <a:ln>
                  <a:noFill/>
                </a:ln>
                <a:solidFill>
                  <a:srgbClr val="808080"/>
                </a:solidFill>
                <a:effectLst/>
                <a:latin typeface="Consolas" panose="020B0609020204030204" pitchFamily="49" charset="0"/>
              </a:rPr>
            </a:br>
            <a:r>
              <a:rPr kumimoji="0" lang="zh-CN" altLang="zh-CN" sz="1050" b="0" i="0" u="none" strike="noStrike" cap="none" normalizeH="0" baseline="0">
                <a:ln>
                  <a:noFill/>
                </a:ln>
                <a:solidFill>
                  <a:srgbClr val="000000"/>
                </a:solidFill>
                <a:effectLst/>
                <a:latin typeface="Consolas" panose="020B0609020204030204" pitchFamily="49" charset="0"/>
              </a:rPr>
              <a:t>System.</a:t>
            </a:r>
            <a:r>
              <a:rPr kumimoji="0" lang="zh-CN" altLang="zh-CN" sz="1050" b="1" i="1" u="none" strike="noStrike" cap="none" normalizeH="0" baseline="0">
                <a:ln>
                  <a:noFill/>
                </a:ln>
                <a:solidFill>
                  <a:srgbClr val="660E7A"/>
                </a:solidFill>
                <a:effectLst/>
                <a:latin typeface="Consolas" panose="020B0609020204030204" pitchFamily="49" charset="0"/>
              </a:rPr>
              <a:t>out</a:t>
            </a:r>
            <a:r>
              <a:rPr kumimoji="0" lang="zh-CN" altLang="zh-CN" sz="1050" b="0" i="0" u="none" strike="noStrike" cap="none" normalizeH="0" baseline="0">
                <a:ln>
                  <a:noFill/>
                </a:ln>
                <a:solidFill>
                  <a:srgbClr val="000000"/>
                </a:solidFill>
                <a:effectLst/>
                <a:latin typeface="Consolas" panose="020B0609020204030204" pitchFamily="49" charset="0"/>
              </a:rPr>
              <a:t>.println(</a:t>
            </a:r>
            <a:r>
              <a:rPr kumimoji="0" lang="zh-CN" altLang="zh-CN" sz="1050" b="1" i="0" u="none" strike="noStrike" cap="none" normalizeH="0" baseline="0">
                <a:ln>
                  <a:noFill/>
                </a:ln>
                <a:solidFill>
                  <a:srgbClr val="008000"/>
                </a:solidFill>
                <a:effectLst/>
                <a:latin typeface="Consolas" panose="020B0609020204030204" pitchFamily="49" charset="0"/>
              </a:rPr>
              <a:t>"8 j:"</a:t>
            </a:r>
            <a:r>
              <a:rPr kumimoji="0" lang="zh-CN" altLang="zh-CN" sz="1050" b="0" i="0" u="none" strike="noStrike" cap="none" normalizeH="0" baseline="0">
                <a:ln>
                  <a:noFill/>
                </a:ln>
                <a:solidFill>
                  <a:srgbClr val="000000"/>
                </a:solidFill>
                <a:effectLst/>
                <a:latin typeface="Consolas" panose="020B0609020204030204" pitchFamily="49" charset="0"/>
              </a:rPr>
              <a:t>+ (</a:t>
            </a:r>
            <a:r>
              <a:rPr kumimoji="0" lang="zh-CN" altLang="zh-CN" sz="1050" b="1" i="0" u="none" strike="noStrike" cap="none" normalizeH="0" baseline="0">
                <a:ln>
                  <a:noFill/>
                </a:ln>
                <a:solidFill>
                  <a:srgbClr val="000080"/>
                </a:solidFill>
                <a:effectLst/>
                <a:latin typeface="Consolas" panose="020B0609020204030204" pitchFamily="49" charset="0"/>
              </a:rPr>
              <a:t>byte</a:t>
            </a:r>
            <a:r>
              <a:rPr kumimoji="0" lang="zh-CN" altLang="zh-CN" sz="1050" b="0" i="0" u="none" strike="noStrike" cap="none" normalizeH="0" baseline="0">
                <a:ln>
                  <a:noFill/>
                </a:ln>
                <a:solidFill>
                  <a:srgbClr val="000000"/>
                </a:solidFill>
                <a:effectLst/>
                <a:latin typeface="Consolas" panose="020B0609020204030204" pitchFamily="49" charset="0"/>
              </a:rPr>
              <a:t>)j);</a:t>
            </a:r>
            <a:r>
              <a:rPr kumimoji="0" lang="zh-CN" altLang="zh-CN" sz="1050" b="0" i="1" u="none" strike="noStrike" cap="none" normalizeH="0" baseline="0">
                <a:ln>
                  <a:noFill/>
                </a:ln>
                <a:solidFill>
                  <a:srgbClr val="808080"/>
                </a:solidFill>
                <a:effectLst/>
                <a:latin typeface="Consolas" panose="020B0609020204030204" pitchFamily="49" charset="0"/>
              </a:rPr>
              <a:t>// </a:t>
            </a:r>
            <a:r>
              <a:rPr kumimoji="0" lang="zh-CN" altLang="zh-CN" sz="1050" b="0" i="1" u="none" strike="noStrike" cap="none" normalizeH="0" baseline="0">
                <a:ln>
                  <a:noFill/>
                </a:ln>
                <a:solidFill>
                  <a:srgbClr val="FF0000"/>
                </a:solidFill>
                <a:effectLst/>
                <a:latin typeface="Consolas" panose="020B0609020204030204" pitchFamily="49" charset="0"/>
              </a:rPr>
              <a:t>8 j: -16   =240-256</a:t>
            </a:r>
            <a:br>
              <a:rPr kumimoji="0" lang="zh-CN" altLang="zh-CN" sz="1050" b="0" i="1" u="none" strike="noStrike" cap="none" normalizeH="0" baseline="0">
                <a:ln>
                  <a:noFill/>
                </a:ln>
                <a:solidFill>
                  <a:srgbClr val="808080"/>
                </a:solidFill>
                <a:effectLst/>
                <a:latin typeface="Consolas" panose="020B0609020204030204" pitchFamily="49" charset="0"/>
              </a:rPr>
            </a:br>
            <a:r>
              <a:rPr kumimoji="0" lang="zh-CN" altLang="zh-CN" sz="1050" b="0" i="0" u="none" strike="noStrike" cap="none" normalizeH="0" baseline="0">
                <a:ln>
                  <a:noFill/>
                </a:ln>
                <a:solidFill>
                  <a:srgbClr val="000000"/>
                </a:solidFill>
                <a:effectLst/>
                <a:latin typeface="Consolas" panose="020B0609020204030204" pitchFamily="49" charset="0"/>
              </a:rPr>
              <a:t>System.</a:t>
            </a:r>
            <a:r>
              <a:rPr kumimoji="0" lang="zh-CN" altLang="zh-CN" sz="1050" b="1" i="1" u="none" strike="noStrike" cap="none" normalizeH="0" baseline="0">
                <a:ln>
                  <a:noFill/>
                </a:ln>
                <a:solidFill>
                  <a:srgbClr val="660E7A"/>
                </a:solidFill>
                <a:effectLst/>
                <a:latin typeface="Consolas" panose="020B0609020204030204" pitchFamily="49" charset="0"/>
              </a:rPr>
              <a:t>out</a:t>
            </a:r>
            <a:r>
              <a:rPr kumimoji="0" lang="zh-CN" altLang="zh-CN" sz="1050" b="0" i="0" u="none" strike="noStrike" cap="none" normalizeH="0" baseline="0">
                <a:ln>
                  <a:noFill/>
                </a:ln>
                <a:solidFill>
                  <a:srgbClr val="000000"/>
                </a:solidFill>
                <a:effectLst/>
                <a:latin typeface="Consolas" panose="020B0609020204030204" pitchFamily="49" charset="0"/>
              </a:rPr>
              <a:t>.println(</a:t>
            </a:r>
            <a:r>
              <a:rPr kumimoji="0" lang="zh-CN" altLang="zh-CN" sz="1050" b="1" i="0" u="none" strike="noStrike" cap="none" normalizeH="0" baseline="0">
                <a:ln>
                  <a:noFill/>
                </a:ln>
                <a:solidFill>
                  <a:srgbClr val="008000"/>
                </a:solidFill>
                <a:effectLst/>
                <a:latin typeface="Consolas" panose="020B0609020204030204" pitchFamily="49" charset="0"/>
              </a:rPr>
              <a:t>"8 j:"</a:t>
            </a:r>
            <a:r>
              <a:rPr kumimoji="0" lang="zh-CN" altLang="zh-CN" sz="1050" b="0" i="0" u="none" strike="noStrike" cap="none" normalizeH="0" baseline="0">
                <a:ln>
                  <a:noFill/>
                </a:ln>
                <a:solidFill>
                  <a:srgbClr val="000000"/>
                </a:solidFill>
                <a:effectLst/>
                <a:latin typeface="Consolas" panose="020B0609020204030204" pitchFamily="49" charset="0"/>
              </a:rPr>
              <a:t>+ Integer.</a:t>
            </a:r>
            <a:r>
              <a:rPr kumimoji="0" lang="zh-CN" altLang="zh-CN" sz="1050" b="0" i="1" u="none" strike="noStrike" cap="none" normalizeH="0" baseline="0">
                <a:ln>
                  <a:noFill/>
                </a:ln>
                <a:solidFill>
                  <a:srgbClr val="000000"/>
                </a:solidFill>
                <a:effectLst/>
                <a:latin typeface="Consolas" panose="020B0609020204030204" pitchFamily="49" charset="0"/>
              </a:rPr>
              <a:t>toBinaryString</a:t>
            </a:r>
            <a:r>
              <a:rPr kumimoji="0" lang="zh-CN" altLang="zh-CN" sz="1050" b="0" i="0" u="none" strike="noStrike" cap="none" normalizeH="0" baseline="0">
                <a:ln>
                  <a:noFill/>
                </a:ln>
                <a:solidFill>
                  <a:srgbClr val="000000"/>
                </a:solidFill>
                <a:effectLst/>
                <a:latin typeface="Consolas" panose="020B0609020204030204" pitchFamily="49" charset="0"/>
              </a:rPr>
              <a:t>(j)); </a:t>
            </a:r>
            <a:r>
              <a:rPr kumimoji="0" lang="zh-CN" altLang="zh-CN" sz="1050" b="0" i="1" u="none" strike="noStrike" cap="none" normalizeH="0" baseline="0">
                <a:ln>
                  <a:noFill/>
                </a:ln>
                <a:solidFill>
                  <a:srgbClr val="808080"/>
                </a:solidFill>
                <a:effectLst/>
                <a:latin typeface="Consolas" panose="020B0609020204030204" pitchFamily="49" charset="0"/>
              </a:rPr>
              <a:t>//11110000  = -16 </a:t>
            </a:r>
            <a:r>
              <a:rPr kumimoji="0" lang="zh-CN" altLang="zh-CN" sz="1050" b="0" i="1" u="none" strike="noStrike" cap="none" normalizeH="0" baseline="0">
                <a:ln>
                  <a:noFill/>
                </a:ln>
                <a:solidFill>
                  <a:srgbClr val="808080"/>
                </a:solidFill>
                <a:effectLst/>
                <a:latin typeface="Arial" panose="020B0604020202020204" pitchFamily="34" charset="0"/>
                <a:cs typeface="Arial" panose="020B0604020202020204" pitchFamily="34" charset="0"/>
              </a:rPr>
              <a:t>符号位</a:t>
            </a:r>
            <a:r>
              <a:rPr kumimoji="0" lang="zh-CN" altLang="zh-CN" sz="1050" b="0" i="1" u="none" strike="noStrike" cap="none" normalizeH="0" baseline="0">
                <a:ln>
                  <a:noFill/>
                </a:ln>
                <a:solidFill>
                  <a:srgbClr val="808080"/>
                </a:solidFill>
                <a:effectLst/>
                <a:latin typeface="Consolas" panose="020B0609020204030204" pitchFamily="49" charset="0"/>
              </a:rPr>
              <a:t>0</a:t>
            </a:r>
            <a:r>
              <a:rPr kumimoji="0" lang="zh-CN" altLang="zh-CN" sz="1050" b="0" i="1" u="none" strike="noStrike" cap="none" normalizeH="0" baseline="0">
                <a:ln>
                  <a:noFill/>
                </a:ln>
                <a:solidFill>
                  <a:srgbClr val="808080"/>
                </a:solidFill>
                <a:effectLst/>
                <a:latin typeface="Arial" panose="020B0604020202020204" pitchFamily="34" charset="0"/>
                <a:cs typeface="Arial" panose="020B0604020202020204" pitchFamily="34" charset="0"/>
              </a:rPr>
              <a:t>被舍弃</a:t>
            </a:r>
            <a:r>
              <a:rPr kumimoji="0" lang="zh-CN" altLang="zh-CN" sz="1050" b="0" i="1" u="none" strike="noStrike" cap="none" normalizeH="0" baseline="0">
                <a:ln>
                  <a:noFill/>
                </a:ln>
                <a:solidFill>
                  <a:srgbClr val="808080"/>
                </a:solidFill>
                <a:effectLst/>
                <a:latin typeface="Consolas" panose="020B0609020204030204" pitchFamily="49" charset="0"/>
              </a:rPr>
              <a:t> 1</a:t>
            </a:r>
            <a:r>
              <a:rPr kumimoji="0" lang="zh-CN" altLang="zh-CN" sz="1050" b="0" i="1" u="none" strike="noStrike" cap="none" normalizeH="0" baseline="0">
                <a:ln>
                  <a:noFill/>
                </a:ln>
                <a:solidFill>
                  <a:srgbClr val="808080"/>
                </a:solidFill>
                <a:effectLst/>
                <a:latin typeface="Arial" panose="020B0604020202020204" pitchFamily="34" charset="0"/>
                <a:cs typeface="Arial" panose="020B0604020202020204" pitchFamily="34" charset="0"/>
              </a:rPr>
              <a:t>变成符号位</a:t>
            </a:r>
            <a:r>
              <a:rPr kumimoji="0" lang="zh-CN" altLang="zh-CN" sz="1050" b="0" i="1" u="none" strike="noStrike" cap="none" normalizeH="0" baseline="0">
                <a:ln>
                  <a:noFill/>
                </a:ln>
                <a:solidFill>
                  <a:srgbClr val="808080"/>
                </a:solidFill>
                <a:effectLst/>
                <a:latin typeface="Consolas" panose="020B0609020204030204" pitchFamily="49" charset="0"/>
              </a:rPr>
              <a:t>-</a:t>
            </a:r>
            <a:endParaRPr kumimoji="0" lang="zh-CN" altLang="zh-CN" sz="2400" b="0" i="0" u="none" strike="noStrike" cap="none" normalizeH="0" baseline="0">
              <a:ln>
                <a:noFill/>
              </a:ln>
              <a:solidFill>
                <a:schemeClr val="tx1"/>
              </a:solidFill>
              <a:effectLst/>
              <a:latin typeface="Arial" panose="020B0604020202020204" pitchFamily="34" charset="0"/>
            </a:endParaRPr>
          </a:p>
        </p:txBody>
      </p:sp>
      <p:sp>
        <p:nvSpPr>
          <p:cNvPr id="9" name="矩形 8">
            <a:extLst>
              <a:ext uri="{FF2B5EF4-FFF2-40B4-BE49-F238E27FC236}">
                <a16:creationId xmlns:a16="http://schemas.microsoft.com/office/drawing/2014/main" id="{12EA71BD-BE68-401E-8BCE-0CBBA74A82F1}"/>
              </a:ext>
            </a:extLst>
          </p:cNvPr>
          <p:cNvSpPr/>
          <p:nvPr/>
        </p:nvSpPr>
        <p:spPr>
          <a:xfrm>
            <a:off x="179512" y="0"/>
            <a:ext cx="2749471" cy="369332"/>
          </a:xfrm>
          <a:prstGeom prst="rect">
            <a:avLst/>
          </a:prstGeom>
        </p:spPr>
        <p:txBody>
          <a:bodyPr wrap="none">
            <a:spAutoFit/>
          </a:bodyPr>
          <a:lstStyle/>
          <a:p>
            <a:pPr algn="r"/>
            <a:r>
              <a:rPr lang="zh-CN" altLang="zh-CN" b="1" kern="100">
                <a:solidFill>
                  <a:srgbClr val="FF0000"/>
                </a:solidFill>
                <a:latin typeface="Times New Roman"/>
                <a:ea typeface="宋体"/>
                <a:cs typeface="Times New Roman"/>
              </a:rPr>
              <a:t>左移</a:t>
            </a:r>
            <a:r>
              <a:rPr lang="en-US" altLang="zh-CN" b="1" kern="100">
                <a:solidFill>
                  <a:srgbClr val="FF0000"/>
                </a:solidFill>
                <a:latin typeface="Times New Roman"/>
                <a:ea typeface="宋体"/>
                <a:cs typeface="Times New Roman"/>
              </a:rPr>
              <a:t>  byte</a:t>
            </a:r>
            <a:r>
              <a:rPr lang="zh-CN" altLang="en-US" b="1" kern="100">
                <a:solidFill>
                  <a:srgbClr val="FF0000"/>
                </a:solidFill>
                <a:latin typeface="Times New Roman"/>
                <a:ea typeface="宋体"/>
                <a:cs typeface="Times New Roman"/>
              </a:rPr>
              <a:t>为例 </a:t>
            </a:r>
            <a:r>
              <a:rPr lang="en-US" altLang="zh-CN" b="1" kern="100">
                <a:solidFill>
                  <a:srgbClr val="FF0000"/>
                </a:solidFill>
                <a:latin typeface="Times New Roman"/>
                <a:ea typeface="宋体"/>
                <a:cs typeface="Times New Roman"/>
              </a:rPr>
              <a:t>[-128, 127]</a:t>
            </a:r>
            <a:endParaRPr lang="zh-CN" altLang="en-US" b="1">
              <a:solidFill>
                <a:srgbClr val="FF0000"/>
              </a:solidFill>
            </a:endParaRPr>
          </a:p>
        </p:txBody>
      </p:sp>
      <p:sp>
        <p:nvSpPr>
          <p:cNvPr id="5" name="文本框 4">
            <a:extLst>
              <a:ext uri="{FF2B5EF4-FFF2-40B4-BE49-F238E27FC236}">
                <a16:creationId xmlns:a16="http://schemas.microsoft.com/office/drawing/2014/main" id="{0D9F04E0-7F1F-408C-BE8F-4FBB5152A778}"/>
              </a:ext>
            </a:extLst>
          </p:cNvPr>
          <p:cNvSpPr txBox="1"/>
          <p:nvPr/>
        </p:nvSpPr>
        <p:spPr bwMode="auto">
          <a:xfrm>
            <a:off x="5076056" y="915566"/>
            <a:ext cx="2952328" cy="369332"/>
          </a:xfrm>
          <a:prstGeom prst="rect">
            <a:avLst/>
          </a:prstGeom>
          <a:noFill/>
          <a:ln w="9525">
            <a:noFill/>
            <a:miter lim="800000"/>
            <a:headEnd/>
            <a:tailEnd/>
          </a:ln>
        </p:spPr>
        <p:txBody>
          <a:bodyPr wrap="square">
            <a:spAutoFit/>
          </a:bodyPr>
          <a:lstStyle/>
          <a:p>
            <a:r>
              <a:rPr lang="zh-CN" altLang="en-US" i="1">
                <a:solidFill>
                  <a:srgbClr val="FF0000"/>
                </a:solidFill>
                <a:latin typeface="Consolas" panose="020B0609020204030204" pitchFamily="49" charset="0"/>
              </a:rPr>
              <a:t>最左端（符号位保持不变）</a:t>
            </a:r>
            <a:endParaRPr lang="zh-CN" altLang="en-US">
              <a:solidFill>
                <a:srgbClr val="FF0000"/>
              </a:solidFill>
            </a:endParaRPr>
          </a:p>
        </p:txBody>
      </p:sp>
    </p:spTree>
    <p:extLst>
      <p:ext uri="{BB962C8B-B14F-4D97-AF65-F5344CB8AC3E}">
        <p14:creationId xmlns:p14="http://schemas.microsoft.com/office/powerpoint/2010/main" val="389121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71486"/>
            <a:ext cx="8207375" cy="2071699"/>
          </a:xfrm>
        </p:spPr>
        <p:txBody>
          <a:bodyPr/>
          <a:lstStyle/>
          <a:p>
            <a:r>
              <a:rPr lang="zh-CN"/>
              <a:t>位运算所遵循的真值表</a:t>
            </a:r>
            <a:r>
              <a:rPr lang="zh-CN" altLang="en-US"/>
              <a:t>：</a:t>
            </a:r>
            <a:endParaRPr lang="en-US" altLang="zh-CN"/>
          </a:p>
          <a:p>
            <a:endParaRPr lang="en-US" altLang="zh-CN"/>
          </a:p>
          <a:p>
            <a:endParaRPr lang="zh-CN" altLang="en-US"/>
          </a:p>
        </p:txBody>
      </p:sp>
      <p:sp>
        <p:nvSpPr>
          <p:cNvPr id="4" name="标题 3"/>
          <p:cNvSpPr>
            <a:spLocks noGrp="1"/>
          </p:cNvSpPr>
          <p:nvPr>
            <p:ph type="title"/>
          </p:nvPr>
        </p:nvSpPr>
        <p:spPr/>
        <p:txBody>
          <a:bodyPr/>
          <a:lstStyle/>
          <a:p>
            <a:pPr lvl="0"/>
            <a:r>
              <a:rPr lang="zh-CN" altLang="en-US"/>
              <a:t>位运算</a:t>
            </a:r>
          </a:p>
        </p:txBody>
      </p:sp>
      <p:graphicFrame>
        <p:nvGraphicFramePr>
          <p:cNvPr id="7" name="表格占位符 6"/>
          <p:cNvGraphicFramePr>
            <a:graphicFrameLocks noGrp="1"/>
          </p:cNvGraphicFramePr>
          <p:nvPr>
            <p:ph type="tbl" sz="quarter" idx="11"/>
          </p:nvPr>
        </p:nvGraphicFramePr>
        <p:xfrm>
          <a:off x="857224" y="1285866"/>
          <a:ext cx="6929485" cy="3143270"/>
        </p:xfrm>
        <a:graphic>
          <a:graphicData uri="http://schemas.openxmlformats.org/drawingml/2006/table">
            <a:tbl>
              <a:tblPr firstRow="1" bandRow="1">
                <a:tableStyleId>{5C22544A-7EE6-4342-B048-85BDC9FD1C3A}</a:tableStyleId>
              </a:tblPr>
              <a:tblGrid>
                <a:gridCol w="1385897">
                  <a:extLst>
                    <a:ext uri="{9D8B030D-6E8A-4147-A177-3AD203B41FA5}">
                      <a16:colId xmlns:a16="http://schemas.microsoft.com/office/drawing/2014/main" val="20000"/>
                    </a:ext>
                  </a:extLst>
                </a:gridCol>
                <a:gridCol w="1385897">
                  <a:extLst>
                    <a:ext uri="{9D8B030D-6E8A-4147-A177-3AD203B41FA5}">
                      <a16:colId xmlns:a16="http://schemas.microsoft.com/office/drawing/2014/main" val="20001"/>
                    </a:ext>
                  </a:extLst>
                </a:gridCol>
                <a:gridCol w="1385897">
                  <a:extLst>
                    <a:ext uri="{9D8B030D-6E8A-4147-A177-3AD203B41FA5}">
                      <a16:colId xmlns:a16="http://schemas.microsoft.com/office/drawing/2014/main" val="20002"/>
                    </a:ext>
                  </a:extLst>
                </a:gridCol>
                <a:gridCol w="1385897">
                  <a:extLst>
                    <a:ext uri="{9D8B030D-6E8A-4147-A177-3AD203B41FA5}">
                      <a16:colId xmlns:a16="http://schemas.microsoft.com/office/drawing/2014/main" val="20003"/>
                    </a:ext>
                  </a:extLst>
                </a:gridCol>
                <a:gridCol w="1385897">
                  <a:extLst>
                    <a:ext uri="{9D8B030D-6E8A-4147-A177-3AD203B41FA5}">
                      <a16:colId xmlns:a16="http://schemas.microsoft.com/office/drawing/2014/main" val="20004"/>
                    </a:ext>
                  </a:extLst>
                </a:gridCol>
              </a:tblGrid>
              <a:tr h="628654">
                <a:tc>
                  <a:txBody>
                    <a:bodyPr/>
                    <a:lstStyle/>
                    <a:p>
                      <a:pPr algn="ctr">
                        <a:spcAft>
                          <a:spcPts val="0"/>
                        </a:spcAft>
                      </a:pPr>
                      <a:r>
                        <a:rPr lang="en-US" sz="2800" b="1" kern="100">
                          <a:latin typeface="Calibri"/>
                          <a:ea typeface="宋体"/>
                          <a:cs typeface="Times New Roman"/>
                        </a:rPr>
                        <a:t>A</a:t>
                      </a:r>
                      <a:endParaRPr lang="zh-CN" sz="2800" kern="100">
                        <a:latin typeface="Calibri"/>
                        <a:ea typeface="宋体"/>
                        <a:cs typeface="Times New Roman"/>
                      </a:endParaRPr>
                    </a:p>
                  </a:txBody>
                  <a:tcPr marL="68580" marR="68580" marT="0" marB="0" anchor="ctr"/>
                </a:tc>
                <a:tc>
                  <a:txBody>
                    <a:bodyPr/>
                    <a:lstStyle/>
                    <a:p>
                      <a:pPr algn="ctr">
                        <a:spcAft>
                          <a:spcPts val="0"/>
                        </a:spcAft>
                      </a:pPr>
                      <a:r>
                        <a:rPr lang="en-US" sz="2800" b="1" kern="100">
                          <a:latin typeface="Calibri"/>
                          <a:ea typeface="宋体"/>
                          <a:cs typeface="Times New Roman"/>
                        </a:rPr>
                        <a:t>B</a:t>
                      </a:r>
                      <a:endParaRPr lang="zh-CN" sz="2800" kern="100">
                        <a:latin typeface="Calibri"/>
                        <a:ea typeface="宋体"/>
                        <a:cs typeface="Times New Roman"/>
                      </a:endParaRPr>
                    </a:p>
                  </a:txBody>
                  <a:tcPr marL="68580" marR="68580" marT="0" marB="0" anchor="ctr"/>
                </a:tc>
                <a:tc>
                  <a:txBody>
                    <a:bodyPr/>
                    <a:lstStyle/>
                    <a:p>
                      <a:pPr algn="ctr">
                        <a:spcAft>
                          <a:spcPts val="0"/>
                        </a:spcAft>
                      </a:pPr>
                      <a:r>
                        <a:rPr lang="en-US" sz="2800" b="1" kern="100">
                          <a:latin typeface="Calibri"/>
                          <a:ea typeface="宋体"/>
                          <a:cs typeface="Times New Roman"/>
                        </a:rPr>
                        <a:t>A|B</a:t>
                      </a:r>
                      <a:endParaRPr lang="zh-CN" sz="2800" kern="100">
                        <a:latin typeface="Calibri"/>
                        <a:ea typeface="宋体"/>
                        <a:cs typeface="Times New Roman"/>
                      </a:endParaRPr>
                    </a:p>
                  </a:txBody>
                  <a:tcPr marL="68580" marR="68580" marT="0" marB="0" anchor="ctr"/>
                </a:tc>
                <a:tc>
                  <a:txBody>
                    <a:bodyPr/>
                    <a:lstStyle/>
                    <a:p>
                      <a:pPr algn="ctr">
                        <a:spcAft>
                          <a:spcPts val="0"/>
                        </a:spcAft>
                      </a:pPr>
                      <a:r>
                        <a:rPr lang="en-US" sz="2800" b="1" kern="100">
                          <a:latin typeface="Calibri"/>
                          <a:ea typeface="宋体"/>
                          <a:cs typeface="Times New Roman"/>
                        </a:rPr>
                        <a:t>A&amp;B</a:t>
                      </a:r>
                      <a:endParaRPr lang="zh-CN" sz="2800" kern="100">
                        <a:latin typeface="Calibri"/>
                        <a:ea typeface="宋体"/>
                        <a:cs typeface="Times New Roman"/>
                      </a:endParaRPr>
                    </a:p>
                  </a:txBody>
                  <a:tcPr marL="68580" marR="68580" marT="0" marB="0" anchor="ctr"/>
                </a:tc>
                <a:tc>
                  <a:txBody>
                    <a:bodyPr/>
                    <a:lstStyle/>
                    <a:p>
                      <a:pPr algn="ctr">
                        <a:spcAft>
                          <a:spcPts val="0"/>
                        </a:spcAft>
                      </a:pPr>
                      <a:r>
                        <a:rPr lang="en-US" sz="2800" b="1" kern="100">
                          <a:latin typeface="Calibri"/>
                          <a:ea typeface="宋体"/>
                          <a:cs typeface="Times New Roman"/>
                        </a:rPr>
                        <a:t>A^B</a:t>
                      </a:r>
                      <a:endParaRPr lang="zh-CN" sz="2800" kern="100">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628654">
                <a:tc>
                  <a:txBody>
                    <a:bodyPr/>
                    <a:lstStyle/>
                    <a:p>
                      <a:pPr algn="ctr">
                        <a:spcAft>
                          <a:spcPts val="0"/>
                        </a:spcAft>
                      </a:pPr>
                      <a:r>
                        <a:rPr lang="en-US" sz="2800" kern="100">
                          <a:latin typeface="Calibri"/>
                          <a:ea typeface="宋体"/>
                          <a:cs typeface="Times New Roman"/>
                        </a:rPr>
                        <a:t>0</a:t>
                      </a:r>
                      <a:endParaRPr lang="zh-CN" sz="2800" kern="100">
                        <a:latin typeface="Calibri"/>
                        <a:ea typeface="宋体"/>
                        <a:cs typeface="Times New Roman"/>
                      </a:endParaRPr>
                    </a:p>
                  </a:txBody>
                  <a:tcPr marL="68580" marR="68580" marT="0" marB="0" anchor="ctr"/>
                </a:tc>
                <a:tc>
                  <a:txBody>
                    <a:bodyPr/>
                    <a:lstStyle/>
                    <a:p>
                      <a:pPr algn="ctr">
                        <a:spcAft>
                          <a:spcPts val="0"/>
                        </a:spcAft>
                      </a:pPr>
                      <a:r>
                        <a:rPr lang="en-US" sz="2800" kern="100">
                          <a:latin typeface="Calibri"/>
                          <a:ea typeface="宋体"/>
                          <a:cs typeface="Times New Roman"/>
                        </a:rPr>
                        <a:t>0</a:t>
                      </a:r>
                      <a:endParaRPr lang="zh-CN" sz="2800" kern="100">
                        <a:latin typeface="Calibri"/>
                        <a:ea typeface="宋体"/>
                        <a:cs typeface="Times New Roman"/>
                      </a:endParaRPr>
                    </a:p>
                  </a:txBody>
                  <a:tcPr marL="68580" marR="68580" marT="0" marB="0" anchor="ctr"/>
                </a:tc>
                <a:tc>
                  <a:txBody>
                    <a:bodyPr/>
                    <a:lstStyle/>
                    <a:p>
                      <a:pPr algn="ctr">
                        <a:spcAft>
                          <a:spcPts val="0"/>
                        </a:spcAft>
                      </a:pPr>
                      <a:r>
                        <a:rPr lang="en-US" sz="2800" kern="100">
                          <a:latin typeface="Calibri"/>
                          <a:ea typeface="宋体"/>
                          <a:cs typeface="Times New Roman"/>
                        </a:rPr>
                        <a:t>0</a:t>
                      </a:r>
                      <a:endParaRPr lang="zh-CN" sz="2800" kern="100">
                        <a:latin typeface="Calibri"/>
                        <a:ea typeface="宋体"/>
                        <a:cs typeface="Times New Roman"/>
                      </a:endParaRPr>
                    </a:p>
                  </a:txBody>
                  <a:tcPr marL="68580" marR="68580" marT="0" marB="0" anchor="ctr"/>
                </a:tc>
                <a:tc>
                  <a:txBody>
                    <a:bodyPr/>
                    <a:lstStyle/>
                    <a:p>
                      <a:pPr algn="ctr">
                        <a:spcAft>
                          <a:spcPts val="0"/>
                        </a:spcAft>
                      </a:pPr>
                      <a:r>
                        <a:rPr lang="en-US" sz="2800" kern="100">
                          <a:latin typeface="Calibri"/>
                          <a:ea typeface="宋体"/>
                          <a:cs typeface="Times New Roman"/>
                        </a:rPr>
                        <a:t>0</a:t>
                      </a:r>
                      <a:endParaRPr lang="zh-CN" sz="2800" kern="100">
                        <a:latin typeface="Calibri"/>
                        <a:ea typeface="宋体"/>
                        <a:cs typeface="Times New Roman"/>
                      </a:endParaRPr>
                    </a:p>
                  </a:txBody>
                  <a:tcPr marL="68580" marR="68580" marT="0" marB="0" anchor="ctr"/>
                </a:tc>
                <a:tc>
                  <a:txBody>
                    <a:bodyPr/>
                    <a:lstStyle/>
                    <a:p>
                      <a:pPr algn="ctr">
                        <a:spcAft>
                          <a:spcPts val="0"/>
                        </a:spcAft>
                      </a:pPr>
                      <a:r>
                        <a:rPr lang="en-US" sz="2800" kern="100">
                          <a:latin typeface="Calibri"/>
                          <a:ea typeface="宋体"/>
                          <a:cs typeface="Times New Roman"/>
                        </a:rPr>
                        <a:t>0</a:t>
                      </a:r>
                      <a:endParaRPr lang="zh-CN" sz="2800" kern="100">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628654">
                <a:tc>
                  <a:txBody>
                    <a:bodyPr/>
                    <a:lstStyle/>
                    <a:p>
                      <a:pPr algn="ctr">
                        <a:spcAft>
                          <a:spcPts val="0"/>
                        </a:spcAft>
                      </a:pPr>
                      <a:r>
                        <a:rPr lang="en-US" sz="2800" kern="100">
                          <a:latin typeface="Calibri"/>
                          <a:ea typeface="宋体"/>
                          <a:cs typeface="Times New Roman"/>
                        </a:rPr>
                        <a:t>1</a:t>
                      </a:r>
                      <a:endParaRPr lang="zh-CN" sz="2800" kern="100">
                        <a:latin typeface="Calibri"/>
                        <a:ea typeface="宋体"/>
                        <a:cs typeface="Times New Roman"/>
                      </a:endParaRPr>
                    </a:p>
                  </a:txBody>
                  <a:tcPr marL="68580" marR="68580" marT="0" marB="0" anchor="ctr"/>
                </a:tc>
                <a:tc>
                  <a:txBody>
                    <a:bodyPr/>
                    <a:lstStyle/>
                    <a:p>
                      <a:pPr algn="ctr">
                        <a:spcAft>
                          <a:spcPts val="0"/>
                        </a:spcAft>
                      </a:pPr>
                      <a:r>
                        <a:rPr lang="en-US" sz="2800" kern="100">
                          <a:latin typeface="Calibri"/>
                          <a:ea typeface="宋体"/>
                          <a:cs typeface="Times New Roman"/>
                        </a:rPr>
                        <a:t>0</a:t>
                      </a:r>
                      <a:endParaRPr lang="zh-CN" sz="2800" kern="100">
                        <a:latin typeface="Calibri"/>
                        <a:ea typeface="宋体"/>
                        <a:cs typeface="Times New Roman"/>
                      </a:endParaRPr>
                    </a:p>
                  </a:txBody>
                  <a:tcPr marL="68580" marR="68580" marT="0" marB="0" anchor="ctr"/>
                </a:tc>
                <a:tc>
                  <a:txBody>
                    <a:bodyPr/>
                    <a:lstStyle/>
                    <a:p>
                      <a:pPr algn="ctr">
                        <a:spcAft>
                          <a:spcPts val="0"/>
                        </a:spcAft>
                      </a:pPr>
                      <a:r>
                        <a:rPr lang="en-US" sz="2800" kern="100">
                          <a:latin typeface="Calibri"/>
                          <a:ea typeface="宋体"/>
                          <a:cs typeface="Times New Roman"/>
                        </a:rPr>
                        <a:t>1</a:t>
                      </a:r>
                      <a:endParaRPr lang="zh-CN" sz="2800" kern="100">
                        <a:latin typeface="Calibri"/>
                        <a:ea typeface="宋体"/>
                        <a:cs typeface="Times New Roman"/>
                      </a:endParaRPr>
                    </a:p>
                  </a:txBody>
                  <a:tcPr marL="68580" marR="68580" marT="0" marB="0" anchor="ctr"/>
                </a:tc>
                <a:tc>
                  <a:txBody>
                    <a:bodyPr/>
                    <a:lstStyle/>
                    <a:p>
                      <a:pPr algn="ctr">
                        <a:spcAft>
                          <a:spcPts val="0"/>
                        </a:spcAft>
                      </a:pPr>
                      <a:r>
                        <a:rPr lang="en-US" sz="2800" kern="100">
                          <a:latin typeface="Calibri"/>
                          <a:ea typeface="宋体"/>
                          <a:cs typeface="Times New Roman"/>
                        </a:rPr>
                        <a:t>0</a:t>
                      </a:r>
                      <a:endParaRPr lang="zh-CN" sz="2800" kern="100">
                        <a:latin typeface="Calibri"/>
                        <a:ea typeface="宋体"/>
                        <a:cs typeface="Times New Roman"/>
                      </a:endParaRPr>
                    </a:p>
                  </a:txBody>
                  <a:tcPr marL="68580" marR="68580" marT="0" marB="0" anchor="ctr"/>
                </a:tc>
                <a:tc>
                  <a:txBody>
                    <a:bodyPr/>
                    <a:lstStyle/>
                    <a:p>
                      <a:pPr algn="ctr">
                        <a:spcAft>
                          <a:spcPts val="0"/>
                        </a:spcAft>
                      </a:pPr>
                      <a:r>
                        <a:rPr lang="en-US" sz="2800" kern="100">
                          <a:latin typeface="Calibri"/>
                          <a:ea typeface="宋体"/>
                          <a:cs typeface="Times New Roman"/>
                        </a:rPr>
                        <a:t>1</a:t>
                      </a:r>
                      <a:endParaRPr lang="zh-CN" sz="2800" kern="100">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628654">
                <a:tc>
                  <a:txBody>
                    <a:bodyPr/>
                    <a:lstStyle/>
                    <a:p>
                      <a:pPr algn="ctr">
                        <a:spcAft>
                          <a:spcPts val="0"/>
                        </a:spcAft>
                      </a:pPr>
                      <a:r>
                        <a:rPr lang="en-US" sz="2800" kern="100">
                          <a:latin typeface="Calibri"/>
                          <a:ea typeface="宋体"/>
                          <a:cs typeface="Times New Roman"/>
                        </a:rPr>
                        <a:t>0</a:t>
                      </a:r>
                      <a:endParaRPr lang="zh-CN" sz="2800" kern="100">
                        <a:latin typeface="Calibri"/>
                        <a:ea typeface="宋体"/>
                        <a:cs typeface="Times New Roman"/>
                      </a:endParaRPr>
                    </a:p>
                  </a:txBody>
                  <a:tcPr marL="68580" marR="68580" marT="0" marB="0" anchor="ctr"/>
                </a:tc>
                <a:tc>
                  <a:txBody>
                    <a:bodyPr/>
                    <a:lstStyle/>
                    <a:p>
                      <a:pPr algn="ctr">
                        <a:spcAft>
                          <a:spcPts val="0"/>
                        </a:spcAft>
                      </a:pPr>
                      <a:r>
                        <a:rPr lang="en-US" sz="2800" kern="100">
                          <a:latin typeface="Calibri"/>
                          <a:ea typeface="宋体"/>
                          <a:cs typeface="Times New Roman"/>
                        </a:rPr>
                        <a:t>1</a:t>
                      </a:r>
                      <a:endParaRPr lang="zh-CN" sz="2800" kern="100">
                        <a:latin typeface="Calibri"/>
                        <a:ea typeface="宋体"/>
                        <a:cs typeface="Times New Roman"/>
                      </a:endParaRPr>
                    </a:p>
                  </a:txBody>
                  <a:tcPr marL="68580" marR="68580" marT="0" marB="0" anchor="ctr"/>
                </a:tc>
                <a:tc>
                  <a:txBody>
                    <a:bodyPr/>
                    <a:lstStyle/>
                    <a:p>
                      <a:pPr algn="ctr">
                        <a:spcAft>
                          <a:spcPts val="0"/>
                        </a:spcAft>
                      </a:pPr>
                      <a:r>
                        <a:rPr lang="en-US" sz="2800" kern="100">
                          <a:latin typeface="Calibri"/>
                          <a:ea typeface="宋体"/>
                          <a:cs typeface="Times New Roman"/>
                        </a:rPr>
                        <a:t>1</a:t>
                      </a:r>
                      <a:endParaRPr lang="zh-CN" sz="2800" kern="100">
                        <a:latin typeface="Calibri"/>
                        <a:ea typeface="宋体"/>
                        <a:cs typeface="Times New Roman"/>
                      </a:endParaRPr>
                    </a:p>
                  </a:txBody>
                  <a:tcPr marL="68580" marR="68580" marT="0" marB="0" anchor="ctr"/>
                </a:tc>
                <a:tc>
                  <a:txBody>
                    <a:bodyPr/>
                    <a:lstStyle/>
                    <a:p>
                      <a:pPr algn="ctr">
                        <a:spcAft>
                          <a:spcPts val="0"/>
                        </a:spcAft>
                      </a:pPr>
                      <a:r>
                        <a:rPr lang="en-US" sz="2800" kern="100">
                          <a:latin typeface="Calibri"/>
                          <a:ea typeface="宋体"/>
                          <a:cs typeface="Times New Roman"/>
                        </a:rPr>
                        <a:t>0</a:t>
                      </a:r>
                      <a:endParaRPr lang="zh-CN" sz="2800" kern="100">
                        <a:latin typeface="Calibri"/>
                        <a:ea typeface="宋体"/>
                        <a:cs typeface="Times New Roman"/>
                      </a:endParaRPr>
                    </a:p>
                  </a:txBody>
                  <a:tcPr marL="68580" marR="68580" marT="0" marB="0" anchor="ctr"/>
                </a:tc>
                <a:tc>
                  <a:txBody>
                    <a:bodyPr/>
                    <a:lstStyle/>
                    <a:p>
                      <a:pPr algn="ctr">
                        <a:spcAft>
                          <a:spcPts val="0"/>
                        </a:spcAft>
                      </a:pPr>
                      <a:r>
                        <a:rPr lang="en-US" sz="2800" kern="100">
                          <a:latin typeface="Calibri"/>
                          <a:ea typeface="宋体"/>
                          <a:cs typeface="Times New Roman"/>
                        </a:rPr>
                        <a:t>1</a:t>
                      </a:r>
                      <a:endParaRPr lang="zh-CN" sz="2800" kern="100">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628654">
                <a:tc>
                  <a:txBody>
                    <a:bodyPr/>
                    <a:lstStyle/>
                    <a:p>
                      <a:pPr algn="ctr">
                        <a:spcAft>
                          <a:spcPts val="0"/>
                        </a:spcAft>
                      </a:pPr>
                      <a:r>
                        <a:rPr lang="en-US" sz="2800" kern="100">
                          <a:latin typeface="Calibri"/>
                          <a:ea typeface="宋体"/>
                          <a:cs typeface="Times New Roman"/>
                        </a:rPr>
                        <a:t>1</a:t>
                      </a:r>
                      <a:endParaRPr lang="zh-CN" sz="2800" kern="100">
                        <a:latin typeface="Calibri"/>
                        <a:ea typeface="宋体"/>
                        <a:cs typeface="Times New Roman"/>
                      </a:endParaRPr>
                    </a:p>
                  </a:txBody>
                  <a:tcPr marL="68580" marR="68580" marT="0" marB="0" anchor="ctr"/>
                </a:tc>
                <a:tc>
                  <a:txBody>
                    <a:bodyPr/>
                    <a:lstStyle/>
                    <a:p>
                      <a:pPr algn="ctr">
                        <a:spcAft>
                          <a:spcPts val="0"/>
                        </a:spcAft>
                      </a:pPr>
                      <a:r>
                        <a:rPr lang="en-US" sz="2800" kern="100">
                          <a:latin typeface="Calibri"/>
                          <a:ea typeface="宋体"/>
                          <a:cs typeface="Times New Roman"/>
                        </a:rPr>
                        <a:t>1</a:t>
                      </a:r>
                      <a:endParaRPr lang="zh-CN" sz="2800" kern="100">
                        <a:latin typeface="Calibri"/>
                        <a:ea typeface="宋体"/>
                        <a:cs typeface="Times New Roman"/>
                      </a:endParaRPr>
                    </a:p>
                  </a:txBody>
                  <a:tcPr marL="68580" marR="68580" marT="0" marB="0" anchor="ctr"/>
                </a:tc>
                <a:tc>
                  <a:txBody>
                    <a:bodyPr/>
                    <a:lstStyle/>
                    <a:p>
                      <a:pPr algn="ctr">
                        <a:spcAft>
                          <a:spcPts val="0"/>
                        </a:spcAft>
                      </a:pPr>
                      <a:r>
                        <a:rPr lang="en-US" sz="2800" kern="100">
                          <a:latin typeface="Calibri"/>
                          <a:ea typeface="宋体"/>
                          <a:cs typeface="Times New Roman"/>
                        </a:rPr>
                        <a:t>1</a:t>
                      </a:r>
                      <a:endParaRPr lang="zh-CN" sz="2800" kern="100">
                        <a:latin typeface="Calibri"/>
                        <a:ea typeface="宋体"/>
                        <a:cs typeface="Times New Roman"/>
                      </a:endParaRPr>
                    </a:p>
                  </a:txBody>
                  <a:tcPr marL="68580" marR="68580" marT="0" marB="0" anchor="ctr"/>
                </a:tc>
                <a:tc>
                  <a:txBody>
                    <a:bodyPr/>
                    <a:lstStyle/>
                    <a:p>
                      <a:pPr algn="ctr">
                        <a:spcAft>
                          <a:spcPts val="0"/>
                        </a:spcAft>
                      </a:pPr>
                      <a:r>
                        <a:rPr lang="en-US" sz="2800" kern="100">
                          <a:latin typeface="Calibri"/>
                          <a:ea typeface="宋体"/>
                          <a:cs typeface="Times New Roman"/>
                        </a:rPr>
                        <a:t>1</a:t>
                      </a:r>
                      <a:endParaRPr lang="zh-CN" sz="2800" kern="100">
                        <a:latin typeface="Calibri"/>
                        <a:ea typeface="宋体"/>
                        <a:cs typeface="Times New Roman"/>
                      </a:endParaRPr>
                    </a:p>
                  </a:txBody>
                  <a:tcPr marL="68580" marR="68580" marT="0" marB="0" anchor="ctr"/>
                </a:tc>
                <a:tc>
                  <a:txBody>
                    <a:bodyPr/>
                    <a:lstStyle/>
                    <a:p>
                      <a:pPr algn="ctr">
                        <a:spcAft>
                          <a:spcPts val="0"/>
                        </a:spcAft>
                      </a:pPr>
                      <a:r>
                        <a:rPr lang="en-US" sz="2800" kern="100">
                          <a:latin typeface="Calibri"/>
                          <a:ea typeface="宋体"/>
                          <a:cs typeface="Times New Roman"/>
                        </a:rPr>
                        <a:t>0</a:t>
                      </a:r>
                      <a:endParaRPr lang="zh-CN" sz="2800" kern="100">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a:t>ByteOper.java</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261436"/>
            <a:ext cx="8429652" cy="3382016"/>
          </a:xfrm>
        </p:spPr>
        <p:txBody>
          <a:bodyPr/>
          <a:lstStyle/>
          <a:p>
            <a:r>
              <a:rPr lang="en-US" sz="1600" err="1"/>
              <a:t>int</a:t>
            </a:r>
            <a:r>
              <a:rPr lang="en-US" sz="1600"/>
              <a:t> a = 0b00101010;</a:t>
            </a:r>
            <a:endParaRPr sz="1600"/>
          </a:p>
          <a:p>
            <a:r>
              <a:rPr lang="en-US" sz="1600" err="1"/>
              <a:t>int</a:t>
            </a:r>
            <a:r>
              <a:rPr lang="en-US" sz="1600"/>
              <a:t> b = 0b00001111;</a:t>
            </a:r>
            <a:endParaRPr sz="1600"/>
          </a:p>
          <a:p>
            <a:r>
              <a:rPr lang="en-US" sz="1600" err="1"/>
              <a:t>System.out.println</a:t>
            </a:r>
            <a:r>
              <a:rPr lang="en-US" sz="1600"/>
              <a:t>(</a:t>
            </a:r>
            <a:r>
              <a:rPr lang="en-US" sz="1600" err="1"/>
              <a:t>Integer.toBinaryString</a:t>
            </a:r>
            <a:r>
              <a:rPr lang="en-US" sz="1600"/>
              <a:t>(a &amp; b));</a:t>
            </a:r>
            <a:r>
              <a:rPr sz="1600"/>
              <a:t> </a:t>
            </a:r>
            <a:r>
              <a:rPr lang="en-US" altLang="zh-CN" sz="1600"/>
              <a:t>// </a:t>
            </a:r>
            <a:r>
              <a:rPr sz="1600"/>
              <a:t>按位与</a:t>
            </a:r>
          </a:p>
          <a:p>
            <a:r>
              <a:rPr lang="en-US" sz="1600" err="1"/>
              <a:t>System.out.println</a:t>
            </a:r>
            <a:r>
              <a:rPr lang="en-US" sz="1600"/>
              <a:t>(</a:t>
            </a:r>
            <a:r>
              <a:rPr lang="en-US" sz="1600" err="1"/>
              <a:t>Integer.toBinaryString</a:t>
            </a:r>
            <a:r>
              <a:rPr lang="en-US" sz="1600"/>
              <a:t>(a | b));</a:t>
            </a:r>
            <a:r>
              <a:rPr sz="1600"/>
              <a:t> </a:t>
            </a:r>
            <a:r>
              <a:rPr lang="en-US" altLang="zh-CN" sz="1600"/>
              <a:t>// </a:t>
            </a:r>
            <a:r>
              <a:rPr sz="1600"/>
              <a:t>按位或</a:t>
            </a:r>
          </a:p>
          <a:p>
            <a:r>
              <a:rPr lang="en-US" sz="1600" err="1"/>
              <a:t>System.out.println</a:t>
            </a:r>
            <a:r>
              <a:rPr lang="en-US" sz="1600"/>
              <a:t>(</a:t>
            </a:r>
            <a:r>
              <a:rPr lang="en-US" sz="1600" err="1"/>
              <a:t>Integer.toBinaryString</a:t>
            </a:r>
            <a:r>
              <a:rPr lang="en-US" sz="1600"/>
              <a:t>(</a:t>
            </a:r>
            <a:r>
              <a:rPr lang="en-US" sz="1600" err="1"/>
              <a:t>a^b</a:t>
            </a:r>
            <a:r>
              <a:rPr lang="en-US" sz="1600"/>
              <a:t> ));</a:t>
            </a:r>
            <a:r>
              <a:rPr sz="1600"/>
              <a:t> </a:t>
            </a:r>
            <a:r>
              <a:rPr lang="en-US" altLang="zh-CN" sz="1600"/>
              <a:t>//</a:t>
            </a:r>
            <a:r>
              <a:rPr sz="1600"/>
              <a:t>按位异或</a:t>
            </a:r>
          </a:p>
          <a:p>
            <a:r>
              <a:rPr lang="en-US" sz="1600" err="1"/>
              <a:t>int</a:t>
            </a:r>
            <a:r>
              <a:rPr lang="en-US" sz="1600"/>
              <a:t> c=0b11111000000000000000000000000000;</a:t>
            </a:r>
            <a:endParaRPr sz="1600"/>
          </a:p>
          <a:p>
            <a:r>
              <a:rPr lang="en-US" sz="1600" err="1"/>
              <a:t>System.out.println</a:t>
            </a:r>
            <a:r>
              <a:rPr lang="en-US" sz="1600"/>
              <a:t>(</a:t>
            </a:r>
            <a:r>
              <a:rPr lang="en-US" sz="1600" err="1"/>
              <a:t>Integer.toBinaryString</a:t>
            </a:r>
            <a:r>
              <a:rPr lang="en-US" sz="1600"/>
              <a:t>(c&lt;&lt;1 ));</a:t>
            </a:r>
            <a:r>
              <a:rPr sz="1600"/>
              <a:t> </a:t>
            </a:r>
            <a:r>
              <a:rPr lang="en-US" altLang="zh-CN" sz="1600"/>
              <a:t>//</a:t>
            </a:r>
            <a:r>
              <a:rPr sz="1600"/>
              <a:t>左移</a:t>
            </a:r>
          </a:p>
          <a:p>
            <a:r>
              <a:rPr lang="en-US" sz="1600" err="1"/>
              <a:t>System.out.println</a:t>
            </a:r>
            <a:r>
              <a:rPr lang="en-US" sz="1600"/>
              <a:t>(</a:t>
            </a:r>
            <a:r>
              <a:rPr lang="en-US" sz="1600" err="1"/>
              <a:t>Integer.toBinaryString</a:t>
            </a:r>
            <a:r>
              <a:rPr lang="en-US" sz="1600"/>
              <a:t>(c&gt;&gt;1));</a:t>
            </a:r>
            <a:r>
              <a:rPr sz="1600"/>
              <a:t> </a:t>
            </a:r>
            <a:r>
              <a:rPr lang="en-US" altLang="zh-CN" sz="1600"/>
              <a:t>//</a:t>
            </a:r>
            <a:r>
              <a:rPr sz="1600"/>
              <a:t>右移</a:t>
            </a:r>
          </a:p>
          <a:p>
            <a:r>
              <a:rPr lang="en-US" sz="1600" err="1"/>
              <a:t>System.out.println</a:t>
            </a:r>
            <a:r>
              <a:rPr lang="en-US" sz="1600"/>
              <a:t>(</a:t>
            </a:r>
            <a:r>
              <a:rPr lang="en-US" sz="1600" err="1"/>
              <a:t>Integer.toBinaryString</a:t>
            </a:r>
            <a:r>
              <a:rPr lang="en-US" sz="1600"/>
              <a:t>(c&gt;&gt;&gt;1));</a:t>
            </a:r>
            <a:r>
              <a:rPr sz="1600"/>
              <a:t> </a:t>
            </a:r>
            <a:r>
              <a:rPr lang="en-US" altLang="zh-CN" sz="1600"/>
              <a:t>//</a:t>
            </a:r>
            <a:r>
              <a:rPr sz="1600"/>
              <a:t>无符号右移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rPr lang="zh-CN"/>
              <a:t>字符是各种文字和符号的总称，包括各国家文字、标点符号、图形符号、数字等。字符集是多个字符的集合，不同的字符集所包含的字符个数也不同。</a:t>
            </a:r>
            <a:r>
              <a:rPr lang="zh-CN" altLang="en-US"/>
              <a:t>（</a:t>
            </a:r>
            <a:r>
              <a:rPr lang="en-US" altLang="zh-CN"/>
              <a:t>MBCS,</a:t>
            </a:r>
            <a:r>
              <a:rPr lang="zh-CN" altLang="en-US" b="0"/>
              <a:t>多字节字符集</a:t>
            </a:r>
            <a:r>
              <a:rPr lang="zh-CN" altLang="en-US"/>
              <a:t>）</a:t>
            </a:r>
            <a:endParaRPr/>
          </a:p>
          <a:p>
            <a:r>
              <a:rPr lang="zh-CN" altLang="en-US"/>
              <a:t>常见字符集：</a:t>
            </a:r>
            <a:endParaRPr/>
          </a:p>
          <a:p>
            <a:pPr lvl="1"/>
            <a:r>
              <a:t>ASCII</a:t>
            </a:r>
            <a:r>
              <a:rPr lang="zh-CN"/>
              <a:t>字符集</a:t>
            </a:r>
          </a:p>
          <a:p>
            <a:pPr lvl="1"/>
            <a:r>
              <a:t>GB2312</a:t>
            </a:r>
            <a:r>
              <a:rPr lang="zh-CN"/>
              <a:t>字符集</a:t>
            </a:r>
          </a:p>
          <a:p>
            <a:pPr lvl="1"/>
            <a:r>
              <a:t>Unicode</a:t>
            </a:r>
            <a:r>
              <a:rPr lang="zh-CN"/>
              <a:t>字符集</a:t>
            </a:r>
          </a:p>
          <a:p>
            <a:endParaRPr lang="zh-CN" altLang="en-US"/>
          </a:p>
          <a:p>
            <a:endParaRPr lang="en-US" altLang="zh-CN"/>
          </a:p>
          <a:p>
            <a:endParaRPr lang="en-US" altLang="zh-CN"/>
          </a:p>
          <a:p>
            <a:endParaRPr lang="zh-CN" altLang="en-US"/>
          </a:p>
        </p:txBody>
      </p:sp>
      <p:sp>
        <p:nvSpPr>
          <p:cNvPr id="4" name="标题 3"/>
          <p:cNvSpPr>
            <a:spLocks noGrp="1"/>
          </p:cNvSpPr>
          <p:nvPr>
            <p:ph type="title"/>
          </p:nvPr>
        </p:nvSpPr>
        <p:spPr/>
        <p:txBody>
          <a:bodyPr/>
          <a:lstStyle/>
          <a:p>
            <a:r>
              <a:rPr lang="en-US"/>
              <a:t>2.1.1  </a:t>
            </a:r>
            <a:r>
              <a:t>字符集</a:t>
            </a:r>
          </a:p>
        </p:txBody>
      </p:sp>
      <p:graphicFrame>
        <p:nvGraphicFramePr>
          <p:cNvPr id="2" name="表格 1">
            <a:extLst>
              <a:ext uri="{FF2B5EF4-FFF2-40B4-BE49-F238E27FC236}">
                <a16:creationId xmlns:a16="http://schemas.microsoft.com/office/drawing/2014/main" id="{51A7AD55-C314-40BB-9731-29E18D68D3B0}"/>
              </a:ext>
            </a:extLst>
          </p:cNvPr>
          <p:cNvGraphicFramePr>
            <a:graphicFrameLocks noGrp="1"/>
          </p:cNvGraphicFramePr>
          <p:nvPr>
            <p:extLst>
              <p:ext uri="{D42A27DB-BD31-4B8C-83A1-F6EECF244321}">
                <p14:modId xmlns:p14="http://schemas.microsoft.com/office/powerpoint/2010/main" val="3358128607"/>
              </p:ext>
            </p:extLst>
          </p:nvPr>
        </p:nvGraphicFramePr>
        <p:xfrm>
          <a:off x="3347864" y="2427734"/>
          <a:ext cx="5692404" cy="2432965"/>
        </p:xfrm>
        <a:graphic>
          <a:graphicData uri="http://schemas.openxmlformats.org/drawingml/2006/table">
            <a:tbl>
              <a:tblPr/>
              <a:tblGrid>
                <a:gridCol w="1906814">
                  <a:extLst>
                    <a:ext uri="{9D8B030D-6E8A-4147-A177-3AD203B41FA5}">
                      <a16:colId xmlns:a16="http://schemas.microsoft.com/office/drawing/2014/main" val="2515477984"/>
                    </a:ext>
                  </a:extLst>
                </a:gridCol>
                <a:gridCol w="1962899">
                  <a:extLst>
                    <a:ext uri="{9D8B030D-6E8A-4147-A177-3AD203B41FA5}">
                      <a16:colId xmlns:a16="http://schemas.microsoft.com/office/drawing/2014/main" val="878398909"/>
                    </a:ext>
                  </a:extLst>
                </a:gridCol>
                <a:gridCol w="1822691">
                  <a:extLst>
                    <a:ext uri="{9D8B030D-6E8A-4147-A177-3AD203B41FA5}">
                      <a16:colId xmlns:a16="http://schemas.microsoft.com/office/drawing/2014/main" val="531258875"/>
                    </a:ext>
                  </a:extLst>
                </a:gridCol>
              </a:tblGrid>
              <a:tr h="225329">
                <a:tc>
                  <a:txBody>
                    <a:bodyPr/>
                    <a:lstStyle/>
                    <a:p>
                      <a:pPr algn="l"/>
                      <a:r>
                        <a:rPr lang="zh-CN" altLang="en-US" sz="1800" b="1">
                          <a:effectLst/>
                        </a:rPr>
                        <a:t>语言</a:t>
                      </a:r>
                      <a:endParaRPr lang="zh-CN" altLang="en-US" sz="1800">
                        <a:effectLst/>
                      </a:endParaRPr>
                    </a:p>
                  </a:txBody>
                  <a:tcPr marL="53567" marR="53567" marT="0" marB="0">
                    <a:lnL w="10135" cap="flat" cmpd="sng" algn="ctr">
                      <a:solidFill>
                        <a:srgbClr val="000000"/>
                      </a:solidFill>
                      <a:prstDash val="solid"/>
                      <a:round/>
                      <a:headEnd type="none" w="med" len="med"/>
                      <a:tailEnd type="none" w="med" len="med"/>
                    </a:lnL>
                    <a:lnR w="1013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tcPr>
                </a:tc>
                <a:tc>
                  <a:txBody>
                    <a:bodyPr/>
                    <a:lstStyle/>
                    <a:p>
                      <a:pPr algn="l"/>
                      <a:r>
                        <a:rPr lang="zh-CN" altLang="en-US" sz="1800" b="1">
                          <a:effectLst/>
                        </a:rPr>
                        <a:t>字符集</a:t>
                      </a:r>
                      <a:endParaRPr lang="zh-CN" altLang="en-US" sz="1800">
                        <a:effectLst/>
                      </a:endParaRPr>
                    </a:p>
                  </a:txBody>
                  <a:tcPr marL="53567" marR="53567" marT="0" marB="0">
                    <a:lnL w="10135" cap="flat" cmpd="sng" algn="ctr">
                      <a:solidFill>
                        <a:srgbClr val="000000"/>
                      </a:solidFill>
                      <a:prstDash val="solid"/>
                      <a:round/>
                      <a:headEnd type="none" w="med" len="med"/>
                      <a:tailEnd type="none" w="med" len="med"/>
                    </a:lnL>
                    <a:lnR w="1013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tcPr>
                </a:tc>
                <a:tc>
                  <a:txBody>
                    <a:bodyPr/>
                    <a:lstStyle/>
                    <a:p>
                      <a:pPr algn="l"/>
                      <a:r>
                        <a:rPr lang="zh-CN" altLang="en-US" sz="1800" b="1">
                          <a:effectLst/>
                        </a:rPr>
                        <a:t>正式名称</a:t>
                      </a:r>
                      <a:endParaRPr lang="zh-CN" altLang="en-US" sz="1800">
                        <a:effectLst/>
                      </a:endParaRPr>
                    </a:p>
                  </a:txBody>
                  <a:tcPr marL="53567" marR="53567" marT="0" marB="0">
                    <a:lnL w="10135" cap="flat" cmpd="sng" algn="ctr">
                      <a:solidFill>
                        <a:srgbClr val="000000"/>
                      </a:solidFill>
                      <a:prstDash val="solid"/>
                      <a:round/>
                      <a:headEnd type="none" w="med" len="med"/>
                      <a:tailEnd type="none" w="med" len="med"/>
                    </a:lnL>
                    <a:lnR w="1013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7007031"/>
                  </a:ext>
                </a:extLst>
              </a:tr>
              <a:tr h="322001">
                <a:tc>
                  <a:txBody>
                    <a:bodyPr/>
                    <a:lstStyle/>
                    <a:p>
                      <a:pPr algn="l"/>
                      <a:r>
                        <a:rPr lang="zh-CN" altLang="en-US" sz="1800">
                          <a:effectLst/>
                        </a:rPr>
                        <a:t>英语、西欧语</a:t>
                      </a:r>
                    </a:p>
                  </a:txBody>
                  <a:tcPr marL="53567" marR="53567" marT="0" marB="0">
                    <a:lnL w="10135" cap="flat" cmpd="sng" algn="ctr">
                      <a:solidFill>
                        <a:srgbClr val="000000"/>
                      </a:solidFill>
                      <a:prstDash val="solid"/>
                      <a:round/>
                      <a:headEnd type="none" w="med" len="med"/>
                      <a:tailEnd type="none" w="med" len="med"/>
                    </a:lnL>
                    <a:lnR w="1013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tcPr>
                </a:tc>
                <a:tc>
                  <a:txBody>
                    <a:bodyPr/>
                    <a:lstStyle/>
                    <a:p>
                      <a:pPr algn="l"/>
                      <a:r>
                        <a:rPr lang="en-US" sz="1800">
                          <a:effectLst/>
                        </a:rPr>
                        <a:t>ASCII，</a:t>
                      </a:r>
                      <a:r>
                        <a:rPr lang="en-US" sz="1800" u="sng">
                          <a:solidFill>
                            <a:srgbClr val="FF0000"/>
                          </a:solidFill>
                          <a:effectLst/>
                        </a:rPr>
                        <a:t>ISO-8859-1</a:t>
                      </a:r>
                    </a:p>
                  </a:txBody>
                  <a:tcPr marL="53567" marR="53567" marT="0" marB="0">
                    <a:lnL w="10135" cap="flat" cmpd="sng" algn="ctr">
                      <a:solidFill>
                        <a:srgbClr val="000000"/>
                      </a:solidFill>
                      <a:prstDash val="solid"/>
                      <a:round/>
                      <a:headEnd type="none" w="med" len="med"/>
                      <a:tailEnd type="none" w="med" len="med"/>
                    </a:lnL>
                    <a:lnR w="1013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tcPr>
                </a:tc>
                <a:tc>
                  <a:txBody>
                    <a:bodyPr/>
                    <a:lstStyle/>
                    <a:p>
                      <a:pPr algn="l"/>
                      <a:r>
                        <a:rPr lang="en-US" sz="1800">
                          <a:effectLst/>
                        </a:rPr>
                        <a:t>MBCS </a:t>
                      </a:r>
                      <a:r>
                        <a:rPr lang="zh-CN" altLang="en-US" sz="1800">
                          <a:effectLst/>
                        </a:rPr>
                        <a:t>多字节</a:t>
                      </a:r>
                    </a:p>
                  </a:txBody>
                  <a:tcPr marL="53567" marR="53567" marT="0" marB="0">
                    <a:lnL w="10135" cap="flat" cmpd="sng" algn="ctr">
                      <a:solidFill>
                        <a:srgbClr val="000000"/>
                      </a:solidFill>
                      <a:prstDash val="solid"/>
                      <a:round/>
                      <a:headEnd type="none" w="med" len="med"/>
                      <a:tailEnd type="none" w="med" len="med"/>
                    </a:lnL>
                    <a:lnR w="1013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6092108"/>
                  </a:ext>
                </a:extLst>
              </a:tr>
              <a:tr h="322001">
                <a:tc>
                  <a:txBody>
                    <a:bodyPr/>
                    <a:lstStyle/>
                    <a:p>
                      <a:pPr algn="l"/>
                      <a:r>
                        <a:rPr lang="zh-CN" altLang="en-US" sz="1800">
                          <a:effectLst/>
                        </a:rPr>
                        <a:t>简体中文</a:t>
                      </a:r>
                    </a:p>
                  </a:txBody>
                  <a:tcPr marL="53567" marR="53567" marT="0" marB="0">
                    <a:lnL w="10135" cap="flat" cmpd="sng" algn="ctr">
                      <a:solidFill>
                        <a:srgbClr val="000000"/>
                      </a:solidFill>
                      <a:prstDash val="solid"/>
                      <a:round/>
                      <a:headEnd type="none" w="med" len="med"/>
                      <a:tailEnd type="none" w="med" len="med"/>
                    </a:lnL>
                    <a:lnR w="1013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tcPr>
                </a:tc>
                <a:tc>
                  <a:txBody>
                    <a:bodyPr/>
                    <a:lstStyle/>
                    <a:p>
                      <a:pPr algn="l"/>
                      <a:r>
                        <a:rPr lang="en-US" sz="1800">
                          <a:effectLst/>
                        </a:rPr>
                        <a:t>GB2312 </a:t>
                      </a:r>
                      <a:r>
                        <a:rPr lang="zh-CN" altLang="en-US" sz="1800">
                          <a:effectLst/>
                        </a:rPr>
                        <a:t>双字节</a:t>
                      </a:r>
                      <a:endParaRPr lang="en-US" sz="1800">
                        <a:effectLst/>
                      </a:endParaRPr>
                    </a:p>
                  </a:txBody>
                  <a:tcPr marL="53567" marR="53567" marT="0" marB="0">
                    <a:lnL w="10135" cap="flat" cmpd="sng" algn="ctr">
                      <a:solidFill>
                        <a:srgbClr val="000000"/>
                      </a:solidFill>
                      <a:prstDash val="solid"/>
                      <a:round/>
                      <a:headEnd type="none" w="med" len="med"/>
                      <a:tailEnd type="none" w="med" len="med"/>
                    </a:lnL>
                    <a:lnR w="1013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tcPr>
                </a:tc>
                <a:tc>
                  <a:txBody>
                    <a:bodyPr/>
                    <a:lstStyle/>
                    <a:p>
                      <a:pPr algn="l"/>
                      <a:r>
                        <a:rPr lang="en-US" sz="1800">
                          <a:effectLst/>
                        </a:rPr>
                        <a:t>MBCS </a:t>
                      </a:r>
                      <a:r>
                        <a:rPr lang="zh-CN" altLang="en-US" sz="1800">
                          <a:effectLst/>
                        </a:rPr>
                        <a:t>多字节</a:t>
                      </a:r>
                    </a:p>
                  </a:txBody>
                  <a:tcPr marL="53567" marR="53567" marT="0" marB="0">
                    <a:lnL w="10135" cap="flat" cmpd="sng" algn="ctr">
                      <a:solidFill>
                        <a:srgbClr val="000000"/>
                      </a:solidFill>
                      <a:prstDash val="solid"/>
                      <a:round/>
                      <a:headEnd type="none" w="med" len="med"/>
                      <a:tailEnd type="none" w="med" len="med"/>
                    </a:lnL>
                    <a:lnR w="1013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055200"/>
                  </a:ext>
                </a:extLst>
              </a:tr>
              <a:tr h="322001">
                <a:tc>
                  <a:txBody>
                    <a:bodyPr/>
                    <a:lstStyle/>
                    <a:p>
                      <a:pPr algn="l"/>
                      <a:r>
                        <a:rPr lang="zh-CN" altLang="en-US" sz="1800">
                          <a:effectLst/>
                        </a:rPr>
                        <a:t>繁体中文</a:t>
                      </a:r>
                    </a:p>
                  </a:txBody>
                  <a:tcPr marL="53567" marR="53567" marT="0" marB="0">
                    <a:lnL w="10135" cap="flat" cmpd="sng" algn="ctr">
                      <a:solidFill>
                        <a:srgbClr val="000000"/>
                      </a:solidFill>
                      <a:prstDash val="solid"/>
                      <a:round/>
                      <a:headEnd type="none" w="med" len="med"/>
                      <a:tailEnd type="none" w="med" len="med"/>
                    </a:lnL>
                    <a:lnR w="1013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tcPr>
                </a:tc>
                <a:tc>
                  <a:txBody>
                    <a:bodyPr/>
                    <a:lstStyle/>
                    <a:p>
                      <a:pPr algn="l"/>
                      <a:r>
                        <a:rPr lang="en-US" sz="1800">
                          <a:effectLst/>
                        </a:rPr>
                        <a:t>BIG5</a:t>
                      </a:r>
                    </a:p>
                  </a:txBody>
                  <a:tcPr marL="53567" marR="53567" marT="0" marB="0">
                    <a:lnL w="10135" cap="flat" cmpd="sng" algn="ctr">
                      <a:solidFill>
                        <a:srgbClr val="000000"/>
                      </a:solidFill>
                      <a:prstDash val="solid"/>
                      <a:round/>
                      <a:headEnd type="none" w="med" len="med"/>
                      <a:tailEnd type="none" w="med" len="med"/>
                    </a:lnL>
                    <a:lnR w="1013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tcPr>
                </a:tc>
                <a:tc>
                  <a:txBody>
                    <a:bodyPr/>
                    <a:lstStyle/>
                    <a:p>
                      <a:pPr algn="l"/>
                      <a:r>
                        <a:rPr lang="en-US" sz="1800">
                          <a:effectLst/>
                        </a:rPr>
                        <a:t>MBCS </a:t>
                      </a:r>
                      <a:r>
                        <a:rPr lang="zh-CN" altLang="en-US" sz="1800">
                          <a:effectLst/>
                        </a:rPr>
                        <a:t>多字节</a:t>
                      </a:r>
                    </a:p>
                  </a:txBody>
                  <a:tcPr marL="53567" marR="53567" marT="0" marB="0">
                    <a:lnL w="10135" cap="flat" cmpd="sng" algn="ctr">
                      <a:solidFill>
                        <a:srgbClr val="000000"/>
                      </a:solidFill>
                      <a:prstDash val="solid"/>
                      <a:round/>
                      <a:headEnd type="none" w="med" len="med"/>
                      <a:tailEnd type="none" w="med" len="med"/>
                    </a:lnL>
                    <a:lnR w="1013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6210905"/>
                  </a:ext>
                </a:extLst>
              </a:tr>
              <a:tr h="322001">
                <a:tc>
                  <a:txBody>
                    <a:bodyPr/>
                    <a:lstStyle/>
                    <a:p>
                      <a:pPr algn="l"/>
                      <a:r>
                        <a:rPr lang="zh-CN" altLang="en-US" sz="1800">
                          <a:effectLst/>
                        </a:rPr>
                        <a:t>简繁中文</a:t>
                      </a:r>
                    </a:p>
                  </a:txBody>
                  <a:tcPr marL="53567" marR="53567" marT="0" marB="0">
                    <a:lnL w="10135" cap="flat" cmpd="sng" algn="ctr">
                      <a:solidFill>
                        <a:srgbClr val="000000"/>
                      </a:solidFill>
                      <a:prstDash val="solid"/>
                      <a:round/>
                      <a:headEnd type="none" w="med" len="med"/>
                      <a:tailEnd type="none" w="med" len="med"/>
                    </a:lnL>
                    <a:lnR w="1013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tcPr>
                </a:tc>
                <a:tc>
                  <a:txBody>
                    <a:bodyPr/>
                    <a:lstStyle/>
                    <a:p>
                      <a:pPr algn="l"/>
                      <a:r>
                        <a:rPr lang="en-US" sz="1800">
                          <a:effectLst/>
                        </a:rPr>
                        <a:t>GBK</a:t>
                      </a:r>
                    </a:p>
                  </a:txBody>
                  <a:tcPr marL="53567" marR="53567" marT="0" marB="0">
                    <a:lnL w="10135" cap="flat" cmpd="sng" algn="ctr">
                      <a:solidFill>
                        <a:srgbClr val="000000"/>
                      </a:solidFill>
                      <a:prstDash val="solid"/>
                      <a:round/>
                      <a:headEnd type="none" w="med" len="med"/>
                      <a:tailEnd type="none" w="med" len="med"/>
                    </a:lnL>
                    <a:lnR w="1013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tcPr>
                </a:tc>
                <a:tc>
                  <a:txBody>
                    <a:bodyPr/>
                    <a:lstStyle/>
                    <a:p>
                      <a:pPr algn="l"/>
                      <a:r>
                        <a:rPr lang="en-US" sz="1800">
                          <a:effectLst/>
                        </a:rPr>
                        <a:t>MBCS </a:t>
                      </a:r>
                      <a:r>
                        <a:rPr lang="zh-CN" altLang="en-US" sz="1800">
                          <a:effectLst/>
                        </a:rPr>
                        <a:t>多字节</a:t>
                      </a:r>
                    </a:p>
                  </a:txBody>
                  <a:tcPr marL="53567" marR="53567" marT="0" marB="0">
                    <a:lnL w="10135" cap="flat" cmpd="sng" algn="ctr">
                      <a:solidFill>
                        <a:srgbClr val="000000"/>
                      </a:solidFill>
                      <a:prstDash val="solid"/>
                      <a:round/>
                      <a:headEnd type="none" w="med" len="med"/>
                      <a:tailEnd type="none" w="med" len="med"/>
                    </a:lnL>
                    <a:lnR w="1013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6418972"/>
                  </a:ext>
                </a:extLst>
              </a:tr>
              <a:tr h="483003">
                <a:tc>
                  <a:txBody>
                    <a:bodyPr/>
                    <a:lstStyle/>
                    <a:p>
                      <a:pPr algn="l"/>
                      <a:r>
                        <a:rPr lang="zh-CN" altLang="en-US" sz="1800">
                          <a:effectLst/>
                        </a:rPr>
                        <a:t>中文、日文及朝鲜语</a:t>
                      </a:r>
                    </a:p>
                  </a:txBody>
                  <a:tcPr marL="53567" marR="53567" marT="0" marB="0">
                    <a:lnL w="10135" cap="flat" cmpd="sng" algn="ctr">
                      <a:solidFill>
                        <a:srgbClr val="000000"/>
                      </a:solidFill>
                      <a:prstDash val="solid"/>
                      <a:round/>
                      <a:headEnd type="none" w="med" len="med"/>
                      <a:tailEnd type="none" w="med" len="med"/>
                    </a:lnL>
                    <a:lnR w="1013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tcPr>
                </a:tc>
                <a:tc>
                  <a:txBody>
                    <a:bodyPr/>
                    <a:lstStyle/>
                    <a:p>
                      <a:pPr algn="l"/>
                      <a:r>
                        <a:rPr lang="en-US" sz="1800">
                          <a:effectLst/>
                        </a:rPr>
                        <a:t>GB18030</a:t>
                      </a:r>
                    </a:p>
                  </a:txBody>
                  <a:tcPr marL="53567" marR="53567" marT="0" marB="0">
                    <a:lnL w="10135" cap="flat" cmpd="sng" algn="ctr">
                      <a:solidFill>
                        <a:srgbClr val="000000"/>
                      </a:solidFill>
                      <a:prstDash val="solid"/>
                      <a:round/>
                      <a:headEnd type="none" w="med" len="med"/>
                      <a:tailEnd type="none" w="med" len="med"/>
                    </a:lnL>
                    <a:lnR w="1013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tcPr>
                </a:tc>
                <a:tc>
                  <a:txBody>
                    <a:bodyPr/>
                    <a:lstStyle/>
                    <a:p>
                      <a:pPr algn="l"/>
                      <a:r>
                        <a:rPr lang="en-US" sz="1800">
                          <a:effectLst/>
                        </a:rPr>
                        <a:t>MBCS </a:t>
                      </a:r>
                      <a:r>
                        <a:rPr lang="zh-CN" altLang="en-US" sz="1800">
                          <a:effectLst/>
                        </a:rPr>
                        <a:t>多字节</a:t>
                      </a:r>
                    </a:p>
                  </a:txBody>
                  <a:tcPr marL="53567" marR="53567" marT="0" marB="0">
                    <a:lnL w="10135" cap="flat" cmpd="sng" algn="ctr">
                      <a:solidFill>
                        <a:srgbClr val="000000"/>
                      </a:solidFill>
                      <a:prstDash val="solid"/>
                      <a:round/>
                      <a:headEnd type="none" w="med" len="med"/>
                      <a:tailEnd type="none" w="med" len="med"/>
                    </a:lnL>
                    <a:lnR w="1013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2827393"/>
                  </a:ext>
                </a:extLst>
              </a:tr>
              <a:tr h="322001">
                <a:tc>
                  <a:txBody>
                    <a:bodyPr/>
                    <a:lstStyle/>
                    <a:p>
                      <a:pPr algn="l"/>
                      <a:r>
                        <a:rPr lang="zh-CN" altLang="en-US" sz="1800">
                          <a:solidFill>
                            <a:srgbClr val="0000CC"/>
                          </a:solidFill>
                          <a:effectLst/>
                        </a:rPr>
                        <a:t>各国语言</a:t>
                      </a:r>
                    </a:p>
                  </a:txBody>
                  <a:tcPr marL="53567" marR="53567" marT="0" marB="0">
                    <a:lnL w="10135" cap="flat" cmpd="sng" algn="ctr">
                      <a:solidFill>
                        <a:srgbClr val="000000"/>
                      </a:solidFill>
                      <a:prstDash val="solid"/>
                      <a:round/>
                      <a:headEnd type="none" w="med" len="med"/>
                      <a:tailEnd type="none" w="med" len="med"/>
                    </a:lnL>
                    <a:lnR w="1013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tcPr>
                </a:tc>
                <a:tc>
                  <a:txBody>
                    <a:bodyPr/>
                    <a:lstStyle/>
                    <a:p>
                      <a:pPr algn="l"/>
                      <a:r>
                        <a:rPr lang="en-US" sz="1800">
                          <a:effectLst/>
                        </a:rPr>
                        <a:t>UNICODE，UCS</a:t>
                      </a:r>
                    </a:p>
                  </a:txBody>
                  <a:tcPr marL="53567" marR="53567" marT="0" marB="0">
                    <a:lnL w="10135" cap="flat" cmpd="sng" algn="ctr">
                      <a:solidFill>
                        <a:srgbClr val="000000"/>
                      </a:solidFill>
                      <a:prstDash val="solid"/>
                      <a:round/>
                      <a:headEnd type="none" w="med" len="med"/>
                      <a:tailEnd type="none" w="med" len="med"/>
                    </a:lnL>
                    <a:lnR w="1013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tcPr>
                </a:tc>
                <a:tc>
                  <a:txBody>
                    <a:bodyPr/>
                    <a:lstStyle/>
                    <a:p>
                      <a:pPr algn="l"/>
                      <a:r>
                        <a:rPr lang="en-US" sz="1800">
                          <a:effectLst/>
                        </a:rPr>
                        <a:t>DBCS </a:t>
                      </a:r>
                      <a:r>
                        <a:rPr lang="zh-CN" altLang="en-US" sz="1800">
                          <a:effectLst/>
                        </a:rPr>
                        <a:t>宽字节</a:t>
                      </a:r>
                    </a:p>
                  </a:txBody>
                  <a:tcPr marL="53567" marR="53567" marT="0" marB="0">
                    <a:lnL w="10135" cap="flat" cmpd="sng" algn="ctr">
                      <a:solidFill>
                        <a:srgbClr val="000000"/>
                      </a:solidFill>
                      <a:prstDash val="solid"/>
                      <a:round/>
                      <a:headEnd type="none" w="med" len="med"/>
                      <a:tailEnd type="none" w="med" len="med"/>
                    </a:lnL>
                    <a:lnR w="10135" cap="flat" cmpd="sng" algn="ctr">
                      <a:solidFill>
                        <a:srgbClr val="000000"/>
                      </a:solidFill>
                      <a:prstDash val="solid"/>
                      <a:round/>
                      <a:headEnd type="none" w="med" len="med"/>
                      <a:tailEnd type="none" w="med" len="med"/>
                    </a:lnR>
                    <a:lnT w="10135" cap="flat" cmpd="sng" algn="ctr">
                      <a:solidFill>
                        <a:srgbClr val="000000"/>
                      </a:solidFill>
                      <a:prstDash val="solid"/>
                      <a:round/>
                      <a:headEnd type="none" w="med" len="med"/>
                      <a:tailEnd type="none" w="med" len="med"/>
                    </a:lnT>
                    <a:lnB w="1013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04203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357452"/>
          </a:xfrm>
        </p:spPr>
        <p:txBody>
          <a:bodyPr>
            <a:normAutofit/>
          </a:bodyPr>
          <a:lstStyle/>
          <a:p>
            <a:r>
              <a:rPr lang="zh-CN" altLang="en-US" sz="2200">
                <a:latin typeface="+mn-ea"/>
              </a:rPr>
              <a:t>运行结果：</a:t>
            </a:r>
            <a:endParaRPr lang="en-US" altLang="zh-CN" sz="2200">
              <a:latin typeface="+mn-ea"/>
            </a:endParaRPr>
          </a:p>
          <a:p>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857250" y="928676"/>
            <a:ext cx="6572270" cy="3370153"/>
          </a:xfrm>
        </p:spPr>
        <p:txBody>
          <a:bodyPr/>
          <a:lstStyle/>
          <a:p>
            <a:r>
              <a:rPr lang="en-US" sz="2400"/>
              <a:t>1010</a:t>
            </a:r>
            <a:endParaRPr sz="2400"/>
          </a:p>
          <a:p>
            <a:r>
              <a:rPr lang="en-US" sz="2400"/>
              <a:t>101111</a:t>
            </a:r>
            <a:endParaRPr sz="2400"/>
          </a:p>
          <a:p>
            <a:r>
              <a:rPr lang="en-US" sz="2400"/>
              <a:t>100101</a:t>
            </a:r>
            <a:endParaRPr sz="2400"/>
          </a:p>
          <a:p>
            <a:r>
              <a:rPr lang="en-US" sz="2400"/>
              <a:t>11110000000000000000000000000000</a:t>
            </a:r>
            <a:endParaRPr sz="2400"/>
          </a:p>
          <a:p>
            <a:r>
              <a:rPr lang="en-US" sz="2400"/>
              <a:t>11111100000000000000000000000000</a:t>
            </a:r>
            <a:endParaRPr sz="2400"/>
          </a:p>
          <a:p>
            <a:r>
              <a:rPr lang="en-US" altLang="zh-CN" sz="2400" b="1">
                <a:solidFill>
                  <a:srgbClr val="0000CC"/>
                </a:solidFill>
              </a:rPr>
              <a:t>0</a:t>
            </a:r>
            <a:r>
              <a:rPr lang="en-US" sz="2400"/>
              <a:t>1111100000000000000000000000000</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071699"/>
          </a:xfrm>
        </p:spPr>
        <p:txBody>
          <a:bodyPr/>
          <a:lstStyle/>
          <a:p>
            <a:r>
              <a:rPr lang="zh-CN"/>
              <a:t>关系运算符</a:t>
            </a:r>
            <a:r>
              <a:rPr lang="zh-CN" altLang="en-US"/>
              <a:t>：</a:t>
            </a:r>
            <a:endParaRPr lang="en-US" altLang="zh-CN"/>
          </a:p>
          <a:p>
            <a:endParaRPr lang="en-US" altLang="zh-CN"/>
          </a:p>
          <a:p>
            <a:endParaRPr lang="zh-CN" altLang="en-US"/>
          </a:p>
        </p:txBody>
      </p:sp>
      <p:sp>
        <p:nvSpPr>
          <p:cNvPr id="4" name="标题 3"/>
          <p:cNvSpPr>
            <a:spLocks noGrp="1"/>
          </p:cNvSpPr>
          <p:nvPr>
            <p:ph type="title"/>
          </p:nvPr>
        </p:nvSpPr>
        <p:spPr/>
        <p:txBody>
          <a:bodyPr/>
          <a:lstStyle/>
          <a:p>
            <a:pPr lvl="0"/>
            <a:r>
              <a:t>关系运算</a:t>
            </a:r>
          </a:p>
        </p:txBody>
      </p:sp>
      <p:graphicFrame>
        <p:nvGraphicFramePr>
          <p:cNvPr id="7" name="表格占位符 6"/>
          <p:cNvGraphicFramePr>
            <a:graphicFrameLocks noGrp="1"/>
          </p:cNvGraphicFramePr>
          <p:nvPr>
            <p:ph type="tbl" sz="quarter" idx="11"/>
          </p:nvPr>
        </p:nvGraphicFramePr>
        <p:xfrm>
          <a:off x="714348" y="1000114"/>
          <a:ext cx="8001056" cy="3571902"/>
        </p:xfrm>
        <a:graphic>
          <a:graphicData uri="http://schemas.openxmlformats.org/drawingml/2006/table">
            <a:tbl>
              <a:tblPr firstRow="1" bandRow="1">
                <a:tableStyleId>{5C22544A-7EE6-4342-B048-85BDC9FD1C3A}</a:tableStyleId>
              </a:tblPr>
              <a:tblGrid>
                <a:gridCol w="912400">
                  <a:extLst>
                    <a:ext uri="{9D8B030D-6E8A-4147-A177-3AD203B41FA5}">
                      <a16:colId xmlns:a16="http://schemas.microsoft.com/office/drawing/2014/main" val="20000"/>
                    </a:ext>
                  </a:extLst>
                </a:gridCol>
                <a:gridCol w="4000528">
                  <a:extLst>
                    <a:ext uri="{9D8B030D-6E8A-4147-A177-3AD203B41FA5}">
                      <a16:colId xmlns:a16="http://schemas.microsoft.com/office/drawing/2014/main" val="20001"/>
                    </a:ext>
                  </a:extLst>
                </a:gridCol>
                <a:gridCol w="3088128">
                  <a:extLst>
                    <a:ext uri="{9D8B030D-6E8A-4147-A177-3AD203B41FA5}">
                      <a16:colId xmlns:a16="http://schemas.microsoft.com/office/drawing/2014/main" val="20002"/>
                    </a:ext>
                  </a:extLst>
                </a:gridCol>
              </a:tblGrid>
              <a:tr h="595317">
                <a:tc>
                  <a:txBody>
                    <a:bodyPr/>
                    <a:lstStyle/>
                    <a:p>
                      <a:pPr algn="ctr">
                        <a:spcAft>
                          <a:spcPts val="0"/>
                        </a:spcAft>
                      </a:pPr>
                      <a:r>
                        <a:rPr lang="zh-CN" sz="1200" b="1" kern="100">
                          <a:latin typeface="Calibri"/>
                          <a:ea typeface="宋体"/>
                          <a:cs typeface="Times New Roman"/>
                        </a:rPr>
                        <a:t>操作符</a:t>
                      </a:r>
                      <a:endParaRPr lang="zh-CN" sz="1200" kern="100">
                        <a:latin typeface="Calibri"/>
                        <a:ea typeface="宋体"/>
                        <a:cs typeface="Times New Roman"/>
                      </a:endParaRPr>
                    </a:p>
                  </a:txBody>
                  <a:tcPr marL="18738" marR="18738" marT="0" marB="0" anchor="ctr"/>
                </a:tc>
                <a:tc>
                  <a:txBody>
                    <a:bodyPr/>
                    <a:lstStyle/>
                    <a:p>
                      <a:pPr algn="ctr">
                        <a:spcAft>
                          <a:spcPts val="0"/>
                        </a:spcAft>
                      </a:pPr>
                      <a:r>
                        <a:rPr lang="zh-CN" sz="1200" b="1" kern="100">
                          <a:latin typeface="Calibri"/>
                          <a:ea typeface="宋体"/>
                          <a:cs typeface="Times New Roman"/>
                        </a:rPr>
                        <a:t>描述</a:t>
                      </a:r>
                      <a:endParaRPr lang="zh-CN" sz="1200" kern="100">
                        <a:latin typeface="Calibri"/>
                        <a:ea typeface="宋体"/>
                        <a:cs typeface="Times New Roman"/>
                      </a:endParaRPr>
                    </a:p>
                  </a:txBody>
                  <a:tcPr marL="18738" marR="18738" marT="0" marB="0" anchor="ctr"/>
                </a:tc>
                <a:tc>
                  <a:txBody>
                    <a:bodyPr/>
                    <a:lstStyle/>
                    <a:p>
                      <a:pPr algn="ctr">
                        <a:spcAft>
                          <a:spcPts val="0"/>
                        </a:spcAft>
                      </a:pPr>
                      <a:r>
                        <a:rPr lang="zh-CN" sz="1200" b="1" kern="100">
                          <a:latin typeface="Calibri"/>
                          <a:ea typeface="宋体"/>
                          <a:cs typeface="Times New Roman"/>
                        </a:rPr>
                        <a:t>示例</a:t>
                      </a:r>
                      <a:endParaRPr lang="zh-CN" sz="1200" kern="100">
                        <a:latin typeface="Calibri"/>
                        <a:ea typeface="宋体"/>
                        <a:cs typeface="Times New Roman"/>
                      </a:endParaRPr>
                    </a:p>
                  </a:txBody>
                  <a:tcPr marL="18738" marR="18738" marT="0" marB="0" anchor="ctr"/>
                </a:tc>
                <a:extLst>
                  <a:ext uri="{0D108BD9-81ED-4DB2-BD59-A6C34878D82A}">
                    <a16:rowId xmlns:a16="http://schemas.microsoft.com/office/drawing/2014/main" val="10000"/>
                  </a:ext>
                </a:extLst>
              </a:tr>
              <a:tr h="595317">
                <a:tc>
                  <a:txBody>
                    <a:bodyPr/>
                    <a:lstStyle/>
                    <a:p>
                      <a:pPr algn="ctr">
                        <a:spcAft>
                          <a:spcPts val="0"/>
                        </a:spcAft>
                      </a:pPr>
                      <a:r>
                        <a:rPr lang="en-US" sz="1200" kern="100">
                          <a:latin typeface="Calibri"/>
                          <a:ea typeface="宋体"/>
                          <a:cs typeface="Times New Roman"/>
                        </a:rPr>
                        <a:t>&gt;</a:t>
                      </a:r>
                      <a:endParaRPr lang="zh-CN" sz="1200" kern="100">
                        <a:latin typeface="Calibri"/>
                        <a:ea typeface="宋体"/>
                        <a:cs typeface="Times New Roman"/>
                      </a:endParaRPr>
                    </a:p>
                  </a:txBody>
                  <a:tcPr marL="18738" marR="18738" marT="0" marB="0" anchor="ctr"/>
                </a:tc>
                <a:tc>
                  <a:txBody>
                    <a:bodyPr/>
                    <a:lstStyle/>
                    <a:p>
                      <a:pPr algn="just">
                        <a:spcAft>
                          <a:spcPts val="0"/>
                        </a:spcAft>
                      </a:pPr>
                      <a:r>
                        <a:rPr lang="zh-CN" sz="1200" kern="100">
                          <a:latin typeface="Calibri"/>
                          <a:ea typeface="宋体"/>
                          <a:cs typeface="Times New Roman"/>
                        </a:rPr>
                        <a:t>大于，左边操作数大于右边操作数，则返回</a:t>
                      </a:r>
                      <a:r>
                        <a:rPr lang="en-US" sz="1200" kern="100">
                          <a:latin typeface="Calibri"/>
                          <a:ea typeface="宋体"/>
                          <a:cs typeface="Times New Roman"/>
                        </a:rPr>
                        <a:t>true</a:t>
                      </a:r>
                      <a:endParaRPr lang="zh-CN" sz="1200" kern="100">
                        <a:latin typeface="Calibri"/>
                        <a:ea typeface="宋体"/>
                        <a:cs typeface="Times New Roman"/>
                      </a:endParaRPr>
                    </a:p>
                  </a:txBody>
                  <a:tcPr marL="18738" marR="18738" marT="0" marB="0" anchor="ctr"/>
                </a:tc>
                <a:tc>
                  <a:txBody>
                    <a:bodyPr/>
                    <a:lstStyle/>
                    <a:p>
                      <a:pPr algn="just">
                        <a:spcAft>
                          <a:spcPts val="0"/>
                        </a:spcAft>
                      </a:pPr>
                      <a:r>
                        <a:rPr lang="en-US" sz="1200" kern="100" err="1">
                          <a:latin typeface="Courier New"/>
                          <a:ea typeface="宋体"/>
                          <a:cs typeface="Times New Roman"/>
                        </a:rPr>
                        <a:t>int</a:t>
                      </a:r>
                      <a:r>
                        <a:rPr lang="en-US" sz="1200" kern="100">
                          <a:latin typeface="Courier New"/>
                          <a:ea typeface="宋体"/>
                          <a:cs typeface="Times New Roman"/>
                        </a:rPr>
                        <a:t> a=5,b=3;</a:t>
                      </a:r>
                      <a:endParaRPr lang="zh-CN" sz="1200" kern="100">
                        <a:latin typeface="Calibri"/>
                        <a:ea typeface="宋体"/>
                        <a:cs typeface="Times New Roman"/>
                      </a:endParaRPr>
                    </a:p>
                    <a:p>
                      <a:pPr algn="just">
                        <a:spcAft>
                          <a:spcPts val="0"/>
                        </a:spcAft>
                      </a:pPr>
                      <a:r>
                        <a:rPr lang="en-US" sz="1200" kern="100" err="1">
                          <a:latin typeface="Courier New"/>
                          <a:ea typeface="宋体"/>
                          <a:cs typeface="Times New Roman"/>
                        </a:rPr>
                        <a:t>System.out.println</a:t>
                      </a:r>
                      <a:r>
                        <a:rPr lang="en-US" sz="1200" kern="100">
                          <a:latin typeface="Courier New"/>
                          <a:ea typeface="宋体"/>
                          <a:cs typeface="Times New Roman"/>
                        </a:rPr>
                        <a:t>(a&gt;b);//true</a:t>
                      </a:r>
                      <a:endParaRPr lang="zh-CN" sz="1200" kern="100">
                        <a:latin typeface="Calibri"/>
                        <a:ea typeface="宋体"/>
                        <a:cs typeface="Times New Roman"/>
                      </a:endParaRPr>
                    </a:p>
                  </a:txBody>
                  <a:tcPr marL="18738" marR="18738" marT="0" marB="0" anchor="ctr"/>
                </a:tc>
                <a:extLst>
                  <a:ext uri="{0D108BD9-81ED-4DB2-BD59-A6C34878D82A}">
                    <a16:rowId xmlns:a16="http://schemas.microsoft.com/office/drawing/2014/main" val="10001"/>
                  </a:ext>
                </a:extLst>
              </a:tr>
              <a:tr h="595317">
                <a:tc>
                  <a:txBody>
                    <a:bodyPr/>
                    <a:lstStyle/>
                    <a:p>
                      <a:pPr algn="ctr">
                        <a:spcAft>
                          <a:spcPts val="0"/>
                        </a:spcAft>
                      </a:pPr>
                      <a:r>
                        <a:rPr lang="en-US" sz="1200" kern="100">
                          <a:latin typeface="Calibri"/>
                          <a:ea typeface="宋体"/>
                          <a:cs typeface="Times New Roman"/>
                        </a:rPr>
                        <a:t>&gt;=</a:t>
                      </a:r>
                      <a:endParaRPr lang="zh-CN" sz="1200" kern="100">
                        <a:latin typeface="Calibri"/>
                        <a:ea typeface="宋体"/>
                        <a:cs typeface="Times New Roman"/>
                      </a:endParaRPr>
                    </a:p>
                  </a:txBody>
                  <a:tcPr marL="18738" marR="18738" marT="0" marB="0" anchor="ctr"/>
                </a:tc>
                <a:tc>
                  <a:txBody>
                    <a:bodyPr/>
                    <a:lstStyle/>
                    <a:p>
                      <a:pPr algn="just">
                        <a:spcAft>
                          <a:spcPts val="0"/>
                        </a:spcAft>
                      </a:pPr>
                      <a:r>
                        <a:rPr lang="zh-CN" sz="1200" kern="100">
                          <a:latin typeface="Calibri"/>
                          <a:ea typeface="宋体"/>
                          <a:cs typeface="Times New Roman"/>
                        </a:rPr>
                        <a:t>大于等于，左边操作数大于或等于右边操作数，则返回</a:t>
                      </a:r>
                      <a:r>
                        <a:rPr lang="en-US" sz="1200" kern="100">
                          <a:latin typeface="Calibri"/>
                          <a:ea typeface="宋体"/>
                          <a:cs typeface="Times New Roman"/>
                        </a:rPr>
                        <a:t>true</a:t>
                      </a:r>
                      <a:endParaRPr lang="zh-CN" sz="1200" kern="100">
                        <a:latin typeface="Calibri"/>
                        <a:ea typeface="宋体"/>
                        <a:cs typeface="Times New Roman"/>
                      </a:endParaRPr>
                    </a:p>
                  </a:txBody>
                  <a:tcPr marL="18738" marR="18738" marT="0" marB="0" anchor="ctr"/>
                </a:tc>
                <a:tc>
                  <a:txBody>
                    <a:bodyPr/>
                    <a:lstStyle/>
                    <a:p>
                      <a:pPr algn="just">
                        <a:spcAft>
                          <a:spcPts val="0"/>
                        </a:spcAft>
                      </a:pPr>
                      <a:r>
                        <a:rPr lang="en-US" sz="1200" kern="100" err="1">
                          <a:latin typeface="Courier New"/>
                          <a:ea typeface="宋体"/>
                          <a:cs typeface="Times New Roman"/>
                        </a:rPr>
                        <a:t>int</a:t>
                      </a:r>
                      <a:r>
                        <a:rPr lang="en-US" sz="1200" kern="100">
                          <a:latin typeface="Courier New"/>
                          <a:ea typeface="宋体"/>
                          <a:cs typeface="Times New Roman"/>
                        </a:rPr>
                        <a:t> a=5,b=3;</a:t>
                      </a:r>
                      <a:endParaRPr lang="zh-CN" sz="1200" kern="100">
                        <a:latin typeface="Calibri"/>
                        <a:ea typeface="宋体"/>
                        <a:cs typeface="Times New Roman"/>
                      </a:endParaRPr>
                    </a:p>
                    <a:p>
                      <a:pPr algn="just">
                        <a:spcAft>
                          <a:spcPts val="0"/>
                        </a:spcAft>
                      </a:pPr>
                      <a:r>
                        <a:rPr lang="en-US" sz="1200" kern="100" err="1">
                          <a:latin typeface="Courier New"/>
                          <a:ea typeface="宋体"/>
                          <a:cs typeface="Times New Roman"/>
                        </a:rPr>
                        <a:t>System.out.println</a:t>
                      </a:r>
                      <a:r>
                        <a:rPr lang="en-US" sz="1200" kern="100">
                          <a:latin typeface="Courier New"/>
                          <a:ea typeface="宋体"/>
                          <a:cs typeface="Times New Roman"/>
                        </a:rPr>
                        <a:t>(a&gt;=b);//true</a:t>
                      </a:r>
                      <a:endParaRPr lang="zh-CN" sz="1200" kern="100">
                        <a:latin typeface="Calibri"/>
                        <a:ea typeface="宋体"/>
                        <a:cs typeface="Times New Roman"/>
                      </a:endParaRPr>
                    </a:p>
                  </a:txBody>
                  <a:tcPr marL="18738" marR="18738" marT="0" marB="0" anchor="ctr"/>
                </a:tc>
                <a:extLst>
                  <a:ext uri="{0D108BD9-81ED-4DB2-BD59-A6C34878D82A}">
                    <a16:rowId xmlns:a16="http://schemas.microsoft.com/office/drawing/2014/main" val="10002"/>
                  </a:ext>
                </a:extLst>
              </a:tr>
              <a:tr h="595317">
                <a:tc>
                  <a:txBody>
                    <a:bodyPr/>
                    <a:lstStyle/>
                    <a:p>
                      <a:pPr algn="ctr">
                        <a:spcAft>
                          <a:spcPts val="0"/>
                        </a:spcAft>
                      </a:pPr>
                      <a:r>
                        <a:rPr lang="en-US" sz="1200" kern="100">
                          <a:latin typeface="Calibri"/>
                          <a:ea typeface="宋体"/>
                          <a:cs typeface="Times New Roman"/>
                        </a:rPr>
                        <a:t>&lt;</a:t>
                      </a:r>
                      <a:endParaRPr lang="zh-CN" sz="1200" kern="100">
                        <a:latin typeface="Calibri"/>
                        <a:ea typeface="宋体"/>
                        <a:cs typeface="Times New Roman"/>
                      </a:endParaRPr>
                    </a:p>
                  </a:txBody>
                  <a:tcPr marL="18738" marR="18738" marT="0" marB="0" anchor="ctr"/>
                </a:tc>
                <a:tc>
                  <a:txBody>
                    <a:bodyPr/>
                    <a:lstStyle/>
                    <a:p>
                      <a:pPr algn="just">
                        <a:spcAft>
                          <a:spcPts val="0"/>
                        </a:spcAft>
                      </a:pPr>
                      <a:r>
                        <a:rPr lang="zh-CN" sz="1200" kern="100">
                          <a:latin typeface="Calibri"/>
                          <a:ea typeface="宋体"/>
                          <a:cs typeface="Times New Roman"/>
                        </a:rPr>
                        <a:t>小于，左边操作数小于右边操作数，则返回</a:t>
                      </a:r>
                      <a:r>
                        <a:rPr lang="en-US" sz="1200" kern="100">
                          <a:latin typeface="Calibri"/>
                          <a:ea typeface="宋体"/>
                          <a:cs typeface="Times New Roman"/>
                        </a:rPr>
                        <a:t>true</a:t>
                      </a:r>
                      <a:endParaRPr lang="zh-CN" sz="1200" kern="100">
                        <a:latin typeface="Calibri"/>
                        <a:ea typeface="宋体"/>
                        <a:cs typeface="Times New Roman"/>
                      </a:endParaRPr>
                    </a:p>
                  </a:txBody>
                  <a:tcPr marL="18738" marR="18738" marT="0" marB="0" anchor="ctr"/>
                </a:tc>
                <a:tc>
                  <a:txBody>
                    <a:bodyPr/>
                    <a:lstStyle/>
                    <a:p>
                      <a:pPr algn="just">
                        <a:spcAft>
                          <a:spcPts val="0"/>
                        </a:spcAft>
                      </a:pPr>
                      <a:r>
                        <a:rPr lang="en-US" sz="1200" kern="100">
                          <a:latin typeface="Courier New"/>
                          <a:ea typeface="宋体"/>
                          <a:cs typeface="Times New Roman"/>
                        </a:rPr>
                        <a:t>int a=5,b=3;</a:t>
                      </a:r>
                      <a:endParaRPr lang="zh-CN" sz="1200" kern="100">
                        <a:latin typeface="Calibri"/>
                        <a:ea typeface="宋体"/>
                        <a:cs typeface="Times New Roman"/>
                      </a:endParaRPr>
                    </a:p>
                    <a:p>
                      <a:pPr algn="just">
                        <a:spcAft>
                          <a:spcPts val="0"/>
                        </a:spcAft>
                      </a:pPr>
                      <a:r>
                        <a:rPr lang="en-US" sz="1200" kern="100">
                          <a:latin typeface="Courier New"/>
                          <a:ea typeface="宋体"/>
                          <a:cs typeface="Times New Roman"/>
                        </a:rPr>
                        <a:t>System.out.println(a&lt;b);//false</a:t>
                      </a:r>
                      <a:endParaRPr lang="zh-CN" sz="1200" kern="100">
                        <a:latin typeface="Calibri"/>
                        <a:ea typeface="宋体"/>
                        <a:cs typeface="Times New Roman"/>
                      </a:endParaRPr>
                    </a:p>
                  </a:txBody>
                  <a:tcPr marL="18738" marR="18738" marT="0" marB="0" anchor="ctr"/>
                </a:tc>
                <a:extLst>
                  <a:ext uri="{0D108BD9-81ED-4DB2-BD59-A6C34878D82A}">
                    <a16:rowId xmlns:a16="http://schemas.microsoft.com/office/drawing/2014/main" val="10003"/>
                  </a:ext>
                </a:extLst>
              </a:tr>
              <a:tr h="595317">
                <a:tc>
                  <a:txBody>
                    <a:bodyPr/>
                    <a:lstStyle/>
                    <a:p>
                      <a:pPr algn="ctr">
                        <a:spcAft>
                          <a:spcPts val="0"/>
                        </a:spcAft>
                      </a:pPr>
                      <a:r>
                        <a:rPr lang="en-US" sz="1200" kern="100">
                          <a:latin typeface="Calibri"/>
                          <a:ea typeface="宋体"/>
                          <a:cs typeface="Times New Roman"/>
                        </a:rPr>
                        <a:t>&lt;=</a:t>
                      </a:r>
                      <a:endParaRPr lang="zh-CN" sz="1200" kern="100">
                        <a:latin typeface="Calibri"/>
                        <a:ea typeface="宋体"/>
                        <a:cs typeface="Times New Roman"/>
                      </a:endParaRPr>
                    </a:p>
                  </a:txBody>
                  <a:tcPr marL="18738" marR="18738" marT="0" marB="0" anchor="ctr"/>
                </a:tc>
                <a:tc>
                  <a:txBody>
                    <a:bodyPr/>
                    <a:lstStyle/>
                    <a:p>
                      <a:pPr algn="just">
                        <a:spcAft>
                          <a:spcPts val="0"/>
                        </a:spcAft>
                      </a:pPr>
                      <a:r>
                        <a:rPr lang="zh-CN" sz="1200" kern="100">
                          <a:latin typeface="Calibri"/>
                          <a:ea typeface="宋体"/>
                          <a:cs typeface="Times New Roman"/>
                        </a:rPr>
                        <a:t>小于等于，左边操作数小于或等于右边操作数，则返回</a:t>
                      </a:r>
                      <a:r>
                        <a:rPr lang="en-US" sz="1200" kern="100">
                          <a:latin typeface="Calibri"/>
                          <a:ea typeface="宋体"/>
                          <a:cs typeface="Times New Roman"/>
                        </a:rPr>
                        <a:t>true</a:t>
                      </a:r>
                      <a:endParaRPr lang="zh-CN" sz="1200" kern="100">
                        <a:latin typeface="Calibri"/>
                        <a:ea typeface="宋体"/>
                        <a:cs typeface="Times New Roman"/>
                      </a:endParaRPr>
                    </a:p>
                  </a:txBody>
                  <a:tcPr marL="18738" marR="18738" marT="0" marB="0" anchor="ctr"/>
                </a:tc>
                <a:tc>
                  <a:txBody>
                    <a:bodyPr/>
                    <a:lstStyle/>
                    <a:p>
                      <a:pPr algn="just">
                        <a:spcAft>
                          <a:spcPts val="0"/>
                        </a:spcAft>
                      </a:pPr>
                      <a:r>
                        <a:rPr lang="en-US" sz="1200" kern="100">
                          <a:latin typeface="Courier New"/>
                          <a:ea typeface="宋体"/>
                          <a:cs typeface="Times New Roman"/>
                        </a:rPr>
                        <a:t>int a=5,b=3;</a:t>
                      </a:r>
                      <a:endParaRPr lang="zh-CN" sz="1200" kern="100">
                        <a:latin typeface="Calibri"/>
                        <a:ea typeface="宋体"/>
                        <a:cs typeface="Times New Roman"/>
                      </a:endParaRPr>
                    </a:p>
                    <a:p>
                      <a:pPr algn="just">
                        <a:spcAft>
                          <a:spcPts val="0"/>
                        </a:spcAft>
                      </a:pPr>
                      <a:r>
                        <a:rPr lang="en-US" sz="1200" kern="100">
                          <a:latin typeface="Courier New"/>
                          <a:ea typeface="宋体"/>
                          <a:cs typeface="Times New Roman"/>
                        </a:rPr>
                        <a:t>System.out.println(a&lt;=b);//false</a:t>
                      </a:r>
                      <a:endParaRPr lang="zh-CN" sz="1200" kern="100">
                        <a:latin typeface="Calibri"/>
                        <a:ea typeface="宋体"/>
                        <a:cs typeface="Times New Roman"/>
                      </a:endParaRPr>
                    </a:p>
                  </a:txBody>
                  <a:tcPr marL="18738" marR="18738" marT="0" marB="0" anchor="ctr"/>
                </a:tc>
                <a:extLst>
                  <a:ext uri="{0D108BD9-81ED-4DB2-BD59-A6C34878D82A}">
                    <a16:rowId xmlns:a16="http://schemas.microsoft.com/office/drawing/2014/main" val="10004"/>
                  </a:ext>
                </a:extLst>
              </a:tr>
              <a:tr h="595317">
                <a:tc>
                  <a:txBody>
                    <a:bodyPr/>
                    <a:lstStyle/>
                    <a:p>
                      <a:pPr algn="ctr">
                        <a:spcAft>
                          <a:spcPts val="0"/>
                        </a:spcAft>
                      </a:pPr>
                      <a:r>
                        <a:rPr lang="en-US" sz="1200" kern="100">
                          <a:latin typeface="Calibri"/>
                          <a:ea typeface="宋体"/>
                          <a:cs typeface="Times New Roman"/>
                        </a:rPr>
                        <a:t>==</a:t>
                      </a:r>
                      <a:endParaRPr lang="zh-CN" sz="1200" kern="100">
                        <a:latin typeface="Calibri"/>
                        <a:ea typeface="宋体"/>
                        <a:cs typeface="Times New Roman"/>
                      </a:endParaRPr>
                    </a:p>
                  </a:txBody>
                  <a:tcPr marL="18738" marR="18738" marT="0" marB="0" anchor="ctr"/>
                </a:tc>
                <a:tc>
                  <a:txBody>
                    <a:bodyPr/>
                    <a:lstStyle/>
                    <a:p>
                      <a:pPr algn="just">
                        <a:spcAft>
                          <a:spcPts val="0"/>
                        </a:spcAft>
                      </a:pPr>
                      <a:r>
                        <a:rPr lang="zh-CN" sz="1200" kern="100">
                          <a:latin typeface="Calibri"/>
                          <a:ea typeface="宋体"/>
                          <a:cs typeface="Times New Roman"/>
                        </a:rPr>
                        <a:t>等于，两个操作数相等，则返回</a:t>
                      </a:r>
                      <a:r>
                        <a:rPr lang="en-US" sz="1200" kern="100">
                          <a:latin typeface="Calibri"/>
                          <a:ea typeface="宋体"/>
                          <a:cs typeface="Times New Roman"/>
                        </a:rPr>
                        <a:t>true</a:t>
                      </a:r>
                      <a:endParaRPr lang="zh-CN" sz="1200" kern="100">
                        <a:latin typeface="Calibri"/>
                        <a:ea typeface="宋体"/>
                        <a:cs typeface="Times New Roman"/>
                      </a:endParaRPr>
                    </a:p>
                  </a:txBody>
                  <a:tcPr marL="18738" marR="18738" marT="0" marB="0" anchor="ctr"/>
                </a:tc>
                <a:tc>
                  <a:txBody>
                    <a:bodyPr/>
                    <a:lstStyle/>
                    <a:p>
                      <a:pPr algn="just">
                        <a:spcAft>
                          <a:spcPts val="0"/>
                        </a:spcAft>
                      </a:pPr>
                      <a:r>
                        <a:rPr lang="en-US" sz="1200" kern="100" err="1">
                          <a:latin typeface="Courier New"/>
                          <a:ea typeface="宋体"/>
                          <a:cs typeface="Times New Roman"/>
                        </a:rPr>
                        <a:t>int</a:t>
                      </a:r>
                      <a:r>
                        <a:rPr lang="en-US" sz="1200" kern="100">
                          <a:latin typeface="Courier New"/>
                          <a:ea typeface="宋体"/>
                          <a:cs typeface="Times New Roman"/>
                        </a:rPr>
                        <a:t> a=5,b=3;</a:t>
                      </a:r>
                      <a:endParaRPr lang="zh-CN" sz="1200" kern="100">
                        <a:latin typeface="Calibri"/>
                        <a:ea typeface="宋体"/>
                        <a:cs typeface="Times New Roman"/>
                      </a:endParaRPr>
                    </a:p>
                    <a:p>
                      <a:pPr algn="just">
                        <a:spcAft>
                          <a:spcPts val="0"/>
                        </a:spcAft>
                      </a:pPr>
                      <a:r>
                        <a:rPr lang="en-US" sz="1200" kern="100" err="1">
                          <a:latin typeface="Courier New"/>
                          <a:ea typeface="宋体"/>
                          <a:cs typeface="Times New Roman"/>
                        </a:rPr>
                        <a:t>System.out.println</a:t>
                      </a:r>
                      <a:r>
                        <a:rPr lang="en-US" sz="1200" kern="100">
                          <a:latin typeface="Courier New"/>
                          <a:ea typeface="宋体"/>
                          <a:cs typeface="Times New Roman"/>
                        </a:rPr>
                        <a:t>(a==b);//false</a:t>
                      </a:r>
                      <a:endParaRPr lang="zh-CN" sz="1200" kern="100">
                        <a:latin typeface="Calibri"/>
                        <a:ea typeface="宋体"/>
                        <a:cs typeface="Times New Roman"/>
                      </a:endParaRPr>
                    </a:p>
                  </a:txBody>
                  <a:tcPr marL="18738" marR="18738" marT="0" marB="0" anchor="ct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357452"/>
          </a:xfrm>
        </p:spPr>
        <p:txBody>
          <a:bodyPr>
            <a:normAutofit/>
          </a:bodyPr>
          <a:lstStyle/>
          <a:p>
            <a:r>
              <a:rPr sz="2400"/>
              <a:t>CompareOper.java</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8" name="标题 7"/>
          <p:cNvSpPr>
            <a:spLocks noGrp="1"/>
          </p:cNvSpPr>
          <p:nvPr>
            <p:ph type="title"/>
          </p:nvPr>
        </p:nvSpPr>
        <p:spPr/>
        <p:txBody>
          <a:bodyPr/>
          <a:lstStyle/>
          <a:p>
            <a:endParaRPr lang="zh-CN" altLang="en-US"/>
          </a:p>
        </p:txBody>
      </p:sp>
      <p:sp>
        <p:nvSpPr>
          <p:cNvPr id="9" name="文本占位符 8"/>
          <p:cNvSpPr>
            <a:spLocks noGrp="1"/>
          </p:cNvSpPr>
          <p:nvPr>
            <p:ph type="body" sz="quarter" idx="12"/>
          </p:nvPr>
        </p:nvSpPr>
        <p:spPr>
          <a:xfrm>
            <a:off x="714348" y="1102892"/>
            <a:ext cx="8001056" cy="3754874"/>
          </a:xfrm>
        </p:spPr>
        <p:txBody>
          <a:bodyPr/>
          <a:lstStyle/>
          <a:p>
            <a:r>
              <a:rPr lang="en-US" sz="1600" err="1"/>
              <a:t>int</a:t>
            </a:r>
            <a:r>
              <a:rPr lang="en-US" sz="1600"/>
              <a:t> a = 5;</a:t>
            </a:r>
            <a:endParaRPr sz="1600"/>
          </a:p>
          <a:p>
            <a:r>
              <a:rPr lang="en-US" sz="1600" err="1"/>
              <a:t>int</a:t>
            </a:r>
            <a:r>
              <a:rPr lang="en-US" sz="1600"/>
              <a:t> b = 3;</a:t>
            </a:r>
            <a:endParaRPr sz="1600"/>
          </a:p>
          <a:p>
            <a:r>
              <a:rPr lang="en-US" sz="1600" err="1"/>
              <a:t>System.out.println</a:t>
            </a:r>
            <a:r>
              <a:rPr lang="en-US" sz="1600"/>
              <a:t>(a + "&gt;" + b + "</a:t>
            </a:r>
            <a:r>
              <a:rPr sz="1600"/>
              <a:t>结果为</a:t>
            </a:r>
            <a:r>
              <a:rPr lang="en-US" sz="1600"/>
              <a:t>" + (a &gt; b));</a:t>
            </a:r>
          </a:p>
          <a:p>
            <a:r>
              <a:rPr lang="en-US" sz="1600" err="1"/>
              <a:t>System.out.println</a:t>
            </a:r>
            <a:r>
              <a:rPr lang="en-US" sz="1600"/>
              <a:t>(a + "&gt;=" + b + "</a:t>
            </a:r>
            <a:r>
              <a:rPr sz="1600"/>
              <a:t>结果为</a:t>
            </a:r>
            <a:r>
              <a:rPr lang="en-US" sz="1600"/>
              <a:t>" + (a &gt;= b));</a:t>
            </a:r>
            <a:endParaRPr sz="1600"/>
          </a:p>
          <a:p>
            <a:r>
              <a:rPr lang="en-US" sz="1600" err="1"/>
              <a:t>System.out.println</a:t>
            </a:r>
            <a:r>
              <a:rPr lang="en-US" sz="1600"/>
              <a:t>(a + "&lt;" + b + "</a:t>
            </a:r>
            <a:r>
              <a:rPr sz="1600"/>
              <a:t>结果为</a:t>
            </a:r>
            <a:r>
              <a:rPr lang="en-US" sz="1600"/>
              <a:t>" + (a &lt; b));</a:t>
            </a:r>
            <a:endParaRPr sz="1600"/>
          </a:p>
          <a:p>
            <a:r>
              <a:rPr lang="en-US" sz="1600" err="1"/>
              <a:t>System.out.println</a:t>
            </a:r>
            <a:r>
              <a:rPr lang="en-US" sz="1600"/>
              <a:t>(a + "&lt;=" + b + "</a:t>
            </a:r>
            <a:r>
              <a:rPr sz="1600"/>
              <a:t>结果为</a:t>
            </a:r>
            <a:r>
              <a:rPr lang="en-US" sz="1600"/>
              <a:t>" + (a &lt;= b));</a:t>
            </a:r>
            <a:endParaRPr sz="1600"/>
          </a:p>
          <a:p>
            <a:r>
              <a:rPr lang="en-US" sz="1600" err="1"/>
              <a:t>System.out.println</a:t>
            </a:r>
            <a:r>
              <a:rPr lang="en-US" sz="1600"/>
              <a:t>(a + "==" + b + "</a:t>
            </a:r>
            <a:r>
              <a:rPr sz="1600"/>
              <a:t>结果为</a:t>
            </a:r>
            <a:r>
              <a:rPr lang="en-US" sz="1600"/>
              <a:t>" + (a == b));</a:t>
            </a:r>
            <a:endParaRPr sz="1600"/>
          </a:p>
          <a:p>
            <a:r>
              <a:rPr lang="en-US" sz="1600"/>
              <a:t>//'a'</a:t>
            </a:r>
            <a:r>
              <a:rPr sz="1600"/>
              <a:t>的</a:t>
            </a:r>
            <a:r>
              <a:rPr lang="en-US" sz="1600"/>
              <a:t>ASCII</a:t>
            </a:r>
            <a:r>
              <a:rPr sz="1600"/>
              <a:t>值为</a:t>
            </a:r>
            <a:r>
              <a:rPr lang="en-US" sz="1600"/>
              <a:t>97</a:t>
            </a:r>
            <a:r>
              <a:rPr sz="1600"/>
              <a:t>，因此相等，结果为</a:t>
            </a:r>
            <a:r>
              <a:rPr lang="en-US" sz="1600"/>
              <a:t>true</a:t>
            </a:r>
            <a:endParaRPr sz="1600"/>
          </a:p>
          <a:p>
            <a:r>
              <a:rPr lang="en-US" sz="1600" err="1"/>
              <a:t>System.out.println</a:t>
            </a:r>
            <a:r>
              <a:rPr lang="en-US" sz="1600"/>
              <a:t>("'a'==97</a:t>
            </a:r>
            <a:r>
              <a:rPr sz="1600"/>
              <a:t>结果为</a:t>
            </a:r>
            <a:r>
              <a:rPr lang="en-US" sz="1600"/>
              <a:t>"+('a'==97));</a:t>
            </a:r>
            <a:endParaRPr sz="1600"/>
          </a:p>
          <a:p>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bg/>
                                          </p:spTgt>
                                        </p:tgtEl>
                                        <p:attrNameLst>
                                          <p:attrName>style.visibility</p:attrName>
                                        </p:attrNameLst>
                                      </p:cBhvr>
                                      <p:to>
                                        <p:strVal val="visible"/>
                                      </p:to>
                                    </p:set>
                                    <p:anim calcmode="lin" valueType="num">
                                      <p:cBhvr additive="base">
                                        <p:cTn id="13" dur="500" fill="hold"/>
                                        <p:tgtEl>
                                          <p:spTgt spid="9">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9">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anim calcmode="lin" valueType="num">
                                      <p:cBhvr additive="base">
                                        <p:cTn id="2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xEl>
                                              <p:pRg st="3" end="3"/>
                                            </p:txEl>
                                          </p:spTgt>
                                        </p:tgtEl>
                                        <p:attrNameLst>
                                          <p:attrName>style.visibility</p:attrName>
                                        </p:attrNameLst>
                                      </p:cBhvr>
                                      <p:to>
                                        <p:strVal val="visible"/>
                                      </p:to>
                                    </p:set>
                                    <p:anim calcmode="lin" valueType="num">
                                      <p:cBhvr additive="base">
                                        <p:cTn id="29"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xEl>
                                              <p:pRg st="4" end="4"/>
                                            </p:txEl>
                                          </p:spTgt>
                                        </p:tgtEl>
                                        <p:attrNameLst>
                                          <p:attrName>style.visibility</p:attrName>
                                        </p:attrNameLst>
                                      </p:cBhvr>
                                      <p:to>
                                        <p:strVal val="visible"/>
                                      </p:to>
                                    </p:set>
                                    <p:anim calcmode="lin" valueType="num">
                                      <p:cBhvr additive="base">
                                        <p:cTn id="3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
                                            <p:txEl>
                                              <p:pRg st="6" end="6"/>
                                            </p:txEl>
                                          </p:spTgt>
                                        </p:tgtEl>
                                        <p:attrNameLst>
                                          <p:attrName>style.visibility</p:attrName>
                                        </p:attrNameLst>
                                      </p:cBhvr>
                                      <p:to>
                                        <p:strVal val="visible"/>
                                      </p:to>
                                    </p:set>
                                    <p:anim calcmode="lin" valueType="num">
                                      <p:cBhvr additive="base">
                                        <p:cTn id="41"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9">
                                            <p:txEl>
                                              <p:pRg st="7" end="7"/>
                                            </p:txEl>
                                          </p:spTgt>
                                        </p:tgtEl>
                                        <p:attrNameLst>
                                          <p:attrName>style.visibility</p:attrName>
                                        </p:attrNameLst>
                                      </p:cBhvr>
                                      <p:to>
                                        <p:strVal val="visible"/>
                                      </p:to>
                                    </p:set>
                                    <p:anim calcmode="lin" valueType="num">
                                      <p:cBhvr additive="base">
                                        <p:cTn id="4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9">
                                            <p:txEl>
                                              <p:pRg st="8" end="8"/>
                                            </p:txEl>
                                          </p:spTgt>
                                        </p:tgtEl>
                                        <p:attrNameLst>
                                          <p:attrName>style.visibility</p:attrName>
                                        </p:attrNameLst>
                                      </p:cBhvr>
                                      <p:to>
                                        <p:strVal val="visible"/>
                                      </p:to>
                                    </p:set>
                                    <p:anim calcmode="lin" valueType="num">
                                      <p:cBhvr additive="base">
                                        <p:cTn id="49"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uiExpand="1" build="p"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357452"/>
          </a:xfrm>
        </p:spPr>
        <p:txBody>
          <a:bodyPr>
            <a:normAutofit/>
          </a:bodyPr>
          <a:lstStyle/>
          <a:p>
            <a:r>
              <a:rPr lang="zh-CN" altLang="en-US" sz="2200">
                <a:latin typeface="+mn-ea"/>
              </a:rPr>
              <a:t>运行结果：</a:t>
            </a:r>
            <a:endParaRPr lang="en-US" altLang="zh-CN" sz="2200">
              <a:latin typeface="+mn-ea"/>
            </a:endParaRPr>
          </a:p>
          <a:p>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857250" y="1071552"/>
            <a:ext cx="6572270" cy="3416320"/>
          </a:xfrm>
        </p:spPr>
        <p:txBody>
          <a:bodyPr/>
          <a:lstStyle/>
          <a:p>
            <a:r>
              <a:rPr lang="en-US" sz="2400"/>
              <a:t>5&gt;3</a:t>
            </a:r>
            <a:r>
              <a:rPr sz="2400"/>
              <a:t>结果为</a:t>
            </a:r>
            <a:r>
              <a:rPr lang="en-US" sz="2400"/>
              <a:t>true</a:t>
            </a:r>
            <a:endParaRPr sz="2400"/>
          </a:p>
          <a:p>
            <a:r>
              <a:rPr lang="en-US" sz="2400"/>
              <a:t>5&gt;=3</a:t>
            </a:r>
            <a:r>
              <a:rPr sz="2400"/>
              <a:t>结果为</a:t>
            </a:r>
            <a:r>
              <a:rPr lang="en-US" sz="2400"/>
              <a:t>true</a:t>
            </a:r>
            <a:endParaRPr sz="2400"/>
          </a:p>
          <a:p>
            <a:r>
              <a:rPr lang="en-US" sz="2400"/>
              <a:t>5&lt;3</a:t>
            </a:r>
            <a:r>
              <a:rPr sz="2400"/>
              <a:t>结果为</a:t>
            </a:r>
            <a:r>
              <a:rPr lang="en-US" sz="2400"/>
              <a:t>false</a:t>
            </a:r>
            <a:endParaRPr sz="2400"/>
          </a:p>
          <a:p>
            <a:r>
              <a:rPr lang="en-US" sz="2400"/>
              <a:t>5&lt;=3</a:t>
            </a:r>
            <a:r>
              <a:rPr sz="2400"/>
              <a:t>结果为</a:t>
            </a:r>
            <a:r>
              <a:rPr lang="en-US" sz="2400"/>
              <a:t>false</a:t>
            </a:r>
            <a:endParaRPr sz="2400"/>
          </a:p>
          <a:p>
            <a:r>
              <a:rPr lang="en-US" sz="2400"/>
              <a:t>5==3</a:t>
            </a:r>
            <a:r>
              <a:rPr sz="2400"/>
              <a:t>结果为</a:t>
            </a:r>
            <a:r>
              <a:rPr lang="en-US" sz="2400"/>
              <a:t>false</a:t>
            </a:r>
            <a:endParaRPr sz="2400"/>
          </a:p>
          <a:p>
            <a:r>
              <a:rPr lang="en-US" sz="2400"/>
              <a:t>'a'==97</a:t>
            </a:r>
            <a:r>
              <a:rPr sz="2400"/>
              <a:t>结果为</a:t>
            </a:r>
            <a:r>
              <a:rPr lang="en-US" sz="2400"/>
              <a:t>true</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9" name="文本占位符 8"/>
          <p:cNvSpPr>
            <a:spLocks noGrp="1"/>
          </p:cNvSpPr>
          <p:nvPr>
            <p:ph type="body" sz="quarter" idx="11"/>
          </p:nvPr>
        </p:nvSpPr>
        <p:spPr/>
        <p:txBody>
          <a:bodyPr/>
          <a:lstStyle/>
          <a:p>
            <a:r>
              <a:t>关系运算符中</a:t>
            </a:r>
            <a:r>
              <a:rPr lang="en-US"/>
              <a:t>==</a:t>
            </a:r>
            <a:r>
              <a:t>比较特别，如果进行比较的两个操作数都是数值类型，即使它们的数据类型不同，只要它们的值相等，都将返回</a:t>
            </a:r>
            <a:r>
              <a:rPr lang="en-US"/>
              <a:t>true</a:t>
            </a:r>
            <a:r>
              <a:t>。</a:t>
            </a:r>
            <a:endParaRPr lang="en-US"/>
          </a:p>
          <a:p>
            <a:r>
              <a:t>例如</a:t>
            </a:r>
            <a:r>
              <a:rPr lang="en-US"/>
              <a:t>'a’==97</a:t>
            </a:r>
            <a:r>
              <a:t>返回</a:t>
            </a:r>
            <a:r>
              <a:rPr lang="en-US"/>
              <a:t>true</a:t>
            </a:r>
            <a:r>
              <a:t>，</a:t>
            </a:r>
            <a:r>
              <a:rPr lang="en-US"/>
              <a:t>5==5.0</a:t>
            </a:r>
            <a:r>
              <a:t>也返回</a:t>
            </a:r>
            <a:r>
              <a:rPr lang="en-US"/>
              <a:t>true</a:t>
            </a:r>
            <a:r>
              <a:t>。</a:t>
            </a:r>
            <a:endParaRPr lang="en-US"/>
          </a:p>
          <a:p>
            <a:r>
              <a:t>如果两个操作数都是引用类型，则只有当两个引用变量的类型具有继承关系时才可以比较，且这两个引用必须指向同一个对象（地址相同）才会返回</a:t>
            </a:r>
            <a:r>
              <a:rPr lang="en-US"/>
              <a:t>true</a:t>
            </a:r>
            <a:r>
              <a:t>。如果两个操作数是布尔类型的值也可以进行比较。</a:t>
            </a:r>
            <a:endParaRPr lang="en-US"/>
          </a:p>
          <a:p>
            <a:r>
              <a:t>例如</a:t>
            </a:r>
            <a:r>
              <a:rPr lang="en-US"/>
              <a:t>true==false</a:t>
            </a:r>
            <a:r>
              <a:t>返回</a:t>
            </a:r>
            <a:r>
              <a:rPr lang="en-US"/>
              <a:t>false</a:t>
            </a:r>
            <a: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 calcmode="lin" valueType="num">
                                      <p:cBhvr additive="base">
                                        <p:cTn id="1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 calcmode="lin" valueType="num">
                                      <p:cBhvr additive="base">
                                        <p:cTn id="2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571486"/>
            <a:ext cx="8358241" cy="4572014"/>
          </a:xfrm>
        </p:spPr>
        <p:txBody>
          <a:bodyPr/>
          <a:lstStyle/>
          <a:p>
            <a:r>
              <a:rPr lang="zh-CN" dirty="0"/>
              <a:t>逻辑运算符用于操作两个布尔类型的变量或常量</a:t>
            </a:r>
            <a:endParaRPr dirty="0"/>
          </a:p>
          <a:p>
            <a:endParaRPr dirty="0"/>
          </a:p>
          <a:p>
            <a:endParaRPr dirty="0"/>
          </a:p>
          <a:p>
            <a:endParaRPr dirty="0"/>
          </a:p>
          <a:p>
            <a:r>
              <a:rPr lang="zh-CN" dirty="0"/>
              <a:t>逻辑运算真值表</a:t>
            </a:r>
            <a:endParaRPr lang="zh-CN" altLang="en-US" dirty="0"/>
          </a:p>
        </p:txBody>
      </p:sp>
      <p:sp>
        <p:nvSpPr>
          <p:cNvPr id="4" name="标题 3"/>
          <p:cNvSpPr>
            <a:spLocks noGrp="1"/>
          </p:cNvSpPr>
          <p:nvPr>
            <p:ph type="title"/>
          </p:nvPr>
        </p:nvSpPr>
        <p:spPr/>
        <p:txBody>
          <a:bodyPr/>
          <a:lstStyle/>
          <a:p>
            <a:pPr lvl="0"/>
            <a:r>
              <a:t>逻辑运算</a:t>
            </a:r>
          </a:p>
        </p:txBody>
      </p:sp>
      <p:graphicFrame>
        <p:nvGraphicFramePr>
          <p:cNvPr id="16" name="表格占位符 15"/>
          <p:cNvGraphicFramePr>
            <a:graphicFrameLocks noGrp="1"/>
          </p:cNvGraphicFramePr>
          <p:nvPr>
            <p:ph type="tbl" sz="quarter" idx="11"/>
            <p:extLst>
              <p:ext uri="{D42A27DB-BD31-4B8C-83A1-F6EECF244321}">
                <p14:modId xmlns:p14="http://schemas.microsoft.com/office/powerpoint/2010/main" val="4014183394"/>
              </p:ext>
            </p:extLst>
          </p:nvPr>
        </p:nvGraphicFramePr>
        <p:xfrm>
          <a:off x="1071537" y="1143009"/>
          <a:ext cx="7286675" cy="1285884"/>
        </p:xfrm>
        <a:graphic>
          <a:graphicData uri="http://schemas.openxmlformats.org/drawingml/2006/table">
            <a:tbl>
              <a:tblPr firstRow="1" bandRow="1">
                <a:tableStyleId>{5C22544A-7EE6-4342-B048-85BDC9FD1C3A}</a:tableStyleId>
              </a:tblPr>
              <a:tblGrid>
                <a:gridCol w="1577527">
                  <a:extLst>
                    <a:ext uri="{9D8B030D-6E8A-4147-A177-3AD203B41FA5}">
                      <a16:colId xmlns:a16="http://schemas.microsoft.com/office/drawing/2014/main" val="20000"/>
                    </a:ext>
                  </a:extLst>
                </a:gridCol>
                <a:gridCol w="2851629">
                  <a:extLst>
                    <a:ext uri="{9D8B030D-6E8A-4147-A177-3AD203B41FA5}">
                      <a16:colId xmlns:a16="http://schemas.microsoft.com/office/drawing/2014/main" val="20001"/>
                    </a:ext>
                  </a:extLst>
                </a:gridCol>
                <a:gridCol w="2857519">
                  <a:extLst>
                    <a:ext uri="{9D8B030D-6E8A-4147-A177-3AD203B41FA5}">
                      <a16:colId xmlns:a16="http://schemas.microsoft.com/office/drawing/2014/main" val="20002"/>
                    </a:ext>
                  </a:extLst>
                </a:gridCol>
              </a:tblGrid>
              <a:tr h="428628">
                <a:tc>
                  <a:txBody>
                    <a:bodyPr/>
                    <a:lstStyle/>
                    <a:p>
                      <a:pPr algn="ctr">
                        <a:spcAft>
                          <a:spcPts val="0"/>
                        </a:spcAft>
                      </a:pPr>
                      <a:r>
                        <a:rPr lang="zh-CN" sz="1000" b="1" kern="100" dirty="0">
                          <a:latin typeface="Calibri"/>
                          <a:ea typeface="宋体"/>
                          <a:cs typeface="Times New Roman"/>
                        </a:rPr>
                        <a:t>操作符</a:t>
                      </a:r>
                      <a:endParaRPr lang="zh-CN" sz="1000" kern="100" dirty="0">
                        <a:latin typeface="Calibri"/>
                        <a:ea typeface="宋体"/>
                        <a:cs typeface="Times New Roman"/>
                      </a:endParaRPr>
                    </a:p>
                  </a:txBody>
                  <a:tcPr marL="68580" marR="68580" marT="0" marB="0" anchor="ctr"/>
                </a:tc>
                <a:tc>
                  <a:txBody>
                    <a:bodyPr/>
                    <a:lstStyle/>
                    <a:p>
                      <a:pPr algn="ctr">
                        <a:spcAft>
                          <a:spcPts val="0"/>
                        </a:spcAft>
                      </a:pPr>
                      <a:r>
                        <a:rPr lang="zh-CN" sz="1000" b="1" kern="100">
                          <a:latin typeface="Calibri"/>
                          <a:ea typeface="宋体"/>
                          <a:cs typeface="Times New Roman"/>
                        </a:rPr>
                        <a:t>描述</a:t>
                      </a:r>
                      <a:endParaRPr lang="zh-CN" sz="1000" kern="100">
                        <a:latin typeface="Calibri"/>
                        <a:ea typeface="宋体"/>
                        <a:cs typeface="Times New Roman"/>
                      </a:endParaRPr>
                    </a:p>
                  </a:txBody>
                  <a:tcPr marL="68580" marR="68580" marT="0" marB="0" anchor="ctr"/>
                </a:tc>
                <a:tc>
                  <a:txBody>
                    <a:bodyPr/>
                    <a:lstStyle/>
                    <a:p>
                      <a:pPr algn="ctr">
                        <a:spcAft>
                          <a:spcPts val="0"/>
                        </a:spcAft>
                      </a:pPr>
                      <a:r>
                        <a:rPr lang="zh-CN" sz="1000" b="1" kern="100">
                          <a:latin typeface="Calibri"/>
                          <a:ea typeface="宋体"/>
                          <a:cs typeface="Times New Roman"/>
                        </a:rPr>
                        <a:t>示例</a:t>
                      </a:r>
                      <a:endParaRPr lang="zh-CN" sz="1000" kern="100">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428628">
                <a:tc>
                  <a:txBody>
                    <a:bodyPr/>
                    <a:lstStyle/>
                    <a:p>
                      <a:pPr algn="ctr">
                        <a:spcAft>
                          <a:spcPts val="0"/>
                        </a:spcAft>
                      </a:pPr>
                      <a:r>
                        <a:rPr lang="en-US" sz="1000" kern="100">
                          <a:latin typeface="Calibri"/>
                          <a:ea typeface="宋体"/>
                          <a:cs typeface="Times New Roman"/>
                        </a:rPr>
                        <a:t>&amp;&amp;</a:t>
                      </a:r>
                      <a:endParaRPr lang="zh-CN" sz="1000" kern="100">
                        <a:latin typeface="Calibri"/>
                        <a:ea typeface="宋体"/>
                        <a:cs typeface="Times New Roman"/>
                      </a:endParaRPr>
                    </a:p>
                  </a:txBody>
                  <a:tcPr marL="68580" marR="68580" marT="0" marB="0" anchor="ctr"/>
                </a:tc>
                <a:tc>
                  <a:txBody>
                    <a:bodyPr/>
                    <a:lstStyle/>
                    <a:p>
                      <a:pPr algn="just">
                        <a:spcAft>
                          <a:spcPts val="0"/>
                        </a:spcAft>
                      </a:pPr>
                      <a:r>
                        <a:rPr lang="zh-CN" sz="1000" kern="100">
                          <a:latin typeface="Calibri"/>
                          <a:ea typeface="宋体"/>
                          <a:cs typeface="Times New Roman"/>
                        </a:rPr>
                        <a:t>逻辑与，前后两个操作数都为</a:t>
                      </a:r>
                      <a:r>
                        <a:rPr lang="en-US" sz="1000" kern="100">
                          <a:latin typeface="Calibri"/>
                          <a:ea typeface="宋体"/>
                          <a:cs typeface="Times New Roman"/>
                        </a:rPr>
                        <a:t>true</a:t>
                      </a:r>
                      <a:r>
                        <a:rPr lang="zh-CN" sz="1000" kern="100">
                          <a:latin typeface="Calibri"/>
                          <a:ea typeface="宋体"/>
                          <a:cs typeface="Times New Roman"/>
                        </a:rPr>
                        <a:t>，则返回</a:t>
                      </a:r>
                      <a:r>
                        <a:rPr lang="en-US" sz="1000" kern="100">
                          <a:latin typeface="Calibri"/>
                          <a:ea typeface="宋体"/>
                          <a:cs typeface="Times New Roman"/>
                        </a:rPr>
                        <a:t>true</a:t>
                      </a:r>
                      <a:endParaRPr lang="zh-CN" sz="1000" kern="100">
                        <a:latin typeface="Calibri"/>
                        <a:ea typeface="宋体"/>
                        <a:cs typeface="Times New Roman"/>
                      </a:endParaRPr>
                    </a:p>
                  </a:txBody>
                  <a:tcPr marL="68580" marR="68580" marT="0" marB="0" anchor="ctr"/>
                </a:tc>
                <a:tc>
                  <a:txBody>
                    <a:bodyPr/>
                    <a:lstStyle/>
                    <a:p>
                      <a:pPr algn="just">
                        <a:spcAft>
                          <a:spcPts val="0"/>
                        </a:spcAft>
                      </a:pPr>
                      <a:r>
                        <a:rPr lang="en-US" sz="1000" kern="100" err="1">
                          <a:latin typeface="Courier New"/>
                          <a:ea typeface="宋体"/>
                          <a:cs typeface="Times New Roman"/>
                        </a:rPr>
                        <a:t>boolean</a:t>
                      </a:r>
                      <a:r>
                        <a:rPr lang="en-US" sz="1000" kern="100">
                          <a:latin typeface="Courier New"/>
                          <a:ea typeface="宋体"/>
                          <a:cs typeface="Times New Roman"/>
                        </a:rPr>
                        <a:t> a=</a:t>
                      </a:r>
                      <a:r>
                        <a:rPr lang="en-US" sz="1000" kern="100" err="1">
                          <a:latin typeface="Courier New"/>
                          <a:ea typeface="宋体"/>
                          <a:cs typeface="Times New Roman"/>
                        </a:rPr>
                        <a:t>true,b</a:t>
                      </a:r>
                      <a:r>
                        <a:rPr lang="en-US" sz="1000" kern="100">
                          <a:latin typeface="Courier New"/>
                          <a:ea typeface="宋体"/>
                          <a:cs typeface="Times New Roman"/>
                        </a:rPr>
                        <a:t>=false;</a:t>
                      </a:r>
                      <a:endParaRPr lang="zh-CN" sz="1000" kern="100">
                        <a:latin typeface="Calibri"/>
                        <a:ea typeface="宋体"/>
                        <a:cs typeface="Times New Roman"/>
                      </a:endParaRPr>
                    </a:p>
                    <a:p>
                      <a:pPr algn="just">
                        <a:spcAft>
                          <a:spcPts val="0"/>
                        </a:spcAft>
                      </a:pPr>
                      <a:r>
                        <a:rPr lang="en-US" sz="1000" kern="100" err="1">
                          <a:latin typeface="Courier New"/>
                          <a:ea typeface="宋体"/>
                          <a:cs typeface="Times New Roman"/>
                        </a:rPr>
                        <a:t>System.out.println</a:t>
                      </a:r>
                      <a:r>
                        <a:rPr lang="en-US" sz="1000" kern="100">
                          <a:latin typeface="Courier New"/>
                          <a:ea typeface="宋体"/>
                          <a:cs typeface="Times New Roman"/>
                        </a:rPr>
                        <a:t>(a&amp;&amp;b);//false</a:t>
                      </a:r>
                      <a:endParaRPr lang="zh-CN" sz="1000" kern="100">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428628">
                <a:tc>
                  <a:txBody>
                    <a:bodyPr/>
                    <a:lstStyle/>
                    <a:p>
                      <a:pPr algn="ctr">
                        <a:spcAft>
                          <a:spcPts val="0"/>
                        </a:spcAft>
                      </a:pPr>
                      <a:r>
                        <a:rPr lang="en-US" sz="1000" kern="100" dirty="0">
                          <a:latin typeface="Calibri"/>
                          <a:ea typeface="宋体"/>
                          <a:cs typeface="Times New Roman"/>
                        </a:rPr>
                        <a:t>||</a:t>
                      </a:r>
                      <a:endParaRPr lang="zh-CN" sz="1000" kern="100" dirty="0">
                        <a:latin typeface="Calibri"/>
                        <a:ea typeface="宋体"/>
                        <a:cs typeface="Times New Roman"/>
                      </a:endParaRPr>
                    </a:p>
                  </a:txBody>
                  <a:tcPr marL="68580" marR="68580" marT="0" marB="0" anchor="ctr"/>
                </a:tc>
                <a:tc>
                  <a:txBody>
                    <a:bodyPr/>
                    <a:lstStyle/>
                    <a:p>
                      <a:pPr algn="just">
                        <a:spcAft>
                          <a:spcPts val="0"/>
                        </a:spcAft>
                      </a:pPr>
                      <a:r>
                        <a:rPr lang="zh-CN" sz="1000" kern="100">
                          <a:latin typeface="Calibri"/>
                          <a:ea typeface="宋体"/>
                          <a:cs typeface="Times New Roman"/>
                        </a:rPr>
                        <a:t>逻辑或，前后两个操作数都为</a:t>
                      </a:r>
                      <a:r>
                        <a:rPr lang="en-US" sz="1000" kern="100">
                          <a:latin typeface="Calibri"/>
                          <a:ea typeface="宋体"/>
                          <a:cs typeface="Times New Roman"/>
                        </a:rPr>
                        <a:t>false</a:t>
                      </a:r>
                      <a:r>
                        <a:rPr lang="zh-CN" sz="1000" kern="100">
                          <a:latin typeface="Calibri"/>
                          <a:ea typeface="宋体"/>
                          <a:cs typeface="Times New Roman"/>
                        </a:rPr>
                        <a:t>，则返回</a:t>
                      </a:r>
                      <a:r>
                        <a:rPr lang="en-US" sz="1000" kern="100">
                          <a:latin typeface="Calibri"/>
                          <a:ea typeface="宋体"/>
                          <a:cs typeface="Times New Roman"/>
                        </a:rPr>
                        <a:t>false</a:t>
                      </a:r>
                      <a:endParaRPr lang="zh-CN" sz="1000" kern="100">
                        <a:latin typeface="Calibri"/>
                        <a:ea typeface="宋体"/>
                        <a:cs typeface="Times New Roman"/>
                      </a:endParaRPr>
                    </a:p>
                  </a:txBody>
                  <a:tcPr marL="68580" marR="68580" marT="0" marB="0" anchor="ctr"/>
                </a:tc>
                <a:tc>
                  <a:txBody>
                    <a:bodyPr/>
                    <a:lstStyle/>
                    <a:p>
                      <a:pPr algn="just">
                        <a:spcAft>
                          <a:spcPts val="0"/>
                        </a:spcAft>
                      </a:pPr>
                      <a:r>
                        <a:rPr lang="en-US" sz="1000" kern="100" dirty="0" err="1">
                          <a:latin typeface="Courier New"/>
                          <a:ea typeface="宋体"/>
                          <a:cs typeface="Times New Roman"/>
                        </a:rPr>
                        <a:t>boolean</a:t>
                      </a:r>
                      <a:r>
                        <a:rPr lang="en-US" sz="1000" kern="100" dirty="0">
                          <a:latin typeface="Courier New"/>
                          <a:ea typeface="宋体"/>
                          <a:cs typeface="Times New Roman"/>
                        </a:rPr>
                        <a:t> a=</a:t>
                      </a:r>
                      <a:r>
                        <a:rPr lang="en-US" sz="1000" kern="100" dirty="0" err="1">
                          <a:latin typeface="Courier New"/>
                          <a:ea typeface="宋体"/>
                          <a:cs typeface="Times New Roman"/>
                        </a:rPr>
                        <a:t>true,b</a:t>
                      </a:r>
                      <a:r>
                        <a:rPr lang="en-US" sz="1000" kern="100" dirty="0">
                          <a:latin typeface="Courier New"/>
                          <a:ea typeface="宋体"/>
                          <a:cs typeface="Times New Roman"/>
                        </a:rPr>
                        <a:t>=false;</a:t>
                      </a:r>
                      <a:endParaRPr lang="zh-CN" sz="1000" kern="100" dirty="0">
                        <a:latin typeface="Calibri"/>
                        <a:ea typeface="宋体"/>
                        <a:cs typeface="Times New Roman"/>
                      </a:endParaRPr>
                    </a:p>
                    <a:p>
                      <a:pPr algn="just">
                        <a:spcAft>
                          <a:spcPts val="0"/>
                        </a:spcAft>
                      </a:pPr>
                      <a:r>
                        <a:rPr lang="en-US" sz="1000" kern="100" dirty="0" err="1">
                          <a:latin typeface="Courier New"/>
                          <a:ea typeface="宋体"/>
                          <a:cs typeface="Times New Roman"/>
                        </a:rPr>
                        <a:t>System.out.println</a:t>
                      </a:r>
                      <a:r>
                        <a:rPr lang="en-US" sz="1000" kern="100" dirty="0">
                          <a:latin typeface="Courier New"/>
                          <a:ea typeface="宋体"/>
                          <a:cs typeface="Times New Roman"/>
                        </a:rPr>
                        <a:t>(a||b);//true</a:t>
                      </a:r>
                      <a:endParaRPr lang="zh-CN" sz="1000" kern="100" dirty="0">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p:graphicFrame>
        <p:nvGraphicFramePr>
          <p:cNvPr id="6" name="表格占位符 15"/>
          <p:cNvGraphicFramePr>
            <a:graphicFrameLocks noGrp="1"/>
          </p:cNvGraphicFramePr>
          <p:nvPr>
            <p:ph type="tbl" sz="quarter" idx="11"/>
          </p:nvPr>
        </p:nvGraphicFramePr>
        <p:xfrm>
          <a:off x="1071537" y="3143273"/>
          <a:ext cx="7286676" cy="2000245"/>
        </p:xfrm>
        <a:graphic>
          <a:graphicData uri="http://schemas.openxmlformats.org/drawingml/2006/table">
            <a:tbl>
              <a:tblPr firstRow="1" bandRow="1">
                <a:tableStyleId>{5C22544A-7EE6-4342-B048-85BDC9FD1C3A}</a:tableStyleId>
              </a:tblPr>
              <a:tblGrid>
                <a:gridCol w="1821669">
                  <a:extLst>
                    <a:ext uri="{9D8B030D-6E8A-4147-A177-3AD203B41FA5}">
                      <a16:colId xmlns:a16="http://schemas.microsoft.com/office/drawing/2014/main" val="20000"/>
                    </a:ext>
                  </a:extLst>
                </a:gridCol>
                <a:gridCol w="1821669">
                  <a:extLst>
                    <a:ext uri="{9D8B030D-6E8A-4147-A177-3AD203B41FA5}">
                      <a16:colId xmlns:a16="http://schemas.microsoft.com/office/drawing/2014/main" val="20001"/>
                    </a:ext>
                  </a:extLst>
                </a:gridCol>
                <a:gridCol w="1821669">
                  <a:extLst>
                    <a:ext uri="{9D8B030D-6E8A-4147-A177-3AD203B41FA5}">
                      <a16:colId xmlns:a16="http://schemas.microsoft.com/office/drawing/2014/main" val="20002"/>
                    </a:ext>
                  </a:extLst>
                </a:gridCol>
                <a:gridCol w="1821669">
                  <a:extLst>
                    <a:ext uri="{9D8B030D-6E8A-4147-A177-3AD203B41FA5}">
                      <a16:colId xmlns:a16="http://schemas.microsoft.com/office/drawing/2014/main" val="20003"/>
                    </a:ext>
                  </a:extLst>
                </a:gridCol>
              </a:tblGrid>
              <a:tr h="400049">
                <a:tc>
                  <a:txBody>
                    <a:bodyPr/>
                    <a:lstStyle/>
                    <a:p>
                      <a:pPr algn="ctr">
                        <a:spcAft>
                          <a:spcPts val="0"/>
                        </a:spcAft>
                      </a:pPr>
                      <a:r>
                        <a:rPr lang="en-US" sz="1800" b="1" kern="100">
                          <a:latin typeface="Calibri"/>
                          <a:ea typeface="宋体"/>
                          <a:cs typeface="Times New Roman"/>
                        </a:rPr>
                        <a:t>A</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b="1" kern="100">
                          <a:latin typeface="Calibri"/>
                          <a:ea typeface="宋体"/>
                          <a:cs typeface="Times New Roman"/>
                        </a:rPr>
                        <a:t>B</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b="1" kern="100">
                          <a:latin typeface="Calibri"/>
                          <a:ea typeface="宋体"/>
                          <a:cs typeface="Times New Roman"/>
                        </a:rPr>
                        <a:t>A &amp;&amp; B</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b="1" kern="100">
                          <a:latin typeface="Calibri"/>
                          <a:ea typeface="宋体"/>
                          <a:cs typeface="Times New Roman"/>
                        </a:rPr>
                        <a:t>A || B</a:t>
                      </a:r>
                      <a:endParaRPr lang="zh-CN" sz="1800" kern="100">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400049">
                <a:tc>
                  <a:txBody>
                    <a:bodyPr/>
                    <a:lstStyle/>
                    <a:p>
                      <a:pPr algn="ctr">
                        <a:spcAft>
                          <a:spcPts val="0"/>
                        </a:spcAft>
                      </a:pPr>
                      <a:r>
                        <a:rPr lang="en-US" sz="1800" kern="100">
                          <a:latin typeface="Calibri"/>
                          <a:ea typeface="宋体"/>
                          <a:cs typeface="Times New Roman"/>
                        </a:rPr>
                        <a:t>true</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kern="100">
                          <a:latin typeface="Calibri"/>
                          <a:ea typeface="宋体"/>
                          <a:cs typeface="Times New Roman"/>
                        </a:rPr>
                        <a:t>true</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kern="100">
                          <a:latin typeface="Calibri"/>
                          <a:ea typeface="宋体"/>
                          <a:cs typeface="Times New Roman"/>
                        </a:rPr>
                        <a:t>true</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kern="100">
                          <a:latin typeface="Calibri"/>
                          <a:ea typeface="宋体"/>
                          <a:cs typeface="Times New Roman"/>
                        </a:rPr>
                        <a:t>true</a:t>
                      </a:r>
                      <a:endParaRPr lang="zh-CN" sz="1800" kern="100">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400049">
                <a:tc>
                  <a:txBody>
                    <a:bodyPr/>
                    <a:lstStyle/>
                    <a:p>
                      <a:pPr algn="ctr">
                        <a:spcAft>
                          <a:spcPts val="0"/>
                        </a:spcAft>
                      </a:pPr>
                      <a:r>
                        <a:rPr lang="en-US" sz="1800" kern="100">
                          <a:latin typeface="Calibri"/>
                          <a:ea typeface="宋体"/>
                          <a:cs typeface="Times New Roman"/>
                        </a:rPr>
                        <a:t>true</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kern="100">
                          <a:latin typeface="Calibri"/>
                          <a:ea typeface="宋体"/>
                          <a:cs typeface="Times New Roman"/>
                        </a:rPr>
                        <a:t>false</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kern="100">
                          <a:latin typeface="Calibri"/>
                          <a:ea typeface="宋体"/>
                          <a:cs typeface="Times New Roman"/>
                        </a:rPr>
                        <a:t>false</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kern="100">
                          <a:latin typeface="Calibri"/>
                          <a:ea typeface="宋体"/>
                          <a:cs typeface="Times New Roman"/>
                        </a:rPr>
                        <a:t>true</a:t>
                      </a:r>
                      <a:endParaRPr lang="zh-CN" sz="1800" kern="100">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400049">
                <a:tc>
                  <a:txBody>
                    <a:bodyPr/>
                    <a:lstStyle/>
                    <a:p>
                      <a:pPr algn="ctr">
                        <a:spcAft>
                          <a:spcPts val="0"/>
                        </a:spcAft>
                      </a:pPr>
                      <a:r>
                        <a:rPr lang="en-US" sz="1800" kern="100">
                          <a:latin typeface="Calibri"/>
                          <a:ea typeface="宋体"/>
                          <a:cs typeface="Times New Roman"/>
                        </a:rPr>
                        <a:t>false</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kern="100">
                          <a:latin typeface="Calibri"/>
                          <a:ea typeface="宋体"/>
                          <a:cs typeface="Times New Roman"/>
                        </a:rPr>
                        <a:t>true</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kern="100">
                          <a:latin typeface="Calibri"/>
                          <a:ea typeface="宋体"/>
                          <a:cs typeface="Times New Roman"/>
                        </a:rPr>
                        <a:t>false</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kern="100">
                          <a:latin typeface="Calibri"/>
                          <a:ea typeface="宋体"/>
                          <a:cs typeface="Times New Roman"/>
                        </a:rPr>
                        <a:t>true</a:t>
                      </a:r>
                      <a:endParaRPr lang="zh-CN" sz="1800" kern="100">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400049">
                <a:tc>
                  <a:txBody>
                    <a:bodyPr/>
                    <a:lstStyle/>
                    <a:p>
                      <a:pPr algn="ctr">
                        <a:spcAft>
                          <a:spcPts val="0"/>
                        </a:spcAft>
                      </a:pPr>
                      <a:r>
                        <a:rPr lang="en-US" sz="1800" kern="100">
                          <a:latin typeface="Calibri"/>
                          <a:ea typeface="宋体"/>
                          <a:cs typeface="Times New Roman"/>
                        </a:rPr>
                        <a:t>false</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kern="100">
                          <a:latin typeface="Calibri"/>
                          <a:ea typeface="宋体"/>
                          <a:cs typeface="Times New Roman"/>
                        </a:rPr>
                        <a:t>false</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kern="100">
                          <a:latin typeface="Calibri"/>
                          <a:ea typeface="宋体"/>
                          <a:cs typeface="Times New Roman"/>
                        </a:rPr>
                        <a:t>false</a:t>
                      </a:r>
                      <a:endParaRPr lang="zh-CN" sz="1800" kern="100">
                        <a:latin typeface="Calibri"/>
                        <a:ea typeface="宋体"/>
                        <a:cs typeface="Times New Roman"/>
                      </a:endParaRPr>
                    </a:p>
                  </a:txBody>
                  <a:tcPr marL="68580" marR="68580" marT="0" marB="0" anchor="ctr"/>
                </a:tc>
                <a:tc>
                  <a:txBody>
                    <a:bodyPr/>
                    <a:lstStyle/>
                    <a:p>
                      <a:pPr algn="ctr">
                        <a:spcAft>
                          <a:spcPts val="0"/>
                        </a:spcAft>
                      </a:pPr>
                      <a:r>
                        <a:rPr lang="en-US" sz="1800" kern="100">
                          <a:latin typeface="Calibri"/>
                          <a:ea typeface="宋体"/>
                          <a:cs typeface="Times New Roman"/>
                        </a:rPr>
                        <a:t>false</a:t>
                      </a:r>
                      <a:endParaRPr lang="zh-CN" sz="1800" kern="100">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a:t>LogicOper.java</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142990"/>
            <a:ext cx="8429652" cy="3785652"/>
          </a:xfrm>
        </p:spPr>
        <p:txBody>
          <a:bodyPr/>
          <a:lstStyle/>
          <a:p>
            <a:r>
              <a:rPr lang="en-US" sz="1600"/>
              <a:t>// &amp;&amp;</a:t>
            </a:r>
            <a:endParaRPr sz="1600"/>
          </a:p>
          <a:p>
            <a:r>
              <a:rPr lang="en-US" sz="1600" err="1"/>
              <a:t>System.out.println</a:t>
            </a:r>
            <a:r>
              <a:rPr lang="en-US" sz="1600"/>
              <a:t>("true &amp;&amp; true = " + (true &amp;&amp; true));</a:t>
            </a:r>
            <a:endParaRPr sz="1600"/>
          </a:p>
          <a:p>
            <a:r>
              <a:rPr lang="en-US" sz="1600" err="1"/>
              <a:t>System.out.println</a:t>
            </a:r>
            <a:r>
              <a:rPr lang="en-US" sz="1600"/>
              <a:t>("true &amp;&amp; false = " + (true &amp;&amp; false));</a:t>
            </a:r>
            <a:endParaRPr sz="1600"/>
          </a:p>
          <a:p>
            <a:r>
              <a:rPr lang="en-US" sz="1600" err="1"/>
              <a:t>System.out.println</a:t>
            </a:r>
            <a:r>
              <a:rPr lang="en-US" sz="1600"/>
              <a:t>("false &amp;&amp; true = " + (false &amp;&amp; true));</a:t>
            </a:r>
            <a:endParaRPr sz="1600"/>
          </a:p>
          <a:p>
            <a:r>
              <a:rPr lang="en-US" sz="1600" err="1"/>
              <a:t>System.out.println</a:t>
            </a:r>
            <a:r>
              <a:rPr lang="en-US" sz="1600"/>
              <a:t>("false &amp;&amp; false = " + (false &amp;&amp; false));</a:t>
            </a:r>
            <a:endParaRPr sz="1600"/>
          </a:p>
          <a:p>
            <a:r>
              <a:rPr lang="en-US" sz="1600"/>
              <a:t>// ||</a:t>
            </a:r>
            <a:endParaRPr sz="1600"/>
          </a:p>
          <a:p>
            <a:r>
              <a:rPr lang="en-US" sz="1600" err="1"/>
              <a:t>System.out.println</a:t>
            </a:r>
            <a:r>
              <a:rPr lang="en-US" sz="1600"/>
              <a:t>("true || true = " + (true || true));</a:t>
            </a:r>
            <a:endParaRPr sz="1600"/>
          </a:p>
          <a:p>
            <a:r>
              <a:rPr lang="en-US" sz="1600" err="1"/>
              <a:t>System.out.println</a:t>
            </a:r>
            <a:r>
              <a:rPr lang="en-US" sz="1600"/>
              <a:t>("true || false = " + (true || false));</a:t>
            </a:r>
            <a:endParaRPr sz="1600"/>
          </a:p>
          <a:p>
            <a:r>
              <a:rPr lang="en-US" sz="1600" err="1"/>
              <a:t>System.out.println</a:t>
            </a:r>
            <a:r>
              <a:rPr lang="en-US" sz="1600"/>
              <a:t>("false || true = " + (false || true));</a:t>
            </a:r>
            <a:endParaRPr sz="1600"/>
          </a:p>
          <a:p>
            <a:r>
              <a:rPr lang="en-US" sz="1600" err="1"/>
              <a:t>System.out.println</a:t>
            </a:r>
            <a:r>
              <a:rPr lang="en-US" sz="1600"/>
              <a:t>("false || false = " + (false || false));</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357452"/>
          </a:xfrm>
        </p:spPr>
        <p:txBody>
          <a:bodyPr>
            <a:normAutofit/>
          </a:bodyPr>
          <a:lstStyle/>
          <a:p>
            <a:r>
              <a:rPr lang="zh-CN" altLang="en-US" sz="2200">
                <a:latin typeface="+mn-ea"/>
              </a:rPr>
              <a:t>运行结果：</a:t>
            </a:r>
            <a:endParaRPr lang="en-US" altLang="zh-CN" sz="2200">
              <a:latin typeface="+mn-ea"/>
            </a:endParaRPr>
          </a:p>
          <a:p>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857250" y="1039148"/>
            <a:ext cx="6572270" cy="3747180"/>
          </a:xfrm>
        </p:spPr>
        <p:txBody>
          <a:bodyPr/>
          <a:lstStyle/>
          <a:p>
            <a:r>
              <a:rPr lang="en-US"/>
              <a:t>true &amp;&amp; true = true</a:t>
            </a:r>
            <a:endParaRPr/>
          </a:p>
          <a:p>
            <a:r>
              <a:rPr lang="en-US"/>
              <a:t>true &amp;&amp; false = false</a:t>
            </a:r>
            <a:endParaRPr/>
          </a:p>
          <a:p>
            <a:r>
              <a:rPr lang="en-US"/>
              <a:t>false &amp;&amp; true = false</a:t>
            </a:r>
            <a:endParaRPr/>
          </a:p>
          <a:p>
            <a:r>
              <a:rPr lang="en-US"/>
              <a:t>false &amp;&amp; false = false</a:t>
            </a:r>
            <a:endParaRPr/>
          </a:p>
          <a:p>
            <a:r>
              <a:rPr lang="en-US"/>
              <a:t>true || true = true</a:t>
            </a:r>
            <a:endParaRPr/>
          </a:p>
          <a:p>
            <a:r>
              <a:rPr lang="en-US"/>
              <a:t>true || false = true</a:t>
            </a:r>
            <a:endParaRPr/>
          </a:p>
          <a:p>
            <a:r>
              <a:rPr lang="en-US"/>
              <a:t>false || true = true</a:t>
            </a:r>
            <a:endParaRPr/>
          </a:p>
          <a:p>
            <a:r>
              <a:rPr lang="en-US"/>
              <a:t>false || false = false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Effect transition="in" filter="box(in)">
                                      <p:cBhvr>
                                        <p:cTn id="13" dur="500"/>
                                        <p:tgtEl>
                                          <p:spTgt spid="7">
                                            <p:bg/>
                                          </p:spTgt>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box(in)">
                                      <p:cBhvr>
                                        <p:cTn id="16" dur="500"/>
                                        <p:tgtEl>
                                          <p:spTgt spid="7">
                                            <p:txEl>
                                              <p:pRg st="0" end="0"/>
                                            </p:txEl>
                                          </p:spTgt>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box(in)">
                                      <p:cBhvr>
                                        <p:cTn id="19" dur="500"/>
                                        <p:tgtEl>
                                          <p:spTgt spid="7">
                                            <p:txEl>
                                              <p:pRg st="1" end="1"/>
                                            </p:txEl>
                                          </p:spTgt>
                                        </p:tgtEl>
                                      </p:cBhvr>
                                    </p:animEffect>
                                  </p:childTnLst>
                                </p:cTn>
                              </p:par>
                              <p:par>
                                <p:cTn id="20" presetID="4" presetClass="entr" presetSubtype="16" fill="hold" grpId="0" nodeType="with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ox(in)">
                                      <p:cBhvr>
                                        <p:cTn id="22" dur="500"/>
                                        <p:tgtEl>
                                          <p:spTgt spid="7">
                                            <p:txEl>
                                              <p:pRg st="2" end="2"/>
                                            </p:txEl>
                                          </p:spTgt>
                                        </p:tgtEl>
                                      </p:cBhvr>
                                    </p:animEffect>
                                  </p:childTnLst>
                                </p:cTn>
                              </p:par>
                              <p:par>
                                <p:cTn id="23" presetID="4" presetClass="entr" presetSubtype="16" fill="hold" grpId="0"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box(in)">
                                      <p:cBhvr>
                                        <p:cTn id="25" dur="500"/>
                                        <p:tgtEl>
                                          <p:spTgt spid="7">
                                            <p:txEl>
                                              <p:pRg st="3" end="3"/>
                                            </p:txEl>
                                          </p:spTgt>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box(in)">
                                      <p:cBhvr>
                                        <p:cTn id="28" dur="500"/>
                                        <p:tgtEl>
                                          <p:spTgt spid="7">
                                            <p:txEl>
                                              <p:pRg st="4" end="4"/>
                                            </p:txEl>
                                          </p:spTgt>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box(in)">
                                      <p:cBhvr>
                                        <p:cTn id="31" dur="500"/>
                                        <p:tgtEl>
                                          <p:spTgt spid="7">
                                            <p:txEl>
                                              <p:pRg st="5" end="5"/>
                                            </p:txEl>
                                          </p:spTgt>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box(in)">
                                      <p:cBhvr>
                                        <p:cTn id="34" dur="500"/>
                                        <p:tgtEl>
                                          <p:spTgt spid="7">
                                            <p:txEl>
                                              <p:pRg st="6" end="6"/>
                                            </p:txEl>
                                          </p:spTgt>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box(in)">
                                      <p:cBhvr>
                                        <p:cTn id="3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9" name="文本占位符 8"/>
          <p:cNvSpPr>
            <a:spLocks noGrp="1"/>
          </p:cNvSpPr>
          <p:nvPr>
            <p:ph type="body" sz="quarter" idx="11"/>
          </p:nvPr>
        </p:nvSpPr>
        <p:spPr/>
        <p:txBody>
          <a:bodyPr/>
          <a:lstStyle/>
          <a:p>
            <a:r>
              <a:t>在逻辑运算时，为了提高运行效率，</a:t>
            </a:r>
            <a:r>
              <a:rPr lang="en-US"/>
              <a:t>Java</a:t>
            </a:r>
            <a:r>
              <a:t>提供了“短路运算”功能。</a:t>
            </a:r>
            <a:r>
              <a:rPr lang="en-US"/>
              <a:t>&amp;&amp;</a:t>
            </a:r>
            <a:r>
              <a:t>运算符检查第一个操作数是否为</a:t>
            </a:r>
            <a:r>
              <a:rPr lang="en-US"/>
              <a:t>false</a:t>
            </a:r>
            <a:r>
              <a:t>，如果是</a:t>
            </a:r>
            <a:r>
              <a:rPr lang="en-US"/>
              <a:t>false</a:t>
            </a:r>
            <a:r>
              <a:t>则结果必为</a:t>
            </a:r>
            <a:r>
              <a:rPr lang="en-US"/>
              <a:t>false</a:t>
            </a:r>
            <a:r>
              <a:t>，无需检查第二个操作数。</a:t>
            </a:r>
            <a:r>
              <a:rPr lang="en-US"/>
              <a:t>||</a:t>
            </a:r>
            <a:r>
              <a:t>运算符检查第一个表达式是否为</a:t>
            </a:r>
            <a:r>
              <a:rPr lang="en-US"/>
              <a:t>true</a:t>
            </a:r>
            <a:r>
              <a:t>，如果是</a:t>
            </a:r>
            <a:r>
              <a:rPr lang="en-US"/>
              <a:t>true</a:t>
            </a:r>
            <a:r>
              <a:t>则结果必为</a:t>
            </a:r>
            <a:r>
              <a:rPr lang="en-US"/>
              <a:t>true</a:t>
            </a:r>
            <a:r>
              <a:t>，无需检查第二个操作数。检查其他内容。因此，对于</a:t>
            </a:r>
            <a:r>
              <a:rPr lang="en-US"/>
              <a:t>&amp;&amp;</a:t>
            </a:r>
            <a:r>
              <a:t>当第一个操作数为</a:t>
            </a:r>
            <a:r>
              <a:rPr lang="en-US" err="1"/>
              <a:t>fasle</a:t>
            </a:r>
            <a:r>
              <a:t>时会出现短路；对于</a:t>
            </a:r>
            <a:r>
              <a:rPr lang="en-US"/>
              <a:t>||</a:t>
            </a:r>
            <a:r>
              <a:t>当第一个操作数为</a:t>
            </a:r>
            <a:r>
              <a:rPr lang="en-US"/>
              <a:t>true</a:t>
            </a:r>
            <a:r>
              <a:t>时会出现短路。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5" name="内容占位符 4"/>
          <p:cNvSpPr>
            <a:spLocks noGrp="1"/>
          </p:cNvSpPr>
          <p:nvPr>
            <p:ph idx="1"/>
          </p:nvPr>
        </p:nvSpPr>
        <p:spPr>
          <a:xfrm>
            <a:off x="571472" y="785800"/>
            <a:ext cx="8429684" cy="4143404"/>
          </a:xfrm>
        </p:spPr>
        <p:txBody>
          <a:bodyPr>
            <a:normAutofit/>
          </a:bodyPr>
          <a:lstStyle/>
          <a:p>
            <a:r>
              <a:rPr lang="zh-CN" sz="2400"/>
              <a:t>赋值运算符用于为变量指定变量值，</a:t>
            </a:r>
            <a:r>
              <a:rPr sz="2400"/>
              <a:t>Java</a:t>
            </a:r>
            <a:r>
              <a:rPr lang="zh-CN" sz="2400"/>
              <a:t>中使用“</a:t>
            </a:r>
            <a:r>
              <a:rPr sz="2400"/>
              <a:t>=</a:t>
            </a:r>
            <a:r>
              <a:rPr lang="zh-CN" sz="2400"/>
              <a:t>”作为赋值运算符</a:t>
            </a:r>
            <a:endParaRPr sz="2200">
              <a:latin typeface="+mn-ea"/>
            </a:endParaRPr>
          </a:p>
          <a:p>
            <a:r>
              <a:rPr lang="zh-CN" sz="2400"/>
              <a:t>可以直接将一个值赋给变量</a:t>
            </a:r>
            <a:endParaRPr lang="en-US" altLang="zh-CN" sz="2200">
              <a:latin typeface="+mn-ea"/>
            </a:endParaRPr>
          </a:p>
          <a:p>
            <a:endParaRPr sz="2200">
              <a:latin typeface="+mn-ea"/>
            </a:endParaRPr>
          </a:p>
          <a:p>
            <a:r>
              <a:rPr lang="zh-CN" sz="2400"/>
              <a:t>将一个变量值或表达式的值赋给另一个变量</a:t>
            </a:r>
            <a:endParaRPr sz="2200">
              <a:latin typeface="+mn-ea"/>
            </a:endParaRPr>
          </a:p>
          <a:p>
            <a:pPr>
              <a:buNone/>
            </a:pPr>
            <a:endParaRPr lang="en-US" altLang="zh-CN" sz="2200">
              <a:latin typeface="+mn-ea"/>
            </a:endParaRPr>
          </a:p>
          <a:p>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4" name="标题 3"/>
          <p:cNvSpPr>
            <a:spLocks noGrp="1"/>
          </p:cNvSpPr>
          <p:nvPr>
            <p:ph type="title"/>
          </p:nvPr>
        </p:nvSpPr>
        <p:spPr/>
        <p:txBody>
          <a:bodyPr/>
          <a:lstStyle/>
          <a:p>
            <a:pPr lvl="0"/>
            <a:r>
              <a:t>赋值</a:t>
            </a:r>
          </a:p>
        </p:txBody>
      </p:sp>
      <p:sp>
        <p:nvSpPr>
          <p:cNvPr id="8" name="文本占位符 5"/>
          <p:cNvSpPr txBox="1">
            <a:spLocks/>
          </p:cNvSpPr>
          <p:nvPr/>
        </p:nvSpPr>
        <p:spPr bwMode="auto">
          <a:xfrm>
            <a:off x="857224" y="2489583"/>
            <a:ext cx="6357956" cy="707886"/>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2000" err="1"/>
              <a:t>int</a:t>
            </a:r>
            <a:r>
              <a:rPr lang="en-US" sz="2000"/>
              <a:t> a=3;</a:t>
            </a:r>
            <a:endParaRPr lang="zh-CN" altLang="en-US" sz="2000"/>
          </a:p>
          <a:p>
            <a:r>
              <a:rPr lang="en-US" sz="2000"/>
              <a:t>float b=3.14f;</a:t>
            </a:r>
            <a:endParaRPr lang="zh-CN" altLang="en-US" sz="2000"/>
          </a:p>
        </p:txBody>
      </p:sp>
      <p:sp>
        <p:nvSpPr>
          <p:cNvPr id="9" name="文本占位符 5"/>
          <p:cNvSpPr txBox="1">
            <a:spLocks/>
          </p:cNvSpPr>
          <p:nvPr/>
        </p:nvSpPr>
        <p:spPr bwMode="auto">
          <a:xfrm>
            <a:off x="857224" y="3714758"/>
            <a:ext cx="7500990" cy="1015663"/>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2000" err="1"/>
              <a:t>int</a:t>
            </a:r>
            <a:r>
              <a:rPr lang="en-US" sz="2000"/>
              <a:t> a=3;</a:t>
            </a:r>
            <a:endParaRPr lang="zh-CN" altLang="en-US" sz="2000"/>
          </a:p>
          <a:p>
            <a:r>
              <a:rPr lang="en-US" sz="2000"/>
              <a:t>float b=a;</a:t>
            </a:r>
            <a:endParaRPr lang="zh-CN" altLang="en-US" sz="2000"/>
          </a:p>
          <a:p>
            <a:r>
              <a:rPr lang="en-US" sz="2000"/>
              <a:t>double d=b+3;</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uiExpand="1"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56CD9447-E8AD-4C8C-A184-23FD44CC5D51}"/>
              </a:ext>
            </a:extLst>
          </p:cNvPr>
          <p:cNvSpPr/>
          <p:nvPr/>
        </p:nvSpPr>
        <p:spPr>
          <a:xfrm>
            <a:off x="468316" y="699542"/>
            <a:ext cx="8309924" cy="4278094"/>
          </a:xfrm>
          <a:prstGeom prst="rect">
            <a:avLst/>
          </a:prstGeom>
        </p:spPr>
        <p:txBody>
          <a:bodyPr wrap="square">
            <a:spAutoFit/>
          </a:bodyPr>
          <a:lstStyle/>
          <a:p>
            <a:r>
              <a:rPr lang="en-US" altLang="zh-CN" sz="1600" b="1" dirty="0"/>
              <a:t>ASCII </a:t>
            </a:r>
            <a:r>
              <a:rPr lang="zh-CN" altLang="en-US" sz="1600" b="1" dirty="0"/>
              <a:t>美国信息交换标准代码 （</a:t>
            </a:r>
            <a:r>
              <a:rPr lang="en-US" altLang="zh-CN" sz="1600" b="1" dirty="0">
                <a:solidFill>
                  <a:srgbClr val="FF0000"/>
                </a:solidFill>
              </a:rPr>
              <a:t>7</a:t>
            </a:r>
            <a:r>
              <a:rPr lang="zh-CN" altLang="en-US" sz="1600" b="1" dirty="0">
                <a:solidFill>
                  <a:srgbClr val="FF0000"/>
                </a:solidFill>
              </a:rPr>
              <a:t>位表示，</a:t>
            </a:r>
            <a:r>
              <a:rPr lang="en-US" altLang="zh-CN" sz="1600" b="1" dirty="0">
                <a:solidFill>
                  <a:srgbClr val="FF0000"/>
                </a:solidFill>
              </a:rPr>
              <a:t>0-127</a:t>
            </a:r>
            <a:r>
              <a:rPr lang="zh-CN" altLang="en-US" sz="1600" b="1" dirty="0"/>
              <a:t>）</a:t>
            </a:r>
            <a:endParaRPr lang="en-US" altLang="zh-CN" sz="1600" b="1" dirty="0"/>
          </a:p>
          <a:p>
            <a:endParaRPr lang="en-US" altLang="zh-CN" sz="1600" b="1" dirty="0"/>
          </a:p>
          <a:p>
            <a:r>
              <a:rPr lang="zh-CN" altLang="en-US" sz="1600" b="1" dirty="0"/>
              <a:t>基于罗马字母表，用于英语和西欧语言</a:t>
            </a:r>
            <a:endParaRPr lang="en-US" altLang="zh-CN" sz="1600" b="1" dirty="0"/>
          </a:p>
          <a:p>
            <a:r>
              <a:rPr lang="zh-CN" altLang="en-US" sz="1600" b="1" dirty="0"/>
              <a:t>单字节编码</a:t>
            </a:r>
            <a:endParaRPr lang="en-US" altLang="zh-CN" sz="1600" b="1" dirty="0"/>
          </a:p>
          <a:p>
            <a:endParaRPr lang="en-US" altLang="zh-CN" sz="1600" b="1" dirty="0"/>
          </a:p>
          <a:p>
            <a:r>
              <a:rPr lang="en-US" altLang="zh-CN" sz="1600" b="1" dirty="0"/>
              <a:t>1</a:t>
            </a:r>
            <a:r>
              <a:rPr lang="zh-CN" altLang="en-US" sz="1600" b="1" dirty="0"/>
              <a:t>个字节是</a:t>
            </a:r>
            <a:r>
              <a:rPr lang="en-US" altLang="zh-CN" sz="1600" b="1" dirty="0"/>
              <a:t>8</a:t>
            </a:r>
            <a:r>
              <a:rPr lang="zh-CN" altLang="en-US" sz="1600" b="1" dirty="0"/>
              <a:t>位，共</a:t>
            </a:r>
            <a:r>
              <a:rPr lang="en-US" altLang="zh-CN" sz="1600" b="1" dirty="0"/>
              <a:t>128</a:t>
            </a:r>
            <a:r>
              <a:rPr lang="zh-CN" altLang="en-US" sz="1600" b="1" dirty="0"/>
              <a:t>个字符，字符值从</a:t>
            </a:r>
            <a:r>
              <a:rPr lang="en-US" altLang="zh-CN" sz="1600" b="1" dirty="0"/>
              <a:t>0-127</a:t>
            </a:r>
          </a:p>
          <a:p>
            <a:endParaRPr lang="en-US" altLang="zh-CN" sz="1600" b="1" dirty="0"/>
          </a:p>
          <a:p>
            <a:r>
              <a:rPr lang="zh-CN" altLang="en-US" sz="1600" b="1" dirty="0"/>
              <a:t>由于英文字母仅有</a:t>
            </a:r>
            <a:r>
              <a:rPr lang="en-US" altLang="zh-CN" sz="1600" b="1" dirty="0"/>
              <a:t>26</a:t>
            </a:r>
            <a:r>
              <a:rPr lang="zh-CN" altLang="en-US" sz="1600" b="1" dirty="0"/>
              <a:t>个，再加上常用符号，总大小也不会超过</a:t>
            </a:r>
            <a:r>
              <a:rPr lang="en-US" altLang="zh-CN" sz="1600" b="1" dirty="0"/>
              <a:t>128</a:t>
            </a:r>
            <a:r>
              <a:rPr lang="zh-CN" altLang="en-US" sz="1600" b="1" dirty="0"/>
              <a:t>个，</a:t>
            </a:r>
            <a:endParaRPr lang="en-US" altLang="zh-CN" sz="1600" b="1" dirty="0"/>
          </a:p>
          <a:p>
            <a:r>
              <a:rPr lang="zh-CN" altLang="en-US" sz="1600" b="1" dirty="0"/>
              <a:t>例如</a:t>
            </a:r>
            <a:r>
              <a:rPr lang="en-US" altLang="zh-CN" sz="1600" b="1" dirty="0"/>
              <a:t>, </a:t>
            </a:r>
            <a:r>
              <a:rPr lang="zh-CN" altLang="en-US" sz="1600" b="1" dirty="0"/>
              <a:t>字符“</a:t>
            </a:r>
            <a:r>
              <a:rPr lang="en-US" altLang="zh-CN" sz="1600" b="1" dirty="0"/>
              <a:t>a</a:t>
            </a:r>
            <a:r>
              <a:rPr lang="zh-CN" altLang="en-US" sz="1600" b="1" dirty="0"/>
              <a:t>”被编码位</a:t>
            </a:r>
            <a:r>
              <a:rPr lang="en-US" altLang="zh-CN" sz="1600" b="1" dirty="0"/>
              <a:t>0x61, </a:t>
            </a:r>
            <a:r>
              <a:rPr lang="zh-CN" altLang="en-US" sz="1600" b="1" dirty="0"/>
              <a:t>字符“</a:t>
            </a:r>
            <a:r>
              <a:rPr lang="en-US" altLang="zh-CN" sz="1600" b="1" dirty="0"/>
              <a:t>b</a:t>
            </a:r>
            <a:r>
              <a:rPr lang="zh-CN" altLang="en-US" sz="1600" b="1" dirty="0"/>
              <a:t>”被编码位</a:t>
            </a:r>
            <a:r>
              <a:rPr lang="en-US" altLang="zh-CN" sz="1600" b="1" dirty="0"/>
              <a:t>0x62</a:t>
            </a:r>
            <a:r>
              <a:rPr lang="zh-CN" altLang="en-US" sz="1600" b="1" dirty="0"/>
              <a:t>等。</a:t>
            </a:r>
            <a:endParaRPr lang="en-US" altLang="zh-CN" sz="1600" b="1" dirty="0"/>
          </a:p>
          <a:p>
            <a:endParaRPr lang="en-US" altLang="zh-CN" sz="1600" b="1" dirty="0"/>
          </a:p>
          <a:p>
            <a:r>
              <a:rPr lang="en-US" altLang="zh-CN" sz="1600" dirty="0"/>
              <a:t>ISO-8859-1</a:t>
            </a:r>
            <a:r>
              <a:rPr lang="zh-CN" altLang="en-US" sz="1600" dirty="0"/>
              <a:t>编码是单</a:t>
            </a:r>
            <a:r>
              <a:rPr lang="zh-CN" altLang="en-US" sz="1600" dirty="0">
                <a:hlinkClick r:id="rId2"/>
              </a:rPr>
              <a:t>字节</a:t>
            </a:r>
            <a:r>
              <a:rPr lang="zh-CN" altLang="en-US" sz="1600" dirty="0"/>
              <a:t>编码，</a:t>
            </a:r>
            <a:r>
              <a:rPr lang="zh-CN" altLang="en-US" sz="1600" b="1" dirty="0"/>
              <a:t>（</a:t>
            </a:r>
            <a:r>
              <a:rPr lang="en-US" altLang="zh-CN" sz="1600" b="1" dirty="0">
                <a:solidFill>
                  <a:srgbClr val="FF0000"/>
                </a:solidFill>
              </a:rPr>
              <a:t>8</a:t>
            </a:r>
            <a:r>
              <a:rPr lang="zh-CN" altLang="en-US" sz="1600" b="1" dirty="0">
                <a:solidFill>
                  <a:srgbClr val="FF0000"/>
                </a:solidFill>
              </a:rPr>
              <a:t>位表示，</a:t>
            </a:r>
            <a:r>
              <a:rPr lang="en-US" altLang="zh-CN" sz="1600" b="1" dirty="0">
                <a:solidFill>
                  <a:srgbClr val="FF0000"/>
                </a:solidFill>
              </a:rPr>
              <a:t>0-255</a:t>
            </a:r>
            <a:r>
              <a:rPr lang="zh-CN" altLang="en-US" sz="1600" b="1" dirty="0"/>
              <a:t>）</a:t>
            </a:r>
            <a:endParaRPr lang="en-US" altLang="zh-CN" sz="1600" b="1" dirty="0"/>
          </a:p>
          <a:p>
            <a:r>
              <a:rPr lang="zh-CN" altLang="en-US" sz="1600" dirty="0"/>
              <a:t>向下兼容</a:t>
            </a:r>
            <a:r>
              <a:rPr lang="en-US" altLang="zh-CN" sz="1600" dirty="0"/>
              <a:t>ASCII</a:t>
            </a:r>
            <a:r>
              <a:rPr lang="zh-CN" altLang="en-US" sz="1600" dirty="0"/>
              <a:t>，其编码范围是</a:t>
            </a:r>
            <a:r>
              <a:rPr lang="en-US" altLang="zh-CN" sz="1600" dirty="0"/>
              <a:t>0x00-0xFF</a:t>
            </a:r>
            <a:r>
              <a:rPr lang="zh-CN" altLang="en-US" sz="1600" dirty="0"/>
              <a:t>，</a:t>
            </a:r>
            <a:r>
              <a:rPr lang="en-US" altLang="zh-CN" sz="1600" dirty="0"/>
              <a:t>0x00-0x7F</a:t>
            </a:r>
          </a:p>
          <a:p>
            <a:r>
              <a:rPr lang="zh-CN" altLang="en-US" sz="1600" dirty="0"/>
              <a:t>之间完全和</a:t>
            </a:r>
            <a:r>
              <a:rPr lang="en-US" altLang="zh-CN" sz="1600" dirty="0"/>
              <a:t>ASCII</a:t>
            </a:r>
            <a:r>
              <a:rPr lang="zh-CN" altLang="en-US" sz="1600" dirty="0"/>
              <a:t>一致，</a:t>
            </a:r>
            <a:r>
              <a:rPr lang="en-US" altLang="zh-CN" sz="1600" dirty="0"/>
              <a:t>0x80-0x9F</a:t>
            </a:r>
            <a:r>
              <a:rPr lang="zh-CN" altLang="en-US" sz="1600" dirty="0"/>
              <a:t>之间是</a:t>
            </a:r>
            <a:r>
              <a:rPr lang="zh-CN" altLang="en-US" sz="1600" dirty="0">
                <a:hlinkClick r:id="rId3"/>
              </a:rPr>
              <a:t>控制字符</a:t>
            </a:r>
            <a:r>
              <a:rPr lang="zh-CN" altLang="en-US" sz="1600" dirty="0"/>
              <a:t>，</a:t>
            </a:r>
            <a:r>
              <a:rPr lang="en-US" altLang="zh-CN" sz="1600" dirty="0"/>
              <a:t>0xA0-0xFF</a:t>
            </a:r>
            <a:r>
              <a:rPr lang="zh-CN" altLang="en-US" sz="1600" dirty="0"/>
              <a:t>之间是文字符号。</a:t>
            </a:r>
            <a:endParaRPr lang="en-US" altLang="zh-CN" sz="1600" b="1" dirty="0"/>
          </a:p>
          <a:p>
            <a:endParaRPr lang="en-US" altLang="zh-CN" sz="1600" b="1" dirty="0"/>
          </a:p>
          <a:p>
            <a:r>
              <a:rPr lang="en-US" altLang="zh-CN" sz="1600" b="1" dirty="0"/>
              <a:t>GB2312 </a:t>
            </a:r>
            <a:r>
              <a:rPr lang="zh-CN" altLang="en-US" sz="1600" b="1" dirty="0"/>
              <a:t>双字节</a:t>
            </a:r>
            <a:endParaRPr lang="en-US" altLang="zh-CN" sz="1600" b="1" dirty="0"/>
          </a:p>
          <a:p>
            <a:endParaRPr lang="en-US" altLang="zh-CN" sz="1600" b="1" dirty="0"/>
          </a:p>
          <a:p>
            <a:r>
              <a:rPr lang="en-US" altLang="zh-CN" sz="1600" b="1" dirty="0"/>
              <a:t>Unicode</a:t>
            </a:r>
            <a:endParaRPr lang="zh-CN" altLang="en-US" sz="1600" b="1" dirty="0"/>
          </a:p>
        </p:txBody>
      </p:sp>
      <p:sp>
        <p:nvSpPr>
          <p:cNvPr id="6" name="标题 3">
            <a:extLst>
              <a:ext uri="{FF2B5EF4-FFF2-40B4-BE49-F238E27FC236}">
                <a16:creationId xmlns:a16="http://schemas.microsoft.com/office/drawing/2014/main" id="{12F9A67B-0C86-4257-915B-D92C6D37D428}"/>
              </a:ext>
            </a:extLst>
          </p:cNvPr>
          <p:cNvSpPr>
            <a:spLocks noGrp="1"/>
          </p:cNvSpPr>
          <p:nvPr>
            <p:ph type="title"/>
          </p:nvPr>
        </p:nvSpPr>
        <p:spPr>
          <a:xfrm>
            <a:off x="468316" y="17845"/>
            <a:ext cx="4846637" cy="410765"/>
          </a:xfrm>
        </p:spPr>
        <p:txBody>
          <a:bodyPr/>
          <a:lstStyle/>
          <a:p>
            <a:r>
              <a:rPr lang="en-US" altLang="zh-CN"/>
              <a:t>ASCII</a:t>
            </a:r>
            <a:r>
              <a:rPr lang="en-US"/>
              <a:t>  </a:t>
            </a:r>
            <a:r>
              <a:t>字符集</a:t>
            </a:r>
          </a:p>
        </p:txBody>
      </p:sp>
    </p:spTree>
    <p:extLst>
      <p:ext uri="{BB962C8B-B14F-4D97-AF65-F5344CB8AC3E}">
        <p14:creationId xmlns:p14="http://schemas.microsoft.com/office/powerpoint/2010/main" val="38290030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071699"/>
          </a:xfrm>
        </p:spPr>
        <p:txBody>
          <a:bodyPr/>
          <a:lstStyle/>
          <a:p>
            <a:r>
              <a:rPr lang="zh-CN"/>
              <a:t>类赋值运算符</a:t>
            </a:r>
            <a:r>
              <a:rPr lang="zh-CN" altLang="en-US"/>
              <a:t>：</a:t>
            </a:r>
            <a:endParaRPr lang="en-US" altLang="zh-CN"/>
          </a:p>
          <a:p>
            <a:endParaRPr lang="en-US" altLang="zh-CN"/>
          </a:p>
          <a:p>
            <a:endParaRPr lang="zh-CN" altLang="en-US"/>
          </a:p>
        </p:txBody>
      </p:sp>
      <p:sp>
        <p:nvSpPr>
          <p:cNvPr id="4" name="标题 3"/>
          <p:cNvSpPr>
            <a:spLocks noGrp="1"/>
          </p:cNvSpPr>
          <p:nvPr>
            <p:ph type="title"/>
          </p:nvPr>
        </p:nvSpPr>
        <p:spPr/>
        <p:txBody>
          <a:bodyPr/>
          <a:lstStyle/>
          <a:p>
            <a:pPr lvl="0"/>
            <a:endParaRPr/>
          </a:p>
        </p:txBody>
      </p:sp>
      <p:graphicFrame>
        <p:nvGraphicFramePr>
          <p:cNvPr id="8" name="表格占位符 7"/>
          <p:cNvGraphicFramePr>
            <a:graphicFrameLocks noGrp="1"/>
          </p:cNvGraphicFramePr>
          <p:nvPr>
            <p:ph type="tbl" sz="quarter" idx="11"/>
          </p:nvPr>
        </p:nvGraphicFramePr>
        <p:xfrm>
          <a:off x="1000125" y="1000125"/>
          <a:ext cx="7072338" cy="3657600"/>
        </p:xfrm>
        <a:graphic>
          <a:graphicData uri="http://schemas.openxmlformats.org/drawingml/2006/table">
            <a:tbl>
              <a:tblPr firstRow="1" bandRow="1">
                <a:tableStyleId>{5C22544A-7EE6-4342-B048-85BDC9FD1C3A}</a:tableStyleId>
              </a:tblPr>
              <a:tblGrid>
                <a:gridCol w="2357446">
                  <a:extLst>
                    <a:ext uri="{9D8B030D-6E8A-4147-A177-3AD203B41FA5}">
                      <a16:colId xmlns:a16="http://schemas.microsoft.com/office/drawing/2014/main" val="20000"/>
                    </a:ext>
                  </a:extLst>
                </a:gridCol>
                <a:gridCol w="2357446">
                  <a:extLst>
                    <a:ext uri="{9D8B030D-6E8A-4147-A177-3AD203B41FA5}">
                      <a16:colId xmlns:a16="http://schemas.microsoft.com/office/drawing/2014/main" val="20001"/>
                    </a:ext>
                  </a:extLst>
                </a:gridCol>
                <a:gridCol w="2357446">
                  <a:extLst>
                    <a:ext uri="{9D8B030D-6E8A-4147-A177-3AD203B41FA5}">
                      <a16:colId xmlns:a16="http://schemas.microsoft.com/office/drawing/2014/main" val="20002"/>
                    </a:ext>
                  </a:extLst>
                </a:gridCol>
              </a:tblGrid>
              <a:tr h="297657">
                <a:tc>
                  <a:txBody>
                    <a:bodyPr/>
                    <a:lstStyle/>
                    <a:p>
                      <a:pPr algn="ctr">
                        <a:spcAft>
                          <a:spcPts val="0"/>
                        </a:spcAft>
                      </a:pPr>
                      <a:r>
                        <a:rPr lang="zh-CN" sz="2000" b="1" kern="100">
                          <a:latin typeface="Calibri"/>
                          <a:ea typeface="宋体"/>
                          <a:cs typeface="Times New Roman"/>
                        </a:rPr>
                        <a:t>混合赋值运算符</a:t>
                      </a:r>
                      <a:endParaRPr lang="zh-CN" sz="2000" kern="100">
                        <a:latin typeface="Calibri"/>
                        <a:ea typeface="宋体"/>
                        <a:cs typeface="Times New Roman"/>
                      </a:endParaRPr>
                    </a:p>
                  </a:txBody>
                  <a:tcPr marL="68580" marR="68580" marT="0" marB="0" anchor="ctr"/>
                </a:tc>
                <a:tc>
                  <a:txBody>
                    <a:bodyPr/>
                    <a:lstStyle/>
                    <a:p>
                      <a:pPr algn="ctr">
                        <a:spcAft>
                          <a:spcPts val="0"/>
                        </a:spcAft>
                      </a:pPr>
                      <a:r>
                        <a:rPr lang="zh-CN" sz="2000" b="1" kern="100">
                          <a:latin typeface="Calibri"/>
                          <a:ea typeface="宋体"/>
                          <a:cs typeface="Times New Roman"/>
                        </a:rPr>
                        <a:t>示例</a:t>
                      </a:r>
                      <a:endParaRPr lang="zh-CN" sz="2000" kern="100">
                        <a:latin typeface="Calibri"/>
                        <a:ea typeface="宋体"/>
                        <a:cs typeface="Times New Roman"/>
                      </a:endParaRPr>
                    </a:p>
                  </a:txBody>
                  <a:tcPr marL="68580" marR="68580" marT="0" marB="0" anchor="ctr"/>
                </a:tc>
                <a:tc>
                  <a:txBody>
                    <a:bodyPr/>
                    <a:lstStyle/>
                    <a:p>
                      <a:pPr algn="ctr">
                        <a:spcAft>
                          <a:spcPts val="0"/>
                        </a:spcAft>
                      </a:pPr>
                      <a:r>
                        <a:rPr lang="zh-CN" sz="2000" b="1" kern="100">
                          <a:latin typeface="Calibri"/>
                          <a:ea typeface="宋体"/>
                          <a:cs typeface="Times New Roman"/>
                        </a:rPr>
                        <a:t>等价于</a:t>
                      </a:r>
                      <a:endParaRPr lang="zh-CN" sz="2000" kern="100">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297657">
                <a:tc>
                  <a:txBody>
                    <a:bodyPr/>
                    <a:lstStyle/>
                    <a:p>
                      <a:pPr algn="ct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nchor="ctr"/>
                </a:tc>
                <a:tc>
                  <a:txBody>
                    <a:bodyPr/>
                    <a:lstStyle/>
                    <a:p>
                      <a:pPr algn="ctr">
                        <a:spcAft>
                          <a:spcPts val="0"/>
                        </a:spcAft>
                      </a:pPr>
                      <a:r>
                        <a:rPr lang="en-US" sz="2000" kern="100">
                          <a:latin typeface="Calibri"/>
                          <a:ea typeface="宋体"/>
                          <a:cs typeface="Times New Roman"/>
                        </a:rPr>
                        <a:t>a +=b</a:t>
                      </a:r>
                      <a:endParaRPr lang="zh-CN" sz="2000" kern="100">
                        <a:latin typeface="Calibri"/>
                        <a:ea typeface="宋体"/>
                        <a:cs typeface="Times New Roman"/>
                      </a:endParaRPr>
                    </a:p>
                  </a:txBody>
                  <a:tcPr marL="68580" marR="68580" marT="0" marB="0" anchor="ctr"/>
                </a:tc>
                <a:tc>
                  <a:txBody>
                    <a:bodyPr/>
                    <a:lstStyle/>
                    <a:p>
                      <a:pPr algn="ctr">
                        <a:spcAft>
                          <a:spcPts val="0"/>
                        </a:spcAft>
                      </a:pPr>
                      <a:r>
                        <a:rPr lang="en-US" sz="2000" kern="100">
                          <a:latin typeface="Calibri"/>
                          <a:ea typeface="宋体"/>
                          <a:cs typeface="Times New Roman"/>
                        </a:rPr>
                        <a:t>a=a+b</a:t>
                      </a:r>
                      <a:endParaRPr lang="zh-CN" sz="2000" kern="100">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297657">
                <a:tc>
                  <a:txBody>
                    <a:bodyPr/>
                    <a:lstStyle/>
                    <a:p>
                      <a:pPr algn="ct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nchor="ctr"/>
                </a:tc>
                <a:tc>
                  <a:txBody>
                    <a:bodyPr/>
                    <a:lstStyle/>
                    <a:p>
                      <a:pPr algn="ctr">
                        <a:spcAft>
                          <a:spcPts val="0"/>
                        </a:spcAft>
                      </a:pPr>
                      <a:r>
                        <a:rPr lang="en-US" sz="2000" kern="100">
                          <a:latin typeface="Calibri"/>
                          <a:ea typeface="宋体"/>
                          <a:cs typeface="Times New Roman"/>
                        </a:rPr>
                        <a:t>a-=b</a:t>
                      </a:r>
                      <a:endParaRPr lang="zh-CN" sz="2000" kern="100">
                        <a:latin typeface="Calibri"/>
                        <a:ea typeface="宋体"/>
                        <a:cs typeface="Times New Roman"/>
                      </a:endParaRPr>
                    </a:p>
                  </a:txBody>
                  <a:tcPr marL="68580" marR="68580" marT="0" marB="0" anchor="ctr"/>
                </a:tc>
                <a:tc>
                  <a:txBody>
                    <a:bodyPr/>
                    <a:lstStyle/>
                    <a:p>
                      <a:pPr algn="ctr">
                        <a:spcAft>
                          <a:spcPts val="0"/>
                        </a:spcAft>
                      </a:pPr>
                      <a:r>
                        <a:rPr lang="en-US" sz="2000" kern="100">
                          <a:latin typeface="Calibri"/>
                          <a:ea typeface="宋体"/>
                          <a:cs typeface="Times New Roman"/>
                        </a:rPr>
                        <a:t>a=a-b</a:t>
                      </a:r>
                      <a:endParaRPr lang="zh-CN" sz="2000" kern="100">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297657">
                <a:tc>
                  <a:txBody>
                    <a:bodyPr/>
                    <a:lstStyle/>
                    <a:p>
                      <a:pPr algn="ct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nchor="ctr"/>
                </a:tc>
                <a:tc>
                  <a:txBody>
                    <a:bodyPr/>
                    <a:lstStyle/>
                    <a:p>
                      <a:pPr algn="ctr">
                        <a:spcAft>
                          <a:spcPts val="0"/>
                        </a:spcAft>
                      </a:pPr>
                      <a:r>
                        <a:rPr lang="en-US" sz="2000" kern="100">
                          <a:latin typeface="Calibri"/>
                          <a:ea typeface="宋体"/>
                          <a:cs typeface="Times New Roman"/>
                        </a:rPr>
                        <a:t>a*=b</a:t>
                      </a:r>
                      <a:endParaRPr lang="zh-CN" sz="2000" kern="100">
                        <a:latin typeface="Calibri"/>
                        <a:ea typeface="宋体"/>
                        <a:cs typeface="Times New Roman"/>
                      </a:endParaRPr>
                    </a:p>
                  </a:txBody>
                  <a:tcPr marL="68580" marR="68580" marT="0" marB="0" anchor="ctr"/>
                </a:tc>
                <a:tc>
                  <a:txBody>
                    <a:bodyPr/>
                    <a:lstStyle/>
                    <a:p>
                      <a:pPr algn="ctr">
                        <a:spcAft>
                          <a:spcPts val="0"/>
                        </a:spcAft>
                      </a:pPr>
                      <a:r>
                        <a:rPr lang="en-US" sz="2000" kern="100">
                          <a:latin typeface="Calibri"/>
                          <a:ea typeface="宋体"/>
                          <a:cs typeface="Times New Roman"/>
                        </a:rPr>
                        <a:t>a=a*b</a:t>
                      </a:r>
                      <a:endParaRPr lang="zh-CN" sz="2000" kern="100">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297657">
                <a:tc>
                  <a:txBody>
                    <a:bodyPr/>
                    <a:lstStyle/>
                    <a:p>
                      <a:pPr algn="ct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nchor="ctr"/>
                </a:tc>
                <a:tc>
                  <a:txBody>
                    <a:bodyPr/>
                    <a:lstStyle/>
                    <a:p>
                      <a:pPr algn="ctr">
                        <a:spcAft>
                          <a:spcPts val="0"/>
                        </a:spcAft>
                      </a:pPr>
                      <a:r>
                        <a:rPr lang="en-US" sz="2000" kern="100">
                          <a:latin typeface="Calibri"/>
                          <a:ea typeface="宋体"/>
                          <a:cs typeface="Times New Roman"/>
                        </a:rPr>
                        <a:t>a/=b</a:t>
                      </a:r>
                      <a:endParaRPr lang="zh-CN" sz="2000" kern="100">
                        <a:latin typeface="Calibri"/>
                        <a:ea typeface="宋体"/>
                        <a:cs typeface="Times New Roman"/>
                      </a:endParaRPr>
                    </a:p>
                  </a:txBody>
                  <a:tcPr marL="68580" marR="68580" marT="0" marB="0" anchor="ctr"/>
                </a:tc>
                <a:tc>
                  <a:txBody>
                    <a:bodyPr/>
                    <a:lstStyle/>
                    <a:p>
                      <a:pPr algn="ctr">
                        <a:spcAft>
                          <a:spcPts val="0"/>
                        </a:spcAft>
                      </a:pPr>
                      <a:r>
                        <a:rPr lang="en-US" sz="2000" kern="100">
                          <a:latin typeface="Calibri"/>
                          <a:ea typeface="宋体"/>
                          <a:cs typeface="Times New Roman"/>
                        </a:rPr>
                        <a:t>a=a/b</a:t>
                      </a:r>
                      <a:endParaRPr lang="zh-CN" sz="2000" kern="100">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r h="297657">
                <a:tc>
                  <a:txBody>
                    <a:bodyPr/>
                    <a:lstStyle/>
                    <a:p>
                      <a:pPr algn="ct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nchor="ctr"/>
                </a:tc>
                <a:tc>
                  <a:txBody>
                    <a:bodyPr/>
                    <a:lstStyle/>
                    <a:p>
                      <a:pPr algn="ctr">
                        <a:spcAft>
                          <a:spcPts val="0"/>
                        </a:spcAft>
                      </a:pPr>
                      <a:r>
                        <a:rPr lang="en-US" sz="2000" kern="100">
                          <a:latin typeface="Calibri"/>
                          <a:ea typeface="宋体"/>
                          <a:cs typeface="Times New Roman"/>
                        </a:rPr>
                        <a:t>a%=b</a:t>
                      </a:r>
                      <a:endParaRPr lang="zh-CN" sz="2000" kern="100">
                        <a:latin typeface="Calibri"/>
                        <a:ea typeface="宋体"/>
                        <a:cs typeface="Times New Roman"/>
                      </a:endParaRPr>
                    </a:p>
                  </a:txBody>
                  <a:tcPr marL="68580" marR="68580" marT="0" marB="0" anchor="ctr"/>
                </a:tc>
                <a:tc>
                  <a:txBody>
                    <a:bodyPr/>
                    <a:lstStyle/>
                    <a:p>
                      <a:pPr algn="ctr">
                        <a:spcAft>
                          <a:spcPts val="0"/>
                        </a:spcAft>
                      </a:pPr>
                      <a:r>
                        <a:rPr lang="en-US" sz="2000" kern="100">
                          <a:latin typeface="Calibri"/>
                          <a:ea typeface="宋体"/>
                          <a:cs typeface="Times New Roman"/>
                        </a:rPr>
                        <a:t>a=a%b</a:t>
                      </a:r>
                      <a:endParaRPr lang="zh-CN" sz="2000" kern="100">
                        <a:latin typeface="Calibri"/>
                        <a:ea typeface="宋体"/>
                        <a:cs typeface="Times New Roman"/>
                      </a:endParaRPr>
                    </a:p>
                  </a:txBody>
                  <a:tcPr marL="68580" marR="68580" marT="0" marB="0" anchor="ctr"/>
                </a:tc>
                <a:extLst>
                  <a:ext uri="{0D108BD9-81ED-4DB2-BD59-A6C34878D82A}">
                    <a16:rowId xmlns:a16="http://schemas.microsoft.com/office/drawing/2014/main" val="10005"/>
                  </a:ext>
                </a:extLst>
              </a:tr>
              <a:tr h="297657">
                <a:tc>
                  <a:txBody>
                    <a:bodyPr/>
                    <a:lstStyle/>
                    <a:p>
                      <a:pPr algn="ctr">
                        <a:spcAft>
                          <a:spcPts val="0"/>
                        </a:spcAft>
                      </a:pPr>
                      <a:r>
                        <a:rPr lang="en-US" sz="2000" kern="100">
                          <a:latin typeface="Calibri"/>
                          <a:ea typeface="宋体"/>
                          <a:cs typeface="Times New Roman"/>
                        </a:rPr>
                        <a:t>&amp;=</a:t>
                      </a:r>
                      <a:endParaRPr lang="zh-CN" sz="2000" kern="100">
                        <a:latin typeface="Calibri"/>
                        <a:ea typeface="宋体"/>
                        <a:cs typeface="Times New Roman"/>
                      </a:endParaRPr>
                    </a:p>
                  </a:txBody>
                  <a:tcPr marL="68580" marR="68580" marT="0" marB="0" anchor="ctr"/>
                </a:tc>
                <a:tc>
                  <a:txBody>
                    <a:bodyPr/>
                    <a:lstStyle/>
                    <a:p>
                      <a:pPr algn="ctr">
                        <a:spcAft>
                          <a:spcPts val="0"/>
                        </a:spcAft>
                      </a:pPr>
                      <a:r>
                        <a:rPr lang="en-US" sz="2000" kern="100">
                          <a:latin typeface="Calibri"/>
                          <a:ea typeface="宋体"/>
                          <a:cs typeface="Times New Roman"/>
                        </a:rPr>
                        <a:t>a&amp;=b</a:t>
                      </a:r>
                      <a:endParaRPr lang="zh-CN" sz="2000" kern="100">
                        <a:latin typeface="Calibri"/>
                        <a:ea typeface="宋体"/>
                        <a:cs typeface="Times New Roman"/>
                      </a:endParaRPr>
                    </a:p>
                  </a:txBody>
                  <a:tcPr marL="68580" marR="68580" marT="0" marB="0" anchor="ctr"/>
                </a:tc>
                <a:tc>
                  <a:txBody>
                    <a:bodyPr/>
                    <a:lstStyle/>
                    <a:p>
                      <a:pPr algn="ctr">
                        <a:spcAft>
                          <a:spcPts val="0"/>
                        </a:spcAft>
                      </a:pPr>
                      <a:r>
                        <a:rPr lang="en-US" sz="2000" kern="100">
                          <a:latin typeface="Calibri"/>
                          <a:ea typeface="宋体"/>
                          <a:cs typeface="Times New Roman"/>
                        </a:rPr>
                        <a:t>a=a&amp;b</a:t>
                      </a:r>
                      <a:endParaRPr lang="zh-CN" sz="2000" kern="100">
                        <a:latin typeface="Calibri"/>
                        <a:ea typeface="宋体"/>
                        <a:cs typeface="Times New Roman"/>
                      </a:endParaRPr>
                    </a:p>
                  </a:txBody>
                  <a:tcPr marL="68580" marR="68580" marT="0" marB="0" anchor="ctr"/>
                </a:tc>
                <a:extLst>
                  <a:ext uri="{0D108BD9-81ED-4DB2-BD59-A6C34878D82A}">
                    <a16:rowId xmlns:a16="http://schemas.microsoft.com/office/drawing/2014/main" val="10006"/>
                  </a:ext>
                </a:extLst>
              </a:tr>
              <a:tr h="297657">
                <a:tc>
                  <a:txBody>
                    <a:bodyPr/>
                    <a:lstStyle/>
                    <a:p>
                      <a:pPr algn="ct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nchor="ctr"/>
                </a:tc>
                <a:tc>
                  <a:txBody>
                    <a:bodyPr/>
                    <a:lstStyle/>
                    <a:p>
                      <a:pPr algn="ctr">
                        <a:spcAft>
                          <a:spcPts val="0"/>
                        </a:spcAft>
                      </a:pPr>
                      <a:r>
                        <a:rPr lang="en-US" sz="2000" kern="100">
                          <a:latin typeface="Calibri"/>
                          <a:ea typeface="宋体"/>
                          <a:cs typeface="Times New Roman"/>
                        </a:rPr>
                        <a:t>a|=b</a:t>
                      </a:r>
                      <a:endParaRPr lang="zh-CN" sz="2000" kern="100">
                        <a:latin typeface="Calibri"/>
                        <a:ea typeface="宋体"/>
                        <a:cs typeface="Times New Roman"/>
                      </a:endParaRPr>
                    </a:p>
                  </a:txBody>
                  <a:tcPr marL="68580" marR="68580" marT="0" marB="0" anchor="ctr"/>
                </a:tc>
                <a:tc>
                  <a:txBody>
                    <a:bodyPr/>
                    <a:lstStyle/>
                    <a:p>
                      <a:pPr algn="ctr">
                        <a:spcAft>
                          <a:spcPts val="0"/>
                        </a:spcAft>
                      </a:pPr>
                      <a:r>
                        <a:rPr lang="en-US" sz="2000" kern="100">
                          <a:latin typeface="Calibri"/>
                          <a:ea typeface="宋体"/>
                          <a:cs typeface="Times New Roman"/>
                        </a:rPr>
                        <a:t>a=a|b</a:t>
                      </a:r>
                      <a:endParaRPr lang="zh-CN" sz="2000" kern="100">
                        <a:latin typeface="Calibri"/>
                        <a:ea typeface="宋体"/>
                        <a:cs typeface="Times New Roman"/>
                      </a:endParaRPr>
                    </a:p>
                  </a:txBody>
                  <a:tcPr marL="68580" marR="68580" marT="0" marB="0" anchor="ctr"/>
                </a:tc>
                <a:extLst>
                  <a:ext uri="{0D108BD9-81ED-4DB2-BD59-A6C34878D82A}">
                    <a16:rowId xmlns:a16="http://schemas.microsoft.com/office/drawing/2014/main" val="10007"/>
                  </a:ext>
                </a:extLst>
              </a:tr>
              <a:tr h="297657">
                <a:tc>
                  <a:txBody>
                    <a:bodyPr/>
                    <a:lstStyle/>
                    <a:p>
                      <a:pPr algn="ctr">
                        <a:spcAft>
                          <a:spcPts val="0"/>
                        </a:spcAft>
                      </a:pPr>
                      <a:r>
                        <a:rPr lang="en-US" sz="2000" kern="100">
                          <a:latin typeface="Calibri"/>
                          <a:ea typeface="宋体"/>
                          <a:cs typeface="Times New Roman"/>
                        </a:rPr>
                        <a:t>^=</a:t>
                      </a:r>
                      <a:endParaRPr lang="zh-CN" sz="2000" kern="100">
                        <a:latin typeface="Calibri"/>
                        <a:ea typeface="宋体"/>
                        <a:cs typeface="Times New Roman"/>
                      </a:endParaRPr>
                    </a:p>
                  </a:txBody>
                  <a:tcPr marL="68580" marR="68580" marT="0" marB="0" anchor="ctr"/>
                </a:tc>
                <a:tc>
                  <a:txBody>
                    <a:bodyPr/>
                    <a:lstStyle/>
                    <a:p>
                      <a:pPr algn="ctr">
                        <a:spcAft>
                          <a:spcPts val="0"/>
                        </a:spcAft>
                      </a:pPr>
                      <a:r>
                        <a:rPr lang="en-US" sz="2000" kern="100">
                          <a:latin typeface="Calibri"/>
                          <a:ea typeface="宋体"/>
                          <a:cs typeface="Times New Roman"/>
                        </a:rPr>
                        <a:t>a^=b</a:t>
                      </a:r>
                      <a:endParaRPr lang="zh-CN" sz="2000" kern="100">
                        <a:latin typeface="Calibri"/>
                        <a:ea typeface="宋体"/>
                        <a:cs typeface="Times New Roman"/>
                      </a:endParaRPr>
                    </a:p>
                  </a:txBody>
                  <a:tcPr marL="68580" marR="68580" marT="0" marB="0" anchor="ctr"/>
                </a:tc>
                <a:tc>
                  <a:txBody>
                    <a:bodyPr/>
                    <a:lstStyle/>
                    <a:p>
                      <a:pPr algn="ctr">
                        <a:spcAft>
                          <a:spcPts val="0"/>
                        </a:spcAft>
                      </a:pPr>
                      <a:r>
                        <a:rPr lang="en-US" sz="2000" kern="100">
                          <a:latin typeface="Calibri"/>
                          <a:ea typeface="宋体"/>
                          <a:cs typeface="Times New Roman"/>
                        </a:rPr>
                        <a:t>a=a^b</a:t>
                      </a:r>
                      <a:endParaRPr lang="zh-CN" sz="2000" kern="100">
                        <a:latin typeface="Calibri"/>
                        <a:ea typeface="宋体"/>
                        <a:cs typeface="Times New Roman"/>
                      </a:endParaRPr>
                    </a:p>
                  </a:txBody>
                  <a:tcPr marL="68580" marR="68580" marT="0" marB="0" anchor="ctr"/>
                </a:tc>
                <a:extLst>
                  <a:ext uri="{0D108BD9-81ED-4DB2-BD59-A6C34878D82A}">
                    <a16:rowId xmlns:a16="http://schemas.microsoft.com/office/drawing/2014/main" val="10008"/>
                  </a:ext>
                </a:extLst>
              </a:tr>
              <a:tr h="297657">
                <a:tc>
                  <a:txBody>
                    <a:bodyPr/>
                    <a:lstStyle/>
                    <a:p>
                      <a:pPr algn="ctr">
                        <a:spcAft>
                          <a:spcPts val="0"/>
                        </a:spcAft>
                      </a:pPr>
                      <a:r>
                        <a:rPr lang="en-US" sz="2000" kern="100">
                          <a:latin typeface="Calibri"/>
                          <a:ea typeface="宋体"/>
                          <a:cs typeface="Times New Roman"/>
                        </a:rPr>
                        <a:t>&lt;&lt;=</a:t>
                      </a:r>
                      <a:endParaRPr lang="zh-CN" sz="2000" kern="100">
                        <a:latin typeface="Calibri"/>
                        <a:ea typeface="宋体"/>
                        <a:cs typeface="Times New Roman"/>
                      </a:endParaRPr>
                    </a:p>
                  </a:txBody>
                  <a:tcPr marL="68580" marR="68580" marT="0" marB="0" anchor="ctr"/>
                </a:tc>
                <a:tc>
                  <a:txBody>
                    <a:bodyPr/>
                    <a:lstStyle/>
                    <a:p>
                      <a:pPr algn="ctr">
                        <a:spcAft>
                          <a:spcPts val="0"/>
                        </a:spcAft>
                      </a:pPr>
                      <a:r>
                        <a:rPr lang="en-US" sz="2000" kern="100">
                          <a:latin typeface="Calibri"/>
                          <a:ea typeface="宋体"/>
                          <a:cs typeface="Times New Roman"/>
                        </a:rPr>
                        <a:t>a&lt;&lt;=b</a:t>
                      </a:r>
                      <a:endParaRPr lang="zh-CN" sz="2000" kern="100">
                        <a:latin typeface="Calibri"/>
                        <a:ea typeface="宋体"/>
                        <a:cs typeface="Times New Roman"/>
                      </a:endParaRPr>
                    </a:p>
                  </a:txBody>
                  <a:tcPr marL="68580" marR="68580" marT="0" marB="0" anchor="ctr"/>
                </a:tc>
                <a:tc>
                  <a:txBody>
                    <a:bodyPr/>
                    <a:lstStyle/>
                    <a:p>
                      <a:pPr algn="ctr">
                        <a:spcAft>
                          <a:spcPts val="0"/>
                        </a:spcAft>
                      </a:pPr>
                      <a:r>
                        <a:rPr lang="en-US" sz="2000" kern="100">
                          <a:latin typeface="Calibri"/>
                          <a:ea typeface="宋体"/>
                          <a:cs typeface="Times New Roman"/>
                        </a:rPr>
                        <a:t>a=a&lt;&lt;b</a:t>
                      </a:r>
                      <a:endParaRPr lang="zh-CN" sz="2000" kern="100">
                        <a:latin typeface="Calibri"/>
                        <a:ea typeface="宋体"/>
                        <a:cs typeface="Times New Roman"/>
                      </a:endParaRPr>
                    </a:p>
                  </a:txBody>
                  <a:tcPr marL="68580" marR="68580" marT="0" marB="0" anchor="ctr"/>
                </a:tc>
                <a:extLst>
                  <a:ext uri="{0D108BD9-81ED-4DB2-BD59-A6C34878D82A}">
                    <a16:rowId xmlns:a16="http://schemas.microsoft.com/office/drawing/2014/main" val="10009"/>
                  </a:ext>
                </a:extLst>
              </a:tr>
              <a:tr h="297657">
                <a:tc>
                  <a:txBody>
                    <a:bodyPr/>
                    <a:lstStyle/>
                    <a:p>
                      <a:pPr algn="ctr">
                        <a:spcAft>
                          <a:spcPts val="0"/>
                        </a:spcAft>
                      </a:pPr>
                      <a:r>
                        <a:rPr lang="en-US" sz="2000" kern="100">
                          <a:latin typeface="Calibri"/>
                          <a:ea typeface="宋体"/>
                          <a:cs typeface="Times New Roman"/>
                        </a:rPr>
                        <a:t>&gt;&gt;=</a:t>
                      </a:r>
                      <a:endParaRPr lang="zh-CN" sz="2000" kern="100">
                        <a:latin typeface="Calibri"/>
                        <a:ea typeface="宋体"/>
                        <a:cs typeface="Times New Roman"/>
                      </a:endParaRPr>
                    </a:p>
                  </a:txBody>
                  <a:tcPr marL="68580" marR="68580" marT="0" marB="0" anchor="ctr"/>
                </a:tc>
                <a:tc>
                  <a:txBody>
                    <a:bodyPr/>
                    <a:lstStyle/>
                    <a:p>
                      <a:pPr algn="ctr">
                        <a:spcAft>
                          <a:spcPts val="0"/>
                        </a:spcAft>
                      </a:pPr>
                      <a:r>
                        <a:rPr lang="en-US" sz="2000" kern="100">
                          <a:latin typeface="Calibri"/>
                          <a:ea typeface="宋体"/>
                          <a:cs typeface="Times New Roman"/>
                        </a:rPr>
                        <a:t>a&gt;&gt;=b</a:t>
                      </a:r>
                      <a:endParaRPr lang="zh-CN" sz="2000" kern="100">
                        <a:latin typeface="Calibri"/>
                        <a:ea typeface="宋体"/>
                        <a:cs typeface="Times New Roman"/>
                      </a:endParaRPr>
                    </a:p>
                  </a:txBody>
                  <a:tcPr marL="68580" marR="68580" marT="0" marB="0" anchor="ctr"/>
                </a:tc>
                <a:tc>
                  <a:txBody>
                    <a:bodyPr/>
                    <a:lstStyle/>
                    <a:p>
                      <a:pPr algn="ctr">
                        <a:spcAft>
                          <a:spcPts val="0"/>
                        </a:spcAft>
                      </a:pPr>
                      <a:r>
                        <a:rPr lang="en-US" sz="2000" kern="100">
                          <a:latin typeface="Calibri"/>
                          <a:ea typeface="宋体"/>
                          <a:cs typeface="Times New Roman"/>
                        </a:rPr>
                        <a:t>a=a&gt;&gt;b</a:t>
                      </a:r>
                      <a:endParaRPr lang="zh-CN" sz="2000" kern="100">
                        <a:latin typeface="Calibri"/>
                        <a:ea typeface="宋体"/>
                        <a:cs typeface="Times New Roman"/>
                      </a:endParaRPr>
                    </a:p>
                  </a:txBody>
                  <a:tcPr marL="68580" marR="68580" marT="0" marB="0" anchor="ctr"/>
                </a:tc>
                <a:extLst>
                  <a:ext uri="{0D108BD9-81ED-4DB2-BD59-A6C34878D82A}">
                    <a16:rowId xmlns:a16="http://schemas.microsoft.com/office/drawing/2014/main" val="10010"/>
                  </a:ext>
                </a:extLst>
              </a:tr>
              <a:tr h="297657">
                <a:tc>
                  <a:txBody>
                    <a:bodyPr/>
                    <a:lstStyle/>
                    <a:p>
                      <a:pPr algn="ctr">
                        <a:spcAft>
                          <a:spcPts val="0"/>
                        </a:spcAft>
                      </a:pPr>
                      <a:r>
                        <a:rPr lang="en-US" sz="2000" kern="100">
                          <a:latin typeface="Calibri"/>
                          <a:ea typeface="宋体"/>
                          <a:cs typeface="Times New Roman"/>
                        </a:rPr>
                        <a:t>&gt;&gt;&gt;=</a:t>
                      </a:r>
                      <a:endParaRPr lang="zh-CN" sz="2000" kern="100">
                        <a:latin typeface="Calibri"/>
                        <a:ea typeface="宋体"/>
                        <a:cs typeface="Times New Roman"/>
                      </a:endParaRPr>
                    </a:p>
                  </a:txBody>
                  <a:tcPr marL="68580" marR="68580" marT="0" marB="0" anchor="ctr"/>
                </a:tc>
                <a:tc>
                  <a:txBody>
                    <a:bodyPr/>
                    <a:lstStyle/>
                    <a:p>
                      <a:pPr algn="ctr">
                        <a:spcAft>
                          <a:spcPts val="0"/>
                        </a:spcAft>
                      </a:pPr>
                      <a:r>
                        <a:rPr lang="en-US" sz="2000" kern="100">
                          <a:latin typeface="Calibri"/>
                          <a:ea typeface="宋体"/>
                          <a:cs typeface="Times New Roman"/>
                        </a:rPr>
                        <a:t>a&gt;&gt;&gt;=b</a:t>
                      </a:r>
                      <a:endParaRPr lang="zh-CN" sz="2000" kern="100">
                        <a:latin typeface="Calibri"/>
                        <a:ea typeface="宋体"/>
                        <a:cs typeface="Times New Roman"/>
                      </a:endParaRPr>
                    </a:p>
                  </a:txBody>
                  <a:tcPr marL="68580" marR="68580" marT="0" marB="0" anchor="ctr"/>
                </a:tc>
                <a:tc>
                  <a:txBody>
                    <a:bodyPr/>
                    <a:lstStyle/>
                    <a:p>
                      <a:pPr algn="ctr">
                        <a:spcAft>
                          <a:spcPts val="0"/>
                        </a:spcAft>
                      </a:pPr>
                      <a:r>
                        <a:rPr lang="en-US" sz="2000" kern="100">
                          <a:latin typeface="Calibri"/>
                          <a:ea typeface="宋体"/>
                          <a:cs typeface="Times New Roman"/>
                        </a:rPr>
                        <a:t>a=a&gt;&gt;&gt;b</a:t>
                      </a:r>
                      <a:endParaRPr lang="zh-CN" sz="2000" kern="100">
                        <a:latin typeface="Calibri"/>
                        <a:ea typeface="宋体"/>
                        <a:cs typeface="Times New Roman"/>
                      </a:endParaRPr>
                    </a:p>
                  </a:txBody>
                  <a:tcPr marL="68580" marR="68580" marT="0" marB="0" anchor="ctr"/>
                </a:tc>
                <a:extLst>
                  <a:ext uri="{0D108BD9-81ED-4DB2-BD59-A6C34878D82A}">
                    <a16:rowId xmlns:a16="http://schemas.microsoft.com/office/drawing/2014/main" val="1001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a:t>ValueOper.java</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928676"/>
            <a:ext cx="8429652" cy="3943387"/>
          </a:xfrm>
        </p:spPr>
        <p:txBody>
          <a:bodyPr/>
          <a:lstStyle/>
          <a:p>
            <a:r>
              <a:rPr lang="en-US" sz="1400" err="1"/>
              <a:t>int</a:t>
            </a:r>
            <a:r>
              <a:rPr lang="en-US" sz="1400"/>
              <a:t> a = 8;</a:t>
            </a:r>
            <a:endParaRPr sz="1400"/>
          </a:p>
          <a:p>
            <a:r>
              <a:rPr lang="en-US" sz="1400" err="1"/>
              <a:t>int</a:t>
            </a:r>
            <a:r>
              <a:rPr lang="en-US" sz="1400"/>
              <a:t> b = 3;</a:t>
            </a:r>
            <a:endParaRPr sz="1400"/>
          </a:p>
          <a:p>
            <a:r>
              <a:rPr lang="en-US" sz="1400" err="1"/>
              <a:t>System.out.println</a:t>
            </a:r>
            <a:r>
              <a:rPr lang="en-US" sz="1400"/>
              <a:t>(a += b);</a:t>
            </a:r>
            <a:endParaRPr sz="1400"/>
          </a:p>
          <a:p>
            <a:r>
              <a:rPr lang="en-US" sz="1400" err="1"/>
              <a:t>System.out.println</a:t>
            </a:r>
            <a:r>
              <a:rPr lang="en-US" sz="1400"/>
              <a:t>(a -= b);</a:t>
            </a:r>
            <a:endParaRPr sz="1400"/>
          </a:p>
          <a:p>
            <a:r>
              <a:rPr lang="en-US" sz="1400" err="1"/>
              <a:t>System.out.println</a:t>
            </a:r>
            <a:r>
              <a:rPr lang="en-US" sz="1400"/>
              <a:t>(a *= b);</a:t>
            </a:r>
            <a:endParaRPr sz="1400"/>
          </a:p>
          <a:p>
            <a:r>
              <a:rPr lang="en-US" sz="1400" err="1"/>
              <a:t>System.out.println</a:t>
            </a:r>
            <a:r>
              <a:rPr lang="en-US" sz="1400"/>
              <a:t>(a /= b);</a:t>
            </a:r>
            <a:endParaRPr sz="1400"/>
          </a:p>
          <a:p>
            <a:r>
              <a:rPr lang="en-US" sz="1400" err="1"/>
              <a:t>System.out.println</a:t>
            </a:r>
            <a:r>
              <a:rPr lang="en-US" sz="1400"/>
              <a:t>(a %= b);</a:t>
            </a:r>
            <a:endParaRPr sz="1400"/>
          </a:p>
          <a:p>
            <a:r>
              <a:rPr lang="en-US" sz="1400" err="1"/>
              <a:t>System.out.println</a:t>
            </a:r>
            <a:r>
              <a:rPr lang="en-US" sz="1400"/>
              <a:t>(a &amp;= b);</a:t>
            </a:r>
            <a:endParaRPr sz="1400"/>
          </a:p>
          <a:p>
            <a:r>
              <a:rPr lang="en-US" sz="1400" err="1"/>
              <a:t>System.out.println</a:t>
            </a:r>
            <a:r>
              <a:rPr lang="en-US" sz="1400"/>
              <a:t>(a |= b);</a:t>
            </a:r>
            <a:endParaRPr sz="1400"/>
          </a:p>
          <a:p>
            <a:r>
              <a:rPr lang="en-US" sz="1400" err="1"/>
              <a:t>System.out.println</a:t>
            </a:r>
            <a:r>
              <a:rPr lang="en-US" sz="1400"/>
              <a:t>(a &lt;&lt;= b);</a:t>
            </a:r>
            <a:endParaRPr sz="1400"/>
          </a:p>
          <a:p>
            <a:r>
              <a:rPr lang="en-US" sz="1400" err="1"/>
              <a:t>System.out.println</a:t>
            </a:r>
            <a:r>
              <a:rPr lang="en-US" sz="1400"/>
              <a:t>(a &gt;&gt;= b);</a:t>
            </a:r>
            <a:endParaRPr sz="1400"/>
          </a:p>
          <a:p>
            <a:r>
              <a:rPr lang="en-US" sz="1400" err="1"/>
              <a:t>System.out.println</a:t>
            </a:r>
            <a:r>
              <a:rPr lang="en-US" sz="1400"/>
              <a:t>(a &gt;&gt;&gt;= b);</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357452"/>
          </a:xfrm>
        </p:spPr>
        <p:txBody>
          <a:bodyPr>
            <a:normAutofit/>
          </a:bodyPr>
          <a:lstStyle/>
          <a:p>
            <a:r>
              <a:rPr lang="zh-CN" altLang="en-US" sz="2200">
                <a:latin typeface="+mn-ea"/>
              </a:rPr>
              <a:t>运行结果：</a:t>
            </a:r>
            <a:endParaRPr lang="en-US" altLang="zh-CN" sz="2200">
              <a:latin typeface="+mn-ea"/>
            </a:endParaRPr>
          </a:p>
          <a:p>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857250" y="1039148"/>
            <a:ext cx="6572270" cy="3754874"/>
          </a:xfrm>
        </p:spPr>
        <p:txBody>
          <a:bodyPr/>
          <a:lstStyle/>
          <a:p>
            <a:r>
              <a:rPr lang="en-US" sz="1600"/>
              <a:t>11</a:t>
            </a:r>
            <a:endParaRPr sz="1600"/>
          </a:p>
          <a:p>
            <a:r>
              <a:rPr lang="en-US" sz="1600"/>
              <a:t>8</a:t>
            </a:r>
            <a:endParaRPr sz="1600"/>
          </a:p>
          <a:p>
            <a:r>
              <a:rPr lang="en-US" sz="1600"/>
              <a:t>24</a:t>
            </a:r>
            <a:endParaRPr sz="1600"/>
          </a:p>
          <a:p>
            <a:r>
              <a:rPr lang="en-US" sz="1600"/>
              <a:t>8</a:t>
            </a:r>
            <a:endParaRPr sz="1600"/>
          </a:p>
          <a:p>
            <a:r>
              <a:rPr lang="en-US" sz="1600"/>
              <a:t>2</a:t>
            </a:r>
            <a:endParaRPr sz="1600"/>
          </a:p>
          <a:p>
            <a:r>
              <a:rPr lang="en-US" sz="1600"/>
              <a:t>2</a:t>
            </a:r>
            <a:endParaRPr sz="1600"/>
          </a:p>
          <a:p>
            <a:r>
              <a:rPr lang="en-US" sz="1600"/>
              <a:t>3</a:t>
            </a:r>
            <a:endParaRPr sz="1600"/>
          </a:p>
          <a:p>
            <a:r>
              <a:rPr lang="en-US" sz="1600"/>
              <a:t>24</a:t>
            </a:r>
            <a:endParaRPr sz="1600"/>
          </a:p>
          <a:p>
            <a:r>
              <a:rPr lang="en-US" sz="1600"/>
              <a:t>3</a:t>
            </a:r>
            <a:endParaRPr sz="1600"/>
          </a:p>
          <a:p>
            <a:r>
              <a:rPr lang="en-US" sz="1600"/>
              <a:t>0</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428610"/>
            <a:ext cx="8429684" cy="4357700"/>
          </a:xfrm>
        </p:spPr>
        <p:txBody>
          <a:bodyPr>
            <a:normAutofit/>
          </a:bodyPr>
          <a:lstStyle/>
          <a:p>
            <a:r>
              <a:rPr lang="zh-CN" altLang="en-US" sz="2200">
                <a:latin typeface="+mn-ea"/>
              </a:rPr>
              <a:t>语法</a:t>
            </a:r>
            <a:endParaRPr sz="2200">
              <a:latin typeface="+mn-ea"/>
            </a:endParaRPr>
          </a:p>
          <a:p>
            <a:pPr>
              <a:buNone/>
            </a:pPr>
            <a:endParaRPr altLang="zh-CN" sz="2200">
              <a:latin typeface="+mn-ea"/>
            </a:endParaRPr>
          </a:p>
          <a:p>
            <a:pPr>
              <a:buNone/>
            </a:pPr>
            <a:endParaRPr altLang="zh-CN" sz="2200">
              <a:latin typeface="+mn-ea"/>
            </a:endParaRPr>
          </a:p>
          <a:p>
            <a:pPr>
              <a:buNone/>
            </a:pPr>
            <a:endParaRPr altLang="zh-CN" sz="2200">
              <a:latin typeface="+mn-ea"/>
            </a:endParaRPr>
          </a:p>
          <a:p>
            <a:pPr>
              <a:buNone/>
            </a:pPr>
            <a:endParaRPr sz="2200">
              <a:latin typeface="+mn-ea"/>
            </a:endParaRPr>
          </a:p>
          <a:p>
            <a:pPr>
              <a:buNone/>
            </a:pPr>
            <a:r>
              <a:rPr lang="zh-CN" altLang="en-US" sz="2200">
                <a:latin typeface="+mn-ea"/>
              </a:rPr>
              <a:t>示例：</a:t>
            </a:r>
            <a:endParaRPr lang="en-US" altLang="zh-CN" sz="2200">
              <a:latin typeface="+mn-ea"/>
            </a:endParaRPr>
          </a:p>
          <a:p>
            <a:endParaRPr lang="zh-CN" sz="2400"/>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4" name="标题 3"/>
          <p:cNvSpPr>
            <a:spLocks noGrp="1"/>
          </p:cNvSpPr>
          <p:nvPr>
            <p:ph type="title"/>
          </p:nvPr>
        </p:nvSpPr>
        <p:spPr/>
        <p:txBody>
          <a:bodyPr/>
          <a:lstStyle/>
          <a:p>
            <a:r>
              <a:rPr lang="en-US"/>
              <a:t>2.4.3  </a:t>
            </a:r>
            <a:r>
              <a:t>三元操作符</a:t>
            </a:r>
          </a:p>
        </p:txBody>
      </p:sp>
      <p:sp>
        <p:nvSpPr>
          <p:cNvPr id="6" name="文本占位符 5"/>
          <p:cNvSpPr>
            <a:spLocks noGrp="1"/>
          </p:cNvSpPr>
          <p:nvPr>
            <p:ph type="body" sz="quarter" idx="11"/>
          </p:nvPr>
        </p:nvSpPr>
        <p:spPr>
          <a:xfrm>
            <a:off x="785786" y="1714494"/>
            <a:ext cx="6500858" cy="1357322"/>
          </a:xfrm>
        </p:spPr>
        <p:txBody>
          <a:bodyPr/>
          <a:lstStyle/>
          <a:p>
            <a:pPr lvl="0"/>
            <a:r>
              <a:t>表达式的值必须为布尔类型，可以是关系表达式或逻辑表达式；</a:t>
            </a:r>
          </a:p>
          <a:p>
            <a:pPr lvl="0"/>
            <a:r>
              <a:t>若表达式的值为</a:t>
            </a:r>
            <a:r>
              <a:rPr lang="en-US"/>
              <a:t>true</a:t>
            </a:r>
            <a:r>
              <a:t>，则返回</a:t>
            </a:r>
            <a:r>
              <a:rPr lang="en-US"/>
              <a:t>value1</a:t>
            </a:r>
            <a:r>
              <a:t>的值；</a:t>
            </a:r>
          </a:p>
          <a:p>
            <a:pPr lvl="0"/>
            <a:r>
              <a:t>表达式的值为</a:t>
            </a:r>
            <a:r>
              <a:rPr lang="en-US"/>
              <a:t>false</a:t>
            </a:r>
            <a:r>
              <a:t>，则返回</a:t>
            </a:r>
            <a:r>
              <a:rPr lang="en-US"/>
              <a:t>value2</a:t>
            </a:r>
            <a:r>
              <a:t>的值。</a:t>
            </a:r>
          </a:p>
          <a:p>
            <a:endParaRPr lang="zh-CN" altLang="en-US"/>
          </a:p>
        </p:txBody>
      </p:sp>
      <p:sp>
        <p:nvSpPr>
          <p:cNvPr id="7" name="文本占位符 6"/>
          <p:cNvSpPr>
            <a:spLocks noGrp="1"/>
          </p:cNvSpPr>
          <p:nvPr>
            <p:ph type="body" sz="quarter" idx="12"/>
          </p:nvPr>
        </p:nvSpPr>
        <p:spPr>
          <a:xfrm>
            <a:off x="785786" y="3871316"/>
            <a:ext cx="6500856" cy="972767"/>
          </a:xfrm>
        </p:spPr>
        <p:txBody>
          <a:bodyPr/>
          <a:lstStyle/>
          <a:p>
            <a:r>
              <a:rPr lang="en-US" dirty="0"/>
              <a:t>//</a:t>
            </a:r>
            <a:r>
              <a:rPr dirty="0"/>
              <a:t>判断</a:t>
            </a:r>
            <a:r>
              <a:rPr lang="en-US" dirty="0"/>
              <a:t>a&gt;b</a:t>
            </a:r>
            <a:r>
              <a:rPr dirty="0"/>
              <a:t>是否为真，如果为真则返回</a:t>
            </a:r>
            <a:r>
              <a:rPr lang="en-US" dirty="0"/>
              <a:t>a</a:t>
            </a:r>
            <a:r>
              <a:rPr dirty="0"/>
              <a:t>的值，否则返回</a:t>
            </a:r>
            <a:r>
              <a:rPr lang="en-US" dirty="0"/>
              <a:t>b</a:t>
            </a:r>
            <a:r>
              <a:rPr dirty="0"/>
              <a:t>的值，实现获取两个数中的最大数</a:t>
            </a:r>
            <a:r>
              <a:rPr lang="en-US" dirty="0"/>
              <a:t>a&gt;b ? a : b</a:t>
            </a:r>
            <a:endParaRPr lang="zh-CN" altLang="en-US" dirty="0"/>
          </a:p>
        </p:txBody>
      </p:sp>
      <p:sp>
        <p:nvSpPr>
          <p:cNvPr id="8" name="文本占位符 5"/>
          <p:cNvSpPr txBox="1">
            <a:spLocks/>
          </p:cNvSpPr>
          <p:nvPr/>
        </p:nvSpPr>
        <p:spPr bwMode="auto">
          <a:xfrm>
            <a:off x="785785" y="1114689"/>
            <a:ext cx="6500857" cy="400110"/>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zh-CN" altLang="en-US" sz="2000" dirty="0"/>
              <a:t>表达式</a:t>
            </a:r>
            <a:r>
              <a:rPr lang="en-US" sz="2000" dirty="0"/>
              <a:t> ? value1 : value2</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bg/>
                                          </p:spTgt>
                                        </p:tgtEl>
                                        <p:attrNameLst>
                                          <p:attrName>style.visibility</p:attrName>
                                        </p:attrNameLst>
                                      </p:cBhvr>
                                      <p:to>
                                        <p:strVal val="visible"/>
                                      </p:to>
                                    </p:set>
                                    <p:anim calcmode="lin" valueType="num">
                                      <p:cBhvr additive="base">
                                        <p:cTn id="19"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6">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bg/>
                                          </p:spTgt>
                                        </p:tgtEl>
                                        <p:attrNameLst>
                                          <p:attrName>style.visibility</p:attrName>
                                        </p:attrNameLst>
                                      </p:cBhvr>
                                      <p:to>
                                        <p:strVal val="visible"/>
                                      </p:to>
                                    </p:set>
                                    <p:anim calcmode="lin" valueType="num">
                                      <p:cBhvr additive="base">
                                        <p:cTn id="4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44" dur="500" fill="hold"/>
                                        <p:tgtEl>
                                          <p:spTgt spid="7">
                                            <p:bg/>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 calcmode="lin" valueType="num">
                                      <p:cBhvr additive="base">
                                        <p:cTn id="4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animBg="1"/>
      <p:bldP spid="7" grpId="0" uiExpand="1" build="p" animBg="1"/>
      <p:bldP spid="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86808" cy="4500574"/>
          </a:xfrm>
        </p:spPr>
        <p:txBody>
          <a:bodyPr>
            <a:normAutofit/>
          </a:bodyPr>
          <a:lstStyle/>
          <a:p>
            <a:r>
              <a:rPr sz="2400"/>
              <a:t>ThreeOper.java</a:t>
            </a:r>
          </a:p>
          <a:p>
            <a:endParaRPr sz="2400"/>
          </a:p>
          <a:p>
            <a:endParaRPr sz="2400"/>
          </a:p>
          <a:p>
            <a:endParaRPr sz="2400"/>
          </a:p>
          <a:p>
            <a:endParaRPr sz="2400"/>
          </a:p>
          <a:p>
            <a:r>
              <a:rPr lang="zh-CN" altLang="en-US" sz="2400"/>
              <a:t>运行结果</a:t>
            </a:r>
            <a:endParaRPr sz="2400"/>
          </a:p>
          <a:p>
            <a:endParaRPr altLang="zh-CN" sz="2400">
              <a:latin typeface="+mn-ea"/>
            </a:endParaRPr>
          </a:p>
          <a:p>
            <a:endParaRPr altLang="zh-CN" sz="2400">
              <a:latin typeface="+mn-ea"/>
            </a:endParaRPr>
          </a:p>
          <a:p>
            <a:endParaRPr altLang="zh-CN" sz="2400">
              <a:latin typeface="+mn-ea"/>
            </a:endParaRPr>
          </a:p>
          <a:p>
            <a:pPr>
              <a:buNone/>
            </a:pPr>
            <a:endParaRPr altLang="zh-CN" sz="2400">
              <a:latin typeface="+mn-ea"/>
            </a:endParaRPr>
          </a:p>
          <a:p>
            <a:pPr>
              <a:buNone/>
            </a:pP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571472" y="965664"/>
            <a:ext cx="8429652" cy="2677656"/>
          </a:xfrm>
        </p:spPr>
        <p:txBody>
          <a:bodyPr/>
          <a:lstStyle/>
          <a:p>
            <a:r>
              <a:rPr lang="en-US" sz="1600"/>
              <a:t>public static void main(String[] </a:t>
            </a:r>
            <a:r>
              <a:rPr lang="en-US" sz="1600" err="1"/>
              <a:t>args</a:t>
            </a:r>
            <a:r>
              <a:rPr lang="en-US" sz="1600"/>
              <a:t>) {</a:t>
            </a:r>
            <a:endParaRPr sz="1600"/>
          </a:p>
          <a:p>
            <a:r>
              <a:rPr lang="en-US" sz="1600"/>
              <a:t>	</a:t>
            </a:r>
            <a:r>
              <a:rPr lang="en-US" sz="1600" err="1"/>
              <a:t>int</a:t>
            </a:r>
            <a:r>
              <a:rPr lang="en-US" sz="1600"/>
              <a:t> a = 56;</a:t>
            </a:r>
            <a:endParaRPr sz="1600"/>
          </a:p>
          <a:p>
            <a:r>
              <a:rPr lang="en-US" sz="1600"/>
              <a:t>	</a:t>
            </a:r>
            <a:r>
              <a:rPr lang="en-US" sz="1600" err="1"/>
              <a:t>int</a:t>
            </a:r>
            <a:r>
              <a:rPr lang="en-US" sz="1600"/>
              <a:t> b = 45;</a:t>
            </a:r>
            <a:endParaRPr sz="1600"/>
          </a:p>
          <a:p>
            <a:r>
              <a:rPr lang="en-US" sz="1600"/>
              <a:t>	</a:t>
            </a:r>
            <a:r>
              <a:rPr lang="en-US" sz="1600" err="1"/>
              <a:t>int</a:t>
            </a:r>
            <a:r>
              <a:rPr lang="en-US" sz="1600"/>
              <a:t> c = 78;</a:t>
            </a:r>
            <a:endParaRPr sz="1600"/>
          </a:p>
          <a:p>
            <a:r>
              <a:rPr lang="en-US" sz="1600"/>
              <a:t>	</a:t>
            </a:r>
            <a:r>
              <a:rPr lang="en-US" sz="1600" err="1"/>
              <a:t>System.out.println</a:t>
            </a:r>
            <a:r>
              <a:rPr lang="en-US" sz="1600"/>
              <a:t>("a &gt; b ? a : b = " + (a &gt; b ? a : b));</a:t>
            </a:r>
            <a:endParaRPr sz="1600"/>
          </a:p>
          <a:p>
            <a:r>
              <a:rPr lang="en-US" sz="1600"/>
              <a:t>	</a:t>
            </a:r>
            <a:r>
              <a:rPr lang="en-US" sz="1600" err="1"/>
              <a:t>System.out.println</a:t>
            </a:r>
            <a:r>
              <a:rPr lang="en-US" sz="1600"/>
              <a:t>("a &gt; c ? a : c = " + (a &gt; c ? a : c));</a:t>
            </a:r>
            <a:endParaRPr sz="1600"/>
          </a:p>
          <a:p>
            <a:r>
              <a:rPr lang="en-US" sz="1600"/>
              <a:t>}</a:t>
            </a:r>
            <a:endParaRPr sz="1600"/>
          </a:p>
        </p:txBody>
      </p:sp>
      <p:sp>
        <p:nvSpPr>
          <p:cNvPr id="8" name="文本占位符 6"/>
          <p:cNvSpPr txBox="1">
            <a:spLocks/>
          </p:cNvSpPr>
          <p:nvPr/>
        </p:nvSpPr>
        <p:spPr bwMode="auto">
          <a:xfrm>
            <a:off x="571472" y="4214824"/>
            <a:ext cx="8429652" cy="584775"/>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1600"/>
              <a:t>a &gt; b ? a : b = 56</a:t>
            </a:r>
            <a:endParaRPr lang="zh-CN" altLang="en-US" sz="1600"/>
          </a:p>
          <a:p>
            <a:r>
              <a:rPr lang="en-US" sz="1600"/>
              <a:t>a &gt; c ? a : c = 78</a:t>
            </a: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 calcmode="lin" valueType="num">
                                      <p:cBhvr additive="base">
                                        <p:cTn id="4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additive="base">
                                        <p:cTn id="53" dur="500" fill="hold"/>
                                        <p:tgtEl>
                                          <p:spTgt spid="8"/>
                                        </p:tgtEl>
                                        <p:attrNameLst>
                                          <p:attrName>ppt_x</p:attrName>
                                        </p:attrNameLst>
                                      </p:cBhvr>
                                      <p:tavLst>
                                        <p:tav tm="0">
                                          <p:val>
                                            <p:strVal val="#ppt_x"/>
                                          </p:val>
                                        </p:tav>
                                        <p:tav tm="100000">
                                          <p:val>
                                            <p:strVal val="#ppt_x"/>
                                          </p:val>
                                        </p:tav>
                                      </p:tavLst>
                                    </p:anim>
                                    <p:anim calcmode="lin" valueType="num">
                                      <p:cBhvr additive="base">
                                        <p:cTn id="5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build="p" animBg="1"/>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071699"/>
          </a:xfrm>
        </p:spPr>
        <p:txBody>
          <a:bodyPr/>
          <a:lstStyle/>
          <a:p>
            <a:r>
              <a:rPr lang="zh-CN"/>
              <a:t>运算符优先级表</a:t>
            </a:r>
            <a:r>
              <a:rPr lang="zh-CN" altLang="en-US"/>
              <a:t>：</a:t>
            </a:r>
            <a:endParaRPr lang="en-US" altLang="zh-CN"/>
          </a:p>
          <a:p>
            <a:endParaRPr lang="en-US" altLang="zh-CN"/>
          </a:p>
          <a:p>
            <a:endParaRPr lang="zh-CN" altLang="en-US"/>
          </a:p>
        </p:txBody>
      </p:sp>
      <p:sp>
        <p:nvSpPr>
          <p:cNvPr id="4" name="标题 3"/>
          <p:cNvSpPr>
            <a:spLocks noGrp="1"/>
          </p:cNvSpPr>
          <p:nvPr>
            <p:ph type="title"/>
          </p:nvPr>
        </p:nvSpPr>
        <p:spPr/>
        <p:txBody>
          <a:bodyPr/>
          <a:lstStyle/>
          <a:p>
            <a:r>
              <a:rPr lang="en-US"/>
              <a:t>2.4.4  </a:t>
            </a:r>
            <a:r>
              <a:t>运算符优先级</a:t>
            </a:r>
          </a:p>
        </p:txBody>
      </p:sp>
      <p:graphicFrame>
        <p:nvGraphicFramePr>
          <p:cNvPr id="8" name="表格占位符 7"/>
          <p:cNvGraphicFramePr>
            <a:graphicFrameLocks noGrp="1"/>
          </p:cNvGraphicFramePr>
          <p:nvPr>
            <p:ph type="tbl" sz="quarter" idx="11"/>
          </p:nvPr>
        </p:nvGraphicFramePr>
        <p:xfrm>
          <a:off x="785813" y="1000117"/>
          <a:ext cx="7143774" cy="3857648"/>
        </p:xfrm>
        <a:graphic>
          <a:graphicData uri="http://schemas.openxmlformats.org/drawingml/2006/table">
            <a:tbl>
              <a:tblPr firstRow="1" bandRow="1">
                <a:tableStyleId>{5C22544A-7EE6-4342-B048-85BDC9FD1C3A}</a:tableStyleId>
              </a:tblPr>
              <a:tblGrid>
                <a:gridCol w="3571887">
                  <a:extLst>
                    <a:ext uri="{9D8B030D-6E8A-4147-A177-3AD203B41FA5}">
                      <a16:colId xmlns:a16="http://schemas.microsoft.com/office/drawing/2014/main" val="20000"/>
                    </a:ext>
                  </a:extLst>
                </a:gridCol>
                <a:gridCol w="3571887">
                  <a:extLst>
                    <a:ext uri="{9D8B030D-6E8A-4147-A177-3AD203B41FA5}">
                      <a16:colId xmlns:a16="http://schemas.microsoft.com/office/drawing/2014/main" val="20001"/>
                    </a:ext>
                  </a:extLst>
                </a:gridCol>
              </a:tblGrid>
              <a:tr h="241103">
                <a:tc>
                  <a:txBody>
                    <a:bodyPr/>
                    <a:lstStyle/>
                    <a:p>
                      <a:pPr algn="ctr">
                        <a:spcAft>
                          <a:spcPts val="0"/>
                        </a:spcAft>
                      </a:pPr>
                      <a:r>
                        <a:rPr lang="zh-CN" sz="1400" b="1" kern="100">
                          <a:latin typeface="Calibri"/>
                          <a:ea typeface="宋体"/>
                          <a:cs typeface="Times New Roman"/>
                        </a:rPr>
                        <a:t>优先级（由高到低）</a:t>
                      </a:r>
                      <a:endParaRPr lang="zh-CN" sz="1400" kern="100">
                        <a:latin typeface="Calibri"/>
                        <a:ea typeface="宋体"/>
                        <a:cs typeface="Times New Roman"/>
                      </a:endParaRPr>
                    </a:p>
                  </a:txBody>
                  <a:tcPr marL="68580" marR="68580" marT="0" marB="0" anchor="ctr"/>
                </a:tc>
                <a:tc>
                  <a:txBody>
                    <a:bodyPr/>
                    <a:lstStyle/>
                    <a:p>
                      <a:pPr algn="ctr">
                        <a:spcAft>
                          <a:spcPts val="0"/>
                        </a:spcAft>
                      </a:pPr>
                      <a:r>
                        <a:rPr lang="zh-CN" sz="1400" b="1" kern="100">
                          <a:latin typeface="Calibri"/>
                          <a:ea typeface="宋体"/>
                          <a:cs typeface="Times New Roman"/>
                        </a:rPr>
                        <a:t>运算符</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241103">
                <a:tc>
                  <a:txBody>
                    <a:bodyPr/>
                    <a:lstStyle/>
                    <a:p>
                      <a:pPr algn="just">
                        <a:spcAft>
                          <a:spcPts val="0"/>
                        </a:spcAft>
                      </a:pPr>
                      <a:r>
                        <a:rPr lang="zh-CN" sz="1400" kern="100">
                          <a:latin typeface="Calibri"/>
                          <a:ea typeface="宋体"/>
                          <a:cs typeface="Times New Roman"/>
                        </a:rPr>
                        <a:t>分割符</a:t>
                      </a:r>
                    </a:p>
                  </a:txBody>
                  <a:tcPr marL="68580" marR="68580" marT="0" marB="0" anchor="ctr"/>
                </a:tc>
                <a:tc>
                  <a:txBody>
                    <a:bodyPr/>
                    <a:lstStyle/>
                    <a:p>
                      <a:pPr algn="just">
                        <a:spcAft>
                          <a:spcPts val="0"/>
                        </a:spcAft>
                      </a:pPr>
                      <a:r>
                        <a:rPr lang="en-US" sz="1400" kern="100">
                          <a:latin typeface="Calibri"/>
                          <a:ea typeface="宋体"/>
                          <a:cs typeface="Times New Roman"/>
                        </a:rPr>
                        <a:t>.  []  ()  {}  ,  ;</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241103">
                <a:tc>
                  <a:txBody>
                    <a:bodyPr/>
                    <a:lstStyle/>
                    <a:p>
                      <a:pPr algn="just">
                        <a:spcAft>
                          <a:spcPts val="0"/>
                        </a:spcAft>
                      </a:pPr>
                      <a:r>
                        <a:rPr lang="zh-CN" sz="1400" kern="100">
                          <a:latin typeface="Calibri"/>
                          <a:ea typeface="宋体"/>
                          <a:cs typeface="Times New Roman"/>
                        </a:rPr>
                        <a:t>一元运算</a:t>
                      </a:r>
                    </a:p>
                  </a:txBody>
                  <a:tcPr marL="68580" marR="68580" marT="0" marB="0" anchor="ctr"/>
                </a:tc>
                <a:tc>
                  <a:txBody>
                    <a:bodyPr/>
                    <a:lstStyle/>
                    <a:p>
                      <a:pPr algn="just">
                        <a:spcAft>
                          <a:spcPts val="0"/>
                        </a:spcAft>
                      </a:pPr>
                      <a:r>
                        <a:rPr lang="en-US" sz="1400" kern="100">
                          <a:latin typeface="Calibri"/>
                          <a:ea typeface="宋体"/>
                          <a:cs typeface="Times New Roman"/>
                        </a:rPr>
                        <a:t>++  --  !  ~</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241103">
                <a:tc>
                  <a:txBody>
                    <a:bodyPr/>
                    <a:lstStyle/>
                    <a:p>
                      <a:pPr algn="just">
                        <a:spcAft>
                          <a:spcPts val="0"/>
                        </a:spcAft>
                      </a:pPr>
                      <a:r>
                        <a:rPr lang="zh-CN" sz="1400" kern="100">
                          <a:latin typeface="Calibri"/>
                          <a:ea typeface="宋体"/>
                          <a:cs typeface="Times New Roman"/>
                        </a:rPr>
                        <a:t>强制类型转换</a:t>
                      </a:r>
                    </a:p>
                  </a:txBody>
                  <a:tcPr marL="68580" marR="68580" marT="0" marB="0" anchor="ctr"/>
                </a:tc>
                <a:tc>
                  <a:txBody>
                    <a:bodyPr/>
                    <a:lstStyle/>
                    <a:p>
                      <a:pPr algn="just">
                        <a:spcAft>
                          <a:spcPts val="0"/>
                        </a:spcAft>
                      </a:pPr>
                      <a:r>
                        <a:rPr lang="en-US" sz="1400" kern="100">
                          <a:latin typeface="Calibri"/>
                          <a:ea typeface="宋体"/>
                          <a:cs typeface="Times New Roman"/>
                        </a:rPr>
                        <a:t>(type)</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241103">
                <a:tc>
                  <a:txBody>
                    <a:bodyPr/>
                    <a:lstStyle/>
                    <a:p>
                      <a:pPr algn="just">
                        <a:spcAft>
                          <a:spcPts val="0"/>
                        </a:spcAft>
                      </a:pPr>
                      <a:r>
                        <a:rPr lang="zh-CN" sz="1400" kern="100">
                          <a:latin typeface="Calibri"/>
                          <a:ea typeface="宋体"/>
                          <a:cs typeface="Times New Roman"/>
                        </a:rPr>
                        <a:t>乘、除、取余</a:t>
                      </a:r>
                    </a:p>
                  </a:txBody>
                  <a:tcPr marL="68580" marR="68580" marT="0" marB="0" anchor="ctr"/>
                </a:tc>
                <a:tc>
                  <a:txBody>
                    <a:bodyPr/>
                    <a:lstStyle/>
                    <a:p>
                      <a:pPr algn="just">
                        <a:spcAft>
                          <a:spcPts val="0"/>
                        </a:spcAft>
                      </a:pPr>
                      <a:r>
                        <a:rPr lang="en-US" sz="1400" kern="100">
                          <a:latin typeface="Calibri"/>
                          <a:ea typeface="宋体"/>
                          <a:cs typeface="Times New Roman"/>
                        </a:rPr>
                        <a:t>*  /  %</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r h="241103">
                <a:tc>
                  <a:txBody>
                    <a:bodyPr/>
                    <a:lstStyle/>
                    <a:p>
                      <a:pPr algn="just">
                        <a:spcAft>
                          <a:spcPts val="0"/>
                        </a:spcAft>
                      </a:pPr>
                      <a:r>
                        <a:rPr lang="zh-CN" sz="1400" kern="100">
                          <a:latin typeface="Calibri"/>
                          <a:ea typeface="宋体"/>
                          <a:cs typeface="Times New Roman"/>
                        </a:rPr>
                        <a:t>加、减</a:t>
                      </a:r>
                    </a:p>
                  </a:txBody>
                  <a:tcPr marL="68580" marR="68580" marT="0" marB="0" anchor="ctr"/>
                </a:tc>
                <a:tc>
                  <a:txBody>
                    <a:bodyPr/>
                    <a:lstStyle/>
                    <a:p>
                      <a:pPr algn="just">
                        <a:spcAft>
                          <a:spcPts val="0"/>
                        </a:spcAft>
                      </a:pPr>
                      <a:r>
                        <a:rPr lang="en-US" sz="1400" kern="100">
                          <a:latin typeface="Calibri"/>
                          <a:ea typeface="宋体"/>
                          <a:cs typeface="Times New Roman"/>
                        </a:rPr>
                        <a:t>+  -  </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05"/>
                  </a:ext>
                </a:extLst>
              </a:tr>
              <a:tr h="241103">
                <a:tc>
                  <a:txBody>
                    <a:bodyPr/>
                    <a:lstStyle/>
                    <a:p>
                      <a:pPr algn="just">
                        <a:spcAft>
                          <a:spcPts val="0"/>
                        </a:spcAft>
                      </a:pPr>
                      <a:r>
                        <a:rPr lang="zh-CN" sz="1400" kern="100">
                          <a:latin typeface="Calibri"/>
                          <a:ea typeface="宋体"/>
                          <a:cs typeface="Times New Roman"/>
                        </a:rPr>
                        <a:t>移位运算符</a:t>
                      </a:r>
                    </a:p>
                  </a:txBody>
                  <a:tcPr marL="68580" marR="68580" marT="0" marB="0" anchor="ctr"/>
                </a:tc>
                <a:tc>
                  <a:txBody>
                    <a:bodyPr/>
                    <a:lstStyle/>
                    <a:p>
                      <a:pPr algn="just">
                        <a:spcAft>
                          <a:spcPts val="0"/>
                        </a:spcAft>
                      </a:pPr>
                      <a:r>
                        <a:rPr lang="en-US" sz="1400" kern="100">
                          <a:latin typeface="Calibri"/>
                          <a:ea typeface="宋体"/>
                          <a:cs typeface="Times New Roman"/>
                        </a:rPr>
                        <a:t>&gt;&gt;  &gt;&gt;&gt;  &lt;&lt;</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06"/>
                  </a:ext>
                </a:extLst>
              </a:tr>
              <a:tr h="241103">
                <a:tc>
                  <a:txBody>
                    <a:bodyPr/>
                    <a:lstStyle/>
                    <a:p>
                      <a:pPr algn="just">
                        <a:spcAft>
                          <a:spcPts val="0"/>
                        </a:spcAft>
                      </a:pPr>
                      <a:r>
                        <a:rPr lang="zh-CN" sz="1400" kern="100">
                          <a:latin typeface="Calibri"/>
                          <a:ea typeface="宋体"/>
                          <a:cs typeface="Times New Roman"/>
                        </a:rPr>
                        <a:t>关系大小运算符</a:t>
                      </a:r>
                    </a:p>
                  </a:txBody>
                  <a:tcPr marL="68580" marR="68580" marT="0" marB="0" anchor="ctr"/>
                </a:tc>
                <a:tc>
                  <a:txBody>
                    <a:bodyPr/>
                    <a:lstStyle/>
                    <a:p>
                      <a:pPr algn="just">
                        <a:spcAft>
                          <a:spcPts val="0"/>
                        </a:spcAft>
                      </a:pPr>
                      <a:r>
                        <a:rPr lang="en-US" sz="1400" kern="100">
                          <a:latin typeface="Calibri"/>
                          <a:ea typeface="宋体"/>
                          <a:cs typeface="Times New Roman"/>
                        </a:rPr>
                        <a:t>&gt;  &lt;  &gt;=  &lt;=</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07"/>
                  </a:ext>
                </a:extLst>
              </a:tr>
              <a:tr h="241103">
                <a:tc>
                  <a:txBody>
                    <a:bodyPr/>
                    <a:lstStyle/>
                    <a:p>
                      <a:pPr algn="just">
                        <a:spcAft>
                          <a:spcPts val="0"/>
                        </a:spcAft>
                      </a:pPr>
                      <a:r>
                        <a:rPr lang="zh-CN" sz="1400" kern="100">
                          <a:latin typeface="Calibri"/>
                          <a:ea typeface="宋体"/>
                          <a:cs typeface="Times New Roman"/>
                        </a:rPr>
                        <a:t>等价运算符</a:t>
                      </a:r>
                    </a:p>
                  </a:txBody>
                  <a:tcPr marL="68580" marR="68580" marT="0" marB="0" anchor="ctr"/>
                </a:tc>
                <a:tc>
                  <a:txBody>
                    <a:bodyPr/>
                    <a:lstStyle/>
                    <a:p>
                      <a:pPr algn="just">
                        <a:spcAft>
                          <a:spcPts val="0"/>
                        </a:spcAft>
                      </a:pPr>
                      <a:r>
                        <a:rPr lang="en-US" sz="1400" kern="100">
                          <a:latin typeface="Calibri"/>
                          <a:ea typeface="宋体"/>
                          <a:cs typeface="Times New Roman"/>
                        </a:rPr>
                        <a:t>==  !=</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08"/>
                  </a:ext>
                </a:extLst>
              </a:tr>
              <a:tr h="241103">
                <a:tc>
                  <a:txBody>
                    <a:bodyPr/>
                    <a:lstStyle/>
                    <a:p>
                      <a:pPr algn="just">
                        <a:spcAft>
                          <a:spcPts val="0"/>
                        </a:spcAft>
                      </a:pPr>
                      <a:r>
                        <a:rPr lang="zh-CN" sz="1400" kern="100">
                          <a:latin typeface="Calibri"/>
                          <a:ea typeface="宋体"/>
                          <a:cs typeface="Times New Roman"/>
                        </a:rPr>
                        <a:t>按位与</a:t>
                      </a:r>
                    </a:p>
                  </a:txBody>
                  <a:tcPr marL="68580" marR="68580" marT="0" marB="0" anchor="ctr"/>
                </a:tc>
                <a:tc>
                  <a:txBody>
                    <a:bodyPr/>
                    <a:lstStyle/>
                    <a:p>
                      <a:pPr algn="just">
                        <a:spcAft>
                          <a:spcPts val="0"/>
                        </a:spcAft>
                      </a:pPr>
                      <a:r>
                        <a:rPr lang="en-US" sz="1400" kern="100">
                          <a:latin typeface="Calibri"/>
                          <a:ea typeface="宋体"/>
                          <a:cs typeface="Times New Roman"/>
                        </a:rPr>
                        <a:t>&amp;</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09"/>
                  </a:ext>
                </a:extLst>
              </a:tr>
              <a:tr h="241103">
                <a:tc>
                  <a:txBody>
                    <a:bodyPr/>
                    <a:lstStyle/>
                    <a:p>
                      <a:pPr algn="just">
                        <a:spcAft>
                          <a:spcPts val="0"/>
                        </a:spcAft>
                      </a:pPr>
                      <a:r>
                        <a:rPr lang="zh-CN" sz="1400" kern="100">
                          <a:latin typeface="Calibri"/>
                          <a:ea typeface="宋体"/>
                          <a:cs typeface="Times New Roman"/>
                        </a:rPr>
                        <a:t>按位异或</a:t>
                      </a:r>
                    </a:p>
                  </a:txBody>
                  <a:tcPr marL="68580" marR="68580" marT="0" marB="0" anchor="ctr"/>
                </a:tc>
                <a:tc>
                  <a:txBody>
                    <a:bodyPr/>
                    <a:lstStyle/>
                    <a:p>
                      <a:pPr algn="just">
                        <a:spcAft>
                          <a:spcPts val="0"/>
                        </a:spcAft>
                      </a:pPr>
                      <a:r>
                        <a:rPr lang="en-US" sz="1400" kern="100">
                          <a:latin typeface="Calibri"/>
                          <a:ea typeface="宋体"/>
                          <a:cs typeface="Times New Roman"/>
                        </a:rPr>
                        <a:t>^</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10"/>
                  </a:ext>
                </a:extLst>
              </a:tr>
              <a:tr h="241103">
                <a:tc>
                  <a:txBody>
                    <a:bodyPr/>
                    <a:lstStyle/>
                    <a:p>
                      <a:pPr algn="just">
                        <a:spcAft>
                          <a:spcPts val="0"/>
                        </a:spcAft>
                      </a:pPr>
                      <a:r>
                        <a:rPr lang="zh-CN" sz="1400" kern="100">
                          <a:latin typeface="Calibri"/>
                          <a:ea typeface="宋体"/>
                          <a:cs typeface="Times New Roman"/>
                        </a:rPr>
                        <a:t>按位或</a:t>
                      </a:r>
                    </a:p>
                  </a:txBody>
                  <a:tcPr marL="68580" marR="68580" marT="0" marB="0" anchor="ctr"/>
                </a:tc>
                <a:tc>
                  <a:txBody>
                    <a:bodyPr/>
                    <a:lstStyle/>
                    <a:p>
                      <a:pPr algn="just">
                        <a:spcAft>
                          <a:spcPts val="0"/>
                        </a:spcAft>
                      </a:pPr>
                      <a:r>
                        <a:rPr lang="en-US" sz="1400" kern="100">
                          <a:latin typeface="Calibri"/>
                          <a:ea typeface="宋体"/>
                          <a:cs typeface="Times New Roman"/>
                        </a:rPr>
                        <a:t>|</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11"/>
                  </a:ext>
                </a:extLst>
              </a:tr>
              <a:tr h="241103">
                <a:tc>
                  <a:txBody>
                    <a:bodyPr/>
                    <a:lstStyle/>
                    <a:p>
                      <a:pPr algn="just">
                        <a:spcAft>
                          <a:spcPts val="0"/>
                        </a:spcAft>
                      </a:pPr>
                      <a:r>
                        <a:rPr lang="zh-CN" sz="1400" kern="100">
                          <a:latin typeface="Calibri"/>
                          <a:ea typeface="宋体"/>
                          <a:cs typeface="Times New Roman"/>
                        </a:rPr>
                        <a:t>逻辑与</a:t>
                      </a:r>
                    </a:p>
                  </a:txBody>
                  <a:tcPr marL="68580" marR="68580" marT="0" marB="0" anchor="ctr"/>
                </a:tc>
                <a:tc>
                  <a:txBody>
                    <a:bodyPr/>
                    <a:lstStyle/>
                    <a:p>
                      <a:pPr algn="just">
                        <a:spcAft>
                          <a:spcPts val="0"/>
                        </a:spcAft>
                      </a:pPr>
                      <a:r>
                        <a:rPr lang="en-US" sz="1400" kern="100">
                          <a:latin typeface="Calibri"/>
                          <a:ea typeface="宋体"/>
                          <a:cs typeface="Times New Roman"/>
                        </a:rPr>
                        <a:t>&amp;&amp;</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12"/>
                  </a:ext>
                </a:extLst>
              </a:tr>
              <a:tr h="241103">
                <a:tc>
                  <a:txBody>
                    <a:bodyPr/>
                    <a:lstStyle/>
                    <a:p>
                      <a:pPr algn="just">
                        <a:spcAft>
                          <a:spcPts val="0"/>
                        </a:spcAft>
                      </a:pPr>
                      <a:r>
                        <a:rPr lang="zh-CN" sz="1400" kern="100">
                          <a:latin typeface="Calibri"/>
                          <a:ea typeface="宋体"/>
                          <a:cs typeface="Times New Roman"/>
                        </a:rPr>
                        <a:t>逻辑或</a:t>
                      </a:r>
                    </a:p>
                  </a:txBody>
                  <a:tcPr marL="68580" marR="68580" marT="0" marB="0" anchor="ctr"/>
                </a:tc>
                <a:tc>
                  <a:txBody>
                    <a:bodyPr/>
                    <a:lstStyle/>
                    <a:p>
                      <a:pPr algn="just">
                        <a:spcAft>
                          <a:spcPts val="0"/>
                        </a:spcAft>
                      </a:pPr>
                      <a:r>
                        <a:rPr lang="en-US" sz="1400" kern="100">
                          <a:latin typeface="Calibri"/>
                          <a:ea typeface="宋体"/>
                          <a:cs typeface="Times New Roman"/>
                        </a:rPr>
                        <a:t>||</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13"/>
                  </a:ext>
                </a:extLst>
              </a:tr>
              <a:tr h="241103">
                <a:tc>
                  <a:txBody>
                    <a:bodyPr/>
                    <a:lstStyle/>
                    <a:p>
                      <a:pPr algn="just">
                        <a:spcAft>
                          <a:spcPts val="0"/>
                        </a:spcAft>
                      </a:pPr>
                      <a:r>
                        <a:rPr lang="zh-CN" sz="1400" kern="100">
                          <a:latin typeface="Calibri"/>
                          <a:ea typeface="宋体"/>
                          <a:cs typeface="Times New Roman"/>
                        </a:rPr>
                        <a:t>三元运算符</a:t>
                      </a:r>
                    </a:p>
                  </a:txBody>
                  <a:tcPr marL="68580" marR="68580" marT="0" marB="0" anchor="ctr"/>
                </a:tc>
                <a:tc>
                  <a:txBody>
                    <a:bodyPr/>
                    <a:lstStyle/>
                    <a:p>
                      <a:pPr algn="just">
                        <a:spcAft>
                          <a:spcPts val="0"/>
                        </a:spcAft>
                      </a:pPr>
                      <a:r>
                        <a:rPr lang="en-US" sz="1400" kern="100">
                          <a:latin typeface="Calibri"/>
                          <a:ea typeface="宋体"/>
                          <a:cs typeface="Times New Roman"/>
                        </a:rPr>
                        <a:t>?:</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14"/>
                  </a:ext>
                </a:extLst>
              </a:tr>
              <a:tr h="241103">
                <a:tc>
                  <a:txBody>
                    <a:bodyPr/>
                    <a:lstStyle/>
                    <a:p>
                      <a:pPr algn="just">
                        <a:spcAft>
                          <a:spcPts val="0"/>
                        </a:spcAft>
                      </a:pPr>
                      <a:r>
                        <a:rPr lang="zh-CN" sz="1400" kern="100">
                          <a:latin typeface="Calibri"/>
                          <a:ea typeface="宋体"/>
                          <a:cs typeface="Times New Roman"/>
                        </a:rPr>
                        <a:t>赋值运算符</a:t>
                      </a:r>
                    </a:p>
                  </a:txBody>
                  <a:tcPr marL="68580" marR="68580" marT="0" marB="0" anchor="ctr"/>
                </a:tc>
                <a:tc>
                  <a:txBody>
                    <a:bodyPr/>
                    <a:lstStyle/>
                    <a:p>
                      <a:pPr algn="just">
                        <a:spcAft>
                          <a:spcPts val="0"/>
                        </a:spcAft>
                      </a:pPr>
                      <a:r>
                        <a:rPr lang="en-US" sz="1400" kern="100">
                          <a:latin typeface="Calibri"/>
                          <a:ea typeface="宋体"/>
                          <a:cs typeface="Times New Roman"/>
                        </a:rPr>
                        <a:t>=  +=  -=  *=  /=  %=  ^=  &amp;=  |=  &lt;&lt;=  &gt;&gt;=  &gt;&gt;&gt;=</a:t>
                      </a:r>
                      <a:endParaRPr lang="zh-CN" sz="1400" kern="100">
                        <a:latin typeface="Calibri"/>
                        <a:ea typeface="宋体"/>
                        <a:cs typeface="Times New Roman"/>
                      </a:endParaRPr>
                    </a:p>
                  </a:txBody>
                  <a:tcPr marL="68580" marR="68580" marT="0" marB="0" anchor="ctr"/>
                </a:tc>
                <a:extLst>
                  <a:ext uri="{0D108BD9-81ED-4DB2-BD59-A6C34878D82A}">
                    <a16:rowId xmlns:a16="http://schemas.microsoft.com/office/drawing/2014/main" val="1001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9" name="文本占位符 8"/>
          <p:cNvSpPr>
            <a:spLocks noGrp="1"/>
          </p:cNvSpPr>
          <p:nvPr>
            <p:ph type="body" sz="quarter" idx="11"/>
          </p:nvPr>
        </p:nvSpPr>
        <p:spPr/>
        <p:txBody>
          <a:bodyPr/>
          <a:lstStyle/>
          <a:p>
            <a:r>
              <a:rPr sz="1800"/>
              <a:t>不要把一个表达式写得太复杂，如果一个表达式过于复杂，则把它分成多步来完成；</a:t>
            </a:r>
            <a:endParaRPr lang="en-US" sz="1800"/>
          </a:p>
          <a:p>
            <a:r>
              <a:rPr sz="1800"/>
              <a:t>不要过多依赖运算符的优先级来控制表达式的执行顺序，以免降低可读性，尽量使用</a:t>
            </a:r>
            <a:r>
              <a:rPr lang="en-US" sz="1800"/>
              <a:t>()</a:t>
            </a:r>
            <a:r>
              <a:rPr sz="1800"/>
              <a:t>来控制表达式的执行顺序。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 calcmode="lin" valueType="num">
                                      <p:cBhvr additive="base">
                                        <p:cTn id="1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idx="1"/>
          </p:nvPr>
        </p:nvSpPr>
        <p:spPr>
          <a:xfrm>
            <a:off x="3714744" y="857241"/>
            <a:ext cx="5072098" cy="3071831"/>
          </a:xfrm>
        </p:spPr>
        <p:txBody>
          <a:bodyPr/>
          <a:lstStyle/>
          <a:p>
            <a:pPr lvl="0"/>
            <a:r>
              <a:rPr lang="zh-CN" sz="1800"/>
              <a:t>分支语句：</a:t>
            </a:r>
            <a:r>
              <a:rPr sz="1800"/>
              <a:t>if</a:t>
            </a:r>
            <a:r>
              <a:rPr lang="zh-CN" sz="1800"/>
              <a:t>和</a:t>
            </a:r>
            <a:r>
              <a:rPr sz="1800"/>
              <a:t>switch</a:t>
            </a:r>
            <a:r>
              <a:rPr lang="zh-CN" sz="1800"/>
              <a:t>语句；</a:t>
            </a:r>
          </a:p>
          <a:p>
            <a:pPr lvl="0"/>
            <a:r>
              <a:rPr lang="zh-CN" sz="1800"/>
              <a:t>循环语句：</a:t>
            </a:r>
            <a:r>
              <a:rPr sz="1800"/>
              <a:t>while</a:t>
            </a:r>
            <a:r>
              <a:rPr lang="zh-CN" sz="1800"/>
              <a:t>、</a:t>
            </a:r>
            <a:r>
              <a:rPr sz="1800"/>
              <a:t>do-while</a:t>
            </a:r>
            <a:r>
              <a:rPr lang="zh-CN" sz="1800"/>
              <a:t>和</a:t>
            </a:r>
            <a:r>
              <a:rPr sz="1800"/>
              <a:t>for</a:t>
            </a:r>
            <a:r>
              <a:rPr lang="zh-CN" sz="1800"/>
              <a:t>循环语句</a:t>
            </a:r>
          </a:p>
          <a:p>
            <a:pPr lvl="0"/>
            <a:r>
              <a:rPr lang="zh-CN" sz="1800"/>
              <a:t>转移语句：</a:t>
            </a:r>
            <a:r>
              <a:rPr sz="1800"/>
              <a:t>break</a:t>
            </a:r>
            <a:r>
              <a:rPr lang="zh-CN" sz="1800"/>
              <a:t>、</a:t>
            </a:r>
            <a:r>
              <a:rPr sz="1800"/>
              <a:t>continue</a:t>
            </a:r>
            <a:r>
              <a:rPr lang="zh-CN" sz="1800"/>
              <a:t>和</a:t>
            </a:r>
            <a:r>
              <a:rPr sz="1800"/>
              <a:t>return</a:t>
            </a:r>
            <a:r>
              <a:rPr lang="zh-CN" sz="1800"/>
              <a:t>语句</a:t>
            </a:r>
          </a:p>
        </p:txBody>
      </p:sp>
      <p:sp>
        <p:nvSpPr>
          <p:cNvPr id="4" name="标题 3"/>
          <p:cNvSpPr>
            <a:spLocks noGrp="1"/>
          </p:cNvSpPr>
          <p:nvPr>
            <p:ph type="title"/>
          </p:nvPr>
        </p:nvSpPr>
        <p:spPr/>
        <p:txBody>
          <a:bodyPr/>
          <a:lstStyle/>
          <a:p>
            <a:r>
              <a:rPr lang="en-US"/>
              <a:t>2.5  </a:t>
            </a:r>
            <a:r>
              <a:t>流程控制</a:t>
            </a:r>
            <a:endParaRPr lang="zh-CN" altLang="en-US"/>
          </a:p>
        </p:txBody>
      </p:sp>
      <p:pic>
        <p:nvPicPr>
          <p:cNvPr id="7" name="图片占位符 6" descr="图片6.jpg"/>
          <p:cNvPicPr>
            <a:picLocks noGrp="1" noChangeAspect="1"/>
          </p:cNvPicPr>
          <p:nvPr>
            <p:ph type="pic" sz="quarter" idx="11"/>
          </p:nvPr>
        </p:nvPicPr>
        <p:blipFill>
          <a:blip r:embed="rId2"/>
          <a:srcRect t="10264" b="10264"/>
          <a:stretch>
            <a:fillRect/>
          </a:stretch>
        </p:blip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idx="1"/>
          </p:nvPr>
        </p:nvSpPr>
        <p:spPr>
          <a:xfrm>
            <a:off x="500039" y="1142990"/>
            <a:ext cx="8207375" cy="3464719"/>
          </a:xfrm>
        </p:spPr>
        <p:txBody>
          <a:bodyPr/>
          <a:lstStyle/>
          <a:p>
            <a:pPr>
              <a:buNone/>
            </a:pPr>
            <a:r>
              <a:rPr sz="1800"/>
              <a:t>	</a:t>
            </a:r>
            <a:r>
              <a:rPr lang="zh-CN" sz="1800"/>
              <a:t>分支结构是根据表达式条件的成立与否，决定执行哪些语句的结构。其作用是让程序根据具体情况有选择性地执行代码。</a:t>
            </a:r>
          </a:p>
          <a:p>
            <a:pPr>
              <a:buNone/>
            </a:pPr>
            <a:r>
              <a:rPr sz="1800"/>
              <a:t>	</a:t>
            </a:r>
            <a:r>
              <a:rPr lang="zh-CN" sz="1800"/>
              <a:t>分支语句有以下两个：</a:t>
            </a:r>
          </a:p>
          <a:p>
            <a:pPr lvl="0"/>
            <a:r>
              <a:rPr sz="1800"/>
              <a:t>if</a:t>
            </a:r>
            <a:r>
              <a:rPr lang="zh-CN" sz="1800"/>
              <a:t>条件语句</a:t>
            </a:r>
          </a:p>
          <a:p>
            <a:pPr lvl="0"/>
            <a:r>
              <a:rPr sz="1800"/>
              <a:t>switch</a:t>
            </a:r>
            <a:r>
              <a:rPr lang="zh-CN" sz="1800"/>
              <a:t>多分支语句</a:t>
            </a:r>
          </a:p>
        </p:txBody>
      </p:sp>
      <p:sp>
        <p:nvSpPr>
          <p:cNvPr id="4" name="标题 3"/>
          <p:cNvSpPr>
            <a:spLocks noGrp="1"/>
          </p:cNvSpPr>
          <p:nvPr>
            <p:ph type="title"/>
          </p:nvPr>
        </p:nvSpPr>
        <p:spPr/>
        <p:txBody>
          <a:bodyPr/>
          <a:lstStyle/>
          <a:p>
            <a:r>
              <a:rPr lang="en-US"/>
              <a:t>2.5.1  </a:t>
            </a:r>
            <a:r>
              <a:t>分支结构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428610"/>
            <a:ext cx="8429684" cy="4357700"/>
          </a:xfrm>
        </p:spPr>
        <p:txBody>
          <a:bodyPr>
            <a:normAutofit/>
          </a:bodyPr>
          <a:lstStyle/>
          <a:p>
            <a:r>
              <a:rPr lang="zh-CN" altLang="en-US" sz="2200">
                <a:latin typeface="+mn-ea"/>
              </a:rPr>
              <a:t>语法</a:t>
            </a:r>
            <a:endParaRPr sz="2200">
              <a:latin typeface="+mn-ea"/>
            </a:endParaRPr>
          </a:p>
          <a:p>
            <a:pPr>
              <a:buNone/>
            </a:pPr>
            <a:endParaRPr altLang="zh-CN" sz="2200">
              <a:latin typeface="+mn-ea"/>
            </a:endParaRPr>
          </a:p>
          <a:p>
            <a:pPr>
              <a:buNone/>
            </a:pPr>
            <a:endParaRPr altLang="zh-CN" sz="2200">
              <a:latin typeface="+mn-ea"/>
            </a:endParaRPr>
          </a:p>
          <a:p>
            <a:pPr>
              <a:buNone/>
            </a:pPr>
            <a:endParaRPr altLang="zh-CN" sz="2200">
              <a:latin typeface="+mn-ea"/>
            </a:endParaRPr>
          </a:p>
          <a:p>
            <a:pPr>
              <a:buNone/>
            </a:pPr>
            <a:endParaRPr sz="2200">
              <a:latin typeface="+mn-ea"/>
            </a:endParaRPr>
          </a:p>
          <a:p>
            <a:endParaRPr lang="zh-CN" sz="2400"/>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4" name="标题 3"/>
          <p:cNvSpPr>
            <a:spLocks noGrp="1"/>
          </p:cNvSpPr>
          <p:nvPr>
            <p:ph type="title"/>
          </p:nvPr>
        </p:nvSpPr>
        <p:spPr/>
        <p:txBody>
          <a:bodyPr/>
          <a:lstStyle/>
          <a:p>
            <a:pPr lvl="0"/>
            <a:r>
              <a:rPr lang="en-US"/>
              <a:t>if</a:t>
            </a:r>
            <a:r>
              <a:t>条件语句</a:t>
            </a:r>
          </a:p>
        </p:txBody>
      </p:sp>
      <p:sp>
        <p:nvSpPr>
          <p:cNvPr id="6" name="文本占位符 5"/>
          <p:cNvSpPr>
            <a:spLocks noGrp="1"/>
          </p:cNvSpPr>
          <p:nvPr>
            <p:ph type="body" sz="quarter" idx="11"/>
          </p:nvPr>
        </p:nvSpPr>
        <p:spPr>
          <a:xfrm>
            <a:off x="714348" y="2857502"/>
            <a:ext cx="8358246" cy="2143122"/>
          </a:xfrm>
        </p:spPr>
        <p:txBody>
          <a:bodyPr/>
          <a:lstStyle/>
          <a:p>
            <a:pPr lvl="0"/>
            <a:r>
              <a:rPr lang="en-US" sz="1200"/>
              <a:t>1.</a:t>
            </a:r>
            <a:r>
              <a:rPr sz="1200"/>
              <a:t>所有条件表达式的结果为布尔值（</a:t>
            </a:r>
            <a:r>
              <a:rPr lang="en-US" sz="1200"/>
              <a:t>true</a:t>
            </a:r>
            <a:r>
              <a:rPr sz="1200"/>
              <a:t>或</a:t>
            </a:r>
            <a:r>
              <a:rPr lang="en-US" sz="1200"/>
              <a:t>false</a:t>
            </a:r>
            <a:r>
              <a:rPr sz="1200"/>
              <a:t>）；</a:t>
            </a:r>
          </a:p>
          <a:p>
            <a:pPr lvl="0"/>
            <a:r>
              <a:rPr lang="en-US" sz="1200"/>
              <a:t>2.</a:t>
            </a:r>
            <a:r>
              <a:rPr sz="1200"/>
              <a:t>当“条件表达式</a:t>
            </a:r>
            <a:r>
              <a:rPr lang="en-US" sz="1200"/>
              <a:t>1</a:t>
            </a:r>
            <a:r>
              <a:rPr sz="1200"/>
              <a:t>”为</a:t>
            </a:r>
            <a:r>
              <a:rPr lang="en-US" sz="1200"/>
              <a:t>true</a:t>
            </a:r>
            <a:r>
              <a:rPr sz="1200"/>
              <a:t>时执行</a:t>
            </a:r>
            <a:r>
              <a:rPr lang="en-US" sz="1200"/>
              <a:t>if</a:t>
            </a:r>
            <a:r>
              <a:rPr sz="1200"/>
              <a:t>语句中的“语句块</a:t>
            </a:r>
            <a:r>
              <a:rPr lang="en-US" sz="1200"/>
              <a:t>1</a:t>
            </a:r>
            <a:r>
              <a:rPr sz="1200"/>
              <a:t>”部分；</a:t>
            </a:r>
          </a:p>
          <a:p>
            <a:pPr lvl="0"/>
            <a:r>
              <a:rPr lang="en-US" sz="1200"/>
              <a:t>3.</a:t>
            </a:r>
            <a:r>
              <a:rPr sz="1200"/>
              <a:t>当“条件表达式</a:t>
            </a:r>
            <a:r>
              <a:rPr lang="en-US" sz="1200"/>
              <a:t>1</a:t>
            </a:r>
            <a:r>
              <a:rPr sz="1200"/>
              <a:t>”为</a:t>
            </a:r>
            <a:r>
              <a:rPr lang="en-US" sz="1200"/>
              <a:t>false</a:t>
            </a:r>
            <a:r>
              <a:rPr sz="1200"/>
              <a:t>时，执行</a:t>
            </a:r>
            <a:r>
              <a:rPr lang="en-US" sz="1200"/>
              <a:t>else if</a:t>
            </a:r>
            <a:r>
              <a:rPr sz="1200"/>
              <a:t>语句，继续向下判断条件表达式，哪个条件表达式成立，执行相应的语句块；</a:t>
            </a:r>
          </a:p>
          <a:p>
            <a:pPr lvl="0"/>
            <a:r>
              <a:rPr lang="en-US" sz="1200"/>
              <a:t>4.</a:t>
            </a:r>
            <a:r>
              <a:rPr sz="1200"/>
              <a:t>当所有条件表达式为</a:t>
            </a:r>
            <a:r>
              <a:rPr lang="en-US" sz="1200"/>
              <a:t>false</a:t>
            </a:r>
            <a:r>
              <a:rPr sz="1200"/>
              <a:t>时执行</a:t>
            </a:r>
            <a:r>
              <a:rPr lang="en-US" sz="1200"/>
              <a:t>else</a:t>
            </a:r>
            <a:r>
              <a:rPr sz="1200"/>
              <a:t>语句中的“语句块</a:t>
            </a:r>
            <a:r>
              <a:rPr lang="en-US" sz="1200"/>
              <a:t>n</a:t>
            </a:r>
            <a:r>
              <a:rPr sz="1200"/>
              <a:t>”部分。</a:t>
            </a:r>
          </a:p>
          <a:p>
            <a:pPr lvl="0"/>
            <a:r>
              <a:rPr lang="en-US" sz="1200"/>
              <a:t>5.else if</a:t>
            </a:r>
            <a:r>
              <a:rPr sz="1200"/>
              <a:t>可以有多个；</a:t>
            </a:r>
          </a:p>
          <a:p>
            <a:pPr lvl="0"/>
            <a:r>
              <a:rPr lang="en-US" sz="1200"/>
              <a:t>6.[]</a:t>
            </a:r>
            <a:r>
              <a:rPr sz="1200"/>
              <a:t>括起来的</a:t>
            </a:r>
            <a:r>
              <a:rPr lang="en-US" sz="1200"/>
              <a:t>else if</a:t>
            </a:r>
            <a:r>
              <a:rPr sz="1200"/>
              <a:t>、</a:t>
            </a:r>
            <a:r>
              <a:rPr lang="en-US" sz="1200"/>
              <a:t>else</a:t>
            </a:r>
            <a:r>
              <a:rPr sz="1200"/>
              <a:t>可以省略。</a:t>
            </a:r>
          </a:p>
        </p:txBody>
      </p:sp>
      <p:sp>
        <p:nvSpPr>
          <p:cNvPr id="8" name="文本占位符 5"/>
          <p:cNvSpPr txBox="1">
            <a:spLocks/>
          </p:cNvSpPr>
          <p:nvPr/>
        </p:nvSpPr>
        <p:spPr bwMode="auto">
          <a:xfrm>
            <a:off x="714348" y="1100070"/>
            <a:ext cx="6357956" cy="1631216"/>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2000"/>
              <a:t>if(</a:t>
            </a:r>
            <a:r>
              <a:rPr lang="zh-CN" altLang="en-US" sz="2000"/>
              <a:t>条件表达式</a:t>
            </a:r>
            <a:r>
              <a:rPr lang="en-US" sz="2000"/>
              <a:t>1) {</a:t>
            </a:r>
            <a:r>
              <a:rPr lang="zh-CN" altLang="en-US" sz="2000"/>
              <a:t>语句块</a:t>
            </a:r>
            <a:r>
              <a:rPr lang="en-US" sz="2000"/>
              <a:t>1}</a:t>
            </a:r>
            <a:endParaRPr lang="zh-CN" altLang="en-US" sz="2000"/>
          </a:p>
          <a:p>
            <a:r>
              <a:rPr lang="en-US" sz="2000"/>
              <a:t>[else if(</a:t>
            </a:r>
            <a:r>
              <a:rPr lang="zh-CN" altLang="en-US" sz="2000"/>
              <a:t>条件表达式</a:t>
            </a:r>
            <a:r>
              <a:rPr lang="en-US" sz="2000"/>
              <a:t>2) {</a:t>
            </a:r>
            <a:r>
              <a:rPr lang="zh-CN" altLang="en-US" sz="2000"/>
              <a:t>语句块</a:t>
            </a:r>
            <a:r>
              <a:rPr lang="en-US" sz="2000"/>
              <a:t>2}]</a:t>
            </a:r>
            <a:endParaRPr lang="zh-CN" altLang="en-US" sz="2000"/>
          </a:p>
          <a:p>
            <a:r>
              <a:rPr lang="en-US" sz="2000"/>
              <a:t>[else if(</a:t>
            </a:r>
            <a:r>
              <a:rPr lang="zh-CN" altLang="en-US" sz="2000"/>
              <a:t>条件表达式</a:t>
            </a:r>
            <a:r>
              <a:rPr lang="en-US" sz="2000"/>
              <a:t>3) {</a:t>
            </a:r>
            <a:r>
              <a:rPr lang="zh-CN" altLang="en-US" sz="2000"/>
              <a:t>语句块</a:t>
            </a:r>
            <a:r>
              <a:rPr lang="en-US" sz="2000"/>
              <a:t>3}]</a:t>
            </a:r>
            <a:endParaRPr lang="zh-CN" altLang="en-US" sz="2000"/>
          </a:p>
          <a:p>
            <a:r>
              <a:rPr lang="en-US" sz="2000"/>
              <a:t>......</a:t>
            </a:r>
            <a:endParaRPr lang="zh-CN" altLang="en-US" sz="2000"/>
          </a:p>
          <a:p>
            <a:r>
              <a:rPr lang="en-US" sz="2000"/>
              <a:t>[else {</a:t>
            </a:r>
            <a:r>
              <a:rPr lang="zh-CN" altLang="en-US" sz="2000"/>
              <a:t>语句块</a:t>
            </a:r>
            <a:r>
              <a:rPr lang="en-US" sz="2000"/>
              <a:t>n}]</a:t>
            </a:r>
            <a:endParaRPr lang="zh-CN" altLang="en-US" sz="2000"/>
          </a:p>
        </p:txBody>
      </p:sp>
      <p:pic>
        <p:nvPicPr>
          <p:cNvPr id="10" name="图片 9"/>
          <p:cNvPicPr>
            <a:picLocks noChangeAspect="1"/>
          </p:cNvPicPr>
          <p:nvPr/>
        </p:nvPicPr>
        <p:blipFill>
          <a:blip r:embed="rId2" cstate="print">
            <a:duotone>
              <a:schemeClr val="accent1">
                <a:shade val="45000"/>
                <a:satMod val="135000"/>
              </a:schemeClr>
              <a:prstClr val="white"/>
            </a:duotone>
          </a:blip>
          <a:stretch>
            <a:fillRect/>
          </a:stretch>
        </p:blipFill>
        <p:spPr>
          <a:xfrm>
            <a:off x="106397" y="2928940"/>
            <a:ext cx="484014" cy="484014"/>
          </a:xfrm>
          <a:prstGeom prst="rect">
            <a:avLst/>
          </a:prstGeom>
        </p:spPr>
      </p:pic>
      <p:sp>
        <p:nvSpPr>
          <p:cNvPr id="11" name="文本框 6"/>
          <p:cNvSpPr txBox="1"/>
          <p:nvPr/>
        </p:nvSpPr>
        <p:spPr>
          <a:xfrm>
            <a:off x="71406" y="3381899"/>
            <a:ext cx="593725" cy="339725"/>
          </a:xfrm>
          <a:prstGeom prst="rect">
            <a:avLst/>
          </a:prstGeom>
          <a:noFill/>
        </p:spPr>
        <p:txBody>
          <a:bodyPr wrap="none">
            <a:spAutoFit/>
          </a:bodyPr>
          <a:lstStyle/>
          <a:p>
            <a:pPr>
              <a:defRPr/>
            </a:pPr>
            <a:r>
              <a:rPr lang="zh-CN" altLang="en-US" sz="1600" i="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bg/>
                                          </p:spTgt>
                                        </p:tgtEl>
                                        <p:attrNameLst>
                                          <p:attrName>style.visibility</p:attrName>
                                        </p:attrNameLst>
                                      </p:cBhvr>
                                      <p:to>
                                        <p:strVal val="visible"/>
                                      </p:to>
                                    </p:set>
                                    <p:anim calcmode="lin" valueType="num">
                                      <p:cBhvr additive="base">
                                        <p:cTn id="19"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6">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additive="base">
                                        <p:cTn id="3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 calcmode="lin" valueType="num">
                                      <p:cBhvr additive="base">
                                        <p:cTn id="3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500" fill="hold"/>
                                        <p:tgtEl>
                                          <p:spTgt spid="11"/>
                                        </p:tgtEl>
                                        <p:attrNameLst>
                                          <p:attrName>ppt_x</p:attrName>
                                        </p:attrNameLst>
                                      </p:cBhvr>
                                      <p:tavLst>
                                        <p:tav tm="0">
                                          <p:val>
                                            <p:strVal val="#ppt_x"/>
                                          </p:val>
                                        </p:tav>
                                        <p:tav tm="100000">
                                          <p:val>
                                            <p:strVal val="#ppt_x"/>
                                          </p:val>
                                        </p:tav>
                                      </p:tavLst>
                                    </p:anim>
                                    <p:anim calcmode="lin" valueType="num">
                                      <p:cBhvr additive="base">
                                        <p:cTn id="5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animBg="1"/>
      <p:bldP spid="8" grpId="0" animBg="1"/>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10" name="内容占位符 9"/>
          <p:cNvSpPr>
            <a:spLocks noGrp="1"/>
          </p:cNvSpPr>
          <p:nvPr>
            <p:ph idx="1"/>
          </p:nvPr>
        </p:nvSpPr>
        <p:spPr/>
        <p:txBody>
          <a:bodyPr/>
          <a:lstStyle/>
          <a:p>
            <a:endParaRPr lang="zh-CN" altLang="en-US"/>
          </a:p>
        </p:txBody>
      </p:sp>
      <p:sp>
        <p:nvSpPr>
          <p:cNvPr id="4" name="标题 3"/>
          <p:cNvSpPr>
            <a:spLocks noGrp="1"/>
          </p:cNvSpPr>
          <p:nvPr>
            <p:ph type="title"/>
          </p:nvPr>
        </p:nvSpPr>
        <p:spPr/>
        <p:txBody>
          <a:bodyPr/>
          <a:lstStyle/>
          <a:p>
            <a:r>
              <a:rPr lang="en-US" altLang="zh-CN"/>
              <a:t>2.1.1  </a:t>
            </a:r>
            <a:r>
              <a:t>字符集</a:t>
            </a:r>
            <a:endParaRPr lang="zh-CN" altLang="en-US"/>
          </a:p>
        </p:txBody>
      </p:sp>
      <p:sp>
        <p:nvSpPr>
          <p:cNvPr id="11" name="文本占位符 10"/>
          <p:cNvSpPr>
            <a:spLocks noGrp="1"/>
          </p:cNvSpPr>
          <p:nvPr>
            <p:ph type="body" sz="quarter" idx="11"/>
          </p:nvPr>
        </p:nvSpPr>
        <p:spPr>
          <a:xfrm>
            <a:off x="1000100" y="3786196"/>
            <a:ext cx="6786610" cy="785818"/>
          </a:xfrm>
        </p:spPr>
        <p:txBody>
          <a:bodyPr/>
          <a:lstStyle/>
          <a:p>
            <a:r>
              <a:rPr lang="en-US">
                <a:latin typeface="Times New Roman" pitchFamily="18" charset="0"/>
                <a:cs typeface="Times New Roman" pitchFamily="18" charset="0"/>
              </a:rPr>
              <a:t>Java</a:t>
            </a:r>
            <a:r>
              <a:rPr>
                <a:latin typeface="Times New Roman" pitchFamily="18" charset="0"/>
                <a:cs typeface="Times New Roman" pitchFamily="18" charset="0"/>
              </a:rPr>
              <a:t>语言中基本所有输入元素都是采用</a:t>
            </a:r>
            <a:r>
              <a:rPr lang="en-US">
                <a:latin typeface="Times New Roman" pitchFamily="18" charset="0"/>
                <a:cs typeface="Times New Roman" pitchFamily="18" charset="0"/>
              </a:rPr>
              <a:t>ASCII</a:t>
            </a:r>
            <a:r>
              <a:rPr>
                <a:latin typeface="Times New Roman" pitchFamily="18" charset="0"/>
                <a:cs typeface="Times New Roman" pitchFamily="18" charset="0"/>
              </a:rPr>
              <a:t>，而标识符、字符、字符串和注解则采用</a:t>
            </a:r>
            <a:r>
              <a:rPr lang="en-US">
                <a:latin typeface="Times New Roman" pitchFamily="18" charset="0"/>
                <a:cs typeface="Times New Roman" pitchFamily="18" charset="0"/>
              </a:rPr>
              <a:t>Unicode</a:t>
            </a:r>
            <a:r>
              <a:rPr>
                <a:latin typeface="Times New Roman" pitchFamily="18" charset="0"/>
                <a:cs typeface="Times New Roman" pitchFamily="18" charset="0"/>
              </a:rPr>
              <a:t>。</a:t>
            </a:r>
            <a:endParaRPr lang="zh-CN" altLang="en-US">
              <a:latin typeface="Times New Roman" pitchFamily="18" charset="0"/>
              <a:cs typeface="Times New Roman" pitchFamily="18" charset="0"/>
            </a:endParaRPr>
          </a:p>
        </p:txBody>
      </p:sp>
      <p:graphicFrame>
        <p:nvGraphicFramePr>
          <p:cNvPr id="5" name="Group 96"/>
          <p:cNvGraphicFramePr>
            <a:graphicFrameLocks noGrp="1"/>
          </p:cNvGraphicFramePr>
          <p:nvPr>
            <p:extLst>
              <p:ext uri="{D42A27DB-BD31-4B8C-83A1-F6EECF244321}">
                <p14:modId xmlns:p14="http://schemas.microsoft.com/office/powerpoint/2010/main" val="3570688034"/>
              </p:ext>
            </p:extLst>
          </p:nvPr>
        </p:nvGraphicFramePr>
        <p:xfrm>
          <a:off x="611560" y="642924"/>
          <a:ext cx="8318158" cy="2535109"/>
        </p:xfrm>
        <a:graphic>
          <a:graphicData uri="http://schemas.openxmlformats.org/drawingml/2006/table">
            <a:tbl>
              <a:tblPr/>
              <a:tblGrid>
                <a:gridCol w="1049168">
                  <a:extLst>
                    <a:ext uri="{9D8B030D-6E8A-4147-A177-3AD203B41FA5}">
                      <a16:colId xmlns:a16="http://schemas.microsoft.com/office/drawing/2014/main" val="20000"/>
                    </a:ext>
                  </a:extLst>
                </a:gridCol>
                <a:gridCol w="1302640">
                  <a:extLst>
                    <a:ext uri="{9D8B030D-6E8A-4147-A177-3AD203B41FA5}">
                      <a16:colId xmlns:a16="http://schemas.microsoft.com/office/drawing/2014/main" val="20001"/>
                    </a:ext>
                  </a:extLst>
                </a:gridCol>
                <a:gridCol w="5966350">
                  <a:extLst>
                    <a:ext uri="{9D8B030D-6E8A-4147-A177-3AD203B41FA5}">
                      <a16:colId xmlns:a16="http://schemas.microsoft.com/office/drawing/2014/main" val="20002"/>
                    </a:ext>
                  </a:extLst>
                </a:gridCol>
              </a:tblGrid>
              <a:tr h="4286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kern="1200" cap="none" normalizeH="0" baseline="0">
                          <a:ln>
                            <a:noFill/>
                          </a:ln>
                          <a:solidFill>
                            <a:srgbClr val="FFFFFF"/>
                          </a:solidFill>
                          <a:effectLst/>
                          <a:latin typeface="Times New Roman" pitchFamily="18" charset="0"/>
                          <a:ea typeface="Adobe 仿宋 Std R" pitchFamily="18" charset="-122"/>
                          <a:cs typeface="Times New Roman" pitchFamily="18" charset="0"/>
                        </a:rPr>
                        <a:t>类型</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1" i="0" u="none" strike="noStrike" kern="1200" cap="none" normalizeH="0" baseline="0">
                          <a:ln>
                            <a:noFill/>
                          </a:ln>
                          <a:solidFill>
                            <a:srgbClr val="FFFFFF"/>
                          </a:solidFill>
                          <a:effectLst/>
                          <a:latin typeface="Times New Roman" pitchFamily="18" charset="0"/>
                          <a:ea typeface="Adobe 仿宋 Std R" pitchFamily="18" charset="-122"/>
                          <a:cs typeface="Times New Roman" pitchFamily="18" charset="0"/>
                        </a:rPr>
                        <a:t>长度</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accent1"/>
                        </a:buClr>
                        <a:buFont typeface="Wingdings" panose="05000000000000000000" pitchFamily="2" charset="2"/>
                        <a:defRPr kumimoji="1">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defRPr kumimoji="1" sz="16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defRPr kumimoji="1" sz="14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defRPr kumimoji="1" sz="1200">
                          <a:solidFill>
                            <a:schemeClr val="tx1"/>
                          </a:solidFill>
                          <a:latin typeface="Arial" panose="020B0604020202020204" pitchFamily="34" charset="0"/>
                          <a:ea typeface="华文细黑" panose="02010600040101010101" pitchFamily="2" charset="-122"/>
                        </a:defRPr>
                      </a:lvl4pPr>
                      <a:lvl5pPr marL="2057400" indent="-228600">
                        <a:spcBef>
                          <a:spcPct val="20000"/>
                        </a:spcBef>
                        <a:defRPr kumimoji="1" sz="16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defRPr kumimoji="1" sz="1600">
                          <a:solidFill>
                            <a:schemeClr val="tx1"/>
                          </a:solidFill>
                          <a:latin typeface="Arial" panose="020B0604020202020204" pitchFamily="34" charset="0"/>
                          <a:ea typeface="华文细黑"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normalizeH="0" baseline="0">
                          <a:ln>
                            <a:noFill/>
                          </a:ln>
                          <a:solidFill>
                            <a:srgbClr val="FFFFFF"/>
                          </a:solidFill>
                          <a:effectLst/>
                          <a:latin typeface="Times New Roman" pitchFamily="18" charset="0"/>
                          <a:ea typeface="Adobe 仿宋 Std R" pitchFamily="18" charset="-122"/>
                          <a:cs typeface="Times New Roman" pitchFamily="18" charset="0"/>
                        </a:rPr>
                        <a:t>说明</a:t>
                      </a:r>
                      <a:endParaRPr kumimoji="0" lang="zh-CN" altLang="zh-CN" sz="1800" b="1" i="0" u="none" strike="noStrike" kern="1200" cap="none" normalizeH="0" baseline="0">
                        <a:ln>
                          <a:noFill/>
                        </a:ln>
                        <a:solidFill>
                          <a:srgbClr val="FFFFFF"/>
                        </a:solidFill>
                        <a:effectLst/>
                        <a:latin typeface="Times New Roman" pitchFamily="18" charset="0"/>
                        <a:ea typeface="Adobe 仿宋 Std R" pitchFamily="18" charset="-122"/>
                        <a:cs typeface="Times New Roman" pitchFamily="18" charset="0"/>
                      </a:endParaRPr>
                    </a:p>
                  </a:txBody>
                  <a:tcPr marT="45722" marB="45722"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801503">
                <a:tc>
                  <a:txBody>
                    <a:bodyPr/>
                    <a:lstStyle/>
                    <a:p>
                      <a:pPr algn="just">
                        <a:spcAft>
                          <a:spcPts val="0"/>
                        </a:spcAft>
                      </a:pPr>
                      <a:r>
                        <a:rPr lang="en-US" sz="1400" b="1" kern="100">
                          <a:solidFill>
                            <a:srgbClr val="0000CC"/>
                          </a:solidFill>
                          <a:latin typeface="Times New Roman" pitchFamily="18" charset="0"/>
                          <a:ea typeface="宋体"/>
                          <a:cs typeface="Times New Roman" pitchFamily="18" charset="0"/>
                        </a:rPr>
                        <a:t>UTF-8</a:t>
                      </a:r>
                      <a:endParaRPr lang="zh-CN" sz="1400" b="1" kern="100">
                        <a:solidFill>
                          <a:srgbClr val="0000CC"/>
                        </a:solidFill>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zh-CN" sz="1400" b="1" kern="100">
                          <a:solidFill>
                            <a:srgbClr val="0000CC"/>
                          </a:solidFill>
                          <a:latin typeface="Times New Roman" pitchFamily="18" charset="0"/>
                          <a:ea typeface="宋体"/>
                          <a:cs typeface="Times New Roman" pitchFamily="18" charset="0"/>
                        </a:rPr>
                        <a:t>长度可变</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en-US" sz="1400" kern="100">
                          <a:solidFill>
                            <a:schemeClr val="tx1"/>
                          </a:solidFill>
                          <a:latin typeface="Times New Roman" pitchFamily="18" charset="0"/>
                          <a:ea typeface="宋体"/>
                          <a:cs typeface="Times New Roman" pitchFamily="18" charset="0"/>
                        </a:rPr>
                        <a:t>UTF-8</a:t>
                      </a:r>
                      <a:r>
                        <a:rPr lang="zh-CN" sz="1400" kern="100">
                          <a:solidFill>
                            <a:schemeClr val="tx1"/>
                          </a:solidFill>
                          <a:latin typeface="Times New Roman" pitchFamily="18" charset="0"/>
                          <a:ea typeface="宋体"/>
                          <a:cs typeface="Times New Roman" pitchFamily="18" charset="0"/>
                        </a:rPr>
                        <a:t>使用</a:t>
                      </a:r>
                      <a:r>
                        <a:rPr lang="zh-CN" sz="1400" kern="100">
                          <a:solidFill>
                            <a:srgbClr val="0000CC"/>
                          </a:solidFill>
                          <a:latin typeface="Times New Roman" pitchFamily="18" charset="0"/>
                          <a:ea typeface="宋体"/>
                          <a:cs typeface="Times New Roman" pitchFamily="18" charset="0"/>
                        </a:rPr>
                        <a:t>可变长度</a:t>
                      </a:r>
                      <a:r>
                        <a:rPr lang="zh-CN" altLang="en-US" sz="1400" u="none" kern="100">
                          <a:solidFill>
                            <a:schemeClr val="tx1"/>
                          </a:solidFill>
                          <a:latin typeface="Times New Roman" pitchFamily="18" charset="0"/>
                          <a:ea typeface="宋体"/>
                          <a:cs typeface="Times New Roman" pitchFamily="18" charset="0"/>
                        </a:rPr>
                        <a:t>字节</a:t>
                      </a:r>
                      <a:r>
                        <a:rPr lang="zh-CN" sz="1400" kern="100">
                          <a:solidFill>
                            <a:schemeClr val="tx1"/>
                          </a:solidFill>
                          <a:latin typeface="Times New Roman" pitchFamily="18" charset="0"/>
                          <a:ea typeface="宋体"/>
                          <a:cs typeface="Times New Roman" pitchFamily="18" charset="0"/>
                        </a:rPr>
                        <a:t>来储存</a:t>
                      </a:r>
                      <a:r>
                        <a:rPr lang="en-US" sz="1400" kern="100">
                          <a:solidFill>
                            <a:schemeClr val="tx1"/>
                          </a:solidFill>
                          <a:latin typeface="Times New Roman" pitchFamily="18" charset="0"/>
                          <a:ea typeface="宋体"/>
                          <a:cs typeface="Times New Roman" pitchFamily="18" charset="0"/>
                        </a:rPr>
                        <a:t>Unicode</a:t>
                      </a:r>
                      <a:r>
                        <a:rPr lang="zh-CN" sz="1400" kern="100">
                          <a:solidFill>
                            <a:schemeClr val="tx1"/>
                          </a:solidFill>
                          <a:latin typeface="Times New Roman" pitchFamily="18" charset="0"/>
                          <a:ea typeface="宋体"/>
                          <a:cs typeface="Times New Roman" pitchFamily="18" charset="0"/>
                        </a:rPr>
                        <a:t>字符，例如</a:t>
                      </a:r>
                      <a:r>
                        <a:rPr lang="en-US" sz="1400" kern="100">
                          <a:solidFill>
                            <a:schemeClr val="tx1"/>
                          </a:solidFill>
                          <a:latin typeface="Times New Roman" pitchFamily="18" charset="0"/>
                          <a:ea typeface="宋体"/>
                          <a:cs typeface="Times New Roman" pitchFamily="18" charset="0"/>
                        </a:rPr>
                        <a:t>ASCII</a:t>
                      </a:r>
                      <a:r>
                        <a:rPr lang="zh-CN" sz="1400" kern="100">
                          <a:solidFill>
                            <a:schemeClr val="tx1"/>
                          </a:solidFill>
                          <a:latin typeface="Times New Roman" pitchFamily="18" charset="0"/>
                          <a:ea typeface="宋体"/>
                          <a:cs typeface="Times New Roman" pitchFamily="18" charset="0"/>
                        </a:rPr>
                        <a:t>字母继续使用</a:t>
                      </a:r>
                      <a:r>
                        <a:rPr lang="en-US" sz="1400" kern="100">
                          <a:solidFill>
                            <a:schemeClr val="tx1"/>
                          </a:solidFill>
                          <a:latin typeface="Times New Roman" pitchFamily="18" charset="0"/>
                          <a:ea typeface="宋体"/>
                          <a:cs typeface="Times New Roman" pitchFamily="18" charset="0"/>
                        </a:rPr>
                        <a:t>1</a:t>
                      </a:r>
                      <a:r>
                        <a:rPr lang="zh-CN" sz="1400" kern="100">
                          <a:solidFill>
                            <a:schemeClr val="tx1"/>
                          </a:solidFill>
                          <a:latin typeface="Times New Roman" pitchFamily="18" charset="0"/>
                          <a:ea typeface="宋体"/>
                          <a:cs typeface="Times New Roman" pitchFamily="18" charset="0"/>
                        </a:rPr>
                        <a:t>字节储存；重音</a:t>
                      </a:r>
                      <a:r>
                        <a:rPr lang="zh-CN" altLang="en-US" sz="1400" kern="100">
                          <a:solidFill>
                            <a:schemeClr val="tx1"/>
                          </a:solidFill>
                          <a:latin typeface="Times New Roman" pitchFamily="18" charset="0"/>
                          <a:ea typeface="宋体"/>
                          <a:cs typeface="Times New Roman" pitchFamily="18" charset="0"/>
                        </a:rPr>
                        <a:t>文字、希腊字母或西里尔字母等使用</a:t>
                      </a:r>
                      <a:r>
                        <a:rPr lang="en-US" altLang="en-US" sz="1400" kern="100">
                          <a:solidFill>
                            <a:schemeClr val="tx1"/>
                          </a:solidFill>
                          <a:latin typeface="Times New Roman" pitchFamily="18" charset="0"/>
                          <a:ea typeface="宋体"/>
                          <a:cs typeface="Times New Roman" pitchFamily="18" charset="0"/>
                        </a:rPr>
                        <a:t>2</a:t>
                      </a:r>
                      <a:r>
                        <a:rPr lang="zh-CN" altLang="en-US" sz="1400" kern="100">
                          <a:solidFill>
                            <a:schemeClr val="tx1"/>
                          </a:solidFill>
                          <a:latin typeface="Times New Roman" pitchFamily="18" charset="0"/>
                          <a:ea typeface="宋体"/>
                          <a:cs typeface="Times New Roman" pitchFamily="18" charset="0"/>
                        </a:rPr>
                        <a:t>字节来储存；而常用的汉字就要使用</a:t>
                      </a:r>
                      <a:r>
                        <a:rPr lang="en-US" altLang="en-US" sz="1400" kern="100">
                          <a:solidFill>
                            <a:schemeClr val="tx1"/>
                          </a:solidFill>
                          <a:latin typeface="Times New Roman" pitchFamily="18" charset="0"/>
                          <a:ea typeface="宋体"/>
                          <a:cs typeface="Times New Roman" pitchFamily="18" charset="0"/>
                        </a:rPr>
                        <a:t>3</a:t>
                      </a:r>
                      <a:r>
                        <a:rPr lang="zh-CN" altLang="en-US" sz="1400" kern="100">
                          <a:solidFill>
                            <a:schemeClr val="tx1"/>
                          </a:solidFill>
                          <a:latin typeface="Times New Roman" pitchFamily="18" charset="0"/>
                          <a:ea typeface="宋体"/>
                          <a:cs typeface="Times New Roman" pitchFamily="18" charset="0"/>
                        </a:rPr>
                        <a:t>字节；辅助平面字符则使用</a:t>
                      </a:r>
                      <a:r>
                        <a:rPr lang="en-US" altLang="en-US" sz="1400" kern="100">
                          <a:solidFill>
                            <a:schemeClr val="tx1"/>
                          </a:solidFill>
                          <a:latin typeface="Times New Roman" pitchFamily="18" charset="0"/>
                          <a:ea typeface="宋体"/>
                          <a:cs typeface="Times New Roman" pitchFamily="18" charset="0"/>
                        </a:rPr>
                        <a:t>4</a:t>
                      </a:r>
                      <a:r>
                        <a:rPr lang="zh-CN" altLang="en-US" sz="1400" kern="100">
                          <a:solidFill>
                            <a:schemeClr val="tx1"/>
                          </a:solidFill>
                          <a:latin typeface="Times New Roman" pitchFamily="18" charset="0"/>
                          <a:ea typeface="宋体"/>
                          <a:cs typeface="Times New Roman" pitchFamily="18" charset="0"/>
                        </a:rPr>
                        <a:t>字节</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1"/>
                  </a:ext>
                </a:extLst>
              </a:tr>
              <a:tr h="652489">
                <a:tc>
                  <a:txBody>
                    <a:bodyPr/>
                    <a:lstStyle/>
                    <a:p>
                      <a:pPr algn="just">
                        <a:spcAft>
                          <a:spcPts val="0"/>
                        </a:spcAft>
                      </a:pPr>
                      <a:r>
                        <a:rPr lang="en-US" sz="1400" kern="100">
                          <a:latin typeface="Times New Roman" pitchFamily="18" charset="0"/>
                          <a:ea typeface="宋体"/>
                          <a:cs typeface="Times New Roman" pitchFamily="18" charset="0"/>
                        </a:rPr>
                        <a:t>UTF-16</a:t>
                      </a:r>
                      <a:endParaRPr lang="zh-CN" sz="1400" kern="100">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algn="just">
                        <a:spcAft>
                          <a:spcPts val="0"/>
                        </a:spcAft>
                      </a:pPr>
                      <a:r>
                        <a:rPr lang="en-US" sz="1400" kern="100">
                          <a:latin typeface="Times New Roman" pitchFamily="18" charset="0"/>
                          <a:ea typeface="宋体"/>
                          <a:cs typeface="Times New Roman" pitchFamily="18" charset="0"/>
                        </a:rPr>
                        <a:t>16</a:t>
                      </a:r>
                      <a:r>
                        <a:rPr lang="zh-CN" sz="1400" kern="100">
                          <a:latin typeface="Times New Roman" pitchFamily="18" charset="0"/>
                          <a:ea typeface="宋体"/>
                          <a:cs typeface="Times New Roman" pitchFamily="18" charset="0"/>
                        </a:rPr>
                        <a:t>位</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sz="1400" kern="100">
                          <a:latin typeface="Times New Roman" pitchFamily="18" charset="0"/>
                          <a:ea typeface="宋体"/>
                          <a:cs typeface="Times New Roman" pitchFamily="18" charset="0"/>
                        </a:rPr>
                        <a:t>比起</a:t>
                      </a:r>
                      <a:r>
                        <a:rPr lang="en-US" sz="1400" kern="100">
                          <a:latin typeface="Times New Roman" pitchFamily="18" charset="0"/>
                          <a:ea typeface="宋体"/>
                          <a:cs typeface="Times New Roman" pitchFamily="18" charset="0"/>
                        </a:rPr>
                        <a:t>UTF-8</a:t>
                      </a:r>
                      <a:r>
                        <a:rPr lang="zh-CN" sz="1400" kern="100">
                          <a:latin typeface="Times New Roman" pitchFamily="18" charset="0"/>
                          <a:ea typeface="宋体"/>
                          <a:cs typeface="Times New Roman" pitchFamily="18" charset="0"/>
                        </a:rPr>
                        <a:t>，</a:t>
                      </a:r>
                      <a:r>
                        <a:rPr lang="en-US" sz="1400" kern="100">
                          <a:latin typeface="Times New Roman" pitchFamily="18" charset="0"/>
                          <a:ea typeface="宋体"/>
                          <a:cs typeface="Times New Roman" pitchFamily="18" charset="0"/>
                        </a:rPr>
                        <a:t>UTF-16</a:t>
                      </a:r>
                      <a:r>
                        <a:rPr lang="zh-CN" sz="1400" kern="100">
                          <a:latin typeface="Times New Roman" pitchFamily="18" charset="0"/>
                          <a:ea typeface="宋体"/>
                          <a:cs typeface="Times New Roman" pitchFamily="18" charset="0"/>
                        </a:rPr>
                        <a:t>好处在于大部分</a:t>
                      </a:r>
                      <a:r>
                        <a:rPr lang="zh-CN" altLang="en-US" sz="1400" u="none" strike="noStrike" kern="100">
                          <a:latin typeface="Times New Roman" pitchFamily="18" charset="0"/>
                          <a:ea typeface="宋体"/>
                          <a:cs typeface="Times New Roman" pitchFamily="18" charset="0"/>
                        </a:rPr>
                        <a:t>字符</a:t>
                      </a:r>
                      <a:r>
                        <a:rPr lang="zh-CN" sz="1400" kern="100">
                          <a:latin typeface="Times New Roman" pitchFamily="18" charset="0"/>
                          <a:ea typeface="宋体"/>
                          <a:cs typeface="Times New Roman" pitchFamily="18" charset="0"/>
                        </a:rPr>
                        <a:t>都以固定长度的</a:t>
                      </a:r>
                      <a:r>
                        <a:rPr lang="en-US" sz="1400" kern="100">
                          <a:latin typeface="Times New Roman" pitchFamily="18" charset="0"/>
                          <a:ea typeface="宋体"/>
                          <a:cs typeface="Times New Roman" pitchFamily="18" charset="0"/>
                        </a:rPr>
                        <a:t>2</a:t>
                      </a:r>
                      <a:r>
                        <a:rPr lang="zh-CN" sz="1400" kern="100">
                          <a:latin typeface="Times New Roman" pitchFamily="18" charset="0"/>
                          <a:ea typeface="宋体"/>
                          <a:cs typeface="Times New Roman" pitchFamily="18" charset="0"/>
                        </a:rPr>
                        <a:t>个</a:t>
                      </a:r>
                      <a:r>
                        <a:rPr lang="zh-CN" altLang="en-US" sz="1400" u="none" kern="100">
                          <a:solidFill>
                            <a:schemeClr val="tx1"/>
                          </a:solidFill>
                          <a:latin typeface="Times New Roman" pitchFamily="18" charset="0"/>
                          <a:ea typeface="+mn-ea"/>
                          <a:cs typeface="Times New Roman" pitchFamily="18" charset="0"/>
                        </a:rPr>
                        <a:t>字节</a:t>
                      </a:r>
                      <a:r>
                        <a:rPr lang="zh-CN" sz="1400" kern="100">
                          <a:latin typeface="Times New Roman" pitchFamily="18" charset="0"/>
                          <a:ea typeface="宋体"/>
                          <a:cs typeface="Times New Roman" pitchFamily="18" charset="0"/>
                        </a:rPr>
                        <a:t>（</a:t>
                      </a:r>
                      <a:r>
                        <a:rPr lang="en-US" sz="1400" kern="100">
                          <a:latin typeface="Times New Roman" pitchFamily="18" charset="0"/>
                          <a:ea typeface="宋体"/>
                          <a:cs typeface="Times New Roman" pitchFamily="18" charset="0"/>
                        </a:rPr>
                        <a:t>16</a:t>
                      </a:r>
                      <a:r>
                        <a:rPr lang="zh-CN" sz="1400" kern="100">
                          <a:latin typeface="Times New Roman" pitchFamily="18" charset="0"/>
                          <a:ea typeface="宋体"/>
                          <a:cs typeface="Times New Roman" pitchFamily="18" charset="0"/>
                        </a:rPr>
                        <a:t>位）</a:t>
                      </a:r>
                      <a:r>
                        <a:rPr lang="zh-CN" altLang="en-US" sz="1400" kern="100">
                          <a:latin typeface="Times New Roman" pitchFamily="18" charset="0"/>
                          <a:ea typeface="宋体"/>
                          <a:cs typeface="Times New Roman" pitchFamily="18" charset="0"/>
                        </a:rPr>
                        <a:t>储存</a:t>
                      </a:r>
                      <a:r>
                        <a:rPr lang="zh-CN" sz="1400" kern="100">
                          <a:latin typeface="Times New Roman" pitchFamily="18" charset="0"/>
                          <a:ea typeface="宋体"/>
                          <a:cs typeface="Times New Roman" pitchFamily="18" charset="0"/>
                        </a:rPr>
                        <a:t>，但</a:t>
                      </a:r>
                      <a:r>
                        <a:rPr lang="en-US" sz="1400" kern="100">
                          <a:solidFill>
                            <a:srgbClr val="0000CC"/>
                          </a:solidFill>
                          <a:latin typeface="Times New Roman" pitchFamily="18" charset="0"/>
                          <a:ea typeface="宋体"/>
                          <a:cs typeface="Times New Roman" pitchFamily="18" charset="0"/>
                        </a:rPr>
                        <a:t>UTF-16</a:t>
                      </a:r>
                      <a:r>
                        <a:rPr lang="zh-CN" sz="1400" kern="100">
                          <a:solidFill>
                            <a:srgbClr val="0000CC"/>
                          </a:solidFill>
                          <a:latin typeface="Times New Roman" pitchFamily="18" charset="0"/>
                          <a:ea typeface="宋体"/>
                          <a:cs typeface="Times New Roman" pitchFamily="18" charset="0"/>
                        </a:rPr>
                        <a:t>无法兼容</a:t>
                      </a:r>
                      <a:r>
                        <a:rPr lang="en-US" altLang="zh-CN" sz="1400" kern="100">
                          <a:solidFill>
                            <a:srgbClr val="0000CC"/>
                          </a:solidFill>
                          <a:latin typeface="Times New Roman" pitchFamily="18" charset="0"/>
                          <a:ea typeface="宋体"/>
                          <a:cs typeface="Times New Roman" pitchFamily="18" charset="0"/>
                        </a:rPr>
                        <a:t>ASCII</a:t>
                      </a:r>
                      <a:r>
                        <a:rPr lang="zh-CN" sz="1400" kern="100">
                          <a:solidFill>
                            <a:srgbClr val="0000CC"/>
                          </a:solidFill>
                          <a:latin typeface="Times New Roman" pitchFamily="18" charset="0"/>
                          <a:ea typeface="宋体"/>
                          <a:cs typeface="Times New Roman" pitchFamily="18" charset="0"/>
                        </a:rPr>
                        <a:t>编码</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EF1"/>
                    </a:solidFill>
                  </a:tcPr>
                </a:tc>
                <a:extLst>
                  <a:ext uri="{0D108BD9-81ED-4DB2-BD59-A6C34878D82A}">
                    <a16:rowId xmlns:a16="http://schemas.microsoft.com/office/drawing/2014/main" val="10002"/>
                  </a:ext>
                </a:extLst>
              </a:tr>
              <a:tr h="652489">
                <a:tc>
                  <a:txBody>
                    <a:bodyPr/>
                    <a:lstStyle/>
                    <a:p>
                      <a:pPr algn="just">
                        <a:spcAft>
                          <a:spcPts val="0"/>
                        </a:spcAft>
                      </a:pPr>
                      <a:r>
                        <a:rPr lang="en-US" sz="1400" kern="100">
                          <a:latin typeface="Times New Roman" pitchFamily="18" charset="0"/>
                          <a:ea typeface="宋体"/>
                          <a:cs typeface="Times New Roman" pitchFamily="18" charset="0"/>
                        </a:rPr>
                        <a:t>UTF-32</a:t>
                      </a:r>
                      <a:endParaRPr lang="zh-CN" sz="1400" kern="100">
                        <a:latin typeface="Times New Roman" pitchFamily="18" charset="0"/>
                        <a:ea typeface="宋体"/>
                        <a:cs typeface="Times New Roman"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en-US" sz="1400" kern="100">
                          <a:latin typeface="Times New Roman" pitchFamily="18" charset="0"/>
                          <a:ea typeface="宋体"/>
                          <a:cs typeface="Times New Roman" pitchFamily="18" charset="0"/>
                        </a:rPr>
                        <a:t>32</a:t>
                      </a:r>
                      <a:r>
                        <a:rPr lang="zh-CN" sz="1400" kern="100">
                          <a:latin typeface="Times New Roman" pitchFamily="18" charset="0"/>
                          <a:ea typeface="宋体"/>
                          <a:cs typeface="Times New Roman" pitchFamily="18" charset="0"/>
                        </a:rPr>
                        <a:t>位</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tc>
                  <a:txBody>
                    <a:bodyPr/>
                    <a:lstStyle/>
                    <a:p>
                      <a:pPr algn="just">
                        <a:spcAft>
                          <a:spcPts val="0"/>
                        </a:spcAft>
                      </a:pPr>
                      <a:r>
                        <a:rPr lang="en-US" sz="1400" kern="100">
                          <a:latin typeface="Times New Roman" pitchFamily="18" charset="0"/>
                          <a:ea typeface="宋体"/>
                          <a:cs typeface="Times New Roman" pitchFamily="18" charset="0"/>
                        </a:rPr>
                        <a:t>UTF-32</a:t>
                      </a:r>
                      <a:r>
                        <a:rPr lang="zh-CN" sz="1400" kern="100">
                          <a:latin typeface="Times New Roman" pitchFamily="18" charset="0"/>
                          <a:ea typeface="宋体"/>
                          <a:cs typeface="Times New Roman" pitchFamily="18" charset="0"/>
                        </a:rPr>
                        <a:t>将每一个</a:t>
                      </a:r>
                      <a:r>
                        <a:rPr lang="en-US" sz="1400" kern="100">
                          <a:latin typeface="Times New Roman" pitchFamily="18" charset="0"/>
                          <a:ea typeface="宋体"/>
                          <a:cs typeface="Times New Roman" pitchFamily="18" charset="0"/>
                        </a:rPr>
                        <a:t>Unicode</a:t>
                      </a:r>
                      <a:r>
                        <a:rPr lang="zh-CN" sz="1400" kern="100">
                          <a:latin typeface="Times New Roman" pitchFamily="18" charset="0"/>
                          <a:ea typeface="宋体"/>
                          <a:cs typeface="Times New Roman" pitchFamily="18" charset="0"/>
                        </a:rPr>
                        <a:t>代码点表示为相同值的</a:t>
                      </a:r>
                      <a:r>
                        <a:rPr lang="en-US" sz="1400" kern="100">
                          <a:latin typeface="Times New Roman" pitchFamily="18" charset="0"/>
                          <a:ea typeface="宋体"/>
                          <a:cs typeface="Times New Roman" pitchFamily="18" charset="0"/>
                        </a:rPr>
                        <a:t>32</a:t>
                      </a:r>
                      <a:r>
                        <a:rPr lang="zh-CN" sz="1400" kern="100">
                          <a:latin typeface="Times New Roman" pitchFamily="18" charset="0"/>
                          <a:ea typeface="宋体"/>
                          <a:cs typeface="Times New Roman" pitchFamily="18" charset="0"/>
                        </a:rPr>
                        <a:t>位整数</a:t>
                      </a: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EDCE1"/>
                    </a:solidFill>
                  </a:tcPr>
                </a:tc>
                <a:extLst>
                  <a:ext uri="{0D108BD9-81ED-4DB2-BD59-A6C34878D82A}">
                    <a16:rowId xmlns:a16="http://schemas.microsoft.com/office/drawing/2014/main" val="10003"/>
                  </a:ext>
                </a:extLst>
              </a:tr>
            </a:tbl>
          </a:graphicData>
        </a:graphic>
      </p:graphicFrame>
      <p:pic>
        <p:nvPicPr>
          <p:cNvPr id="7" name="图片 6"/>
          <p:cNvPicPr>
            <a:picLocks noChangeAspect="1"/>
          </p:cNvPicPr>
          <p:nvPr/>
        </p:nvPicPr>
        <p:blipFill>
          <a:blip r:embed="rId4" cstate="print">
            <a:duotone>
              <a:schemeClr val="accent1">
                <a:shade val="45000"/>
                <a:satMod val="135000"/>
              </a:schemeClr>
              <a:prstClr val="white"/>
            </a:duotone>
          </a:blip>
          <a:stretch>
            <a:fillRect/>
          </a:stretch>
        </p:blipFill>
        <p:spPr>
          <a:xfrm>
            <a:off x="227052" y="3857634"/>
            <a:ext cx="484014" cy="484014"/>
          </a:xfrm>
          <a:prstGeom prst="rect">
            <a:avLst/>
          </a:prstGeom>
        </p:spPr>
      </p:pic>
      <p:sp>
        <p:nvSpPr>
          <p:cNvPr id="8" name="文本框 6"/>
          <p:cNvSpPr txBox="1"/>
          <p:nvPr/>
        </p:nvSpPr>
        <p:spPr>
          <a:xfrm>
            <a:off x="192061" y="4310593"/>
            <a:ext cx="593725" cy="339725"/>
          </a:xfrm>
          <a:prstGeom prst="rect">
            <a:avLst/>
          </a:prstGeom>
          <a:noFill/>
        </p:spPr>
        <p:txBody>
          <a:bodyPr wrap="none">
            <a:spAutoFit/>
          </a:bodyPr>
          <a:lstStyle/>
          <a:p>
            <a:pPr>
              <a:defRPr/>
            </a:pPr>
            <a:r>
              <a:rPr lang="zh-CN" altLang="en-US" sz="1600" i="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bg/>
                                          </p:spTgt>
                                        </p:tgtEl>
                                        <p:attrNameLst>
                                          <p:attrName>style.visibility</p:attrName>
                                        </p:attrNameLst>
                                      </p:cBhvr>
                                      <p:to>
                                        <p:strVal val="visible"/>
                                      </p:to>
                                    </p:set>
                                    <p:anim calcmode="lin" valueType="num">
                                      <p:cBhvr additive="base">
                                        <p:cTn id="13" dur="500" fill="hold"/>
                                        <p:tgtEl>
                                          <p:spTgt spid="11">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1">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 calcmode="lin" valueType="num">
                                      <p:cBhvr additive="base">
                                        <p:cTn id="17"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428610"/>
            <a:ext cx="8429684" cy="4357700"/>
          </a:xfrm>
        </p:spPr>
        <p:txBody>
          <a:bodyPr>
            <a:normAutofit/>
          </a:bodyPr>
          <a:lstStyle/>
          <a:p>
            <a:r>
              <a:rPr lang="zh-CN" altLang="en-US" sz="2200">
                <a:latin typeface="+mn-ea"/>
              </a:rPr>
              <a:t>语法形式一</a:t>
            </a:r>
            <a:endParaRPr sz="2200">
              <a:latin typeface="+mn-ea"/>
            </a:endParaRPr>
          </a:p>
          <a:p>
            <a:endParaRPr sz="2200">
              <a:latin typeface="+mn-ea"/>
            </a:endParaRPr>
          </a:p>
          <a:p>
            <a:endParaRPr sz="2200">
              <a:latin typeface="+mn-ea"/>
            </a:endParaRPr>
          </a:p>
          <a:p>
            <a:r>
              <a:rPr lang="zh-CN" altLang="en-US" sz="2200">
                <a:latin typeface="+mn-ea"/>
              </a:rPr>
              <a:t>语法形式二</a:t>
            </a:r>
            <a:endParaRPr sz="2200">
              <a:latin typeface="+mn-ea"/>
            </a:endParaRPr>
          </a:p>
          <a:p>
            <a:pPr>
              <a:buNone/>
            </a:pPr>
            <a:endParaRPr altLang="zh-CN" sz="2200">
              <a:latin typeface="+mn-ea"/>
            </a:endParaRPr>
          </a:p>
          <a:p>
            <a:pPr>
              <a:buNone/>
            </a:pPr>
            <a:endParaRPr altLang="zh-CN" sz="2200">
              <a:latin typeface="+mn-ea"/>
            </a:endParaRPr>
          </a:p>
          <a:p>
            <a:pPr>
              <a:buNone/>
            </a:pPr>
            <a:endParaRPr altLang="zh-CN" sz="2200">
              <a:latin typeface="+mn-ea"/>
            </a:endParaRPr>
          </a:p>
          <a:p>
            <a:pPr>
              <a:buNone/>
            </a:pPr>
            <a:endParaRPr sz="2200">
              <a:latin typeface="+mn-ea"/>
            </a:endParaRPr>
          </a:p>
          <a:p>
            <a:endParaRPr lang="zh-CN" sz="2400"/>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4" name="标题 3"/>
          <p:cNvSpPr>
            <a:spLocks noGrp="1"/>
          </p:cNvSpPr>
          <p:nvPr>
            <p:ph type="title"/>
          </p:nvPr>
        </p:nvSpPr>
        <p:spPr/>
        <p:txBody>
          <a:bodyPr/>
          <a:lstStyle/>
          <a:p>
            <a:pPr lvl="0"/>
            <a:r>
              <a:rPr lang="en-US"/>
              <a:t>if</a:t>
            </a:r>
            <a:r>
              <a:t>条件语句</a:t>
            </a:r>
          </a:p>
        </p:txBody>
      </p:sp>
      <p:sp>
        <p:nvSpPr>
          <p:cNvPr id="8" name="文本占位符 5"/>
          <p:cNvSpPr txBox="1">
            <a:spLocks/>
          </p:cNvSpPr>
          <p:nvPr/>
        </p:nvSpPr>
        <p:spPr bwMode="auto">
          <a:xfrm>
            <a:off x="714348" y="1071552"/>
            <a:ext cx="6357956" cy="1015663"/>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2000"/>
              <a:t>if(</a:t>
            </a:r>
            <a:r>
              <a:rPr lang="zh-CN" altLang="en-US" sz="2000"/>
              <a:t>条件表达式</a:t>
            </a:r>
            <a:r>
              <a:rPr lang="en-US" sz="2000"/>
              <a:t>){</a:t>
            </a:r>
            <a:endParaRPr lang="zh-CN" altLang="en-US" sz="2000"/>
          </a:p>
          <a:p>
            <a:r>
              <a:rPr lang="zh-CN" altLang="en-US" sz="2000"/>
              <a:t>语句块</a:t>
            </a:r>
          </a:p>
          <a:p>
            <a:r>
              <a:rPr lang="en-US" sz="2000"/>
              <a:t>}</a:t>
            </a:r>
            <a:endParaRPr lang="zh-CN" altLang="en-US" sz="2000"/>
          </a:p>
        </p:txBody>
      </p:sp>
      <p:sp>
        <p:nvSpPr>
          <p:cNvPr id="12" name="文本占位符 5"/>
          <p:cNvSpPr txBox="1">
            <a:spLocks/>
          </p:cNvSpPr>
          <p:nvPr/>
        </p:nvSpPr>
        <p:spPr bwMode="auto">
          <a:xfrm>
            <a:off x="714348" y="2869360"/>
            <a:ext cx="6357956" cy="1631216"/>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2000"/>
              <a:t>if(</a:t>
            </a:r>
            <a:r>
              <a:rPr lang="zh-CN" altLang="en-US" sz="2000"/>
              <a:t>条件表达式</a:t>
            </a:r>
            <a:r>
              <a:rPr lang="en-US" sz="2000"/>
              <a:t>) {</a:t>
            </a:r>
            <a:endParaRPr lang="zh-CN" altLang="en-US" sz="2000"/>
          </a:p>
          <a:p>
            <a:r>
              <a:rPr lang="zh-CN" altLang="en-US" sz="2000"/>
              <a:t>语句块</a:t>
            </a:r>
          </a:p>
          <a:p>
            <a:r>
              <a:rPr lang="en-US" sz="2000"/>
              <a:t>}else{</a:t>
            </a:r>
            <a:endParaRPr lang="zh-CN" altLang="en-US" sz="2000"/>
          </a:p>
          <a:p>
            <a:r>
              <a:rPr lang="zh-CN" altLang="en-US" sz="2000"/>
              <a:t>语句块</a:t>
            </a:r>
          </a:p>
          <a:p>
            <a:r>
              <a:rPr lang="en-US" sz="2000"/>
              <a:t>}</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P spid="1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428610"/>
            <a:ext cx="8429684" cy="4357700"/>
          </a:xfrm>
        </p:spPr>
        <p:txBody>
          <a:bodyPr>
            <a:normAutofit/>
          </a:bodyPr>
          <a:lstStyle/>
          <a:p>
            <a:r>
              <a:rPr lang="zh-CN" altLang="en-US" sz="2200">
                <a:latin typeface="+mn-ea"/>
              </a:rPr>
              <a:t>语法形式三</a:t>
            </a:r>
            <a:endParaRPr sz="2200">
              <a:latin typeface="+mn-ea"/>
            </a:endParaRPr>
          </a:p>
          <a:p>
            <a:endParaRPr sz="2200">
              <a:latin typeface="+mn-ea"/>
            </a:endParaRPr>
          </a:p>
          <a:p>
            <a:endParaRPr sz="2200">
              <a:latin typeface="+mn-ea"/>
            </a:endParaRPr>
          </a:p>
          <a:p>
            <a:pPr>
              <a:buNone/>
            </a:pPr>
            <a:endParaRPr altLang="zh-CN" sz="2200">
              <a:latin typeface="+mn-ea"/>
            </a:endParaRPr>
          </a:p>
          <a:p>
            <a:pPr>
              <a:buNone/>
            </a:pPr>
            <a:endParaRPr altLang="zh-CN" sz="2200">
              <a:latin typeface="+mn-ea"/>
            </a:endParaRPr>
          </a:p>
          <a:p>
            <a:pPr>
              <a:buNone/>
            </a:pPr>
            <a:endParaRPr altLang="zh-CN" sz="2200">
              <a:latin typeface="+mn-ea"/>
            </a:endParaRPr>
          </a:p>
          <a:p>
            <a:pPr>
              <a:buNone/>
            </a:pPr>
            <a:endParaRPr sz="2200">
              <a:latin typeface="+mn-ea"/>
            </a:endParaRPr>
          </a:p>
          <a:p>
            <a:endParaRPr lang="zh-CN" sz="2400"/>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4" name="标题 3"/>
          <p:cNvSpPr>
            <a:spLocks noGrp="1"/>
          </p:cNvSpPr>
          <p:nvPr>
            <p:ph type="title"/>
          </p:nvPr>
        </p:nvSpPr>
        <p:spPr/>
        <p:txBody>
          <a:bodyPr/>
          <a:lstStyle/>
          <a:p>
            <a:pPr lvl="0"/>
            <a:r>
              <a:rPr lang="en-US"/>
              <a:t>if</a:t>
            </a:r>
            <a:r>
              <a:t>条件语句</a:t>
            </a:r>
          </a:p>
        </p:txBody>
      </p:sp>
      <p:sp>
        <p:nvSpPr>
          <p:cNvPr id="8" name="文本占位符 5"/>
          <p:cNvSpPr txBox="1">
            <a:spLocks/>
          </p:cNvSpPr>
          <p:nvPr/>
        </p:nvSpPr>
        <p:spPr bwMode="auto">
          <a:xfrm>
            <a:off x="714348" y="1071552"/>
            <a:ext cx="6357956" cy="3477875"/>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2000"/>
              <a:t>if(</a:t>
            </a:r>
            <a:r>
              <a:rPr lang="zh-CN" altLang="en-US" sz="2000"/>
              <a:t>条件表达式</a:t>
            </a:r>
            <a:r>
              <a:rPr lang="en-US" sz="2000"/>
              <a:t>) {</a:t>
            </a:r>
            <a:endParaRPr lang="zh-CN" altLang="en-US" sz="2000"/>
          </a:p>
          <a:p>
            <a:r>
              <a:rPr lang="zh-CN" altLang="en-US" sz="2000"/>
              <a:t>语句块</a:t>
            </a:r>
          </a:p>
          <a:p>
            <a:r>
              <a:rPr lang="en-US" sz="2000"/>
              <a:t>}else if(</a:t>
            </a:r>
            <a:r>
              <a:rPr lang="zh-CN" altLang="en-US" sz="2000"/>
              <a:t>条件表达式</a:t>
            </a:r>
            <a:r>
              <a:rPr lang="en-US" sz="2000"/>
              <a:t>){</a:t>
            </a:r>
            <a:endParaRPr lang="zh-CN" altLang="en-US" sz="2000"/>
          </a:p>
          <a:p>
            <a:r>
              <a:rPr lang="zh-CN" altLang="en-US" sz="2000"/>
              <a:t>语句块</a:t>
            </a:r>
          </a:p>
          <a:p>
            <a:r>
              <a:rPr lang="en-US" sz="2000"/>
              <a:t>} else if(</a:t>
            </a:r>
            <a:r>
              <a:rPr lang="zh-CN" altLang="en-US" sz="2000"/>
              <a:t>条件表达式</a:t>
            </a:r>
            <a:r>
              <a:rPr lang="en-US" sz="2000"/>
              <a:t>){</a:t>
            </a:r>
            <a:endParaRPr lang="zh-CN" altLang="en-US" sz="2000"/>
          </a:p>
          <a:p>
            <a:r>
              <a:rPr lang="zh-CN" altLang="en-US" sz="2000"/>
              <a:t>语句块</a:t>
            </a:r>
          </a:p>
          <a:p>
            <a:r>
              <a:rPr lang="en-US" sz="2000"/>
              <a:t>}</a:t>
            </a:r>
            <a:endParaRPr lang="zh-CN" altLang="en-US" sz="2000"/>
          </a:p>
          <a:p>
            <a:r>
              <a:rPr lang="en-US" sz="2000"/>
              <a:t>......//</a:t>
            </a:r>
            <a:r>
              <a:rPr lang="zh-CN" altLang="en-US" sz="2000"/>
              <a:t>可以有多个</a:t>
            </a:r>
            <a:r>
              <a:rPr lang="en-US" sz="2000"/>
              <a:t>else if</a:t>
            </a:r>
            <a:r>
              <a:rPr lang="zh-CN" altLang="en-US" sz="2000"/>
              <a:t>语句</a:t>
            </a:r>
          </a:p>
          <a:p>
            <a:r>
              <a:rPr lang="en-US" sz="2000"/>
              <a:t>else{</a:t>
            </a:r>
            <a:endParaRPr lang="zh-CN" altLang="en-US" sz="2000"/>
          </a:p>
          <a:p>
            <a:r>
              <a:rPr lang="zh-CN" altLang="en-US" sz="2000"/>
              <a:t>语句块</a:t>
            </a:r>
          </a:p>
          <a:p>
            <a:r>
              <a:rPr lang="en-US" sz="2000"/>
              <a:t>}</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8"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428610"/>
            <a:ext cx="8429684" cy="4357700"/>
          </a:xfrm>
        </p:spPr>
        <p:txBody>
          <a:bodyPr>
            <a:normAutofit/>
          </a:bodyPr>
          <a:lstStyle/>
          <a:p>
            <a:r>
              <a:rPr lang="zh-CN" altLang="en-US" sz="2200">
                <a:latin typeface="+mn-ea"/>
              </a:rPr>
              <a:t>语法形式二流程图：</a:t>
            </a:r>
            <a:endParaRPr sz="2200">
              <a:latin typeface="+mn-ea"/>
            </a:endParaRPr>
          </a:p>
          <a:p>
            <a:endParaRPr sz="2200">
              <a:latin typeface="+mn-ea"/>
            </a:endParaRPr>
          </a:p>
          <a:p>
            <a:endParaRPr sz="2200">
              <a:latin typeface="+mn-ea"/>
            </a:endParaRPr>
          </a:p>
          <a:p>
            <a:pPr>
              <a:buNone/>
            </a:pPr>
            <a:endParaRPr altLang="zh-CN" sz="2200">
              <a:latin typeface="+mn-ea"/>
            </a:endParaRPr>
          </a:p>
          <a:p>
            <a:pPr>
              <a:buNone/>
            </a:pPr>
            <a:endParaRPr altLang="zh-CN" sz="2200">
              <a:latin typeface="+mn-ea"/>
            </a:endParaRPr>
          </a:p>
          <a:p>
            <a:pPr>
              <a:buNone/>
            </a:pPr>
            <a:endParaRPr altLang="zh-CN" sz="2200">
              <a:latin typeface="+mn-ea"/>
            </a:endParaRPr>
          </a:p>
          <a:p>
            <a:pPr>
              <a:buNone/>
            </a:pPr>
            <a:endParaRPr sz="2200">
              <a:latin typeface="+mn-ea"/>
            </a:endParaRPr>
          </a:p>
          <a:p>
            <a:endParaRPr lang="zh-CN" sz="2400"/>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4" name="标题 3"/>
          <p:cNvSpPr>
            <a:spLocks noGrp="1"/>
          </p:cNvSpPr>
          <p:nvPr>
            <p:ph type="title"/>
          </p:nvPr>
        </p:nvSpPr>
        <p:spPr/>
        <p:txBody>
          <a:bodyPr/>
          <a:lstStyle/>
          <a:p>
            <a:pPr lvl="0"/>
            <a:r>
              <a:rPr lang="en-US"/>
              <a:t>if</a:t>
            </a:r>
            <a:r>
              <a:t>条件语句</a:t>
            </a:r>
          </a:p>
        </p:txBody>
      </p:sp>
      <p:sp>
        <p:nvSpPr>
          <p:cNvPr id="2037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3777" name="Object 1"/>
          <p:cNvGraphicFramePr>
            <a:graphicFrameLocks noChangeAspect="1"/>
          </p:cNvGraphicFramePr>
          <p:nvPr/>
        </p:nvGraphicFramePr>
        <p:xfrm>
          <a:off x="1714480" y="1428742"/>
          <a:ext cx="5676119" cy="2928958"/>
        </p:xfrm>
        <a:graphic>
          <a:graphicData uri="http://schemas.openxmlformats.org/presentationml/2006/ole">
            <mc:AlternateContent xmlns:mc="http://schemas.openxmlformats.org/markup-compatibility/2006">
              <mc:Choice xmlns:v="urn:schemas-microsoft-com:vml" Requires="v">
                <p:oleObj name="Visio" r:id="rId2" imgW="3346727" imgH="1715428" progId="Visio.Drawing.11">
                  <p:embed/>
                </p:oleObj>
              </mc:Choice>
              <mc:Fallback>
                <p:oleObj name="Visio" r:id="rId2" imgW="3346727" imgH="1715428" progId="Visio.Drawing.11">
                  <p:embed/>
                  <p:pic>
                    <p:nvPicPr>
                      <p:cNvPr id="203777"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480" y="1428742"/>
                        <a:ext cx="5676119" cy="29289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3777"/>
                                        </p:tgtEl>
                                        <p:attrNameLst>
                                          <p:attrName>style.visibility</p:attrName>
                                        </p:attrNameLst>
                                      </p:cBhvr>
                                      <p:to>
                                        <p:strVal val="visible"/>
                                      </p:to>
                                    </p:set>
                                    <p:anim calcmode="lin" valueType="num">
                                      <p:cBhvr additive="base">
                                        <p:cTn id="13" dur="500" fill="hold"/>
                                        <p:tgtEl>
                                          <p:spTgt spid="203777"/>
                                        </p:tgtEl>
                                        <p:attrNameLst>
                                          <p:attrName>ppt_x</p:attrName>
                                        </p:attrNameLst>
                                      </p:cBhvr>
                                      <p:tavLst>
                                        <p:tav tm="0">
                                          <p:val>
                                            <p:strVal val="#ppt_x"/>
                                          </p:val>
                                        </p:tav>
                                        <p:tav tm="100000">
                                          <p:val>
                                            <p:strVal val="#ppt_x"/>
                                          </p:val>
                                        </p:tav>
                                      </p:tavLst>
                                    </p:anim>
                                    <p:anim calcmode="lin" valueType="num">
                                      <p:cBhvr additive="base">
                                        <p:cTn id="14" dur="500" fill="hold"/>
                                        <p:tgtEl>
                                          <p:spTgt spid="2037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a:t>IfDemo.java</a:t>
            </a:r>
            <a:r>
              <a:rPr lang="zh-CN" altLang="en-US" sz="2400"/>
              <a:t>（代码</a:t>
            </a:r>
            <a:r>
              <a:rPr sz="2400"/>
              <a:t>1</a:t>
            </a:r>
            <a:r>
              <a:rPr lang="zh-CN" altLang="en-US" sz="2400"/>
              <a:t>）</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067738"/>
            <a:ext cx="8429652" cy="3647152"/>
          </a:xfrm>
        </p:spPr>
        <p:txBody>
          <a:bodyPr/>
          <a:lstStyle/>
          <a:p>
            <a:r>
              <a:rPr lang="en-US" sz="1400" err="1"/>
              <a:t>int</a:t>
            </a:r>
            <a:r>
              <a:rPr lang="en-US" sz="1400"/>
              <a:t> g = 67;</a:t>
            </a:r>
            <a:endParaRPr sz="1400"/>
          </a:p>
          <a:p>
            <a:r>
              <a:rPr lang="en-US" sz="1400"/>
              <a:t>// </a:t>
            </a:r>
            <a:r>
              <a:rPr sz="1400"/>
              <a:t>判断</a:t>
            </a:r>
            <a:r>
              <a:rPr lang="en-US" sz="1400"/>
              <a:t>g</a:t>
            </a:r>
            <a:r>
              <a:rPr sz="1400"/>
              <a:t>是否是负数</a:t>
            </a:r>
          </a:p>
          <a:p>
            <a:r>
              <a:rPr lang="en-US" sz="1400"/>
              <a:t>if (g &lt; 0) {</a:t>
            </a:r>
            <a:endParaRPr sz="1400"/>
          </a:p>
          <a:p>
            <a:r>
              <a:rPr lang="en-US" sz="1400"/>
              <a:t>	</a:t>
            </a:r>
            <a:r>
              <a:rPr lang="en-US" sz="1400" err="1"/>
              <a:t>System.out.println</a:t>
            </a:r>
            <a:r>
              <a:rPr lang="en-US" sz="1400"/>
              <a:t>("</a:t>
            </a:r>
            <a:r>
              <a:rPr sz="1400"/>
              <a:t>负数</a:t>
            </a:r>
            <a:r>
              <a:rPr lang="en-US" sz="1400"/>
              <a:t>");</a:t>
            </a:r>
            <a:endParaRPr sz="1400"/>
          </a:p>
          <a:p>
            <a:r>
              <a:rPr lang="en-US" sz="1400"/>
              <a:t>}</a:t>
            </a:r>
            <a:endParaRPr sz="1400"/>
          </a:p>
          <a:p>
            <a:r>
              <a:rPr lang="en-US" sz="1400"/>
              <a:t>// </a:t>
            </a:r>
            <a:r>
              <a:rPr sz="1400"/>
              <a:t>判断</a:t>
            </a:r>
            <a:r>
              <a:rPr lang="en-US" sz="1400"/>
              <a:t>g</a:t>
            </a:r>
            <a:r>
              <a:rPr sz="1400"/>
              <a:t>是偶数还是奇数</a:t>
            </a:r>
          </a:p>
          <a:p>
            <a:r>
              <a:rPr lang="en-US" sz="1400"/>
              <a:t>if (g % 2 == 0) {</a:t>
            </a:r>
            <a:endParaRPr sz="1400"/>
          </a:p>
          <a:p>
            <a:r>
              <a:rPr lang="en-US" sz="1400"/>
              <a:t>	</a:t>
            </a:r>
            <a:r>
              <a:rPr lang="en-US" sz="1400" err="1"/>
              <a:t>System.out.println</a:t>
            </a:r>
            <a:r>
              <a:rPr lang="en-US" sz="1400"/>
              <a:t>("</a:t>
            </a:r>
            <a:r>
              <a:rPr sz="1400"/>
              <a:t>偶数</a:t>
            </a:r>
            <a:r>
              <a:rPr lang="en-US" sz="1400"/>
              <a:t>");</a:t>
            </a:r>
            <a:endParaRPr sz="1400"/>
          </a:p>
          <a:p>
            <a:r>
              <a:rPr lang="en-US" sz="1400"/>
              <a:t>} else {</a:t>
            </a:r>
            <a:endParaRPr sz="1400"/>
          </a:p>
          <a:p>
            <a:r>
              <a:rPr lang="en-US" sz="1400"/>
              <a:t>	</a:t>
            </a:r>
            <a:r>
              <a:rPr lang="en-US" sz="1400" err="1"/>
              <a:t>System.out.println</a:t>
            </a:r>
            <a:r>
              <a:rPr lang="en-US" sz="1400"/>
              <a:t>("</a:t>
            </a:r>
            <a:r>
              <a:rPr sz="1400"/>
              <a:t>奇数</a:t>
            </a:r>
            <a:r>
              <a:rPr lang="en-US" sz="1400"/>
              <a:t>");</a:t>
            </a:r>
            <a:endParaRPr sz="1400"/>
          </a:p>
          <a:p>
            <a:r>
              <a:rPr lang="en-US" sz="1400"/>
              <a:t>}</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a:t>IfDemo.java</a:t>
            </a:r>
            <a:r>
              <a:rPr lang="zh-CN" altLang="en-US" sz="2400"/>
              <a:t> （代码</a:t>
            </a:r>
            <a:r>
              <a:rPr sz="2400"/>
              <a:t>2</a:t>
            </a:r>
            <a:r>
              <a:rPr lang="zh-CN" altLang="en-US" sz="2400"/>
              <a:t>）</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928676"/>
            <a:ext cx="8429652" cy="3970318"/>
          </a:xfrm>
        </p:spPr>
        <p:txBody>
          <a:bodyPr/>
          <a:lstStyle/>
          <a:p>
            <a:r>
              <a:rPr lang="en-US" sz="1400"/>
              <a:t>// </a:t>
            </a:r>
            <a:r>
              <a:rPr sz="1400"/>
              <a:t>判断</a:t>
            </a:r>
            <a:r>
              <a:rPr lang="en-US" sz="1400"/>
              <a:t>g</a:t>
            </a:r>
            <a:r>
              <a:rPr sz="1400"/>
              <a:t>的等级</a:t>
            </a:r>
          </a:p>
          <a:p>
            <a:r>
              <a:rPr lang="en-US" sz="1400"/>
              <a:t>if (g &gt;= 90) {</a:t>
            </a:r>
            <a:endParaRPr sz="1400"/>
          </a:p>
          <a:p>
            <a:r>
              <a:rPr lang="en-US" sz="1400"/>
              <a:t>	</a:t>
            </a:r>
            <a:r>
              <a:rPr lang="en-US" sz="1400" err="1"/>
              <a:t>System.out.println</a:t>
            </a:r>
            <a:r>
              <a:rPr lang="en-US" sz="1400"/>
              <a:t>("</a:t>
            </a:r>
            <a:r>
              <a:rPr sz="1400"/>
              <a:t>优秀</a:t>
            </a:r>
            <a:r>
              <a:rPr lang="en-US" sz="1400"/>
              <a:t>");</a:t>
            </a:r>
            <a:endParaRPr sz="1400"/>
          </a:p>
          <a:p>
            <a:r>
              <a:rPr lang="en-US" sz="1400"/>
              <a:t>} else if (g &gt;= 80) {</a:t>
            </a:r>
            <a:endParaRPr sz="1400"/>
          </a:p>
          <a:p>
            <a:r>
              <a:rPr lang="en-US" sz="1400"/>
              <a:t>	</a:t>
            </a:r>
            <a:r>
              <a:rPr lang="en-US" sz="1400" err="1"/>
              <a:t>System.out.println</a:t>
            </a:r>
            <a:r>
              <a:rPr lang="en-US" sz="1400"/>
              <a:t>("</a:t>
            </a:r>
            <a:r>
              <a:rPr sz="1400"/>
              <a:t>良好</a:t>
            </a:r>
            <a:r>
              <a:rPr lang="en-US" sz="1400"/>
              <a:t>");</a:t>
            </a:r>
            <a:endParaRPr sz="1400"/>
          </a:p>
          <a:p>
            <a:r>
              <a:rPr lang="en-US" sz="1400"/>
              <a:t>} else if (g &gt;= 70) {</a:t>
            </a:r>
            <a:endParaRPr sz="1400"/>
          </a:p>
          <a:p>
            <a:r>
              <a:rPr lang="en-US" sz="1400"/>
              <a:t>	</a:t>
            </a:r>
            <a:r>
              <a:rPr lang="en-US" sz="1400" err="1"/>
              <a:t>System.out.println</a:t>
            </a:r>
            <a:r>
              <a:rPr lang="en-US" sz="1400"/>
              <a:t>("</a:t>
            </a:r>
            <a:r>
              <a:rPr sz="1400"/>
              <a:t>中等</a:t>
            </a:r>
            <a:r>
              <a:rPr lang="en-US" sz="1400"/>
              <a:t>");</a:t>
            </a:r>
            <a:endParaRPr sz="1400"/>
          </a:p>
          <a:p>
            <a:r>
              <a:rPr lang="en-US" sz="1400"/>
              <a:t>} else if (g &gt;= 60) {</a:t>
            </a:r>
            <a:endParaRPr sz="1400"/>
          </a:p>
          <a:p>
            <a:r>
              <a:rPr lang="en-US" sz="1400"/>
              <a:t>	</a:t>
            </a:r>
            <a:r>
              <a:rPr lang="en-US" sz="1400" err="1"/>
              <a:t>System.out.println</a:t>
            </a:r>
            <a:r>
              <a:rPr lang="en-US" sz="1400"/>
              <a:t>("</a:t>
            </a:r>
            <a:r>
              <a:rPr sz="1400"/>
              <a:t>及格</a:t>
            </a:r>
            <a:r>
              <a:rPr lang="en-US" sz="1400"/>
              <a:t>");</a:t>
            </a:r>
            <a:endParaRPr sz="1400"/>
          </a:p>
          <a:p>
            <a:r>
              <a:rPr lang="en-US" sz="1400"/>
              <a:t>} else {</a:t>
            </a:r>
            <a:endParaRPr sz="1400"/>
          </a:p>
          <a:p>
            <a:r>
              <a:rPr lang="en-US" sz="1400"/>
              <a:t>	</a:t>
            </a:r>
            <a:r>
              <a:rPr lang="en-US" sz="1400" err="1"/>
              <a:t>System.out.println</a:t>
            </a:r>
            <a:r>
              <a:rPr lang="en-US" sz="1400"/>
              <a:t>("</a:t>
            </a:r>
            <a:r>
              <a:rPr sz="1400"/>
              <a:t>不及格</a:t>
            </a:r>
            <a:r>
              <a:rPr lang="en-US" sz="1400"/>
              <a:t>");</a:t>
            </a:r>
            <a:endParaRPr sz="1400"/>
          </a:p>
          <a:p>
            <a:r>
              <a:rPr lang="en-US" sz="1400"/>
              <a:t>}</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idx="1"/>
          </p:nvPr>
        </p:nvSpPr>
        <p:spPr/>
        <p:txBody>
          <a:bodyPr/>
          <a:lstStyle/>
          <a:p>
            <a:r>
              <a:rPr sz="1800"/>
              <a:t>switch</a:t>
            </a:r>
            <a:r>
              <a:rPr lang="zh-CN" sz="1800"/>
              <a:t>语句是由一个控制表达式和多个</a:t>
            </a:r>
            <a:r>
              <a:rPr sz="1800"/>
              <a:t>case</a:t>
            </a:r>
            <a:r>
              <a:rPr lang="zh-CN" sz="1800"/>
              <a:t>标签组成</a:t>
            </a:r>
            <a:endParaRPr sz="1800"/>
          </a:p>
          <a:p>
            <a:r>
              <a:rPr lang="zh-CN" sz="1800"/>
              <a:t>与</a:t>
            </a:r>
            <a:r>
              <a:rPr sz="1800"/>
              <a:t>if</a:t>
            </a:r>
            <a:r>
              <a:rPr lang="zh-CN" sz="1800"/>
              <a:t>语句不同的是，</a:t>
            </a:r>
            <a:r>
              <a:rPr sz="1800"/>
              <a:t>switch</a:t>
            </a:r>
            <a:r>
              <a:rPr lang="zh-CN" sz="1800"/>
              <a:t>语句后面的控制表达式的数据类型只能是</a:t>
            </a:r>
            <a:r>
              <a:rPr sz="1800" u="sng">
                <a:solidFill>
                  <a:schemeClr val="accent1"/>
                </a:solidFill>
              </a:rPr>
              <a:t>byte</a:t>
            </a:r>
            <a:r>
              <a:rPr lang="zh-CN" sz="1800" u="sng">
                <a:solidFill>
                  <a:schemeClr val="accent1"/>
                </a:solidFill>
              </a:rPr>
              <a:t>、</a:t>
            </a:r>
            <a:r>
              <a:rPr sz="1800" u="sng">
                <a:solidFill>
                  <a:schemeClr val="accent1"/>
                </a:solidFill>
              </a:rPr>
              <a:t>short</a:t>
            </a:r>
            <a:r>
              <a:rPr lang="zh-CN" sz="1800" u="sng">
                <a:solidFill>
                  <a:schemeClr val="accent1"/>
                </a:solidFill>
              </a:rPr>
              <a:t>、</a:t>
            </a:r>
            <a:r>
              <a:rPr sz="1800" u="sng">
                <a:solidFill>
                  <a:schemeClr val="accent1"/>
                </a:solidFill>
              </a:rPr>
              <a:t>char</a:t>
            </a:r>
            <a:r>
              <a:rPr lang="zh-CN" sz="1800" u="sng">
                <a:solidFill>
                  <a:schemeClr val="accent1"/>
                </a:solidFill>
              </a:rPr>
              <a:t>、</a:t>
            </a:r>
            <a:r>
              <a:rPr sz="1800" u="sng">
                <a:solidFill>
                  <a:schemeClr val="accent1"/>
                </a:solidFill>
              </a:rPr>
              <a:t>int</a:t>
            </a:r>
            <a:r>
              <a:rPr lang="zh-CN" sz="1800" u="sng">
                <a:solidFill>
                  <a:schemeClr val="accent1"/>
                </a:solidFill>
              </a:rPr>
              <a:t>四种类型</a:t>
            </a:r>
            <a:r>
              <a:rPr lang="zh-CN" sz="1800"/>
              <a:t>，</a:t>
            </a:r>
            <a:r>
              <a:rPr sz="1800"/>
              <a:t>boolean</a:t>
            </a:r>
            <a:r>
              <a:rPr lang="zh-CN" sz="1800"/>
              <a:t>类型等其他类型是不被允许的</a:t>
            </a:r>
            <a:endParaRPr sz="1800"/>
          </a:p>
          <a:p>
            <a:r>
              <a:rPr lang="zh-CN" sz="1800"/>
              <a:t>但从</a:t>
            </a:r>
            <a:r>
              <a:rPr sz="1800"/>
              <a:t>Java 7</a:t>
            </a:r>
            <a:r>
              <a:rPr lang="zh-CN" sz="1800"/>
              <a:t>开始</a:t>
            </a:r>
            <a:r>
              <a:rPr lang="zh-CN" sz="1800">
                <a:solidFill>
                  <a:schemeClr val="accent1"/>
                </a:solidFill>
              </a:rPr>
              <a:t>允许枚举类型和</a:t>
            </a:r>
            <a:r>
              <a:rPr sz="1800">
                <a:solidFill>
                  <a:schemeClr val="accent1"/>
                </a:solidFill>
              </a:rPr>
              <a:t>String</a:t>
            </a:r>
            <a:r>
              <a:rPr lang="zh-CN" sz="1800">
                <a:solidFill>
                  <a:schemeClr val="accent1"/>
                </a:solidFill>
              </a:rPr>
              <a:t>字符串类型</a:t>
            </a:r>
          </a:p>
        </p:txBody>
      </p:sp>
      <p:sp>
        <p:nvSpPr>
          <p:cNvPr id="4" name="标题 3"/>
          <p:cNvSpPr>
            <a:spLocks noGrp="1"/>
          </p:cNvSpPr>
          <p:nvPr>
            <p:ph type="title"/>
          </p:nvPr>
        </p:nvSpPr>
        <p:spPr/>
        <p:txBody>
          <a:bodyPr/>
          <a:lstStyle/>
          <a:p>
            <a:pPr lvl="0"/>
            <a:r>
              <a:rPr lang="en-US"/>
              <a:t>switch</a:t>
            </a:r>
            <a:r>
              <a:t>语句</a:t>
            </a:r>
          </a:p>
        </p:txBody>
      </p:sp>
      <p:pic>
        <p:nvPicPr>
          <p:cNvPr id="6" name="图片占位符 5" descr="图片2.jpg"/>
          <p:cNvPicPr>
            <a:picLocks noGrp="1" noChangeAspect="1"/>
          </p:cNvPicPr>
          <p:nvPr>
            <p:ph type="pic" sz="quarter" idx="11"/>
          </p:nvPr>
        </p:nvPicPr>
        <p:blipFill>
          <a:blip r:embed="rId2"/>
          <a:srcRect l="3351" r="3351"/>
          <a:stretch>
            <a:fillRect/>
          </a:stretch>
        </p:blipFill>
        <p:spPr>
          <a:xfrm>
            <a:off x="928662" y="1071572"/>
            <a:ext cx="2643187" cy="2786062"/>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357172"/>
            <a:ext cx="8207375" cy="2357452"/>
          </a:xfrm>
        </p:spPr>
        <p:txBody>
          <a:bodyPr>
            <a:normAutofit/>
          </a:bodyPr>
          <a:lstStyle/>
          <a:p>
            <a:r>
              <a:rPr lang="zh-CN" altLang="en-US" sz="2200">
                <a:latin typeface="+mn-ea"/>
              </a:rPr>
              <a:t>语法</a:t>
            </a:r>
            <a:endParaRPr sz="2200">
              <a:latin typeface="+mn-ea"/>
            </a:endParaRPr>
          </a:p>
          <a:p>
            <a:pPr>
              <a:buNone/>
            </a:pPr>
            <a:endParaRPr altLang="zh-CN" sz="2200">
              <a:latin typeface="+mn-ea"/>
            </a:endParaRPr>
          </a:p>
          <a:p>
            <a:pPr>
              <a:buNone/>
            </a:pPr>
            <a:endParaRPr altLang="zh-CN" sz="2200">
              <a:latin typeface="+mn-ea"/>
            </a:endParaRPr>
          </a:p>
          <a:p>
            <a:pPr>
              <a:buNone/>
            </a:pPr>
            <a:endParaRPr altLang="zh-CN" sz="2200">
              <a:latin typeface="+mn-ea"/>
            </a:endParaRPr>
          </a:p>
          <a:p>
            <a:pPr>
              <a:buNone/>
            </a:pPr>
            <a:endParaRPr sz="2200">
              <a:latin typeface="+mn-ea"/>
            </a:endParaRPr>
          </a:p>
          <a:p>
            <a:endParaRPr lang="zh-CN" sz="2400"/>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4" name="标题 3"/>
          <p:cNvSpPr>
            <a:spLocks noGrp="1"/>
          </p:cNvSpPr>
          <p:nvPr>
            <p:ph type="title"/>
          </p:nvPr>
        </p:nvSpPr>
        <p:spPr/>
        <p:txBody>
          <a:bodyPr/>
          <a:lstStyle/>
          <a:p>
            <a:pPr lvl="0"/>
            <a:r>
              <a:rPr lang="en-US"/>
              <a:t>switch</a:t>
            </a:r>
            <a:r>
              <a:t>语句</a:t>
            </a:r>
          </a:p>
        </p:txBody>
      </p:sp>
      <p:sp>
        <p:nvSpPr>
          <p:cNvPr id="12" name="文本占位符 11"/>
          <p:cNvSpPr>
            <a:spLocks noGrp="1"/>
          </p:cNvSpPr>
          <p:nvPr>
            <p:ph type="body" sz="quarter" idx="11"/>
          </p:nvPr>
        </p:nvSpPr>
        <p:spPr>
          <a:xfrm>
            <a:off x="1571604" y="785800"/>
            <a:ext cx="6286544" cy="4293465"/>
          </a:xfrm>
        </p:spPr>
        <p:txBody>
          <a:bodyPr/>
          <a:lstStyle/>
          <a:p>
            <a:r>
              <a:rPr lang="en-US" sz="1400"/>
              <a:t>switch (</a:t>
            </a:r>
            <a:r>
              <a:rPr sz="1400"/>
              <a:t>控制表达式</a:t>
            </a:r>
            <a:r>
              <a:rPr lang="en-US" sz="1400"/>
              <a:t>){</a:t>
            </a:r>
            <a:endParaRPr sz="1400"/>
          </a:p>
          <a:p>
            <a:r>
              <a:rPr lang="en-US" sz="1400"/>
              <a:t>case value1 : </a:t>
            </a:r>
            <a:endParaRPr sz="1400"/>
          </a:p>
          <a:p>
            <a:r>
              <a:rPr lang="en-US" sz="1400"/>
              <a:t>	</a:t>
            </a:r>
            <a:r>
              <a:rPr sz="1400"/>
              <a:t>语句</a:t>
            </a:r>
            <a:r>
              <a:rPr lang="en-US" sz="1400"/>
              <a:t>1;</a:t>
            </a:r>
            <a:endParaRPr sz="1400"/>
          </a:p>
          <a:p>
            <a:r>
              <a:rPr lang="en-US" sz="1400"/>
              <a:t>	break;</a:t>
            </a:r>
            <a:endParaRPr sz="1400"/>
          </a:p>
          <a:p>
            <a:r>
              <a:rPr lang="en-US" sz="1400"/>
              <a:t>case value2 : </a:t>
            </a:r>
            <a:endParaRPr sz="1400"/>
          </a:p>
          <a:p>
            <a:r>
              <a:rPr lang="en-US" sz="1400"/>
              <a:t>	</a:t>
            </a:r>
            <a:r>
              <a:rPr sz="1400"/>
              <a:t>语句</a:t>
            </a:r>
            <a:r>
              <a:rPr lang="en-US" sz="1400"/>
              <a:t>2;</a:t>
            </a:r>
            <a:endParaRPr sz="1400"/>
          </a:p>
          <a:p>
            <a:r>
              <a:rPr lang="en-US" sz="1400"/>
              <a:t>	break;</a:t>
            </a:r>
            <a:endParaRPr sz="1400"/>
          </a:p>
          <a:p>
            <a:r>
              <a:rPr lang="en-US" sz="1400"/>
              <a:t>......</a:t>
            </a:r>
            <a:endParaRPr sz="1400"/>
          </a:p>
          <a:p>
            <a:r>
              <a:rPr lang="en-US" sz="1400"/>
              <a:t>case </a:t>
            </a:r>
            <a:r>
              <a:rPr lang="en-US" sz="1400" err="1"/>
              <a:t>valueN</a:t>
            </a:r>
            <a:r>
              <a:rPr lang="en-US" sz="1400"/>
              <a:t> : </a:t>
            </a:r>
            <a:endParaRPr sz="1400"/>
          </a:p>
          <a:p>
            <a:r>
              <a:rPr lang="en-US" sz="1400"/>
              <a:t>	</a:t>
            </a:r>
            <a:r>
              <a:rPr sz="1400"/>
              <a:t>语句</a:t>
            </a:r>
            <a:r>
              <a:rPr lang="en-US" sz="1400"/>
              <a:t>N;</a:t>
            </a:r>
            <a:endParaRPr sz="1400"/>
          </a:p>
          <a:p>
            <a:r>
              <a:rPr lang="en-US" sz="1400"/>
              <a:t>	break;</a:t>
            </a:r>
            <a:endParaRPr sz="1400"/>
          </a:p>
          <a:p>
            <a:r>
              <a:rPr lang="en-US" sz="1400"/>
              <a:t>[default : </a:t>
            </a:r>
            <a:r>
              <a:rPr sz="1400"/>
              <a:t>默认语句</a:t>
            </a:r>
            <a:r>
              <a:rPr lang="en-US" sz="1400"/>
              <a:t>; ]</a:t>
            </a:r>
            <a:endParaRPr sz="1400"/>
          </a:p>
          <a:p>
            <a:r>
              <a:rPr lang="en-US" sz="1400"/>
              <a:t>}</a:t>
            </a:r>
            <a:endParaRPr lang="zh-CN" altLang="en-US"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bg/>
                                          </p:spTgt>
                                        </p:tgtEl>
                                        <p:attrNameLst>
                                          <p:attrName>style.visibility</p:attrName>
                                        </p:attrNameLst>
                                      </p:cBhvr>
                                      <p:to>
                                        <p:strVal val="visible"/>
                                      </p:to>
                                    </p:set>
                                    <p:anim calcmode="lin" valueType="num">
                                      <p:cBhvr additive="base">
                                        <p:cTn id="13" dur="500" fill="hold"/>
                                        <p:tgtEl>
                                          <p:spTgt spid="12">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 calcmode="lin" valueType="num">
                                      <p:cBhvr additive="base">
                                        <p:cTn id="1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anim calcmode="lin" valueType="num">
                                      <p:cBhvr additive="base">
                                        <p:cTn id="21"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2">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anim calcmode="lin" valueType="num">
                                      <p:cBhvr additive="base">
                                        <p:cTn id="25"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anim calcmode="lin" valueType="num">
                                      <p:cBhvr additive="base">
                                        <p:cTn id="29"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anim calcmode="lin" valueType="num">
                                      <p:cBhvr additive="base">
                                        <p:cTn id="33" dur="500" fill="hold"/>
                                        <p:tgtEl>
                                          <p:spTgt spid="12">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2">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anim calcmode="lin" valueType="num">
                                      <p:cBhvr additive="base">
                                        <p:cTn id="37" dur="500" fill="hold"/>
                                        <p:tgtEl>
                                          <p:spTgt spid="12">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2">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anim calcmode="lin" valueType="num">
                                      <p:cBhvr additive="base">
                                        <p:cTn id="41" dur="500" fill="hold"/>
                                        <p:tgtEl>
                                          <p:spTgt spid="12">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2">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xEl>
                                              <p:pRg st="7" end="7"/>
                                            </p:txEl>
                                          </p:spTgt>
                                        </p:tgtEl>
                                        <p:attrNameLst>
                                          <p:attrName>style.visibility</p:attrName>
                                        </p:attrNameLst>
                                      </p:cBhvr>
                                      <p:to>
                                        <p:strVal val="visible"/>
                                      </p:to>
                                    </p:set>
                                    <p:anim calcmode="lin" valueType="num">
                                      <p:cBhvr additive="base">
                                        <p:cTn id="45" dur="500" fill="hold"/>
                                        <p:tgtEl>
                                          <p:spTgt spid="12">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12">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2">
                                            <p:txEl>
                                              <p:pRg st="8" end="8"/>
                                            </p:txEl>
                                          </p:spTgt>
                                        </p:tgtEl>
                                        <p:attrNameLst>
                                          <p:attrName>style.visibility</p:attrName>
                                        </p:attrNameLst>
                                      </p:cBhvr>
                                      <p:to>
                                        <p:strVal val="visible"/>
                                      </p:to>
                                    </p:set>
                                    <p:anim calcmode="lin" valueType="num">
                                      <p:cBhvr additive="base">
                                        <p:cTn id="49" dur="500" fill="hold"/>
                                        <p:tgtEl>
                                          <p:spTgt spid="12">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2">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2">
                                            <p:txEl>
                                              <p:pRg st="9" end="9"/>
                                            </p:txEl>
                                          </p:spTgt>
                                        </p:tgtEl>
                                        <p:attrNameLst>
                                          <p:attrName>style.visibility</p:attrName>
                                        </p:attrNameLst>
                                      </p:cBhvr>
                                      <p:to>
                                        <p:strVal val="visible"/>
                                      </p:to>
                                    </p:set>
                                    <p:anim calcmode="lin" valueType="num">
                                      <p:cBhvr additive="base">
                                        <p:cTn id="53" dur="500" fill="hold"/>
                                        <p:tgtEl>
                                          <p:spTgt spid="12">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2">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2">
                                            <p:txEl>
                                              <p:pRg st="10" end="10"/>
                                            </p:txEl>
                                          </p:spTgt>
                                        </p:tgtEl>
                                        <p:attrNameLst>
                                          <p:attrName>style.visibility</p:attrName>
                                        </p:attrNameLst>
                                      </p:cBhvr>
                                      <p:to>
                                        <p:strVal val="visible"/>
                                      </p:to>
                                    </p:set>
                                    <p:anim calcmode="lin" valueType="num">
                                      <p:cBhvr additive="base">
                                        <p:cTn id="57" dur="500" fill="hold"/>
                                        <p:tgtEl>
                                          <p:spTgt spid="12">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12">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2">
                                            <p:txEl>
                                              <p:pRg st="11" end="11"/>
                                            </p:txEl>
                                          </p:spTgt>
                                        </p:tgtEl>
                                        <p:attrNameLst>
                                          <p:attrName>style.visibility</p:attrName>
                                        </p:attrNameLst>
                                      </p:cBhvr>
                                      <p:to>
                                        <p:strVal val="visible"/>
                                      </p:to>
                                    </p:set>
                                    <p:anim calcmode="lin" valueType="num">
                                      <p:cBhvr additive="base">
                                        <p:cTn id="61" dur="500" fill="hold"/>
                                        <p:tgtEl>
                                          <p:spTgt spid="12">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12">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2">
                                            <p:txEl>
                                              <p:pRg st="12" end="12"/>
                                            </p:txEl>
                                          </p:spTgt>
                                        </p:tgtEl>
                                        <p:attrNameLst>
                                          <p:attrName>style.visibility</p:attrName>
                                        </p:attrNameLst>
                                      </p:cBhvr>
                                      <p:to>
                                        <p:strVal val="visible"/>
                                      </p:to>
                                    </p:set>
                                    <p:anim calcmode="lin" valueType="num">
                                      <p:cBhvr additive="base">
                                        <p:cTn id="65" dur="500" fill="hold"/>
                                        <p:tgtEl>
                                          <p:spTgt spid="12">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2" grpId="0" uiExpand="1" build="p" animBg="1"/>
    </p:bldLst>
  </p:timing>
</p:sld>
</file>

<file path=ppt/slides/slide8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9" name="文本占位符 8"/>
          <p:cNvSpPr>
            <a:spLocks noGrp="1"/>
          </p:cNvSpPr>
          <p:nvPr>
            <p:ph type="body" sz="quarter" idx="11"/>
          </p:nvPr>
        </p:nvSpPr>
        <p:spPr>
          <a:xfrm>
            <a:off x="2555776" y="868946"/>
            <a:ext cx="6429420" cy="3643338"/>
          </a:xfrm>
        </p:spPr>
        <p:txBody>
          <a:bodyPr/>
          <a:lstStyle/>
          <a:p>
            <a:pPr lvl="0"/>
            <a:r>
              <a:rPr lang="en-US"/>
              <a:t>1</a:t>
            </a:r>
            <a:r>
              <a:t>、控制表达式的数据类型只能是</a:t>
            </a:r>
            <a:r>
              <a:rPr lang="en-US"/>
              <a:t>byte</a:t>
            </a:r>
            <a:r>
              <a:t>、</a:t>
            </a:r>
            <a:r>
              <a:rPr lang="en-US"/>
              <a:t>short</a:t>
            </a:r>
            <a:r>
              <a:t>、</a:t>
            </a:r>
            <a:r>
              <a:rPr lang="en-US"/>
              <a:t>char</a:t>
            </a:r>
            <a:r>
              <a:t>、</a:t>
            </a:r>
            <a:r>
              <a:rPr lang="en-US" err="1"/>
              <a:t>int</a:t>
            </a:r>
            <a:r>
              <a:t>、</a:t>
            </a:r>
            <a:r>
              <a:rPr lang="en-US"/>
              <a:t>String</a:t>
            </a:r>
            <a:r>
              <a:t>和</a:t>
            </a:r>
            <a:r>
              <a:rPr u="sng">
                <a:solidFill>
                  <a:schemeClr val="accent1"/>
                </a:solidFill>
              </a:rPr>
              <a:t>枚举类型</a:t>
            </a:r>
            <a:r>
              <a:t>；</a:t>
            </a:r>
          </a:p>
          <a:p>
            <a:pPr lvl="0"/>
            <a:r>
              <a:rPr lang="en-US"/>
              <a:t>2</a:t>
            </a:r>
            <a:r>
              <a:t>、</a:t>
            </a:r>
            <a:r>
              <a:rPr lang="en-US"/>
              <a:t>case</a:t>
            </a:r>
            <a:r>
              <a:t>标签后的</a:t>
            </a:r>
            <a:r>
              <a:rPr lang="en-US"/>
              <a:t>value</a:t>
            </a:r>
            <a:r>
              <a:t>值必须是常量，且数据类型必须与控制表达式的值保持一致；</a:t>
            </a:r>
          </a:p>
          <a:p>
            <a:pPr lvl="0"/>
            <a:r>
              <a:rPr lang="en-US"/>
              <a:t>3</a:t>
            </a:r>
            <a:r>
              <a:t>、</a:t>
            </a:r>
            <a:r>
              <a:rPr lang="en-US"/>
              <a:t>break</a:t>
            </a:r>
            <a:r>
              <a:t>用于跳出</a:t>
            </a:r>
            <a:r>
              <a:rPr lang="en-US"/>
              <a:t>switch</a:t>
            </a:r>
            <a:r>
              <a:t>语句，即当执行完一个</a:t>
            </a:r>
            <a:r>
              <a:rPr lang="en-US"/>
              <a:t>case</a:t>
            </a:r>
            <a:r>
              <a:t>分支后，终止</a:t>
            </a:r>
            <a:r>
              <a:rPr lang="en-US"/>
              <a:t>switch</a:t>
            </a:r>
            <a:r>
              <a:t>语句的执行；只有在一些特殊情况下，当多个连续的</a:t>
            </a:r>
            <a:r>
              <a:rPr lang="en-US"/>
              <a:t>case</a:t>
            </a:r>
            <a:r>
              <a:t>值要执行一组相同的操作时，此时可以不用</a:t>
            </a:r>
            <a:r>
              <a:rPr lang="en-US"/>
              <a:t>break</a:t>
            </a:r>
            <a:r>
              <a:t>。</a:t>
            </a:r>
          </a:p>
          <a:p>
            <a:pPr lvl="0"/>
            <a:r>
              <a:rPr lang="en-US"/>
              <a:t>4</a:t>
            </a:r>
            <a:r>
              <a:t>、</a:t>
            </a:r>
            <a:r>
              <a:rPr lang="en-US"/>
              <a:t>default</a:t>
            </a:r>
            <a:r>
              <a:t>语句是可选的。用在当所有</a:t>
            </a:r>
            <a:r>
              <a:rPr lang="en-US"/>
              <a:t>case</a:t>
            </a:r>
            <a:r>
              <a:t>语句都不匹配控制表达式值时，默认执行的语句。</a:t>
            </a:r>
          </a:p>
        </p:txBody>
      </p:sp>
      <p:sp>
        <p:nvSpPr>
          <p:cNvPr id="2" name="Rectangle 2">
            <a:extLst>
              <a:ext uri="{FF2B5EF4-FFF2-40B4-BE49-F238E27FC236}">
                <a16:creationId xmlns:a16="http://schemas.microsoft.com/office/drawing/2014/main" id="{DB70CC35-8637-44E3-8BA4-B0543A321263}"/>
              </a:ext>
            </a:extLst>
          </p:cNvPr>
          <p:cNvSpPr>
            <a:spLocks noChangeArrowheads="1"/>
          </p:cNvSpPr>
          <p:nvPr/>
        </p:nvSpPr>
        <p:spPr bwMode="auto">
          <a:xfrm>
            <a:off x="73793" y="1995686"/>
            <a:ext cx="1852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0000FF"/>
                </a:solidFill>
                <a:effectLst/>
                <a:latin typeface="Arial Unicode MS"/>
                <a:ea typeface="&amp;quot"/>
              </a:rPr>
              <a:t>public</a:t>
            </a:r>
            <a:r>
              <a:rPr kumimoji="0" lang="zh-CN" altLang="zh-CN" sz="900" b="0" i="0" u="none" strike="noStrike" cap="none" normalizeH="0" baseline="0">
                <a:ln>
                  <a:noFill/>
                </a:ln>
                <a:solidFill>
                  <a:srgbClr val="403226"/>
                </a:solidFill>
                <a:effectLst/>
                <a:ea typeface="&amp;quot"/>
              </a:rPr>
              <a:t> </a:t>
            </a:r>
            <a:r>
              <a:rPr kumimoji="0" lang="zh-CN" altLang="zh-CN" sz="900" b="0" i="0" u="none" strike="noStrike" cap="none" normalizeH="0" baseline="0">
                <a:ln>
                  <a:noFill/>
                </a:ln>
                <a:solidFill>
                  <a:srgbClr val="0000FF"/>
                </a:solidFill>
                <a:effectLst/>
                <a:latin typeface="Arial Unicode MS"/>
                <a:ea typeface="&amp;quot"/>
              </a:rPr>
              <a:t>enum</a:t>
            </a:r>
            <a:r>
              <a:rPr kumimoji="0" lang="zh-CN" altLang="zh-CN" sz="900" b="0" i="0" u="none" strike="noStrike" cap="none" normalizeH="0" baseline="0">
                <a:ln>
                  <a:noFill/>
                </a:ln>
                <a:solidFill>
                  <a:srgbClr val="403226"/>
                </a:solidFill>
                <a:effectLst/>
                <a:ea typeface="&amp;quot"/>
              </a:rPr>
              <a:t> </a:t>
            </a:r>
            <a:r>
              <a:rPr kumimoji="0" lang="zh-CN" altLang="zh-CN" sz="900" b="0" i="0" u="none" strike="noStrike" cap="none" normalizeH="0" baseline="0">
                <a:ln>
                  <a:noFill/>
                </a:ln>
                <a:solidFill>
                  <a:srgbClr val="000000"/>
                </a:solidFill>
                <a:effectLst/>
                <a:latin typeface="Arial Unicode MS"/>
                <a:ea typeface="&amp;quot"/>
              </a:rPr>
              <a:t>EnumTest {</a:t>
            </a:r>
            <a:endParaRPr kumimoji="0" lang="zh-CN" altLang="zh-CN" sz="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403226"/>
                </a:solidFill>
                <a:effectLst/>
                <a:latin typeface="Arial Unicode MS"/>
                <a:ea typeface="&amp;quot"/>
              </a:rPr>
              <a:t>    </a:t>
            </a:r>
            <a:r>
              <a:rPr kumimoji="0" lang="zh-CN" altLang="zh-CN" sz="900" b="0" i="0" u="none" strike="noStrike" cap="none" normalizeH="0" baseline="0">
                <a:ln>
                  <a:noFill/>
                </a:ln>
                <a:solidFill>
                  <a:srgbClr val="000000"/>
                </a:solidFill>
                <a:effectLst/>
                <a:latin typeface="Arial Unicode MS"/>
                <a:ea typeface="&amp;quot"/>
              </a:rPr>
              <a:t>MON, TUE, WED, THU, FRI, SAT, SUN;</a:t>
            </a:r>
            <a:endParaRPr kumimoji="0" lang="zh-CN" altLang="zh-CN" sz="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a:ln>
                  <a:noFill/>
                </a:ln>
                <a:solidFill>
                  <a:srgbClr val="000000"/>
                </a:solidFill>
                <a:effectLst/>
                <a:latin typeface="Arial Unicode MS"/>
                <a:ea typeface="&amp;quot"/>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Rectangle 3">
            <a:extLst>
              <a:ext uri="{FF2B5EF4-FFF2-40B4-BE49-F238E27FC236}">
                <a16:creationId xmlns:a16="http://schemas.microsoft.com/office/drawing/2014/main" id="{113C7BEA-DE91-4F91-9A54-0D7103ED8C17}"/>
              </a:ext>
            </a:extLst>
          </p:cNvPr>
          <p:cNvSpPr>
            <a:spLocks noChangeArrowheads="1"/>
          </p:cNvSpPr>
          <p:nvPr/>
        </p:nvSpPr>
        <p:spPr bwMode="auto">
          <a:xfrm>
            <a:off x="73793" y="3435846"/>
            <a:ext cx="1852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403226"/>
                </a:solidFill>
                <a:effectLst/>
                <a:latin typeface="Arial Unicode MS"/>
                <a:ea typeface="&amp;quot"/>
              </a:rPr>
              <a:t> </a:t>
            </a:r>
            <a:r>
              <a:rPr kumimoji="0" lang="zh-CN" altLang="zh-CN" sz="900" b="0" i="0" u="none" strike="noStrike" cap="none" normalizeH="0" baseline="0" dirty="0">
                <a:ln>
                  <a:noFill/>
                </a:ln>
                <a:solidFill>
                  <a:srgbClr val="000000"/>
                </a:solidFill>
                <a:effectLst/>
                <a:latin typeface="Arial Unicode MS"/>
                <a:ea typeface="&amp;quot"/>
              </a:rPr>
              <a:t>EnumTest test = EnumTest.TUE;</a:t>
            </a:r>
            <a:endParaRPr kumimoji="0" lang="zh-CN" altLang="zh-CN"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403226"/>
                </a:solidFill>
                <a:effectLst/>
                <a:latin typeface="Arial Unicode MS"/>
                <a:ea typeface="&amp;quot"/>
              </a:rPr>
              <a:t>        </a:t>
            </a:r>
            <a:r>
              <a:rPr kumimoji="0" lang="zh-CN" altLang="zh-CN" sz="900" b="0" i="0" u="none" strike="noStrike" cap="none" normalizeH="0" baseline="0" dirty="0">
                <a:ln>
                  <a:noFill/>
                </a:ln>
                <a:solidFill>
                  <a:srgbClr val="0000FF"/>
                </a:solidFill>
                <a:effectLst/>
                <a:latin typeface="Arial Unicode MS"/>
                <a:ea typeface="&amp;quot"/>
              </a:rPr>
              <a:t>switch</a:t>
            </a:r>
            <a:r>
              <a:rPr kumimoji="0" lang="zh-CN" altLang="zh-CN" sz="900" b="0" i="0" u="none" strike="noStrike" cap="none" normalizeH="0" baseline="0" dirty="0">
                <a:ln>
                  <a:noFill/>
                </a:ln>
                <a:solidFill>
                  <a:srgbClr val="403226"/>
                </a:solidFill>
                <a:effectLst/>
                <a:ea typeface="&amp;quot"/>
              </a:rPr>
              <a:t> </a:t>
            </a:r>
            <a:r>
              <a:rPr kumimoji="0" lang="zh-CN" altLang="zh-CN" sz="900" b="0" i="0" u="none" strike="noStrike" cap="none" normalizeH="0" baseline="0" dirty="0">
                <a:ln>
                  <a:noFill/>
                </a:ln>
                <a:solidFill>
                  <a:srgbClr val="000000"/>
                </a:solidFill>
                <a:effectLst/>
                <a:latin typeface="Arial Unicode MS"/>
                <a:ea typeface="&amp;quot"/>
              </a:rPr>
              <a:t>(test) {</a:t>
            </a:r>
            <a:endParaRPr kumimoji="0" lang="zh-CN" altLang="zh-CN"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403226"/>
                </a:solidFill>
                <a:effectLst/>
                <a:latin typeface="Arial Unicode MS"/>
                <a:ea typeface="&amp;quot"/>
              </a:rPr>
              <a:t>        </a:t>
            </a:r>
            <a:r>
              <a:rPr kumimoji="0" lang="zh-CN" altLang="zh-CN" sz="900" b="0" i="0" u="none" strike="noStrike" cap="none" normalizeH="0" baseline="0" dirty="0">
                <a:ln>
                  <a:noFill/>
                </a:ln>
                <a:solidFill>
                  <a:srgbClr val="0000FF"/>
                </a:solidFill>
                <a:effectLst/>
                <a:latin typeface="Arial Unicode MS"/>
                <a:ea typeface="&amp;quot"/>
              </a:rPr>
              <a:t>case</a:t>
            </a:r>
            <a:r>
              <a:rPr kumimoji="0" lang="zh-CN" altLang="zh-CN" sz="900" b="0" i="0" u="none" strike="noStrike" cap="none" normalizeH="0" baseline="0" dirty="0">
                <a:ln>
                  <a:noFill/>
                </a:ln>
                <a:solidFill>
                  <a:srgbClr val="403226"/>
                </a:solidFill>
                <a:effectLst/>
                <a:ea typeface="&amp;quot"/>
              </a:rPr>
              <a:t> </a:t>
            </a:r>
            <a:r>
              <a:rPr kumimoji="0" lang="zh-CN" altLang="zh-CN" sz="900" b="0" i="0" u="none" strike="noStrike" cap="none" normalizeH="0" baseline="0" dirty="0">
                <a:ln>
                  <a:noFill/>
                </a:ln>
                <a:solidFill>
                  <a:srgbClr val="000000"/>
                </a:solidFill>
                <a:effectLst/>
                <a:latin typeface="Arial Unicode MS"/>
                <a:ea typeface="&amp;quot"/>
              </a:rPr>
              <a:t>MON:</a:t>
            </a:r>
            <a:endParaRPr kumimoji="0" lang="zh-CN" altLang="zh-CN"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403226"/>
                </a:solidFill>
                <a:effectLst/>
                <a:latin typeface="Arial Unicode MS"/>
                <a:ea typeface="&amp;quot"/>
              </a:rPr>
              <a:t>            </a:t>
            </a:r>
            <a:r>
              <a:rPr kumimoji="0" lang="zh-CN" altLang="zh-CN" sz="900" b="0" i="0" u="none" strike="noStrike" cap="none" normalizeH="0" baseline="0" dirty="0">
                <a:ln>
                  <a:noFill/>
                </a:ln>
                <a:solidFill>
                  <a:srgbClr val="000000"/>
                </a:solidFill>
                <a:effectLst/>
                <a:latin typeface="Arial Unicode MS"/>
                <a:ea typeface="&amp;quot"/>
              </a:rPr>
              <a:t>System.out.println(</a:t>
            </a:r>
            <a:r>
              <a:rPr kumimoji="0" lang="zh-CN" altLang="zh-CN" sz="900" b="0" i="0" u="none" strike="noStrike" cap="none" normalizeH="0" baseline="0" dirty="0">
                <a:ln>
                  <a:noFill/>
                </a:ln>
                <a:solidFill>
                  <a:srgbClr val="0000FF"/>
                </a:solidFill>
                <a:effectLst/>
                <a:latin typeface="Arial Unicode MS"/>
                <a:ea typeface="&amp;quot"/>
              </a:rPr>
              <a:t>"今天是星期一"</a:t>
            </a:r>
            <a:r>
              <a:rPr kumimoji="0" lang="zh-CN" altLang="zh-CN" sz="900" b="0" i="0" u="none" strike="noStrike" cap="none" normalizeH="0" baseline="0" dirty="0">
                <a:ln>
                  <a:noFill/>
                </a:ln>
                <a:solidFill>
                  <a:srgbClr val="000000"/>
                </a:solidFill>
                <a:effectLst/>
                <a:latin typeface="Arial Unicode MS"/>
                <a:ea typeface="&amp;quot"/>
              </a:rPr>
              <a:t>);</a:t>
            </a:r>
            <a:endParaRPr kumimoji="0" lang="zh-CN" altLang="zh-CN"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403226"/>
                </a:solidFill>
                <a:effectLst/>
                <a:latin typeface="Arial Unicode MS"/>
                <a:ea typeface="&amp;quot"/>
              </a:rPr>
              <a:t>            </a:t>
            </a:r>
            <a:r>
              <a:rPr kumimoji="0" lang="zh-CN" altLang="zh-CN" sz="900" b="0" i="0" u="none" strike="noStrike" cap="none" normalizeH="0" baseline="0" dirty="0">
                <a:ln>
                  <a:noFill/>
                </a:ln>
                <a:solidFill>
                  <a:srgbClr val="0000FF"/>
                </a:solidFill>
                <a:effectLst/>
                <a:latin typeface="Arial Unicode MS"/>
                <a:ea typeface="&amp;quot"/>
              </a:rPr>
              <a:t>break</a:t>
            </a:r>
            <a:r>
              <a:rPr kumimoji="0" lang="zh-CN" altLang="zh-CN" sz="900" b="0" i="0" u="none" strike="noStrike" cap="none" normalizeH="0" baseline="0" dirty="0">
                <a:ln>
                  <a:noFill/>
                </a:ln>
                <a:solidFill>
                  <a:srgbClr val="000000"/>
                </a:solidFill>
                <a:effectLst/>
                <a:latin typeface="Arial Unicode MS"/>
                <a:ea typeface="&amp;quot"/>
              </a:rPr>
              <a:t>;</a:t>
            </a:r>
            <a:endParaRPr kumimoji="0" lang="zh-CN" altLang="zh-CN"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403226"/>
                </a:solidFill>
                <a:effectLst/>
                <a:latin typeface="Arial Unicode MS"/>
                <a:ea typeface="&amp;quot"/>
              </a:rPr>
              <a:t>        </a:t>
            </a:r>
            <a:r>
              <a:rPr kumimoji="0" lang="zh-CN" altLang="zh-CN" sz="900" b="0" i="0" u="none" strike="noStrike" cap="none" normalizeH="0" baseline="0" dirty="0">
                <a:ln>
                  <a:noFill/>
                </a:ln>
                <a:solidFill>
                  <a:srgbClr val="0000FF"/>
                </a:solidFill>
                <a:effectLst/>
                <a:latin typeface="Arial Unicode MS"/>
                <a:ea typeface="&amp;quot"/>
              </a:rPr>
              <a:t>case</a:t>
            </a:r>
            <a:r>
              <a:rPr kumimoji="0" lang="zh-CN" altLang="zh-CN" sz="900" b="0" i="0" u="none" strike="noStrike" cap="none" normalizeH="0" baseline="0" dirty="0">
                <a:ln>
                  <a:noFill/>
                </a:ln>
                <a:solidFill>
                  <a:srgbClr val="403226"/>
                </a:solidFill>
                <a:effectLst/>
                <a:ea typeface="&amp;quot"/>
              </a:rPr>
              <a:t> </a:t>
            </a:r>
            <a:r>
              <a:rPr kumimoji="0" lang="zh-CN" altLang="zh-CN" sz="900" b="0" i="0" u="none" strike="noStrike" cap="none" normalizeH="0" baseline="0" dirty="0">
                <a:ln>
                  <a:noFill/>
                </a:ln>
                <a:solidFill>
                  <a:srgbClr val="000000"/>
                </a:solidFill>
                <a:effectLst/>
                <a:latin typeface="Arial Unicode MS"/>
                <a:ea typeface="&amp;quot"/>
              </a:rPr>
              <a:t>TUE:</a:t>
            </a:r>
            <a:endParaRPr kumimoji="0" lang="zh-CN" altLang="zh-CN"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403226"/>
                </a:solidFill>
                <a:effectLst/>
                <a:latin typeface="Arial Unicode MS"/>
                <a:ea typeface="&amp;quot"/>
              </a:rPr>
              <a:t>            </a:t>
            </a:r>
            <a:r>
              <a:rPr kumimoji="0" lang="zh-CN" altLang="zh-CN" sz="900" b="0" i="0" u="none" strike="noStrike" cap="none" normalizeH="0" baseline="0" dirty="0">
                <a:ln>
                  <a:noFill/>
                </a:ln>
                <a:solidFill>
                  <a:srgbClr val="000000"/>
                </a:solidFill>
                <a:effectLst/>
                <a:latin typeface="Arial Unicode MS"/>
                <a:ea typeface="&amp;quot"/>
              </a:rPr>
              <a:t>System.out.println(</a:t>
            </a:r>
            <a:r>
              <a:rPr kumimoji="0" lang="zh-CN" altLang="zh-CN" sz="900" b="0" i="0" u="none" strike="noStrike" cap="none" normalizeH="0" baseline="0" dirty="0">
                <a:ln>
                  <a:noFill/>
                </a:ln>
                <a:solidFill>
                  <a:srgbClr val="0000FF"/>
                </a:solidFill>
                <a:effectLst/>
                <a:latin typeface="Arial Unicode MS"/>
                <a:ea typeface="&amp;quot"/>
              </a:rPr>
              <a:t>"今天是星期二"</a:t>
            </a:r>
            <a:r>
              <a:rPr kumimoji="0" lang="zh-CN" altLang="zh-CN" sz="900" b="0" i="0" u="none" strike="noStrike" cap="none" normalizeH="0" baseline="0" dirty="0">
                <a:ln>
                  <a:noFill/>
                </a:ln>
                <a:solidFill>
                  <a:srgbClr val="000000"/>
                </a:solidFill>
                <a:effectLst/>
                <a:latin typeface="Arial Unicode MS"/>
                <a:ea typeface="&amp;quot"/>
              </a:rPr>
              <a:t>);</a:t>
            </a:r>
            <a:endParaRPr kumimoji="0" lang="zh-CN" altLang="zh-CN"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403226"/>
                </a:solidFill>
                <a:effectLst/>
                <a:latin typeface="Arial Unicode MS"/>
                <a:ea typeface="&amp;quot"/>
              </a:rPr>
              <a:t>            </a:t>
            </a:r>
            <a:r>
              <a:rPr kumimoji="0" lang="zh-CN" altLang="zh-CN" sz="900" b="0" i="0" u="none" strike="noStrike" cap="none" normalizeH="0" baseline="0" dirty="0">
                <a:ln>
                  <a:noFill/>
                </a:ln>
                <a:solidFill>
                  <a:srgbClr val="0000FF"/>
                </a:solidFill>
                <a:effectLst/>
                <a:latin typeface="Arial Unicode MS"/>
                <a:ea typeface="&amp;quot"/>
              </a:rPr>
              <a:t>break</a:t>
            </a:r>
            <a:r>
              <a:rPr kumimoji="0" lang="zh-CN" altLang="zh-CN" sz="900" b="0" i="0" u="none" strike="noStrike" cap="none" normalizeH="0" baseline="0" dirty="0">
                <a:ln>
                  <a:noFill/>
                </a:ln>
                <a:solidFill>
                  <a:srgbClr val="000000"/>
                </a:solidFill>
                <a:effectLst/>
                <a:latin typeface="Arial Unicode MS"/>
                <a:ea typeface="&amp;quot"/>
              </a:rPr>
              <a:t>;</a:t>
            </a:r>
            <a:endParaRPr kumimoji="0" lang="zh-CN" altLang="zh-CN"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403226"/>
                </a:solidFill>
                <a:effectLst/>
                <a:latin typeface="Arial Unicode MS"/>
                <a:ea typeface="&amp;quot"/>
              </a:rPr>
              <a:t>        </a:t>
            </a:r>
            <a:r>
              <a:rPr kumimoji="0" lang="zh-CN" altLang="zh-CN" sz="900" b="0" i="0" u="none" strike="noStrike" cap="none" normalizeH="0" baseline="0" dirty="0">
                <a:ln>
                  <a:noFill/>
                </a:ln>
                <a:solidFill>
                  <a:srgbClr val="008200"/>
                </a:solidFill>
                <a:effectLst/>
                <a:latin typeface="Arial Unicode MS"/>
                <a:ea typeface="&amp;quot"/>
              </a:rPr>
              <a:t>// ... ...</a:t>
            </a:r>
            <a:endParaRPr kumimoji="0" lang="zh-CN" altLang="zh-CN"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403226"/>
                </a:solidFill>
                <a:effectLst/>
                <a:latin typeface="Arial Unicode MS"/>
                <a:ea typeface="&amp;quot"/>
              </a:rPr>
              <a:t>        </a:t>
            </a:r>
            <a:r>
              <a:rPr kumimoji="0" lang="zh-CN" altLang="zh-CN" sz="900" b="0" i="0" u="none" strike="noStrike" cap="none" normalizeH="0" baseline="0" dirty="0">
                <a:ln>
                  <a:noFill/>
                </a:ln>
                <a:solidFill>
                  <a:srgbClr val="0000FF"/>
                </a:solidFill>
                <a:effectLst/>
                <a:latin typeface="Arial Unicode MS"/>
                <a:ea typeface="&amp;quot"/>
              </a:rPr>
              <a:t>default</a:t>
            </a:r>
            <a:r>
              <a:rPr kumimoji="0" lang="zh-CN" altLang="zh-CN" sz="900" b="0" i="0" u="none" strike="noStrike" cap="none" normalizeH="0" baseline="0" dirty="0">
                <a:ln>
                  <a:noFill/>
                </a:ln>
                <a:solidFill>
                  <a:srgbClr val="000000"/>
                </a:solidFill>
                <a:effectLst/>
                <a:latin typeface="Arial Unicode MS"/>
                <a:ea typeface="&amp;quot"/>
              </a:rPr>
              <a:t>:</a:t>
            </a:r>
            <a:endParaRPr kumimoji="0" lang="zh-CN" altLang="zh-CN"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403226"/>
                </a:solidFill>
                <a:effectLst/>
                <a:latin typeface="Arial Unicode MS"/>
                <a:ea typeface="&amp;quot"/>
              </a:rPr>
              <a:t>            </a:t>
            </a:r>
            <a:r>
              <a:rPr kumimoji="0" lang="zh-CN" altLang="zh-CN" sz="900" b="0" i="0" u="none" strike="noStrike" cap="none" normalizeH="0" baseline="0" dirty="0">
                <a:ln>
                  <a:noFill/>
                </a:ln>
                <a:solidFill>
                  <a:srgbClr val="000000"/>
                </a:solidFill>
                <a:effectLst/>
                <a:latin typeface="Arial Unicode MS"/>
                <a:ea typeface="&amp;quot"/>
              </a:rPr>
              <a:t>System.out.println(test);</a:t>
            </a:r>
            <a:endParaRPr kumimoji="0" lang="zh-CN" altLang="zh-CN"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403226"/>
                </a:solidFill>
                <a:effectLst/>
                <a:latin typeface="Arial Unicode MS"/>
                <a:ea typeface="&amp;quot"/>
              </a:rPr>
              <a:t>            </a:t>
            </a:r>
            <a:r>
              <a:rPr kumimoji="0" lang="zh-CN" altLang="zh-CN" sz="900" b="0" i="0" u="none" strike="noStrike" cap="none" normalizeH="0" baseline="0" dirty="0">
                <a:ln>
                  <a:noFill/>
                </a:ln>
                <a:solidFill>
                  <a:srgbClr val="0000FF"/>
                </a:solidFill>
                <a:effectLst/>
                <a:latin typeface="Arial Unicode MS"/>
                <a:ea typeface="&amp;quot"/>
              </a:rPr>
              <a:t>break</a:t>
            </a:r>
            <a:r>
              <a:rPr kumimoji="0" lang="zh-CN" altLang="zh-CN" sz="900" b="0" i="0" u="none" strike="noStrike" cap="none" normalizeH="0" baseline="0" dirty="0">
                <a:ln>
                  <a:noFill/>
                </a:ln>
                <a:solidFill>
                  <a:srgbClr val="000000"/>
                </a:solidFill>
                <a:effectLst/>
                <a:latin typeface="Arial Unicode MS"/>
                <a:ea typeface="&amp;quot"/>
              </a:rPr>
              <a:t>;</a:t>
            </a:r>
            <a:endParaRPr kumimoji="0" lang="zh-CN" altLang="zh-CN" sz="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900" b="0" i="0" u="none" strike="noStrike" cap="none" normalizeH="0" baseline="0" dirty="0">
                <a:ln>
                  <a:noFill/>
                </a:ln>
                <a:solidFill>
                  <a:srgbClr val="403226"/>
                </a:solidFill>
                <a:effectLst/>
                <a:latin typeface="Arial Unicode MS"/>
                <a:ea typeface="&amp;quot"/>
              </a:rPr>
              <a:t>        </a:t>
            </a:r>
            <a:r>
              <a:rPr kumimoji="0" lang="zh-CN" altLang="zh-CN" sz="900" b="0" i="0" u="none" strike="noStrike" cap="none" normalizeH="0" baseline="0" dirty="0">
                <a:ln>
                  <a:noFill/>
                </a:ln>
                <a:solidFill>
                  <a:srgbClr val="000000"/>
                </a:solidFill>
                <a:effectLst/>
                <a:latin typeface="Arial Unicode MS"/>
                <a:ea typeface="&amp;quot"/>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 calcmode="lin" valueType="num">
                                      <p:cBhvr additive="base">
                                        <p:cTn id="7" dur="500" fill="hold"/>
                                        <p:tgtEl>
                                          <p:spTgt spid="9">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
                                            <p:bg/>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 calcmode="lin" valueType="num">
                                      <p:cBhvr additive="base">
                                        <p:cTn id="11"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 calcmode="lin" valueType="num">
                                      <p:cBhvr additive="base">
                                        <p:cTn id="15"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 calcmode="lin" valueType="num">
                                      <p:cBhvr additive="base">
                                        <p:cTn id="2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428610"/>
            <a:ext cx="8429684" cy="4357700"/>
          </a:xfrm>
        </p:spPr>
        <p:txBody>
          <a:bodyPr>
            <a:normAutofit/>
          </a:bodyPr>
          <a:lstStyle/>
          <a:p>
            <a:r>
              <a:rPr sz="2400"/>
              <a:t>switch</a:t>
            </a:r>
            <a:r>
              <a:rPr lang="zh-CN" sz="2400"/>
              <a:t>流程图</a:t>
            </a:r>
            <a:r>
              <a:rPr lang="zh-CN" altLang="en-US" sz="2200">
                <a:latin typeface="+mn-ea"/>
              </a:rPr>
              <a:t>：</a:t>
            </a:r>
            <a:endParaRPr sz="2200">
              <a:latin typeface="+mn-ea"/>
            </a:endParaRPr>
          </a:p>
          <a:p>
            <a:endParaRPr sz="2200">
              <a:latin typeface="+mn-ea"/>
            </a:endParaRPr>
          </a:p>
          <a:p>
            <a:endParaRPr sz="2200">
              <a:latin typeface="+mn-ea"/>
            </a:endParaRPr>
          </a:p>
          <a:p>
            <a:pPr>
              <a:buNone/>
            </a:pPr>
            <a:endParaRPr altLang="zh-CN" sz="2200">
              <a:latin typeface="+mn-ea"/>
            </a:endParaRPr>
          </a:p>
          <a:p>
            <a:pPr>
              <a:buNone/>
            </a:pPr>
            <a:endParaRPr altLang="zh-CN" sz="2200">
              <a:latin typeface="+mn-ea"/>
            </a:endParaRPr>
          </a:p>
          <a:p>
            <a:pPr>
              <a:buNone/>
            </a:pPr>
            <a:endParaRPr altLang="zh-CN" sz="2200">
              <a:latin typeface="+mn-ea"/>
            </a:endParaRPr>
          </a:p>
          <a:p>
            <a:pPr>
              <a:buNone/>
            </a:pPr>
            <a:endParaRPr sz="2200">
              <a:latin typeface="+mn-ea"/>
            </a:endParaRPr>
          </a:p>
          <a:p>
            <a:endParaRPr lang="zh-CN" sz="2400"/>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4" name="标题 3"/>
          <p:cNvSpPr>
            <a:spLocks noGrp="1"/>
          </p:cNvSpPr>
          <p:nvPr>
            <p:ph type="title"/>
          </p:nvPr>
        </p:nvSpPr>
        <p:spPr/>
        <p:txBody>
          <a:bodyPr/>
          <a:lstStyle/>
          <a:p>
            <a:pPr lvl="0"/>
            <a:endParaRPr/>
          </a:p>
        </p:txBody>
      </p:sp>
      <p:sp>
        <p:nvSpPr>
          <p:cNvPr id="2037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385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38595" name="Object 3"/>
          <p:cNvGraphicFramePr>
            <a:graphicFrameLocks noChangeAspect="1"/>
          </p:cNvGraphicFramePr>
          <p:nvPr/>
        </p:nvGraphicFramePr>
        <p:xfrm>
          <a:off x="3143241" y="785801"/>
          <a:ext cx="3429024" cy="4235853"/>
        </p:xfrm>
        <a:graphic>
          <a:graphicData uri="http://schemas.openxmlformats.org/presentationml/2006/ole">
            <mc:AlternateContent xmlns:mc="http://schemas.openxmlformats.org/markup-compatibility/2006">
              <mc:Choice xmlns:v="urn:schemas-microsoft-com:vml" Requires="v">
                <p:oleObj name="Visio" r:id="rId2" imgW="3237671" imgH="4001225" progId="Visio.Drawing.11">
                  <p:embed/>
                </p:oleObj>
              </mc:Choice>
              <mc:Fallback>
                <p:oleObj name="Visio" r:id="rId2" imgW="3237671" imgH="4001225" progId="Visio.Drawing.11">
                  <p:embed/>
                  <p:pic>
                    <p:nvPicPr>
                      <p:cNvPr id="238595"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1" y="785801"/>
                        <a:ext cx="3429024" cy="42358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8595"/>
                                        </p:tgtEl>
                                        <p:attrNameLst>
                                          <p:attrName>style.visibility</p:attrName>
                                        </p:attrNameLst>
                                      </p:cBhvr>
                                      <p:to>
                                        <p:strVal val="visible"/>
                                      </p:to>
                                    </p:set>
                                    <p:anim calcmode="lin" valueType="num">
                                      <p:cBhvr additive="base">
                                        <p:cTn id="13" dur="500" fill="hold"/>
                                        <p:tgtEl>
                                          <p:spTgt spid="238595"/>
                                        </p:tgtEl>
                                        <p:attrNameLst>
                                          <p:attrName>ppt_x</p:attrName>
                                        </p:attrNameLst>
                                      </p:cBhvr>
                                      <p:tavLst>
                                        <p:tav tm="0">
                                          <p:val>
                                            <p:strVal val="#ppt_x"/>
                                          </p:val>
                                        </p:tav>
                                        <p:tav tm="100000">
                                          <p:val>
                                            <p:strVal val="#ppt_x"/>
                                          </p:val>
                                        </p:tav>
                                      </p:tavLst>
                                    </p:anim>
                                    <p:anim calcmode="lin" valueType="num">
                                      <p:cBhvr additive="base">
                                        <p:cTn id="14" dur="500" fill="hold"/>
                                        <p:tgtEl>
                                          <p:spTgt spid="23859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a:t>SwitchDemo1.java</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053408"/>
            <a:ext cx="8429652" cy="3947234"/>
          </a:xfrm>
        </p:spPr>
        <p:txBody>
          <a:bodyPr/>
          <a:lstStyle/>
          <a:p>
            <a:r>
              <a:rPr lang="en-US" sz="1200" err="1"/>
              <a:t>int</a:t>
            </a:r>
            <a:r>
              <a:rPr lang="en-US" sz="1200"/>
              <a:t> g = 67;</a:t>
            </a:r>
            <a:endParaRPr sz="1200"/>
          </a:p>
          <a:p>
            <a:r>
              <a:rPr lang="en-US" sz="1200"/>
              <a:t>switch (g / 10) {</a:t>
            </a:r>
            <a:r>
              <a:rPr lang="en-US" altLang="zh-CN" sz="1200"/>
              <a:t>// </a:t>
            </a:r>
            <a:r>
              <a:rPr sz="1200"/>
              <a:t>使用</a:t>
            </a:r>
            <a:r>
              <a:rPr lang="en-US" sz="1200"/>
              <a:t>switch </a:t>
            </a:r>
            <a:r>
              <a:rPr sz="1200"/>
              <a:t>判断</a:t>
            </a:r>
            <a:r>
              <a:rPr lang="en-US" sz="1200"/>
              <a:t>g</a:t>
            </a:r>
            <a:r>
              <a:rPr sz="1200"/>
              <a:t>的等级</a:t>
            </a:r>
          </a:p>
          <a:p>
            <a:r>
              <a:rPr lang="en-US" sz="1200"/>
              <a:t>	case 10:</a:t>
            </a:r>
            <a:endParaRPr sz="1200"/>
          </a:p>
          <a:p>
            <a:r>
              <a:rPr lang="en-US" sz="1200"/>
              <a:t>	case 9:</a:t>
            </a:r>
            <a:endParaRPr sz="1200"/>
          </a:p>
          <a:p>
            <a:r>
              <a:rPr lang="en-US" sz="1200"/>
              <a:t>		</a:t>
            </a:r>
            <a:r>
              <a:rPr lang="en-US" sz="1200" err="1"/>
              <a:t>System.out.println</a:t>
            </a:r>
            <a:r>
              <a:rPr lang="en-US" sz="1200"/>
              <a:t>("</a:t>
            </a:r>
            <a:r>
              <a:rPr sz="1200"/>
              <a:t>优秀</a:t>
            </a:r>
            <a:r>
              <a:rPr lang="en-US" sz="1200"/>
              <a:t>"); break;</a:t>
            </a:r>
            <a:endParaRPr sz="1200"/>
          </a:p>
          <a:p>
            <a:r>
              <a:rPr lang="en-US" sz="1200"/>
              <a:t>	case 8:</a:t>
            </a:r>
            <a:endParaRPr sz="1200"/>
          </a:p>
          <a:p>
            <a:r>
              <a:rPr lang="en-US" sz="1200"/>
              <a:t>		</a:t>
            </a:r>
            <a:r>
              <a:rPr lang="en-US" sz="1200" err="1"/>
              <a:t>System.out.println</a:t>
            </a:r>
            <a:r>
              <a:rPr lang="en-US" sz="1200"/>
              <a:t>("</a:t>
            </a:r>
            <a:r>
              <a:rPr sz="1200"/>
              <a:t>良好</a:t>
            </a:r>
            <a:r>
              <a:rPr lang="en-US" sz="1200"/>
              <a:t>"); break;</a:t>
            </a:r>
            <a:endParaRPr sz="1200"/>
          </a:p>
          <a:p>
            <a:r>
              <a:rPr lang="en-US" sz="1200"/>
              <a:t>	case 7:</a:t>
            </a:r>
            <a:endParaRPr sz="1200"/>
          </a:p>
          <a:p>
            <a:r>
              <a:rPr lang="en-US" sz="1200"/>
              <a:t>		</a:t>
            </a:r>
            <a:r>
              <a:rPr lang="en-US" sz="1200" err="1"/>
              <a:t>System.out.println</a:t>
            </a:r>
            <a:r>
              <a:rPr lang="en-US" sz="1200"/>
              <a:t>("</a:t>
            </a:r>
            <a:r>
              <a:rPr sz="1200"/>
              <a:t>中等</a:t>
            </a:r>
            <a:r>
              <a:rPr lang="en-US" sz="1200"/>
              <a:t>"); break;</a:t>
            </a:r>
            <a:endParaRPr sz="1200"/>
          </a:p>
          <a:p>
            <a:r>
              <a:rPr lang="en-US" sz="1200"/>
              <a:t>	case 6:</a:t>
            </a:r>
            <a:endParaRPr sz="1200"/>
          </a:p>
          <a:p>
            <a:r>
              <a:rPr lang="en-US" sz="1200"/>
              <a:t>		</a:t>
            </a:r>
            <a:r>
              <a:rPr lang="en-US" sz="1200" err="1"/>
              <a:t>System.out.println</a:t>
            </a:r>
            <a:r>
              <a:rPr lang="en-US" sz="1200"/>
              <a:t>("</a:t>
            </a:r>
            <a:r>
              <a:rPr sz="1200"/>
              <a:t>及格</a:t>
            </a:r>
            <a:r>
              <a:rPr lang="en-US" sz="1200"/>
              <a:t>"); break;</a:t>
            </a:r>
            <a:endParaRPr sz="1200"/>
          </a:p>
          <a:p>
            <a:r>
              <a:rPr lang="en-US" sz="1200"/>
              <a:t>	default:</a:t>
            </a:r>
            <a:endParaRPr sz="1200"/>
          </a:p>
          <a:p>
            <a:r>
              <a:rPr lang="en-US" sz="1200"/>
              <a:t>		</a:t>
            </a:r>
            <a:r>
              <a:rPr lang="en-US" sz="1200" err="1"/>
              <a:t>System.out.println</a:t>
            </a:r>
            <a:r>
              <a:rPr lang="en-US" sz="1200"/>
              <a:t>("</a:t>
            </a:r>
            <a:r>
              <a:rPr sz="1200"/>
              <a:t>不及格</a:t>
            </a:r>
            <a:r>
              <a:rPr lang="en-US" sz="1200"/>
              <a:t>");</a:t>
            </a:r>
            <a:endParaRPr sz="1200"/>
          </a:p>
          <a:p>
            <a:r>
              <a:rPr lang="en-US" sz="1200"/>
              <a:t>}</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
                                            <p:txEl>
                                              <p:pRg st="13" end="13"/>
                                            </p:txEl>
                                          </p:spTgt>
                                        </p:tgtEl>
                                        <p:attrNameLst>
                                          <p:attrName>style.visibility</p:attrName>
                                        </p:attrNameLst>
                                      </p:cBhvr>
                                      <p:to>
                                        <p:strVal val="visible"/>
                                      </p:to>
                                    </p:set>
                                    <p:anim calcmode="lin" valueType="num">
                                      <p:cBhvr additive="base">
                                        <p:cTn id="69"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r>
              <a:t>Java</a:t>
            </a:r>
            <a:r>
              <a:rPr lang="zh-CN"/>
              <a:t>中使用多种字符作为分隔符，用于辅助程序编写、阅读和理解。这些分隔符可以分为两类：</a:t>
            </a:r>
          </a:p>
          <a:p>
            <a:pPr lvl="1"/>
            <a:r>
              <a:rPr lang="zh-CN"/>
              <a:t>空白符：没有确定意义，但帮助编译器正确理解源程序，包括空格、回车、换行和制表符（</a:t>
            </a:r>
            <a:r>
              <a:t>Tab</a:t>
            </a:r>
            <a:r>
              <a:rPr lang="zh-CN"/>
              <a:t>）；</a:t>
            </a:r>
          </a:p>
          <a:p>
            <a:pPr lvl="1"/>
            <a:r>
              <a:rPr lang="zh-CN"/>
              <a:t>普通分隔符：拥有确定含义，常用的普通分隔符如</a:t>
            </a:r>
            <a:r>
              <a:t>表2- 2</a:t>
            </a:r>
            <a:r>
              <a:rPr lang="zh-CN"/>
              <a:t>所示。</a:t>
            </a:r>
          </a:p>
          <a:p>
            <a:endParaRPr lang="zh-CN" altLang="en-US"/>
          </a:p>
          <a:p>
            <a:endParaRPr lang="en-US" altLang="zh-CN"/>
          </a:p>
          <a:p>
            <a:endParaRPr lang="en-US" altLang="zh-CN"/>
          </a:p>
          <a:p>
            <a:endParaRPr lang="zh-CN" altLang="en-US"/>
          </a:p>
        </p:txBody>
      </p:sp>
      <p:sp>
        <p:nvSpPr>
          <p:cNvPr id="4" name="标题 3"/>
          <p:cNvSpPr>
            <a:spLocks noGrp="1"/>
          </p:cNvSpPr>
          <p:nvPr>
            <p:ph type="title"/>
          </p:nvPr>
        </p:nvSpPr>
        <p:spPr/>
        <p:txBody>
          <a:bodyPr/>
          <a:lstStyle/>
          <a:p>
            <a:r>
              <a:rPr lang="en-US"/>
              <a:t>2.1.2  </a:t>
            </a:r>
            <a:r>
              <a:t>分隔符</a:t>
            </a:r>
          </a:p>
        </p:txBody>
      </p:sp>
      <p:sp>
        <p:nvSpPr>
          <p:cNvPr id="9" name="文本占位符 8"/>
          <p:cNvSpPr>
            <a:spLocks noGrp="1"/>
          </p:cNvSpPr>
          <p:nvPr>
            <p:ph type="body" sz="quarter" idx="11"/>
          </p:nvPr>
        </p:nvSpPr>
        <p:spPr>
          <a:xfrm>
            <a:off x="857250" y="3357568"/>
            <a:ext cx="7000898" cy="1214453"/>
          </a:xfrm>
        </p:spPr>
        <p:txBody>
          <a:bodyPr/>
          <a:lstStyle/>
          <a:p>
            <a:pPr lvl="0"/>
            <a:r>
              <a:t>任意两个相邻的标识符之间至少有一个分隔符，便于编译程序理解；空白符的数量多少没有区别，使用一个和多个空白符实现相同的分隔作用；分隔符不能相互替换，比如该用逗号的地方不能使用空白符。</a:t>
            </a:r>
            <a:endParaRPr lang="zh-CN" altLang="en-US">
              <a:latin typeface="Times New Roman" pitchFamily="18" charset="0"/>
              <a:cs typeface="Times New Roman" pitchFamily="18" charset="0"/>
            </a:endParaRPr>
          </a:p>
        </p:txBody>
      </p:sp>
      <p:pic>
        <p:nvPicPr>
          <p:cNvPr id="7" name="图片 6"/>
          <p:cNvPicPr>
            <a:picLocks noChangeAspect="1"/>
          </p:cNvPicPr>
          <p:nvPr/>
        </p:nvPicPr>
        <p:blipFill>
          <a:blip r:embed="rId3" cstate="print">
            <a:duotone>
              <a:schemeClr val="accent1">
                <a:shade val="45000"/>
                <a:satMod val="135000"/>
              </a:schemeClr>
              <a:prstClr val="white"/>
            </a:duotone>
          </a:blip>
          <a:stretch>
            <a:fillRect/>
          </a:stretch>
        </p:blipFill>
        <p:spPr>
          <a:xfrm>
            <a:off x="227052" y="3493585"/>
            <a:ext cx="484014" cy="484014"/>
          </a:xfrm>
          <a:prstGeom prst="rect">
            <a:avLst/>
          </a:prstGeom>
        </p:spPr>
      </p:pic>
      <p:sp>
        <p:nvSpPr>
          <p:cNvPr id="8" name="文本框 6"/>
          <p:cNvSpPr txBox="1"/>
          <p:nvPr/>
        </p:nvSpPr>
        <p:spPr>
          <a:xfrm>
            <a:off x="192061" y="3946544"/>
            <a:ext cx="593725" cy="339725"/>
          </a:xfrm>
          <a:prstGeom prst="rect">
            <a:avLst/>
          </a:prstGeom>
          <a:noFill/>
        </p:spPr>
        <p:txBody>
          <a:bodyPr wrap="none">
            <a:spAutoFit/>
          </a:bodyPr>
          <a:lstStyle/>
          <a:p>
            <a:pPr>
              <a:defRPr/>
            </a:pPr>
            <a:r>
              <a:rPr lang="zh-CN" altLang="en-US" sz="1600" i="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bg/>
                                          </p:spTgt>
                                        </p:tgtEl>
                                        <p:attrNameLst>
                                          <p:attrName>style.visibility</p:attrName>
                                        </p:attrNameLst>
                                      </p:cBhvr>
                                      <p:to>
                                        <p:strVal val="visible"/>
                                      </p:to>
                                    </p:set>
                                    <p:anim calcmode="lin" valueType="num">
                                      <p:cBhvr additive="base">
                                        <p:cTn id="25"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9">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8"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a:t>SwitchDemo2.java</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053408"/>
            <a:ext cx="8429652" cy="3970318"/>
          </a:xfrm>
        </p:spPr>
        <p:txBody>
          <a:bodyPr/>
          <a:lstStyle/>
          <a:p>
            <a:r>
              <a:rPr lang="en-US" sz="1200"/>
              <a:t>String season = "</a:t>
            </a:r>
            <a:r>
              <a:rPr sz="1200"/>
              <a:t>秋天</a:t>
            </a:r>
            <a:r>
              <a:rPr lang="en-US" sz="1200"/>
              <a:t>";</a:t>
            </a:r>
            <a:r>
              <a:rPr sz="1200"/>
              <a:t> </a:t>
            </a:r>
            <a:r>
              <a:rPr lang="en-US" altLang="zh-CN" sz="1200"/>
              <a:t>// </a:t>
            </a:r>
            <a:r>
              <a:rPr sz="1200"/>
              <a:t>声明变量</a:t>
            </a:r>
            <a:r>
              <a:rPr lang="en-US" sz="1200"/>
              <a:t>season</a:t>
            </a:r>
            <a:r>
              <a:rPr sz="1200"/>
              <a:t>是字符串，注意</a:t>
            </a:r>
            <a:r>
              <a:rPr lang="en-US" sz="1200"/>
              <a:t>JDK</a:t>
            </a:r>
            <a:r>
              <a:rPr sz="1200"/>
              <a:t>版本是</a:t>
            </a:r>
            <a:r>
              <a:rPr lang="en-US" altLang="zh-CN" sz="1200"/>
              <a:t>7</a:t>
            </a:r>
            <a:r>
              <a:rPr sz="1200"/>
              <a:t>以上才能支持</a:t>
            </a:r>
          </a:p>
          <a:p>
            <a:r>
              <a:rPr lang="en-US" sz="1200"/>
              <a:t>// </a:t>
            </a:r>
            <a:r>
              <a:rPr sz="1200"/>
              <a:t>执行</a:t>
            </a:r>
            <a:r>
              <a:rPr lang="en-US" sz="1200" err="1"/>
              <a:t>swicth</a:t>
            </a:r>
            <a:r>
              <a:rPr sz="1200"/>
              <a:t>分支语句</a:t>
            </a:r>
          </a:p>
          <a:p>
            <a:r>
              <a:rPr lang="en-US" sz="1200"/>
              <a:t>switch (season) {</a:t>
            </a:r>
            <a:endParaRPr sz="1200"/>
          </a:p>
          <a:p>
            <a:r>
              <a:rPr lang="en-US" sz="1200"/>
              <a:t>	case "</a:t>
            </a:r>
            <a:r>
              <a:rPr sz="1200"/>
              <a:t>春天</a:t>
            </a:r>
            <a:r>
              <a:rPr lang="en-US" sz="1200"/>
              <a:t>":</a:t>
            </a:r>
            <a:endParaRPr sz="1200"/>
          </a:p>
          <a:p>
            <a:r>
              <a:rPr lang="en-US" sz="1200"/>
              <a:t>		</a:t>
            </a:r>
            <a:r>
              <a:rPr lang="en-US" sz="1200" err="1"/>
              <a:t>System.out.println</a:t>
            </a:r>
            <a:r>
              <a:rPr lang="en-US" sz="1200"/>
              <a:t>("</a:t>
            </a:r>
            <a:r>
              <a:rPr sz="1200"/>
              <a:t>春暖花开</a:t>
            </a:r>
            <a:r>
              <a:rPr lang="en-US" sz="1200"/>
              <a:t>.");break;</a:t>
            </a:r>
            <a:endParaRPr sz="1200"/>
          </a:p>
          <a:p>
            <a:r>
              <a:rPr lang="en-US" sz="1200"/>
              <a:t>	case "</a:t>
            </a:r>
            <a:r>
              <a:rPr sz="1200"/>
              <a:t>夏天</a:t>
            </a:r>
            <a:r>
              <a:rPr lang="en-US" sz="1200"/>
              <a:t>":</a:t>
            </a:r>
            <a:endParaRPr sz="1200"/>
          </a:p>
          <a:p>
            <a:r>
              <a:rPr lang="en-US" sz="1200"/>
              <a:t>		</a:t>
            </a:r>
            <a:r>
              <a:rPr lang="en-US" sz="1200" err="1"/>
              <a:t>System.out.println</a:t>
            </a:r>
            <a:r>
              <a:rPr lang="en-US" sz="1200"/>
              <a:t>("</a:t>
            </a:r>
            <a:r>
              <a:rPr sz="1200"/>
              <a:t>夏日炎炎</a:t>
            </a:r>
            <a:r>
              <a:rPr lang="en-US" sz="1200"/>
              <a:t>.");break;</a:t>
            </a:r>
            <a:endParaRPr sz="1200"/>
          </a:p>
          <a:p>
            <a:r>
              <a:rPr lang="en-US" sz="1200"/>
              <a:t>	case "</a:t>
            </a:r>
            <a:r>
              <a:rPr sz="1200"/>
              <a:t>秋天</a:t>
            </a:r>
            <a:r>
              <a:rPr lang="en-US" sz="1200"/>
              <a:t>":</a:t>
            </a:r>
            <a:endParaRPr sz="1200"/>
          </a:p>
          <a:p>
            <a:r>
              <a:rPr lang="en-US" sz="1200"/>
              <a:t>		</a:t>
            </a:r>
            <a:r>
              <a:rPr lang="en-US" sz="1200" err="1"/>
              <a:t>System.out.println</a:t>
            </a:r>
            <a:r>
              <a:rPr lang="en-US" sz="1200"/>
              <a:t>("</a:t>
            </a:r>
            <a:r>
              <a:rPr sz="1200"/>
              <a:t>秋高气爽</a:t>
            </a:r>
            <a:r>
              <a:rPr lang="en-US" sz="1200"/>
              <a:t>.");break;</a:t>
            </a:r>
            <a:endParaRPr sz="1200"/>
          </a:p>
          <a:p>
            <a:r>
              <a:rPr lang="en-US" sz="1200"/>
              <a:t>	case "</a:t>
            </a:r>
            <a:r>
              <a:rPr sz="1200"/>
              <a:t>冬天</a:t>
            </a:r>
            <a:r>
              <a:rPr lang="en-US" sz="1200"/>
              <a:t>":</a:t>
            </a:r>
            <a:endParaRPr sz="1200"/>
          </a:p>
          <a:p>
            <a:r>
              <a:rPr lang="en-US" sz="1200"/>
              <a:t>		</a:t>
            </a:r>
            <a:r>
              <a:rPr lang="en-US" sz="1200" err="1"/>
              <a:t>System.out.println</a:t>
            </a:r>
            <a:r>
              <a:rPr lang="en-US" sz="1200"/>
              <a:t>("</a:t>
            </a:r>
            <a:r>
              <a:rPr sz="1200"/>
              <a:t>冬雪皑皑</a:t>
            </a:r>
            <a:r>
              <a:rPr lang="en-US" sz="1200"/>
              <a:t>.");break;</a:t>
            </a:r>
            <a:endParaRPr sz="1200"/>
          </a:p>
          <a:p>
            <a:r>
              <a:rPr lang="en-US" sz="1200"/>
              <a:t>	default:</a:t>
            </a:r>
            <a:endParaRPr sz="1200"/>
          </a:p>
          <a:p>
            <a:r>
              <a:rPr lang="en-US" sz="1200"/>
              <a:t>		</a:t>
            </a:r>
            <a:r>
              <a:rPr lang="en-US" sz="1200" err="1"/>
              <a:t>System.out.println</a:t>
            </a:r>
            <a:r>
              <a:rPr lang="en-US" sz="1200"/>
              <a:t>("</a:t>
            </a:r>
            <a:r>
              <a:rPr sz="1200"/>
              <a:t>季节输入错误</a:t>
            </a:r>
            <a:r>
              <a:rPr lang="en-US" sz="1200"/>
              <a:t>");</a:t>
            </a:r>
            <a:endParaRPr sz="1200"/>
          </a:p>
          <a:p>
            <a:r>
              <a:rPr lang="en-US" sz="1200"/>
              <a:t>}</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7">
                                            <p:txEl>
                                              <p:pRg st="11" end="11"/>
                                            </p:txEl>
                                          </p:spTgt>
                                        </p:tgtEl>
                                        <p:attrNameLst>
                                          <p:attrName>style.visibility</p:attrName>
                                        </p:attrNameLst>
                                      </p:cBhvr>
                                      <p:to>
                                        <p:strVal val="visible"/>
                                      </p:to>
                                    </p:set>
                                    <p:anim calcmode="lin" valueType="num">
                                      <p:cBhvr additive="base">
                                        <p:cTn id="61"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11" end="11"/>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7">
                                            <p:txEl>
                                              <p:pRg st="12" end="12"/>
                                            </p:txEl>
                                          </p:spTgt>
                                        </p:tgtEl>
                                        <p:attrNameLst>
                                          <p:attrName>style.visibility</p:attrName>
                                        </p:attrNameLst>
                                      </p:cBhvr>
                                      <p:to>
                                        <p:strVal val="visible"/>
                                      </p:to>
                                    </p:set>
                                    <p:anim calcmode="lin" valueType="num">
                                      <p:cBhvr additive="base">
                                        <p:cTn id="65"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7">
                                            <p:txEl>
                                              <p:pRg st="12" end="12"/>
                                            </p:txEl>
                                          </p:spTgt>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7">
                                            <p:txEl>
                                              <p:pRg st="13" end="13"/>
                                            </p:txEl>
                                          </p:spTgt>
                                        </p:tgtEl>
                                        <p:attrNameLst>
                                          <p:attrName>style.visibility</p:attrName>
                                        </p:attrNameLst>
                                      </p:cBhvr>
                                      <p:to>
                                        <p:strVal val="visible"/>
                                      </p:to>
                                    </p:set>
                                    <p:anim calcmode="lin" valueType="num">
                                      <p:cBhvr additive="base">
                                        <p:cTn id="69" dur="500" fill="hold"/>
                                        <p:tgtEl>
                                          <p:spTgt spid="7">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7">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idx="1"/>
          </p:nvPr>
        </p:nvSpPr>
        <p:spPr>
          <a:xfrm>
            <a:off x="4000496" y="857241"/>
            <a:ext cx="4929222" cy="3500459"/>
          </a:xfrm>
        </p:spPr>
        <p:txBody>
          <a:bodyPr/>
          <a:lstStyle/>
          <a:p>
            <a:pPr>
              <a:buNone/>
            </a:pPr>
            <a:r>
              <a:rPr sz="1800"/>
              <a:t>	</a:t>
            </a:r>
            <a:r>
              <a:rPr lang="zh-CN" sz="1800"/>
              <a:t>循环结构可以在满足循环条件的情况下反复执行某一段代码，这段被重复执行的代码被称为“循环体”。</a:t>
            </a:r>
          </a:p>
          <a:p>
            <a:pPr>
              <a:buNone/>
            </a:pPr>
            <a:r>
              <a:rPr sz="1800"/>
              <a:t>	</a:t>
            </a:r>
            <a:r>
              <a:rPr lang="zh-CN" sz="1800"/>
              <a:t>提供的循环语句有以下三种：</a:t>
            </a:r>
          </a:p>
          <a:p>
            <a:pPr lvl="0"/>
            <a:r>
              <a:rPr sz="1800"/>
              <a:t>for</a:t>
            </a:r>
            <a:r>
              <a:rPr lang="zh-CN" sz="1800"/>
              <a:t>循环</a:t>
            </a:r>
          </a:p>
          <a:p>
            <a:pPr lvl="0"/>
            <a:r>
              <a:rPr sz="1800"/>
              <a:t>while</a:t>
            </a:r>
            <a:r>
              <a:rPr lang="zh-CN" sz="1800"/>
              <a:t>循环</a:t>
            </a:r>
          </a:p>
        </p:txBody>
      </p:sp>
      <p:sp>
        <p:nvSpPr>
          <p:cNvPr id="4" name="标题 3"/>
          <p:cNvSpPr>
            <a:spLocks noGrp="1"/>
          </p:cNvSpPr>
          <p:nvPr>
            <p:ph type="title"/>
          </p:nvPr>
        </p:nvSpPr>
        <p:spPr/>
        <p:txBody>
          <a:bodyPr/>
          <a:lstStyle/>
          <a:p>
            <a:r>
              <a:t>循环结构</a:t>
            </a:r>
          </a:p>
        </p:txBody>
      </p:sp>
      <p:pic>
        <p:nvPicPr>
          <p:cNvPr id="6" name="图片占位符 5" descr="图片2.jpg"/>
          <p:cNvPicPr>
            <a:picLocks noGrp="1" noChangeAspect="1"/>
          </p:cNvPicPr>
          <p:nvPr>
            <p:ph type="pic" sz="quarter" idx="11"/>
          </p:nvPr>
        </p:nvPicPr>
        <p:blipFill>
          <a:blip r:embed="rId2"/>
          <a:stretch>
            <a:fillRect/>
          </a:stretch>
        </p:blipFill>
        <p:spPr>
          <a:xfrm>
            <a:off x="928662" y="1073479"/>
            <a:ext cx="2643187" cy="2782248"/>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 calcmode="lin" valueType="num">
                                      <p:cBhvr additive="base">
                                        <p:cTn id="1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 calcmode="lin" valueType="num">
                                      <p:cBhvr additive="base">
                                        <p:cTn id="19"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 calcmode="lin" valueType="num">
                                      <p:cBhvr additive="base">
                                        <p:cTn id="2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anim calcmode="lin" valueType="num">
                                      <p:cBhvr additive="base">
                                        <p:cTn id="3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428610"/>
            <a:ext cx="8429684" cy="4357700"/>
          </a:xfrm>
        </p:spPr>
        <p:txBody>
          <a:bodyPr>
            <a:normAutofit/>
          </a:bodyPr>
          <a:lstStyle/>
          <a:p>
            <a:r>
              <a:rPr lang="zh-CN" altLang="en-US" sz="2200">
                <a:latin typeface="+mn-ea"/>
              </a:rPr>
              <a:t>语法</a:t>
            </a:r>
            <a:endParaRPr sz="2200">
              <a:latin typeface="+mn-ea"/>
            </a:endParaRPr>
          </a:p>
          <a:p>
            <a:pPr>
              <a:buNone/>
            </a:pPr>
            <a:endParaRPr altLang="zh-CN" sz="2200">
              <a:latin typeface="+mn-ea"/>
            </a:endParaRPr>
          </a:p>
          <a:p>
            <a:pPr>
              <a:buNone/>
            </a:pPr>
            <a:endParaRPr altLang="zh-CN" sz="2200">
              <a:latin typeface="+mn-ea"/>
            </a:endParaRPr>
          </a:p>
          <a:p>
            <a:pPr>
              <a:buNone/>
            </a:pPr>
            <a:endParaRPr altLang="zh-CN" sz="2200">
              <a:latin typeface="+mn-ea"/>
            </a:endParaRPr>
          </a:p>
          <a:p>
            <a:pPr>
              <a:buNone/>
            </a:pPr>
            <a:endParaRPr sz="2200">
              <a:latin typeface="+mn-ea"/>
            </a:endParaRPr>
          </a:p>
          <a:p>
            <a:endParaRPr lang="zh-CN" sz="2400"/>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4" name="标题 3"/>
          <p:cNvSpPr>
            <a:spLocks noGrp="1"/>
          </p:cNvSpPr>
          <p:nvPr>
            <p:ph type="title"/>
          </p:nvPr>
        </p:nvSpPr>
        <p:spPr/>
        <p:txBody>
          <a:bodyPr/>
          <a:lstStyle/>
          <a:p>
            <a:pPr lvl="0"/>
            <a:r>
              <a:rPr lang="en-US"/>
              <a:t>for</a:t>
            </a:r>
            <a:r>
              <a:t>循环</a:t>
            </a:r>
          </a:p>
        </p:txBody>
      </p:sp>
      <p:sp>
        <p:nvSpPr>
          <p:cNvPr id="6" name="文本占位符 5"/>
          <p:cNvSpPr>
            <a:spLocks noGrp="1"/>
          </p:cNvSpPr>
          <p:nvPr>
            <p:ph type="body" sz="quarter" idx="11"/>
          </p:nvPr>
        </p:nvSpPr>
        <p:spPr>
          <a:xfrm>
            <a:off x="714348" y="2857502"/>
            <a:ext cx="8358246" cy="2143122"/>
          </a:xfrm>
        </p:spPr>
        <p:txBody>
          <a:bodyPr/>
          <a:lstStyle/>
          <a:p>
            <a:pPr lvl="0"/>
            <a:r>
              <a:rPr sz="1800"/>
              <a:t>初始化表达式只在循环开始之前执行一次；</a:t>
            </a:r>
          </a:p>
          <a:p>
            <a:pPr lvl="0"/>
            <a:r>
              <a:rPr sz="1800"/>
              <a:t>初始化表达式、条件表达式以及迭代表达式都可以省略，但分号不能省，当三者都省略时将成为一个无限循环（死循环）；</a:t>
            </a:r>
          </a:p>
          <a:p>
            <a:pPr lvl="0"/>
            <a:r>
              <a:rPr sz="1800"/>
              <a:t>在初始化表达式和迭代表达式中可以使用逗号隔开多个语句。</a:t>
            </a:r>
          </a:p>
        </p:txBody>
      </p:sp>
      <p:sp>
        <p:nvSpPr>
          <p:cNvPr id="8" name="文本占位符 5"/>
          <p:cNvSpPr txBox="1">
            <a:spLocks/>
          </p:cNvSpPr>
          <p:nvPr/>
        </p:nvSpPr>
        <p:spPr bwMode="auto">
          <a:xfrm>
            <a:off x="714348" y="1100070"/>
            <a:ext cx="6357956" cy="1015663"/>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2000"/>
              <a:t>for ([</a:t>
            </a:r>
            <a:r>
              <a:rPr lang="zh-CN" altLang="en-US" sz="2000"/>
              <a:t>初始化表达式</a:t>
            </a:r>
            <a:r>
              <a:rPr lang="en-US" sz="2000"/>
              <a:t>];[</a:t>
            </a:r>
            <a:r>
              <a:rPr lang="zh-CN" altLang="en-US" sz="2000"/>
              <a:t>条件表达式</a:t>
            </a:r>
            <a:r>
              <a:rPr lang="en-US" sz="2000"/>
              <a:t>];[</a:t>
            </a:r>
            <a:r>
              <a:rPr lang="zh-CN" altLang="en-US" sz="2000"/>
              <a:t>迭代表达式</a:t>
            </a:r>
            <a:r>
              <a:rPr lang="en-US" sz="2000"/>
              <a:t>]){</a:t>
            </a:r>
            <a:endParaRPr lang="zh-CN" altLang="en-US" sz="2000"/>
          </a:p>
          <a:p>
            <a:r>
              <a:rPr lang="en-US" sz="2000"/>
              <a:t>	</a:t>
            </a:r>
            <a:r>
              <a:rPr lang="zh-CN" altLang="en-US" sz="2000"/>
              <a:t>循环体</a:t>
            </a:r>
          </a:p>
          <a:p>
            <a:r>
              <a:rPr lang="en-US" sz="2000"/>
              <a:t>}</a:t>
            </a:r>
            <a:endParaRPr lang="zh-CN" altLang="en-US" sz="2000"/>
          </a:p>
        </p:txBody>
      </p:sp>
      <p:pic>
        <p:nvPicPr>
          <p:cNvPr id="10" name="图片 9"/>
          <p:cNvPicPr>
            <a:picLocks noChangeAspect="1"/>
          </p:cNvPicPr>
          <p:nvPr/>
        </p:nvPicPr>
        <p:blipFill>
          <a:blip r:embed="rId2" cstate="print">
            <a:duotone>
              <a:schemeClr val="accent1">
                <a:shade val="45000"/>
                <a:satMod val="135000"/>
              </a:schemeClr>
              <a:prstClr val="white"/>
            </a:duotone>
          </a:blip>
          <a:stretch>
            <a:fillRect/>
          </a:stretch>
        </p:blipFill>
        <p:spPr>
          <a:xfrm>
            <a:off x="106397" y="2928940"/>
            <a:ext cx="484014" cy="484014"/>
          </a:xfrm>
          <a:prstGeom prst="rect">
            <a:avLst/>
          </a:prstGeom>
        </p:spPr>
      </p:pic>
      <p:sp>
        <p:nvSpPr>
          <p:cNvPr id="11" name="文本框 6"/>
          <p:cNvSpPr txBox="1"/>
          <p:nvPr/>
        </p:nvSpPr>
        <p:spPr>
          <a:xfrm>
            <a:off x="71406" y="3381899"/>
            <a:ext cx="593725" cy="339725"/>
          </a:xfrm>
          <a:prstGeom prst="rect">
            <a:avLst/>
          </a:prstGeom>
          <a:noFill/>
        </p:spPr>
        <p:txBody>
          <a:bodyPr wrap="none">
            <a:spAutoFit/>
          </a:bodyPr>
          <a:lstStyle/>
          <a:p>
            <a:pPr>
              <a:defRPr/>
            </a:pPr>
            <a:r>
              <a:rPr lang="zh-CN" altLang="en-US" sz="1600" i="0">
                <a:ln w="0"/>
                <a:solidFill>
                  <a:schemeClr val="accent1"/>
                </a:solidFill>
                <a:effectLst>
                  <a:outerShdw blurRad="38100" dist="25400" dir="5400000" algn="ctr" rotWithShape="0">
                    <a:srgbClr val="6E747A">
                      <a:alpha val="43000"/>
                    </a:srgbClr>
                  </a:outerShdw>
                </a:effectLst>
                <a:latin typeface="Adobe 仿宋 Std R" pitchFamily="18" charset="-122"/>
                <a:ea typeface="Adobe 仿宋 Std R" pitchFamily="18" charset="-122"/>
              </a:rPr>
              <a:t>注意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bg/>
                                          </p:spTgt>
                                        </p:tgtEl>
                                        <p:attrNameLst>
                                          <p:attrName>style.visibility</p:attrName>
                                        </p:attrNameLst>
                                      </p:cBhvr>
                                      <p:to>
                                        <p:strVal val="visible"/>
                                      </p:to>
                                    </p:set>
                                    <p:anim calcmode="lin" valueType="num">
                                      <p:cBhvr additive="base">
                                        <p:cTn id="19" dur="500" fill="hold"/>
                                        <p:tgtEl>
                                          <p:spTgt spid="6">
                                            <p:bg/>
                                          </p:spTgt>
                                        </p:tgtEl>
                                        <p:attrNameLst>
                                          <p:attrName>ppt_x</p:attrName>
                                        </p:attrNameLst>
                                      </p:cBhvr>
                                      <p:tavLst>
                                        <p:tav tm="0">
                                          <p:val>
                                            <p:strVal val="#ppt_x"/>
                                          </p:val>
                                        </p:tav>
                                        <p:tav tm="100000">
                                          <p:val>
                                            <p:strVal val="#ppt_x"/>
                                          </p:val>
                                        </p:tav>
                                      </p:tavLst>
                                    </p:anim>
                                    <p:anim calcmode="lin" valueType="num">
                                      <p:cBhvr additive="base">
                                        <p:cTn id="20" dur="500" fill="hold"/>
                                        <p:tgtEl>
                                          <p:spTgt spid="6">
                                            <p:bg/>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 calcmode="lin" valueType="num">
                                      <p:cBhvr additive="base">
                                        <p:cTn id="2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0" end="0"/>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 calcmode="lin" valueType="num">
                                      <p:cBhvr additive="base">
                                        <p:cTn id="2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additive="base">
                                        <p:cTn id="3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uiExpand="1" build="p" animBg="1"/>
      <p:bldP spid="8" grpId="0" animBg="1"/>
      <p:bldP spid="11"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428610"/>
            <a:ext cx="8429684" cy="4357700"/>
          </a:xfrm>
        </p:spPr>
        <p:txBody>
          <a:bodyPr>
            <a:normAutofit/>
          </a:bodyPr>
          <a:lstStyle/>
          <a:p>
            <a:r>
              <a:rPr sz="2400"/>
              <a:t>for</a:t>
            </a:r>
            <a:r>
              <a:rPr lang="zh-CN" sz="2400"/>
              <a:t>循环流程图</a:t>
            </a:r>
            <a:r>
              <a:rPr lang="zh-CN" altLang="en-US" sz="2200">
                <a:latin typeface="+mn-ea"/>
              </a:rPr>
              <a:t>：</a:t>
            </a:r>
            <a:endParaRPr sz="2200">
              <a:latin typeface="+mn-ea"/>
            </a:endParaRPr>
          </a:p>
          <a:p>
            <a:endParaRPr sz="2200">
              <a:latin typeface="+mn-ea"/>
            </a:endParaRPr>
          </a:p>
          <a:p>
            <a:endParaRPr sz="2200">
              <a:latin typeface="+mn-ea"/>
            </a:endParaRPr>
          </a:p>
          <a:p>
            <a:pPr>
              <a:buNone/>
            </a:pPr>
            <a:endParaRPr altLang="zh-CN" sz="2200">
              <a:latin typeface="+mn-ea"/>
            </a:endParaRPr>
          </a:p>
          <a:p>
            <a:pPr>
              <a:buNone/>
            </a:pPr>
            <a:endParaRPr altLang="zh-CN" sz="2200">
              <a:latin typeface="+mn-ea"/>
            </a:endParaRPr>
          </a:p>
          <a:p>
            <a:pPr>
              <a:buNone/>
            </a:pPr>
            <a:endParaRPr altLang="zh-CN" sz="2200">
              <a:latin typeface="+mn-ea"/>
            </a:endParaRPr>
          </a:p>
          <a:p>
            <a:pPr>
              <a:buNone/>
            </a:pPr>
            <a:endParaRPr sz="2200">
              <a:latin typeface="+mn-ea"/>
            </a:endParaRPr>
          </a:p>
          <a:p>
            <a:endParaRPr lang="zh-CN" sz="2400"/>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4" name="标题 3"/>
          <p:cNvSpPr>
            <a:spLocks noGrp="1"/>
          </p:cNvSpPr>
          <p:nvPr>
            <p:ph type="title"/>
          </p:nvPr>
        </p:nvSpPr>
        <p:spPr/>
        <p:txBody>
          <a:bodyPr/>
          <a:lstStyle/>
          <a:p>
            <a:pPr lvl="0"/>
            <a:endParaRPr/>
          </a:p>
        </p:txBody>
      </p:sp>
      <p:sp>
        <p:nvSpPr>
          <p:cNvPr id="20377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3859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4740"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4739" name="Object 3"/>
          <p:cNvGraphicFramePr>
            <a:graphicFrameLocks noChangeAspect="1"/>
          </p:cNvGraphicFramePr>
          <p:nvPr/>
        </p:nvGraphicFramePr>
        <p:xfrm>
          <a:off x="1643042" y="928676"/>
          <a:ext cx="3852907" cy="4000528"/>
        </p:xfrm>
        <a:graphic>
          <a:graphicData uri="http://schemas.openxmlformats.org/presentationml/2006/ole">
            <mc:AlternateContent xmlns:mc="http://schemas.openxmlformats.org/markup-compatibility/2006">
              <mc:Choice xmlns:v="urn:schemas-microsoft-com:vml" Requires="v">
                <p:oleObj name="Visio" r:id="rId2" imgW="2490474" imgH="2579755" progId="Visio.Drawing.11">
                  <p:embed/>
                </p:oleObj>
              </mc:Choice>
              <mc:Fallback>
                <p:oleObj name="Visio" r:id="rId2" imgW="2490474" imgH="2579755" progId="Visio.Drawing.11">
                  <p:embed/>
                  <p:pic>
                    <p:nvPicPr>
                      <p:cNvPr id="24473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42" y="928676"/>
                        <a:ext cx="3852907" cy="4000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4739"/>
                                        </p:tgtEl>
                                        <p:attrNameLst>
                                          <p:attrName>style.visibility</p:attrName>
                                        </p:attrNameLst>
                                      </p:cBhvr>
                                      <p:to>
                                        <p:strVal val="visible"/>
                                      </p:to>
                                    </p:set>
                                    <p:anim calcmode="lin" valueType="num">
                                      <p:cBhvr additive="base">
                                        <p:cTn id="13" dur="500" fill="hold"/>
                                        <p:tgtEl>
                                          <p:spTgt spid="244739"/>
                                        </p:tgtEl>
                                        <p:attrNameLst>
                                          <p:attrName>ppt_x</p:attrName>
                                        </p:attrNameLst>
                                      </p:cBhvr>
                                      <p:tavLst>
                                        <p:tav tm="0">
                                          <p:val>
                                            <p:strVal val="#ppt_x"/>
                                          </p:val>
                                        </p:tav>
                                        <p:tav tm="100000">
                                          <p:val>
                                            <p:strVal val="#ppt_x"/>
                                          </p:val>
                                        </p:tav>
                                      </p:tavLst>
                                    </p:anim>
                                    <p:anim calcmode="lin" valueType="num">
                                      <p:cBhvr additive="base">
                                        <p:cTn id="14" dur="500" fill="hold"/>
                                        <p:tgtEl>
                                          <p:spTgt spid="2447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a:t>ForDemo1.java</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053408"/>
            <a:ext cx="8429652" cy="2973891"/>
          </a:xfrm>
        </p:spPr>
        <p:txBody>
          <a:bodyPr/>
          <a:lstStyle/>
          <a:p>
            <a:r>
              <a:rPr lang="en-US" sz="1400"/>
              <a:t>public class ForDemo1 {</a:t>
            </a:r>
            <a:endParaRPr sz="1400"/>
          </a:p>
          <a:p>
            <a:r>
              <a:rPr lang="en-US" sz="1400"/>
              <a:t>	public static void main(String[] </a:t>
            </a:r>
            <a:r>
              <a:rPr lang="en-US" sz="1400" err="1"/>
              <a:t>args</a:t>
            </a:r>
            <a:r>
              <a:rPr lang="en-US" sz="1400"/>
              <a:t>) {</a:t>
            </a:r>
            <a:endParaRPr sz="1400"/>
          </a:p>
          <a:p>
            <a:r>
              <a:rPr lang="en-US" sz="1400"/>
              <a:t>		// </a:t>
            </a:r>
            <a:r>
              <a:rPr sz="1400"/>
              <a:t>循环的初始化，循环条件，循环迭代语句都在下面一行</a:t>
            </a:r>
          </a:p>
          <a:p>
            <a:r>
              <a:rPr lang="en-US" sz="1400"/>
              <a:t>		</a:t>
            </a:r>
            <a:r>
              <a:rPr lang="en-US" sz="1400" b="1"/>
              <a:t>for (</a:t>
            </a:r>
            <a:r>
              <a:rPr lang="en-US" sz="1400" b="1" err="1"/>
              <a:t>int</a:t>
            </a:r>
            <a:r>
              <a:rPr lang="en-US" sz="1400" b="1"/>
              <a:t> count = 1; count &lt;= 10; count++) {</a:t>
            </a:r>
            <a:endParaRPr sz="1400"/>
          </a:p>
          <a:p>
            <a:r>
              <a:rPr lang="en-US" sz="1400" b="1"/>
              <a:t>			</a:t>
            </a:r>
            <a:r>
              <a:rPr lang="en-US" sz="1400" b="1" err="1"/>
              <a:t>System.out.println</a:t>
            </a:r>
            <a:r>
              <a:rPr lang="en-US" sz="1400" b="1"/>
              <a:t>(count);</a:t>
            </a:r>
            <a:endParaRPr sz="1400"/>
          </a:p>
          <a:p>
            <a:r>
              <a:rPr lang="en-US" sz="1400" b="1"/>
              <a:t>		}</a:t>
            </a:r>
            <a:endParaRPr sz="1400"/>
          </a:p>
          <a:p>
            <a:r>
              <a:rPr lang="en-US" sz="1400"/>
              <a:t>		</a:t>
            </a:r>
            <a:r>
              <a:rPr lang="en-US" sz="1400" err="1"/>
              <a:t>System.out.println</a:t>
            </a:r>
            <a:r>
              <a:rPr lang="en-US" sz="1400"/>
              <a:t>("</a:t>
            </a:r>
            <a:r>
              <a:rPr sz="1400"/>
              <a:t>循环结束</a:t>
            </a:r>
            <a:r>
              <a:rPr lang="en-US" sz="1400"/>
              <a:t>!");</a:t>
            </a:r>
            <a:endParaRPr sz="1400"/>
          </a:p>
          <a:p>
            <a:r>
              <a:rPr lang="en-US" sz="1400"/>
              <a:t>	}</a:t>
            </a:r>
            <a:endParaRPr sz="1400"/>
          </a:p>
          <a:p>
            <a:r>
              <a:rPr lang="en-US" sz="1400"/>
              <a:t>}</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357452"/>
          </a:xfrm>
        </p:spPr>
        <p:txBody>
          <a:bodyPr>
            <a:normAutofit/>
          </a:bodyPr>
          <a:lstStyle/>
          <a:p>
            <a:r>
              <a:rPr lang="zh-CN" altLang="en-US" sz="2200">
                <a:latin typeface="+mn-ea"/>
              </a:rPr>
              <a:t>运行结果：</a:t>
            </a:r>
            <a:endParaRPr lang="en-US" altLang="zh-CN" sz="2200">
              <a:latin typeface="+mn-ea"/>
            </a:endParaRPr>
          </a:p>
          <a:p>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857250" y="928677"/>
            <a:ext cx="6357956" cy="4000528"/>
          </a:xfrm>
        </p:spPr>
        <p:txBody>
          <a:bodyPr/>
          <a:lstStyle/>
          <a:p>
            <a:r>
              <a:rPr lang="en-US" sz="1600"/>
              <a:t>1</a:t>
            </a:r>
            <a:endParaRPr sz="1600"/>
          </a:p>
          <a:p>
            <a:r>
              <a:rPr lang="en-US" sz="1600"/>
              <a:t>2</a:t>
            </a:r>
            <a:endParaRPr sz="1600"/>
          </a:p>
          <a:p>
            <a:r>
              <a:rPr lang="en-US" sz="1600"/>
              <a:t>3</a:t>
            </a:r>
            <a:endParaRPr sz="1600"/>
          </a:p>
          <a:p>
            <a:r>
              <a:rPr lang="en-US" sz="1600"/>
              <a:t>4</a:t>
            </a:r>
            <a:endParaRPr sz="1600"/>
          </a:p>
          <a:p>
            <a:r>
              <a:rPr lang="en-US" sz="1600"/>
              <a:t>5</a:t>
            </a:r>
            <a:endParaRPr sz="1600"/>
          </a:p>
          <a:p>
            <a:r>
              <a:rPr lang="en-US" sz="1600"/>
              <a:t>6</a:t>
            </a:r>
            <a:endParaRPr sz="1600"/>
          </a:p>
          <a:p>
            <a:r>
              <a:rPr lang="en-US" sz="1600"/>
              <a:t>7</a:t>
            </a:r>
            <a:endParaRPr sz="1600"/>
          </a:p>
          <a:p>
            <a:r>
              <a:rPr lang="en-US" sz="1600"/>
              <a:t>8</a:t>
            </a:r>
            <a:endParaRPr sz="1600"/>
          </a:p>
          <a:p>
            <a:r>
              <a:rPr lang="en-US" sz="1600"/>
              <a:t>9</a:t>
            </a:r>
            <a:endParaRPr sz="1600"/>
          </a:p>
          <a:p>
            <a:r>
              <a:rPr lang="en-US" sz="1600"/>
              <a:t>10</a:t>
            </a:r>
            <a:endParaRPr sz="1600"/>
          </a:p>
          <a:p>
            <a:r>
              <a:rPr sz="1600"/>
              <a:t>循环结束</a:t>
            </a:r>
            <a:r>
              <a:rPr lang="en-US" sz="1600"/>
              <a:t>!</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a:t>ForDemo2.java</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053408"/>
            <a:ext cx="8429652" cy="3323987"/>
          </a:xfrm>
        </p:spPr>
        <p:txBody>
          <a:bodyPr/>
          <a:lstStyle/>
          <a:p>
            <a:r>
              <a:rPr lang="en-US" sz="1400"/>
              <a:t>public class ForDemo2 {</a:t>
            </a:r>
            <a:endParaRPr sz="1400"/>
          </a:p>
          <a:p>
            <a:r>
              <a:rPr lang="en-US" sz="1400"/>
              <a:t>	public static void main(String[] </a:t>
            </a:r>
            <a:r>
              <a:rPr lang="en-US" sz="1400" err="1"/>
              <a:t>args</a:t>
            </a:r>
            <a:r>
              <a:rPr lang="en-US" sz="1400"/>
              <a:t>) {</a:t>
            </a:r>
            <a:endParaRPr sz="1400"/>
          </a:p>
          <a:p>
            <a:r>
              <a:rPr lang="en-US" sz="1400"/>
              <a:t>		// </a:t>
            </a:r>
            <a:r>
              <a:rPr sz="1400"/>
              <a:t>使用</a:t>
            </a:r>
            <a:r>
              <a:rPr lang="en-US" sz="1400"/>
              <a:t>for</a:t>
            </a:r>
            <a:r>
              <a:rPr sz="1400"/>
              <a:t>循环求</a:t>
            </a:r>
            <a:r>
              <a:rPr lang="en-US" sz="1400"/>
              <a:t>1~100</a:t>
            </a:r>
            <a:r>
              <a:rPr sz="1400"/>
              <a:t>的和</a:t>
            </a:r>
          </a:p>
          <a:p>
            <a:r>
              <a:rPr lang="en-US" sz="1400"/>
              <a:t>		</a:t>
            </a:r>
            <a:r>
              <a:rPr lang="en-US" sz="1400" err="1"/>
              <a:t>int</a:t>
            </a:r>
            <a:r>
              <a:rPr lang="en-US" sz="1400"/>
              <a:t> sum = 0;</a:t>
            </a:r>
            <a:endParaRPr sz="1400"/>
          </a:p>
          <a:p>
            <a:r>
              <a:rPr lang="en-US" sz="1400"/>
              <a:t>		for (</a:t>
            </a:r>
            <a:r>
              <a:rPr lang="en-US" sz="1400" err="1"/>
              <a:t>int</a:t>
            </a:r>
            <a:r>
              <a:rPr lang="en-US" sz="1400"/>
              <a:t> </a:t>
            </a:r>
            <a:r>
              <a:rPr lang="en-US" sz="1400" err="1"/>
              <a:t>i</a:t>
            </a:r>
            <a:r>
              <a:rPr lang="en-US" sz="1400"/>
              <a:t> = 1; </a:t>
            </a:r>
            <a:r>
              <a:rPr lang="en-US" sz="1400" err="1"/>
              <a:t>i</a:t>
            </a:r>
            <a:r>
              <a:rPr lang="en-US" sz="1400"/>
              <a:t> &lt;= 100; </a:t>
            </a:r>
            <a:r>
              <a:rPr lang="en-US" sz="1400" err="1"/>
              <a:t>i</a:t>
            </a:r>
            <a:r>
              <a:rPr lang="en-US" sz="1400"/>
              <a:t>++) {</a:t>
            </a:r>
            <a:endParaRPr sz="1400"/>
          </a:p>
          <a:p>
            <a:r>
              <a:rPr lang="en-US" sz="1400"/>
              <a:t>			sum += </a:t>
            </a:r>
            <a:r>
              <a:rPr lang="en-US" sz="1400" err="1"/>
              <a:t>i</a:t>
            </a:r>
            <a:r>
              <a:rPr lang="en-US" sz="1400"/>
              <a:t>;</a:t>
            </a:r>
            <a:endParaRPr sz="1400"/>
          </a:p>
          <a:p>
            <a:r>
              <a:rPr lang="en-US" sz="1400"/>
              <a:t>		}</a:t>
            </a:r>
            <a:endParaRPr sz="1400"/>
          </a:p>
          <a:p>
            <a:r>
              <a:rPr lang="en-US" sz="1400"/>
              <a:t>		</a:t>
            </a:r>
            <a:r>
              <a:rPr lang="en-US" sz="1400" err="1"/>
              <a:t>System.out.println</a:t>
            </a:r>
            <a:r>
              <a:rPr lang="en-US" sz="1400"/>
              <a:t>("1~100</a:t>
            </a:r>
            <a:r>
              <a:rPr sz="1400"/>
              <a:t>的和是：</a:t>
            </a:r>
            <a:r>
              <a:rPr lang="en-US" sz="1400"/>
              <a:t>" + sum);</a:t>
            </a:r>
            <a:endParaRPr sz="1400"/>
          </a:p>
          <a:p>
            <a:r>
              <a:rPr lang="en-US" sz="1400"/>
              <a:t>	}</a:t>
            </a:r>
            <a:endParaRPr sz="1400"/>
          </a:p>
          <a:p>
            <a:r>
              <a:rPr lang="en-US" sz="1400"/>
              <a:t>}</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4" y="428610"/>
            <a:ext cx="8207375" cy="2357452"/>
          </a:xfrm>
        </p:spPr>
        <p:txBody>
          <a:bodyPr>
            <a:normAutofit/>
          </a:bodyPr>
          <a:lstStyle/>
          <a:p>
            <a:r>
              <a:rPr sz="2400"/>
              <a:t>ForDemo3.java</a:t>
            </a:r>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357158" y="1053408"/>
            <a:ext cx="8429652" cy="3620222"/>
          </a:xfrm>
        </p:spPr>
        <p:txBody>
          <a:bodyPr/>
          <a:lstStyle/>
          <a:p>
            <a:r>
              <a:rPr lang="en-US" sz="1400"/>
              <a:t>// </a:t>
            </a:r>
            <a:r>
              <a:rPr sz="1400"/>
              <a:t>嵌套的</a:t>
            </a:r>
            <a:r>
              <a:rPr lang="en-US" sz="1400"/>
              <a:t>for</a:t>
            </a:r>
            <a:r>
              <a:rPr sz="1400"/>
              <a:t>循环打印九九乘法表</a:t>
            </a:r>
          </a:p>
          <a:p>
            <a:r>
              <a:rPr lang="en-US" sz="1400"/>
              <a:t>//</a:t>
            </a:r>
            <a:r>
              <a:rPr sz="1400"/>
              <a:t>第一个</a:t>
            </a:r>
            <a:r>
              <a:rPr lang="en-US" sz="1400"/>
              <a:t>for</a:t>
            </a:r>
            <a:r>
              <a:rPr sz="1400"/>
              <a:t>控制行</a:t>
            </a:r>
          </a:p>
          <a:p>
            <a:r>
              <a:rPr lang="en-US" sz="1400"/>
              <a:t>for (</a:t>
            </a:r>
            <a:r>
              <a:rPr lang="en-US" sz="1400" err="1"/>
              <a:t>int</a:t>
            </a:r>
            <a:r>
              <a:rPr lang="en-US" sz="1400"/>
              <a:t> </a:t>
            </a:r>
            <a:r>
              <a:rPr lang="en-US" sz="1400" err="1"/>
              <a:t>i</a:t>
            </a:r>
            <a:r>
              <a:rPr lang="en-US" sz="1400"/>
              <a:t> = 1; </a:t>
            </a:r>
            <a:r>
              <a:rPr lang="en-US" sz="1400" err="1"/>
              <a:t>i</a:t>
            </a:r>
            <a:r>
              <a:rPr lang="en-US" sz="1400"/>
              <a:t> &lt;= 9; </a:t>
            </a:r>
            <a:r>
              <a:rPr lang="en-US" sz="1400" err="1"/>
              <a:t>i</a:t>
            </a:r>
            <a:r>
              <a:rPr lang="en-US" sz="1400"/>
              <a:t>++) {</a:t>
            </a:r>
            <a:endParaRPr sz="1400"/>
          </a:p>
          <a:p>
            <a:r>
              <a:rPr lang="en-US" sz="1400"/>
              <a:t>	//</a:t>
            </a:r>
            <a:r>
              <a:rPr sz="1400"/>
              <a:t>第二个</a:t>
            </a:r>
            <a:r>
              <a:rPr lang="en-US" sz="1400"/>
              <a:t>for</a:t>
            </a:r>
            <a:r>
              <a:rPr sz="1400"/>
              <a:t>控制列，即每行中输出的算式</a:t>
            </a:r>
          </a:p>
          <a:p>
            <a:r>
              <a:rPr lang="en-US" sz="1400"/>
              <a:t>	for (</a:t>
            </a:r>
            <a:r>
              <a:rPr lang="en-US" sz="1400" err="1"/>
              <a:t>int</a:t>
            </a:r>
            <a:r>
              <a:rPr lang="en-US" sz="1400"/>
              <a:t> j = 1; j &lt;= </a:t>
            </a:r>
            <a:r>
              <a:rPr lang="en-US" sz="1400" err="1"/>
              <a:t>i</a:t>
            </a:r>
            <a:r>
              <a:rPr lang="en-US" sz="1400"/>
              <a:t>; j++) {</a:t>
            </a:r>
            <a:endParaRPr sz="1400"/>
          </a:p>
          <a:p>
            <a:r>
              <a:rPr lang="en-US" sz="1400"/>
              <a:t>		// </a:t>
            </a:r>
            <a:r>
              <a:rPr sz="1400"/>
              <a:t>输出</a:t>
            </a:r>
            <a:r>
              <a:rPr lang="en-US" sz="1400"/>
              <a:t>j*</a:t>
            </a:r>
            <a:r>
              <a:rPr lang="en-US" sz="1400" err="1"/>
              <a:t>i</a:t>
            </a:r>
            <a:r>
              <a:rPr lang="en-US" sz="1400"/>
              <a:t>=n</a:t>
            </a:r>
            <a:r>
              <a:rPr sz="1400"/>
              <a:t>格式</a:t>
            </a:r>
            <a:r>
              <a:rPr lang="en-US" sz="1400"/>
              <a:t>,</a:t>
            </a:r>
            <a:r>
              <a:rPr sz="1400"/>
              <a:t>例如</a:t>
            </a:r>
            <a:r>
              <a:rPr lang="en-US" sz="1400"/>
              <a:t>2*3=6</a:t>
            </a:r>
            <a:endParaRPr sz="1400"/>
          </a:p>
          <a:p>
            <a:r>
              <a:rPr lang="en-US" sz="1400"/>
              <a:t>		</a:t>
            </a:r>
            <a:r>
              <a:rPr lang="en-US" sz="1400" err="1"/>
              <a:t>System.out.print</a:t>
            </a:r>
            <a:r>
              <a:rPr lang="en-US" sz="1400"/>
              <a:t>(j + "*" + </a:t>
            </a:r>
            <a:r>
              <a:rPr lang="en-US" sz="1400" err="1"/>
              <a:t>i</a:t>
            </a:r>
            <a:r>
              <a:rPr lang="en-US" sz="1400"/>
              <a:t> + "=" + </a:t>
            </a:r>
            <a:r>
              <a:rPr lang="en-US" sz="1400" err="1"/>
              <a:t>i</a:t>
            </a:r>
            <a:r>
              <a:rPr lang="en-US" sz="1400"/>
              <a:t> * j + " ");</a:t>
            </a:r>
            <a:endParaRPr sz="1400"/>
          </a:p>
          <a:p>
            <a:r>
              <a:rPr lang="en-US" sz="1400"/>
              <a:t>	}</a:t>
            </a:r>
            <a:endParaRPr sz="1400"/>
          </a:p>
          <a:p>
            <a:r>
              <a:rPr lang="en-US" sz="1400"/>
              <a:t>	// </a:t>
            </a:r>
            <a:r>
              <a:rPr sz="1400"/>
              <a:t>换行</a:t>
            </a:r>
          </a:p>
          <a:p>
            <a:r>
              <a:rPr lang="en-US" sz="1400"/>
              <a:t>	</a:t>
            </a:r>
            <a:r>
              <a:rPr lang="en-US" sz="1400" err="1"/>
              <a:t>System.out.println</a:t>
            </a:r>
            <a:r>
              <a:rPr lang="en-US" sz="1400"/>
              <a:t>();</a:t>
            </a:r>
            <a:endParaRPr sz="1400"/>
          </a:p>
          <a:p>
            <a:r>
              <a:rPr lang="en-US" sz="1400"/>
              <a:t>}</a:t>
            </a:r>
            <a:endParaRPr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7">
                                            <p:txEl>
                                              <p:pRg st="9" end="9"/>
                                            </p:txEl>
                                          </p:spTgt>
                                        </p:tgtEl>
                                        <p:attrNameLst>
                                          <p:attrName>style.visibility</p:attrName>
                                        </p:attrNameLst>
                                      </p:cBhvr>
                                      <p:to>
                                        <p:strVal val="visible"/>
                                      </p:to>
                                    </p:set>
                                    <p:anim calcmode="lin" valueType="num">
                                      <p:cBhvr additive="base">
                                        <p:cTn id="53"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7">
                                            <p:txEl>
                                              <p:pRg st="9" end="9"/>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7">
                                            <p:txEl>
                                              <p:pRg st="10" end="10"/>
                                            </p:txEl>
                                          </p:spTgt>
                                        </p:tgtEl>
                                        <p:attrNameLst>
                                          <p:attrName>style.visibility</p:attrName>
                                        </p:attrNameLst>
                                      </p:cBhvr>
                                      <p:to>
                                        <p:strVal val="visible"/>
                                      </p:to>
                                    </p:set>
                                    <p:anim calcmode="lin" valueType="num">
                                      <p:cBhvr additive="base">
                                        <p:cTn id="5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00039" y="428610"/>
            <a:ext cx="8207375" cy="2357452"/>
          </a:xfrm>
        </p:spPr>
        <p:txBody>
          <a:bodyPr>
            <a:normAutofit/>
          </a:bodyPr>
          <a:lstStyle/>
          <a:p>
            <a:r>
              <a:rPr lang="zh-CN" altLang="en-US" sz="2200">
                <a:latin typeface="+mn-ea"/>
              </a:rPr>
              <a:t>运行结果：</a:t>
            </a:r>
            <a:endParaRPr lang="en-US" altLang="zh-CN" sz="2200">
              <a:latin typeface="+mn-ea"/>
            </a:endParaRPr>
          </a:p>
          <a:p>
            <a:endParaRPr lang="en-US" altLang="zh-CN" sz="2200">
              <a:latin typeface="+mn-ea"/>
            </a:endParaRPr>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6" name="标题 5"/>
          <p:cNvSpPr>
            <a:spLocks noGrp="1"/>
          </p:cNvSpPr>
          <p:nvPr>
            <p:ph type="title"/>
          </p:nvPr>
        </p:nvSpPr>
        <p:spPr/>
        <p:txBody>
          <a:bodyPr/>
          <a:lstStyle/>
          <a:p>
            <a:endParaRPr lang="zh-CN" altLang="en-US"/>
          </a:p>
        </p:txBody>
      </p:sp>
      <p:sp>
        <p:nvSpPr>
          <p:cNvPr id="7" name="文本占位符 6"/>
          <p:cNvSpPr>
            <a:spLocks noGrp="1"/>
          </p:cNvSpPr>
          <p:nvPr>
            <p:ph type="body" sz="quarter" idx="11"/>
          </p:nvPr>
        </p:nvSpPr>
        <p:spPr>
          <a:xfrm>
            <a:off x="785786" y="1071553"/>
            <a:ext cx="7929592" cy="3714775"/>
          </a:xfrm>
        </p:spPr>
        <p:txBody>
          <a:bodyPr/>
          <a:lstStyle/>
          <a:p>
            <a:r>
              <a:rPr lang="en-US" sz="1600"/>
              <a:t>1*1=1 </a:t>
            </a:r>
            <a:endParaRPr sz="1600"/>
          </a:p>
          <a:p>
            <a:r>
              <a:rPr lang="en-US" sz="1600"/>
              <a:t>1*2=2 2*2=4 </a:t>
            </a:r>
            <a:endParaRPr sz="1600"/>
          </a:p>
          <a:p>
            <a:r>
              <a:rPr lang="en-US" sz="1600"/>
              <a:t>1*3=3 2*3=6 3*3=9 </a:t>
            </a:r>
            <a:endParaRPr sz="1600"/>
          </a:p>
          <a:p>
            <a:r>
              <a:rPr lang="en-US" sz="1600"/>
              <a:t>1*4=4 2*4=8 3*4=12 4*4=16 </a:t>
            </a:r>
            <a:endParaRPr sz="1600"/>
          </a:p>
          <a:p>
            <a:r>
              <a:rPr lang="en-US" sz="1600"/>
              <a:t>1*5=5 2*5=10 3*5=15 4*5=20 5*5=25 </a:t>
            </a:r>
            <a:endParaRPr sz="1600"/>
          </a:p>
          <a:p>
            <a:r>
              <a:rPr lang="en-US" sz="1600"/>
              <a:t>1*6=6 2*6=12 3*6=18 4*6=24 5*6=30 6*6=36 </a:t>
            </a:r>
            <a:endParaRPr sz="1600"/>
          </a:p>
          <a:p>
            <a:r>
              <a:rPr lang="en-US" sz="1600"/>
              <a:t>1*7=7 2*7=14 3*7=21 4*7=28 5*7=35 6*7=42 7*7=49 </a:t>
            </a:r>
            <a:endParaRPr sz="1600"/>
          </a:p>
          <a:p>
            <a:r>
              <a:rPr lang="en-US" sz="1600"/>
              <a:t>1*8=8 2*8=16 3*8=24 4*8=32 5*8=40 6*8=48 7*8=56 8*8=64 </a:t>
            </a:r>
            <a:endParaRPr sz="1600"/>
          </a:p>
          <a:p>
            <a:r>
              <a:rPr lang="en-US" sz="1600"/>
              <a:t>1*9=9 2*9=18 3*9=27 4*9=36 5*9=45 6*9=54 7*9=63 8*9=72 9*9=81</a:t>
            </a:r>
            <a:endParaRPr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bg/>
                                          </p:spTgt>
                                        </p:tgtEl>
                                        <p:attrNameLst>
                                          <p:attrName>style.visibility</p:attrName>
                                        </p:attrNameLst>
                                      </p:cBhvr>
                                      <p:to>
                                        <p:strVal val="visible"/>
                                      </p:to>
                                    </p:set>
                                    <p:anim calcmode="lin" valueType="num">
                                      <p:cBhvr additive="base">
                                        <p:cTn id="13" dur="500" fill="hold"/>
                                        <p:tgtEl>
                                          <p:spTgt spid="7">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7">
                                            <p:bg/>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 calcmode="lin" valueType="num">
                                      <p:cBhvr additive="base">
                                        <p:cTn id="1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 calcmode="lin" valueType="num">
                                      <p:cBhvr additive="base">
                                        <p:cTn id="2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 calcmode="lin" valueType="num">
                                      <p:cBhvr additive="base">
                                        <p:cTn id="2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 calcmode="lin" valueType="num">
                                      <p:cBhvr additive="base">
                                        <p:cTn id="2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additive="base">
                                        <p:cTn id="3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anim calcmode="lin" valueType="num">
                                      <p:cBhvr additive="base">
                                        <p:cTn id="41"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7">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anim calcmode="lin" valueType="num">
                                      <p:cBhvr additive="base">
                                        <p:cTn id="45"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
                                            <p:txEl>
                                              <p:pRg st="8" end="8"/>
                                            </p:txEl>
                                          </p:spTgt>
                                        </p:tgtEl>
                                        <p:attrNameLst>
                                          <p:attrName>style.visibility</p:attrName>
                                        </p:attrNameLst>
                                      </p:cBhvr>
                                      <p:to>
                                        <p:strVal val="visible"/>
                                      </p:to>
                                    </p:set>
                                    <p:anim calcmode="lin" valueType="num">
                                      <p:cBhvr additive="base">
                                        <p:cTn id="4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uiExpand="1" build="p"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28597" y="428610"/>
            <a:ext cx="8429684" cy="4357700"/>
          </a:xfrm>
        </p:spPr>
        <p:txBody>
          <a:bodyPr>
            <a:normAutofit/>
          </a:bodyPr>
          <a:lstStyle/>
          <a:p>
            <a:r>
              <a:rPr lang="zh-CN" altLang="en-US" sz="2200">
                <a:latin typeface="+mn-ea"/>
              </a:rPr>
              <a:t>语法</a:t>
            </a:r>
            <a:endParaRPr sz="2200">
              <a:latin typeface="+mn-ea"/>
            </a:endParaRPr>
          </a:p>
          <a:p>
            <a:endParaRPr sz="2200">
              <a:latin typeface="+mn-ea"/>
            </a:endParaRPr>
          </a:p>
          <a:p>
            <a:endParaRPr sz="2200">
              <a:latin typeface="+mn-ea"/>
            </a:endParaRPr>
          </a:p>
          <a:p>
            <a:pPr>
              <a:buNone/>
            </a:pPr>
            <a:r>
              <a:rPr sz="2400"/>
              <a:t>while</a:t>
            </a:r>
            <a:r>
              <a:rPr lang="zh-CN" sz="2400"/>
              <a:t>循环流程图</a:t>
            </a:r>
          </a:p>
          <a:p>
            <a:endParaRPr sz="2200">
              <a:latin typeface="+mn-ea"/>
            </a:endParaRPr>
          </a:p>
          <a:p>
            <a:pPr>
              <a:buNone/>
            </a:pPr>
            <a:endParaRPr altLang="zh-CN" sz="2200">
              <a:latin typeface="+mn-ea"/>
            </a:endParaRPr>
          </a:p>
          <a:p>
            <a:pPr>
              <a:buNone/>
            </a:pPr>
            <a:endParaRPr altLang="zh-CN" sz="2200">
              <a:latin typeface="+mn-ea"/>
            </a:endParaRPr>
          </a:p>
          <a:p>
            <a:pPr>
              <a:buNone/>
            </a:pPr>
            <a:endParaRPr altLang="zh-CN" sz="2200">
              <a:latin typeface="+mn-ea"/>
            </a:endParaRPr>
          </a:p>
          <a:p>
            <a:pPr>
              <a:buNone/>
            </a:pPr>
            <a:endParaRPr sz="2200">
              <a:latin typeface="+mn-ea"/>
            </a:endParaRPr>
          </a:p>
          <a:p>
            <a:endParaRPr lang="zh-CN" sz="2400"/>
          </a:p>
          <a:p>
            <a:pPr>
              <a:buNone/>
            </a:pPr>
            <a:endParaRPr lang="en-US" altLang="zh-CN" sz="2200">
              <a:latin typeface="+mn-ea"/>
            </a:endParaRPr>
          </a:p>
          <a:p>
            <a:pPr>
              <a:buNone/>
            </a:pPr>
            <a:endParaRPr lang="en-US" altLang="zh-CN" sz="2200">
              <a:latin typeface="+mn-ea"/>
            </a:endParaRPr>
          </a:p>
          <a:p>
            <a:endParaRPr lang="zh-CN" altLang="en-US" sz="2200">
              <a:latin typeface="+mn-ea"/>
            </a:endParaRPr>
          </a:p>
        </p:txBody>
      </p:sp>
      <p:sp>
        <p:nvSpPr>
          <p:cNvPr id="4" name="标题 3"/>
          <p:cNvSpPr>
            <a:spLocks noGrp="1"/>
          </p:cNvSpPr>
          <p:nvPr>
            <p:ph type="title"/>
          </p:nvPr>
        </p:nvSpPr>
        <p:spPr/>
        <p:txBody>
          <a:bodyPr/>
          <a:lstStyle/>
          <a:p>
            <a:pPr lvl="0"/>
            <a:r>
              <a:rPr lang="en-US"/>
              <a:t>while</a:t>
            </a:r>
            <a:r>
              <a:t>循环</a:t>
            </a:r>
          </a:p>
        </p:txBody>
      </p:sp>
      <p:sp>
        <p:nvSpPr>
          <p:cNvPr id="8" name="文本占位符 5"/>
          <p:cNvSpPr txBox="1">
            <a:spLocks/>
          </p:cNvSpPr>
          <p:nvPr/>
        </p:nvSpPr>
        <p:spPr bwMode="auto">
          <a:xfrm>
            <a:off x="714348" y="1100070"/>
            <a:ext cx="6071463" cy="1015663"/>
          </a:xfrm>
          <a:prstGeom prst="rect">
            <a:avLst/>
          </a:prstGeom>
          <a:solidFill>
            <a:srgbClr val="FFFF99"/>
          </a:solidFill>
          <a:ln w="9525">
            <a:noFill/>
            <a:miter lim="800000"/>
            <a:headEnd/>
            <a:tailEnd/>
          </a:ln>
          <a:effectLst>
            <a:outerShdw blurRad="63500" dist="20000" dir="5400000" rotWithShape="0">
              <a:srgbClr val="000000">
                <a:alpha val="37999"/>
              </a:srgbClr>
            </a:outerShdw>
          </a:effectLst>
        </p:spPr>
        <p:txBody>
          <a:bodyPr vert="horz" wrap="square" lIns="91440" tIns="45720" rIns="91440" bIns="45720" numCol="1" anchor="t" anchorCtr="0" compatLnSpc="1">
            <a:prstTxWarp prst="textNoShape">
              <a:avLst/>
            </a:prstTxWarp>
            <a:spAutoFit/>
          </a:bodyPr>
          <a:lstStyle/>
          <a:p>
            <a:r>
              <a:rPr lang="en-US" sz="2000"/>
              <a:t>while (</a:t>
            </a:r>
            <a:r>
              <a:rPr lang="zh-CN" altLang="en-US" sz="2000"/>
              <a:t>条件表达式</a:t>
            </a:r>
            <a:r>
              <a:rPr lang="en-US" sz="2000"/>
              <a:t>){</a:t>
            </a:r>
            <a:endParaRPr lang="zh-CN" altLang="en-US" sz="2000"/>
          </a:p>
          <a:p>
            <a:r>
              <a:rPr lang="en-US" sz="2000"/>
              <a:t>	</a:t>
            </a:r>
            <a:r>
              <a:rPr lang="zh-CN" altLang="en-US" sz="2000"/>
              <a:t>循环体</a:t>
            </a:r>
          </a:p>
          <a:p>
            <a:r>
              <a:rPr lang="en-US" sz="2000"/>
              <a:t>}</a:t>
            </a:r>
            <a:endParaRPr lang="zh-CN" altLang="en-US" sz="2000"/>
          </a:p>
        </p:txBody>
      </p:sp>
      <p:sp>
        <p:nvSpPr>
          <p:cNvPr id="2519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51905" name="Object 1"/>
          <p:cNvGraphicFramePr>
            <a:graphicFrameLocks noChangeAspect="1"/>
          </p:cNvGraphicFramePr>
          <p:nvPr/>
        </p:nvGraphicFramePr>
        <p:xfrm>
          <a:off x="1857356" y="2500312"/>
          <a:ext cx="3571900" cy="2442445"/>
        </p:xfrm>
        <a:graphic>
          <a:graphicData uri="http://schemas.openxmlformats.org/presentationml/2006/ole">
            <mc:AlternateContent xmlns:mc="http://schemas.openxmlformats.org/markup-compatibility/2006">
              <mc:Choice xmlns:v="urn:schemas-microsoft-com:vml" Requires="v">
                <p:oleObj name="Visio" r:id="rId2" imgW="2410572" imgH="1645515" progId="Visio.Drawing.11">
                  <p:embed/>
                </p:oleObj>
              </mc:Choice>
              <mc:Fallback>
                <p:oleObj name="Visio" r:id="rId2" imgW="2410572" imgH="1645515" progId="Visio.Drawing.11">
                  <p:embed/>
                  <p:pic>
                    <p:nvPicPr>
                      <p:cNvPr id="25190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56" y="2500312"/>
                        <a:ext cx="3571900" cy="2442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1905"/>
                                        </p:tgtEl>
                                        <p:attrNameLst>
                                          <p:attrName>style.visibility</p:attrName>
                                        </p:attrNameLst>
                                      </p:cBhvr>
                                      <p:to>
                                        <p:strVal val="visible"/>
                                      </p:to>
                                    </p:set>
                                    <p:anim calcmode="lin" valueType="num">
                                      <p:cBhvr additive="base">
                                        <p:cTn id="25" dur="500" fill="hold"/>
                                        <p:tgtEl>
                                          <p:spTgt spid="251905"/>
                                        </p:tgtEl>
                                        <p:attrNameLst>
                                          <p:attrName>ppt_x</p:attrName>
                                        </p:attrNameLst>
                                      </p:cBhvr>
                                      <p:tavLst>
                                        <p:tav tm="0">
                                          <p:val>
                                            <p:strVal val="#ppt_x"/>
                                          </p:val>
                                        </p:tav>
                                        <p:tav tm="100000">
                                          <p:val>
                                            <p:strVal val="#ppt_x"/>
                                          </p:val>
                                        </p:tav>
                                      </p:tavLst>
                                    </p:anim>
                                    <p:anim calcmode="lin" valueType="num">
                                      <p:cBhvr additive="base">
                                        <p:cTn id="26" dur="500" fill="hold"/>
                                        <p:tgtEl>
                                          <p:spTgt spid="2519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8" grpId="0" animBg="1"/>
    </p:bldLst>
  </p:timing>
</p:sld>
</file>

<file path=ppt/theme/theme1.xml><?xml version="1.0" encoding="utf-8"?>
<a:theme xmlns:a="http://schemas.openxmlformats.org/drawingml/2006/main" name="JavaSE模板">
  <a:themeElements>
    <a:clrScheme name="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txDef>
      <a:spPr bwMode="auto">
        <a:noFill/>
        <a:ln w="9525">
          <a:noFill/>
          <a:miter lim="800000"/>
          <a:headEnd/>
          <a:tailEnd/>
        </a:ln>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800" b="1" i="0" u="none" strike="noStrike" kern="1200" cap="none" spc="0" normalizeH="0" baseline="0" noProof="0" dirty="0" smtClean="0">
            <a:ln>
              <a:noFill/>
            </a:ln>
            <a:solidFill>
              <a:schemeClr val="accent6"/>
            </a:solidFill>
            <a:effectLst/>
            <a:uLnTx/>
            <a:uFillTx/>
            <a:latin typeface="Adobe 黑体 Std R" pitchFamily="34" charset="-122"/>
            <a:ea typeface="Adobe 黑体 Std R" pitchFamily="34" charset="-122"/>
            <a:cs typeface="华文细黑" charset="0"/>
          </a:defRPr>
        </a:defPPr>
      </a:lstStyle>
    </a:txDef>
  </a:objectDefaults>
  <a:extraClrSchemeLst>
    <a:extraClrScheme>
      <a:clrScheme name="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nordridesign.com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nordridesign.com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nordridesign.com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nordridesign.com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nordridesign.com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nordridesign.com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nordridesign.com">
  <a:themeElements>
    <a:clrScheme name="1_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1_nordridesign.c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nordridesign.co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nordridesign.co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nordridesign.co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nordridesign.co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nordridesign.co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nordridesign.co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nordridesign.co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nordridesign.co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nordridesign.co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nordridesign.co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nordridesign.co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nordridesign.com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1_nordridesign.com 14">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1_nordridesign.com 15">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1_nordridesign.com 16">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1_nordridesign.com 17">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1_nordridesign.com 18">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1_nordridesign.com 19">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1_nordridesign.com 20">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1_nordridesign.com 21">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JavaSE主题1</Template>
  <TotalTime>0</TotalTime>
  <Words>10835</Words>
  <Application>Microsoft Office PowerPoint</Application>
  <PresentationFormat>全屏显示(16:9)</PresentationFormat>
  <Paragraphs>1755</Paragraphs>
  <Slides>132</Slides>
  <Notes>61</Notes>
  <HiddenSlides>0</HiddenSlides>
  <MMClips>0</MMClips>
  <ScaleCrop>false</ScaleCrop>
  <HeadingPairs>
    <vt:vector size="8" baseType="variant">
      <vt:variant>
        <vt:lpstr>已用的字体</vt:lpstr>
      </vt:variant>
      <vt:variant>
        <vt:i4>15</vt:i4>
      </vt:variant>
      <vt:variant>
        <vt:lpstr>主题</vt:lpstr>
      </vt:variant>
      <vt:variant>
        <vt:i4>3</vt:i4>
      </vt:variant>
      <vt:variant>
        <vt:lpstr>嵌入 OLE 服务器</vt:lpstr>
      </vt:variant>
      <vt:variant>
        <vt:i4>1</vt:i4>
      </vt:variant>
      <vt:variant>
        <vt:lpstr>幻灯片标题</vt:lpstr>
      </vt:variant>
      <vt:variant>
        <vt:i4>132</vt:i4>
      </vt:variant>
    </vt:vector>
  </HeadingPairs>
  <TitlesOfParts>
    <vt:vector size="151" baseType="lpstr">
      <vt:lpstr>&amp;quot</vt:lpstr>
      <vt:lpstr>Adobe 仿宋 Std R</vt:lpstr>
      <vt:lpstr>Adobe 黑体 Std R</vt:lpstr>
      <vt:lpstr>Adobe 宋体 Std L</vt:lpstr>
      <vt:lpstr>Arial Unicode MS</vt:lpstr>
      <vt:lpstr>MS UI Gothic</vt:lpstr>
      <vt:lpstr>Microsoft YaHei</vt:lpstr>
      <vt:lpstr>Microsoft YaHei</vt:lpstr>
      <vt:lpstr>Arial</vt:lpstr>
      <vt:lpstr>Calibri</vt:lpstr>
      <vt:lpstr>Consolas</vt:lpstr>
      <vt:lpstr>Courier New</vt:lpstr>
      <vt:lpstr>Times New Roman</vt:lpstr>
      <vt:lpstr>Verdana</vt:lpstr>
      <vt:lpstr>Wingdings</vt:lpstr>
      <vt:lpstr>JavaSE模板</vt:lpstr>
      <vt:lpstr>2_nordridesign.com</vt:lpstr>
      <vt:lpstr>1_自定义设计方案</vt:lpstr>
      <vt:lpstr>Visio</vt:lpstr>
      <vt:lpstr>第二章 Java语言基础</vt:lpstr>
      <vt:lpstr>本章重点</vt:lpstr>
      <vt:lpstr>任务驱动</vt:lpstr>
      <vt:lpstr>学习路线</vt:lpstr>
      <vt:lpstr>本章目标</vt:lpstr>
      <vt:lpstr>2.1.1  字符集</vt:lpstr>
      <vt:lpstr>ASCII  字符集</vt:lpstr>
      <vt:lpstr>2.1.1  字符集</vt:lpstr>
      <vt:lpstr>2.1.2  分隔符</vt:lpstr>
      <vt:lpstr>普通分隔符</vt:lpstr>
      <vt:lpstr>2.1.3  标识符</vt:lpstr>
      <vt:lpstr>2.1.3  标识符</vt:lpstr>
      <vt:lpstr>2.1.3  标识符</vt:lpstr>
      <vt:lpstr>2.1.3  标识符</vt:lpstr>
      <vt:lpstr>2.1.4  关键字</vt:lpstr>
      <vt:lpstr>2.2.1  变量</vt:lpstr>
      <vt:lpstr>2.2.1  变量</vt:lpstr>
      <vt:lpstr>2.2.2  常量</vt:lpstr>
      <vt:lpstr>2.2.3  变量作用域</vt:lpstr>
      <vt:lpstr>2.2.3  变量作用域</vt:lpstr>
      <vt:lpstr>2.2.4  变量初始化</vt:lpstr>
      <vt:lpstr>2.2.4  变量初始化</vt:lpstr>
      <vt:lpstr>2.3  数据类型</vt:lpstr>
      <vt:lpstr>2.3.1  基本类型</vt:lpstr>
      <vt:lpstr>2.3.1  基本类型</vt:lpstr>
      <vt:lpstr>整数类型</vt:lpstr>
      <vt:lpstr>整数类型</vt:lpstr>
      <vt:lpstr>整数类型</vt:lpstr>
      <vt:lpstr>原码、反码、补码</vt:lpstr>
      <vt:lpstr>整数类型</vt:lpstr>
      <vt:lpstr>原码、反码、补码</vt:lpstr>
      <vt:lpstr>整数类型</vt:lpstr>
      <vt:lpstr>字符型</vt:lpstr>
      <vt:lpstr>字符型</vt:lpstr>
      <vt:lpstr>2.3.2  引用类型</vt:lpstr>
      <vt:lpstr>2.3.2  引用类型</vt:lpstr>
      <vt:lpstr>2.3.3  类型转换</vt:lpstr>
      <vt:lpstr>自动类型转换</vt:lpstr>
      <vt:lpstr>强制类型转换</vt:lpstr>
      <vt:lpstr>强制类型转换</vt:lpstr>
      <vt:lpstr>强制类型转换</vt:lpstr>
      <vt:lpstr>2.4  操作符</vt:lpstr>
      <vt:lpstr>2.4  操作符</vt:lpstr>
      <vt:lpstr>2.4.1  一元操作符</vt:lpstr>
      <vt:lpstr>自增、自减</vt:lpstr>
      <vt:lpstr>自增、自减</vt:lpstr>
      <vt:lpstr>非运算</vt:lpstr>
      <vt:lpstr>PowerPoint 演示文稿</vt:lpstr>
      <vt:lpstr>PowerPoint 演示文稿</vt:lpstr>
      <vt:lpstr>PowerPoint 演示文稿</vt:lpstr>
      <vt:lpstr>2.4.2  二元操作符</vt:lpstr>
      <vt:lpstr>PowerPoint 演示文稿</vt:lpstr>
      <vt:lpstr>PowerPoint 演示文稿</vt:lpstr>
      <vt:lpstr>PowerPoint 演示文稿</vt:lpstr>
      <vt:lpstr>学习路线</vt:lpstr>
      <vt:lpstr>位运算</vt:lpstr>
      <vt:lpstr>PowerPoint 演示文稿</vt:lpstr>
      <vt:lpstr>位运算</vt:lpstr>
      <vt:lpstr>PowerPoint 演示文稿</vt:lpstr>
      <vt:lpstr>PowerPoint 演示文稿</vt:lpstr>
      <vt:lpstr>关系运算</vt:lpstr>
      <vt:lpstr>PowerPoint 演示文稿</vt:lpstr>
      <vt:lpstr>PowerPoint 演示文稿</vt:lpstr>
      <vt:lpstr>PowerPoint 演示文稿</vt:lpstr>
      <vt:lpstr>逻辑运算</vt:lpstr>
      <vt:lpstr>PowerPoint 演示文稿</vt:lpstr>
      <vt:lpstr>PowerPoint 演示文稿</vt:lpstr>
      <vt:lpstr>PowerPoint 演示文稿</vt:lpstr>
      <vt:lpstr>赋值</vt:lpstr>
      <vt:lpstr>PowerPoint 演示文稿</vt:lpstr>
      <vt:lpstr>PowerPoint 演示文稿</vt:lpstr>
      <vt:lpstr>PowerPoint 演示文稿</vt:lpstr>
      <vt:lpstr>2.4.3  三元操作符</vt:lpstr>
      <vt:lpstr>PowerPoint 演示文稿</vt:lpstr>
      <vt:lpstr>2.4.4  运算符优先级</vt:lpstr>
      <vt:lpstr>PowerPoint 演示文稿</vt:lpstr>
      <vt:lpstr>2.5  流程控制</vt:lpstr>
      <vt:lpstr>2.5.1  分支结构</vt:lpstr>
      <vt:lpstr>if条件语句</vt:lpstr>
      <vt:lpstr>if条件语句</vt:lpstr>
      <vt:lpstr>if条件语句</vt:lpstr>
      <vt:lpstr>if条件语句</vt:lpstr>
      <vt:lpstr>PowerPoint 演示文稿</vt:lpstr>
      <vt:lpstr>PowerPoint 演示文稿</vt:lpstr>
      <vt:lpstr>switch语句</vt:lpstr>
      <vt:lpstr>switch语句</vt:lpstr>
      <vt:lpstr>PowerPoint 演示文稿</vt:lpstr>
      <vt:lpstr>PowerPoint 演示文稿</vt:lpstr>
      <vt:lpstr>PowerPoint 演示文稿</vt:lpstr>
      <vt:lpstr>PowerPoint 演示文稿</vt:lpstr>
      <vt:lpstr>循环结构</vt:lpstr>
      <vt:lpstr>for循环</vt:lpstr>
      <vt:lpstr>PowerPoint 演示文稿</vt:lpstr>
      <vt:lpstr>PowerPoint 演示文稿</vt:lpstr>
      <vt:lpstr>PowerPoint 演示文稿</vt:lpstr>
      <vt:lpstr>PowerPoint 演示文稿</vt:lpstr>
      <vt:lpstr>PowerPoint 演示文稿</vt:lpstr>
      <vt:lpstr>PowerPoint 演示文稿</vt:lpstr>
      <vt:lpstr>while循环</vt:lpstr>
      <vt:lpstr>PowerPoint 演示文稿</vt:lpstr>
      <vt:lpstr>do-while循环</vt:lpstr>
      <vt:lpstr>PowerPoint 演示文稿</vt:lpstr>
      <vt:lpstr>2.5.3  转移语句</vt:lpstr>
      <vt:lpstr>break语句</vt:lpstr>
      <vt:lpstr>PowerPoint 演示文稿</vt:lpstr>
      <vt:lpstr>PowerPoint 演示文稿</vt:lpstr>
      <vt:lpstr>continue语句</vt:lpstr>
      <vt:lpstr> return语句</vt:lpstr>
      <vt:lpstr>2.6  数组</vt:lpstr>
      <vt:lpstr>2.6.1  创建数组</vt:lpstr>
      <vt:lpstr>PowerPoint 演示文稿</vt:lpstr>
      <vt:lpstr>PowerPoint 演示文稿</vt:lpstr>
      <vt:lpstr>PowerPoint 演示文稿</vt:lpstr>
      <vt:lpstr>PowerPoint 演示文稿</vt:lpstr>
      <vt:lpstr>PowerPoint 演示文稿</vt:lpstr>
      <vt:lpstr>2.6.2  初始化数组</vt:lpstr>
      <vt:lpstr>1.  数组静态初始化</vt:lpstr>
      <vt:lpstr>2.  数组动态初始化</vt:lpstr>
      <vt:lpstr>PowerPoint 演示文稿</vt:lpstr>
      <vt:lpstr>PowerPoint 演示文稿</vt:lpstr>
      <vt:lpstr>2.6.3  foreach遍历数组</vt:lpstr>
      <vt:lpstr>2.6.3  foreach遍历数组</vt:lpstr>
      <vt:lpstr>2.6.4  二维数组</vt:lpstr>
      <vt:lpstr>内存中的二维数组</vt:lpstr>
      <vt:lpstr>PowerPoint 演示文稿</vt:lpstr>
      <vt:lpstr>PowerPoint 演示文稿</vt:lpstr>
      <vt:lpstr>PowerPoint 演示文稿</vt:lpstr>
      <vt:lpstr>PowerPoint 演示文稿</vt:lpstr>
      <vt:lpstr>2.7 贯穿任务实现</vt:lpstr>
      <vt:lpstr>本章总结</vt:lpstr>
      <vt:lpstr>本章总结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标题（34号，微软雅黑，淡色15%）</dc:title>
  <dc:creator>Administrator</dc:creator>
  <cp:lastModifiedBy>炳 张</cp:lastModifiedBy>
  <cp:revision>1</cp:revision>
  <dcterms:created xsi:type="dcterms:W3CDTF">2014-10-31T04:56:07Z</dcterms:created>
  <dcterms:modified xsi:type="dcterms:W3CDTF">2024-03-18T01:30:38Z</dcterms:modified>
</cp:coreProperties>
</file>