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72" r:id="rId1"/>
    <p:sldMasterId id="2147483723" r:id="rId2"/>
    <p:sldMasterId id="2147483953" r:id="rId3"/>
  </p:sldMasterIdLst>
  <p:notesMasterIdLst>
    <p:notesMasterId r:id="rId73"/>
  </p:notesMasterIdLst>
  <p:handoutMasterIdLst>
    <p:handoutMasterId r:id="rId74"/>
  </p:handoutMasterIdLst>
  <p:sldIdLst>
    <p:sldId id="257" r:id="rId4"/>
    <p:sldId id="295" r:id="rId5"/>
    <p:sldId id="261" r:id="rId6"/>
    <p:sldId id="258" r:id="rId7"/>
    <p:sldId id="259" r:id="rId8"/>
    <p:sldId id="359" r:id="rId9"/>
    <p:sldId id="405" r:id="rId10"/>
    <p:sldId id="423" r:id="rId11"/>
    <p:sldId id="424" r:id="rId12"/>
    <p:sldId id="425" r:id="rId13"/>
    <p:sldId id="426" r:id="rId14"/>
    <p:sldId id="427" r:id="rId15"/>
    <p:sldId id="428" r:id="rId16"/>
    <p:sldId id="412" r:id="rId17"/>
    <p:sldId id="429" r:id="rId18"/>
    <p:sldId id="430" r:id="rId19"/>
    <p:sldId id="465" r:id="rId20"/>
    <p:sldId id="466" r:id="rId21"/>
    <p:sldId id="467" r:id="rId22"/>
    <p:sldId id="468" r:id="rId23"/>
    <p:sldId id="469" r:id="rId24"/>
    <p:sldId id="406" r:id="rId25"/>
    <p:sldId id="431" r:id="rId26"/>
    <p:sldId id="432" r:id="rId27"/>
    <p:sldId id="433" r:id="rId28"/>
    <p:sldId id="435" r:id="rId29"/>
    <p:sldId id="413" r:id="rId30"/>
    <p:sldId id="436" r:id="rId31"/>
    <p:sldId id="437" r:id="rId32"/>
    <p:sldId id="438" r:id="rId33"/>
    <p:sldId id="360" r:id="rId34"/>
    <p:sldId id="439" r:id="rId35"/>
    <p:sldId id="470" r:id="rId36"/>
    <p:sldId id="417" r:id="rId37"/>
    <p:sldId id="440" r:id="rId38"/>
    <p:sldId id="441" r:id="rId39"/>
    <p:sldId id="442" r:id="rId40"/>
    <p:sldId id="443" r:id="rId41"/>
    <p:sldId id="444" r:id="rId42"/>
    <p:sldId id="445" r:id="rId43"/>
    <p:sldId id="446" r:id="rId44"/>
    <p:sldId id="418" r:id="rId45"/>
    <p:sldId id="447" r:id="rId46"/>
    <p:sldId id="448" r:id="rId47"/>
    <p:sldId id="409" r:id="rId48"/>
    <p:sldId id="449" r:id="rId49"/>
    <p:sldId id="450" r:id="rId50"/>
    <p:sldId id="452" r:id="rId51"/>
    <p:sldId id="419" r:id="rId52"/>
    <p:sldId id="453" r:id="rId53"/>
    <p:sldId id="454" r:id="rId54"/>
    <p:sldId id="410" r:id="rId55"/>
    <p:sldId id="455" r:id="rId56"/>
    <p:sldId id="456" r:id="rId57"/>
    <p:sldId id="457" r:id="rId58"/>
    <p:sldId id="458" r:id="rId59"/>
    <p:sldId id="459" r:id="rId60"/>
    <p:sldId id="460" r:id="rId61"/>
    <p:sldId id="461" r:id="rId62"/>
    <p:sldId id="462" r:id="rId63"/>
    <p:sldId id="463" r:id="rId64"/>
    <p:sldId id="420" r:id="rId65"/>
    <p:sldId id="464" r:id="rId66"/>
    <p:sldId id="392" r:id="rId67"/>
    <p:sldId id="393" r:id="rId68"/>
    <p:sldId id="397" r:id="rId69"/>
    <p:sldId id="398" r:id="rId70"/>
    <p:sldId id="421" r:id="rId71"/>
    <p:sldId id="304" r:id="rId7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8D7DE"/>
    <a:srgbClr val="FFFF99"/>
    <a:srgbClr val="FF9999"/>
    <a:srgbClr val="FFCCCC"/>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D4D340-46FE-407E-B195-BED9ADA1FD8F}" v="1" dt="2024-06-03T00:55:11.94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44" autoAdjust="0"/>
    <p:restoredTop sz="85749" autoAdjust="0"/>
  </p:normalViewPr>
  <p:slideViewPr>
    <p:cSldViewPr>
      <p:cViewPr>
        <p:scale>
          <a:sx n="125" d="100"/>
          <a:sy n="125" d="100"/>
        </p:scale>
        <p:origin x="664" y="76"/>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88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handoutMaster" Target="handoutMasters/handoutMaster1.xml"/><Relationship Id="rId79" Type="http://schemas.microsoft.com/office/2016/11/relationships/changesInfo" Target="changesInfos/changesInfo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viewProps" Target="view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炳" userId="26a9a8d041cd339b" providerId="LiveId" clId="{14383967-A517-49FB-8A06-920F40B9BD3A}"/>
    <pc:docChg chg="modSld sldOrd">
      <pc:chgData name="张 炳" userId="26a9a8d041cd339b" providerId="LiveId" clId="{14383967-A517-49FB-8A06-920F40B9BD3A}" dt="2022-05-20T02:18:20.300" v="1"/>
      <pc:docMkLst>
        <pc:docMk/>
      </pc:docMkLst>
      <pc:sldChg chg="ord">
        <pc:chgData name="张 炳" userId="26a9a8d041cd339b" providerId="LiveId" clId="{14383967-A517-49FB-8A06-920F40B9BD3A}" dt="2022-05-20T02:18:20.300" v="1"/>
        <pc:sldMkLst>
          <pc:docMk/>
          <pc:sldMk cId="0" sldId="426"/>
        </pc:sldMkLst>
      </pc:sldChg>
    </pc:docChg>
  </pc:docChgLst>
  <pc:docChgLst>
    <pc:chgData name="张 炳" userId="26a9a8d041cd339b" providerId="LiveId" clId="{C4CC0594-05C3-4C90-9135-6F16D624867C}"/>
    <pc:docChg chg="modSld">
      <pc:chgData name="张 炳" userId="26a9a8d041cd339b" providerId="LiveId" clId="{C4CC0594-05C3-4C90-9135-6F16D624867C}" dt="2023-06-05T10:43:33.564" v="2" actId="113"/>
      <pc:docMkLst>
        <pc:docMk/>
      </pc:docMkLst>
      <pc:sldChg chg="modSp">
        <pc:chgData name="张 炳" userId="26a9a8d041cd339b" providerId="LiveId" clId="{C4CC0594-05C3-4C90-9135-6F16D624867C}" dt="2023-06-05T10:43:33.564" v="2" actId="113"/>
        <pc:sldMkLst>
          <pc:docMk/>
          <pc:sldMk cId="0" sldId="435"/>
        </pc:sldMkLst>
        <pc:spChg chg="mod">
          <ac:chgData name="张 炳" userId="26a9a8d041cd339b" providerId="LiveId" clId="{C4CC0594-05C3-4C90-9135-6F16D624867C}" dt="2023-06-05T10:43:33.564" v="2" actId="113"/>
          <ac:spMkLst>
            <pc:docMk/>
            <pc:sldMk cId="0" sldId="435"/>
            <ac:spMk id="5" creationId="{00000000-0000-0000-0000-000000000000}"/>
          </ac:spMkLst>
        </pc:spChg>
      </pc:sldChg>
    </pc:docChg>
  </pc:docChgLst>
  <pc:docChgLst>
    <pc:chgData name="炳" userId="26a9a8d041cd339b" providerId="LiveId" clId="{69F56E39-A433-44EF-8787-B6B812039154}"/>
    <pc:docChg chg="modSld">
      <pc:chgData name="炳" userId="26a9a8d041cd339b" providerId="LiveId" clId="{69F56E39-A433-44EF-8787-B6B812039154}" dt="2023-06-05T12:35:15.892" v="0" actId="1076"/>
      <pc:docMkLst>
        <pc:docMk/>
      </pc:docMkLst>
      <pc:sldChg chg="modSp mod">
        <pc:chgData name="炳" userId="26a9a8d041cd339b" providerId="LiveId" clId="{69F56E39-A433-44EF-8787-B6B812039154}" dt="2023-06-05T12:35:15.892" v="0" actId="1076"/>
        <pc:sldMkLst>
          <pc:docMk/>
          <pc:sldMk cId="0" sldId="444"/>
        </pc:sldMkLst>
        <pc:spChg chg="mod">
          <ac:chgData name="炳" userId="26a9a8d041cd339b" providerId="LiveId" clId="{69F56E39-A433-44EF-8787-B6B812039154}" dt="2023-06-05T12:35:15.892" v="0" actId="1076"/>
          <ac:spMkLst>
            <pc:docMk/>
            <pc:sldMk cId="0" sldId="444"/>
            <ac:spMk id="7" creationId="{00000000-0000-0000-0000-000000000000}"/>
          </ac:spMkLst>
        </pc:spChg>
      </pc:sldChg>
    </pc:docChg>
  </pc:docChgLst>
  <pc:docChgLst>
    <pc:chgData name="张 炳" userId="26a9a8d041cd339b" providerId="LiveId" clId="{F9A9F927-05D8-41AD-A474-A44611D8B675}"/>
    <pc:docChg chg="undo custSel modSld sldOrd">
      <pc:chgData name="张 炳" userId="26a9a8d041cd339b" providerId="LiveId" clId="{F9A9F927-05D8-41AD-A474-A44611D8B675}" dt="2022-06-06T03:38:05.493" v="392" actId="20577"/>
      <pc:docMkLst>
        <pc:docMk/>
      </pc:docMkLst>
      <pc:sldChg chg="modSp mod">
        <pc:chgData name="张 炳" userId="26a9a8d041cd339b" providerId="LiveId" clId="{F9A9F927-05D8-41AD-A474-A44611D8B675}" dt="2022-06-06T02:42:50.037" v="85" actId="13926"/>
        <pc:sldMkLst>
          <pc:docMk/>
          <pc:sldMk cId="0" sldId="295"/>
        </pc:sldMkLst>
        <pc:spChg chg="mod">
          <ac:chgData name="张 炳" userId="26a9a8d041cd339b" providerId="LiveId" clId="{F9A9F927-05D8-41AD-A474-A44611D8B675}" dt="2022-06-06T02:42:50.037" v="85" actId="13926"/>
          <ac:spMkLst>
            <pc:docMk/>
            <pc:sldMk cId="0" sldId="295"/>
            <ac:spMk id="5" creationId="{00000000-0000-0000-0000-000000000000}"/>
          </ac:spMkLst>
        </pc:spChg>
      </pc:sldChg>
      <pc:sldChg chg="modSp mod">
        <pc:chgData name="张 炳" userId="26a9a8d041cd339b" providerId="LiveId" clId="{F9A9F927-05D8-41AD-A474-A44611D8B675}" dt="2022-06-06T02:46:34.066" v="86" actId="13926"/>
        <pc:sldMkLst>
          <pc:docMk/>
          <pc:sldMk cId="0" sldId="405"/>
        </pc:sldMkLst>
        <pc:spChg chg="mod">
          <ac:chgData name="张 炳" userId="26a9a8d041cd339b" providerId="LiveId" clId="{F9A9F927-05D8-41AD-A474-A44611D8B675}" dt="2022-06-06T02:46:34.066" v="86" actId="13926"/>
          <ac:spMkLst>
            <pc:docMk/>
            <pc:sldMk cId="0" sldId="405"/>
            <ac:spMk id="5" creationId="{00000000-0000-0000-0000-000000000000}"/>
          </ac:spMkLst>
        </pc:spChg>
      </pc:sldChg>
      <pc:sldChg chg="modSp mod">
        <pc:chgData name="张 炳" userId="26a9a8d041cd339b" providerId="LiveId" clId="{F9A9F927-05D8-41AD-A474-A44611D8B675}" dt="2022-06-06T01:30:26.293" v="83" actId="13926"/>
        <pc:sldMkLst>
          <pc:docMk/>
          <pc:sldMk cId="0" sldId="409"/>
        </pc:sldMkLst>
        <pc:spChg chg="mod">
          <ac:chgData name="张 炳" userId="26a9a8d041cd339b" providerId="LiveId" clId="{F9A9F927-05D8-41AD-A474-A44611D8B675}" dt="2022-06-06T01:30:26.293" v="83" actId="13926"/>
          <ac:spMkLst>
            <pc:docMk/>
            <pc:sldMk cId="0" sldId="409"/>
            <ac:spMk id="5" creationId="{00000000-0000-0000-0000-000000000000}"/>
          </ac:spMkLst>
        </pc:spChg>
      </pc:sldChg>
      <pc:sldChg chg="modSp">
        <pc:chgData name="张 炳" userId="26a9a8d041cd339b" providerId="LiveId" clId="{F9A9F927-05D8-41AD-A474-A44611D8B675}" dt="2022-06-06T02:58:18.286" v="91" actId="115"/>
        <pc:sldMkLst>
          <pc:docMk/>
          <pc:sldMk cId="0" sldId="412"/>
        </pc:sldMkLst>
        <pc:spChg chg="mod">
          <ac:chgData name="张 炳" userId="26a9a8d041cd339b" providerId="LiveId" clId="{F9A9F927-05D8-41AD-A474-A44611D8B675}" dt="2022-06-06T02:58:18.286" v="91" actId="115"/>
          <ac:spMkLst>
            <pc:docMk/>
            <pc:sldMk cId="0" sldId="412"/>
            <ac:spMk id="5" creationId="{00000000-0000-0000-0000-000000000000}"/>
          </ac:spMkLst>
        </pc:spChg>
      </pc:sldChg>
      <pc:sldChg chg="modSp mod">
        <pc:chgData name="张 炳" userId="26a9a8d041cd339b" providerId="LiveId" clId="{F9A9F927-05D8-41AD-A474-A44611D8B675}" dt="2022-06-06T03:23:01.842" v="240" actId="13926"/>
        <pc:sldMkLst>
          <pc:docMk/>
          <pc:sldMk cId="0" sldId="413"/>
        </pc:sldMkLst>
        <pc:graphicFrameChg chg="mod modGraphic">
          <ac:chgData name="张 炳" userId="26a9a8d041cd339b" providerId="LiveId" clId="{F9A9F927-05D8-41AD-A474-A44611D8B675}" dt="2022-06-06T03:23:01.842" v="240" actId="13926"/>
          <ac:graphicFrameMkLst>
            <pc:docMk/>
            <pc:sldMk cId="0" sldId="413"/>
            <ac:graphicFrameMk id="6" creationId="{00000000-0000-0000-0000-000000000000}"/>
          </ac:graphicFrameMkLst>
        </pc:graphicFrameChg>
      </pc:sldChg>
      <pc:sldChg chg="modSp mod">
        <pc:chgData name="张 炳" userId="26a9a8d041cd339b" providerId="LiveId" clId="{F9A9F927-05D8-41AD-A474-A44611D8B675}" dt="2022-06-06T02:50:19.648" v="88" actId="1076"/>
        <pc:sldMkLst>
          <pc:docMk/>
          <pc:sldMk cId="0" sldId="427"/>
        </pc:sldMkLst>
        <pc:picChg chg="mod">
          <ac:chgData name="张 炳" userId="26a9a8d041cd339b" providerId="LiveId" clId="{F9A9F927-05D8-41AD-A474-A44611D8B675}" dt="2022-06-06T02:50:19.648" v="88" actId="1076"/>
          <ac:picMkLst>
            <pc:docMk/>
            <pc:sldMk cId="0" sldId="427"/>
            <ac:picMk id="2" creationId="{48723F30-2B66-489C-A777-3F19B8D4F093}"/>
          </ac:picMkLst>
        </pc:picChg>
      </pc:sldChg>
      <pc:sldChg chg="modSp mod">
        <pc:chgData name="张 炳" userId="26a9a8d041cd339b" providerId="LiveId" clId="{F9A9F927-05D8-41AD-A474-A44611D8B675}" dt="2022-06-06T02:51:38.633" v="90" actId="20577"/>
        <pc:sldMkLst>
          <pc:docMk/>
          <pc:sldMk cId="0" sldId="428"/>
        </pc:sldMkLst>
        <pc:spChg chg="mod">
          <ac:chgData name="张 炳" userId="26a9a8d041cd339b" providerId="LiveId" clId="{F9A9F927-05D8-41AD-A474-A44611D8B675}" dt="2022-06-06T02:51:38.633" v="90" actId="20577"/>
          <ac:spMkLst>
            <pc:docMk/>
            <pc:sldMk cId="0" sldId="428"/>
            <ac:spMk id="5" creationId="{00000000-0000-0000-0000-000000000000}"/>
          </ac:spMkLst>
        </pc:spChg>
      </pc:sldChg>
      <pc:sldChg chg="modSp modAnim">
        <pc:chgData name="张 炳" userId="26a9a8d041cd339b" providerId="LiveId" clId="{F9A9F927-05D8-41AD-A474-A44611D8B675}" dt="2022-06-06T02:59:29.640" v="142" actId="20577"/>
        <pc:sldMkLst>
          <pc:docMk/>
          <pc:sldMk cId="0" sldId="429"/>
        </pc:sldMkLst>
        <pc:spChg chg="mod">
          <ac:chgData name="张 炳" userId="26a9a8d041cd339b" providerId="LiveId" clId="{F9A9F927-05D8-41AD-A474-A44611D8B675}" dt="2022-06-06T02:59:29.640" v="142" actId="20577"/>
          <ac:spMkLst>
            <pc:docMk/>
            <pc:sldMk cId="0" sldId="429"/>
            <ac:spMk id="10" creationId="{8BAA0FF5-FF34-4001-BA12-F84CE7DF41BA}"/>
          </ac:spMkLst>
        </pc:spChg>
      </pc:sldChg>
      <pc:sldChg chg="modSp mod">
        <pc:chgData name="张 炳" userId="26a9a8d041cd339b" providerId="LiveId" clId="{F9A9F927-05D8-41AD-A474-A44611D8B675}" dt="2022-06-06T03:06:39.186" v="193" actId="207"/>
        <pc:sldMkLst>
          <pc:docMk/>
          <pc:sldMk cId="0" sldId="430"/>
        </pc:sldMkLst>
        <pc:spChg chg="mod">
          <ac:chgData name="张 炳" userId="26a9a8d041cd339b" providerId="LiveId" clId="{F9A9F927-05D8-41AD-A474-A44611D8B675}" dt="2022-06-06T03:06:39.186" v="193" actId="207"/>
          <ac:spMkLst>
            <pc:docMk/>
            <pc:sldMk cId="0" sldId="430"/>
            <ac:spMk id="8" creationId="{00000000-0000-0000-0000-000000000000}"/>
          </ac:spMkLst>
        </pc:spChg>
      </pc:sldChg>
      <pc:sldChg chg="modSp mod">
        <pc:chgData name="张 炳" userId="26a9a8d041cd339b" providerId="LiveId" clId="{F9A9F927-05D8-41AD-A474-A44611D8B675}" dt="2022-06-06T03:20:11.357" v="236" actId="14734"/>
        <pc:sldMkLst>
          <pc:docMk/>
          <pc:sldMk cId="0" sldId="431"/>
        </pc:sldMkLst>
        <pc:graphicFrameChg chg="modGraphic">
          <ac:chgData name="张 炳" userId="26a9a8d041cd339b" providerId="LiveId" clId="{F9A9F927-05D8-41AD-A474-A44611D8B675}" dt="2022-06-06T03:20:11.357" v="236" actId="14734"/>
          <ac:graphicFrameMkLst>
            <pc:docMk/>
            <pc:sldMk cId="0" sldId="431"/>
            <ac:graphicFrameMk id="6" creationId="{00000000-0000-0000-0000-000000000000}"/>
          </ac:graphicFrameMkLst>
        </pc:graphicFrameChg>
      </pc:sldChg>
      <pc:sldChg chg="modSp mod">
        <pc:chgData name="张 炳" userId="26a9a8d041cd339b" providerId="LiveId" clId="{F9A9F927-05D8-41AD-A474-A44611D8B675}" dt="2022-06-06T01:20:01.831" v="10" actId="13926"/>
        <pc:sldMkLst>
          <pc:docMk/>
          <pc:sldMk cId="0" sldId="433"/>
        </pc:sldMkLst>
        <pc:spChg chg="mod">
          <ac:chgData name="张 炳" userId="26a9a8d041cd339b" providerId="LiveId" clId="{F9A9F927-05D8-41AD-A474-A44611D8B675}" dt="2022-06-06T01:20:01.831" v="10" actId="13926"/>
          <ac:spMkLst>
            <pc:docMk/>
            <pc:sldMk cId="0" sldId="433"/>
            <ac:spMk id="5" creationId="{00000000-0000-0000-0000-000000000000}"/>
          </ac:spMkLst>
        </pc:spChg>
      </pc:sldChg>
      <pc:sldChg chg="modSp">
        <pc:chgData name="张 炳" userId="26a9a8d041cd339b" providerId="LiveId" clId="{F9A9F927-05D8-41AD-A474-A44611D8B675}" dt="2022-06-06T03:24:00.482" v="242" actId="207"/>
        <pc:sldMkLst>
          <pc:docMk/>
          <pc:sldMk cId="0" sldId="436"/>
        </pc:sldMkLst>
        <pc:spChg chg="mod">
          <ac:chgData name="张 炳" userId="26a9a8d041cd339b" providerId="LiveId" clId="{F9A9F927-05D8-41AD-A474-A44611D8B675}" dt="2022-06-06T03:24:00.482" v="242" actId="207"/>
          <ac:spMkLst>
            <pc:docMk/>
            <pc:sldMk cId="0" sldId="436"/>
            <ac:spMk id="5" creationId="{00000000-0000-0000-0000-000000000000}"/>
          </ac:spMkLst>
        </pc:spChg>
      </pc:sldChg>
      <pc:sldChg chg="modSp mod">
        <pc:chgData name="张 炳" userId="26a9a8d041cd339b" providerId="LiveId" clId="{F9A9F927-05D8-41AD-A474-A44611D8B675}" dt="2022-06-06T03:30:18.543" v="250" actId="1076"/>
        <pc:sldMkLst>
          <pc:docMk/>
          <pc:sldMk cId="0" sldId="444"/>
        </pc:sldMkLst>
        <pc:spChg chg="mod">
          <ac:chgData name="张 炳" userId="26a9a8d041cd339b" providerId="LiveId" clId="{F9A9F927-05D8-41AD-A474-A44611D8B675}" dt="2022-06-06T03:30:18.543" v="250" actId="1076"/>
          <ac:spMkLst>
            <pc:docMk/>
            <pc:sldMk cId="0" sldId="444"/>
            <ac:spMk id="7" creationId="{00000000-0000-0000-0000-000000000000}"/>
          </ac:spMkLst>
        </pc:spChg>
      </pc:sldChg>
      <pc:sldChg chg="ord">
        <pc:chgData name="张 炳" userId="26a9a8d041cd339b" providerId="LiveId" clId="{F9A9F927-05D8-41AD-A474-A44611D8B675}" dt="2022-06-05T05:43:20.979" v="0" actId="20578"/>
        <pc:sldMkLst>
          <pc:docMk/>
          <pc:sldMk cId="0" sldId="446"/>
        </pc:sldMkLst>
      </pc:sldChg>
      <pc:sldChg chg="modSp mod">
        <pc:chgData name="张 炳" userId="26a9a8d041cd339b" providerId="LiveId" clId="{F9A9F927-05D8-41AD-A474-A44611D8B675}" dt="2022-06-06T03:38:05.493" v="392" actId="20577"/>
        <pc:sldMkLst>
          <pc:docMk/>
          <pc:sldMk cId="0" sldId="448"/>
        </pc:sldMkLst>
        <pc:spChg chg="mod">
          <ac:chgData name="张 炳" userId="26a9a8d041cd339b" providerId="LiveId" clId="{F9A9F927-05D8-41AD-A474-A44611D8B675}" dt="2022-06-06T03:38:05.493" v="392" actId="20577"/>
          <ac:spMkLst>
            <pc:docMk/>
            <pc:sldMk cId="0" sldId="448"/>
            <ac:spMk id="5" creationId="{00000000-0000-0000-0000-000000000000}"/>
          </ac:spMkLst>
        </pc:spChg>
      </pc:sldChg>
      <pc:sldChg chg="modSp mod">
        <pc:chgData name="张 炳" userId="26a9a8d041cd339b" providerId="LiveId" clId="{F9A9F927-05D8-41AD-A474-A44611D8B675}" dt="2022-06-06T03:07:49.160" v="195" actId="207"/>
        <pc:sldMkLst>
          <pc:docMk/>
          <pc:sldMk cId="1292185117" sldId="465"/>
        </pc:sldMkLst>
        <pc:spChg chg="mod">
          <ac:chgData name="张 炳" userId="26a9a8d041cd339b" providerId="LiveId" clId="{F9A9F927-05D8-41AD-A474-A44611D8B675}" dt="2022-06-06T03:07:24.016" v="194" actId="207"/>
          <ac:spMkLst>
            <pc:docMk/>
            <pc:sldMk cId="1292185117" sldId="465"/>
            <ac:spMk id="5" creationId="{884B8F72-59AB-4778-A12A-C78A3914DD09}"/>
          </ac:spMkLst>
        </pc:spChg>
        <pc:spChg chg="mod">
          <ac:chgData name="张 炳" userId="26a9a8d041cd339b" providerId="LiveId" clId="{F9A9F927-05D8-41AD-A474-A44611D8B675}" dt="2022-06-06T03:07:49.160" v="195" actId="207"/>
          <ac:spMkLst>
            <pc:docMk/>
            <pc:sldMk cId="1292185117" sldId="465"/>
            <ac:spMk id="6" creationId="{2339B33F-594E-4EED-8148-736E7FBEAD27}"/>
          </ac:spMkLst>
        </pc:spChg>
      </pc:sldChg>
      <pc:sldChg chg="modSp mod">
        <pc:chgData name="张 炳" userId="26a9a8d041cd339b" providerId="LiveId" clId="{F9A9F927-05D8-41AD-A474-A44611D8B675}" dt="2022-06-06T03:08:56.789" v="199" actId="13926"/>
        <pc:sldMkLst>
          <pc:docMk/>
          <pc:sldMk cId="162137474" sldId="466"/>
        </pc:sldMkLst>
        <pc:spChg chg="mod">
          <ac:chgData name="张 炳" userId="26a9a8d041cd339b" providerId="LiveId" clId="{F9A9F927-05D8-41AD-A474-A44611D8B675}" dt="2022-06-06T03:08:56.789" v="199" actId="13926"/>
          <ac:spMkLst>
            <pc:docMk/>
            <pc:sldMk cId="162137474" sldId="466"/>
            <ac:spMk id="4" creationId="{9F0E1DDB-15F0-452A-ABE4-816F7F309982}"/>
          </ac:spMkLst>
        </pc:spChg>
      </pc:sldChg>
      <pc:sldChg chg="modSp mod">
        <pc:chgData name="张 炳" userId="26a9a8d041cd339b" providerId="LiveId" clId="{F9A9F927-05D8-41AD-A474-A44611D8B675}" dt="2022-06-06T03:12:18.704" v="212" actId="13926"/>
        <pc:sldMkLst>
          <pc:docMk/>
          <pc:sldMk cId="919902581" sldId="467"/>
        </pc:sldMkLst>
        <pc:spChg chg="mod">
          <ac:chgData name="张 炳" userId="26a9a8d041cd339b" providerId="LiveId" clId="{F9A9F927-05D8-41AD-A474-A44611D8B675}" dt="2022-06-06T03:12:18.704" v="212" actId="13926"/>
          <ac:spMkLst>
            <pc:docMk/>
            <pc:sldMk cId="919902581" sldId="467"/>
            <ac:spMk id="4" creationId="{38E2E9E8-AE32-4CEC-9EBA-5FE4BEDD8145}"/>
          </ac:spMkLst>
        </pc:spChg>
      </pc:sldChg>
      <pc:sldChg chg="modSp mod">
        <pc:chgData name="张 炳" userId="26a9a8d041cd339b" providerId="LiveId" clId="{F9A9F927-05D8-41AD-A474-A44611D8B675}" dt="2022-06-06T03:14:04.091" v="235" actId="6549"/>
        <pc:sldMkLst>
          <pc:docMk/>
          <pc:sldMk cId="2501052634" sldId="468"/>
        </pc:sldMkLst>
        <pc:spChg chg="mod">
          <ac:chgData name="张 炳" userId="26a9a8d041cd339b" providerId="LiveId" clId="{F9A9F927-05D8-41AD-A474-A44611D8B675}" dt="2022-06-06T03:14:04.091" v="235" actId="6549"/>
          <ac:spMkLst>
            <pc:docMk/>
            <pc:sldMk cId="2501052634" sldId="468"/>
            <ac:spMk id="4" creationId="{ED3CA56B-3EC2-46DD-A5A5-BED42D5E668B}"/>
          </ac:spMkLst>
        </pc:spChg>
      </pc:sldChg>
    </pc:docChg>
  </pc:docChgLst>
  <pc:docChgLst>
    <pc:chgData name="炳 张" userId="26a9a8d041cd339b" providerId="LiveId" clId="{A4D4D340-46FE-407E-B195-BED9ADA1FD8F}"/>
    <pc:docChg chg="custSel addSld delSld modSld">
      <pc:chgData name="炳 张" userId="26a9a8d041cd339b" providerId="LiveId" clId="{A4D4D340-46FE-407E-B195-BED9ADA1FD8F}" dt="2024-06-03T01:11:14.825" v="9" actId="1076"/>
      <pc:docMkLst>
        <pc:docMk/>
      </pc:docMkLst>
      <pc:sldChg chg="modSp mod">
        <pc:chgData name="炳 张" userId="26a9a8d041cd339b" providerId="LiveId" clId="{A4D4D340-46FE-407E-B195-BED9ADA1FD8F}" dt="2024-06-03T00:44:37.697" v="3" actId="1076"/>
        <pc:sldMkLst>
          <pc:docMk/>
          <pc:sldMk cId="0" sldId="437"/>
        </pc:sldMkLst>
        <pc:spChg chg="mod">
          <ac:chgData name="炳 张" userId="26a9a8d041cd339b" providerId="LiveId" clId="{A4D4D340-46FE-407E-B195-BED9ADA1FD8F}" dt="2024-06-03T00:44:37.697" v="3" actId="1076"/>
          <ac:spMkLst>
            <pc:docMk/>
            <pc:sldMk cId="0" sldId="437"/>
            <ac:spMk id="5" creationId="{00000000-0000-0000-0000-000000000000}"/>
          </ac:spMkLst>
        </pc:spChg>
      </pc:sldChg>
      <pc:sldChg chg="modSp mod">
        <pc:chgData name="炳 张" userId="26a9a8d041cd339b" providerId="LiveId" clId="{A4D4D340-46FE-407E-B195-BED9ADA1FD8F}" dt="2024-06-03T01:04:55.237" v="8" actId="207"/>
        <pc:sldMkLst>
          <pc:docMk/>
          <pc:sldMk cId="0" sldId="455"/>
        </pc:sldMkLst>
        <pc:spChg chg="mod">
          <ac:chgData name="炳 张" userId="26a9a8d041cd339b" providerId="LiveId" clId="{A4D4D340-46FE-407E-B195-BED9ADA1FD8F}" dt="2024-06-03T01:04:55.237" v="8" actId="207"/>
          <ac:spMkLst>
            <pc:docMk/>
            <pc:sldMk cId="0" sldId="455"/>
            <ac:spMk id="5" creationId="{00000000-0000-0000-0000-000000000000}"/>
          </ac:spMkLst>
        </pc:spChg>
      </pc:sldChg>
      <pc:sldChg chg="modSp mod">
        <pc:chgData name="炳 张" userId="26a9a8d041cd339b" providerId="LiveId" clId="{A4D4D340-46FE-407E-B195-BED9ADA1FD8F}" dt="2024-06-03T01:11:14.825" v="9" actId="1076"/>
        <pc:sldMkLst>
          <pc:docMk/>
          <pc:sldMk cId="0" sldId="459"/>
        </pc:sldMkLst>
        <pc:spChg chg="mod">
          <ac:chgData name="炳 张" userId="26a9a8d041cd339b" providerId="LiveId" clId="{A4D4D340-46FE-407E-B195-BED9ADA1FD8F}" dt="2024-06-03T01:11:14.825" v="9" actId="1076"/>
          <ac:spMkLst>
            <pc:docMk/>
            <pc:sldMk cId="0" sldId="459"/>
            <ac:spMk id="6" creationId="{00000000-0000-0000-0000-000000000000}"/>
          </ac:spMkLst>
        </pc:spChg>
      </pc:sldChg>
      <pc:sldChg chg="modSp mod">
        <pc:chgData name="炳 张" userId="26a9a8d041cd339b" providerId="LiveId" clId="{A4D4D340-46FE-407E-B195-BED9ADA1FD8F}" dt="2024-06-03T00:21:47.939" v="1" actId="1076"/>
        <pc:sldMkLst>
          <pc:docMk/>
          <pc:sldMk cId="1292185117" sldId="465"/>
        </pc:sldMkLst>
        <pc:spChg chg="mod">
          <ac:chgData name="炳 张" userId="26a9a8d041cd339b" providerId="LiveId" clId="{A4D4D340-46FE-407E-B195-BED9ADA1FD8F}" dt="2024-06-03T00:21:47.939" v="1" actId="1076"/>
          <ac:spMkLst>
            <pc:docMk/>
            <pc:sldMk cId="1292185117" sldId="465"/>
            <ac:spMk id="5" creationId="{884B8F72-59AB-4778-A12A-C78A3914DD09}"/>
          </ac:spMkLst>
        </pc:spChg>
      </pc:sldChg>
      <pc:sldChg chg="addSp delSp modSp add del mod">
        <pc:chgData name="炳 张" userId="26a9a8d041cd339b" providerId="LiveId" clId="{A4D4D340-46FE-407E-B195-BED9ADA1FD8F}" dt="2024-06-03T00:57:02.078" v="7" actId="47"/>
        <pc:sldMkLst>
          <pc:docMk/>
          <pc:sldMk cId="2053010434" sldId="471"/>
        </pc:sldMkLst>
        <pc:spChg chg="add del mod">
          <ac:chgData name="炳 张" userId="26a9a8d041cd339b" providerId="LiveId" clId="{A4D4D340-46FE-407E-B195-BED9ADA1FD8F}" dt="2024-06-03T00:55:17.310" v="6" actId="478"/>
          <ac:spMkLst>
            <pc:docMk/>
            <pc:sldMk cId="2053010434" sldId="471"/>
            <ac:spMk id="3" creationId="{D9712590-86E5-D3BA-8161-F7DED84F558C}"/>
          </ac:spMkLst>
        </pc:spChg>
        <pc:spChg chg="del">
          <ac:chgData name="炳 张" userId="26a9a8d041cd339b" providerId="LiveId" clId="{A4D4D340-46FE-407E-B195-BED9ADA1FD8F}" dt="2024-06-03T00:55:15.308" v="5" actId="478"/>
          <ac:spMkLst>
            <pc:docMk/>
            <pc:sldMk cId="2053010434" sldId="471"/>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6FA055-3B7B-41F9-8C0B-4160B0757A55}" type="datetimeFigureOut">
              <a:rPr lang="zh-CN" altLang="en-US" smtClean="0"/>
              <a:pPr/>
              <a:t>2024/6/3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86B829-4D9B-4039-9B2E-CDFCC89726FC}"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401FEB-A0BF-432C-BAD3-DDF19C1482FC}" type="datetimeFigureOut">
              <a:rPr lang="zh-CN" altLang="en-US" smtClean="0"/>
              <a:pPr/>
              <a:t>2024/6/3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571777-6175-4BEB-911C-5EAB9356E49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mn-cs"/>
              </a:rPr>
              <a:t>Ajax</a:t>
            </a:r>
            <a:r>
              <a:rPr lang="zh-CN" altLang="en-US" sz="1200" kern="1200" dirty="0">
                <a:solidFill>
                  <a:schemeClr val="tx1"/>
                </a:solidFill>
                <a:latin typeface="+mn-lt"/>
                <a:ea typeface="+mn-ea"/>
                <a:cs typeface="+mn-cs"/>
              </a:rPr>
              <a:t>应用与传统</a:t>
            </a:r>
            <a:r>
              <a:rPr lang="en-US" sz="1200" kern="1200" dirty="0">
                <a:solidFill>
                  <a:schemeClr val="tx1"/>
                </a:solidFill>
                <a:latin typeface="+mn-lt"/>
                <a:ea typeface="+mn-ea"/>
                <a:cs typeface="+mn-cs"/>
              </a:rPr>
              <a:t>Web</a:t>
            </a:r>
            <a:r>
              <a:rPr lang="zh-CN" altLang="en-US" sz="1200" kern="1200" dirty="0">
                <a:solidFill>
                  <a:schemeClr val="tx1"/>
                </a:solidFill>
                <a:latin typeface="+mn-lt"/>
                <a:ea typeface="+mn-ea"/>
                <a:cs typeface="+mn-cs"/>
              </a:rPr>
              <a:t>应用相比较，客户端浏览器通过</a:t>
            </a:r>
            <a:r>
              <a:rPr lang="en-US" sz="1200" kern="1200" dirty="0">
                <a:solidFill>
                  <a:schemeClr val="tx1"/>
                </a:solidFill>
                <a:latin typeface="+mn-lt"/>
                <a:ea typeface="+mn-ea"/>
                <a:cs typeface="+mn-cs"/>
              </a:rPr>
              <a:t>JavaScript</a:t>
            </a:r>
            <a:r>
              <a:rPr lang="zh-CN" altLang="en-US" sz="1200" kern="1200" dirty="0">
                <a:solidFill>
                  <a:schemeClr val="tx1"/>
                </a:solidFill>
                <a:latin typeface="+mn-lt"/>
                <a:ea typeface="+mn-ea"/>
                <a:cs typeface="+mn-cs"/>
              </a:rPr>
              <a:t>事件触发对</a:t>
            </a:r>
            <a:r>
              <a:rPr lang="en-US" sz="1200" kern="1200" dirty="0">
                <a:solidFill>
                  <a:schemeClr val="tx1"/>
                </a:solidFill>
                <a:latin typeface="+mn-lt"/>
                <a:ea typeface="+mn-ea"/>
                <a:cs typeface="+mn-cs"/>
              </a:rPr>
              <a:t>Ajax Engine</a:t>
            </a:r>
            <a:r>
              <a:rPr lang="zh-CN" altLang="en-US" sz="1200" kern="1200" dirty="0">
                <a:solidFill>
                  <a:schemeClr val="tx1"/>
                </a:solidFill>
                <a:latin typeface="+mn-lt"/>
                <a:ea typeface="+mn-ea"/>
                <a:cs typeface="+mn-cs"/>
              </a:rPr>
              <a:t>的调用，</a:t>
            </a:r>
            <a:r>
              <a:rPr lang="en-US" sz="1200" kern="1200" dirty="0">
                <a:solidFill>
                  <a:schemeClr val="tx1"/>
                </a:solidFill>
                <a:latin typeface="+mn-lt"/>
                <a:ea typeface="+mn-ea"/>
                <a:cs typeface="+mn-cs"/>
              </a:rPr>
              <a:t>Ajax Engine</a:t>
            </a:r>
            <a:r>
              <a:rPr lang="zh-CN" altLang="en-US" sz="1200" kern="1200" dirty="0">
                <a:solidFill>
                  <a:schemeClr val="tx1"/>
                </a:solidFill>
                <a:latin typeface="+mn-lt"/>
                <a:ea typeface="+mn-ea"/>
                <a:cs typeface="+mn-cs"/>
              </a:rPr>
              <a:t>在</a:t>
            </a:r>
            <a:r>
              <a:rPr lang="en-US" sz="1200" kern="1200" dirty="0">
                <a:solidFill>
                  <a:schemeClr val="tx1"/>
                </a:solidFill>
                <a:latin typeface="+mn-lt"/>
                <a:ea typeface="+mn-ea"/>
                <a:cs typeface="+mn-cs"/>
              </a:rPr>
              <a:t>Ajax</a:t>
            </a:r>
            <a:r>
              <a:rPr lang="zh-CN" altLang="en-US" sz="1200" kern="1200" dirty="0">
                <a:solidFill>
                  <a:schemeClr val="tx1"/>
                </a:solidFill>
                <a:latin typeface="+mn-lt"/>
                <a:ea typeface="+mn-ea"/>
                <a:cs typeface="+mn-cs"/>
              </a:rPr>
              <a:t>应用中担负着一个中间层的任务，负责收集数据并通过</a:t>
            </a:r>
            <a:r>
              <a:rPr lang="en-US" sz="1200" kern="1200" dirty="0">
                <a:solidFill>
                  <a:schemeClr val="tx1"/>
                </a:solidFill>
                <a:latin typeface="+mn-lt"/>
                <a:ea typeface="+mn-ea"/>
                <a:cs typeface="+mn-cs"/>
              </a:rPr>
              <a:t>Ajax</a:t>
            </a:r>
            <a:r>
              <a:rPr lang="zh-CN" altLang="en-US" sz="1200" kern="1200" dirty="0">
                <a:solidFill>
                  <a:schemeClr val="tx1"/>
                </a:solidFill>
                <a:latin typeface="+mn-lt"/>
                <a:ea typeface="+mn-ea"/>
                <a:cs typeface="+mn-cs"/>
              </a:rPr>
              <a:t>的核心</a:t>
            </a:r>
            <a:r>
              <a:rPr lang="en-US" altLang="zh-CN" sz="1200" kern="1200" dirty="0">
                <a:solidFill>
                  <a:schemeClr val="tx1"/>
                </a:solidFill>
                <a:latin typeface="+mn-lt"/>
                <a:ea typeface="+mn-ea"/>
                <a:cs typeface="+mn-cs"/>
              </a:rPr>
              <a:t>——</a:t>
            </a:r>
            <a:r>
              <a:rPr lang="en-US" sz="1200" kern="1200" dirty="0" err="1">
                <a:solidFill>
                  <a:schemeClr val="tx1"/>
                </a:solidFill>
                <a:latin typeface="+mn-lt"/>
                <a:ea typeface="+mn-ea"/>
                <a:cs typeface="+mn-cs"/>
              </a:rPr>
              <a:t>XMLHttpRequest</a:t>
            </a:r>
            <a:r>
              <a:rPr lang="zh-CN" altLang="en-US" sz="1200" kern="1200" dirty="0">
                <a:solidFill>
                  <a:schemeClr val="tx1"/>
                </a:solidFill>
                <a:latin typeface="+mn-lt"/>
                <a:ea typeface="+mn-ea"/>
                <a:cs typeface="+mn-cs"/>
              </a:rPr>
              <a:t>对象向服务器发送</a:t>
            </a:r>
            <a:r>
              <a:rPr lang="en-US" sz="1200" kern="1200" dirty="0">
                <a:solidFill>
                  <a:schemeClr val="tx1"/>
                </a:solidFill>
                <a:latin typeface="+mn-lt"/>
                <a:ea typeface="+mn-ea"/>
                <a:cs typeface="+mn-cs"/>
              </a:rPr>
              <a:t>HTTP</a:t>
            </a:r>
            <a:r>
              <a:rPr lang="zh-CN" altLang="en-US" sz="1200" kern="1200" dirty="0">
                <a:solidFill>
                  <a:schemeClr val="tx1"/>
                </a:solidFill>
                <a:latin typeface="+mn-lt"/>
                <a:ea typeface="+mn-ea"/>
                <a:cs typeface="+mn-cs"/>
              </a:rPr>
              <a:t>请求，服务器处理完后返回响应结果（可能是各种类型的数据，如：字符串、</a:t>
            </a:r>
            <a:r>
              <a:rPr lang="en-US" sz="1200" kern="1200" dirty="0">
                <a:solidFill>
                  <a:schemeClr val="tx1"/>
                </a:solidFill>
                <a:latin typeface="+mn-lt"/>
                <a:ea typeface="+mn-ea"/>
                <a:cs typeface="+mn-cs"/>
              </a:rPr>
              <a:t>XML</a:t>
            </a:r>
            <a:r>
              <a:rPr lang="zh-CN" altLang="en-US" sz="1200" kern="1200" dirty="0">
                <a:solidFill>
                  <a:schemeClr val="tx1"/>
                </a:solidFill>
                <a:latin typeface="+mn-lt"/>
                <a:ea typeface="+mn-ea"/>
                <a:cs typeface="+mn-cs"/>
              </a:rPr>
              <a:t>、</a:t>
            </a:r>
            <a:r>
              <a:rPr lang="en-US" sz="1200" kern="1200" dirty="0">
                <a:solidFill>
                  <a:schemeClr val="tx1"/>
                </a:solidFill>
                <a:latin typeface="+mn-lt"/>
                <a:ea typeface="+mn-ea"/>
                <a:cs typeface="+mn-cs"/>
              </a:rPr>
              <a:t>JSON</a:t>
            </a:r>
            <a:r>
              <a:rPr lang="zh-CN" altLang="en-US" sz="1200" kern="1200" dirty="0">
                <a:solidFill>
                  <a:schemeClr val="tx1"/>
                </a:solidFill>
                <a:latin typeface="+mn-lt"/>
                <a:ea typeface="+mn-ea"/>
                <a:cs typeface="+mn-cs"/>
              </a:rPr>
              <a:t>等），</a:t>
            </a:r>
            <a:r>
              <a:rPr lang="en-US" sz="1200" kern="1200" dirty="0">
                <a:solidFill>
                  <a:schemeClr val="tx1"/>
                </a:solidFill>
                <a:latin typeface="+mn-lt"/>
                <a:ea typeface="+mn-ea"/>
                <a:cs typeface="+mn-cs"/>
              </a:rPr>
              <a:t>Ajax Engine</a:t>
            </a:r>
            <a:r>
              <a:rPr lang="zh-CN" altLang="en-US" sz="1200" kern="1200" dirty="0">
                <a:solidFill>
                  <a:schemeClr val="tx1"/>
                </a:solidFill>
                <a:latin typeface="+mn-lt"/>
                <a:ea typeface="+mn-ea"/>
                <a:cs typeface="+mn-cs"/>
              </a:rPr>
              <a:t>根据响应文档类型对数据进行解析后再配合</a:t>
            </a:r>
            <a:r>
              <a:rPr lang="en-US" sz="1200" kern="1200" dirty="0">
                <a:solidFill>
                  <a:schemeClr val="tx1"/>
                </a:solidFill>
                <a:latin typeface="+mn-lt"/>
                <a:ea typeface="+mn-ea"/>
                <a:cs typeface="+mn-cs"/>
              </a:rPr>
              <a:t>HTML</a:t>
            </a:r>
            <a:r>
              <a:rPr lang="zh-CN" altLang="en-US" sz="1200" kern="1200" dirty="0">
                <a:solidFill>
                  <a:schemeClr val="tx1"/>
                </a:solidFill>
                <a:latin typeface="+mn-lt"/>
                <a:ea typeface="+mn-ea"/>
                <a:cs typeface="+mn-cs"/>
              </a:rPr>
              <a:t>和</a:t>
            </a:r>
            <a:r>
              <a:rPr lang="en-US" sz="1200" kern="1200" dirty="0">
                <a:solidFill>
                  <a:schemeClr val="tx1"/>
                </a:solidFill>
                <a:latin typeface="+mn-lt"/>
                <a:ea typeface="+mn-ea"/>
                <a:cs typeface="+mn-cs"/>
              </a:rPr>
              <a:t>CSS</a:t>
            </a:r>
            <a:r>
              <a:rPr lang="zh-CN" altLang="en-US" sz="1200" kern="1200" dirty="0">
                <a:solidFill>
                  <a:schemeClr val="tx1"/>
                </a:solidFill>
                <a:latin typeface="+mn-lt"/>
                <a:ea typeface="+mn-ea"/>
                <a:cs typeface="+mn-cs"/>
              </a:rPr>
              <a:t>渲染，将结果显示到客户端页面。</a:t>
            </a:r>
          </a:p>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571777-6175-4BEB-911C-5EAB9356E492}" type="slidenum">
              <a:rPr lang="zh-CN" altLang="en-US" smtClean="0"/>
              <a:pPr/>
              <a:t>17</a:t>
            </a:fld>
            <a:endParaRPr lang="zh-CN" altLang="en-US"/>
          </a:p>
        </p:txBody>
      </p:sp>
    </p:spTree>
    <p:extLst>
      <p:ext uri="{BB962C8B-B14F-4D97-AF65-F5344CB8AC3E}">
        <p14:creationId xmlns:p14="http://schemas.microsoft.com/office/powerpoint/2010/main" val="2483345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571777-6175-4BEB-911C-5EAB9356E492}" type="slidenum">
              <a:rPr lang="zh-CN" altLang="en-US" smtClean="0"/>
              <a:pPr/>
              <a:t>20</a:t>
            </a:fld>
            <a:endParaRPr lang="zh-CN" altLang="en-US"/>
          </a:p>
        </p:txBody>
      </p:sp>
    </p:spTree>
    <p:extLst>
      <p:ext uri="{BB962C8B-B14F-4D97-AF65-F5344CB8AC3E}">
        <p14:creationId xmlns:p14="http://schemas.microsoft.com/office/powerpoint/2010/main" val="2335705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24</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25</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26</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27</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28</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29</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30</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31</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34</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35</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36</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37</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从上述编程语言元素的结构描述来看，</a:t>
            </a:r>
            <a:r>
              <a:rPr lang="en-US" sz="1200" kern="1200" dirty="0">
                <a:solidFill>
                  <a:schemeClr val="tx1"/>
                </a:solidFill>
                <a:latin typeface="+mn-lt"/>
                <a:ea typeface="+mn-ea"/>
                <a:cs typeface="+mn-cs"/>
              </a:rPr>
              <a:t>JSON</a:t>
            </a:r>
            <a:r>
              <a:rPr lang="zh-CN" altLang="en-US" sz="1200" kern="1200" dirty="0">
                <a:solidFill>
                  <a:schemeClr val="tx1"/>
                </a:solidFill>
                <a:latin typeface="+mn-lt"/>
                <a:ea typeface="+mn-ea"/>
                <a:cs typeface="+mn-cs"/>
              </a:rPr>
              <a:t>数据结构清晰，可读性强，可以很好的对一些复杂数据结构进行描述。</a:t>
            </a:r>
          </a:p>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38</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39</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40</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41</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42</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44</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45</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46</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47</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48</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49</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50</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51</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52</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54</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55</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第二个示例中发送</a:t>
            </a:r>
            <a:r>
              <a:rPr lang="en-US" sz="1200" kern="1200" dirty="0">
                <a:solidFill>
                  <a:schemeClr val="tx1"/>
                </a:solidFill>
                <a:latin typeface="+mn-lt"/>
                <a:ea typeface="+mn-ea"/>
                <a:cs typeface="+mn-cs"/>
              </a:rPr>
              <a:t>name=John</a:t>
            </a:r>
            <a:r>
              <a:rPr lang="zh-CN" altLang="en-US" sz="1200" kern="1200" dirty="0">
                <a:solidFill>
                  <a:schemeClr val="tx1"/>
                </a:solidFill>
                <a:latin typeface="+mn-lt"/>
                <a:ea typeface="+mn-ea"/>
                <a:cs typeface="+mn-cs"/>
              </a:rPr>
              <a:t>和</a:t>
            </a:r>
            <a:r>
              <a:rPr lang="en-US" sz="1200" kern="1200" dirty="0">
                <a:solidFill>
                  <a:schemeClr val="tx1"/>
                </a:solidFill>
                <a:latin typeface="+mn-lt"/>
                <a:ea typeface="+mn-ea"/>
                <a:cs typeface="+mn-cs"/>
              </a:rPr>
              <a:t>location=Boston</a:t>
            </a:r>
            <a:r>
              <a:rPr lang="zh-CN" altLang="en-US" sz="1200" kern="1200" dirty="0">
                <a:solidFill>
                  <a:schemeClr val="tx1"/>
                </a:solidFill>
                <a:latin typeface="+mn-lt"/>
                <a:ea typeface="+mn-ea"/>
                <a:cs typeface="+mn-cs"/>
              </a:rPr>
              <a:t>两个数据给服务端的</a:t>
            </a:r>
            <a:r>
              <a:rPr lang="en-US" sz="1200" kern="1200" dirty="0">
                <a:solidFill>
                  <a:schemeClr val="tx1"/>
                </a:solidFill>
                <a:latin typeface="+mn-lt"/>
                <a:ea typeface="+mn-ea"/>
                <a:cs typeface="+mn-cs"/>
              </a:rPr>
              <a:t>example.jsp</a:t>
            </a:r>
            <a:r>
              <a:rPr lang="zh-CN" altLang="en-US" sz="1200" kern="1200" dirty="0">
                <a:solidFill>
                  <a:schemeClr val="tx1"/>
                </a:solidFill>
                <a:latin typeface="+mn-lt"/>
                <a:ea typeface="+mn-ea"/>
                <a:cs typeface="+mn-cs"/>
              </a:rPr>
              <a:t>，请求成功后会提示用户。</a:t>
            </a:r>
            <a:r>
              <a:rPr lang="en-US" sz="1200" kern="1200" dirty="0" err="1">
                <a:solidFill>
                  <a:schemeClr val="tx1"/>
                </a:solidFill>
                <a:latin typeface="+mn-lt"/>
                <a:ea typeface="+mn-ea"/>
                <a:cs typeface="+mn-cs"/>
              </a:rPr>
              <a:t>async</a:t>
            </a:r>
            <a:r>
              <a:rPr lang="zh-CN" altLang="en-US" sz="1200" kern="1200" dirty="0">
                <a:solidFill>
                  <a:schemeClr val="tx1"/>
                </a:solidFill>
                <a:latin typeface="+mn-lt"/>
                <a:ea typeface="+mn-ea"/>
                <a:cs typeface="+mn-cs"/>
              </a:rPr>
              <a:t>默认的设置值为</a:t>
            </a:r>
            <a:r>
              <a:rPr lang="en-US" sz="1200" kern="1200" dirty="0">
                <a:solidFill>
                  <a:schemeClr val="tx1"/>
                </a:solidFill>
                <a:latin typeface="+mn-lt"/>
                <a:ea typeface="+mn-ea"/>
                <a:cs typeface="+mn-cs"/>
              </a:rPr>
              <a:t>true</a:t>
            </a:r>
            <a:r>
              <a:rPr lang="zh-CN" altLang="en-US" sz="1200" kern="1200" dirty="0">
                <a:solidFill>
                  <a:schemeClr val="tx1"/>
                </a:solidFill>
                <a:latin typeface="+mn-lt"/>
                <a:ea typeface="+mn-ea"/>
                <a:cs typeface="+mn-cs"/>
              </a:rPr>
              <a:t>，这种情况为异步方式，表示当</a:t>
            </a:r>
            <a:r>
              <a:rPr lang="en-US" sz="1200" kern="1200" dirty="0">
                <a:solidFill>
                  <a:schemeClr val="tx1"/>
                </a:solidFill>
                <a:latin typeface="+mn-lt"/>
                <a:ea typeface="+mn-ea"/>
                <a:cs typeface="+mn-cs"/>
              </a:rPr>
              <a:t>Ajax</a:t>
            </a:r>
            <a:r>
              <a:rPr lang="zh-CN" altLang="en-US" sz="1200" kern="1200" dirty="0">
                <a:solidFill>
                  <a:schemeClr val="tx1"/>
                </a:solidFill>
                <a:latin typeface="+mn-lt"/>
                <a:ea typeface="+mn-ea"/>
                <a:cs typeface="+mn-cs"/>
              </a:rPr>
              <a:t>发送请求后，在等待</a:t>
            </a:r>
            <a:r>
              <a:rPr lang="en-US" sz="1200" kern="1200" dirty="0">
                <a:solidFill>
                  <a:schemeClr val="tx1"/>
                </a:solidFill>
                <a:latin typeface="+mn-lt"/>
                <a:ea typeface="+mn-ea"/>
                <a:cs typeface="+mn-cs"/>
              </a:rPr>
              <a:t>Server</a:t>
            </a:r>
            <a:r>
              <a:rPr lang="zh-CN" altLang="en-US" sz="1200" kern="1200" dirty="0">
                <a:solidFill>
                  <a:schemeClr val="tx1"/>
                </a:solidFill>
                <a:latin typeface="+mn-lt"/>
                <a:ea typeface="+mn-ea"/>
                <a:cs typeface="+mn-cs"/>
              </a:rPr>
              <a:t>端返回的这个过程中，前台会继续执行</a:t>
            </a:r>
            <a:r>
              <a:rPr lang="en-US" sz="1200" kern="1200" dirty="0">
                <a:solidFill>
                  <a:schemeClr val="tx1"/>
                </a:solidFill>
                <a:latin typeface="+mn-lt"/>
                <a:ea typeface="+mn-ea"/>
                <a:cs typeface="+mn-cs"/>
              </a:rPr>
              <a:t>Ajax</a:t>
            </a:r>
            <a:r>
              <a:rPr lang="zh-CN" altLang="en-US" sz="1200" kern="1200" dirty="0">
                <a:solidFill>
                  <a:schemeClr val="tx1"/>
                </a:solidFill>
                <a:latin typeface="+mn-lt"/>
                <a:ea typeface="+mn-ea"/>
                <a:cs typeface="+mn-cs"/>
              </a:rPr>
              <a:t>块后面的脚本，直到</a:t>
            </a:r>
            <a:r>
              <a:rPr lang="en-US" sz="1200" kern="1200" dirty="0">
                <a:solidFill>
                  <a:schemeClr val="tx1"/>
                </a:solidFill>
                <a:latin typeface="+mn-lt"/>
                <a:ea typeface="+mn-ea"/>
                <a:cs typeface="+mn-cs"/>
              </a:rPr>
              <a:t>Server</a:t>
            </a:r>
            <a:r>
              <a:rPr lang="zh-CN" altLang="en-US" sz="1200" kern="1200" dirty="0">
                <a:solidFill>
                  <a:schemeClr val="tx1"/>
                </a:solidFill>
                <a:latin typeface="+mn-lt"/>
                <a:ea typeface="+mn-ea"/>
                <a:cs typeface="+mn-cs"/>
              </a:rPr>
              <a:t>端返回正确的结果才会去执行</a:t>
            </a:r>
            <a:r>
              <a:rPr lang="en-US" sz="1200" kern="1200" dirty="0">
                <a:solidFill>
                  <a:schemeClr val="tx1"/>
                </a:solidFill>
                <a:latin typeface="+mn-lt"/>
                <a:ea typeface="+mn-ea"/>
                <a:cs typeface="+mn-cs"/>
              </a:rPr>
              <a:t>success</a:t>
            </a:r>
            <a:r>
              <a:rPr lang="zh-CN" altLang="en-US" sz="1200" kern="1200" dirty="0">
                <a:solidFill>
                  <a:schemeClr val="tx1"/>
                </a:solidFill>
                <a:latin typeface="+mn-lt"/>
                <a:ea typeface="+mn-ea"/>
                <a:cs typeface="+mn-cs"/>
              </a:rPr>
              <a:t>。这时执行的是两个线程：</a:t>
            </a:r>
            <a:r>
              <a:rPr lang="en-US" sz="1200" kern="1200" dirty="0">
                <a:solidFill>
                  <a:schemeClr val="tx1"/>
                </a:solidFill>
                <a:latin typeface="+mn-lt"/>
                <a:ea typeface="+mn-ea"/>
                <a:cs typeface="+mn-cs"/>
              </a:rPr>
              <a:t>Ajax</a:t>
            </a:r>
            <a:r>
              <a:rPr lang="zh-CN" altLang="en-US" sz="1200" kern="1200" dirty="0">
                <a:solidFill>
                  <a:schemeClr val="tx1"/>
                </a:solidFill>
                <a:latin typeface="+mn-lt"/>
                <a:ea typeface="+mn-ea"/>
                <a:cs typeface="+mn-cs"/>
              </a:rPr>
              <a:t>块发出请求后的一个线程和</a:t>
            </a:r>
            <a:r>
              <a:rPr lang="en-US" sz="1200" kern="1200" dirty="0">
                <a:solidFill>
                  <a:schemeClr val="tx1"/>
                </a:solidFill>
                <a:latin typeface="+mn-lt"/>
                <a:ea typeface="+mn-ea"/>
                <a:cs typeface="+mn-cs"/>
              </a:rPr>
              <a:t>Ajax</a:t>
            </a:r>
            <a:r>
              <a:rPr lang="zh-CN" altLang="en-US" sz="1200" kern="1200" dirty="0">
                <a:solidFill>
                  <a:schemeClr val="tx1"/>
                </a:solidFill>
                <a:latin typeface="+mn-lt"/>
                <a:ea typeface="+mn-ea"/>
                <a:cs typeface="+mn-cs"/>
              </a:rPr>
              <a:t>块后面的脚本所执行的另一个线程。</a:t>
            </a:r>
          </a:p>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56</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57</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58</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59</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60</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61</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首先从</a:t>
            </a:r>
            <a:r>
              <a:rPr lang="en-US" sz="1200" kern="1200" dirty="0" err="1">
                <a:solidFill>
                  <a:schemeClr val="tx1"/>
                </a:solidFill>
                <a:latin typeface="+mn-lt"/>
                <a:ea typeface="+mn-ea"/>
                <a:cs typeface="+mn-cs"/>
              </a:rPr>
              <a:t>jQuery</a:t>
            </a:r>
            <a:r>
              <a:rPr lang="zh-CN" altLang="en-US" sz="1200" kern="1200" dirty="0">
                <a:solidFill>
                  <a:schemeClr val="tx1"/>
                </a:solidFill>
                <a:latin typeface="+mn-lt"/>
                <a:ea typeface="+mn-ea"/>
                <a:cs typeface="+mn-cs"/>
              </a:rPr>
              <a:t>官方网站“</a:t>
            </a:r>
            <a:r>
              <a:rPr lang="en-US" sz="1200" kern="1200" dirty="0">
                <a:solidFill>
                  <a:schemeClr val="tx1"/>
                </a:solidFill>
                <a:latin typeface="+mn-lt"/>
                <a:ea typeface="+mn-ea"/>
                <a:cs typeface="+mn-cs"/>
              </a:rPr>
              <a:t>http://jquery.com/download/</a:t>
            </a:r>
            <a:r>
              <a:rPr lang="zh-CN" altLang="en-US" sz="1200" kern="1200" dirty="0">
                <a:solidFill>
                  <a:schemeClr val="tx1"/>
                </a:solidFill>
                <a:latin typeface="+mn-lt"/>
                <a:ea typeface="+mn-ea"/>
                <a:cs typeface="+mn-cs"/>
              </a:rPr>
              <a:t>”下载最新版本</a:t>
            </a:r>
            <a:r>
              <a:rPr lang="en-US" sz="1200" kern="1200" dirty="0" err="1">
                <a:solidFill>
                  <a:schemeClr val="tx1"/>
                </a:solidFill>
                <a:latin typeface="+mn-lt"/>
                <a:ea typeface="+mn-ea"/>
                <a:cs typeface="+mn-cs"/>
              </a:rPr>
              <a:t>jQuery</a:t>
            </a:r>
            <a:r>
              <a:rPr lang="zh-CN" altLang="en-US" sz="1200" kern="1200" dirty="0">
                <a:solidFill>
                  <a:schemeClr val="tx1"/>
                </a:solidFill>
                <a:latin typeface="+mn-lt"/>
                <a:ea typeface="+mn-ea"/>
                <a:cs typeface="+mn-cs"/>
              </a:rPr>
              <a:t>插件：</a:t>
            </a:r>
            <a:r>
              <a:rPr lang="en-US" sz="1200" kern="1200" dirty="0">
                <a:solidFill>
                  <a:schemeClr val="tx1"/>
                </a:solidFill>
                <a:latin typeface="+mn-lt"/>
                <a:ea typeface="+mn-ea"/>
                <a:cs typeface="+mn-cs"/>
              </a:rPr>
              <a:t>jquery-2.1.3.min.js</a:t>
            </a:r>
            <a:r>
              <a:rPr lang="zh-CN" altLang="en-US" sz="1200" kern="1200" dirty="0">
                <a:solidFill>
                  <a:schemeClr val="tx1"/>
                </a:solidFill>
                <a:latin typeface="+mn-lt"/>
                <a:ea typeface="+mn-ea"/>
                <a:cs typeface="+mn-cs"/>
              </a:rPr>
              <a:t>，将其复制到项目开发目录的“</a:t>
            </a:r>
            <a:r>
              <a:rPr lang="en-US" sz="1200" kern="1200" dirty="0" err="1">
                <a:solidFill>
                  <a:schemeClr val="tx1"/>
                </a:solidFill>
                <a:latin typeface="+mn-lt"/>
                <a:ea typeface="+mn-ea"/>
                <a:cs typeface="+mn-cs"/>
              </a:rPr>
              <a:t>WebContent</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js</a:t>
            </a:r>
            <a:r>
              <a:rPr lang="zh-CN" altLang="en-US" sz="1200" kern="1200" dirty="0">
                <a:solidFill>
                  <a:schemeClr val="tx1"/>
                </a:solidFill>
                <a:latin typeface="+mn-lt"/>
                <a:ea typeface="+mn-ea"/>
                <a:cs typeface="+mn-cs"/>
              </a:rPr>
              <a:t>”目录下。然后通过“</a:t>
            </a:r>
            <a:r>
              <a:rPr lang="en-US" sz="1200" kern="1200" dirty="0">
                <a:solidFill>
                  <a:schemeClr val="tx1"/>
                </a:solidFill>
                <a:latin typeface="+mn-lt"/>
                <a:ea typeface="+mn-ea"/>
                <a:cs typeface="+mn-cs"/>
              </a:rPr>
              <a:t>&lt;script type=”text/</a:t>
            </a:r>
            <a:r>
              <a:rPr lang="en-US" sz="1200" kern="1200" dirty="0" err="1">
                <a:solidFill>
                  <a:schemeClr val="tx1"/>
                </a:solidFill>
                <a:latin typeface="+mn-lt"/>
                <a:ea typeface="+mn-ea"/>
                <a:cs typeface="+mn-cs"/>
              </a:rPr>
              <a:t>javascript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src</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js</a:t>
            </a:r>
            <a:r>
              <a:rPr lang="en-US" sz="1200" kern="1200" dirty="0">
                <a:solidFill>
                  <a:schemeClr val="tx1"/>
                </a:solidFill>
                <a:latin typeface="+mn-lt"/>
                <a:ea typeface="+mn-ea"/>
                <a:cs typeface="+mn-cs"/>
              </a:rPr>
              <a:t>/jquery-2.1.3.min.js“&gt;&lt;/script&gt;</a:t>
            </a:r>
            <a:r>
              <a:rPr lang="zh-CN" altLang="en-US" sz="1200" kern="1200" dirty="0">
                <a:solidFill>
                  <a:schemeClr val="tx1"/>
                </a:solidFill>
                <a:latin typeface="+mn-lt"/>
                <a:ea typeface="+mn-ea"/>
                <a:cs typeface="+mn-cs"/>
              </a:rPr>
              <a:t>”代码将</a:t>
            </a:r>
            <a:r>
              <a:rPr lang="en-US" sz="1200" kern="1200" dirty="0">
                <a:solidFill>
                  <a:schemeClr val="tx1"/>
                </a:solidFill>
                <a:latin typeface="+mn-lt"/>
                <a:ea typeface="+mn-ea"/>
                <a:cs typeface="+mn-cs"/>
              </a:rPr>
              <a:t>jquery-2.1.3.min.js</a:t>
            </a:r>
            <a:r>
              <a:rPr lang="zh-CN" altLang="en-US" sz="1200" kern="1200" dirty="0">
                <a:solidFill>
                  <a:schemeClr val="tx1"/>
                </a:solidFill>
                <a:latin typeface="+mn-lt"/>
                <a:ea typeface="+mn-ea"/>
                <a:cs typeface="+mn-cs"/>
              </a:rPr>
              <a:t>引入当前页面中。</a:t>
            </a:r>
          </a:p>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62</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63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例如当用户注册时，假若数据库中有该用户名，而注册者并不知情，然后等到都填写完毕后单击“注册”按钮，突然程序提示该用户名已经被占用，于是又回到注册界面，发现原来填写的注册信息需要重新再填写一遍。这时用户不禁要问，如果注册时在填完用户名后，不用刷新当前页面，程序自动验证用户名是否存在该有多方便呀。其实自</a:t>
            </a:r>
            <a:r>
              <a:rPr lang="en-US" sz="1200" kern="1200" dirty="0">
                <a:solidFill>
                  <a:schemeClr val="tx1"/>
                </a:solidFill>
                <a:latin typeface="+mn-lt"/>
                <a:ea typeface="+mn-ea"/>
                <a:cs typeface="+mn-cs"/>
              </a:rPr>
              <a:t>Web</a:t>
            </a:r>
            <a:r>
              <a:rPr lang="zh-CN" altLang="en-US" sz="1200" kern="1200" dirty="0">
                <a:solidFill>
                  <a:schemeClr val="tx1"/>
                </a:solidFill>
                <a:latin typeface="+mn-lt"/>
                <a:ea typeface="+mn-ea"/>
                <a:cs typeface="+mn-cs"/>
              </a:rPr>
              <a:t>诞生之日起，就有类似的问题一直困扰着应用开发者们，先后出现了一些解决方案，比如</a:t>
            </a:r>
            <a:r>
              <a:rPr lang="en-US" sz="1200" kern="1200" dirty="0">
                <a:solidFill>
                  <a:schemeClr val="tx1"/>
                </a:solidFill>
                <a:latin typeface="+mn-lt"/>
                <a:ea typeface="+mn-ea"/>
                <a:cs typeface="+mn-cs"/>
              </a:rPr>
              <a:t>&lt;frameset&gt;</a:t>
            </a:r>
            <a:r>
              <a:rPr lang="zh-CN" altLang="en-US" sz="1200" kern="1200" dirty="0">
                <a:solidFill>
                  <a:schemeClr val="tx1"/>
                </a:solidFill>
                <a:latin typeface="+mn-lt"/>
                <a:ea typeface="+mn-ea"/>
                <a:cs typeface="+mn-cs"/>
              </a:rPr>
              <a:t>和</a:t>
            </a:r>
            <a:r>
              <a:rPr lang="en-US" sz="1200" kern="1200" dirty="0">
                <a:solidFill>
                  <a:schemeClr val="tx1"/>
                </a:solidFill>
                <a:latin typeface="+mn-lt"/>
                <a:ea typeface="+mn-ea"/>
                <a:cs typeface="+mn-cs"/>
              </a:rPr>
              <a:t>&lt;frame&gt;</a:t>
            </a:r>
            <a:r>
              <a:rPr lang="zh-CN" altLang="en-US" sz="1200" kern="1200" dirty="0">
                <a:solidFill>
                  <a:schemeClr val="tx1"/>
                </a:solidFill>
                <a:latin typeface="+mn-lt"/>
                <a:ea typeface="+mn-ea"/>
                <a:cs typeface="+mn-cs"/>
              </a:rPr>
              <a:t>标签，它们在一定程度上提供了解决之道，但繁多的页面嵌套令人眼花缭乱，随后又发明了</a:t>
            </a:r>
            <a:r>
              <a:rPr lang="en-US" sz="1200" kern="1200" dirty="0">
                <a:solidFill>
                  <a:schemeClr val="tx1"/>
                </a:solidFill>
                <a:latin typeface="+mn-lt"/>
                <a:ea typeface="+mn-ea"/>
                <a:cs typeface="+mn-cs"/>
              </a:rPr>
              <a:t>&lt;</a:t>
            </a:r>
            <a:r>
              <a:rPr lang="en-US" sz="1200" kern="1200" dirty="0" err="1">
                <a:solidFill>
                  <a:schemeClr val="tx1"/>
                </a:solidFill>
                <a:latin typeface="+mn-lt"/>
                <a:ea typeface="+mn-ea"/>
                <a:cs typeface="+mn-cs"/>
              </a:rPr>
              <a:t>iframe</a:t>
            </a:r>
            <a:r>
              <a:rPr lang="en-US" sz="1200" kern="1200" dirty="0">
                <a:solidFill>
                  <a:schemeClr val="tx1"/>
                </a:solidFill>
                <a:latin typeface="+mn-lt"/>
                <a:ea typeface="+mn-ea"/>
                <a:cs typeface="+mn-cs"/>
              </a:rPr>
              <a:t>&gt;</a:t>
            </a:r>
            <a:r>
              <a:rPr lang="zh-CN" altLang="en-US" sz="1200" kern="1200" dirty="0">
                <a:solidFill>
                  <a:schemeClr val="tx1"/>
                </a:solidFill>
                <a:latin typeface="+mn-lt"/>
                <a:ea typeface="+mn-ea"/>
                <a:cs typeface="+mn-cs"/>
              </a:rPr>
              <a:t>标签，但同样未能解决问题。</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Google Suggest</a:t>
            </a:r>
            <a:r>
              <a:rPr lang="zh-CN" altLang="en-US" dirty="0"/>
              <a:t>使用 </a:t>
            </a:r>
            <a:r>
              <a:rPr lang="en-US" altLang="zh-CN" dirty="0"/>
              <a:t>Ajax</a:t>
            </a:r>
            <a:r>
              <a:rPr lang="zh-CN" altLang="en-US" dirty="0"/>
              <a:t>创造出动态性极强的</a:t>
            </a:r>
            <a:r>
              <a:rPr lang="en-US" altLang="zh-CN" dirty="0"/>
              <a:t>Web</a:t>
            </a:r>
            <a:r>
              <a:rPr lang="zh-CN" altLang="en-US" dirty="0"/>
              <a:t>界面：在谷歌的搜索框输入关键字时，</a:t>
            </a:r>
            <a:r>
              <a:rPr lang="en-US" altLang="zh-CN" dirty="0"/>
              <a:t>JavaScript</a:t>
            </a:r>
            <a:r>
              <a:rPr lang="zh-CN" altLang="en-US" dirty="0"/>
              <a:t>会把这些字符发送到服务器，然后服务器会返回一个搜索建议的列表。随后</a:t>
            </a:r>
            <a:r>
              <a:rPr lang="en-US" altLang="zh-CN" dirty="0"/>
              <a:t>Google</a:t>
            </a:r>
            <a:r>
              <a:rPr lang="zh-CN" altLang="en-US" dirty="0"/>
              <a:t>又推出了典型的富客户端应用</a:t>
            </a:r>
            <a:r>
              <a:rPr lang="en-US" altLang="zh-CN" dirty="0"/>
              <a:t>Google Maps</a:t>
            </a:r>
            <a:r>
              <a:rPr lang="zh-CN" altLang="en-US" dirty="0"/>
              <a:t>。</a:t>
            </a:r>
            <a:r>
              <a:rPr lang="en-US" altLang="zh-CN" dirty="0"/>
              <a:t>Google Maps</a:t>
            </a:r>
            <a:r>
              <a:rPr lang="zh-CN" altLang="en-US" dirty="0"/>
              <a:t>的地图支持鼠标的拖动和放大、缩小，地图随着鼠标的拖动进行新数据的加载，但页面本身却无须重新加载。这种整页无刷新下的动态交互性效果，使</a:t>
            </a:r>
            <a:r>
              <a:rPr lang="en-US" altLang="zh-CN" dirty="0"/>
              <a:t>Web</a:t>
            </a:r>
            <a:r>
              <a:rPr lang="zh-CN" altLang="en-US" dirty="0"/>
              <a:t>应用达到了近似桌面应用的效果，</a:t>
            </a:r>
            <a:r>
              <a:rPr lang="en-US" altLang="zh-CN" dirty="0"/>
              <a:t>Ajax</a:t>
            </a:r>
            <a:r>
              <a:rPr lang="zh-CN" altLang="en-US" dirty="0"/>
              <a:t>技术随之迅速风靡。</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64</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65</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rtl="0" eaLnBrk="1" fontAlgn="base" hangingPunct="1">
              <a:spcBef>
                <a:spcPct val="0"/>
              </a:spcBef>
              <a:spcAft>
                <a:spcPct val="0"/>
              </a:spcAft>
              <a:defRPr kumimoji="0" lang="zh-CN" altLang="en-US" sz="4400" b="1" kern="1200" dirty="0">
                <a:solidFill>
                  <a:schemeClr val="tx1">
                    <a:lumMod val="65000"/>
                    <a:lumOff val="35000"/>
                  </a:schemeClr>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273846"/>
            <a:ext cx="2051050" cy="4320779"/>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8" y="273846"/>
            <a:ext cx="6003925" cy="43207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6D098F70-FE3F-45C6-9AEC-B1C60845DA3C}" type="datetimeFigureOut">
              <a:rPr lang="zh-CN" altLang="en-US" smtClean="0"/>
              <a:pPr/>
              <a:t>2024/6/3</a:t>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A6A3ED16-5AD5-49A8-A69C-CF66BCEA1628}" type="slidenum">
              <a:rPr lang="zh-CN" altLang="en-US" smtClean="0"/>
              <a:pPr/>
              <a:t>‹#›</a:t>
            </a:fld>
            <a:endParaRPr lang="zh-CN" altLang="en-US"/>
          </a:p>
        </p:txBody>
      </p:sp>
      <p:sp>
        <p:nvSpPr>
          <p:cNvPr id="5" name="标题 1"/>
          <p:cNvSpPr>
            <a:spLocks noGrp="1"/>
          </p:cNvSpPr>
          <p:nvPr userDrawn="1">
            <p:ph type="title"/>
          </p:nvPr>
        </p:nvSpPr>
        <p:spPr>
          <a:xfrm>
            <a:off x="457200" y="205979"/>
            <a:ext cx="8229600" cy="436959"/>
          </a:xfrm>
          <a:prstGeom prst="rect">
            <a:avLst/>
          </a:prstGeom>
        </p:spPr>
        <p:txBody>
          <a:bodyPr/>
          <a:lstStyle/>
          <a:p>
            <a:pPr eaLnBrk="1" hangingPunct="1"/>
            <a:r>
              <a:rPr kumimoji="0" lang="zh-CN" altLang="en-US">
                <a:ea typeface="Adobe 宋体 Std L" pitchFamily="18" charset="-122"/>
              </a:rPr>
              <a:t>单击此处编辑母版标题样式</a:t>
            </a:r>
            <a:endParaRPr kumimoji="0" lang="zh-CN" altLang="en-US">
              <a:latin typeface="Adobe 宋体 Std L" pitchFamily="18" charset="-122"/>
              <a:ea typeface="Adobe 宋体 Std L" pitchFamily="18" charset="-122"/>
              <a:cs typeface="华文细黑" pitchFamily="2" charset="-122"/>
            </a:endParaRPr>
          </a:p>
        </p:txBody>
      </p:sp>
      <p:pic>
        <p:nvPicPr>
          <p:cNvPr id="6" name="内容占位符 2"/>
          <p:cNvPicPr>
            <a:picLocks noChangeAspect="1"/>
          </p:cNvPicPr>
          <p:nvPr userDrawn="1"/>
        </p:nvPicPr>
        <p:blipFill>
          <a:blip r:embed="rId2"/>
          <a:srcRect/>
          <a:stretch>
            <a:fillRect/>
          </a:stretch>
        </p:blipFill>
        <p:spPr>
          <a:xfrm>
            <a:off x="0" y="0"/>
            <a:ext cx="9144000" cy="5143500"/>
          </a:xfrm>
          <a:prstGeom prst="rect">
            <a:avLst/>
          </a:prstGeom>
        </p:spPr>
      </p:pic>
      <p:pic>
        <p:nvPicPr>
          <p:cNvPr id="7" name="Picture 4" descr="G:\01设计\logo\qst青软实训【信未来】LOGO\未标题-1.png"/>
          <p:cNvPicPr>
            <a:picLocks noChangeAspect="1" noChangeArrowheads="1"/>
          </p:cNvPicPr>
          <p:nvPr userDrawn="1"/>
        </p:nvPicPr>
        <p:blipFill rotWithShape="1">
          <a:blip r:embed="rId3"/>
          <a:srcRect l="66298"/>
          <a:stretch/>
        </p:blipFill>
        <p:spPr bwMode="auto">
          <a:xfrm>
            <a:off x="2990979" y="1329612"/>
            <a:ext cx="3162057" cy="1068718"/>
          </a:xfrm>
          <a:prstGeom prst="rect">
            <a:avLst/>
          </a:prstGeom>
          <a:noFill/>
          <a:ln>
            <a:noFill/>
          </a:ln>
          <a:effectLst>
            <a:reflection blurRad="6350" stA="50000" endA="300" endPos="55000" dir="5400000" sy="-100000" algn="bl" rotWithShape="0"/>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2"/>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098F70-FE3F-45C6-9AEC-B1C60845DA3C}" type="datetimeFigureOut">
              <a:rPr lang="zh-CN" altLang="en-US" smtClean="0"/>
              <a:pPr/>
              <a:t>2024/6/3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98F70-FE3F-45C6-9AEC-B1C60845DA3C}" type="datetimeFigureOut">
              <a:rPr lang="zh-CN" altLang="en-US" smtClean="0"/>
              <a:pPr/>
              <a:t>2024/6/3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D098F70-FE3F-45C6-9AEC-B1C60845DA3C}" type="datetimeFigureOut">
              <a:rPr lang="zh-CN" altLang="en-US" smtClean="0"/>
              <a:pPr/>
              <a:t>2024/6/3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098F70-FE3F-45C6-9AEC-B1C60845DA3C}" type="datetimeFigureOut">
              <a:rPr lang="zh-CN" altLang="en-US" smtClean="0"/>
              <a:pPr/>
              <a:t>2024/6/3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098F70-FE3F-45C6-9AEC-B1C60845DA3C}" type="datetimeFigureOut">
              <a:rPr lang="zh-CN" altLang="en-US" smtClean="0"/>
              <a:pPr/>
              <a:t>2024/6/3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098F70-FE3F-45C6-9AEC-B1C60845DA3C}" type="datetimeFigureOut">
              <a:rPr lang="zh-CN" altLang="en-US" smtClean="0"/>
              <a:pPr/>
              <a:t>2024/6/3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98F70-FE3F-45C6-9AEC-B1C60845DA3C}" type="datetimeFigureOut">
              <a:rPr lang="zh-CN" altLang="en-US" smtClean="0"/>
              <a:pPr/>
              <a:t>2024/6/3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3ED16-5AD5-49A8-A69C-CF66BCEA1628}" type="slidenum">
              <a:rPr lang="zh-CN" altLang="en-US" smtClean="0"/>
              <a:pPr/>
              <a:t>‹#›</a:t>
            </a:fld>
            <a:endParaRPr lang="zh-CN" altLang="en-US"/>
          </a:p>
        </p:txBody>
      </p:sp>
      <p:sp>
        <p:nvSpPr>
          <p:cNvPr id="5" name="标题 1"/>
          <p:cNvSpPr>
            <a:spLocks noGrp="1"/>
          </p:cNvSpPr>
          <p:nvPr userDrawn="1">
            <p:ph type="title"/>
          </p:nvPr>
        </p:nvSpPr>
        <p:spPr>
          <a:xfrm>
            <a:off x="457200" y="205979"/>
            <a:ext cx="8229600" cy="436959"/>
          </a:xfrm>
        </p:spPr>
        <p:txBody>
          <a:bodyPr/>
          <a:lstStyle/>
          <a:p>
            <a:pPr eaLnBrk="1" hangingPunct="1"/>
            <a:r>
              <a:rPr kumimoji="0" lang="zh-CN" altLang="en-US">
                <a:ea typeface="Adobe 宋体 Std L" pitchFamily="18" charset="-122"/>
              </a:rPr>
              <a:t>单击此处编辑母版标题样式</a:t>
            </a:r>
            <a:endParaRPr kumimoji="0" lang="zh-CN" altLang="en-US">
              <a:latin typeface="Adobe 宋体 Std L" pitchFamily="18" charset="-122"/>
              <a:ea typeface="Adobe 宋体 Std L" pitchFamily="18" charset="-122"/>
              <a:cs typeface="华文细黑" pitchFamily="2" charset="-122"/>
            </a:endParaRPr>
          </a:p>
        </p:txBody>
      </p:sp>
      <p:pic>
        <p:nvPicPr>
          <p:cNvPr id="6" name="内容占位符 2"/>
          <p:cNvPicPr>
            <a:picLocks noChangeAspect="1"/>
          </p:cNvPicPr>
          <p:nvPr userDrawn="1"/>
        </p:nvPicPr>
        <p:blipFill>
          <a:blip r:embed="rId2"/>
          <a:srcRect/>
          <a:stretch>
            <a:fillRect/>
          </a:stretch>
        </p:blipFill>
        <p:spPr>
          <a:xfrm>
            <a:off x="0" y="0"/>
            <a:ext cx="9144000" cy="5143500"/>
          </a:xfrm>
          <a:prstGeom prst="rect">
            <a:avLst/>
          </a:prstGeom>
        </p:spPr>
      </p:pic>
      <p:pic>
        <p:nvPicPr>
          <p:cNvPr id="7" name="Picture 4" descr="G:\01设计\logo\qst青软实训【信未来】LOGO\未标题-1.png"/>
          <p:cNvPicPr>
            <a:picLocks noChangeAspect="1" noChangeArrowheads="1"/>
          </p:cNvPicPr>
          <p:nvPr userDrawn="1"/>
        </p:nvPicPr>
        <p:blipFill rotWithShape="1">
          <a:blip r:embed="rId3"/>
          <a:srcRect l="66298"/>
          <a:stretch/>
        </p:blipFill>
        <p:spPr bwMode="auto">
          <a:xfrm>
            <a:off x="2915816" y="1647048"/>
            <a:ext cx="3162057" cy="1068718"/>
          </a:xfrm>
          <a:prstGeom prst="rect">
            <a:avLst/>
          </a:prstGeom>
          <a:noFill/>
          <a:ln>
            <a:noFill/>
          </a:ln>
          <a:effectLst>
            <a:reflection blurRad="6350" stA="50000" endA="300" endPos="55000" dir="5400000" sy="-100000" algn="bl" rotWithShape="0"/>
          </a:effectLst>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98F70-FE3F-45C6-9AEC-B1C60845DA3C}" type="datetimeFigureOut">
              <a:rPr lang="zh-CN" altLang="en-US" smtClean="0"/>
              <a:pPr/>
              <a:t>2024/6/3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098F70-FE3F-45C6-9AEC-B1C60845DA3C}" type="datetimeFigureOut">
              <a:rPr lang="zh-CN" altLang="en-US" smtClean="0"/>
              <a:pPr/>
              <a:t>2024/6/3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098F70-FE3F-45C6-9AEC-B1C60845DA3C}" type="datetimeFigureOut">
              <a:rPr lang="zh-CN" altLang="en-US" smtClean="0"/>
              <a:pPr/>
              <a:t>2024/6/3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98F70-FE3F-45C6-9AEC-B1C60845DA3C}" type="datetimeFigureOut">
              <a:rPr lang="zh-CN" altLang="en-US" smtClean="0"/>
              <a:pPr/>
              <a:t>2024/6/3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98F70-FE3F-45C6-9AEC-B1C60845DA3C}" type="datetimeFigureOut">
              <a:rPr lang="zh-CN" altLang="en-US" smtClean="0"/>
              <a:pPr/>
              <a:t>2024/6/3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834E6405-21B2-47F6-81EB-0B131E9C29F8}" type="slidenum">
              <a:rPr lang="zh-CN" altLang="en-US"/>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68316" y="17845"/>
            <a:ext cx="4846637" cy="410765"/>
          </a:xfrm>
        </p:spPr>
        <p:txBody>
          <a:bodyPr/>
          <a:lstStyle>
            <a:lvl1pPr>
              <a:defRPr kumimoji="0" lang="zh-CN" altLang="en-US" sz="2800" b="1" kern="1200" dirty="0" smtClean="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
        <p:nvSpPr>
          <p:cNvPr id="3" name="灯片编号占位符 2"/>
          <p:cNvSpPr>
            <a:spLocks noGrp="1"/>
          </p:cNvSpPr>
          <p:nvPr>
            <p:ph type="sldNum" sz="quarter" idx="10"/>
          </p:nvPr>
        </p:nvSpPr>
        <p:spPr/>
        <p:txBody>
          <a:bodyPr/>
          <a:lstStyle/>
          <a:p>
            <a:pPr>
              <a:defRPr/>
            </a:pPr>
            <a:r>
              <a:rPr lang="de-DE" altLang="zh-CN"/>
              <a:t>Page </a:t>
            </a:r>
            <a:r>
              <a:rPr lang="de-DE" altLang="zh-CN">
                <a:sym typeface="MS UI Gothic" pitchFamily="34" charset="-128"/>
              </a:rPr>
              <a:t></a:t>
            </a:r>
            <a:r>
              <a:rPr lang="de-DE" altLang="zh-CN"/>
              <a:t> </a:t>
            </a:r>
            <a:fld id="{AD3AC9A5-20D0-4EF6-BA80-73EFC9BE9A7C}" type="slidenum">
              <a:rPr lang="zh-CN" altLang="en-US" smtClean="0"/>
              <a:pPr>
                <a:defRPr/>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0"/>
            <a:ext cx="8207375" cy="3750469"/>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dirty="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第二级</a:t>
            </a:r>
            <a:endParaRPr lang="en-US" altLang="zh-CN" dirty="0"/>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第三级</a:t>
            </a:r>
          </a:p>
          <a:p>
            <a:pPr lvl="3"/>
            <a:r>
              <a:rPr lang="zh-CN" altLang="en-US" dirty="0"/>
              <a:t>第四级</a:t>
            </a:r>
          </a:p>
          <a:p>
            <a:pPr lvl="4"/>
            <a:r>
              <a:rPr lang="zh-CN" altLang="en-US" dirty="0"/>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dirty="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第二级</a:t>
            </a:r>
            <a:endParaRPr lang="en-US" altLang="zh-CN" dirty="0"/>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第三级</a:t>
            </a:r>
          </a:p>
          <a:p>
            <a:pPr lvl="3"/>
            <a:r>
              <a:rPr lang="zh-CN" altLang="en-US" dirty="0"/>
              <a:t>第四级</a:t>
            </a:r>
          </a:p>
          <a:p>
            <a:pPr lvl="4"/>
            <a:r>
              <a:rPr lang="zh-CN" altLang="en-US" dirty="0"/>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
        <p:nvSpPr>
          <p:cNvPr id="12" name="文本占位符 11"/>
          <p:cNvSpPr>
            <a:spLocks noGrp="1"/>
          </p:cNvSpPr>
          <p:nvPr>
            <p:ph type="body" sz="quarter" idx="11" hasCustomPrompt="1"/>
          </p:nvPr>
        </p:nvSpPr>
        <p:spPr>
          <a:xfrm>
            <a:off x="857250" y="3571875"/>
            <a:ext cx="6357956" cy="507831"/>
          </a:xfrm>
          <a:solidFill>
            <a:srgbClr val="23A3AE"/>
          </a:solidFill>
          <a:ln>
            <a:noFill/>
            <a:headEnd/>
            <a:tailEnd/>
          </a:ln>
        </p:spPr>
        <p:style>
          <a:lnRef idx="2">
            <a:schemeClr val="accent2"/>
          </a:lnRef>
          <a:fillRef idx="1">
            <a:schemeClr val="lt1"/>
          </a:fillRef>
          <a:effectRef idx="0">
            <a:schemeClr val="accent2"/>
          </a:effectRef>
          <a:fontRef idx="minor">
            <a:schemeClr val="dk1"/>
          </a:fontRef>
        </p:style>
        <p:txBody>
          <a:bodyPr wrap="square" anchor="ctr">
            <a:spAutoFit/>
          </a:bodyPr>
          <a:lstStyle>
            <a:lvl1pPr algn="l" rtl="0" eaLnBrk="0" fontAlgn="base" hangingPunct="0">
              <a:lnSpc>
                <a:spcPct val="150000"/>
              </a:lnSpc>
              <a:spcBef>
                <a:spcPct val="20000"/>
              </a:spcBef>
              <a:spcAft>
                <a:spcPct val="0"/>
              </a:spcAft>
              <a:buNone/>
              <a:defRPr lang="zh-CN" altLang="en-US" sz="1800" i="0" kern="1200" dirty="0" smtClean="0">
                <a:solidFill>
                  <a:schemeClr val="bg1"/>
                </a:solidFill>
                <a:latin typeface="Adobe 仿宋 Std R" pitchFamily="18" charset="-122"/>
                <a:ea typeface="Adobe 仿宋 Std R" pitchFamily="18" charset="-122"/>
                <a:cs typeface="+mn-cs"/>
              </a:defRPr>
            </a:lvl1pPr>
          </a:lstStyle>
          <a:p>
            <a:pPr lvl="0"/>
            <a:r>
              <a:rPr lang="zh-CN" altLang="en-US" dirty="0"/>
              <a:t>单击此处编辑 注意 文本样式</a:t>
            </a:r>
          </a:p>
        </p:txBody>
      </p:sp>
      <p:sp>
        <p:nvSpPr>
          <p:cNvPr id="14" name="图片占位符 13"/>
          <p:cNvSpPr>
            <a:spLocks noGrp="1"/>
          </p:cNvSpPr>
          <p:nvPr>
            <p:ph type="pic" sz="quarter" idx="12"/>
          </p:nvPr>
        </p:nvSpPr>
        <p:spPr>
          <a:xfrm>
            <a:off x="7072313" y="3571875"/>
            <a:ext cx="428625" cy="500063"/>
          </a:xfrm>
          <a:noFill/>
          <a:ln w="9525">
            <a:noFill/>
            <a:miter lim="800000"/>
            <a:headEnd/>
            <a:tailEnd/>
          </a:ln>
        </p:spPr>
        <p:txBody>
          <a:bodyPr/>
          <a:lstStyle/>
          <a:p>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6"/>
            <a:ext cx="7886700" cy="2139553"/>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dirty="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第二级</a:t>
            </a:r>
            <a:endParaRPr lang="en-US" altLang="zh-CN" dirty="0"/>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第三级</a:t>
            </a:r>
          </a:p>
          <a:p>
            <a:pPr lvl="3"/>
            <a:r>
              <a:rPr lang="zh-CN" altLang="en-US" dirty="0"/>
              <a:t>第四级</a:t>
            </a:r>
          </a:p>
          <a:p>
            <a:pPr lvl="4"/>
            <a:r>
              <a:rPr lang="zh-CN" altLang="en-US" dirty="0"/>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
        <p:nvSpPr>
          <p:cNvPr id="12" name="文本占位符 11"/>
          <p:cNvSpPr>
            <a:spLocks noGrp="1"/>
          </p:cNvSpPr>
          <p:nvPr>
            <p:ph type="body" sz="quarter" idx="11" hasCustomPrompt="1"/>
          </p:nvPr>
        </p:nvSpPr>
        <p:spPr>
          <a:xfrm>
            <a:off x="857250" y="3571875"/>
            <a:ext cx="6357956" cy="461665"/>
          </a:xfrm>
          <a:solidFill>
            <a:schemeClr val="accent5"/>
          </a:solidFill>
          <a:ln w="9525">
            <a:noFill/>
            <a:miter lim="800000"/>
            <a:headEnd/>
            <a:tailEnd/>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a:t>单击此处编辑 备注 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dirty="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第二级</a:t>
            </a:r>
            <a:endParaRPr lang="en-US" altLang="zh-CN" dirty="0"/>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第三级</a:t>
            </a:r>
          </a:p>
          <a:p>
            <a:pPr lvl="3"/>
            <a:r>
              <a:rPr lang="zh-CN" altLang="en-US" dirty="0"/>
              <a:t>第四级</a:t>
            </a:r>
          </a:p>
          <a:p>
            <a:pPr lvl="4"/>
            <a:r>
              <a:rPr lang="zh-CN" altLang="en-US" dirty="0"/>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
        <p:nvSpPr>
          <p:cNvPr id="12" name="文本占位符 11"/>
          <p:cNvSpPr>
            <a:spLocks noGrp="1"/>
          </p:cNvSpPr>
          <p:nvPr>
            <p:ph type="body" sz="quarter" idx="11" hasCustomPrompt="1"/>
          </p:nvPr>
        </p:nvSpPr>
        <p:spPr>
          <a:xfrm>
            <a:off x="857250" y="3571875"/>
            <a:ext cx="6357956" cy="553998"/>
          </a:xfrm>
          <a:solidFill>
            <a:srgbClr val="FFFF99"/>
          </a:solidFill>
          <a:ln w="9525">
            <a:noFill/>
            <a:miter lim="800000"/>
            <a:headEnd/>
            <a:tailEnd/>
          </a:ln>
          <a:effectLst>
            <a:outerShdw blurRad="63500" dist="20000" dir="5400000" rotWithShape="0">
              <a:srgbClr val="000000">
                <a:alpha val="37999"/>
              </a:srgbClr>
            </a:outerShdw>
          </a:effectLst>
        </p:spPr>
        <p:txBody>
          <a:bodyPr>
            <a:spAutoFit/>
          </a:bodyPr>
          <a:lstStyle>
            <a:lvl1pPr marL="0" indent="0" algn="l" rtl="0" eaLnBrk="1" fontAlgn="base" hangingPunct="1">
              <a:lnSpc>
                <a:spcPct val="150000"/>
              </a:lnSpc>
              <a:spcBef>
                <a:spcPct val="0"/>
              </a:spcBef>
              <a:spcAft>
                <a:spcPct val="0"/>
              </a:spcAft>
              <a:buNone/>
              <a:defRPr lang="zh-CN" altLang="en-US" b="1" i="0" kern="1200" dirty="0" smtClean="0">
                <a:solidFill>
                  <a:schemeClr val="tx1"/>
                </a:solidFill>
                <a:latin typeface="Adobe 仿宋 Std R" pitchFamily="18" charset="-122"/>
                <a:ea typeface="Adobe 仿宋 Std R" pitchFamily="18" charset="-122"/>
                <a:cs typeface="宋体" charset="0"/>
              </a:defRPr>
            </a:lvl1pPr>
          </a:lstStyle>
          <a:p>
            <a:pPr lvl="0"/>
            <a:r>
              <a:rPr lang="zh-CN" altLang="en-US" dirty="0"/>
              <a:t>单击此处编辑代码文本样式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pic>
        <p:nvPicPr>
          <p:cNvPr id="6" name="图片 5"/>
          <p:cNvPicPr>
            <a:picLocks noChangeAspect="1"/>
          </p:cNvPicPr>
          <p:nvPr userDrawn="1"/>
        </p:nvPicPr>
        <p:blipFill>
          <a:blip r:embed="rId2" cstate="print">
            <a:duotone>
              <a:schemeClr val="accent1">
                <a:shade val="45000"/>
                <a:satMod val="135000"/>
              </a:schemeClr>
              <a:prstClr val="white"/>
            </a:duotone>
          </a:blip>
          <a:stretch>
            <a:fillRect/>
          </a:stretch>
        </p:blipFill>
        <p:spPr>
          <a:xfrm>
            <a:off x="746619" y="928676"/>
            <a:ext cx="484014" cy="484014"/>
          </a:xfrm>
          <a:prstGeom prst="rect">
            <a:avLst/>
          </a:prstGeom>
        </p:spPr>
      </p:pic>
      <p:sp>
        <p:nvSpPr>
          <p:cNvPr id="7" name="文本框 1"/>
          <p:cNvSpPr txBox="1"/>
          <p:nvPr userDrawn="1"/>
        </p:nvSpPr>
        <p:spPr>
          <a:xfrm>
            <a:off x="690540" y="1426705"/>
            <a:ext cx="595312" cy="338137"/>
          </a:xfrm>
          <a:prstGeom prst="rect">
            <a:avLst/>
          </a:prstGeom>
          <a:noFill/>
        </p:spPr>
        <p:txBody>
          <a:bodyPr wrap="none">
            <a:spAutoFit/>
          </a:bodyPr>
          <a:lstStyle/>
          <a:p>
            <a:pPr>
              <a:defRPr/>
            </a:pPr>
            <a:r>
              <a:rPr lang="zh-CN" altLang="en-US" sz="1600" i="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注意</a:t>
            </a:r>
          </a:p>
        </p:txBody>
      </p:sp>
      <p:sp>
        <p:nvSpPr>
          <p:cNvPr id="8" name="文本占位符 11"/>
          <p:cNvSpPr>
            <a:spLocks noGrp="1"/>
          </p:cNvSpPr>
          <p:nvPr>
            <p:ph type="body" sz="quarter" idx="11" hasCustomPrompt="1"/>
          </p:nvPr>
        </p:nvSpPr>
        <p:spPr>
          <a:xfrm>
            <a:off x="1714480" y="857238"/>
            <a:ext cx="6357956" cy="2890550"/>
          </a:xfrm>
          <a:solidFill>
            <a:schemeClr val="accent5"/>
          </a:solidFill>
          <a:ln w="9525">
            <a:noFill/>
            <a:miter lim="800000"/>
            <a:headEnd/>
            <a:tailEnd/>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dirty="0"/>
              <a:t>单击此处编辑 备注 文本样式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071699"/>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dirty="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第二级</a:t>
            </a:r>
            <a:endParaRPr lang="en-US" altLang="zh-CN" dirty="0"/>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第三级</a:t>
            </a:r>
          </a:p>
          <a:p>
            <a:pPr lvl="3"/>
            <a:r>
              <a:rPr lang="zh-CN" altLang="en-US" dirty="0"/>
              <a:t>第四级</a:t>
            </a:r>
          </a:p>
          <a:p>
            <a:pPr lvl="4"/>
            <a:r>
              <a:rPr lang="zh-CN" altLang="en-US" dirty="0"/>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sp>
        <p:nvSpPr>
          <p:cNvPr id="7" name="表格占位符 6"/>
          <p:cNvSpPr>
            <a:spLocks noGrp="1"/>
          </p:cNvSpPr>
          <p:nvPr>
            <p:ph type="tbl" sz="quarter" idx="11"/>
          </p:nvPr>
        </p:nvSpPr>
        <p:spPr>
          <a:xfrm>
            <a:off x="571472" y="3071816"/>
            <a:ext cx="4143386" cy="1643077"/>
          </a:xfrm>
        </p:spPr>
        <p:txBody>
          <a:bodyPr/>
          <a:lstStyle/>
          <a:p>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143372" y="857241"/>
            <a:ext cx="4564042" cy="2071699"/>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dirty="0"/>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第二级</a:t>
            </a:r>
            <a:endParaRPr lang="en-US" altLang="zh-CN" dirty="0"/>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dirty="0"/>
              <a:t>第三级</a:t>
            </a:r>
          </a:p>
          <a:p>
            <a:pPr lvl="3"/>
            <a:r>
              <a:rPr lang="zh-CN" altLang="en-US" dirty="0"/>
              <a:t>第四级</a:t>
            </a:r>
          </a:p>
          <a:p>
            <a:pPr lvl="4"/>
            <a:r>
              <a:rPr lang="zh-CN" altLang="en-US" dirty="0"/>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dirty="0"/>
              <a:t>单击此处编辑母版标题样式</a:t>
            </a:r>
          </a:p>
        </p:txBody>
      </p:sp>
      <p:pic>
        <p:nvPicPr>
          <p:cNvPr id="6" name="Picture 6" descr="d:\360se6\USERDA~1\Temp\9688751.jpg"/>
          <p:cNvPicPr>
            <a:picLocks noChangeAspect="1" noChangeArrowheads="1"/>
          </p:cNvPicPr>
          <p:nvPr userDrawn="1"/>
        </p:nvPicPr>
        <p:blipFill>
          <a:blip r:embed="rId2"/>
          <a:srcRect/>
          <a:stretch>
            <a:fillRect/>
          </a:stretch>
        </p:blipFill>
        <p:spPr bwMode="auto">
          <a:xfrm>
            <a:off x="571471" y="1142990"/>
            <a:ext cx="3333615" cy="2571768"/>
          </a:xfrm>
          <a:prstGeom prst="rect">
            <a:avLst/>
          </a:prstGeom>
          <a:noFill/>
          <a:ln w="9525">
            <a:noFill/>
            <a:miter lim="800000"/>
            <a:headEnd/>
            <a:tailEnd/>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6"/>
            <a:ext cx="7886700" cy="2139553"/>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51CD21A3-4AB3-4FC6-AAAF-4DD394124CE3}" type="slidenum">
              <a:rPr lang="zh-CN" altLang="en-US"/>
              <a:pPr>
                <a:defRPr/>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68313" y="844154"/>
            <a:ext cx="4027487" cy="3750469"/>
          </a:xfrm>
        </p:spPr>
        <p:txBody>
          <a:bodyPr/>
          <a:lstStyle>
            <a:lvl2pPr marL="742950" indent="-285750" algn="l" rtl="0" eaLnBrk="1" fontAlgn="base" hangingPunct="1">
              <a:lnSpc>
                <a:spcPct val="150000"/>
              </a:lnSpc>
              <a:spcBef>
                <a:spcPct val="20000"/>
              </a:spcBef>
              <a:spcAft>
                <a:spcPct val="0"/>
              </a:spcAft>
              <a:buClr>
                <a:schemeClr val="accent6"/>
              </a:buClr>
              <a:buFont typeface="Wingdings" pitchFamily="2" charset="2"/>
              <a:buChar char="l"/>
              <a:defRPr/>
            </a:lvl2pPr>
            <a:lvl3pPr marL="1143000" indent="-285750" algn="l" rtl="0" eaLnBrk="1" fontAlgn="base" hangingPunct="1">
              <a:lnSpc>
                <a:spcPct val="150000"/>
              </a:lnSpc>
              <a:spcBef>
                <a:spcPct val="20000"/>
              </a:spcBef>
              <a:spcAft>
                <a:spcPct val="0"/>
              </a:spcAft>
              <a:buClr>
                <a:schemeClr val="accent6"/>
              </a:buClr>
              <a:buFont typeface="Wingdings" pitchFamily="2" charset="2"/>
              <a:buChar char="l"/>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844154"/>
            <a:ext cx="4027488" cy="375046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872550F5-49B5-485E-A41F-D21BACD6FDD0}" type="slidenum">
              <a:rPr lang="zh-CN" altLang="en-US"/>
              <a:pPr>
                <a:defRPr/>
              </a:pPr>
              <a:t>‹#›</a:t>
            </a:fld>
            <a:endParaRPr lang="en-US" altLang="zh-CN"/>
          </a:p>
        </p:txBody>
      </p:sp>
      <p:sp>
        <p:nvSpPr>
          <p:cNvPr id="6" name="标题 1"/>
          <p:cNvSpPr txBox="1">
            <a:spLocks/>
          </p:cNvSpPr>
          <p:nvPr userDrawn="1"/>
        </p:nvSpPr>
        <p:spPr bwMode="auto">
          <a:xfrm>
            <a:off x="225431" y="53563"/>
            <a:ext cx="4846637" cy="41076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charset="0"/>
              </a:rPr>
              <a:t>单击此处编辑母版标题样式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30243"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43" y="1878806"/>
            <a:ext cx="3868737"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3F725A47-9BB4-4C61-AA3F-F8BEB313E901}" type="slidenum">
              <a:rPr lang="zh-CN" altLang="en-US"/>
              <a:pPr>
                <a:defRPr/>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3FEB84D4-D3AC-4D0D-92F3-4E29699CCF8A}" type="slidenum">
              <a:rPr lang="zh-CN" altLang="en-US"/>
              <a:pPr>
                <a:defRPr/>
              </a:pPr>
              <a:t>‹#›</a:t>
            </a:fld>
            <a:endParaRPr lang="en-US" altLang="zh-CN"/>
          </a:p>
        </p:txBody>
      </p:sp>
      <p:sp>
        <p:nvSpPr>
          <p:cNvPr id="4" name="标题 1"/>
          <p:cNvSpPr txBox="1">
            <a:spLocks/>
          </p:cNvSpPr>
          <p:nvPr userDrawn="1"/>
        </p:nvSpPr>
        <p:spPr bwMode="auto">
          <a:xfrm>
            <a:off x="285725" y="53563"/>
            <a:ext cx="4846637" cy="41076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dirty="0">
                <a:ln>
                  <a:noFill/>
                </a:ln>
                <a:solidFill>
                  <a:schemeClr val="accent6"/>
                </a:solidFill>
                <a:effectLst/>
                <a:uLnTx/>
                <a:uFillTx/>
                <a:latin typeface="Adobe 黑体 Std R" pitchFamily="34" charset="-122"/>
                <a:ea typeface="Adobe 黑体 Std R" pitchFamily="34" charset="-122"/>
                <a:cs typeface="华文细黑" charset="0"/>
              </a:rPr>
              <a:t>单击此处编辑母版标题样式</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8"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9" name="Rectangle 3"/>
          <p:cNvSpPr>
            <a:spLocks noChangeArrowheads="1"/>
          </p:cNvSpPr>
          <p:nvPr userDrawn="1"/>
        </p:nvSpPr>
        <p:spPr bwMode="auto">
          <a:xfrm>
            <a:off x="468313" y="750095"/>
            <a:ext cx="8229600" cy="3857625"/>
          </a:xfrm>
          <a:prstGeom prst="rect">
            <a:avLst/>
          </a:prstGeom>
          <a:noFill/>
          <a:ln>
            <a:noFill/>
          </a:ln>
        </p:spPr>
        <p:txBody>
          <a:bodyPr/>
          <a:lstStyle/>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了解静态网站与动态网站的概念及区别</a:t>
            </a: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了解</a:t>
            </a:r>
            <a:r>
              <a:rPr lang="en-US" altLang="zh-CN" sz="2000" b="1" i="0" dirty="0">
                <a:latin typeface="Adobe 仿宋 Std R" pitchFamily="18" charset="-122"/>
                <a:ea typeface="Adobe 仿宋 Std R" pitchFamily="18" charset="-122"/>
              </a:rPr>
              <a:t>B/S</a:t>
            </a:r>
            <a:r>
              <a:rPr lang="zh-CN" altLang="en-US" sz="2000" b="1" i="0" dirty="0">
                <a:latin typeface="Adobe 仿宋 Std R" pitchFamily="18" charset="-122"/>
                <a:ea typeface="Adobe 仿宋 Std R" pitchFamily="18" charset="-122"/>
              </a:rPr>
              <a:t>结构与</a:t>
            </a:r>
            <a:r>
              <a:rPr lang="en-US" altLang="zh-CN" sz="2000" b="1" i="0" dirty="0">
                <a:latin typeface="Adobe 仿宋 Std R" pitchFamily="18" charset="-122"/>
                <a:ea typeface="Adobe 仿宋 Std R" pitchFamily="18" charset="-122"/>
              </a:rPr>
              <a:t>C/S</a:t>
            </a:r>
            <a:r>
              <a:rPr lang="zh-CN" altLang="en-US" sz="2000" b="1" i="0" dirty="0">
                <a:latin typeface="Adobe 仿宋 Std R" pitchFamily="18" charset="-122"/>
                <a:ea typeface="Adobe 仿宋 Std R" pitchFamily="18" charset="-122"/>
              </a:rPr>
              <a:t>结构的概念及区别</a:t>
            </a: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B/S</a:t>
            </a:r>
            <a:r>
              <a:rPr lang="zh-CN" altLang="en-US" sz="2000" b="1" i="0" dirty="0">
                <a:latin typeface="Adobe 仿宋 Std R" pitchFamily="18" charset="-122"/>
                <a:ea typeface="Adobe 仿宋 Std R" pitchFamily="18" charset="-122"/>
              </a:rPr>
              <a:t>结构的工作原理</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了解</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技术</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执行过程</a:t>
            </a: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掌握如何搭建</a:t>
            </a:r>
            <a:r>
              <a:rPr lang="en-US" altLang="zh-CN" sz="2000" b="1" i="0" dirty="0">
                <a:latin typeface="Adobe 仿宋 Std R" pitchFamily="18" charset="-122"/>
                <a:ea typeface="Adobe 仿宋 Std R" pitchFamily="18" charset="-122"/>
              </a:rPr>
              <a:t>JSP</a:t>
            </a:r>
            <a:r>
              <a:rPr lang="zh-CN" altLang="en-US" sz="2000" b="1" i="0" dirty="0">
                <a:latin typeface="Adobe 仿宋 Std R" pitchFamily="18" charset="-122"/>
                <a:ea typeface="Adobe 仿宋 Std R" pitchFamily="18" charset="-122"/>
              </a:rPr>
              <a:t>开发环境</a:t>
            </a: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掌握如何建立</a:t>
            </a:r>
            <a:r>
              <a:rPr lang="en-US" altLang="zh-CN" sz="2000" b="1" i="0" dirty="0">
                <a:latin typeface="Adobe 仿宋 Std R" pitchFamily="18" charset="-122"/>
                <a:ea typeface="Adobe 仿宋 Std R" pitchFamily="18" charset="-122"/>
              </a:rPr>
              <a:t>Web</a:t>
            </a:r>
            <a:r>
              <a:rPr lang="zh-CN" altLang="en-US" sz="2000" b="1" i="0" dirty="0">
                <a:latin typeface="Adobe 仿宋 Std R" pitchFamily="18" charset="-122"/>
                <a:ea typeface="Adobe 仿宋 Std R" pitchFamily="18" charset="-122"/>
              </a:rPr>
              <a:t>动态项目</a:t>
            </a:r>
          </a:p>
          <a:p>
            <a:pPr marL="342900" indent="-342900">
              <a:lnSpc>
                <a:spcPct val="150000"/>
              </a:lnSpc>
              <a:spcBef>
                <a:spcPct val="20000"/>
              </a:spcBef>
              <a:buClr>
                <a:schemeClr val="accent6"/>
              </a:buClr>
              <a:buFont typeface="Wingdings" pitchFamily="2" charset="2"/>
              <a:buChar char="l"/>
              <a:defRPr/>
            </a:pPr>
            <a:r>
              <a:rPr lang="zh-CN" altLang="en-US" b="1" i="0" dirty="0">
                <a:latin typeface="Adobe 仿宋 Std R" pitchFamily="18" charset="-122"/>
                <a:ea typeface="Adobe 仿宋 Std R" pitchFamily="18" charset="-122"/>
              </a:rPr>
              <a:t>了解</a:t>
            </a:r>
            <a:r>
              <a:rPr lang="en-US" altLang="zh-CN" b="1" i="0" dirty="0">
                <a:latin typeface="Adobe 仿宋 Std R" pitchFamily="18" charset="-122"/>
                <a:ea typeface="Adobe 仿宋 Std R" pitchFamily="18" charset="-122"/>
              </a:rPr>
              <a:t>Web</a:t>
            </a:r>
            <a:r>
              <a:rPr lang="zh-CN" altLang="en-US" b="1" i="0" dirty="0">
                <a:latin typeface="Adobe 仿宋 Std R" pitchFamily="18" charset="-122"/>
                <a:ea typeface="Adobe 仿宋 Std R" pitchFamily="18" charset="-122"/>
              </a:rPr>
              <a:t>应用的目录结构</a:t>
            </a:r>
            <a:endParaRPr lang="zh-CN" altLang="en-US"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了解项目的打包发布</a:t>
            </a:r>
            <a:endParaRPr lang="en-US" altLang="zh-CN" sz="2000" b="1" i="0" dirty="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b="1" i="0" dirty="0">
                <a:latin typeface="Adobe 仿宋 Std R" pitchFamily="18" charset="-122"/>
                <a:ea typeface="Adobe 仿宋 Std R" pitchFamily="18" charset="-122"/>
              </a:rPr>
              <a:t>掌握</a:t>
            </a:r>
            <a:r>
              <a:rPr lang="en-US" altLang="zh-CN" sz="2000" b="1" i="0" dirty="0">
                <a:latin typeface="Adobe 仿宋 Std R" pitchFamily="18" charset="-122"/>
                <a:ea typeface="Adobe 仿宋 Std R" pitchFamily="18" charset="-122"/>
              </a:rPr>
              <a:t>Web</a:t>
            </a:r>
            <a:r>
              <a:rPr lang="zh-CN" altLang="en-US" sz="2000" b="1" i="0" dirty="0">
                <a:latin typeface="Adobe 仿宋 Std R" pitchFamily="18" charset="-122"/>
                <a:ea typeface="Adobe 仿宋 Std R" pitchFamily="18" charset="-122"/>
              </a:rPr>
              <a:t>程序的调试技巧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68313" y="844154"/>
            <a:ext cx="4027487" cy="375046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44154"/>
            <a:ext cx="4027488" cy="375046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4"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5" name="Rectangle 3"/>
          <p:cNvSpPr>
            <a:spLocks noChangeArrowheads="1"/>
          </p:cNvSpPr>
          <p:nvPr userDrawn="1"/>
        </p:nvSpPr>
        <p:spPr bwMode="auto">
          <a:xfrm>
            <a:off x="468313" y="844153"/>
            <a:ext cx="8229600" cy="3737372"/>
          </a:xfrm>
          <a:prstGeom prst="rect">
            <a:avLst/>
          </a:prstGeom>
          <a:noFill/>
          <a:ln w="9525">
            <a:noFill/>
            <a:miter lim="800000"/>
            <a:headEnd/>
            <a:tailEnd/>
          </a:ln>
        </p:spPr>
        <p:txBody>
          <a:bodyPr/>
          <a:lstStyle/>
          <a:p>
            <a:pPr marL="342900" indent="-342900">
              <a:lnSpc>
                <a:spcPct val="150000"/>
              </a:lnSpc>
              <a:spcBef>
                <a:spcPct val="20000"/>
              </a:spcBef>
              <a:buFont typeface="Arial" charset="0"/>
              <a:buChar char="•"/>
            </a:pPr>
            <a:endParaRPr lang="en-US" altLang="zh-CN" sz="2000">
              <a:latin typeface="Calibri" pitchFamily="34" charset="0"/>
            </a:endParaRPr>
          </a:p>
          <a:p>
            <a:pPr marL="342900" indent="-342900">
              <a:lnSpc>
                <a:spcPct val="150000"/>
              </a:lnSpc>
              <a:spcBef>
                <a:spcPct val="20000"/>
              </a:spcBef>
              <a:buFont typeface="Arial" charset="0"/>
              <a:buChar char="•"/>
            </a:pPr>
            <a:endParaRPr lang="zh-CN" altLang="en-US" sz="2000">
              <a:latin typeface="Calibri" pitchFamily="34" charset="0"/>
            </a:endParaRPr>
          </a:p>
          <a:p>
            <a:pPr marL="342900" indent="-342900">
              <a:lnSpc>
                <a:spcPct val="150000"/>
              </a:lnSpc>
              <a:spcBef>
                <a:spcPct val="20000"/>
              </a:spcBef>
              <a:buFont typeface="Arial" charset="0"/>
              <a:buChar char="•"/>
            </a:pPr>
            <a:endParaRPr lang="zh-CN" altLang="en-US" sz="2000">
              <a:latin typeface="Calibri" pitchFamily="34" charset="0"/>
            </a:endParaRPr>
          </a:p>
        </p:txBody>
      </p:sp>
      <p:graphicFrame>
        <p:nvGraphicFramePr>
          <p:cNvPr id="6" name="Group 96"/>
          <p:cNvGraphicFramePr>
            <a:graphicFrameLocks noGrp="1"/>
          </p:cNvGraphicFramePr>
          <p:nvPr userDrawn="1"/>
        </p:nvGraphicFramePr>
        <p:xfrm>
          <a:off x="611193" y="789385"/>
          <a:ext cx="7748587" cy="3792138"/>
        </p:xfrm>
        <a:graphic>
          <a:graphicData uri="http://schemas.openxmlformats.org/drawingml/2006/table">
            <a:tbl>
              <a:tblPr/>
              <a:tblGrid>
                <a:gridCol w="4392612">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92150">
                  <a:extLst>
                    <a:ext uri="{9D8B030D-6E8A-4147-A177-3AD203B41FA5}">
                      <a16:colId xmlns:a16="http://schemas.microsoft.com/office/drawing/2014/main" val="20005"/>
                    </a:ext>
                  </a:extLst>
                </a:gridCol>
              </a:tblGrid>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dobe 仿宋 Std R" pitchFamily="18" charset="-122"/>
                          <a:ea typeface="Adobe 仿宋 Std R" pitchFamily="18" charset="-122"/>
                        </a:rPr>
                        <a:t>知识点</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dobe 仿宋 Std R" pitchFamily="18" charset="-122"/>
                          <a:ea typeface="Adobe 仿宋 Std R" pitchFamily="18" charset="-122"/>
                        </a:rPr>
                        <a:t>听</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dobe 仿宋 Std R" pitchFamily="18" charset="-122"/>
                          <a:ea typeface="Adobe 仿宋 Std R" pitchFamily="18" charset="-122"/>
                        </a:rPr>
                        <a:t>看</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dobe 仿宋 Std R" pitchFamily="18" charset="-122"/>
                          <a:ea typeface="Adobe 仿宋 Std R" pitchFamily="18" charset="-122"/>
                        </a:rPr>
                        <a:t>抄</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dobe 仿宋 Std R" pitchFamily="18" charset="-122"/>
                          <a:ea typeface="Adobe 仿宋 Std R" pitchFamily="18" charset="-122"/>
                        </a:rPr>
                        <a:t>改</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FFFFFF"/>
                          </a:solidFill>
                          <a:effectLst/>
                          <a:latin typeface="Adobe 仿宋 Std R" pitchFamily="18" charset="-122"/>
                          <a:ea typeface="Adobe 仿宋 Std R" pitchFamily="18" charset="-122"/>
                        </a:rPr>
                        <a:t>写</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87529">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静态网站与动态网站的概念及区别</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1"/>
                  </a:ext>
                </a:extLst>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B/S</a:t>
                      </a: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结构与</a:t>
                      </a:r>
                      <a:r>
                        <a:rPr kumimoji="0" lang="en-US" altLang="zh-CN"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C/S</a:t>
                      </a: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结构的概念及区别</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2"/>
                  </a:ext>
                </a:extLst>
              </a:tr>
              <a:tr h="369209">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B/S</a:t>
                      </a: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结构的工作原理</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3"/>
                  </a:ext>
                </a:extLst>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技术</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4"/>
                  </a:ext>
                </a:extLst>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执行过程</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5"/>
                  </a:ext>
                </a:extLst>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如何搭建</a:t>
                      </a:r>
                      <a:r>
                        <a:rPr kumimoji="0" lang="en-US" altLang="zh-CN"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dirty="0">
                          <a:ln>
                            <a:noFill/>
                          </a:ln>
                          <a:solidFill>
                            <a:schemeClr val="tx1">
                              <a:lumMod val="75000"/>
                              <a:lumOff val="25000"/>
                            </a:schemeClr>
                          </a:solidFill>
                          <a:effectLst/>
                          <a:latin typeface="Adobe 仿宋 Std R" pitchFamily="18" charset="-122"/>
                          <a:ea typeface="Adobe 仿宋 Std R" pitchFamily="18" charset="-122"/>
                        </a:rPr>
                        <a:t>开发环境</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6"/>
                  </a:ext>
                </a:extLst>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如何建立</a:t>
                      </a:r>
                      <a:r>
                        <a:rPr kumimoji="0" lang="en-US" altLang="zh-CN"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动态项目</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7"/>
                  </a:ext>
                </a:extLst>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应用的目录结构</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8"/>
                  </a:ext>
                </a:extLst>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项目的打包发布</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9"/>
                  </a:ext>
                </a:extLst>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程序的调试技巧</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10"/>
                  </a:ext>
                </a:extLst>
              </a:tr>
            </a:tbl>
          </a:graphicData>
        </a:graphic>
      </p:graphicFrame>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sp>
        <p:nvSpPr>
          <p:cNvPr id="10" name="Rectangle 3"/>
          <p:cNvSpPr>
            <a:spLocks noGrp="1" noChangeArrowheads="1"/>
          </p:cNvSpPr>
          <p:nvPr userDrawn="1">
            <p:ph idx="4294967295"/>
          </p:nvPr>
        </p:nvSpPr>
        <p:spPr>
          <a:xfrm>
            <a:off x="4572000" y="842965"/>
            <a:ext cx="4103688" cy="3402806"/>
          </a:xfrm>
        </p:spPr>
        <p:txBody>
          <a:bodyPr/>
          <a:lstStyle/>
          <a:p>
            <a:pPr lvl="0" eaLnBrk="1" hangingPunct="1">
              <a:lnSpc>
                <a:spcPct val="150000"/>
              </a:lnSpc>
              <a:buClr>
                <a:schemeClr val="accent6"/>
              </a:buClr>
              <a:buFont typeface="Wingdings" pitchFamily="2" charset="2"/>
              <a:buChar char="l"/>
              <a:defRPr/>
            </a:pPr>
            <a:r>
              <a:rPr kumimoji="0" lang="zh-CN" altLang="en-US" sz="2400" b="1">
                <a:solidFill>
                  <a:schemeClr val="tx1">
                    <a:lumMod val="75000"/>
                    <a:lumOff val="25000"/>
                  </a:schemeClr>
                </a:solidFill>
                <a:ea typeface="Adobe 宋体 Std L" pitchFamily="18" charset="-122"/>
              </a:rPr>
              <a:t>单击此处编辑母版文本样式</a:t>
            </a:r>
          </a:p>
          <a:p>
            <a:pPr lvl="1" eaLnBrk="1" hangingPunct="1">
              <a:lnSpc>
                <a:spcPct val="150000"/>
              </a:lnSpc>
              <a:buClr>
                <a:schemeClr val="accent6"/>
              </a:buClr>
              <a:buFont typeface="Wingdings" pitchFamily="2" charset="2"/>
              <a:buChar char="l"/>
              <a:defRPr/>
            </a:pPr>
            <a:r>
              <a:rPr kumimoji="0" lang="zh-CN" altLang="en-US" sz="2400" b="1">
                <a:solidFill>
                  <a:schemeClr val="tx1">
                    <a:lumMod val="75000"/>
                    <a:lumOff val="25000"/>
                  </a:schemeClr>
                </a:solidFill>
                <a:ea typeface="Adobe 宋体 Std L" pitchFamily="18" charset="-122"/>
              </a:rPr>
              <a:t>第二级</a:t>
            </a:r>
          </a:p>
          <a:p>
            <a:pPr lvl="2" eaLnBrk="1" hangingPunct="1">
              <a:lnSpc>
                <a:spcPct val="150000"/>
              </a:lnSpc>
              <a:buClr>
                <a:schemeClr val="accent6"/>
              </a:buClr>
              <a:buFont typeface="Wingdings" pitchFamily="2" charset="2"/>
              <a:buChar char="l"/>
              <a:defRPr/>
            </a:pPr>
            <a:r>
              <a:rPr kumimoji="0" lang="zh-CN" altLang="en-US" sz="2400" b="1">
                <a:solidFill>
                  <a:schemeClr val="tx1">
                    <a:lumMod val="75000"/>
                    <a:lumOff val="25000"/>
                  </a:schemeClr>
                </a:solidFill>
                <a:ea typeface="Adobe 宋体 Std L" pitchFamily="18" charset="-122"/>
              </a:rPr>
              <a:t>第三级</a:t>
            </a:r>
          </a:p>
          <a:p>
            <a:pPr lvl="3" eaLnBrk="1" hangingPunct="1">
              <a:lnSpc>
                <a:spcPct val="150000"/>
              </a:lnSpc>
              <a:buClr>
                <a:schemeClr val="accent6"/>
              </a:buClr>
              <a:buFont typeface="Wingdings" pitchFamily="2" charset="2"/>
              <a:buChar char="l"/>
              <a:defRPr/>
            </a:pPr>
            <a:r>
              <a:rPr kumimoji="0" lang="zh-CN" altLang="en-US" sz="2400" b="1">
                <a:solidFill>
                  <a:schemeClr val="tx1">
                    <a:lumMod val="75000"/>
                    <a:lumOff val="25000"/>
                  </a:schemeClr>
                </a:solidFill>
                <a:ea typeface="Adobe 宋体 Std L" pitchFamily="18" charset="-122"/>
              </a:rPr>
              <a:t>第四级</a:t>
            </a:r>
          </a:p>
          <a:p>
            <a:pPr lvl="4" eaLnBrk="1" hangingPunct="1">
              <a:lnSpc>
                <a:spcPct val="150000"/>
              </a:lnSpc>
              <a:buClr>
                <a:schemeClr val="accent6"/>
              </a:buClr>
              <a:buFont typeface="Wingdings" pitchFamily="2" charset="2"/>
              <a:buChar char="l"/>
              <a:defRPr/>
            </a:pPr>
            <a:r>
              <a:rPr kumimoji="0" lang="zh-CN" altLang="en-US" sz="2400" b="1">
                <a:solidFill>
                  <a:schemeClr val="tx1">
                    <a:lumMod val="75000"/>
                    <a:lumOff val="25000"/>
                  </a:schemeClr>
                </a:solidFill>
                <a:ea typeface="Adobe 宋体 Std L" pitchFamily="18" charset="-122"/>
              </a:rPr>
              <a:t>第五级</a:t>
            </a:r>
            <a:endParaRPr kumimoji="0" lang="zh-CN" altLang="en-US" sz="2000" dirty="0">
              <a:solidFill>
                <a:schemeClr val="tx1">
                  <a:lumMod val="75000"/>
                  <a:lumOff val="25000"/>
                </a:schemeClr>
              </a:solidFill>
              <a:latin typeface="Adobe 宋体 Std L" pitchFamily="18" charset="-122"/>
              <a:ea typeface="Adobe 宋体 Std L" pitchFamily="18" charset="-122"/>
            </a:endParaRPr>
          </a:p>
        </p:txBody>
      </p:sp>
      <p:sp>
        <p:nvSpPr>
          <p:cNvPr id="11"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12" name="Picture 6" descr="d:\360se6\USERDA~1\Temp\9688751.jpg"/>
          <p:cNvPicPr>
            <a:picLocks noChangeAspect="1" noChangeArrowheads="1"/>
          </p:cNvPicPr>
          <p:nvPr userDrawn="1"/>
        </p:nvPicPr>
        <p:blipFill>
          <a:blip r:embed="rId2"/>
          <a:srcRect/>
          <a:stretch>
            <a:fillRect/>
          </a:stretch>
        </p:blipFill>
        <p:spPr bwMode="auto">
          <a:xfrm>
            <a:off x="560388" y="1558531"/>
            <a:ext cx="4032250" cy="2268140"/>
          </a:xfrm>
          <a:prstGeom prst="rect">
            <a:avLst/>
          </a:prstGeom>
          <a:noFill/>
          <a:ln w="9525">
            <a:noFill/>
            <a:miter lim="800000"/>
            <a:headEnd/>
            <a:tailEnd/>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6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4859338" y="581027"/>
            <a:ext cx="3816350" cy="4320779"/>
          </a:xfrm>
        </p:spPr>
        <p:txBody>
          <a:bodyPr/>
          <a:lstStyle/>
          <a:p>
            <a:pPr lvl="0" eaLnBrk="1" hangingPunct="1">
              <a:lnSpc>
                <a:spcPct val="150000"/>
              </a:lnSpc>
              <a:buClr>
                <a:schemeClr val="accent6"/>
              </a:buClr>
              <a:buFont typeface="Wingdings" pitchFamily="2" charset="2"/>
              <a:buChar char="l"/>
              <a:defRPr/>
            </a:pPr>
            <a:r>
              <a:rPr kumimoji="0" lang="zh-CN" altLang="en-US" sz="2400" b="1">
                <a:ea typeface="Adobe 宋体 Std L" pitchFamily="18" charset="-122"/>
              </a:rPr>
              <a:t>单击此处编辑母版文本样式</a:t>
            </a:r>
          </a:p>
          <a:p>
            <a:pPr lvl="1" eaLnBrk="1" hangingPunct="1">
              <a:lnSpc>
                <a:spcPct val="150000"/>
              </a:lnSpc>
              <a:buClr>
                <a:schemeClr val="accent6"/>
              </a:buClr>
              <a:buFont typeface="Wingdings" pitchFamily="2" charset="2"/>
              <a:buChar char="l"/>
              <a:defRPr/>
            </a:pPr>
            <a:r>
              <a:rPr kumimoji="0" lang="zh-CN" altLang="en-US" sz="2400" b="1">
                <a:ea typeface="Adobe 宋体 Std L" pitchFamily="18" charset="-122"/>
              </a:rPr>
              <a:t>第二级</a:t>
            </a:r>
          </a:p>
          <a:p>
            <a:pPr lvl="2" eaLnBrk="1" hangingPunct="1">
              <a:lnSpc>
                <a:spcPct val="150000"/>
              </a:lnSpc>
              <a:buClr>
                <a:schemeClr val="accent6"/>
              </a:buClr>
              <a:buFont typeface="Wingdings" pitchFamily="2" charset="2"/>
              <a:buChar char="l"/>
              <a:defRPr/>
            </a:pPr>
            <a:r>
              <a:rPr kumimoji="0" lang="zh-CN" altLang="en-US" sz="2400" b="1">
                <a:ea typeface="Adobe 宋体 Std L" pitchFamily="18" charset="-122"/>
              </a:rPr>
              <a:t>第三级</a:t>
            </a:r>
          </a:p>
          <a:p>
            <a:pPr lvl="3" eaLnBrk="1" hangingPunct="1">
              <a:lnSpc>
                <a:spcPct val="150000"/>
              </a:lnSpc>
              <a:buClr>
                <a:schemeClr val="accent6"/>
              </a:buClr>
              <a:buFont typeface="Wingdings" pitchFamily="2" charset="2"/>
              <a:buChar char="l"/>
              <a:defRPr/>
            </a:pPr>
            <a:r>
              <a:rPr kumimoji="0" lang="zh-CN" altLang="en-US" sz="2400" b="1">
                <a:ea typeface="Adobe 宋体 Std L" pitchFamily="18" charset="-122"/>
              </a:rPr>
              <a:t>第四级</a:t>
            </a:r>
          </a:p>
          <a:p>
            <a:pPr lvl="4" eaLnBrk="1" hangingPunct="1">
              <a:lnSpc>
                <a:spcPct val="150000"/>
              </a:lnSpc>
              <a:buClr>
                <a:schemeClr val="accent6"/>
              </a:buClr>
              <a:buFont typeface="Wingdings" pitchFamily="2" charset="2"/>
              <a:buChar char="l"/>
              <a:defRPr/>
            </a:pPr>
            <a:r>
              <a:rPr kumimoji="0" lang="zh-CN" altLang="en-US" sz="2400" b="1">
                <a:ea typeface="Adobe 宋体 Std L" pitchFamily="18" charset="-122"/>
              </a:rPr>
              <a:t>第五级</a:t>
            </a:r>
            <a:endParaRPr kumimoji="0" lang="zh-CN" altLang="en-US" sz="1600" dirty="0">
              <a:latin typeface="Adobe 宋体 Std L" pitchFamily="18" charset="-122"/>
              <a:ea typeface="Adobe 宋体 Std L" pitchFamily="18" charset="-122"/>
              <a:cs typeface="华文细黑" pitchFamily="2" charset="-122"/>
            </a:endParaRPr>
          </a:p>
        </p:txBody>
      </p:sp>
      <p:sp>
        <p:nvSpPr>
          <p:cNvPr id="6"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7" name="Picture 6" descr="d:\360se6\USERDA~1\Temp\MAX_80~1.JPG"/>
          <p:cNvPicPr>
            <a:picLocks noChangeAspect="1" noChangeArrowheads="1"/>
          </p:cNvPicPr>
          <p:nvPr userDrawn="1"/>
        </p:nvPicPr>
        <p:blipFill>
          <a:blip r:embed="rId2"/>
          <a:srcRect/>
          <a:stretch>
            <a:fillRect/>
          </a:stretch>
        </p:blipFill>
        <p:spPr bwMode="auto">
          <a:xfrm>
            <a:off x="539755" y="1707357"/>
            <a:ext cx="4029075" cy="2159794"/>
          </a:xfrm>
          <a:prstGeom prst="rect">
            <a:avLst/>
          </a:prstGeom>
          <a:noFill/>
          <a:ln w="9525">
            <a:noFill/>
            <a:miter lim="800000"/>
            <a:headEnd/>
            <a:tailEnd/>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sp>
        <p:nvSpPr>
          <p:cNvPr id="8" name="Rectangle 3"/>
          <p:cNvSpPr>
            <a:spLocks noGrp="1" noChangeArrowheads="1"/>
          </p:cNvSpPr>
          <p:nvPr userDrawn="1">
            <p:ph idx="4294967295"/>
          </p:nvPr>
        </p:nvSpPr>
        <p:spPr>
          <a:xfrm>
            <a:off x="4572000" y="789385"/>
            <a:ext cx="4103688" cy="3737372"/>
          </a:xfrm>
        </p:spPr>
        <p:txBody>
          <a:bodyPr/>
          <a:lstStyle/>
          <a:p>
            <a:pPr marL="533400" lvl="0" indent="-285750" defTabSz="266700" eaLnBrk="1" hangingPunct="1">
              <a:lnSpc>
                <a:spcPct val="150000"/>
              </a:lnSpc>
              <a:buFont typeface="Wingdings" pitchFamily="2" charset="2"/>
              <a:buNone/>
              <a:defRPr/>
            </a:pPr>
            <a:r>
              <a:rPr kumimoji="0" lang="zh-CN" altLang="en-US" sz="2800" b="1">
                <a:ea typeface="Adobe 宋体 Std L" pitchFamily="18" charset="-122"/>
              </a:rPr>
              <a:t>单击此处编辑母版文本样式</a:t>
            </a:r>
          </a:p>
          <a:p>
            <a:pPr marL="533400" lvl="1" indent="-285750" defTabSz="266700" eaLnBrk="1" hangingPunct="1">
              <a:lnSpc>
                <a:spcPct val="150000"/>
              </a:lnSpc>
              <a:buFont typeface="Wingdings" pitchFamily="2" charset="2"/>
              <a:buNone/>
              <a:defRPr/>
            </a:pPr>
            <a:r>
              <a:rPr kumimoji="0" lang="zh-CN" altLang="en-US" sz="2800" b="1">
                <a:ea typeface="Adobe 宋体 Std L" pitchFamily="18" charset="-122"/>
              </a:rPr>
              <a:t>第二级</a:t>
            </a:r>
          </a:p>
          <a:p>
            <a:pPr marL="533400" lvl="2" indent="-285750" defTabSz="266700" eaLnBrk="1" hangingPunct="1">
              <a:lnSpc>
                <a:spcPct val="150000"/>
              </a:lnSpc>
              <a:buFont typeface="Wingdings" pitchFamily="2" charset="2"/>
              <a:buNone/>
              <a:defRPr/>
            </a:pPr>
            <a:r>
              <a:rPr kumimoji="0" lang="zh-CN" altLang="en-US" sz="2800" b="1">
                <a:ea typeface="Adobe 宋体 Std L" pitchFamily="18" charset="-122"/>
              </a:rPr>
              <a:t>第三级</a:t>
            </a:r>
          </a:p>
          <a:p>
            <a:pPr marL="533400" lvl="3" indent="-285750" defTabSz="266700" eaLnBrk="1" hangingPunct="1">
              <a:lnSpc>
                <a:spcPct val="150000"/>
              </a:lnSpc>
              <a:buFont typeface="Wingdings" pitchFamily="2" charset="2"/>
              <a:buNone/>
              <a:defRPr/>
            </a:pPr>
            <a:r>
              <a:rPr kumimoji="0" lang="zh-CN" altLang="en-US" sz="2800" b="1">
                <a:ea typeface="Adobe 宋体 Std L" pitchFamily="18" charset="-122"/>
              </a:rPr>
              <a:t>第四级</a:t>
            </a:r>
          </a:p>
          <a:p>
            <a:pPr marL="533400" lvl="4" indent="-285750" defTabSz="266700" eaLnBrk="1" hangingPunct="1">
              <a:lnSpc>
                <a:spcPct val="150000"/>
              </a:lnSpc>
              <a:buFont typeface="Wingdings" pitchFamily="2" charset="2"/>
              <a:buNone/>
              <a:defRPr/>
            </a:pPr>
            <a:r>
              <a:rPr kumimoji="0" lang="zh-CN" altLang="en-US" sz="2800" b="1">
                <a:ea typeface="Adobe 宋体 Std L" pitchFamily="18" charset="-122"/>
              </a:rPr>
              <a:t>第五级</a:t>
            </a:r>
            <a:endParaRPr kumimoji="0" lang="en-US" altLang="zh-CN" sz="2000" dirty="0">
              <a:latin typeface="Adobe 宋体 Std L" pitchFamily="18" charset="-122"/>
              <a:ea typeface="Adobe 宋体 Std L" pitchFamily="18" charset="-122"/>
            </a:endParaRPr>
          </a:p>
        </p:txBody>
      </p:sp>
      <p:sp>
        <p:nvSpPr>
          <p:cNvPr id="9" name="标题 3"/>
          <p:cNvSpPr>
            <a:spLocks noGrp="1"/>
          </p:cNvSpPr>
          <p:nvPr userDrawn="1">
            <p:ph type="title" idx="4294967295" hasCustomPrompt="1"/>
          </p:nvPr>
        </p:nvSpPr>
        <p:spPr>
          <a:xfrm>
            <a:off x="539750" y="2"/>
            <a:ext cx="8193088" cy="519113"/>
          </a:xfrm>
        </p:spPr>
        <p:txBody>
          <a:bodyPr/>
          <a:lstStyle>
            <a:lvl1pPr>
              <a:defRPr/>
            </a:lvl1pPr>
          </a:lstStyle>
          <a:p>
            <a:pPr eaLnBrk="1" hangingPunct="1">
              <a:defRPr/>
            </a:pPr>
            <a:r>
              <a:rPr kumimoji="0" lang="en-US" altLang="zh-CN" sz="2800" b="1" dirty="0">
                <a:solidFill>
                  <a:schemeClr val="accent6"/>
                </a:solidFill>
                <a:latin typeface="Adobe 黑体 Std R" pitchFamily="34" charset="-122"/>
                <a:ea typeface="Adobe 黑体 Std R" pitchFamily="34" charset="-122"/>
              </a:rPr>
              <a:t>1 </a:t>
            </a:r>
            <a:r>
              <a:rPr kumimoji="0" lang="zh-CN" altLang="en-US" sz="2800" b="1" dirty="0">
                <a:solidFill>
                  <a:schemeClr val="accent6"/>
                </a:solidFill>
                <a:latin typeface="Adobe 黑体 Std R" pitchFamily="34" charset="-122"/>
                <a:ea typeface="Adobe 黑体 Std R" pitchFamily="34" charset="-122"/>
              </a:rPr>
              <a:t>网站的类型及结构</a:t>
            </a:r>
            <a:endParaRPr kumimoji="0" lang="en-US" altLang="zh-CN" sz="2800" b="1" dirty="0">
              <a:solidFill>
                <a:schemeClr val="accent6"/>
              </a:solidFill>
              <a:latin typeface="Adobe 黑体 Std R" pitchFamily="34" charset="-122"/>
              <a:ea typeface="Adobe 黑体 Std R" pitchFamily="34" charset="-122"/>
            </a:endParaRPr>
          </a:p>
        </p:txBody>
      </p:sp>
      <p:pic>
        <p:nvPicPr>
          <p:cNvPr id="10" name="Picture 5" descr="F:\2014宣传设计\0424-教学课件\研发ppt\0f019fbcc7819d7e3be41efa119be459.jpg"/>
          <p:cNvPicPr>
            <a:picLocks noChangeAspect="1" noChangeArrowheads="1"/>
          </p:cNvPicPr>
          <p:nvPr userDrawn="1"/>
        </p:nvPicPr>
        <p:blipFill rotWithShape="1">
          <a:blip r:embed="rId2">
            <a:duotone>
              <a:schemeClr val="accent6">
                <a:shade val="45000"/>
                <a:satMod val="135000"/>
              </a:schemeClr>
              <a:prstClr val="white"/>
            </a:duotone>
          </a:blip>
          <a:srcRect l="813" r="-30"/>
          <a:stretch/>
        </p:blipFill>
        <p:spPr bwMode="auto">
          <a:xfrm>
            <a:off x="553101" y="951570"/>
            <a:ext cx="4010988" cy="2646294"/>
          </a:xfrm>
          <a:prstGeom prst="rect">
            <a:avLst/>
          </a:prstGeom>
          <a:noFill/>
          <a:effectLst>
            <a:reflection blurRad="6350" stA="50000" endA="300" endPos="38500" dist="50800" dir="5400000" sy="-100000" algn="bl" rotWithShape="0"/>
          </a:effectLst>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539750" y="832247"/>
            <a:ext cx="8135938" cy="3737372"/>
          </a:xfrm>
        </p:spPr>
        <p:txBody>
          <a:bodyPr/>
          <a:lstStyle/>
          <a:p>
            <a:pPr lvl="0" eaLnBrk="1" hangingPunct="1">
              <a:lnSpc>
                <a:spcPct val="150000"/>
              </a:lnSpc>
              <a:buClr>
                <a:schemeClr val="accent6"/>
              </a:buClr>
              <a:buFont typeface="Wingdings" pitchFamily="2" charset="2"/>
              <a:buChar char="l"/>
              <a:defRPr/>
            </a:pPr>
            <a:r>
              <a:rPr kumimoji="0" lang="zh-CN" altLang="en-US" sz="2400" b="1" dirty="0">
                <a:ea typeface="Adobe 宋体 Std L" pitchFamily="18" charset="-122"/>
              </a:rPr>
              <a:t>单击此处编辑母版文本样式</a:t>
            </a:r>
          </a:p>
          <a:p>
            <a:pPr lvl="1" eaLnBrk="1" hangingPunct="1">
              <a:lnSpc>
                <a:spcPct val="150000"/>
              </a:lnSpc>
              <a:buClr>
                <a:schemeClr val="accent6"/>
              </a:buClr>
              <a:buFont typeface="Wingdings" pitchFamily="2" charset="2"/>
              <a:buChar char="l"/>
              <a:defRPr/>
            </a:pPr>
            <a:r>
              <a:rPr kumimoji="0" lang="zh-CN" altLang="en-US" sz="2400" b="1" dirty="0">
                <a:ea typeface="Adobe 宋体 Std L" pitchFamily="18" charset="-122"/>
              </a:rPr>
              <a:t>第二级</a:t>
            </a:r>
          </a:p>
          <a:p>
            <a:pPr lvl="2" eaLnBrk="1" hangingPunct="1">
              <a:lnSpc>
                <a:spcPct val="150000"/>
              </a:lnSpc>
              <a:buClr>
                <a:schemeClr val="accent6"/>
              </a:buClr>
              <a:buFont typeface="Wingdings" pitchFamily="2" charset="2"/>
              <a:buChar char="l"/>
              <a:defRPr/>
            </a:pPr>
            <a:r>
              <a:rPr kumimoji="0" lang="zh-CN" altLang="en-US" sz="2400" b="1" dirty="0">
                <a:ea typeface="Adobe 宋体 Std L" pitchFamily="18" charset="-122"/>
              </a:rPr>
              <a:t>第三级</a:t>
            </a:r>
          </a:p>
          <a:p>
            <a:pPr lvl="3" eaLnBrk="1" hangingPunct="1">
              <a:lnSpc>
                <a:spcPct val="150000"/>
              </a:lnSpc>
              <a:buClr>
                <a:schemeClr val="accent6"/>
              </a:buClr>
              <a:buFont typeface="Wingdings" pitchFamily="2" charset="2"/>
              <a:buChar char="l"/>
              <a:defRPr/>
            </a:pPr>
            <a:r>
              <a:rPr kumimoji="0" lang="zh-CN" altLang="en-US" sz="2400" b="1" dirty="0">
                <a:ea typeface="Adobe 宋体 Std L" pitchFamily="18" charset="-122"/>
              </a:rPr>
              <a:t>第四级</a:t>
            </a:r>
          </a:p>
          <a:p>
            <a:pPr lvl="4" eaLnBrk="1" hangingPunct="1">
              <a:lnSpc>
                <a:spcPct val="150000"/>
              </a:lnSpc>
              <a:buClr>
                <a:schemeClr val="accent6"/>
              </a:buClr>
              <a:buFont typeface="Wingdings" pitchFamily="2" charset="2"/>
              <a:buChar char="l"/>
              <a:defRPr/>
            </a:pPr>
            <a:r>
              <a:rPr kumimoji="0" lang="zh-CN" altLang="en-US" sz="2400" b="1" dirty="0">
                <a:ea typeface="Adobe 宋体 Std L" pitchFamily="18" charset="-122"/>
              </a:rPr>
              <a:t>第五级</a:t>
            </a:r>
            <a:endParaRPr kumimoji="0" lang="en-US" altLang="zh-CN" sz="1800" dirty="0">
              <a:latin typeface="Adobe 宋体 Std L" pitchFamily="18" charset="-122"/>
              <a:ea typeface="Adobe 宋体 Std L" pitchFamily="18" charset="-122"/>
              <a:cs typeface="华文细黑" pitchFamily="2" charset="-122"/>
            </a:endParaRPr>
          </a:p>
        </p:txBody>
      </p:sp>
      <p:sp>
        <p:nvSpPr>
          <p:cNvPr id="6" name="标题 3"/>
          <p:cNvSpPr>
            <a:spLocks noGrp="1"/>
          </p:cNvSpPr>
          <p:nvPr userDrawn="1">
            <p:ph type="title" idx="4294967295"/>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en-US" altLang="zh-CN" sz="2800" b="1" dirty="0">
              <a:solidFill>
                <a:schemeClr val="accent6"/>
              </a:solidFill>
              <a:latin typeface="Adobe 黑体 Std R" pitchFamily="34" charset="-122"/>
              <a:ea typeface="Adobe 黑体 Std R" pitchFamily="34" charset="-122"/>
            </a:endParaRPr>
          </a:p>
        </p:txBody>
      </p:sp>
      <p:sp>
        <p:nvSpPr>
          <p:cNvPr id="7" name="Text Box 5"/>
          <p:cNvSpPr txBox="1">
            <a:spLocks noChangeArrowheads="1"/>
          </p:cNvSpPr>
          <p:nvPr userDrawn="1"/>
        </p:nvSpPr>
        <p:spPr bwMode="auto">
          <a:xfrm>
            <a:off x="1547818" y="4008837"/>
            <a:ext cx="6429375" cy="408623"/>
          </a:xfrm>
          <a:prstGeom prst="roundRect">
            <a:avLst/>
          </a:prstGeom>
          <a:solidFill>
            <a:srgbClr val="23A3AE"/>
          </a:solidFill>
          <a:ln>
            <a:noFill/>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ctr">
            <a:spAutoFit/>
          </a:bodyP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i="0" kern="1200" dirty="0">
                <a:solidFill>
                  <a:schemeClr val="bg1"/>
                </a:solidFill>
                <a:latin typeface="Adobe 仿宋 Std R" pitchFamily="18" charset="-122"/>
                <a:ea typeface="Adobe 仿宋 Std R" pitchFamily="18" charset="-122"/>
                <a:cs typeface="+mn-cs"/>
              </a:rPr>
              <a:t>单击此处编辑母版文本样式</a:t>
            </a:r>
          </a:p>
        </p:txBody>
      </p:sp>
      <p:pic>
        <p:nvPicPr>
          <p:cNvPr id="11" name="图片 5"/>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7685088" y="3975497"/>
            <a:ext cx="493712" cy="371475"/>
          </a:xfrm>
          <a:prstGeom prst="rect">
            <a:avLst/>
          </a:prstGeom>
          <a:noFill/>
          <a:ln w="9525">
            <a:noFill/>
            <a:miter lim="800000"/>
            <a:headEnd/>
            <a:tailEnd/>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9_仅标题">
    <p:spTree>
      <p:nvGrpSpPr>
        <p:cNvPr id="1" name=""/>
        <p:cNvGrpSpPr/>
        <p:nvPr/>
      </p:nvGrpSpPr>
      <p:grpSpPr>
        <a:xfrm>
          <a:off x="0" y="0"/>
          <a:ext cx="0" cy="0"/>
          <a:chOff x="0" y="0"/>
          <a:chExt cx="0" cy="0"/>
        </a:xfrm>
      </p:grpSpPr>
      <p:sp>
        <p:nvSpPr>
          <p:cNvPr id="8" name="Rectangle 3"/>
          <p:cNvSpPr>
            <a:spLocks noGrp="1" noChangeArrowheads="1"/>
          </p:cNvSpPr>
          <p:nvPr userDrawn="1">
            <p:ph idx="4294967295"/>
          </p:nvPr>
        </p:nvSpPr>
        <p:spPr>
          <a:xfrm>
            <a:off x="539750" y="844156"/>
            <a:ext cx="8135938" cy="2430065"/>
          </a:xfrm>
        </p:spPr>
        <p:txBody>
          <a:bodyPr/>
          <a:lstStyle/>
          <a:p>
            <a:pPr lvl="0" eaLnBrk="1" hangingPunct="1">
              <a:lnSpc>
                <a:spcPct val="150000"/>
              </a:lnSpc>
              <a:buClr>
                <a:schemeClr val="accent6"/>
              </a:buClr>
              <a:buFont typeface="Wingdings" pitchFamily="2" charset="2"/>
              <a:buChar char="l"/>
              <a:defRPr/>
            </a:pPr>
            <a:r>
              <a:rPr kumimoji="0" lang="zh-CN" altLang="en-US" b="1">
                <a:ea typeface="Adobe 宋体 Std L" pitchFamily="18" charset="-122"/>
              </a:rPr>
              <a:t>单击此处编辑母版文本样式</a:t>
            </a:r>
          </a:p>
          <a:p>
            <a:pPr lvl="1" eaLnBrk="1" hangingPunct="1">
              <a:lnSpc>
                <a:spcPct val="150000"/>
              </a:lnSpc>
              <a:buClr>
                <a:schemeClr val="accent6"/>
              </a:buClr>
              <a:buFont typeface="Wingdings" pitchFamily="2" charset="2"/>
              <a:buChar char="l"/>
              <a:defRPr/>
            </a:pPr>
            <a:r>
              <a:rPr kumimoji="0" lang="zh-CN" altLang="en-US" b="1">
                <a:ea typeface="Adobe 宋体 Std L" pitchFamily="18" charset="-122"/>
              </a:rPr>
              <a:t>第二级</a:t>
            </a:r>
          </a:p>
          <a:p>
            <a:pPr lvl="2" eaLnBrk="1" hangingPunct="1">
              <a:lnSpc>
                <a:spcPct val="150000"/>
              </a:lnSpc>
              <a:buClr>
                <a:schemeClr val="accent6"/>
              </a:buClr>
              <a:buFont typeface="Wingdings" pitchFamily="2" charset="2"/>
              <a:buChar char="l"/>
              <a:defRPr/>
            </a:pPr>
            <a:r>
              <a:rPr kumimoji="0" lang="zh-CN" altLang="en-US" b="1">
                <a:ea typeface="Adobe 宋体 Std L" pitchFamily="18" charset="-122"/>
              </a:rPr>
              <a:t>第三级</a:t>
            </a:r>
          </a:p>
          <a:p>
            <a:pPr lvl="3" eaLnBrk="1" hangingPunct="1">
              <a:lnSpc>
                <a:spcPct val="150000"/>
              </a:lnSpc>
              <a:buClr>
                <a:schemeClr val="accent6"/>
              </a:buClr>
              <a:buFont typeface="Wingdings" pitchFamily="2" charset="2"/>
              <a:buChar char="l"/>
              <a:defRPr/>
            </a:pPr>
            <a:r>
              <a:rPr kumimoji="0" lang="zh-CN" altLang="en-US" b="1">
                <a:ea typeface="Adobe 宋体 Std L" pitchFamily="18" charset="-122"/>
              </a:rPr>
              <a:t>第四级</a:t>
            </a:r>
          </a:p>
          <a:p>
            <a:pPr lvl="4" eaLnBrk="1" hangingPunct="1">
              <a:lnSpc>
                <a:spcPct val="150000"/>
              </a:lnSpc>
              <a:buClr>
                <a:schemeClr val="accent6"/>
              </a:buClr>
              <a:buFont typeface="Wingdings" pitchFamily="2" charset="2"/>
              <a:buChar char="l"/>
              <a:defRPr/>
            </a:pPr>
            <a:r>
              <a:rPr kumimoji="0" lang="zh-CN" altLang="en-US" b="1">
                <a:ea typeface="Adobe 宋体 Std L" pitchFamily="18" charset="-122"/>
              </a:rPr>
              <a:t>第五级</a:t>
            </a:r>
            <a:endParaRPr kumimoji="0" lang="zh-CN" altLang="en-US" dirty="0">
              <a:latin typeface="Adobe 宋体 Std L" pitchFamily="18" charset="-122"/>
              <a:ea typeface="Adobe 宋体 Std L" pitchFamily="18" charset="-122"/>
              <a:cs typeface="华文细黑" pitchFamily="2" charset="-122"/>
            </a:endParaRPr>
          </a:p>
        </p:txBody>
      </p:sp>
      <p:sp>
        <p:nvSpPr>
          <p:cNvPr id="9" name="标题 3"/>
          <p:cNvSpPr>
            <a:spLocks noGrp="1"/>
          </p:cNvSpPr>
          <p:nvPr userDrawn="1">
            <p:ph type="title" idx="4294967295"/>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en-US" altLang="zh-CN" sz="2800" b="1" dirty="0">
              <a:solidFill>
                <a:schemeClr val="accent6"/>
              </a:solidFill>
              <a:latin typeface="Adobe 黑体 Std R" pitchFamily="34" charset="-122"/>
              <a:ea typeface="Adobe 黑体 Std R" pitchFamily="34" charset="-122"/>
            </a:endParaRPr>
          </a:p>
        </p:txBody>
      </p:sp>
      <p:sp>
        <p:nvSpPr>
          <p:cNvPr id="10" name="Rectangle 3"/>
          <p:cNvSpPr>
            <a:spLocks noChangeArrowheads="1"/>
          </p:cNvSpPr>
          <p:nvPr userDrawn="1"/>
        </p:nvSpPr>
        <p:spPr bwMode="auto">
          <a:xfrm>
            <a:off x="863600" y="3536158"/>
            <a:ext cx="7416800" cy="926306"/>
          </a:xfrm>
          <a:prstGeom prst="roundRect">
            <a:avLst>
              <a:gd name="adj" fmla="val 5421"/>
            </a:avLst>
          </a:prstGeom>
          <a:solidFill>
            <a:schemeClr val="accent5"/>
          </a:solidFill>
          <a:ln w="9525">
            <a:noFill/>
            <a:miter lim="800000"/>
            <a:headEnd/>
            <a:tailEnd/>
          </a:ln>
          <a:effectLst>
            <a:outerShdw blurRad="63500" dist="20000" dir="5400000" rotWithShape="0">
              <a:srgbClr val="000000">
                <a:alpha val="37999"/>
              </a:srgbClr>
            </a:outerShdw>
          </a:effectLst>
        </p:spPr>
        <p:txBody>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marL="0" indent="0">
              <a:lnSpc>
                <a:spcPct val="150000"/>
              </a:lnSpc>
              <a:spcBef>
                <a:spcPct val="20000"/>
              </a:spcBef>
              <a:defRPr/>
            </a:pPr>
            <a:r>
              <a:rPr lang="zh-CN" altLang="en-US" sz="1600" i="0" dirty="0">
                <a:solidFill>
                  <a:srgbClr val="000000"/>
                </a:solidFill>
                <a:latin typeface="Adobe 仿宋 Std R" pitchFamily="18" charset="-122"/>
                <a:ea typeface="Adobe 仿宋 Std R" pitchFamily="18" charset="-122"/>
              </a:rPr>
              <a:t>动态网站一般采用动静结合的原则：网站中内容频繁更新的，可采用动态网页技术；网站中内容不需要更新的，则可采用静态网页进行显示。通常一个网站既可包含动态网页也可包含静态网页。</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0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4572000" y="1600201"/>
            <a:ext cx="4103688" cy="2537222"/>
          </a:xfrm>
        </p:spPr>
        <p:txBody>
          <a:bodyPr/>
          <a:lstStyle/>
          <a:p>
            <a:pPr lvl="0" eaLnBrk="1" hangingPunct="1">
              <a:lnSpc>
                <a:spcPct val="150000"/>
              </a:lnSpc>
              <a:buFont typeface="Arial" charset="0"/>
              <a:buNone/>
            </a:pPr>
            <a:r>
              <a:rPr kumimoji="0" lang="zh-CN" altLang="en-US" sz="2000" b="1">
                <a:ea typeface="Adobe 宋体 Std L" pitchFamily="18" charset="-122"/>
              </a:rPr>
              <a:t>单击此处编辑母版文本样式</a:t>
            </a:r>
          </a:p>
          <a:p>
            <a:pPr lvl="1" eaLnBrk="1" hangingPunct="1">
              <a:lnSpc>
                <a:spcPct val="150000"/>
              </a:lnSpc>
              <a:buFont typeface="Arial" charset="0"/>
              <a:buNone/>
            </a:pPr>
            <a:r>
              <a:rPr kumimoji="0" lang="zh-CN" altLang="en-US" sz="2000" b="1">
                <a:ea typeface="Adobe 宋体 Std L" pitchFamily="18" charset="-122"/>
              </a:rPr>
              <a:t>第二级</a:t>
            </a:r>
          </a:p>
          <a:p>
            <a:pPr lvl="2" eaLnBrk="1" hangingPunct="1">
              <a:lnSpc>
                <a:spcPct val="150000"/>
              </a:lnSpc>
              <a:buFont typeface="Arial" charset="0"/>
              <a:buNone/>
            </a:pPr>
            <a:r>
              <a:rPr kumimoji="0" lang="zh-CN" altLang="en-US" sz="2000" b="1">
                <a:ea typeface="Adobe 宋体 Std L" pitchFamily="18" charset="-122"/>
              </a:rPr>
              <a:t>第三级</a:t>
            </a:r>
          </a:p>
          <a:p>
            <a:pPr lvl="3" eaLnBrk="1" hangingPunct="1">
              <a:lnSpc>
                <a:spcPct val="150000"/>
              </a:lnSpc>
              <a:buFont typeface="Arial" charset="0"/>
              <a:buNone/>
            </a:pPr>
            <a:r>
              <a:rPr kumimoji="0" lang="zh-CN" altLang="en-US" sz="2000" b="1">
                <a:ea typeface="Adobe 宋体 Std L" pitchFamily="18" charset="-122"/>
              </a:rPr>
              <a:t>第四级</a:t>
            </a:r>
          </a:p>
          <a:p>
            <a:pPr lvl="4" eaLnBrk="1" hangingPunct="1">
              <a:lnSpc>
                <a:spcPct val="150000"/>
              </a:lnSpc>
              <a:buFont typeface="Arial" charset="0"/>
              <a:buNone/>
            </a:pPr>
            <a:r>
              <a:rPr kumimoji="0" lang="zh-CN" altLang="en-US" sz="2000" b="1">
                <a:ea typeface="Adobe 宋体 Std L" pitchFamily="18" charset="-122"/>
              </a:rPr>
              <a:t>第五级</a:t>
            </a:r>
            <a:endParaRPr kumimoji="0" lang="en-US" altLang="zh-CN" sz="2400" b="1">
              <a:latin typeface="Adobe 宋体 Std L" pitchFamily="18" charset="-122"/>
              <a:ea typeface="Adobe 宋体 Std L" pitchFamily="18" charset="-122"/>
              <a:cs typeface="华文细黑" pitchFamily="2" charset="-122"/>
            </a:endParaRPr>
          </a:p>
        </p:txBody>
      </p:sp>
      <p:sp>
        <p:nvSpPr>
          <p:cNvPr id="6" name="标题 3"/>
          <p:cNvSpPr>
            <a:spLocks noGrp="1"/>
          </p:cNvSpPr>
          <p:nvPr userDrawn="1">
            <p:ph type="title" idx="4294967295"/>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7" name="Picture 5" descr="F:\2014宣传设计\0424-教学课件\研发ppt\c558920c7f05579facd5f95da88f383d.jpg"/>
          <p:cNvPicPr>
            <a:picLocks noChangeAspect="1" noChangeArrowheads="1"/>
          </p:cNvPicPr>
          <p:nvPr userDrawn="1"/>
        </p:nvPicPr>
        <p:blipFill>
          <a:blip r:embed="rId2"/>
          <a:srcRect/>
          <a:stretch>
            <a:fillRect/>
          </a:stretch>
        </p:blipFill>
        <p:spPr bwMode="auto">
          <a:xfrm>
            <a:off x="539750" y="1545434"/>
            <a:ext cx="4032250" cy="2268457"/>
          </a:xfrm>
          <a:prstGeom prst="rect">
            <a:avLst/>
          </a:prstGeom>
          <a:noFill/>
          <a:effectLst>
            <a:reflection blurRad="6350" stA="50000" endA="300" endPos="38500" dist="50800" dir="5400000" sy="-100000" algn="bl" rotWithShape="0"/>
          </a:effectLst>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1_仅标题">
    <p:spTree>
      <p:nvGrpSpPr>
        <p:cNvPr id="1" name=""/>
        <p:cNvGrpSpPr/>
        <p:nvPr/>
      </p:nvGrpSpPr>
      <p:grpSpPr>
        <a:xfrm>
          <a:off x="0" y="0"/>
          <a:ext cx="0" cy="0"/>
          <a:chOff x="0" y="0"/>
          <a:chExt cx="0" cy="0"/>
        </a:xfrm>
      </p:grpSpPr>
      <p:sp>
        <p:nvSpPr>
          <p:cNvPr id="8" name="Rectangle 2"/>
          <p:cNvSpPr>
            <a:spLocks noGrp="1"/>
          </p:cNvSpPr>
          <p:nvPr userDrawn="1">
            <p:ph type="title"/>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9" name="Rectangle 3"/>
          <p:cNvSpPr>
            <a:spLocks noGrp="1"/>
          </p:cNvSpPr>
          <p:nvPr userDrawn="1">
            <p:ph type="body" idx="1"/>
          </p:nvPr>
        </p:nvSpPr>
        <p:spPr>
          <a:xfrm>
            <a:off x="539750" y="837010"/>
            <a:ext cx="8135938" cy="3737372"/>
          </a:xfrm>
        </p:spPr>
        <p:txBody>
          <a:bodyPr/>
          <a:lstStyle/>
          <a:p>
            <a:pPr lvl="0">
              <a:buClr>
                <a:schemeClr val="accent6"/>
              </a:buClr>
              <a:buFont typeface="Wingdings" pitchFamily="2" charset="2"/>
              <a:buChar char="l"/>
              <a:defRPr/>
            </a:pPr>
            <a:r>
              <a:rPr kumimoji="0" lang="zh-CN" altLang="en-US" sz="2400" b="1">
                <a:ea typeface="Adobe 宋体 Std L" pitchFamily="18" charset="-122"/>
              </a:rPr>
              <a:t>单击此处编辑母版文本样式</a:t>
            </a:r>
          </a:p>
        </p:txBody>
      </p:sp>
      <p:grpSp>
        <p:nvGrpSpPr>
          <p:cNvPr id="2" name="组合 1"/>
          <p:cNvGrpSpPr>
            <a:grpSpLocks/>
          </p:cNvGrpSpPr>
          <p:nvPr userDrawn="1"/>
        </p:nvGrpSpPr>
        <p:grpSpPr bwMode="auto">
          <a:xfrm>
            <a:off x="576268" y="1329929"/>
            <a:ext cx="7991475" cy="4801314"/>
            <a:chOff x="925513" y="1772816"/>
            <a:chExt cx="7993062" cy="6401752"/>
          </a:xfrm>
        </p:grpSpPr>
        <p:sp>
          <p:nvSpPr>
            <p:cNvPr id="11" name="Text Box 4"/>
            <p:cNvSpPr txBox="1">
              <a:spLocks noChangeArrowheads="1"/>
            </p:cNvSpPr>
            <p:nvPr/>
          </p:nvSpPr>
          <p:spPr bwMode="auto">
            <a:xfrm>
              <a:off x="925513" y="1772816"/>
              <a:ext cx="7543710" cy="6401752"/>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a:spAutoFit/>
            </a:bodyPr>
            <a:lstStyle>
              <a:lvl1pPr eaLnBrk="0" hangingPunct="0">
                <a:defRPr>
                  <a:solidFill>
                    <a:schemeClr val="tx1"/>
                  </a:solidFill>
                  <a:latin typeface="Arial" charset="0"/>
                  <a:ea typeface="宋体" charset="0"/>
                  <a:cs typeface="宋体" charset="0"/>
                </a:defRPr>
              </a:lvl1pPr>
              <a:lvl2pPr eaLnBrk="0" hangingPunct="0">
                <a:defRPr>
                  <a:solidFill>
                    <a:schemeClr val="tx1"/>
                  </a:solidFill>
                  <a:latin typeface="Arial" charset="0"/>
                  <a:ea typeface="宋体" charset="0"/>
                </a:defRPr>
              </a:lvl2pPr>
              <a:lvl3pPr eaLnBrk="0" hangingPunct="0">
                <a:defRPr>
                  <a:solidFill>
                    <a:schemeClr val="tx1"/>
                  </a:solidFill>
                  <a:latin typeface="Arial" charset="0"/>
                  <a:ea typeface="宋体" charset="0"/>
                </a:defRPr>
              </a:lvl3pPr>
              <a:lvl4pPr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en-US" altLang="zh-CN" b="1" dirty="0">
                  <a:solidFill>
                    <a:srgbClr val="FF0000"/>
                  </a:solidFill>
                  <a:latin typeface="Adobe 仿宋 Std R" pitchFamily="18" charset="-122"/>
                  <a:ea typeface="Adobe 仿宋 Std R" pitchFamily="18" charset="-122"/>
                </a:rPr>
                <a:t>&lt;%@ page language="java" </a:t>
              </a:r>
              <a:r>
                <a:rPr lang="en-US" altLang="zh-CN" b="1" dirty="0" err="1">
                  <a:solidFill>
                    <a:srgbClr val="FF0000"/>
                  </a:solidFill>
                  <a:latin typeface="Adobe 仿宋 Std R" pitchFamily="18" charset="-122"/>
                  <a:ea typeface="Adobe 仿宋 Std R" pitchFamily="18" charset="-122"/>
                </a:rPr>
                <a:t>contentType</a:t>
              </a:r>
              <a:r>
                <a:rPr lang="en-US" altLang="zh-CN" b="1" dirty="0">
                  <a:solidFill>
                    <a:srgbClr val="FF0000"/>
                  </a:solidFill>
                  <a:latin typeface="Adobe 仿宋 Std R" pitchFamily="18" charset="-122"/>
                  <a:ea typeface="Adobe 仿宋 Std R" pitchFamily="18" charset="-122"/>
                </a:rPr>
                <a:t>="text/html; charset=UTF-8"</a:t>
              </a:r>
            </a:p>
            <a:p>
              <a:pPr eaLnBrk="1" hangingPunct="1">
                <a:defRPr/>
              </a:pPr>
              <a:r>
                <a:rPr lang="en-US" altLang="zh-CN" b="1" dirty="0" err="1">
                  <a:solidFill>
                    <a:srgbClr val="FF0000"/>
                  </a:solidFill>
                  <a:latin typeface="Adobe 仿宋 Std R" pitchFamily="18" charset="-122"/>
                  <a:ea typeface="Adobe 仿宋 Std R" pitchFamily="18" charset="-122"/>
                </a:rPr>
                <a:t>pageEncoding</a:t>
              </a:r>
              <a:r>
                <a:rPr lang="en-US" altLang="zh-CN" b="1" dirty="0">
                  <a:solidFill>
                    <a:srgbClr val="FF0000"/>
                  </a:solidFill>
                  <a:latin typeface="Adobe 仿宋 Std R" pitchFamily="18" charset="-122"/>
                  <a:ea typeface="Adobe 仿宋 Std R" pitchFamily="18" charset="-122"/>
                </a:rPr>
                <a:t>="UTF-8"%&gt;</a:t>
              </a:r>
            </a:p>
            <a:p>
              <a:pPr eaLnBrk="1" hangingPunct="1">
                <a:defRPr/>
              </a:pPr>
              <a:r>
                <a:rPr lang="en-US" altLang="zh-CN" b="1" dirty="0">
                  <a:solidFill>
                    <a:srgbClr val="000000"/>
                  </a:solidFill>
                  <a:latin typeface="Adobe 仿宋 Std R" pitchFamily="18" charset="-122"/>
                  <a:ea typeface="Adobe 仿宋 Std R" pitchFamily="18" charset="-122"/>
                </a:rPr>
                <a:t>&lt;html&gt;</a:t>
              </a:r>
            </a:p>
            <a:p>
              <a:pPr eaLnBrk="1" hangingPunct="1">
                <a:defRPr/>
              </a:pPr>
              <a:r>
                <a:rPr lang="en-US" altLang="zh-CN" b="1" dirty="0">
                  <a:solidFill>
                    <a:srgbClr val="000000"/>
                  </a:solidFill>
                  <a:latin typeface="Adobe 仿宋 Std R" pitchFamily="18" charset="-122"/>
                  <a:ea typeface="Adobe 仿宋 Std R" pitchFamily="18" charset="-122"/>
                </a:rPr>
                <a:t>&lt;head&gt;</a:t>
              </a:r>
            </a:p>
            <a:p>
              <a:pPr eaLnBrk="1" hangingPunct="1">
                <a:defRPr/>
              </a:pPr>
              <a:r>
                <a:rPr lang="en-US" altLang="zh-CN" b="1" dirty="0">
                  <a:solidFill>
                    <a:srgbClr val="000000"/>
                  </a:solidFill>
                  <a:latin typeface="Adobe 仿宋 Std R" pitchFamily="18" charset="-122"/>
                  <a:ea typeface="Adobe 仿宋 Std R" pitchFamily="18" charset="-122"/>
                </a:rPr>
                <a:t>&lt;meta http-</a:t>
              </a:r>
              <a:r>
                <a:rPr lang="en-US" altLang="zh-CN" b="1" dirty="0" err="1">
                  <a:solidFill>
                    <a:srgbClr val="000000"/>
                  </a:solidFill>
                  <a:latin typeface="Adobe 仿宋 Std R" pitchFamily="18" charset="-122"/>
                  <a:ea typeface="Adobe 仿宋 Std R" pitchFamily="18" charset="-122"/>
                </a:rPr>
                <a:t>equiv</a:t>
              </a:r>
              <a:r>
                <a:rPr lang="en-US" altLang="zh-CN" b="1" dirty="0">
                  <a:solidFill>
                    <a:srgbClr val="000000"/>
                  </a:solidFill>
                  <a:latin typeface="Adobe 仿宋 Std R" pitchFamily="18" charset="-122"/>
                  <a:ea typeface="Adobe 仿宋 Std R" pitchFamily="18" charset="-122"/>
                </a:rPr>
                <a:t>="Content-Type" content="text/html; charset=UTF-8"&gt;</a:t>
              </a:r>
            </a:p>
            <a:p>
              <a:pPr eaLnBrk="1" hangingPunct="1">
                <a:defRPr/>
              </a:pPr>
              <a:r>
                <a:rPr lang="en-US" altLang="zh-CN" b="1" dirty="0">
                  <a:solidFill>
                    <a:srgbClr val="000000"/>
                  </a:solidFill>
                  <a:latin typeface="Adobe 仿宋 Std R" pitchFamily="18" charset="-122"/>
                  <a:ea typeface="Adobe 仿宋 Std R" pitchFamily="18" charset="-122"/>
                </a:rPr>
                <a:t>&lt;title&gt;</a:t>
              </a:r>
              <a:r>
                <a:rPr lang="en-US" altLang="zh-CN" b="1" dirty="0" err="1">
                  <a:solidFill>
                    <a:srgbClr val="000000"/>
                  </a:solidFill>
                  <a:latin typeface="Adobe 仿宋 Std R" pitchFamily="18" charset="-122"/>
                  <a:ea typeface="Adobe 仿宋 Std R" pitchFamily="18" charset="-122"/>
                </a:rPr>
                <a:t>HelloWord</a:t>
              </a:r>
              <a:r>
                <a:rPr lang="en-US" altLang="zh-CN" b="1" dirty="0">
                  <a:solidFill>
                    <a:srgbClr val="000000"/>
                  </a:solidFill>
                  <a:latin typeface="Adobe 仿宋 Std R" pitchFamily="18" charset="-122"/>
                  <a:ea typeface="Adobe 仿宋 Std R" pitchFamily="18" charset="-122"/>
                </a:rPr>
                <a:t>&lt;/title&gt;</a:t>
              </a:r>
            </a:p>
            <a:p>
              <a:pPr eaLnBrk="1" hangingPunct="1">
                <a:defRPr/>
              </a:pPr>
              <a:r>
                <a:rPr lang="en-US" altLang="zh-CN" b="1" dirty="0">
                  <a:solidFill>
                    <a:srgbClr val="000000"/>
                  </a:solidFill>
                  <a:latin typeface="Adobe 仿宋 Std R" pitchFamily="18" charset="-122"/>
                  <a:ea typeface="Adobe 仿宋 Std R" pitchFamily="18" charset="-122"/>
                </a:rPr>
                <a:t>&lt;/head&gt;</a:t>
              </a:r>
            </a:p>
            <a:p>
              <a:pPr eaLnBrk="1" hangingPunct="1">
                <a:defRPr/>
              </a:pPr>
              <a:r>
                <a:rPr lang="en-US" altLang="zh-CN" b="1" dirty="0">
                  <a:solidFill>
                    <a:srgbClr val="000000"/>
                  </a:solidFill>
                  <a:latin typeface="Adobe 仿宋 Std R" pitchFamily="18" charset="-122"/>
                  <a:ea typeface="Adobe 仿宋 Std R" pitchFamily="18" charset="-122"/>
                </a:rPr>
                <a:t>&lt;body&gt;</a:t>
              </a:r>
            </a:p>
            <a:p>
              <a:pPr lvl="1" eaLnBrk="1" hangingPunct="1">
                <a:defRPr/>
              </a:pPr>
              <a:r>
                <a:rPr lang="en-US" altLang="zh-CN" b="1" dirty="0">
                  <a:solidFill>
                    <a:srgbClr val="000000"/>
                  </a:solidFill>
                  <a:latin typeface="Adobe 仿宋 Std R" pitchFamily="18" charset="-122"/>
                  <a:ea typeface="Adobe 仿宋 Std R" pitchFamily="18" charset="-122"/>
                  <a:cs typeface="华文细黑" charset="0"/>
                </a:rPr>
                <a:t>&lt;h3&gt;</a:t>
              </a:r>
            </a:p>
            <a:p>
              <a:pPr lvl="2" eaLnBrk="1" hangingPunct="1">
                <a:defRPr/>
              </a:pPr>
              <a:r>
                <a:rPr lang="en-US" altLang="zh-CN" b="1" dirty="0">
                  <a:solidFill>
                    <a:srgbClr val="FF0000"/>
                  </a:solidFill>
                  <a:latin typeface="Adobe 仿宋 Std R" pitchFamily="18" charset="-122"/>
                  <a:ea typeface="Adobe 仿宋 Std R" pitchFamily="18" charset="-122"/>
                  <a:cs typeface="华文细黑" charset="0"/>
                </a:rPr>
                <a:t>&lt;%</a:t>
              </a:r>
            </a:p>
            <a:p>
              <a:pPr lvl="3" eaLnBrk="1" hangingPunct="1">
                <a:defRPr/>
              </a:pPr>
              <a:r>
                <a:rPr lang="en-US" altLang="zh-CN" b="1" dirty="0" err="1">
                  <a:solidFill>
                    <a:srgbClr val="FF0000"/>
                  </a:solidFill>
                  <a:latin typeface="Adobe 仿宋 Std R" pitchFamily="18" charset="-122"/>
                  <a:ea typeface="Adobe 仿宋 Std R" pitchFamily="18" charset="-122"/>
                  <a:cs typeface="华文细黑" charset="0"/>
                </a:rPr>
                <a:t>out.println</a:t>
              </a:r>
              <a:r>
                <a:rPr lang="en-US" altLang="zh-CN" b="1" dirty="0">
                  <a:solidFill>
                    <a:srgbClr val="FF0000"/>
                  </a:solidFill>
                  <a:latin typeface="Adobe 仿宋 Std R" pitchFamily="18" charset="-122"/>
                  <a:ea typeface="Adobe 仿宋 Std R" pitchFamily="18" charset="-122"/>
                  <a:cs typeface="华文细黑" charset="0"/>
                </a:rPr>
                <a:t>("JSP Hello Word !");</a:t>
              </a:r>
            </a:p>
            <a:p>
              <a:pPr lvl="2" eaLnBrk="1" hangingPunct="1">
                <a:defRPr/>
              </a:pPr>
              <a:r>
                <a:rPr lang="en-US" altLang="zh-CN" b="1" dirty="0">
                  <a:solidFill>
                    <a:srgbClr val="FF0000"/>
                  </a:solidFill>
                  <a:latin typeface="Adobe 仿宋 Std R" pitchFamily="18" charset="-122"/>
                  <a:ea typeface="Adobe 仿宋 Std R" pitchFamily="18" charset="-122"/>
                  <a:cs typeface="华文细黑" charset="0"/>
                </a:rPr>
                <a:t>%&gt;</a:t>
              </a:r>
            </a:p>
            <a:p>
              <a:pPr lvl="1" eaLnBrk="1" hangingPunct="1">
                <a:defRPr/>
              </a:pPr>
              <a:r>
                <a:rPr lang="en-US" altLang="zh-CN" b="1" dirty="0">
                  <a:solidFill>
                    <a:srgbClr val="000000"/>
                  </a:solidFill>
                  <a:latin typeface="Adobe 仿宋 Std R" pitchFamily="18" charset="-122"/>
                  <a:ea typeface="Adobe 仿宋 Std R" pitchFamily="18" charset="-122"/>
                  <a:cs typeface="华文细黑" charset="0"/>
                </a:rPr>
                <a:t>&lt;/h3&gt;</a:t>
              </a:r>
            </a:p>
            <a:p>
              <a:pPr eaLnBrk="1" hangingPunct="1">
                <a:defRPr/>
              </a:pPr>
              <a:r>
                <a:rPr lang="en-US" altLang="zh-CN" b="1" dirty="0">
                  <a:solidFill>
                    <a:srgbClr val="000000"/>
                  </a:solidFill>
                  <a:latin typeface="Adobe 仿宋 Std R" pitchFamily="18" charset="-122"/>
                  <a:ea typeface="Adobe 仿宋 Std R" pitchFamily="18" charset="-122"/>
                </a:rPr>
                <a:t>&lt;/body&gt;</a:t>
              </a:r>
            </a:p>
            <a:p>
              <a:pPr eaLnBrk="1" hangingPunct="1">
                <a:defRPr/>
              </a:pPr>
              <a:r>
                <a:rPr lang="en-US" altLang="zh-CN" b="1" dirty="0">
                  <a:solidFill>
                    <a:srgbClr val="000000"/>
                  </a:solidFill>
                  <a:latin typeface="Adobe 仿宋 Std R" pitchFamily="18" charset="-122"/>
                  <a:ea typeface="Adobe 仿宋 Std R" pitchFamily="18" charset="-122"/>
                </a:rPr>
                <a:t>&lt;/html&gt;</a:t>
              </a:r>
            </a:p>
          </p:txBody>
        </p:sp>
        <p:sp>
          <p:nvSpPr>
            <p:cNvPr id="12" name="圆角矩形标注 11"/>
            <p:cNvSpPr>
              <a:spLocks noChangeArrowheads="1"/>
            </p:cNvSpPr>
            <p:nvPr/>
          </p:nvSpPr>
          <p:spPr bwMode="auto">
            <a:xfrm>
              <a:off x="5642912" y="4431878"/>
              <a:ext cx="1808522" cy="438150"/>
            </a:xfrm>
            <a:prstGeom prst="wedgeRoundRectCallout">
              <a:avLst>
                <a:gd name="adj1" fmla="val -72676"/>
                <a:gd name="adj2" fmla="val 24125"/>
                <a:gd name="adj3" fmla="val 16667"/>
              </a:avLst>
            </a:prstGeom>
            <a:solidFill>
              <a:schemeClr val="bg1"/>
            </a:solidFill>
            <a:ln w="9525">
              <a:noFill/>
              <a:miter lim="800000"/>
              <a:headEnd/>
              <a:tailEnd/>
            </a:ln>
            <a:effectLst>
              <a:outerShdw blurRad="63500" dist="20000" dir="5400000" rotWithShape="0">
                <a:srgbClr val="000000">
                  <a:alpha val="37999"/>
                </a:srgbClr>
              </a:outerShdw>
            </a:effectLst>
          </p:spPr>
          <p:txBody>
            <a:bodyPr anchor="ctr"/>
            <a:lstStyle/>
            <a:p>
              <a:pPr algn="ctr">
                <a:defRPr/>
              </a:pPr>
              <a:r>
                <a:rPr lang="en-US" altLang="zh-CN" i="0" dirty="0">
                  <a:solidFill>
                    <a:schemeClr val="dk1"/>
                  </a:solidFill>
                  <a:latin typeface="Adobe 仿宋 Std R" pitchFamily="18" charset="-122"/>
                  <a:ea typeface="Adobe 仿宋 Std R" pitchFamily="18" charset="-122"/>
                </a:rPr>
                <a:t>Java</a:t>
              </a:r>
              <a:r>
                <a:rPr lang="zh-CN" altLang="en-US" i="0" dirty="0">
                  <a:solidFill>
                    <a:schemeClr val="dk1"/>
                  </a:solidFill>
                  <a:latin typeface="Adobe 仿宋 Std R" pitchFamily="18" charset="-122"/>
                  <a:ea typeface="Adobe 仿宋 Std R" pitchFamily="18" charset="-122"/>
                </a:rPr>
                <a:t>程序片</a:t>
              </a:r>
            </a:p>
          </p:txBody>
        </p:sp>
        <p:sp>
          <p:nvSpPr>
            <p:cNvPr id="13" name="圆角矩形标注 12"/>
            <p:cNvSpPr>
              <a:spLocks noChangeArrowheads="1"/>
            </p:cNvSpPr>
            <p:nvPr/>
          </p:nvSpPr>
          <p:spPr bwMode="auto">
            <a:xfrm>
              <a:off x="5292005" y="3396828"/>
              <a:ext cx="1872034" cy="465138"/>
            </a:xfrm>
            <a:prstGeom prst="wedgeRoundRectCallout">
              <a:avLst>
                <a:gd name="adj1" fmla="val -75481"/>
                <a:gd name="adj2" fmla="val -50375"/>
                <a:gd name="adj3" fmla="val 16667"/>
              </a:avLst>
            </a:prstGeom>
            <a:solidFill>
              <a:schemeClr val="bg1"/>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en-US" altLang="zh-CN" sz="1800" i="0">
                  <a:solidFill>
                    <a:srgbClr val="000000"/>
                  </a:solidFill>
                  <a:latin typeface="Adobe 仿宋 Std R" pitchFamily="18" charset="-122"/>
                  <a:ea typeface="Adobe 仿宋 Std R" pitchFamily="18" charset="-122"/>
                </a:rPr>
                <a:t>HTML</a:t>
              </a:r>
              <a:r>
                <a:rPr lang="zh-CN" altLang="en-US" sz="1800" i="0">
                  <a:solidFill>
                    <a:srgbClr val="000000"/>
                  </a:solidFill>
                  <a:latin typeface="Adobe 仿宋 Std R" pitchFamily="18" charset="-122"/>
                  <a:ea typeface="Adobe 仿宋 Std R" pitchFamily="18" charset="-122"/>
                </a:rPr>
                <a:t>代码</a:t>
              </a:r>
            </a:p>
          </p:txBody>
        </p:sp>
        <p:sp>
          <p:nvSpPr>
            <p:cNvPr id="14" name="圆角矩形标注 13"/>
            <p:cNvSpPr>
              <a:spLocks noChangeArrowheads="1"/>
            </p:cNvSpPr>
            <p:nvPr/>
          </p:nvSpPr>
          <p:spPr bwMode="auto">
            <a:xfrm>
              <a:off x="5866794" y="2288753"/>
              <a:ext cx="1873622" cy="422275"/>
            </a:xfrm>
            <a:prstGeom prst="wedgeRoundRectCallout">
              <a:avLst>
                <a:gd name="adj1" fmla="val -78981"/>
                <a:gd name="adj2" fmla="val -43602"/>
                <a:gd name="adj3" fmla="val 16667"/>
              </a:avLst>
            </a:prstGeom>
            <a:solidFill>
              <a:schemeClr val="bg1"/>
            </a:solidFill>
            <a:ln w="9525">
              <a:noFill/>
              <a:miter lim="800000"/>
              <a:headEnd/>
              <a:tailEnd/>
            </a:ln>
            <a:effectLst>
              <a:outerShdw blurRad="63500" dist="20000" dir="5400000" rotWithShape="0">
                <a:srgbClr val="000000">
                  <a:alpha val="37999"/>
                </a:srgbClr>
              </a:outerShdw>
            </a:effectLst>
          </p:spPr>
          <p:txBody>
            <a:bodyPr anchor="ctr"/>
            <a:lstStyle/>
            <a:p>
              <a:pPr algn="ctr">
                <a:defRPr/>
              </a:pPr>
              <a:r>
                <a:rPr lang="en-US" altLang="zh-CN" i="0" dirty="0">
                  <a:solidFill>
                    <a:schemeClr val="dk1"/>
                  </a:solidFill>
                  <a:latin typeface="Adobe 仿宋 Std R" pitchFamily="18" charset="-122"/>
                  <a:ea typeface="Adobe 仿宋 Std R" pitchFamily="18" charset="-122"/>
                </a:rPr>
                <a:t>Java</a:t>
              </a:r>
              <a:r>
                <a:rPr lang="zh-CN" altLang="en-US" i="0" dirty="0">
                  <a:solidFill>
                    <a:schemeClr val="dk1"/>
                  </a:solidFill>
                  <a:latin typeface="Adobe 仿宋 Std R" pitchFamily="18" charset="-122"/>
                  <a:ea typeface="Adobe 仿宋 Std R" pitchFamily="18" charset="-122"/>
                </a:rPr>
                <a:t>程序片</a:t>
              </a:r>
            </a:p>
          </p:txBody>
        </p:sp>
        <p:pic>
          <p:nvPicPr>
            <p:cNvPr id="15" name="图片 3"/>
            <p:cNvPicPr>
              <a:picLocks noChangeAspect="1"/>
            </p:cNvPicPr>
            <p:nvPr/>
          </p:nvPicPr>
          <p:blipFill>
            <a:blip r:embed="rId2"/>
            <a:srcRect/>
            <a:stretch>
              <a:fillRect/>
            </a:stretch>
          </p:blipFill>
          <p:spPr bwMode="auto">
            <a:xfrm>
              <a:off x="7740650" y="5403428"/>
              <a:ext cx="1177925" cy="1181100"/>
            </a:xfrm>
            <a:prstGeom prst="rect">
              <a:avLst/>
            </a:prstGeom>
            <a:noFill/>
            <a:ln w="9525">
              <a:noFill/>
              <a:miter lim="800000"/>
              <a:headEnd/>
              <a:tailEnd/>
            </a:ln>
          </p:spPr>
        </p:pic>
      </p:gr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2_仅标题">
    <p:spTree>
      <p:nvGrpSpPr>
        <p:cNvPr id="1" name=""/>
        <p:cNvGrpSpPr/>
        <p:nvPr/>
      </p:nvGrpSpPr>
      <p:grpSpPr>
        <a:xfrm>
          <a:off x="0" y="0"/>
          <a:ext cx="0" cy="0"/>
          <a:chOff x="0" y="0"/>
          <a:chExt cx="0" cy="0"/>
        </a:xfrm>
      </p:grpSpPr>
      <p:sp>
        <p:nvSpPr>
          <p:cNvPr id="10" name="Rectangle 2"/>
          <p:cNvSpPr>
            <a:spLocks noGrp="1"/>
          </p:cNvSpPr>
          <p:nvPr userDrawn="1">
            <p:ph type="title"/>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16" name="Rectangle 3"/>
          <p:cNvSpPr>
            <a:spLocks noGrp="1"/>
          </p:cNvSpPr>
          <p:nvPr userDrawn="1">
            <p:ph type="body" idx="1"/>
          </p:nvPr>
        </p:nvSpPr>
        <p:spPr>
          <a:xfrm>
            <a:off x="539750" y="689375"/>
            <a:ext cx="8135938" cy="696515"/>
          </a:xfrm>
        </p:spPr>
        <p:txBody>
          <a:bodyPr/>
          <a:lstStyle/>
          <a:p>
            <a:pPr lvl="0">
              <a:buClr>
                <a:schemeClr val="accent6"/>
              </a:buClr>
              <a:buFont typeface="Wingdings" pitchFamily="2" charset="2"/>
              <a:buChar char="l"/>
              <a:defRPr/>
            </a:pPr>
            <a:r>
              <a:rPr kumimoji="0" lang="zh-CN" altLang="en-US" sz="2400" b="1">
                <a:ea typeface="Adobe 宋体 Std L" pitchFamily="18" charset="-122"/>
              </a:rPr>
              <a:t>单击此处编辑母版文本样式</a:t>
            </a:r>
          </a:p>
          <a:p>
            <a:pPr lvl="1">
              <a:buClr>
                <a:schemeClr val="accent6"/>
              </a:buClr>
              <a:buFont typeface="Wingdings" pitchFamily="2" charset="2"/>
              <a:buChar char="l"/>
              <a:defRPr/>
            </a:pPr>
            <a:r>
              <a:rPr kumimoji="0" lang="zh-CN" altLang="en-US" sz="2400" b="1">
                <a:ea typeface="Adobe 宋体 Std L" pitchFamily="18" charset="-122"/>
              </a:rPr>
              <a:t>第二级</a:t>
            </a:r>
          </a:p>
          <a:p>
            <a:pPr lvl="2">
              <a:buClr>
                <a:schemeClr val="accent6"/>
              </a:buClr>
              <a:buFont typeface="Wingdings" pitchFamily="2" charset="2"/>
              <a:buChar char="l"/>
              <a:defRPr/>
            </a:pPr>
            <a:r>
              <a:rPr kumimoji="0" lang="zh-CN" altLang="en-US" sz="2400" b="1">
                <a:ea typeface="Adobe 宋体 Std L" pitchFamily="18" charset="-122"/>
              </a:rPr>
              <a:t>第三级</a:t>
            </a:r>
          </a:p>
        </p:txBody>
      </p:sp>
      <p:grpSp>
        <p:nvGrpSpPr>
          <p:cNvPr id="2" name="组合 1"/>
          <p:cNvGrpSpPr>
            <a:grpSpLocks/>
          </p:cNvGrpSpPr>
          <p:nvPr userDrawn="1"/>
        </p:nvGrpSpPr>
        <p:grpSpPr bwMode="auto">
          <a:xfrm>
            <a:off x="814393" y="1385890"/>
            <a:ext cx="7515225" cy="3517106"/>
            <a:chOff x="900113" y="1847850"/>
            <a:chExt cx="7516812" cy="4689475"/>
          </a:xfrm>
        </p:grpSpPr>
        <p:pic>
          <p:nvPicPr>
            <p:cNvPr id="18" name="Picture 9"/>
            <p:cNvPicPr>
              <a:picLocks noChangeAspect="1" noChangeArrowheads="1"/>
            </p:cNvPicPr>
            <p:nvPr/>
          </p:nvPicPr>
          <p:blipFill>
            <a:blip r:embed="rId2"/>
            <a:srcRect/>
            <a:stretch>
              <a:fillRect/>
            </a:stretch>
          </p:blipFill>
          <p:spPr bwMode="auto">
            <a:xfrm>
              <a:off x="900113" y="2427288"/>
              <a:ext cx="6913562" cy="3517900"/>
            </a:xfrm>
            <a:prstGeom prst="rect">
              <a:avLst/>
            </a:prstGeom>
            <a:noFill/>
            <a:ln w="9525">
              <a:noFill/>
              <a:miter lim="800000"/>
              <a:headEnd/>
              <a:tailEnd/>
            </a:ln>
          </p:spPr>
        </p:pic>
        <p:sp>
          <p:nvSpPr>
            <p:cNvPr id="19" name="矩形 18"/>
            <p:cNvSpPr/>
            <p:nvPr/>
          </p:nvSpPr>
          <p:spPr>
            <a:xfrm>
              <a:off x="2179908" y="2782888"/>
              <a:ext cx="3904486" cy="285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20" name="圆角矩形标注 19"/>
            <p:cNvSpPr>
              <a:spLocks noChangeArrowheads="1"/>
            </p:cNvSpPr>
            <p:nvPr/>
          </p:nvSpPr>
          <p:spPr bwMode="auto">
            <a:xfrm>
              <a:off x="3572439" y="4143375"/>
              <a:ext cx="1784727" cy="642938"/>
            </a:xfrm>
            <a:prstGeom prst="wedgeRoundRectCallout">
              <a:avLst>
                <a:gd name="adj1" fmla="val -92667"/>
                <a:gd name="adj2" fmla="val -209208"/>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p>
              <a:pPr algn="ctr">
                <a:defRPr/>
              </a:pPr>
              <a:r>
                <a:rPr lang="en-US" altLang="zh-CN" b="1" i="0" dirty="0">
                  <a:solidFill>
                    <a:schemeClr val="dk1"/>
                  </a:solidFill>
                  <a:latin typeface="Adobe 宋体 Std L" pitchFamily="18" charset="-122"/>
                  <a:ea typeface="Adobe 宋体 Std L" pitchFamily="18" charset="-122"/>
                </a:rPr>
                <a:t>HTTP</a:t>
              </a:r>
              <a:r>
                <a:rPr lang="zh-CN" altLang="en-US" b="1" i="0" dirty="0">
                  <a:solidFill>
                    <a:schemeClr val="dk1"/>
                  </a:solidFill>
                  <a:latin typeface="Adobe 宋体 Std L" pitchFamily="18" charset="-122"/>
                  <a:ea typeface="Adobe 宋体 Std L" pitchFamily="18" charset="-122"/>
                </a:rPr>
                <a:t>协议</a:t>
              </a:r>
            </a:p>
          </p:txBody>
        </p:sp>
        <p:sp>
          <p:nvSpPr>
            <p:cNvPr id="21" name="圆角矩形标注 20"/>
            <p:cNvSpPr>
              <a:spLocks noChangeArrowheads="1"/>
            </p:cNvSpPr>
            <p:nvPr/>
          </p:nvSpPr>
          <p:spPr bwMode="auto">
            <a:xfrm>
              <a:off x="5976422" y="1847850"/>
              <a:ext cx="1786315" cy="500063"/>
            </a:xfrm>
            <a:prstGeom prst="wedgeRoundRectCallout">
              <a:avLst>
                <a:gd name="adj1" fmla="val -45580"/>
                <a:gd name="adj2" fmla="val 173331"/>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en-US" altLang="zh-CN" sz="1800" b="1" i="0" dirty="0">
                  <a:solidFill>
                    <a:srgbClr val="000000"/>
                  </a:solidFill>
                  <a:latin typeface="Adobe 宋体 Std L" pitchFamily="18" charset="-122"/>
                  <a:ea typeface="Adobe 宋体 Std L" pitchFamily="18" charset="-122"/>
                </a:rPr>
                <a:t>URL</a:t>
              </a:r>
              <a:endParaRPr lang="zh-CN" altLang="en-US" sz="1800" b="1" i="0" dirty="0">
                <a:solidFill>
                  <a:srgbClr val="000000"/>
                </a:solidFill>
                <a:latin typeface="Adobe 宋体 Std L" pitchFamily="18" charset="-122"/>
                <a:ea typeface="Adobe 宋体 Std L" pitchFamily="18" charset="-122"/>
              </a:endParaRPr>
            </a:p>
          </p:txBody>
        </p:sp>
        <p:cxnSp>
          <p:nvCxnSpPr>
            <p:cNvPr id="22" name="直接连接符 21"/>
            <p:cNvCxnSpPr>
              <a:cxnSpLocks noChangeShapeType="1"/>
            </p:cNvCxnSpPr>
            <p:nvPr/>
          </p:nvCxnSpPr>
          <p:spPr bwMode="auto">
            <a:xfrm>
              <a:off x="1463794" y="3860800"/>
              <a:ext cx="1786315" cy="1588"/>
            </a:xfrm>
            <a:prstGeom prst="line">
              <a:avLst/>
            </a:prstGeom>
            <a:noFill/>
            <a:ln w="38100">
              <a:solidFill>
                <a:srgbClr val="FF0000"/>
              </a:solidFill>
              <a:round/>
              <a:headEnd/>
              <a:tailEnd/>
            </a:ln>
            <a:effectLst>
              <a:outerShdw blurRad="63500" dist="23000" dir="5400000" rotWithShape="0">
                <a:srgbClr val="000000">
                  <a:alpha val="34999"/>
                </a:srgbClr>
              </a:outerShdw>
            </a:effectLst>
          </p:spPr>
        </p:cxnSp>
        <p:sp>
          <p:nvSpPr>
            <p:cNvPr id="23" name="圆角矩形标注 22"/>
            <p:cNvSpPr>
              <a:spLocks noChangeArrowheads="1"/>
            </p:cNvSpPr>
            <p:nvPr/>
          </p:nvSpPr>
          <p:spPr bwMode="auto">
            <a:xfrm>
              <a:off x="1465382" y="4581525"/>
              <a:ext cx="1784727" cy="642938"/>
            </a:xfrm>
            <a:prstGeom prst="wedgeRoundRectCallout">
              <a:avLst>
                <a:gd name="adj1" fmla="val -20833"/>
                <a:gd name="adj2" fmla="val -160384"/>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a:solidFill>
                    <a:srgbClr val="000000"/>
                  </a:solidFill>
                  <a:latin typeface="Adobe 宋体 Std L" pitchFamily="18" charset="-122"/>
                  <a:ea typeface="Adobe 宋体 Std L" pitchFamily="18" charset="-122"/>
                </a:rPr>
                <a:t>运行结果</a:t>
              </a:r>
            </a:p>
          </p:txBody>
        </p:sp>
        <p:pic>
          <p:nvPicPr>
            <p:cNvPr id="24" name="图片 2"/>
            <p:cNvPicPr>
              <a:picLocks noChangeAspect="1"/>
            </p:cNvPicPr>
            <p:nvPr/>
          </p:nvPicPr>
          <p:blipFill>
            <a:blip r:embed="rId3"/>
            <a:srcRect/>
            <a:stretch>
              <a:fillRect/>
            </a:stretch>
          </p:blipFill>
          <p:spPr bwMode="auto">
            <a:xfrm>
              <a:off x="7145338" y="5265738"/>
              <a:ext cx="1271587" cy="1271587"/>
            </a:xfrm>
            <a:prstGeom prst="rect">
              <a:avLst/>
            </a:prstGeom>
            <a:noFill/>
            <a:ln w="9525">
              <a:noFill/>
              <a:miter lim="800000"/>
              <a:headEnd/>
              <a:tailEnd/>
            </a:ln>
          </p:spPr>
        </p:pic>
      </p:gr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3_仅标题">
    <p:spTree>
      <p:nvGrpSpPr>
        <p:cNvPr id="1" name=""/>
        <p:cNvGrpSpPr/>
        <p:nvPr/>
      </p:nvGrpSpPr>
      <p:grpSpPr>
        <a:xfrm>
          <a:off x="0" y="0"/>
          <a:ext cx="0" cy="0"/>
          <a:chOff x="0" y="0"/>
          <a:chExt cx="0" cy="0"/>
        </a:xfrm>
      </p:grpSpPr>
      <p:sp>
        <p:nvSpPr>
          <p:cNvPr id="12" name="标题 1"/>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13" name="内容占位符 2"/>
          <p:cNvSpPr>
            <a:spLocks noGrp="1"/>
          </p:cNvSpPr>
          <p:nvPr userDrawn="1">
            <p:ph idx="4294967295"/>
          </p:nvPr>
        </p:nvSpPr>
        <p:spPr>
          <a:xfrm>
            <a:off x="4545018" y="844153"/>
            <a:ext cx="4130675" cy="3737372"/>
          </a:xfrm>
        </p:spPr>
        <p:txBody>
          <a:bodyPr/>
          <a:lstStyle/>
          <a:p>
            <a:pPr lvl="0">
              <a:lnSpc>
                <a:spcPct val="150000"/>
              </a:lnSpc>
              <a:buClr>
                <a:schemeClr val="accent6"/>
              </a:buClr>
              <a:buFont typeface="Wingdings" pitchFamily="2" charset="2"/>
              <a:buChar char="l"/>
              <a:defRPr/>
            </a:pPr>
            <a:r>
              <a:rPr kumimoji="0" lang="zh-CN" altLang="en-US" sz="2400" b="1">
                <a:ea typeface="Adobe 宋体 Std L" pitchFamily="18" charset="-122"/>
              </a:rPr>
              <a:t>单击此处编辑母版文本样式</a:t>
            </a:r>
          </a:p>
          <a:p>
            <a:pPr lvl="1">
              <a:lnSpc>
                <a:spcPct val="150000"/>
              </a:lnSpc>
              <a:buClr>
                <a:schemeClr val="accent6"/>
              </a:buClr>
              <a:buFont typeface="Wingdings" pitchFamily="2" charset="2"/>
              <a:buChar char="l"/>
              <a:defRPr/>
            </a:pPr>
            <a:r>
              <a:rPr kumimoji="0" lang="zh-CN" altLang="en-US" sz="2400" b="1">
                <a:ea typeface="Adobe 宋体 Std L" pitchFamily="18" charset="-122"/>
              </a:rPr>
              <a:t>第二级</a:t>
            </a:r>
          </a:p>
          <a:p>
            <a:pPr lvl="2">
              <a:lnSpc>
                <a:spcPct val="150000"/>
              </a:lnSpc>
              <a:buClr>
                <a:schemeClr val="accent6"/>
              </a:buClr>
              <a:buFont typeface="Wingdings" pitchFamily="2" charset="2"/>
              <a:buChar char="l"/>
              <a:defRPr/>
            </a:pPr>
            <a:r>
              <a:rPr kumimoji="0" lang="zh-CN" altLang="en-US" sz="2400" b="1">
                <a:ea typeface="Adobe 宋体 Std L" pitchFamily="18" charset="-122"/>
              </a:rPr>
              <a:t>第三级</a:t>
            </a:r>
          </a:p>
          <a:p>
            <a:pPr lvl="3">
              <a:lnSpc>
                <a:spcPct val="150000"/>
              </a:lnSpc>
              <a:buClr>
                <a:schemeClr val="accent6"/>
              </a:buClr>
              <a:buFont typeface="Wingdings" pitchFamily="2" charset="2"/>
              <a:buChar char="l"/>
              <a:defRPr/>
            </a:pPr>
            <a:r>
              <a:rPr kumimoji="0" lang="zh-CN" altLang="en-US" sz="2400" b="1">
                <a:ea typeface="Adobe 宋体 Std L" pitchFamily="18" charset="-122"/>
              </a:rPr>
              <a:t>第四级</a:t>
            </a:r>
          </a:p>
          <a:p>
            <a:pPr lvl="4">
              <a:lnSpc>
                <a:spcPct val="150000"/>
              </a:lnSpc>
              <a:buClr>
                <a:schemeClr val="accent6"/>
              </a:buClr>
              <a:buFont typeface="Wingdings" pitchFamily="2" charset="2"/>
              <a:buChar char="l"/>
              <a:defRPr/>
            </a:pPr>
            <a:r>
              <a:rPr kumimoji="0" lang="zh-CN" altLang="en-US" sz="2400" b="1">
                <a:ea typeface="Adobe 宋体 Std L" pitchFamily="18" charset="-122"/>
              </a:rPr>
              <a:t>第五级</a:t>
            </a:r>
            <a:endParaRPr kumimoji="0" lang="zh-CN" altLang="en-US" dirty="0">
              <a:latin typeface="Adobe 宋体 Std L" pitchFamily="18" charset="-122"/>
              <a:ea typeface="Adobe 宋体 Std L" pitchFamily="18" charset="-122"/>
              <a:cs typeface="华文细黑" pitchFamily="2" charset="-122"/>
            </a:endParaRPr>
          </a:p>
        </p:txBody>
      </p:sp>
      <p:pic>
        <p:nvPicPr>
          <p:cNvPr id="14" name="Picture 4" descr="F:\2014宣传设计\0424-教学课件\研发ppt\b1dd4a90987fec5495993d6f57ff2936.jpg"/>
          <p:cNvPicPr>
            <a:picLocks noChangeAspect="1" noChangeArrowheads="1"/>
          </p:cNvPicPr>
          <p:nvPr userDrawn="1"/>
        </p:nvPicPr>
        <p:blipFill>
          <a:blip r:embed="rId2"/>
          <a:srcRect l="11678" t="9798" r="22951"/>
          <a:stretch>
            <a:fillRect/>
          </a:stretch>
        </p:blipFill>
        <p:spPr bwMode="auto">
          <a:xfrm>
            <a:off x="539750" y="1009652"/>
            <a:ext cx="4032250" cy="3182541"/>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43"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43" y="1878806"/>
            <a:ext cx="3868737"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3FEB84D4-D3AC-4D0D-92F3-4E29699CCF8A}" type="slidenum">
              <a:rPr lang="zh-CN" altLang="en-US"/>
              <a:pPr>
                <a:defRPr/>
              </a:pPr>
              <a:t>‹#›</a:t>
            </a:fld>
            <a:endParaRPr lang="en-US" altLang="zh-CN"/>
          </a:p>
        </p:txBody>
      </p:sp>
      <p:sp>
        <p:nvSpPr>
          <p:cNvPr id="5"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6" name="Rectangle 3"/>
          <p:cNvSpPr>
            <a:spLocks noChangeArrowheads="1"/>
          </p:cNvSpPr>
          <p:nvPr userDrawn="1"/>
        </p:nvSpPr>
        <p:spPr bwMode="auto">
          <a:xfrm>
            <a:off x="468313" y="750095"/>
            <a:ext cx="8229600" cy="3857625"/>
          </a:xfrm>
          <a:prstGeom prst="rect">
            <a:avLst/>
          </a:prstGeom>
          <a:noFill/>
          <a:ln>
            <a:noFill/>
          </a:ln>
        </p:spPr>
        <p:txBody>
          <a:bodyPr/>
          <a:lstStyle/>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了解静态网站与动态网站的概念及区别</a:t>
            </a: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了解</a:t>
            </a:r>
            <a:r>
              <a:rPr lang="en-US" altLang="zh-CN" sz="2000" i="0" dirty="0">
                <a:latin typeface="Adobe 宋体 Std L" pitchFamily="18" charset="-122"/>
                <a:ea typeface="Adobe 宋体 Std L" pitchFamily="18" charset="-122"/>
              </a:rPr>
              <a:t>B/S</a:t>
            </a:r>
            <a:r>
              <a:rPr lang="zh-CN" altLang="en-US" sz="2000" i="0" dirty="0">
                <a:latin typeface="Adobe 宋体 Std L" pitchFamily="18" charset="-122"/>
                <a:ea typeface="Adobe 宋体 Std L" pitchFamily="18" charset="-122"/>
              </a:rPr>
              <a:t>结构与</a:t>
            </a:r>
            <a:r>
              <a:rPr lang="en-US" altLang="zh-CN" sz="2000" i="0" dirty="0">
                <a:latin typeface="Adobe 宋体 Std L" pitchFamily="18" charset="-122"/>
                <a:ea typeface="Adobe 宋体 Std L" pitchFamily="18" charset="-122"/>
              </a:rPr>
              <a:t>C/S</a:t>
            </a:r>
            <a:r>
              <a:rPr lang="zh-CN" altLang="en-US" sz="2000" i="0" dirty="0">
                <a:latin typeface="Adobe 宋体 Std L" pitchFamily="18" charset="-122"/>
                <a:ea typeface="Adobe 宋体 Std L" pitchFamily="18" charset="-122"/>
              </a:rPr>
              <a:t>结构的概念及区别</a:t>
            </a: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B/S</a:t>
            </a:r>
            <a:r>
              <a:rPr lang="zh-CN" altLang="en-US" sz="2000" i="0" dirty="0">
                <a:latin typeface="Adobe 宋体 Std L" pitchFamily="18" charset="-122"/>
                <a:ea typeface="Adobe 宋体 Std L" pitchFamily="18" charset="-122"/>
              </a:rPr>
              <a:t>结构的工作原理</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了解</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技术</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执行过程</a:t>
            </a: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掌握如何搭建</a:t>
            </a:r>
            <a:r>
              <a:rPr lang="en-US" altLang="zh-CN" sz="2000" i="0" dirty="0">
                <a:latin typeface="Adobe 宋体 Std L" pitchFamily="18" charset="-122"/>
                <a:ea typeface="Adobe 宋体 Std L" pitchFamily="18" charset="-122"/>
              </a:rPr>
              <a:t>JSP</a:t>
            </a:r>
            <a:r>
              <a:rPr lang="zh-CN" altLang="en-US" sz="2000" i="0" dirty="0">
                <a:latin typeface="Adobe 宋体 Std L" pitchFamily="18" charset="-122"/>
                <a:ea typeface="Adobe 宋体 Std L" pitchFamily="18" charset="-122"/>
              </a:rPr>
              <a:t>开发环境</a:t>
            </a: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掌握如何建立</a:t>
            </a:r>
            <a:r>
              <a:rPr lang="en-US" altLang="zh-CN" sz="2000" i="0" dirty="0">
                <a:latin typeface="Adobe 宋体 Std L" pitchFamily="18" charset="-122"/>
                <a:ea typeface="Adobe 宋体 Std L" pitchFamily="18" charset="-122"/>
              </a:rPr>
              <a:t>Web</a:t>
            </a:r>
            <a:r>
              <a:rPr lang="zh-CN" altLang="en-US" sz="2000" i="0" dirty="0">
                <a:latin typeface="Adobe 宋体 Std L" pitchFamily="18" charset="-122"/>
                <a:ea typeface="Adobe 宋体 Std L" pitchFamily="18" charset="-122"/>
              </a:rPr>
              <a:t>动态项目</a:t>
            </a:r>
          </a:p>
          <a:p>
            <a:pPr marL="342900" indent="-342900">
              <a:lnSpc>
                <a:spcPct val="150000"/>
              </a:lnSpc>
              <a:spcBef>
                <a:spcPct val="20000"/>
              </a:spcBef>
              <a:buClr>
                <a:schemeClr val="accent6"/>
              </a:buClr>
              <a:buFont typeface="Wingdings" pitchFamily="2" charset="2"/>
              <a:buChar char="l"/>
              <a:defRPr/>
            </a:pPr>
            <a:r>
              <a:rPr lang="zh-CN" altLang="en-US" i="0" dirty="0">
                <a:latin typeface="Adobe 宋体 Std L" pitchFamily="18" charset="-122"/>
                <a:ea typeface="Adobe 宋体 Std L" pitchFamily="18" charset="-122"/>
              </a:rPr>
              <a:t>了解</a:t>
            </a:r>
            <a:r>
              <a:rPr lang="en-US" altLang="zh-CN" i="0" dirty="0">
                <a:latin typeface="Adobe 宋体 Std L" pitchFamily="18" charset="-122"/>
                <a:ea typeface="Adobe 宋体 Std L" pitchFamily="18" charset="-122"/>
              </a:rPr>
              <a:t>Web</a:t>
            </a:r>
            <a:r>
              <a:rPr lang="zh-CN" altLang="en-US" i="0" dirty="0">
                <a:latin typeface="Adobe 宋体 Std L" pitchFamily="18" charset="-122"/>
                <a:ea typeface="Adobe 宋体 Std L" pitchFamily="18" charset="-122"/>
              </a:rPr>
              <a:t>应用的目录结构</a:t>
            </a:r>
            <a:endParaRPr lang="zh-CN" altLang="en-US"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了解项目的打包发布</a:t>
            </a:r>
            <a:endParaRPr lang="en-US" altLang="zh-CN" sz="2000" i="0" dirty="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i="0" dirty="0">
                <a:latin typeface="Adobe 宋体 Std L" pitchFamily="18" charset="-122"/>
                <a:ea typeface="Adobe 宋体 Std L" pitchFamily="18" charset="-122"/>
              </a:rPr>
              <a:t>掌握</a:t>
            </a:r>
            <a:r>
              <a:rPr lang="en-US" altLang="zh-CN" sz="2000" i="0" dirty="0">
                <a:latin typeface="Adobe 宋体 Std L" pitchFamily="18" charset="-122"/>
                <a:ea typeface="Adobe 宋体 Std L" pitchFamily="18" charset="-122"/>
              </a:rPr>
              <a:t>Web</a:t>
            </a:r>
            <a:r>
              <a:rPr lang="zh-CN" altLang="en-US" sz="2000" i="0" dirty="0">
                <a:latin typeface="Adobe 宋体 Std L" pitchFamily="18" charset="-122"/>
                <a:ea typeface="Adobe 宋体 Std L" pitchFamily="18" charset="-122"/>
              </a:rPr>
              <a:t>程序的调试技巧</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7" name="Rectangle 3"/>
          <p:cNvSpPr>
            <a:spLocks noGrp="1" noChangeArrowheads="1"/>
          </p:cNvSpPr>
          <p:nvPr userDrawn="1">
            <p:ph idx="4294967295"/>
          </p:nvPr>
        </p:nvSpPr>
        <p:spPr>
          <a:xfrm>
            <a:off x="827088" y="1059658"/>
            <a:ext cx="8229600" cy="3737372"/>
          </a:xfrm>
        </p:spPr>
        <p:txBody>
          <a:bodyPr/>
          <a:lstStyle/>
          <a:p>
            <a:pPr marL="0" lvl="0" indent="0" eaLnBrk="1" hangingPunct="1">
              <a:lnSpc>
                <a:spcPct val="150000"/>
              </a:lnSpc>
              <a:buFont typeface="Wingdings" pitchFamily="2" charset="2"/>
              <a:buNone/>
            </a:pPr>
            <a:r>
              <a:rPr kumimoji="0" lang="zh-CN" altLang="en-US" sz="2400">
                <a:ea typeface="Adobe 宋体 Std L" pitchFamily="18" charset="-122"/>
              </a:rPr>
              <a:t>单击此处编辑母版文本样式</a:t>
            </a:r>
          </a:p>
          <a:p>
            <a:pPr marL="0" lvl="1" indent="0" eaLnBrk="1" hangingPunct="1">
              <a:lnSpc>
                <a:spcPct val="150000"/>
              </a:lnSpc>
              <a:buFont typeface="Wingdings" pitchFamily="2" charset="2"/>
              <a:buNone/>
            </a:pPr>
            <a:r>
              <a:rPr kumimoji="0" lang="zh-CN" altLang="en-US" sz="2400">
                <a:ea typeface="Adobe 宋体 Std L" pitchFamily="18" charset="-122"/>
              </a:rPr>
              <a:t>第二级</a:t>
            </a:r>
          </a:p>
          <a:p>
            <a:pPr marL="0" lvl="2" indent="0" eaLnBrk="1" hangingPunct="1">
              <a:lnSpc>
                <a:spcPct val="150000"/>
              </a:lnSpc>
              <a:buFont typeface="Wingdings" pitchFamily="2" charset="2"/>
              <a:buNone/>
            </a:pPr>
            <a:r>
              <a:rPr kumimoji="0" lang="zh-CN" altLang="en-US" sz="2400">
                <a:ea typeface="Adobe 宋体 Std L" pitchFamily="18" charset="-122"/>
              </a:rPr>
              <a:t>第三级</a:t>
            </a:r>
          </a:p>
          <a:p>
            <a:pPr marL="0" lvl="3" indent="0" eaLnBrk="1" hangingPunct="1">
              <a:lnSpc>
                <a:spcPct val="150000"/>
              </a:lnSpc>
              <a:buFont typeface="Wingdings" pitchFamily="2" charset="2"/>
              <a:buNone/>
            </a:pPr>
            <a:r>
              <a:rPr kumimoji="0" lang="zh-CN" altLang="en-US" sz="2400">
                <a:ea typeface="Adobe 宋体 Std L" pitchFamily="18" charset="-122"/>
              </a:rPr>
              <a:t>第四级</a:t>
            </a:r>
          </a:p>
          <a:p>
            <a:pPr marL="0" lvl="4" indent="0" eaLnBrk="1" hangingPunct="1">
              <a:lnSpc>
                <a:spcPct val="150000"/>
              </a:lnSpc>
              <a:buFont typeface="Wingdings" pitchFamily="2" charset="2"/>
              <a:buNone/>
            </a:pPr>
            <a:r>
              <a:rPr kumimoji="0" lang="zh-CN" altLang="en-US" sz="2400">
                <a:ea typeface="Adobe 宋体 Std L" pitchFamily="18" charset="-122"/>
              </a:rPr>
              <a:t>第五级</a:t>
            </a:r>
            <a:endParaRPr kumimoji="0" lang="zh-CN" altLang="en-US" sz="2000">
              <a:latin typeface="Adobe 宋体 Std L" pitchFamily="18" charset="-122"/>
              <a:ea typeface="Adobe 宋体 Std L" pitchFamily="18" charset="-122"/>
              <a:cs typeface="华文细黑" pitchFamily="2" charset="-122"/>
            </a:endParaRPr>
          </a:p>
        </p:txBody>
      </p:sp>
      <p:sp>
        <p:nvSpPr>
          <p:cNvPr id="8" name="标题 3"/>
          <p:cNvSpPr>
            <a:spLocks noGrp="1"/>
          </p:cNvSpPr>
          <p:nvPr userDrawn="1">
            <p:ph type="title" idx="4294967295"/>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9" name="图片 8"/>
          <p:cNvPicPr>
            <a:picLocks noChangeAspect="1"/>
          </p:cNvPicPr>
          <p:nvPr userDrawn="1"/>
        </p:nvPicPr>
        <p:blipFill>
          <a:blip r:embed="rId2" cstate="print">
            <a:duotone>
              <a:schemeClr val="accent1">
                <a:shade val="45000"/>
                <a:satMod val="135000"/>
              </a:schemeClr>
              <a:prstClr val="white"/>
            </a:duotone>
          </a:blip>
          <a:stretch>
            <a:fillRect/>
          </a:stretch>
        </p:blipFill>
        <p:spPr>
          <a:xfrm>
            <a:off x="827584" y="1059582"/>
            <a:ext cx="720080" cy="540060"/>
          </a:xfrm>
          <a:prstGeom prst="rect">
            <a:avLst/>
          </a:prstGeom>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FB08D82C-987C-411A-9F02-A86A79A37A34}" type="slidenum">
              <a:rPr lang="zh-CN" altLang="en-US"/>
              <a:pPr>
                <a:defRPr/>
              </a:pPr>
              <a:t>‹#›</a:t>
            </a:fld>
            <a:endParaRPr lang="en-US" altLang="zh-CN"/>
          </a:p>
        </p:txBody>
      </p:sp>
      <p:sp>
        <p:nvSpPr>
          <p:cNvPr id="3" name="Rectangle 3"/>
          <p:cNvSpPr>
            <a:spLocks noGrp="1" noChangeArrowheads="1"/>
          </p:cNvSpPr>
          <p:nvPr userDrawn="1">
            <p:ph idx="4294967295"/>
          </p:nvPr>
        </p:nvSpPr>
        <p:spPr>
          <a:xfrm>
            <a:off x="468313" y="832247"/>
            <a:ext cx="8229600" cy="3737372"/>
          </a:xfrm>
        </p:spPr>
        <p:txBody>
          <a:bodyPr/>
          <a:lstStyle/>
          <a:p>
            <a:pPr marL="0" lvl="0" indent="0" eaLnBrk="1" hangingPunct="1">
              <a:lnSpc>
                <a:spcPct val="150000"/>
              </a:lnSpc>
              <a:buFont typeface="Wingdings" pitchFamily="2" charset="2"/>
              <a:buNone/>
            </a:pPr>
            <a:r>
              <a:rPr kumimoji="0" lang="zh-CN" altLang="en-US">
                <a:ea typeface="Adobe 宋体 Std L" pitchFamily="18" charset="-122"/>
              </a:rPr>
              <a:t>单击此处编辑母版文本样式</a:t>
            </a:r>
          </a:p>
          <a:p>
            <a:pPr marL="0" lvl="1" indent="0" eaLnBrk="1" hangingPunct="1">
              <a:lnSpc>
                <a:spcPct val="150000"/>
              </a:lnSpc>
              <a:buFont typeface="Wingdings" pitchFamily="2" charset="2"/>
              <a:buNone/>
            </a:pPr>
            <a:r>
              <a:rPr kumimoji="0" lang="zh-CN" altLang="en-US">
                <a:ea typeface="Adobe 宋体 Std L" pitchFamily="18" charset="-122"/>
              </a:rPr>
              <a:t>第二级</a:t>
            </a:r>
          </a:p>
          <a:p>
            <a:pPr marL="0" lvl="2" indent="0" eaLnBrk="1" hangingPunct="1">
              <a:lnSpc>
                <a:spcPct val="150000"/>
              </a:lnSpc>
              <a:buFont typeface="Wingdings" pitchFamily="2" charset="2"/>
              <a:buNone/>
            </a:pPr>
            <a:r>
              <a:rPr kumimoji="0" lang="zh-CN" altLang="en-US">
                <a:ea typeface="Adobe 宋体 Std L" pitchFamily="18" charset="-122"/>
              </a:rPr>
              <a:t>第三级</a:t>
            </a:r>
          </a:p>
          <a:p>
            <a:pPr marL="0" lvl="3" indent="0" eaLnBrk="1" hangingPunct="1">
              <a:lnSpc>
                <a:spcPct val="150000"/>
              </a:lnSpc>
              <a:buFont typeface="Wingdings" pitchFamily="2" charset="2"/>
              <a:buNone/>
            </a:pPr>
            <a:r>
              <a:rPr kumimoji="0" lang="zh-CN" altLang="en-US">
                <a:ea typeface="Adobe 宋体 Std L" pitchFamily="18" charset="-122"/>
              </a:rPr>
              <a:t>第四级</a:t>
            </a:r>
          </a:p>
        </p:txBody>
      </p:sp>
      <p:sp>
        <p:nvSpPr>
          <p:cNvPr id="4" name="标题 3"/>
          <p:cNvSpPr>
            <a:spLocks noGrp="1"/>
          </p:cNvSpPr>
          <p:nvPr userDrawn="1">
            <p:ph type="title" idx="4294967295"/>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pic>
        <p:nvPicPr>
          <p:cNvPr id="5" name="图片 4"/>
          <p:cNvPicPr>
            <a:picLocks noChangeAspect="1"/>
          </p:cNvPicPr>
          <p:nvPr userDrawn="1"/>
        </p:nvPicPr>
        <p:blipFill>
          <a:blip r:embed="rId2" cstate="print">
            <a:duotone>
              <a:schemeClr val="accent1">
                <a:shade val="45000"/>
                <a:satMod val="135000"/>
              </a:schemeClr>
              <a:prstClr val="white"/>
            </a:duotone>
          </a:blip>
          <a:stretch>
            <a:fillRect/>
          </a:stretch>
        </p:blipFill>
        <p:spPr>
          <a:xfrm>
            <a:off x="323528" y="832247"/>
            <a:ext cx="720080" cy="540060"/>
          </a:xfrm>
          <a:prstGeom prst="rect">
            <a:avLst/>
          </a:prstGeom>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FB08D82C-987C-411A-9F02-A86A79A37A34}" type="slidenum">
              <a:rPr lang="zh-CN" altLang="en-US"/>
              <a:pPr>
                <a:defRPr/>
              </a:pPr>
              <a:t>‹#›</a:t>
            </a:fld>
            <a:endParaRPr lang="en-US" altLang="zh-CN"/>
          </a:p>
        </p:txBody>
      </p:sp>
      <p:sp>
        <p:nvSpPr>
          <p:cNvPr id="3" name="Rectangle 3"/>
          <p:cNvSpPr>
            <a:spLocks noGrp="1" noChangeArrowheads="1"/>
          </p:cNvSpPr>
          <p:nvPr userDrawn="1">
            <p:ph idx="4294967295"/>
          </p:nvPr>
        </p:nvSpPr>
        <p:spPr>
          <a:xfrm>
            <a:off x="539750" y="844153"/>
            <a:ext cx="8135938" cy="3737372"/>
          </a:xfrm>
        </p:spPr>
        <p:txBody>
          <a:bodyPr/>
          <a:lstStyle/>
          <a:p>
            <a:pPr lvl="0" eaLnBrk="1" hangingPunct="1">
              <a:lnSpc>
                <a:spcPct val="150000"/>
              </a:lnSpc>
              <a:buClr>
                <a:schemeClr val="accent6"/>
              </a:buClr>
              <a:buFont typeface="Wingdings" pitchFamily="2" charset="2"/>
              <a:buChar char="l"/>
              <a:defRPr/>
            </a:pPr>
            <a:r>
              <a:rPr kumimoji="0" lang="zh-CN" altLang="en-US">
                <a:ea typeface="Adobe 宋体 Std L" pitchFamily="18" charset="-122"/>
              </a:rPr>
              <a:t>单击此处编辑母版文本样式</a:t>
            </a:r>
          </a:p>
          <a:p>
            <a:pPr lvl="1" eaLnBrk="1" hangingPunct="1">
              <a:lnSpc>
                <a:spcPct val="150000"/>
              </a:lnSpc>
              <a:buClr>
                <a:schemeClr val="accent6"/>
              </a:buClr>
              <a:buFont typeface="Wingdings" pitchFamily="2" charset="2"/>
              <a:buChar char="l"/>
              <a:defRPr/>
            </a:pPr>
            <a:r>
              <a:rPr kumimoji="0" lang="zh-CN" altLang="en-US">
                <a:ea typeface="Adobe 宋体 Std L" pitchFamily="18" charset="-122"/>
              </a:rPr>
              <a:t>第二级</a:t>
            </a:r>
          </a:p>
          <a:p>
            <a:pPr lvl="2" eaLnBrk="1" hangingPunct="1">
              <a:lnSpc>
                <a:spcPct val="150000"/>
              </a:lnSpc>
              <a:buClr>
                <a:schemeClr val="accent6"/>
              </a:buClr>
              <a:buFont typeface="Wingdings" pitchFamily="2" charset="2"/>
              <a:buChar char="l"/>
              <a:defRPr/>
            </a:pPr>
            <a:r>
              <a:rPr kumimoji="0" lang="zh-CN" altLang="en-US">
                <a:ea typeface="Adobe 宋体 Std L" pitchFamily="18" charset="-122"/>
              </a:rPr>
              <a:t>第三级</a:t>
            </a:r>
          </a:p>
          <a:p>
            <a:pPr lvl="3" eaLnBrk="1" hangingPunct="1">
              <a:lnSpc>
                <a:spcPct val="150000"/>
              </a:lnSpc>
              <a:buClr>
                <a:schemeClr val="accent6"/>
              </a:buClr>
              <a:buFont typeface="Wingdings" pitchFamily="2" charset="2"/>
              <a:buChar char="l"/>
              <a:defRPr/>
            </a:pPr>
            <a:r>
              <a:rPr kumimoji="0" lang="zh-CN" altLang="en-US">
                <a:ea typeface="Adobe 宋体 Std L" pitchFamily="18" charset="-122"/>
              </a:rPr>
              <a:t>第四级</a:t>
            </a:r>
          </a:p>
          <a:p>
            <a:pPr lvl="4" eaLnBrk="1" hangingPunct="1">
              <a:lnSpc>
                <a:spcPct val="150000"/>
              </a:lnSpc>
              <a:buClr>
                <a:schemeClr val="accent6"/>
              </a:buClr>
              <a:buFont typeface="Wingdings" pitchFamily="2" charset="2"/>
              <a:buChar char="l"/>
              <a:defRPr/>
            </a:pPr>
            <a:r>
              <a:rPr kumimoji="0" lang="zh-CN" altLang="en-US">
                <a:ea typeface="Adobe 宋体 Std L" pitchFamily="18" charset="-122"/>
              </a:rPr>
              <a:t>第五级</a:t>
            </a:r>
            <a:endParaRPr kumimoji="0" lang="en-US" altLang="zh-CN" sz="1600" dirty="0">
              <a:latin typeface="Adobe 宋体 Std L" pitchFamily="18" charset="-122"/>
              <a:ea typeface="Adobe 宋体 Std L" pitchFamily="18" charset="-122"/>
              <a:cs typeface="华文细黑" pitchFamily="2" charset="-122"/>
            </a:endParaRPr>
          </a:p>
        </p:txBody>
      </p:sp>
      <p:sp>
        <p:nvSpPr>
          <p:cNvPr id="4"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dirty="0">
              <a:solidFill>
                <a:schemeClr val="accent6"/>
              </a:solidFill>
              <a:latin typeface="Adobe 黑体 Std R" pitchFamily="34" charset="-122"/>
              <a:ea typeface="Adobe 黑体 Std R" pitchFamily="34" charset="-122"/>
            </a:endParaRPr>
          </a:p>
        </p:txBody>
      </p:sp>
      <p:sp>
        <p:nvSpPr>
          <p:cNvPr id="5" name="TextBox 4"/>
          <p:cNvSpPr txBox="1">
            <a:spLocks noChangeArrowheads="1"/>
          </p:cNvSpPr>
          <p:nvPr userDrawn="1"/>
        </p:nvSpPr>
        <p:spPr bwMode="auto">
          <a:xfrm>
            <a:off x="1071563" y="3053954"/>
            <a:ext cx="7358062" cy="923330"/>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a:spAutoFit/>
          </a:bodyP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eaLnBrk="1" hangingPunct="1">
              <a:defRPr/>
            </a:pPr>
            <a:r>
              <a:rPr lang="en-US" altLang="zh-CN" sz="1800" b="1" dirty="0">
                <a:solidFill>
                  <a:srgbClr val="000000"/>
                </a:solidFill>
                <a:latin typeface="Adobe 宋体 Std L" pitchFamily="18" charset="-122"/>
                <a:ea typeface="Adobe 宋体 Std L" pitchFamily="18" charset="-122"/>
              </a:rPr>
              <a:t>&lt;Context path = “/student” </a:t>
            </a:r>
            <a:r>
              <a:rPr lang="en-US" altLang="zh-CN" sz="1800" b="1" dirty="0" err="1">
                <a:solidFill>
                  <a:srgbClr val="000000"/>
                </a:solidFill>
                <a:latin typeface="Adobe 宋体 Std L" pitchFamily="18" charset="-122"/>
                <a:ea typeface="Adobe 宋体 Std L" pitchFamily="18" charset="-122"/>
              </a:rPr>
              <a:t>docBase</a:t>
            </a:r>
            <a:r>
              <a:rPr lang="en-US" altLang="zh-CN" sz="1800" b="1" dirty="0">
                <a:solidFill>
                  <a:srgbClr val="000000"/>
                </a:solidFill>
                <a:latin typeface="Adobe 宋体 Std L" pitchFamily="18" charset="-122"/>
                <a:ea typeface="Adobe 宋体 Std L" pitchFamily="18" charset="-122"/>
              </a:rPr>
              <a:t>=“D:\</a:t>
            </a:r>
            <a:r>
              <a:rPr lang="en-US" altLang="zh-CN" sz="1800" b="1" dirty="0" err="1">
                <a:solidFill>
                  <a:srgbClr val="000000"/>
                </a:solidFill>
                <a:latin typeface="Adobe 宋体 Std L" pitchFamily="18" charset="-122"/>
                <a:ea typeface="Adobe 宋体 Std L" pitchFamily="18" charset="-122"/>
              </a:rPr>
              <a:t>MyApp</a:t>
            </a:r>
            <a:r>
              <a:rPr lang="en-US" altLang="zh-CN" sz="1800" b="1" dirty="0">
                <a:solidFill>
                  <a:srgbClr val="000000"/>
                </a:solidFill>
                <a:latin typeface="Adobe 宋体 Std L" pitchFamily="18" charset="-122"/>
                <a:ea typeface="Adobe 宋体 Std L" pitchFamily="18" charset="-122"/>
              </a:rPr>
              <a:t>\</a:t>
            </a:r>
            <a:r>
              <a:rPr lang="en-US" altLang="zh-CN" sz="1800" b="1" dirty="0" err="1">
                <a:solidFill>
                  <a:srgbClr val="000000"/>
                </a:solidFill>
                <a:latin typeface="Adobe 宋体 Std L" pitchFamily="18" charset="-122"/>
                <a:ea typeface="Adobe 宋体 Std L" pitchFamily="18" charset="-122"/>
              </a:rPr>
              <a:t>StudentManage</a:t>
            </a:r>
            <a:r>
              <a:rPr lang="en-US" altLang="zh-CN" sz="1800" b="1" dirty="0">
                <a:solidFill>
                  <a:srgbClr val="000000"/>
                </a:solidFill>
                <a:latin typeface="Adobe 宋体 Std L" pitchFamily="18" charset="-122"/>
                <a:ea typeface="Adobe 宋体 Std L" pitchFamily="18" charset="-122"/>
              </a:rPr>
              <a:t>” debug=0 reloadable=“true”&gt;</a:t>
            </a:r>
            <a:endParaRPr lang="zh-CN" altLang="en-US" sz="1800" b="1" dirty="0">
              <a:solidFill>
                <a:srgbClr val="000000"/>
              </a:solidFill>
              <a:latin typeface="Adobe 宋体 Std L" pitchFamily="18" charset="-122"/>
              <a:ea typeface="Adobe 宋体 Std L" pitchFamily="18" charset="-122"/>
            </a:endParaRPr>
          </a:p>
        </p:txBody>
      </p:sp>
      <p:pic>
        <p:nvPicPr>
          <p:cNvPr id="6" name="图片 4"/>
          <p:cNvPicPr>
            <a:picLocks noChangeAspect="1"/>
          </p:cNvPicPr>
          <p:nvPr userDrawn="1"/>
        </p:nvPicPr>
        <p:blipFill>
          <a:blip r:embed="rId2"/>
          <a:srcRect/>
          <a:stretch>
            <a:fillRect/>
          </a:stretch>
        </p:blipFill>
        <p:spPr bwMode="auto">
          <a:xfrm>
            <a:off x="7954963" y="3274221"/>
            <a:ext cx="577850" cy="432197"/>
          </a:xfrm>
          <a:prstGeom prst="rect">
            <a:avLst/>
          </a:prstGeom>
          <a:noFill/>
          <a:ln w="9525">
            <a:noFill/>
            <a:miter lim="800000"/>
            <a:headEnd/>
            <a:tailEnd/>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a:defRPr/>
            </a:pPr>
            <a:r>
              <a:rPr lang="de-DE" altLang="zh-CN"/>
              <a:t>Page </a:t>
            </a:r>
            <a:r>
              <a:rPr lang="de-DE" altLang="zh-CN">
                <a:sym typeface="MS UI Gothic" pitchFamily="34" charset="-128"/>
              </a:rPr>
              <a:t></a:t>
            </a:r>
            <a:r>
              <a:rPr lang="de-DE" altLang="zh-CN"/>
              <a:t> </a:t>
            </a:r>
            <a:fld id="{AD3AC9A5-20D0-4EF6-BA80-73EFC9BE9A7C}" type="slidenum">
              <a:rPr lang="zh-CN" altLang="en-US" smtClean="0"/>
              <a:pPr>
                <a:defRPr/>
              </a:pPr>
              <a:t>‹#›</a:t>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CAEF9EDF-8CA5-4E21-821D-9C2CA8A26E0A}" type="slidenum">
              <a:rPr lang="zh-CN" altLang="en-US"/>
              <a:pPr>
                <a:defRPr/>
              </a:pPr>
              <a:t>‹#›</a:t>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71"/>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C3F620E9-F25D-4328-9790-144ACDEE8CFE}" type="slidenum">
              <a:rPr lang="zh-CN" altLang="en-US"/>
              <a:pPr>
                <a:defRPr/>
              </a:pPr>
              <a:t>‹#›</a:t>
            </a:fld>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15B528E2-8AE1-4CA7-86F2-B2032E1DF511}" type="slidenum">
              <a:rPr lang="zh-CN" altLang="en-US"/>
              <a:pPr>
                <a:defRPr/>
              </a:pPr>
              <a:t>‹#›</a:t>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236935"/>
            <a:ext cx="2051050" cy="43576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8" y="236935"/>
            <a:ext cx="6003925" cy="43576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5A3B6F00-04B7-46A7-AA7E-BB30A0334EC6}" type="slidenum">
              <a:rPr lang="zh-CN" altLang="en-US"/>
              <a:pPr>
                <a:defRPr/>
              </a:pPr>
              <a:t>‹#›</a:t>
            </a:fld>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a:defRPr/>
            </a:pPr>
            <a:r>
              <a:rPr lang="de-DE" altLang="zh-CN"/>
              <a:t>Page </a:t>
            </a:r>
            <a:r>
              <a:rPr lang="de-DE" altLang="zh-CN">
                <a:sym typeface="MS UI Gothic" pitchFamily="34" charset="-128"/>
              </a:rPr>
              <a:t></a:t>
            </a:r>
            <a:r>
              <a:rPr lang="de-DE" altLang="zh-CN"/>
              <a:t> </a:t>
            </a:r>
            <a:fld id="{AD3AC9A5-20D0-4EF6-BA80-73EFC9BE9A7C}" type="slidenum">
              <a:rPr lang="zh-CN" altLang="en-US" smtClean="0"/>
              <a:pPr>
                <a:defRPr/>
              </a:pPr>
              <a:t>‹#›</a:t>
            </a:fld>
            <a:endParaRPr lang="en-US" altLang="zh-CN"/>
          </a:p>
        </p:txBody>
      </p:sp>
      <p:sp>
        <p:nvSpPr>
          <p:cNvPr id="5" name="内容占位符 4"/>
          <p:cNvSpPr>
            <a:spLocks noGrp="1"/>
          </p:cNvSpPr>
          <p:nvPr>
            <p:ph sz="quarter" idx="11"/>
          </p:nvPr>
        </p:nvSpPr>
        <p:spPr>
          <a:xfrm>
            <a:off x="1357290" y="857238"/>
            <a:ext cx="5357834" cy="278607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文本占位符 6"/>
          <p:cNvSpPr>
            <a:spLocks noGrp="1"/>
          </p:cNvSpPr>
          <p:nvPr>
            <p:ph type="body" sz="quarter" idx="12"/>
          </p:nvPr>
        </p:nvSpPr>
        <p:spPr>
          <a:xfrm>
            <a:off x="1428750" y="3929063"/>
            <a:ext cx="5786456" cy="857250"/>
          </a:xfrm>
        </p:spPr>
        <p:style>
          <a:lnRef idx="2">
            <a:schemeClr val="accent2"/>
          </a:lnRef>
          <a:fillRef idx="1">
            <a:schemeClr val="lt1"/>
          </a:fillRef>
          <a:effectRef idx="0">
            <a:schemeClr val="accent2"/>
          </a:effectRef>
          <a:fontRef idx="none"/>
        </p:style>
        <p:txBody>
          <a:bodyPr/>
          <a:lstStyle/>
          <a:p>
            <a:pPr lvl="0"/>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71"/>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image" Target="../media/image2.jpeg"/><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theme" Target="../theme/theme3.xml"/><Relationship Id="rId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97" descr="bg1"/>
          <p:cNvPicPr>
            <a:picLocks noChangeAspect="1" noChangeArrowheads="1"/>
          </p:cNvPicPr>
          <p:nvPr/>
        </p:nvPicPr>
        <p:blipFill>
          <a:blip r:embed="rId15"/>
          <a:srcRect/>
          <a:stretch>
            <a:fillRect/>
          </a:stretch>
        </p:blipFill>
        <p:spPr bwMode="auto">
          <a:xfrm>
            <a:off x="3" y="1"/>
            <a:ext cx="9180513" cy="5163741"/>
          </a:xfrm>
          <a:prstGeom prst="rect">
            <a:avLst/>
          </a:prstGeom>
          <a:noFill/>
          <a:ln w="9525">
            <a:noFill/>
            <a:miter lim="800000"/>
            <a:headEnd/>
            <a:tailEnd/>
          </a:ln>
        </p:spPr>
      </p:pic>
      <p:sp>
        <p:nvSpPr>
          <p:cNvPr id="6147" name="Rectangle 31"/>
          <p:cNvSpPr>
            <a:spLocks noGrp="1" noChangeArrowheads="1"/>
          </p:cNvSpPr>
          <p:nvPr>
            <p:ph type="body" idx="1"/>
          </p:nvPr>
        </p:nvSpPr>
        <p:spPr bwMode="auto">
          <a:xfrm>
            <a:off x="468316" y="844154"/>
            <a:ext cx="8207375" cy="37504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4006" r:id="rId12"/>
    <p:sldLayoutId id="2147484007" r:id="rId13"/>
  </p:sldLayoutIdLst>
  <p:txStyles>
    <p:titleStyle>
      <a:lvl1pPr algn="l" rtl="0" eaLnBrk="1" fontAlgn="base" hangingPunct="1">
        <a:spcBef>
          <a:spcPct val="0"/>
        </a:spcBef>
        <a:spcAft>
          <a:spcPct val="0"/>
        </a:spcAft>
        <a:defRPr kumimoji="1" sz="2400" kern="1200">
          <a:solidFill>
            <a:schemeClr val="tx1"/>
          </a:solidFill>
          <a:latin typeface="+mj-lt"/>
          <a:ea typeface="+mj-ea"/>
          <a:cs typeface="华文细黑" charset="0"/>
        </a:defRPr>
      </a:lvl1pPr>
      <a:lvl2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2pPr>
      <a:lvl3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3pPr>
      <a:lvl4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4pPr>
      <a:lvl5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5pPr>
      <a:lvl6pPr marL="4572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9pPr>
    </p:titleStyle>
    <p:bodyStyle>
      <a:lvl1pPr marL="342900" indent="-342900" algn="l" rtl="0" eaLnBrk="1" fontAlgn="base" hangingPunct="1">
        <a:spcBef>
          <a:spcPct val="20000"/>
        </a:spcBef>
        <a:spcAft>
          <a:spcPct val="0"/>
        </a:spcAft>
        <a:buClr>
          <a:schemeClr val="accent1"/>
        </a:buClr>
        <a:buFont typeface="Wingdings" pitchFamily="2" charset="2"/>
        <a:buChar char="n"/>
        <a:defRPr kumimoji="1" sz="2000" kern="1200">
          <a:solidFill>
            <a:schemeClr val="tx1"/>
          </a:solidFill>
          <a:latin typeface="+mn-lt"/>
          <a:ea typeface="+mn-ea"/>
          <a:cs typeface="华文细黑" charset="0"/>
        </a:defRPr>
      </a:lvl1pPr>
      <a:lvl2pPr marL="742950" indent="-285750" algn="l" rtl="0" eaLnBrk="1" fontAlgn="base" hangingPunct="1">
        <a:spcBef>
          <a:spcPct val="20000"/>
        </a:spcBef>
        <a:spcAft>
          <a:spcPct val="0"/>
        </a:spcAft>
        <a:buClr>
          <a:schemeClr val="accent1"/>
        </a:buClr>
        <a:buFont typeface="Wingdings" pitchFamily="2" charset="2"/>
        <a:buChar char="n"/>
        <a:defRPr kumimoji="1" kern="1200">
          <a:solidFill>
            <a:schemeClr val="tx1"/>
          </a:solidFill>
          <a:latin typeface="+mn-lt"/>
          <a:ea typeface="+mn-ea"/>
          <a:cs typeface="华文细黑" charset="0"/>
        </a:defRPr>
      </a:lvl2pPr>
      <a:lvl3pPr marL="1143000" indent="-228600" algn="l" rtl="0" eaLnBrk="1" fontAlgn="base" hangingPunct="1">
        <a:spcBef>
          <a:spcPct val="20000"/>
        </a:spcBef>
        <a:spcAft>
          <a:spcPct val="0"/>
        </a:spcAft>
        <a:buClr>
          <a:schemeClr val="accent2"/>
        </a:buClr>
        <a:buFont typeface="Wingdings" pitchFamily="2" charset="2"/>
        <a:buChar char="n"/>
        <a:defRPr kumimoji="1" sz="1600" kern="1200">
          <a:solidFill>
            <a:schemeClr val="tx1"/>
          </a:solidFill>
          <a:latin typeface="+mn-lt"/>
          <a:ea typeface="+mn-ea"/>
          <a:cs typeface="华文细黑" charset="0"/>
        </a:defRPr>
      </a:lvl3pPr>
      <a:lvl4pPr marL="1600200" indent="-228600" algn="l" rtl="0" eaLnBrk="1" fontAlgn="base" hangingPunct="1">
        <a:spcBef>
          <a:spcPct val="20000"/>
        </a:spcBef>
        <a:spcAft>
          <a:spcPct val="0"/>
        </a:spcAft>
        <a:buClr>
          <a:schemeClr val="hlink"/>
        </a:buClr>
        <a:buFont typeface="Wingdings" pitchFamily="2" charset="2"/>
        <a:buChar char="n"/>
        <a:defRPr kumimoji="1" sz="1400" kern="1200">
          <a:solidFill>
            <a:schemeClr val="tx1"/>
          </a:solidFill>
          <a:latin typeface="+mn-lt"/>
          <a:ea typeface="+mn-ea"/>
          <a:cs typeface="华文细黑" charset="0"/>
        </a:defRPr>
      </a:lvl4pPr>
      <a:lvl5pPr marL="2057400" indent="-228600" algn="l" rtl="0" eaLnBrk="1" fontAlgn="base" hangingPunct="1">
        <a:spcBef>
          <a:spcPct val="20000"/>
        </a:spcBef>
        <a:spcAft>
          <a:spcPct val="0"/>
        </a:spcAft>
        <a:buChar char="»"/>
        <a:defRPr kumimoji="1" kern="1200">
          <a:solidFill>
            <a:schemeClr val="tx1"/>
          </a:solidFill>
          <a:latin typeface="+mn-lt"/>
          <a:ea typeface="+mn-ea"/>
          <a:cs typeface="华文细黑"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D098F70-FE3F-45C6-9AEC-B1C60845DA3C}" type="datetimeFigureOut">
              <a:rPr lang="zh-CN" altLang="en-US" smtClean="0"/>
              <a:pPr/>
              <a:t>2024/6/3</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6A3ED16-5AD5-49A8-A69C-CF66BCEA162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31"/>
          <p:cNvSpPr>
            <a:spLocks noGrp="1" noChangeArrowheads="1"/>
          </p:cNvSpPr>
          <p:nvPr>
            <p:ph type="body" idx="1"/>
          </p:nvPr>
        </p:nvSpPr>
        <p:spPr bwMode="auto">
          <a:xfrm>
            <a:off x="468316" y="844154"/>
            <a:ext cx="8207375" cy="37504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p>
        </p:txBody>
      </p:sp>
      <p:sp>
        <p:nvSpPr>
          <p:cNvPr id="1029" name="Rectangle 10"/>
          <p:cNvSpPr>
            <a:spLocks noGrp="1" noChangeArrowheads="1"/>
          </p:cNvSpPr>
          <p:nvPr>
            <p:ph type="sldNum" sz="quarter" idx="4"/>
          </p:nvPr>
        </p:nvSpPr>
        <p:spPr bwMode="auto">
          <a:xfrm>
            <a:off x="7235826" y="4893469"/>
            <a:ext cx="1439863" cy="14763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000" b="1">
                <a:latin typeface="Arial" charset="0"/>
              </a:defRPr>
            </a:lvl1pPr>
          </a:lstStyle>
          <a:p>
            <a:pPr>
              <a:defRPr/>
            </a:pPr>
            <a:r>
              <a:rPr lang="de-DE" altLang="zh-CN"/>
              <a:t>Page </a:t>
            </a:r>
            <a:r>
              <a:rPr lang="de-DE" altLang="zh-CN">
                <a:sym typeface="MS UI Gothic" pitchFamily="34" charset="-128"/>
              </a:rPr>
              <a:t></a:t>
            </a:r>
            <a:r>
              <a:rPr lang="de-DE" altLang="zh-CN"/>
              <a:t> </a:t>
            </a:r>
            <a:fld id="{AD3AC9A5-20D0-4EF6-BA80-73EFC9BE9A7C}" type="slidenum">
              <a:rPr lang="zh-CN" altLang="en-US"/>
              <a:pPr>
                <a:defRPr/>
              </a:pPr>
              <a:t>‹#›</a:t>
            </a:fld>
            <a:endParaRPr lang="en-US" altLang="zh-CN"/>
          </a:p>
        </p:txBody>
      </p:sp>
      <p:sp>
        <p:nvSpPr>
          <p:cNvPr id="5124" name="Rectangle 27"/>
          <p:cNvSpPr>
            <a:spLocks noGrp="1" noChangeArrowheads="1"/>
          </p:cNvSpPr>
          <p:nvPr>
            <p:ph type="title"/>
          </p:nvPr>
        </p:nvSpPr>
        <p:spPr bwMode="auto">
          <a:xfrm>
            <a:off x="468316" y="236936"/>
            <a:ext cx="4846637" cy="41076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5125" name="图片 3"/>
          <p:cNvPicPr>
            <a:picLocks noChangeAspect="1"/>
          </p:cNvPicPr>
          <p:nvPr/>
        </p:nvPicPr>
        <p:blipFill>
          <a:blip r:embed="rId36"/>
          <a:srcRect/>
          <a:stretch>
            <a:fillRect/>
          </a:stretch>
        </p:blipFill>
        <p:spPr bwMode="auto">
          <a:xfrm>
            <a:off x="0" y="0"/>
            <a:ext cx="9144000" cy="5143500"/>
          </a:xfrm>
          <a:prstGeom prst="rect">
            <a:avLst/>
          </a:prstGeom>
          <a:noFill/>
          <a:ln w="9525">
            <a:noFill/>
            <a:miter lim="800000"/>
            <a:headEnd/>
            <a:tailEnd/>
          </a:ln>
        </p:spPr>
      </p:pic>
      <p:sp>
        <p:nvSpPr>
          <p:cNvPr id="3" name="矩形 2"/>
          <p:cNvSpPr/>
          <p:nvPr/>
        </p:nvSpPr>
        <p:spPr bwMode="auto">
          <a:xfrm>
            <a:off x="250825" y="485775"/>
            <a:ext cx="8642350" cy="26194"/>
          </a:xfrm>
          <a:prstGeom prst="rect">
            <a:avLst/>
          </a:prstGeom>
          <a:solidFill>
            <a:schemeClr val="accent6"/>
          </a:solidFill>
          <a:ln w="9525" cap="flat" cmpd="sng" algn="ctr">
            <a:noFill/>
            <a:prstDash val="solid"/>
            <a:round/>
            <a:headEnd type="none" w="med" len="med"/>
            <a:tailEnd type="none" w="med" len="med"/>
          </a:ln>
          <a:effectLst/>
        </p:spPr>
        <p:txBody>
          <a:bodyPr/>
          <a:lstStyle/>
          <a:p>
            <a:pPr algn="ctr" eaLnBrk="1" hangingPunct="1">
              <a:defRPr/>
            </a:pPr>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54" r:id="rId1"/>
    <p:sldLayoutId id="2147484008" r:id="rId2"/>
    <p:sldLayoutId id="2147483955" r:id="rId3"/>
    <p:sldLayoutId id="2147484009" r:id="rId4"/>
    <p:sldLayoutId id="2147484011" r:id="rId5"/>
    <p:sldLayoutId id="2147484012" r:id="rId6"/>
    <p:sldLayoutId id="2147484014" r:id="rId7"/>
    <p:sldLayoutId id="2147484013" r:id="rId8"/>
    <p:sldLayoutId id="2147484015" r:id="rId9"/>
    <p:sldLayoutId id="2147483956" r:id="rId10"/>
    <p:sldLayoutId id="2147483957" r:id="rId11"/>
    <p:sldLayoutId id="2147483958" r:id="rId12"/>
    <p:sldLayoutId id="2147483959" r:id="rId13"/>
    <p:sldLayoutId id="2147483960" r:id="rId14"/>
    <p:sldLayoutId id="2147483961" r:id="rId15"/>
    <p:sldLayoutId id="2147483962" r:id="rId16"/>
    <p:sldLayoutId id="2147483963" r:id="rId17"/>
    <p:sldLayoutId id="2147483964" r:id="rId18"/>
    <p:sldLayoutId id="2147483965" r:id="rId19"/>
    <p:sldLayoutId id="2147483966" r:id="rId20"/>
    <p:sldLayoutId id="2147483967" r:id="rId21"/>
    <p:sldLayoutId id="2147483968" r:id="rId22"/>
    <p:sldLayoutId id="2147483969" r:id="rId23"/>
    <p:sldLayoutId id="2147483970" r:id="rId24"/>
    <p:sldLayoutId id="2147483971" r:id="rId25"/>
    <p:sldLayoutId id="2147483972" r:id="rId26"/>
    <p:sldLayoutId id="2147483973" r:id="rId27"/>
    <p:sldLayoutId id="2147483974" r:id="rId28"/>
    <p:sldLayoutId id="2147483975" r:id="rId29"/>
    <p:sldLayoutId id="2147483976" r:id="rId30"/>
    <p:sldLayoutId id="2147483977" r:id="rId31"/>
    <p:sldLayoutId id="2147483978" r:id="rId32"/>
    <p:sldLayoutId id="2147483979" r:id="rId33"/>
    <p:sldLayoutId id="2147484010" r:id="rId34"/>
  </p:sldLayoutIdLst>
  <p:txStyles>
    <p:titleStyle>
      <a:lvl1pPr algn="l" rtl="0" eaLnBrk="1" fontAlgn="base" hangingPunct="1">
        <a:spcBef>
          <a:spcPct val="0"/>
        </a:spcBef>
        <a:spcAft>
          <a:spcPct val="0"/>
        </a:spcAft>
        <a:defRPr kumimoji="1" sz="2400" kern="1200">
          <a:solidFill>
            <a:schemeClr val="tx1"/>
          </a:solidFill>
          <a:latin typeface="+mj-lt"/>
          <a:ea typeface="+mj-ea"/>
          <a:cs typeface="华文细黑" charset="0"/>
        </a:defRPr>
      </a:lvl1pPr>
      <a:lvl2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2pPr>
      <a:lvl3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3pPr>
      <a:lvl4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4pPr>
      <a:lvl5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5pPr>
      <a:lvl6pPr marL="4572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9pPr>
    </p:titleStyle>
    <p:bodyStyle>
      <a:lvl1pPr marL="342900" indent="-342900" algn="l" rtl="0" eaLnBrk="1" fontAlgn="base" hangingPunct="1">
        <a:spcBef>
          <a:spcPct val="20000"/>
        </a:spcBef>
        <a:spcAft>
          <a:spcPct val="0"/>
        </a:spcAft>
        <a:buClr>
          <a:schemeClr val="accent1"/>
        </a:buClr>
        <a:buFont typeface="Wingdings" pitchFamily="2" charset="2"/>
        <a:buChar char="n"/>
        <a:defRPr kumimoji="1" sz="2000" kern="1200">
          <a:solidFill>
            <a:schemeClr val="tx1"/>
          </a:solidFill>
          <a:latin typeface="+mn-lt"/>
          <a:ea typeface="+mn-ea"/>
          <a:cs typeface="华文细黑" charset="0"/>
        </a:defRPr>
      </a:lvl1pPr>
      <a:lvl2pPr marL="742950" indent="-285750" algn="l" rtl="0" eaLnBrk="1" fontAlgn="base" hangingPunct="1">
        <a:spcBef>
          <a:spcPct val="20000"/>
        </a:spcBef>
        <a:spcAft>
          <a:spcPct val="0"/>
        </a:spcAft>
        <a:buClr>
          <a:schemeClr val="accent1"/>
        </a:buClr>
        <a:buFont typeface="Wingdings" pitchFamily="2" charset="2"/>
        <a:buChar char="n"/>
        <a:defRPr kumimoji="1" kern="1200">
          <a:solidFill>
            <a:schemeClr val="tx1"/>
          </a:solidFill>
          <a:latin typeface="+mn-lt"/>
          <a:ea typeface="+mn-ea"/>
          <a:cs typeface="华文细黑" charset="0"/>
        </a:defRPr>
      </a:lvl2pPr>
      <a:lvl3pPr marL="1143000" indent="-228600" algn="l" rtl="0" eaLnBrk="1" fontAlgn="base" hangingPunct="1">
        <a:spcBef>
          <a:spcPct val="20000"/>
        </a:spcBef>
        <a:spcAft>
          <a:spcPct val="0"/>
        </a:spcAft>
        <a:buClr>
          <a:schemeClr val="accent2"/>
        </a:buClr>
        <a:buFont typeface="Wingdings" pitchFamily="2" charset="2"/>
        <a:buChar char="n"/>
        <a:defRPr kumimoji="1" sz="1600" kern="1200">
          <a:solidFill>
            <a:schemeClr val="tx1"/>
          </a:solidFill>
          <a:latin typeface="+mn-lt"/>
          <a:ea typeface="+mn-ea"/>
          <a:cs typeface="华文细黑" charset="0"/>
        </a:defRPr>
      </a:lvl3pPr>
      <a:lvl4pPr marL="1600200" indent="-228600" algn="l" rtl="0" eaLnBrk="1" fontAlgn="base" hangingPunct="1">
        <a:spcBef>
          <a:spcPct val="20000"/>
        </a:spcBef>
        <a:spcAft>
          <a:spcPct val="0"/>
        </a:spcAft>
        <a:buClr>
          <a:schemeClr val="hlink"/>
        </a:buClr>
        <a:buFont typeface="Wingdings" pitchFamily="2" charset="2"/>
        <a:buChar char="n"/>
        <a:defRPr kumimoji="1" sz="1400" kern="1200">
          <a:solidFill>
            <a:schemeClr val="tx1"/>
          </a:solidFill>
          <a:latin typeface="+mn-lt"/>
          <a:ea typeface="+mn-ea"/>
          <a:cs typeface="华文细黑" charset="0"/>
        </a:defRPr>
      </a:lvl4pPr>
      <a:lvl5pPr marL="2057400" indent="-228600" algn="l" rtl="0" eaLnBrk="1" fontAlgn="base" hangingPunct="1">
        <a:spcBef>
          <a:spcPct val="20000"/>
        </a:spcBef>
        <a:spcAft>
          <a:spcPct val="0"/>
        </a:spcAft>
        <a:buChar char="»"/>
        <a:defRPr kumimoji="1" kern="1200">
          <a:solidFill>
            <a:schemeClr val="tx1"/>
          </a:solidFill>
          <a:latin typeface="+mn-lt"/>
          <a:ea typeface="+mn-ea"/>
          <a:cs typeface="华文细黑"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1.xml"/><Relationship Id="rId1" Type="http://schemas.openxmlformats.org/officeDocument/2006/relationships/slideLayout" Target="../slideLayouts/slideLayout31.xml"/><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2.xml"/><Relationship Id="rId1" Type="http://schemas.openxmlformats.org/officeDocument/2006/relationships/slideLayout" Target="../slideLayouts/slideLayout31.xml"/><Relationship Id="rId5" Type="http://schemas.openxmlformats.org/officeDocument/2006/relationships/image" Target="../media/image21.png"/><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9.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2.xml"/><Relationship Id="rId1" Type="http://schemas.openxmlformats.org/officeDocument/2006/relationships/slideLayout" Target="../slideLayouts/slideLayout31.xml"/><Relationship Id="rId4" Type="http://schemas.openxmlformats.org/officeDocument/2006/relationships/image" Target="../media/image25.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4.xml"/><Relationship Id="rId1" Type="http://schemas.openxmlformats.org/officeDocument/2006/relationships/slideLayout" Target="../slideLayouts/slideLayout31.xml"/><Relationship Id="rId4" Type="http://schemas.openxmlformats.org/officeDocument/2006/relationships/image" Target="../media/image26.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8.xml"/><Relationship Id="rId5" Type="http://schemas.openxmlformats.org/officeDocument/2006/relationships/image" Target="../media/image17.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1.xml"/></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9.xml"/><Relationship Id="rId1" Type="http://schemas.openxmlformats.org/officeDocument/2006/relationships/slideLayout" Target="../slideLayouts/slideLayout3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1.xml"/><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9.xml"/><Relationship Id="rId1" Type="http://schemas.openxmlformats.org/officeDocument/2006/relationships/slideLayout" Target="../slideLayouts/slideLayout31.xml"/><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br>
              <a:rPr lang="en-US" altLang="zh-CN" dirty="0">
                <a:solidFill>
                  <a:schemeClr val="tx1"/>
                </a:solidFill>
              </a:rPr>
            </a:br>
            <a:r>
              <a:rPr dirty="0">
                <a:solidFill>
                  <a:schemeClr val="tx1"/>
                </a:solidFill>
              </a:rPr>
              <a:t>第十二章</a:t>
            </a:r>
            <a:r>
              <a:rPr lang="en-US" dirty="0">
                <a:solidFill>
                  <a:schemeClr val="tx1"/>
                </a:solidFill>
              </a:rPr>
              <a:t>  Ajax</a:t>
            </a:r>
            <a:r>
              <a:rPr dirty="0">
                <a:solidFill>
                  <a:schemeClr val="tx1"/>
                </a:solidFill>
              </a:rPr>
              <a:t>技术</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71489"/>
            <a:ext cx="8207375" cy="4000525"/>
          </a:xfrm>
        </p:spPr>
        <p:txBody>
          <a:bodyPr/>
          <a:lstStyle/>
          <a:p>
            <a:r>
              <a:rPr dirty="0"/>
              <a:t>Ajax</a:t>
            </a:r>
            <a:r>
              <a:rPr lang="zh-CN" dirty="0"/>
              <a:t>请求是异步的，或者说是非阻塞的。</a:t>
            </a:r>
            <a:endParaRPr dirty="0"/>
          </a:p>
          <a:p>
            <a:r>
              <a:rPr dirty="0"/>
              <a:t>Ajax</a:t>
            </a:r>
            <a:r>
              <a:rPr lang="zh-CN" dirty="0"/>
              <a:t>应用通过在客户端浏览器和服务器之间引入一个媒介“</a:t>
            </a:r>
            <a:r>
              <a:rPr dirty="0"/>
              <a:t>Ajax Engine</a:t>
            </a:r>
            <a:r>
              <a:rPr lang="zh-CN" dirty="0"/>
              <a:t>”来发送异步请求，客户端可以在响应未到达之前继续当前页面的其它操作，</a:t>
            </a:r>
            <a:r>
              <a:rPr dirty="0"/>
              <a:t>Ajax Engine</a:t>
            </a:r>
            <a:r>
              <a:rPr lang="zh-CN" dirty="0"/>
              <a:t>则继续监听服务器的响应状态，在服务器完成响应后，获取响应结果更新当前页面内容。这种请求方式消除了传统的“发送请求－等待－发送请求－等待”的特性，极大的提高了用户体验。</a:t>
            </a:r>
          </a:p>
        </p:txBody>
      </p:sp>
      <p:sp>
        <p:nvSpPr>
          <p:cNvPr id="4" name="标题 3"/>
          <p:cNvSpPr>
            <a:spLocks noGrp="1"/>
          </p:cNvSpPr>
          <p:nvPr>
            <p:ph type="title"/>
          </p:nvPr>
        </p:nvSpPr>
        <p:spPr/>
        <p:txBody>
          <a:bodyPr/>
          <a:lstStyle/>
          <a:p>
            <a:r>
              <a:rPr lang="en-US" dirty="0"/>
              <a:t>Ajax</a:t>
            </a:r>
            <a:r>
              <a:rPr dirty="0"/>
              <a:t>请求</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71489"/>
            <a:ext cx="8207375" cy="4000525"/>
          </a:xfrm>
        </p:spPr>
        <p:txBody>
          <a:bodyPr/>
          <a:lstStyle/>
          <a:p>
            <a:r>
              <a:rPr dirty="0"/>
              <a:t>Ajax</a:t>
            </a:r>
            <a:r>
              <a:rPr lang="zh-CN" dirty="0"/>
              <a:t>异步请求方式随着时间轴的执行过程</a:t>
            </a:r>
          </a:p>
        </p:txBody>
      </p:sp>
      <p:sp>
        <p:nvSpPr>
          <p:cNvPr id="4" name="标题 3"/>
          <p:cNvSpPr>
            <a:spLocks noGrp="1"/>
          </p:cNvSpPr>
          <p:nvPr>
            <p:ph type="title"/>
          </p:nvPr>
        </p:nvSpPr>
        <p:spPr/>
        <p:txBody>
          <a:bodyPr/>
          <a:lstStyle/>
          <a:p>
            <a:r>
              <a:rPr lang="en-US" dirty="0"/>
              <a:t>Ajax</a:t>
            </a:r>
            <a:r>
              <a:rPr dirty="0"/>
              <a:t>请求</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5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5169" name="Object 1"/>
          <p:cNvGraphicFramePr>
            <a:graphicFrameLocks noChangeAspect="1"/>
          </p:cNvGraphicFramePr>
          <p:nvPr/>
        </p:nvGraphicFramePr>
        <p:xfrm>
          <a:off x="1000100" y="1142990"/>
          <a:ext cx="6143668" cy="3571900"/>
        </p:xfrm>
        <a:graphic>
          <a:graphicData uri="http://schemas.openxmlformats.org/presentationml/2006/ole">
            <mc:AlternateContent xmlns:mc="http://schemas.openxmlformats.org/markup-compatibility/2006">
              <mc:Choice xmlns:v="urn:schemas-microsoft-com:vml" Requires="v">
                <p:oleObj name="Visio" r:id="rId3" imgW="10914728" imgH="6340754" progId="Visio.Drawing.11">
                  <p:embed/>
                </p:oleObj>
              </mc:Choice>
              <mc:Fallback>
                <p:oleObj name="Visio" r:id="rId3" imgW="10914728" imgH="6340754" progId="Visio.Drawing.11">
                  <p:embed/>
                  <p:pic>
                    <p:nvPicPr>
                      <p:cNvPr id="135169"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1142990"/>
                        <a:ext cx="6143668" cy="35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71489"/>
            <a:ext cx="8207375" cy="4000525"/>
          </a:xfrm>
        </p:spPr>
        <p:txBody>
          <a:bodyPr/>
          <a:lstStyle/>
          <a:p>
            <a:r>
              <a:rPr lang="zh-CN" dirty="0"/>
              <a:t>传统</a:t>
            </a:r>
            <a:r>
              <a:rPr dirty="0"/>
              <a:t>Web</a:t>
            </a:r>
            <a:r>
              <a:rPr lang="zh-CN" dirty="0"/>
              <a:t>应用与</a:t>
            </a:r>
            <a:r>
              <a:rPr dirty="0"/>
              <a:t>Ajax</a:t>
            </a:r>
            <a:r>
              <a:rPr lang="zh-CN" dirty="0"/>
              <a:t>应用的请求过程比较</a:t>
            </a:r>
          </a:p>
        </p:txBody>
      </p:sp>
      <p:sp>
        <p:nvSpPr>
          <p:cNvPr id="4" name="标题 3"/>
          <p:cNvSpPr>
            <a:spLocks noGrp="1"/>
          </p:cNvSpPr>
          <p:nvPr>
            <p:ph type="title"/>
          </p:nvPr>
        </p:nvSpPr>
        <p:spPr/>
        <p:txBody>
          <a:bodyPr/>
          <a:lstStyle/>
          <a:p>
            <a:r>
              <a:rPr lang="en-US" dirty="0"/>
              <a:t>Ajax</a:t>
            </a:r>
            <a:r>
              <a:rPr dirty="0"/>
              <a:t>请求</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5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82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8243" name="Object 3"/>
          <p:cNvGraphicFramePr>
            <a:graphicFrameLocks noChangeAspect="1"/>
          </p:cNvGraphicFramePr>
          <p:nvPr>
            <p:extLst>
              <p:ext uri="{D42A27DB-BD31-4B8C-83A1-F6EECF244321}">
                <p14:modId xmlns:p14="http://schemas.microsoft.com/office/powerpoint/2010/main" val="2445676169"/>
              </p:ext>
            </p:extLst>
          </p:nvPr>
        </p:nvGraphicFramePr>
        <p:xfrm>
          <a:off x="251520" y="1203598"/>
          <a:ext cx="4391025" cy="3648075"/>
        </p:xfrm>
        <a:graphic>
          <a:graphicData uri="http://schemas.openxmlformats.org/presentationml/2006/ole">
            <mc:AlternateContent xmlns:mc="http://schemas.openxmlformats.org/markup-compatibility/2006">
              <mc:Choice xmlns:v="urn:schemas-microsoft-com:vml" Requires="v">
                <p:oleObj name="Visio" r:id="rId3" imgW="8038858" imgH="6683045" progId="Visio.Drawing.11">
                  <p:embed/>
                </p:oleObj>
              </mc:Choice>
              <mc:Fallback>
                <p:oleObj name="Visio" r:id="rId3" imgW="8038858" imgH="6683045" progId="Visio.Drawing.11">
                  <p:embed/>
                  <p:pic>
                    <p:nvPicPr>
                      <p:cNvPr id="13824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1203598"/>
                        <a:ext cx="4391025" cy="3648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图片 1">
            <a:extLst>
              <a:ext uri="{FF2B5EF4-FFF2-40B4-BE49-F238E27FC236}">
                <a16:creationId xmlns:a16="http://schemas.microsoft.com/office/drawing/2014/main" id="{48723F30-2B66-489C-A777-3F19B8D4F093}"/>
              </a:ext>
            </a:extLst>
          </p:cNvPr>
          <p:cNvPicPr>
            <a:picLocks noChangeAspect="1"/>
          </p:cNvPicPr>
          <p:nvPr/>
        </p:nvPicPr>
        <p:blipFill>
          <a:blip r:embed="rId5"/>
          <a:stretch>
            <a:fillRect/>
          </a:stretch>
        </p:blipFill>
        <p:spPr>
          <a:xfrm>
            <a:off x="4724018" y="1347614"/>
            <a:ext cx="4231915" cy="30963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68316" y="699542"/>
            <a:ext cx="8352156" cy="4000525"/>
          </a:xfrm>
        </p:spPr>
        <p:txBody>
          <a:bodyPr/>
          <a:lstStyle/>
          <a:p>
            <a:r>
              <a:rPr lang="zh-CN" dirty="0"/>
              <a:t>基于</a:t>
            </a:r>
            <a:r>
              <a:rPr dirty="0"/>
              <a:t>Ajax</a:t>
            </a:r>
            <a:r>
              <a:rPr lang="zh-CN" dirty="0"/>
              <a:t>的应用程序会用到如下关键技术：</a:t>
            </a:r>
          </a:p>
          <a:p>
            <a:pPr lvl="1">
              <a:lnSpc>
                <a:spcPct val="150000"/>
              </a:lnSpc>
            </a:pPr>
            <a:r>
              <a:rPr lang="zh-CN" i="0" dirty="0"/>
              <a:t>使用</a:t>
            </a:r>
            <a:r>
              <a:rPr i="0" dirty="0"/>
              <a:t>XHTML(HTML)</a:t>
            </a:r>
            <a:r>
              <a:rPr lang="zh-CN" i="0" dirty="0"/>
              <a:t>和</a:t>
            </a:r>
            <a:r>
              <a:rPr i="0" dirty="0"/>
              <a:t>CSS</a:t>
            </a:r>
            <a:r>
              <a:rPr lang="zh-CN" i="0" dirty="0"/>
              <a:t>构建标准化的展示层；</a:t>
            </a:r>
          </a:p>
          <a:p>
            <a:pPr lvl="1">
              <a:lnSpc>
                <a:spcPct val="150000"/>
              </a:lnSpc>
            </a:pPr>
            <a:r>
              <a:rPr lang="zh-CN" i="0" dirty="0"/>
              <a:t>使用</a:t>
            </a:r>
            <a:r>
              <a:rPr i="0" dirty="0"/>
              <a:t>DOM</a:t>
            </a:r>
            <a:r>
              <a:rPr lang="zh-CN" i="0" dirty="0"/>
              <a:t>进行动态显示和交互；</a:t>
            </a:r>
          </a:p>
          <a:p>
            <a:pPr lvl="1">
              <a:lnSpc>
                <a:spcPct val="150000"/>
              </a:lnSpc>
            </a:pPr>
            <a:r>
              <a:rPr lang="zh-CN" i="0" dirty="0"/>
              <a:t>使用</a:t>
            </a:r>
            <a:r>
              <a:rPr i="0" dirty="0"/>
              <a:t>XML</a:t>
            </a:r>
            <a:r>
              <a:rPr lang="zh-CN" i="0" dirty="0"/>
              <a:t>或</a:t>
            </a:r>
            <a:r>
              <a:rPr i="0" dirty="0">
                <a:highlight>
                  <a:srgbClr val="FFFF00"/>
                </a:highlight>
              </a:rPr>
              <a:t>JSON</a:t>
            </a:r>
            <a:r>
              <a:rPr lang="zh-CN" i="0" dirty="0"/>
              <a:t>等进行数据交换和操纵；</a:t>
            </a:r>
          </a:p>
          <a:p>
            <a:pPr lvl="1">
              <a:lnSpc>
                <a:spcPct val="150000"/>
              </a:lnSpc>
            </a:pPr>
            <a:r>
              <a:rPr lang="zh-CN" i="0" dirty="0"/>
              <a:t>使用</a:t>
            </a:r>
            <a:r>
              <a:rPr i="0" dirty="0">
                <a:highlight>
                  <a:srgbClr val="FFFF00"/>
                </a:highlight>
              </a:rPr>
              <a:t>XMLHttpRequest</a:t>
            </a:r>
            <a:r>
              <a:rPr lang="en-US" i="0" dirty="0">
                <a:highlight>
                  <a:srgbClr val="FFFF00"/>
                </a:highlight>
              </a:rPr>
              <a:t>s</a:t>
            </a:r>
            <a:r>
              <a:rPr lang="zh-CN" i="0" dirty="0"/>
              <a:t>来和服务器进行异步通信；</a:t>
            </a:r>
          </a:p>
          <a:p>
            <a:pPr lvl="1">
              <a:lnSpc>
                <a:spcPct val="150000"/>
              </a:lnSpc>
            </a:pPr>
            <a:r>
              <a:rPr lang="zh-CN" i="0" dirty="0"/>
              <a:t>使用</a:t>
            </a:r>
            <a:r>
              <a:rPr i="0" dirty="0"/>
              <a:t>JavaScript</a:t>
            </a:r>
            <a:r>
              <a:rPr lang="zh-CN" i="0" dirty="0"/>
              <a:t>将所有元素绑定在一起。</a:t>
            </a:r>
            <a:endParaRPr lang="en-US" altLang="zh-CN" i="0" dirty="0"/>
          </a:p>
          <a:p>
            <a:r>
              <a:rPr dirty="0"/>
              <a:t>其中</a:t>
            </a:r>
            <a:r>
              <a:rPr lang="en-US" dirty="0" err="1">
                <a:highlight>
                  <a:srgbClr val="FFFF00"/>
                </a:highlight>
              </a:rPr>
              <a:t>XMLHttpRequest</a:t>
            </a:r>
            <a:r>
              <a:rPr dirty="0"/>
              <a:t>是</a:t>
            </a:r>
            <a:r>
              <a:rPr lang="en-US" dirty="0"/>
              <a:t>Ajax</a:t>
            </a:r>
            <a:r>
              <a:rPr dirty="0"/>
              <a:t>技术得以实现的一个重要的</a:t>
            </a:r>
            <a:r>
              <a:rPr lang="en-US" dirty="0"/>
              <a:t>JavaScript</a:t>
            </a:r>
            <a:r>
              <a:rPr dirty="0"/>
              <a:t>对象。</a:t>
            </a:r>
          </a:p>
          <a:p>
            <a:pPr lvl="1">
              <a:lnSpc>
                <a:spcPct val="150000"/>
              </a:lnSpc>
            </a:pPr>
            <a:endParaRPr lang="zh-CN" i="0" dirty="0"/>
          </a:p>
        </p:txBody>
      </p:sp>
      <p:sp>
        <p:nvSpPr>
          <p:cNvPr id="4" name="标题 3"/>
          <p:cNvSpPr>
            <a:spLocks noGrp="1"/>
          </p:cNvSpPr>
          <p:nvPr>
            <p:ph type="title"/>
          </p:nvPr>
        </p:nvSpPr>
        <p:spPr/>
        <p:txBody>
          <a:bodyPr/>
          <a:lstStyle/>
          <a:p>
            <a:r>
              <a:rPr lang="en-US" dirty="0"/>
              <a:t>Ajax</a:t>
            </a:r>
            <a:r>
              <a:rPr dirty="0"/>
              <a:t>应用关键技术</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5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82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286280"/>
          </a:xfrm>
        </p:spPr>
        <p:txBody>
          <a:bodyPr/>
          <a:lstStyle/>
          <a:p>
            <a:r>
              <a:rPr dirty="0"/>
              <a:t>XMLHttpRequest</a:t>
            </a:r>
            <a:r>
              <a:rPr lang="zh-CN" dirty="0"/>
              <a:t>是浏览器的一种高级特性，最初这种特性在</a:t>
            </a:r>
            <a:r>
              <a:rPr dirty="0"/>
              <a:t>IE</a:t>
            </a:r>
            <a:r>
              <a:rPr lang="zh-CN" dirty="0"/>
              <a:t>浏览器上实现，随后几乎所有主要的浏览器都实现了这一特性。</a:t>
            </a:r>
            <a:r>
              <a:rPr dirty="0"/>
              <a:t>XMLHttpRequest</a:t>
            </a:r>
            <a:r>
              <a:rPr lang="zh-CN" dirty="0"/>
              <a:t>实质上是一个</a:t>
            </a:r>
            <a:r>
              <a:rPr dirty="0"/>
              <a:t>JavaScript</a:t>
            </a:r>
            <a:r>
              <a:rPr lang="zh-CN" dirty="0"/>
              <a:t>对象，是</a:t>
            </a:r>
            <a:r>
              <a:rPr dirty="0"/>
              <a:t>Ajax</a:t>
            </a:r>
            <a:r>
              <a:rPr lang="zh-CN" dirty="0"/>
              <a:t>的核心，使用这个对象，可以在客户端向服务器发起</a:t>
            </a:r>
            <a:r>
              <a:rPr dirty="0"/>
              <a:t>HTTP</a:t>
            </a:r>
            <a:r>
              <a:rPr lang="zh-CN" dirty="0"/>
              <a:t>请求，并且可以访问和处理服务器返回的应答数据。</a:t>
            </a:r>
          </a:p>
          <a:p>
            <a:r>
              <a:rPr lang="zh-CN" dirty="0"/>
              <a:t>目前，几乎所有浏览器（如：</a:t>
            </a:r>
            <a:r>
              <a:rPr dirty="0"/>
              <a:t>IE7+</a:t>
            </a:r>
            <a:r>
              <a:rPr lang="zh-CN" dirty="0"/>
              <a:t>、</a:t>
            </a:r>
            <a:r>
              <a:rPr dirty="0"/>
              <a:t>Firefox</a:t>
            </a:r>
            <a:r>
              <a:rPr lang="zh-CN" dirty="0"/>
              <a:t>、</a:t>
            </a:r>
            <a:r>
              <a:rPr dirty="0"/>
              <a:t>Chrome</a:t>
            </a:r>
            <a:r>
              <a:rPr lang="zh-CN" dirty="0"/>
              <a:t>、</a:t>
            </a:r>
            <a:r>
              <a:rPr dirty="0"/>
              <a:t>Safari</a:t>
            </a:r>
            <a:r>
              <a:rPr lang="zh-CN" dirty="0"/>
              <a:t>以及</a:t>
            </a:r>
            <a:r>
              <a:rPr dirty="0"/>
              <a:t>Opera</a:t>
            </a:r>
            <a:r>
              <a:rPr lang="zh-CN" dirty="0"/>
              <a:t>）均支持</a:t>
            </a:r>
            <a:r>
              <a:rPr dirty="0">
                <a:solidFill>
                  <a:srgbClr val="FF0000"/>
                </a:solidFill>
              </a:rPr>
              <a:t>XMLHttpRequest</a:t>
            </a:r>
            <a:r>
              <a:rPr lang="zh-CN" dirty="0">
                <a:solidFill>
                  <a:srgbClr val="FF0000"/>
                </a:solidFill>
              </a:rPr>
              <a:t>对象</a:t>
            </a:r>
            <a:r>
              <a:rPr lang="zh-CN" dirty="0"/>
              <a:t>，仅有一些老版本的</a:t>
            </a:r>
            <a:r>
              <a:rPr dirty="0"/>
              <a:t>Internet Explorer</a:t>
            </a:r>
            <a:r>
              <a:rPr lang="zh-CN" dirty="0"/>
              <a:t>（如：</a:t>
            </a:r>
            <a:r>
              <a:rPr dirty="0"/>
              <a:t>IE5</a:t>
            </a:r>
            <a:r>
              <a:rPr lang="zh-CN" dirty="0"/>
              <a:t>和</a:t>
            </a:r>
            <a:r>
              <a:rPr dirty="0"/>
              <a:t>IE6</a:t>
            </a:r>
            <a:r>
              <a:rPr lang="zh-CN" dirty="0"/>
              <a:t>）使用</a:t>
            </a:r>
            <a:r>
              <a:rPr u="sng" dirty="0">
                <a:solidFill>
                  <a:srgbClr val="FF0000"/>
                </a:solidFill>
              </a:rPr>
              <a:t>ActiveXObject</a:t>
            </a:r>
            <a:r>
              <a:rPr lang="zh-CN" dirty="0"/>
              <a:t>对象。</a:t>
            </a:r>
          </a:p>
          <a:p>
            <a:pPr>
              <a:buNone/>
            </a:pPr>
            <a:endParaRPr lang="zh-CN" i="0" dirty="0"/>
          </a:p>
          <a:p>
            <a:endParaRPr dirty="0"/>
          </a:p>
        </p:txBody>
      </p:sp>
      <p:sp>
        <p:nvSpPr>
          <p:cNvPr id="4" name="标题 3"/>
          <p:cNvSpPr>
            <a:spLocks noGrp="1"/>
          </p:cNvSpPr>
          <p:nvPr>
            <p:ph type="title"/>
          </p:nvPr>
        </p:nvSpPr>
        <p:spPr>
          <a:xfrm>
            <a:off x="468316" y="17845"/>
            <a:ext cx="6032510" cy="410765"/>
          </a:xfrm>
        </p:spPr>
        <p:txBody>
          <a:bodyPr/>
          <a:lstStyle/>
          <a:p>
            <a:r>
              <a:rPr lang="en-US" dirty="0"/>
              <a:t>12.1.2  </a:t>
            </a:r>
            <a:r>
              <a:rPr lang="en-US" dirty="0" err="1"/>
              <a:t>XMLHttpRequest</a:t>
            </a:r>
            <a:r>
              <a:rPr dirty="0"/>
              <a:t>介绍</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dirty="0" err="1"/>
              <a:t>XMLHttpRequest</a:t>
            </a:r>
            <a:r>
              <a:rPr dirty="0"/>
              <a:t>介绍</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a:extLst>
              <a:ext uri="{FF2B5EF4-FFF2-40B4-BE49-F238E27FC236}">
                <a16:creationId xmlns:a16="http://schemas.microsoft.com/office/drawing/2014/main" id="{8BAA0FF5-FF34-4001-BA12-F84CE7DF41BA}"/>
              </a:ext>
            </a:extLst>
          </p:cNvPr>
          <p:cNvSpPr/>
          <p:nvPr/>
        </p:nvSpPr>
        <p:spPr>
          <a:xfrm>
            <a:off x="483548" y="843558"/>
            <a:ext cx="8336923" cy="3416320"/>
          </a:xfrm>
          <a:prstGeom prst="rect">
            <a:avLst/>
          </a:prstGeom>
        </p:spPr>
        <p:txBody>
          <a:bodyPr wrap="square">
            <a:spAutoFit/>
          </a:bodyPr>
          <a:lstStyle/>
          <a:p>
            <a:pPr marL="342900" indent="-342900">
              <a:buAutoNum type="arabicPeriod"/>
            </a:pPr>
            <a:r>
              <a:rPr lang="zh-CN" altLang="en-US" dirty="0"/>
              <a:t>第一步（得到XMLHttpRequest）</a:t>
            </a:r>
            <a:endParaRPr lang="en-US" altLang="zh-CN" dirty="0"/>
          </a:p>
          <a:p>
            <a:pPr marL="342900" indent="-342900">
              <a:buAutoNum type="arabicPeriod"/>
            </a:pPr>
            <a:endParaRPr lang="zh-CN" altLang="en-US" dirty="0"/>
          </a:p>
          <a:p>
            <a:r>
              <a:rPr lang="zh-CN" altLang="en-US" dirty="0"/>
              <a:t>  * ajax其实只需要学习一个对象：XMLHttpRequest，如果掌握了它，就掌握了ajax！！！</a:t>
            </a:r>
            <a:endParaRPr lang="en-US" altLang="zh-CN" dirty="0"/>
          </a:p>
          <a:p>
            <a:endParaRPr lang="zh-CN" altLang="en-US" dirty="0"/>
          </a:p>
          <a:p>
            <a:r>
              <a:rPr lang="zh-CN" altLang="en-US" dirty="0"/>
              <a:t>  * 得到XMLHttpRequest   </a:t>
            </a:r>
            <a:r>
              <a:rPr lang="en-US" altLang="zh-CN" dirty="0"/>
              <a:t>&lt;Script&gt;                         &lt;/Script&gt;</a:t>
            </a:r>
          </a:p>
          <a:p>
            <a:endParaRPr lang="zh-CN" altLang="en-US" dirty="0">
              <a:solidFill>
                <a:srgbClr val="FF0000"/>
              </a:solidFill>
            </a:endParaRPr>
          </a:p>
          <a:p>
            <a:r>
              <a:rPr lang="zh-CN" altLang="en-US" dirty="0">
                <a:solidFill>
                  <a:srgbClr val="FF0000"/>
                </a:solidFill>
              </a:rPr>
              <a:t>    &gt; 大多数浏览器都支持：var xmlHttp = new XMLHttpRequest();</a:t>
            </a:r>
            <a:endParaRPr lang="en-US" altLang="zh-CN" dirty="0">
              <a:solidFill>
                <a:srgbClr val="FF0000"/>
              </a:solidFill>
            </a:endParaRPr>
          </a:p>
          <a:p>
            <a:endParaRPr lang="zh-CN" altLang="en-US" dirty="0"/>
          </a:p>
          <a:p>
            <a:r>
              <a:rPr lang="zh-CN" altLang="en-US" dirty="0"/>
              <a:t>    &gt; IE6.0：var xmlHttp = new ActiveXObject("Msxml2.XMLHTTP");</a:t>
            </a:r>
            <a:endParaRPr lang="en-US" altLang="zh-CN" dirty="0"/>
          </a:p>
          <a:p>
            <a:endParaRPr lang="zh-CN" altLang="en-US" dirty="0"/>
          </a:p>
          <a:p>
            <a:r>
              <a:rPr lang="zh-CN" altLang="en-US" dirty="0"/>
              <a:t>    &gt; IE5.5以更早版本的IE：var xmlHttp = new ActiveXObject("Microsoft.XMLHTTP");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barn(inVertical)">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xEl>
                                              <p:pRg st="4" end="4"/>
                                            </p:txEl>
                                          </p:spTgt>
                                        </p:tgtEl>
                                        <p:attrNameLst>
                                          <p:attrName>style.visibility</p:attrName>
                                        </p:attrNameLst>
                                      </p:cBhvr>
                                      <p:to>
                                        <p:strVal val="visible"/>
                                      </p:to>
                                    </p:set>
                                    <p:animEffect transition="in" filter="fade">
                                      <p:cBhvr>
                                        <p:cTn id="12" dur="1000"/>
                                        <p:tgtEl>
                                          <p:spTgt spid="10">
                                            <p:txEl>
                                              <p:pRg st="4" end="4"/>
                                            </p:txEl>
                                          </p:spTgt>
                                        </p:tgtEl>
                                      </p:cBhvr>
                                    </p:animEffect>
                                    <p:anim calcmode="lin" valueType="num">
                                      <p:cBhvr>
                                        <p:cTn id="13" dur="1000" fill="hold"/>
                                        <p:tgtEl>
                                          <p:spTgt spid="10">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animEffect transition="in" filter="wipe(down)">
                                      <p:cBhvr>
                                        <p:cTn id="19" dur="500"/>
                                        <p:tgtEl>
                                          <p:spTgt spid="10">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0">
                                            <p:txEl>
                                              <p:pRg st="8" end="8"/>
                                            </p:txEl>
                                          </p:spTgt>
                                        </p:tgtEl>
                                        <p:attrNameLst>
                                          <p:attrName>style.visibility</p:attrName>
                                        </p:attrNameLst>
                                      </p:cBhvr>
                                      <p:to>
                                        <p:strVal val="visible"/>
                                      </p:to>
                                    </p:set>
                                    <p:animEffect transition="in" filter="barn(inVertical)">
                                      <p:cBhvr>
                                        <p:cTn id="24" dur="500"/>
                                        <p:tgtEl>
                                          <p:spTgt spid="10">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0">
                                            <p:txEl>
                                              <p:pRg st="10" end="10"/>
                                            </p:txEl>
                                          </p:spTgt>
                                        </p:tgtEl>
                                        <p:attrNameLst>
                                          <p:attrName>style.visibility</p:attrName>
                                        </p:attrNameLst>
                                      </p:cBhvr>
                                      <p:to>
                                        <p:strVal val="visible"/>
                                      </p:to>
                                    </p:set>
                                    <p:animEffect transition="in" filter="barn(inVertical)">
                                      <p:cBhvr>
                                        <p:cTn id="29" dur="500"/>
                                        <p:tgtEl>
                                          <p:spTgt spid="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2357452"/>
          </a:xfrm>
        </p:spPr>
        <p:txBody>
          <a:bodyPr/>
          <a:lstStyle/>
          <a:p>
            <a:r>
              <a:rPr lang="zh-CN" sz="1400" dirty="0"/>
              <a:t>为了兼顾上述两种情况对</a:t>
            </a:r>
            <a:r>
              <a:rPr sz="1400" dirty="0"/>
              <a:t>Ajax</a:t>
            </a:r>
            <a:r>
              <a:rPr lang="zh-CN" sz="1400" dirty="0"/>
              <a:t>的支持，同时也使代码更加严谨，可以分别对两种对象进行创建尝试，若均不能正常创建，则向用户提示错误信息。</a:t>
            </a:r>
          </a:p>
          <a:p>
            <a:endParaRPr lang="zh-CN" dirty="0"/>
          </a:p>
          <a:p>
            <a:endParaRPr lang="zh-CN" dirty="0"/>
          </a:p>
          <a:p>
            <a:pPr>
              <a:buNone/>
            </a:pPr>
            <a:endParaRPr lang="zh-CN" i="0" dirty="0"/>
          </a:p>
          <a:p>
            <a:endParaRPr dirty="0"/>
          </a:p>
        </p:txBody>
      </p:sp>
      <p:sp>
        <p:nvSpPr>
          <p:cNvPr id="4" name="标题 3"/>
          <p:cNvSpPr>
            <a:spLocks noGrp="1"/>
          </p:cNvSpPr>
          <p:nvPr>
            <p:ph type="title"/>
          </p:nvPr>
        </p:nvSpPr>
        <p:spPr/>
        <p:txBody>
          <a:bodyPr/>
          <a:lstStyle/>
          <a:p>
            <a:r>
              <a:rPr lang="en-US" dirty="0" err="1"/>
              <a:t>XMLHttpRequest</a:t>
            </a:r>
            <a:r>
              <a:rPr dirty="0"/>
              <a:t>介绍</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占位符 5"/>
          <p:cNvSpPr txBox="1">
            <a:spLocks/>
          </p:cNvSpPr>
          <p:nvPr/>
        </p:nvSpPr>
        <p:spPr bwMode="auto">
          <a:xfrm>
            <a:off x="888950" y="1187974"/>
            <a:ext cx="7429552" cy="3937681"/>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buClr>
                <a:schemeClr val="accent1"/>
              </a:buClr>
            </a:pPr>
            <a:r>
              <a:rPr kumimoji="1" lang="zh-CN" altLang="en-US" sz="1200" b="1" dirty="0">
                <a:latin typeface="Adobe 仿宋 Std R" pitchFamily="18" charset="-122"/>
                <a:ea typeface="Adobe 仿宋 Std R" pitchFamily="18" charset="-122"/>
                <a:cs typeface="宋体" charset="0"/>
              </a:rPr>
              <a:t>* 编写创建</a:t>
            </a:r>
            <a:r>
              <a:rPr kumimoji="1" lang="en-US" altLang="zh-CN" sz="1200" b="1" dirty="0" err="1">
                <a:latin typeface="Adobe 仿宋 Std R" pitchFamily="18" charset="-122"/>
                <a:ea typeface="Adobe 仿宋 Std R" pitchFamily="18" charset="-122"/>
                <a:cs typeface="宋体" charset="0"/>
              </a:rPr>
              <a:t>XMLHttpRequest</a:t>
            </a:r>
            <a:r>
              <a:rPr kumimoji="1" lang="zh-CN" altLang="en-US" sz="1200" b="1" dirty="0">
                <a:latin typeface="Adobe 仿宋 Std R" pitchFamily="18" charset="-122"/>
                <a:ea typeface="Adobe 仿宋 Std R" pitchFamily="18" charset="-122"/>
                <a:cs typeface="宋体" charset="0"/>
              </a:rPr>
              <a:t>对象的函数    </a:t>
            </a:r>
            <a:r>
              <a:rPr kumimoji="1" lang="en-US" altLang="zh-CN" sz="1200" b="1" dirty="0">
                <a:solidFill>
                  <a:srgbClr val="0000CC"/>
                </a:solidFill>
                <a:latin typeface="Adobe 仿宋 Std R" pitchFamily="18" charset="-122"/>
                <a:ea typeface="Adobe 仿宋 Std R" pitchFamily="18" charset="-122"/>
                <a:cs typeface="宋体" charset="0"/>
              </a:rPr>
              <a:t>var </a:t>
            </a:r>
            <a:r>
              <a:rPr kumimoji="1" lang="en-US" altLang="zh-CN" sz="1200" b="1" dirty="0" err="1">
                <a:solidFill>
                  <a:srgbClr val="0000CC"/>
                </a:solidFill>
                <a:latin typeface="Adobe 仿宋 Std R" pitchFamily="18" charset="-122"/>
                <a:ea typeface="Adobe 仿宋 Std R" pitchFamily="18" charset="-122"/>
                <a:cs typeface="宋体" charset="0"/>
              </a:rPr>
              <a:t>xmlHttp</a:t>
            </a:r>
            <a:r>
              <a:rPr kumimoji="1" lang="en-US" altLang="zh-CN" sz="1200" b="1" dirty="0">
                <a:solidFill>
                  <a:srgbClr val="0000CC"/>
                </a:solidFill>
                <a:latin typeface="Adobe 仿宋 Std R" pitchFamily="18" charset="-122"/>
                <a:ea typeface="Adobe 仿宋 Std R" pitchFamily="18" charset="-122"/>
                <a:cs typeface="宋体" charset="0"/>
              </a:rPr>
              <a:t>= </a:t>
            </a:r>
            <a:r>
              <a:rPr kumimoji="1" lang="en-US" altLang="zh-CN" sz="1200" b="1" dirty="0" err="1">
                <a:solidFill>
                  <a:srgbClr val="0000CC"/>
                </a:solidFill>
                <a:latin typeface="Adobe 仿宋 Std R" pitchFamily="18" charset="-122"/>
                <a:ea typeface="Adobe 仿宋 Std R" pitchFamily="18" charset="-122"/>
                <a:cs typeface="宋体" charset="0"/>
              </a:rPr>
              <a:t>createXMLHttpRequest</a:t>
            </a:r>
            <a:r>
              <a:rPr kumimoji="1" lang="en-US" altLang="zh-CN" sz="1200" b="1" dirty="0">
                <a:solidFill>
                  <a:srgbClr val="0000CC"/>
                </a:solidFill>
                <a:latin typeface="Adobe 仿宋 Std R" pitchFamily="18" charset="-122"/>
                <a:ea typeface="Adobe 仿宋 Std R" pitchFamily="18" charset="-122"/>
                <a:cs typeface="宋体" charset="0"/>
              </a:rPr>
              <a:t>() </a:t>
            </a:r>
            <a:r>
              <a:rPr kumimoji="1" lang="zh-CN" altLang="en-US" sz="1200" b="1" dirty="0">
                <a:solidFill>
                  <a:srgbClr val="0000CC"/>
                </a:solidFill>
                <a:latin typeface="Adobe 仿宋 Std R" pitchFamily="18" charset="-122"/>
                <a:ea typeface="Adobe 仿宋 Std R" pitchFamily="18" charset="-122"/>
                <a:cs typeface="宋体" charset="0"/>
              </a:rPr>
              <a:t>；</a:t>
            </a:r>
          </a:p>
          <a:p>
            <a:pPr fontAlgn="base">
              <a:lnSpc>
                <a:spcPct val="150000"/>
              </a:lnSpc>
              <a:spcBef>
                <a:spcPct val="0"/>
              </a:spcBef>
              <a:spcAft>
                <a:spcPct val="0"/>
              </a:spcAft>
              <a:buClr>
                <a:schemeClr val="accent1"/>
              </a:buClr>
            </a:pPr>
            <a:r>
              <a:rPr kumimoji="1" lang="zh-CN" altLang="en-US" sz="1200" b="1" dirty="0">
                <a:latin typeface="Adobe 仿宋 Std R" pitchFamily="18" charset="-122"/>
                <a:ea typeface="Adobe 仿宋 Std R" pitchFamily="18" charset="-122"/>
                <a:cs typeface="宋体" charset="0"/>
              </a:rPr>
              <a:t>  </a:t>
            </a:r>
            <a:r>
              <a:rPr kumimoji="1" lang="en-US" altLang="zh-CN" sz="1200" b="1" dirty="0">
                <a:latin typeface="Adobe 仿宋 Std R" pitchFamily="18" charset="-122"/>
                <a:ea typeface="Adobe 仿宋 Std R" pitchFamily="18" charset="-122"/>
                <a:cs typeface="宋体" charset="0"/>
              </a:rPr>
              <a:t>function </a:t>
            </a:r>
            <a:r>
              <a:rPr kumimoji="1" lang="en-US" altLang="zh-CN" sz="1200" b="1" dirty="0" err="1">
                <a:latin typeface="Adobe 仿宋 Std R" pitchFamily="18" charset="-122"/>
                <a:ea typeface="Adobe 仿宋 Std R" pitchFamily="18" charset="-122"/>
                <a:cs typeface="宋体" charset="0"/>
              </a:rPr>
              <a:t>createXMLHttpRequest</a:t>
            </a:r>
            <a:r>
              <a:rPr kumimoji="1" lang="en-US" altLang="zh-CN" sz="1200" b="1" dirty="0">
                <a:latin typeface="Adobe 仿宋 Std R" pitchFamily="18" charset="-122"/>
                <a:ea typeface="Adobe 仿宋 Std R" pitchFamily="18" charset="-122"/>
                <a:cs typeface="宋体" charset="0"/>
              </a:rPr>
              <a:t>() {   //</a:t>
            </a:r>
            <a:r>
              <a:rPr kumimoji="1" lang="zh-CN" altLang="en-US" sz="1200" b="1" dirty="0">
                <a:latin typeface="Adobe 仿宋 Std R" pitchFamily="18" charset="-122"/>
                <a:ea typeface="Adobe 仿宋 Std R" pitchFamily="18" charset="-122"/>
                <a:cs typeface="宋体" charset="0"/>
              </a:rPr>
              <a:t>命名函数</a:t>
            </a:r>
            <a:endParaRPr kumimoji="1" lang="en-US" altLang="zh-CN" sz="1200" b="1" dirty="0">
              <a:latin typeface="Adobe 仿宋 Std R" pitchFamily="18" charset="-122"/>
              <a:ea typeface="Adobe 仿宋 Std R" pitchFamily="18" charset="-122"/>
              <a:cs typeface="宋体" charset="0"/>
            </a:endParaRPr>
          </a:p>
          <a:p>
            <a:pPr fontAlgn="base">
              <a:lnSpc>
                <a:spcPct val="150000"/>
              </a:lnSpc>
              <a:spcBef>
                <a:spcPct val="0"/>
              </a:spcBef>
              <a:spcAft>
                <a:spcPct val="0"/>
              </a:spcAft>
              <a:buClr>
                <a:schemeClr val="accent1"/>
              </a:buClr>
            </a:pPr>
            <a:r>
              <a:rPr kumimoji="1" lang="en-US" altLang="zh-CN" sz="1200" b="1" dirty="0">
                <a:latin typeface="Adobe 仿宋 Std R" pitchFamily="18" charset="-122"/>
                <a:ea typeface="Adobe 仿宋 Std R" pitchFamily="18" charset="-122"/>
                <a:cs typeface="宋体" charset="0"/>
              </a:rPr>
              <a:t>      try {</a:t>
            </a:r>
          </a:p>
          <a:p>
            <a:pPr fontAlgn="base">
              <a:lnSpc>
                <a:spcPct val="150000"/>
              </a:lnSpc>
              <a:spcBef>
                <a:spcPct val="0"/>
              </a:spcBef>
              <a:spcAft>
                <a:spcPct val="0"/>
              </a:spcAft>
              <a:buClr>
                <a:schemeClr val="accent1"/>
              </a:buClr>
            </a:pPr>
            <a:r>
              <a:rPr kumimoji="1" lang="en-US" altLang="zh-CN" sz="1200" b="1" dirty="0">
                <a:latin typeface="Adobe 仿宋 Std R" pitchFamily="18" charset="-122"/>
                <a:ea typeface="Adobe 仿宋 Std R" pitchFamily="18" charset="-122"/>
                <a:cs typeface="宋体" charset="0"/>
              </a:rPr>
              <a:t>          return new </a:t>
            </a:r>
            <a:r>
              <a:rPr kumimoji="1" lang="en-US" altLang="zh-CN" sz="1200" b="1" dirty="0" err="1">
                <a:latin typeface="Adobe 仿宋 Std R" pitchFamily="18" charset="-122"/>
                <a:ea typeface="Adobe 仿宋 Std R" pitchFamily="18" charset="-122"/>
                <a:cs typeface="宋体" charset="0"/>
              </a:rPr>
              <a:t>XMLHttpRequest</a:t>
            </a:r>
            <a:r>
              <a:rPr kumimoji="1" lang="en-US" altLang="zh-CN" sz="1200" b="1" dirty="0">
                <a:latin typeface="Adobe 仿宋 Std R" pitchFamily="18" charset="-122"/>
                <a:ea typeface="Adobe 仿宋 Std R" pitchFamily="18" charset="-122"/>
                <a:cs typeface="宋体" charset="0"/>
              </a:rPr>
              <a:t>();</a:t>
            </a:r>
          </a:p>
          <a:p>
            <a:pPr fontAlgn="base">
              <a:lnSpc>
                <a:spcPct val="150000"/>
              </a:lnSpc>
              <a:spcBef>
                <a:spcPct val="0"/>
              </a:spcBef>
              <a:spcAft>
                <a:spcPct val="0"/>
              </a:spcAft>
              <a:buClr>
                <a:schemeClr val="accent1"/>
              </a:buClr>
            </a:pPr>
            <a:r>
              <a:rPr kumimoji="1" lang="en-US" altLang="zh-CN" sz="1200" b="1" dirty="0">
                <a:latin typeface="Adobe 仿宋 Std R" pitchFamily="18" charset="-122"/>
                <a:ea typeface="Adobe 仿宋 Std R" pitchFamily="18" charset="-122"/>
                <a:cs typeface="宋体" charset="0"/>
              </a:rPr>
              <a:t>      } catch(e) {</a:t>
            </a:r>
          </a:p>
          <a:p>
            <a:pPr fontAlgn="base">
              <a:lnSpc>
                <a:spcPct val="150000"/>
              </a:lnSpc>
              <a:spcBef>
                <a:spcPct val="0"/>
              </a:spcBef>
              <a:spcAft>
                <a:spcPct val="0"/>
              </a:spcAft>
              <a:buClr>
                <a:schemeClr val="accent1"/>
              </a:buClr>
            </a:pPr>
            <a:r>
              <a:rPr kumimoji="1" lang="en-US" altLang="zh-CN" sz="1200" b="1" dirty="0">
                <a:latin typeface="Adobe 仿宋 Std R" pitchFamily="18" charset="-122"/>
                <a:ea typeface="Adobe 仿宋 Std R" pitchFamily="18" charset="-122"/>
                <a:cs typeface="宋体" charset="0"/>
              </a:rPr>
              <a:t>          try {</a:t>
            </a:r>
          </a:p>
          <a:p>
            <a:pPr fontAlgn="base">
              <a:lnSpc>
                <a:spcPct val="150000"/>
              </a:lnSpc>
              <a:spcBef>
                <a:spcPct val="0"/>
              </a:spcBef>
              <a:spcAft>
                <a:spcPct val="0"/>
              </a:spcAft>
              <a:buClr>
                <a:schemeClr val="accent1"/>
              </a:buClr>
            </a:pPr>
            <a:r>
              <a:rPr kumimoji="1" lang="en-US" altLang="zh-CN" sz="1200" b="1" dirty="0">
                <a:latin typeface="Adobe 仿宋 Std R" pitchFamily="18" charset="-122"/>
                <a:ea typeface="Adobe 仿宋 Std R" pitchFamily="18" charset="-122"/>
                <a:cs typeface="宋体" charset="0"/>
              </a:rPr>
              <a:t>	      return new </a:t>
            </a:r>
            <a:r>
              <a:rPr kumimoji="1" lang="en-US" altLang="zh-CN" sz="1200" b="1" dirty="0" err="1">
                <a:latin typeface="Adobe 仿宋 Std R" pitchFamily="18" charset="-122"/>
                <a:ea typeface="Adobe 仿宋 Std R" pitchFamily="18" charset="-122"/>
                <a:cs typeface="宋体" charset="0"/>
              </a:rPr>
              <a:t>ActiveXObject</a:t>
            </a:r>
            <a:r>
              <a:rPr kumimoji="1" lang="en-US" altLang="zh-CN" sz="1200" b="1" dirty="0">
                <a:latin typeface="Adobe 仿宋 Std R" pitchFamily="18" charset="-122"/>
                <a:ea typeface="Adobe 仿宋 Std R" pitchFamily="18" charset="-122"/>
                <a:cs typeface="宋体" charset="0"/>
              </a:rPr>
              <a:t>("Msxml2.XMLHTTP");</a:t>
            </a:r>
          </a:p>
          <a:p>
            <a:pPr fontAlgn="base">
              <a:lnSpc>
                <a:spcPct val="150000"/>
              </a:lnSpc>
              <a:spcBef>
                <a:spcPct val="0"/>
              </a:spcBef>
              <a:spcAft>
                <a:spcPct val="0"/>
              </a:spcAft>
              <a:buClr>
                <a:schemeClr val="accent1"/>
              </a:buClr>
            </a:pPr>
            <a:r>
              <a:rPr kumimoji="1" lang="en-US" altLang="zh-CN" sz="1200" b="1" dirty="0">
                <a:latin typeface="Adobe 仿宋 Std R" pitchFamily="18" charset="-122"/>
                <a:ea typeface="Adobe 仿宋 Std R" pitchFamily="18" charset="-122"/>
                <a:cs typeface="宋体" charset="0"/>
              </a:rPr>
              <a:t>	  } catch(e) {</a:t>
            </a:r>
          </a:p>
          <a:p>
            <a:pPr fontAlgn="base">
              <a:lnSpc>
                <a:spcPct val="150000"/>
              </a:lnSpc>
              <a:spcBef>
                <a:spcPct val="0"/>
              </a:spcBef>
              <a:spcAft>
                <a:spcPct val="0"/>
              </a:spcAft>
              <a:buClr>
                <a:schemeClr val="accent1"/>
              </a:buClr>
            </a:pPr>
            <a:r>
              <a:rPr kumimoji="1" lang="en-US" altLang="zh-CN" sz="1200" b="1" dirty="0">
                <a:latin typeface="Adobe 仿宋 Std R" pitchFamily="18" charset="-122"/>
                <a:ea typeface="Adobe 仿宋 Std R" pitchFamily="18" charset="-122"/>
                <a:cs typeface="宋体" charset="0"/>
              </a:rPr>
              <a:t>	      try {</a:t>
            </a:r>
          </a:p>
          <a:p>
            <a:pPr fontAlgn="base">
              <a:lnSpc>
                <a:spcPct val="150000"/>
              </a:lnSpc>
              <a:spcBef>
                <a:spcPct val="0"/>
              </a:spcBef>
              <a:spcAft>
                <a:spcPct val="0"/>
              </a:spcAft>
              <a:buClr>
                <a:schemeClr val="accent1"/>
              </a:buClr>
            </a:pPr>
            <a:r>
              <a:rPr kumimoji="1" lang="en-US" altLang="zh-CN" sz="1200" b="1" dirty="0">
                <a:latin typeface="Adobe 仿宋 Std R" pitchFamily="18" charset="-122"/>
                <a:ea typeface="Adobe 仿宋 Std R" pitchFamily="18" charset="-122"/>
                <a:cs typeface="宋体" charset="0"/>
              </a:rPr>
              <a:t>	          return new </a:t>
            </a:r>
            <a:r>
              <a:rPr kumimoji="1" lang="en-US" altLang="zh-CN" sz="1200" b="1" dirty="0" err="1">
                <a:latin typeface="Adobe 仿宋 Std R" pitchFamily="18" charset="-122"/>
                <a:ea typeface="Adobe 仿宋 Std R" pitchFamily="18" charset="-122"/>
                <a:cs typeface="宋体" charset="0"/>
              </a:rPr>
              <a:t>ActiveXObject</a:t>
            </a:r>
            <a:r>
              <a:rPr kumimoji="1" lang="en-US" altLang="zh-CN" sz="1200" b="1" dirty="0">
                <a:latin typeface="Adobe 仿宋 Std R" pitchFamily="18" charset="-122"/>
                <a:ea typeface="Adobe 仿宋 Std R" pitchFamily="18" charset="-122"/>
                <a:cs typeface="宋体" charset="0"/>
              </a:rPr>
              <a:t>("</a:t>
            </a:r>
            <a:r>
              <a:rPr kumimoji="1" lang="en-US" altLang="zh-CN" sz="1200" b="1" dirty="0" err="1">
                <a:latin typeface="Adobe 仿宋 Std R" pitchFamily="18" charset="-122"/>
                <a:ea typeface="Adobe 仿宋 Std R" pitchFamily="18" charset="-122"/>
                <a:cs typeface="宋体" charset="0"/>
              </a:rPr>
              <a:t>Microsoft.XMLHTTP</a:t>
            </a:r>
            <a:r>
              <a:rPr kumimoji="1" lang="en-US" altLang="zh-CN" sz="1200" b="1" dirty="0">
                <a:latin typeface="Adobe 仿宋 Std R" pitchFamily="18" charset="-122"/>
                <a:ea typeface="Adobe 仿宋 Std R" pitchFamily="18" charset="-122"/>
                <a:cs typeface="宋体" charset="0"/>
              </a:rPr>
              <a:t>");</a:t>
            </a:r>
          </a:p>
          <a:p>
            <a:pPr fontAlgn="base">
              <a:lnSpc>
                <a:spcPct val="150000"/>
              </a:lnSpc>
              <a:spcBef>
                <a:spcPct val="0"/>
              </a:spcBef>
              <a:spcAft>
                <a:spcPct val="0"/>
              </a:spcAft>
              <a:buClr>
                <a:schemeClr val="accent1"/>
              </a:buClr>
            </a:pPr>
            <a:r>
              <a:rPr kumimoji="1" lang="en-US" altLang="zh-CN" sz="1200" b="1" dirty="0">
                <a:latin typeface="Adobe 仿宋 Std R" pitchFamily="18" charset="-122"/>
                <a:ea typeface="Adobe 仿宋 Std R" pitchFamily="18" charset="-122"/>
                <a:cs typeface="宋体" charset="0"/>
              </a:rPr>
              <a:t>	      } catch(e) {</a:t>
            </a:r>
          </a:p>
          <a:p>
            <a:pPr fontAlgn="base">
              <a:lnSpc>
                <a:spcPct val="150000"/>
              </a:lnSpc>
              <a:spcBef>
                <a:spcPct val="0"/>
              </a:spcBef>
              <a:spcAft>
                <a:spcPct val="0"/>
              </a:spcAft>
              <a:buClr>
                <a:schemeClr val="accent1"/>
              </a:buClr>
            </a:pPr>
            <a:r>
              <a:rPr kumimoji="1" lang="en-US" altLang="zh-CN" sz="1200" b="1" dirty="0">
                <a:latin typeface="Adobe 仿宋 Std R" pitchFamily="18" charset="-122"/>
                <a:ea typeface="Adobe 仿宋 Std R" pitchFamily="18" charset="-122"/>
                <a:cs typeface="宋体" charset="0"/>
              </a:rPr>
              <a:t>	          alert("</a:t>
            </a:r>
            <a:r>
              <a:rPr kumimoji="1" lang="zh-CN" altLang="en-US" sz="1200" b="1" dirty="0">
                <a:latin typeface="Adobe 仿宋 Std R" pitchFamily="18" charset="-122"/>
                <a:ea typeface="Adobe 仿宋 Std R" pitchFamily="18" charset="-122"/>
                <a:cs typeface="宋体" charset="0"/>
              </a:rPr>
              <a:t>哥们儿，你用的是什么浏览器啊？</a:t>
            </a:r>
            <a:r>
              <a:rPr kumimoji="1" lang="en-US" altLang="zh-CN" sz="1200" b="1" dirty="0">
                <a:latin typeface="Adobe 仿宋 Std R" pitchFamily="18" charset="-122"/>
                <a:ea typeface="Adobe 仿宋 Std R" pitchFamily="18" charset="-122"/>
                <a:cs typeface="宋体" charset="0"/>
              </a:rPr>
              <a:t>");</a:t>
            </a:r>
          </a:p>
          <a:p>
            <a:pPr fontAlgn="base">
              <a:lnSpc>
                <a:spcPct val="150000"/>
              </a:lnSpc>
              <a:spcBef>
                <a:spcPct val="0"/>
              </a:spcBef>
              <a:spcAft>
                <a:spcPct val="0"/>
              </a:spcAft>
              <a:buClr>
                <a:schemeClr val="accent1"/>
              </a:buClr>
            </a:pPr>
            <a:r>
              <a:rPr kumimoji="1" lang="en-US" altLang="zh-CN" sz="1200" b="1" dirty="0">
                <a:latin typeface="Adobe 仿宋 Std R" pitchFamily="18" charset="-122"/>
                <a:ea typeface="Adobe 仿宋 Std R" pitchFamily="18" charset="-122"/>
                <a:cs typeface="宋体" charset="0"/>
              </a:rPr>
              <a:t>	          throw e;</a:t>
            </a:r>
          </a:p>
          <a:p>
            <a:pPr fontAlgn="base">
              <a:lnSpc>
                <a:spcPct val="150000"/>
              </a:lnSpc>
              <a:spcBef>
                <a:spcPct val="0"/>
              </a:spcBef>
              <a:spcAft>
                <a:spcPct val="0"/>
              </a:spcAft>
              <a:buClr>
                <a:schemeClr val="accent1"/>
              </a:buClr>
            </a:pPr>
            <a:r>
              <a:rPr kumimoji="1" lang="en-US" altLang="zh-CN" sz="1200" b="1" dirty="0">
                <a:latin typeface="Adobe 仿宋 Std R" pitchFamily="18" charset="-122"/>
                <a:ea typeface="Adobe 仿宋 Std R" pitchFamily="18" charset="-122"/>
                <a:cs typeface="宋体" charset="0"/>
              </a:rPr>
              <a:t>	      } 	  }       }   }</a:t>
            </a:r>
            <a:endParaRPr kumimoji="1" lang="zh-CN" altLang="en-US" sz="1200" b="1" dirty="0">
              <a:latin typeface="Adobe 仿宋 Std R" pitchFamily="18" charset="-122"/>
              <a:ea typeface="Adobe 仿宋 Std R" pitchFamily="18" charset="-122"/>
              <a:cs typeface="宋体"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84B8F72-59AB-4778-A12A-C78A3914DD09}"/>
              </a:ext>
            </a:extLst>
          </p:cNvPr>
          <p:cNvSpPr/>
          <p:nvPr/>
        </p:nvSpPr>
        <p:spPr>
          <a:xfrm>
            <a:off x="493566" y="555526"/>
            <a:ext cx="8280920" cy="2862322"/>
          </a:xfrm>
          <a:prstGeom prst="rect">
            <a:avLst/>
          </a:prstGeom>
        </p:spPr>
        <p:txBody>
          <a:bodyPr wrap="square">
            <a:spAutoFit/>
          </a:bodyPr>
          <a:lstStyle/>
          <a:p>
            <a:r>
              <a:rPr lang="zh-CN" altLang="en-US" dirty="0"/>
              <a:t>2. 第二步（打开与服务器的连接）</a:t>
            </a:r>
          </a:p>
          <a:p>
            <a:r>
              <a:rPr lang="zh-CN" altLang="en-US" dirty="0"/>
              <a:t>  * xmlHttp.open()：用来打开与服务器的连接，它需要三个参数：</a:t>
            </a:r>
            <a:endParaRPr lang="en-US" altLang="zh-CN" dirty="0"/>
          </a:p>
          <a:p>
            <a:endParaRPr lang="zh-CN" altLang="en-US" dirty="0"/>
          </a:p>
          <a:p>
            <a:r>
              <a:rPr lang="zh-CN" altLang="en-US" dirty="0"/>
              <a:t>    &gt; 请求方式：可以是GET或POST</a:t>
            </a:r>
            <a:endParaRPr lang="en-US" altLang="zh-CN" dirty="0"/>
          </a:p>
          <a:p>
            <a:endParaRPr lang="zh-CN" altLang="en-US" dirty="0"/>
          </a:p>
          <a:p>
            <a:r>
              <a:rPr lang="zh-CN" altLang="en-US" dirty="0"/>
              <a:t>    &gt; 请求的URL：指定服务器端资源，例如；/day23_1/A</a:t>
            </a:r>
            <a:r>
              <a:rPr lang="en-US" altLang="zh-CN" dirty="0"/>
              <a:t>s</a:t>
            </a:r>
            <a:r>
              <a:rPr lang="zh-CN" altLang="en-US" dirty="0"/>
              <a:t>ervlet</a:t>
            </a:r>
            <a:endParaRPr lang="en-US" altLang="zh-CN" dirty="0"/>
          </a:p>
          <a:p>
            <a:endParaRPr lang="zh-CN" altLang="en-US" dirty="0"/>
          </a:p>
          <a:p>
            <a:r>
              <a:rPr lang="zh-CN" altLang="en-US" dirty="0"/>
              <a:t>    &gt; 请求是否为异步：如果为true表示发送异步请求，否则同步请求！</a:t>
            </a:r>
            <a:endParaRPr lang="en-US" altLang="zh-CN" dirty="0"/>
          </a:p>
          <a:p>
            <a:endParaRPr lang="zh-CN" altLang="en-US" dirty="0"/>
          </a:p>
          <a:p>
            <a:r>
              <a:rPr lang="zh-CN" altLang="en-US" dirty="0"/>
              <a:t>  </a:t>
            </a:r>
            <a:r>
              <a:rPr lang="zh-CN" altLang="en-US" dirty="0">
                <a:solidFill>
                  <a:srgbClr val="0000CC"/>
                </a:solidFill>
              </a:rPr>
              <a:t>* xmlHttp.open("GET", "/day23_1/AServlet", true);</a:t>
            </a:r>
          </a:p>
        </p:txBody>
      </p:sp>
      <p:sp>
        <p:nvSpPr>
          <p:cNvPr id="6" name="矩形 5">
            <a:extLst>
              <a:ext uri="{FF2B5EF4-FFF2-40B4-BE49-F238E27FC236}">
                <a16:creationId xmlns:a16="http://schemas.microsoft.com/office/drawing/2014/main" id="{2339B33F-594E-4EED-8148-736E7FBEAD27}"/>
              </a:ext>
            </a:extLst>
          </p:cNvPr>
          <p:cNvSpPr/>
          <p:nvPr/>
        </p:nvSpPr>
        <p:spPr>
          <a:xfrm>
            <a:off x="493566" y="3383000"/>
            <a:ext cx="7560840" cy="1754326"/>
          </a:xfrm>
          <a:prstGeom prst="rect">
            <a:avLst/>
          </a:prstGeom>
        </p:spPr>
        <p:txBody>
          <a:bodyPr wrap="square">
            <a:spAutoFit/>
          </a:bodyPr>
          <a:lstStyle/>
          <a:p>
            <a:endParaRPr lang="zh-CN" altLang="en-US" dirty="0"/>
          </a:p>
          <a:p>
            <a:r>
              <a:rPr lang="zh-CN" altLang="en-US" dirty="0"/>
              <a:t>3. 第三步（发送请求）</a:t>
            </a:r>
            <a:endParaRPr lang="en-US" altLang="zh-CN" dirty="0"/>
          </a:p>
          <a:p>
            <a:endParaRPr lang="zh-CN" altLang="en-US" dirty="0"/>
          </a:p>
          <a:p>
            <a:r>
              <a:rPr lang="zh-CN" altLang="en-US" dirty="0"/>
              <a:t>  * </a:t>
            </a:r>
            <a:r>
              <a:rPr lang="zh-CN" altLang="en-US" dirty="0">
                <a:solidFill>
                  <a:srgbClr val="0000CC"/>
                </a:solidFill>
              </a:rPr>
              <a:t>xmlHttp.send(null)</a:t>
            </a:r>
            <a:r>
              <a:rPr lang="zh-CN" altLang="en-US" dirty="0"/>
              <a:t>：如果不给可能会造成部份浏览器无法发送！</a:t>
            </a:r>
            <a:endParaRPr lang="en-US" altLang="zh-CN" dirty="0"/>
          </a:p>
          <a:p>
            <a:endParaRPr lang="zh-CN" altLang="en-US" dirty="0"/>
          </a:p>
          <a:p>
            <a:r>
              <a:rPr lang="zh-CN" altLang="en-US" dirty="0"/>
              <a:t>    &gt; 参数：就是请求体内容！</a:t>
            </a:r>
            <a:r>
              <a:rPr lang="zh-CN" altLang="en-US" dirty="0">
                <a:highlight>
                  <a:srgbClr val="FFFF00"/>
                </a:highlight>
              </a:rPr>
              <a:t>如果是GET请求，必须给出null</a:t>
            </a:r>
            <a:r>
              <a:rPr lang="zh-CN" altLang="en-US" dirty="0"/>
              <a:t>。</a:t>
            </a:r>
          </a:p>
        </p:txBody>
      </p:sp>
    </p:spTree>
    <p:extLst>
      <p:ext uri="{BB962C8B-B14F-4D97-AF65-F5344CB8AC3E}">
        <p14:creationId xmlns:p14="http://schemas.microsoft.com/office/powerpoint/2010/main" val="1292185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9F0E1DDB-15F0-452A-ABE4-816F7F309982}"/>
              </a:ext>
            </a:extLst>
          </p:cNvPr>
          <p:cNvSpPr>
            <a:spLocks noGrp="1"/>
          </p:cNvSpPr>
          <p:nvPr>
            <p:ph type="body" sz="quarter" idx="11"/>
          </p:nvPr>
        </p:nvSpPr>
        <p:spPr>
          <a:xfrm>
            <a:off x="395536" y="699542"/>
            <a:ext cx="8208912" cy="3731278"/>
          </a:xfrm>
        </p:spPr>
        <p:txBody>
          <a:bodyPr/>
          <a:lstStyle/>
          <a:p>
            <a:r>
              <a:rPr lang="en-US" altLang="zh-CN" dirty="0"/>
              <a:t>4. </a:t>
            </a:r>
            <a:r>
              <a:rPr lang="zh-CN" altLang="en-US" dirty="0"/>
              <a:t>第四步（）</a:t>
            </a:r>
          </a:p>
          <a:p>
            <a:r>
              <a:rPr lang="zh-CN" altLang="en-US" dirty="0"/>
              <a:t>  * 在</a:t>
            </a:r>
            <a:r>
              <a:rPr lang="en-US" altLang="zh-CN" dirty="0" err="1"/>
              <a:t>xmlHttp</a:t>
            </a:r>
            <a:r>
              <a:rPr lang="zh-CN" altLang="en-US" dirty="0"/>
              <a:t>对象的一个事件上注册监听器：</a:t>
            </a:r>
            <a:r>
              <a:rPr lang="en-US" altLang="zh-CN" dirty="0" err="1">
                <a:solidFill>
                  <a:srgbClr val="FF0000"/>
                </a:solidFill>
              </a:rPr>
              <a:t>onreadystatechange</a:t>
            </a:r>
            <a:endParaRPr lang="en-US" altLang="zh-CN" dirty="0">
              <a:solidFill>
                <a:srgbClr val="FF0000"/>
              </a:solidFill>
            </a:endParaRPr>
          </a:p>
          <a:p>
            <a:r>
              <a:rPr lang="en-US" altLang="zh-CN" dirty="0"/>
              <a:t>  * </a:t>
            </a:r>
            <a:r>
              <a:rPr lang="en-US" altLang="zh-CN" dirty="0" err="1"/>
              <a:t>xmlHttp</a:t>
            </a:r>
            <a:r>
              <a:rPr lang="zh-CN" altLang="en-US" dirty="0"/>
              <a:t>对象一共有</a:t>
            </a:r>
            <a:r>
              <a:rPr lang="en-US" altLang="zh-CN" dirty="0"/>
              <a:t>5</a:t>
            </a:r>
            <a:r>
              <a:rPr lang="zh-CN" altLang="en-US" dirty="0"/>
              <a:t>个状态：</a:t>
            </a:r>
          </a:p>
          <a:p>
            <a:r>
              <a:rPr lang="zh-CN" altLang="en-US" dirty="0"/>
              <a:t>    </a:t>
            </a:r>
            <a:r>
              <a:rPr lang="en-US" altLang="zh-CN" dirty="0"/>
              <a:t>&gt; 0</a:t>
            </a:r>
            <a:r>
              <a:rPr lang="zh-CN" altLang="en-US" dirty="0"/>
              <a:t>状态：刚创建，还没有调用</a:t>
            </a:r>
            <a:r>
              <a:rPr lang="en-US" altLang="zh-CN" dirty="0"/>
              <a:t>open()</a:t>
            </a:r>
            <a:r>
              <a:rPr lang="zh-CN" altLang="en-US" dirty="0"/>
              <a:t>方法</a:t>
            </a:r>
            <a:r>
              <a:rPr lang="en-US" altLang="zh-CN" dirty="0"/>
              <a:t>; </a:t>
            </a:r>
          </a:p>
          <a:p>
            <a:r>
              <a:rPr lang="en-US" altLang="zh-CN" dirty="0"/>
              <a:t>    &gt; 1</a:t>
            </a:r>
            <a:r>
              <a:rPr lang="zh-CN" altLang="en-US" dirty="0"/>
              <a:t>状态：请求开始：调用了</a:t>
            </a:r>
            <a:r>
              <a:rPr lang="en-US" altLang="zh-CN" dirty="0"/>
              <a:t>open()</a:t>
            </a:r>
            <a:r>
              <a:rPr lang="zh-CN" altLang="en-US" dirty="0"/>
              <a:t>方法，但还没有调用</a:t>
            </a:r>
            <a:r>
              <a:rPr lang="en-US" altLang="zh-CN" dirty="0"/>
              <a:t>send()</a:t>
            </a:r>
            <a:r>
              <a:rPr lang="zh-CN" altLang="en-US" dirty="0"/>
              <a:t>方法</a:t>
            </a:r>
          </a:p>
          <a:p>
            <a:r>
              <a:rPr lang="zh-CN" altLang="en-US" dirty="0"/>
              <a:t>    </a:t>
            </a:r>
            <a:r>
              <a:rPr lang="en-US" altLang="zh-CN" dirty="0"/>
              <a:t>&gt; 2</a:t>
            </a:r>
            <a:r>
              <a:rPr lang="zh-CN" altLang="en-US" dirty="0"/>
              <a:t>状态：调用完了</a:t>
            </a:r>
            <a:r>
              <a:rPr lang="en-US" altLang="zh-CN" dirty="0"/>
              <a:t>send()</a:t>
            </a:r>
            <a:r>
              <a:rPr lang="zh-CN" altLang="en-US" dirty="0"/>
              <a:t>方法了；</a:t>
            </a:r>
          </a:p>
          <a:p>
            <a:r>
              <a:rPr lang="zh-CN" altLang="en-US" dirty="0"/>
              <a:t>    </a:t>
            </a:r>
            <a:r>
              <a:rPr lang="en-US" altLang="zh-CN" dirty="0"/>
              <a:t>&gt; 3</a:t>
            </a:r>
            <a:r>
              <a:rPr lang="zh-CN" altLang="en-US" dirty="0"/>
              <a:t>状态：服务器已经开始响应，但不表示响应结束了！</a:t>
            </a:r>
          </a:p>
          <a:p>
            <a:r>
              <a:rPr lang="zh-CN" altLang="en-US" dirty="0"/>
              <a:t>    </a:t>
            </a:r>
            <a:r>
              <a:rPr lang="en-US" altLang="zh-CN" dirty="0"/>
              <a:t>&gt; </a:t>
            </a:r>
            <a:r>
              <a:rPr lang="en-US" altLang="zh-CN" dirty="0">
                <a:highlight>
                  <a:srgbClr val="FFFF00"/>
                </a:highlight>
              </a:rPr>
              <a:t>4</a:t>
            </a:r>
            <a:r>
              <a:rPr lang="zh-CN" altLang="en-US" dirty="0">
                <a:highlight>
                  <a:srgbClr val="FF0000"/>
                </a:highlight>
              </a:rPr>
              <a:t>状</a:t>
            </a:r>
            <a:r>
              <a:rPr lang="zh-CN" altLang="en-US" dirty="0"/>
              <a:t>态：服务器响应结束！（通常我们只关心这个状态！！！）</a:t>
            </a:r>
          </a:p>
        </p:txBody>
      </p:sp>
    </p:spTree>
    <p:extLst>
      <p:ext uri="{BB962C8B-B14F-4D97-AF65-F5344CB8AC3E}">
        <p14:creationId xmlns:p14="http://schemas.microsoft.com/office/powerpoint/2010/main" val="162137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8E2E9E8-AE32-4CEC-9EBA-5FE4BEDD8145}"/>
              </a:ext>
            </a:extLst>
          </p:cNvPr>
          <p:cNvSpPr>
            <a:spLocks noGrp="1"/>
          </p:cNvSpPr>
          <p:nvPr>
            <p:ph type="body" sz="quarter" idx="11"/>
          </p:nvPr>
        </p:nvSpPr>
        <p:spPr>
          <a:xfrm>
            <a:off x="611560" y="699542"/>
            <a:ext cx="8107238" cy="4184451"/>
          </a:xfrm>
        </p:spPr>
        <p:txBody>
          <a:bodyPr/>
          <a:lstStyle/>
          <a:p>
            <a:r>
              <a:rPr lang="zh-CN" altLang="en-US" dirty="0"/>
              <a:t>* 得到</a:t>
            </a:r>
            <a:r>
              <a:rPr lang="en-US" altLang="zh-CN" dirty="0" err="1"/>
              <a:t>xmlHttp</a:t>
            </a:r>
            <a:r>
              <a:rPr lang="zh-CN" altLang="en-US" dirty="0"/>
              <a:t>对象的状态：</a:t>
            </a:r>
          </a:p>
          <a:p>
            <a:r>
              <a:rPr lang="zh-CN" altLang="en-US" dirty="0"/>
              <a:t>    </a:t>
            </a:r>
            <a:r>
              <a:rPr lang="en-US" altLang="zh-CN" dirty="0"/>
              <a:t>&gt; var state = </a:t>
            </a:r>
            <a:r>
              <a:rPr lang="en-US" altLang="zh-CN" dirty="0" err="1"/>
              <a:t>xmlHttp.readyState</a:t>
            </a:r>
            <a:r>
              <a:rPr lang="en-US" altLang="zh-CN" dirty="0"/>
              <a:t>;//</a:t>
            </a:r>
            <a:r>
              <a:rPr lang="zh-CN" altLang="en-US" dirty="0"/>
              <a:t>可能是</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solidFill>
                  <a:srgbClr val="FF0000"/>
                </a:solidFill>
              </a:rPr>
              <a:t>4</a:t>
            </a:r>
          </a:p>
          <a:p>
            <a:r>
              <a:rPr lang="en-US" altLang="zh-CN" dirty="0"/>
              <a:t>  * </a:t>
            </a:r>
            <a:r>
              <a:rPr lang="zh-CN" altLang="en-US" dirty="0"/>
              <a:t>得到服务器响应的状态码</a:t>
            </a:r>
          </a:p>
          <a:p>
            <a:r>
              <a:rPr lang="zh-CN" altLang="en-US" dirty="0"/>
              <a:t>    </a:t>
            </a:r>
            <a:r>
              <a:rPr lang="en-US" altLang="zh-CN" dirty="0"/>
              <a:t>&gt; var status = </a:t>
            </a:r>
            <a:r>
              <a:rPr lang="en-US" altLang="zh-CN" dirty="0" err="1"/>
              <a:t>xmlHttp.status</a:t>
            </a:r>
            <a:r>
              <a:rPr lang="en-US" altLang="zh-CN" dirty="0"/>
              <a:t>;//</a:t>
            </a:r>
            <a:r>
              <a:rPr lang="zh-CN" altLang="en-US" dirty="0"/>
              <a:t>例如为</a:t>
            </a:r>
            <a:r>
              <a:rPr lang="en-US" altLang="zh-CN" dirty="0">
                <a:solidFill>
                  <a:srgbClr val="FF0000"/>
                </a:solidFill>
              </a:rPr>
              <a:t>200</a:t>
            </a:r>
            <a:r>
              <a:rPr lang="zh-CN" altLang="en-US" dirty="0"/>
              <a:t>、</a:t>
            </a:r>
            <a:r>
              <a:rPr lang="en-US" altLang="zh-CN" dirty="0"/>
              <a:t>404</a:t>
            </a:r>
            <a:r>
              <a:rPr lang="zh-CN" altLang="en-US" dirty="0"/>
              <a:t>、</a:t>
            </a:r>
            <a:r>
              <a:rPr lang="en-US" altLang="zh-CN" dirty="0"/>
              <a:t>500</a:t>
            </a:r>
            <a:r>
              <a:rPr lang="zh-CN" altLang="en-US" dirty="0"/>
              <a:t>，</a:t>
            </a:r>
            <a:r>
              <a:rPr lang="en-US" altLang="zh-CN" dirty="0"/>
              <a:t>3</a:t>
            </a:r>
            <a:r>
              <a:rPr lang="zh-CN" altLang="en-US" dirty="0"/>
              <a:t>？？</a:t>
            </a:r>
            <a:r>
              <a:rPr lang="en-US" altLang="zh-CN" dirty="0"/>
              <a:t>  * </a:t>
            </a:r>
            <a:r>
              <a:rPr lang="zh-CN" altLang="en-US" dirty="0"/>
              <a:t>得到服务器响应的内容</a:t>
            </a:r>
            <a:r>
              <a:rPr lang="en-US" altLang="zh-CN" dirty="0"/>
              <a:t>1</a:t>
            </a:r>
          </a:p>
          <a:p>
            <a:r>
              <a:rPr lang="en-US" altLang="zh-CN" dirty="0">
                <a:solidFill>
                  <a:srgbClr val="FF0000"/>
                </a:solidFill>
              </a:rPr>
              <a:t>    &gt; </a:t>
            </a:r>
            <a:r>
              <a:rPr lang="en-US" altLang="zh-CN" u="sng" dirty="0">
                <a:solidFill>
                  <a:srgbClr val="FF0000"/>
                </a:solidFill>
              </a:rPr>
              <a:t>var content = </a:t>
            </a:r>
            <a:r>
              <a:rPr lang="en-US" altLang="zh-CN" u="sng" dirty="0" err="1">
                <a:solidFill>
                  <a:srgbClr val="FF0000"/>
                </a:solidFill>
              </a:rPr>
              <a:t>xmlHttp.responseText</a:t>
            </a:r>
            <a:r>
              <a:rPr lang="en-US" altLang="zh-CN" u="sng" dirty="0">
                <a:solidFill>
                  <a:srgbClr val="FF0000"/>
                </a:solidFill>
              </a:rPr>
              <a:t>;//</a:t>
            </a:r>
            <a:r>
              <a:rPr lang="zh-CN" altLang="en-US" u="sng" dirty="0">
                <a:solidFill>
                  <a:srgbClr val="FF0000"/>
                </a:solidFill>
              </a:rPr>
              <a:t>得到服务器的响应的文本格式的内容  字符串  </a:t>
            </a:r>
            <a:r>
              <a:rPr lang="en-US" altLang="zh-CN" u="sng" dirty="0">
                <a:solidFill>
                  <a:srgbClr val="0000CC"/>
                </a:solidFill>
              </a:rPr>
              <a:t>JSON</a:t>
            </a:r>
            <a:endParaRPr lang="zh-CN" altLang="en-US" u="sng" dirty="0">
              <a:solidFill>
                <a:srgbClr val="0000CC"/>
              </a:solidFill>
            </a:endParaRPr>
          </a:p>
          <a:p>
            <a:r>
              <a:rPr lang="zh-CN" altLang="en-US" dirty="0"/>
              <a:t>    </a:t>
            </a:r>
            <a:r>
              <a:rPr lang="en-US" altLang="zh-CN" dirty="0"/>
              <a:t>&gt; var content = </a:t>
            </a:r>
            <a:r>
              <a:rPr lang="en-US" altLang="zh-CN" dirty="0" err="1"/>
              <a:t>xmlHttp.responseXML</a:t>
            </a:r>
            <a:r>
              <a:rPr lang="en-US" altLang="zh-CN" dirty="0"/>
              <a:t>;//</a:t>
            </a:r>
            <a:r>
              <a:rPr lang="zh-CN" altLang="en-US" dirty="0"/>
              <a:t>得到服务器的响应的</a:t>
            </a:r>
            <a:r>
              <a:rPr lang="en-US" altLang="zh-CN" dirty="0"/>
              <a:t>xml</a:t>
            </a:r>
            <a:r>
              <a:rPr lang="zh-CN" altLang="en-US" dirty="0"/>
              <a:t>响应的内容，它是</a:t>
            </a:r>
            <a:r>
              <a:rPr lang="en-US" altLang="zh-CN" dirty="0"/>
              <a:t>Document</a:t>
            </a:r>
            <a:r>
              <a:rPr lang="zh-CN" altLang="en-US" dirty="0"/>
              <a:t>对象了！ </a:t>
            </a:r>
            <a:r>
              <a:rPr lang="en-US" altLang="zh-CN" dirty="0">
                <a:highlight>
                  <a:srgbClr val="FF0000"/>
                </a:highlight>
              </a:rPr>
              <a:t>null</a:t>
            </a:r>
            <a:endParaRPr lang="zh-CN" altLang="en-US" dirty="0">
              <a:highlight>
                <a:srgbClr val="FF0000"/>
              </a:highlight>
            </a:endParaRPr>
          </a:p>
        </p:txBody>
      </p:sp>
    </p:spTree>
    <p:extLst>
      <p:ext uri="{BB962C8B-B14F-4D97-AF65-F5344CB8AC3E}">
        <p14:creationId xmlns:p14="http://schemas.microsoft.com/office/powerpoint/2010/main" val="919902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500594"/>
          </a:xfrm>
        </p:spPr>
        <p:txBody>
          <a:bodyPr/>
          <a:lstStyle/>
          <a:p>
            <a:pPr lvl="0"/>
            <a:r>
              <a:rPr lang="zh-CN" dirty="0"/>
              <a:t>理解</a:t>
            </a:r>
            <a:r>
              <a:rPr dirty="0"/>
              <a:t>Ajax</a:t>
            </a:r>
            <a:r>
              <a:rPr lang="zh-CN" dirty="0"/>
              <a:t>异步请求</a:t>
            </a:r>
            <a:endParaRPr dirty="0"/>
          </a:p>
          <a:p>
            <a:pPr lvl="0"/>
            <a:r>
              <a:rPr lang="zh-CN" dirty="0"/>
              <a:t>理解</a:t>
            </a:r>
            <a:r>
              <a:rPr dirty="0"/>
              <a:t>Ajax</a:t>
            </a:r>
            <a:r>
              <a:rPr lang="zh-CN" dirty="0"/>
              <a:t>请求方式与传统</a:t>
            </a:r>
            <a:r>
              <a:rPr dirty="0"/>
              <a:t>Web</a:t>
            </a:r>
            <a:r>
              <a:rPr lang="zh-CN" dirty="0"/>
              <a:t>应用请求方式的区别</a:t>
            </a:r>
          </a:p>
          <a:p>
            <a:pPr lvl="0"/>
            <a:r>
              <a:rPr lang="zh-CN" dirty="0">
                <a:highlight>
                  <a:srgbClr val="FFFF00"/>
                </a:highlight>
              </a:rPr>
              <a:t>理解</a:t>
            </a:r>
            <a:r>
              <a:rPr dirty="0">
                <a:highlight>
                  <a:srgbClr val="FFFF00"/>
                </a:highlight>
              </a:rPr>
              <a:t>XMLHttpRequest</a:t>
            </a:r>
            <a:r>
              <a:rPr lang="zh-CN" dirty="0">
                <a:highlight>
                  <a:srgbClr val="FFFF00"/>
                </a:highlight>
              </a:rPr>
              <a:t>对象的创建</a:t>
            </a:r>
            <a:endParaRPr dirty="0">
              <a:highlight>
                <a:srgbClr val="FFFF00"/>
              </a:highlight>
            </a:endParaRPr>
          </a:p>
          <a:p>
            <a:pPr lvl="0"/>
            <a:r>
              <a:rPr lang="zh-CN" altLang="en-US" dirty="0">
                <a:highlight>
                  <a:srgbClr val="FFFF00"/>
                </a:highlight>
              </a:rPr>
              <a:t>理解</a:t>
            </a:r>
            <a:r>
              <a:rPr dirty="0">
                <a:highlight>
                  <a:srgbClr val="FFFF00"/>
                </a:highlight>
              </a:rPr>
              <a:t>XMLHttpRequest</a:t>
            </a:r>
            <a:r>
              <a:rPr lang="zh-CN" dirty="0">
                <a:highlight>
                  <a:srgbClr val="FFFF00"/>
                </a:highlight>
              </a:rPr>
              <a:t>对象的属性和方法</a:t>
            </a:r>
          </a:p>
          <a:p>
            <a:pPr lvl="0"/>
            <a:r>
              <a:rPr lang="zh-CN" dirty="0"/>
              <a:t>掌握</a:t>
            </a:r>
            <a:r>
              <a:rPr dirty="0"/>
              <a:t>Ajax</a:t>
            </a:r>
            <a:r>
              <a:rPr lang="zh-CN" dirty="0"/>
              <a:t>在</a:t>
            </a:r>
            <a:r>
              <a:rPr dirty="0"/>
              <a:t>JavaWeb</a:t>
            </a:r>
            <a:r>
              <a:rPr lang="zh-CN" dirty="0"/>
              <a:t>开发中的使用</a:t>
            </a:r>
          </a:p>
          <a:p>
            <a:pPr lvl="0"/>
            <a:r>
              <a:rPr lang="zh-CN" dirty="0">
                <a:highlight>
                  <a:srgbClr val="FFFF00"/>
                </a:highlight>
              </a:rPr>
              <a:t>了解</a:t>
            </a:r>
            <a:r>
              <a:rPr dirty="0">
                <a:highlight>
                  <a:srgbClr val="FFFF00"/>
                </a:highlight>
              </a:rPr>
              <a:t>JSON</a:t>
            </a:r>
            <a:r>
              <a:rPr lang="zh-CN" dirty="0">
                <a:highlight>
                  <a:srgbClr val="FFFF00"/>
                </a:highlight>
              </a:rPr>
              <a:t>的数据结构，了解</a:t>
            </a:r>
            <a:r>
              <a:rPr dirty="0">
                <a:highlight>
                  <a:srgbClr val="FFFF00"/>
                </a:highlight>
              </a:rPr>
              <a:t>JSON</a:t>
            </a:r>
            <a:r>
              <a:rPr lang="zh-CN" dirty="0">
                <a:highlight>
                  <a:srgbClr val="FFFF00"/>
                </a:highlight>
              </a:rPr>
              <a:t>在</a:t>
            </a:r>
            <a:r>
              <a:rPr dirty="0">
                <a:highlight>
                  <a:srgbClr val="FFFF00"/>
                </a:highlight>
              </a:rPr>
              <a:t>JavaScript</a:t>
            </a:r>
            <a:r>
              <a:rPr lang="zh-CN" dirty="0">
                <a:highlight>
                  <a:srgbClr val="FFFF00"/>
                </a:highlight>
              </a:rPr>
              <a:t>中的使用</a:t>
            </a:r>
            <a:endParaRPr dirty="0">
              <a:highlight>
                <a:srgbClr val="FFFF00"/>
              </a:highlight>
            </a:endParaRPr>
          </a:p>
          <a:p>
            <a:pPr lvl="0"/>
            <a:r>
              <a:rPr lang="zh-CN" dirty="0">
                <a:highlight>
                  <a:srgbClr val="FFFF00"/>
                </a:highlight>
              </a:rPr>
              <a:t>掌握</a:t>
            </a:r>
            <a:r>
              <a:rPr dirty="0">
                <a:highlight>
                  <a:srgbClr val="FFFF00"/>
                </a:highlight>
              </a:rPr>
              <a:t>JSON</a:t>
            </a:r>
            <a:r>
              <a:rPr lang="zh-CN" dirty="0">
                <a:highlight>
                  <a:srgbClr val="FFFF00"/>
                </a:highlight>
              </a:rPr>
              <a:t>在</a:t>
            </a:r>
            <a:r>
              <a:rPr dirty="0">
                <a:highlight>
                  <a:srgbClr val="FFFF00"/>
                </a:highlight>
              </a:rPr>
              <a:t>Ajax</a:t>
            </a:r>
            <a:r>
              <a:rPr lang="zh-CN" dirty="0">
                <a:highlight>
                  <a:srgbClr val="FFFF00"/>
                </a:highlight>
              </a:rPr>
              <a:t>中的使用</a:t>
            </a:r>
          </a:p>
          <a:p>
            <a:r>
              <a:rPr lang="zh-CN" dirty="0">
                <a:solidFill>
                  <a:srgbClr val="FF0000"/>
                </a:solidFill>
              </a:rPr>
              <a:t>了解jQuery技术，了解jQuery对Ajax的实现，了解基于jQuery的Ajax应用</a:t>
            </a:r>
            <a:r>
              <a:rPr lang="en-US" altLang="zh-CN" dirty="0">
                <a:solidFill>
                  <a:srgbClr val="FF0000"/>
                </a:solidFill>
              </a:rPr>
              <a:t>   (</a:t>
            </a:r>
            <a:r>
              <a:rPr lang="zh-CN" altLang="en-US" u="sng" dirty="0">
                <a:solidFill>
                  <a:srgbClr val="FF0000"/>
                </a:solidFill>
              </a:rPr>
              <a:t>企业讲师</a:t>
            </a:r>
            <a:r>
              <a:rPr lang="en-US" altLang="zh-CN" dirty="0">
                <a:solidFill>
                  <a:srgbClr val="FF0000"/>
                </a:solidFill>
              </a:rPr>
              <a:t>)</a:t>
            </a:r>
            <a:endParaRPr lang="zh-CN" dirty="0">
              <a:solidFill>
                <a:srgbClr val="FF0000"/>
              </a:solidFill>
            </a:endParaRPr>
          </a:p>
        </p:txBody>
      </p:sp>
      <p:sp>
        <p:nvSpPr>
          <p:cNvPr id="4" name="标题 3"/>
          <p:cNvSpPr>
            <a:spLocks noGrp="1"/>
          </p:cNvSpPr>
          <p:nvPr>
            <p:ph type="title"/>
          </p:nvPr>
        </p:nvSpPr>
        <p:spPr/>
        <p:txBody>
          <a:bodyPr/>
          <a:lstStyle/>
          <a:p>
            <a:r>
              <a:rPr lang="zh-CN" altLang="en-US"/>
              <a:t>本章重点</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ED3CA56B-3EC2-46DD-A5A5-BED42D5E668B}"/>
              </a:ext>
            </a:extLst>
          </p:cNvPr>
          <p:cNvSpPr>
            <a:spLocks noGrp="1"/>
          </p:cNvSpPr>
          <p:nvPr>
            <p:ph type="body" sz="quarter" idx="11"/>
          </p:nvPr>
        </p:nvSpPr>
        <p:spPr>
          <a:xfrm>
            <a:off x="251520" y="699542"/>
            <a:ext cx="8286750" cy="3731278"/>
          </a:xfrm>
        </p:spPr>
        <p:txBody>
          <a:bodyPr/>
          <a:lstStyle/>
          <a:p>
            <a:r>
              <a:rPr lang="en-US" altLang="zh-CN" dirty="0" err="1"/>
              <a:t>xmlHttp.onreadystatechange</a:t>
            </a:r>
            <a:r>
              <a:rPr lang="en-US" altLang="zh-CN" dirty="0"/>
              <a:t> = function() {//</a:t>
            </a:r>
            <a:r>
              <a:rPr lang="en-US" altLang="zh-CN" dirty="0" err="1"/>
              <a:t>xmlHttp</a:t>
            </a:r>
            <a:r>
              <a:rPr lang="zh-CN" altLang="en-US" dirty="0"/>
              <a:t>的</a:t>
            </a:r>
            <a:r>
              <a:rPr lang="en-US" altLang="zh-CN" dirty="0"/>
              <a:t>5</a:t>
            </a:r>
            <a:r>
              <a:rPr lang="zh-CN" altLang="en-US" dirty="0"/>
              <a:t>种状态都会调用本方法</a:t>
            </a:r>
          </a:p>
          <a:p>
            <a:r>
              <a:rPr lang="zh-CN" altLang="en-US" dirty="0"/>
              <a:t>      </a:t>
            </a:r>
            <a:r>
              <a:rPr lang="en-US" altLang="zh-CN" dirty="0"/>
              <a:t>if(</a:t>
            </a:r>
            <a:r>
              <a:rPr lang="en-US" altLang="zh-CN" dirty="0" err="1">
                <a:solidFill>
                  <a:srgbClr val="FF0000"/>
                </a:solidFill>
              </a:rPr>
              <a:t>xmlHttp.readyState</a:t>
            </a:r>
            <a:r>
              <a:rPr lang="en-US" altLang="zh-CN" dirty="0">
                <a:solidFill>
                  <a:srgbClr val="FF0000"/>
                </a:solidFill>
              </a:rPr>
              <a:t> == 4</a:t>
            </a:r>
            <a:r>
              <a:rPr lang="en-US" altLang="zh-CN" dirty="0"/>
              <a:t> &amp;&amp; </a:t>
            </a:r>
            <a:r>
              <a:rPr lang="en-US" altLang="zh-CN" dirty="0" err="1">
                <a:solidFill>
                  <a:srgbClr val="FF0000"/>
                </a:solidFill>
              </a:rPr>
              <a:t>xmlHttp.status</a:t>
            </a:r>
            <a:r>
              <a:rPr lang="en-US" altLang="zh-CN" dirty="0">
                <a:solidFill>
                  <a:srgbClr val="FF0000"/>
                </a:solidFill>
              </a:rPr>
              <a:t> == 200</a:t>
            </a:r>
            <a:r>
              <a:rPr lang="en-US" altLang="zh-CN" dirty="0"/>
              <a:t>) {//</a:t>
            </a:r>
            <a:r>
              <a:rPr lang="zh-CN" altLang="en-US" dirty="0"/>
              <a:t>双重判断：判断是否为</a:t>
            </a:r>
            <a:r>
              <a:rPr lang="en-US" altLang="zh-CN" dirty="0">
                <a:solidFill>
                  <a:srgbClr val="FF0000"/>
                </a:solidFill>
              </a:rPr>
              <a:t>4</a:t>
            </a:r>
            <a:r>
              <a:rPr lang="zh-CN" altLang="en-US" dirty="0">
                <a:solidFill>
                  <a:srgbClr val="FF0000"/>
                </a:solidFill>
              </a:rPr>
              <a:t>状态</a:t>
            </a:r>
            <a:r>
              <a:rPr lang="zh-CN" altLang="en-US" dirty="0"/>
              <a:t>，而且还要判断是否为</a:t>
            </a:r>
            <a:r>
              <a:rPr lang="en-US" altLang="zh-CN" dirty="0"/>
              <a:t>200</a:t>
            </a:r>
          </a:p>
          <a:p>
            <a:r>
              <a:rPr lang="en-US" altLang="zh-CN" dirty="0"/>
              <a:t>          // </a:t>
            </a:r>
            <a:r>
              <a:rPr lang="zh-CN" altLang="en-US" dirty="0"/>
              <a:t>获取服务器的响应内容</a:t>
            </a:r>
          </a:p>
          <a:p>
            <a:r>
              <a:rPr lang="zh-CN" altLang="en-US" dirty="0"/>
              <a:t>	  </a:t>
            </a:r>
            <a:r>
              <a:rPr lang="en-US" altLang="zh-CN" dirty="0"/>
              <a:t>var text = </a:t>
            </a:r>
            <a:r>
              <a:rPr lang="en-US" altLang="zh-CN" dirty="0" err="1"/>
              <a:t>xmlHttp.responseText</a:t>
            </a:r>
            <a:r>
              <a:rPr lang="en-US" altLang="zh-CN" dirty="0"/>
              <a:t>; //JSON</a:t>
            </a:r>
            <a:r>
              <a:rPr lang="zh-CN" altLang="en-US" dirty="0"/>
              <a:t>字符串内容</a:t>
            </a:r>
            <a:endParaRPr lang="en-US" altLang="zh-CN" dirty="0"/>
          </a:p>
          <a:p>
            <a:r>
              <a:rPr lang="en-US" altLang="zh-CN" dirty="0"/>
              <a:t>     }</a:t>
            </a:r>
          </a:p>
          <a:p>
            <a:r>
              <a:rPr lang="en-US" altLang="zh-CN" dirty="0"/>
              <a:t>  };   </a:t>
            </a:r>
            <a:r>
              <a:rPr lang="zh-CN" altLang="en-US" dirty="0">
                <a:solidFill>
                  <a:srgbClr val="0000CC"/>
                </a:solidFill>
              </a:rPr>
              <a:t>匿名函数</a:t>
            </a:r>
          </a:p>
        </p:txBody>
      </p:sp>
    </p:spTree>
    <p:extLst>
      <p:ext uri="{BB962C8B-B14F-4D97-AF65-F5344CB8AC3E}">
        <p14:creationId xmlns:p14="http://schemas.microsoft.com/office/powerpoint/2010/main" val="2501052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45BB314-27C8-412E-887B-44A050BCB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0"/>
            <a:ext cx="3901008" cy="5143500"/>
          </a:xfrm>
          <a:prstGeom prst="rect">
            <a:avLst/>
          </a:prstGeom>
        </p:spPr>
      </p:pic>
    </p:spTree>
    <p:extLst>
      <p:ext uri="{BB962C8B-B14F-4D97-AF65-F5344CB8AC3E}">
        <p14:creationId xmlns:p14="http://schemas.microsoft.com/office/powerpoint/2010/main" val="158257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785803"/>
            <a:ext cx="8207375" cy="4000525"/>
          </a:xfrm>
        </p:spPr>
        <p:txBody>
          <a:bodyPr/>
          <a:lstStyle/>
          <a:p>
            <a:r>
              <a:rPr dirty="0"/>
              <a:t>XMLHttpRequest</a:t>
            </a:r>
            <a:r>
              <a:rPr lang="zh-CN" dirty="0"/>
              <a:t>对象的属性</a:t>
            </a:r>
            <a:endParaRPr dirty="0"/>
          </a:p>
        </p:txBody>
      </p:sp>
      <p:sp>
        <p:nvSpPr>
          <p:cNvPr id="4" name="标题 3"/>
          <p:cNvSpPr>
            <a:spLocks noGrp="1"/>
          </p:cNvSpPr>
          <p:nvPr>
            <p:ph type="title"/>
          </p:nvPr>
        </p:nvSpPr>
        <p:spPr>
          <a:xfrm>
            <a:off x="468316" y="17845"/>
            <a:ext cx="6032510" cy="410765"/>
          </a:xfrm>
        </p:spPr>
        <p:txBody>
          <a:bodyPr/>
          <a:lstStyle/>
          <a:p>
            <a:r>
              <a:rPr lang="en-US" dirty="0"/>
              <a:t>12.1.3  </a:t>
            </a:r>
            <a:r>
              <a:rPr lang="en-US" dirty="0" err="1"/>
              <a:t>XMLHttpRequest</a:t>
            </a:r>
            <a:r>
              <a:rPr dirty="0"/>
              <a:t>的属性</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nvGraphicFramePr>
        <p:xfrm>
          <a:off x="857224" y="1500180"/>
          <a:ext cx="7715304" cy="2595880"/>
        </p:xfrm>
        <a:graphic>
          <a:graphicData uri="http://schemas.openxmlformats.org/drawingml/2006/table">
            <a:tbl>
              <a:tblPr firstRow="1" bandRow="1">
                <a:tableStyleId>{5C22544A-7EE6-4342-B048-85BDC9FD1C3A}</a:tableStyleId>
              </a:tblPr>
              <a:tblGrid>
                <a:gridCol w="2350773">
                  <a:extLst>
                    <a:ext uri="{9D8B030D-6E8A-4147-A177-3AD203B41FA5}">
                      <a16:colId xmlns:a16="http://schemas.microsoft.com/office/drawing/2014/main" val="20000"/>
                    </a:ext>
                  </a:extLst>
                </a:gridCol>
                <a:gridCol w="5364531">
                  <a:extLst>
                    <a:ext uri="{9D8B030D-6E8A-4147-A177-3AD203B41FA5}">
                      <a16:colId xmlns:a16="http://schemas.microsoft.com/office/drawing/2014/main" val="20001"/>
                    </a:ext>
                  </a:extLst>
                </a:gridCol>
              </a:tblGrid>
              <a:tr h="370840">
                <a:tc>
                  <a:txBody>
                    <a:bodyPr/>
                    <a:lstStyle/>
                    <a:p>
                      <a:r>
                        <a:rPr lang="zh-CN" altLang="en-US" dirty="0"/>
                        <a:t>属性</a:t>
                      </a:r>
                    </a:p>
                  </a:txBody>
                  <a:tcPr/>
                </a:tc>
                <a:tc>
                  <a:txBody>
                    <a:bodyPr/>
                    <a:lstStyle/>
                    <a:p>
                      <a:r>
                        <a:rPr lang="zh-CN" altLang="en-US" dirty="0"/>
                        <a:t>描述</a:t>
                      </a:r>
                    </a:p>
                  </a:txBody>
                  <a:tcPr/>
                </a:tc>
                <a:extLst>
                  <a:ext uri="{0D108BD9-81ED-4DB2-BD59-A6C34878D82A}">
                    <a16:rowId xmlns:a16="http://schemas.microsoft.com/office/drawing/2014/main" val="10000"/>
                  </a:ext>
                </a:extLst>
              </a:tr>
              <a:tr h="370840">
                <a:tc>
                  <a:txBody>
                    <a:bodyPr/>
                    <a:lstStyle/>
                    <a:p>
                      <a:pPr algn="just">
                        <a:spcAft>
                          <a:spcPts val="0"/>
                        </a:spcAft>
                      </a:pPr>
                      <a:r>
                        <a:rPr lang="en-US" sz="1400" kern="100" dirty="0" err="1">
                          <a:latin typeface="+mn-ea"/>
                          <a:ea typeface="+mn-ea"/>
                          <a:cs typeface="Times New Roman"/>
                        </a:rPr>
                        <a:t>readyState</a:t>
                      </a:r>
                      <a:endParaRPr lang="zh-CN" sz="1400" kern="100" dirty="0">
                        <a:latin typeface="+mn-ea"/>
                        <a:ea typeface="+mn-ea"/>
                        <a:cs typeface="Times New Roman"/>
                      </a:endParaRPr>
                    </a:p>
                  </a:txBody>
                  <a:tcPr marL="68580" marR="68580" marT="0" marB="0" anchor="ctr"/>
                </a:tc>
                <a:tc>
                  <a:txBody>
                    <a:bodyPr/>
                    <a:lstStyle/>
                    <a:p>
                      <a:pPr algn="just">
                        <a:spcAft>
                          <a:spcPts val="0"/>
                        </a:spcAft>
                      </a:pPr>
                      <a:r>
                        <a:rPr lang="zh-CN" sz="1400" kern="100">
                          <a:latin typeface="+mn-ea"/>
                          <a:ea typeface="+mn-ea"/>
                          <a:cs typeface="Times New Roman"/>
                        </a:rPr>
                        <a:t>表示一种状态</a:t>
                      </a:r>
                    </a:p>
                  </a:txBody>
                  <a:tcPr marL="68580" marR="68580" marT="0" marB="0" anchor="ctr"/>
                </a:tc>
                <a:extLst>
                  <a:ext uri="{0D108BD9-81ED-4DB2-BD59-A6C34878D82A}">
                    <a16:rowId xmlns:a16="http://schemas.microsoft.com/office/drawing/2014/main" val="10001"/>
                  </a:ext>
                </a:extLst>
              </a:tr>
              <a:tr h="370840">
                <a:tc>
                  <a:txBody>
                    <a:bodyPr/>
                    <a:lstStyle/>
                    <a:p>
                      <a:pPr algn="just">
                        <a:spcAft>
                          <a:spcPts val="0"/>
                        </a:spcAft>
                      </a:pPr>
                      <a:r>
                        <a:rPr lang="en-US" sz="1400" kern="100" dirty="0" err="1">
                          <a:latin typeface="+mn-ea"/>
                          <a:ea typeface="+mn-ea"/>
                          <a:cs typeface="Times New Roman"/>
                        </a:rPr>
                        <a:t>onreadystatechange</a:t>
                      </a:r>
                      <a:endParaRPr lang="zh-CN" sz="1400" kern="100" dirty="0">
                        <a:latin typeface="+mn-ea"/>
                        <a:ea typeface="+mn-ea"/>
                        <a:cs typeface="Times New Roman"/>
                      </a:endParaRPr>
                    </a:p>
                  </a:txBody>
                  <a:tcPr marL="68580" marR="68580" marT="0" marB="0" anchor="ctr"/>
                </a:tc>
                <a:tc>
                  <a:txBody>
                    <a:bodyPr/>
                    <a:lstStyle/>
                    <a:p>
                      <a:pPr algn="just">
                        <a:spcAft>
                          <a:spcPts val="0"/>
                        </a:spcAft>
                      </a:pPr>
                      <a:r>
                        <a:rPr lang="zh-CN" sz="1400" kern="100" dirty="0">
                          <a:latin typeface="+mn-ea"/>
                          <a:ea typeface="+mn-ea"/>
                          <a:cs typeface="Times New Roman"/>
                        </a:rPr>
                        <a:t>每次状态改变所触发事件的事件处理程序</a:t>
                      </a:r>
                    </a:p>
                  </a:txBody>
                  <a:tcPr marL="68580" marR="68580" marT="0" marB="0" anchor="ctr"/>
                </a:tc>
                <a:extLst>
                  <a:ext uri="{0D108BD9-81ED-4DB2-BD59-A6C34878D82A}">
                    <a16:rowId xmlns:a16="http://schemas.microsoft.com/office/drawing/2014/main" val="10002"/>
                  </a:ext>
                </a:extLst>
              </a:tr>
              <a:tr h="370840">
                <a:tc>
                  <a:txBody>
                    <a:bodyPr/>
                    <a:lstStyle/>
                    <a:p>
                      <a:pPr algn="just">
                        <a:spcAft>
                          <a:spcPts val="0"/>
                        </a:spcAft>
                      </a:pPr>
                      <a:r>
                        <a:rPr lang="en-US" sz="1400" kern="100" dirty="0" err="1">
                          <a:latin typeface="+mn-ea"/>
                          <a:ea typeface="+mn-ea"/>
                          <a:cs typeface="Times New Roman"/>
                        </a:rPr>
                        <a:t>responseText</a:t>
                      </a:r>
                      <a:endParaRPr lang="zh-CN" sz="1400" kern="100" dirty="0">
                        <a:latin typeface="+mn-ea"/>
                        <a:ea typeface="+mn-ea"/>
                        <a:cs typeface="Times New Roman"/>
                      </a:endParaRPr>
                    </a:p>
                  </a:txBody>
                  <a:tcPr marL="68580" marR="68580" marT="0" marB="0" anchor="ctr"/>
                </a:tc>
                <a:tc>
                  <a:txBody>
                    <a:bodyPr/>
                    <a:lstStyle/>
                    <a:p>
                      <a:pPr algn="just">
                        <a:spcAft>
                          <a:spcPts val="0"/>
                        </a:spcAft>
                      </a:pPr>
                      <a:r>
                        <a:rPr lang="zh-CN" sz="1400" kern="100" dirty="0">
                          <a:latin typeface="+mn-ea"/>
                          <a:ea typeface="+mn-ea"/>
                          <a:cs typeface="Times New Roman"/>
                        </a:rPr>
                        <a:t>从服务器进程返回的数据的字符串形式</a:t>
                      </a:r>
                    </a:p>
                  </a:txBody>
                  <a:tcPr marL="68580" marR="68580" marT="0" marB="0" anchor="ctr"/>
                </a:tc>
                <a:extLst>
                  <a:ext uri="{0D108BD9-81ED-4DB2-BD59-A6C34878D82A}">
                    <a16:rowId xmlns:a16="http://schemas.microsoft.com/office/drawing/2014/main" val="10003"/>
                  </a:ext>
                </a:extLst>
              </a:tr>
              <a:tr h="370840">
                <a:tc>
                  <a:txBody>
                    <a:bodyPr/>
                    <a:lstStyle/>
                    <a:p>
                      <a:pPr algn="just">
                        <a:spcAft>
                          <a:spcPts val="0"/>
                        </a:spcAft>
                      </a:pPr>
                      <a:r>
                        <a:rPr lang="en-US" sz="1400" kern="100" dirty="0" err="1">
                          <a:latin typeface="+mn-ea"/>
                          <a:ea typeface="+mn-ea"/>
                          <a:cs typeface="Times New Roman"/>
                        </a:rPr>
                        <a:t>responseXML</a:t>
                      </a:r>
                      <a:endParaRPr lang="zh-CN" sz="1400" kern="100" dirty="0">
                        <a:latin typeface="+mn-ea"/>
                        <a:ea typeface="+mn-ea"/>
                        <a:cs typeface="Times New Roman"/>
                      </a:endParaRPr>
                    </a:p>
                  </a:txBody>
                  <a:tcPr marL="68580" marR="68580" marT="0" marB="0" anchor="ctr"/>
                </a:tc>
                <a:tc>
                  <a:txBody>
                    <a:bodyPr/>
                    <a:lstStyle/>
                    <a:p>
                      <a:pPr algn="just">
                        <a:spcAft>
                          <a:spcPts val="0"/>
                        </a:spcAft>
                      </a:pPr>
                      <a:r>
                        <a:rPr lang="zh-CN" sz="1400" kern="100" dirty="0">
                          <a:latin typeface="+mn-ea"/>
                          <a:ea typeface="+mn-ea"/>
                          <a:cs typeface="Times New Roman"/>
                        </a:rPr>
                        <a:t>从服务器进程返回的</a:t>
                      </a:r>
                      <a:r>
                        <a:rPr lang="en-US" sz="1400" kern="100" dirty="0">
                          <a:latin typeface="+mn-ea"/>
                          <a:ea typeface="+mn-ea"/>
                          <a:cs typeface="Times New Roman"/>
                        </a:rPr>
                        <a:t>XML</a:t>
                      </a:r>
                      <a:r>
                        <a:rPr lang="zh-CN" sz="1400" kern="100" dirty="0">
                          <a:latin typeface="+mn-ea"/>
                          <a:ea typeface="+mn-ea"/>
                          <a:cs typeface="Times New Roman"/>
                        </a:rPr>
                        <a:t>文档数据对象</a:t>
                      </a:r>
                    </a:p>
                  </a:txBody>
                  <a:tcPr marL="68580" marR="68580" marT="0" marB="0" anchor="ctr"/>
                </a:tc>
                <a:extLst>
                  <a:ext uri="{0D108BD9-81ED-4DB2-BD59-A6C34878D82A}">
                    <a16:rowId xmlns:a16="http://schemas.microsoft.com/office/drawing/2014/main" val="10004"/>
                  </a:ext>
                </a:extLst>
              </a:tr>
              <a:tr h="370840">
                <a:tc>
                  <a:txBody>
                    <a:bodyPr/>
                    <a:lstStyle/>
                    <a:p>
                      <a:pPr algn="just">
                        <a:spcAft>
                          <a:spcPts val="0"/>
                        </a:spcAft>
                      </a:pPr>
                      <a:r>
                        <a:rPr lang="en-US" sz="1400" kern="100" dirty="0">
                          <a:latin typeface="+mn-ea"/>
                          <a:ea typeface="+mn-ea"/>
                          <a:cs typeface="Times New Roman"/>
                        </a:rPr>
                        <a:t>status</a:t>
                      </a:r>
                      <a:endParaRPr lang="zh-CN" sz="1400" kern="100" dirty="0">
                        <a:latin typeface="+mn-ea"/>
                        <a:ea typeface="+mn-ea"/>
                        <a:cs typeface="Times New Roman"/>
                      </a:endParaRPr>
                    </a:p>
                  </a:txBody>
                  <a:tcPr marL="68580" marR="68580" marT="0" marB="0" anchor="ctr"/>
                </a:tc>
                <a:tc>
                  <a:txBody>
                    <a:bodyPr/>
                    <a:lstStyle/>
                    <a:p>
                      <a:pPr algn="just">
                        <a:spcAft>
                          <a:spcPts val="0"/>
                        </a:spcAft>
                      </a:pPr>
                      <a:r>
                        <a:rPr lang="zh-CN" sz="1400" kern="100" dirty="0">
                          <a:latin typeface="+mn-ea"/>
                          <a:ea typeface="+mn-ea"/>
                          <a:cs typeface="Times New Roman"/>
                        </a:rPr>
                        <a:t>从服务器返回的数字代码，比如</a:t>
                      </a:r>
                      <a:r>
                        <a:rPr lang="en-US" sz="1400" kern="100" dirty="0">
                          <a:latin typeface="+mn-ea"/>
                          <a:ea typeface="+mn-ea"/>
                          <a:cs typeface="Times New Roman"/>
                        </a:rPr>
                        <a:t>404</a:t>
                      </a:r>
                      <a:r>
                        <a:rPr lang="zh-CN" sz="1400" kern="100" dirty="0">
                          <a:latin typeface="+mn-ea"/>
                          <a:ea typeface="+mn-ea"/>
                          <a:cs typeface="Times New Roman"/>
                        </a:rPr>
                        <a:t>（未找到）或</a:t>
                      </a:r>
                      <a:r>
                        <a:rPr lang="en-US" sz="1400" kern="100" dirty="0">
                          <a:latin typeface="+mn-ea"/>
                          <a:ea typeface="+mn-ea"/>
                          <a:cs typeface="Times New Roman"/>
                        </a:rPr>
                        <a:t>200</a:t>
                      </a:r>
                      <a:r>
                        <a:rPr lang="zh-CN" sz="1400" kern="100" dirty="0">
                          <a:latin typeface="+mn-ea"/>
                          <a:ea typeface="+mn-ea"/>
                          <a:cs typeface="Times New Roman"/>
                        </a:rPr>
                        <a:t>（就绪）</a:t>
                      </a:r>
                    </a:p>
                  </a:txBody>
                  <a:tcPr marL="68580" marR="68580" marT="0" marB="0" anchor="ctr"/>
                </a:tc>
                <a:extLst>
                  <a:ext uri="{0D108BD9-81ED-4DB2-BD59-A6C34878D82A}">
                    <a16:rowId xmlns:a16="http://schemas.microsoft.com/office/drawing/2014/main" val="10005"/>
                  </a:ext>
                </a:extLst>
              </a:tr>
              <a:tr h="370840">
                <a:tc>
                  <a:txBody>
                    <a:bodyPr/>
                    <a:lstStyle/>
                    <a:p>
                      <a:pPr algn="just">
                        <a:spcAft>
                          <a:spcPts val="0"/>
                        </a:spcAft>
                      </a:pPr>
                      <a:r>
                        <a:rPr lang="en-US" sz="1400" kern="100" dirty="0" err="1">
                          <a:latin typeface="+mn-ea"/>
                          <a:ea typeface="+mn-ea"/>
                          <a:cs typeface="Times New Roman"/>
                        </a:rPr>
                        <a:t>statusText</a:t>
                      </a:r>
                      <a:endParaRPr lang="zh-CN" sz="1400" kern="100" dirty="0">
                        <a:latin typeface="+mn-ea"/>
                        <a:ea typeface="+mn-ea"/>
                        <a:cs typeface="Times New Roman"/>
                      </a:endParaRPr>
                    </a:p>
                  </a:txBody>
                  <a:tcPr marL="68580" marR="68580" marT="0" marB="0" anchor="ctr"/>
                </a:tc>
                <a:tc>
                  <a:txBody>
                    <a:bodyPr/>
                    <a:lstStyle/>
                    <a:p>
                      <a:pPr algn="just">
                        <a:spcAft>
                          <a:spcPts val="0"/>
                        </a:spcAft>
                      </a:pPr>
                      <a:r>
                        <a:rPr lang="zh-CN" sz="1400" kern="100" dirty="0">
                          <a:latin typeface="+mn-ea"/>
                          <a:ea typeface="+mn-ea"/>
                          <a:cs typeface="Times New Roman"/>
                        </a:rPr>
                        <a:t>伴随状态码的字符串信息</a:t>
                      </a: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r>
              <a:rPr lang="zh-CN" dirty="0"/>
              <a:t>当</a:t>
            </a:r>
            <a:r>
              <a:rPr dirty="0"/>
              <a:t>XMLHttpRequest</a:t>
            </a:r>
            <a:r>
              <a:rPr lang="zh-CN" dirty="0"/>
              <a:t>对象把一个</a:t>
            </a:r>
            <a:r>
              <a:rPr dirty="0"/>
              <a:t>HTTP</a:t>
            </a:r>
            <a:r>
              <a:rPr lang="zh-CN" dirty="0"/>
              <a:t>请求发送到服务器时将经历若干种状态，一直等待到请求被处理，然后才接收一个响应。</a:t>
            </a:r>
            <a:r>
              <a:rPr dirty="0"/>
              <a:t>XMLHttpRequest</a:t>
            </a:r>
            <a:r>
              <a:rPr lang="zh-CN" dirty="0"/>
              <a:t>对象提供一个描述当前状态的</a:t>
            </a:r>
            <a:r>
              <a:rPr dirty="0"/>
              <a:t>readyState</a:t>
            </a:r>
            <a:r>
              <a:rPr lang="zh-CN" dirty="0"/>
              <a:t>属性</a:t>
            </a:r>
            <a:r>
              <a:rPr lang="zh-CN" altLang="en-US" dirty="0"/>
              <a:t>。</a:t>
            </a:r>
            <a:endParaRPr dirty="0"/>
          </a:p>
          <a:p>
            <a:r>
              <a:rPr lang="zh-CN" dirty="0"/>
              <a:t> </a:t>
            </a:r>
            <a:r>
              <a:rPr dirty="0"/>
              <a:t>readyState</a:t>
            </a:r>
            <a:r>
              <a:rPr lang="zh-CN" dirty="0"/>
              <a:t>属性</a:t>
            </a:r>
            <a:r>
              <a:rPr lang="zh-CN" altLang="en-US" dirty="0"/>
              <a:t>取值</a:t>
            </a:r>
            <a:endParaRPr dirty="0"/>
          </a:p>
        </p:txBody>
      </p:sp>
      <p:sp>
        <p:nvSpPr>
          <p:cNvPr id="4" name="标题 3"/>
          <p:cNvSpPr>
            <a:spLocks noGrp="1"/>
          </p:cNvSpPr>
          <p:nvPr>
            <p:ph type="title"/>
          </p:nvPr>
        </p:nvSpPr>
        <p:spPr>
          <a:xfrm>
            <a:off x="468316" y="17845"/>
            <a:ext cx="6032510" cy="410765"/>
          </a:xfrm>
        </p:spPr>
        <p:txBody>
          <a:bodyPr/>
          <a:lstStyle/>
          <a:p>
            <a:r>
              <a:rPr lang="en-US" dirty="0" err="1"/>
              <a:t>XMLHttpRequest</a:t>
            </a:r>
            <a:r>
              <a:rPr dirty="0"/>
              <a:t>的属性</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211970676"/>
              </p:ext>
            </p:extLst>
          </p:nvPr>
        </p:nvGraphicFramePr>
        <p:xfrm>
          <a:off x="928662" y="2480644"/>
          <a:ext cx="7553691" cy="2448560"/>
        </p:xfrm>
        <a:graphic>
          <a:graphicData uri="http://schemas.openxmlformats.org/drawingml/2006/table">
            <a:tbl>
              <a:tblPr firstRow="1" bandRow="1">
                <a:tableStyleId>{5C22544A-7EE6-4342-B048-85BDC9FD1C3A}</a:tableStyleId>
              </a:tblPr>
              <a:tblGrid>
                <a:gridCol w="695643">
                  <a:extLst>
                    <a:ext uri="{9D8B030D-6E8A-4147-A177-3AD203B41FA5}">
                      <a16:colId xmlns:a16="http://schemas.microsoft.com/office/drawing/2014/main" val="20000"/>
                    </a:ext>
                  </a:extLst>
                </a:gridCol>
                <a:gridCol w="6858048">
                  <a:extLst>
                    <a:ext uri="{9D8B030D-6E8A-4147-A177-3AD203B41FA5}">
                      <a16:colId xmlns:a16="http://schemas.microsoft.com/office/drawing/2014/main" val="20001"/>
                    </a:ext>
                  </a:extLst>
                </a:gridCol>
              </a:tblGrid>
              <a:tr h="370840">
                <a:tc>
                  <a:txBody>
                    <a:bodyPr/>
                    <a:lstStyle/>
                    <a:p>
                      <a:r>
                        <a:rPr lang="zh-CN" altLang="en-US" dirty="0"/>
                        <a:t>取值</a:t>
                      </a:r>
                    </a:p>
                  </a:txBody>
                  <a:tcPr/>
                </a:tc>
                <a:tc>
                  <a:txBody>
                    <a:bodyPr/>
                    <a:lstStyle/>
                    <a:p>
                      <a:r>
                        <a:rPr lang="zh-CN" altLang="en-US" dirty="0"/>
                        <a:t>描述</a:t>
                      </a:r>
                    </a:p>
                  </a:txBody>
                  <a:tcPr/>
                </a:tc>
                <a:extLst>
                  <a:ext uri="{0D108BD9-81ED-4DB2-BD59-A6C34878D82A}">
                    <a16:rowId xmlns:a16="http://schemas.microsoft.com/office/drawing/2014/main" val="10000"/>
                  </a:ext>
                </a:extLst>
              </a:tr>
              <a:tr h="370840">
                <a:tc>
                  <a:txBody>
                    <a:bodyPr/>
                    <a:lstStyle/>
                    <a:p>
                      <a:pPr algn="just">
                        <a:spcAft>
                          <a:spcPts val="0"/>
                        </a:spcAft>
                      </a:pPr>
                      <a:r>
                        <a:rPr lang="en-US" sz="1400" kern="100" dirty="0">
                          <a:latin typeface="+mn-ea"/>
                          <a:ea typeface="+mn-ea"/>
                          <a:cs typeface="Times New Roman"/>
                        </a:rPr>
                        <a:t>0</a:t>
                      </a:r>
                      <a:endParaRPr lang="zh-CN" sz="1400" kern="100" dirty="0">
                        <a:latin typeface="+mn-ea"/>
                        <a:ea typeface="+mn-ea"/>
                        <a:cs typeface="Times New Roman"/>
                      </a:endParaRPr>
                    </a:p>
                  </a:txBody>
                  <a:tcPr marL="68580" marR="68580" marT="0" marB="0" anchor="ctr"/>
                </a:tc>
                <a:tc>
                  <a:txBody>
                    <a:bodyPr/>
                    <a:lstStyle/>
                    <a:p>
                      <a:pPr algn="just">
                        <a:spcAft>
                          <a:spcPts val="0"/>
                        </a:spcAft>
                      </a:pPr>
                      <a:r>
                        <a:rPr lang="zh-CN" sz="1400" kern="100">
                          <a:latin typeface="+mn-ea"/>
                          <a:ea typeface="+mn-ea"/>
                          <a:cs typeface="Times New Roman"/>
                        </a:rPr>
                        <a:t>描述一种“未初始化”状态；此时，已经创建一个</a:t>
                      </a:r>
                      <a:r>
                        <a:rPr lang="en-US" sz="1400" kern="100">
                          <a:latin typeface="+mn-ea"/>
                          <a:ea typeface="+mn-ea"/>
                          <a:cs typeface="Times New Roman"/>
                        </a:rPr>
                        <a:t>XMLHttpRequest</a:t>
                      </a:r>
                      <a:r>
                        <a:rPr lang="zh-CN" sz="1400" kern="100">
                          <a:latin typeface="+mn-ea"/>
                          <a:ea typeface="+mn-ea"/>
                          <a:cs typeface="Times New Roman"/>
                        </a:rPr>
                        <a:t>对象，但还没有初始化</a:t>
                      </a:r>
                    </a:p>
                  </a:txBody>
                  <a:tcPr marL="68580" marR="68580" marT="0" marB="0" anchor="ctr"/>
                </a:tc>
                <a:extLst>
                  <a:ext uri="{0D108BD9-81ED-4DB2-BD59-A6C34878D82A}">
                    <a16:rowId xmlns:a16="http://schemas.microsoft.com/office/drawing/2014/main" val="10001"/>
                  </a:ext>
                </a:extLst>
              </a:tr>
              <a:tr h="370840">
                <a:tc>
                  <a:txBody>
                    <a:bodyPr/>
                    <a:lstStyle/>
                    <a:p>
                      <a:pPr algn="just">
                        <a:spcAft>
                          <a:spcPts val="0"/>
                        </a:spcAft>
                      </a:pPr>
                      <a:r>
                        <a:rPr lang="en-US" sz="1400" kern="100" dirty="0">
                          <a:latin typeface="+mn-ea"/>
                          <a:ea typeface="+mn-ea"/>
                          <a:cs typeface="Times New Roman"/>
                        </a:rPr>
                        <a:t>1</a:t>
                      </a:r>
                      <a:endParaRPr lang="zh-CN" sz="1400" kern="100" dirty="0">
                        <a:latin typeface="+mn-ea"/>
                        <a:ea typeface="+mn-ea"/>
                        <a:cs typeface="Times New Roman"/>
                      </a:endParaRPr>
                    </a:p>
                  </a:txBody>
                  <a:tcPr marL="68580" marR="68580" marT="0" marB="0" anchor="ctr"/>
                </a:tc>
                <a:tc>
                  <a:txBody>
                    <a:bodyPr/>
                    <a:lstStyle/>
                    <a:p>
                      <a:pPr algn="just">
                        <a:spcAft>
                          <a:spcPts val="0"/>
                        </a:spcAft>
                      </a:pPr>
                      <a:r>
                        <a:rPr lang="zh-CN" sz="1400" kern="100">
                          <a:latin typeface="+mn-ea"/>
                          <a:ea typeface="+mn-ea"/>
                          <a:cs typeface="Times New Roman"/>
                        </a:rPr>
                        <a:t>描述一种“发送”状态，此时，代码已经调用了</a:t>
                      </a:r>
                      <a:r>
                        <a:rPr lang="en-US" sz="1400" kern="100">
                          <a:latin typeface="+mn-ea"/>
                          <a:ea typeface="+mn-ea"/>
                          <a:cs typeface="Times New Roman"/>
                        </a:rPr>
                        <a:t>XMLHttpRequest.open()</a:t>
                      </a:r>
                      <a:r>
                        <a:rPr lang="zh-CN" sz="1400" kern="100">
                          <a:latin typeface="+mn-ea"/>
                          <a:ea typeface="+mn-ea"/>
                          <a:cs typeface="Times New Roman"/>
                        </a:rPr>
                        <a:t>方法并且</a:t>
                      </a:r>
                      <a:r>
                        <a:rPr lang="en-US" sz="1400" kern="100">
                          <a:latin typeface="+mn-ea"/>
                          <a:ea typeface="+mn-ea"/>
                          <a:cs typeface="Times New Roman"/>
                        </a:rPr>
                        <a:t>XMLHttpRequest</a:t>
                      </a:r>
                      <a:r>
                        <a:rPr lang="zh-CN" sz="1400" kern="100">
                          <a:latin typeface="+mn-ea"/>
                          <a:ea typeface="+mn-ea"/>
                          <a:cs typeface="Times New Roman"/>
                        </a:rPr>
                        <a:t>已经准备好把一个请求发送到服务器</a:t>
                      </a:r>
                    </a:p>
                  </a:txBody>
                  <a:tcPr marL="68580" marR="68580" marT="0" marB="0" anchor="ctr"/>
                </a:tc>
                <a:extLst>
                  <a:ext uri="{0D108BD9-81ED-4DB2-BD59-A6C34878D82A}">
                    <a16:rowId xmlns:a16="http://schemas.microsoft.com/office/drawing/2014/main" val="10002"/>
                  </a:ext>
                </a:extLst>
              </a:tr>
              <a:tr h="370840">
                <a:tc>
                  <a:txBody>
                    <a:bodyPr/>
                    <a:lstStyle/>
                    <a:p>
                      <a:pPr algn="just">
                        <a:spcAft>
                          <a:spcPts val="0"/>
                        </a:spcAft>
                      </a:pPr>
                      <a:r>
                        <a:rPr lang="en-US" sz="1400" kern="100">
                          <a:latin typeface="+mn-ea"/>
                          <a:ea typeface="+mn-ea"/>
                          <a:cs typeface="Times New Roman"/>
                        </a:rPr>
                        <a:t>2</a:t>
                      </a:r>
                      <a:endParaRPr lang="zh-CN" sz="1400" kern="100">
                        <a:latin typeface="+mn-ea"/>
                        <a:ea typeface="+mn-ea"/>
                        <a:cs typeface="Times New Roman"/>
                      </a:endParaRPr>
                    </a:p>
                  </a:txBody>
                  <a:tcPr marL="68580" marR="68580" marT="0" marB="0" anchor="ctr"/>
                </a:tc>
                <a:tc>
                  <a:txBody>
                    <a:bodyPr/>
                    <a:lstStyle/>
                    <a:p>
                      <a:pPr algn="just">
                        <a:spcAft>
                          <a:spcPts val="0"/>
                        </a:spcAft>
                      </a:pPr>
                      <a:r>
                        <a:rPr lang="zh-CN" sz="1400" kern="100">
                          <a:latin typeface="+mn-ea"/>
                          <a:ea typeface="+mn-ea"/>
                          <a:cs typeface="Times New Roman"/>
                        </a:rPr>
                        <a:t>描述一种“发送”状态，此时，已经通过</a:t>
                      </a:r>
                      <a:r>
                        <a:rPr lang="en-US" sz="1400" kern="100">
                          <a:latin typeface="+mn-ea"/>
                          <a:ea typeface="+mn-ea"/>
                          <a:cs typeface="Times New Roman"/>
                        </a:rPr>
                        <a:t>send()</a:t>
                      </a:r>
                      <a:r>
                        <a:rPr lang="zh-CN" sz="1400" kern="100">
                          <a:latin typeface="+mn-ea"/>
                          <a:ea typeface="+mn-ea"/>
                          <a:cs typeface="Times New Roman"/>
                        </a:rPr>
                        <a:t>方法把一个请求发送到服务器端，但是还没有收到一个响应</a:t>
                      </a:r>
                    </a:p>
                  </a:txBody>
                  <a:tcPr marL="68580" marR="68580" marT="0" marB="0" anchor="ctr"/>
                </a:tc>
                <a:extLst>
                  <a:ext uri="{0D108BD9-81ED-4DB2-BD59-A6C34878D82A}">
                    <a16:rowId xmlns:a16="http://schemas.microsoft.com/office/drawing/2014/main" val="10003"/>
                  </a:ext>
                </a:extLst>
              </a:tr>
              <a:tr h="370840">
                <a:tc>
                  <a:txBody>
                    <a:bodyPr/>
                    <a:lstStyle/>
                    <a:p>
                      <a:pPr algn="just">
                        <a:spcAft>
                          <a:spcPts val="0"/>
                        </a:spcAft>
                      </a:pPr>
                      <a:r>
                        <a:rPr lang="en-US" sz="1400" kern="100">
                          <a:latin typeface="+mn-ea"/>
                          <a:ea typeface="+mn-ea"/>
                          <a:cs typeface="Times New Roman"/>
                        </a:rPr>
                        <a:t>3</a:t>
                      </a:r>
                      <a:endParaRPr lang="zh-CN" sz="1400" kern="100">
                        <a:latin typeface="+mn-ea"/>
                        <a:ea typeface="+mn-ea"/>
                        <a:cs typeface="Times New Roman"/>
                      </a:endParaRPr>
                    </a:p>
                  </a:txBody>
                  <a:tcPr marL="68580" marR="68580" marT="0" marB="0" anchor="ctr"/>
                </a:tc>
                <a:tc>
                  <a:txBody>
                    <a:bodyPr/>
                    <a:lstStyle/>
                    <a:p>
                      <a:pPr algn="just">
                        <a:spcAft>
                          <a:spcPts val="0"/>
                        </a:spcAft>
                      </a:pPr>
                      <a:r>
                        <a:rPr lang="zh-CN" sz="1400" kern="100" dirty="0">
                          <a:latin typeface="+mn-ea"/>
                          <a:ea typeface="+mn-ea"/>
                          <a:cs typeface="Times New Roman"/>
                        </a:rPr>
                        <a:t>描述一种“正在接收”状态，此时，已经接收到</a:t>
                      </a:r>
                      <a:r>
                        <a:rPr lang="en-US" sz="1400" kern="100" dirty="0">
                          <a:latin typeface="+mn-ea"/>
                          <a:ea typeface="+mn-ea"/>
                          <a:cs typeface="Times New Roman"/>
                        </a:rPr>
                        <a:t>HTTP</a:t>
                      </a:r>
                      <a:r>
                        <a:rPr lang="zh-CN" sz="1400" kern="100" dirty="0">
                          <a:latin typeface="+mn-ea"/>
                          <a:ea typeface="+mn-ea"/>
                          <a:cs typeface="Times New Roman"/>
                        </a:rPr>
                        <a:t>响应头部信息，但是消息体部分还没有完全接收结束</a:t>
                      </a:r>
                    </a:p>
                  </a:txBody>
                  <a:tcPr marL="68580" marR="68580" marT="0" marB="0" anchor="ctr"/>
                </a:tc>
                <a:extLst>
                  <a:ext uri="{0D108BD9-81ED-4DB2-BD59-A6C34878D82A}">
                    <a16:rowId xmlns:a16="http://schemas.microsoft.com/office/drawing/2014/main" val="10004"/>
                  </a:ext>
                </a:extLst>
              </a:tr>
              <a:tr h="370840">
                <a:tc>
                  <a:txBody>
                    <a:bodyPr/>
                    <a:lstStyle/>
                    <a:p>
                      <a:pPr algn="just">
                        <a:spcAft>
                          <a:spcPts val="0"/>
                        </a:spcAft>
                      </a:pPr>
                      <a:r>
                        <a:rPr lang="en-US" sz="1400" kern="100">
                          <a:latin typeface="+mn-ea"/>
                          <a:ea typeface="+mn-ea"/>
                          <a:cs typeface="Times New Roman"/>
                        </a:rPr>
                        <a:t>4</a:t>
                      </a:r>
                      <a:endParaRPr lang="zh-CN" sz="1400" kern="100">
                        <a:latin typeface="+mn-ea"/>
                        <a:ea typeface="+mn-ea"/>
                        <a:cs typeface="Times New Roman"/>
                      </a:endParaRPr>
                    </a:p>
                  </a:txBody>
                  <a:tcPr marL="68580" marR="68580" marT="0" marB="0" anchor="ctr"/>
                </a:tc>
                <a:tc>
                  <a:txBody>
                    <a:bodyPr/>
                    <a:lstStyle/>
                    <a:p>
                      <a:pPr algn="just">
                        <a:spcAft>
                          <a:spcPts val="0"/>
                        </a:spcAft>
                      </a:pPr>
                      <a:r>
                        <a:rPr lang="zh-CN" sz="1400" kern="100" dirty="0">
                          <a:latin typeface="+mn-ea"/>
                          <a:ea typeface="+mn-ea"/>
                          <a:cs typeface="Times New Roman"/>
                        </a:rPr>
                        <a:t>描述一种“已加载”状态，此时，响应已经被完全接收</a:t>
                      </a: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357172"/>
            <a:ext cx="8207375" cy="4000525"/>
          </a:xfrm>
        </p:spPr>
        <p:txBody>
          <a:bodyPr/>
          <a:lstStyle/>
          <a:p>
            <a:pPr lvl="0"/>
            <a:r>
              <a:rPr dirty="0"/>
              <a:t>onreadystatechange</a:t>
            </a:r>
            <a:r>
              <a:rPr lang="zh-CN" dirty="0"/>
              <a:t>属性</a:t>
            </a:r>
            <a:endParaRPr dirty="0"/>
          </a:p>
          <a:p>
            <a:pPr lvl="1">
              <a:lnSpc>
                <a:spcPct val="150000"/>
              </a:lnSpc>
            </a:pPr>
            <a:r>
              <a:rPr i="0" dirty="0"/>
              <a:t>onreadystatechange</a:t>
            </a:r>
            <a:r>
              <a:rPr lang="zh-CN" i="0" dirty="0"/>
              <a:t>属性用于存储函数（或函数名），每当</a:t>
            </a:r>
            <a:r>
              <a:rPr i="0" dirty="0"/>
              <a:t>readyState</a:t>
            </a:r>
            <a:r>
              <a:rPr lang="zh-CN" i="0" dirty="0"/>
              <a:t>属性改变时，就会调用该函数，因此该函数正常情况下会被调用</a:t>
            </a:r>
            <a:r>
              <a:rPr i="0" dirty="0"/>
              <a:t>4</a:t>
            </a:r>
            <a:r>
              <a:rPr lang="zh-CN" i="0" dirty="0"/>
              <a:t>次。在该函数中，通常只需在</a:t>
            </a:r>
            <a:r>
              <a:rPr i="0" dirty="0"/>
              <a:t>readyState</a:t>
            </a:r>
            <a:r>
              <a:rPr lang="zh-CN" i="0" dirty="0"/>
              <a:t>值为</a:t>
            </a:r>
            <a:r>
              <a:rPr i="0" dirty="0"/>
              <a:t>4</a:t>
            </a:r>
            <a:r>
              <a:rPr lang="zh-CN" i="0" dirty="0"/>
              <a:t>时做数据的获取和处理工作。</a:t>
            </a:r>
          </a:p>
          <a:p>
            <a:pPr lvl="0"/>
            <a:r>
              <a:rPr dirty="0"/>
              <a:t>responseText</a:t>
            </a:r>
            <a:r>
              <a:rPr lang="zh-CN" dirty="0"/>
              <a:t>属性</a:t>
            </a:r>
            <a:endParaRPr dirty="0"/>
          </a:p>
          <a:p>
            <a:pPr lvl="1">
              <a:lnSpc>
                <a:spcPct val="150000"/>
              </a:lnSpc>
            </a:pPr>
            <a:r>
              <a:rPr i="0" dirty="0"/>
              <a:t>responseText</a:t>
            </a:r>
            <a:r>
              <a:rPr lang="zh-CN" i="0" dirty="0"/>
              <a:t>属性包含客户端接收到的</a:t>
            </a:r>
            <a:r>
              <a:rPr i="0" dirty="0"/>
              <a:t>HTTP</a:t>
            </a:r>
            <a:r>
              <a:rPr lang="zh-CN" i="0" dirty="0"/>
              <a:t>响应的文本内容。当</a:t>
            </a:r>
            <a:r>
              <a:rPr i="0" dirty="0"/>
              <a:t>readyState</a:t>
            </a:r>
            <a:r>
              <a:rPr lang="zh-CN" i="0" dirty="0"/>
              <a:t>值为</a:t>
            </a:r>
            <a:r>
              <a:rPr i="0" dirty="0"/>
              <a:t>0</a:t>
            </a:r>
            <a:r>
              <a:rPr lang="zh-CN" i="0" dirty="0"/>
              <a:t>、</a:t>
            </a:r>
            <a:r>
              <a:rPr i="0" dirty="0"/>
              <a:t>1</a:t>
            </a:r>
            <a:r>
              <a:rPr lang="zh-CN" i="0" dirty="0"/>
              <a:t>、或</a:t>
            </a:r>
            <a:r>
              <a:rPr i="0" dirty="0"/>
              <a:t>2</a:t>
            </a:r>
            <a:r>
              <a:rPr lang="zh-CN" i="0" dirty="0"/>
              <a:t>时，</a:t>
            </a:r>
            <a:r>
              <a:rPr i="0" dirty="0"/>
              <a:t>responseText</a:t>
            </a:r>
            <a:r>
              <a:rPr lang="zh-CN" i="0" dirty="0"/>
              <a:t>包含一个空字符串；当</a:t>
            </a:r>
            <a:r>
              <a:rPr i="0" dirty="0"/>
              <a:t>readyState</a:t>
            </a:r>
            <a:r>
              <a:rPr lang="zh-CN" i="0" dirty="0"/>
              <a:t>值为</a:t>
            </a:r>
            <a:r>
              <a:rPr i="0" dirty="0"/>
              <a:t>3</a:t>
            </a:r>
            <a:r>
              <a:rPr lang="zh-CN" i="0" dirty="0"/>
              <a:t>（正在接收）时，响应中包含客户端还未完成的响应信息；当</a:t>
            </a:r>
            <a:r>
              <a:rPr i="0" dirty="0"/>
              <a:t>readyState</a:t>
            </a:r>
            <a:r>
              <a:rPr lang="zh-CN" i="0" dirty="0"/>
              <a:t>为</a:t>
            </a:r>
            <a:r>
              <a:rPr i="0" dirty="0"/>
              <a:t>4</a:t>
            </a:r>
            <a:r>
              <a:rPr lang="zh-CN" i="0" dirty="0"/>
              <a:t>（已加载）时，该</a:t>
            </a:r>
            <a:r>
              <a:rPr i="0" dirty="0"/>
              <a:t>responseText</a:t>
            </a:r>
            <a:r>
              <a:rPr lang="zh-CN" i="0" dirty="0"/>
              <a:t>包含完整的响应信息。</a:t>
            </a:r>
          </a:p>
        </p:txBody>
      </p:sp>
      <p:sp>
        <p:nvSpPr>
          <p:cNvPr id="4" name="标题 3"/>
          <p:cNvSpPr>
            <a:spLocks noGrp="1"/>
          </p:cNvSpPr>
          <p:nvPr>
            <p:ph type="title"/>
          </p:nvPr>
        </p:nvSpPr>
        <p:spPr>
          <a:xfrm>
            <a:off x="468316" y="17845"/>
            <a:ext cx="6032510" cy="410765"/>
          </a:xfrm>
        </p:spPr>
        <p:txBody>
          <a:bodyPr/>
          <a:lstStyle/>
          <a:p>
            <a:r>
              <a:rPr lang="en-US" dirty="0" err="1"/>
              <a:t>XMLHttpRequest</a:t>
            </a:r>
            <a:r>
              <a:rPr dirty="0"/>
              <a:t>的属性</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linds(horizontal)">
                                      <p:cBhvr>
                                        <p:cTn id="1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pPr lvl="0"/>
            <a:r>
              <a:rPr dirty="0"/>
              <a:t>responseXML</a:t>
            </a:r>
            <a:r>
              <a:rPr lang="zh-CN" dirty="0"/>
              <a:t>属性</a:t>
            </a:r>
            <a:endParaRPr dirty="0"/>
          </a:p>
          <a:p>
            <a:pPr lvl="1">
              <a:lnSpc>
                <a:spcPct val="150000"/>
              </a:lnSpc>
            </a:pPr>
            <a:r>
              <a:rPr i="0" dirty="0"/>
              <a:t>responseXML</a:t>
            </a:r>
            <a:r>
              <a:rPr lang="zh-CN" i="0" dirty="0"/>
              <a:t>属性用于当接收到完整的</a:t>
            </a:r>
            <a:r>
              <a:rPr i="0" dirty="0"/>
              <a:t>HTTP</a:t>
            </a:r>
            <a:r>
              <a:rPr lang="zh-CN" i="0" dirty="0"/>
              <a:t>响应时（</a:t>
            </a:r>
            <a:r>
              <a:rPr i="0" dirty="0"/>
              <a:t>readyState</a:t>
            </a:r>
            <a:r>
              <a:rPr lang="zh-CN" i="0" dirty="0"/>
              <a:t>为</a:t>
            </a:r>
            <a:r>
              <a:rPr i="0" dirty="0"/>
              <a:t>4</a:t>
            </a:r>
            <a:r>
              <a:rPr lang="zh-CN" i="0" dirty="0"/>
              <a:t>）</a:t>
            </a:r>
            <a:r>
              <a:rPr lang="zh-CN" i="0" dirty="0">
                <a:highlight>
                  <a:srgbClr val="FFFF00"/>
                </a:highlight>
              </a:rPr>
              <a:t>描述</a:t>
            </a:r>
            <a:r>
              <a:rPr i="0" dirty="0">
                <a:highlight>
                  <a:srgbClr val="FFFF00"/>
                </a:highlight>
              </a:rPr>
              <a:t>XML</a:t>
            </a:r>
            <a:r>
              <a:rPr lang="zh-CN" i="0" dirty="0">
                <a:highlight>
                  <a:srgbClr val="FFFF00"/>
                </a:highlight>
              </a:rPr>
              <a:t>响应</a:t>
            </a:r>
            <a:r>
              <a:rPr lang="zh-CN" i="0" dirty="0"/>
              <a:t>。此时，</a:t>
            </a:r>
            <a:r>
              <a:rPr i="0" dirty="0"/>
              <a:t>Content-Type</a:t>
            </a:r>
            <a:r>
              <a:rPr lang="zh-CN" i="0" dirty="0"/>
              <a:t>头部指定</a:t>
            </a:r>
            <a:r>
              <a:rPr i="0" dirty="0"/>
              <a:t>MIME</a:t>
            </a:r>
            <a:r>
              <a:rPr lang="zh-CN" i="0" dirty="0"/>
              <a:t>（媒体）类型为</a:t>
            </a:r>
            <a:r>
              <a:rPr i="0" dirty="0"/>
              <a:t>text/xml</a:t>
            </a:r>
            <a:r>
              <a:rPr lang="zh-CN" i="0" dirty="0"/>
              <a:t>，</a:t>
            </a:r>
            <a:r>
              <a:rPr i="0" dirty="0"/>
              <a:t>application/xml</a:t>
            </a:r>
            <a:r>
              <a:rPr lang="zh-CN" i="0" dirty="0"/>
              <a:t>或以</a:t>
            </a:r>
            <a:r>
              <a:rPr i="0" dirty="0"/>
              <a:t>+xml</a:t>
            </a:r>
            <a:r>
              <a:rPr lang="zh-CN" i="0" dirty="0"/>
              <a:t>结尾。如果</a:t>
            </a:r>
            <a:r>
              <a:rPr i="0" dirty="0"/>
              <a:t>Content-Type</a:t>
            </a:r>
            <a:r>
              <a:rPr lang="zh-CN" i="0" dirty="0"/>
              <a:t>头部并不包含这些媒体类型之一，那么</a:t>
            </a:r>
            <a:r>
              <a:rPr i="0" dirty="0"/>
              <a:t>responseXML</a:t>
            </a:r>
            <a:r>
              <a:rPr lang="zh-CN" i="0" dirty="0"/>
              <a:t>的值为</a:t>
            </a:r>
            <a:r>
              <a:rPr i="0" dirty="0"/>
              <a:t>null</a:t>
            </a:r>
            <a:r>
              <a:rPr lang="zh-CN" i="0" dirty="0"/>
              <a:t>。无论何时，只要</a:t>
            </a:r>
            <a:r>
              <a:rPr i="0" dirty="0"/>
              <a:t>readyState</a:t>
            </a:r>
            <a:r>
              <a:rPr lang="zh-CN" i="0" dirty="0"/>
              <a:t>值不为</a:t>
            </a:r>
            <a:r>
              <a:rPr i="0" dirty="0"/>
              <a:t>4</a:t>
            </a:r>
            <a:r>
              <a:rPr lang="zh-CN" i="0" dirty="0"/>
              <a:t>，那么该</a:t>
            </a:r>
            <a:r>
              <a:rPr i="0" dirty="0"/>
              <a:t>responseXML</a:t>
            </a:r>
            <a:r>
              <a:rPr lang="zh-CN" i="0" dirty="0"/>
              <a:t>的值也为</a:t>
            </a:r>
            <a:r>
              <a:rPr i="0" dirty="0"/>
              <a:t>null</a:t>
            </a:r>
            <a:r>
              <a:rPr lang="zh-CN" i="0" dirty="0"/>
              <a:t>。其实，</a:t>
            </a:r>
            <a:r>
              <a:rPr i="0" dirty="0"/>
              <a:t>responseXML</a:t>
            </a:r>
            <a:r>
              <a:rPr lang="zh-CN" i="0" dirty="0"/>
              <a:t>属性值是一个</a:t>
            </a:r>
            <a:r>
              <a:rPr lang="zh-CN" i="0" dirty="0">
                <a:highlight>
                  <a:srgbClr val="FFFF00"/>
                </a:highlight>
              </a:rPr>
              <a:t>文档接口类型的对象，用来描述被分析的文档</a:t>
            </a:r>
            <a:r>
              <a:rPr lang="zh-CN" i="0" dirty="0"/>
              <a:t>。如果文档不能被分析（例如，如果文档不是良构的或不支持文档相应的字符编码），那么</a:t>
            </a:r>
            <a:r>
              <a:rPr i="0" dirty="0"/>
              <a:t>responseXML</a:t>
            </a:r>
            <a:r>
              <a:rPr lang="zh-CN" i="0" dirty="0"/>
              <a:t>的值将为</a:t>
            </a:r>
            <a:r>
              <a:rPr i="0" dirty="0"/>
              <a:t>null</a:t>
            </a:r>
            <a:r>
              <a:rPr lang="zh-CN" i="0" dirty="0"/>
              <a:t>。</a:t>
            </a:r>
          </a:p>
        </p:txBody>
      </p:sp>
      <p:sp>
        <p:nvSpPr>
          <p:cNvPr id="4" name="标题 3"/>
          <p:cNvSpPr>
            <a:spLocks noGrp="1"/>
          </p:cNvSpPr>
          <p:nvPr>
            <p:ph type="title"/>
          </p:nvPr>
        </p:nvSpPr>
        <p:spPr>
          <a:xfrm>
            <a:off x="468316" y="17845"/>
            <a:ext cx="6032510" cy="410765"/>
          </a:xfrm>
        </p:spPr>
        <p:txBody>
          <a:bodyPr/>
          <a:lstStyle/>
          <a:p>
            <a:r>
              <a:rPr lang="en-US" dirty="0" err="1"/>
              <a:t>XMLHttpRequest</a:t>
            </a:r>
            <a:r>
              <a:rPr dirty="0"/>
              <a:t>的属性</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pPr lvl="0"/>
            <a:r>
              <a:rPr dirty="0"/>
              <a:t>status</a:t>
            </a:r>
            <a:r>
              <a:rPr lang="zh-CN" dirty="0"/>
              <a:t>属性</a:t>
            </a:r>
            <a:endParaRPr dirty="0"/>
          </a:p>
          <a:p>
            <a:pPr lvl="1">
              <a:lnSpc>
                <a:spcPct val="150000"/>
              </a:lnSpc>
            </a:pPr>
            <a:r>
              <a:rPr i="0" dirty="0"/>
              <a:t>status</a:t>
            </a:r>
            <a:r>
              <a:rPr lang="zh-CN" i="0" dirty="0"/>
              <a:t>属性描述了</a:t>
            </a:r>
            <a:r>
              <a:rPr i="0" dirty="0"/>
              <a:t>HTTP</a:t>
            </a:r>
            <a:r>
              <a:rPr lang="zh-CN" i="0" dirty="0"/>
              <a:t>状态码，类型为</a:t>
            </a:r>
            <a:r>
              <a:rPr i="0" dirty="0"/>
              <a:t>short</a:t>
            </a:r>
            <a:r>
              <a:rPr lang="zh-CN" i="0" dirty="0"/>
              <a:t>。需要注意的是，仅当</a:t>
            </a:r>
            <a:r>
              <a:rPr i="0" dirty="0"/>
              <a:t>readyState</a:t>
            </a:r>
            <a:r>
              <a:rPr lang="zh-CN" i="0" dirty="0"/>
              <a:t>值为</a:t>
            </a:r>
            <a:r>
              <a:rPr i="0" dirty="0"/>
              <a:t>3</a:t>
            </a:r>
            <a:r>
              <a:rPr lang="zh-CN" i="0" dirty="0"/>
              <a:t>（正在接收中）或</a:t>
            </a:r>
            <a:r>
              <a:rPr i="0" dirty="0"/>
              <a:t>4</a:t>
            </a:r>
            <a:r>
              <a:rPr lang="zh-CN" i="0" dirty="0"/>
              <a:t>（已加载）时，这个</a:t>
            </a:r>
            <a:r>
              <a:rPr i="0" dirty="0"/>
              <a:t>status</a:t>
            </a:r>
            <a:r>
              <a:rPr lang="zh-CN" i="0" dirty="0"/>
              <a:t>属性才可用。当</a:t>
            </a:r>
            <a:r>
              <a:rPr i="0" dirty="0"/>
              <a:t>readyState</a:t>
            </a:r>
            <a:r>
              <a:rPr lang="zh-CN" i="0" dirty="0"/>
              <a:t>的值小于</a:t>
            </a:r>
            <a:r>
              <a:rPr i="0" dirty="0"/>
              <a:t>3</a:t>
            </a:r>
            <a:r>
              <a:rPr lang="zh-CN" i="0" dirty="0"/>
              <a:t>时试图存取</a:t>
            </a:r>
            <a:r>
              <a:rPr i="0" dirty="0"/>
              <a:t>status</a:t>
            </a:r>
            <a:r>
              <a:rPr lang="zh-CN" i="0" dirty="0"/>
              <a:t>的值将引发一个异常。常用的</a:t>
            </a:r>
            <a:r>
              <a:rPr i="0" dirty="0"/>
              <a:t>HTTP</a:t>
            </a:r>
            <a:r>
              <a:rPr lang="zh-CN" i="0" dirty="0"/>
              <a:t>状态码有：</a:t>
            </a:r>
            <a:r>
              <a:rPr i="0" dirty="0"/>
              <a:t>200</a:t>
            </a:r>
            <a:r>
              <a:rPr lang="zh-CN" i="0" dirty="0"/>
              <a:t>（请求成功）、</a:t>
            </a:r>
            <a:r>
              <a:rPr i="0" dirty="0"/>
              <a:t>202</a:t>
            </a:r>
            <a:r>
              <a:rPr lang="zh-CN" i="0" dirty="0"/>
              <a:t>（请求被接受但处理未完成）、</a:t>
            </a:r>
            <a:r>
              <a:rPr i="0" dirty="0"/>
              <a:t>400</a:t>
            </a:r>
            <a:r>
              <a:rPr lang="zh-CN" i="0" dirty="0"/>
              <a:t>（错误请求）、</a:t>
            </a:r>
            <a:r>
              <a:rPr i="0" dirty="0"/>
              <a:t>404</a:t>
            </a:r>
            <a:r>
              <a:rPr lang="zh-CN" i="0" dirty="0"/>
              <a:t>（请求资源未找到）、</a:t>
            </a:r>
            <a:r>
              <a:rPr i="0" dirty="0"/>
              <a:t>500</a:t>
            </a:r>
            <a:r>
              <a:rPr lang="zh-CN" i="0" dirty="0"/>
              <a:t>（内部服务器错误）。可根据</a:t>
            </a:r>
            <a:r>
              <a:rPr i="0" dirty="0"/>
              <a:t>status</a:t>
            </a:r>
            <a:r>
              <a:rPr lang="zh-CN" i="0" dirty="0"/>
              <a:t>获取的状态码对响应结果进行有针对性的处理。</a:t>
            </a:r>
          </a:p>
          <a:p>
            <a:pPr lvl="0"/>
            <a:r>
              <a:rPr dirty="0"/>
              <a:t>statusText</a:t>
            </a:r>
            <a:r>
              <a:rPr lang="zh-CN" dirty="0"/>
              <a:t>属性</a:t>
            </a:r>
            <a:endParaRPr dirty="0"/>
          </a:p>
          <a:p>
            <a:pPr lvl="1"/>
            <a:r>
              <a:rPr i="0" dirty="0"/>
              <a:t>statusText</a:t>
            </a:r>
            <a:r>
              <a:rPr lang="zh-CN" i="0" dirty="0"/>
              <a:t>属性描述了</a:t>
            </a:r>
            <a:r>
              <a:rPr i="0" dirty="0"/>
              <a:t>HTTP</a:t>
            </a:r>
            <a:r>
              <a:rPr lang="zh-CN" i="0" dirty="0"/>
              <a:t>状态代码文本；</a:t>
            </a:r>
            <a:r>
              <a:rPr lang="zh-CN" i="0" dirty="0">
                <a:solidFill>
                  <a:srgbClr val="0000CC"/>
                </a:solidFill>
              </a:rPr>
              <a:t>并且仅当</a:t>
            </a:r>
            <a:r>
              <a:rPr i="0" dirty="0">
                <a:solidFill>
                  <a:srgbClr val="0000CC"/>
                </a:solidFill>
              </a:rPr>
              <a:t>readyState</a:t>
            </a:r>
            <a:r>
              <a:rPr lang="zh-CN" i="0" dirty="0">
                <a:solidFill>
                  <a:srgbClr val="0000CC"/>
                </a:solidFill>
              </a:rPr>
              <a:t>值为</a:t>
            </a:r>
            <a:r>
              <a:rPr i="0" dirty="0">
                <a:solidFill>
                  <a:srgbClr val="0000CC"/>
                </a:solidFill>
              </a:rPr>
              <a:t>3</a:t>
            </a:r>
            <a:r>
              <a:rPr lang="zh-CN" i="0" dirty="0">
                <a:solidFill>
                  <a:srgbClr val="0000CC"/>
                </a:solidFill>
              </a:rPr>
              <a:t>或</a:t>
            </a:r>
            <a:r>
              <a:rPr i="0" dirty="0">
                <a:solidFill>
                  <a:srgbClr val="0000CC"/>
                </a:solidFill>
              </a:rPr>
              <a:t>4</a:t>
            </a:r>
            <a:r>
              <a:rPr lang="zh-CN" i="0" dirty="0">
                <a:solidFill>
                  <a:srgbClr val="0000CC"/>
                </a:solidFill>
              </a:rPr>
              <a:t>才可用</a:t>
            </a:r>
            <a:r>
              <a:rPr lang="zh-CN" i="0" dirty="0"/>
              <a:t>。当</a:t>
            </a:r>
            <a:r>
              <a:rPr i="0" dirty="0"/>
              <a:t>readyState</a:t>
            </a:r>
            <a:r>
              <a:rPr lang="zh-CN" i="0" dirty="0"/>
              <a:t>为其他值时，试图存取</a:t>
            </a:r>
            <a:r>
              <a:rPr i="0" dirty="0"/>
              <a:t>statusText</a:t>
            </a:r>
            <a:r>
              <a:rPr lang="zh-CN" i="0" dirty="0"/>
              <a:t>属性将会引发一个异常。</a:t>
            </a:r>
          </a:p>
          <a:p>
            <a:endParaRPr dirty="0"/>
          </a:p>
        </p:txBody>
      </p:sp>
      <p:sp>
        <p:nvSpPr>
          <p:cNvPr id="4" name="标题 3"/>
          <p:cNvSpPr>
            <a:spLocks noGrp="1"/>
          </p:cNvSpPr>
          <p:nvPr>
            <p:ph type="title"/>
          </p:nvPr>
        </p:nvSpPr>
        <p:spPr>
          <a:xfrm>
            <a:off x="468316" y="17845"/>
            <a:ext cx="6032510" cy="410765"/>
          </a:xfrm>
        </p:spPr>
        <p:txBody>
          <a:bodyPr/>
          <a:lstStyle/>
          <a:p>
            <a:r>
              <a:rPr lang="en-US" dirty="0" err="1"/>
              <a:t>XMLHttpRequest</a:t>
            </a:r>
            <a:r>
              <a:rPr dirty="0"/>
              <a:t>的属性</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linds(horizontal)">
                                      <p:cBhvr>
                                        <p:cTn id="1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71489"/>
            <a:ext cx="8207375" cy="4000525"/>
          </a:xfrm>
        </p:spPr>
        <p:txBody>
          <a:bodyPr/>
          <a:lstStyle/>
          <a:p>
            <a:r>
              <a:rPr dirty="0"/>
              <a:t>XMLHttpRequest</a:t>
            </a:r>
            <a:r>
              <a:rPr lang="zh-CN" dirty="0"/>
              <a:t>对象的方法</a:t>
            </a:r>
            <a:endParaRPr dirty="0"/>
          </a:p>
        </p:txBody>
      </p:sp>
      <p:sp>
        <p:nvSpPr>
          <p:cNvPr id="4" name="标题 3"/>
          <p:cNvSpPr>
            <a:spLocks noGrp="1"/>
          </p:cNvSpPr>
          <p:nvPr>
            <p:ph type="title"/>
          </p:nvPr>
        </p:nvSpPr>
        <p:spPr>
          <a:xfrm>
            <a:off x="468316" y="17845"/>
            <a:ext cx="6103948" cy="410765"/>
          </a:xfrm>
        </p:spPr>
        <p:txBody>
          <a:bodyPr/>
          <a:lstStyle/>
          <a:p>
            <a:r>
              <a:rPr lang="en-US" dirty="0"/>
              <a:t>12.1.4  </a:t>
            </a:r>
            <a:r>
              <a:rPr lang="en-US" dirty="0" err="1"/>
              <a:t>XMLHttpRequest</a:t>
            </a:r>
            <a:r>
              <a:rPr dirty="0"/>
              <a:t>的方法</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651009019"/>
              </p:ext>
            </p:extLst>
          </p:nvPr>
        </p:nvGraphicFramePr>
        <p:xfrm>
          <a:off x="785786" y="1214428"/>
          <a:ext cx="8371578" cy="2921000"/>
        </p:xfrm>
        <a:graphic>
          <a:graphicData uri="http://schemas.openxmlformats.org/drawingml/2006/table">
            <a:tbl>
              <a:tblPr firstRow="1" bandRow="1">
                <a:tableStyleId>{5C22544A-7EE6-4342-B048-85BDC9FD1C3A}</a:tableStyleId>
              </a:tblPr>
              <a:tblGrid>
                <a:gridCol w="3489960">
                  <a:extLst>
                    <a:ext uri="{9D8B030D-6E8A-4147-A177-3AD203B41FA5}">
                      <a16:colId xmlns:a16="http://schemas.microsoft.com/office/drawing/2014/main" val="20000"/>
                    </a:ext>
                  </a:extLst>
                </a:gridCol>
                <a:gridCol w="4881618">
                  <a:extLst>
                    <a:ext uri="{9D8B030D-6E8A-4147-A177-3AD203B41FA5}">
                      <a16:colId xmlns:a16="http://schemas.microsoft.com/office/drawing/2014/main" val="20001"/>
                    </a:ext>
                  </a:extLst>
                </a:gridCol>
              </a:tblGrid>
              <a:tr h="370840">
                <a:tc>
                  <a:txBody>
                    <a:bodyPr/>
                    <a:lstStyle/>
                    <a:p>
                      <a:r>
                        <a:rPr lang="zh-CN" altLang="en-US" dirty="0"/>
                        <a:t>方法</a:t>
                      </a:r>
                    </a:p>
                  </a:txBody>
                  <a:tcPr/>
                </a:tc>
                <a:tc>
                  <a:txBody>
                    <a:bodyPr/>
                    <a:lstStyle/>
                    <a:p>
                      <a:r>
                        <a:rPr lang="zh-CN" altLang="en-US" dirty="0"/>
                        <a:t>描述</a:t>
                      </a:r>
                    </a:p>
                  </a:txBody>
                  <a:tcPr/>
                </a:tc>
                <a:extLst>
                  <a:ext uri="{0D108BD9-81ED-4DB2-BD59-A6C34878D82A}">
                    <a16:rowId xmlns:a16="http://schemas.microsoft.com/office/drawing/2014/main" val="10000"/>
                  </a:ext>
                </a:extLst>
              </a:tr>
              <a:tr h="370840">
                <a:tc>
                  <a:txBody>
                    <a:bodyPr/>
                    <a:lstStyle/>
                    <a:p>
                      <a:pPr algn="just">
                        <a:spcAft>
                          <a:spcPts val="0"/>
                        </a:spcAft>
                      </a:pPr>
                      <a:r>
                        <a:rPr lang="en-US" sz="1400" kern="100">
                          <a:latin typeface="+mn-ea"/>
                          <a:ea typeface="+mn-ea"/>
                          <a:cs typeface="Times New Roman"/>
                        </a:rPr>
                        <a:t>abort()</a:t>
                      </a:r>
                      <a:endParaRPr lang="zh-CN" sz="1400" kern="100">
                        <a:latin typeface="+mn-ea"/>
                        <a:ea typeface="+mn-ea"/>
                        <a:cs typeface="Times New Roman"/>
                      </a:endParaRPr>
                    </a:p>
                  </a:txBody>
                  <a:tcPr marL="68580" marR="68580" marT="0" marB="0" anchor="ctr"/>
                </a:tc>
                <a:tc>
                  <a:txBody>
                    <a:bodyPr/>
                    <a:lstStyle/>
                    <a:p>
                      <a:pPr algn="just">
                        <a:spcAft>
                          <a:spcPts val="0"/>
                        </a:spcAft>
                      </a:pPr>
                      <a:r>
                        <a:rPr lang="zh-CN" sz="1400" kern="100">
                          <a:latin typeface="+mn-ea"/>
                          <a:ea typeface="+mn-ea"/>
                          <a:cs typeface="Times New Roman"/>
                        </a:rPr>
                        <a:t>停止当前请求</a:t>
                      </a:r>
                    </a:p>
                  </a:txBody>
                  <a:tcPr marL="68580" marR="68580" marT="0" marB="0" anchor="ctr"/>
                </a:tc>
                <a:extLst>
                  <a:ext uri="{0D108BD9-81ED-4DB2-BD59-A6C34878D82A}">
                    <a16:rowId xmlns:a16="http://schemas.microsoft.com/office/drawing/2014/main" val="10001"/>
                  </a:ext>
                </a:extLst>
              </a:tr>
              <a:tr h="370840">
                <a:tc>
                  <a:txBody>
                    <a:bodyPr/>
                    <a:lstStyle/>
                    <a:p>
                      <a:pPr algn="just">
                        <a:spcAft>
                          <a:spcPts val="0"/>
                        </a:spcAft>
                      </a:pPr>
                      <a:r>
                        <a:rPr lang="en-US" sz="1400" kern="100">
                          <a:latin typeface="+mn-ea"/>
                          <a:ea typeface="+mn-ea"/>
                          <a:cs typeface="Times New Roman"/>
                        </a:rPr>
                        <a:t>getAllResponseHeaders()</a:t>
                      </a:r>
                      <a:endParaRPr lang="zh-CN" sz="1400" kern="100">
                        <a:latin typeface="+mn-ea"/>
                        <a:ea typeface="+mn-ea"/>
                        <a:cs typeface="Times New Roman"/>
                      </a:endParaRPr>
                    </a:p>
                  </a:txBody>
                  <a:tcPr marL="68580" marR="68580" marT="0" marB="0" anchor="ctr"/>
                </a:tc>
                <a:tc>
                  <a:txBody>
                    <a:bodyPr/>
                    <a:lstStyle/>
                    <a:p>
                      <a:pPr algn="just">
                        <a:spcAft>
                          <a:spcPts val="0"/>
                        </a:spcAft>
                      </a:pPr>
                      <a:r>
                        <a:rPr lang="zh-CN" sz="1400" kern="100">
                          <a:latin typeface="+mn-ea"/>
                          <a:ea typeface="+mn-ea"/>
                          <a:cs typeface="Times New Roman"/>
                        </a:rPr>
                        <a:t>获取所有</a:t>
                      </a:r>
                      <a:r>
                        <a:rPr lang="en-US" sz="1400" kern="100">
                          <a:latin typeface="+mn-ea"/>
                          <a:ea typeface="+mn-ea"/>
                          <a:cs typeface="Times New Roman"/>
                        </a:rPr>
                        <a:t>HTTP</a:t>
                      </a:r>
                      <a:r>
                        <a:rPr lang="zh-CN" sz="1400" kern="100">
                          <a:latin typeface="+mn-ea"/>
                          <a:ea typeface="+mn-ea"/>
                          <a:cs typeface="Times New Roman"/>
                        </a:rPr>
                        <a:t>头部，以键</a:t>
                      </a:r>
                      <a:r>
                        <a:rPr lang="en-US" sz="1400" kern="100">
                          <a:latin typeface="+mn-ea"/>
                          <a:ea typeface="+mn-ea"/>
                          <a:cs typeface="Times New Roman"/>
                        </a:rPr>
                        <a:t>/</a:t>
                      </a:r>
                      <a:r>
                        <a:rPr lang="zh-CN" sz="1400" kern="100">
                          <a:latin typeface="+mn-ea"/>
                          <a:ea typeface="+mn-ea"/>
                          <a:cs typeface="Times New Roman"/>
                        </a:rPr>
                        <a:t>值对形式返回</a:t>
                      </a:r>
                    </a:p>
                  </a:txBody>
                  <a:tcPr marL="68580" marR="68580" marT="0" marB="0" anchor="ctr"/>
                </a:tc>
                <a:extLst>
                  <a:ext uri="{0D108BD9-81ED-4DB2-BD59-A6C34878D82A}">
                    <a16:rowId xmlns:a16="http://schemas.microsoft.com/office/drawing/2014/main" val="10002"/>
                  </a:ext>
                </a:extLst>
              </a:tr>
              <a:tr h="370840">
                <a:tc>
                  <a:txBody>
                    <a:bodyPr/>
                    <a:lstStyle/>
                    <a:p>
                      <a:pPr algn="just">
                        <a:spcAft>
                          <a:spcPts val="0"/>
                        </a:spcAft>
                      </a:pPr>
                      <a:r>
                        <a:rPr lang="en-US" sz="1400" kern="100">
                          <a:latin typeface="+mn-ea"/>
                          <a:ea typeface="+mn-ea"/>
                          <a:cs typeface="Times New Roman"/>
                        </a:rPr>
                        <a:t>getResponseHeader("header")</a:t>
                      </a:r>
                      <a:endParaRPr lang="zh-CN" sz="1400" kern="100">
                        <a:latin typeface="+mn-ea"/>
                        <a:ea typeface="+mn-ea"/>
                        <a:cs typeface="Times New Roman"/>
                      </a:endParaRPr>
                    </a:p>
                  </a:txBody>
                  <a:tcPr marL="68580" marR="68580" marT="0" marB="0" anchor="ctr"/>
                </a:tc>
                <a:tc>
                  <a:txBody>
                    <a:bodyPr/>
                    <a:lstStyle/>
                    <a:p>
                      <a:pPr algn="just">
                        <a:spcAft>
                          <a:spcPts val="0"/>
                        </a:spcAft>
                      </a:pPr>
                      <a:r>
                        <a:rPr lang="zh-CN" sz="1400" kern="100">
                          <a:latin typeface="+mn-ea"/>
                          <a:ea typeface="+mn-ea"/>
                          <a:cs typeface="Times New Roman"/>
                        </a:rPr>
                        <a:t>返回指定</a:t>
                      </a:r>
                      <a:r>
                        <a:rPr lang="en-US" sz="1400" kern="100">
                          <a:latin typeface="+mn-ea"/>
                          <a:ea typeface="+mn-ea"/>
                          <a:cs typeface="Times New Roman"/>
                        </a:rPr>
                        <a:t>HTTP</a:t>
                      </a:r>
                      <a:r>
                        <a:rPr lang="zh-CN" sz="1400" kern="100">
                          <a:latin typeface="+mn-ea"/>
                          <a:ea typeface="+mn-ea"/>
                          <a:cs typeface="Times New Roman"/>
                        </a:rPr>
                        <a:t>头部的串值</a:t>
                      </a:r>
                    </a:p>
                  </a:txBody>
                  <a:tcPr marL="68580" marR="68580" marT="0" marB="0" anchor="ctr"/>
                </a:tc>
                <a:extLst>
                  <a:ext uri="{0D108BD9-81ED-4DB2-BD59-A6C34878D82A}">
                    <a16:rowId xmlns:a16="http://schemas.microsoft.com/office/drawing/2014/main" val="10003"/>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kern="100" dirty="0">
                          <a:highlight>
                            <a:srgbClr val="FFFF00"/>
                          </a:highlight>
                          <a:latin typeface="+mn-ea"/>
                          <a:ea typeface="+mn-ea"/>
                          <a:cs typeface="Times New Roman"/>
                        </a:rPr>
                        <a:t>open(</a:t>
                      </a:r>
                      <a:r>
                        <a:rPr lang="en-US" sz="1400" kern="100" dirty="0" err="1">
                          <a:highlight>
                            <a:srgbClr val="FFFF00"/>
                          </a:highlight>
                          <a:latin typeface="+mn-ea"/>
                          <a:ea typeface="+mn-ea"/>
                          <a:cs typeface="Times New Roman"/>
                        </a:rPr>
                        <a:t>method,url</a:t>
                      </a:r>
                      <a:r>
                        <a:rPr lang="en-US" sz="1400" kern="100" dirty="0">
                          <a:highlight>
                            <a:srgbClr val="FFFF00"/>
                          </a:highlight>
                          <a:latin typeface="+mn-ea"/>
                          <a:ea typeface="+mn-ea"/>
                          <a:cs typeface="Times New Roman"/>
                        </a:rPr>
                        <a:t>) </a:t>
                      </a:r>
                      <a:r>
                        <a:rPr lang="en-US" altLang="zh-CN" sz="1400" kern="100" dirty="0">
                          <a:solidFill>
                            <a:srgbClr val="FF0000"/>
                          </a:solidFill>
                          <a:highlight>
                            <a:srgbClr val="FFFF00"/>
                          </a:highlight>
                          <a:latin typeface="+mn-ea"/>
                          <a:ea typeface="+mn-ea"/>
                          <a:cs typeface="Times New Roman"/>
                        </a:rPr>
                        <a:t>open(</a:t>
                      </a:r>
                      <a:r>
                        <a:rPr lang="en-US" altLang="zh-CN" sz="1400" kern="100" dirty="0" err="1">
                          <a:solidFill>
                            <a:srgbClr val="FF0000"/>
                          </a:solidFill>
                          <a:highlight>
                            <a:srgbClr val="FFFF00"/>
                          </a:highlight>
                          <a:latin typeface="+mn-ea"/>
                          <a:ea typeface="+mn-ea"/>
                          <a:cs typeface="Times New Roman"/>
                        </a:rPr>
                        <a:t>method,url,true</a:t>
                      </a:r>
                      <a:r>
                        <a:rPr lang="en-US" altLang="zh-CN" sz="1400" kern="100" dirty="0">
                          <a:solidFill>
                            <a:srgbClr val="FF0000"/>
                          </a:solidFill>
                          <a:highlight>
                            <a:srgbClr val="FFFF00"/>
                          </a:highlight>
                          <a:latin typeface="+mn-ea"/>
                          <a:ea typeface="+mn-ea"/>
                          <a:cs typeface="Times New Roman"/>
                        </a:rPr>
                        <a:t>)</a:t>
                      </a:r>
                      <a:endParaRPr lang="zh-CN" altLang="zh-CN" sz="1400" kern="100" dirty="0">
                        <a:solidFill>
                          <a:srgbClr val="FF0000"/>
                        </a:solidFill>
                        <a:highlight>
                          <a:srgbClr val="FFFF00"/>
                        </a:highlight>
                        <a:latin typeface="+mn-ea"/>
                        <a:ea typeface="+mn-ea"/>
                        <a:cs typeface="Times New Roman"/>
                      </a:endParaRPr>
                    </a:p>
                    <a:p>
                      <a:pPr algn="just">
                        <a:spcAft>
                          <a:spcPts val="0"/>
                        </a:spcAft>
                      </a:pPr>
                      <a:endParaRPr lang="zh-CN" sz="1400" kern="100" dirty="0">
                        <a:highlight>
                          <a:srgbClr val="FFFF00"/>
                        </a:highlight>
                        <a:latin typeface="+mn-ea"/>
                        <a:ea typeface="+mn-ea"/>
                        <a:cs typeface="Times New Roman"/>
                      </a:endParaRPr>
                    </a:p>
                  </a:txBody>
                  <a:tcPr marL="68580" marR="68580" marT="0" marB="0" anchor="ctr"/>
                </a:tc>
                <a:tc>
                  <a:txBody>
                    <a:bodyPr/>
                    <a:lstStyle/>
                    <a:p>
                      <a:pPr algn="just">
                        <a:spcAft>
                          <a:spcPts val="0"/>
                        </a:spcAft>
                      </a:pPr>
                      <a:r>
                        <a:rPr lang="zh-CN" sz="1400" kern="100">
                          <a:latin typeface="+mn-ea"/>
                          <a:ea typeface="+mn-ea"/>
                          <a:cs typeface="Times New Roman"/>
                        </a:rPr>
                        <a:t>建立对服务器的调用，</a:t>
                      </a:r>
                      <a:r>
                        <a:rPr lang="en-US" sz="1400" kern="100">
                          <a:latin typeface="+mn-ea"/>
                          <a:ea typeface="+mn-ea"/>
                          <a:cs typeface="Times New Roman"/>
                        </a:rPr>
                        <a:t>method</a:t>
                      </a:r>
                      <a:r>
                        <a:rPr lang="zh-CN" sz="1400" kern="100">
                          <a:latin typeface="+mn-ea"/>
                          <a:ea typeface="+mn-ea"/>
                          <a:cs typeface="Times New Roman"/>
                        </a:rPr>
                        <a:t>参数可以是</a:t>
                      </a:r>
                      <a:r>
                        <a:rPr lang="en-US" sz="1400" kern="100">
                          <a:latin typeface="+mn-ea"/>
                          <a:ea typeface="+mn-ea"/>
                          <a:cs typeface="Times New Roman"/>
                        </a:rPr>
                        <a:t>get</a:t>
                      </a:r>
                      <a:r>
                        <a:rPr lang="zh-CN" sz="1400" kern="100">
                          <a:latin typeface="+mn-ea"/>
                          <a:ea typeface="+mn-ea"/>
                          <a:cs typeface="Times New Roman"/>
                        </a:rPr>
                        <a:t>、</a:t>
                      </a:r>
                      <a:r>
                        <a:rPr lang="en-US" sz="1400" kern="100">
                          <a:latin typeface="+mn-ea"/>
                          <a:ea typeface="+mn-ea"/>
                          <a:cs typeface="Times New Roman"/>
                        </a:rPr>
                        <a:t>post</a:t>
                      </a:r>
                      <a:r>
                        <a:rPr lang="zh-CN" sz="1400" kern="100">
                          <a:latin typeface="+mn-ea"/>
                          <a:ea typeface="+mn-ea"/>
                          <a:cs typeface="Times New Roman"/>
                        </a:rPr>
                        <a:t>或</a:t>
                      </a:r>
                      <a:r>
                        <a:rPr lang="en-US" sz="1400" kern="100">
                          <a:latin typeface="+mn-ea"/>
                          <a:ea typeface="+mn-ea"/>
                          <a:cs typeface="Times New Roman"/>
                        </a:rPr>
                        <a:t>put</a:t>
                      </a:r>
                      <a:r>
                        <a:rPr lang="zh-CN" sz="1400" kern="100">
                          <a:latin typeface="+mn-ea"/>
                          <a:ea typeface="+mn-ea"/>
                          <a:cs typeface="Times New Roman"/>
                        </a:rPr>
                        <a:t>，</a:t>
                      </a:r>
                      <a:r>
                        <a:rPr lang="en-US" sz="1400" kern="100">
                          <a:latin typeface="+mn-ea"/>
                          <a:ea typeface="+mn-ea"/>
                          <a:cs typeface="Times New Roman"/>
                        </a:rPr>
                        <a:t>url</a:t>
                      </a:r>
                      <a:r>
                        <a:rPr lang="zh-CN" sz="1400" kern="100">
                          <a:latin typeface="+mn-ea"/>
                          <a:ea typeface="+mn-ea"/>
                          <a:cs typeface="Times New Roman"/>
                        </a:rPr>
                        <a:t>参数可以是相对</a:t>
                      </a:r>
                      <a:r>
                        <a:rPr lang="en-US" sz="1400" kern="100">
                          <a:latin typeface="+mn-ea"/>
                          <a:ea typeface="+mn-ea"/>
                          <a:cs typeface="Times New Roman"/>
                        </a:rPr>
                        <a:t>URL</a:t>
                      </a:r>
                      <a:r>
                        <a:rPr lang="zh-CN" sz="1400" kern="100">
                          <a:latin typeface="+mn-ea"/>
                          <a:ea typeface="+mn-ea"/>
                          <a:cs typeface="Times New Roman"/>
                        </a:rPr>
                        <a:t>或绝对</a:t>
                      </a:r>
                      <a:r>
                        <a:rPr lang="en-US" sz="1400" kern="100">
                          <a:latin typeface="+mn-ea"/>
                          <a:ea typeface="+mn-ea"/>
                          <a:cs typeface="Times New Roman"/>
                        </a:rPr>
                        <a:t>URL</a:t>
                      </a:r>
                      <a:r>
                        <a:rPr lang="zh-CN" sz="1400" kern="100">
                          <a:latin typeface="+mn-ea"/>
                          <a:ea typeface="+mn-ea"/>
                          <a:cs typeface="Times New Roman"/>
                        </a:rPr>
                        <a:t>。这个方法还包括</a:t>
                      </a:r>
                      <a:r>
                        <a:rPr lang="en-US" sz="1400" kern="100">
                          <a:latin typeface="+mn-ea"/>
                          <a:ea typeface="+mn-ea"/>
                          <a:cs typeface="Times New Roman"/>
                        </a:rPr>
                        <a:t>3</a:t>
                      </a:r>
                      <a:r>
                        <a:rPr lang="zh-CN" sz="1400" kern="100">
                          <a:latin typeface="+mn-ea"/>
                          <a:ea typeface="+mn-ea"/>
                          <a:cs typeface="Times New Roman"/>
                        </a:rPr>
                        <a:t>个可选参数</a:t>
                      </a:r>
                    </a:p>
                  </a:txBody>
                  <a:tcPr marL="68580" marR="68580" marT="0" marB="0" anchor="ctr"/>
                </a:tc>
                <a:extLst>
                  <a:ext uri="{0D108BD9-81ED-4DB2-BD59-A6C34878D82A}">
                    <a16:rowId xmlns:a16="http://schemas.microsoft.com/office/drawing/2014/main" val="10004"/>
                  </a:ext>
                </a:extLst>
              </a:tr>
              <a:tr h="370840">
                <a:tc>
                  <a:txBody>
                    <a:bodyPr/>
                    <a:lstStyle/>
                    <a:p>
                      <a:pPr algn="just">
                        <a:spcAft>
                          <a:spcPts val="0"/>
                        </a:spcAft>
                      </a:pPr>
                      <a:r>
                        <a:rPr lang="en-US" sz="1400" kern="100" dirty="0">
                          <a:highlight>
                            <a:srgbClr val="FFFF00"/>
                          </a:highlight>
                          <a:latin typeface="+mn-ea"/>
                          <a:ea typeface="+mn-ea"/>
                          <a:cs typeface="Times New Roman"/>
                        </a:rPr>
                        <a:t>send(content)</a:t>
                      </a:r>
                      <a:endParaRPr lang="zh-CN" sz="1400" kern="100" dirty="0">
                        <a:highlight>
                          <a:srgbClr val="FFFF00"/>
                        </a:highlight>
                        <a:latin typeface="+mn-ea"/>
                        <a:ea typeface="+mn-ea"/>
                        <a:cs typeface="Times New Roman"/>
                      </a:endParaRPr>
                    </a:p>
                  </a:txBody>
                  <a:tcPr marL="68580" marR="68580" marT="0" marB="0" anchor="ctr"/>
                </a:tc>
                <a:tc>
                  <a:txBody>
                    <a:bodyPr/>
                    <a:lstStyle/>
                    <a:p>
                      <a:pPr algn="just">
                        <a:spcAft>
                          <a:spcPts val="0"/>
                        </a:spcAft>
                      </a:pPr>
                      <a:r>
                        <a:rPr lang="zh-CN" sz="1400" kern="100">
                          <a:latin typeface="+mn-ea"/>
                          <a:ea typeface="+mn-ea"/>
                          <a:cs typeface="Times New Roman"/>
                        </a:rPr>
                        <a:t>向服务器发送请求</a:t>
                      </a:r>
                    </a:p>
                  </a:txBody>
                  <a:tcPr marL="68580" marR="68580" marT="0" marB="0" anchor="ctr"/>
                </a:tc>
                <a:extLst>
                  <a:ext uri="{0D108BD9-81ED-4DB2-BD59-A6C34878D82A}">
                    <a16:rowId xmlns:a16="http://schemas.microsoft.com/office/drawing/2014/main" val="10005"/>
                  </a:ext>
                </a:extLst>
              </a:tr>
              <a:tr h="370840">
                <a:tc>
                  <a:txBody>
                    <a:bodyPr/>
                    <a:lstStyle/>
                    <a:p>
                      <a:pPr algn="just">
                        <a:spcAft>
                          <a:spcPts val="0"/>
                        </a:spcAft>
                      </a:pPr>
                      <a:r>
                        <a:rPr lang="en-US" sz="1400" kern="100">
                          <a:latin typeface="+mn-ea"/>
                          <a:ea typeface="+mn-ea"/>
                          <a:cs typeface="Times New Roman"/>
                        </a:rPr>
                        <a:t>setRequestHeader("header","value")</a:t>
                      </a:r>
                      <a:endParaRPr lang="zh-CN" sz="1400" kern="100">
                        <a:latin typeface="+mn-ea"/>
                        <a:ea typeface="+mn-ea"/>
                        <a:cs typeface="Times New Roman"/>
                      </a:endParaRPr>
                    </a:p>
                  </a:txBody>
                  <a:tcPr marL="68580" marR="68580" marT="0" marB="0" anchor="ctr"/>
                </a:tc>
                <a:tc>
                  <a:txBody>
                    <a:bodyPr/>
                    <a:lstStyle/>
                    <a:p>
                      <a:pPr algn="just">
                        <a:spcAft>
                          <a:spcPts val="0"/>
                        </a:spcAft>
                      </a:pPr>
                      <a:r>
                        <a:rPr lang="zh-CN" sz="1400" kern="100" dirty="0">
                          <a:latin typeface="+mn-ea"/>
                          <a:ea typeface="+mn-ea"/>
                          <a:cs typeface="Times New Roman"/>
                        </a:rPr>
                        <a:t>把指定请求头设为提供的值，再设置任何请求头之前必须先调用</a:t>
                      </a:r>
                      <a:r>
                        <a:rPr lang="en-US" sz="1400" kern="100" dirty="0">
                          <a:latin typeface="+mn-ea"/>
                          <a:ea typeface="+mn-ea"/>
                          <a:cs typeface="Times New Roman"/>
                        </a:rPr>
                        <a:t>open()</a:t>
                      </a:r>
                      <a:r>
                        <a:rPr lang="zh-CN" sz="1400" kern="100" dirty="0">
                          <a:latin typeface="+mn-ea"/>
                          <a:ea typeface="+mn-ea"/>
                          <a:cs typeface="Times New Roman"/>
                        </a:rPr>
                        <a:t>方法</a:t>
                      </a: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71489"/>
            <a:ext cx="8207375" cy="4000525"/>
          </a:xfrm>
        </p:spPr>
        <p:txBody>
          <a:bodyPr/>
          <a:lstStyle/>
          <a:p>
            <a:pPr lvl="0"/>
            <a:r>
              <a:rPr dirty="0"/>
              <a:t>void open(method, url, asynch, username, password)</a:t>
            </a:r>
          </a:p>
          <a:p>
            <a:r>
              <a:rPr i="0" dirty="0"/>
              <a:t>open()</a:t>
            </a:r>
            <a:r>
              <a:rPr lang="zh-CN" i="0" dirty="0"/>
              <a:t>方法会建立对服务器的调用，这是初始化一个请求的纯脚本方法。前两个是必选的参数，后</a:t>
            </a:r>
            <a:r>
              <a:rPr i="0" dirty="0"/>
              <a:t>3</a:t>
            </a:r>
            <a:r>
              <a:rPr lang="zh-CN" i="0" dirty="0"/>
              <a:t>个是可选参数，具体含义如下：</a:t>
            </a:r>
          </a:p>
          <a:p>
            <a:pPr lvl="1">
              <a:lnSpc>
                <a:spcPct val="150000"/>
              </a:lnSpc>
            </a:pPr>
            <a:r>
              <a:rPr i="0" dirty="0">
                <a:solidFill>
                  <a:srgbClr val="0000CC"/>
                </a:solidFill>
              </a:rPr>
              <a:t>method</a:t>
            </a:r>
            <a:r>
              <a:rPr lang="zh-CN" i="0" dirty="0">
                <a:solidFill>
                  <a:srgbClr val="0000CC"/>
                </a:solidFill>
              </a:rPr>
              <a:t>：特定的请求方法，如</a:t>
            </a:r>
            <a:r>
              <a:rPr i="0" dirty="0">
                <a:solidFill>
                  <a:srgbClr val="0000CC"/>
                </a:solidFill>
              </a:rPr>
              <a:t>GET</a:t>
            </a:r>
            <a:r>
              <a:rPr lang="zh-CN" i="0" dirty="0">
                <a:solidFill>
                  <a:srgbClr val="0000CC"/>
                </a:solidFill>
              </a:rPr>
              <a:t>、</a:t>
            </a:r>
            <a:r>
              <a:rPr i="0" dirty="0">
                <a:solidFill>
                  <a:srgbClr val="0000CC"/>
                </a:solidFill>
              </a:rPr>
              <a:t>POST</a:t>
            </a:r>
            <a:r>
              <a:rPr lang="zh-CN" i="0" dirty="0">
                <a:solidFill>
                  <a:srgbClr val="0000CC"/>
                </a:solidFill>
              </a:rPr>
              <a:t>、</a:t>
            </a:r>
            <a:r>
              <a:rPr i="0" dirty="0">
                <a:solidFill>
                  <a:srgbClr val="0000CC"/>
                </a:solidFill>
              </a:rPr>
              <a:t>PUT</a:t>
            </a:r>
            <a:r>
              <a:rPr lang="zh-CN" i="0" dirty="0">
                <a:solidFill>
                  <a:srgbClr val="0000CC"/>
                </a:solidFill>
              </a:rPr>
              <a:t>；</a:t>
            </a:r>
          </a:p>
          <a:p>
            <a:pPr lvl="1">
              <a:lnSpc>
                <a:spcPct val="150000"/>
              </a:lnSpc>
            </a:pPr>
            <a:r>
              <a:rPr i="0" dirty="0">
                <a:solidFill>
                  <a:srgbClr val="0000CC"/>
                </a:solidFill>
              </a:rPr>
              <a:t>url</a:t>
            </a:r>
            <a:r>
              <a:rPr lang="zh-CN" i="0" dirty="0">
                <a:solidFill>
                  <a:srgbClr val="0000CC"/>
                </a:solidFill>
              </a:rPr>
              <a:t>：所调用资源的</a:t>
            </a:r>
            <a:r>
              <a:rPr i="0" dirty="0">
                <a:solidFill>
                  <a:srgbClr val="0000CC"/>
                </a:solidFill>
              </a:rPr>
              <a:t>URL</a:t>
            </a:r>
            <a:r>
              <a:rPr lang="zh-CN" i="0" dirty="0">
                <a:solidFill>
                  <a:srgbClr val="0000CC"/>
                </a:solidFill>
              </a:rPr>
              <a:t>；</a:t>
            </a:r>
          </a:p>
          <a:p>
            <a:pPr lvl="1">
              <a:lnSpc>
                <a:spcPct val="150000"/>
              </a:lnSpc>
            </a:pPr>
            <a:r>
              <a:rPr i="0" dirty="0"/>
              <a:t>asynch</a:t>
            </a:r>
            <a:r>
              <a:rPr lang="zh-CN" i="0" dirty="0"/>
              <a:t>：指定是异步调用还是同步调用，</a:t>
            </a:r>
            <a:r>
              <a:rPr lang="zh-CN" i="0" dirty="0">
                <a:solidFill>
                  <a:srgbClr val="0000CC"/>
                </a:solidFill>
              </a:rPr>
              <a:t>默认值为</a:t>
            </a:r>
            <a:r>
              <a:rPr i="0" dirty="0">
                <a:solidFill>
                  <a:srgbClr val="0000CC"/>
                </a:solidFill>
              </a:rPr>
              <a:t>true</a:t>
            </a:r>
            <a:r>
              <a:rPr lang="zh-CN" i="0" dirty="0"/>
              <a:t>，表示请求本质上是异步的，如果值为</a:t>
            </a:r>
            <a:r>
              <a:rPr i="0" dirty="0"/>
              <a:t>false,</a:t>
            </a:r>
            <a:r>
              <a:rPr lang="zh-CN" i="0" dirty="0"/>
              <a:t>处理就会等待，直到服务器返回响应为止，由于异步调用是使用</a:t>
            </a:r>
            <a:r>
              <a:rPr i="0" dirty="0"/>
              <a:t>Ajax</a:t>
            </a:r>
            <a:r>
              <a:rPr lang="zh-CN" i="0" dirty="0"/>
              <a:t>的主要优势，因此此参数应设为</a:t>
            </a:r>
            <a:r>
              <a:rPr i="0" dirty="0"/>
              <a:t>true</a:t>
            </a:r>
            <a:r>
              <a:rPr lang="zh-CN" i="0" dirty="0"/>
              <a:t>；</a:t>
            </a:r>
          </a:p>
          <a:p>
            <a:pPr lvl="1">
              <a:lnSpc>
                <a:spcPct val="150000"/>
              </a:lnSpc>
            </a:pPr>
            <a:r>
              <a:rPr i="0" dirty="0"/>
              <a:t>username</a:t>
            </a:r>
            <a:r>
              <a:rPr lang="zh-CN" i="0" dirty="0"/>
              <a:t>：指定一个特定的用户名；</a:t>
            </a:r>
          </a:p>
          <a:p>
            <a:pPr lvl="1">
              <a:lnSpc>
                <a:spcPct val="150000"/>
              </a:lnSpc>
            </a:pPr>
            <a:r>
              <a:rPr i="0" dirty="0"/>
              <a:t>password</a:t>
            </a:r>
            <a:r>
              <a:rPr lang="zh-CN" i="0" dirty="0"/>
              <a:t>：指定密码。</a:t>
            </a:r>
          </a:p>
          <a:p>
            <a:pPr lvl="0"/>
            <a:endParaRPr lang="zh-CN" dirty="0"/>
          </a:p>
        </p:txBody>
      </p:sp>
      <p:sp>
        <p:nvSpPr>
          <p:cNvPr id="4" name="标题 3"/>
          <p:cNvSpPr>
            <a:spLocks noGrp="1"/>
          </p:cNvSpPr>
          <p:nvPr>
            <p:ph type="title"/>
          </p:nvPr>
        </p:nvSpPr>
        <p:spPr>
          <a:xfrm>
            <a:off x="468316" y="17845"/>
            <a:ext cx="6103948" cy="410765"/>
          </a:xfrm>
        </p:spPr>
        <p:txBody>
          <a:bodyPr/>
          <a:lstStyle/>
          <a:p>
            <a:r>
              <a:rPr lang="en-US" dirty="0" err="1"/>
              <a:t>XMLHttpRequest</a:t>
            </a:r>
            <a:r>
              <a:rPr dirty="0"/>
              <a:t>的方法</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blinds(horizontal)">
                                      <p:cBhvr>
                                        <p:cTn id="7" dur="500"/>
                                        <p:tgtEl>
                                          <p:spTgt spid="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blinds(horizontal)">
                                      <p:cBhvr>
                                        <p:cTn id="10" dur="500"/>
                                        <p:tgtEl>
                                          <p:spTgt spid="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linds(horizontal)">
                                      <p:cBhvr>
                                        <p:cTn id="13" dur="500"/>
                                        <p:tgtEl>
                                          <p:spTgt spid="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5" end="5"/>
                                            </p:txEl>
                                          </p:spTgt>
                                        </p:tgtEl>
                                        <p:attrNameLst>
                                          <p:attrName>style.visibility</p:attrName>
                                        </p:attrNameLst>
                                      </p:cBhvr>
                                      <p:to>
                                        <p:strVal val="visible"/>
                                      </p:to>
                                    </p:set>
                                    <p:animEffect transition="in" filter="blinds(horizontal)">
                                      <p:cBhvr>
                                        <p:cTn id="16" dur="500"/>
                                        <p:tgtEl>
                                          <p:spTgt spid="5">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blinds(horizontal)">
                                      <p:cBhvr>
                                        <p:cTn id="1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83844" y="546014"/>
            <a:ext cx="8207375" cy="4572011"/>
          </a:xfrm>
        </p:spPr>
        <p:txBody>
          <a:bodyPr/>
          <a:lstStyle/>
          <a:p>
            <a:pPr lvl="0"/>
            <a:r>
              <a:rPr dirty="0"/>
              <a:t>void send(content)</a:t>
            </a:r>
            <a:endParaRPr lang="zh-CN" dirty="0"/>
          </a:p>
          <a:p>
            <a:pPr lvl="1">
              <a:lnSpc>
                <a:spcPct val="150000"/>
              </a:lnSpc>
            </a:pPr>
            <a:r>
              <a:rPr i="0" dirty="0"/>
              <a:t>send()方法用于向服务器发出请求。如果请求声明为异步的，这个方法就会立即返回，否则它会等待直到接收到响应为止，可选参数可以是DOM对象的实例、输入流或者字符串，传入这个方法的内容会作为请求体的一部分发送。</a:t>
            </a:r>
          </a:p>
          <a:p>
            <a:pPr lvl="0"/>
            <a:r>
              <a:rPr dirty="0"/>
              <a:t>void setRequestHeader(header, value)</a:t>
            </a:r>
            <a:endParaRPr lang="zh-CN" dirty="0"/>
          </a:p>
          <a:p>
            <a:pPr lvl="1">
              <a:lnSpc>
                <a:spcPct val="150000"/>
              </a:lnSpc>
            </a:pPr>
            <a:r>
              <a:rPr i="0" dirty="0"/>
              <a:t>setRequestHeader()方法用于为HTTP请求中一个给定的请求头设置值。此方法必须在调用open()之后才能调用。方法中各参数的含义为：</a:t>
            </a:r>
          </a:p>
          <a:p>
            <a:pPr lvl="1">
              <a:lnSpc>
                <a:spcPct val="150000"/>
              </a:lnSpc>
            </a:pPr>
            <a:r>
              <a:rPr i="0" dirty="0"/>
              <a:t>header：要设置的请求名称；</a:t>
            </a:r>
          </a:p>
          <a:p>
            <a:pPr lvl="1">
              <a:lnSpc>
                <a:spcPct val="150000"/>
              </a:lnSpc>
            </a:pPr>
            <a:r>
              <a:rPr i="0" dirty="0"/>
              <a:t>value：要设置的值。</a:t>
            </a:r>
          </a:p>
          <a:p>
            <a:pPr lvl="0">
              <a:buNone/>
            </a:pPr>
            <a:endParaRPr lang="zh-CN" dirty="0"/>
          </a:p>
        </p:txBody>
      </p:sp>
      <p:sp>
        <p:nvSpPr>
          <p:cNvPr id="4" name="标题 3"/>
          <p:cNvSpPr>
            <a:spLocks noGrp="1"/>
          </p:cNvSpPr>
          <p:nvPr>
            <p:ph type="title"/>
          </p:nvPr>
        </p:nvSpPr>
        <p:spPr>
          <a:xfrm>
            <a:off x="468316" y="17845"/>
            <a:ext cx="6103948" cy="410765"/>
          </a:xfrm>
        </p:spPr>
        <p:txBody>
          <a:bodyPr/>
          <a:lstStyle/>
          <a:p>
            <a:r>
              <a:rPr lang="en-US" dirty="0" err="1"/>
              <a:t>XMLHttpRequest</a:t>
            </a:r>
            <a:r>
              <a:rPr dirty="0"/>
              <a:t>的方法</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linds(horizontal)">
                                      <p:cBhvr>
                                        <p:cTn id="13" dur="500"/>
                                        <p:tgtEl>
                                          <p:spTgt spid="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blinds(horizontal)">
                                      <p:cBhvr>
                                        <p:cTn id="16" dur="500"/>
                                        <p:tgtEl>
                                          <p:spTgt spid="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blinds(horizontal)">
                                      <p:cBhvr>
                                        <p:cTn id="19"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857241"/>
            <a:ext cx="8207375" cy="1071567"/>
          </a:xfrm>
        </p:spPr>
        <p:txBody>
          <a:bodyPr/>
          <a:lstStyle/>
          <a:p>
            <a:r>
              <a:rPr lang="zh-CN" dirty="0"/>
              <a:t>本章任务完成“</a:t>
            </a:r>
            <a:r>
              <a:rPr dirty="0"/>
              <a:t>Q-ITOffer</a:t>
            </a:r>
            <a:r>
              <a:rPr lang="zh-CN" dirty="0"/>
              <a:t>”锐聘网站的注册邮箱的唯一性验证功能。具体任务如下：</a:t>
            </a:r>
          </a:p>
          <a:p>
            <a:endParaRPr lang="en-US" altLang="zh-CN" dirty="0"/>
          </a:p>
          <a:p>
            <a:endParaRPr lang="zh-CN" altLang="en-US" dirty="0"/>
          </a:p>
        </p:txBody>
      </p:sp>
      <p:sp>
        <p:nvSpPr>
          <p:cNvPr id="4" name="标题 3"/>
          <p:cNvSpPr>
            <a:spLocks noGrp="1"/>
          </p:cNvSpPr>
          <p:nvPr>
            <p:ph type="title"/>
          </p:nvPr>
        </p:nvSpPr>
        <p:spPr/>
        <p:txBody>
          <a:bodyPr/>
          <a:lstStyle/>
          <a:p>
            <a:r>
              <a:rPr lang="zh-CN" altLang="en-US" dirty="0"/>
              <a:t>任务驱动</a:t>
            </a:r>
          </a:p>
        </p:txBody>
      </p:sp>
      <p:sp>
        <p:nvSpPr>
          <p:cNvPr id="25" name="文本占位符 24"/>
          <p:cNvSpPr>
            <a:spLocks noGrp="1"/>
          </p:cNvSpPr>
          <p:nvPr>
            <p:ph type="body" sz="quarter" idx="11"/>
          </p:nvPr>
        </p:nvSpPr>
        <p:spPr>
          <a:xfrm>
            <a:off x="928662" y="2214560"/>
            <a:ext cx="7215238" cy="500066"/>
          </a:xfrm>
        </p:spPr>
        <p:txBody>
          <a:bodyPr/>
          <a:lstStyle/>
          <a:p>
            <a:pPr lvl="0"/>
            <a:r>
              <a:rPr lang="en-US" altLang="zh-CN" dirty="0"/>
              <a:t>【</a:t>
            </a:r>
            <a:r>
              <a:rPr dirty="0"/>
              <a:t>任务</a:t>
            </a:r>
            <a:r>
              <a:rPr lang="en-US" altLang="zh-CN" dirty="0"/>
              <a:t>12-1】</a:t>
            </a:r>
            <a:r>
              <a:rPr dirty="0"/>
              <a:t>使用</a:t>
            </a:r>
            <a:r>
              <a:rPr lang="en-US" altLang="zh-CN" dirty="0"/>
              <a:t>Ajax</a:t>
            </a:r>
            <a:r>
              <a:rPr dirty="0"/>
              <a:t>技术实现注册邮箱的唯一性验证功能。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bg/>
                                          </p:spTgt>
                                        </p:tgtEl>
                                        <p:attrNameLst>
                                          <p:attrName>style.visibility</p:attrName>
                                        </p:attrNameLst>
                                      </p:cBhvr>
                                      <p:to>
                                        <p:strVal val="visible"/>
                                      </p:to>
                                    </p:set>
                                    <p:anim calcmode="lin" valueType="num">
                                      <p:cBhvr additive="base">
                                        <p:cTn id="7" dur="500" fill="hold"/>
                                        <p:tgtEl>
                                          <p:spTgt spid="2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5">
                                            <p:bg/>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 calcmode="lin" valueType="num">
                                      <p:cBhvr additive="base">
                                        <p:cTn id="12"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uiExpand="1"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71489"/>
            <a:ext cx="8207375" cy="4572011"/>
          </a:xfrm>
        </p:spPr>
        <p:txBody>
          <a:bodyPr/>
          <a:lstStyle/>
          <a:p>
            <a:pPr lvl="0"/>
            <a:r>
              <a:rPr dirty="0"/>
              <a:t>void abort()</a:t>
            </a:r>
            <a:endParaRPr lang="zh-CN" dirty="0"/>
          </a:p>
          <a:p>
            <a:pPr lvl="1">
              <a:lnSpc>
                <a:spcPct val="150000"/>
              </a:lnSpc>
            </a:pPr>
            <a:r>
              <a:rPr i="0" dirty="0"/>
              <a:t>该方法用于停止请求。</a:t>
            </a:r>
          </a:p>
          <a:p>
            <a:pPr lvl="0"/>
            <a:r>
              <a:rPr dirty="0"/>
              <a:t>string getAllResponseHeaders()</a:t>
            </a:r>
            <a:endParaRPr lang="zh-CN" dirty="0"/>
          </a:p>
          <a:p>
            <a:pPr lvl="1">
              <a:lnSpc>
                <a:spcPct val="150000"/>
              </a:lnSpc>
            </a:pPr>
            <a:r>
              <a:rPr i="0" dirty="0"/>
              <a:t>这个方法的核心功能返回一个字符串，包含HTTP请求的所有响应头部，头部包括Content-Length、Date和URI等。</a:t>
            </a:r>
          </a:p>
          <a:p>
            <a:pPr lvl="0"/>
            <a:r>
              <a:rPr dirty="0"/>
              <a:t>string getResponseHeader(header)</a:t>
            </a:r>
            <a:endParaRPr lang="zh-CN" dirty="0"/>
          </a:p>
          <a:p>
            <a:pPr lvl="1">
              <a:lnSpc>
                <a:spcPct val="150000"/>
              </a:lnSpc>
            </a:pPr>
            <a:r>
              <a:rPr i="0" dirty="0"/>
              <a:t>这个方法与getAllResponseHeader()对应，用于获得特定响应头部值，并把这个值作为字符串返回。</a:t>
            </a:r>
          </a:p>
          <a:p>
            <a:pPr lvl="0">
              <a:buNone/>
            </a:pPr>
            <a:endParaRPr lang="zh-CN" dirty="0"/>
          </a:p>
        </p:txBody>
      </p:sp>
      <p:sp>
        <p:nvSpPr>
          <p:cNvPr id="4" name="标题 3"/>
          <p:cNvSpPr>
            <a:spLocks noGrp="1"/>
          </p:cNvSpPr>
          <p:nvPr>
            <p:ph type="title"/>
          </p:nvPr>
        </p:nvSpPr>
        <p:spPr>
          <a:xfrm>
            <a:off x="468316" y="17845"/>
            <a:ext cx="6103948" cy="410765"/>
          </a:xfrm>
        </p:spPr>
        <p:txBody>
          <a:bodyPr/>
          <a:lstStyle/>
          <a:p>
            <a:r>
              <a:rPr lang="en-US" dirty="0" err="1"/>
              <a:t>XMLHttpRequest</a:t>
            </a:r>
            <a:r>
              <a:rPr dirty="0"/>
              <a:t>的方法</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 calcmode="lin" valueType="num">
                                      <p:cBhvr additive="base">
                                        <p:cTn id="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blinds(horizontal)">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 calcmode="lin" valueType="num">
                                      <p:cBhvr additive="base">
                                        <p:cTn id="18"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blinds(horizontal)">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71489"/>
            <a:ext cx="8207375" cy="4357715"/>
          </a:xfrm>
        </p:spPr>
        <p:txBody>
          <a:bodyPr/>
          <a:lstStyle/>
          <a:p>
            <a:r>
              <a:rPr lang="zh-CN" dirty="0"/>
              <a:t>一个</a:t>
            </a:r>
            <a:r>
              <a:rPr dirty="0"/>
              <a:t>Ajax</a:t>
            </a:r>
            <a:r>
              <a:rPr lang="zh-CN" dirty="0"/>
              <a:t>应用示例的实现通常需要经过如下几个步骤：</a:t>
            </a:r>
          </a:p>
          <a:p>
            <a:pPr marL="800100" lvl="1" indent="-342900">
              <a:lnSpc>
                <a:spcPct val="150000"/>
              </a:lnSpc>
              <a:buFont typeface="+mj-ea"/>
              <a:buAutoNum type="circleNumDbPlain"/>
            </a:pPr>
            <a:r>
              <a:rPr lang="zh-CN" i="0" dirty="0"/>
              <a:t>在页面中定义</a:t>
            </a:r>
            <a:r>
              <a:rPr i="0" dirty="0"/>
              <a:t>Ajax</a:t>
            </a:r>
            <a:r>
              <a:rPr lang="zh-CN" i="0" dirty="0"/>
              <a:t>请求的触发事件；</a:t>
            </a:r>
          </a:p>
          <a:p>
            <a:pPr marL="800100" lvl="1" indent="-342900">
              <a:lnSpc>
                <a:spcPct val="150000"/>
              </a:lnSpc>
              <a:buFont typeface="+mj-ea"/>
              <a:buAutoNum type="circleNumDbPlain"/>
            </a:pPr>
            <a:r>
              <a:rPr lang="zh-CN" i="0" dirty="0"/>
              <a:t>创建</a:t>
            </a:r>
            <a:r>
              <a:rPr i="0" dirty="0"/>
              <a:t>XMLHttpRequest</a:t>
            </a:r>
            <a:r>
              <a:rPr lang="zh-CN" i="0" dirty="0"/>
              <a:t>对象；</a:t>
            </a:r>
          </a:p>
          <a:p>
            <a:pPr marL="800100" lvl="1" indent="-342900">
              <a:lnSpc>
                <a:spcPct val="150000"/>
              </a:lnSpc>
              <a:buFont typeface="+mj-ea"/>
              <a:buAutoNum type="circleNumDbPlain"/>
            </a:pPr>
            <a:r>
              <a:rPr lang="zh-CN" i="0" dirty="0"/>
              <a:t>确定请求地址和请求参数；</a:t>
            </a:r>
          </a:p>
          <a:p>
            <a:pPr marL="800100" lvl="1" indent="-342900">
              <a:lnSpc>
                <a:spcPct val="150000"/>
              </a:lnSpc>
              <a:buFont typeface="+mj-ea"/>
              <a:buAutoNum type="circleNumDbPlain"/>
            </a:pPr>
            <a:r>
              <a:rPr lang="zh-CN" i="0" dirty="0"/>
              <a:t>调用</a:t>
            </a:r>
            <a:r>
              <a:rPr i="0" dirty="0"/>
              <a:t>XMLHttpRequest</a:t>
            </a:r>
            <a:r>
              <a:rPr lang="zh-CN" i="0" dirty="0"/>
              <a:t>对象的</a:t>
            </a:r>
            <a:r>
              <a:rPr i="0" dirty="0"/>
              <a:t>open()</a:t>
            </a:r>
            <a:r>
              <a:rPr lang="zh-CN" i="0" dirty="0"/>
              <a:t>方法建立对服务器的调用；</a:t>
            </a:r>
          </a:p>
          <a:p>
            <a:pPr marL="800100" lvl="1" indent="-342900">
              <a:lnSpc>
                <a:spcPct val="150000"/>
              </a:lnSpc>
              <a:buFont typeface="+mj-ea"/>
              <a:buAutoNum type="circleNumDbPlain"/>
            </a:pPr>
            <a:r>
              <a:rPr lang="zh-CN" i="0" dirty="0"/>
              <a:t>通过</a:t>
            </a:r>
            <a:r>
              <a:rPr i="0" dirty="0"/>
              <a:t>XMLHttpRequest</a:t>
            </a:r>
            <a:r>
              <a:rPr lang="zh-CN" i="0" dirty="0"/>
              <a:t>对象的</a:t>
            </a:r>
            <a:r>
              <a:rPr i="0" dirty="0"/>
              <a:t>onreadystatechange</a:t>
            </a:r>
            <a:r>
              <a:rPr lang="zh-CN" i="0" dirty="0"/>
              <a:t>属性指定响应事件处理函数；</a:t>
            </a:r>
          </a:p>
          <a:p>
            <a:pPr marL="800100" lvl="1" indent="-342900">
              <a:lnSpc>
                <a:spcPct val="150000"/>
              </a:lnSpc>
              <a:buFont typeface="+mj-ea"/>
              <a:buAutoNum type="circleNumDbPlain"/>
            </a:pPr>
            <a:r>
              <a:rPr lang="zh-CN" i="0" dirty="0"/>
              <a:t>在函数中根据响应状态进行数据获取和数据处理工作；</a:t>
            </a:r>
          </a:p>
          <a:p>
            <a:pPr marL="800100" lvl="1" indent="-342900">
              <a:lnSpc>
                <a:spcPct val="150000"/>
              </a:lnSpc>
              <a:buFont typeface="+mj-ea"/>
              <a:buAutoNum type="circleNumDbPlain"/>
            </a:pPr>
            <a:r>
              <a:rPr lang="zh-CN" i="0" dirty="0"/>
              <a:t>调用</a:t>
            </a:r>
            <a:r>
              <a:rPr i="0" dirty="0"/>
              <a:t>XMLHttpRequest</a:t>
            </a:r>
            <a:r>
              <a:rPr lang="zh-CN" i="0" dirty="0"/>
              <a:t>对象的</a:t>
            </a:r>
            <a:r>
              <a:rPr i="0" dirty="0"/>
              <a:t>send()</a:t>
            </a:r>
            <a:r>
              <a:rPr lang="zh-CN" i="0" dirty="0"/>
              <a:t>方法向服务器发出请求。</a:t>
            </a:r>
          </a:p>
        </p:txBody>
      </p:sp>
      <p:sp>
        <p:nvSpPr>
          <p:cNvPr id="4" name="标题 3"/>
          <p:cNvSpPr>
            <a:spLocks noGrp="1"/>
          </p:cNvSpPr>
          <p:nvPr>
            <p:ph type="title"/>
          </p:nvPr>
        </p:nvSpPr>
        <p:spPr/>
        <p:txBody>
          <a:bodyPr/>
          <a:lstStyle/>
          <a:p>
            <a:r>
              <a:rPr lang="en-US" dirty="0"/>
              <a:t>12.1.5  Ajax</a:t>
            </a:r>
            <a:r>
              <a:rPr dirty="0"/>
              <a:t>示例</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71489"/>
            <a:ext cx="8207375" cy="4357715"/>
          </a:xfrm>
        </p:spPr>
        <p:txBody>
          <a:bodyPr/>
          <a:lstStyle/>
          <a:p>
            <a:r>
              <a:rPr lang="zh-CN" dirty="0"/>
              <a:t>演示一个在用户输入完区号时，触发</a:t>
            </a:r>
            <a:r>
              <a:rPr dirty="0"/>
              <a:t>Ajax</a:t>
            </a:r>
            <a:r>
              <a:rPr lang="zh-CN" dirty="0"/>
              <a:t>异步请求，从服务器获取区号所对应的省市信息，并对页面中相应的省市文本域进行更新填充。</a:t>
            </a:r>
            <a:endParaRPr lang="zh-CN" i="0" dirty="0"/>
          </a:p>
        </p:txBody>
      </p:sp>
      <p:sp>
        <p:nvSpPr>
          <p:cNvPr id="4" name="标题 3"/>
          <p:cNvSpPr>
            <a:spLocks noGrp="1"/>
          </p:cNvSpPr>
          <p:nvPr>
            <p:ph type="title"/>
          </p:nvPr>
        </p:nvSpPr>
        <p:spPr/>
        <p:txBody>
          <a:bodyPr/>
          <a:lstStyle/>
          <a:p>
            <a:r>
              <a:rPr lang="en-US" dirty="0"/>
              <a:t>12.1.5  Ajax</a:t>
            </a:r>
            <a:r>
              <a:rPr dirty="0"/>
              <a:t>示例</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41314" name="Picture 2" descr="SNAGHTML5ebcca"/>
          <p:cNvPicPr>
            <a:picLocks noChangeAspect="1" noChangeArrowheads="1"/>
          </p:cNvPicPr>
          <p:nvPr/>
        </p:nvPicPr>
        <p:blipFill>
          <a:blip r:embed="rId3"/>
          <a:srcRect/>
          <a:stretch>
            <a:fillRect/>
          </a:stretch>
        </p:blipFill>
        <p:spPr bwMode="auto">
          <a:xfrm>
            <a:off x="2285984" y="1714494"/>
            <a:ext cx="4075598" cy="1928826"/>
          </a:xfrm>
          <a:prstGeom prst="rect">
            <a:avLst/>
          </a:prstGeom>
          <a:noFill/>
          <a:ln w="9525">
            <a:noFill/>
            <a:miter lim="800000"/>
            <a:headEnd/>
            <a:tailEnd/>
          </a:ln>
        </p:spPr>
      </p:pic>
      <p:grpSp>
        <p:nvGrpSpPr>
          <p:cNvPr id="6" name="组合 5"/>
          <p:cNvGrpSpPr/>
          <p:nvPr/>
        </p:nvGrpSpPr>
        <p:grpSpPr>
          <a:xfrm>
            <a:off x="1196955" y="3571882"/>
            <a:ext cx="6661193" cy="1143004"/>
            <a:chOff x="1142976" y="4000512"/>
            <a:chExt cx="6661193" cy="714378"/>
          </a:xfrm>
        </p:grpSpPr>
        <p:sp>
          <p:nvSpPr>
            <p:cNvPr id="7" name="TextBox 14"/>
            <p:cNvSpPr txBox="1">
              <a:spLocks noChangeArrowheads="1"/>
            </p:cNvSpPr>
            <p:nvPr/>
          </p:nvSpPr>
          <p:spPr bwMode="auto">
            <a:xfrm>
              <a:off x="1142976" y="4214824"/>
              <a:ext cx="6481763" cy="500066"/>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eaLnBrk="1" hangingPunct="1">
                <a:lnSpc>
                  <a:spcPct val="150000"/>
                </a:lnSpc>
                <a:defRPr/>
              </a:pPr>
              <a:r>
                <a:rPr lang="zh-CN" altLang="en-US" sz="1800" b="1" i="0" dirty="0">
                  <a:latin typeface="黑体" pitchFamily="49" charset="-122"/>
                  <a:ea typeface="黑体" pitchFamily="49" charset="-122"/>
                </a:rPr>
                <a:t>讲师演示讲解</a:t>
              </a:r>
              <a:endParaRPr lang="en-US" altLang="zh-CN" sz="1800" b="1" i="0" dirty="0">
                <a:latin typeface="黑体" pitchFamily="49" charset="-122"/>
                <a:ea typeface="黑体" pitchFamily="49" charset="-122"/>
              </a:endParaRPr>
            </a:p>
            <a:p>
              <a:pPr algn="ctr">
                <a:lnSpc>
                  <a:spcPct val="150000"/>
                </a:lnSpc>
                <a:defRPr/>
              </a:pPr>
              <a:r>
                <a:rPr lang="en-US" altLang="zh-CN" sz="1400" b="1" i="0" dirty="0"/>
                <a:t>【</a:t>
              </a:r>
              <a:r>
                <a:rPr lang="zh-CN" altLang="en-US" sz="1400" b="1" i="0" dirty="0"/>
                <a:t>代码</a:t>
              </a:r>
              <a:r>
                <a:rPr lang="en-US" sz="1400" b="1" i="0" dirty="0"/>
                <a:t>12- 1</a:t>
              </a:r>
              <a:r>
                <a:rPr lang="en-US" altLang="zh-CN" sz="1400" b="1" i="0" dirty="0"/>
                <a:t>】</a:t>
              </a:r>
              <a:r>
                <a:rPr lang="en-US" sz="1400" b="1" i="0" dirty="0"/>
                <a:t>ajaxDemo.jsp</a:t>
              </a:r>
              <a:r>
                <a:rPr lang="zh-CN" altLang="en-US" sz="1400" b="1" i="0" dirty="0">
                  <a:latin typeface="黑体" pitchFamily="49" charset="-122"/>
                  <a:ea typeface="黑体" pitchFamily="49" charset="-122"/>
                </a:rPr>
                <a:t>、</a:t>
              </a:r>
              <a:r>
                <a:rPr lang="zh-CN" altLang="en-US" sz="1400" b="1" i="0" dirty="0"/>
                <a:t> </a:t>
              </a:r>
              <a:r>
                <a:rPr lang="en-US" altLang="zh-CN" sz="1400" b="1" i="0" dirty="0"/>
                <a:t>【</a:t>
              </a:r>
              <a:r>
                <a:rPr lang="zh-CN" altLang="en-US" sz="1400" b="1" i="0" dirty="0"/>
                <a:t>代码</a:t>
              </a:r>
              <a:r>
                <a:rPr lang="en-US" sz="1400" b="1" i="0" dirty="0"/>
                <a:t>12- 2</a:t>
              </a:r>
              <a:r>
                <a:rPr lang="en-US" altLang="zh-CN" sz="1400" b="1" i="0" dirty="0"/>
                <a:t>】</a:t>
              </a:r>
              <a:r>
                <a:rPr lang="en-US" sz="1400" b="1" i="0" dirty="0"/>
                <a:t>AjaxServlet.java</a:t>
              </a:r>
              <a:endParaRPr lang="zh-CN" altLang="en-US" sz="1400" i="0" dirty="0"/>
            </a:p>
          </p:txBody>
        </p:sp>
        <p:pic>
          <p:nvPicPr>
            <p:cNvPr id="8" name="图片 7"/>
            <p:cNvPicPr>
              <a:picLocks noChangeAspect="1"/>
            </p:cNvPicPr>
            <p:nvPr/>
          </p:nvPicPr>
          <p:blipFill>
            <a:blip r:embed="rId4" cstate="print">
              <a:clrChange>
                <a:clrFrom>
                  <a:srgbClr val="FFFFFF"/>
                </a:clrFrom>
                <a:clrTo>
                  <a:srgbClr val="FFFFFF">
                    <a:alpha val="0"/>
                  </a:srgbClr>
                </a:clrTo>
              </a:clrChange>
            </a:blip>
            <a:srcRect/>
            <a:stretch>
              <a:fillRect/>
            </a:stretch>
          </p:blipFill>
          <p:spPr bwMode="auto">
            <a:xfrm>
              <a:off x="7304103" y="4000512"/>
              <a:ext cx="500066" cy="446488"/>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D04F5E2-E1ED-4C73-BDF6-2329DA37E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0"/>
            <a:ext cx="3901008" cy="5143500"/>
          </a:xfrm>
          <a:prstGeom prst="rect">
            <a:avLst/>
          </a:prstGeom>
        </p:spPr>
      </p:pic>
    </p:spTree>
    <p:extLst>
      <p:ext uri="{BB962C8B-B14F-4D97-AF65-F5344CB8AC3E}">
        <p14:creationId xmlns:p14="http://schemas.microsoft.com/office/powerpoint/2010/main" val="1339878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857240"/>
            <a:ext cx="8207375" cy="4000525"/>
          </a:xfrm>
        </p:spPr>
        <p:txBody>
          <a:bodyPr/>
          <a:lstStyle/>
          <a:p>
            <a:r>
              <a:rPr dirty="0"/>
              <a:t>JSON</a:t>
            </a:r>
            <a:r>
              <a:rPr lang="zh-CN" dirty="0"/>
              <a:t>（</a:t>
            </a:r>
            <a:r>
              <a:rPr dirty="0"/>
              <a:t>JavaScript Object Notation</a:t>
            </a:r>
            <a:r>
              <a:rPr lang="zh-CN" dirty="0"/>
              <a:t>）是基于</a:t>
            </a:r>
            <a:r>
              <a:rPr dirty="0"/>
              <a:t>JavaScript</a:t>
            </a:r>
            <a:r>
              <a:rPr lang="zh-CN" dirty="0"/>
              <a:t>的一种轻量级的</a:t>
            </a:r>
            <a:r>
              <a:rPr lang="zh-CN" dirty="0">
                <a:solidFill>
                  <a:srgbClr val="FF0000"/>
                </a:solidFill>
              </a:rPr>
              <a:t>数据交换格式</a:t>
            </a:r>
            <a:r>
              <a:rPr lang="zh-CN" dirty="0"/>
              <a:t>，易于阅读和编写，同时也易于机器解析和生成。</a:t>
            </a:r>
            <a:r>
              <a:rPr dirty="0"/>
              <a:t>JSON</a:t>
            </a:r>
            <a:r>
              <a:rPr lang="zh-CN" dirty="0"/>
              <a:t>采用完全独立于语言的文本格式，但是也使用了类似于</a:t>
            </a:r>
            <a:r>
              <a:rPr dirty="0"/>
              <a:t>C</a:t>
            </a:r>
            <a:r>
              <a:rPr lang="zh-CN" dirty="0"/>
              <a:t>语言家族的习惯（包括</a:t>
            </a:r>
            <a:r>
              <a:rPr dirty="0"/>
              <a:t>C</a:t>
            </a:r>
            <a:r>
              <a:rPr lang="zh-CN" dirty="0"/>
              <a:t>、</a:t>
            </a:r>
            <a:r>
              <a:rPr dirty="0"/>
              <a:t>C++</a:t>
            </a:r>
            <a:r>
              <a:rPr lang="zh-CN" dirty="0"/>
              <a:t>、</a:t>
            </a:r>
            <a:r>
              <a:rPr dirty="0"/>
              <a:t> C#</a:t>
            </a:r>
            <a:r>
              <a:rPr lang="zh-CN" dirty="0"/>
              <a:t>、</a:t>
            </a:r>
            <a:r>
              <a:rPr dirty="0"/>
              <a:t>Java</a:t>
            </a:r>
            <a:r>
              <a:rPr lang="zh-CN" dirty="0"/>
              <a:t>、</a:t>
            </a:r>
            <a:r>
              <a:rPr dirty="0"/>
              <a:t>JavaScript</a:t>
            </a:r>
            <a:r>
              <a:rPr lang="zh-CN" dirty="0"/>
              <a:t>等）。</a:t>
            </a:r>
            <a:r>
              <a:rPr dirty="0"/>
              <a:t>JSON</a:t>
            </a:r>
            <a:r>
              <a:rPr lang="zh-CN" dirty="0"/>
              <a:t>的这些特性使其成为理想的数据交换语言。</a:t>
            </a:r>
          </a:p>
          <a:p>
            <a:endParaRPr dirty="0"/>
          </a:p>
        </p:txBody>
      </p:sp>
      <p:sp>
        <p:nvSpPr>
          <p:cNvPr id="4" name="标题 3"/>
          <p:cNvSpPr>
            <a:spLocks noGrp="1"/>
          </p:cNvSpPr>
          <p:nvPr>
            <p:ph type="title"/>
          </p:nvPr>
        </p:nvSpPr>
        <p:spPr/>
        <p:txBody>
          <a:bodyPr/>
          <a:lstStyle/>
          <a:p>
            <a:r>
              <a:rPr lang="en-US" dirty="0"/>
              <a:t>12.2.1  JSON</a:t>
            </a:r>
            <a:r>
              <a:rPr dirty="0"/>
              <a:t>简介</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r>
              <a:rPr dirty="0"/>
              <a:t>JSON</a:t>
            </a:r>
            <a:r>
              <a:rPr lang="zh-CN" dirty="0"/>
              <a:t>有两种结构：</a:t>
            </a:r>
          </a:p>
          <a:p>
            <a:pPr lvl="1">
              <a:lnSpc>
                <a:spcPct val="150000"/>
              </a:lnSpc>
            </a:pPr>
            <a:r>
              <a:rPr lang="zh-CN" i="0" dirty="0"/>
              <a:t>“名</a:t>
            </a:r>
            <a:r>
              <a:rPr i="0" dirty="0"/>
              <a:t>/</a:t>
            </a:r>
            <a:r>
              <a:rPr lang="zh-CN" i="0" dirty="0"/>
              <a:t>值”对的集合（</a:t>
            </a:r>
            <a:r>
              <a:rPr i="0" dirty="0"/>
              <a:t>A collection of name/value pairs</a:t>
            </a:r>
            <a:r>
              <a:rPr lang="zh-CN" i="0" dirty="0"/>
              <a:t>）：在不同的语言中，它被理解为对象、结构、关联数组等；</a:t>
            </a:r>
          </a:p>
          <a:p>
            <a:pPr lvl="1">
              <a:lnSpc>
                <a:spcPct val="150000"/>
              </a:lnSpc>
            </a:pPr>
            <a:r>
              <a:rPr lang="zh-CN" i="0" dirty="0"/>
              <a:t>值的有序列表（</a:t>
            </a:r>
            <a:r>
              <a:rPr i="0" dirty="0"/>
              <a:t>An ordered list of values</a:t>
            </a:r>
            <a:r>
              <a:rPr lang="zh-CN" i="0" dirty="0"/>
              <a:t>）：在大部分语言中，它被理解为数组。</a:t>
            </a:r>
          </a:p>
          <a:p>
            <a:r>
              <a:rPr lang="zh-CN" dirty="0"/>
              <a:t>这两种结构都是常见的数据结构，事实上大部分现代计算机语言都以某种形式支持它们。这使得一种数据格式在同样基于这些结构的编程语言之间交换成为可能。</a:t>
            </a:r>
          </a:p>
          <a:p>
            <a:pPr>
              <a:buNone/>
            </a:pPr>
            <a:endParaRPr dirty="0"/>
          </a:p>
        </p:txBody>
      </p:sp>
      <p:sp>
        <p:nvSpPr>
          <p:cNvPr id="4" name="标题 3"/>
          <p:cNvSpPr>
            <a:spLocks noGrp="1"/>
          </p:cNvSpPr>
          <p:nvPr>
            <p:ph type="title"/>
          </p:nvPr>
        </p:nvSpPr>
        <p:spPr/>
        <p:txBody>
          <a:bodyPr/>
          <a:lstStyle/>
          <a:p>
            <a:r>
              <a:rPr lang="en-US" dirty="0"/>
              <a:t>JSON</a:t>
            </a:r>
            <a:r>
              <a:rPr dirty="0"/>
              <a:t>简介</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r>
              <a:rPr dirty="0"/>
              <a:t>JSON</a:t>
            </a:r>
            <a:r>
              <a:rPr lang="zh-CN" dirty="0"/>
              <a:t>两种结构在编程语言中所体现的元素说明</a:t>
            </a:r>
            <a:r>
              <a:rPr lang="zh-CN" altLang="en-US" dirty="0"/>
              <a:t>：</a:t>
            </a:r>
            <a:endParaRPr dirty="0"/>
          </a:p>
          <a:p>
            <a:r>
              <a:rPr lang="zh-CN" dirty="0"/>
              <a:t>对象</a:t>
            </a:r>
          </a:p>
          <a:p>
            <a:pPr lvl="1"/>
            <a:r>
              <a:rPr lang="zh-CN" i="0" dirty="0"/>
              <a:t>对象是一个无序的“名</a:t>
            </a:r>
            <a:r>
              <a:rPr i="0" dirty="0"/>
              <a:t>/</a:t>
            </a:r>
            <a:r>
              <a:rPr lang="zh-CN" i="0" dirty="0"/>
              <a:t>值”对集合。一个对象以“</a:t>
            </a:r>
            <a:r>
              <a:rPr i="0" dirty="0"/>
              <a:t>{</a:t>
            </a:r>
            <a:r>
              <a:rPr lang="zh-CN" i="0" dirty="0"/>
              <a:t>”开始，“</a:t>
            </a:r>
            <a:r>
              <a:rPr i="0" dirty="0"/>
              <a:t>}</a:t>
            </a:r>
            <a:r>
              <a:rPr lang="zh-CN" i="0" dirty="0"/>
              <a:t>”结束。每个“名称”后跟一个“</a:t>
            </a:r>
            <a:r>
              <a:rPr i="0" dirty="0"/>
              <a:t>:</a:t>
            </a:r>
            <a:r>
              <a:rPr lang="zh-CN" i="0" dirty="0"/>
              <a:t>”号，“名</a:t>
            </a:r>
            <a:r>
              <a:rPr i="0" dirty="0"/>
              <a:t>/</a:t>
            </a:r>
            <a:r>
              <a:rPr lang="zh-CN" i="0" dirty="0"/>
              <a:t>值”对之间使用“</a:t>
            </a:r>
            <a:r>
              <a:rPr i="0" dirty="0"/>
              <a:t>,</a:t>
            </a:r>
            <a:r>
              <a:rPr lang="zh-CN" i="0" dirty="0"/>
              <a:t>”分隔。</a:t>
            </a:r>
            <a:endParaRPr lang="en-US" altLang="zh-CN" i="0" dirty="0"/>
          </a:p>
          <a:p>
            <a:r>
              <a:rPr lang="zh-CN" dirty="0"/>
              <a:t>对象的结构形式</a:t>
            </a:r>
          </a:p>
          <a:p>
            <a:pPr>
              <a:buNone/>
            </a:pPr>
            <a:endParaRPr dirty="0"/>
          </a:p>
        </p:txBody>
      </p:sp>
      <p:sp>
        <p:nvSpPr>
          <p:cNvPr id="4" name="标题 3"/>
          <p:cNvSpPr>
            <a:spLocks noGrp="1"/>
          </p:cNvSpPr>
          <p:nvPr>
            <p:ph type="title"/>
          </p:nvPr>
        </p:nvSpPr>
        <p:spPr/>
        <p:txBody>
          <a:bodyPr/>
          <a:lstStyle/>
          <a:p>
            <a:r>
              <a:rPr lang="en-US" dirty="0"/>
              <a:t>JSON</a:t>
            </a:r>
            <a:r>
              <a:rPr dirty="0"/>
              <a:t>结构元素</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3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3361" name="Object 1"/>
          <p:cNvGraphicFramePr>
            <a:graphicFrameLocks/>
          </p:cNvGraphicFramePr>
          <p:nvPr/>
        </p:nvGraphicFramePr>
        <p:xfrm>
          <a:off x="2071688" y="2786063"/>
          <a:ext cx="5500687" cy="1571625"/>
        </p:xfrm>
        <a:graphic>
          <a:graphicData uri="http://schemas.openxmlformats.org/presentationml/2006/ole">
            <mc:AlternateContent xmlns:mc="http://schemas.openxmlformats.org/markup-compatibility/2006">
              <mc:Choice xmlns:v="urn:schemas-microsoft-com:vml" Requires="v">
                <p:oleObj name="Visio" r:id="rId3" imgW="9575393" imgH="1984858" progId="Visio.Drawing.11">
                  <p:embed/>
                </p:oleObj>
              </mc:Choice>
              <mc:Fallback>
                <p:oleObj name="Visio" r:id="rId3" imgW="9575393" imgH="1984858" progId="Visio.Drawing.11">
                  <p:embed/>
                  <p:pic>
                    <p:nvPicPr>
                      <p:cNvPr id="143361" name="Object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2786063"/>
                        <a:ext cx="5500687" cy="157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r>
              <a:rPr lang="zh-CN" dirty="0"/>
              <a:t>对象</a:t>
            </a:r>
          </a:p>
          <a:p>
            <a:r>
              <a:rPr lang="zh-CN" dirty="0"/>
              <a:t>【示例】一个用户对象</a:t>
            </a:r>
          </a:p>
        </p:txBody>
      </p:sp>
      <p:sp>
        <p:nvSpPr>
          <p:cNvPr id="4" name="标题 3"/>
          <p:cNvSpPr>
            <a:spLocks noGrp="1"/>
          </p:cNvSpPr>
          <p:nvPr>
            <p:ph type="title"/>
          </p:nvPr>
        </p:nvSpPr>
        <p:spPr/>
        <p:txBody>
          <a:bodyPr/>
          <a:lstStyle/>
          <a:p>
            <a:r>
              <a:rPr lang="en-US" dirty="0"/>
              <a:t>JSON</a:t>
            </a:r>
            <a:r>
              <a:rPr dirty="0"/>
              <a:t>结构元素</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3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7"/>
          <p:cNvSpPr>
            <a:spLocks noGrp="1"/>
          </p:cNvSpPr>
          <p:nvPr>
            <p:ph type="body" sz="quarter" idx="11"/>
          </p:nvPr>
        </p:nvSpPr>
        <p:spPr>
          <a:xfrm>
            <a:off x="1187624" y="1851670"/>
            <a:ext cx="7358114" cy="1708160"/>
          </a:xfrm>
        </p:spPr>
        <p:txBody>
          <a:bodyPr/>
          <a:lstStyle/>
          <a:p>
            <a:r>
              <a:rPr lang="en-US" sz="1400" dirty="0"/>
              <a:t>{</a:t>
            </a:r>
            <a:endParaRPr sz="1400" dirty="0"/>
          </a:p>
          <a:p>
            <a:r>
              <a:rPr lang="en-US" sz="1400" dirty="0"/>
              <a:t>"</a:t>
            </a:r>
            <a:r>
              <a:rPr lang="en-US" sz="1400" dirty="0" err="1"/>
              <a:t>firstName</a:t>
            </a:r>
            <a:r>
              <a:rPr lang="en-US" sz="1400" dirty="0"/>
              <a:t>":"Jenny",</a:t>
            </a:r>
            <a:endParaRPr sz="1400" dirty="0"/>
          </a:p>
          <a:p>
            <a:r>
              <a:rPr lang="en-US" sz="1400" dirty="0"/>
              <a:t>"</a:t>
            </a:r>
            <a:r>
              <a:rPr lang="en-US" sz="1400" dirty="0" err="1"/>
              <a:t>lastName</a:t>
            </a:r>
            <a:r>
              <a:rPr lang="en-US" sz="1400" dirty="0"/>
              <a:t>":"</a:t>
            </a:r>
            <a:r>
              <a:rPr lang="en-US" sz="1400" dirty="0" err="1"/>
              <a:t>Feng</a:t>
            </a:r>
            <a:r>
              <a:rPr lang="en-US" sz="1400" dirty="0"/>
              <a:t>",</a:t>
            </a:r>
            <a:endParaRPr sz="1400" dirty="0"/>
          </a:p>
          <a:p>
            <a:r>
              <a:rPr lang="en-US" sz="1400" dirty="0"/>
              <a:t>"email":"fengjj@itshixun.com"</a:t>
            </a:r>
            <a:endParaRPr sz="1400" dirty="0"/>
          </a:p>
          <a:p>
            <a:r>
              <a:rPr lang="en-US" sz="1400" dirty="0"/>
              <a:t>}</a:t>
            </a:r>
            <a:endParaRPr sz="1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r>
              <a:rPr lang="zh-CN" sz="1800" dirty="0"/>
              <a:t>数组</a:t>
            </a:r>
          </a:p>
          <a:p>
            <a:pPr lvl="1"/>
            <a:r>
              <a:rPr lang="zh-CN" i="0" dirty="0"/>
              <a:t>数组是值（</a:t>
            </a:r>
            <a:r>
              <a:rPr i="0" dirty="0"/>
              <a:t>value</a:t>
            </a:r>
            <a:r>
              <a:rPr lang="zh-CN" i="0" dirty="0"/>
              <a:t>）的有序集合。一个数组以“</a:t>
            </a:r>
            <a:r>
              <a:rPr i="0" dirty="0"/>
              <a:t>[</a:t>
            </a:r>
            <a:r>
              <a:rPr lang="zh-CN" i="0" dirty="0"/>
              <a:t>”开始，“</a:t>
            </a:r>
            <a:r>
              <a:rPr i="0" dirty="0"/>
              <a:t>]</a:t>
            </a:r>
            <a:r>
              <a:rPr lang="zh-CN" i="0" dirty="0"/>
              <a:t>”结束。值之间使用“</a:t>
            </a:r>
            <a:r>
              <a:rPr i="0" dirty="0"/>
              <a:t>,</a:t>
            </a:r>
            <a:r>
              <a:rPr lang="zh-CN" i="0" dirty="0"/>
              <a:t>”分隔。</a:t>
            </a:r>
          </a:p>
          <a:p>
            <a:r>
              <a:rPr lang="zh-CN" sz="1800" dirty="0"/>
              <a:t>数组的结构形式</a:t>
            </a:r>
            <a:endParaRPr sz="1800" dirty="0"/>
          </a:p>
          <a:p>
            <a:endParaRPr sz="1800" dirty="0"/>
          </a:p>
          <a:p>
            <a:endParaRPr lang="zh-CN" sz="1800" dirty="0"/>
          </a:p>
          <a:p>
            <a:r>
              <a:rPr lang="zh-CN" sz="1800" dirty="0"/>
              <a:t>【示例】一个用户对象数组</a:t>
            </a:r>
          </a:p>
        </p:txBody>
      </p:sp>
      <p:sp>
        <p:nvSpPr>
          <p:cNvPr id="4" name="标题 3"/>
          <p:cNvSpPr>
            <a:spLocks noGrp="1"/>
          </p:cNvSpPr>
          <p:nvPr>
            <p:ph type="title"/>
          </p:nvPr>
        </p:nvSpPr>
        <p:spPr/>
        <p:txBody>
          <a:bodyPr/>
          <a:lstStyle/>
          <a:p>
            <a:r>
              <a:rPr lang="en-US" dirty="0"/>
              <a:t>JSON</a:t>
            </a:r>
            <a:r>
              <a:rPr dirty="0"/>
              <a:t>结构元素</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3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7"/>
          <p:cNvSpPr>
            <a:spLocks noGrp="1"/>
          </p:cNvSpPr>
          <p:nvPr>
            <p:ph type="body" sz="quarter" idx="11"/>
          </p:nvPr>
        </p:nvSpPr>
        <p:spPr>
          <a:xfrm>
            <a:off x="928662" y="3435340"/>
            <a:ext cx="7358114" cy="1708160"/>
          </a:xfrm>
        </p:spPr>
        <p:txBody>
          <a:bodyPr/>
          <a:lstStyle/>
          <a:p>
            <a:r>
              <a:rPr lang="en-US" sz="1400" dirty="0"/>
              <a:t>[</a:t>
            </a:r>
            <a:endParaRPr sz="1400" dirty="0"/>
          </a:p>
          <a:p>
            <a:r>
              <a:rPr lang="en-US" sz="1400" dirty="0"/>
              <a:t>{"</a:t>
            </a:r>
            <a:r>
              <a:rPr lang="en-US" sz="1400" dirty="0" err="1"/>
              <a:t>firstName</a:t>
            </a:r>
            <a:r>
              <a:rPr lang="en-US" sz="1400" dirty="0"/>
              <a:t>":"</a:t>
            </a:r>
            <a:r>
              <a:rPr lang="en-US" sz="1400" dirty="0" err="1"/>
              <a:t>Jenny","lastName</a:t>
            </a:r>
            <a:r>
              <a:rPr lang="en-US" sz="1400" dirty="0"/>
              <a:t>":"</a:t>
            </a:r>
            <a:r>
              <a:rPr lang="en-US" sz="1400" dirty="0" err="1"/>
              <a:t>Feng","email</a:t>
            </a:r>
            <a:r>
              <a:rPr lang="en-US" sz="1400" dirty="0"/>
              <a:t>":"fengjj@itshixun.com"},</a:t>
            </a:r>
            <a:endParaRPr sz="1400" dirty="0"/>
          </a:p>
          <a:p>
            <a:r>
              <a:rPr lang="en-US" sz="1400" dirty="0"/>
              <a:t>{"</a:t>
            </a:r>
            <a:r>
              <a:rPr lang="en-US" sz="1400" dirty="0" err="1"/>
              <a:t>firstName</a:t>
            </a:r>
            <a:r>
              <a:rPr lang="en-US" sz="1400" dirty="0"/>
              <a:t>":"</a:t>
            </a:r>
            <a:r>
              <a:rPr lang="en-US" sz="1400" dirty="0" err="1"/>
              <a:t>Jone","lastName</a:t>
            </a:r>
            <a:r>
              <a:rPr lang="en-US" sz="1400" dirty="0"/>
              <a:t>":"</a:t>
            </a:r>
            <a:r>
              <a:rPr lang="en-US" sz="1400" dirty="0" err="1"/>
              <a:t>Liu","email</a:t>
            </a:r>
            <a:r>
              <a:rPr lang="en-US" sz="1400" dirty="0"/>
              <a:t>":"jone@itshixun.com"},</a:t>
            </a:r>
            <a:endParaRPr sz="1400" dirty="0"/>
          </a:p>
          <a:p>
            <a:r>
              <a:rPr lang="en-US" sz="1400" dirty="0"/>
              <a:t>{"</a:t>
            </a:r>
            <a:r>
              <a:rPr lang="en-US" sz="1400" dirty="0" err="1"/>
              <a:t>firstName</a:t>
            </a:r>
            <a:r>
              <a:rPr lang="en-US" sz="1400" dirty="0"/>
              <a:t>":"</a:t>
            </a:r>
            <a:r>
              <a:rPr lang="en-US" sz="1400" dirty="0" err="1"/>
              <a:t>Lucy","lastName</a:t>
            </a:r>
            <a:r>
              <a:rPr lang="en-US" sz="1400" dirty="0"/>
              <a:t>":"</a:t>
            </a:r>
            <a:r>
              <a:rPr lang="en-US" sz="1400" dirty="0" err="1"/>
              <a:t>Wang","email</a:t>
            </a:r>
            <a:r>
              <a:rPr lang="en-US" sz="1400" dirty="0"/>
              <a:t>":"lucy@itshixun.com"}</a:t>
            </a:r>
            <a:endParaRPr sz="1400" dirty="0"/>
          </a:p>
          <a:p>
            <a:r>
              <a:rPr lang="en-US" sz="1400" dirty="0"/>
              <a:t>]</a:t>
            </a:r>
            <a:endParaRPr sz="1400" dirty="0"/>
          </a:p>
        </p:txBody>
      </p:sp>
      <p:sp>
        <p:nvSpPr>
          <p:cNvPr id="168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8961" name="Object 1"/>
          <p:cNvGraphicFramePr>
            <a:graphicFrameLocks noChangeAspect="1"/>
          </p:cNvGraphicFramePr>
          <p:nvPr/>
        </p:nvGraphicFramePr>
        <p:xfrm>
          <a:off x="1142976" y="2071684"/>
          <a:ext cx="5324475" cy="1085850"/>
        </p:xfrm>
        <a:graphic>
          <a:graphicData uri="http://schemas.openxmlformats.org/presentationml/2006/ole">
            <mc:AlternateContent xmlns:mc="http://schemas.openxmlformats.org/markup-compatibility/2006">
              <mc:Choice xmlns:v="urn:schemas-microsoft-com:vml" Requires="v">
                <p:oleObj name="Visio" r:id="rId3" imgW="9809594" imgH="1984858" progId="Visio.Drawing.11">
                  <p:embed/>
                </p:oleObj>
              </mc:Choice>
              <mc:Fallback>
                <p:oleObj name="Visio" r:id="rId3" imgW="9809594" imgH="1984858" progId="Visio.Drawing.11">
                  <p:embed/>
                  <p:pic>
                    <p:nvPicPr>
                      <p:cNvPr id="168961"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76" y="2071684"/>
                        <a:ext cx="5324475"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r>
              <a:rPr lang="zh-CN" sz="1800" dirty="0"/>
              <a:t>在</a:t>
            </a:r>
            <a:r>
              <a:rPr sz="1800" dirty="0"/>
              <a:t>JSON</a:t>
            </a:r>
            <a:r>
              <a:rPr lang="zh-CN" sz="1800" dirty="0"/>
              <a:t>出现之前，</a:t>
            </a:r>
            <a:r>
              <a:rPr sz="1800" dirty="0"/>
              <a:t>XML</a:t>
            </a:r>
            <a:r>
              <a:rPr lang="zh-CN" sz="1800" dirty="0"/>
              <a:t>一直是应用程序间进行数据交互的首选格式。下述两个示例对这两种数据格式做了一个简单的对比。例如描述一个名称为“</a:t>
            </a:r>
            <a:r>
              <a:rPr sz="1800" dirty="0"/>
              <a:t>users</a:t>
            </a:r>
            <a:r>
              <a:rPr lang="zh-CN" sz="1800" dirty="0"/>
              <a:t>”的数组对象</a:t>
            </a:r>
            <a:endParaRPr sz="1800" dirty="0"/>
          </a:p>
          <a:p>
            <a:r>
              <a:rPr lang="zh-CN" sz="1800" dirty="0"/>
              <a:t>【示例】</a:t>
            </a:r>
            <a:r>
              <a:rPr sz="1800" dirty="0"/>
              <a:t>JSON</a:t>
            </a:r>
            <a:r>
              <a:rPr lang="zh-CN" sz="1800" dirty="0"/>
              <a:t>格式的名称为</a:t>
            </a:r>
            <a:r>
              <a:rPr sz="1800" dirty="0"/>
              <a:t>users</a:t>
            </a:r>
            <a:r>
              <a:rPr lang="zh-CN" sz="1800" dirty="0"/>
              <a:t>的数组对象</a:t>
            </a:r>
          </a:p>
          <a:p>
            <a:endParaRPr lang="zh-CN" sz="1800" dirty="0"/>
          </a:p>
        </p:txBody>
      </p:sp>
      <p:sp>
        <p:nvSpPr>
          <p:cNvPr id="4" name="标题 3"/>
          <p:cNvSpPr>
            <a:spLocks noGrp="1"/>
          </p:cNvSpPr>
          <p:nvPr>
            <p:ph type="title"/>
          </p:nvPr>
        </p:nvSpPr>
        <p:spPr/>
        <p:txBody>
          <a:bodyPr/>
          <a:lstStyle/>
          <a:p>
            <a:r>
              <a:rPr lang="en-US" dirty="0"/>
              <a:t>JSON</a:t>
            </a:r>
            <a:r>
              <a:rPr dirty="0"/>
              <a:t>和</a:t>
            </a:r>
            <a:r>
              <a:rPr lang="en-US" dirty="0"/>
              <a:t>XML</a:t>
            </a:r>
            <a:r>
              <a:rPr dirty="0"/>
              <a:t>的表现形式对比</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3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7"/>
          <p:cNvSpPr>
            <a:spLocks noGrp="1"/>
          </p:cNvSpPr>
          <p:nvPr>
            <p:ph type="body" sz="quarter" idx="11"/>
          </p:nvPr>
        </p:nvSpPr>
        <p:spPr>
          <a:xfrm>
            <a:off x="924669" y="2200585"/>
            <a:ext cx="7358114" cy="2962734"/>
          </a:xfrm>
        </p:spPr>
        <p:txBody>
          <a:bodyPr/>
          <a:lstStyle/>
          <a:p>
            <a:r>
              <a:rPr lang="en-US" sz="1400" dirty="0"/>
              <a:t>{ "users":</a:t>
            </a:r>
            <a:r>
              <a:rPr lang="en-US" sz="1400" dirty="0">
                <a:solidFill>
                  <a:srgbClr val="FF0000"/>
                </a:solidFill>
              </a:rPr>
              <a:t> [</a:t>
            </a:r>
          </a:p>
          <a:p>
            <a:r>
              <a:rPr lang="en-US" sz="1400" dirty="0">
                <a:solidFill>
                  <a:srgbClr val="FF0000"/>
                </a:solidFill>
              </a:rPr>
              <a:t>{"firstName":"Jenny","lastName":"Feng","email":"fengjj@itshixun.com"},</a:t>
            </a:r>
          </a:p>
          <a:p>
            <a:r>
              <a:rPr lang="en-US" sz="1400" dirty="0">
                <a:solidFill>
                  <a:srgbClr val="FF0000"/>
                </a:solidFill>
              </a:rPr>
              <a:t>{"</a:t>
            </a:r>
            <a:r>
              <a:rPr lang="en-US" sz="1400" dirty="0" err="1">
                <a:solidFill>
                  <a:srgbClr val="FF0000"/>
                </a:solidFill>
              </a:rPr>
              <a:t>firstName</a:t>
            </a:r>
            <a:r>
              <a:rPr lang="en-US" sz="1400" dirty="0">
                <a:solidFill>
                  <a:srgbClr val="FF0000"/>
                </a:solidFill>
              </a:rPr>
              <a:t>":"</a:t>
            </a:r>
            <a:r>
              <a:rPr lang="en-US" sz="1400" dirty="0" err="1">
                <a:solidFill>
                  <a:srgbClr val="FF0000"/>
                </a:solidFill>
              </a:rPr>
              <a:t>Jone</a:t>
            </a:r>
            <a:r>
              <a:rPr lang="en-US" sz="1400" dirty="0">
                <a:solidFill>
                  <a:srgbClr val="FF0000"/>
                </a:solidFill>
              </a:rPr>
              <a:t>","</a:t>
            </a:r>
            <a:r>
              <a:rPr lang="en-US" sz="1400" dirty="0" err="1">
                <a:solidFill>
                  <a:srgbClr val="FF0000"/>
                </a:solidFill>
              </a:rPr>
              <a:t>lastName</a:t>
            </a:r>
            <a:r>
              <a:rPr lang="en-US" sz="1400" dirty="0">
                <a:solidFill>
                  <a:srgbClr val="FF0000"/>
                </a:solidFill>
              </a:rPr>
              <a:t>":"</a:t>
            </a:r>
            <a:r>
              <a:rPr lang="en-US" sz="1400" dirty="0" err="1">
                <a:solidFill>
                  <a:srgbClr val="FF0000"/>
                </a:solidFill>
              </a:rPr>
              <a:t>Liu","email":"jone@itshixun.com</a:t>
            </a:r>
            <a:r>
              <a:rPr lang="en-US" sz="1400" dirty="0">
                <a:solidFill>
                  <a:srgbClr val="FF0000"/>
                </a:solidFill>
              </a:rPr>
              <a:t>"},</a:t>
            </a:r>
            <a:endParaRPr sz="1400" dirty="0">
              <a:solidFill>
                <a:srgbClr val="FF0000"/>
              </a:solidFill>
            </a:endParaRPr>
          </a:p>
          <a:p>
            <a:r>
              <a:rPr lang="en-US" sz="1400" dirty="0">
                <a:solidFill>
                  <a:srgbClr val="FF0000"/>
                </a:solidFill>
              </a:rPr>
              <a:t>{"</a:t>
            </a:r>
            <a:r>
              <a:rPr lang="en-US" sz="1400" dirty="0" err="1">
                <a:solidFill>
                  <a:srgbClr val="FF0000"/>
                </a:solidFill>
              </a:rPr>
              <a:t>firstName</a:t>
            </a:r>
            <a:r>
              <a:rPr lang="en-US" sz="1400" dirty="0">
                <a:solidFill>
                  <a:srgbClr val="FF0000"/>
                </a:solidFill>
              </a:rPr>
              <a:t>":"</a:t>
            </a:r>
            <a:r>
              <a:rPr lang="en-US" sz="1400" dirty="0" err="1">
                <a:solidFill>
                  <a:srgbClr val="FF0000"/>
                </a:solidFill>
              </a:rPr>
              <a:t>Lucy","lastName</a:t>
            </a:r>
            <a:r>
              <a:rPr lang="en-US" sz="1400" dirty="0">
                <a:solidFill>
                  <a:srgbClr val="FF0000"/>
                </a:solidFill>
              </a:rPr>
              <a:t>":"</a:t>
            </a:r>
            <a:r>
              <a:rPr lang="en-US" sz="1400" dirty="0" err="1">
                <a:solidFill>
                  <a:srgbClr val="FF0000"/>
                </a:solidFill>
              </a:rPr>
              <a:t>Wang","email</a:t>
            </a:r>
            <a:r>
              <a:rPr lang="en-US" sz="1400" dirty="0">
                <a:solidFill>
                  <a:srgbClr val="FF0000"/>
                </a:solidFill>
              </a:rPr>
              <a:t>":"lucy@itshixun.com"}</a:t>
            </a:r>
            <a:endParaRPr sz="1400" dirty="0">
              <a:solidFill>
                <a:srgbClr val="FF0000"/>
              </a:solidFill>
            </a:endParaRPr>
          </a:p>
          <a:p>
            <a:r>
              <a:rPr lang="en-US" sz="1400" dirty="0">
                <a:solidFill>
                  <a:srgbClr val="FF0000"/>
                </a:solidFill>
              </a:rPr>
              <a:t>], </a:t>
            </a:r>
            <a:r>
              <a:rPr lang="en-US" altLang="zh-CN" sz="1400" dirty="0"/>
              <a:t>"users1":</a:t>
            </a:r>
            <a:r>
              <a:rPr lang="en-US" altLang="zh-CN" sz="1400" dirty="0">
                <a:solidFill>
                  <a:srgbClr val="FF0000"/>
                </a:solidFill>
              </a:rPr>
              <a:t> [</a:t>
            </a:r>
          </a:p>
          <a:p>
            <a:r>
              <a:rPr lang="en-US" altLang="zh-CN" sz="1400" dirty="0">
                <a:solidFill>
                  <a:srgbClr val="FF0000"/>
                </a:solidFill>
              </a:rPr>
              <a:t>{"firstName":"Jenny","lastName":"Feng","email":"fengjj@itshixun.com"},</a:t>
            </a:r>
          </a:p>
          <a:p>
            <a:r>
              <a:rPr lang="en-US" altLang="zh-CN" sz="1400" dirty="0">
                <a:solidFill>
                  <a:srgbClr val="FF0000"/>
                </a:solidFill>
              </a:rPr>
              <a:t>{"</a:t>
            </a:r>
            <a:r>
              <a:rPr lang="en-US" altLang="zh-CN" sz="1400" dirty="0" err="1">
                <a:solidFill>
                  <a:srgbClr val="FF0000"/>
                </a:solidFill>
              </a:rPr>
              <a:t>firstName</a:t>
            </a:r>
            <a:r>
              <a:rPr lang="en-US" altLang="zh-CN" sz="1400" dirty="0">
                <a:solidFill>
                  <a:srgbClr val="FF0000"/>
                </a:solidFill>
              </a:rPr>
              <a:t>":"</a:t>
            </a:r>
            <a:r>
              <a:rPr lang="en-US" altLang="zh-CN" sz="1400" dirty="0" err="1">
                <a:solidFill>
                  <a:srgbClr val="FF0000"/>
                </a:solidFill>
              </a:rPr>
              <a:t>Jone</a:t>
            </a:r>
            <a:r>
              <a:rPr lang="en-US" altLang="zh-CN" sz="1400" dirty="0">
                <a:solidFill>
                  <a:srgbClr val="FF0000"/>
                </a:solidFill>
              </a:rPr>
              <a:t>","</a:t>
            </a:r>
            <a:r>
              <a:rPr lang="en-US" altLang="zh-CN" sz="1400" dirty="0" err="1">
                <a:solidFill>
                  <a:srgbClr val="FF0000"/>
                </a:solidFill>
              </a:rPr>
              <a:t>lastName</a:t>
            </a:r>
            <a:r>
              <a:rPr lang="en-US" altLang="zh-CN" sz="1400" dirty="0">
                <a:solidFill>
                  <a:srgbClr val="FF0000"/>
                </a:solidFill>
              </a:rPr>
              <a:t>":"</a:t>
            </a:r>
            <a:r>
              <a:rPr lang="en-US" altLang="zh-CN" sz="1400" dirty="0" err="1">
                <a:solidFill>
                  <a:srgbClr val="FF0000"/>
                </a:solidFill>
              </a:rPr>
              <a:t>Liu","email":"jone@itshixun.com</a:t>
            </a:r>
            <a:r>
              <a:rPr lang="en-US" altLang="zh-CN" sz="1400" dirty="0">
                <a:solidFill>
                  <a:srgbClr val="FF0000"/>
                </a:solidFill>
              </a:rPr>
              <a:t>"},</a:t>
            </a:r>
          </a:p>
          <a:p>
            <a:r>
              <a:rPr lang="en-US" altLang="zh-CN" sz="1400" dirty="0">
                <a:solidFill>
                  <a:srgbClr val="FF0000"/>
                </a:solidFill>
              </a:rPr>
              <a:t>{"firstName":"Lucy","lastName":"Wang","email":"lucy@itshixun.com"}</a:t>
            </a:r>
          </a:p>
          <a:p>
            <a:r>
              <a:rPr lang="en-US" altLang="zh-CN" sz="1400" dirty="0">
                <a:solidFill>
                  <a:srgbClr val="FF0000"/>
                </a:solidFill>
              </a:rPr>
              <a:t>]</a:t>
            </a:r>
            <a:r>
              <a:rPr lang="en-US" sz="1400" dirty="0">
                <a:solidFill>
                  <a:srgbClr val="FF0000"/>
                </a:solidFill>
              </a:rPr>
              <a:t> </a:t>
            </a:r>
            <a:r>
              <a:rPr lang="en-US" sz="1400" dirty="0"/>
              <a:t>}</a:t>
            </a:r>
            <a:endParaRPr sz="1400" dirty="0"/>
          </a:p>
        </p:txBody>
      </p:sp>
      <p:sp>
        <p:nvSpPr>
          <p:cNvPr id="168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en-US" altLang="zh-CN"/>
          </a:p>
          <a:p>
            <a:endParaRPr lang="en-US" altLang="zh-CN"/>
          </a:p>
          <a:p>
            <a:endParaRPr lang="en-US" altLang="zh-CN"/>
          </a:p>
          <a:p>
            <a:endParaRPr lang="zh-CN" altLang="en-US" dirty="0"/>
          </a:p>
        </p:txBody>
      </p:sp>
      <p:sp>
        <p:nvSpPr>
          <p:cNvPr id="4" name="标题 3"/>
          <p:cNvSpPr>
            <a:spLocks noGrp="1"/>
          </p:cNvSpPr>
          <p:nvPr>
            <p:ph type="title"/>
          </p:nvPr>
        </p:nvSpPr>
        <p:spPr/>
        <p:txBody>
          <a:bodyPr/>
          <a:lstStyle/>
          <a:p>
            <a:r>
              <a:rPr lang="zh-CN" altLang="en-US"/>
              <a:t>学习路线</a:t>
            </a:r>
            <a:endParaRPr lang="zh-CN" altLang="en-US" dirty="0"/>
          </a:p>
        </p:txBody>
      </p:sp>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35"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3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43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 name="Object 6"/>
          <p:cNvGraphicFramePr>
            <a:graphicFrameLocks noChangeAspect="1"/>
          </p:cNvGraphicFramePr>
          <p:nvPr/>
        </p:nvGraphicFramePr>
        <p:xfrm>
          <a:off x="357158" y="1285866"/>
          <a:ext cx="8572560" cy="2745240"/>
        </p:xfrm>
        <a:graphic>
          <a:graphicData uri="http://schemas.openxmlformats.org/presentationml/2006/ole">
            <mc:AlternateContent xmlns:mc="http://schemas.openxmlformats.org/markup-compatibility/2006">
              <mc:Choice xmlns:v="urn:schemas-microsoft-com:vml" Requires="v">
                <p:oleObj name="Visio" r:id="rId4" imgW="6887031" imgH="2203704" progId="Visio.Drawing.11">
                  <p:embed/>
                </p:oleObj>
              </mc:Choice>
              <mc:Fallback>
                <p:oleObj name="Visio" r:id="rId4" imgW="6887031" imgH="2203704" progId="Visio.Drawing.11">
                  <p:embed/>
                  <p:pic>
                    <p:nvPicPr>
                      <p:cNvPr id="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58" y="1285866"/>
                        <a:ext cx="8572560" cy="2745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r>
              <a:rPr lang="zh-CN" sz="1800" dirty="0"/>
              <a:t>【示例】</a:t>
            </a:r>
            <a:r>
              <a:rPr sz="1800" dirty="0"/>
              <a:t>XML</a:t>
            </a:r>
            <a:r>
              <a:rPr lang="zh-CN" sz="1800" dirty="0"/>
              <a:t>格式的名称为</a:t>
            </a:r>
            <a:r>
              <a:rPr sz="1800" dirty="0"/>
              <a:t>users</a:t>
            </a:r>
            <a:r>
              <a:rPr lang="zh-CN" sz="1800" dirty="0"/>
              <a:t>的数组对象</a:t>
            </a:r>
          </a:p>
          <a:p>
            <a:endParaRPr lang="zh-CN" sz="1800" dirty="0"/>
          </a:p>
        </p:txBody>
      </p:sp>
      <p:sp>
        <p:nvSpPr>
          <p:cNvPr id="4" name="标题 3"/>
          <p:cNvSpPr>
            <a:spLocks noGrp="1"/>
          </p:cNvSpPr>
          <p:nvPr>
            <p:ph type="title"/>
          </p:nvPr>
        </p:nvSpPr>
        <p:spPr/>
        <p:txBody>
          <a:bodyPr/>
          <a:lstStyle/>
          <a:p>
            <a:r>
              <a:rPr lang="en-US" dirty="0"/>
              <a:t>JSON</a:t>
            </a:r>
            <a:r>
              <a:rPr dirty="0"/>
              <a:t>和</a:t>
            </a:r>
            <a:r>
              <a:rPr lang="en-US" dirty="0"/>
              <a:t>XML</a:t>
            </a:r>
            <a:r>
              <a:rPr dirty="0"/>
              <a:t>的表现形式对比</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3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7"/>
          <p:cNvSpPr>
            <a:spLocks noGrp="1"/>
          </p:cNvSpPr>
          <p:nvPr>
            <p:ph type="body" sz="quarter" idx="11"/>
          </p:nvPr>
        </p:nvSpPr>
        <p:spPr>
          <a:xfrm>
            <a:off x="683568" y="1011323"/>
            <a:ext cx="7358114" cy="3989297"/>
          </a:xfrm>
        </p:spPr>
        <p:txBody>
          <a:bodyPr/>
          <a:lstStyle/>
          <a:p>
            <a:r>
              <a:rPr lang="en-US" sz="1000" dirty="0"/>
              <a:t>&lt;users&gt;</a:t>
            </a:r>
            <a:endParaRPr sz="1000" dirty="0"/>
          </a:p>
          <a:p>
            <a:r>
              <a:rPr lang="en-US" sz="1000" dirty="0"/>
              <a:t>&lt;user&gt;</a:t>
            </a:r>
            <a:endParaRPr sz="1000" dirty="0"/>
          </a:p>
          <a:p>
            <a:r>
              <a:rPr lang="en-US" sz="1000" dirty="0"/>
              <a:t>&lt;</a:t>
            </a:r>
            <a:r>
              <a:rPr lang="en-US" sz="1000" dirty="0" err="1"/>
              <a:t>firstName</a:t>
            </a:r>
            <a:r>
              <a:rPr lang="en-US" sz="1000" dirty="0"/>
              <a:t>&gt;Jenny&lt;/</a:t>
            </a:r>
            <a:r>
              <a:rPr lang="en-US" sz="1000" dirty="0" err="1"/>
              <a:t>firstName</a:t>
            </a:r>
            <a:r>
              <a:rPr lang="en-US" sz="1000" dirty="0"/>
              <a:t>&gt;</a:t>
            </a:r>
            <a:endParaRPr sz="1000" dirty="0"/>
          </a:p>
          <a:p>
            <a:r>
              <a:rPr lang="en-US" sz="1000" dirty="0"/>
              <a:t>&lt;</a:t>
            </a:r>
            <a:r>
              <a:rPr lang="en-US" sz="1000" dirty="0" err="1"/>
              <a:t>lastName</a:t>
            </a:r>
            <a:r>
              <a:rPr lang="en-US" sz="1000" dirty="0"/>
              <a:t>&gt;</a:t>
            </a:r>
            <a:r>
              <a:rPr lang="en-US" sz="1000" dirty="0" err="1"/>
              <a:t>Feng</a:t>
            </a:r>
            <a:r>
              <a:rPr lang="en-US" sz="1000" dirty="0"/>
              <a:t>&lt;/</a:t>
            </a:r>
            <a:r>
              <a:rPr lang="en-US" sz="1000" dirty="0" err="1"/>
              <a:t>lastName</a:t>
            </a:r>
            <a:r>
              <a:rPr lang="en-US" sz="1000" dirty="0"/>
              <a:t>&gt;</a:t>
            </a:r>
            <a:endParaRPr sz="1000" dirty="0"/>
          </a:p>
          <a:p>
            <a:r>
              <a:rPr lang="en-US" sz="1000" dirty="0"/>
              <a:t>&lt;email&gt;fengjj@itshixun.com&lt;/email&gt;</a:t>
            </a:r>
            <a:endParaRPr sz="1000" dirty="0"/>
          </a:p>
          <a:p>
            <a:r>
              <a:rPr lang="en-US" sz="1000" dirty="0"/>
              <a:t>&lt;/user&gt;</a:t>
            </a:r>
            <a:endParaRPr sz="1000" dirty="0"/>
          </a:p>
          <a:p>
            <a:r>
              <a:rPr lang="en-US" sz="1000" dirty="0"/>
              <a:t>&lt;user&gt;</a:t>
            </a:r>
            <a:endParaRPr sz="1000" dirty="0"/>
          </a:p>
          <a:p>
            <a:r>
              <a:rPr lang="en-US" sz="1000" dirty="0"/>
              <a:t>&lt;</a:t>
            </a:r>
            <a:r>
              <a:rPr lang="en-US" sz="1000" dirty="0" err="1"/>
              <a:t>firstName</a:t>
            </a:r>
            <a:r>
              <a:rPr lang="en-US" sz="1000" dirty="0"/>
              <a:t>&gt;</a:t>
            </a:r>
            <a:r>
              <a:rPr lang="en-US" sz="1000" dirty="0" err="1"/>
              <a:t>Jone</a:t>
            </a:r>
            <a:r>
              <a:rPr lang="en-US" sz="1000" dirty="0"/>
              <a:t>&lt;/</a:t>
            </a:r>
            <a:r>
              <a:rPr lang="en-US" sz="1000" dirty="0" err="1"/>
              <a:t>firstName</a:t>
            </a:r>
            <a:r>
              <a:rPr lang="en-US" sz="1000" dirty="0"/>
              <a:t>&gt;</a:t>
            </a:r>
            <a:endParaRPr sz="1000" dirty="0"/>
          </a:p>
          <a:p>
            <a:r>
              <a:rPr lang="en-US" sz="1000" dirty="0"/>
              <a:t>&lt;</a:t>
            </a:r>
            <a:r>
              <a:rPr lang="en-US" sz="1000" dirty="0" err="1"/>
              <a:t>lastName</a:t>
            </a:r>
            <a:r>
              <a:rPr lang="en-US" sz="1000" dirty="0"/>
              <a:t>&gt;Liu&lt;/</a:t>
            </a:r>
            <a:r>
              <a:rPr lang="en-US" sz="1000" dirty="0" err="1"/>
              <a:t>lastName</a:t>
            </a:r>
            <a:r>
              <a:rPr lang="en-US" sz="1000" dirty="0"/>
              <a:t>&gt;</a:t>
            </a:r>
            <a:endParaRPr sz="1000" dirty="0"/>
          </a:p>
          <a:p>
            <a:r>
              <a:rPr lang="en-US" sz="1000" dirty="0"/>
              <a:t>&lt;email&gt;jone@itshixun.com&lt;/email&gt;</a:t>
            </a:r>
            <a:endParaRPr sz="1000" dirty="0"/>
          </a:p>
          <a:p>
            <a:r>
              <a:rPr lang="en-US" sz="1000" dirty="0"/>
              <a:t>&lt;/user&gt;</a:t>
            </a:r>
            <a:endParaRPr sz="1000" dirty="0"/>
          </a:p>
          <a:p>
            <a:r>
              <a:rPr lang="en-US" sz="1000" dirty="0"/>
              <a:t>&lt;user&gt;</a:t>
            </a:r>
            <a:endParaRPr sz="1000" dirty="0"/>
          </a:p>
          <a:p>
            <a:r>
              <a:rPr lang="en-US" sz="1000" dirty="0"/>
              <a:t>&lt;</a:t>
            </a:r>
            <a:r>
              <a:rPr lang="en-US" sz="1000" dirty="0" err="1"/>
              <a:t>firstName</a:t>
            </a:r>
            <a:r>
              <a:rPr lang="en-US" sz="1000" dirty="0"/>
              <a:t>&gt;</a:t>
            </a:r>
            <a:r>
              <a:rPr lang="en-US" sz="1000" dirty="0" err="1"/>
              <a:t>Luncy</a:t>
            </a:r>
            <a:r>
              <a:rPr lang="en-US" sz="1000" dirty="0"/>
              <a:t>&lt;/</a:t>
            </a:r>
            <a:r>
              <a:rPr lang="en-US" sz="1000" dirty="0" err="1"/>
              <a:t>firstName</a:t>
            </a:r>
            <a:r>
              <a:rPr lang="en-US" sz="1000" dirty="0"/>
              <a:t>&gt;</a:t>
            </a:r>
            <a:endParaRPr sz="1000" dirty="0"/>
          </a:p>
          <a:p>
            <a:r>
              <a:rPr lang="en-US" sz="1000" dirty="0"/>
              <a:t>&lt;</a:t>
            </a:r>
            <a:r>
              <a:rPr lang="en-US" sz="1000" dirty="0" err="1"/>
              <a:t>lastName</a:t>
            </a:r>
            <a:r>
              <a:rPr lang="en-US" sz="1000" dirty="0"/>
              <a:t>&gt;Wang&lt;/</a:t>
            </a:r>
            <a:r>
              <a:rPr lang="en-US" sz="1000" dirty="0" err="1"/>
              <a:t>lastName</a:t>
            </a:r>
            <a:r>
              <a:rPr lang="en-US" sz="1000" dirty="0"/>
              <a:t>&gt;</a:t>
            </a:r>
            <a:endParaRPr sz="1000" dirty="0"/>
          </a:p>
          <a:p>
            <a:r>
              <a:rPr lang="en-US" sz="1000" dirty="0"/>
              <a:t>&lt;email&gt;lucy@ithixun.com&lt;/email&gt;</a:t>
            </a:r>
            <a:endParaRPr sz="1000" dirty="0"/>
          </a:p>
          <a:p>
            <a:r>
              <a:rPr lang="en-US" sz="1000" dirty="0"/>
              <a:t>&lt;/user&gt;</a:t>
            </a:r>
            <a:endParaRPr sz="1000" dirty="0"/>
          </a:p>
          <a:p>
            <a:r>
              <a:rPr lang="en-US" sz="1000" dirty="0"/>
              <a:t>&lt;/users&gt;</a:t>
            </a:r>
            <a:endParaRPr sz="1000" dirty="0"/>
          </a:p>
        </p:txBody>
      </p:sp>
      <p:sp>
        <p:nvSpPr>
          <p:cNvPr id="168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r>
              <a:rPr sz="1800" dirty="0"/>
              <a:t>JSON</a:t>
            </a:r>
            <a:r>
              <a:rPr lang="zh-CN" sz="1800" dirty="0"/>
              <a:t>格式和</a:t>
            </a:r>
            <a:r>
              <a:rPr sz="1800" dirty="0"/>
              <a:t>XML</a:t>
            </a:r>
            <a:r>
              <a:rPr lang="zh-CN" sz="1800" dirty="0"/>
              <a:t>格式比较如下：</a:t>
            </a:r>
          </a:p>
          <a:p>
            <a:pPr lvl="1">
              <a:lnSpc>
                <a:spcPct val="150000"/>
              </a:lnSpc>
            </a:pPr>
            <a:r>
              <a:rPr lang="zh-CN" sz="1600" i="0" dirty="0"/>
              <a:t>可读性：</a:t>
            </a:r>
            <a:r>
              <a:rPr sz="1600" i="0" dirty="0"/>
              <a:t>JSON</a:t>
            </a:r>
            <a:r>
              <a:rPr lang="zh-CN" sz="1600" i="0" dirty="0"/>
              <a:t>和</a:t>
            </a:r>
            <a:r>
              <a:rPr sz="1600" i="0" dirty="0"/>
              <a:t>XML</a:t>
            </a:r>
            <a:r>
              <a:rPr lang="zh-CN" sz="1600" i="0" dirty="0"/>
              <a:t>的可读性可谓不相上下，</a:t>
            </a:r>
            <a:r>
              <a:rPr sz="1600" i="0" dirty="0"/>
              <a:t>XML</a:t>
            </a:r>
            <a:r>
              <a:rPr lang="zh-CN" sz="1600" i="0" dirty="0"/>
              <a:t>略占上风；</a:t>
            </a:r>
          </a:p>
          <a:p>
            <a:pPr lvl="1">
              <a:lnSpc>
                <a:spcPct val="150000"/>
              </a:lnSpc>
            </a:pPr>
            <a:r>
              <a:rPr lang="zh-CN" sz="1600" i="0" dirty="0"/>
              <a:t>可扩展性：</a:t>
            </a:r>
            <a:r>
              <a:rPr sz="1600" i="0" dirty="0"/>
              <a:t>XML</a:t>
            </a:r>
            <a:r>
              <a:rPr lang="zh-CN" sz="1600" i="0" dirty="0"/>
              <a:t>天生有很好的扩展性，</a:t>
            </a:r>
            <a:r>
              <a:rPr sz="1600" i="0" dirty="0"/>
              <a:t>JSON</a:t>
            </a:r>
            <a:r>
              <a:rPr lang="zh-CN" sz="1600" i="0" dirty="0"/>
              <a:t>当然也有，没有什么是</a:t>
            </a:r>
            <a:r>
              <a:rPr sz="1600" i="0" dirty="0"/>
              <a:t>XML</a:t>
            </a:r>
            <a:r>
              <a:rPr lang="zh-CN" sz="1600" i="0" dirty="0"/>
              <a:t>能扩展，</a:t>
            </a:r>
            <a:r>
              <a:rPr sz="1600" i="0" dirty="0"/>
              <a:t>JSON</a:t>
            </a:r>
            <a:r>
              <a:rPr lang="zh-CN" sz="1600" i="0" dirty="0"/>
              <a:t>不能的；</a:t>
            </a:r>
          </a:p>
          <a:p>
            <a:pPr lvl="1">
              <a:lnSpc>
                <a:spcPct val="150000"/>
              </a:lnSpc>
            </a:pPr>
            <a:r>
              <a:rPr lang="zh-CN" sz="1600" i="0" dirty="0"/>
              <a:t>编码难度：</a:t>
            </a:r>
            <a:r>
              <a:rPr sz="1600" i="0" dirty="0"/>
              <a:t>XML</a:t>
            </a:r>
            <a:r>
              <a:rPr lang="zh-CN" sz="1600" i="0" dirty="0"/>
              <a:t>有丰富的编码工具，比如</a:t>
            </a:r>
            <a:r>
              <a:rPr sz="1600" i="0" dirty="0"/>
              <a:t>Dom4j</a:t>
            </a:r>
            <a:r>
              <a:rPr lang="zh-CN" sz="1600" i="0" dirty="0"/>
              <a:t>、</a:t>
            </a:r>
            <a:r>
              <a:rPr sz="1600" i="0" dirty="0"/>
              <a:t>JDom</a:t>
            </a:r>
            <a:r>
              <a:rPr lang="zh-CN" sz="1600" i="0" dirty="0"/>
              <a:t>等，</a:t>
            </a:r>
            <a:r>
              <a:rPr sz="1600" i="0" dirty="0"/>
              <a:t>JSON</a:t>
            </a:r>
            <a:r>
              <a:rPr lang="zh-CN" sz="1600" i="0" dirty="0"/>
              <a:t>也有</a:t>
            </a:r>
            <a:r>
              <a:rPr sz="1600" i="0" dirty="0"/>
              <a:t>json.org</a:t>
            </a:r>
            <a:r>
              <a:rPr lang="zh-CN" sz="1600" i="0" dirty="0"/>
              <a:t>提供的工具，但是</a:t>
            </a:r>
            <a:r>
              <a:rPr sz="1600" i="0" dirty="0"/>
              <a:t>JSON</a:t>
            </a:r>
            <a:r>
              <a:rPr lang="zh-CN" sz="1600" i="0" dirty="0"/>
              <a:t>的编码明显比</a:t>
            </a:r>
            <a:r>
              <a:rPr sz="1600" i="0" dirty="0"/>
              <a:t>XML</a:t>
            </a:r>
            <a:r>
              <a:rPr lang="zh-CN" sz="1600" i="0" dirty="0"/>
              <a:t>容易许多，即使不借助工具也能写出</a:t>
            </a:r>
            <a:r>
              <a:rPr sz="1600" i="0" dirty="0"/>
              <a:t>JSON</a:t>
            </a:r>
            <a:r>
              <a:rPr lang="zh-CN" sz="1600" i="0" dirty="0"/>
              <a:t>的代码，相比之下要写好</a:t>
            </a:r>
            <a:r>
              <a:rPr sz="1600" i="0" dirty="0"/>
              <a:t>XML</a:t>
            </a:r>
            <a:r>
              <a:rPr lang="zh-CN" sz="1600" i="0" dirty="0"/>
              <a:t>就不太容易了；</a:t>
            </a:r>
          </a:p>
          <a:p>
            <a:pPr lvl="1">
              <a:lnSpc>
                <a:spcPct val="150000"/>
              </a:lnSpc>
            </a:pPr>
            <a:r>
              <a:rPr lang="zh-CN" sz="1600" i="0" dirty="0"/>
              <a:t>解码难度：</a:t>
            </a:r>
            <a:r>
              <a:rPr sz="1600" i="0" dirty="0"/>
              <a:t>XML</a:t>
            </a:r>
            <a:r>
              <a:rPr lang="zh-CN" sz="1600" i="0" dirty="0"/>
              <a:t>的解析得考虑子节点父节点关系，让人头昏眼花，而</a:t>
            </a:r>
            <a:r>
              <a:rPr sz="1600" i="0" dirty="0"/>
              <a:t>JSON</a:t>
            </a:r>
            <a:r>
              <a:rPr lang="zh-CN" sz="1600" i="0" dirty="0"/>
              <a:t>的解析难度几乎为零；</a:t>
            </a:r>
          </a:p>
          <a:p>
            <a:pPr lvl="1">
              <a:lnSpc>
                <a:spcPct val="150000"/>
              </a:lnSpc>
            </a:pPr>
            <a:r>
              <a:rPr lang="zh-CN" sz="1600" i="0" dirty="0"/>
              <a:t>流行度：目前在</a:t>
            </a:r>
            <a:r>
              <a:rPr sz="1600" i="0" dirty="0"/>
              <a:t>Ajax</a:t>
            </a:r>
            <a:r>
              <a:rPr lang="zh-CN" sz="1600" i="0" dirty="0"/>
              <a:t>领域，</a:t>
            </a:r>
            <a:r>
              <a:rPr sz="1600" i="0" dirty="0"/>
              <a:t>JSON</a:t>
            </a:r>
            <a:r>
              <a:rPr lang="zh-CN" sz="1600" i="0" dirty="0"/>
              <a:t>凭借自身的优势其流行度已远远超过</a:t>
            </a:r>
            <a:r>
              <a:rPr sz="1600" i="0" dirty="0"/>
              <a:t>XML</a:t>
            </a:r>
            <a:r>
              <a:rPr lang="zh-CN" sz="1600" i="0" dirty="0"/>
              <a:t>。</a:t>
            </a:r>
          </a:p>
          <a:p>
            <a:endParaRPr lang="zh-CN" sz="1800" dirty="0"/>
          </a:p>
        </p:txBody>
      </p:sp>
      <p:sp>
        <p:nvSpPr>
          <p:cNvPr id="4" name="标题 3"/>
          <p:cNvSpPr>
            <a:spLocks noGrp="1"/>
          </p:cNvSpPr>
          <p:nvPr>
            <p:ph type="title"/>
          </p:nvPr>
        </p:nvSpPr>
        <p:spPr/>
        <p:txBody>
          <a:bodyPr/>
          <a:lstStyle/>
          <a:p>
            <a:r>
              <a:rPr lang="en-US" dirty="0"/>
              <a:t>JSON</a:t>
            </a:r>
            <a:r>
              <a:rPr dirty="0"/>
              <a:t>和</a:t>
            </a:r>
            <a:r>
              <a:rPr lang="en-US" dirty="0"/>
              <a:t>XML</a:t>
            </a:r>
            <a:r>
              <a:rPr dirty="0"/>
              <a:t>的表现形式对比</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3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8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r>
              <a:rPr dirty="0"/>
              <a:t>JSON</a:t>
            </a:r>
            <a:r>
              <a:rPr lang="zh-CN" dirty="0"/>
              <a:t>是</a:t>
            </a:r>
            <a:r>
              <a:rPr dirty="0"/>
              <a:t>JavaScript</a:t>
            </a:r>
            <a:r>
              <a:rPr lang="zh-CN" dirty="0"/>
              <a:t>的原生格式，这意味着在</a:t>
            </a:r>
            <a:r>
              <a:rPr dirty="0"/>
              <a:t>JavaScript</a:t>
            </a:r>
            <a:r>
              <a:rPr lang="zh-CN" dirty="0"/>
              <a:t>中处理</a:t>
            </a:r>
            <a:r>
              <a:rPr dirty="0"/>
              <a:t>JSON</a:t>
            </a:r>
            <a:r>
              <a:rPr lang="zh-CN" dirty="0"/>
              <a:t>数据不需要任何特殊的</a:t>
            </a:r>
            <a:r>
              <a:rPr dirty="0"/>
              <a:t>API</a:t>
            </a:r>
            <a:r>
              <a:rPr lang="zh-CN" dirty="0"/>
              <a:t>或工具包。</a:t>
            </a:r>
          </a:p>
          <a:p>
            <a:r>
              <a:rPr lang="zh-CN" dirty="0"/>
              <a:t>在</a:t>
            </a:r>
            <a:r>
              <a:rPr dirty="0"/>
              <a:t>JavaScript</a:t>
            </a:r>
            <a:r>
              <a:rPr lang="zh-CN" dirty="0"/>
              <a:t>中，可将一个</a:t>
            </a:r>
            <a:r>
              <a:rPr dirty="0"/>
              <a:t>JSON</a:t>
            </a:r>
            <a:r>
              <a:rPr lang="zh-CN" dirty="0"/>
              <a:t>数据赋值给一个</a:t>
            </a:r>
            <a:r>
              <a:rPr dirty="0"/>
              <a:t>JavaScript</a:t>
            </a:r>
            <a:r>
              <a:rPr lang="zh-CN" dirty="0"/>
              <a:t>变量。</a:t>
            </a:r>
            <a:endParaRPr dirty="0"/>
          </a:p>
          <a:p>
            <a:r>
              <a:rPr lang="zh-CN" dirty="0"/>
              <a:t>【示例】将</a:t>
            </a:r>
            <a:r>
              <a:rPr dirty="0"/>
              <a:t>JSON</a:t>
            </a:r>
            <a:r>
              <a:rPr lang="zh-CN" dirty="0"/>
              <a:t>数据赋值给变量</a:t>
            </a:r>
            <a:endParaRPr dirty="0"/>
          </a:p>
          <a:p>
            <a:endParaRPr dirty="0"/>
          </a:p>
          <a:p>
            <a:endParaRPr dirty="0"/>
          </a:p>
          <a:p>
            <a:endParaRPr dirty="0"/>
          </a:p>
          <a:p>
            <a:endParaRPr dirty="0"/>
          </a:p>
          <a:p>
            <a:pPr lvl="1"/>
            <a:r>
              <a:rPr lang="zh-CN" i="0" dirty="0"/>
              <a:t>上述示例将创建一个</a:t>
            </a:r>
            <a:r>
              <a:rPr i="0" dirty="0"/>
              <a:t>JavaScript</a:t>
            </a:r>
            <a:r>
              <a:rPr lang="zh-CN" i="0" dirty="0"/>
              <a:t>对象</a:t>
            </a:r>
            <a:r>
              <a:rPr i="0" dirty="0"/>
              <a:t>usersArray</a:t>
            </a:r>
            <a:r>
              <a:rPr lang="zh-CN" i="0" dirty="0"/>
              <a:t>。</a:t>
            </a:r>
          </a:p>
          <a:p>
            <a:endParaRPr dirty="0"/>
          </a:p>
        </p:txBody>
      </p:sp>
      <p:sp>
        <p:nvSpPr>
          <p:cNvPr id="4" name="标题 3"/>
          <p:cNvSpPr>
            <a:spLocks noGrp="1"/>
          </p:cNvSpPr>
          <p:nvPr>
            <p:ph type="title"/>
          </p:nvPr>
        </p:nvSpPr>
        <p:spPr>
          <a:xfrm>
            <a:off x="468316" y="17845"/>
            <a:ext cx="6675452" cy="410765"/>
          </a:xfrm>
        </p:spPr>
        <p:txBody>
          <a:bodyPr/>
          <a:lstStyle/>
          <a:p>
            <a:r>
              <a:rPr lang="en-US" dirty="0"/>
              <a:t>12.2.2  JSON</a:t>
            </a:r>
            <a:r>
              <a:rPr dirty="0"/>
              <a:t>在</a:t>
            </a:r>
            <a:r>
              <a:rPr lang="en-US" dirty="0"/>
              <a:t>JavaScript</a:t>
            </a:r>
            <a:r>
              <a:rPr dirty="0"/>
              <a:t>中的使用</a:t>
            </a:r>
          </a:p>
        </p:txBody>
      </p:sp>
      <p:sp>
        <p:nvSpPr>
          <p:cNvPr id="8" name="文本占位符 7"/>
          <p:cNvSpPr>
            <a:spLocks noGrp="1"/>
          </p:cNvSpPr>
          <p:nvPr>
            <p:ph type="body" sz="quarter" idx="11"/>
          </p:nvPr>
        </p:nvSpPr>
        <p:spPr>
          <a:xfrm>
            <a:off x="1000100" y="2500312"/>
            <a:ext cx="7358114" cy="1993238"/>
          </a:xfrm>
        </p:spPr>
        <p:txBody>
          <a:bodyPr/>
          <a:lstStyle/>
          <a:p>
            <a:r>
              <a:rPr lang="en-US" sz="1400" dirty="0" err="1"/>
              <a:t>var</a:t>
            </a:r>
            <a:r>
              <a:rPr lang="en-US" sz="1400" dirty="0"/>
              <a:t> </a:t>
            </a:r>
            <a:r>
              <a:rPr lang="en-US" sz="1400" dirty="0" err="1"/>
              <a:t>usersArray</a:t>
            </a:r>
            <a:r>
              <a:rPr lang="en-US" sz="1400" dirty="0"/>
              <a:t> =</a:t>
            </a:r>
            <a:endParaRPr sz="1400" dirty="0"/>
          </a:p>
          <a:p>
            <a:r>
              <a:rPr lang="en-US" sz="1400" dirty="0"/>
              <a:t>{ "users": [</a:t>
            </a:r>
            <a:endParaRPr sz="1400" dirty="0"/>
          </a:p>
          <a:p>
            <a:r>
              <a:rPr lang="en-US" sz="1400" dirty="0"/>
              <a:t>{"</a:t>
            </a:r>
            <a:r>
              <a:rPr lang="en-US" sz="1400" dirty="0" err="1"/>
              <a:t>firstName</a:t>
            </a:r>
            <a:r>
              <a:rPr lang="en-US" sz="1400" dirty="0"/>
              <a:t>":"</a:t>
            </a:r>
            <a:r>
              <a:rPr lang="en-US" sz="1400" dirty="0" err="1"/>
              <a:t>Jenny","lastName</a:t>
            </a:r>
            <a:r>
              <a:rPr lang="en-US" sz="1400" dirty="0"/>
              <a:t>":"</a:t>
            </a:r>
            <a:r>
              <a:rPr lang="en-US" sz="1400" dirty="0" err="1"/>
              <a:t>Feng","email</a:t>
            </a:r>
            <a:r>
              <a:rPr lang="en-US" sz="1400" dirty="0"/>
              <a:t>":"fengjj@itshixun.com"},</a:t>
            </a:r>
            <a:endParaRPr sz="1400" dirty="0"/>
          </a:p>
          <a:p>
            <a:r>
              <a:rPr lang="en-US" sz="1400" dirty="0"/>
              <a:t>{"</a:t>
            </a:r>
            <a:r>
              <a:rPr lang="en-US" sz="1400" dirty="0" err="1"/>
              <a:t>firstName</a:t>
            </a:r>
            <a:r>
              <a:rPr lang="en-US" sz="1400" dirty="0"/>
              <a:t>":"</a:t>
            </a:r>
            <a:r>
              <a:rPr lang="en-US" sz="1400" dirty="0" err="1"/>
              <a:t>Jone","lastName</a:t>
            </a:r>
            <a:r>
              <a:rPr lang="en-US" sz="1400" dirty="0"/>
              <a:t>":"</a:t>
            </a:r>
            <a:r>
              <a:rPr lang="en-US" sz="1400" dirty="0" err="1"/>
              <a:t>Liu","email</a:t>
            </a:r>
            <a:r>
              <a:rPr lang="en-US" sz="1400" dirty="0"/>
              <a:t>":"jone@itshixun.com"},</a:t>
            </a:r>
            <a:endParaRPr sz="1400" dirty="0"/>
          </a:p>
          <a:p>
            <a:r>
              <a:rPr lang="en-US" sz="1400" dirty="0"/>
              <a:t>{"</a:t>
            </a:r>
            <a:r>
              <a:rPr lang="en-US" sz="1400" dirty="0" err="1"/>
              <a:t>firstName</a:t>
            </a:r>
            <a:r>
              <a:rPr lang="en-US" sz="1400" dirty="0"/>
              <a:t>":"</a:t>
            </a:r>
            <a:r>
              <a:rPr lang="en-US" sz="1400" dirty="0" err="1"/>
              <a:t>Lucy","lastName</a:t>
            </a:r>
            <a:r>
              <a:rPr lang="en-US" sz="1400" dirty="0"/>
              <a:t>":"</a:t>
            </a:r>
            <a:r>
              <a:rPr lang="en-US" sz="1400" dirty="0" err="1"/>
              <a:t>Wang","email</a:t>
            </a:r>
            <a:r>
              <a:rPr lang="en-US" sz="1400" dirty="0"/>
              <a:t>":"lucy@itshixun.com"}</a:t>
            </a:r>
            <a:endParaRPr sz="1400" dirty="0"/>
          </a:p>
          <a:p>
            <a:r>
              <a:rPr lang="en-US" sz="1400" dirty="0"/>
              <a:t>] };</a:t>
            </a:r>
            <a:endParaRPr sz="1400" dirty="0">
              <a:solidFill>
                <a:schemeClr val="tx1"/>
              </a:solidFill>
            </a:endParaRP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429156"/>
          </a:xfrm>
        </p:spPr>
        <p:txBody>
          <a:bodyPr/>
          <a:lstStyle/>
          <a:p>
            <a:r>
              <a:rPr lang="zh-CN" dirty="0"/>
              <a:t>在</a:t>
            </a:r>
            <a:r>
              <a:rPr dirty="0"/>
              <a:t>JavaScript</a:t>
            </a:r>
            <a:r>
              <a:rPr lang="zh-CN" dirty="0"/>
              <a:t>中，可使用</a:t>
            </a:r>
            <a:r>
              <a:rPr dirty="0"/>
              <a:t>JavaScript</a:t>
            </a:r>
            <a:r>
              <a:rPr lang="zh-CN" dirty="0"/>
              <a:t>对象的方式访问</a:t>
            </a:r>
            <a:r>
              <a:rPr dirty="0"/>
              <a:t>JSON</a:t>
            </a:r>
            <a:r>
              <a:rPr lang="zh-CN" dirty="0"/>
              <a:t>数据。</a:t>
            </a:r>
            <a:endParaRPr dirty="0"/>
          </a:p>
          <a:p>
            <a:r>
              <a:rPr lang="zh-CN" dirty="0"/>
              <a:t>【示例】获取</a:t>
            </a:r>
            <a:r>
              <a:rPr dirty="0"/>
              <a:t>JSON</a:t>
            </a:r>
            <a:r>
              <a:rPr lang="zh-CN" dirty="0"/>
              <a:t>数据中对象信息</a:t>
            </a:r>
          </a:p>
          <a:p>
            <a:endParaRPr dirty="0"/>
          </a:p>
          <a:p>
            <a:pPr lvl="1"/>
            <a:r>
              <a:rPr lang="zh-CN" i="0" dirty="0"/>
              <a:t>获取上述示例中第一个用户的</a:t>
            </a:r>
            <a:r>
              <a:rPr i="0" dirty="0"/>
              <a:t>firstName</a:t>
            </a:r>
            <a:r>
              <a:rPr lang="zh-CN" i="0" dirty="0"/>
              <a:t>信息</a:t>
            </a:r>
          </a:p>
          <a:p>
            <a:r>
              <a:rPr lang="zh-CN" dirty="0"/>
              <a:t>正如可以用点号和括号访问数据，也可以按照同样的方式对</a:t>
            </a:r>
            <a:r>
              <a:rPr dirty="0"/>
              <a:t>JSON</a:t>
            </a:r>
            <a:r>
              <a:rPr lang="zh-CN" dirty="0"/>
              <a:t>数据进行修改。</a:t>
            </a:r>
          </a:p>
          <a:p>
            <a:r>
              <a:rPr lang="zh-CN" dirty="0"/>
              <a:t>【示例】对</a:t>
            </a:r>
            <a:r>
              <a:rPr dirty="0"/>
              <a:t>JSON</a:t>
            </a:r>
            <a:r>
              <a:rPr lang="zh-CN" dirty="0"/>
              <a:t>数据进行修改</a:t>
            </a:r>
          </a:p>
          <a:p>
            <a:endParaRPr dirty="0"/>
          </a:p>
          <a:p>
            <a:pPr lvl="1"/>
            <a:r>
              <a:rPr lang="zh-CN" altLang="en-US" i="0" dirty="0"/>
              <a:t>修改第一个示例中第一个用户的</a:t>
            </a:r>
            <a:r>
              <a:rPr i="0" dirty="0"/>
              <a:t>email</a:t>
            </a:r>
            <a:r>
              <a:rPr lang="zh-CN" altLang="en-US" i="0" dirty="0"/>
              <a:t>信息</a:t>
            </a:r>
            <a:endParaRPr i="0" dirty="0"/>
          </a:p>
        </p:txBody>
      </p:sp>
      <p:sp>
        <p:nvSpPr>
          <p:cNvPr id="4" name="标题 3"/>
          <p:cNvSpPr>
            <a:spLocks noGrp="1"/>
          </p:cNvSpPr>
          <p:nvPr>
            <p:ph type="title"/>
          </p:nvPr>
        </p:nvSpPr>
        <p:spPr>
          <a:xfrm>
            <a:off x="468316" y="17845"/>
            <a:ext cx="6675452" cy="410765"/>
          </a:xfrm>
        </p:spPr>
        <p:txBody>
          <a:bodyPr/>
          <a:lstStyle/>
          <a:p>
            <a:r>
              <a:rPr lang="en-US" dirty="0"/>
              <a:t>JSON</a:t>
            </a:r>
            <a:r>
              <a:rPr dirty="0"/>
              <a:t>在</a:t>
            </a:r>
            <a:r>
              <a:rPr lang="en-US" dirty="0"/>
              <a:t>JavaScript</a:t>
            </a:r>
            <a:r>
              <a:rPr dirty="0"/>
              <a:t>中的使用</a:t>
            </a:r>
          </a:p>
        </p:txBody>
      </p:sp>
      <p:sp>
        <p:nvSpPr>
          <p:cNvPr id="8" name="文本占位符 7"/>
          <p:cNvSpPr>
            <a:spLocks noGrp="1"/>
          </p:cNvSpPr>
          <p:nvPr>
            <p:ph type="body" sz="quarter" idx="11"/>
          </p:nvPr>
        </p:nvSpPr>
        <p:spPr>
          <a:xfrm>
            <a:off x="928662" y="1571618"/>
            <a:ext cx="7358114" cy="428628"/>
          </a:xfrm>
        </p:spPr>
        <p:txBody>
          <a:bodyPr/>
          <a:lstStyle/>
          <a:p>
            <a:r>
              <a:rPr lang="en-US" sz="1400" dirty="0" err="1"/>
              <a:t>usersArray.users</a:t>
            </a:r>
            <a:r>
              <a:rPr lang="en-US" sz="1400" dirty="0"/>
              <a:t>[0].</a:t>
            </a:r>
            <a:r>
              <a:rPr lang="en-US" sz="1400" dirty="0" err="1"/>
              <a:t>firstName</a:t>
            </a:r>
            <a:endParaRPr sz="1400" dirty="0"/>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占位符 7"/>
          <p:cNvSpPr txBox="1">
            <a:spLocks/>
          </p:cNvSpPr>
          <p:nvPr/>
        </p:nvSpPr>
        <p:spPr bwMode="auto">
          <a:xfrm>
            <a:off x="928662" y="3857634"/>
            <a:ext cx="7358114" cy="428628"/>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buClr>
                <a:schemeClr val="accent1"/>
              </a:buClr>
            </a:pPr>
            <a:r>
              <a:rPr kumimoji="1" lang="en-US" altLang="en-US" sz="1400" b="1" dirty="0" err="1">
                <a:latin typeface="Adobe 仿宋 Std R" pitchFamily="18" charset="-122"/>
                <a:ea typeface="Adobe 仿宋 Std R" pitchFamily="18" charset="-122"/>
                <a:cs typeface="宋体" charset="0"/>
              </a:rPr>
              <a:t>usersArray.users</a:t>
            </a:r>
            <a:r>
              <a:rPr kumimoji="1" lang="en-US" altLang="en-US" sz="1400" b="1" dirty="0">
                <a:latin typeface="Adobe 仿宋 Std R" pitchFamily="18" charset="-122"/>
                <a:ea typeface="Adobe 仿宋 Std R" pitchFamily="18" charset="-122"/>
                <a:cs typeface="宋体" charset="0"/>
              </a:rPr>
              <a:t>[0].email = "jenny@itshixun.com</a:t>
            </a:r>
            <a:r>
              <a:rPr kumimoji="1" lang="en-US" altLang="en-US" sz="1400" b="1" dirty="0" err="1">
                <a:latin typeface="Adobe 仿宋 Std R" pitchFamily="18" charset="-122"/>
                <a:ea typeface="Adobe 仿宋 Std R" pitchFamily="18" charset="-122"/>
                <a:cs typeface="宋体" charset="0"/>
              </a:rPr>
              <a:t>";</a:t>
            </a:r>
            <a:endParaRPr kumimoji="1" lang="zh-CN" altLang="en-US" sz="1400" b="1" dirty="0" err="1">
              <a:latin typeface="Adobe 仿宋 Std R" pitchFamily="18" charset="-122"/>
              <a:ea typeface="Adobe 仿宋 Std R" pitchFamily="18" charset="-122"/>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blinds(horizontal)">
                                      <p:cBhvr>
                                        <p:cTn id="13" dur="500"/>
                                        <p:tgtEl>
                                          <p:spTgt spid="5">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linds(horizontal)">
                                      <p:cBhvr>
                                        <p:cTn id="18" dur="500"/>
                                        <p:tgtEl>
                                          <p:spTgt spid="6"/>
                                        </p:tgtEl>
                                      </p:cBhvr>
                                    </p:animEffect>
                                  </p:childTnLst>
                                </p:cTn>
                              </p:par>
                            </p:childTnLst>
                          </p:cTn>
                        </p:par>
                        <p:par>
                          <p:cTn id="19" fill="hold">
                            <p:stCondLst>
                              <p:cond delay="500"/>
                            </p:stCondLst>
                            <p:childTnLst>
                              <p:par>
                                <p:cTn id="20" presetID="3" presetClass="entr" presetSubtype="10" fill="hold" nodeType="after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blinds(horizontal)">
                                      <p:cBhvr>
                                        <p:cTn id="2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3857652"/>
          </a:xfrm>
        </p:spPr>
        <p:txBody>
          <a:bodyPr/>
          <a:lstStyle/>
          <a:p>
            <a:r>
              <a:rPr dirty="0"/>
              <a:t>JavaScript</a:t>
            </a:r>
            <a:r>
              <a:rPr lang="zh-CN" dirty="0"/>
              <a:t>可以使用</a:t>
            </a:r>
            <a:r>
              <a:rPr dirty="0">
                <a:solidFill>
                  <a:srgbClr val="0000CC"/>
                </a:solidFill>
              </a:rPr>
              <a:t>eval()</a:t>
            </a:r>
            <a:r>
              <a:rPr lang="zh-CN" dirty="0"/>
              <a:t>函数将</a:t>
            </a:r>
            <a:r>
              <a:rPr dirty="0"/>
              <a:t>JSON</a:t>
            </a:r>
            <a:r>
              <a:rPr lang="zh-CN" dirty="0"/>
              <a:t>文本转化为</a:t>
            </a:r>
            <a:r>
              <a:rPr dirty="0"/>
              <a:t>JavaScript</a:t>
            </a:r>
            <a:r>
              <a:rPr lang="zh-CN" dirty="0"/>
              <a:t>对象。</a:t>
            </a:r>
          </a:p>
          <a:p>
            <a:r>
              <a:rPr lang="zh-CN" dirty="0"/>
              <a:t>【示例】将</a:t>
            </a:r>
            <a:r>
              <a:rPr dirty="0"/>
              <a:t>JSON</a:t>
            </a:r>
            <a:r>
              <a:rPr lang="zh-CN" dirty="0"/>
              <a:t>文本转换为</a:t>
            </a:r>
            <a:r>
              <a:rPr dirty="0"/>
              <a:t>JavaScript</a:t>
            </a:r>
            <a:r>
              <a:rPr lang="zh-CN" dirty="0"/>
              <a:t>对象</a:t>
            </a:r>
            <a:endParaRPr dirty="0"/>
          </a:p>
          <a:p>
            <a:endParaRPr dirty="0"/>
          </a:p>
          <a:p>
            <a:endParaRPr dirty="0"/>
          </a:p>
          <a:p>
            <a:endParaRPr dirty="0"/>
          </a:p>
          <a:p>
            <a:endParaRPr dirty="0"/>
          </a:p>
          <a:p>
            <a:pPr lvl="1"/>
            <a:endParaRPr lang="en-US" altLang="zh-CN" i="0" dirty="0"/>
          </a:p>
          <a:p>
            <a:pPr lvl="1"/>
            <a:r>
              <a:rPr lang="zh-CN" i="0" dirty="0"/>
              <a:t>需要注意的是，在</a:t>
            </a:r>
            <a:r>
              <a:rPr i="0" dirty="0"/>
              <a:t>eval()</a:t>
            </a:r>
            <a:r>
              <a:rPr lang="zh-CN" i="0" dirty="0"/>
              <a:t>函数中使用额外的圆括号，可使</a:t>
            </a:r>
            <a:r>
              <a:rPr i="0" dirty="0"/>
              <a:t>eval()</a:t>
            </a:r>
            <a:r>
              <a:rPr lang="zh-CN" i="0" dirty="0"/>
              <a:t>函数将参数值无条件地视为表达式进行解析。  </a:t>
            </a:r>
            <a:r>
              <a:rPr lang="en-US" altLang="zh-CN" i="0" dirty="0"/>
              <a:t>“Hello”+</a:t>
            </a:r>
            <a:r>
              <a:rPr lang="en-US" altLang="zh-CN" i="0" dirty="0" err="1"/>
              <a:t>i</a:t>
            </a:r>
            <a:r>
              <a:rPr lang="en-US" altLang="zh-CN" i="0" dirty="0"/>
              <a:t>+”.txt”;</a:t>
            </a:r>
            <a:r>
              <a:rPr lang="zh-CN" i="0" dirty="0"/>
              <a:t>  </a:t>
            </a:r>
            <a:br>
              <a:rPr lang="en-US" altLang="zh-CN" i="0" dirty="0"/>
            </a:br>
            <a:r>
              <a:rPr lang="en-US" altLang="zh-CN" i="0" dirty="0"/>
              <a:t>                                                          </a:t>
            </a:r>
            <a:r>
              <a:rPr lang="en-US" altLang="zh-CN" i="0" dirty="0" err="1"/>
              <a:t>Hello.toString</a:t>
            </a:r>
            <a:r>
              <a:rPr lang="en-US" altLang="zh-CN" i="0" dirty="0"/>
              <a:t>()</a:t>
            </a:r>
            <a:endParaRPr lang="zh-CN" i="0" dirty="0"/>
          </a:p>
          <a:p>
            <a:pPr>
              <a:buNone/>
            </a:pPr>
            <a:endParaRPr lang="zh-CN" dirty="0"/>
          </a:p>
        </p:txBody>
      </p:sp>
      <p:sp>
        <p:nvSpPr>
          <p:cNvPr id="4" name="标题 3"/>
          <p:cNvSpPr>
            <a:spLocks noGrp="1"/>
          </p:cNvSpPr>
          <p:nvPr>
            <p:ph type="title"/>
          </p:nvPr>
        </p:nvSpPr>
        <p:spPr>
          <a:xfrm>
            <a:off x="468316" y="17845"/>
            <a:ext cx="6675452" cy="410765"/>
          </a:xfrm>
        </p:spPr>
        <p:txBody>
          <a:bodyPr/>
          <a:lstStyle/>
          <a:p>
            <a:r>
              <a:rPr lang="en-US" dirty="0"/>
              <a:t>JSON</a:t>
            </a:r>
            <a:r>
              <a:rPr dirty="0"/>
              <a:t>在</a:t>
            </a:r>
            <a:r>
              <a:rPr lang="en-US" dirty="0"/>
              <a:t>JavaScript</a:t>
            </a:r>
            <a:r>
              <a:rPr dirty="0"/>
              <a:t>中的使用</a:t>
            </a:r>
          </a:p>
        </p:txBody>
      </p:sp>
      <p:sp>
        <p:nvSpPr>
          <p:cNvPr id="8" name="文本占位符 7"/>
          <p:cNvSpPr>
            <a:spLocks noGrp="1"/>
          </p:cNvSpPr>
          <p:nvPr>
            <p:ph type="body" sz="quarter" idx="11"/>
          </p:nvPr>
        </p:nvSpPr>
        <p:spPr>
          <a:xfrm>
            <a:off x="755576" y="1491630"/>
            <a:ext cx="7358114" cy="2316403"/>
          </a:xfrm>
        </p:spPr>
        <p:txBody>
          <a:bodyPr/>
          <a:lstStyle/>
          <a:p>
            <a:r>
              <a:rPr lang="en-US" sz="1400" dirty="0"/>
              <a:t>// </a:t>
            </a:r>
            <a:r>
              <a:rPr sz="1400" dirty="0"/>
              <a:t>定义</a:t>
            </a:r>
            <a:r>
              <a:rPr lang="en-US" sz="1400" dirty="0"/>
              <a:t>JSON</a:t>
            </a:r>
            <a:r>
              <a:rPr sz="1400" dirty="0"/>
              <a:t>文本变量</a:t>
            </a:r>
          </a:p>
          <a:p>
            <a:r>
              <a:rPr lang="en-US" sz="1400" dirty="0" err="1"/>
              <a:t>var</a:t>
            </a:r>
            <a:r>
              <a:rPr lang="en-US" sz="1400" dirty="0"/>
              <a:t> text = "{\"province\" : \"</a:t>
            </a:r>
            <a:r>
              <a:rPr sz="1400" dirty="0"/>
              <a:t>江苏</a:t>
            </a:r>
            <a:r>
              <a:rPr lang="en-US" sz="1400" dirty="0"/>
              <a:t>\", \"city\" : \"</a:t>
            </a:r>
            <a:r>
              <a:rPr sz="1400" dirty="0"/>
              <a:t>如皋</a:t>
            </a:r>
            <a:r>
              <a:rPr lang="en-US" sz="1400" dirty="0"/>
              <a:t>\"}";</a:t>
            </a:r>
            <a:endParaRPr sz="1400" dirty="0"/>
          </a:p>
          <a:p>
            <a:r>
              <a:rPr lang="en-US" sz="1400" dirty="0"/>
              <a:t>// </a:t>
            </a:r>
            <a:r>
              <a:rPr sz="1400" dirty="0"/>
              <a:t>将</a:t>
            </a:r>
            <a:r>
              <a:rPr lang="en-US" sz="1400" dirty="0"/>
              <a:t>JSON</a:t>
            </a:r>
            <a:r>
              <a:rPr sz="1400" dirty="0"/>
              <a:t>文本转换为</a:t>
            </a:r>
            <a:r>
              <a:rPr lang="en-US" sz="1400" dirty="0"/>
              <a:t>JavaScript</a:t>
            </a:r>
            <a:r>
              <a:rPr sz="1400" dirty="0"/>
              <a:t>对象</a:t>
            </a:r>
          </a:p>
          <a:p>
            <a:r>
              <a:rPr lang="en-US" sz="1400" dirty="0"/>
              <a:t>var </a:t>
            </a:r>
            <a:r>
              <a:rPr lang="en-US" sz="1400" dirty="0" err="1"/>
              <a:t>jsonObj</a:t>
            </a:r>
            <a:r>
              <a:rPr lang="en-US" sz="1400" dirty="0"/>
              <a:t> = eval(“(” + text + “)”);  </a:t>
            </a:r>
            <a:r>
              <a:rPr lang="en-US" sz="1400" dirty="0">
                <a:solidFill>
                  <a:srgbClr val="FF0000"/>
                </a:solidFill>
              </a:rPr>
              <a:t>   {</a:t>
            </a:r>
            <a:r>
              <a:rPr lang="zh-CN" altLang="en-US" sz="1400" dirty="0">
                <a:solidFill>
                  <a:srgbClr val="FF0000"/>
                </a:solidFill>
              </a:rPr>
              <a:t>“</a:t>
            </a:r>
            <a:r>
              <a:rPr lang="en-US" altLang="zh-CN" sz="1400" dirty="0">
                <a:solidFill>
                  <a:srgbClr val="FF0000"/>
                </a:solidFill>
              </a:rPr>
              <a:t>province</a:t>
            </a:r>
            <a:r>
              <a:rPr lang="zh-CN" altLang="en-US" sz="1400" dirty="0">
                <a:solidFill>
                  <a:srgbClr val="FF0000"/>
                </a:solidFill>
              </a:rPr>
              <a:t>”：“江苏”，“</a:t>
            </a:r>
            <a:r>
              <a:rPr lang="en-US" altLang="zh-CN" sz="1400" dirty="0">
                <a:solidFill>
                  <a:srgbClr val="FF0000"/>
                </a:solidFill>
              </a:rPr>
              <a:t>city</a:t>
            </a:r>
            <a:r>
              <a:rPr lang="zh-CN" altLang="en-US" sz="1400" dirty="0">
                <a:solidFill>
                  <a:srgbClr val="FF0000"/>
                </a:solidFill>
              </a:rPr>
              <a:t>”：“如”</a:t>
            </a:r>
            <a:r>
              <a:rPr lang="en-US" sz="1400" dirty="0">
                <a:solidFill>
                  <a:srgbClr val="FF0000"/>
                </a:solidFill>
              </a:rPr>
              <a:t>}</a:t>
            </a:r>
            <a:endParaRPr sz="1400" dirty="0">
              <a:solidFill>
                <a:srgbClr val="FF0000"/>
              </a:solidFill>
            </a:endParaRPr>
          </a:p>
          <a:p>
            <a:r>
              <a:rPr lang="en-US" sz="1400" dirty="0"/>
              <a:t>// </a:t>
            </a:r>
            <a:r>
              <a:rPr sz="1400" dirty="0"/>
              <a:t>获取对象属性值</a:t>
            </a:r>
          </a:p>
          <a:p>
            <a:r>
              <a:rPr lang="en-US" sz="1400" dirty="0"/>
              <a:t>alert(</a:t>
            </a:r>
            <a:r>
              <a:rPr lang="en-US" sz="1400" dirty="0" err="1"/>
              <a:t>jsonObj.city</a:t>
            </a:r>
            <a:r>
              <a:rPr lang="en-US" sz="1400" dirty="0"/>
              <a:t>);</a:t>
            </a:r>
            <a:endParaRPr sz="1400" dirty="0"/>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785803"/>
            <a:ext cx="8207375" cy="4000525"/>
          </a:xfrm>
        </p:spPr>
        <p:txBody>
          <a:bodyPr/>
          <a:lstStyle/>
          <a:p>
            <a:r>
              <a:rPr lang="zh-CN" dirty="0"/>
              <a:t>在</a:t>
            </a:r>
            <a:r>
              <a:rPr dirty="0"/>
              <a:t>Ajax</a:t>
            </a:r>
            <a:r>
              <a:rPr lang="zh-CN" dirty="0"/>
              <a:t>应用中，</a:t>
            </a:r>
            <a:r>
              <a:rPr dirty="0"/>
              <a:t>XMLHttpRequest</a:t>
            </a:r>
            <a:r>
              <a:rPr lang="zh-CN" dirty="0"/>
              <a:t>对象可以通过</a:t>
            </a:r>
            <a:r>
              <a:rPr dirty="0">
                <a:solidFill>
                  <a:srgbClr val="FF0000"/>
                </a:solidFill>
              </a:rPr>
              <a:t>responseText</a:t>
            </a:r>
            <a:r>
              <a:rPr lang="zh-CN" dirty="0"/>
              <a:t>属性获取</a:t>
            </a:r>
            <a:r>
              <a:rPr lang="zh-CN" dirty="0">
                <a:highlight>
                  <a:srgbClr val="FFFF00"/>
                </a:highlight>
              </a:rPr>
              <a:t>字符串格式的响应数据</a:t>
            </a:r>
            <a:r>
              <a:rPr lang="zh-CN" dirty="0"/>
              <a:t>，或通过</a:t>
            </a:r>
            <a:r>
              <a:rPr dirty="0"/>
              <a:t>responseXML</a:t>
            </a:r>
            <a:r>
              <a:rPr lang="zh-CN" dirty="0"/>
              <a:t>属性获取</a:t>
            </a:r>
            <a:r>
              <a:rPr dirty="0"/>
              <a:t>XML</a:t>
            </a:r>
            <a:r>
              <a:rPr lang="zh-CN" dirty="0"/>
              <a:t>格式的响应数据。由于</a:t>
            </a:r>
            <a:r>
              <a:rPr dirty="0"/>
              <a:t>XML</a:t>
            </a:r>
            <a:r>
              <a:rPr lang="zh-CN" dirty="0"/>
              <a:t>格式的数据比需自定义规则的字符串格式数据有着明显的优势，因此在早期的</a:t>
            </a:r>
            <a:r>
              <a:rPr dirty="0"/>
              <a:t>Ajax</a:t>
            </a:r>
            <a:r>
              <a:rPr lang="zh-CN" dirty="0"/>
              <a:t>应用中，复杂结构的对象数据普遍会采用</a:t>
            </a:r>
            <a:r>
              <a:rPr dirty="0"/>
              <a:t>XML</a:t>
            </a:r>
            <a:r>
              <a:rPr lang="zh-CN" dirty="0"/>
              <a:t>数据格式。随着</a:t>
            </a:r>
            <a:r>
              <a:rPr dirty="0"/>
              <a:t>JSON</a:t>
            </a:r>
            <a:r>
              <a:rPr lang="zh-CN" dirty="0"/>
              <a:t>的出现和发展，越来越多的</a:t>
            </a:r>
            <a:r>
              <a:rPr dirty="0"/>
              <a:t>Ajax</a:t>
            </a:r>
            <a:r>
              <a:rPr lang="zh-CN" dirty="0"/>
              <a:t>应用和</a:t>
            </a:r>
            <a:r>
              <a:rPr dirty="0"/>
              <a:t>Ajax</a:t>
            </a:r>
            <a:r>
              <a:rPr lang="zh-CN" dirty="0"/>
              <a:t>框架开始支持</a:t>
            </a:r>
            <a:r>
              <a:rPr dirty="0"/>
              <a:t>JSON</a:t>
            </a:r>
            <a:r>
              <a:rPr lang="zh-CN" dirty="0"/>
              <a:t>的使用。</a:t>
            </a:r>
          </a:p>
        </p:txBody>
      </p:sp>
      <p:sp>
        <p:nvSpPr>
          <p:cNvPr id="4" name="标题 3"/>
          <p:cNvSpPr>
            <a:spLocks noGrp="1"/>
          </p:cNvSpPr>
          <p:nvPr>
            <p:ph type="title"/>
          </p:nvPr>
        </p:nvSpPr>
        <p:spPr>
          <a:xfrm>
            <a:off x="468316" y="17845"/>
            <a:ext cx="6175386" cy="410765"/>
          </a:xfrm>
        </p:spPr>
        <p:txBody>
          <a:bodyPr/>
          <a:lstStyle/>
          <a:p>
            <a:r>
              <a:rPr lang="en-US" dirty="0"/>
              <a:t>12.2.3  JSON</a:t>
            </a:r>
            <a:r>
              <a:rPr dirty="0"/>
              <a:t>在</a:t>
            </a:r>
            <a:r>
              <a:rPr lang="en-US" dirty="0"/>
              <a:t>Ajax</a:t>
            </a:r>
            <a:r>
              <a:rPr dirty="0"/>
              <a:t>中的使用</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785803"/>
            <a:ext cx="8207375" cy="4000525"/>
          </a:xfrm>
        </p:spPr>
        <p:txBody>
          <a:bodyPr/>
          <a:lstStyle/>
          <a:p>
            <a:r>
              <a:rPr lang="zh-CN" dirty="0"/>
              <a:t>以</a:t>
            </a:r>
            <a:r>
              <a:rPr dirty="0"/>
              <a:t>12.1.5</a:t>
            </a:r>
            <a:r>
              <a:rPr lang="zh-CN" dirty="0"/>
              <a:t>小节中的通过区号获取省市信息功能为例，</a:t>
            </a:r>
            <a:r>
              <a:rPr lang="zh-CN" altLang="en-US" dirty="0"/>
              <a:t>演示</a:t>
            </a:r>
            <a:r>
              <a:rPr dirty="0"/>
              <a:t>JSON</a:t>
            </a:r>
            <a:r>
              <a:rPr lang="zh-CN" dirty="0"/>
              <a:t>在</a:t>
            </a:r>
            <a:r>
              <a:rPr dirty="0"/>
              <a:t>Ajax</a:t>
            </a:r>
            <a:r>
              <a:rPr lang="zh-CN" dirty="0"/>
              <a:t>中的使用。</a:t>
            </a:r>
          </a:p>
        </p:txBody>
      </p:sp>
      <p:sp>
        <p:nvSpPr>
          <p:cNvPr id="4" name="标题 3"/>
          <p:cNvSpPr>
            <a:spLocks noGrp="1"/>
          </p:cNvSpPr>
          <p:nvPr>
            <p:ph type="title"/>
          </p:nvPr>
        </p:nvSpPr>
        <p:spPr>
          <a:xfrm>
            <a:off x="468316" y="17845"/>
            <a:ext cx="6175386" cy="410765"/>
          </a:xfrm>
        </p:spPr>
        <p:txBody>
          <a:bodyPr/>
          <a:lstStyle/>
          <a:p>
            <a:r>
              <a:rPr lang="en-US" dirty="0"/>
              <a:t>JSON</a:t>
            </a:r>
            <a:r>
              <a:rPr dirty="0"/>
              <a:t>在</a:t>
            </a:r>
            <a:r>
              <a:rPr lang="en-US" dirty="0"/>
              <a:t>Ajax</a:t>
            </a:r>
            <a:r>
              <a:rPr dirty="0"/>
              <a:t>中的使用</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组合 5"/>
          <p:cNvGrpSpPr/>
          <p:nvPr/>
        </p:nvGrpSpPr>
        <p:grpSpPr>
          <a:xfrm>
            <a:off x="1428728" y="2571750"/>
            <a:ext cx="6000792" cy="1071570"/>
            <a:chOff x="-7401822" y="4000510"/>
            <a:chExt cx="15603544" cy="1071570"/>
          </a:xfrm>
        </p:grpSpPr>
        <p:sp>
          <p:nvSpPr>
            <p:cNvPr id="7" name="TextBox 14"/>
            <p:cNvSpPr txBox="1">
              <a:spLocks noChangeArrowheads="1"/>
            </p:cNvSpPr>
            <p:nvPr/>
          </p:nvSpPr>
          <p:spPr bwMode="auto">
            <a:xfrm>
              <a:off x="-7401822" y="4214824"/>
              <a:ext cx="15026562" cy="857256"/>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800" b="1" i="0" dirty="0">
                  <a:latin typeface="黑体" pitchFamily="49" charset="-122"/>
                  <a:ea typeface="黑体" pitchFamily="49" charset="-122"/>
                </a:rPr>
                <a:t>讲师演示讲解</a:t>
              </a:r>
              <a:endParaRPr lang="en-US" altLang="zh-CN" sz="1800" b="1" i="0" dirty="0">
                <a:latin typeface="黑体" pitchFamily="49" charset="-122"/>
                <a:ea typeface="黑体" pitchFamily="49" charset="-122"/>
              </a:endParaRPr>
            </a:p>
            <a:p>
              <a:pPr algn="ctr">
                <a:lnSpc>
                  <a:spcPct val="150000"/>
                </a:lnSpc>
                <a:defRPr/>
              </a:pPr>
              <a:r>
                <a:rPr lang="en-US" altLang="zh-CN" sz="1400" b="1" i="0" dirty="0"/>
                <a:t>【</a:t>
              </a:r>
              <a:r>
                <a:rPr lang="zh-CN" altLang="en-US" sz="1400" b="1" i="0" dirty="0"/>
                <a:t>代码</a:t>
              </a:r>
              <a:r>
                <a:rPr lang="en-US" sz="1400" b="1" i="0" dirty="0"/>
                <a:t>12- 3</a:t>
              </a:r>
              <a:r>
                <a:rPr lang="en-US" altLang="zh-CN" sz="1400" b="1" i="0" dirty="0"/>
                <a:t>】</a:t>
              </a:r>
              <a:r>
                <a:rPr lang="en-US" sz="1400" b="1" i="0" dirty="0"/>
                <a:t>AjaxJSONServlet.java</a:t>
              </a:r>
              <a:r>
                <a:rPr lang="zh-CN" altLang="en-US" sz="1400" b="1" i="0" dirty="0"/>
                <a:t>、</a:t>
              </a:r>
              <a:r>
                <a:rPr lang="en-US" altLang="zh-CN" sz="1400" b="1" i="0" dirty="0"/>
                <a:t>【</a:t>
              </a:r>
              <a:r>
                <a:rPr lang="zh-CN" altLang="en-US" sz="1400" b="1" i="0" dirty="0"/>
                <a:t>代码</a:t>
              </a:r>
              <a:r>
                <a:rPr lang="en-US" sz="1400" b="1" i="0" dirty="0"/>
                <a:t>12- 4</a:t>
              </a:r>
              <a:r>
                <a:rPr lang="en-US" altLang="zh-CN" sz="1400" b="1" i="0" dirty="0"/>
                <a:t>】</a:t>
              </a:r>
              <a:r>
                <a:rPr lang="en-US" sz="1400" b="1" i="0" dirty="0"/>
                <a:t>jsonDemo.jsp</a:t>
              </a:r>
              <a:endParaRPr lang="zh-CN" altLang="en-US" sz="1400" i="0" dirty="0"/>
            </a:p>
            <a:p>
              <a:pPr algn="ctr" eaLnBrk="1" hangingPunct="1">
                <a:lnSpc>
                  <a:spcPct val="150000"/>
                </a:lnSpc>
                <a:defRPr/>
              </a:pPr>
              <a:endParaRPr lang="zh-CN" altLang="en-US" sz="1800" b="1" i="0" dirty="0">
                <a:latin typeface="黑体" pitchFamily="49" charset="-122"/>
                <a:ea typeface="黑体" pitchFamily="49" charset="-122"/>
              </a:endParaRPr>
            </a:p>
          </p:txBody>
        </p:sp>
        <p:pic>
          <p:nvPicPr>
            <p:cNvPr id="8" name="图片 7"/>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6856029" y="4000510"/>
              <a:ext cx="1345693"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785803"/>
            <a:ext cx="8207375" cy="4000525"/>
          </a:xfrm>
        </p:spPr>
        <p:txBody>
          <a:bodyPr/>
          <a:lstStyle/>
          <a:p>
            <a:r>
              <a:rPr lang="zh-CN" dirty="0"/>
              <a:t>通过上述实例可以看出，将服务器响应数据包装为</a:t>
            </a:r>
            <a:r>
              <a:rPr dirty="0"/>
              <a:t>JSON</a:t>
            </a:r>
            <a:r>
              <a:rPr lang="zh-CN" dirty="0"/>
              <a:t>格式后，数据的表现形式更符合面向对象思想，客户端</a:t>
            </a:r>
            <a:r>
              <a:rPr dirty="0"/>
              <a:t>JavaScript</a:t>
            </a:r>
            <a:r>
              <a:rPr lang="zh-CN" dirty="0"/>
              <a:t>对数据的解析更加方便。</a:t>
            </a:r>
            <a:endParaRPr dirty="0"/>
          </a:p>
          <a:p>
            <a:r>
              <a:rPr lang="zh-CN" dirty="0"/>
              <a:t>但是上述实例也有一个很大的弊端：响应数据向</a:t>
            </a:r>
            <a:r>
              <a:rPr dirty="0"/>
              <a:t>JSON</a:t>
            </a:r>
            <a:r>
              <a:rPr lang="zh-CN" dirty="0"/>
              <a:t>格式转换的拼写过程非常繁琐且易出错。若服务器需要响应一个结构更为复杂、数据量更为庞大的数据对象（例如，从数据库中查询出的一个</a:t>
            </a:r>
            <a:r>
              <a:rPr dirty="0"/>
              <a:t>List</a:t>
            </a:r>
            <a:r>
              <a:rPr lang="zh-CN" dirty="0"/>
              <a:t>集合对象数据），那么转换过程将更加费时。</a:t>
            </a:r>
          </a:p>
        </p:txBody>
      </p:sp>
      <p:sp>
        <p:nvSpPr>
          <p:cNvPr id="4" name="标题 3"/>
          <p:cNvSpPr>
            <a:spLocks noGrp="1"/>
          </p:cNvSpPr>
          <p:nvPr>
            <p:ph type="title"/>
          </p:nvPr>
        </p:nvSpPr>
        <p:spPr>
          <a:xfrm>
            <a:off x="468316" y="17845"/>
            <a:ext cx="6175386" cy="410765"/>
          </a:xfrm>
        </p:spPr>
        <p:txBody>
          <a:bodyPr/>
          <a:lstStyle/>
          <a:p>
            <a:r>
              <a:rPr lang="en-US" dirty="0"/>
              <a:t>JSON</a:t>
            </a:r>
            <a:r>
              <a:rPr dirty="0"/>
              <a:t>在</a:t>
            </a:r>
            <a:r>
              <a:rPr lang="en-US" dirty="0"/>
              <a:t>Ajax</a:t>
            </a:r>
            <a:r>
              <a:rPr dirty="0"/>
              <a:t>中的使用</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785803"/>
            <a:ext cx="8207375" cy="4000525"/>
          </a:xfrm>
        </p:spPr>
        <p:txBody>
          <a:bodyPr/>
          <a:lstStyle/>
          <a:p>
            <a:r>
              <a:rPr lang="zh-CN" dirty="0"/>
              <a:t>在实际开发中，</a:t>
            </a:r>
            <a:r>
              <a:rPr dirty="0"/>
              <a:t>Java</a:t>
            </a:r>
            <a:r>
              <a:rPr lang="zh-CN" dirty="0"/>
              <a:t>对象和</a:t>
            </a:r>
            <a:r>
              <a:rPr dirty="0"/>
              <a:t>JSON</a:t>
            </a:r>
            <a:r>
              <a:rPr lang="zh-CN" dirty="0"/>
              <a:t>数据之间的互相转换通常使用第三方插件来协助完成，例如：</a:t>
            </a:r>
            <a:r>
              <a:rPr dirty="0"/>
              <a:t>JSON-Lib</a:t>
            </a:r>
            <a:r>
              <a:rPr lang="zh-CN" dirty="0"/>
              <a:t>、</a:t>
            </a:r>
            <a:r>
              <a:rPr dirty="0"/>
              <a:t>Jackson</a:t>
            </a:r>
            <a:r>
              <a:rPr lang="zh-CN" dirty="0"/>
              <a:t>、</a:t>
            </a:r>
            <a:r>
              <a:rPr dirty="0"/>
              <a:t>Gson</a:t>
            </a:r>
            <a:r>
              <a:rPr lang="zh-CN" dirty="0"/>
              <a:t>、</a:t>
            </a:r>
            <a:r>
              <a:rPr dirty="0"/>
              <a:t>FastJson</a:t>
            </a:r>
            <a:r>
              <a:rPr lang="zh-CN" dirty="0"/>
              <a:t>等。这些插件不仅适用于</a:t>
            </a:r>
            <a:r>
              <a:rPr dirty="0"/>
              <a:t>JSON</a:t>
            </a:r>
            <a:r>
              <a:rPr lang="zh-CN" dirty="0"/>
              <a:t>格式数据，同样也适用于</a:t>
            </a:r>
            <a:r>
              <a:rPr dirty="0"/>
              <a:t>XML</a:t>
            </a:r>
            <a:r>
              <a:rPr lang="zh-CN" dirty="0"/>
              <a:t>格式数据。插件的应用可以大大的提高开发效率，同时也降低了数据转换过程的出错率。</a:t>
            </a:r>
            <a:endParaRPr dirty="0"/>
          </a:p>
          <a:p>
            <a:r>
              <a:rPr lang="zh-CN" dirty="0"/>
              <a:t>使用</a:t>
            </a:r>
            <a:r>
              <a:rPr dirty="0"/>
              <a:t>Jackson</a:t>
            </a:r>
            <a:r>
              <a:rPr lang="zh-CN" dirty="0"/>
              <a:t>插件</a:t>
            </a:r>
            <a:r>
              <a:rPr lang="zh-CN" altLang="en-US" dirty="0"/>
              <a:t>改进</a:t>
            </a:r>
            <a:r>
              <a:rPr lang="zh-CN" dirty="0"/>
              <a:t>上述根据区号查询省市信息</a:t>
            </a:r>
            <a:r>
              <a:rPr lang="zh-CN" altLang="en-US" dirty="0"/>
              <a:t>功能实例。</a:t>
            </a:r>
            <a:endParaRPr lang="zh-CN" dirty="0"/>
          </a:p>
        </p:txBody>
      </p:sp>
      <p:sp>
        <p:nvSpPr>
          <p:cNvPr id="4" name="标题 3"/>
          <p:cNvSpPr>
            <a:spLocks noGrp="1"/>
          </p:cNvSpPr>
          <p:nvPr>
            <p:ph type="title"/>
          </p:nvPr>
        </p:nvSpPr>
        <p:spPr>
          <a:xfrm>
            <a:off x="468316" y="17845"/>
            <a:ext cx="6175386" cy="410765"/>
          </a:xfrm>
        </p:spPr>
        <p:txBody>
          <a:bodyPr/>
          <a:lstStyle/>
          <a:p>
            <a:r>
              <a:rPr lang="en-US" dirty="0"/>
              <a:t>JSON</a:t>
            </a:r>
            <a:r>
              <a:rPr dirty="0"/>
              <a:t>在</a:t>
            </a:r>
            <a:r>
              <a:rPr lang="en-US" dirty="0"/>
              <a:t>Ajax</a:t>
            </a:r>
            <a:r>
              <a:rPr dirty="0"/>
              <a:t>中的使用</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 name="组合 5"/>
          <p:cNvGrpSpPr/>
          <p:nvPr/>
        </p:nvGrpSpPr>
        <p:grpSpPr>
          <a:xfrm>
            <a:off x="1428728" y="3705238"/>
            <a:ext cx="6000792" cy="1009652"/>
            <a:chOff x="-7401822" y="4000510"/>
            <a:chExt cx="15603544" cy="1009652"/>
          </a:xfrm>
        </p:grpSpPr>
        <p:sp>
          <p:nvSpPr>
            <p:cNvPr id="7" name="TextBox 14"/>
            <p:cNvSpPr txBox="1">
              <a:spLocks noChangeArrowheads="1"/>
            </p:cNvSpPr>
            <p:nvPr/>
          </p:nvSpPr>
          <p:spPr bwMode="auto">
            <a:xfrm>
              <a:off x="-7401822" y="4214824"/>
              <a:ext cx="15026562" cy="795338"/>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lnSpc>
                  <a:spcPct val="150000"/>
                </a:lnSpc>
                <a:defRPr/>
              </a:pPr>
              <a:r>
                <a:rPr lang="zh-CN" altLang="en-US" sz="1800" b="1" i="0" dirty="0">
                  <a:latin typeface="黑体" pitchFamily="49" charset="-122"/>
                  <a:ea typeface="黑体" pitchFamily="49" charset="-122"/>
                </a:rPr>
                <a:t>讲师演示讲解</a:t>
              </a:r>
              <a:endParaRPr lang="en-US" altLang="zh-CN" sz="1800" b="1" i="0" dirty="0">
                <a:latin typeface="黑体" pitchFamily="49" charset="-122"/>
                <a:ea typeface="黑体" pitchFamily="49" charset="-122"/>
              </a:endParaRPr>
            </a:p>
            <a:p>
              <a:pPr algn="ctr">
                <a:lnSpc>
                  <a:spcPct val="150000"/>
                </a:lnSpc>
                <a:defRPr/>
              </a:pPr>
              <a:r>
                <a:rPr lang="en-US" altLang="zh-CN" sz="1400" b="1" i="0" dirty="0"/>
                <a:t>[</a:t>
              </a:r>
              <a:r>
                <a:rPr lang="zh-CN" altLang="en-US" sz="1400" b="1" i="0" dirty="0"/>
                <a:t>代码</a:t>
              </a:r>
              <a:r>
                <a:rPr lang="en-US" sz="1400" b="1" i="0" dirty="0"/>
                <a:t>12- 5]…[</a:t>
              </a:r>
              <a:r>
                <a:rPr lang="zh-CN" altLang="en-US" sz="1400" b="1" i="0" dirty="0"/>
                <a:t>代码</a:t>
              </a:r>
              <a:r>
                <a:rPr lang="en-US" sz="1400" b="1" i="0" dirty="0"/>
                <a:t>12- 7]</a:t>
              </a:r>
              <a:endParaRPr lang="zh-CN" altLang="en-US" sz="1400" i="0" dirty="0"/>
            </a:p>
            <a:p>
              <a:pPr algn="ctr" eaLnBrk="1" hangingPunct="1">
                <a:lnSpc>
                  <a:spcPct val="150000"/>
                </a:lnSpc>
                <a:defRPr/>
              </a:pPr>
              <a:endParaRPr lang="zh-CN" altLang="en-US" sz="1800" b="1" i="0" dirty="0">
                <a:latin typeface="黑体" pitchFamily="49" charset="-122"/>
                <a:ea typeface="黑体" pitchFamily="49" charset="-122"/>
              </a:endParaRPr>
            </a:p>
          </p:txBody>
        </p:sp>
        <p:pic>
          <p:nvPicPr>
            <p:cNvPr id="8" name="图片 7"/>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6856029" y="4000510"/>
              <a:ext cx="1345693"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r>
              <a:rPr sz="1800" dirty="0"/>
              <a:t>jQuery</a:t>
            </a:r>
            <a:r>
              <a:rPr lang="zh-CN" sz="1800" dirty="0"/>
              <a:t>是一个免费、开源、兼容多浏览器的</a:t>
            </a:r>
            <a:r>
              <a:rPr sz="1800" dirty="0"/>
              <a:t>JavaScript</a:t>
            </a:r>
            <a:r>
              <a:rPr lang="zh-CN" sz="1800" dirty="0"/>
              <a:t>库，其核心理念是：</a:t>
            </a:r>
            <a:r>
              <a:rPr sz="1800" dirty="0"/>
              <a:t>write less</a:t>
            </a:r>
            <a:r>
              <a:rPr lang="zh-CN" sz="1800" dirty="0"/>
              <a:t>，</a:t>
            </a:r>
            <a:r>
              <a:rPr sz="1800" dirty="0"/>
              <a:t>do more</a:t>
            </a:r>
            <a:r>
              <a:rPr lang="zh-CN" sz="1800" dirty="0"/>
              <a:t>（写得更少，做得更多）。</a:t>
            </a:r>
            <a:r>
              <a:rPr sz="1800" dirty="0"/>
              <a:t>jQuery</a:t>
            </a:r>
            <a:r>
              <a:rPr lang="zh-CN" sz="1800" dirty="0"/>
              <a:t>在</a:t>
            </a:r>
            <a:r>
              <a:rPr sz="1800" dirty="0"/>
              <a:t>2006</a:t>
            </a:r>
            <a:r>
              <a:rPr lang="zh-CN" sz="1800" dirty="0"/>
              <a:t>年</a:t>
            </a:r>
            <a:r>
              <a:rPr sz="1800" dirty="0"/>
              <a:t>1</a:t>
            </a:r>
            <a:r>
              <a:rPr lang="zh-CN" sz="1800" dirty="0"/>
              <a:t>月由美国人</a:t>
            </a:r>
            <a:r>
              <a:rPr sz="1800" dirty="0"/>
              <a:t>John Resig</a:t>
            </a:r>
            <a:r>
              <a:rPr lang="zh-CN" sz="1800" dirty="0"/>
              <a:t>在纽约的</a:t>
            </a:r>
            <a:r>
              <a:rPr sz="1800" dirty="0"/>
              <a:t>barcamp</a:t>
            </a:r>
            <a:r>
              <a:rPr lang="zh-CN" sz="1800" dirty="0"/>
              <a:t>发布，吸引了来自世界各地的众多</a:t>
            </a:r>
            <a:r>
              <a:rPr sz="1800" dirty="0"/>
              <a:t>JavaScript</a:t>
            </a:r>
            <a:r>
              <a:rPr lang="zh-CN" sz="1800" dirty="0"/>
              <a:t>高手加入，由</a:t>
            </a:r>
            <a:r>
              <a:rPr sz="1800" dirty="0"/>
              <a:t>Dave Methvin</a:t>
            </a:r>
            <a:r>
              <a:rPr lang="zh-CN" sz="1800" dirty="0"/>
              <a:t>率领团队进行开发。如今，</a:t>
            </a:r>
            <a:r>
              <a:rPr sz="1800" dirty="0"/>
              <a:t>jQuery</a:t>
            </a:r>
            <a:r>
              <a:rPr lang="zh-CN" sz="1800" dirty="0"/>
              <a:t>已经成为最流行的</a:t>
            </a:r>
            <a:r>
              <a:rPr sz="1800" dirty="0"/>
              <a:t>JavaScript</a:t>
            </a:r>
            <a:r>
              <a:rPr lang="zh-CN" sz="1800" dirty="0"/>
              <a:t>库，在世界前</a:t>
            </a:r>
            <a:r>
              <a:rPr sz="1800" dirty="0"/>
              <a:t>10000</a:t>
            </a:r>
            <a:r>
              <a:rPr lang="zh-CN" sz="1800" dirty="0"/>
              <a:t>个访问最多的网站中，有超过</a:t>
            </a:r>
            <a:r>
              <a:rPr sz="1800" dirty="0"/>
              <a:t>55%</a:t>
            </a:r>
            <a:r>
              <a:rPr lang="zh-CN" sz="1800" dirty="0"/>
              <a:t>在使用</a:t>
            </a:r>
            <a:r>
              <a:rPr sz="1800" dirty="0"/>
              <a:t>jQuery</a:t>
            </a:r>
            <a:r>
              <a:rPr lang="zh-CN" sz="1800" dirty="0"/>
              <a:t>。</a:t>
            </a:r>
          </a:p>
          <a:p>
            <a:r>
              <a:rPr sz="1800" dirty="0"/>
              <a:t>jQuery</a:t>
            </a:r>
            <a:r>
              <a:rPr lang="zh-CN" sz="1800" dirty="0"/>
              <a:t>的语法设计可以使开发者操作更加便捷，例如操作文档对象、选择</a:t>
            </a:r>
            <a:r>
              <a:rPr sz="1800" dirty="0"/>
              <a:t>DOM</a:t>
            </a:r>
            <a:r>
              <a:rPr lang="zh-CN" sz="1800" dirty="0"/>
              <a:t>元素、制作动画效果、事件处理、使用</a:t>
            </a:r>
            <a:r>
              <a:rPr sz="1800" dirty="0"/>
              <a:t>Ajax</a:t>
            </a:r>
            <a:r>
              <a:rPr lang="zh-CN" sz="1800" dirty="0"/>
              <a:t>以及其他功能。除此以外，</a:t>
            </a:r>
            <a:r>
              <a:rPr sz="1800" dirty="0"/>
              <a:t>jQuery</a:t>
            </a:r>
            <a:r>
              <a:rPr lang="zh-CN" sz="1800" dirty="0"/>
              <a:t>提供</a:t>
            </a:r>
            <a:r>
              <a:rPr sz="1800" dirty="0"/>
              <a:t>API</a:t>
            </a:r>
            <a:r>
              <a:rPr lang="zh-CN" sz="1800" dirty="0"/>
              <a:t>让开发者编写插件。其模块化的使用方式使开发者可以很轻松的开发出功能强大的静态或动态网页。</a:t>
            </a:r>
          </a:p>
          <a:p>
            <a:endParaRPr dirty="0"/>
          </a:p>
        </p:txBody>
      </p:sp>
      <p:sp>
        <p:nvSpPr>
          <p:cNvPr id="4" name="标题 3"/>
          <p:cNvSpPr>
            <a:spLocks noGrp="1"/>
          </p:cNvSpPr>
          <p:nvPr>
            <p:ph type="title"/>
          </p:nvPr>
        </p:nvSpPr>
        <p:spPr>
          <a:xfrm>
            <a:off x="468316" y="17845"/>
            <a:ext cx="6175386" cy="410765"/>
          </a:xfrm>
        </p:spPr>
        <p:txBody>
          <a:bodyPr/>
          <a:lstStyle/>
          <a:p>
            <a:r>
              <a:rPr lang="en-US" dirty="0"/>
              <a:t>12.3.1  </a:t>
            </a:r>
            <a:r>
              <a:rPr lang="en-US" dirty="0" err="1"/>
              <a:t>jQuery</a:t>
            </a:r>
            <a:r>
              <a:rPr dirty="0"/>
              <a:t>简介</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en-US" altLang="zh-CN"/>
          </a:p>
          <a:p>
            <a:endParaRPr lang="en-US" altLang="zh-CN"/>
          </a:p>
          <a:p>
            <a:endParaRPr lang="en-US" altLang="zh-CN"/>
          </a:p>
          <a:p>
            <a:endParaRPr lang="zh-CN" altLang="en-US" dirty="0"/>
          </a:p>
        </p:txBody>
      </p:sp>
      <p:sp>
        <p:nvSpPr>
          <p:cNvPr id="4" name="标题 3"/>
          <p:cNvSpPr>
            <a:spLocks noGrp="1"/>
          </p:cNvSpPr>
          <p:nvPr>
            <p:ph type="title"/>
          </p:nvPr>
        </p:nvSpPr>
        <p:spPr/>
        <p:txBody>
          <a:bodyPr/>
          <a:lstStyle/>
          <a:p>
            <a:r>
              <a:rPr lang="zh-CN" altLang="en-US"/>
              <a:t>本章目标</a:t>
            </a:r>
            <a:endParaRPr lang="zh-CN" altLang="en-US" dirty="0"/>
          </a:p>
        </p:txBody>
      </p:sp>
      <p:graphicFrame>
        <p:nvGraphicFramePr>
          <p:cNvPr id="10" name="Group 96"/>
          <p:cNvGraphicFramePr>
            <a:graphicFrameLocks noGrp="1"/>
          </p:cNvGraphicFramePr>
          <p:nvPr/>
        </p:nvGraphicFramePr>
        <p:xfrm>
          <a:off x="681065" y="928676"/>
          <a:ext cx="7748587" cy="4003361"/>
        </p:xfrm>
        <a:graphic>
          <a:graphicData uri="http://schemas.openxmlformats.org/drawingml/2006/table">
            <a:tbl>
              <a:tblPr/>
              <a:tblGrid>
                <a:gridCol w="4533877">
                  <a:extLst>
                    <a:ext uri="{9D8B030D-6E8A-4147-A177-3AD203B41FA5}">
                      <a16:colId xmlns:a16="http://schemas.microsoft.com/office/drawing/2014/main" val="20000"/>
                    </a:ext>
                  </a:extLst>
                </a:gridCol>
                <a:gridCol w="57946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92150">
                  <a:extLst>
                    <a:ext uri="{9D8B030D-6E8A-4147-A177-3AD203B41FA5}">
                      <a16:colId xmlns:a16="http://schemas.microsoft.com/office/drawing/2014/main" val="20005"/>
                    </a:ext>
                  </a:extLst>
                </a:gridCol>
              </a:tblGrid>
              <a:tr h="0">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Adobe 仿宋 Std R" pitchFamily="18" charset="-122"/>
                          <a:ea typeface="Adobe 仿宋 Std R" pitchFamily="18" charset="-122"/>
                        </a:rPr>
                        <a:t>知识点</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Adobe 仿宋 Std R" pitchFamily="18" charset="-122"/>
                          <a:ea typeface="Adobe 仿宋 Std R" pitchFamily="18" charset="-122"/>
                        </a:rPr>
                        <a:t>听</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Adobe 仿宋 Std R" pitchFamily="18" charset="-122"/>
                          <a:ea typeface="Adobe 仿宋 Std R" pitchFamily="18" charset="-122"/>
                        </a:rPr>
                        <a:t>看</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Adobe 仿宋 Std R" pitchFamily="18" charset="-122"/>
                          <a:ea typeface="Adobe 仿宋 Std R" pitchFamily="18" charset="-122"/>
                        </a:rPr>
                        <a:t>抄</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Adobe 仿宋 Std R" pitchFamily="18" charset="-122"/>
                          <a:ea typeface="Adobe 仿宋 Std R" pitchFamily="18" charset="-122"/>
                        </a:rPr>
                        <a:t>改</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rgbClr val="FFFFFF"/>
                          </a:solidFill>
                          <a:effectLst/>
                          <a:latin typeface="Adobe 仿宋 Std R" pitchFamily="18" charset="-122"/>
                          <a:ea typeface="Adobe 仿宋 Std R" pitchFamily="18" charset="-122"/>
                        </a:rPr>
                        <a:t>写</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492278">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Ajax</a:t>
                      </a: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异步请求</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1"/>
                  </a:ext>
                </a:extLst>
              </a:tr>
              <a:tr h="450941">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XMLHttpRequest</a:t>
                      </a: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对象属性及方法</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2"/>
                  </a:ext>
                </a:extLst>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Ajax</a:t>
                      </a: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应用</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3"/>
                  </a:ext>
                </a:extLst>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JSON</a:t>
                      </a: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数据格式</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4"/>
                  </a:ext>
                </a:extLst>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JSON</a:t>
                      </a: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在</a:t>
                      </a:r>
                      <a:r>
                        <a:rPr kumimoji="0" lang="en-US"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JavaScript</a:t>
                      </a: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中的使用</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8D7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8D7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8D7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8D7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8D7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8D7DE"/>
                    </a:solidFill>
                  </a:tcPr>
                </a:tc>
                <a:extLst>
                  <a:ext uri="{0D108BD9-81ED-4DB2-BD59-A6C34878D82A}">
                    <a16:rowId xmlns:a16="http://schemas.microsoft.com/office/drawing/2014/main" val="10005"/>
                  </a:ext>
                </a:extLst>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JSON</a:t>
                      </a: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在</a:t>
                      </a:r>
                      <a:r>
                        <a:rPr kumimoji="0" lang="en-US"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Ajax</a:t>
                      </a: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中的使用</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6"/>
                  </a:ext>
                </a:extLst>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jQuery</a:t>
                      </a: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对</a:t>
                      </a:r>
                      <a:r>
                        <a:rPr kumimoji="0" lang="en-US"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Ajax</a:t>
                      </a: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的实现</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8D7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8D7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8D7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8D7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8D7D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8D7DE"/>
                    </a:solidFill>
                  </a:tcPr>
                </a:tc>
                <a:extLst>
                  <a:ext uri="{0D108BD9-81ED-4DB2-BD59-A6C34878D82A}">
                    <a16:rowId xmlns:a16="http://schemas.microsoft.com/office/drawing/2014/main" val="10007"/>
                  </a:ext>
                </a:extLst>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基于</a:t>
                      </a:r>
                      <a:r>
                        <a:rPr kumimoji="0" lang="en-US" altLang="en-US" sz="1800" b="1" i="0" u="none" strike="noStrike" kern="1200" cap="none" normalizeH="0" baseline="0" dirty="0" err="1">
                          <a:ln>
                            <a:noFill/>
                          </a:ln>
                          <a:solidFill>
                            <a:schemeClr val="tx1">
                              <a:lumMod val="75000"/>
                              <a:lumOff val="25000"/>
                            </a:schemeClr>
                          </a:solidFill>
                          <a:effectLst/>
                          <a:latin typeface="Adobe 仿宋 Std R" pitchFamily="18" charset="-122"/>
                          <a:ea typeface="Adobe 仿宋 Std R" pitchFamily="18" charset="-122"/>
                          <a:cs typeface="+mn-cs"/>
                        </a:rPr>
                        <a:t>jQuery</a:t>
                      </a: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的</a:t>
                      </a:r>
                      <a:r>
                        <a:rPr kumimoji="0" lang="en-US"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Ajax</a:t>
                      </a:r>
                      <a:r>
                        <a:rPr kumimoji="0" lang="zh-CN" altLang="en-US" sz="1800" b="1" i="0" u="none" strike="noStrike" kern="1200" cap="none" normalizeH="0" baseline="0" dirty="0">
                          <a:ln>
                            <a:noFill/>
                          </a:ln>
                          <a:solidFill>
                            <a:schemeClr val="tx1">
                              <a:lumMod val="75000"/>
                              <a:lumOff val="25000"/>
                            </a:schemeClr>
                          </a:solidFill>
                          <a:effectLst/>
                          <a:latin typeface="Adobe 仿宋 Std R" pitchFamily="18" charset="-122"/>
                          <a:ea typeface="Adobe 仿宋 Std R" pitchFamily="18" charset="-122"/>
                          <a:cs typeface="+mn-cs"/>
                        </a:rPr>
                        <a:t>应用</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dirty="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lumMod val="20000"/>
                        <a:lumOff val="80000"/>
                      </a:schemeClr>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pPr lvl="0"/>
            <a:r>
              <a:rPr sz="1800" dirty="0"/>
              <a:t>DOM</a:t>
            </a:r>
            <a:r>
              <a:rPr lang="zh-CN" sz="1800" dirty="0"/>
              <a:t>的遍历和操作</a:t>
            </a:r>
          </a:p>
          <a:p>
            <a:r>
              <a:rPr lang="zh-CN" sz="1800" dirty="0"/>
              <a:t>【示例】</a:t>
            </a:r>
            <a:r>
              <a:rPr lang="zh-CN" altLang="en-US" sz="1800" dirty="0"/>
              <a:t>从页面中选择一个</a:t>
            </a:r>
            <a:r>
              <a:rPr sz="1800" dirty="0"/>
              <a:t>class</a:t>
            </a:r>
            <a:r>
              <a:rPr lang="zh-CN" altLang="en-US" sz="1800" dirty="0"/>
              <a:t>名称为“</a:t>
            </a:r>
            <a:r>
              <a:rPr sz="1800" dirty="0"/>
              <a:t>continue”</a:t>
            </a:r>
            <a:r>
              <a:rPr lang="zh-CN" altLang="en-US" sz="1800" dirty="0"/>
              <a:t>的</a:t>
            </a:r>
            <a:r>
              <a:rPr sz="1800" dirty="0"/>
              <a:t>&lt;button&gt;</a:t>
            </a:r>
            <a:r>
              <a:rPr lang="zh-CN" altLang="en-US" sz="1800" dirty="0"/>
              <a:t>元素，并将其提示信息设为“</a:t>
            </a:r>
            <a:r>
              <a:rPr sz="1800" dirty="0"/>
              <a:t>Next Step...”</a:t>
            </a:r>
          </a:p>
          <a:p>
            <a:endParaRPr sz="1800" dirty="0"/>
          </a:p>
          <a:p>
            <a:pPr lvl="0"/>
            <a:r>
              <a:rPr lang="zh-CN" sz="1800" dirty="0"/>
              <a:t>事件处理</a:t>
            </a:r>
          </a:p>
          <a:p>
            <a:r>
              <a:rPr lang="zh-CN" sz="1800" dirty="0"/>
              <a:t>【示例】</a:t>
            </a:r>
            <a:r>
              <a:rPr lang="zh-CN" altLang="en-US" sz="1800" dirty="0"/>
              <a:t>从页面中选择一个</a:t>
            </a:r>
            <a:r>
              <a:rPr sz="1800" dirty="0"/>
              <a:t>id</a:t>
            </a:r>
            <a:r>
              <a:rPr lang="zh-CN" altLang="en-US" sz="1800" dirty="0"/>
              <a:t>值为“</a:t>
            </a:r>
            <a:r>
              <a:rPr sz="1800" dirty="0"/>
              <a:t>banner-message</a:t>
            </a:r>
            <a:r>
              <a:rPr lang="zh-CN" altLang="en-US" sz="1800" dirty="0"/>
              <a:t>”的隐藏对象，在</a:t>
            </a:r>
            <a:r>
              <a:rPr sz="1800" dirty="0"/>
              <a:t>id</a:t>
            </a:r>
            <a:r>
              <a:rPr lang="zh-CN" altLang="en-US" sz="1800" dirty="0"/>
              <a:t>值为“</a:t>
            </a:r>
            <a:r>
              <a:rPr sz="1800" dirty="0"/>
              <a:t>button-container</a:t>
            </a:r>
            <a:r>
              <a:rPr lang="zh-CN" altLang="en-US" sz="1800" dirty="0"/>
              <a:t>”的按钮被单击时，使其变为可见的</a:t>
            </a:r>
            <a:endParaRPr lang="zh-CN" sz="1800" dirty="0"/>
          </a:p>
          <a:p>
            <a:endParaRPr lang="zh-CN" dirty="0"/>
          </a:p>
          <a:p>
            <a:endParaRPr dirty="0"/>
          </a:p>
        </p:txBody>
      </p:sp>
      <p:sp>
        <p:nvSpPr>
          <p:cNvPr id="4" name="标题 3"/>
          <p:cNvSpPr>
            <a:spLocks noGrp="1"/>
          </p:cNvSpPr>
          <p:nvPr>
            <p:ph type="title"/>
          </p:nvPr>
        </p:nvSpPr>
        <p:spPr>
          <a:xfrm>
            <a:off x="468316" y="17845"/>
            <a:ext cx="6175386" cy="410765"/>
          </a:xfrm>
        </p:spPr>
        <p:txBody>
          <a:bodyPr/>
          <a:lstStyle/>
          <a:p>
            <a:r>
              <a:rPr lang="en-US" dirty="0" err="1"/>
              <a:t>jQuery</a:t>
            </a:r>
            <a:r>
              <a:rPr dirty="0"/>
              <a:t>的核心功能</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占位符 7"/>
          <p:cNvSpPr>
            <a:spLocks noGrp="1"/>
          </p:cNvSpPr>
          <p:nvPr>
            <p:ph type="body" sz="quarter" idx="11"/>
          </p:nvPr>
        </p:nvSpPr>
        <p:spPr>
          <a:xfrm>
            <a:off x="928662" y="1908587"/>
            <a:ext cx="7358114" cy="377411"/>
          </a:xfrm>
        </p:spPr>
        <p:txBody>
          <a:bodyPr/>
          <a:lstStyle/>
          <a:p>
            <a:r>
              <a:rPr lang="en-US" sz="1400" dirty="0"/>
              <a:t>$( "</a:t>
            </a:r>
            <a:r>
              <a:rPr lang="en-US" sz="1400" dirty="0" err="1"/>
              <a:t>button.continue</a:t>
            </a:r>
            <a:r>
              <a:rPr lang="en-US" sz="1400" dirty="0"/>
              <a:t>" ).html( "Next Step..." ) </a:t>
            </a:r>
            <a:endParaRPr sz="1400" dirty="0"/>
          </a:p>
        </p:txBody>
      </p:sp>
      <p:sp>
        <p:nvSpPr>
          <p:cNvPr id="7" name="文本占位符 7"/>
          <p:cNvSpPr txBox="1">
            <a:spLocks/>
          </p:cNvSpPr>
          <p:nvPr/>
        </p:nvSpPr>
        <p:spPr bwMode="auto">
          <a:xfrm>
            <a:off x="928662" y="3714758"/>
            <a:ext cx="7358114" cy="1384995"/>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buClr>
                <a:schemeClr val="accent1"/>
              </a:buClr>
            </a:pPr>
            <a:r>
              <a:rPr kumimoji="1" lang="en-US" altLang="en-US" sz="1400" b="1" dirty="0" err="1">
                <a:latin typeface="Adobe 仿宋 Std R" pitchFamily="18" charset="-122"/>
                <a:ea typeface="Adobe 仿宋 Std R" pitchFamily="18" charset="-122"/>
                <a:cs typeface="宋体" charset="0"/>
              </a:rPr>
              <a:t>var</a:t>
            </a:r>
            <a:r>
              <a:rPr kumimoji="1" lang="en-US" altLang="en-US" sz="1400" b="1" dirty="0">
                <a:latin typeface="Adobe 仿宋 Std R" pitchFamily="18" charset="-122"/>
                <a:ea typeface="Adobe 仿宋 Std R" pitchFamily="18" charset="-122"/>
                <a:cs typeface="宋体" charset="0"/>
              </a:rPr>
              <a:t> </a:t>
            </a:r>
            <a:r>
              <a:rPr kumimoji="1" lang="en-US" altLang="en-US" sz="1400" b="1" dirty="0" err="1">
                <a:latin typeface="Adobe 仿宋 Std R" pitchFamily="18" charset="-122"/>
                <a:ea typeface="Adobe 仿宋 Std R" pitchFamily="18" charset="-122"/>
                <a:cs typeface="宋体" charset="0"/>
              </a:rPr>
              <a:t>hiddenBox</a:t>
            </a:r>
            <a:r>
              <a:rPr kumimoji="1" lang="en-US" altLang="en-US" sz="1400" b="1" dirty="0">
                <a:latin typeface="Adobe 仿宋 Std R" pitchFamily="18" charset="-122"/>
                <a:ea typeface="Adobe 仿宋 Std R" pitchFamily="18" charset="-122"/>
                <a:cs typeface="宋体" charset="0"/>
              </a:rPr>
              <a:t> = $( "#banner-message" );</a:t>
            </a:r>
            <a:endParaRPr kumimoji="1" lang="zh-CN" altLang="en-US" sz="1400" b="1" dirty="0">
              <a:latin typeface="Adobe 仿宋 Std R" pitchFamily="18" charset="-122"/>
              <a:ea typeface="Adobe 仿宋 Std R" pitchFamily="18" charset="-122"/>
              <a:cs typeface="宋体" charset="0"/>
            </a:endParaRPr>
          </a:p>
          <a:p>
            <a:pPr fontAlgn="base">
              <a:lnSpc>
                <a:spcPct val="150000"/>
              </a:lnSpc>
              <a:spcBef>
                <a:spcPct val="0"/>
              </a:spcBef>
              <a:spcAft>
                <a:spcPct val="0"/>
              </a:spcAft>
              <a:buClr>
                <a:schemeClr val="accent1"/>
              </a:buClr>
            </a:pPr>
            <a:r>
              <a:rPr kumimoji="1" lang="en-US" altLang="en-US" sz="1400" b="1" dirty="0">
                <a:latin typeface="Adobe 仿宋 Std R" pitchFamily="18" charset="-122"/>
                <a:ea typeface="Adobe 仿宋 Std R" pitchFamily="18" charset="-122"/>
                <a:cs typeface="宋体" charset="0"/>
              </a:rPr>
              <a:t>$( "#button-container" ).on( "click", function( event ) {</a:t>
            </a:r>
            <a:endParaRPr kumimoji="1" lang="zh-CN" altLang="en-US" sz="1400" b="1" dirty="0">
              <a:latin typeface="Adobe 仿宋 Std R" pitchFamily="18" charset="-122"/>
              <a:ea typeface="Adobe 仿宋 Std R" pitchFamily="18" charset="-122"/>
              <a:cs typeface="宋体" charset="0"/>
            </a:endParaRPr>
          </a:p>
          <a:p>
            <a:pPr fontAlgn="base">
              <a:lnSpc>
                <a:spcPct val="150000"/>
              </a:lnSpc>
              <a:spcBef>
                <a:spcPct val="0"/>
              </a:spcBef>
              <a:spcAft>
                <a:spcPct val="0"/>
              </a:spcAft>
              <a:buClr>
                <a:schemeClr val="accent1"/>
              </a:buClr>
            </a:pPr>
            <a:r>
              <a:rPr kumimoji="1" lang="en-US" altLang="en-US" sz="1400" b="1" dirty="0">
                <a:latin typeface="Adobe 仿宋 Std R" pitchFamily="18" charset="-122"/>
                <a:ea typeface="Adobe 仿宋 Std R" pitchFamily="18" charset="-122"/>
                <a:cs typeface="宋体" charset="0"/>
              </a:rPr>
              <a:t>  </a:t>
            </a:r>
            <a:r>
              <a:rPr kumimoji="1" lang="en-US" altLang="en-US" sz="1400" b="1" dirty="0" err="1">
                <a:latin typeface="Adobe 仿宋 Std R" pitchFamily="18" charset="-122"/>
                <a:ea typeface="Adobe 仿宋 Std R" pitchFamily="18" charset="-122"/>
                <a:cs typeface="宋体" charset="0"/>
              </a:rPr>
              <a:t>hiddenBox.show</a:t>
            </a:r>
            <a:r>
              <a:rPr kumimoji="1" lang="en-US" altLang="en-US" sz="1400" b="1" dirty="0">
                <a:latin typeface="Adobe 仿宋 Std R" pitchFamily="18" charset="-122"/>
                <a:ea typeface="Adobe 仿宋 Std R" pitchFamily="18" charset="-122"/>
                <a:cs typeface="宋体" charset="0"/>
              </a:rPr>
              <a:t>();</a:t>
            </a:r>
            <a:endParaRPr kumimoji="1" lang="zh-CN" altLang="en-US" sz="1400" b="1" dirty="0">
              <a:latin typeface="Adobe 仿宋 Std R" pitchFamily="18" charset="-122"/>
              <a:ea typeface="Adobe 仿宋 Std R" pitchFamily="18" charset="-122"/>
              <a:cs typeface="宋体" charset="0"/>
            </a:endParaRPr>
          </a:p>
          <a:p>
            <a:pPr fontAlgn="base">
              <a:lnSpc>
                <a:spcPct val="150000"/>
              </a:lnSpc>
              <a:spcBef>
                <a:spcPct val="0"/>
              </a:spcBef>
              <a:spcAft>
                <a:spcPct val="0"/>
              </a:spcAft>
              <a:buClr>
                <a:schemeClr val="accent1"/>
              </a:buClr>
            </a:pPr>
            <a:r>
              <a:rPr kumimoji="1" lang="en-US" altLang="en-US" sz="1400" b="1" dirty="0">
                <a:latin typeface="Adobe 仿宋 Std R" pitchFamily="18" charset="-122"/>
                <a:ea typeface="Adobe 仿宋 Std R" pitchFamily="18" charset="-122"/>
                <a:cs typeface="宋体" charset="0"/>
              </a:rPr>
              <a:t>});</a:t>
            </a:r>
            <a:endParaRPr kumimoji="1" lang="zh-CN" altLang="en-US" sz="1400" b="1" dirty="0">
              <a:latin typeface="Adobe 仿宋 Std R" pitchFamily="18" charset="-122"/>
              <a:ea typeface="Adobe 仿宋 Std R" pitchFamily="18" charset="-122"/>
              <a:cs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Effect transition="in" filter="blinds(horizontal)">
                                      <p:cBhvr>
                                        <p:cTn id="13" dur="500"/>
                                        <p:tgtEl>
                                          <p:spTgt spid="5">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pPr lvl="0"/>
            <a:r>
              <a:rPr lang="zh-CN" sz="1800" dirty="0"/>
              <a:t>对</a:t>
            </a:r>
            <a:r>
              <a:rPr sz="1800" dirty="0"/>
              <a:t>Ajax</a:t>
            </a:r>
            <a:r>
              <a:rPr lang="zh-CN" sz="1800" dirty="0"/>
              <a:t>的实现</a:t>
            </a:r>
            <a:r>
              <a:rPr lang="zh-CN" altLang="en-US" sz="1800" dirty="0"/>
              <a:t>：</a:t>
            </a:r>
            <a:endParaRPr lang="zh-CN" sz="1800" dirty="0"/>
          </a:p>
          <a:p>
            <a:r>
              <a:rPr lang="zh-CN" sz="1800" dirty="0"/>
              <a:t>【示例】</a:t>
            </a:r>
            <a:r>
              <a:rPr lang="zh-CN" altLang="en-US" sz="1800" dirty="0"/>
              <a:t>向服务器端发送</a:t>
            </a:r>
            <a:r>
              <a:rPr sz="1800" dirty="0"/>
              <a:t>Ajax</a:t>
            </a:r>
            <a:r>
              <a:rPr lang="zh-CN" altLang="en-US" sz="1800" dirty="0"/>
              <a:t>异步请求，请求地址为“</a:t>
            </a:r>
            <a:r>
              <a:rPr sz="1800" dirty="0"/>
              <a:t>/api/getWeather</a:t>
            </a:r>
            <a:r>
              <a:rPr lang="zh-CN" altLang="en-US" sz="1800" dirty="0"/>
              <a:t>”；请求参数为“</a:t>
            </a:r>
            <a:r>
              <a:rPr sz="1800" dirty="0"/>
              <a:t>zipcode=97201</a:t>
            </a:r>
            <a:r>
              <a:rPr lang="zh-CN" altLang="en-US" sz="1800" dirty="0"/>
              <a:t>”；在响应成功时，用响应数据更新</a:t>
            </a:r>
            <a:r>
              <a:rPr sz="1800" dirty="0"/>
              <a:t>id</a:t>
            </a:r>
            <a:r>
              <a:rPr lang="zh-CN" altLang="en-US" sz="1800" dirty="0"/>
              <a:t>值为“</a:t>
            </a:r>
            <a:r>
              <a:rPr sz="1800" dirty="0"/>
              <a:t>weather-temp</a:t>
            </a:r>
            <a:r>
              <a:rPr lang="zh-CN" altLang="en-US" sz="1800" dirty="0"/>
              <a:t>”元素的内容</a:t>
            </a:r>
            <a:endParaRPr lang="zh-CN" sz="1800" dirty="0"/>
          </a:p>
        </p:txBody>
      </p:sp>
      <p:sp>
        <p:nvSpPr>
          <p:cNvPr id="4" name="标题 3"/>
          <p:cNvSpPr>
            <a:spLocks noGrp="1"/>
          </p:cNvSpPr>
          <p:nvPr>
            <p:ph type="title"/>
          </p:nvPr>
        </p:nvSpPr>
        <p:spPr>
          <a:xfrm>
            <a:off x="468316" y="17845"/>
            <a:ext cx="6175386" cy="410765"/>
          </a:xfrm>
        </p:spPr>
        <p:txBody>
          <a:bodyPr/>
          <a:lstStyle/>
          <a:p>
            <a:r>
              <a:rPr lang="en-US" dirty="0" err="1"/>
              <a:t>jQuery</a:t>
            </a:r>
            <a:r>
              <a:rPr dirty="0"/>
              <a:t>的核心功能</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文本占位符 7"/>
          <p:cNvSpPr>
            <a:spLocks noGrp="1"/>
          </p:cNvSpPr>
          <p:nvPr>
            <p:ph type="body" sz="quarter" idx="11"/>
          </p:nvPr>
        </p:nvSpPr>
        <p:spPr>
          <a:xfrm>
            <a:off x="571504" y="2360399"/>
            <a:ext cx="8215338" cy="2354491"/>
          </a:xfrm>
        </p:spPr>
        <p:txBody>
          <a:bodyPr/>
          <a:lstStyle/>
          <a:p>
            <a:r>
              <a:rPr lang="en-US" sz="1400" dirty="0"/>
              <a:t>$.</a:t>
            </a:r>
            <a:r>
              <a:rPr lang="en-US" sz="1400" dirty="0" err="1"/>
              <a:t>ajax</a:t>
            </a:r>
            <a:r>
              <a:rPr lang="en-US" sz="1400" dirty="0"/>
              <a:t>({</a:t>
            </a:r>
          </a:p>
          <a:p>
            <a:r>
              <a:rPr lang="en-US" sz="1400" dirty="0"/>
              <a:t>	</a:t>
            </a:r>
            <a:r>
              <a:rPr lang="en-US" sz="1400" dirty="0" err="1"/>
              <a:t>url</a:t>
            </a:r>
            <a:r>
              <a:rPr lang="en-US" sz="1400" dirty="0"/>
              <a:t>: "/</a:t>
            </a:r>
            <a:r>
              <a:rPr lang="en-US" sz="1400" dirty="0" err="1"/>
              <a:t>api</a:t>
            </a:r>
            <a:r>
              <a:rPr lang="en-US" sz="1400" dirty="0"/>
              <a:t>/</a:t>
            </a:r>
            <a:r>
              <a:rPr lang="en-US" sz="1400" dirty="0" err="1"/>
              <a:t>getWeather</a:t>
            </a:r>
            <a:r>
              <a:rPr lang="en-US" sz="1400" dirty="0"/>
              <a:t>",</a:t>
            </a:r>
          </a:p>
          <a:p>
            <a:r>
              <a:rPr lang="en-US" sz="1400" dirty="0"/>
              <a:t>	data: { </a:t>
            </a:r>
            <a:r>
              <a:rPr lang="en-US" sz="1400" dirty="0" err="1"/>
              <a:t>zipcode</a:t>
            </a:r>
            <a:r>
              <a:rPr lang="en-US" sz="1400" dirty="0"/>
              <a:t>: 97201 },</a:t>
            </a:r>
            <a:endParaRPr sz="1400" dirty="0"/>
          </a:p>
          <a:p>
            <a:r>
              <a:rPr lang="en-US" sz="1400" dirty="0"/>
              <a:t>	success: function( data ) {</a:t>
            </a:r>
            <a:endParaRPr sz="1400" dirty="0"/>
          </a:p>
          <a:p>
            <a:r>
              <a:rPr lang="en-US" sz="1400" dirty="0"/>
              <a:t>	      $( "#weather-temp" ).html( "&lt;strong&gt;" + data + "&lt;/strong&gt; degrees" );</a:t>
            </a:r>
          </a:p>
          <a:p>
            <a:r>
              <a:rPr lang="en-US" sz="1400" dirty="0"/>
              <a:t> 	 }</a:t>
            </a:r>
            <a:endParaRPr sz="1400" dirty="0"/>
          </a:p>
          <a:p>
            <a:r>
              <a:rPr lang="en-US" sz="1400" dirty="0"/>
              <a:t>});</a:t>
            </a:r>
            <a:endParaRPr sz="1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71489"/>
            <a:ext cx="8429679" cy="4357715"/>
          </a:xfrm>
        </p:spPr>
        <p:txBody>
          <a:bodyPr/>
          <a:lstStyle/>
          <a:p>
            <a:r>
              <a:rPr dirty="0"/>
              <a:t>jQuery</a:t>
            </a:r>
            <a:r>
              <a:rPr lang="zh-CN" dirty="0"/>
              <a:t>提供多个与</a:t>
            </a:r>
            <a:r>
              <a:rPr dirty="0"/>
              <a:t>Ajax</a:t>
            </a:r>
            <a:r>
              <a:rPr lang="zh-CN" dirty="0"/>
              <a:t>有关的方法。通过</a:t>
            </a:r>
            <a:r>
              <a:rPr dirty="0"/>
              <a:t>jQuery Ajax</a:t>
            </a:r>
            <a:r>
              <a:rPr lang="zh-CN" dirty="0"/>
              <a:t>方法，能够使用</a:t>
            </a:r>
            <a:r>
              <a:rPr dirty="0"/>
              <a:t>HTTP GET</a:t>
            </a:r>
            <a:r>
              <a:rPr lang="zh-CN" dirty="0"/>
              <a:t>或</a:t>
            </a:r>
            <a:r>
              <a:rPr dirty="0"/>
              <a:t>HTTP POST</a:t>
            </a:r>
            <a:r>
              <a:rPr lang="zh-CN" dirty="0"/>
              <a:t>请求从远程服务器上请求文本、</a:t>
            </a:r>
            <a:r>
              <a:rPr dirty="0"/>
              <a:t>HTML</a:t>
            </a:r>
            <a:r>
              <a:rPr lang="zh-CN" dirty="0"/>
              <a:t>、</a:t>
            </a:r>
            <a:r>
              <a:rPr dirty="0"/>
              <a:t>XML</a:t>
            </a:r>
            <a:r>
              <a:rPr lang="zh-CN" dirty="0"/>
              <a:t>或</a:t>
            </a:r>
            <a:r>
              <a:rPr dirty="0"/>
              <a:t>JSON</a:t>
            </a:r>
            <a:r>
              <a:rPr lang="zh-CN" dirty="0"/>
              <a:t>数据，同时能够把这些外部数据载入网页的被选元素中。</a:t>
            </a:r>
          </a:p>
          <a:p>
            <a:r>
              <a:rPr lang="zh-CN" dirty="0"/>
              <a:t>下面将分别</a:t>
            </a:r>
            <a:r>
              <a:rPr lang="zh-CN" altLang="en-US" dirty="0"/>
              <a:t>介绍如下</a:t>
            </a:r>
            <a:r>
              <a:rPr dirty="0"/>
              <a:t>jQuery</a:t>
            </a:r>
            <a:r>
              <a:rPr lang="zh-CN" dirty="0"/>
              <a:t>提供的</a:t>
            </a:r>
            <a:r>
              <a:rPr dirty="0"/>
              <a:t>Ajax</a:t>
            </a:r>
            <a:r>
              <a:rPr lang="zh-CN" dirty="0"/>
              <a:t>实现方法</a:t>
            </a:r>
            <a:r>
              <a:rPr lang="zh-CN" altLang="en-US" dirty="0"/>
              <a:t>：</a:t>
            </a:r>
            <a:endParaRPr dirty="0"/>
          </a:p>
          <a:p>
            <a:pPr lvl="1">
              <a:lnSpc>
                <a:spcPct val="150000"/>
              </a:lnSpc>
            </a:pPr>
            <a:r>
              <a:rPr i="0" dirty="0"/>
              <a:t>ajax()</a:t>
            </a:r>
            <a:r>
              <a:rPr lang="zh-CN" i="0" dirty="0"/>
              <a:t>方法</a:t>
            </a:r>
          </a:p>
          <a:p>
            <a:pPr lvl="1">
              <a:lnSpc>
                <a:spcPct val="150000"/>
              </a:lnSpc>
            </a:pPr>
            <a:r>
              <a:rPr i="0" dirty="0"/>
              <a:t>load()</a:t>
            </a:r>
            <a:r>
              <a:rPr lang="zh-CN" i="0" dirty="0"/>
              <a:t>方法</a:t>
            </a:r>
          </a:p>
          <a:p>
            <a:pPr lvl="1">
              <a:lnSpc>
                <a:spcPct val="150000"/>
              </a:lnSpc>
            </a:pPr>
            <a:r>
              <a:rPr i="0" dirty="0"/>
              <a:t>get()</a:t>
            </a:r>
            <a:r>
              <a:rPr lang="zh-CN" i="0" dirty="0"/>
              <a:t>和</a:t>
            </a:r>
            <a:r>
              <a:rPr i="0" dirty="0"/>
              <a:t>post()</a:t>
            </a:r>
            <a:r>
              <a:rPr lang="zh-CN" i="0" dirty="0"/>
              <a:t>方法</a:t>
            </a:r>
          </a:p>
          <a:p>
            <a:pPr lvl="1">
              <a:lnSpc>
                <a:spcPct val="150000"/>
              </a:lnSpc>
            </a:pPr>
            <a:r>
              <a:rPr i="0" dirty="0"/>
              <a:t>getJSON()</a:t>
            </a:r>
            <a:r>
              <a:rPr lang="zh-CN" i="0" dirty="0"/>
              <a:t>方法</a:t>
            </a:r>
          </a:p>
          <a:p>
            <a:pPr>
              <a:buNone/>
            </a:pPr>
            <a:endParaRPr lang="zh-CN" dirty="0"/>
          </a:p>
          <a:p>
            <a:endParaRPr sz="1400" dirty="0"/>
          </a:p>
        </p:txBody>
      </p:sp>
      <p:sp>
        <p:nvSpPr>
          <p:cNvPr id="4" name="标题 3"/>
          <p:cNvSpPr>
            <a:spLocks noGrp="1"/>
          </p:cNvSpPr>
          <p:nvPr>
            <p:ph type="title"/>
          </p:nvPr>
        </p:nvSpPr>
        <p:spPr>
          <a:xfrm>
            <a:off x="468316" y="17845"/>
            <a:ext cx="6175386" cy="410765"/>
          </a:xfrm>
        </p:spPr>
        <p:txBody>
          <a:bodyPr/>
          <a:lstStyle/>
          <a:p>
            <a:r>
              <a:rPr lang="en-US" dirty="0"/>
              <a:t>12.3.2  </a:t>
            </a:r>
            <a:r>
              <a:rPr lang="en-US" dirty="0" err="1"/>
              <a:t>jQuery</a:t>
            </a:r>
            <a:r>
              <a:rPr dirty="0"/>
              <a:t>对</a:t>
            </a:r>
            <a:r>
              <a:rPr lang="en-US" dirty="0"/>
              <a:t>Ajax</a:t>
            </a:r>
            <a:r>
              <a:rPr dirty="0"/>
              <a:t>的实现</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linds(horizontal)">
                                      <p:cBhvr>
                                        <p:cTn id="19" dur="500"/>
                                        <p:tgtEl>
                                          <p:spTgt spid="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pPr lvl="0"/>
            <a:r>
              <a:rPr dirty="0"/>
              <a:t>ajax()</a:t>
            </a:r>
            <a:r>
              <a:rPr lang="zh-CN" dirty="0"/>
              <a:t>方法</a:t>
            </a:r>
          </a:p>
          <a:p>
            <a:pPr lvl="1"/>
            <a:r>
              <a:rPr i="0" dirty="0"/>
              <a:t>jQuery</a:t>
            </a:r>
            <a:r>
              <a:rPr lang="zh-CN" i="0" dirty="0"/>
              <a:t>底层</a:t>
            </a:r>
            <a:r>
              <a:rPr i="0" dirty="0"/>
              <a:t>Ajax</a:t>
            </a:r>
            <a:r>
              <a:rPr lang="zh-CN" i="0" dirty="0"/>
              <a:t>实现（简单易用的高层实现可参见</a:t>
            </a:r>
            <a:r>
              <a:rPr i="0" dirty="0"/>
              <a:t>$.get()</a:t>
            </a:r>
            <a:r>
              <a:rPr lang="zh-CN" i="0" dirty="0"/>
              <a:t>、</a:t>
            </a:r>
            <a:r>
              <a:rPr i="0" dirty="0"/>
              <a:t>$.post()</a:t>
            </a:r>
            <a:r>
              <a:rPr lang="zh-CN" i="0" dirty="0"/>
              <a:t>等方法）。</a:t>
            </a:r>
            <a:r>
              <a:rPr i="0" dirty="0">
                <a:solidFill>
                  <a:srgbClr val="FF0000"/>
                </a:solidFill>
              </a:rPr>
              <a:t>$.ajax()</a:t>
            </a:r>
            <a:r>
              <a:rPr lang="zh-CN" i="0" dirty="0">
                <a:solidFill>
                  <a:srgbClr val="FF0000"/>
                </a:solidFill>
              </a:rPr>
              <a:t>方法返回其创建的</a:t>
            </a:r>
            <a:r>
              <a:rPr i="0" dirty="0">
                <a:solidFill>
                  <a:srgbClr val="FF0000"/>
                </a:solidFill>
              </a:rPr>
              <a:t>XMLHttpRequest</a:t>
            </a:r>
            <a:r>
              <a:rPr lang="zh-CN" i="0" dirty="0">
                <a:solidFill>
                  <a:srgbClr val="FF0000"/>
                </a:solidFill>
              </a:rPr>
              <a:t>对象</a:t>
            </a:r>
            <a:r>
              <a:rPr lang="zh-CN" i="0" dirty="0"/>
              <a:t>。大多数情况下无需直接操作该对象，但特殊情况下可用于手动终止请求。</a:t>
            </a:r>
          </a:p>
          <a:p>
            <a:pPr lvl="1"/>
            <a:r>
              <a:rPr i="0" dirty="0"/>
              <a:t>$.ajax()</a:t>
            </a:r>
            <a:r>
              <a:rPr lang="zh-CN" i="0" dirty="0"/>
              <a:t>只有一个参数：参数</a:t>
            </a:r>
            <a:r>
              <a:rPr i="0" dirty="0"/>
              <a:t>key/value</a:t>
            </a:r>
            <a:r>
              <a:rPr lang="zh-CN" i="0" dirty="0"/>
              <a:t>对象。包含各配置及回调函数信息。</a:t>
            </a:r>
          </a:p>
          <a:p>
            <a:r>
              <a:rPr lang="zh-CN" dirty="0"/>
              <a:t>【语法】</a:t>
            </a:r>
          </a:p>
          <a:p>
            <a:endParaRPr lang="zh-CN" dirty="0"/>
          </a:p>
          <a:p>
            <a:pPr lvl="1"/>
            <a:r>
              <a:rPr lang="zh-CN" i="0" dirty="0"/>
              <a:t>其中：</a:t>
            </a:r>
          </a:p>
          <a:p>
            <a:pPr lvl="2"/>
            <a:r>
              <a:rPr i="0" dirty="0"/>
              <a:t>options</a:t>
            </a:r>
            <a:r>
              <a:rPr lang="zh-CN" i="0" dirty="0"/>
              <a:t>：表示</a:t>
            </a:r>
            <a:r>
              <a:rPr i="0" dirty="0"/>
              <a:t>AJAX</a:t>
            </a:r>
            <a:r>
              <a:rPr lang="zh-CN" i="0" dirty="0"/>
              <a:t>的请求设置，所有选项都是可选的；</a:t>
            </a:r>
          </a:p>
          <a:p>
            <a:pPr lvl="2"/>
            <a:r>
              <a:rPr lang="zh-CN" i="0" dirty="0"/>
              <a:t>方法返回</a:t>
            </a:r>
            <a:r>
              <a:rPr i="0" dirty="0"/>
              <a:t>XMLHttpRequest</a:t>
            </a:r>
            <a:r>
              <a:rPr lang="zh-CN" i="0" dirty="0"/>
              <a:t>对象。</a:t>
            </a:r>
          </a:p>
          <a:p>
            <a:endParaRPr lang="zh-CN" dirty="0"/>
          </a:p>
          <a:p>
            <a:endParaRPr dirty="0"/>
          </a:p>
        </p:txBody>
      </p:sp>
      <p:sp>
        <p:nvSpPr>
          <p:cNvPr id="4" name="标题 3"/>
          <p:cNvSpPr>
            <a:spLocks noGrp="1"/>
          </p:cNvSpPr>
          <p:nvPr>
            <p:ph type="title"/>
          </p:nvPr>
        </p:nvSpPr>
        <p:spPr>
          <a:xfrm>
            <a:off x="468316" y="17845"/>
            <a:ext cx="5889634" cy="410765"/>
          </a:xfrm>
        </p:spPr>
        <p:txBody>
          <a:bodyPr/>
          <a:lstStyle/>
          <a:p>
            <a:pPr lvl="0"/>
            <a:r>
              <a:rPr lang="en-US" dirty="0" err="1"/>
              <a:t>ajax</a:t>
            </a:r>
            <a:r>
              <a:rPr lang="en-US" dirty="0"/>
              <a:t>()</a:t>
            </a:r>
            <a:r>
              <a:rPr dirty="0"/>
              <a:t>方法</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6"/>
          <p:cNvSpPr>
            <a:spLocks noGrp="1"/>
          </p:cNvSpPr>
          <p:nvPr>
            <p:ph type="body" sz="quarter" idx="11"/>
          </p:nvPr>
        </p:nvSpPr>
        <p:spPr>
          <a:xfrm>
            <a:off x="1000100" y="3000378"/>
            <a:ext cx="6357956" cy="418191"/>
          </a:xfrm>
        </p:spPr>
        <p:txBody>
          <a:bodyPr/>
          <a:lstStyle/>
          <a:p>
            <a:r>
              <a:rPr lang="en-US" sz="1600" dirty="0"/>
              <a:t>$.</a:t>
            </a:r>
            <a:r>
              <a:rPr lang="en-US" sz="1600" dirty="0" err="1"/>
              <a:t>ajax</a:t>
            </a:r>
            <a:r>
              <a:rPr lang="en-US" sz="1600" dirty="0"/>
              <a:t>(options)</a:t>
            </a:r>
            <a:endParaRPr sz="16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r>
              <a:rPr dirty="0"/>
              <a:t>$.ajax(options)</a:t>
            </a:r>
            <a:r>
              <a:rPr lang="zh-CN" altLang="en-US" dirty="0"/>
              <a:t>方法中的部分参数</a:t>
            </a:r>
            <a:r>
              <a:rPr lang="zh-CN" dirty="0"/>
              <a:t>及含义</a:t>
            </a:r>
            <a:endParaRPr dirty="0"/>
          </a:p>
          <a:p>
            <a:endParaRPr lang="zh-CN" dirty="0"/>
          </a:p>
          <a:p>
            <a:endParaRPr dirty="0"/>
          </a:p>
        </p:txBody>
      </p:sp>
      <p:sp>
        <p:nvSpPr>
          <p:cNvPr id="4" name="标题 3"/>
          <p:cNvSpPr>
            <a:spLocks noGrp="1"/>
          </p:cNvSpPr>
          <p:nvPr>
            <p:ph type="title"/>
          </p:nvPr>
        </p:nvSpPr>
        <p:spPr>
          <a:xfrm>
            <a:off x="468316" y="17845"/>
            <a:ext cx="5889634" cy="410765"/>
          </a:xfrm>
        </p:spPr>
        <p:txBody>
          <a:bodyPr/>
          <a:lstStyle/>
          <a:p>
            <a:pPr lvl="0"/>
            <a:r>
              <a:rPr lang="en-US" dirty="0" err="1"/>
              <a:t>ajax</a:t>
            </a:r>
            <a:r>
              <a:rPr lang="en-US" dirty="0"/>
              <a:t>()</a:t>
            </a:r>
            <a:r>
              <a:rPr dirty="0"/>
              <a:t>方法</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表格 7"/>
          <p:cNvGraphicFramePr>
            <a:graphicFrameLocks noGrp="1"/>
          </p:cNvGraphicFramePr>
          <p:nvPr/>
        </p:nvGraphicFramePr>
        <p:xfrm>
          <a:off x="714348" y="1255410"/>
          <a:ext cx="8001056" cy="3459480"/>
        </p:xfrm>
        <a:graphic>
          <a:graphicData uri="http://schemas.openxmlformats.org/drawingml/2006/table">
            <a:tbl>
              <a:tblPr firstRow="1" bandRow="1">
                <a:tableStyleId>{5C22544A-7EE6-4342-B048-85BDC9FD1C3A}</a:tableStyleId>
              </a:tblPr>
              <a:tblGrid>
                <a:gridCol w="2143140">
                  <a:extLst>
                    <a:ext uri="{9D8B030D-6E8A-4147-A177-3AD203B41FA5}">
                      <a16:colId xmlns:a16="http://schemas.microsoft.com/office/drawing/2014/main" val="20000"/>
                    </a:ext>
                  </a:extLst>
                </a:gridCol>
                <a:gridCol w="5857916">
                  <a:extLst>
                    <a:ext uri="{9D8B030D-6E8A-4147-A177-3AD203B41FA5}">
                      <a16:colId xmlns:a16="http://schemas.microsoft.com/office/drawing/2014/main" val="20001"/>
                    </a:ext>
                  </a:extLst>
                </a:gridCol>
              </a:tblGrid>
              <a:tr h="370840">
                <a:tc>
                  <a:txBody>
                    <a:bodyPr/>
                    <a:lstStyle/>
                    <a:p>
                      <a:r>
                        <a:rPr lang="zh-CN" altLang="en-US" dirty="0"/>
                        <a:t>属性</a:t>
                      </a:r>
                    </a:p>
                  </a:txBody>
                  <a:tcPr/>
                </a:tc>
                <a:tc>
                  <a:txBody>
                    <a:bodyPr/>
                    <a:lstStyle/>
                    <a:p>
                      <a:r>
                        <a:rPr lang="zh-CN" altLang="en-US" dirty="0"/>
                        <a:t>描述</a:t>
                      </a:r>
                    </a:p>
                  </a:txBody>
                  <a:tcPr/>
                </a:tc>
                <a:extLst>
                  <a:ext uri="{0D108BD9-81ED-4DB2-BD59-A6C34878D82A}">
                    <a16:rowId xmlns:a16="http://schemas.microsoft.com/office/drawing/2014/main" val="10000"/>
                  </a:ext>
                </a:extLst>
              </a:tr>
              <a:tr h="370840">
                <a:tc>
                  <a:txBody>
                    <a:bodyPr/>
                    <a:lstStyle/>
                    <a:p>
                      <a:pPr algn="just">
                        <a:spcAft>
                          <a:spcPts val="0"/>
                        </a:spcAft>
                      </a:pPr>
                      <a:r>
                        <a:rPr lang="en-US" sz="1400" kern="100" dirty="0" err="1">
                          <a:latin typeface="+mn-ea"/>
                          <a:ea typeface="+mn-ea"/>
                          <a:cs typeface="Times New Roman"/>
                        </a:rPr>
                        <a:t>url</a:t>
                      </a:r>
                      <a:r>
                        <a:rPr lang="en-US" sz="1400" kern="100" dirty="0">
                          <a:latin typeface="+mn-ea"/>
                          <a:ea typeface="+mn-ea"/>
                          <a:cs typeface="Times New Roman"/>
                        </a:rPr>
                        <a:t> (String)</a:t>
                      </a:r>
                      <a:endParaRPr lang="zh-CN" sz="1400" kern="100" dirty="0">
                        <a:latin typeface="+mn-ea"/>
                        <a:ea typeface="+mn-ea"/>
                        <a:cs typeface="Times New Roman"/>
                      </a:endParaRPr>
                    </a:p>
                  </a:txBody>
                  <a:tcPr marL="68580" marR="68580" marT="0" marB="0" anchor="ctr"/>
                </a:tc>
                <a:tc>
                  <a:txBody>
                    <a:bodyPr/>
                    <a:lstStyle/>
                    <a:p>
                      <a:pPr algn="just">
                        <a:spcAft>
                          <a:spcPts val="0"/>
                        </a:spcAft>
                      </a:pPr>
                      <a:r>
                        <a:rPr lang="zh-CN" sz="1400" kern="100" dirty="0">
                          <a:latin typeface="+mn-ea"/>
                          <a:ea typeface="+mn-ea"/>
                          <a:cs typeface="Times New Roman"/>
                        </a:rPr>
                        <a:t>默认当前页地址，发送请求的地址</a:t>
                      </a:r>
                    </a:p>
                  </a:txBody>
                  <a:tcPr marL="68580" marR="68580" marT="0" marB="0" anchor="ctr"/>
                </a:tc>
                <a:extLst>
                  <a:ext uri="{0D108BD9-81ED-4DB2-BD59-A6C34878D82A}">
                    <a16:rowId xmlns:a16="http://schemas.microsoft.com/office/drawing/2014/main" val="10001"/>
                  </a:ext>
                </a:extLst>
              </a:tr>
              <a:tr h="370840">
                <a:tc>
                  <a:txBody>
                    <a:bodyPr/>
                    <a:lstStyle/>
                    <a:p>
                      <a:pPr algn="just">
                        <a:spcAft>
                          <a:spcPts val="0"/>
                        </a:spcAft>
                      </a:pPr>
                      <a:r>
                        <a:rPr lang="en-US" sz="1400" kern="100" dirty="0">
                          <a:latin typeface="+mn-ea"/>
                          <a:ea typeface="+mn-ea"/>
                          <a:cs typeface="Times New Roman"/>
                        </a:rPr>
                        <a:t>type (String)</a:t>
                      </a:r>
                      <a:endParaRPr lang="zh-CN" sz="1400" kern="100" dirty="0">
                        <a:latin typeface="+mn-ea"/>
                        <a:ea typeface="+mn-ea"/>
                        <a:cs typeface="Times New Roman"/>
                      </a:endParaRPr>
                    </a:p>
                  </a:txBody>
                  <a:tcPr marL="68580" marR="68580" marT="0" marB="0" anchor="ctr"/>
                </a:tc>
                <a:tc>
                  <a:txBody>
                    <a:bodyPr/>
                    <a:lstStyle/>
                    <a:p>
                      <a:pPr algn="just">
                        <a:spcAft>
                          <a:spcPts val="0"/>
                        </a:spcAft>
                      </a:pPr>
                      <a:r>
                        <a:rPr lang="zh-CN" sz="1400" kern="100" dirty="0">
                          <a:latin typeface="+mn-ea"/>
                          <a:ea typeface="+mn-ea"/>
                          <a:cs typeface="Times New Roman"/>
                        </a:rPr>
                        <a:t>请求方式</a:t>
                      </a:r>
                      <a:r>
                        <a:rPr lang="en-US" sz="1400" kern="100" dirty="0">
                          <a:latin typeface="+mn-ea"/>
                          <a:ea typeface="+mn-ea"/>
                          <a:cs typeface="Times New Roman"/>
                        </a:rPr>
                        <a:t> ("POST" </a:t>
                      </a:r>
                      <a:r>
                        <a:rPr lang="zh-CN" sz="1400" kern="100" dirty="0">
                          <a:latin typeface="+mn-ea"/>
                          <a:ea typeface="+mn-ea"/>
                          <a:cs typeface="Times New Roman"/>
                        </a:rPr>
                        <a:t>或</a:t>
                      </a:r>
                      <a:r>
                        <a:rPr lang="en-US" sz="1400" kern="100" dirty="0">
                          <a:latin typeface="+mn-ea"/>
                          <a:ea typeface="+mn-ea"/>
                          <a:cs typeface="Times New Roman"/>
                        </a:rPr>
                        <a:t> "GET")</a:t>
                      </a:r>
                      <a:r>
                        <a:rPr lang="zh-CN" sz="1400" kern="100" dirty="0">
                          <a:latin typeface="+mn-ea"/>
                          <a:ea typeface="+mn-ea"/>
                          <a:cs typeface="Times New Roman"/>
                        </a:rPr>
                        <a:t>， 默认为</a:t>
                      </a:r>
                      <a:r>
                        <a:rPr lang="en-US" sz="1400" kern="100" dirty="0">
                          <a:latin typeface="+mn-ea"/>
                          <a:ea typeface="+mn-ea"/>
                          <a:cs typeface="Times New Roman"/>
                        </a:rPr>
                        <a:t> "GET"</a:t>
                      </a:r>
                      <a:r>
                        <a:rPr lang="zh-CN" sz="1400" kern="100" dirty="0">
                          <a:latin typeface="+mn-ea"/>
                          <a:ea typeface="+mn-ea"/>
                          <a:cs typeface="Times New Roman"/>
                        </a:rPr>
                        <a:t>。其它</a:t>
                      </a:r>
                      <a:r>
                        <a:rPr lang="en-US" sz="1400" kern="100" dirty="0">
                          <a:latin typeface="+mn-ea"/>
                          <a:ea typeface="+mn-ea"/>
                          <a:cs typeface="Times New Roman"/>
                        </a:rPr>
                        <a:t> HTTP </a:t>
                      </a:r>
                      <a:r>
                        <a:rPr lang="zh-CN" sz="1400" kern="100" dirty="0">
                          <a:latin typeface="+mn-ea"/>
                          <a:ea typeface="+mn-ea"/>
                          <a:cs typeface="Times New Roman"/>
                        </a:rPr>
                        <a:t>请求方法，如</a:t>
                      </a:r>
                      <a:r>
                        <a:rPr lang="en-US" sz="1400" kern="100" dirty="0">
                          <a:latin typeface="+mn-ea"/>
                          <a:ea typeface="+mn-ea"/>
                          <a:cs typeface="Times New Roman"/>
                        </a:rPr>
                        <a:t> PUT </a:t>
                      </a:r>
                      <a:r>
                        <a:rPr lang="zh-CN" sz="1400" kern="100" dirty="0">
                          <a:latin typeface="+mn-ea"/>
                          <a:ea typeface="+mn-ea"/>
                          <a:cs typeface="Times New Roman"/>
                        </a:rPr>
                        <a:t>和</a:t>
                      </a:r>
                      <a:r>
                        <a:rPr lang="en-US" sz="1400" kern="100" dirty="0">
                          <a:latin typeface="+mn-ea"/>
                          <a:ea typeface="+mn-ea"/>
                          <a:cs typeface="Times New Roman"/>
                        </a:rPr>
                        <a:t> DELETE </a:t>
                      </a:r>
                      <a:r>
                        <a:rPr lang="zh-CN" sz="1400" kern="100" dirty="0">
                          <a:latin typeface="+mn-ea"/>
                          <a:ea typeface="+mn-ea"/>
                          <a:cs typeface="Times New Roman"/>
                        </a:rPr>
                        <a:t>也可以使用，但仅部分浏览器支持</a:t>
                      </a:r>
                    </a:p>
                  </a:txBody>
                  <a:tcPr marL="68580" marR="68580" marT="0" marB="0" anchor="ctr"/>
                </a:tc>
                <a:extLst>
                  <a:ext uri="{0D108BD9-81ED-4DB2-BD59-A6C34878D82A}">
                    <a16:rowId xmlns:a16="http://schemas.microsoft.com/office/drawing/2014/main" val="10002"/>
                  </a:ext>
                </a:extLst>
              </a:tr>
              <a:tr h="370840">
                <a:tc>
                  <a:txBody>
                    <a:bodyPr/>
                    <a:lstStyle/>
                    <a:p>
                      <a:pPr algn="just">
                        <a:spcAft>
                          <a:spcPts val="0"/>
                        </a:spcAft>
                      </a:pPr>
                      <a:r>
                        <a:rPr lang="en-US" sz="1400" kern="100" dirty="0" err="1">
                          <a:latin typeface="+mn-ea"/>
                          <a:ea typeface="+mn-ea"/>
                          <a:cs typeface="Times New Roman"/>
                        </a:rPr>
                        <a:t>dataType</a:t>
                      </a:r>
                      <a:r>
                        <a:rPr lang="en-US" sz="1400" kern="100" dirty="0">
                          <a:latin typeface="+mn-ea"/>
                          <a:ea typeface="+mn-ea"/>
                          <a:cs typeface="Times New Roman"/>
                        </a:rPr>
                        <a:t> (String)</a:t>
                      </a:r>
                      <a:endParaRPr lang="zh-CN" sz="1400" kern="100" dirty="0">
                        <a:latin typeface="+mn-ea"/>
                        <a:ea typeface="+mn-ea"/>
                        <a:cs typeface="Times New Roman"/>
                      </a:endParaRPr>
                    </a:p>
                  </a:txBody>
                  <a:tcPr marL="68580" marR="68580" marT="0" marB="0" anchor="ctr"/>
                </a:tc>
                <a:tc>
                  <a:txBody>
                    <a:bodyPr/>
                    <a:lstStyle/>
                    <a:p>
                      <a:pPr algn="just">
                        <a:spcAft>
                          <a:spcPts val="0"/>
                        </a:spcAft>
                      </a:pPr>
                      <a:r>
                        <a:rPr lang="zh-CN" sz="1400" kern="100" dirty="0">
                          <a:latin typeface="+mn-ea"/>
                          <a:ea typeface="+mn-ea"/>
                          <a:cs typeface="Times New Roman"/>
                        </a:rPr>
                        <a:t>预期服务器返回的数据类型。如果不指定，</a:t>
                      </a:r>
                      <a:r>
                        <a:rPr lang="en-US" sz="1400" kern="100" dirty="0" err="1">
                          <a:latin typeface="+mn-ea"/>
                          <a:ea typeface="+mn-ea"/>
                          <a:cs typeface="Times New Roman"/>
                        </a:rPr>
                        <a:t>jQuery</a:t>
                      </a:r>
                      <a:r>
                        <a:rPr lang="zh-CN" sz="1400" kern="100" dirty="0">
                          <a:latin typeface="+mn-ea"/>
                          <a:ea typeface="+mn-ea"/>
                          <a:cs typeface="Times New Roman"/>
                        </a:rPr>
                        <a:t>将自动根据</a:t>
                      </a:r>
                      <a:r>
                        <a:rPr lang="en-US" sz="1400" kern="100" dirty="0">
                          <a:latin typeface="+mn-ea"/>
                          <a:ea typeface="+mn-ea"/>
                          <a:cs typeface="Times New Roman"/>
                        </a:rPr>
                        <a:t>HTTP</a:t>
                      </a:r>
                      <a:r>
                        <a:rPr lang="zh-CN" sz="1400" kern="100" dirty="0">
                          <a:latin typeface="+mn-ea"/>
                          <a:ea typeface="+mn-ea"/>
                          <a:cs typeface="Times New Roman"/>
                        </a:rPr>
                        <a:t>包</a:t>
                      </a:r>
                      <a:r>
                        <a:rPr lang="en-US" sz="1400" kern="100" dirty="0">
                          <a:latin typeface="+mn-ea"/>
                          <a:ea typeface="+mn-ea"/>
                          <a:cs typeface="Times New Roman"/>
                        </a:rPr>
                        <a:t>MIME</a:t>
                      </a:r>
                      <a:r>
                        <a:rPr lang="zh-CN" sz="1400" kern="100" dirty="0">
                          <a:latin typeface="+mn-ea"/>
                          <a:ea typeface="+mn-ea"/>
                          <a:cs typeface="Times New Roman"/>
                        </a:rPr>
                        <a:t>信息返回</a:t>
                      </a:r>
                      <a:r>
                        <a:rPr lang="en-US" sz="1400" kern="100" dirty="0" err="1">
                          <a:latin typeface="+mn-ea"/>
                          <a:ea typeface="+mn-ea"/>
                          <a:cs typeface="Times New Roman"/>
                        </a:rPr>
                        <a:t>responseXML</a:t>
                      </a:r>
                      <a:r>
                        <a:rPr lang="zh-CN" sz="1400" kern="100" dirty="0">
                          <a:latin typeface="+mn-ea"/>
                          <a:ea typeface="+mn-ea"/>
                          <a:cs typeface="Times New Roman"/>
                        </a:rPr>
                        <a:t>或</a:t>
                      </a:r>
                      <a:r>
                        <a:rPr lang="en-US" sz="1400" kern="100" dirty="0" err="1">
                          <a:latin typeface="+mn-ea"/>
                          <a:ea typeface="+mn-ea"/>
                          <a:cs typeface="Times New Roman"/>
                        </a:rPr>
                        <a:t>responseText</a:t>
                      </a:r>
                      <a:r>
                        <a:rPr lang="zh-CN" sz="1400" kern="100" dirty="0">
                          <a:latin typeface="+mn-ea"/>
                          <a:ea typeface="+mn-ea"/>
                          <a:cs typeface="Times New Roman"/>
                        </a:rPr>
                        <a:t>，并作为回调函数参数传递</a:t>
                      </a:r>
                      <a:r>
                        <a:rPr lang="zh-CN" altLang="en-US" sz="1400" kern="100" dirty="0">
                          <a:latin typeface="+mn-ea"/>
                          <a:ea typeface="+mn-ea"/>
                          <a:cs typeface="Times New Roman"/>
                        </a:rPr>
                        <a:t>。</a:t>
                      </a:r>
                      <a:r>
                        <a:rPr lang="zh-CN" sz="1400" kern="100" dirty="0">
                          <a:latin typeface="+mn-ea"/>
                          <a:ea typeface="+mn-ea"/>
                          <a:cs typeface="Times New Roman"/>
                        </a:rPr>
                        <a:t>可用值：</a:t>
                      </a:r>
                    </a:p>
                    <a:p>
                      <a:pPr algn="just">
                        <a:spcAft>
                          <a:spcPts val="0"/>
                        </a:spcAft>
                      </a:pPr>
                      <a:r>
                        <a:rPr lang="en-US" sz="1400" kern="100" dirty="0">
                          <a:latin typeface="+mn-ea"/>
                          <a:ea typeface="+mn-ea"/>
                          <a:cs typeface="Times New Roman"/>
                        </a:rPr>
                        <a:t>"xml"</a:t>
                      </a:r>
                      <a:r>
                        <a:rPr lang="zh-CN" sz="1400" kern="100" dirty="0">
                          <a:latin typeface="+mn-ea"/>
                          <a:ea typeface="+mn-ea"/>
                          <a:cs typeface="Times New Roman"/>
                        </a:rPr>
                        <a:t>：返回</a:t>
                      </a:r>
                      <a:r>
                        <a:rPr lang="en-US" sz="1400" kern="100" dirty="0">
                          <a:latin typeface="+mn-ea"/>
                          <a:ea typeface="+mn-ea"/>
                          <a:cs typeface="Times New Roman"/>
                        </a:rPr>
                        <a:t> XML </a:t>
                      </a:r>
                      <a:r>
                        <a:rPr lang="zh-CN" sz="1400" kern="100" dirty="0">
                          <a:latin typeface="+mn-ea"/>
                          <a:ea typeface="+mn-ea"/>
                          <a:cs typeface="Times New Roman"/>
                        </a:rPr>
                        <a:t>文档，可用</a:t>
                      </a:r>
                      <a:r>
                        <a:rPr lang="en-US" sz="1400" kern="100" dirty="0">
                          <a:latin typeface="+mn-ea"/>
                          <a:ea typeface="+mn-ea"/>
                          <a:cs typeface="Times New Roman"/>
                        </a:rPr>
                        <a:t> </a:t>
                      </a:r>
                      <a:r>
                        <a:rPr lang="en-US" sz="1400" kern="100" dirty="0" err="1">
                          <a:latin typeface="+mn-ea"/>
                          <a:ea typeface="+mn-ea"/>
                          <a:cs typeface="Times New Roman"/>
                        </a:rPr>
                        <a:t>jQuery</a:t>
                      </a:r>
                      <a:r>
                        <a:rPr lang="en-US" sz="1400" kern="100" dirty="0">
                          <a:latin typeface="+mn-ea"/>
                          <a:ea typeface="+mn-ea"/>
                          <a:cs typeface="Times New Roman"/>
                        </a:rPr>
                        <a:t> </a:t>
                      </a:r>
                      <a:r>
                        <a:rPr lang="zh-CN" sz="1400" kern="100" dirty="0">
                          <a:latin typeface="+mn-ea"/>
                          <a:ea typeface="+mn-ea"/>
                          <a:cs typeface="Times New Roman"/>
                        </a:rPr>
                        <a:t>处理；</a:t>
                      </a:r>
                    </a:p>
                    <a:p>
                      <a:pPr algn="just">
                        <a:spcAft>
                          <a:spcPts val="0"/>
                        </a:spcAft>
                      </a:pPr>
                      <a:r>
                        <a:rPr lang="en-US" sz="1400" kern="100" dirty="0">
                          <a:latin typeface="+mn-ea"/>
                          <a:ea typeface="+mn-ea"/>
                          <a:cs typeface="Times New Roman"/>
                        </a:rPr>
                        <a:t>"html"</a:t>
                      </a:r>
                      <a:r>
                        <a:rPr lang="zh-CN" sz="1400" kern="100" dirty="0">
                          <a:latin typeface="+mn-ea"/>
                          <a:ea typeface="+mn-ea"/>
                          <a:cs typeface="Times New Roman"/>
                        </a:rPr>
                        <a:t>：返回纯文本</a:t>
                      </a:r>
                      <a:r>
                        <a:rPr lang="en-US" sz="1400" kern="100" dirty="0">
                          <a:latin typeface="+mn-ea"/>
                          <a:ea typeface="+mn-ea"/>
                          <a:cs typeface="Times New Roman"/>
                        </a:rPr>
                        <a:t> HTML </a:t>
                      </a:r>
                      <a:r>
                        <a:rPr lang="zh-CN" sz="1400" kern="100" dirty="0">
                          <a:latin typeface="+mn-ea"/>
                          <a:ea typeface="+mn-ea"/>
                          <a:cs typeface="Times New Roman"/>
                        </a:rPr>
                        <a:t>信息；包含</a:t>
                      </a:r>
                      <a:r>
                        <a:rPr lang="en-US" sz="1400" kern="100" dirty="0">
                          <a:latin typeface="+mn-ea"/>
                          <a:ea typeface="+mn-ea"/>
                          <a:cs typeface="Times New Roman"/>
                        </a:rPr>
                        <a:t> script </a:t>
                      </a:r>
                      <a:r>
                        <a:rPr lang="zh-CN" sz="1400" kern="100" dirty="0">
                          <a:latin typeface="+mn-ea"/>
                          <a:ea typeface="+mn-ea"/>
                          <a:cs typeface="Times New Roman"/>
                        </a:rPr>
                        <a:t>元素； </a:t>
                      </a:r>
                    </a:p>
                    <a:p>
                      <a:pPr algn="just">
                        <a:spcAft>
                          <a:spcPts val="0"/>
                        </a:spcAft>
                      </a:pPr>
                      <a:r>
                        <a:rPr lang="en-US" sz="1400" kern="100" dirty="0">
                          <a:latin typeface="+mn-ea"/>
                          <a:ea typeface="+mn-ea"/>
                          <a:cs typeface="Times New Roman"/>
                        </a:rPr>
                        <a:t>"</a:t>
                      </a:r>
                      <a:r>
                        <a:rPr lang="en-US" sz="1400" kern="100" dirty="0" err="1">
                          <a:latin typeface="+mn-ea"/>
                          <a:ea typeface="+mn-ea"/>
                          <a:cs typeface="Times New Roman"/>
                        </a:rPr>
                        <a:t>json</a:t>
                      </a:r>
                      <a:r>
                        <a:rPr lang="en-US" sz="1400" kern="100" dirty="0">
                          <a:latin typeface="+mn-ea"/>
                          <a:ea typeface="+mn-ea"/>
                          <a:cs typeface="Times New Roman"/>
                        </a:rPr>
                        <a:t>"</a:t>
                      </a:r>
                      <a:r>
                        <a:rPr lang="zh-CN" sz="1400" kern="100" dirty="0">
                          <a:latin typeface="+mn-ea"/>
                          <a:ea typeface="+mn-ea"/>
                          <a:cs typeface="Times New Roman"/>
                        </a:rPr>
                        <a:t>：返回</a:t>
                      </a:r>
                      <a:r>
                        <a:rPr lang="en-US" sz="1400" kern="100" dirty="0">
                          <a:latin typeface="+mn-ea"/>
                          <a:ea typeface="+mn-ea"/>
                          <a:cs typeface="Times New Roman"/>
                        </a:rPr>
                        <a:t> JSON </a:t>
                      </a:r>
                      <a:r>
                        <a:rPr lang="zh-CN" sz="1400" kern="100" dirty="0">
                          <a:latin typeface="+mn-ea"/>
                          <a:ea typeface="+mn-ea"/>
                          <a:cs typeface="Times New Roman"/>
                        </a:rPr>
                        <a:t>数据；</a:t>
                      </a:r>
                    </a:p>
                    <a:p>
                      <a:pPr algn="just">
                        <a:spcAft>
                          <a:spcPts val="0"/>
                        </a:spcAft>
                      </a:pPr>
                      <a:r>
                        <a:rPr lang="en-US" sz="1400" kern="100" dirty="0">
                          <a:latin typeface="+mn-ea"/>
                          <a:ea typeface="+mn-ea"/>
                          <a:cs typeface="Times New Roman"/>
                        </a:rPr>
                        <a:t>“text”</a:t>
                      </a:r>
                      <a:r>
                        <a:rPr lang="zh-CN" sz="1400" kern="100" dirty="0">
                          <a:latin typeface="+mn-ea"/>
                          <a:ea typeface="+mn-ea"/>
                          <a:cs typeface="Times New Roman"/>
                        </a:rPr>
                        <a:t>：返回纯文本字符串</a:t>
                      </a:r>
                    </a:p>
                  </a:txBody>
                  <a:tcPr marL="68580" marR="68580" marT="0" marB="0" anchor="ctr"/>
                </a:tc>
                <a:extLst>
                  <a:ext uri="{0D108BD9-81ED-4DB2-BD59-A6C34878D82A}">
                    <a16:rowId xmlns:a16="http://schemas.microsoft.com/office/drawing/2014/main" val="10003"/>
                  </a:ext>
                </a:extLst>
              </a:tr>
              <a:tr h="370840">
                <a:tc>
                  <a:txBody>
                    <a:bodyPr/>
                    <a:lstStyle/>
                    <a:p>
                      <a:pPr algn="just">
                        <a:spcAft>
                          <a:spcPts val="0"/>
                        </a:spcAft>
                      </a:pPr>
                      <a:r>
                        <a:rPr lang="en-US" sz="1400" kern="100" dirty="0">
                          <a:latin typeface="+mn-ea"/>
                          <a:ea typeface="+mn-ea"/>
                          <a:cs typeface="Times New Roman"/>
                        </a:rPr>
                        <a:t>error (Function)</a:t>
                      </a:r>
                      <a:endParaRPr lang="zh-CN" sz="1400" kern="100" dirty="0">
                        <a:latin typeface="+mn-ea"/>
                        <a:ea typeface="+mn-ea"/>
                        <a:cs typeface="Times New Roman"/>
                      </a:endParaRPr>
                    </a:p>
                  </a:txBody>
                  <a:tcPr marL="68580" marR="68580" marT="0" marB="0" anchor="ctr"/>
                </a:tc>
                <a:tc>
                  <a:txBody>
                    <a:bodyPr/>
                    <a:lstStyle/>
                    <a:p>
                      <a:pPr algn="just">
                        <a:spcAft>
                          <a:spcPts val="0"/>
                        </a:spcAft>
                      </a:pPr>
                      <a:r>
                        <a:rPr lang="zh-CN" sz="1400" kern="100" dirty="0">
                          <a:latin typeface="+mn-ea"/>
                          <a:ea typeface="+mn-ea"/>
                          <a:cs typeface="Times New Roman"/>
                        </a:rPr>
                        <a:t>默认自动判断</a:t>
                      </a:r>
                      <a:r>
                        <a:rPr lang="en-US" sz="1400" kern="100" dirty="0">
                          <a:latin typeface="+mn-ea"/>
                          <a:ea typeface="+mn-ea"/>
                          <a:cs typeface="Times New Roman"/>
                        </a:rPr>
                        <a:t>xml</a:t>
                      </a:r>
                      <a:r>
                        <a:rPr lang="zh-CN" sz="1400" kern="100" dirty="0">
                          <a:latin typeface="+mn-ea"/>
                          <a:ea typeface="+mn-ea"/>
                          <a:cs typeface="Times New Roman"/>
                        </a:rPr>
                        <a:t>或</a:t>
                      </a:r>
                      <a:r>
                        <a:rPr lang="en-US" sz="1400" kern="100" dirty="0">
                          <a:latin typeface="+mn-ea"/>
                          <a:ea typeface="+mn-ea"/>
                          <a:cs typeface="Times New Roman"/>
                        </a:rPr>
                        <a:t>html</a:t>
                      </a:r>
                      <a:r>
                        <a:rPr lang="zh-CN" sz="1400" kern="100" dirty="0">
                          <a:latin typeface="+mn-ea"/>
                          <a:ea typeface="+mn-ea"/>
                          <a:cs typeface="Times New Roman"/>
                        </a:rPr>
                        <a:t>请求失败时</a:t>
                      </a:r>
                      <a:r>
                        <a:rPr lang="zh-CN" altLang="en-US" sz="1400" kern="100" dirty="0">
                          <a:latin typeface="+mn-ea"/>
                          <a:ea typeface="+mn-ea"/>
                          <a:cs typeface="Times New Roman"/>
                        </a:rPr>
                        <a:t>的</a:t>
                      </a:r>
                      <a:r>
                        <a:rPr lang="zh-CN" sz="1400" kern="100" dirty="0">
                          <a:latin typeface="+mn-ea"/>
                          <a:ea typeface="+mn-ea"/>
                          <a:cs typeface="Times New Roman"/>
                        </a:rPr>
                        <a:t>调用事件。参数：</a:t>
                      </a:r>
                      <a:r>
                        <a:rPr lang="en-US" sz="1400" kern="100" dirty="0" err="1">
                          <a:latin typeface="+mn-ea"/>
                          <a:ea typeface="+mn-ea"/>
                          <a:cs typeface="Times New Roman"/>
                        </a:rPr>
                        <a:t>XMLHttpRequest</a:t>
                      </a:r>
                      <a:r>
                        <a:rPr lang="zh-CN" sz="1400" kern="100" dirty="0">
                          <a:latin typeface="+mn-ea"/>
                          <a:ea typeface="+mn-ea"/>
                          <a:cs typeface="Times New Roman"/>
                        </a:rPr>
                        <a:t>对象、错误信息、捕获的错误对象（可选）</a:t>
                      </a:r>
                    </a:p>
                  </a:txBody>
                  <a:tcPr marL="68580" marR="68580" marT="0" marB="0" anchor="ctr"/>
                </a:tc>
                <a:extLst>
                  <a:ext uri="{0D108BD9-81ED-4DB2-BD59-A6C34878D82A}">
                    <a16:rowId xmlns:a16="http://schemas.microsoft.com/office/drawing/2014/main" val="10004"/>
                  </a:ext>
                </a:extLst>
              </a:tr>
              <a:tr h="370840">
                <a:tc>
                  <a:txBody>
                    <a:bodyPr/>
                    <a:lstStyle/>
                    <a:p>
                      <a:pPr algn="just">
                        <a:spcAft>
                          <a:spcPts val="0"/>
                        </a:spcAft>
                      </a:pPr>
                      <a:r>
                        <a:rPr lang="en-US" sz="1400" kern="100" dirty="0">
                          <a:latin typeface="+mn-ea"/>
                          <a:ea typeface="+mn-ea"/>
                          <a:cs typeface="Times New Roman"/>
                        </a:rPr>
                        <a:t>success (Function)</a:t>
                      </a:r>
                      <a:endParaRPr lang="zh-CN" sz="1400" kern="100" dirty="0">
                        <a:latin typeface="+mn-ea"/>
                        <a:ea typeface="+mn-ea"/>
                        <a:cs typeface="Times New Roman"/>
                      </a:endParaRPr>
                    </a:p>
                  </a:txBody>
                  <a:tcPr marL="68580" marR="68580" marT="0" marB="0" anchor="ctr"/>
                </a:tc>
                <a:tc>
                  <a:txBody>
                    <a:bodyPr/>
                    <a:lstStyle/>
                    <a:p>
                      <a:pPr algn="just">
                        <a:spcAft>
                          <a:spcPts val="0"/>
                        </a:spcAft>
                      </a:pPr>
                      <a:r>
                        <a:rPr lang="zh-CN" sz="1400" kern="100" dirty="0">
                          <a:latin typeface="+mn-ea"/>
                          <a:ea typeface="+mn-ea"/>
                          <a:cs typeface="Times New Roman"/>
                        </a:rPr>
                        <a:t>请求成功后回调函数。参数：服务器返回数据，数据格式</a:t>
                      </a: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r>
              <a:rPr lang="zh-CN" dirty="0"/>
              <a:t>【示例】</a:t>
            </a:r>
          </a:p>
          <a:p>
            <a:endParaRPr dirty="0"/>
          </a:p>
        </p:txBody>
      </p:sp>
      <p:sp>
        <p:nvSpPr>
          <p:cNvPr id="4" name="标题 3"/>
          <p:cNvSpPr>
            <a:spLocks noGrp="1"/>
          </p:cNvSpPr>
          <p:nvPr>
            <p:ph type="title"/>
          </p:nvPr>
        </p:nvSpPr>
        <p:spPr>
          <a:xfrm>
            <a:off x="468316" y="17845"/>
            <a:ext cx="5889634" cy="410765"/>
          </a:xfrm>
        </p:spPr>
        <p:txBody>
          <a:bodyPr/>
          <a:lstStyle/>
          <a:p>
            <a:pPr lvl="0"/>
            <a:r>
              <a:rPr lang="en-US" dirty="0" err="1"/>
              <a:t>ajax</a:t>
            </a:r>
            <a:r>
              <a:rPr lang="en-US" dirty="0"/>
              <a:t>()</a:t>
            </a:r>
            <a:r>
              <a:rPr dirty="0"/>
              <a:t>方法</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6"/>
          <p:cNvSpPr>
            <a:spLocks noGrp="1"/>
          </p:cNvSpPr>
          <p:nvPr>
            <p:ph type="body" sz="quarter" idx="11"/>
          </p:nvPr>
        </p:nvSpPr>
        <p:spPr>
          <a:xfrm>
            <a:off x="857224" y="1071552"/>
            <a:ext cx="6357956" cy="3932230"/>
          </a:xfrm>
        </p:spPr>
        <p:txBody>
          <a:bodyPr/>
          <a:lstStyle/>
          <a:p>
            <a:r>
              <a:rPr lang="en-US" sz="1400" dirty="0"/>
              <a:t>$.</a:t>
            </a:r>
            <a:r>
              <a:rPr lang="en-US" sz="1400" dirty="0" err="1"/>
              <a:t>ajax</a:t>
            </a:r>
            <a:r>
              <a:rPr lang="en-US" sz="1400" dirty="0"/>
              <a:t>({</a:t>
            </a:r>
            <a:endParaRPr sz="1400" dirty="0"/>
          </a:p>
          <a:p>
            <a:r>
              <a:rPr lang="en-US" sz="1400" dirty="0"/>
              <a:t>	</a:t>
            </a:r>
            <a:r>
              <a:rPr lang="en-US" sz="1400" dirty="0" err="1"/>
              <a:t>url</a:t>
            </a:r>
            <a:r>
              <a:rPr lang="en-US" sz="1400" dirty="0"/>
              <a:t>:'/</a:t>
            </a:r>
            <a:r>
              <a:rPr lang="en-US" sz="1400" dirty="0" err="1"/>
              <a:t>ExampleServlet</a:t>
            </a:r>
            <a:r>
              <a:rPr lang="en-US" sz="1400" dirty="0"/>
              <a:t>',</a:t>
            </a:r>
            <a:endParaRPr sz="1400" dirty="0"/>
          </a:p>
          <a:p>
            <a:r>
              <a:rPr lang="en-US" sz="1400" dirty="0"/>
              <a:t>	</a:t>
            </a:r>
            <a:r>
              <a:rPr lang="en-US" sz="1400" dirty="0" err="1"/>
              <a:t>type:'post</a:t>
            </a:r>
            <a:r>
              <a:rPr lang="en-US" sz="1400" dirty="0"/>
              <a:t>',</a:t>
            </a:r>
            <a:endParaRPr sz="1400" dirty="0"/>
          </a:p>
          <a:p>
            <a:r>
              <a:rPr lang="en-US" sz="1400" dirty="0"/>
              <a:t>	</a:t>
            </a:r>
            <a:r>
              <a:rPr lang="en-US" sz="1400" dirty="0" err="1"/>
              <a:t>dataType:'json</a:t>
            </a:r>
            <a:r>
              <a:rPr lang="en-US" sz="1400" dirty="0"/>
              <a:t>',</a:t>
            </a:r>
            <a:endParaRPr sz="1400" dirty="0"/>
          </a:p>
          <a:p>
            <a:r>
              <a:rPr lang="en-US" sz="1400" dirty="0"/>
              <a:t>	</a:t>
            </a:r>
            <a:r>
              <a:rPr lang="en-US" sz="1400" dirty="0" err="1"/>
              <a:t>success:function</a:t>
            </a:r>
            <a:r>
              <a:rPr lang="en-US" sz="1400" dirty="0"/>
              <a:t>(data){</a:t>
            </a:r>
            <a:endParaRPr sz="1400" dirty="0"/>
          </a:p>
          <a:p>
            <a:r>
              <a:rPr lang="en-US" sz="1400" dirty="0"/>
              <a:t>		alert('</a:t>
            </a:r>
            <a:r>
              <a:rPr sz="1400" dirty="0"/>
              <a:t>成功！</a:t>
            </a:r>
            <a:r>
              <a:rPr lang="en-US" sz="1400" dirty="0"/>
              <a:t>');</a:t>
            </a:r>
            <a:endParaRPr sz="1400" dirty="0"/>
          </a:p>
          <a:p>
            <a:r>
              <a:rPr lang="en-US" sz="1400" dirty="0"/>
              <a:t>		alert(data);</a:t>
            </a:r>
            <a:endParaRPr sz="1400" dirty="0"/>
          </a:p>
          <a:p>
            <a:r>
              <a:rPr lang="en-US" sz="1400" dirty="0"/>
              <a:t>	},</a:t>
            </a:r>
            <a:endParaRPr sz="1400" dirty="0"/>
          </a:p>
          <a:p>
            <a:r>
              <a:rPr lang="en-US" sz="1400" dirty="0"/>
              <a:t>	</a:t>
            </a:r>
            <a:r>
              <a:rPr lang="en-US" sz="1400" dirty="0" err="1"/>
              <a:t>error:function</a:t>
            </a:r>
            <a:r>
              <a:rPr lang="en-US" sz="1400" dirty="0"/>
              <a:t>(){</a:t>
            </a:r>
            <a:endParaRPr sz="1400" dirty="0"/>
          </a:p>
          <a:p>
            <a:r>
              <a:rPr lang="en-US" sz="1400" dirty="0"/>
              <a:t>		alert('</a:t>
            </a:r>
            <a:r>
              <a:rPr sz="1400" dirty="0"/>
              <a:t>内部错误！</a:t>
            </a:r>
            <a:r>
              <a:rPr lang="en-US" sz="1400" dirty="0"/>
              <a:t>');</a:t>
            </a:r>
            <a:endParaRPr sz="1400" dirty="0"/>
          </a:p>
          <a:p>
            <a:r>
              <a:rPr lang="en-US" sz="1400" dirty="0"/>
              <a:t>	}</a:t>
            </a:r>
            <a:endParaRPr sz="1400" dirty="0"/>
          </a:p>
          <a:p>
            <a:r>
              <a:rPr lang="en-US" sz="1400" dirty="0"/>
              <a:t>});</a:t>
            </a:r>
            <a:endParaRPr sz="1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r>
              <a:rPr lang="zh-CN" dirty="0"/>
              <a:t>【示例】</a:t>
            </a:r>
          </a:p>
          <a:p>
            <a:endParaRPr dirty="0"/>
          </a:p>
        </p:txBody>
      </p:sp>
      <p:sp>
        <p:nvSpPr>
          <p:cNvPr id="4" name="标题 3"/>
          <p:cNvSpPr>
            <a:spLocks noGrp="1"/>
          </p:cNvSpPr>
          <p:nvPr>
            <p:ph type="title"/>
          </p:nvPr>
        </p:nvSpPr>
        <p:spPr>
          <a:xfrm>
            <a:off x="468316" y="17845"/>
            <a:ext cx="5889634" cy="410765"/>
          </a:xfrm>
        </p:spPr>
        <p:txBody>
          <a:bodyPr/>
          <a:lstStyle/>
          <a:p>
            <a:pPr lvl="0"/>
            <a:r>
              <a:rPr lang="en-US" dirty="0" err="1"/>
              <a:t>ajax</a:t>
            </a:r>
            <a:r>
              <a:rPr lang="en-US" dirty="0"/>
              <a:t>()</a:t>
            </a:r>
            <a:r>
              <a:rPr dirty="0"/>
              <a:t>方法</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6"/>
          <p:cNvSpPr>
            <a:spLocks noGrp="1"/>
          </p:cNvSpPr>
          <p:nvPr>
            <p:ph type="body" sz="quarter" idx="11"/>
          </p:nvPr>
        </p:nvSpPr>
        <p:spPr>
          <a:xfrm>
            <a:off x="857224" y="1071552"/>
            <a:ext cx="7786742" cy="3937681"/>
          </a:xfrm>
        </p:spPr>
        <p:txBody>
          <a:bodyPr/>
          <a:lstStyle/>
          <a:p>
            <a:r>
              <a:rPr lang="en-US" sz="1200" dirty="0"/>
              <a:t> $.</a:t>
            </a:r>
            <a:r>
              <a:rPr lang="en-US" sz="1200" dirty="0" err="1"/>
              <a:t>ajax</a:t>
            </a:r>
            <a:r>
              <a:rPr lang="en-US" sz="1200" dirty="0"/>
              <a:t>({</a:t>
            </a:r>
            <a:endParaRPr sz="1200" dirty="0"/>
          </a:p>
          <a:p>
            <a:r>
              <a:rPr lang="en-US" sz="1200" dirty="0"/>
              <a:t>	</a:t>
            </a:r>
            <a:r>
              <a:rPr lang="en-US" sz="1200" dirty="0" err="1"/>
              <a:t>async</a:t>
            </a:r>
            <a:r>
              <a:rPr lang="en-US" sz="1200" dirty="0"/>
              <a:t> : false,</a:t>
            </a:r>
            <a:endParaRPr sz="1200" dirty="0"/>
          </a:p>
          <a:p>
            <a:r>
              <a:rPr lang="en-US" sz="1200" dirty="0"/>
              <a:t>	type: "POST",</a:t>
            </a:r>
            <a:endParaRPr sz="1200" dirty="0"/>
          </a:p>
          <a:p>
            <a:r>
              <a:rPr lang="en-US" sz="1200" dirty="0"/>
              <a:t>	</a:t>
            </a:r>
            <a:r>
              <a:rPr lang="en-US" sz="1200" dirty="0" err="1"/>
              <a:t>url</a:t>
            </a:r>
            <a:r>
              <a:rPr lang="en-US" sz="1200" dirty="0"/>
              <a:t>: "example.jsp",</a:t>
            </a:r>
            <a:endParaRPr sz="1200" dirty="0"/>
          </a:p>
          <a:p>
            <a:r>
              <a:rPr lang="en-US" sz="1200" dirty="0"/>
              <a:t>	data: "name=</a:t>
            </a:r>
            <a:r>
              <a:rPr lang="en-US" sz="1200" dirty="0" err="1"/>
              <a:t>John&amp;location</a:t>
            </a:r>
            <a:r>
              <a:rPr lang="en-US" sz="1200" dirty="0"/>
              <a:t>=Boston"</a:t>
            </a:r>
            <a:endParaRPr sz="1200" dirty="0"/>
          </a:p>
          <a:p>
            <a:r>
              <a:rPr lang="en-US" sz="1200" dirty="0"/>
              <a:t>}).success(function(</a:t>
            </a:r>
            <a:r>
              <a:rPr lang="en-US" sz="1200" dirty="0" err="1"/>
              <a:t>msg</a:t>
            </a:r>
            <a:r>
              <a:rPr lang="en-US" sz="1200" dirty="0"/>
              <a:t>){</a:t>
            </a:r>
            <a:endParaRPr sz="1200" dirty="0"/>
          </a:p>
          <a:p>
            <a:r>
              <a:rPr lang="en-US" sz="1200" dirty="0"/>
              <a:t>	alert("Data Saved: " + </a:t>
            </a:r>
            <a:r>
              <a:rPr lang="en-US" sz="1200" dirty="0" err="1"/>
              <a:t>msg</a:t>
            </a:r>
            <a:r>
              <a:rPr lang="en-US" sz="1200" dirty="0"/>
              <a:t>);</a:t>
            </a:r>
            <a:endParaRPr sz="1200" dirty="0"/>
          </a:p>
          <a:p>
            <a:r>
              <a:rPr lang="en-US" sz="1200" dirty="0"/>
              <a:t>}).error(function(</a:t>
            </a:r>
            <a:r>
              <a:rPr lang="en-US" sz="1200" dirty="0" err="1"/>
              <a:t>xmlHttpRequest,statusText,errorThrown</a:t>
            </a:r>
            <a:r>
              <a:rPr lang="en-US" sz="1200" dirty="0"/>
              <a:t>) {</a:t>
            </a:r>
            <a:endParaRPr sz="1200" dirty="0"/>
          </a:p>
          <a:p>
            <a:r>
              <a:rPr lang="en-US" sz="1200" dirty="0"/>
              <a:t>	alert(</a:t>
            </a:r>
            <a:endParaRPr sz="1200" dirty="0"/>
          </a:p>
          <a:p>
            <a:r>
              <a:rPr lang="en-US" sz="1200" dirty="0"/>
              <a:t>		"Your form submission failed.\n\n"</a:t>
            </a:r>
            <a:endParaRPr sz="1200" dirty="0"/>
          </a:p>
          <a:p>
            <a:r>
              <a:rPr lang="en-US" sz="1200" dirty="0"/>
              <a:t>		+ "XML Http Request: " + </a:t>
            </a:r>
            <a:r>
              <a:rPr lang="en-US" sz="1200" dirty="0" err="1"/>
              <a:t>JSON.stringify</a:t>
            </a:r>
            <a:r>
              <a:rPr lang="en-US" sz="1200" dirty="0"/>
              <a:t>(</a:t>
            </a:r>
            <a:r>
              <a:rPr lang="en-US" sz="1200" dirty="0" err="1"/>
              <a:t>xmlHttpRequest</a:t>
            </a:r>
            <a:r>
              <a:rPr lang="en-US" sz="1200" dirty="0"/>
              <a:t>)</a:t>
            </a:r>
            <a:endParaRPr sz="1200" dirty="0"/>
          </a:p>
          <a:p>
            <a:r>
              <a:rPr lang="en-US" sz="1200" dirty="0"/>
              <a:t>		+ ",\</a:t>
            </a:r>
            <a:r>
              <a:rPr lang="en-US" sz="1200" dirty="0" err="1"/>
              <a:t>nStatus</a:t>
            </a:r>
            <a:r>
              <a:rPr lang="en-US" sz="1200" dirty="0"/>
              <a:t> Text: " + </a:t>
            </a:r>
            <a:r>
              <a:rPr lang="en-US" sz="1200" dirty="0" err="1"/>
              <a:t>statusText</a:t>
            </a:r>
            <a:endParaRPr sz="1200" dirty="0"/>
          </a:p>
          <a:p>
            <a:r>
              <a:rPr lang="en-US" sz="1200" dirty="0"/>
              <a:t>		+ ",\</a:t>
            </a:r>
            <a:r>
              <a:rPr lang="en-US" sz="1200" dirty="0" err="1"/>
              <a:t>nError</a:t>
            </a:r>
            <a:r>
              <a:rPr lang="en-US" sz="1200" dirty="0"/>
              <a:t> Thrown: " + </a:t>
            </a:r>
            <a:r>
              <a:rPr lang="en-US" sz="1200" dirty="0" err="1"/>
              <a:t>errorThrown</a:t>
            </a:r>
            <a:r>
              <a:rPr lang="en-US" sz="1200" dirty="0"/>
              <a:t>);</a:t>
            </a:r>
            <a:endParaRPr sz="1200" dirty="0"/>
          </a:p>
          <a:p>
            <a:r>
              <a:rPr lang="en-US" sz="1200" dirty="0"/>
              <a:t>});</a:t>
            </a:r>
            <a:endParaRPr sz="12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r>
              <a:rPr sz="1800" dirty="0"/>
              <a:t>load()</a:t>
            </a:r>
            <a:r>
              <a:rPr lang="zh-CN" sz="1800" dirty="0"/>
              <a:t>方法是</a:t>
            </a:r>
            <a:r>
              <a:rPr sz="1800" dirty="0"/>
              <a:t>jQuery</a:t>
            </a:r>
            <a:r>
              <a:rPr lang="zh-CN" sz="1800" dirty="0"/>
              <a:t>中最为简单和常用的</a:t>
            </a:r>
            <a:r>
              <a:rPr sz="1800" dirty="0"/>
              <a:t>Ajax</a:t>
            </a:r>
            <a:r>
              <a:rPr lang="zh-CN" sz="1800" dirty="0"/>
              <a:t>方法。</a:t>
            </a:r>
            <a:r>
              <a:rPr sz="1800" dirty="0"/>
              <a:t>load()</a:t>
            </a:r>
            <a:r>
              <a:rPr lang="zh-CN" sz="1800" dirty="0"/>
              <a:t>方法从服务器加载数据，并把返回的数据放入被选元素中。</a:t>
            </a:r>
          </a:p>
          <a:p>
            <a:r>
              <a:rPr lang="zh-CN" sz="1800" dirty="0"/>
              <a:t>【语法】</a:t>
            </a:r>
          </a:p>
          <a:p>
            <a:endParaRPr lang="zh-CN" dirty="0"/>
          </a:p>
          <a:p>
            <a:pPr lvl="1"/>
            <a:r>
              <a:rPr lang="zh-CN" sz="1600" i="0" dirty="0"/>
              <a:t>其中：</a:t>
            </a:r>
          </a:p>
          <a:p>
            <a:pPr lvl="2"/>
            <a:r>
              <a:rPr sz="1400" i="0" dirty="0"/>
              <a:t>url</a:t>
            </a:r>
            <a:r>
              <a:rPr lang="zh-CN" sz="1400" i="0" dirty="0"/>
              <a:t>：必需参数，指定需要加载的</a:t>
            </a:r>
            <a:r>
              <a:rPr sz="1400" i="0" dirty="0"/>
              <a:t>URL</a:t>
            </a:r>
            <a:r>
              <a:rPr lang="zh-CN" sz="1400" i="0" dirty="0"/>
              <a:t>；</a:t>
            </a:r>
          </a:p>
          <a:p>
            <a:pPr lvl="2"/>
            <a:r>
              <a:rPr sz="1400" i="0" dirty="0"/>
              <a:t>data</a:t>
            </a:r>
            <a:r>
              <a:rPr lang="zh-CN" sz="1400" i="0" dirty="0"/>
              <a:t>：可选参数，规定与请求一同发送的查询字符串键</a:t>
            </a:r>
            <a:r>
              <a:rPr sz="1400" i="0" dirty="0"/>
              <a:t>/</a:t>
            </a:r>
            <a:r>
              <a:rPr lang="zh-CN" sz="1400" i="0" dirty="0"/>
              <a:t>值对集合；</a:t>
            </a:r>
          </a:p>
          <a:p>
            <a:pPr lvl="2"/>
            <a:r>
              <a:rPr sz="1400" i="0" dirty="0"/>
              <a:t>callback</a:t>
            </a:r>
            <a:r>
              <a:rPr lang="zh-CN" sz="1400" i="0" dirty="0"/>
              <a:t>：可选参数，请求成功完成时的回调函数。</a:t>
            </a:r>
            <a:endParaRPr lang="en-US" altLang="zh-CN" sz="1400" i="0" dirty="0"/>
          </a:p>
          <a:p>
            <a:r>
              <a:rPr lang="zh-CN" sz="1800" dirty="0"/>
              <a:t>【示例】</a:t>
            </a:r>
          </a:p>
          <a:p>
            <a:endParaRPr lang="zh-CN" i="0" dirty="0"/>
          </a:p>
          <a:p>
            <a:endParaRPr lang="zh-CN" dirty="0"/>
          </a:p>
          <a:p>
            <a:endParaRPr dirty="0"/>
          </a:p>
        </p:txBody>
      </p:sp>
      <p:sp>
        <p:nvSpPr>
          <p:cNvPr id="4" name="标题 3"/>
          <p:cNvSpPr>
            <a:spLocks noGrp="1"/>
          </p:cNvSpPr>
          <p:nvPr>
            <p:ph type="title"/>
          </p:nvPr>
        </p:nvSpPr>
        <p:spPr>
          <a:xfrm>
            <a:off x="468316" y="17845"/>
            <a:ext cx="5889634" cy="410765"/>
          </a:xfrm>
        </p:spPr>
        <p:txBody>
          <a:bodyPr/>
          <a:lstStyle/>
          <a:p>
            <a:pPr lvl="0"/>
            <a:r>
              <a:rPr lang="en-US" dirty="0"/>
              <a:t>load()</a:t>
            </a:r>
            <a:r>
              <a:rPr dirty="0"/>
              <a:t>方法</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6"/>
          <p:cNvSpPr>
            <a:spLocks noGrp="1"/>
          </p:cNvSpPr>
          <p:nvPr>
            <p:ph type="body" sz="quarter" idx="11"/>
          </p:nvPr>
        </p:nvSpPr>
        <p:spPr>
          <a:xfrm>
            <a:off x="1000100" y="1857370"/>
            <a:ext cx="6357956" cy="418191"/>
          </a:xfrm>
        </p:spPr>
        <p:txBody>
          <a:bodyPr/>
          <a:lstStyle/>
          <a:p>
            <a:r>
              <a:rPr lang="en-US" sz="1600" dirty="0"/>
              <a:t>$(selector).load(</a:t>
            </a:r>
            <a:r>
              <a:rPr lang="en-US" sz="1600" dirty="0" err="1"/>
              <a:t>url,data,callback</a:t>
            </a:r>
            <a:r>
              <a:rPr lang="en-US" sz="1600" dirty="0"/>
              <a:t>);</a:t>
            </a:r>
            <a:endParaRPr sz="1600" dirty="0"/>
          </a:p>
        </p:txBody>
      </p:sp>
      <p:sp>
        <p:nvSpPr>
          <p:cNvPr id="6" name="文本占位符 6"/>
          <p:cNvSpPr txBox="1">
            <a:spLocks/>
          </p:cNvSpPr>
          <p:nvPr/>
        </p:nvSpPr>
        <p:spPr bwMode="auto">
          <a:xfrm>
            <a:off x="1187624" y="3892624"/>
            <a:ext cx="6500858" cy="1107996"/>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buClr>
                <a:schemeClr val="accent1"/>
              </a:buClr>
            </a:pPr>
            <a:r>
              <a:rPr kumimoji="1" lang="en-US" altLang="en-US" sz="1400" b="1" dirty="0">
                <a:latin typeface="Adobe 仿宋 Std R" pitchFamily="18" charset="-122"/>
                <a:ea typeface="Adobe 仿宋 Std R" pitchFamily="18" charset="-122"/>
                <a:cs typeface="宋体" charset="0"/>
              </a:rPr>
              <a:t>&lt;div id="info"&gt;&lt;/div&gt;</a:t>
            </a:r>
            <a:endParaRPr kumimoji="1" lang="zh-CN" altLang="en-US" sz="1400" b="1" dirty="0">
              <a:latin typeface="Adobe 仿宋 Std R" pitchFamily="18" charset="-122"/>
              <a:ea typeface="Adobe 仿宋 Std R" pitchFamily="18" charset="-122"/>
              <a:cs typeface="宋体" charset="0"/>
            </a:endParaRPr>
          </a:p>
          <a:p>
            <a:pPr fontAlgn="base">
              <a:lnSpc>
                <a:spcPct val="150000"/>
              </a:lnSpc>
              <a:spcBef>
                <a:spcPct val="0"/>
              </a:spcBef>
              <a:spcAft>
                <a:spcPct val="0"/>
              </a:spcAft>
              <a:buClr>
                <a:schemeClr val="accent1"/>
              </a:buClr>
            </a:pPr>
            <a:r>
              <a:rPr kumimoji="1" lang="en-US" altLang="en-US" sz="1400" b="1" dirty="0">
                <a:latin typeface="Adobe 仿宋 Std R" pitchFamily="18" charset="-122"/>
                <a:ea typeface="Adobe 仿宋 Std R" pitchFamily="18" charset="-122"/>
                <a:cs typeface="宋体" charset="0"/>
              </a:rPr>
              <a:t>$("#info").load("infoList.jsp", {limit: 25}, function(){</a:t>
            </a:r>
            <a:endParaRPr kumimoji="1" lang="zh-CN" altLang="en-US" sz="1400" b="1" dirty="0">
              <a:latin typeface="Adobe 仿宋 Std R" pitchFamily="18" charset="-122"/>
              <a:ea typeface="Adobe 仿宋 Std R" pitchFamily="18" charset="-122"/>
              <a:cs typeface="宋体" charset="0"/>
            </a:endParaRPr>
          </a:p>
          <a:p>
            <a:pPr fontAlgn="base">
              <a:lnSpc>
                <a:spcPct val="150000"/>
              </a:lnSpc>
              <a:spcBef>
                <a:spcPct val="0"/>
              </a:spcBef>
              <a:spcAft>
                <a:spcPct val="0"/>
              </a:spcAft>
              <a:buClr>
                <a:schemeClr val="accent1"/>
              </a:buClr>
            </a:pPr>
            <a:r>
              <a:rPr kumimoji="1" lang="en-US" altLang="en-US" sz="1400" b="1" dirty="0">
                <a:latin typeface="Adobe 仿宋 Std R" pitchFamily="18" charset="-122"/>
                <a:ea typeface="Adobe 仿宋 Std R" pitchFamily="18" charset="-122"/>
                <a:cs typeface="宋体" charset="0"/>
              </a:rPr>
              <a:t>  	 alert("25</a:t>
            </a:r>
            <a:r>
              <a:rPr kumimoji="1" lang="zh-CN" altLang="en-US" sz="1400" b="1" dirty="0">
                <a:latin typeface="Adobe 仿宋 Std R" pitchFamily="18" charset="-122"/>
                <a:ea typeface="Adobe 仿宋 Std R" pitchFamily="18" charset="-122"/>
                <a:cs typeface="宋体" charset="0"/>
              </a:rPr>
              <a:t>条信息装载完成！</a:t>
            </a:r>
            <a:r>
              <a:rPr kumimoji="1" lang="en-US" altLang="en-US" sz="1400" b="1" dirty="0">
                <a:latin typeface="Adobe 仿宋 Std R" pitchFamily="18" charset="-122"/>
                <a:ea typeface="Adobe 仿宋 Std R" pitchFamily="18" charset="-122"/>
                <a:cs typeface="宋体" charset="0"/>
              </a:rPr>
              <a:t>");</a:t>
            </a:r>
            <a:r>
              <a:rPr kumimoji="1" lang="en-US" altLang="en-US" sz="1600" b="1" dirty="0">
                <a:latin typeface="Adobe 仿宋 Std R" pitchFamily="18" charset="-122"/>
                <a:ea typeface="Adobe 仿宋 Std R" pitchFamily="18" charset="-122"/>
                <a:cs typeface="宋体" charset="0"/>
              </a:rPr>
              <a:t>});</a:t>
            </a:r>
            <a:endParaRPr kumimoji="1" lang="zh-CN" altLang="en-US" sz="1600" b="1" dirty="0">
              <a:latin typeface="Adobe 仿宋 Std R" pitchFamily="18" charset="-122"/>
              <a:ea typeface="Adobe 仿宋 Std R" pitchFamily="18" charset="-122"/>
              <a:cs typeface="宋体"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r>
              <a:rPr dirty="0"/>
              <a:t>jQuery get()</a:t>
            </a:r>
            <a:r>
              <a:rPr lang="zh-CN" dirty="0"/>
              <a:t>和</a:t>
            </a:r>
            <a:r>
              <a:rPr dirty="0"/>
              <a:t>post()</a:t>
            </a:r>
            <a:r>
              <a:rPr lang="zh-CN" dirty="0"/>
              <a:t>方法用于通过</a:t>
            </a:r>
            <a:r>
              <a:rPr dirty="0"/>
              <a:t>HTTP GET</a:t>
            </a:r>
            <a:r>
              <a:rPr lang="zh-CN" dirty="0"/>
              <a:t>或</a:t>
            </a:r>
            <a:r>
              <a:rPr dirty="0"/>
              <a:t>POST</a:t>
            </a:r>
            <a:r>
              <a:rPr lang="zh-CN" dirty="0"/>
              <a:t>请求从服务器请求数据。</a:t>
            </a:r>
            <a:endParaRPr dirty="0"/>
          </a:p>
          <a:p>
            <a:r>
              <a:rPr dirty="0"/>
              <a:t>GET</a:t>
            </a:r>
            <a:r>
              <a:rPr lang="zh-CN" dirty="0"/>
              <a:t>基本上用于从服务器获得（取回）数据，</a:t>
            </a:r>
            <a:r>
              <a:rPr dirty="0"/>
              <a:t>GET</a:t>
            </a:r>
            <a:r>
              <a:rPr lang="zh-CN" dirty="0"/>
              <a:t>方法可能返回缓存数据；</a:t>
            </a:r>
            <a:endParaRPr dirty="0"/>
          </a:p>
          <a:p>
            <a:r>
              <a:rPr dirty="0"/>
              <a:t>POST</a:t>
            </a:r>
            <a:r>
              <a:rPr lang="zh-CN" dirty="0"/>
              <a:t>也可用于从服务器获取数据。不过，</a:t>
            </a:r>
            <a:r>
              <a:rPr dirty="0"/>
              <a:t>POST</a:t>
            </a:r>
            <a:r>
              <a:rPr lang="zh-CN" dirty="0"/>
              <a:t>方法不会缓存数据，并且常用于连同请求一起发送数据。</a:t>
            </a:r>
          </a:p>
          <a:p>
            <a:r>
              <a:rPr dirty="0"/>
              <a:t>get()</a:t>
            </a:r>
            <a:r>
              <a:rPr lang="zh-CN" dirty="0"/>
              <a:t>和</a:t>
            </a:r>
            <a:r>
              <a:rPr dirty="0"/>
              <a:t>post()</a:t>
            </a:r>
            <a:r>
              <a:rPr lang="zh-CN" dirty="0"/>
              <a:t>方法中的回调函数仅在请求成功时可调用。如果需要在出错时执行函数，需要使用</a:t>
            </a:r>
            <a:r>
              <a:rPr dirty="0"/>
              <a:t>$.ajax()</a:t>
            </a:r>
            <a:r>
              <a:rPr lang="zh-CN" dirty="0"/>
              <a:t>。</a:t>
            </a:r>
            <a:endParaRPr dirty="0"/>
          </a:p>
        </p:txBody>
      </p:sp>
      <p:sp>
        <p:nvSpPr>
          <p:cNvPr id="4" name="标题 3"/>
          <p:cNvSpPr>
            <a:spLocks noGrp="1"/>
          </p:cNvSpPr>
          <p:nvPr>
            <p:ph type="title"/>
          </p:nvPr>
        </p:nvSpPr>
        <p:spPr>
          <a:xfrm>
            <a:off x="468316" y="17845"/>
            <a:ext cx="5889634" cy="410765"/>
          </a:xfrm>
        </p:spPr>
        <p:txBody>
          <a:bodyPr/>
          <a:lstStyle/>
          <a:p>
            <a:pPr lvl="0"/>
            <a:r>
              <a:rPr lang="en-US" dirty="0"/>
              <a:t>get()</a:t>
            </a:r>
            <a:r>
              <a:rPr dirty="0"/>
              <a:t>和</a:t>
            </a:r>
            <a:r>
              <a:rPr lang="en-US" dirty="0"/>
              <a:t>post()</a:t>
            </a:r>
            <a:r>
              <a:rPr dirty="0"/>
              <a:t>方法</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r>
              <a:rPr dirty="0"/>
              <a:t>get()</a:t>
            </a:r>
            <a:r>
              <a:rPr lang="zh-CN" altLang="en-US" dirty="0"/>
              <a:t>方法：</a:t>
            </a:r>
            <a:endParaRPr dirty="0"/>
          </a:p>
          <a:p>
            <a:r>
              <a:rPr lang="zh-CN" dirty="0"/>
              <a:t>【语法】</a:t>
            </a:r>
            <a:endParaRPr dirty="0"/>
          </a:p>
          <a:p>
            <a:endParaRPr dirty="0"/>
          </a:p>
          <a:p>
            <a:pPr lvl="1"/>
            <a:r>
              <a:rPr lang="zh-CN" i="0" dirty="0"/>
              <a:t>其中：</a:t>
            </a:r>
          </a:p>
          <a:p>
            <a:pPr lvl="2"/>
            <a:r>
              <a:rPr i="0" dirty="0"/>
              <a:t>url</a:t>
            </a:r>
            <a:r>
              <a:rPr lang="zh-CN" i="0" dirty="0"/>
              <a:t>：必需参数，规定希望请求的</a:t>
            </a:r>
            <a:r>
              <a:rPr i="0" dirty="0"/>
              <a:t>URL</a:t>
            </a:r>
            <a:r>
              <a:rPr lang="zh-CN" i="0" dirty="0"/>
              <a:t>；</a:t>
            </a:r>
          </a:p>
          <a:p>
            <a:pPr lvl="2"/>
            <a:r>
              <a:rPr i="0" dirty="0"/>
              <a:t>data</a:t>
            </a:r>
            <a:r>
              <a:rPr lang="zh-CN" i="0" dirty="0"/>
              <a:t>：可选参数，规定连同请求发送的数据；</a:t>
            </a:r>
          </a:p>
          <a:p>
            <a:pPr lvl="2"/>
            <a:r>
              <a:rPr i="0" dirty="0"/>
              <a:t>callback</a:t>
            </a:r>
            <a:r>
              <a:rPr lang="zh-CN" i="0" dirty="0"/>
              <a:t>：可选参数，请求成功完成时的回调函数。</a:t>
            </a:r>
            <a:endParaRPr lang="en-US" altLang="zh-CN" i="0" dirty="0"/>
          </a:p>
          <a:p>
            <a:r>
              <a:rPr lang="zh-CN" dirty="0"/>
              <a:t>【示例】</a:t>
            </a:r>
          </a:p>
          <a:p>
            <a:endParaRPr lang="zh-CN" i="0" dirty="0"/>
          </a:p>
          <a:p>
            <a:endParaRPr lang="zh-CN" dirty="0"/>
          </a:p>
          <a:p>
            <a:endParaRPr dirty="0"/>
          </a:p>
        </p:txBody>
      </p:sp>
      <p:sp>
        <p:nvSpPr>
          <p:cNvPr id="4" name="标题 3"/>
          <p:cNvSpPr>
            <a:spLocks noGrp="1"/>
          </p:cNvSpPr>
          <p:nvPr>
            <p:ph type="title"/>
          </p:nvPr>
        </p:nvSpPr>
        <p:spPr>
          <a:xfrm>
            <a:off x="468316" y="17845"/>
            <a:ext cx="5889634" cy="410765"/>
          </a:xfrm>
        </p:spPr>
        <p:txBody>
          <a:bodyPr/>
          <a:lstStyle/>
          <a:p>
            <a:pPr lvl="0"/>
            <a:r>
              <a:rPr lang="en-US" dirty="0"/>
              <a:t>get()</a:t>
            </a:r>
            <a:r>
              <a:rPr dirty="0"/>
              <a:t> 方法</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6"/>
          <p:cNvSpPr>
            <a:spLocks noGrp="1"/>
          </p:cNvSpPr>
          <p:nvPr>
            <p:ph type="body" sz="quarter" idx="11"/>
          </p:nvPr>
        </p:nvSpPr>
        <p:spPr>
          <a:xfrm>
            <a:off x="928662" y="1571618"/>
            <a:ext cx="6357956" cy="418191"/>
          </a:xfrm>
        </p:spPr>
        <p:txBody>
          <a:bodyPr/>
          <a:lstStyle/>
          <a:p>
            <a:r>
              <a:rPr lang="en-US" sz="1600" dirty="0"/>
              <a:t>$.get(</a:t>
            </a:r>
            <a:r>
              <a:rPr lang="en-US" sz="1600" dirty="0" err="1"/>
              <a:t>url,data,callback</a:t>
            </a:r>
            <a:r>
              <a:rPr lang="en-US" sz="1600" dirty="0"/>
              <a:t>);</a:t>
            </a:r>
            <a:endParaRPr sz="1600" dirty="0"/>
          </a:p>
        </p:txBody>
      </p:sp>
      <p:sp>
        <p:nvSpPr>
          <p:cNvPr id="6" name="文本占位符 6"/>
          <p:cNvSpPr txBox="1">
            <a:spLocks/>
          </p:cNvSpPr>
          <p:nvPr/>
        </p:nvSpPr>
        <p:spPr bwMode="auto">
          <a:xfrm>
            <a:off x="928662" y="3786196"/>
            <a:ext cx="6357956" cy="1346907"/>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buClr>
                <a:schemeClr val="accent1"/>
              </a:buClr>
            </a:pPr>
            <a:r>
              <a:rPr kumimoji="1" lang="en-US" altLang="en-US" sz="1400" b="1" dirty="0">
                <a:latin typeface="Adobe 仿宋 Std R" pitchFamily="18" charset="-122"/>
                <a:ea typeface="Adobe 仿宋 Std R" pitchFamily="18" charset="-122"/>
                <a:cs typeface="宋体" charset="0"/>
              </a:rPr>
              <a:t>$.get("test.jsp", { name: "John", time: "2pm" },</a:t>
            </a:r>
            <a:endParaRPr kumimoji="1" lang="zh-CN" altLang="en-US" sz="1400" b="1" dirty="0">
              <a:latin typeface="Adobe 仿宋 Std R" pitchFamily="18" charset="-122"/>
              <a:ea typeface="Adobe 仿宋 Std R" pitchFamily="18" charset="-122"/>
              <a:cs typeface="宋体" charset="0"/>
            </a:endParaRPr>
          </a:p>
          <a:p>
            <a:pPr fontAlgn="base">
              <a:lnSpc>
                <a:spcPct val="150000"/>
              </a:lnSpc>
              <a:spcBef>
                <a:spcPct val="0"/>
              </a:spcBef>
              <a:spcAft>
                <a:spcPct val="0"/>
              </a:spcAft>
              <a:buClr>
                <a:schemeClr val="accent1"/>
              </a:buClr>
            </a:pPr>
            <a:r>
              <a:rPr kumimoji="1" lang="en-US" altLang="en-US" sz="1400" b="1" dirty="0">
                <a:latin typeface="Adobe 仿宋 Std R" pitchFamily="18" charset="-122"/>
                <a:ea typeface="Adobe 仿宋 Std R" pitchFamily="18" charset="-122"/>
                <a:cs typeface="宋体" charset="0"/>
              </a:rPr>
              <a:t>  function(data){</a:t>
            </a:r>
            <a:endParaRPr kumimoji="1" lang="zh-CN" altLang="en-US" sz="1400" b="1" dirty="0">
              <a:latin typeface="Adobe 仿宋 Std R" pitchFamily="18" charset="-122"/>
              <a:ea typeface="Adobe 仿宋 Std R" pitchFamily="18" charset="-122"/>
              <a:cs typeface="宋体" charset="0"/>
            </a:endParaRPr>
          </a:p>
          <a:p>
            <a:pPr fontAlgn="base">
              <a:lnSpc>
                <a:spcPct val="150000"/>
              </a:lnSpc>
              <a:spcBef>
                <a:spcPct val="0"/>
              </a:spcBef>
              <a:spcAft>
                <a:spcPct val="0"/>
              </a:spcAft>
              <a:buClr>
                <a:schemeClr val="accent1"/>
              </a:buClr>
            </a:pPr>
            <a:r>
              <a:rPr kumimoji="1" lang="en-US" altLang="en-US" sz="1400" b="1" dirty="0">
                <a:latin typeface="Adobe 仿宋 Std R" pitchFamily="18" charset="-122"/>
                <a:ea typeface="Adobe 仿宋 Std R" pitchFamily="18" charset="-122"/>
                <a:cs typeface="宋体" charset="0"/>
              </a:rPr>
              <a:t>    alert("Data Loaded: " + data);</a:t>
            </a:r>
            <a:endParaRPr kumimoji="1" lang="zh-CN" altLang="en-US" sz="1400" b="1" dirty="0">
              <a:latin typeface="Adobe 仿宋 Std R" pitchFamily="18" charset="-122"/>
              <a:ea typeface="Adobe 仿宋 Std R" pitchFamily="18" charset="-122"/>
              <a:cs typeface="宋体" charset="0"/>
            </a:endParaRPr>
          </a:p>
          <a:p>
            <a:pPr fontAlgn="base">
              <a:lnSpc>
                <a:spcPct val="150000"/>
              </a:lnSpc>
              <a:spcBef>
                <a:spcPct val="0"/>
              </a:spcBef>
              <a:spcAft>
                <a:spcPct val="0"/>
              </a:spcAft>
              <a:buClr>
                <a:schemeClr val="accent1"/>
              </a:buClr>
            </a:pPr>
            <a:r>
              <a:rPr kumimoji="1" lang="en-US" altLang="en-US" sz="1400" b="1" dirty="0">
                <a:latin typeface="Adobe 仿宋 Std R" pitchFamily="18" charset="-122"/>
                <a:ea typeface="Adobe 仿宋 Std R" pitchFamily="18" charset="-122"/>
                <a:cs typeface="宋体" charset="0"/>
              </a:rPr>
              <a:t>  });</a:t>
            </a:r>
            <a:endParaRPr kumimoji="1" lang="zh-CN" altLang="en-US" sz="1400" b="1" dirty="0">
              <a:latin typeface="Adobe 仿宋 Std R" pitchFamily="18" charset="-122"/>
              <a:ea typeface="Adobe 仿宋 Std R" pitchFamily="18" charset="-122"/>
              <a:cs typeface="宋体"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714362"/>
            <a:ext cx="8207375" cy="3071832"/>
          </a:xfrm>
        </p:spPr>
        <p:txBody>
          <a:bodyPr/>
          <a:lstStyle/>
          <a:p>
            <a:r>
              <a:rPr lang="zh-CN" dirty="0"/>
              <a:t>在传统的</a:t>
            </a:r>
            <a:r>
              <a:rPr dirty="0"/>
              <a:t>Web</a:t>
            </a:r>
            <a:r>
              <a:rPr lang="zh-CN" dirty="0"/>
              <a:t>应用中，</a:t>
            </a:r>
            <a:r>
              <a:rPr dirty="0"/>
              <a:t>Web</a:t>
            </a:r>
            <a:r>
              <a:rPr lang="zh-CN" dirty="0"/>
              <a:t>客户端和服务器采用“发送请求－等待－响应新页面或刷新整个当前页面”的交互模式</a:t>
            </a:r>
            <a:r>
              <a:rPr lang="zh-CN" altLang="en-US" dirty="0"/>
              <a:t>，</a:t>
            </a:r>
            <a:r>
              <a:rPr lang="zh-CN" dirty="0"/>
              <a:t>随着</a:t>
            </a:r>
            <a:r>
              <a:rPr dirty="0"/>
              <a:t>Web</a:t>
            </a:r>
            <a:r>
              <a:rPr lang="zh-CN" dirty="0"/>
              <a:t>应用的广泛普及和对用户体验度的追求，这种模式的弊端也逐渐暴露出来。</a:t>
            </a:r>
            <a:endParaRPr dirty="0"/>
          </a:p>
          <a:p>
            <a:r>
              <a:rPr lang="zh-CN" dirty="0"/>
              <a:t>在</a:t>
            </a:r>
            <a:r>
              <a:rPr dirty="0"/>
              <a:t>2005</a:t>
            </a:r>
            <a:r>
              <a:rPr lang="zh-CN" dirty="0"/>
              <a:t>年，</a:t>
            </a:r>
            <a:r>
              <a:rPr dirty="0"/>
              <a:t>Google</a:t>
            </a:r>
            <a:r>
              <a:rPr lang="zh-CN" dirty="0"/>
              <a:t>通过其</a:t>
            </a:r>
            <a:r>
              <a:rPr dirty="0"/>
              <a:t>Google Suggest</a:t>
            </a:r>
            <a:r>
              <a:rPr lang="zh-CN" dirty="0"/>
              <a:t>使</a:t>
            </a:r>
            <a:r>
              <a:rPr dirty="0"/>
              <a:t>Ajax</a:t>
            </a:r>
            <a:r>
              <a:rPr lang="zh-CN" dirty="0"/>
              <a:t>变得流行起来。</a:t>
            </a:r>
            <a:endParaRPr lang="zh-CN" i="0" dirty="0"/>
          </a:p>
        </p:txBody>
      </p:sp>
      <p:sp>
        <p:nvSpPr>
          <p:cNvPr id="4" name="标题 3"/>
          <p:cNvSpPr>
            <a:spLocks noGrp="1"/>
          </p:cNvSpPr>
          <p:nvPr>
            <p:ph type="title"/>
          </p:nvPr>
        </p:nvSpPr>
        <p:spPr/>
        <p:txBody>
          <a:bodyPr/>
          <a:lstStyle/>
          <a:p>
            <a:r>
              <a:rPr lang="en-US" dirty="0"/>
              <a:t>12.1  Ajax</a:t>
            </a:r>
            <a:r>
              <a:rPr dirty="0"/>
              <a:t>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r>
              <a:rPr dirty="0"/>
              <a:t>post()</a:t>
            </a:r>
            <a:r>
              <a:rPr lang="zh-CN" altLang="en-US" dirty="0"/>
              <a:t>方法：</a:t>
            </a:r>
            <a:endParaRPr dirty="0"/>
          </a:p>
          <a:p>
            <a:r>
              <a:rPr lang="zh-CN" dirty="0"/>
              <a:t>【语法】</a:t>
            </a:r>
            <a:endParaRPr dirty="0"/>
          </a:p>
          <a:p>
            <a:endParaRPr dirty="0"/>
          </a:p>
          <a:p>
            <a:pPr lvl="1"/>
            <a:r>
              <a:rPr lang="zh-CN" altLang="en-US" i="0" dirty="0"/>
              <a:t>其中：</a:t>
            </a:r>
            <a:endParaRPr lang="zh-CN" i="0" dirty="0"/>
          </a:p>
          <a:p>
            <a:pPr lvl="2"/>
            <a:r>
              <a:rPr i="0" dirty="0"/>
              <a:t>url</a:t>
            </a:r>
            <a:r>
              <a:rPr lang="zh-CN" i="0" dirty="0"/>
              <a:t>：必需参数，规定希望请求的</a:t>
            </a:r>
            <a:r>
              <a:rPr i="0" dirty="0"/>
              <a:t>URL</a:t>
            </a:r>
            <a:r>
              <a:rPr lang="zh-CN" i="0" dirty="0"/>
              <a:t>；</a:t>
            </a:r>
          </a:p>
          <a:p>
            <a:pPr lvl="2"/>
            <a:r>
              <a:rPr i="0" dirty="0"/>
              <a:t>data</a:t>
            </a:r>
            <a:r>
              <a:rPr lang="zh-CN" i="0" dirty="0"/>
              <a:t>：可选参数，规定连同请求发送的数据；</a:t>
            </a:r>
          </a:p>
          <a:p>
            <a:pPr lvl="2"/>
            <a:r>
              <a:rPr i="0" dirty="0"/>
              <a:t>callback</a:t>
            </a:r>
            <a:r>
              <a:rPr lang="zh-CN" i="0" dirty="0"/>
              <a:t>：可选参数，请求成功完成时的回调函数。</a:t>
            </a:r>
          </a:p>
          <a:p>
            <a:r>
              <a:rPr lang="zh-CN" dirty="0"/>
              <a:t>【示例】</a:t>
            </a:r>
          </a:p>
          <a:p>
            <a:endParaRPr lang="zh-CN" dirty="0"/>
          </a:p>
          <a:p>
            <a:endParaRPr dirty="0"/>
          </a:p>
        </p:txBody>
      </p:sp>
      <p:sp>
        <p:nvSpPr>
          <p:cNvPr id="4" name="标题 3"/>
          <p:cNvSpPr>
            <a:spLocks noGrp="1"/>
          </p:cNvSpPr>
          <p:nvPr>
            <p:ph type="title"/>
          </p:nvPr>
        </p:nvSpPr>
        <p:spPr>
          <a:xfrm>
            <a:off x="468316" y="17845"/>
            <a:ext cx="5889634" cy="410765"/>
          </a:xfrm>
        </p:spPr>
        <p:txBody>
          <a:bodyPr/>
          <a:lstStyle/>
          <a:p>
            <a:pPr lvl="0"/>
            <a:r>
              <a:rPr lang="en-US" dirty="0"/>
              <a:t>post()</a:t>
            </a:r>
            <a:r>
              <a:rPr dirty="0"/>
              <a:t>方法</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6"/>
          <p:cNvSpPr>
            <a:spLocks noGrp="1"/>
          </p:cNvSpPr>
          <p:nvPr>
            <p:ph type="body" sz="quarter" idx="11"/>
          </p:nvPr>
        </p:nvSpPr>
        <p:spPr>
          <a:xfrm>
            <a:off x="928662" y="1571618"/>
            <a:ext cx="6357956" cy="418191"/>
          </a:xfrm>
        </p:spPr>
        <p:txBody>
          <a:bodyPr/>
          <a:lstStyle/>
          <a:p>
            <a:r>
              <a:rPr lang="en-US" sz="1600" dirty="0"/>
              <a:t>$.post(</a:t>
            </a:r>
            <a:r>
              <a:rPr lang="en-US" sz="1600" dirty="0" err="1"/>
              <a:t>url,data,callback</a:t>
            </a:r>
            <a:r>
              <a:rPr lang="en-US" sz="1600" dirty="0"/>
              <a:t>);</a:t>
            </a:r>
            <a:endParaRPr lang="en-US" altLang="zh-CN" sz="1600" dirty="0"/>
          </a:p>
        </p:txBody>
      </p:sp>
      <p:sp>
        <p:nvSpPr>
          <p:cNvPr id="6" name="文本占位符 6"/>
          <p:cNvSpPr txBox="1">
            <a:spLocks/>
          </p:cNvSpPr>
          <p:nvPr/>
        </p:nvSpPr>
        <p:spPr bwMode="auto">
          <a:xfrm>
            <a:off x="928662" y="3796611"/>
            <a:ext cx="6357956" cy="1346907"/>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buClr>
                <a:schemeClr val="accent1"/>
              </a:buClr>
            </a:pPr>
            <a:r>
              <a:rPr kumimoji="1" lang="en-US" altLang="en-US" sz="1400" b="1" dirty="0">
                <a:latin typeface="Adobe 仿宋 Std R" pitchFamily="18" charset="-122"/>
                <a:ea typeface="Adobe 仿宋 Std R" pitchFamily="18" charset="-122"/>
                <a:cs typeface="宋体" charset="0"/>
              </a:rPr>
              <a:t>$.post("test.jsp", { name: "John", time: "2pm" },</a:t>
            </a:r>
            <a:endParaRPr kumimoji="1" lang="zh-CN" altLang="en-US" sz="1400" b="1" dirty="0">
              <a:latin typeface="Adobe 仿宋 Std R" pitchFamily="18" charset="-122"/>
              <a:ea typeface="Adobe 仿宋 Std R" pitchFamily="18" charset="-122"/>
              <a:cs typeface="宋体" charset="0"/>
            </a:endParaRPr>
          </a:p>
          <a:p>
            <a:pPr fontAlgn="base">
              <a:lnSpc>
                <a:spcPct val="150000"/>
              </a:lnSpc>
              <a:spcBef>
                <a:spcPct val="0"/>
              </a:spcBef>
              <a:spcAft>
                <a:spcPct val="0"/>
              </a:spcAft>
              <a:buClr>
                <a:schemeClr val="accent1"/>
              </a:buClr>
            </a:pPr>
            <a:r>
              <a:rPr kumimoji="1" lang="en-US" altLang="en-US" sz="1400" b="1" dirty="0">
                <a:latin typeface="Adobe 仿宋 Std R" pitchFamily="18" charset="-122"/>
                <a:ea typeface="Adobe 仿宋 Std R" pitchFamily="18" charset="-122"/>
                <a:cs typeface="宋体" charset="0"/>
              </a:rPr>
              <a:t>  function(data){</a:t>
            </a:r>
            <a:endParaRPr kumimoji="1" lang="zh-CN" altLang="en-US" sz="1400" b="1" dirty="0">
              <a:latin typeface="Adobe 仿宋 Std R" pitchFamily="18" charset="-122"/>
              <a:ea typeface="Adobe 仿宋 Std R" pitchFamily="18" charset="-122"/>
              <a:cs typeface="宋体" charset="0"/>
            </a:endParaRPr>
          </a:p>
          <a:p>
            <a:pPr fontAlgn="base">
              <a:lnSpc>
                <a:spcPct val="150000"/>
              </a:lnSpc>
              <a:spcBef>
                <a:spcPct val="0"/>
              </a:spcBef>
              <a:spcAft>
                <a:spcPct val="0"/>
              </a:spcAft>
              <a:buClr>
                <a:schemeClr val="accent1"/>
              </a:buClr>
            </a:pPr>
            <a:r>
              <a:rPr kumimoji="1" lang="en-US" altLang="en-US" sz="1400" b="1" dirty="0">
                <a:latin typeface="Adobe 仿宋 Std R" pitchFamily="18" charset="-122"/>
                <a:ea typeface="Adobe 仿宋 Std R" pitchFamily="18" charset="-122"/>
                <a:cs typeface="宋体" charset="0"/>
              </a:rPr>
              <a:t>    alert("Data Loaded: " + data);</a:t>
            </a:r>
            <a:endParaRPr kumimoji="1" lang="zh-CN" altLang="en-US" sz="1400" b="1" dirty="0">
              <a:latin typeface="Adobe 仿宋 Std R" pitchFamily="18" charset="-122"/>
              <a:ea typeface="Adobe 仿宋 Std R" pitchFamily="18" charset="-122"/>
              <a:cs typeface="宋体" charset="0"/>
            </a:endParaRPr>
          </a:p>
          <a:p>
            <a:pPr fontAlgn="base">
              <a:lnSpc>
                <a:spcPct val="150000"/>
              </a:lnSpc>
              <a:spcBef>
                <a:spcPct val="0"/>
              </a:spcBef>
              <a:spcAft>
                <a:spcPct val="0"/>
              </a:spcAft>
              <a:buClr>
                <a:schemeClr val="accent1"/>
              </a:buClr>
            </a:pPr>
            <a:r>
              <a:rPr kumimoji="1" lang="en-US" altLang="en-US" sz="1400" b="1" dirty="0">
                <a:latin typeface="Adobe 仿宋 Std R" pitchFamily="18" charset="-122"/>
                <a:ea typeface="Adobe 仿宋 Std R" pitchFamily="18" charset="-122"/>
                <a:cs typeface="宋体" charset="0"/>
              </a:rPr>
              <a:t>  });</a:t>
            </a:r>
            <a:endParaRPr kumimoji="1" lang="zh-CN" altLang="en-US" sz="1400" b="1" dirty="0">
              <a:latin typeface="Adobe 仿宋 Std R" pitchFamily="18" charset="-122"/>
              <a:ea typeface="Adobe 仿宋 Std R" pitchFamily="18" charset="-122"/>
              <a:cs typeface="宋体"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r>
              <a:rPr lang="zh-CN" dirty="0"/>
              <a:t>通过</a:t>
            </a:r>
            <a:r>
              <a:rPr dirty="0"/>
              <a:t>HTTP GET</a:t>
            </a:r>
            <a:r>
              <a:rPr lang="zh-CN" dirty="0"/>
              <a:t>请求载入</a:t>
            </a:r>
            <a:r>
              <a:rPr dirty="0"/>
              <a:t>JSON</a:t>
            </a:r>
            <a:r>
              <a:rPr lang="zh-CN" dirty="0"/>
              <a:t>数据。</a:t>
            </a:r>
          </a:p>
          <a:p>
            <a:r>
              <a:rPr lang="zh-CN" dirty="0"/>
              <a:t>【语法】</a:t>
            </a:r>
            <a:endParaRPr dirty="0"/>
          </a:p>
          <a:p>
            <a:endParaRPr dirty="0"/>
          </a:p>
          <a:p>
            <a:pPr lvl="1"/>
            <a:r>
              <a:rPr lang="zh-CN" altLang="en-US" i="0" dirty="0"/>
              <a:t>其中：</a:t>
            </a:r>
            <a:endParaRPr lang="zh-CN" i="0" dirty="0"/>
          </a:p>
          <a:p>
            <a:pPr lvl="2"/>
            <a:r>
              <a:rPr i="0" dirty="0"/>
              <a:t>url</a:t>
            </a:r>
            <a:r>
              <a:rPr lang="zh-CN" i="0" dirty="0"/>
              <a:t>：必需参数，规定希望请求的</a:t>
            </a:r>
            <a:r>
              <a:rPr i="0" dirty="0"/>
              <a:t>URL</a:t>
            </a:r>
            <a:r>
              <a:rPr lang="zh-CN" i="0" dirty="0"/>
              <a:t>；</a:t>
            </a:r>
          </a:p>
          <a:p>
            <a:pPr lvl="2"/>
            <a:r>
              <a:rPr i="0" dirty="0"/>
              <a:t>data</a:t>
            </a:r>
            <a:r>
              <a:rPr lang="zh-CN" i="0" dirty="0"/>
              <a:t>：可选参数，规定连同请求发送的数据；</a:t>
            </a:r>
          </a:p>
          <a:p>
            <a:pPr lvl="2"/>
            <a:r>
              <a:rPr i="0" dirty="0"/>
              <a:t>callback</a:t>
            </a:r>
            <a:r>
              <a:rPr lang="zh-CN" i="0" dirty="0"/>
              <a:t>：可选参数，请求成功完成时的回调函数。</a:t>
            </a:r>
          </a:p>
          <a:p>
            <a:r>
              <a:rPr lang="zh-CN" dirty="0"/>
              <a:t>【示例】</a:t>
            </a:r>
          </a:p>
          <a:p>
            <a:endParaRPr lang="zh-CN" dirty="0"/>
          </a:p>
          <a:p>
            <a:endParaRPr dirty="0"/>
          </a:p>
        </p:txBody>
      </p:sp>
      <p:sp>
        <p:nvSpPr>
          <p:cNvPr id="4" name="标题 3"/>
          <p:cNvSpPr>
            <a:spLocks noGrp="1"/>
          </p:cNvSpPr>
          <p:nvPr>
            <p:ph type="title"/>
          </p:nvPr>
        </p:nvSpPr>
        <p:spPr>
          <a:xfrm>
            <a:off x="468316" y="17845"/>
            <a:ext cx="5889634" cy="410765"/>
          </a:xfrm>
        </p:spPr>
        <p:txBody>
          <a:bodyPr/>
          <a:lstStyle/>
          <a:p>
            <a:r>
              <a:rPr lang="en-US" dirty="0" err="1"/>
              <a:t>getJSON</a:t>
            </a:r>
            <a:r>
              <a:rPr lang="en-US" dirty="0"/>
              <a:t>()</a:t>
            </a:r>
            <a:r>
              <a:rPr dirty="0"/>
              <a:t>方法</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占位符 6"/>
          <p:cNvSpPr>
            <a:spLocks noGrp="1"/>
          </p:cNvSpPr>
          <p:nvPr>
            <p:ph type="body" sz="quarter" idx="11"/>
          </p:nvPr>
        </p:nvSpPr>
        <p:spPr>
          <a:xfrm>
            <a:off x="928662" y="1571618"/>
            <a:ext cx="6357956" cy="418191"/>
          </a:xfrm>
        </p:spPr>
        <p:txBody>
          <a:bodyPr/>
          <a:lstStyle/>
          <a:p>
            <a:r>
              <a:rPr lang="en-US" sz="1600" dirty="0"/>
              <a:t>$.</a:t>
            </a:r>
            <a:r>
              <a:rPr lang="en-US" sz="1600" dirty="0" err="1"/>
              <a:t>getJSON</a:t>
            </a:r>
            <a:r>
              <a:rPr lang="en-US" sz="1600" dirty="0"/>
              <a:t>(</a:t>
            </a:r>
            <a:r>
              <a:rPr lang="en-US" sz="1600" dirty="0" err="1"/>
              <a:t>url,data,callback</a:t>
            </a:r>
            <a:r>
              <a:rPr lang="en-US" sz="1600" dirty="0"/>
              <a:t>);</a:t>
            </a:r>
            <a:endParaRPr sz="1600" dirty="0"/>
          </a:p>
        </p:txBody>
      </p:sp>
      <p:sp>
        <p:nvSpPr>
          <p:cNvPr id="6" name="文本占位符 6"/>
          <p:cNvSpPr txBox="1">
            <a:spLocks/>
          </p:cNvSpPr>
          <p:nvPr/>
        </p:nvSpPr>
        <p:spPr bwMode="auto">
          <a:xfrm>
            <a:off x="928662" y="3796611"/>
            <a:ext cx="7429552" cy="1384995"/>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buClr>
                <a:schemeClr val="accent1"/>
              </a:buClr>
            </a:pPr>
            <a:r>
              <a:rPr kumimoji="1" lang="en-US" altLang="en-US" sz="1400" b="1" dirty="0">
                <a:latin typeface="Adobe 仿宋 Std R" pitchFamily="18" charset="-122"/>
                <a:ea typeface="Adobe 仿宋 Std R" pitchFamily="18" charset="-122"/>
                <a:cs typeface="宋体" charset="0"/>
              </a:rPr>
              <a:t>// </a:t>
            </a:r>
            <a:r>
              <a:rPr kumimoji="1" lang="zh-CN" altLang="en-US" sz="1400" b="1" dirty="0">
                <a:latin typeface="Adobe 仿宋 Std R" pitchFamily="18" charset="-122"/>
                <a:ea typeface="Adobe 仿宋 Std R" pitchFamily="18" charset="-122"/>
                <a:cs typeface="宋体" charset="0"/>
              </a:rPr>
              <a:t>从</a:t>
            </a:r>
            <a:r>
              <a:rPr kumimoji="1" lang="en-US" altLang="en-US" sz="1400" b="1" dirty="0">
                <a:latin typeface="Adobe 仿宋 Std R" pitchFamily="18" charset="-122"/>
                <a:ea typeface="Adobe 仿宋 Std R" pitchFamily="18" charset="-122"/>
                <a:cs typeface="宋体" charset="0"/>
              </a:rPr>
              <a:t> test.js </a:t>
            </a:r>
            <a:r>
              <a:rPr kumimoji="1" lang="zh-CN" altLang="en-US" sz="1400" b="1" dirty="0">
                <a:latin typeface="Adobe 仿宋 Std R" pitchFamily="18" charset="-122"/>
                <a:ea typeface="Adobe 仿宋 Std R" pitchFamily="18" charset="-122"/>
                <a:cs typeface="宋体" charset="0"/>
              </a:rPr>
              <a:t>载入</a:t>
            </a:r>
            <a:r>
              <a:rPr kumimoji="1" lang="en-US" altLang="en-US" sz="1400" b="1" dirty="0">
                <a:latin typeface="Adobe 仿宋 Std R" pitchFamily="18" charset="-122"/>
                <a:ea typeface="Adobe 仿宋 Std R" pitchFamily="18" charset="-122"/>
                <a:cs typeface="宋体" charset="0"/>
              </a:rPr>
              <a:t> JSON </a:t>
            </a:r>
            <a:r>
              <a:rPr kumimoji="1" lang="zh-CN" altLang="en-US" sz="1400" b="1" dirty="0">
                <a:latin typeface="Adobe 仿宋 Std R" pitchFamily="18" charset="-122"/>
                <a:ea typeface="Adobe 仿宋 Std R" pitchFamily="18" charset="-122"/>
                <a:cs typeface="宋体" charset="0"/>
              </a:rPr>
              <a:t>数据，附加参数，显示</a:t>
            </a:r>
            <a:r>
              <a:rPr kumimoji="1" lang="en-US" altLang="en-US" sz="1400" b="1" dirty="0">
                <a:latin typeface="Adobe 仿宋 Std R" pitchFamily="18" charset="-122"/>
                <a:ea typeface="Adobe 仿宋 Std R" pitchFamily="18" charset="-122"/>
                <a:cs typeface="宋体" charset="0"/>
              </a:rPr>
              <a:t> JSON </a:t>
            </a:r>
            <a:r>
              <a:rPr kumimoji="1" lang="zh-CN" altLang="en-US" sz="1400" b="1" dirty="0">
                <a:latin typeface="Adobe 仿宋 Std R" pitchFamily="18" charset="-122"/>
                <a:ea typeface="Adobe 仿宋 Std R" pitchFamily="18" charset="-122"/>
                <a:cs typeface="宋体" charset="0"/>
              </a:rPr>
              <a:t>数据中一个</a:t>
            </a:r>
            <a:r>
              <a:rPr kumimoji="1" lang="en-US" altLang="en-US" sz="1400" b="1" dirty="0">
                <a:latin typeface="Adobe 仿宋 Std R" pitchFamily="18" charset="-122"/>
                <a:ea typeface="Adobe 仿宋 Std R" pitchFamily="18" charset="-122"/>
                <a:cs typeface="宋体" charset="0"/>
              </a:rPr>
              <a:t> name </a:t>
            </a:r>
            <a:r>
              <a:rPr kumimoji="1" lang="zh-CN" altLang="en-US" sz="1400" b="1" dirty="0">
                <a:latin typeface="Adobe 仿宋 Std R" pitchFamily="18" charset="-122"/>
                <a:ea typeface="Adobe 仿宋 Std R" pitchFamily="18" charset="-122"/>
                <a:cs typeface="宋体" charset="0"/>
              </a:rPr>
              <a:t>字段数据。</a:t>
            </a:r>
          </a:p>
          <a:p>
            <a:pPr fontAlgn="base">
              <a:lnSpc>
                <a:spcPct val="150000"/>
              </a:lnSpc>
              <a:spcBef>
                <a:spcPct val="0"/>
              </a:spcBef>
              <a:spcAft>
                <a:spcPct val="0"/>
              </a:spcAft>
              <a:buClr>
                <a:schemeClr val="accent1"/>
              </a:buClr>
            </a:pPr>
            <a:r>
              <a:rPr kumimoji="1" lang="en-US" altLang="en-US" sz="1400" b="1" dirty="0">
                <a:latin typeface="Adobe 仿宋 Std R" pitchFamily="18" charset="-122"/>
                <a:ea typeface="Adobe 仿宋 Std R" pitchFamily="18" charset="-122"/>
                <a:cs typeface="宋体" charset="0"/>
              </a:rPr>
              <a:t>$.</a:t>
            </a:r>
            <a:r>
              <a:rPr kumimoji="1" lang="en-US" altLang="en-US" sz="1400" b="1" dirty="0" err="1">
                <a:latin typeface="Adobe 仿宋 Std R" pitchFamily="18" charset="-122"/>
                <a:ea typeface="Adobe 仿宋 Std R" pitchFamily="18" charset="-122"/>
                <a:cs typeface="宋体" charset="0"/>
              </a:rPr>
              <a:t>getJSON</a:t>
            </a:r>
            <a:r>
              <a:rPr kumimoji="1" lang="en-US" altLang="en-US" sz="1400" b="1" dirty="0">
                <a:latin typeface="Adobe 仿宋 Std R" pitchFamily="18" charset="-122"/>
                <a:ea typeface="Adobe 仿宋 Std R" pitchFamily="18" charset="-122"/>
                <a:cs typeface="宋体" charset="0"/>
              </a:rPr>
              <a:t>("test.js", { name: "John", time: "2pm" }, function(</a:t>
            </a:r>
            <a:r>
              <a:rPr kumimoji="1" lang="en-US" altLang="en-US" sz="1400" b="1" dirty="0" err="1">
                <a:latin typeface="Adobe 仿宋 Std R" pitchFamily="18" charset="-122"/>
                <a:ea typeface="Adobe 仿宋 Std R" pitchFamily="18" charset="-122"/>
                <a:cs typeface="宋体" charset="0"/>
              </a:rPr>
              <a:t>json</a:t>
            </a:r>
            <a:r>
              <a:rPr kumimoji="1" lang="en-US" altLang="en-US" sz="1400" b="1" dirty="0">
                <a:latin typeface="Adobe 仿宋 Std R" pitchFamily="18" charset="-122"/>
                <a:ea typeface="Adobe 仿宋 Std R" pitchFamily="18" charset="-122"/>
                <a:cs typeface="宋体" charset="0"/>
              </a:rPr>
              <a:t>){</a:t>
            </a:r>
          </a:p>
          <a:p>
            <a:pPr fontAlgn="base">
              <a:lnSpc>
                <a:spcPct val="150000"/>
              </a:lnSpc>
              <a:spcBef>
                <a:spcPct val="0"/>
              </a:spcBef>
              <a:spcAft>
                <a:spcPct val="0"/>
              </a:spcAft>
              <a:buClr>
                <a:schemeClr val="accent1"/>
              </a:buClr>
            </a:pPr>
            <a:r>
              <a:rPr kumimoji="1" lang="en-US" altLang="en-US" sz="1400" b="1" dirty="0">
                <a:latin typeface="Adobe 仿宋 Std R" pitchFamily="18" charset="-122"/>
                <a:ea typeface="Adobe 仿宋 Std R" pitchFamily="18" charset="-122"/>
                <a:cs typeface="宋体" charset="0"/>
              </a:rPr>
              <a:t>	alert("JSON Data: " + </a:t>
            </a:r>
            <a:r>
              <a:rPr kumimoji="1" lang="en-US" altLang="en-US" sz="1400" b="1" dirty="0" err="1">
                <a:latin typeface="Adobe 仿宋 Std R" pitchFamily="18" charset="-122"/>
                <a:ea typeface="Adobe 仿宋 Std R" pitchFamily="18" charset="-122"/>
                <a:cs typeface="宋体" charset="0"/>
              </a:rPr>
              <a:t>json.users</a:t>
            </a:r>
            <a:r>
              <a:rPr kumimoji="1" lang="en-US" altLang="en-US" sz="1400" b="1" dirty="0">
                <a:latin typeface="Adobe 仿宋 Std R" pitchFamily="18" charset="-122"/>
                <a:ea typeface="Adobe 仿宋 Std R" pitchFamily="18" charset="-122"/>
                <a:cs typeface="宋体" charset="0"/>
              </a:rPr>
              <a:t>[3].name);</a:t>
            </a:r>
            <a:endParaRPr kumimoji="1" lang="zh-CN" altLang="en-US" sz="1400" b="1" dirty="0">
              <a:latin typeface="Adobe 仿宋 Std R" pitchFamily="18" charset="-122"/>
              <a:ea typeface="Adobe 仿宋 Std R" pitchFamily="18" charset="-122"/>
              <a:cs typeface="宋体" charset="0"/>
            </a:endParaRPr>
          </a:p>
          <a:p>
            <a:pPr fontAlgn="base">
              <a:lnSpc>
                <a:spcPct val="150000"/>
              </a:lnSpc>
              <a:spcBef>
                <a:spcPct val="0"/>
              </a:spcBef>
              <a:spcAft>
                <a:spcPct val="0"/>
              </a:spcAft>
              <a:buClr>
                <a:schemeClr val="accent1"/>
              </a:buClr>
            </a:pPr>
            <a:r>
              <a:rPr kumimoji="1" lang="en-US" altLang="en-US" sz="1400" b="1" dirty="0">
                <a:latin typeface="Adobe 仿宋 Std R" pitchFamily="18" charset="-122"/>
                <a:ea typeface="Adobe 仿宋 Std R" pitchFamily="18" charset="-122"/>
                <a:cs typeface="宋体" charset="0"/>
              </a:rPr>
              <a:t>});</a:t>
            </a:r>
            <a:endParaRPr kumimoji="1" lang="zh-CN" altLang="en-US" sz="1400" b="1" dirty="0">
              <a:latin typeface="Adobe 仿宋 Std R" pitchFamily="18" charset="-122"/>
              <a:ea typeface="Adobe 仿宋 Std R" pitchFamily="18" charset="-122"/>
              <a:cs typeface="宋体"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00525"/>
          </a:xfrm>
        </p:spPr>
        <p:txBody>
          <a:bodyPr/>
          <a:lstStyle/>
          <a:p>
            <a:r>
              <a:rPr dirty="0"/>
              <a:t>jQuery</a:t>
            </a:r>
            <a:r>
              <a:rPr lang="zh-CN" dirty="0"/>
              <a:t>在</a:t>
            </a:r>
            <a:r>
              <a:rPr dirty="0"/>
              <a:t>Web</a:t>
            </a:r>
            <a:r>
              <a:rPr lang="zh-CN" dirty="0"/>
              <a:t>应用中的使用非常方便，可以分为如下两个步骤：</a:t>
            </a:r>
          </a:p>
          <a:p>
            <a:pPr lvl="1">
              <a:lnSpc>
                <a:spcPct val="150000"/>
              </a:lnSpc>
            </a:pPr>
            <a:r>
              <a:rPr lang="zh-CN" i="0" dirty="0"/>
              <a:t>下载</a:t>
            </a:r>
            <a:r>
              <a:rPr i="0" dirty="0"/>
              <a:t>jQuery</a:t>
            </a:r>
            <a:r>
              <a:rPr lang="zh-CN" i="0" dirty="0"/>
              <a:t>插件的</a:t>
            </a:r>
            <a:r>
              <a:rPr i="0" dirty="0"/>
              <a:t>JavaScrip</a:t>
            </a:r>
            <a:r>
              <a:rPr lang="zh-CN" i="0" dirty="0"/>
              <a:t>库，导入</a:t>
            </a:r>
            <a:r>
              <a:rPr i="0" dirty="0"/>
              <a:t>Web</a:t>
            </a:r>
            <a:r>
              <a:rPr lang="zh-CN" i="0" dirty="0"/>
              <a:t>项目</a:t>
            </a:r>
            <a:endParaRPr lang="en-US" altLang="zh-CN" i="0" dirty="0"/>
          </a:p>
          <a:p>
            <a:pPr lvl="2">
              <a:lnSpc>
                <a:spcPct val="150000"/>
              </a:lnSpc>
            </a:pPr>
            <a:r>
              <a:rPr lang="en-US" i="0" dirty="0" err="1"/>
              <a:t>jQuery</a:t>
            </a:r>
            <a:r>
              <a:rPr lang="zh-CN" altLang="en-US" i="0" dirty="0"/>
              <a:t>官方网站“</a:t>
            </a:r>
            <a:r>
              <a:rPr lang="en-US" i="0" dirty="0"/>
              <a:t>http://jquery.com/download/</a:t>
            </a:r>
            <a:r>
              <a:rPr lang="zh-CN" altLang="en-US" i="0" dirty="0"/>
              <a:t>”下载最新版本</a:t>
            </a:r>
            <a:r>
              <a:rPr lang="en-US" i="0" dirty="0" err="1"/>
              <a:t>jQuery</a:t>
            </a:r>
            <a:r>
              <a:rPr lang="zh-CN" altLang="en-US" i="0" dirty="0"/>
              <a:t>插件</a:t>
            </a:r>
            <a:endParaRPr lang="en-US" altLang="zh-CN" i="0" dirty="0"/>
          </a:p>
          <a:p>
            <a:pPr lvl="2">
              <a:lnSpc>
                <a:spcPct val="150000"/>
              </a:lnSpc>
            </a:pPr>
            <a:r>
              <a:rPr lang="zh-CN" altLang="en-US" i="0" dirty="0"/>
              <a:t>将插件复制到项目开发目录的“</a:t>
            </a:r>
            <a:r>
              <a:rPr lang="en-US" i="0" dirty="0" err="1"/>
              <a:t>WebContent</a:t>
            </a:r>
            <a:r>
              <a:rPr lang="en-US" i="0" dirty="0"/>
              <a:t>/</a:t>
            </a:r>
            <a:r>
              <a:rPr lang="en-US" i="0" dirty="0" err="1"/>
              <a:t>js</a:t>
            </a:r>
            <a:r>
              <a:rPr lang="zh-CN" altLang="en-US" i="0" dirty="0"/>
              <a:t>”目录下</a:t>
            </a:r>
            <a:endParaRPr lang="zh-CN" i="0" dirty="0"/>
          </a:p>
          <a:p>
            <a:pPr lvl="1">
              <a:lnSpc>
                <a:spcPct val="150000"/>
              </a:lnSpc>
            </a:pPr>
            <a:r>
              <a:rPr lang="zh-CN" i="0" dirty="0"/>
              <a:t>在网页中引入</a:t>
            </a:r>
            <a:r>
              <a:rPr i="0" dirty="0"/>
              <a:t>jQuery</a:t>
            </a:r>
            <a:r>
              <a:rPr lang="zh-CN" i="0" dirty="0"/>
              <a:t>的</a:t>
            </a:r>
            <a:r>
              <a:rPr i="0" dirty="0"/>
              <a:t>JavaScript</a:t>
            </a:r>
            <a:r>
              <a:rPr lang="zh-CN" i="0" dirty="0"/>
              <a:t>库</a:t>
            </a:r>
          </a:p>
          <a:p>
            <a:endParaRPr lang="zh-CN" dirty="0"/>
          </a:p>
          <a:p>
            <a:endParaRPr lang="zh-CN" dirty="0"/>
          </a:p>
          <a:p>
            <a:endParaRPr dirty="0"/>
          </a:p>
        </p:txBody>
      </p:sp>
      <p:sp>
        <p:nvSpPr>
          <p:cNvPr id="4" name="标题 3"/>
          <p:cNvSpPr>
            <a:spLocks noGrp="1"/>
          </p:cNvSpPr>
          <p:nvPr>
            <p:ph type="title"/>
          </p:nvPr>
        </p:nvSpPr>
        <p:spPr>
          <a:xfrm>
            <a:off x="468316" y="17845"/>
            <a:ext cx="5889634" cy="410765"/>
          </a:xfrm>
        </p:spPr>
        <p:txBody>
          <a:bodyPr/>
          <a:lstStyle/>
          <a:p>
            <a:r>
              <a:rPr lang="en-US" dirty="0"/>
              <a:t>12.3.3  </a:t>
            </a:r>
            <a:r>
              <a:rPr dirty="0"/>
              <a:t>基于</a:t>
            </a:r>
            <a:r>
              <a:rPr lang="en-US" dirty="0" err="1"/>
              <a:t>jQuery</a:t>
            </a:r>
            <a:r>
              <a:rPr dirty="0"/>
              <a:t>的</a:t>
            </a:r>
            <a:r>
              <a:rPr lang="en-US" dirty="0"/>
              <a:t>Ajax</a:t>
            </a:r>
            <a:r>
              <a:rPr dirty="0"/>
              <a:t>应用</a:t>
            </a:r>
          </a:p>
        </p:txBody>
      </p:sp>
      <p:sp>
        <p:nvSpPr>
          <p:cNvPr id="8" name="文本占位符 7"/>
          <p:cNvSpPr>
            <a:spLocks noGrp="1"/>
          </p:cNvSpPr>
          <p:nvPr>
            <p:ph type="body" sz="quarter" idx="11"/>
          </p:nvPr>
        </p:nvSpPr>
        <p:spPr>
          <a:xfrm>
            <a:off x="928662" y="2755003"/>
            <a:ext cx="7358114" cy="2031325"/>
          </a:xfrm>
        </p:spPr>
        <p:txBody>
          <a:bodyPr/>
          <a:lstStyle/>
          <a:p>
            <a:r>
              <a:rPr lang="en-US" sz="1400" dirty="0"/>
              <a:t>&lt;html&gt;</a:t>
            </a:r>
            <a:endParaRPr sz="1400" dirty="0"/>
          </a:p>
          <a:p>
            <a:r>
              <a:rPr lang="en-US" sz="1400" dirty="0"/>
              <a:t>&lt;head&gt;</a:t>
            </a:r>
            <a:endParaRPr sz="1400" dirty="0"/>
          </a:p>
          <a:p>
            <a:r>
              <a:rPr lang="en-US" sz="1400" dirty="0"/>
              <a:t>&lt;meta http-equiv="Content-Type" content="text/html; </a:t>
            </a:r>
            <a:r>
              <a:rPr lang="en-US" sz="1400" dirty="0" err="1"/>
              <a:t>charset</a:t>
            </a:r>
            <a:r>
              <a:rPr lang="en-US" sz="1400" dirty="0"/>
              <a:t>=UTF-8"&gt;</a:t>
            </a:r>
            <a:endParaRPr sz="1400" dirty="0"/>
          </a:p>
          <a:p>
            <a:r>
              <a:rPr lang="en-US" sz="1400" dirty="0"/>
              <a:t>&lt;title&gt;</a:t>
            </a:r>
            <a:r>
              <a:rPr sz="1400" dirty="0"/>
              <a:t>基于</a:t>
            </a:r>
            <a:r>
              <a:rPr lang="en-US" sz="1400" dirty="0" err="1"/>
              <a:t>jQuery</a:t>
            </a:r>
            <a:r>
              <a:rPr sz="1400" dirty="0"/>
              <a:t>的</a:t>
            </a:r>
            <a:r>
              <a:rPr lang="en-US" sz="1400" dirty="0"/>
              <a:t>Ajax</a:t>
            </a:r>
            <a:r>
              <a:rPr sz="1400" dirty="0"/>
              <a:t>应用</a:t>
            </a:r>
            <a:r>
              <a:rPr lang="en-US" sz="1400" dirty="0"/>
              <a:t>&lt;/title&gt;</a:t>
            </a:r>
            <a:endParaRPr sz="1400" dirty="0"/>
          </a:p>
          <a:p>
            <a:r>
              <a:rPr lang="en-US" sz="1400" dirty="0">
                <a:solidFill>
                  <a:srgbClr val="FF0000"/>
                </a:solidFill>
              </a:rPr>
              <a:t>&lt;script type="text/</a:t>
            </a:r>
            <a:r>
              <a:rPr lang="en-US" sz="1400" dirty="0" err="1">
                <a:solidFill>
                  <a:srgbClr val="FF0000"/>
                </a:solidFill>
              </a:rPr>
              <a:t>javascript</a:t>
            </a:r>
            <a:r>
              <a:rPr lang="en-US" sz="1400" dirty="0">
                <a:solidFill>
                  <a:srgbClr val="FF0000"/>
                </a:solidFill>
              </a:rPr>
              <a:t>" </a:t>
            </a:r>
            <a:r>
              <a:rPr lang="en-US" sz="1400" dirty="0" err="1">
                <a:solidFill>
                  <a:srgbClr val="FF0000"/>
                </a:solidFill>
              </a:rPr>
              <a:t>src</a:t>
            </a:r>
            <a:r>
              <a:rPr lang="en-US" sz="1400" dirty="0">
                <a:solidFill>
                  <a:srgbClr val="FF0000"/>
                </a:solidFill>
              </a:rPr>
              <a:t>="</a:t>
            </a:r>
            <a:r>
              <a:rPr lang="en-US" sz="1400" dirty="0" err="1">
                <a:solidFill>
                  <a:srgbClr val="FF0000"/>
                </a:solidFill>
              </a:rPr>
              <a:t>js</a:t>
            </a:r>
            <a:r>
              <a:rPr lang="en-US" sz="1400" dirty="0">
                <a:solidFill>
                  <a:srgbClr val="FF0000"/>
                </a:solidFill>
              </a:rPr>
              <a:t>/jquery-2.1.3.min.js"&gt;&lt;/script&gt;</a:t>
            </a:r>
          </a:p>
          <a:p>
            <a:r>
              <a:rPr lang="en-US" sz="1400" dirty="0"/>
              <a:t>&lt;/head&gt;</a:t>
            </a:r>
            <a:endParaRPr sz="1400" dirty="0"/>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785800"/>
            <a:ext cx="8207375" cy="3714773"/>
          </a:xfrm>
        </p:spPr>
        <p:txBody>
          <a:bodyPr/>
          <a:lstStyle/>
          <a:p>
            <a:r>
              <a:rPr lang="zh-CN" dirty="0"/>
              <a:t>以根据区号进行省市查询为例，</a:t>
            </a:r>
            <a:r>
              <a:rPr lang="zh-CN" altLang="en-US" dirty="0"/>
              <a:t>演示通过</a:t>
            </a:r>
            <a:r>
              <a:rPr dirty="0"/>
              <a:t>jQuery</a:t>
            </a:r>
            <a:r>
              <a:rPr lang="zh-CN" altLang="en-US" dirty="0"/>
              <a:t>的</a:t>
            </a:r>
            <a:r>
              <a:rPr lang="zh-CN" dirty="0"/>
              <a:t>实现</a:t>
            </a:r>
            <a:r>
              <a:rPr lang="zh-CN" altLang="en-US" dirty="0"/>
              <a:t>。</a:t>
            </a:r>
            <a:endParaRPr dirty="0"/>
          </a:p>
          <a:p>
            <a:endParaRPr dirty="0"/>
          </a:p>
          <a:p>
            <a:endParaRPr dirty="0"/>
          </a:p>
          <a:p>
            <a:endParaRPr dirty="0"/>
          </a:p>
          <a:p>
            <a:r>
              <a:rPr lang="zh-CN" dirty="0"/>
              <a:t>通过</a:t>
            </a:r>
            <a:r>
              <a:rPr lang="zh-CN" altLang="en-US" dirty="0"/>
              <a:t>使用</a:t>
            </a:r>
            <a:r>
              <a:rPr dirty="0"/>
              <a:t>getJSON()</a:t>
            </a:r>
            <a:r>
              <a:rPr lang="zh-CN" altLang="en-US" dirty="0"/>
              <a:t>和</a:t>
            </a:r>
            <a:r>
              <a:rPr dirty="0"/>
              <a:t>get()</a:t>
            </a:r>
            <a:r>
              <a:rPr lang="zh-CN" altLang="en-US" dirty="0"/>
              <a:t>方法进行</a:t>
            </a:r>
            <a:r>
              <a:rPr dirty="0"/>
              <a:t>Ajax</a:t>
            </a:r>
            <a:r>
              <a:rPr lang="zh-CN" altLang="en-US" dirty="0"/>
              <a:t>的请求和响应结果的处理</a:t>
            </a:r>
            <a:r>
              <a:rPr lang="zh-CN" dirty="0"/>
              <a:t>对比可以看出，当响应结果为</a:t>
            </a:r>
            <a:r>
              <a:rPr dirty="0"/>
              <a:t>JSON</a:t>
            </a:r>
            <a:r>
              <a:rPr lang="zh-CN" dirty="0"/>
              <a:t>格式数据时，使用</a:t>
            </a:r>
            <a:r>
              <a:rPr dirty="0"/>
              <a:t>getJSON()</a:t>
            </a:r>
            <a:r>
              <a:rPr lang="zh-CN" dirty="0"/>
              <a:t>方法可以省略掉</a:t>
            </a:r>
            <a:r>
              <a:rPr dirty="0"/>
              <a:t>JSON</a:t>
            </a:r>
            <a:r>
              <a:rPr lang="zh-CN" dirty="0"/>
              <a:t>文本向</a:t>
            </a:r>
            <a:r>
              <a:rPr dirty="0"/>
              <a:t>JavaScript</a:t>
            </a:r>
            <a:r>
              <a:rPr lang="zh-CN" dirty="0"/>
              <a:t>对象的转换过程，使开发更加便捷。</a:t>
            </a:r>
          </a:p>
          <a:p>
            <a:endParaRPr dirty="0"/>
          </a:p>
        </p:txBody>
      </p:sp>
      <p:sp>
        <p:nvSpPr>
          <p:cNvPr id="4" name="标题 3"/>
          <p:cNvSpPr>
            <a:spLocks noGrp="1"/>
          </p:cNvSpPr>
          <p:nvPr>
            <p:ph type="title"/>
          </p:nvPr>
        </p:nvSpPr>
        <p:spPr>
          <a:xfrm>
            <a:off x="468316" y="17845"/>
            <a:ext cx="5889634" cy="410765"/>
          </a:xfrm>
        </p:spPr>
        <p:txBody>
          <a:bodyPr/>
          <a:lstStyle/>
          <a:p>
            <a:r>
              <a:rPr dirty="0"/>
              <a:t>基于</a:t>
            </a:r>
            <a:r>
              <a:rPr lang="en-US" dirty="0" err="1"/>
              <a:t>jQuery</a:t>
            </a:r>
            <a:r>
              <a:rPr dirty="0"/>
              <a:t>的</a:t>
            </a:r>
            <a:r>
              <a:rPr lang="en-US" dirty="0"/>
              <a:t>Ajax</a:t>
            </a:r>
            <a:r>
              <a:rPr dirty="0"/>
              <a:t>应用</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 name="组合 5"/>
          <p:cNvGrpSpPr/>
          <p:nvPr/>
        </p:nvGrpSpPr>
        <p:grpSpPr>
          <a:xfrm>
            <a:off x="1428728" y="1571618"/>
            <a:ext cx="6000792" cy="1071570"/>
            <a:chOff x="-7401822" y="4000510"/>
            <a:chExt cx="15603544" cy="1071570"/>
          </a:xfrm>
        </p:grpSpPr>
        <p:sp>
          <p:nvSpPr>
            <p:cNvPr id="9" name="TextBox 14"/>
            <p:cNvSpPr txBox="1">
              <a:spLocks noChangeArrowheads="1"/>
            </p:cNvSpPr>
            <p:nvPr/>
          </p:nvSpPr>
          <p:spPr bwMode="auto">
            <a:xfrm>
              <a:off x="-7401822" y="4214824"/>
              <a:ext cx="15026562" cy="857256"/>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eaLnBrk="1" hangingPunct="1">
                <a:lnSpc>
                  <a:spcPct val="150000"/>
                </a:lnSpc>
                <a:defRPr/>
              </a:pPr>
              <a:r>
                <a:rPr lang="zh-CN" altLang="en-US" sz="1800" b="1" i="0" dirty="0">
                  <a:latin typeface="黑体" pitchFamily="49" charset="-122"/>
                  <a:ea typeface="黑体" pitchFamily="49" charset="-122"/>
                </a:rPr>
                <a:t>讲师演示讲解</a:t>
              </a:r>
              <a:endParaRPr lang="en-US" altLang="zh-CN" sz="1800" b="1" i="0" dirty="0">
                <a:latin typeface="黑体" pitchFamily="49" charset="-122"/>
                <a:ea typeface="黑体" pitchFamily="49" charset="-122"/>
              </a:endParaRPr>
            </a:p>
            <a:p>
              <a:pPr algn="ctr">
                <a:lnSpc>
                  <a:spcPct val="150000"/>
                </a:lnSpc>
                <a:defRPr/>
              </a:pPr>
              <a:r>
                <a:rPr lang="en-US" altLang="zh-CN" sz="1400" b="1" i="0" dirty="0"/>
                <a:t>【</a:t>
              </a:r>
              <a:r>
                <a:rPr lang="zh-CN" altLang="en-US" sz="1400" b="1" i="0" dirty="0"/>
                <a:t>代码</a:t>
              </a:r>
              <a:r>
                <a:rPr lang="en-US" sz="1400" b="1" i="0" dirty="0"/>
                <a:t>12- 8</a:t>
              </a:r>
              <a:r>
                <a:rPr lang="en-US" altLang="zh-CN" sz="1400" b="1" i="0" dirty="0"/>
                <a:t>】</a:t>
              </a:r>
              <a:r>
                <a:rPr lang="en-US" sz="1400" b="1" i="0" dirty="0"/>
                <a:t>jqueryAjaxDemo.jsp</a:t>
              </a:r>
              <a:endParaRPr lang="zh-CN" altLang="en-US" sz="1400" i="0" dirty="0"/>
            </a:p>
          </p:txBody>
        </p:sp>
        <p:pic>
          <p:nvPicPr>
            <p:cNvPr id="10" name="图片 9"/>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6856029" y="4000510"/>
              <a:ext cx="1345693"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857238"/>
            <a:ext cx="8207375" cy="3071834"/>
          </a:xfrm>
        </p:spPr>
        <p:txBody>
          <a:bodyPr/>
          <a:lstStyle/>
          <a:p>
            <a:r>
              <a:rPr lang="zh-CN" dirty="0"/>
              <a:t>本章任务完成“</a:t>
            </a:r>
            <a:r>
              <a:rPr dirty="0"/>
              <a:t>Q-ITOffer</a:t>
            </a:r>
            <a:r>
              <a:rPr lang="zh-CN" dirty="0"/>
              <a:t>”锐聘网站的注册邮箱的唯一性验证功能。具体任务如下：</a:t>
            </a:r>
          </a:p>
          <a:p>
            <a:pPr lvl="1">
              <a:lnSpc>
                <a:spcPct val="150000"/>
              </a:lnSpc>
            </a:pPr>
            <a:r>
              <a:rPr i="0" dirty="0"/>
              <a:t>【任务12-1】使用Ajax技术实现注册邮箱的唯一性验证功能。</a:t>
            </a:r>
          </a:p>
          <a:p>
            <a:endParaRPr lang="en-US" altLang="zh-CN" dirty="0"/>
          </a:p>
          <a:p>
            <a:endParaRPr lang="zh-CN" altLang="en-US" dirty="0"/>
          </a:p>
        </p:txBody>
      </p:sp>
      <p:sp>
        <p:nvSpPr>
          <p:cNvPr id="4" name="标题 3"/>
          <p:cNvSpPr>
            <a:spLocks noGrp="1"/>
          </p:cNvSpPr>
          <p:nvPr>
            <p:ph type="title"/>
          </p:nvPr>
        </p:nvSpPr>
        <p:spPr/>
        <p:txBody>
          <a:bodyPr/>
          <a:lstStyle/>
          <a:p>
            <a:r>
              <a:rPr lang="en-US" dirty="0"/>
              <a:t>12.4  </a:t>
            </a:r>
            <a:r>
              <a:rPr dirty="0"/>
              <a:t>贯穿任务实现</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00048"/>
            <a:ext cx="8207375" cy="4071964"/>
          </a:xfrm>
        </p:spPr>
        <p:txBody>
          <a:bodyPr/>
          <a:lstStyle/>
          <a:p>
            <a:r>
              <a:rPr lang="zh-CN" dirty="0"/>
              <a:t>本任务使用</a:t>
            </a:r>
            <a:r>
              <a:rPr dirty="0"/>
              <a:t>Ajax</a:t>
            </a:r>
            <a:r>
              <a:rPr lang="zh-CN" dirty="0"/>
              <a:t>技术实现“</a:t>
            </a:r>
            <a:r>
              <a:rPr dirty="0"/>
              <a:t>Q-ITOffer</a:t>
            </a:r>
            <a:r>
              <a:rPr lang="zh-CN" dirty="0"/>
              <a:t>”锐聘网站贯穿项目中的【任务</a:t>
            </a:r>
            <a:r>
              <a:rPr dirty="0"/>
              <a:t>12-1</a:t>
            </a:r>
            <a:r>
              <a:rPr lang="zh-CN" dirty="0"/>
              <a:t>】注册邮箱的唯一性验证功能。</a:t>
            </a:r>
            <a:endParaRPr lang="en-US" altLang="zh-CN" dirty="0"/>
          </a:p>
        </p:txBody>
      </p:sp>
      <p:sp>
        <p:nvSpPr>
          <p:cNvPr id="4" name="标题 3"/>
          <p:cNvSpPr>
            <a:spLocks noGrp="1"/>
          </p:cNvSpPr>
          <p:nvPr>
            <p:ph type="title"/>
          </p:nvPr>
        </p:nvSpPr>
        <p:spPr>
          <a:xfrm>
            <a:off x="71406" y="17845"/>
            <a:ext cx="7675584" cy="410765"/>
          </a:xfrm>
        </p:spPr>
        <p:txBody>
          <a:bodyPr/>
          <a:lstStyle/>
          <a:p>
            <a:r>
              <a:rPr lang="en-US" dirty="0"/>
              <a:t>12.4.1  </a:t>
            </a:r>
            <a:r>
              <a:rPr dirty="0"/>
              <a:t>【任务</a:t>
            </a:r>
            <a:r>
              <a:rPr lang="en-US" dirty="0"/>
              <a:t>12-1</a:t>
            </a:r>
            <a:r>
              <a:rPr dirty="0"/>
              <a:t>】注册邮箱的唯一性验证</a:t>
            </a:r>
          </a:p>
        </p:txBody>
      </p:sp>
      <p:sp>
        <p:nvSpPr>
          <p:cNvPr id="132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 name="组合 5"/>
          <p:cNvGrpSpPr/>
          <p:nvPr/>
        </p:nvGrpSpPr>
        <p:grpSpPr>
          <a:xfrm>
            <a:off x="1571604" y="2928940"/>
            <a:ext cx="6000792" cy="723900"/>
            <a:chOff x="-7401822" y="4000510"/>
            <a:chExt cx="15603544" cy="723900"/>
          </a:xfrm>
        </p:grpSpPr>
        <p:sp>
          <p:nvSpPr>
            <p:cNvPr id="11" name="TextBox 14"/>
            <p:cNvSpPr txBox="1">
              <a:spLocks noChangeArrowheads="1"/>
            </p:cNvSpPr>
            <p:nvPr/>
          </p:nvSpPr>
          <p:spPr bwMode="auto">
            <a:xfrm>
              <a:off x="-7401822" y="4214824"/>
              <a:ext cx="15026562" cy="500066"/>
            </a:xfrm>
            <a:prstGeom prst="rect">
              <a:avLst/>
            </a:prstGeom>
            <a:solidFill>
              <a:srgbClr val="FFC000"/>
            </a:solidFill>
            <a:ln w="9525">
              <a:noFill/>
              <a:miter lim="800000"/>
              <a:headEnd/>
              <a:tailEnd/>
            </a:ln>
            <a:effectLst>
              <a:outerShdw blurRad="50800" dist="38100" dir="2700000" algn="tl" rotWithShape="0">
                <a:prstClr val="black">
                  <a:alpha val="40000"/>
                </a:prstClr>
              </a:outerShdw>
            </a:effectLst>
          </p:spPr>
          <p:txBody>
            <a:bodyPr wrap="square">
              <a:noAutofit/>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eaLnBrk="1" hangingPunct="1">
                <a:lnSpc>
                  <a:spcPct val="150000"/>
                </a:lnSpc>
                <a:defRPr/>
              </a:pPr>
              <a:r>
                <a:rPr lang="zh-CN" altLang="en-US" sz="1800" b="1" i="0" dirty="0">
                  <a:latin typeface="黑体" pitchFamily="49" charset="-122"/>
                  <a:ea typeface="黑体" pitchFamily="49" charset="-122"/>
                </a:rPr>
                <a:t>讲师演示讲解</a:t>
              </a:r>
            </a:p>
          </p:txBody>
        </p:sp>
        <p:pic>
          <p:nvPicPr>
            <p:cNvPr id="12" name="图片 11"/>
            <p:cNvPicPr>
              <a:picLocks noChangeAspect="1"/>
            </p:cNvPicPr>
            <p:nvPr/>
          </p:nvPicPr>
          <p:blipFill>
            <a:blip r:embed="rId3">
              <a:clrChange>
                <a:clrFrom>
                  <a:srgbClr val="FFFFFF"/>
                </a:clrFrom>
                <a:clrTo>
                  <a:srgbClr val="FFFFFF">
                    <a:alpha val="0"/>
                  </a:srgbClr>
                </a:clrTo>
              </a:clrChange>
            </a:blip>
            <a:srcRect/>
            <a:stretch>
              <a:fillRect/>
            </a:stretch>
          </p:blipFill>
          <p:spPr bwMode="auto">
            <a:xfrm>
              <a:off x="6856029" y="4000510"/>
              <a:ext cx="1345693" cy="723900"/>
            </a:xfrm>
            <a:prstGeom prst="rect">
              <a:avLst/>
            </a:prstGeom>
            <a:noFill/>
            <a:ln w="9525">
              <a:noFill/>
              <a:miter lim="800000"/>
              <a:headEnd/>
              <a:tailEnd/>
            </a:ln>
            <a:effectLst>
              <a:outerShdw blurRad="50800" dist="38100" dir="2700000" algn="tl" rotWithShape="0">
                <a:prstClr val="black">
                  <a:alpha val="40000"/>
                </a:prstClr>
              </a:outerShdw>
            </a:effectLst>
          </p:spPr>
        </p:pic>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35793"/>
            <a:ext cx="8207375" cy="3750469"/>
          </a:xfrm>
        </p:spPr>
        <p:txBody>
          <a:bodyPr>
            <a:noAutofit/>
          </a:bodyPr>
          <a:lstStyle/>
          <a:p>
            <a:pPr lvl="0"/>
            <a:r>
              <a:rPr sz="1800" dirty="0"/>
              <a:t>Ajax</a:t>
            </a:r>
            <a:r>
              <a:rPr lang="zh-CN" sz="1800" dirty="0"/>
              <a:t>（</a:t>
            </a:r>
            <a:r>
              <a:rPr sz="1800" dirty="0"/>
              <a:t>Asynchronous JavaScript And XML</a:t>
            </a:r>
            <a:r>
              <a:rPr lang="zh-CN" sz="1800" dirty="0"/>
              <a:t>，异步</a:t>
            </a:r>
            <a:r>
              <a:rPr sz="1800" dirty="0"/>
              <a:t>JavaScript</a:t>
            </a:r>
            <a:r>
              <a:rPr lang="zh-CN" sz="1800" dirty="0"/>
              <a:t>和</a:t>
            </a:r>
            <a:r>
              <a:rPr sz="1800" dirty="0"/>
              <a:t>XML</a:t>
            </a:r>
            <a:r>
              <a:rPr lang="zh-CN" sz="1800" dirty="0"/>
              <a:t>）是一种对传统</a:t>
            </a:r>
            <a:r>
              <a:rPr sz="1800" dirty="0"/>
              <a:t>Web</a:t>
            </a:r>
            <a:r>
              <a:rPr lang="zh-CN" sz="1800" dirty="0"/>
              <a:t>应用模式加以扩展的技术，通过异步请求方式对网页的局部进行更新，改善了传统网页（不使用</a:t>
            </a:r>
            <a:r>
              <a:rPr sz="1800" dirty="0"/>
              <a:t>Ajax</a:t>
            </a:r>
            <a:r>
              <a:rPr lang="zh-CN" sz="1800" dirty="0"/>
              <a:t>）需要更新内容，必需重载整个网页的情况。</a:t>
            </a:r>
          </a:p>
          <a:p>
            <a:pPr lvl="0"/>
            <a:r>
              <a:rPr sz="1800" dirty="0"/>
              <a:t>XMLHttpRequest</a:t>
            </a:r>
            <a:r>
              <a:rPr lang="zh-CN" sz="1800" dirty="0"/>
              <a:t>实质上是一个</a:t>
            </a:r>
            <a:r>
              <a:rPr sz="1800" dirty="0"/>
              <a:t>JavaScript</a:t>
            </a:r>
            <a:r>
              <a:rPr lang="zh-CN" sz="1800" dirty="0"/>
              <a:t>对象，是</a:t>
            </a:r>
            <a:r>
              <a:rPr sz="1800" dirty="0"/>
              <a:t>Ajax</a:t>
            </a:r>
            <a:r>
              <a:rPr lang="zh-CN" sz="1800" dirty="0"/>
              <a:t>的核心，使用这个对象，可以在客户端向服务器发起</a:t>
            </a:r>
            <a:r>
              <a:rPr sz="1800" dirty="0"/>
              <a:t>HTTP</a:t>
            </a:r>
            <a:r>
              <a:rPr lang="zh-CN" sz="1800" dirty="0"/>
              <a:t>请求，并且可以访问和处理服务器发回的应答数据。</a:t>
            </a:r>
          </a:p>
        </p:txBody>
      </p:sp>
      <p:sp>
        <p:nvSpPr>
          <p:cNvPr id="3" name="标题 2"/>
          <p:cNvSpPr>
            <a:spLocks noGrp="1"/>
          </p:cNvSpPr>
          <p:nvPr>
            <p:ph type="title"/>
          </p:nvPr>
        </p:nvSpPr>
        <p:spPr/>
        <p:txBody>
          <a:bodyPr/>
          <a:lstStyle/>
          <a:p>
            <a:r>
              <a:rPr dirty="0"/>
              <a:t>本章总结</a:t>
            </a:r>
            <a:r>
              <a:rPr lang="en-US" altLang="zh-CN" dirty="0"/>
              <a:t>-1</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35793"/>
            <a:ext cx="8207375" cy="3750469"/>
          </a:xfrm>
        </p:spPr>
        <p:txBody>
          <a:bodyPr>
            <a:noAutofit/>
          </a:bodyPr>
          <a:lstStyle/>
          <a:p>
            <a:pPr lvl="0"/>
            <a:r>
              <a:rPr sz="1800" dirty="0"/>
              <a:t>JSON</a:t>
            </a:r>
            <a:r>
              <a:rPr lang="zh-CN" sz="1800" dirty="0"/>
              <a:t>（</a:t>
            </a:r>
            <a:r>
              <a:rPr sz="1800" dirty="0"/>
              <a:t>JavaScript Object Notation</a:t>
            </a:r>
            <a:r>
              <a:rPr lang="zh-CN" sz="1800" dirty="0"/>
              <a:t>）是基于</a:t>
            </a:r>
            <a:r>
              <a:rPr sz="1800" dirty="0"/>
              <a:t>JavaScript</a:t>
            </a:r>
            <a:r>
              <a:rPr lang="zh-CN" sz="1800" dirty="0"/>
              <a:t>的一种轻量级的数据交换格式，采用完全独立于语言的文本格式，使用了类似于</a:t>
            </a:r>
            <a:r>
              <a:rPr sz="1800" dirty="0"/>
              <a:t>C</a:t>
            </a:r>
            <a:r>
              <a:rPr lang="zh-CN" sz="1800" dirty="0"/>
              <a:t>语言家族的习惯，这些特性使</a:t>
            </a:r>
            <a:r>
              <a:rPr sz="1800" dirty="0"/>
              <a:t>JSON</a:t>
            </a:r>
            <a:r>
              <a:rPr lang="zh-CN" sz="1800" dirty="0"/>
              <a:t>成为理想的数据交换语言</a:t>
            </a:r>
          </a:p>
          <a:p>
            <a:pPr lvl="0"/>
            <a:r>
              <a:rPr sz="1800" dirty="0"/>
              <a:t>JSON</a:t>
            </a:r>
            <a:r>
              <a:rPr lang="zh-CN" sz="1800" dirty="0"/>
              <a:t>有两种结构：</a:t>
            </a:r>
            <a:r>
              <a:rPr sz="1800" dirty="0"/>
              <a:t>“</a:t>
            </a:r>
            <a:r>
              <a:rPr lang="zh-CN" sz="1800" dirty="0"/>
              <a:t>名</a:t>
            </a:r>
            <a:r>
              <a:rPr sz="1800" dirty="0"/>
              <a:t>/</a:t>
            </a:r>
            <a:r>
              <a:rPr lang="zh-CN" sz="1800" dirty="0"/>
              <a:t>值”对的集合（在不同的语言中，它被理解为对象、结构、关联数组等）；值的有序列表（在大部分语言中，它被理解为数组）。</a:t>
            </a:r>
          </a:p>
          <a:p>
            <a:pPr lvl="0"/>
            <a:r>
              <a:rPr sz="1800" dirty="0"/>
              <a:t>JSON</a:t>
            </a:r>
            <a:r>
              <a:rPr lang="zh-CN" sz="1800" dirty="0"/>
              <a:t>是</a:t>
            </a:r>
            <a:r>
              <a:rPr sz="1800" dirty="0"/>
              <a:t>JavaScript</a:t>
            </a:r>
            <a:r>
              <a:rPr lang="zh-CN" sz="1800" dirty="0"/>
              <a:t>的原生格式，在</a:t>
            </a:r>
            <a:r>
              <a:rPr sz="1800" dirty="0"/>
              <a:t>JavaScript</a:t>
            </a:r>
            <a:r>
              <a:rPr lang="zh-CN" sz="1800" dirty="0"/>
              <a:t>中可将一个</a:t>
            </a:r>
            <a:r>
              <a:rPr sz="1800" dirty="0"/>
              <a:t>JSON</a:t>
            </a:r>
            <a:r>
              <a:rPr lang="zh-CN" sz="1800" dirty="0"/>
              <a:t>数据赋值给一个</a:t>
            </a:r>
            <a:r>
              <a:rPr sz="1800" dirty="0"/>
              <a:t>JavaScript</a:t>
            </a:r>
            <a:r>
              <a:rPr lang="zh-CN" sz="1800" dirty="0"/>
              <a:t>变量、可使用</a:t>
            </a:r>
            <a:r>
              <a:rPr sz="1800" dirty="0"/>
              <a:t>JavaScript</a:t>
            </a:r>
            <a:r>
              <a:rPr lang="zh-CN" sz="1800" dirty="0"/>
              <a:t>对象的方式访问</a:t>
            </a:r>
            <a:r>
              <a:rPr sz="1800" dirty="0"/>
              <a:t>JSON</a:t>
            </a:r>
            <a:r>
              <a:rPr lang="zh-CN" sz="1800" dirty="0"/>
              <a:t>数据、可将</a:t>
            </a:r>
            <a:r>
              <a:rPr sz="1800" dirty="0"/>
              <a:t>JSON</a:t>
            </a:r>
            <a:r>
              <a:rPr lang="zh-CN" sz="1800" dirty="0"/>
              <a:t>文本转化为</a:t>
            </a:r>
            <a:r>
              <a:rPr sz="1800" dirty="0"/>
              <a:t>JavaScript</a:t>
            </a:r>
            <a:r>
              <a:rPr lang="zh-CN" sz="1800" dirty="0"/>
              <a:t>对象。</a:t>
            </a:r>
          </a:p>
        </p:txBody>
      </p:sp>
      <p:sp>
        <p:nvSpPr>
          <p:cNvPr id="3" name="标题 2"/>
          <p:cNvSpPr>
            <a:spLocks noGrp="1"/>
          </p:cNvSpPr>
          <p:nvPr>
            <p:ph type="title"/>
          </p:nvPr>
        </p:nvSpPr>
        <p:spPr/>
        <p:txBody>
          <a:bodyPr/>
          <a:lstStyle/>
          <a:p>
            <a:r>
              <a:rPr dirty="0"/>
              <a:t>本章总结</a:t>
            </a:r>
            <a:r>
              <a:rPr lang="en-US" altLang="zh-CN" dirty="0"/>
              <a:t>-2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535793"/>
            <a:ext cx="8207375" cy="3750469"/>
          </a:xfrm>
        </p:spPr>
        <p:txBody>
          <a:bodyPr>
            <a:noAutofit/>
          </a:bodyPr>
          <a:lstStyle/>
          <a:p>
            <a:pPr lvl="0"/>
            <a:r>
              <a:rPr sz="1800" dirty="0"/>
              <a:t>jQuery</a:t>
            </a:r>
            <a:r>
              <a:rPr lang="zh-CN" sz="1800" dirty="0"/>
              <a:t>是一个免费、开源、兼容多浏览器的</a:t>
            </a:r>
            <a:r>
              <a:rPr sz="1800" dirty="0"/>
              <a:t>JavaScript</a:t>
            </a:r>
            <a:r>
              <a:rPr lang="zh-CN" sz="1800" dirty="0"/>
              <a:t>库，其核心理念是：</a:t>
            </a:r>
            <a:r>
              <a:rPr sz="1800" dirty="0"/>
              <a:t>write less</a:t>
            </a:r>
            <a:r>
              <a:rPr lang="zh-CN" sz="1800" dirty="0"/>
              <a:t>，</a:t>
            </a:r>
            <a:r>
              <a:rPr sz="1800" dirty="0"/>
              <a:t>do more</a:t>
            </a:r>
            <a:r>
              <a:rPr lang="zh-CN" sz="1800" dirty="0"/>
              <a:t>（写得更少，做得更多）。</a:t>
            </a:r>
          </a:p>
          <a:p>
            <a:pPr lvl="0"/>
            <a:r>
              <a:rPr sz="1800" dirty="0"/>
              <a:t>jQuery</a:t>
            </a:r>
            <a:r>
              <a:rPr lang="zh-CN" sz="1800" dirty="0"/>
              <a:t>的语法设计可以使开发者操作更加便捷，例如操作文档对象、选择</a:t>
            </a:r>
            <a:r>
              <a:rPr sz="1800" dirty="0"/>
              <a:t>DOM</a:t>
            </a:r>
            <a:r>
              <a:rPr lang="zh-CN" sz="1800" dirty="0"/>
              <a:t>元素、制作动画效果、事件处理、使用</a:t>
            </a:r>
            <a:r>
              <a:rPr sz="1800" dirty="0"/>
              <a:t>Ajax</a:t>
            </a:r>
            <a:r>
              <a:rPr lang="zh-CN" sz="1800" dirty="0"/>
              <a:t>以及其他功能。</a:t>
            </a:r>
          </a:p>
          <a:p>
            <a:pPr lvl="0"/>
            <a:r>
              <a:rPr sz="1800" dirty="0"/>
              <a:t>jQuery</a:t>
            </a:r>
            <a:r>
              <a:rPr lang="zh-CN" sz="1800" dirty="0"/>
              <a:t>提供多个与</a:t>
            </a:r>
            <a:r>
              <a:rPr sz="1800" dirty="0"/>
              <a:t>Ajax</a:t>
            </a:r>
            <a:r>
              <a:rPr lang="zh-CN" sz="1800" dirty="0"/>
              <a:t>有关的方法。通过</a:t>
            </a:r>
            <a:r>
              <a:rPr sz="1800" dirty="0"/>
              <a:t>jQuery</a:t>
            </a:r>
            <a:r>
              <a:rPr lang="zh-CN" sz="1800" dirty="0"/>
              <a:t>的</a:t>
            </a:r>
            <a:r>
              <a:rPr sz="1800" dirty="0"/>
              <a:t>Ajax</a:t>
            </a:r>
            <a:r>
              <a:rPr lang="zh-CN" sz="1800" dirty="0"/>
              <a:t>方法，能够使用</a:t>
            </a:r>
            <a:r>
              <a:rPr sz="1800" dirty="0"/>
              <a:t>HTTP GET</a:t>
            </a:r>
            <a:r>
              <a:rPr lang="zh-CN" sz="1800" dirty="0"/>
              <a:t>或</a:t>
            </a:r>
            <a:r>
              <a:rPr sz="1800" dirty="0"/>
              <a:t>HTTP POST</a:t>
            </a:r>
            <a:r>
              <a:rPr lang="zh-CN" sz="1800" dirty="0"/>
              <a:t>请求从远程服务器上请求文本、</a:t>
            </a:r>
            <a:r>
              <a:rPr sz="1800" dirty="0"/>
              <a:t>HTML</a:t>
            </a:r>
            <a:r>
              <a:rPr lang="zh-CN" sz="1800" dirty="0"/>
              <a:t>、</a:t>
            </a:r>
            <a:r>
              <a:rPr sz="1800" dirty="0"/>
              <a:t>XML</a:t>
            </a:r>
            <a:r>
              <a:rPr lang="zh-CN" sz="1800" dirty="0"/>
              <a:t>或</a:t>
            </a:r>
            <a:r>
              <a:rPr sz="1800" dirty="0"/>
              <a:t>JSON</a:t>
            </a:r>
            <a:r>
              <a:rPr lang="zh-CN" sz="1800" dirty="0"/>
              <a:t>数据，同时能够把这些外部数据直接载入网页的被选元素中。</a:t>
            </a:r>
          </a:p>
        </p:txBody>
      </p:sp>
      <p:sp>
        <p:nvSpPr>
          <p:cNvPr id="3" name="标题 2"/>
          <p:cNvSpPr>
            <a:spLocks noGrp="1"/>
          </p:cNvSpPr>
          <p:nvPr>
            <p:ph type="title"/>
          </p:nvPr>
        </p:nvSpPr>
        <p:spPr/>
        <p:txBody>
          <a:bodyPr/>
          <a:lstStyle/>
          <a:p>
            <a:r>
              <a:rPr dirty="0"/>
              <a:t>本章总结</a:t>
            </a:r>
            <a:r>
              <a:rPr lang="en-US" altLang="zh-CN" dirty="0"/>
              <a:t>-3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71489"/>
            <a:ext cx="8207375" cy="4160501"/>
          </a:xfrm>
        </p:spPr>
        <p:txBody>
          <a:bodyPr/>
          <a:lstStyle/>
          <a:p>
            <a:r>
              <a:rPr dirty="0"/>
              <a:t>Ajax</a:t>
            </a:r>
            <a:r>
              <a:rPr lang="zh-CN" dirty="0"/>
              <a:t>（</a:t>
            </a:r>
            <a:r>
              <a:rPr dirty="0"/>
              <a:t>Asynchronous JavaScript And XML</a:t>
            </a:r>
            <a:r>
              <a:rPr lang="zh-CN" dirty="0"/>
              <a:t>，异步</a:t>
            </a:r>
            <a:r>
              <a:rPr dirty="0"/>
              <a:t>JavaScript</a:t>
            </a:r>
            <a:r>
              <a:rPr lang="zh-CN" dirty="0"/>
              <a:t>和</a:t>
            </a:r>
            <a:r>
              <a:rPr dirty="0"/>
              <a:t>XML</a:t>
            </a:r>
            <a:r>
              <a:rPr lang="zh-CN" dirty="0"/>
              <a:t>）是一种对传统</a:t>
            </a:r>
            <a:r>
              <a:rPr dirty="0"/>
              <a:t>Web</a:t>
            </a:r>
            <a:r>
              <a:rPr lang="zh-CN" dirty="0"/>
              <a:t>应用模式加以扩展的技术，使得“不刷新页面向服务器发起请求”成为可能。</a:t>
            </a:r>
            <a:endParaRPr dirty="0"/>
          </a:p>
          <a:p>
            <a:r>
              <a:rPr lang="zh-CN" dirty="0"/>
              <a:t>在</a:t>
            </a:r>
            <a:r>
              <a:rPr dirty="0"/>
              <a:t>Ajax</a:t>
            </a:r>
            <a:r>
              <a:rPr lang="zh-CN" dirty="0"/>
              <a:t>的帮助下，可以在不重新加载整个网页的情况下，通过异步请求方式对</a:t>
            </a:r>
            <a:r>
              <a:rPr lang="zh-CN" dirty="0">
                <a:highlight>
                  <a:srgbClr val="FFFF00"/>
                </a:highlight>
              </a:rPr>
              <a:t>网页的局部进行更新</a:t>
            </a:r>
            <a:r>
              <a:rPr lang="zh-CN" dirty="0"/>
              <a:t>，改善了传统网页（不使用</a:t>
            </a:r>
            <a:r>
              <a:rPr dirty="0"/>
              <a:t>Ajax</a:t>
            </a:r>
            <a:r>
              <a:rPr lang="zh-CN" dirty="0"/>
              <a:t>）需要更新内容，必需重载整个网页的情况。</a:t>
            </a:r>
          </a:p>
        </p:txBody>
      </p:sp>
      <p:sp>
        <p:nvSpPr>
          <p:cNvPr id="4" name="标题 3"/>
          <p:cNvSpPr>
            <a:spLocks noGrp="1"/>
          </p:cNvSpPr>
          <p:nvPr>
            <p:ph type="title"/>
          </p:nvPr>
        </p:nvSpPr>
        <p:spPr/>
        <p:txBody>
          <a:bodyPr/>
          <a:lstStyle/>
          <a:p>
            <a:r>
              <a:rPr lang="en-US" dirty="0"/>
              <a:t>12.1.1  Ajax</a:t>
            </a:r>
            <a:r>
              <a:rPr dirty="0"/>
              <a:t>简介</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71489"/>
            <a:ext cx="8207375" cy="4000525"/>
          </a:xfrm>
        </p:spPr>
        <p:txBody>
          <a:bodyPr/>
          <a:lstStyle/>
          <a:p>
            <a:r>
              <a:rPr lang="zh-CN" dirty="0"/>
              <a:t>在传统的</a:t>
            </a:r>
            <a:r>
              <a:rPr dirty="0"/>
              <a:t>Web</a:t>
            </a:r>
            <a:r>
              <a:rPr lang="zh-CN" dirty="0"/>
              <a:t>应用模型下，客户机（浏览器或者本地机器上运行的代码）向服务器发出请求，然后服务器开始处理（接收数据，执行业务逻辑，访问数据库等），这期间客户机只能等待，如果请求需要大量服务器处理，那么等待的时间可能更长。这种传统</a:t>
            </a:r>
            <a:r>
              <a:rPr dirty="0"/>
              <a:t>Web</a:t>
            </a:r>
            <a:r>
              <a:rPr lang="zh-CN" dirty="0"/>
              <a:t>应用程序让人感到笨拙或缓慢的原因是缺乏真正的交互性。</a:t>
            </a:r>
            <a:endParaRPr dirty="0"/>
          </a:p>
          <a:p>
            <a:r>
              <a:rPr lang="zh-CN" dirty="0"/>
              <a:t>传统</a:t>
            </a:r>
            <a:r>
              <a:rPr dirty="0"/>
              <a:t>Web</a:t>
            </a:r>
            <a:r>
              <a:rPr lang="zh-CN" dirty="0"/>
              <a:t>应用这种“发送请求－等待－发送请求－等待”的请求方式也被称为同步请求</a:t>
            </a:r>
            <a:r>
              <a:rPr lang="zh-CN" altLang="en-US" dirty="0"/>
              <a:t>。</a:t>
            </a:r>
            <a:endParaRPr lang="zh-CN" dirty="0"/>
          </a:p>
        </p:txBody>
      </p:sp>
      <p:sp>
        <p:nvSpPr>
          <p:cNvPr id="4" name="标题 3"/>
          <p:cNvSpPr>
            <a:spLocks noGrp="1"/>
          </p:cNvSpPr>
          <p:nvPr>
            <p:ph type="title"/>
          </p:nvPr>
        </p:nvSpPr>
        <p:spPr/>
        <p:txBody>
          <a:bodyPr/>
          <a:lstStyle/>
          <a:p>
            <a:r>
              <a:rPr dirty="0"/>
              <a:t>传统</a:t>
            </a:r>
            <a:r>
              <a:rPr lang="en-US" altLang="zh-CN" dirty="0"/>
              <a:t>Web</a:t>
            </a:r>
            <a:r>
              <a:rPr dirty="0"/>
              <a:t>应用请求</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71489"/>
            <a:ext cx="8207375" cy="4000525"/>
          </a:xfrm>
        </p:spPr>
        <p:txBody>
          <a:bodyPr/>
          <a:lstStyle/>
          <a:p>
            <a:r>
              <a:rPr lang="zh-CN" dirty="0"/>
              <a:t>同步请求方式随着时间轴的执行过程</a:t>
            </a:r>
          </a:p>
        </p:txBody>
      </p:sp>
      <p:sp>
        <p:nvSpPr>
          <p:cNvPr id="4" name="标题 3"/>
          <p:cNvSpPr>
            <a:spLocks noGrp="1"/>
          </p:cNvSpPr>
          <p:nvPr>
            <p:ph type="title"/>
          </p:nvPr>
        </p:nvSpPr>
        <p:spPr/>
        <p:txBody>
          <a:bodyPr/>
          <a:lstStyle/>
          <a:p>
            <a:r>
              <a:rPr dirty="0"/>
              <a:t>传统</a:t>
            </a:r>
            <a:r>
              <a:rPr lang="en-US" altLang="zh-CN" dirty="0"/>
              <a:t>Web</a:t>
            </a:r>
            <a:r>
              <a:rPr dirty="0"/>
              <a:t>应用请求</a:t>
            </a:r>
          </a:p>
        </p:txBody>
      </p:sp>
      <p:sp>
        <p:nvSpPr>
          <p:cNvPr id="1484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11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1137" name="Object 1"/>
          <p:cNvGraphicFramePr>
            <a:graphicFrameLocks noChangeAspect="1"/>
          </p:cNvGraphicFramePr>
          <p:nvPr/>
        </p:nvGraphicFramePr>
        <p:xfrm>
          <a:off x="928662" y="1214428"/>
          <a:ext cx="7429552" cy="3542304"/>
        </p:xfrm>
        <a:graphic>
          <a:graphicData uri="http://schemas.openxmlformats.org/presentationml/2006/ole">
            <mc:AlternateContent xmlns:mc="http://schemas.openxmlformats.org/markup-compatibility/2006">
              <mc:Choice xmlns:v="urn:schemas-microsoft-com:vml" Requires="v">
                <p:oleObj name="Visio" r:id="rId3" imgW="10292633" imgH="4894783" progId="Visio.Drawing.11">
                  <p:embed/>
                </p:oleObj>
              </mc:Choice>
              <mc:Fallback>
                <p:oleObj name="Visio" r:id="rId3" imgW="10292633" imgH="4894783" progId="Visio.Drawing.11">
                  <p:embed/>
                  <p:pic>
                    <p:nvPicPr>
                      <p:cNvPr id="91137"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662" y="1214428"/>
                        <a:ext cx="7429552" cy="35423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theme/theme1.xml><?xml version="1.0" encoding="utf-8"?>
<a:theme xmlns:a="http://schemas.openxmlformats.org/drawingml/2006/main" name="1_nordridesign.com">
  <a:themeElements>
    <a:clrScheme name="1_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1_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1_nordridesign.com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1_nordridesign.com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1_nordridesign.com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1_nordridesign.com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1_nordridesign.com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1_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1_nordridesign.com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1_nordridesign.com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JavaSE模板">
  <a:themeElements>
    <a:clrScheme name="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txDef>
      <a:spPr bwMode="auto">
        <a:noFill/>
        <a:ln w="9525">
          <a:noFill/>
          <a:miter lim="800000"/>
          <a:headEnd/>
          <a:tailEnd/>
        </a:ln>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charset="0"/>
          </a:defRPr>
        </a:defPPr>
      </a:lstStyle>
    </a:txDef>
  </a:objectDefaults>
  <a:extraClrSchemeLst>
    <a:extraClrScheme>
      <a:clrScheme name="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nordridesign.com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nordridesign.com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nordridesign.com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nordridesign.com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nordridesign.com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nordridesign.com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JavaSE主题1</Template>
  <TotalTime>5433</TotalTime>
  <Words>6966</Words>
  <Application>Microsoft Office PowerPoint</Application>
  <PresentationFormat>全屏显示(16:9)</PresentationFormat>
  <Paragraphs>637</Paragraphs>
  <Slides>69</Slides>
  <Notes>62</Notes>
  <HiddenSlides>0</HiddenSlides>
  <MMClips>0</MMClips>
  <ScaleCrop>false</ScaleCrop>
  <HeadingPairs>
    <vt:vector size="8" baseType="variant">
      <vt:variant>
        <vt:lpstr>已用的字体</vt:lpstr>
      </vt:variant>
      <vt:variant>
        <vt:i4>9</vt:i4>
      </vt:variant>
      <vt:variant>
        <vt:lpstr>主题</vt:lpstr>
      </vt:variant>
      <vt:variant>
        <vt:i4>3</vt:i4>
      </vt:variant>
      <vt:variant>
        <vt:lpstr>嵌入 OLE 服务器</vt:lpstr>
      </vt:variant>
      <vt:variant>
        <vt:i4>1</vt:i4>
      </vt:variant>
      <vt:variant>
        <vt:lpstr>幻灯片标题</vt:lpstr>
      </vt:variant>
      <vt:variant>
        <vt:i4>69</vt:i4>
      </vt:variant>
    </vt:vector>
  </HeadingPairs>
  <TitlesOfParts>
    <vt:vector size="82" baseType="lpstr">
      <vt:lpstr>Adobe 仿宋 Std R</vt:lpstr>
      <vt:lpstr>Adobe 黑体 Std R</vt:lpstr>
      <vt:lpstr>Adobe 宋体 Std L</vt:lpstr>
      <vt:lpstr>MS UI Gothic</vt:lpstr>
      <vt:lpstr>黑体</vt:lpstr>
      <vt:lpstr>微软雅黑</vt:lpstr>
      <vt:lpstr>Arial</vt:lpstr>
      <vt:lpstr>Calibri</vt:lpstr>
      <vt:lpstr>Wingdings</vt:lpstr>
      <vt:lpstr>1_nordridesign.com</vt:lpstr>
      <vt:lpstr>自定义设计方案</vt:lpstr>
      <vt:lpstr>JavaSE模板</vt:lpstr>
      <vt:lpstr>Visio</vt:lpstr>
      <vt:lpstr> 第十二章  Ajax技术</vt:lpstr>
      <vt:lpstr>本章重点</vt:lpstr>
      <vt:lpstr>任务驱动</vt:lpstr>
      <vt:lpstr>学习路线</vt:lpstr>
      <vt:lpstr>本章目标</vt:lpstr>
      <vt:lpstr>12.1  Ajax技术</vt:lpstr>
      <vt:lpstr>12.1.1  Ajax简介</vt:lpstr>
      <vt:lpstr>传统Web应用请求</vt:lpstr>
      <vt:lpstr>传统Web应用请求</vt:lpstr>
      <vt:lpstr>Ajax请求</vt:lpstr>
      <vt:lpstr>Ajax请求</vt:lpstr>
      <vt:lpstr>Ajax请求</vt:lpstr>
      <vt:lpstr>Ajax应用关键技术</vt:lpstr>
      <vt:lpstr>12.1.2  XMLHttpRequest介绍</vt:lpstr>
      <vt:lpstr>XMLHttpRequest介绍</vt:lpstr>
      <vt:lpstr>XMLHttpRequest介绍</vt:lpstr>
      <vt:lpstr>PowerPoint 演示文稿</vt:lpstr>
      <vt:lpstr>PowerPoint 演示文稿</vt:lpstr>
      <vt:lpstr>PowerPoint 演示文稿</vt:lpstr>
      <vt:lpstr>PowerPoint 演示文稿</vt:lpstr>
      <vt:lpstr>PowerPoint 演示文稿</vt:lpstr>
      <vt:lpstr>12.1.3  XMLHttpRequest的属性</vt:lpstr>
      <vt:lpstr>XMLHttpRequest的属性</vt:lpstr>
      <vt:lpstr>XMLHttpRequest的属性</vt:lpstr>
      <vt:lpstr>XMLHttpRequest的属性</vt:lpstr>
      <vt:lpstr>XMLHttpRequest的属性</vt:lpstr>
      <vt:lpstr>12.1.4  XMLHttpRequest的方法</vt:lpstr>
      <vt:lpstr>XMLHttpRequest的方法</vt:lpstr>
      <vt:lpstr>XMLHttpRequest的方法</vt:lpstr>
      <vt:lpstr>XMLHttpRequest的方法</vt:lpstr>
      <vt:lpstr>12.1.5  Ajax示例</vt:lpstr>
      <vt:lpstr>12.1.5  Ajax示例</vt:lpstr>
      <vt:lpstr>PowerPoint 演示文稿</vt:lpstr>
      <vt:lpstr>12.2.1  JSON简介</vt:lpstr>
      <vt:lpstr>JSON简介</vt:lpstr>
      <vt:lpstr>JSON结构元素</vt:lpstr>
      <vt:lpstr>JSON结构元素</vt:lpstr>
      <vt:lpstr>JSON结构元素</vt:lpstr>
      <vt:lpstr>JSON和XML的表现形式对比</vt:lpstr>
      <vt:lpstr>JSON和XML的表现形式对比</vt:lpstr>
      <vt:lpstr>JSON和XML的表现形式对比</vt:lpstr>
      <vt:lpstr>12.2.2  JSON在JavaScript中的使用</vt:lpstr>
      <vt:lpstr>JSON在JavaScript中的使用</vt:lpstr>
      <vt:lpstr>JSON在JavaScript中的使用</vt:lpstr>
      <vt:lpstr>12.2.3  JSON在Ajax中的使用</vt:lpstr>
      <vt:lpstr>JSON在Ajax中的使用</vt:lpstr>
      <vt:lpstr>JSON在Ajax中的使用</vt:lpstr>
      <vt:lpstr>JSON在Ajax中的使用</vt:lpstr>
      <vt:lpstr>12.3.1  jQuery简介</vt:lpstr>
      <vt:lpstr>jQuery的核心功能</vt:lpstr>
      <vt:lpstr>jQuery的核心功能</vt:lpstr>
      <vt:lpstr>12.3.2  jQuery对Ajax的实现</vt:lpstr>
      <vt:lpstr>ajax()方法</vt:lpstr>
      <vt:lpstr>ajax()方法</vt:lpstr>
      <vt:lpstr>ajax()方法</vt:lpstr>
      <vt:lpstr>ajax()方法</vt:lpstr>
      <vt:lpstr>load()方法</vt:lpstr>
      <vt:lpstr>get()和post()方法</vt:lpstr>
      <vt:lpstr>get() 方法</vt:lpstr>
      <vt:lpstr>post()方法</vt:lpstr>
      <vt:lpstr>getJSON()方法</vt:lpstr>
      <vt:lpstr>12.3.3  基于jQuery的Ajax应用</vt:lpstr>
      <vt:lpstr>基于jQuery的Ajax应用</vt:lpstr>
      <vt:lpstr>12.4  贯穿任务实现</vt:lpstr>
      <vt:lpstr>12.4.1  【任务12-1】注册邮箱的唯一性验证</vt:lpstr>
      <vt:lpstr>本章总结-1</vt:lpstr>
      <vt:lpstr>本章总结-2</vt:lpstr>
      <vt:lpstr>本章总结-3</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标题（34号，微软雅黑，淡色15%）</dc:title>
  <dc:creator>Administrator</dc:creator>
  <cp:lastModifiedBy>炳 张</cp:lastModifiedBy>
  <cp:revision>1034</cp:revision>
  <dcterms:created xsi:type="dcterms:W3CDTF">2014-10-31T04:56:07Z</dcterms:created>
  <dcterms:modified xsi:type="dcterms:W3CDTF">2024-06-03T01:11:25Z</dcterms:modified>
</cp:coreProperties>
</file>