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  <p:sldMasterId id="2147484016" r:id="rId2"/>
    <p:sldMasterId id="2147484031" r:id="rId3"/>
  </p:sldMasterIdLst>
  <p:notesMasterIdLst>
    <p:notesMasterId r:id="rId57"/>
  </p:notesMasterIdLst>
  <p:handoutMasterIdLst>
    <p:handoutMasterId r:id="rId58"/>
  </p:handoutMasterIdLst>
  <p:sldIdLst>
    <p:sldId id="257" r:id="rId4"/>
    <p:sldId id="295" r:id="rId5"/>
    <p:sldId id="258" r:id="rId6"/>
    <p:sldId id="259" r:id="rId7"/>
    <p:sldId id="262" r:id="rId8"/>
    <p:sldId id="405" r:id="rId9"/>
    <p:sldId id="406" r:id="rId10"/>
    <p:sldId id="407" r:id="rId11"/>
    <p:sldId id="408" r:id="rId12"/>
    <p:sldId id="306" r:id="rId13"/>
    <p:sldId id="409" r:id="rId14"/>
    <p:sldId id="410" r:id="rId15"/>
    <p:sldId id="411" r:id="rId16"/>
    <p:sldId id="412" r:id="rId17"/>
    <p:sldId id="448" r:id="rId18"/>
    <p:sldId id="413" r:id="rId19"/>
    <p:sldId id="414" r:id="rId20"/>
    <p:sldId id="415" r:id="rId21"/>
    <p:sldId id="449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2" r:id="rId38"/>
    <p:sldId id="431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312" r:id="rId51"/>
    <p:sldId id="444" r:id="rId52"/>
    <p:sldId id="447" r:id="rId53"/>
    <p:sldId id="293" r:id="rId54"/>
    <p:sldId id="404" r:id="rId55"/>
    <p:sldId id="304" r:id="rId5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3" autoAdjust="0"/>
  </p:normalViewPr>
  <p:slideViewPr>
    <p:cSldViewPr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炳 张" userId="26a9a8d041cd339b" providerId="LiveId" clId="{9D754849-2EFA-4565-9736-C03DB46C55F1}"/>
    <pc:docChg chg="modSld">
      <pc:chgData name="炳 张" userId="26a9a8d041cd339b" providerId="LiveId" clId="{9D754849-2EFA-4565-9736-C03DB46C55F1}" dt="2024-04-06T13:21:56.786" v="0" actId="1036"/>
      <pc:docMkLst>
        <pc:docMk/>
      </pc:docMkLst>
      <pc:sldChg chg="modSp mod">
        <pc:chgData name="炳 张" userId="26a9a8d041cd339b" providerId="LiveId" clId="{9D754849-2EFA-4565-9736-C03DB46C55F1}" dt="2024-04-06T13:21:56.786" v="0" actId="1036"/>
        <pc:sldMkLst>
          <pc:docMk/>
          <pc:sldMk cId="0" sldId="424"/>
        </pc:sldMkLst>
        <pc:spChg chg="mod">
          <ac:chgData name="炳 张" userId="26a9a8d041cd339b" providerId="LiveId" clId="{9D754849-2EFA-4565-9736-C03DB46C55F1}" dt="2024-04-06T13:21:56.786" v="0" actId="1036"/>
          <ac:spMkLst>
            <pc:docMk/>
            <pc:sldMk cId="0" sldId="424"/>
            <ac:spMk id="7" creationId="{00000000-0000-0000-0000-000000000000}"/>
          </ac:spMkLst>
        </pc:spChg>
      </pc:sldChg>
    </pc:docChg>
  </pc:docChgLst>
  <pc:docChgLst>
    <pc:chgData name="炳" userId="26a9a8d041cd339b" providerId="LiveId" clId="{A4EE4C91-7F5D-4FDC-A177-9992E6E43688}"/>
    <pc:docChg chg="custSel modSld">
      <pc:chgData name="炳" userId="26a9a8d041cd339b" providerId="LiveId" clId="{A4EE4C91-7F5D-4FDC-A177-9992E6E43688}" dt="2021-04-05T13:51:53.285" v="1" actId="207"/>
      <pc:docMkLst>
        <pc:docMk/>
      </pc:docMkLst>
      <pc:sldChg chg="delSp mod">
        <pc:chgData name="炳" userId="26a9a8d041cd339b" providerId="LiveId" clId="{A4EE4C91-7F5D-4FDC-A177-9992E6E43688}" dt="2021-04-05T12:55:52.251" v="0" actId="478"/>
        <pc:sldMkLst>
          <pc:docMk/>
          <pc:sldMk cId="0" sldId="257"/>
        </pc:sldMkLst>
        <pc:spChg chg="del">
          <ac:chgData name="炳" userId="26a9a8d041cd339b" providerId="LiveId" clId="{A4EE4C91-7F5D-4FDC-A177-9992E6E43688}" dt="2021-04-05T12:55:52.251" v="0" actId="478"/>
          <ac:spMkLst>
            <pc:docMk/>
            <pc:sldMk cId="0" sldId="257"/>
            <ac:spMk id="11" creationId="{00000000-0000-0000-0000-000000000000}"/>
          </ac:spMkLst>
        </pc:spChg>
      </pc:sldChg>
      <pc:sldChg chg="modSp">
        <pc:chgData name="炳" userId="26a9a8d041cd339b" providerId="LiveId" clId="{A4EE4C91-7F5D-4FDC-A177-9992E6E43688}" dt="2021-04-05T13:51:53.285" v="1" actId="207"/>
        <pc:sldMkLst>
          <pc:docMk/>
          <pc:sldMk cId="0" sldId="420"/>
        </pc:sldMkLst>
        <pc:spChg chg="mod">
          <ac:chgData name="炳" userId="26a9a8d041cd339b" providerId="LiveId" clId="{A4EE4C91-7F5D-4FDC-A177-9992E6E43688}" dt="2021-04-05T13:51:53.285" v="1" actId="207"/>
          <ac:spMkLst>
            <pc:docMk/>
            <pc:sldMk cId="0" sldId="420"/>
            <ac:spMk id="8" creationId="{00000000-0000-0000-0000-000000000000}"/>
          </ac:spMkLst>
        </pc:spChg>
      </pc:sldChg>
    </pc:docChg>
  </pc:docChgLst>
  <pc:docChgLst>
    <pc:chgData name="张 炳" userId="26a9a8d041cd339b" providerId="LiveId" clId="{F5625BCF-6294-445C-A8D1-B20EE40BBFAD}"/>
    <pc:docChg chg="modSld">
      <pc:chgData name="张 炳" userId="26a9a8d041cd339b" providerId="LiveId" clId="{F5625BCF-6294-445C-A8D1-B20EE40BBFAD}" dt="2022-04-06T00:01:35.548" v="195" actId="207"/>
      <pc:docMkLst>
        <pc:docMk/>
      </pc:docMkLst>
      <pc:sldChg chg="addSp modSp mod">
        <pc:chgData name="张 炳" userId="26a9a8d041cd339b" providerId="LiveId" clId="{F5625BCF-6294-445C-A8D1-B20EE40BBFAD}" dt="2022-03-31T03:40:37.474" v="193" actId="1076"/>
        <pc:sldMkLst>
          <pc:docMk/>
          <pc:sldMk cId="0" sldId="422"/>
        </pc:sldMkLst>
        <pc:spChg chg="add mod">
          <ac:chgData name="张 炳" userId="26a9a8d041cd339b" providerId="LiveId" clId="{F5625BCF-6294-445C-A8D1-B20EE40BBFAD}" dt="2022-03-31T03:40:37.474" v="193" actId="1076"/>
          <ac:spMkLst>
            <pc:docMk/>
            <pc:sldMk cId="0" sldId="422"/>
            <ac:spMk id="2" creationId="{0200DCB2-D584-4AB3-8696-BCC2595E4965}"/>
          </ac:spMkLst>
        </pc:spChg>
        <pc:spChg chg="mod">
          <ac:chgData name="张 炳" userId="26a9a8d041cd339b" providerId="LiveId" clId="{F5625BCF-6294-445C-A8D1-B20EE40BBFAD}" dt="2022-03-31T03:38:36.159" v="189" actId="14100"/>
          <ac:spMkLst>
            <pc:docMk/>
            <pc:sldMk cId="0" sldId="422"/>
            <ac:spMk id="9" creationId="{00000000-0000-0000-0000-000000000000}"/>
          </ac:spMkLst>
        </pc:spChg>
      </pc:sldChg>
      <pc:sldChg chg="modSp">
        <pc:chgData name="张 炳" userId="26a9a8d041cd339b" providerId="LiveId" clId="{F5625BCF-6294-445C-A8D1-B20EE40BBFAD}" dt="2022-04-06T00:01:35.548" v="195" actId="207"/>
        <pc:sldMkLst>
          <pc:docMk/>
          <pc:sldMk cId="0" sldId="444"/>
        </pc:sldMkLst>
        <pc:spChg chg="mod">
          <ac:chgData name="张 炳" userId="26a9a8d041cd339b" providerId="LiveId" clId="{F5625BCF-6294-445C-A8D1-B20EE40BBFAD}" dt="2022-04-06T00:01:35.548" v="195" actId="207"/>
          <ac:spMkLst>
            <pc:docMk/>
            <pc:sldMk cId="0" sldId="444"/>
            <ac:spMk id="7" creationId="{00000000-0000-0000-0000-000000000000}"/>
          </ac:spMkLst>
        </pc:spChg>
      </pc:sldChg>
      <pc:sldChg chg="modSp">
        <pc:chgData name="张 炳" userId="26a9a8d041cd339b" providerId="LiveId" clId="{F5625BCF-6294-445C-A8D1-B20EE40BBFAD}" dt="2022-04-06T00:01:14.753" v="194" actId="207"/>
        <pc:sldMkLst>
          <pc:docMk/>
          <pc:sldMk cId="0" sldId="447"/>
        </pc:sldMkLst>
        <pc:spChg chg="mod">
          <ac:chgData name="张 炳" userId="26a9a8d041cd339b" providerId="LiveId" clId="{F5625BCF-6294-445C-A8D1-B20EE40BBFAD}" dt="2022-04-06T00:01:14.753" v="194" actId="207"/>
          <ac:spMkLst>
            <pc:docMk/>
            <pc:sldMk cId="0" sldId="447"/>
            <ac:spMk id="9" creationId="{00000000-0000-0000-0000-000000000000}"/>
          </ac:spMkLst>
        </pc:spChg>
      </pc:sldChg>
    </pc:docChg>
  </pc:docChgLst>
  <pc:docChgLst>
    <pc:chgData name="张 炳" userId="26a9a8d041cd339b" providerId="LiveId" clId="{3BF07F11-33C4-407F-B800-2111B4291B75}"/>
    <pc:docChg chg="modSld sldOrd">
      <pc:chgData name="张 炳" userId="26a9a8d041cd339b" providerId="LiveId" clId="{3BF07F11-33C4-407F-B800-2111B4291B75}" dt="2021-04-07T00:53:11.221" v="2" actId="20577"/>
      <pc:docMkLst>
        <pc:docMk/>
      </pc:docMkLst>
      <pc:sldChg chg="modSp">
        <pc:chgData name="张 炳" userId="26a9a8d041cd339b" providerId="LiveId" clId="{3BF07F11-33C4-407F-B800-2111B4291B75}" dt="2021-04-07T00:53:11.221" v="2" actId="20577"/>
        <pc:sldMkLst>
          <pc:docMk/>
          <pc:sldMk cId="0" sldId="428"/>
        </pc:sldMkLst>
        <pc:spChg chg="mod">
          <ac:chgData name="张 炳" userId="26a9a8d041cd339b" providerId="LiveId" clId="{3BF07F11-33C4-407F-B800-2111B4291B75}" dt="2021-04-07T00:53:11.221" v="2" actId="20577"/>
          <ac:spMkLst>
            <pc:docMk/>
            <pc:sldMk cId="0" sldId="428"/>
            <ac:spMk id="9" creationId="{00000000-0000-0000-0000-000000000000}"/>
          </ac:spMkLst>
        </pc:spChg>
      </pc:sldChg>
      <pc:sldChg chg="ord">
        <pc:chgData name="张 炳" userId="26a9a8d041cd339b" providerId="LiveId" clId="{3BF07F11-33C4-407F-B800-2111B4291B75}" dt="2021-04-06T01:35:30.280" v="1"/>
        <pc:sldMkLst>
          <pc:docMk/>
          <pc:sldMk cId="0" sldId="4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4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857385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785786" y="2857502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4572014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785813" y="928688"/>
            <a:ext cx="2643187" cy="27860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/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4294967295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5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4357700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2.jp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5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758" y="72008"/>
            <a:ext cx="1444484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4008" r:id="rId2"/>
    <p:sldLayoutId id="2147483955" r:id="rId3"/>
    <p:sldLayoutId id="2147484009" r:id="rId4"/>
    <p:sldLayoutId id="2147484011" r:id="rId5"/>
    <p:sldLayoutId id="2147484044" r:id="rId6"/>
    <p:sldLayoutId id="2147484012" r:id="rId7"/>
    <p:sldLayoutId id="2147484014" r:id="rId8"/>
    <p:sldLayoutId id="2147484013" r:id="rId9"/>
    <p:sldLayoutId id="2147484045" r:id="rId10"/>
    <p:sldLayoutId id="2147484015" r:id="rId11"/>
    <p:sldLayoutId id="2147483956" r:id="rId12"/>
    <p:sldLayoutId id="2147483957" r:id="rId13"/>
    <p:sldLayoutId id="2147483958" r:id="rId14"/>
    <p:sldLayoutId id="2147483959" r:id="rId15"/>
    <p:sldLayoutId id="2147483960" r:id="rId16"/>
    <p:sldLayoutId id="2147483961" r:id="rId17"/>
    <p:sldLayoutId id="2147483962" r:id="rId18"/>
    <p:sldLayoutId id="2147483963" r:id="rId19"/>
    <p:sldLayoutId id="2147483964" r:id="rId20"/>
    <p:sldLayoutId id="2147483965" r:id="rId21"/>
    <p:sldLayoutId id="2147483966" r:id="rId22"/>
    <p:sldLayoutId id="2147483967" r:id="rId23"/>
    <p:sldLayoutId id="2147483968" r:id="rId24"/>
    <p:sldLayoutId id="2147483969" r:id="rId25"/>
    <p:sldLayoutId id="2147483970" r:id="rId26"/>
    <p:sldLayoutId id="2147483971" r:id="rId27"/>
    <p:sldLayoutId id="2147483972" r:id="rId28"/>
    <p:sldLayoutId id="2147483973" r:id="rId29"/>
    <p:sldLayoutId id="2147483974" r:id="rId30"/>
    <p:sldLayoutId id="2147483975" r:id="rId31"/>
    <p:sldLayoutId id="2147483976" r:id="rId32"/>
    <p:sldLayoutId id="2147483977" r:id="rId33"/>
    <p:sldLayoutId id="2147483978" r:id="rId34"/>
    <p:sldLayoutId id="2147483979" r:id="rId35"/>
    <p:sldLayoutId id="2147484010" r:id="rId3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3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pPr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758" y="72008"/>
            <a:ext cx="1444484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altLang="en-US" dirty="0"/>
              <a:t>六</a:t>
            </a:r>
            <a:r>
              <a:rPr dirty="0"/>
              <a:t>章 抽象类和接口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抽象类不能实例化，只能被当成父类来继承。从语义角度上讲，抽象类是从多个具有相同特征的类中抽象出来的一个父类，具有更高层次的抽象，作为其子类的模版，从而避免子类设计的随意性</a:t>
            </a:r>
            <a:r>
              <a:rPr lang="zh-CN" altLang="en-US" dirty="0"/>
              <a:t>。</a:t>
            </a:r>
            <a:endParaRPr dirty="0"/>
          </a:p>
          <a:p>
            <a:r>
              <a:rPr lang="zh-CN" dirty="0"/>
              <a:t>定义</a:t>
            </a:r>
            <a:r>
              <a:rPr dirty="0"/>
              <a:t>Animal</a:t>
            </a:r>
            <a:r>
              <a:rPr lang="zh-CN" dirty="0"/>
              <a:t>抽象类的两个子类</a:t>
            </a:r>
            <a:r>
              <a:rPr dirty="0"/>
              <a:t>Horse</a:t>
            </a:r>
            <a:r>
              <a:rPr lang="zh-CN" dirty="0"/>
              <a:t>和</a:t>
            </a:r>
            <a:r>
              <a:rPr dirty="0"/>
              <a:t>Bird</a:t>
            </a:r>
            <a:r>
              <a:rPr lang="zh-CN" dirty="0"/>
              <a:t>，并实现抽象方法，以此演示抽象类的使用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6.1.2  </a:t>
            </a:r>
            <a:r>
              <a:rPr dirty="0"/>
              <a:t>使用抽象类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dirty="0"/>
              <a:t>Horse.java</a:t>
            </a:r>
            <a:r>
              <a:rPr lang="zh-CN" altLang="en-US" dirty="0"/>
              <a:t>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357304"/>
            <a:ext cx="7317456" cy="3647152"/>
          </a:xfrm>
        </p:spPr>
        <p:txBody>
          <a:bodyPr/>
          <a:lstStyle/>
          <a:p>
            <a:r>
              <a:rPr lang="en-US" sz="1400" dirty="0"/>
              <a:t>public class Horse extends Animal {</a:t>
            </a:r>
          </a:p>
          <a:p>
            <a:r>
              <a:rPr lang="en-US" sz="1400" dirty="0"/>
              <a:t>        </a:t>
            </a:r>
            <a:r>
              <a:rPr lang="en-US" altLang="zh-CN" sz="1400" dirty="0"/>
              <a:t>public Horse</a:t>
            </a:r>
            <a:r>
              <a:rPr lang="zh-CN" altLang="en-US" sz="1400" dirty="0"/>
              <a:t>（</a:t>
            </a:r>
            <a:r>
              <a:rPr lang="en-US" altLang="zh-CN" sz="1400" dirty="0"/>
              <a:t>String name</a:t>
            </a:r>
            <a:r>
              <a:rPr lang="zh-CN" altLang="en-US" sz="1400" dirty="0"/>
              <a:t>）</a:t>
            </a:r>
            <a:r>
              <a:rPr lang="en-US" altLang="zh-CN" sz="1400" dirty="0"/>
              <a:t>{ </a:t>
            </a:r>
            <a:r>
              <a:rPr lang="en-US" altLang="zh-CN" sz="1400" b="1" dirty="0">
                <a:solidFill>
                  <a:srgbClr val="FF0000"/>
                </a:solidFill>
              </a:rPr>
              <a:t>super</a:t>
            </a:r>
            <a:r>
              <a:rPr lang="zh-CN" altLang="en-US" sz="1400" b="1" dirty="0">
                <a:solidFill>
                  <a:srgbClr val="FF0000"/>
                </a:solidFill>
              </a:rPr>
              <a:t>（</a:t>
            </a:r>
            <a:r>
              <a:rPr lang="en-US" altLang="zh-CN" sz="1400" b="1" dirty="0">
                <a:solidFill>
                  <a:srgbClr val="FF0000"/>
                </a:solidFill>
              </a:rPr>
              <a:t>name</a:t>
            </a:r>
            <a:r>
              <a:rPr lang="zh-CN" altLang="en-US" sz="1400" b="1" dirty="0">
                <a:solidFill>
                  <a:srgbClr val="FF0000"/>
                </a:solidFill>
              </a:rPr>
              <a:t>）</a:t>
            </a:r>
            <a:r>
              <a:rPr lang="en-US" altLang="zh-CN" sz="1400" dirty="0"/>
              <a:t>;}</a:t>
            </a:r>
            <a:endParaRPr lang="en-US" sz="1400" dirty="0"/>
          </a:p>
          <a:p>
            <a:r>
              <a:rPr lang="en-US" sz="1400" dirty="0"/>
              <a:t>// </a:t>
            </a:r>
            <a:r>
              <a:rPr lang="en-US" sz="1400" dirty="0" err="1"/>
              <a:t>重写Animal抽象类中的action</a:t>
            </a:r>
            <a:r>
              <a:rPr lang="en-US" sz="1400" dirty="0"/>
              <a:t>()</a:t>
            </a:r>
            <a:r>
              <a:rPr lang="en-US" sz="1400" dirty="0" err="1"/>
              <a:t>抽象方法</a:t>
            </a:r>
            <a:endParaRPr lang="en-US" sz="1400" dirty="0"/>
          </a:p>
          <a:p>
            <a:r>
              <a:rPr lang="en-US" sz="1400" dirty="0"/>
              <a:t>	public void action()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this.getName</a:t>
            </a:r>
            <a:r>
              <a:rPr lang="en-US" sz="1400" dirty="0"/>
              <a:t>() + "</a:t>
            </a:r>
            <a:r>
              <a:rPr lang="en-US" sz="1400" dirty="0" err="1"/>
              <a:t>四条腿奔跑</a:t>
            </a:r>
            <a:r>
              <a:rPr lang="en-US" sz="1400" dirty="0"/>
              <a:t>！");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重写Animal抽象类中的call</a:t>
            </a:r>
            <a:r>
              <a:rPr lang="en-US" sz="1400" dirty="0"/>
              <a:t>()</a:t>
            </a:r>
            <a:r>
              <a:rPr lang="en-US" sz="1400" dirty="0" err="1"/>
              <a:t>抽象方法</a:t>
            </a:r>
            <a:endParaRPr lang="en-US" sz="1400" dirty="0"/>
          </a:p>
          <a:p>
            <a:r>
              <a:rPr lang="en-US" sz="1400" dirty="0"/>
              <a:t>	public void call()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this.getName</a:t>
            </a:r>
            <a:r>
              <a:rPr lang="en-US" sz="1400" dirty="0"/>
              <a:t>() + "</a:t>
            </a:r>
            <a:r>
              <a:rPr lang="en-US" sz="1400" dirty="0" err="1"/>
              <a:t>长啸</a:t>
            </a:r>
            <a:r>
              <a:rPr lang="en-US" sz="1400" dirty="0"/>
              <a:t>！");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dirty="0"/>
              <a:t>Bird.java</a:t>
            </a:r>
            <a:r>
              <a:rPr lang="zh-CN" altLang="en-US" dirty="0"/>
              <a:t>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357304"/>
            <a:ext cx="8001024" cy="3943387"/>
          </a:xfrm>
        </p:spPr>
        <p:txBody>
          <a:bodyPr/>
          <a:lstStyle/>
          <a:p>
            <a:r>
              <a:rPr lang="en-US" sz="1400" dirty="0"/>
              <a:t>public class Bird extends Animal {</a:t>
            </a:r>
          </a:p>
          <a:p>
            <a:r>
              <a:rPr lang="en-US" altLang="zh-CN" sz="1400" dirty="0"/>
              <a:t>        public Bird </a:t>
            </a:r>
            <a:r>
              <a:rPr lang="zh-CN" altLang="en-US" sz="1400" dirty="0"/>
              <a:t>（</a:t>
            </a:r>
            <a:r>
              <a:rPr lang="en-US" altLang="zh-CN" sz="1400" dirty="0"/>
              <a:t>String name</a:t>
            </a:r>
            <a:r>
              <a:rPr lang="zh-CN" altLang="en-US" sz="1400" dirty="0"/>
              <a:t>）</a:t>
            </a:r>
            <a:r>
              <a:rPr lang="en-US" altLang="zh-CN" sz="1400" dirty="0"/>
              <a:t>{ </a:t>
            </a:r>
            <a:r>
              <a:rPr lang="en-US" altLang="zh-CN" sz="1400" b="1" dirty="0">
                <a:solidFill>
                  <a:srgbClr val="FF0000"/>
                </a:solidFill>
              </a:rPr>
              <a:t>super</a:t>
            </a:r>
            <a:r>
              <a:rPr lang="zh-CN" altLang="en-US" sz="1400" b="1" dirty="0">
                <a:solidFill>
                  <a:srgbClr val="FF0000"/>
                </a:solidFill>
              </a:rPr>
              <a:t>（</a:t>
            </a:r>
            <a:r>
              <a:rPr lang="en-US" altLang="zh-CN" sz="1400" b="1" dirty="0">
                <a:solidFill>
                  <a:srgbClr val="FF0000"/>
                </a:solidFill>
              </a:rPr>
              <a:t>name</a:t>
            </a:r>
            <a:r>
              <a:rPr lang="zh-CN" altLang="en-US" sz="1400" b="1" dirty="0">
                <a:solidFill>
                  <a:srgbClr val="FF0000"/>
                </a:solidFill>
              </a:rPr>
              <a:t>）</a:t>
            </a:r>
            <a:r>
              <a:rPr lang="en-US" altLang="zh-CN" sz="1400" dirty="0"/>
              <a:t>;}</a:t>
            </a:r>
          </a:p>
          <a:p>
            <a:endParaRPr lang="en-US" sz="1400" dirty="0"/>
          </a:p>
          <a:p>
            <a:r>
              <a:rPr lang="en-US" sz="1400" dirty="0"/>
              <a:t>// </a:t>
            </a:r>
            <a:r>
              <a:rPr lang="en-US" sz="1400" dirty="0" err="1"/>
              <a:t>重写Animal抽象类中的action</a:t>
            </a:r>
            <a:r>
              <a:rPr lang="en-US" sz="1400" dirty="0"/>
              <a:t>()</a:t>
            </a:r>
            <a:r>
              <a:rPr lang="en-US" sz="1400" dirty="0" err="1"/>
              <a:t>抽象方法</a:t>
            </a:r>
            <a:endParaRPr lang="en-US" sz="1400" dirty="0"/>
          </a:p>
          <a:p>
            <a:r>
              <a:rPr lang="en-US" sz="1400" dirty="0"/>
              <a:t>	public void action()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this.getName</a:t>
            </a:r>
            <a:r>
              <a:rPr lang="en-US" sz="1400" dirty="0"/>
              <a:t>() + "</a:t>
            </a:r>
            <a:r>
              <a:rPr lang="en-US" sz="1400" dirty="0" err="1"/>
              <a:t>翅膀飞</a:t>
            </a:r>
            <a:r>
              <a:rPr lang="en-US" sz="1400" dirty="0"/>
              <a:t>！");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重写Animal抽象类中的call</a:t>
            </a:r>
            <a:r>
              <a:rPr lang="en-US" sz="1400" dirty="0"/>
              <a:t>()</a:t>
            </a:r>
            <a:r>
              <a:rPr lang="en-US" sz="1400" dirty="0" err="1"/>
              <a:t>抽象方法</a:t>
            </a:r>
            <a:endParaRPr lang="en-US" sz="1400" dirty="0"/>
          </a:p>
          <a:p>
            <a:r>
              <a:rPr lang="en-US" sz="1400" dirty="0"/>
              <a:t>	public void call()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this.getName</a:t>
            </a:r>
            <a:r>
              <a:rPr lang="en-US" sz="1400" dirty="0"/>
              <a:t>() + "</a:t>
            </a:r>
            <a:r>
              <a:rPr lang="en-US" sz="1400" dirty="0" err="1"/>
              <a:t>叽喳叫</a:t>
            </a:r>
            <a:r>
              <a:rPr lang="en-US" sz="1400" dirty="0"/>
              <a:t>！");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altLang="en-US" dirty="0"/>
              <a:t>测试类</a:t>
            </a:r>
            <a:r>
              <a:rPr dirty="0"/>
              <a:t>AbstractDemo.java</a:t>
            </a:r>
            <a:r>
              <a:rPr lang="zh-CN" altLang="en-US" dirty="0"/>
              <a:t>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357304"/>
            <a:ext cx="6357956" cy="2973891"/>
          </a:xfrm>
        </p:spPr>
        <p:txBody>
          <a:bodyPr/>
          <a:lstStyle/>
          <a:p>
            <a:r>
              <a:rPr lang="en-US" sz="1400" dirty="0"/>
              <a:t>// </a:t>
            </a:r>
            <a:r>
              <a:rPr lang="en-US" sz="1400" dirty="0" err="1"/>
              <a:t>声明一个抽象类变量</a:t>
            </a:r>
            <a:endParaRPr lang="en-US" sz="1400" dirty="0"/>
          </a:p>
          <a:p>
            <a:r>
              <a:rPr lang="en-US" sz="1400" dirty="0"/>
              <a:t>Animal a;</a:t>
            </a:r>
          </a:p>
          <a:p>
            <a:r>
              <a:rPr lang="en-US" sz="1400" dirty="0"/>
              <a:t>// </a:t>
            </a:r>
            <a:r>
              <a:rPr lang="en-US" sz="1400" dirty="0" err="1"/>
              <a:t>不能直接实例化一个抽象类，但抽象类变量可以指向其子类</a:t>
            </a:r>
            <a:endParaRPr lang="en-US" sz="1400" dirty="0"/>
          </a:p>
          <a:p>
            <a:r>
              <a:rPr lang="en-US" sz="1400" dirty="0"/>
              <a:t>a = new Horse("</a:t>
            </a:r>
            <a:r>
              <a:rPr lang="en-US" sz="1400" dirty="0" err="1"/>
              <a:t>马儿</a:t>
            </a:r>
            <a:r>
              <a:rPr lang="en-US" sz="1400" dirty="0"/>
              <a:t>");</a:t>
            </a:r>
          </a:p>
          <a:p>
            <a:r>
              <a:rPr lang="en-US" sz="1400" dirty="0" err="1"/>
              <a:t>a.action</a:t>
            </a:r>
            <a:r>
              <a:rPr lang="en-US" sz="1400" dirty="0"/>
              <a:t>();</a:t>
            </a:r>
          </a:p>
          <a:p>
            <a:r>
              <a:rPr lang="en-US" sz="1400" dirty="0" err="1"/>
              <a:t>a.call</a:t>
            </a:r>
            <a:r>
              <a:rPr lang="en-US" sz="1400" dirty="0"/>
              <a:t>();</a:t>
            </a:r>
          </a:p>
          <a:p>
            <a:r>
              <a:rPr lang="en-US" sz="1400" dirty="0"/>
              <a:t>a = new Bird("</a:t>
            </a:r>
            <a:r>
              <a:rPr lang="en-US" sz="1400" dirty="0" err="1"/>
              <a:t>鸟儿</a:t>
            </a:r>
            <a:r>
              <a:rPr lang="en-US" sz="1400" dirty="0"/>
              <a:t>");</a:t>
            </a:r>
          </a:p>
          <a:p>
            <a:r>
              <a:rPr lang="en-US" sz="1400" dirty="0" err="1"/>
              <a:t>a.action</a:t>
            </a:r>
            <a:r>
              <a:rPr lang="en-US" sz="1400" dirty="0"/>
              <a:t>();</a:t>
            </a:r>
          </a:p>
          <a:p>
            <a:r>
              <a:rPr lang="en-US" sz="1400" dirty="0" err="1"/>
              <a:t>a.call</a:t>
            </a:r>
            <a:r>
              <a:rPr lang="en-US" sz="1400" dirty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altLang="en-US" dirty="0"/>
              <a:t>测试结果如下：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71538" y="1785932"/>
            <a:ext cx="6357956" cy="1938992"/>
          </a:xfrm>
        </p:spPr>
        <p:txBody>
          <a:bodyPr/>
          <a:lstStyle/>
          <a:p>
            <a:r>
              <a:rPr lang="en-US" dirty="0" err="1">
                <a:ea typeface="Cambria Math" pitchFamily="18" charset="0"/>
              </a:rPr>
              <a:t>马儿四条腿奔跑</a:t>
            </a:r>
            <a:r>
              <a:rPr lang="en-US" dirty="0">
                <a:ea typeface="Cambria Math" pitchFamily="18" charset="0"/>
              </a:rPr>
              <a:t>！</a:t>
            </a:r>
          </a:p>
          <a:p>
            <a:r>
              <a:rPr lang="en-US" dirty="0" err="1">
                <a:ea typeface="Cambria Math" pitchFamily="18" charset="0"/>
              </a:rPr>
              <a:t>马儿长啸</a:t>
            </a:r>
            <a:r>
              <a:rPr lang="en-US" dirty="0">
                <a:ea typeface="Cambria Math" pitchFamily="18" charset="0"/>
              </a:rPr>
              <a:t>！</a:t>
            </a:r>
          </a:p>
          <a:p>
            <a:r>
              <a:rPr lang="en-US" dirty="0" err="1">
                <a:ea typeface="Cambria Math" pitchFamily="18" charset="0"/>
              </a:rPr>
              <a:t>鸟儿翅膀飞</a:t>
            </a:r>
            <a:r>
              <a:rPr lang="en-US" dirty="0">
                <a:ea typeface="Cambria Math" pitchFamily="18" charset="0"/>
              </a:rPr>
              <a:t>！</a:t>
            </a:r>
          </a:p>
          <a:p>
            <a:r>
              <a:rPr lang="en-US" dirty="0" err="1">
                <a:ea typeface="Cambria Math" pitchFamily="18" charset="0"/>
              </a:rPr>
              <a:t>鸟儿叽喳叫</a:t>
            </a:r>
            <a:r>
              <a:rPr lang="en-US" dirty="0">
                <a:ea typeface="Cambria Math" pitchFamily="18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定义抽象类和抽象方法的规则如下：</a:t>
            </a:r>
            <a:endParaRPr dirty="0"/>
          </a:p>
          <a:p>
            <a:pPr lvl="1"/>
            <a:r>
              <a:rPr dirty="0"/>
              <a:t>abstract关键字放在class前，指明该类是抽象类；</a:t>
            </a:r>
            <a:endParaRPr lang="en-US" dirty="0"/>
          </a:p>
          <a:p>
            <a:pPr lvl="1"/>
            <a:r>
              <a:rPr lang="en-US" dirty="0"/>
              <a:t>abstract</a:t>
            </a:r>
            <a:r>
              <a:rPr dirty="0"/>
              <a:t>关键字放在方法的返回类型前，指明该方法是抽象方法，</a:t>
            </a:r>
            <a:r>
              <a:rPr dirty="0">
                <a:solidFill>
                  <a:srgbClr val="FF0000"/>
                </a:solidFill>
              </a:rPr>
              <a:t>抽象方法没有方法体；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dirty="0">
                <a:solidFill>
                  <a:srgbClr val="FF0000"/>
                </a:solidFill>
              </a:rPr>
              <a:t>抽象类不能被实例化即无法使用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dirty="0">
                <a:solidFill>
                  <a:srgbClr val="FF0000"/>
                </a:solidFill>
              </a:rPr>
              <a:t>关键字直接创建抽象类的实例</a:t>
            </a:r>
            <a:r>
              <a:rPr dirty="0"/>
              <a:t>，即使抽象类中不包含抽象方法也不行；</a:t>
            </a:r>
            <a:endParaRPr lang="en-US" dirty="0"/>
          </a:p>
          <a:p>
            <a:pPr lvl="1"/>
            <a:r>
              <a:rPr dirty="0"/>
              <a:t>一个抽象类中可以含有多个抽象方法，也可以含有已实现的方法；</a:t>
            </a:r>
            <a:endParaRPr lang="en-US" dirty="0"/>
          </a:p>
          <a:p>
            <a:pPr lvl="1"/>
            <a:r>
              <a:rPr dirty="0">
                <a:solidFill>
                  <a:srgbClr val="FF0000"/>
                </a:solidFill>
              </a:rPr>
              <a:t>抽象类可以包含成员变量以及构造方法，但不能通过构造方法创建实例</a:t>
            </a:r>
            <a:r>
              <a:rPr dirty="0"/>
              <a:t>，可在子类创建实例时调用；</a:t>
            </a:r>
            <a:endParaRPr lang="en-US" dirty="0"/>
          </a:p>
          <a:p>
            <a:pPr lvl="1"/>
            <a:r>
              <a:rPr dirty="0"/>
              <a:t>定义抽象类有三种情况：直接定义一个抽象类；或继承一个抽象类，但没有完全实现父类包含的抽象方法；或实现一个接口，但没有完全实现接口中包含的抽象方法。</a:t>
            </a:r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抽象类 </a:t>
            </a:r>
          </a:p>
        </p:txBody>
      </p:sp>
    </p:spTree>
    <p:extLst>
      <p:ext uri="{BB962C8B-B14F-4D97-AF65-F5344CB8AC3E}">
        <p14:creationId xmlns:p14="http://schemas.microsoft.com/office/powerpoint/2010/main" val="302805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接口定义了某一批类所需要遵守的公共行为规范，只规定这批类必须提供的某些方法，而不提供任何实现。接口体现的是规范和实现分离的设计哲学。让规范和实现分离正是接口的好处，让系统的各模块之间面向接口耦合，是一种松耦合的设计，从而降低各模块之间的耦合，增强系统的可扩展性和可维护性。</a:t>
            </a:r>
            <a:r>
              <a:rPr dirty="0"/>
              <a:t> </a:t>
            </a:r>
            <a:r>
              <a:rPr lang="zh-CN" altLang="en-US" dirty="0"/>
              <a:t> </a:t>
            </a:r>
            <a:r>
              <a:rPr dirty="0"/>
              <a:t> 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6.2  </a:t>
            </a:r>
            <a:r>
              <a:rPr dirty="0"/>
              <a:t>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只支持单一继承，不支持多重继承，即一个类只能继承一个父类，这一缺陷可以通过接口来弥补。</a:t>
            </a:r>
            <a:r>
              <a:rPr dirty="0"/>
              <a:t>Java</a:t>
            </a:r>
            <a:r>
              <a:rPr lang="zh-CN" dirty="0"/>
              <a:t>允许一个类实现多个接口，这样使程序更加灵活、易扩展</a:t>
            </a:r>
            <a:r>
              <a:rPr lang="zh-CN" altLang="en-US" dirty="0"/>
              <a:t>。</a:t>
            </a:r>
            <a:endParaRPr lang="zh-CN" dirty="0"/>
          </a:p>
          <a:p>
            <a:r>
              <a:rPr lang="zh-CN" altLang="en-US" dirty="0"/>
              <a:t>语法：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57316" y="2852771"/>
            <a:ext cx="6357956" cy="1938992"/>
          </a:xfrm>
        </p:spPr>
        <p:txBody>
          <a:bodyPr/>
          <a:lstStyle/>
          <a:p>
            <a:r>
              <a:rPr lang="en-US" dirty="0"/>
              <a:t>[</a:t>
            </a:r>
            <a:r>
              <a:rPr dirty="0"/>
              <a:t>访问符</a:t>
            </a:r>
            <a:r>
              <a:rPr lang="en-US" dirty="0"/>
              <a:t>] </a:t>
            </a:r>
            <a:r>
              <a:rPr lang="en-US" dirty="0">
                <a:ea typeface="Cambria Math" pitchFamily="18" charset="0"/>
              </a:rPr>
              <a:t>interface</a:t>
            </a:r>
            <a:r>
              <a:rPr lang="en-US" b="1" dirty="0"/>
              <a:t> </a:t>
            </a:r>
            <a:r>
              <a:rPr dirty="0"/>
              <a:t>接口名</a:t>
            </a:r>
            <a:r>
              <a:rPr lang="en-US" dirty="0"/>
              <a:t> [</a:t>
            </a:r>
            <a:r>
              <a:rPr lang="en-US" dirty="0">
                <a:ea typeface="Cambria Math" pitchFamily="18" charset="0"/>
              </a:rPr>
              <a:t>extends</a:t>
            </a:r>
            <a:r>
              <a:rPr lang="en-US" dirty="0"/>
              <a:t> </a:t>
            </a:r>
            <a:r>
              <a:rPr dirty="0"/>
              <a:t>父接口</a:t>
            </a:r>
            <a:r>
              <a:rPr lang="en-US" dirty="0"/>
              <a:t>1,</a:t>
            </a:r>
            <a:r>
              <a:rPr dirty="0"/>
              <a:t>父接口</a:t>
            </a:r>
            <a:r>
              <a:rPr lang="en-US" dirty="0"/>
              <a:t>2...] {</a:t>
            </a:r>
            <a:endParaRPr dirty="0"/>
          </a:p>
          <a:p>
            <a:r>
              <a:rPr lang="en-US" dirty="0"/>
              <a:t>	//</a:t>
            </a:r>
            <a:r>
              <a:rPr dirty="0"/>
              <a:t>接口体</a:t>
            </a:r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</a:t>
            </a:r>
            <a:r>
              <a:rPr dirty="0"/>
              <a:t>定义接口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pPr lvl="0"/>
            <a:r>
              <a:rPr lang="zh-CN" dirty="0"/>
              <a:t>访问符可以是</a:t>
            </a:r>
            <a:r>
              <a:rPr dirty="0"/>
              <a:t>public</a:t>
            </a:r>
            <a:r>
              <a:rPr lang="zh-CN" dirty="0"/>
              <a:t>或缺省，如果缺省访问符，则默认采用包权限访问控制，即在相同包中才可以访问该接口；</a:t>
            </a:r>
          </a:p>
          <a:p>
            <a:pPr lvl="0"/>
            <a:r>
              <a:rPr lang="zh-CN" dirty="0"/>
              <a:t>一个接口可以继承多个父接口，但接口只能继承接口，不能继承类；</a:t>
            </a:r>
          </a:p>
          <a:p>
            <a:pPr lvl="0"/>
            <a:r>
              <a:rPr lang="zh-CN" dirty="0"/>
              <a:t>在接口体里可以包含静态常量、抽象方法、内部类、内部接口以及枚举的定义，从</a:t>
            </a:r>
            <a:r>
              <a:rPr dirty="0"/>
              <a:t>Java 8</a:t>
            </a:r>
            <a:r>
              <a:rPr lang="zh-CN" dirty="0"/>
              <a:t>版本开始允许接口中定义默认方法、类方法；</a:t>
            </a:r>
          </a:p>
          <a:p>
            <a:r>
              <a:rPr lang="zh-CN" dirty="0"/>
              <a:t>与类的默认访问符不同，</a:t>
            </a:r>
            <a:r>
              <a:rPr lang="zh-CN" dirty="0">
                <a:solidFill>
                  <a:srgbClr val="FF0000"/>
                </a:solidFill>
              </a:rPr>
              <a:t>接口体内定义的常量、方法等都默认为</a:t>
            </a:r>
            <a:r>
              <a:rPr dirty="0">
                <a:solidFill>
                  <a:srgbClr val="FF0000"/>
                </a:solidFill>
              </a:rPr>
              <a:t>public</a:t>
            </a:r>
            <a:r>
              <a:rPr lang="zh-CN" dirty="0">
                <a:solidFill>
                  <a:srgbClr val="FF0000"/>
                </a:solidFill>
              </a:rPr>
              <a:t>，</a:t>
            </a:r>
            <a:r>
              <a:rPr lang="zh-CN" dirty="0"/>
              <a:t>可以省略</a:t>
            </a:r>
            <a:r>
              <a:rPr dirty="0"/>
              <a:t>public</a:t>
            </a:r>
            <a:r>
              <a:rPr lang="zh-CN" dirty="0"/>
              <a:t>关键字，即当接口中定义的常量或方法不写</a:t>
            </a:r>
            <a:r>
              <a:rPr dirty="0"/>
              <a:t>public</a:t>
            </a:r>
            <a:r>
              <a:rPr lang="zh-CN" dirty="0"/>
              <a:t>，其访问权限依然是</a:t>
            </a:r>
            <a:r>
              <a:rPr dirty="0"/>
              <a:t>public</a:t>
            </a:r>
            <a:r>
              <a:rPr lang="zh-CN" dirty="0"/>
              <a:t>。 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语法说明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450EA95-57F6-49C5-A84A-A3D4025C02FF}"/>
              </a:ext>
            </a:extLst>
          </p:cNvPr>
          <p:cNvSpPr/>
          <p:nvPr/>
        </p:nvSpPr>
        <p:spPr>
          <a:xfrm>
            <a:off x="971600" y="987574"/>
            <a:ext cx="7344816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随堂测试：</a:t>
            </a:r>
            <a:r>
              <a:rPr lang="zh-CN" altLang="en-US" dirty="0"/>
              <a:t>如果一个接口Cup有个方法use()，有个类SmallCup实现接口Cup，则在类SmallCup中正确的是？  ( 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A、void use() { …}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B、protected void use() { …}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C、public void use() { …}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D、以上语句都可以用在类SmallCup中</a:t>
            </a:r>
          </a:p>
        </p:txBody>
      </p:sp>
    </p:spTree>
    <p:extLst>
      <p:ext uri="{BB962C8B-B14F-4D97-AF65-F5344CB8AC3E}">
        <p14:creationId xmlns:p14="http://schemas.microsoft.com/office/powerpoint/2010/main" val="382232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掌握抽象类的定义和使用</a:t>
            </a:r>
            <a:endParaRPr lang="zh-CN" altLang="en-US" dirty="0"/>
          </a:p>
          <a:p>
            <a:pPr lvl="0"/>
            <a:r>
              <a:rPr lang="zh-CN" dirty="0"/>
              <a:t>掌握接口的定义和实现，以及接口的继承，培养面向接口编程的思想</a:t>
            </a:r>
            <a:endParaRPr dirty="0"/>
          </a:p>
          <a:p>
            <a:pPr lvl="0"/>
            <a:r>
              <a:rPr lang="zh-CN" dirty="0"/>
              <a:t>熟悉</a:t>
            </a:r>
            <a:r>
              <a:rPr dirty="0"/>
              <a:t>instanceof</a:t>
            </a:r>
            <a:r>
              <a:rPr lang="zh-CN" dirty="0"/>
              <a:t>关键字的使用</a:t>
            </a:r>
            <a:endParaRPr lang="zh-CN" altLang="en-US" dirty="0"/>
          </a:p>
          <a:p>
            <a:pPr lvl="0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本章重点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dirty="0"/>
              <a:t>定义一个接口</a:t>
            </a:r>
            <a:r>
              <a:rPr dirty="0"/>
              <a:t>MyInterface.java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571604" y="1428742"/>
            <a:ext cx="6357956" cy="3785652"/>
          </a:xfrm>
        </p:spPr>
        <p:txBody>
          <a:bodyPr/>
          <a:lstStyle/>
          <a:p>
            <a:r>
              <a:rPr lang="en-US" sz="1400" dirty="0"/>
              <a:t>public interface </a:t>
            </a:r>
            <a:r>
              <a:rPr lang="en-US" sz="1400" dirty="0" err="1"/>
              <a:t>MyInterface</a:t>
            </a:r>
            <a:r>
              <a:rPr lang="en-US" sz="1400" dirty="0"/>
              <a:t> {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接口里定义的成员变量只能是常量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MAX_SIZE = 50;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接口里定义的普通方法只能是public的抽象方法</a:t>
            </a:r>
            <a:endParaRPr lang="en-US" sz="1400" dirty="0"/>
          </a:p>
          <a:p>
            <a:r>
              <a:rPr lang="en-US" sz="1400" dirty="0"/>
              <a:t>	void </a:t>
            </a:r>
            <a:r>
              <a:rPr lang="en-US" sz="1400" dirty="0" err="1"/>
              <a:t>addMsg</a:t>
            </a:r>
            <a:r>
              <a:rPr lang="en-US" sz="1400" dirty="0"/>
              <a:t>(String </a:t>
            </a:r>
            <a:r>
              <a:rPr lang="en-US" sz="1400" dirty="0" err="1"/>
              <a:t>msg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// </a:t>
            </a:r>
            <a:r>
              <a:rPr lang="en-US" sz="1400" dirty="0" err="1"/>
              <a:t>在接口中定义默认方法，需要使用default修饰</a:t>
            </a:r>
            <a:endParaRPr lang="en-US" sz="1400" dirty="0"/>
          </a:p>
          <a:p>
            <a:r>
              <a:rPr lang="en-US" sz="1400" dirty="0"/>
              <a:t>	default void print(String... </a:t>
            </a:r>
            <a:r>
              <a:rPr lang="en-US" sz="1400" dirty="0" err="1"/>
              <a:t>msgs</a:t>
            </a:r>
            <a:r>
              <a:rPr lang="en-US" sz="1400" dirty="0"/>
              <a:t>) {</a:t>
            </a:r>
          </a:p>
          <a:p>
            <a:r>
              <a:rPr lang="en-US" sz="1400" dirty="0"/>
              <a:t>		for (String </a:t>
            </a:r>
            <a:r>
              <a:rPr lang="en-US" sz="1400" dirty="0" err="1"/>
              <a:t>msg</a:t>
            </a:r>
            <a:r>
              <a:rPr lang="en-US" sz="1400" dirty="0"/>
              <a:t> : </a:t>
            </a:r>
            <a:r>
              <a:rPr lang="en-US" sz="1400" dirty="0" err="1"/>
              <a:t>msgs</a:t>
            </a:r>
            <a:r>
              <a:rPr lang="en-US" sz="1400" dirty="0"/>
              <a:t>) {</a:t>
            </a:r>
          </a:p>
          <a:p>
            <a:r>
              <a:rPr lang="en-US" sz="1400" dirty="0"/>
              <a:t>	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msg</a:t>
            </a:r>
            <a:r>
              <a:rPr lang="en-US" sz="1400" dirty="0"/>
              <a:t>);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}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500298" y="2143122"/>
            <a:ext cx="200026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714876" y="1071552"/>
            <a:ext cx="3214710" cy="642942"/>
          </a:xfrm>
          <a:prstGeom prst="wedgeRoundRectCallout">
            <a:avLst>
              <a:gd name="adj1" fmla="val -55722"/>
              <a:gd name="adj2" fmla="val 122239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系统自动为成员变量增加</a:t>
            </a:r>
            <a:r>
              <a:rPr lang="en-US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public static final 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进行修饰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500298" y="2786064"/>
            <a:ext cx="128588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4000496" y="1714494"/>
            <a:ext cx="3214710" cy="642942"/>
          </a:xfrm>
          <a:prstGeom prst="wedgeRoundRectCallout">
            <a:avLst>
              <a:gd name="adj1" fmla="val -55722"/>
              <a:gd name="adj2" fmla="val 122239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系统自动为普通方法增加</a:t>
            </a:r>
            <a:r>
              <a:rPr lang="en-US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public abstract 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进行修饰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500298" y="3429006"/>
            <a:ext cx="200026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5214942" y="2786064"/>
            <a:ext cx="3714744" cy="857256"/>
          </a:xfrm>
          <a:prstGeom prst="wedgeRoundRectCallout">
            <a:avLst>
              <a:gd name="adj1" fmla="val -68392"/>
              <a:gd name="adj2" fmla="val 42240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默认方法必须使用</a:t>
            </a:r>
            <a:r>
              <a:rPr lang="en-US" altLang="zh-CN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default</a:t>
            </a:r>
          </a:p>
          <a:p>
            <a:pPr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关键字进行修饰，通过接口的实现类的实例对象来调用默认方法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dirty="0"/>
              <a:t>MyInterface.java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428728" y="1928808"/>
            <a:ext cx="6357956" cy="1708160"/>
          </a:xfrm>
        </p:spPr>
        <p:txBody>
          <a:bodyPr/>
          <a:lstStyle/>
          <a:p>
            <a:r>
              <a:rPr lang="en-US" sz="1400" dirty="0"/>
              <a:t>	// </a:t>
            </a:r>
            <a:r>
              <a:rPr lang="en-US" sz="1400" dirty="0" err="1"/>
              <a:t>在接口中定义类方法，需要使用static修饰</a:t>
            </a:r>
            <a:endParaRPr lang="en-US" sz="1400" dirty="0"/>
          </a:p>
          <a:p>
            <a:r>
              <a:rPr lang="en-US" sz="1400" dirty="0"/>
              <a:t>	static String </a:t>
            </a:r>
            <a:r>
              <a:rPr lang="en-US" sz="1400" dirty="0" err="1"/>
              <a:t>staticTest</a:t>
            </a:r>
            <a:r>
              <a:rPr lang="en-US" sz="1400" dirty="0"/>
              <a:t>() {</a:t>
            </a:r>
          </a:p>
          <a:p>
            <a:r>
              <a:rPr lang="en-US" sz="1400" dirty="0"/>
              <a:t>		return "</a:t>
            </a:r>
            <a:r>
              <a:rPr lang="en-US" sz="1400" dirty="0" err="1"/>
              <a:t>接口里的类方法</a:t>
            </a:r>
            <a:r>
              <a:rPr lang="en-US" sz="1400" dirty="0"/>
              <a:t>";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357422" y="2357436"/>
            <a:ext cx="285752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500562" y="642924"/>
            <a:ext cx="4592443" cy="857256"/>
          </a:xfrm>
          <a:prstGeom prst="wedgeRoundRectCallout">
            <a:avLst>
              <a:gd name="adj1" fmla="val -56308"/>
              <a:gd name="adj2" fmla="val 144200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类方法必须使用</a:t>
            </a:r>
            <a:r>
              <a:rPr lang="en-US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static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关键字修饰，必须有方法实现，可以直接通过接口来调用类方法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7" grpId="0" animBg="1"/>
      <p:bldP spid="7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928676"/>
            <a:ext cx="7215212" cy="1176045"/>
          </a:xfrm>
        </p:spPr>
        <p:txBody>
          <a:bodyPr/>
          <a:lstStyle/>
          <a:p>
            <a:r>
              <a:rPr dirty="0"/>
              <a:t>只有在</a:t>
            </a:r>
            <a:r>
              <a:rPr lang="en-US" dirty="0"/>
              <a:t>Java 8</a:t>
            </a:r>
            <a:r>
              <a:rPr dirty="0"/>
              <a:t>以上的版本才允许在接口中定义默认方法和类方法。接口中定义的内部类、内部接口以及内部枚举都默认为</a:t>
            </a:r>
            <a:r>
              <a:rPr lang="en-US" b="1" u="sng" dirty="0">
                <a:solidFill>
                  <a:srgbClr val="FF0000"/>
                </a:solidFill>
              </a:rPr>
              <a:t>public static</a:t>
            </a:r>
            <a:r>
              <a:rPr dirty="0"/>
              <a:t>。因接口中的内部类、内部接口和内部枚举应用不广泛，本书不做具体介绍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1104589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192061" y="1557548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u="sng" dirty="0">
                <a:solidFill>
                  <a:srgbClr val="FF0000"/>
                </a:solidFill>
              </a:rPr>
              <a:t>接口不能直接实例化，但可以使用接口声明</a:t>
            </a:r>
            <a:r>
              <a:rPr lang="zh-CN" dirty="0"/>
              <a:t>引用类型的变量，该变量可以引用到接口的实现类的实例对象上。接口的主要用途就是被实现类实现，一个类可以实现一个或多个接口</a:t>
            </a:r>
            <a:r>
              <a:rPr lang="zh-CN" altLang="en-US" dirty="0"/>
              <a:t>。</a:t>
            </a:r>
            <a:endParaRPr lang="zh-CN" dirty="0"/>
          </a:p>
          <a:p>
            <a:r>
              <a:rPr lang="zh-CN" altLang="en-US" dirty="0"/>
              <a:t>语法：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57316" y="2852771"/>
            <a:ext cx="6357956" cy="1938992"/>
          </a:xfrm>
        </p:spPr>
        <p:txBody>
          <a:bodyPr/>
          <a:lstStyle/>
          <a:p>
            <a:r>
              <a:rPr lang="en-US" dirty="0">
                <a:ea typeface="Cambria Math" pitchFamily="18" charset="0"/>
              </a:rPr>
              <a:t>[</a:t>
            </a:r>
            <a:r>
              <a:rPr lang="en-US" dirty="0" err="1">
                <a:ea typeface="Cambria Math" pitchFamily="18" charset="0"/>
              </a:rPr>
              <a:t>访问符</a:t>
            </a:r>
            <a:r>
              <a:rPr lang="en-US" dirty="0">
                <a:ea typeface="Cambria Math" pitchFamily="18" charset="0"/>
              </a:rPr>
              <a:t>] class </a:t>
            </a:r>
            <a:r>
              <a:rPr lang="en-US" dirty="0" err="1">
                <a:ea typeface="Cambria Math" pitchFamily="18" charset="0"/>
              </a:rPr>
              <a:t>类名</a:t>
            </a:r>
            <a:r>
              <a:rPr lang="en-US" dirty="0">
                <a:ea typeface="Cambria Math" pitchFamily="18" charset="0"/>
              </a:rPr>
              <a:t> implements 接口1[,接口2...]{</a:t>
            </a:r>
          </a:p>
          <a:p>
            <a:r>
              <a:rPr lang="en-US" dirty="0">
                <a:ea typeface="Cambria Math" pitchFamily="18" charset="0"/>
              </a:rPr>
              <a:t>	//</a:t>
            </a:r>
            <a:r>
              <a:rPr lang="en-US" dirty="0" err="1">
                <a:ea typeface="Cambria Math" pitchFamily="18" charset="0"/>
              </a:rPr>
              <a:t>类体</a:t>
            </a:r>
            <a:endParaRPr lang="en-US" dirty="0">
              <a:ea typeface="Cambria Math" pitchFamily="18" charset="0"/>
            </a:endParaRPr>
          </a:p>
          <a:p>
            <a:r>
              <a:rPr lang="en-US" dirty="0">
                <a:ea typeface="Cambria Math" pitchFamily="18" charset="0"/>
              </a:rPr>
              <a:t>}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</a:t>
            </a:r>
            <a:r>
              <a:rPr dirty="0"/>
              <a:t>实现接口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pPr lvl="0"/>
            <a:r>
              <a:rPr dirty="0"/>
              <a:t>implements</a:t>
            </a:r>
            <a:r>
              <a:rPr lang="zh-CN" dirty="0"/>
              <a:t>关键字用于实现接口；</a:t>
            </a:r>
          </a:p>
          <a:p>
            <a:pPr lvl="0"/>
            <a:r>
              <a:rPr lang="zh-CN" dirty="0"/>
              <a:t>一个类可以实现多个接口，接口之间使用</a:t>
            </a:r>
            <a:r>
              <a:rPr lang="zh-CN" dirty="0">
                <a:solidFill>
                  <a:srgbClr val="FF0000"/>
                </a:solidFill>
              </a:rPr>
              <a:t>逗号</a:t>
            </a:r>
            <a:r>
              <a:rPr lang="zh-CN" dirty="0"/>
              <a:t>进行间隔；</a:t>
            </a:r>
          </a:p>
          <a:p>
            <a:pPr lvl="0"/>
            <a:r>
              <a:rPr lang="zh-CN" dirty="0"/>
              <a:t>一个类在实现一个或多个接口时，这个类必须</a:t>
            </a:r>
            <a:r>
              <a:rPr lang="zh-CN" dirty="0">
                <a:solidFill>
                  <a:srgbClr val="FF0000"/>
                </a:solidFill>
              </a:rPr>
              <a:t>完全实现这些接口中定义的所有抽象方法</a:t>
            </a:r>
            <a:r>
              <a:rPr lang="zh-CN" dirty="0"/>
              <a:t>，否则该类必须定义为抽象类；</a:t>
            </a:r>
          </a:p>
          <a:p>
            <a:r>
              <a:rPr lang="zh-CN" dirty="0"/>
              <a:t>一个类实现某个接口时，该类将会获得接口中定义的常量、方法等，因此可以将实现接口理解成一种特殊的继承，相当于实现类继承了一个彻底抽象的类。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语法说明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000261"/>
          </a:xfrm>
        </p:spPr>
        <p:txBody>
          <a:bodyPr/>
          <a:lstStyle/>
          <a:p>
            <a:r>
              <a:rPr lang="zh-CN" dirty="0"/>
              <a:t>定义一个接口</a:t>
            </a:r>
            <a:r>
              <a:rPr lang="zh-CN" altLang="en-US" dirty="0"/>
              <a:t>的实现类</a:t>
            </a:r>
            <a:r>
              <a:rPr dirty="0"/>
              <a:t>ImInterfaceDemo.java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571604" y="1000115"/>
            <a:ext cx="6357956" cy="3647152"/>
          </a:xfrm>
        </p:spPr>
        <p:txBody>
          <a:bodyPr/>
          <a:lstStyle/>
          <a:p>
            <a:r>
              <a:rPr lang="en-US" sz="1400" dirty="0"/>
              <a:t>public class </a:t>
            </a:r>
            <a:r>
              <a:rPr lang="en-US" sz="1400" dirty="0" err="1"/>
              <a:t>ImInterfaceDemo</a:t>
            </a:r>
            <a:r>
              <a:rPr lang="en-US" sz="1400" dirty="0"/>
              <a:t> implements </a:t>
            </a:r>
            <a:r>
              <a:rPr lang="en-US" sz="1400" dirty="0" err="1"/>
              <a:t>MyInterface</a:t>
            </a:r>
            <a:r>
              <a:rPr lang="en-US" sz="1400" dirty="0"/>
              <a:t> {</a:t>
            </a:r>
          </a:p>
          <a:p>
            <a:r>
              <a:rPr lang="en-US" sz="1400" dirty="0"/>
              <a:t>// </a:t>
            </a:r>
            <a:r>
              <a:rPr lang="en-US" sz="1400" dirty="0" err="1"/>
              <a:t>定义个一个字符串数组，长度是接口中定义的常量MAX_SIZE</a:t>
            </a:r>
            <a:endParaRPr lang="en-US" sz="1400" dirty="0"/>
          </a:p>
          <a:p>
            <a:r>
              <a:rPr lang="en-US" sz="1400" dirty="0"/>
              <a:t>private String[] </a:t>
            </a:r>
            <a:r>
              <a:rPr lang="en-US" sz="1400" dirty="0" err="1"/>
              <a:t>msgs</a:t>
            </a:r>
            <a:r>
              <a:rPr lang="en-US" sz="1400" dirty="0"/>
              <a:t> = new String[</a:t>
            </a:r>
            <a:r>
              <a:rPr lang="en-US" sz="1400" dirty="0" err="1"/>
              <a:t>MyInterface.MAX_SIZE</a:t>
            </a:r>
            <a:r>
              <a:rPr lang="en-US" sz="1400" dirty="0"/>
              <a:t>];</a:t>
            </a:r>
          </a:p>
          <a:p>
            <a:r>
              <a:rPr lang="en-US" sz="1400" dirty="0"/>
              <a:t>public void </a:t>
            </a:r>
            <a:r>
              <a:rPr lang="en-US" sz="1400" dirty="0" err="1"/>
              <a:t>addMsg</a:t>
            </a:r>
            <a:r>
              <a:rPr lang="en-US" sz="1400" dirty="0"/>
              <a:t>(String </a:t>
            </a:r>
            <a:r>
              <a:rPr lang="en-US" sz="1400" dirty="0" err="1"/>
              <a:t>msg</a:t>
            </a:r>
            <a:r>
              <a:rPr lang="en-US" sz="1400" dirty="0"/>
              <a:t>) {</a:t>
            </a:r>
          </a:p>
          <a:p>
            <a:r>
              <a:rPr lang="en-US" sz="1400" dirty="0"/>
              <a:t>	if (num &gt;= </a:t>
            </a:r>
            <a:r>
              <a:rPr lang="en-US" sz="1400" dirty="0" err="1"/>
              <a:t>MyInterface.MAX_SIZE</a:t>
            </a:r>
            <a:r>
              <a:rPr lang="en-US" sz="1400" dirty="0"/>
              <a:t>) {</a:t>
            </a:r>
          </a:p>
          <a:p>
            <a:r>
              <a:rPr lang="en-US" sz="1400" dirty="0"/>
              <a:t>	    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消息队列已满，添加失败</a:t>
            </a:r>
            <a:r>
              <a:rPr lang="en-US" sz="1400" dirty="0"/>
              <a:t>！");</a:t>
            </a:r>
          </a:p>
          <a:p>
            <a:r>
              <a:rPr lang="en-US" sz="1400" dirty="0"/>
              <a:t>	    } else {</a:t>
            </a:r>
          </a:p>
          <a:p>
            <a:r>
              <a:rPr lang="en-US" sz="1400" dirty="0"/>
              <a:t>	        // 将消息添加到字符串数组中，num数量加1</a:t>
            </a:r>
          </a:p>
          <a:p>
            <a:r>
              <a:rPr lang="en-US" sz="1400" dirty="0"/>
              <a:t>	         </a:t>
            </a:r>
            <a:r>
              <a:rPr lang="en-US" sz="1400" dirty="0" err="1"/>
              <a:t>msgs</a:t>
            </a:r>
            <a:r>
              <a:rPr lang="en-US" sz="1400" dirty="0"/>
              <a:t>[num++] = </a:t>
            </a:r>
            <a:r>
              <a:rPr lang="en-US" sz="1400" dirty="0" err="1"/>
              <a:t>msg</a:t>
            </a:r>
            <a:r>
              <a:rPr lang="en-US" sz="1400" dirty="0"/>
              <a:t>;</a:t>
            </a:r>
          </a:p>
          <a:p>
            <a:r>
              <a:rPr lang="en-US" sz="1400" dirty="0"/>
              <a:t>	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1643042" y="2071684"/>
            <a:ext cx="200026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3857620" y="1357304"/>
            <a:ext cx="2357454" cy="500066"/>
          </a:xfrm>
          <a:prstGeom prst="wedgeRoundRectCallout">
            <a:avLst>
              <a:gd name="adj1" fmla="val -55722"/>
              <a:gd name="adj2" fmla="val 122239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实现接口中的方法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7" grpId="0" animBg="1"/>
      <p:bldP spid="7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000261"/>
          </a:xfrm>
        </p:spPr>
        <p:txBody>
          <a:bodyPr/>
          <a:lstStyle/>
          <a:p>
            <a:r>
              <a:rPr lang="zh-CN" dirty="0"/>
              <a:t>定义一个接口</a:t>
            </a:r>
            <a:r>
              <a:rPr lang="zh-CN" altLang="en-US" dirty="0"/>
              <a:t>的实现类</a:t>
            </a:r>
            <a:r>
              <a:rPr dirty="0"/>
              <a:t>ImInterfaceDemo.java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79512" y="982270"/>
            <a:ext cx="5976664" cy="4143385"/>
          </a:xfrm>
        </p:spPr>
        <p:txBody>
          <a:bodyPr/>
          <a:lstStyle/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// </a:t>
            </a:r>
            <a:r>
              <a:rPr lang="en-US" sz="1400" dirty="0" err="1"/>
              <a:t>实例化一个接口实现类的对象，并将其赋值给一个接口变量引用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MyInterface</a:t>
            </a:r>
            <a:r>
              <a:rPr lang="en-US" sz="1400" dirty="0"/>
              <a:t> mi = new </a:t>
            </a:r>
            <a:r>
              <a:rPr lang="en-US" sz="1400" dirty="0" err="1"/>
              <a:t>ImInterfaceDemo</a:t>
            </a:r>
            <a:r>
              <a:rPr lang="en-US" sz="1400" dirty="0"/>
              <a:t>();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调用接口的默认方法，默认方法必须通过实例对象来调用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mi.print</a:t>
            </a:r>
            <a:r>
              <a:rPr lang="en-US" sz="1400" dirty="0"/>
              <a:t>("</a:t>
            </a:r>
            <a:r>
              <a:rPr lang="en-US" sz="1400" dirty="0" err="1"/>
              <a:t>张三</a:t>
            </a:r>
            <a:r>
              <a:rPr lang="en-US" sz="1400" dirty="0"/>
              <a:t>", "</a:t>
            </a:r>
            <a:r>
              <a:rPr lang="en-US" sz="1400" dirty="0" err="1"/>
              <a:t>李四</a:t>
            </a:r>
            <a:r>
              <a:rPr lang="en-US" sz="1400" dirty="0"/>
              <a:t>", "</a:t>
            </a:r>
            <a:r>
              <a:rPr lang="en-US" sz="1400" dirty="0" err="1"/>
              <a:t>王五</a:t>
            </a:r>
            <a:r>
              <a:rPr lang="en-US" sz="1400" dirty="0"/>
              <a:t>");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调用接口的类方法，直接通过“接口名.类方法</a:t>
            </a:r>
            <a:r>
              <a:rPr lang="en-US" sz="1400" dirty="0"/>
              <a:t>()”</a:t>
            </a:r>
            <a:r>
              <a:rPr lang="en-US" sz="1400" dirty="0" err="1"/>
              <a:t>来调用</a:t>
            </a:r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MyInterface.staticTest</a:t>
            </a:r>
            <a:r>
              <a:rPr lang="en-US" sz="1400" dirty="0"/>
              <a:t>());</a:t>
            </a:r>
          </a:p>
          <a:p>
            <a:r>
              <a:rPr lang="en-US" sz="1400" dirty="0"/>
              <a:t>         // </a:t>
            </a:r>
            <a:r>
              <a:rPr lang="en-US" sz="1400" dirty="0" err="1"/>
              <a:t>实例化接口实现类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ImInterfaceDemo</a:t>
            </a:r>
            <a:r>
              <a:rPr lang="en-US" sz="1400" dirty="0"/>
              <a:t> </a:t>
            </a:r>
            <a:r>
              <a:rPr lang="en-US" sz="1400" dirty="0" err="1"/>
              <a:t>ifd</a:t>
            </a:r>
            <a:r>
              <a:rPr lang="en-US" sz="1400" dirty="0"/>
              <a:t> = new </a:t>
            </a:r>
            <a:r>
              <a:rPr lang="en-US" sz="1400" dirty="0" err="1"/>
              <a:t>ImInterfaceDemo</a:t>
            </a:r>
            <a:r>
              <a:rPr lang="en-US" sz="1400" dirty="0"/>
              <a:t>();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添加信息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ifd.addMsg</a:t>
            </a:r>
            <a:r>
              <a:rPr lang="en-US" sz="1400" dirty="0"/>
              <a:t>("Java 8应用开发");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  <a:endParaRPr lang="en-US"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00DCB2-D584-4AB3-8696-BCC2595E4965}"/>
              </a:ext>
            </a:extLst>
          </p:cNvPr>
          <p:cNvSpPr txBox="1"/>
          <p:nvPr/>
        </p:nvSpPr>
        <p:spPr bwMode="auto">
          <a:xfrm>
            <a:off x="6293529" y="1131590"/>
            <a:ext cx="27238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父类引用指向子类对象</a:t>
            </a:r>
            <a:endParaRPr lang="en-US" altLang="zh-CN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抽象类引用指向子类对象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rPr>
              <a:t>接口引用指向实现类对象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000261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14414" y="1288202"/>
            <a:ext cx="5286412" cy="1938992"/>
          </a:xfrm>
        </p:spPr>
        <p:txBody>
          <a:bodyPr/>
          <a:lstStyle/>
          <a:p>
            <a:r>
              <a:rPr lang="en-US" dirty="0" err="1">
                <a:ea typeface="Cambria Math" pitchFamily="18" charset="0"/>
              </a:rPr>
              <a:t>张三</a:t>
            </a:r>
            <a:endParaRPr lang="en-US" dirty="0">
              <a:ea typeface="Cambria Math" pitchFamily="18" charset="0"/>
            </a:endParaRPr>
          </a:p>
          <a:p>
            <a:r>
              <a:rPr lang="en-US" dirty="0" err="1">
                <a:ea typeface="Cambria Math" pitchFamily="18" charset="0"/>
              </a:rPr>
              <a:t>李四</a:t>
            </a:r>
            <a:endParaRPr lang="en-US" dirty="0">
              <a:ea typeface="Cambria Math" pitchFamily="18" charset="0"/>
            </a:endParaRPr>
          </a:p>
          <a:p>
            <a:r>
              <a:rPr lang="en-US" dirty="0" err="1">
                <a:ea typeface="Cambria Math" pitchFamily="18" charset="0"/>
              </a:rPr>
              <a:t>王五</a:t>
            </a:r>
            <a:endParaRPr lang="en-US" dirty="0">
              <a:ea typeface="Cambria Math" pitchFamily="18" charset="0"/>
            </a:endParaRPr>
          </a:p>
          <a:p>
            <a:r>
              <a:rPr lang="en-US" dirty="0" err="1">
                <a:ea typeface="Cambria Math" pitchFamily="18" charset="0"/>
              </a:rPr>
              <a:t>接口里的类方法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r>
              <a:rPr lang="zh-CN" dirty="0"/>
              <a:t>与抽象类一样，接口是一种更加抽象的类结构，因此不能对接口直接实例化，下面的语句是错误的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r>
              <a:rPr lang="zh-CN" dirty="0"/>
              <a:t>可以声明接口变量，并用接口变量指向当前接口实现类的实例，下面的语句是正确的：</a:t>
            </a:r>
            <a:endParaRPr dirty="0"/>
          </a:p>
          <a:p>
            <a:endParaRPr dirty="0"/>
          </a:p>
          <a:p>
            <a:r>
              <a:rPr lang="zh-CN" dirty="0"/>
              <a:t>使用接口变量指向该接口的实现类的实例对象，这种使用方式也是多态性的一种体现</a:t>
            </a:r>
            <a:r>
              <a:rPr lang="zh-CN" altLang="en-US" dirty="0"/>
              <a:t>。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1571618"/>
            <a:ext cx="7786742" cy="430887"/>
          </a:xfrm>
        </p:spPr>
        <p:txBody>
          <a:bodyPr/>
          <a:lstStyle/>
          <a:p>
            <a:r>
              <a:rPr lang="en-US" sz="1600" dirty="0" err="1"/>
              <a:t>MyInterface</a:t>
            </a:r>
            <a:r>
              <a:rPr lang="en-US" sz="1600" dirty="0"/>
              <a:t> mi = new </a:t>
            </a:r>
            <a:r>
              <a:rPr lang="en-US" sz="1600" dirty="0" err="1"/>
              <a:t>MyInterface</a:t>
            </a:r>
            <a:r>
              <a:rPr lang="en-US" sz="1600" dirty="0"/>
              <a:t>();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1000100" y="3076967"/>
            <a:ext cx="7786742" cy="43088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dirty="0" err="1">
                <a:latin typeface="Courier New" pitchFamily="49" charset="0"/>
                <a:cs typeface="Courier New" pitchFamily="49" charset="0"/>
              </a:rPr>
              <a:t>MyInterface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 mi=new </a:t>
            </a:r>
            <a:r>
              <a:rPr kumimoji="1" lang="en-US" altLang="en-US" sz="1600" dirty="0" err="1">
                <a:latin typeface="Courier New" pitchFamily="49" charset="0"/>
                <a:cs typeface="Courier New" pitchFamily="49" charset="0"/>
              </a:rPr>
              <a:t>ImInterfaceDemo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7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dirty="0"/>
              <a:t>接口的继承与类的继承不一样，接口完全支持多重继承，即一个接口可以有多个父接口。除此之外，接口的继承与类的继承相似；当一个接口继承父接口时，该接口将会获得父接口中定义的所有抽象方法、常量</a:t>
            </a:r>
            <a:r>
              <a:rPr lang="zh-CN" altLang="en-US" dirty="0"/>
              <a:t>。</a:t>
            </a:r>
            <a:endParaRPr lang="zh-CN" dirty="0"/>
          </a:p>
          <a:p>
            <a:r>
              <a:rPr lang="zh-CN" dirty="0"/>
              <a:t>一个接口继承多个接口时，多个接口跟在</a:t>
            </a:r>
            <a:r>
              <a:rPr dirty="0"/>
              <a:t>extends</a:t>
            </a:r>
            <a:r>
              <a:rPr lang="zh-CN" dirty="0"/>
              <a:t>关键字之后，并使用逗号“</a:t>
            </a:r>
            <a:r>
              <a:rPr dirty="0"/>
              <a:t>,</a:t>
            </a:r>
            <a:r>
              <a:rPr lang="zh-CN" dirty="0"/>
              <a:t>”进行间隔</a:t>
            </a:r>
            <a:r>
              <a:rPr lang="zh-CN" altLang="en-US" dirty="0"/>
              <a:t>。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</a:t>
            </a:r>
            <a:r>
              <a:rPr dirty="0"/>
              <a:t>接口的继承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pic>
        <p:nvPicPr>
          <p:cNvPr id="2314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928676"/>
            <a:ext cx="827856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9"/>
            <a:ext cx="8207375" cy="1071570"/>
          </a:xfrm>
        </p:spPr>
        <p:txBody>
          <a:bodyPr/>
          <a:lstStyle/>
          <a:p>
            <a:r>
              <a:rPr lang="zh-CN" dirty="0"/>
              <a:t>下述代码</a:t>
            </a:r>
            <a:r>
              <a:rPr dirty="0"/>
              <a:t>InterfaceExtendsDemo.java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</a:t>
            </a:r>
            <a:r>
              <a:rPr lang="zh-CN" dirty="0"/>
              <a:t>定义了三个接口，第三个接口继承前两个接口</a:t>
            </a:r>
            <a:r>
              <a:rPr lang="zh-CN" altLang="en-US" dirty="0"/>
              <a:t>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605217"/>
            <a:ext cx="6357956" cy="3323987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第一个接口</a:t>
            </a:r>
          </a:p>
          <a:p>
            <a:r>
              <a:rPr lang="en-US" sz="1400" dirty="0"/>
              <a:t>interface </a:t>
            </a:r>
            <a:r>
              <a:rPr lang="en-US" sz="1400" dirty="0" err="1"/>
              <a:t>InterfaceA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V_A = 10;</a:t>
            </a:r>
            <a:endParaRPr sz="1400" dirty="0"/>
          </a:p>
          <a:p>
            <a:r>
              <a:rPr lang="en-US" sz="1400" dirty="0"/>
              <a:t>	void </a:t>
            </a:r>
            <a:r>
              <a:rPr lang="en-US" sz="1400" dirty="0" err="1"/>
              <a:t>testA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第二个接口</a:t>
            </a:r>
          </a:p>
          <a:p>
            <a:r>
              <a:rPr lang="en-US" sz="1400" dirty="0"/>
              <a:t>interface </a:t>
            </a:r>
            <a:r>
              <a:rPr lang="en-US" sz="1400" dirty="0" err="1"/>
              <a:t>InterfaceB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V_B = 20;</a:t>
            </a:r>
            <a:r>
              <a:rPr sz="1400" dirty="0"/>
              <a:t> </a:t>
            </a:r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void </a:t>
            </a:r>
            <a:r>
              <a:rPr lang="en-US" sz="1400" dirty="0" err="1"/>
              <a:t>testB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9"/>
            <a:ext cx="8207375" cy="642941"/>
          </a:xfrm>
        </p:spPr>
        <p:txBody>
          <a:bodyPr/>
          <a:lstStyle/>
          <a:p>
            <a:r>
              <a:rPr dirty="0"/>
              <a:t>InterfaceExtendsDemo.java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282052"/>
            <a:ext cx="6357956" cy="3647152"/>
          </a:xfrm>
        </p:spPr>
        <p:txBody>
          <a:bodyPr/>
          <a:lstStyle/>
          <a:p>
            <a:r>
              <a:rPr lang="en-US" sz="1400" dirty="0"/>
              <a:t>// </a:t>
            </a:r>
            <a:r>
              <a:rPr sz="1400" dirty="0"/>
              <a:t>第三个接口</a:t>
            </a:r>
          </a:p>
          <a:p>
            <a:r>
              <a:rPr lang="en-US" sz="1400" dirty="0"/>
              <a:t>interface </a:t>
            </a:r>
            <a:r>
              <a:rPr lang="en-US" sz="1400" dirty="0" err="1"/>
              <a:t>InterfaceC</a:t>
            </a:r>
            <a:r>
              <a:rPr lang="en-US" sz="1400" dirty="0"/>
              <a:t> </a:t>
            </a:r>
            <a:r>
              <a:rPr lang="en-US" sz="1400" b="1" dirty="0"/>
              <a:t>extends </a:t>
            </a:r>
            <a:r>
              <a:rPr lang="en-US" sz="1400" b="1" dirty="0" err="1"/>
              <a:t>InterfaceA</a:t>
            </a:r>
            <a:r>
              <a:rPr lang="en-US" sz="1400" b="1" dirty="0"/>
              <a:t>, </a:t>
            </a:r>
            <a:r>
              <a:rPr lang="en-US" sz="1400" b="1" dirty="0" err="1"/>
              <a:t>InterfaceB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V_C = 30;</a:t>
            </a:r>
            <a:endParaRPr sz="1400" dirty="0"/>
          </a:p>
          <a:p>
            <a:r>
              <a:rPr lang="en-US" sz="1400" dirty="0"/>
              <a:t>	void </a:t>
            </a:r>
            <a:r>
              <a:rPr lang="en-US" sz="1400" dirty="0" err="1"/>
              <a:t>testC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实现第三个接口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InterfaceExtendsDemo</a:t>
            </a:r>
            <a:r>
              <a:rPr lang="en-US" sz="1400" dirty="0"/>
              <a:t> </a:t>
            </a:r>
            <a:r>
              <a:rPr lang="en-US" sz="1400" b="1" dirty="0"/>
              <a:t>implements </a:t>
            </a:r>
            <a:r>
              <a:rPr lang="en-US" sz="1400" b="1" dirty="0" err="1"/>
              <a:t>InterfaceC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实现三个抽象方法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testA</a:t>
            </a:r>
            <a:r>
              <a:rPr lang="en-US" sz="1400" dirty="0"/>
              <a:t>() {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testA</a:t>
            </a:r>
            <a:r>
              <a:rPr lang="en-US" sz="1400" dirty="0"/>
              <a:t>()</a:t>
            </a:r>
            <a:r>
              <a:rPr sz="1400" dirty="0"/>
              <a:t>方法</a:t>
            </a:r>
            <a:r>
              <a:rPr lang="en-US" sz="1400" dirty="0"/>
              <a:t>");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357422" y="1643056"/>
            <a:ext cx="1214446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4214810" y="2143122"/>
            <a:ext cx="2928958" cy="1000133"/>
          </a:xfrm>
          <a:prstGeom prst="wedgeRoundRectCallout">
            <a:avLst>
              <a:gd name="adj1" fmla="val -71790"/>
              <a:gd name="adj2" fmla="val -75407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en-US" altLang="en-US" sz="1800" b="1" i="0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InterfaceC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接口将获得</a:t>
            </a:r>
            <a:r>
              <a:rPr lang="en-US" altLang="en-US" sz="1800" b="1" i="0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InterfaceA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和</a:t>
            </a:r>
            <a:r>
              <a:rPr lang="en-US" altLang="en-US" sz="1800" b="1" i="0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InterfaceB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中定义的常量和抽象方法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7" grpId="0" animBg="1"/>
      <p:bldP spid="7" grpId="1" animBg="1"/>
      <p:bldP spid="10" grpId="0" animBg="1"/>
      <p:bldP spid="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642941"/>
          </a:xfrm>
        </p:spPr>
        <p:txBody>
          <a:bodyPr/>
          <a:lstStyle/>
          <a:p>
            <a:r>
              <a:rPr dirty="0"/>
              <a:t>InterfaceExtendsDemo.java</a:t>
            </a:r>
            <a:r>
              <a:rPr lang="zh-CN" altLang="en-US" dirty="0"/>
              <a:t>（代码</a:t>
            </a:r>
            <a:r>
              <a:rPr dirty="0"/>
              <a:t>3</a:t>
            </a:r>
            <a:r>
              <a:rPr lang="zh-CN" altLang="en-US" dirty="0"/>
              <a:t>）：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54871"/>
            <a:ext cx="6357956" cy="2031325"/>
          </a:xfrm>
        </p:spPr>
        <p:txBody>
          <a:bodyPr/>
          <a:lstStyle/>
          <a:p>
            <a:r>
              <a:rPr lang="en-US" sz="1400" dirty="0"/>
              <a:t>public void </a:t>
            </a:r>
            <a:r>
              <a:rPr lang="en-US" sz="1400" dirty="0" err="1"/>
              <a:t>testB</a:t>
            </a:r>
            <a:r>
              <a:rPr lang="en-US" sz="1400" dirty="0"/>
              <a:t>() {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testB</a:t>
            </a:r>
            <a:r>
              <a:rPr lang="en-US" sz="1400" dirty="0"/>
              <a:t>()</a:t>
            </a:r>
            <a:r>
              <a:rPr sz="1400" dirty="0"/>
              <a:t>方法</a:t>
            </a:r>
            <a:r>
              <a:rPr lang="en-US" sz="1400" dirty="0"/>
              <a:t>");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/>
              <a:t>public </a:t>
            </a:r>
            <a:r>
              <a:rPr lang="en-US" sz="1400" dirty="0"/>
              <a:t>void </a:t>
            </a:r>
            <a:r>
              <a:rPr lang="en-US" sz="1400" dirty="0" err="1"/>
              <a:t>testC</a:t>
            </a:r>
            <a:r>
              <a:rPr lang="en-US" sz="1400" dirty="0"/>
              <a:t>() {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testC</a:t>
            </a:r>
            <a:r>
              <a:rPr lang="en-US" sz="1400" dirty="0"/>
              <a:t>()</a:t>
            </a:r>
            <a:r>
              <a:rPr sz="1400" dirty="0"/>
              <a:t>方法</a:t>
            </a:r>
            <a:r>
              <a:rPr lang="en-US" sz="1400" dirty="0"/>
              <a:t>");</a:t>
            </a:r>
            <a:endParaRPr sz="1400" dirty="0"/>
          </a:p>
          <a:p>
            <a:r>
              <a:rPr lang="en-US" sz="1400" dirty="0"/>
              <a:t>	}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9"/>
            <a:ext cx="8207375" cy="642941"/>
          </a:xfrm>
        </p:spPr>
        <p:txBody>
          <a:bodyPr/>
          <a:lstStyle/>
          <a:p>
            <a:r>
              <a:rPr dirty="0"/>
              <a:t>InterfaceExtendsDemo.java</a:t>
            </a:r>
            <a:r>
              <a:rPr lang="zh-CN" altLang="en-US" dirty="0"/>
              <a:t>（代码</a:t>
            </a:r>
            <a:r>
              <a:rPr dirty="0"/>
              <a:t>4</a:t>
            </a:r>
            <a:r>
              <a:rPr lang="zh-CN" altLang="en-US" dirty="0"/>
              <a:t>）：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000115"/>
            <a:ext cx="7643866" cy="3970318"/>
          </a:xfrm>
        </p:spPr>
        <p:txBody>
          <a:bodyPr/>
          <a:lstStyle/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b="1" dirty="0" err="1"/>
              <a:t>InterfaceC.V_A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b="1" dirty="0" err="1"/>
              <a:t>InterfaceC.V_B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b="1" dirty="0" err="1"/>
              <a:t>InterfaceC.V_C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		// </a:t>
            </a:r>
            <a:r>
              <a:rPr lang="en-US" sz="1400" dirty="0" err="1"/>
              <a:t>声明第三个接口变量，并指向其实现类的实例对象</a:t>
            </a:r>
            <a:endParaRPr 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InterfaceC</a:t>
            </a:r>
            <a:r>
              <a:rPr lang="en-US" sz="1400" dirty="0"/>
              <a:t> </a:t>
            </a:r>
            <a:r>
              <a:rPr lang="en-US" sz="1400" dirty="0" err="1"/>
              <a:t>ic</a:t>
            </a:r>
            <a:r>
              <a:rPr lang="en-US" sz="1400" dirty="0"/>
              <a:t> = new </a:t>
            </a:r>
            <a:r>
              <a:rPr lang="en-US" sz="1400" dirty="0" err="1"/>
              <a:t>InterfaceExtendsDemo</a:t>
            </a:r>
            <a:r>
              <a:rPr lang="en-US" sz="1400" dirty="0"/>
              <a:t>();</a:t>
            </a:r>
          </a:p>
          <a:p>
            <a:r>
              <a:rPr lang="en-US" sz="1400" dirty="0"/>
              <a:t>		// </a:t>
            </a:r>
            <a:r>
              <a:rPr lang="en-US" sz="1400" dirty="0" err="1"/>
              <a:t>调用接口中的方法</a:t>
            </a:r>
            <a:endParaRPr lang="en-US" sz="1400" dirty="0"/>
          </a:p>
          <a:p>
            <a:r>
              <a:rPr lang="en-US" sz="1400" dirty="0"/>
              <a:t>		</a:t>
            </a:r>
            <a:r>
              <a:rPr lang="en-US" sz="1400" dirty="0" err="1"/>
              <a:t>ic.testA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ic.testB</a:t>
            </a:r>
            <a:r>
              <a:rPr lang="en-US" sz="1400" dirty="0"/>
              <a:t>();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ic.testC</a:t>
            </a:r>
            <a:r>
              <a:rPr lang="en-US" sz="1400" dirty="0"/>
              <a:t>();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3143240" y="1428742"/>
            <a:ext cx="3857652" cy="928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6143604" y="571486"/>
            <a:ext cx="3000396" cy="642942"/>
          </a:xfrm>
          <a:prstGeom prst="wedgeRoundRectCallout">
            <a:avLst>
              <a:gd name="adj1" fmla="val -56552"/>
              <a:gd name="adj2" fmla="val 81454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使用第三个接口可以直接访问</a:t>
            </a:r>
            <a:r>
              <a:rPr lang="en-US" altLang="zh-CN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V_A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、</a:t>
            </a:r>
            <a:r>
              <a:rPr lang="en-US" altLang="zh-CN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V_B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和</a:t>
            </a:r>
            <a:r>
              <a:rPr lang="en-US" altLang="zh-CN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V_C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7" grpId="0" animBg="1"/>
      <p:bldP spid="7" grpId="1" animBg="1"/>
      <p:bldP spid="10" grpId="0" animBg="1"/>
      <p:bldP spid="1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642941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09692"/>
            <a:ext cx="4357718" cy="2862322"/>
          </a:xfrm>
        </p:spPr>
        <p:txBody>
          <a:bodyPr/>
          <a:lstStyle/>
          <a:p>
            <a:r>
              <a:rPr lang="en-US" dirty="0">
                <a:ea typeface="Cambria Math" pitchFamily="18" charset="0"/>
              </a:rPr>
              <a:t>10</a:t>
            </a:r>
          </a:p>
          <a:p>
            <a:r>
              <a:rPr lang="en-US" dirty="0">
                <a:ea typeface="Cambria Math" pitchFamily="18" charset="0"/>
              </a:rPr>
              <a:t>20</a:t>
            </a:r>
          </a:p>
          <a:p>
            <a:r>
              <a:rPr lang="en-US" dirty="0">
                <a:ea typeface="Cambria Math" pitchFamily="18" charset="0"/>
              </a:rPr>
              <a:t>30</a:t>
            </a:r>
          </a:p>
          <a:p>
            <a:r>
              <a:rPr lang="en-US" dirty="0" err="1">
                <a:ea typeface="Cambria Math" pitchFamily="18" charset="0"/>
              </a:rPr>
              <a:t>testA</a:t>
            </a:r>
            <a:r>
              <a:rPr lang="en-US" dirty="0">
                <a:ea typeface="Cambria Math" pitchFamily="18" charset="0"/>
              </a:rPr>
              <a:t>()</a:t>
            </a:r>
            <a:r>
              <a:rPr lang="en-US" dirty="0" err="1">
                <a:ea typeface="Cambria Math" pitchFamily="18" charset="0"/>
              </a:rPr>
              <a:t>方法</a:t>
            </a:r>
            <a:endParaRPr lang="en-US" dirty="0">
              <a:ea typeface="Cambria Math" pitchFamily="18" charset="0"/>
            </a:endParaRPr>
          </a:p>
          <a:p>
            <a:r>
              <a:rPr lang="en-US" dirty="0" err="1">
                <a:ea typeface="Cambria Math" pitchFamily="18" charset="0"/>
              </a:rPr>
              <a:t>testB</a:t>
            </a:r>
            <a:r>
              <a:rPr lang="en-US" dirty="0">
                <a:ea typeface="Cambria Math" pitchFamily="18" charset="0"/>
              </a:rPr>
              <a:t>()</a:t>
            </a:r>
            <a:r>
              <a:rPr lang="en-US" dirty="0" err="1">
                <a:ea typeface="Cambria Math" pitchFamily="18" charset="0"/>
              </a:rPr>
              <a:t>方法</a:t>
            </a:r>
            <a:endParaRPr lang="en-US" dirty="0">
              <a:ea typeface="Cambria Math" pitchFamily="18" charset="0"/>
            </a:endParaRPr>
          </a:p>
          <a:p>
            <a:r>
              <a:rPr lang="en-US" dirty="0" err="1">
                <a:ea typeface="Cambria Math" pitchFamily="18" charset="0"/>
              </a:rPr>
              <a:t>testC</a:t>
            </a:r>
            <a:r>
              <a:rPr lang="en-US" dirty="0">
                <a:ea typeface="Cambria Math" pitchFamily="18" charset="0"/>
              </a:rPr>
              <a:t>()</a:t>
            </a:r>
            <a:r>
              <a:rPr lang="en-US" dirty="0" err="1">
                <a:ea typeface="Cambria Math" pitchFamily="18" charset="0"/>
              </a:rPr>
              <a:t>方法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3929089"/>
          </a:xfrm>
        </p:spPr>
        <p:txBody>
          <a:bodyPr/>
          <a:lstStyle/>
          <a:p>
            <a:r>
              <a:rPr lang="zh-CN" dirty="0"/>
              <a:t>接口和抽象类有很多相似之处，都具有如下特征</a:t>
            </a:r>
            <a:r>
              <a:rPr lang="zh-CN" altLang="en-US" dirty="0"/>
              <a:t>：</a:t>
            </a:r>
            <a:endParaRPr dirty="0"/>
          </a:p>
          <a:p>
            <a:pPr lvl="1"/>
            <a:r>
              <a:rPr dirty="0"/>
              <a:t>接口和抽象类都不能被实例化，需要被其他类实现或继承；</a:t>
            </a:r>
          </a:p>
          <a:p>
            <a:pPr lvl="1"/>
            <a:r>
              <a:rPr dirty="0"/>
              <a:t>接口和抽象类的类型变量都可以指向其实现类或子类的实例对象；</a:t>
            </a:r>
          </a:p>
          <a:p>
            <a:pPr lvl="1"/>
            <a:r>
              <a:rPr dirty="0"/>
              <a:t>接口和抽象类都可以包含抽象方法，实现接口或继承抽象类时都必须实现这些抽象方法。</a:t>
            </a:r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928676"/>
            <a:ext cx="7215212" cy="2000264"/>
          </a:xfrm>
        </p:spPr>
        <p:txBody>
          <a:bodyPr/>
          <a:lstStyle/>
          <a:p>
            <a:r>
              <a:rPr dirty="0"/>
              <a:t>一个</a:t>
            </a:r>
            <a:r>
              <a:rPr lang="en-US" dirty="0"/>
              <a:t>Java</a:t>
            </a:r>
            <a:r>
              <a:rPr dirty="0"/>
              <a:t>源文件中可以有多个接口和类，但最多只能有一个接口或类是</a:t>
            </a:r>
            <a:r>
              <a:rPr lang="en-US" dirty="0"/>
              <a:t>public</a:t>
            </a:r>
            <a:r>
              <a:rPr dirty="0"/>
              <a:t>，且该源文件的文件名必须与</a:t>
            </a:r>
            <a:r>
              <a:rPr lang="en-US" dirty="0"/>
              <a:t>public</a:t>
            </a:r>
            <a:r>
              <a:rPr dirty="0"/>
              <a:t>接口名或类名一致。例如：在</a:t>
            </a:r>
            <a:r>
              <a:rPr lang="en-US" dirty="0"/>
              <a:t>MyInterface.java</a:t>
            </a:r>
            <a:r>
              <a:rPr dirty="0"/>
              <a:t>源文件中文件名与</a:t>
            </a:r>
            <a:r>
              <a:rPr lang="en-US" dirty="0"/>
              <a:t>public</a:t>
            </a:r>
            <a:r>
              <a:rPr dirty="0"/>
              <a:t>接口的接口名“</a:t>
            </a:r>
            <a:r>
              <a:rPr lang="en-US" dirty="0" err="1"/>
              <a:t>MyInterface</a:t>
            </a:r>
            <a:r>
              <a:rPr dirty="0"/>
              <a:t>”一致；在</a:t>
            </a:r>
            <a:r>
              <a:rPr lang="en-US" dirty="0"/>
              <a:t>InterfaceExtendsDemo.java</a:t>
            </a:r>
            <a:r>
              <a:rPr dirty="0"/>
              <a:t>源文件中有三个接口和一个类，文件名与</a:t>
            </a:r>
            <a:r>
              <a:rPr lang="en-US" dirty="0"/>
              <a:t>public</a:t>
            </a:r>
            <a:r>
              <a:rPr dirty="0"/>
              <a:t>类的类名“</a:t>
            </a:r>
            <a:r>
              <a:rPr lang="en-US" dirty="0" err="1"/>
              <a:t>InterfaceExtendsDemo</a:t>
            </a:r>
            <a:r>
              <a:rPr dirty="0"/>
              <a:t>”一致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1104589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192061" y="1557548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3929089"/>
          </a:xfrm>
        </p:spPr>
        <p:txBody>
          <a:bodyPr/>
          <a:lstStyle/>
          <a:p>
            <a:r>
              <a:rPr lang="zh-CN" dirty="0"/>
              <a:t>但接口和抽象类之间是有区别的，这种区别主要体现在二者设计目的上</a:t>
            </a:r>
            <a:r>
              <a:rPr lang="zh-CN" altLang="en-US" dirty="0"/>
              <a:t>：</a:t>
            </a:r>
            <a:endParaRPr dirty="0"/>
          </a:p>
          <a:p>
            <a:pPr lvl="1"/>
            <a:r>
              <a:rPr dirty="0"/>
              <a:t>接口体现的是一种规范，这种规范类似于总纲，是系统各模块应该遵循的标准，以便各模块之间实现耦合、以及通信功能；</a:t>
            </a:r>
          </a:p>
          <a:p>
            <a:pPr lvl="1"/>
            <a:r>
              <a:rPr dirty="0"/>
              <a:t>抽象类体现的是一种模版式设计。抽象类可以被当成系统实现过程中的中间产品，该产品已实现了部分功能但不能当成最终产品，必须进一步完善，而完善可能有几种不同方式。</a:t>
            </a:r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39"/>
            <a:ext cx="8207375" cy="3929089"/>
          </a:xfrm>
        </p:spPr>
        <p:txBody>
          <a:bodyPr/>
          <a:lstStyle/>
          <a:p>
            <a:r>
              <a:rPr lang="zh-CN" dirty="0"/>
              <a:t>接口和抽象类在使用过程中还需注意以下几点区别</a:t>
            </a:r>
            <a:r>
              <a:rPr lang="zh-CN" altLang="en-US" dirty="0"/>
              <a:t>：</a:t>
            </a:r>
            <a:endParaRPr dirty="0"/>
          </a:p>
          <a:p>
            <a:pPr lvl="1"/>
            <a:r>
              <a:rPr dirty="0"/>
              <a:t>接口中除了默认方法和类方法，不能为普通方法提供方法实现（没有方法体）；而抽象类则完全可以为普通方法提供方法实现；</a:t>
            </a:r>
          </a:p>
          <a:p>
            <a:pPr lvl="1"/>
            <a:r>
              <a:rPr dirty="0"/>
              <a:t>接口中定义的变量默认是public static final，且必须赋初值，其实现类中不能重新定义，也不能改变其值，即接口中定义的变量都是最终的静态常量；而抽象类中的定义的变量与普通类一样，默认是缺省，其实现类可以重新定义，也可以根据需要改变其值；</a:t>
            </a:r>
          </a:p>
          <a:p>
            <a:pPr lvl="1"/>
            <a:r>
              <a:rPr dirty="0"/>
              <a:t>接口中定义的方法都默认缺省的是public，而抽象类则与类一样是默认缺省的；</a:t>
            </a:r>
          </a:p>
          <a:p>
            <a:pPr lvl="1"/>
            <a:r>
              <a:rPr dirty="0"/>
              <a:t>接口不包含构造方法，而抽象类可以包含构造方法，抽象类的构造方法不是用于创建对象，而是让其子类调用以便完成初始化操作；</a:t>
            </a:r>
          </a:p>
          <a:p>
            <a:pPr lvl="1"/>
            <a:r>
              <a:rPr dirty="0"/>
              <a:t>一个类最多只能有一个直接父类，包括抽象类；但一个类可以直接实现多个接口；一个接口可以有多个父接口。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dirty="0"/>
              <a:t>接口体现的是一种规范和实现分离的设计哲学，充分利用接口能够降低程序各模块之间的耦合，从而提高系统的可扩展性以及可维护性。基于这种原则，许多软件设计架构都倡导“面向接口”编程，而不是面向实现类编程，以便通过面向接口编程来降低程序之间的耦合</a:t>
            </a:r>
            <a:r>
              <a:rPr lang="zh-CN" altLang="en-US" dirty="0"/>
              <a:t>。</a:t>
            </a:r>
            <a:endParaRPr dirty="0"/>
          </a:p>
          <a:p>
            <a:r>
              <a:rPr lang="zh-CN" dirty="0"/>
              <a:t>以面向接口编程常用的简单工厂模式为例，示范面向接口编程的优势</a:t>
            </a:r>
            <a:r>
              <a:rPr lang="zh-CN" altLang="en-US" dirty="0"/>
              <a:t>。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</a:t>
            </a:r>
            <a:r>
              <a:rPr dirty="0"/>
              <a:t>面向接口编程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/>
        </p:nvGraphicFramePr>
        <p:xfrm>
          <a:off x="857224" y="928676"/>
          <a:ext cx="7748587" cy="2723814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抽象类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l">
                        <a:lnSpc>
                          <a:spcPts val="1560"/>
                        </a:lnSpc>
                        <a:spcAft>
                          <a:spcPts val="360"/>
                        </a:spcAft>
                      </a:pPr>
                      <a:endParaRPr lang="en-US" altLang="en-US" sz="16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定义和实现接口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接口的继承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面向接口编程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instanceof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关键字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/>
              <a:t>场景：</a:t>
            </a:r>
            <a:r>
              <a:rPr lang="zh-CN" dirty="0"/>
              <a:t>一个工厂</a:t>
            </a:r>
            <a:r>
              <a:rPr dirty="0"/>
              <a:t>Factory</a:t>
            </a:r>
            <a:r>
              <a:rPr lang="zh-CN" dirty="0"/>
              <a:t>能够生产一种产品</a:t>
            </a:r>
            <a:r>
              <a:rPr dirty="0"/>
              <a:t>ProductA</a:t>
            </a:r>
            <a:r>
              <a:rPr lang="zh-CN" dirty="0"/>
              <a:t>，有一天客户要求生产</a:t>
            </a:r>
            <a:r>
              <a:rPr dirty="0"/>
              <a:t>ProductB</a:t>
            </a:r>
            <a:r>
              <a:rPr lang="zh-CN" dirty="0"/>
              <a:t>，如果之前</a:t>
            </a:r>
            <a:r>
              <a:rPr dirty="0"/>
              <a:t>Factory</a:t>
            </a:r>
            <a:r>
              <a:rPr lang="zh-CN" dirty="0"/>
              <a:t>直接使用</a:t>
            </a:r>
            <a:r>
              <a:rPr dirty="0"/>
              <a:t>ProductA</a:t>
            </a:r>
            <a:r>
              <a:rPr lang="zh-CN" dirty="0"/>
              <a:t>进行生产，则系统需要使用</a:t>
            </a:r>
            <a:r>
              <a:rPr dirty="0"/>
              <a:t>ProductB</a:t>
            </a:r>
            <a:r>
              <a:rPr lang="zh-CN" dirty="0"/>
              <a:t>代替</a:t>
            </a:r>
            <a:r>
              <a:rPr dirty="0"/>
              <a:t>ProductA</a:t>
            </a:r>
            <a:r>
              <a:rPr lang="zh-CN" dirty="0"/>
              <a:t>进行重构；如果系统只有一处使用了</a:t>
            </a:r>
            <a:r>
              <a:rPr dirty="0"/>
              <a:t>ProductA</a:t>
            </a:r>
            <a:r>
              <a:rPr lang="zh-CN" dirty="0"/>
              <a:t>还比较好修改，但如果系统有多处使用了</a:t>
            </a:r>
            <a:r>
              <a:rPr dirty="0"/>
              <a:t>ProductA</a:t>
            </a:r>
            <a:r>
              <a:rPr lang="zh-CN" dirty="0"/>
              <a:t>则意味着每个都需要修改，这给系统后期的维护和可扩展带来巨大的工作量</a:t>
            </a:r>
            <a:r>
              <a:rPr lang="zh-CN" altLang="en-US" dirty="0"/>
              <a:t>。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dirty="0"/>
              <a:t>避免这种问题的产生</a:t>
            </a:r>
            <a:r>
              <a:rPr lang="zh-CN" altLang="en-US" dirty="0"/>
              <a:t>，使用简单工厂模式进行解决，如图所示：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32129" name="Object 1"/>
          <p:cNvGraphicFramePr>
            <a:graphicFrameLocks noChangeAspect="1"/>
          </p:cNvGraphicFramePr>
          <p:nvPr/>
        </p:nvGraphicFramePr>
        <p:xfrm>
          <a:off x="928662" y="1714494"/>
          <a:ext cx="7960588" cy="3000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741495" imgH="3290760" progId="Visio.Drawing.11">
                  <p:embed/>
                </p:oleObj>
              </mc:Choice>
              <mc:Fallback>
                <p:oleObj r:id="rId3" imgW="8741495" imgH="3290760" progId="Visio.Drawing.11">
                  <p:embed/>
                  <p:pic>
                    <p:nvPicPr>
                      <p:cNvPr id="4321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714494"/>
                        <a:ext cx="7960588" cy="30003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2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dirty="0"/>
              <a:t>IProduct.java </a:t>
            </a:r>
            <a:r>
              <a:rPr lang="zh-CN" altLang="en-US" dirty="0"/>
              <a:t>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09692"/>
            <a:ext cx="4357718" cy="2354491"/>
          </a:xfrm>
        </p:spPr>
        <p:txBody>
          <a:bodyPr/>
          <a:lstStyle/>
          <a:p>
            <a:r>
              <a:rPr lang="en-US" sz="1400" dirty="0"/>
              <a:t>/*</a:t>
            </a:r>
          </a:p>
          <a:p>
            <a:r>
              <a:rPr lang="en-US" sz="1400" dirty="0"/>
              <a:t> * </a:t>
            </a:r>
            <a:r>
              <a:rPr lang="en-US" sz="1400" dirty="0" err="1"/>
              <a:t>产品的抽象接口</a:t>
            </a:r>
            <a:endParaRPr lang="en-US" sz="1400" dirty="0"/>
          </a:p>
          <a:p>
            <a:r>
              <a:rPr lang="en-US" sz="1400" dirty="0"/>
              <a:t> */</a:t>
            </a:r>
          </a:p>
          <a:p>
            <a:r>
              <a:rPr lang="en-US" sz="1400" dirty="0"/>
              <a:t>public interface </a:t>
            </a:r>
            <a:r>
              <a:rPr lang="en-US" sz="1400" dirty="0" err="1"/>
              <a:t>IProduct</a:t>
            </a:r>
            <a:r>
              <a:rPr lang="en-US" sz="1400" dirty="0"/>
              <a:t> {</a:t>
            </a:r>
          </a:p>
          <a:p>
            <a:r>
              <a:rPr lang="en-US" sz="1400" dirty="0"/>
              <a:t>	//</a:t>
            </a:r>
            <a:r>
              <a:rPr lang="en-US" sz="1400" dirty="0" err="1"/>
              <a:t>获取产品</a:t>
            </a:r>
            <a:endParaRPr lang="en-US" sz="1400" dirty="0"/>
          </a:p>
          <a:p>
            <a:r>
              <a:rPr lang="en-US" sz="1400" dirty="0"/>
              <a:t>	String get();</a:t>
            </a:r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dirty="0"/>
              <a:t>ProductA.java </a:t>
            </a:r>
            <a:r>
              <a:rPr lang="zh-CN" altLang="en-US" dirty="0"/>
              <a:t>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09693"/>
            <a:ext cx="5715040" cy="2362256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lang="en-US" sz="1400" dirty="0" err="1"/>
              <a:t>ProductA</a:t>
            </a:r>
            <a:r>
              <a:rPr sz="1400" dirty="0"/>
              <a:t>实现</a:t>
            </a:r>
            <a:r>
              <a:rPr lang="en-US" sz="1400" dirty="0" err="1"/>
              <a:t>IProduct</a:t>
            </a:r>
            <a:r>
              <a:rPr sz="1400" dirty="0"/>
              <a:t>接口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ProductA</a:t>
            </a:r>
            <a:r>
              <a:rPr lang="en-US" sz="1400" dirty="0"/>
              <a:t> implements </a:t>
            </a:r>
            <a:r>
              <a:rPr lang="en-US" sz="1400" dirty="0" err="1"/>
              <a:t>IProduct</a:t>
            </a:r>
            <a:r>
              <a:rPr lang="en-US" sz="1400" dirty="0"/>
              <a:t>{</a:t>
            </a:r>
            <a:endParaRPr sz="1400" dirty="0"/>
          </a:p>
          <a:p>
            <a:r>
              <a:rPr lang="en-US" sz="1400" dirty="0"/>
              <a:t>	//</a:t>
            </a:r>
            <a:r>
              <a:rPr sz="1400" dirty="0"/>
              <a:t>实现接口中的抽象方法</a:t>
            </a:r>
          </a:p>
          <a:p>
            <a:r>
              <a:rPr lang="en-US" sz="1400" dirty="0"/>
              <a:t>	public String get() {</a:t>
            </a:r>
            <a:endParaRPr sz="1400" dirty="0"/>
          </a:p>
          <a:p>
            <a:r>
              <a:rPr lang="en-US" sz="1400" dirty="0"/>
              <a:t>		return "</a:t>
            </a:r>
            <a:r>
              <a:rPr lang="en-US" sz="1400" dirty="0" err="1"/>
              <a:t>ProductA</a:t>
            </a:r>
            <a:r>
              <a:rPr sz="1400" dirty="0"/>
              <a:t>生产完毕！</a:t>
            </a:r>
            <a:r>
              <a:rPr lang="en-US" sz="1400" dirty="0"/>
              <a:t>";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dirty="0"/>
              <a:t>ProductB.java </a:t>
            </a:r>
            <a:r>
              <a:rPr lang="zh-CN" altLang="en-US" dirty="0"/>
              <a:t>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709693"/>
            <a:ext cx="5715040" cy="2354491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lang="en-US" sz="1400" dirty="0" err="1"/>
              <a:t>ProductB</a:t>
            </a:r>
            <a:r>
              <a:rPr sz="1400" dirty="0"/>
              <a:t>实现</a:t>
            </a:r>
            <a:r>
              <a:rPr lang="en-US" sz="1400" dirty="0" err="1"/>
              <a:t>IProduct</a:t>
            </a:r>
            <a:r>
              <a:rPr sz="1400" dirty="0"/>
              <a:t>接口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ProductB</a:t>
            </a:r>
            <a:r>
              <a:rPr lang="en-US" sz="1400" dirty="0"/>
              <a:t> implements </a:t>
            </a:r>
            <a:r>
              <a:rPr lang="en-US" sz="1400" dirty="0" err="1"/>
              <a:t>IProduct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实现接口中的抽象方法</a:t>
            </a:r>
          </a:p>
          <a:p>
            <a:r>
              <a:rPr lang="en-US" sz="1400" dirty="0"/>
              <a:t>	public String get() {</a:t>
            </a:r>
            <a:endParaRPr sz="1400" dirty="0"/>
          </a:p>
          <a:p>
            <a:r>
              <a:rPr lang="en-US" sz="1400" dirty="0"/>
              <a:t>		return "</a:t>
            </a:r>
            <a:r>
              <a:rPr lang="en-US" sz="1400" dirty="0" err="1"/>
              <a:t>ProductB</a:t>
            </a:r>
            <a:r>
              <a:rPr sz="1400" dirty="0"/>
              <a:t>生产完毕！</a:t>
            </a:r>
            <a:r>
              <a:rPr lang="en-US" sz="1400" dirty="0"/>
              <a:t>";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429021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dirty="0"/>
              <a:t>Factory.java </a:t>
            </a:r>
            <a:r>
              <a:rPr lang="zh-CN" altLang="en-US" dirty="0"/>
              <a:t>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000115"/>
            <a:ext cx="7500990" cy="4143386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工厂类</a:t>
            </a:r>
          </a:p>
          <a:p>
            <a:r>
              <a:rPr lang="en-US" sz="1400" dirty="0"/>
              <a:t>public class Factory {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根据客户要求生产产品</a:t>
            </a:r>
          </a:p>
          <a:p>
            <a:r>
              <a:rPr lang="en-US" sz="1400" dirty="0"/>
              <a:t>	public static </a:t>
            </a:r>
            <a:r>
              <a:rPr lang="en-US" sz="1400" dirty="0" err="1"/>
              <a:t>IProduct</a:t>
            </a:r>
            <a:r>
              <a:rPr lang="en-US" sz="1400" dirty="0"/>
              <a:t> </a:t>
            </a:r>
            <a:r>
              <a:rPr lang="en-US" sz="1400" dirty="0" err="1"/>
              <a:t>getProduct</a:t>
            </a:r>
            <a:r>
              <a:rPr lang="en-US" sz="1400" dirty="0"/>
              <a:t>(String name) {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IProduct</a:t>
            </a:r>
            <a:r>
              <a:rPr lang="en-US" sz="1400" dirty="0"/>
              <a:t> p = null;</a:t>
            </a:r>
            <a:endParaRPr sz="1400" dirty="0"/>
          </a:p>
          <a:p>
            <a:r>
              <a:rPr lang="en-US" sz="1400" dirty="0"/>
              <a:t>		if (</a:t>
            </a:r>
            <a:r>
              <a:rPr lang="en-US" sz="1400" dirty="0" err="1"/>
              <a:t>name.equals</a:t>
            </a:r>
            <a:r>
              <a:rPr lang="en-US" sz="1400" dirty="0"/>
              <a:t>("</a:t>
            </a:r>
            <a:r>
              <a:rPr lang="en-US" sz="1400" dirty="0" err="1"/>
              <a:t>ProductA</a:t>
            </a:r>
            <a:r>
              <a:rPr lang="en-US" sz="1400" dirty="0"/>
              <a:t>")) {</a:t>
            </a:r>
            <a:endParaRPr sz="1400" dirty="0"/>
          </a:p>
          <a:p>
            <a:r>
              <a:rPr lang="en-US" sz="1400" dirty="0"/>
              <a:t>			p = new </a:t>
            </a:r>
            <a:r>
              <a:rPr lang="en-US" sz="1400" dirty="0" err="1"/>
              <a:t>ProductA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		} else if (</a:t>
            </a:r>
            <a:r>
              <a:rPr lang="en-US" sz="1400" dirty="0" err="1"/>
              <a:t>name.equals</a:t>
            </a:r>
            <a:r>
              <a:rPr lang="en-US" sz="1400" dirty="0"/>
              <a:t>("</a:t>
            </a:r>
            <a:r>
              <a:rPr lang="en-US" sz="1400" dirty="0" err="1"/>
              <a:t>ProductB</a:t>
            </a:r>
            <a:r>
              <a:rPr lang="en-US" sz="1400" dirty="0"/>
              <a:t>")) {</a:t>
            </a:r>
            <a:endParaRPr sz="1400" dirty="0"/>
          </a:p>
          <a:p>
            <a:r>
              <a:rPr lang="en-US" sz="1400" dirty="0"/>
              <a:t>			p = new </a:t>
            </a:r>
            <a:r>
              <a:rPr lang="en-US" sz="1400" dirty="0" err="1"/>
              <a:t>ProductB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		}</a:t>
            </a:r>
            <a:endParaRPr sz="1400" dirty="0"/>
          </a:p>
          <a:p>
            <a:r>
              <a:rPr lang="en-US" sz="1400" dirty="0"/>
              <a:t>		return p;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429021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dirty="0"/>
              <a:t>Client.java </a:t>
            </a:r>
            <a:r>
              <a:rPr lang="zh-CN" altLang="en-US" dirty="0"/>
              <a:t>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85852" y="1000115"/>
            <a:ext cx="7500990" cy="3943387"/>
          </a:xfrm>
        </p:spPr>
        <p:txBody>
          <a:bodyPr/>
          <a:lstStyle/>
          <a:p>
            <a:r>
              <a:rPr lang="en-US" sz="1400" dirty="0"/>
              <a:t>//</a:t>
            </a:r>
            <a:r>
              <a:rPr sz="1400" dirty="0"/>
              <a:t>客户测试类</a:t>
            </a:r>
          </a:p>
          <a:p>
            <a:r>
              <a:rPr lang="en-US" sz="1400" dirty="0"/>
              <a:t>public class Client {</a:t>
            </a:r>
            <a:endParaRPr sz="1400" dirty="0"/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客户要求生产</a:t>
            </a:r>
            <a:r>
              <a:rPr lang="en-US" sz="1400" dirty="0" err="1"/>
              <a:t>ProductA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IProduct</a:t>
            </a:r>
            <a:r>
              <a:rPr lang="en-US" sz="1400" dirty="0"/>
              <a:t> p = </a:t>
            </a:r>
            <a:r>
              <a:rPr lang="en-US" sz="1400" dirty="0" err="1"/>
              <a:t>Factory.getProduct</a:t>
            </a:r>
            <a:r>
              <a:rPr lang="en-US" sz="1400" dirty="0"/>
              <a:t>("</a:t>
            </a:r>
            <a:r>
              <a:rPr lang="en-US" sz="1400" dirty="0" err="1"/>
              <a:t>ProductA</a:t>
            </a:r>
            <a:r>
              <a:rPr lang="en-US" sz="1400" dirty="0"/>
              <a:t>");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p.get</a:t>
            </a:r>
            <a:r>
              <a:rPr lang="en-US" sz="1400" dirty="0"/>
              <a:t>());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客户要求生产</a:t>
            </a:r>
            <a:r>
              <a:rPr lang="en-US" sz="1400" dirty="0" err="1"/>
              <a:t>ProductB</a:t>
            </a:r>
            <a:endParaRPr sz="1400" dirty="0"/>
          </a:p>
          <a:p>
            <a:r>
              <a:rPr lang="en-US" sz="1400" dirty="0"/>
              <a:t>		p = </a:t>
            </a:r>
            <a:r>
              <a:rPr lang="en-US" sz="1400" dirty="0" err="1"/>
              <a:t>Factory.getProduct</a:t>
            </a:r>
            <a:r>
              <a:rPr lang="en-US" sz="1400" dirty="0"/>
              <a:t>("</a:t>
            </a:r>
            <a:r>
              <a:rPr lang="en-US" sz="1400" dirty="0" err="1"/>
              <a:t>ProductB</a:t>
            </a:r>
            <a:r>
              <a:rPr lang="en-US" sz="1400" dirty="0"/>
              <a:t>");</a:t>
            </a:r>
            <a:endParaRPr sz="1400" dirty="0"/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p.get</a:t>
            </a:r>
            <a:r>
              <a:rPr lang="en-US" sz="1400" dirty="0"/>
              <a:t>());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1000114"/>
            <a:ext cx="8207375" cy="3429021"/>
          </a:xfrm>
        </p:spPr>
        <p:txBody>
          <a:bodyPr/>
          <a:lstStyle/>
          <a:p>
            <a:r>
              <a:rPr lang="zh-CN" altLang="en-US" dirty="0"/>
              <a:t>运行结果如下：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14414" y="1928808"/>
            <a:ext cx="7500990" cy="1015663"/>
          </a:xfrm>
        </p:spPr>
        <p:txBody>
          <a:bodyPr/>
          <a:lstStyle/>
          <a:p>
            <a:r>
              <a:rPr lang="en-US" dirty="0" err="1">
                <a:ea typeface="Cambria Math" pitchFamily="18" charset="0"/>
              </a:rPr>
              <a:t>ProductA生产完毕</a:t>
            </a:r>
            <a:r>
              <a:rPr lang="en-US" dirty="0">
                <a:ea typeface="Cambria Math" pitchFamily="18" charset="0"/>
              </a:rPr>
              <a:t>！</a:t>
            </a:r>
          </a:p>
          <a:p>
            <a:r>
              <a:rPr lang="en-US" dirty="0" err="1">
                <a:ea typeface="Cambria Math" pitchFamily="18" charset="0"/>
              </a:rPr>
              <a:t>ProductB生产完毕</a:t>
            </a:r>
            <a:r>
              <a:rPr lang="en-US" dirty="0">
                <a:ea typeface="Cambria Math" pitchFamily="18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</a:t>
            </a:r>
            <a:r>
              <a:rPr lang="zh-CN" dirty="0"/>
              <a:t>的多态性机制导致了声明的变量类型和实际引用的类型可能不一致，同种类型的两个引用变量调用同一个方法时也可能会有不同的行为。为更准确的鉴别一个对象的真正类型，可以使用</a:t>
            </a:r>
            <a:r>
              <a:rPr dirty="0"/>
              <a:t>instanceof</a:t>
            </a:r>
            <a:r>
              <a:rPr lang="zh-CN" dirty="0"/>
              <a:t>关键字进行判断</a:t>
            </a:r>
            <a:r>
              <a:rPr lang="zh-CN" altLang="en-US" dirty="0"/>
              <a:t>。</a:t>
            </a:r>
            <a:endParaRPr dirty="0"/>
          </a:p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  <a:p>
            <a:r>
              <a:rPr lang="zh-CN" dirty="0"/>
              <a:t>“</a:t>
            </a:r>
            <a:r>
              <a:rPr dirty="0"/>
              <a:t>instanceof</a:t>
            </a:r>
            <a:r>
              <a:rPr lang="zh-CN" dirty="0"/>
              <a:t>”关键字用于判断前面的“引用类型变量”是否是后面的“引用类型”，或者其子类、实现类的实例；如果是，则返回</a:t>
            </a:r>
            <a:r>
              <a:rPr dirty="0"/>
              <a:t>true</a:t>
            </a:r>
            <a:r>
              <a:rPr lang="zh-CN" dirty="0"/>
              <a:t>，否则返回</a:t>
            </a:r>
            <a:r>
              <a:rPr dirty="0"/>
              <a:t>false</a:t>
            </a:r>
            <a:r>
              <a:rPr lang="zh-CN" altLang="en-US" dirty="0"/>
              <a:t>。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6.3  </a:t>
            </a:r>
            <a:r>
              <a:rPr lang="en-US" dirty="0" err="1"/>
              <a:t>instanceof</a:t>
            </a:r>
            <a:r>
              <a:rPr dirty="0"/>
              <a:t>关键字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1143002" y="3286130"/>
            <a:ext cx="6357956" cy="511102"/>
          </a:xfrm>
        </p:spPr>
        <p:txBody>
          <a:bodyPr/>
          <a:lstStyle/>
          <a:p>
            <a:r>
              <a:rPr lang="en-US" dirty="0" err="1">
                <a:ea typeface="Cambria Math" pitchFamily="18" charset="0"/>
              </a:rPr>
              <a:t>引用类型变量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 err="1">
                <a:ea typeface="Cambria Math" pitchFamily="18" charset="0"/>
              </a:rPr>
              <a:t>instanceof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 err="1">
                <a:ea typeface="Cambria Math" pitchFamily="18" charset="0"/>
              </a:rPr>
              <a:t>引用类型</a:t>
            </a:r>
            <a:endParaRPr dirty="0">
              <a:ea typeface="Cambria Math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7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429021"/>
          </a:xfrm>
        </p:spPr>
        <p:txBody>
          <a:bodyPr/>
          <a:lstStyle/>
          <a:p>
            <a:r>
              <a:rPr lang="zh-CN" altLang="en-US" dirty="0"/>
              <a:t>代码</a:t>
            </a:r>
            <a:r>
              <a:rPr dirty="0"/>
              <a:t>InstanceofDemo.java</a:t>
            </a:r>
            <a:r>
              <a:rPr lang="zh-CN" dirty="0"/>
              <a:t>用于演示</a:t>
            </a:r>
            <a:r>
              <a:rPr dirty="0"/>
              <a:t>instanceof</a:t>
            </a:r>
            <a:r>
              <a:rPr lang="zh-CN" dirty="0"/>
              <a:t>关键字的使用</a:t>
            </a:r>
            <a:r>
              <a:rPr lang="zh-CN" altLang="en-US" dirty="0"/>
              <a:t>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642910" y="1714495"/>
            <a:ext cx="8286808" cy="2324482"/>
          </a:xfrm>
        </p:spPr>
        <p:txBody>
          <a:bodyPr/>
          <a:lstStyle/>
          <a:p>
            <a:r>
              <a:rPr lang="en-US" sz="1400" dirty="0"/>
              <a:t>// </a:t>
            </a:r>
            <a:r>
              <a:rPr sz="1400" dirty="0"/>
              <a:t>声明</a:t>
            </a:r>
            <a:r>
              <a:rPr lang="en-US" sz="1400" dirty="0"/>
              <a:t>hello</a:t>
            </a:r>
            <a:r>
              <a:rPr sz="1400" dirty="0"/>
              <a:t>时使用</a:t>
            </a:r>
            <a:r>
              <a:rPr lang="en-US" sz="1400" dirty="0"/>
              <a:t>Object</a:t>
            </a:r>
            <a:r>
              <a:rPr sz="1400" dirty="0"/>
              <a:t>类，则</a:t>
            </a:r>
            <a:r>
              <a:rPr lang="en-US" sz="1400" dirty="0"/>
              <a:t>hello</a:t>
            </a:r>
            <a:r>
              <a:rPr sz="1400" dirty="0"/>
              <a:t>的编译类型是</a:t>
            </a:r>
            <a:r>
              <a:rPr lang="en-US" sz="1400" dirty="0"/>
              <a:t>Object</a:t>
            </a:r>
            <a:r>
              <a:rPr sz="1400" dirty="0"/>
              <a:t>，</a:t>
            </a:r>
          </a:p>
          <a:p>
            <a:r>
              <a:rPr lang="en-US" sz="1400" dirty="0"/>
              <a:t>// </a:t>
            </a:r>
            <a:r>
              <a:rPr lang="en-US" sz="1400" dirty="0">
                <a:solidFill>
                  <a:srgbClr val="FF0000"/>
                </a:solidFill>
              </a:rPr>
              <a:t>Object</a:t>
            </a:r>
            <a:r>
              <a:rPr sz="1400" dirty="0">
                <a:solidFill>
                  <a:srgbClr val="FF0000"/>
                </a:solidFill>
              </a:rPr>
              <a:t>是所有类的父类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sz="1400" dirty="0">
                <a:solidFill>
                  <a:srgbClr val="FF0000"/>
                </a:solidFill>
              </a:rPr>
              <a:t>但</a:t>
            </a:r>
            <a:r>
              <a:rPr lang="en-US" sz="1400" dirty="0">
                <a:solidFill>
                  <a:srgbClr val="FF0000"/>
                </a:solidFill>
              </a:rPr>
              <a:t>hello</a:t>
            </a:r>
            <a:r>
              <a:rPr sz="1400" dirty="0">
                <a:solidFill>
                  <a:srgbClr val="FF0000"/>
                </a:solidFill>
              </a:rPr>
              <a:t>变量的实际类型是</a:t>
            </a:r>
            <a:r>
              <a:rPr lang="en-US" sz="1400" dirty="0">
                <a:solidFill>
                  <a:srgbClr val="FF0000"/>
                </a:solidFill>
              </a:rPr>
              <a:t>String</a:t>
            </a:r>
            <a:endParaRPr sz="1400" dirty="0">
              <a:solidFill>
                <a:srgbClr val="FF0000"/>
              </a:solidFill>
            </a:endParaRPr>
          </a:p>
          <a:p>
            <a:r>
              <a:rPr lang="en-US" sz="1400" dirty="0"/>
              <a:t>Object hello = "Hello";</a:t>
            </a:r>
            <a:endParaRPr sz="1400" dirty="0"/>
          </a:p>
          <a:p>
            <a:r>
              <a:rPr lang="en-US" sz="1400" dirty="0"/>
              <a:t>// String</a:t>
            </a:r>
            <a:r>
              <a:rPr sz="1400" dirty="0"/>
              <a:t>与</a:t>
            </a:r>
            <a:r>
              <a:rPr lang="en-US" sz="1400" dirty="0"/>
              <a:t>Object</a:t>
            </a:r>
            <a:r>
              <a:rPr sz="1400" dirty="0"/>
              <a:t>类存在继承关系，可以进行</a:t>
            </a:r>
            <a:r>
              <a:rPr lang="en-US" sz="1400" dirty="0" err="1"/>
              <a:t>instanceof</a:t>
            </a:r>
            <a:r>
              <a:rPr sz="1400" dirty="0"/>
              <a:t>运算。返回</a:t>
            </a:r>
            <a:r>
              <a:rPr lang="en-US" sz="1400" dirty="0"/>
              <a:t>true</a:t>
            </a:r>
            <a:r>
              <a:rPr sz="1400" dirty="0"/>
              <a:t>。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sz="1400" dirty="0"/>
              <a:t>字符串是否是</a:t>
            </a:r>
            <a:r>
              <a:rPr lang="en-US" sz="1400" dirty="0"/>
              <a:t>Object</a:t>
            </a:r>
            <a:r>
              <a:rPr sz="1400" dirty="0"/>
              <a:t>类的实例：</a:t>
            </a:r>
            <a:r>
              <a:rPr lang="en-US" sz="1400" dirty="0"/>
              <a:t>" + (hello </a:t>
            </a:r>
            <a:r>
              <a:rPr lang="en-US" sz="1400" dirty="0" err="1"/>
              <a:t>instanceof</a:t>
            </a:r>
            <a:r>
              <a:rPr lang="en-US" sz="1400" dirty="0"/>
              <a:t> Object));</a:t>
            </a:r>
            <a:endParaRPr sz="1400" dirty="0"/>
          </a:p>
          <a:p>
            <a:r>
              <a:rPr lang="en-US" sz="1400" dirty="0"/>
              <a:t>// Math</a:t>
            </a:r>
            <a:r>
              <a:rPr sz="1400" dirty="0"/>
              <a:t>与</a:t>
            </a:r>
            <a:r>
              <a:rPr lang="en-US" sz="1400" dirty="0"/>
              <a:t>Object</a:t>
            </a:r>
            <a:r>
              <a:rPr sz="1400" dirty="0"/>
              <a:t>类存在继承关系，可以进行</a:t>
            </a:r>
            <a:r>
              <a:rPr lang="en-US" sz="1400" dirty="0" err="1"/>
              <a:t>instanceof</a:t>
            </a:r>
            <a:r>
              <a:rPr sz="1400" dirty="0"/>
              <a:t>运算。返回</a:t>
            </a:r>
            <a:r>
              <a:rPr lang="en-US" sz="1400" dirty="0"/>
              <a:t>false</a:t>
            </a:r>
            <a:r>
              <a:rPr sz="1400" dirty="0"/>
              <a:t>。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sz="1400" dirty="0"/>
              <a:t>字符串是否是</a:t>
            </a:r>
            <a:r>
              <a:rPr lang="en-US" sz="1400" dirty="0"/>
              <a:t>Math</a:t>
            </a:r>
            <a:r>
              <a:rPr sz="1400" dirty="0"/>
              <a:t>类的实例：</a:t>
            </a:r>
            <a:r>
              <a:rPr lang="en-US" sz="1400" dirty="0"/>
              <a:t>" + (hello </a:t>
            </a:r>
            <a:r>
              <a:rPr lang="en-US" sz="1400" dirty="0" err="1"/>
              <a:t>instanceof</a:t>
            </a:r>
            <a:r>
              <a:rPr lang="en-US" sz="1400" dirty="0"/>
              <a:t>  Math));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抽象类是对问题领域进行分析后得出的抽象概念，是对一批看上去不同，但是本质上相同的具体概念的抽象。例如：定义一个动物类</a:t>
            </a:r>
            <a:r>
              <a:rPr dirty="0"/>
              <a:t>Animal</a:t>
            </a:r>
            <a:r>
              <a:rPr lang="zh-CN" dirty="0"/>
              <a:t>，该类提供一个行动方法</a:t>
            </a:r>
            <a:r>
              <a:rPr dirty="0"/>
              <a:t>action()</a:t>
            </a:r>
            <a:r>
              <a:rPr lang="zh-CN" dirty="0"/>
              <a:t>，但不同的动物行动方式是不一样的，马儿是跑，鸟儿是飞，此时就可以将</a:t>
            </a:r>
            <a:r>
              <a:rPr dirty="0"/>
              <a:t>Animal</a:t>
            </a:r>
            <a:r>
              <a:rPr lang="zh-CN" dirty="0"/>
              <a:t>定义成抽象类，该类既能包含</a:t>
            </a:r>
            <a:r>
              <a:rPr dirty="0"/>
              <a:t>action()</a:t>
            </a:r>
            <a:r>
              <a:rPr lang="zh-CN" dirty="0"/>
              <a:t>方法，又无须提供其方法实现（没有方法体）。这种只有方法声明，没有方法实现的方法称为“抽象方法”。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6.1.1  </a:t>
            </a:r>
            <a:r>
              <a:rPr dirty="0"/>
              <a:t>定义抽象类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运行结果</a:t>
            </a:r>
            <a:r>
              <a:rPr lang="zh-CN" dirty="0"/>
              <a:t>如下：</a:t>
            </a:r>
            <a:endParaRPr dirty="0"/>
          </a:p>
          <a:p>
            <a:endParaRPr dirty="0"/>
          </a:p>
          <a:p>
            <a:pPr>
              <a:buNone/>
            </a:pPr>
            <a:endParaRPr dirty="0"/>
          </a:p>
          <a:p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3071816"/>
            <a:ext cx="7215212" cy="1643074"/>
          </a:xfrm>
        </p:spPr>
        <p:txBody>
          <a:bodyPr/>
          <a:lstStyle/>
          <a:p>
            <a:r>
              <a:rPr dirty="0"/>
              <a:t>在使用</a:t>
            </a:r>
            <a:r>
              <a:rPr lang="en-US" altLang="zh-CN" dirty="0" err="1"/>
              <a:t>instanceof</a:t>
            </a:r>
            <a:r>
              <a:rPr dirty="0"/>
              <a:t>时要注意，该关键字前面变量在</a:t>
            </a:r>
            <a:r>
              <a:rPr dirty="0">
                <a:solidFill>
                  <a:srgbClr val="0000CC"/>
                </a:solidFill>
              </a:rPr>
              <a:t>编译时类型要么与后面的类型相同，要么与后面的类型具有继承关系，否则会引起编译错误</a:t>
            </a:r>
            <a:r>
              <a:rPr dirty="0"/>
              <a:t>。</a:t>
            </a:r>
            <a:r>
              <a:rPr lang="en-US" altLang="zh-CN" dirty="0" err="1"/>
              <a:t>instanceof</a:t>
            </a:r>
            <a:r>
              <a:rPr dirty="0"/>
              <a:t>运算符的作用是在强制类型转换之前，首先判断该对象是否是后面类型的实例，如果是再进行转换，从而保证代码更加健壮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1071538" y="1785932"/>
            <a:ext cx="7000924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20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字符串是否是Object类的实例：true</a:t>
            </a:r>
            <a:endParaRPr kumimoji="1" lang="en-US" altLang="en-US" sz="2000" dirty="0">
              <a:latin typeface="Courier New" pitchFamily="49" charset="0"/>
              <a:ea typeface="Cambria Math" pitchFamily="18" charset="0"/>
              <a:cs typeface="Courier New" pitchFamily="49" charset="0"/>
            </a:endParaRPr>
          </a:p>
          <a:p>
            <a:r>
              <a:rPr kumimoji="1" lang="en-US" altLang="en-US" sz="2000" dirty="0" err="1">
                <a:latin typeface="Courier New" pitchFamily="49" charset="0"/>
                <a:ea typeface="Cambria Math" pitchFamily="18" charset="0"/>
                <a:cs typeface="Courier New" pitchFamily="49" charset="0"/>
              </a:rPr>
              <a:t>字符串是否是Math类的实例：false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247729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192061" y="3700688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  <p:bldP spid="7" grpId="0" animBg="1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抽象类和抽象方法必须使用</a:t>
            </a:r>
            <a:r>
              <a:rPr sz="1800" dirty="0"/>
              <a:t>“abstract”</a:t>
            </a:r>
            <a:r>
              <a:rPr lang="zh-CN" sz="1800" dirty="0"/>
              <a:t>关键字来修饰</a:t>
            </a:r>
          </a:p>
          <a:p>
            <a:pPr lvl="0"/>
            <a:r>
              <a:rPr lang="zh-CN" sz="1800" dirty="0"/>
              <a:t>抽象类不能被实例化</a:t>
            </a:r>
          </a:p>
          <a:p>
            <a:pPr lvl="0"/>
            <a:r>
              <a:rPr lang="zh-CN" sz="1800" dirty="0"/>
              <a:t>抽象方法是未实现的方法，它与空方法是两个完全不同的概念</a:t>
            </a:r>
          </a:p>
          <a:p>
            <a:pPr lvl="0"/>
            <a:r>
              <a:rPr sz="1800" dirty="0"/>
              <a:t>abstract</a:t>
            </a:r>
            <a:r>
              <a:rPr lang="zh-CN" sz="1800" dirty="0"/>
              <a:t>也不能和</a:t>
            </a:r>
            <a:r>
              <a:rPr sz="1800" dirty="0"/>
              <a:t>private</a:t>
            </a:r>
            <a:r>
              <a:rPr lang="zh-CN" sz="1800" dirty="0"/>
              <a:t>、</a:t>
            </a:r>
            <a:r>
              <a:rPr sz="1800" dirty="0"/>
              <a:t>static</a:t>
            </a:r>
            <a:r>
              <a:rPr lang="zh-CN" sz="1800" dirty="0"/>
              <a:t>、</a:t>
            </a:r>
            <a:r>
              <a:rPr sz="1800" dirty="0"/>
              <a:t>final</a:t>
            </a:r>
            <a:r>
              <a:rPr lang="zh-CN" sz="1800" dirty="0"/>
              <a:t>或</a:t>
            </a:r>
            <a:r>
              <a:rPr sz="1800" dirty="0"/>
              <a:t>native</a:t>
            </a:r>
            <a:r>
              <a:rPr lang="zh-CN" sz="1800" dirty="0"/>
              <a:t>同时修饰同一方法</a:t>
            </a:r>
          </a:p>
          <a:p>
            <a:pPr lvl="0"/>
            <a:r>
              <a:rPr lang="zh-CN" sz="1800" dirty="0"/>
              <a:t>接口用来弥补</a:t>
            </a:r>
            <a:r>
              <a:rPr sz="1800" dirty="0"/>
              <a:t>Java</a:t>
            </a:r>
            <a:r>
              <a:rPr lang="zh-CN" sz="1800" dirty="0"/>
              <a:t>只支持单一继承的缺陷</a:t>
            </a:r>
          </a:p>
          <a:p>
            <a:pPr lvl="0"/>
            <a:r>
              <a:rPr lang="zh-CN" sz="1800" dirty="0"/>
              <a:t>定义接口使用</a:t>
            </a:r>
            <a:r>
              <a:rPr sz="1800" dirty="0"/>
              <a:t>interface</a:t>
            </a:r>
            <a:r>
              <a:rPr lang="zh-CN" sz="1800" dirty="0"/>
              <a:t>关键字</a:t>
            </a:r>
          </a:p>
          <a:p>
            <a:pPr lvl="0"/>
            <a:r>
              <a:rPr lang="zh-CN" sz="1800" dirty="0"/>
              <a:t>接口体内定义的常量、方法等都默认为</a:t>
            </a:r>
            <a:r>
              <a:rPr sz="1800" dirty="0"/>
              <a:t>public</a:t>
            </a:r>
            <a:endParaRPr lang="zh-CN" sz="1800" dirty="0"/>
          </a:p>
          <a:p>
            <a:pPr lvl="0"/>
            <a:r>
              <a:rPr lang="zh-CN" sz="1800" dirty="0"/>
              <a:t>接口不能直接实例化</a:t>
            </a:r>
          </a:p>
          <a:p>
            <a:r>
              <a:rPr sz="1800" dirty="0"/>
              <a:t>implements</a:t>
            </a:r>
            <a:r>
              <a:rPr lang="zh-CN" sz="1800" dirty="0"/>
              <a:t>关键字用于实现接口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一个接口继承多个接口时，多个接口跟在</a:t>
            </a:r>
            <a:r>
              <a:rPr sz="1800" dirty="0"/>
              <a:t>extends</a:t>
            </a:r>
            <a:r>
              <a:rPr lang="zh-CN" sz="1800" dirty="0"/>
              <a:t>关键字之后，并使用逗号</a:t>
            </a:r>
            <a:r>
              <a:rPr sz="1800" dirty="0"/>
              <a:t>“,”</a:t>
            </a:r>
            <a:r>
              <a:rPr lang="zh-CN" sz="1800" dirty="0"/>
              <a:t>进行间隔</a:t>
            </a:r>
          </a:p>
          <a:p>
            <a:r>
              <a:rPr sz="1800" dirty="0"/>
              <a:t>instanceof</a:t>
            </a:r>
            <a:r>
              <a:rPr lang="zh-CN" sz="1800" dirty="0"/>
              <a:t>关键字用于判断对象类型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dirty="0"/>
              <a:t>抽象类和抽象方法必须使用“</a:t>
            </a:r>
            <a:r>
              <a:rPr dirty="0"/>
              <a:t>abstract</a:t>
            </a:r>
            <a:r>
              <a:rPr lang="zh-CN" dirty="0"/>
              <a:t>”关键字来修饰</a:t>
            </a:r>
            <a:r>
              <a:rPr lang="zh-CN" altLang="en-US" dirty="0"/>
              <a:t>。</a:t>
            </a:r>
            <a:endParaRPr lang="zh-CN" dirty="0"/>
          </a:p>
          <a:p>
            <a:r>
              <a:rPr lang="zh-CN" altLang="en-US" dirty="0"/>
              <a:t>语法：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2143122"/>
            <a:ext cx="6357956" cy="2400657"/>
          </a:xfrm>
        </p:spPr>
        <p:txBody>
          <a:bodyPr/>
          <a:lstStyle/>
          <a:p>
            <a:r>
              <a:rPr lang="en-US" dirty="0"/>
              <a:t>[</a:t>
            </a:r>
            <a:r>
              <a:rPr dirty="0"/>
              <a:t>访问符</a:t>
            </a:r>
            <a:r>
              <a:rPr lang="en-US" dirty="0"/>
              <a:t>] </a:t>
            </a:r>
            <a:r>
              <a:rPr lang="en-US" dirty="0">
                <a:ea typeface="Cambria Math" pitchFamily="18" charset="0"/>
              </a:rPr>
              <a:t>abstract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class</a:t>
            </a:r>
            <a:r>
              <a:rPr lang="en-US" dirty="0"/>
              <a:t> </a:t>
            </a:r>
            <a:r>
              <a:rPr dirty="0"/>
              <a:t>类名</a:t>
            </a:r>
            <a:r>
              <a:rPr lang="en-US" dirty="0"/>
              <a:t> {</a:t>
            </a:r>
            <a:endParaRPr dirty="0"/>
          </a:p>
          <a:p>
            <a:r>
              <a:rPr lang="en-US" dirty="0"/>
              <a:t>	[</a:t>
            </a:r>
            <a:r>
              <a:rPr dirty="0"/>
              <a:t>访问符</a:t>
            </a:r>
            <a:r>
              <a:rPr lang="en-US" dirty="0"/>
              <a:t>] </a:t>
            </a:r>
            <a:r>
              <a:rPr lang="en-US" dirty="0" err="1">
                <a:ea typeface="Cambria Math" pitchFamily="18" charset="0"/>
              </a:rPr>
              <a:t>absrtact</a:t>
            </a:r>
            <a:r>
              <a:rPr lang="en-US" dirty="0"/>
              <a:t> &lt;</a:t>
            </a:r>
            <a:r>
              <a:rPr dirty="0"/>
              <a:t>返回类型</a:t>
            </a:r>
            <a:r>
              <a:rPr lang="en-US" dirty="0"/>
              <a:t>&gt; </a:t>
            </a:r>
            <a:r>
              <a:rPr dirty="0"/>
              <a:t>方法名</a:t>
            </a:r>
            <a:r>
              <a:rPr lang="en-US" dirty="0"/>
              <a:t>([</a:t>
            </a:r>
            <a:r>
              <a:rPr dirty="0"/>
              <a:t>参数列表</a:t>
            </a:r>
            <a:r>
              <a:rPr lang="en-US" dirty="0"/>
              <a:t>]);</a:t>
            </a:r>
            <a:endParaRPr dirty="0"/>
          </a:p>
          <a:p>
            <a:r>
              <a:rPr lang="en-US" dirty="0"/>
              <a:t>	......</a:t>
            </a:r>
            <a:endParaRPr dirty="0"/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4071963"/>
          </a:xfrm>
        </p:spPr>
        <p:txBody>
          <a:bodyPr/>
          <a:lstStyle/>
          <a:p>
            <a:r>
              <a:rPr lang="zh-CN" dirty="0"/>
              <a:t>定义抽象类和抽象方法的规则如下：</a:t>
            </a:r>
            <a:endParaRPr dirty="0"/>
          </a:p>
          <a:p>
            <a:pPr lvl="1"/>
            <a:r>
              <a:rPr dirty="0"/>
              <a:t>abstract关键字放在class前，指明该类是抽象类；</a:t>
            </a:r>
            <a:endParaRPr lang="en-US" dirty="0"/>
          </a:p>
          <a:p>
            <a:pPr lvl="1"/>
            <a:r>
              <a:rPr lang="en-US" dirty="0"/>
              <a:t>abstract</a:t>
            </a:r>
            <a:r>
              <a:rPr dirty="0"/>
              <a:t>关键字放在方法的返回类型前，指明该方法是抽象方法，</a:t>
            </a:r>
            <a:r>
              <a:rPr dirty="0">
                <a:solidFill>
                  <a:srgbClr val="FF0000"/>
                </a:solidFill>
              </a:rPr>
              <a:t>抽象方法没有方法体；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dirty="0">
                <a:solidFill>
                  <a:srgbClr val="FF0000"/>
                </a:solidFill>
              </a:rPr>
              <a:t>抽象类不能被实例化即无法使用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dirty="0">
                <a:solidFill>
                  <a:srgbClr val="FF0000"/>
                </a:solidFill>
              </a:rPr>
              <a:t>关键字直接创建抽象类的实例</a:t>
            </a:r>
            <a:r>
              <a:rPr dirty="0"/>
              <a:t>，即使抽象类中不包含抽象方法也不行；</a:t>
            </a:r>
            <a:endParaRPr lang="en-US" dirty="0"/>
          </a:p>
          <a:p>
            <a:pPr lvl="1"/>
            <a:r>
              <a:rPr dirty="0"/>
              <a:t>一个抽象类中可以含有多个抽象方法，也可以含有已实现的方法；</a:t>
            </a:r>
            <a:endParaRPr lang="en-US" dirty="0"/>
          </a:p>
          <a:p>
            <a:pPr lvl="1"/>
            <a:r>
              <a:rPr dirty="0">
                <a:solidFill>
                  <a:srgbClr val="FF0000"/>
                </a:solidFill>
              </a:rPr>
              <a:t>抽象类可以包含成员变量以及构造方法，但不能通过构造方法创建实例</a:t>
            </a:r>
            <a:r>
              <a:rPr dirty="0"/>
              <a:t>，可在子类创建实例时调用；</a:t>
            </a:r>
            <a:endParaRPr lang="en-US" dirty="0"/>
          </a:p>
          <a:p>
            <a:pPr lvl="1"/>
            <a:r>
              <a:rPr dirty="0"/>
              <a:t>定义抽象类有三种情况：直接定义一个抽象类；或继承一个抽象类，但没有完全实现父类包含的抽象方法；或实现一个接口，但没有完全实现接口中包含的抽象方法。</a:t>
            </a:r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00261"/>
          </a:xfrm>
        </p:spPr>
        <p:txBody>
          <a:bodyPr/>
          <a:lstStyle/>
          <a:p>
            <a:r>
              <a:rPr lang="zh-CN" dirty="0"/>
              <a:t>下述代码定义一个抽象类</a:t>
            </a:r>
            <a:r>
              <a:rPr dirty="0"/>
              <a:t>Animal.java</a:t>
            </a:r>
            <a:endParaRPr lang="zh-CN" dirty="0"/>
          </a:p>
          <a:p>
            <a:pPr>
              <a:buNone/>
            </a:pP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62" y="1714494"/>
            <a:ext cx="7531770" cy="2973891"/>
          </a:xfrm>
        </p:spPr>
        <p:txBody>
          <a:bodyPr/>
          <a:lstStyle/>
          <a:p>
            <a:r>
              <a:rPr lang="en-US" sz="1400" dirty="0"/>
              <a:t>public abstract class Animal {</a:t>
            </a:r>
          </a:p>
          <a:p>
            <a:r>
              <a:rPr lang="en-US" sz="1400" dirty="0"/>
              <a:t>	private String name;</a:t>
            </a:r>
          </a:p>
          <a:p>
            <a:r>
              <a:rPr lang="en-US" sz="1400" dirty="0"/>
              <a:t>	public Animal() {	}</a:t>
            </a:r>
          </a:p>
          <a:p>
            <a:r>
              <a:rPr lang="en-US" altLang="zh-CN" sz="1400" dirty="0"/>
              <a:t>	public Animal(String name) {this.name=name;	}</a:t>
            </a:r>
          </a:p>
          <a:p>
            <a:r>
              <a:rPr lang="en-US" sz="1400" dirty="0"/>
              <a:t>        // </a:t>
            </a:r>
            <a:r>
              <a:rPr lang="en-US" sz="1400" dirty="0" err="1"/>
              <a:t>抽象方法，行动</a:t>
            </a:r>
            <a:endParaRPr lang="en-US" sz="1400" dirty="0"/>
          </a:p>
          <a:p>
            <a:r>
              <a:rPr lang="en-US" sz="1400" dirty="0"/>
              <a:t>	public abstract void action();</a:t>
            </a:r>
          </a:p>
          <a:p>
            <a:r>
              <a:rPr lang="en-US" sz="1400" dirty="0"/>
              <a:t>	// </a:t>
            </a:r>
            <a:r>
              <a:rPr lang="en-US" sz="1400" dirty="0" err="1"/>
              <a:t>抽象方法，叫</a:t>
            </a:r>
            <a:endParaRPr lang="en-US" sz="1400" dirty="0"/>
          </a:p>
          <a:p>
            <a:r>
              <a:rPr lang="en-US" sz="1400" dirty="0"/>
              <a:t>	public abstract void call();</a:t>
            </a:r>
          </a:p>
          <a:p>
            <a:r>
              <a:rPr lang="en-US" sz="1400" dirty="0"/>
              <a:t>}</a:t>
            </a:r>
            <a:endParaRPr dirty="0"/>
          </a:p>
        </p:txBody>
      </p:sp>
      <p:sp>
        <p:nvSpPr>
          <p:cNvPr id="10" name="矩形 9"/>
          <p:cNvSpPr/>
          <p:nvPr/>
        </p:nvSpPr>
        <p:spPr bwMode="auto">
          <a:xfrm>
            <a:off x="1785918" y="3071816"/>
            <a:ext cx="3786214" cy="128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5925314" y="3219822"/>
            <a:ext cx="2071702" cy="642942"/>
          </a:xfrm>
          <a:prstGeom prst="wedgeRoundRectCallout">
            <a:avLst>
              <a:gd name="adj1" fmla="val -55722"/>
              <a:gd name="adj2" fmla="val 122239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抽象方法，没有</a:t>
            </a:r>
            <a:r>
              <a:rPr lang="en-US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{}</a:t>
            </a: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括起来的方法体</a:t>
            </a:r>
          </a:p>
        </p:txBody>
      </p:sp>
      <p:sp>
        <p:nvSpPr>
          <p:cNvPr id="9" name="圆角矩形标注 10">
            <a:extLst>
              <a:ext uri="{FF2B5EF4-FFF2-40B4-BE49-F238E27FC236}">
                <a16:creationId xmlns:a16="http://schemas.microsoft.com/office/drawing/2014/main" id="{1060E26B-042A-4EF9-8258-9929BAC6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102" y="1428741"/>
            <a:ext cx="2071702" cy="642942"/>
          </a:xfrm>
          <a:prstGeom prst="wedgeRoundRectCallout">
            <a:avLst>
              <a:gd name="adj1" fmla="val -55722"/>
              <a:gd name="adj2" fmla="val 122239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可以有属性、构造函数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0" grpId="0" animBg="1"/>
      <p:bldP spid="11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1071552"/>
            <a:ext cx="7000898" cy="2071702"/>
          </a:xfrm>
        </p:spPr>
        <p:txBody>
          <a:bodyPr/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关键字</a:t>
            </a:r>
            <a:r>
              <a:rPr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不能用来修饰成员变量和构造方法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，即没有抽象变量和抽象构造方法的说法。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关键字修饰的方法必须被其子类重写才有意义，否则这个方法将永远不会有方法体，因此抽象方法不能定义为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不能同时修饰方法。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也不能和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native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同时修饰同一方法。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1207569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92061" y="1660528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8" grpId="0"/>
    </p:bldLst>
  </p:timing>
</p:sld>
</file>

<file path=ppt/theme/theme1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charset="0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4674</TotalTime>
  <Words>3251</Words>
  <Application>Microsoft Office PowerPoint</Application>
  <PresentationFormat>全屏显示(16:9)</PresentationFormat>
  <Paragraphs>431</Paragraphs>
  <Slides>53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Adobe 仿宋 Std R</vt:lpstr>
      <vt:lpstr>Adobe 黑体 Std R</vt:lpstr>
      <vt:lpstr>Adobe 宋体 Std L</vt:lpstr>
      <vt:lpstr>MS UI Gothic</vt:lpstr>
      <vt:lpstr>微软雅黑</vt:lpstr>
      <vt:lpstr>Arial</vt:lpstr>
      <vt:lpstr>Calibri</vt:lpstr>
      <vt:lpstr>Cambria Math</vt:lpstr>
      <vt:lpstr>Courier New</vt:lpstr>
      <vt:lpstr>Times New Roman</vt:lpstr>
      <vt:lpstr>Wingdings</vt:lpstr>
      <vt:lpstr>JavaSE模板</vt:lpstr>
      <vt:lpstr>2_nordridesign.com</vt:lpstr>
      <vt:lpstr>1_自定义设计方案</vt:lpstr>
      <vt:lpstr>Microsoft Visio 2003-2010 绘图</vt:lpstr>
      <vt:lpstr>第六章 抽象类和接口</vt:lpstr>
      <vt:lpstr>本章重点</vt:lpstr>
      <vt:lpstr>学习路线</vt:lpstr>
      <vt:lpstr>本章目标</vt:lpstr>
      <vt:lpstr>6.1.1  定义抽象类</vt:lpstr>
      <vt:lpstr>PowerPoint 演示文稿</vt:lpstr>
      <vt:lpstr>PowerPoint 演示文稿</vt:lpstr>
      <vt:lpstr>PowerPoint 演示文稿</vt:lpstr>
      <vt:lpstr>PowerPoint 演示文稿</vt:lpstr>
      <vt:lpstr>6.1.2  使用抽象类</vt:lpstr>
      <vt:lpstr>PowerPoint 演示文稿</vt:lpstr>
      <vt:lpstr>PowerPoint 演示文稿</vt:lpstr>
      <vt:lpstr>PowerPoint 演示文稿</vt:lpstr>
      <vt:lpstr>PowerPoint 演示文稿</vt:lpstr>
      <vt:lpstr>抽象类 </vt:lpstr>
      <vt:lpstr>6.2  接口</vt:lpstr>
      <vt:lpstr>6.2.1 定义接口</vt:lpstr>
      <vt:lpstr>语法说明</vt:lpstr>
      <vt:lpstr>PowerPoint 演示文稿</vt:lpstr>
      <vt:lpstr>PowerPoint 演示文稿</vt:lpstr>
      <vt:lpstr>PowerPoint 演示文稿</vt:lpstr>
      <vt:lpstr>PowerPoint 演示文稿</vt:lpstr>
      <vt:lpstr>6.2.2 实现接口</vt:lpstr>
      <vt:lpstr>语法说明</vt:lpstr>
      <vt:lpstr>PowerPoint 演示文稿</vt:lpstr>
      <vt:lpstr>PowerPoint 演示文稿</vt:lpstr>
      <vt:lpstr>PowerPoint 演示文稿</vt:lpstr>
      <vt:lpstr>PowerPoint 演示文稿</vt:lpstr>
      <vt:lpstr>6.2.3 接口的继承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6.2.4 面向接口编程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instanceof关键字</vt:lpstr>
      <vt:lpstr>PowerPoint 演示文稿</vt:lpstr>
      <vt:lpstr>PowerPoint 演示文稿</vt:lpstr>
      <vt:lpstr>本章总结</vt:lpstr>
      <vt:lpstr>本章总结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炳 张</cp:lastModifiedBy>
  <cp:revision>1135</cp:revision>
  <dcterms:created xsi:type="dcterms:W3CDTF">2014-10-31T04:56:07Z</dcterms:created>
  <dcterms:modified xsi:type="dcterms:W3CDTF">2024-04-06T13:22:06Z</dcterms:modified>
</cp:coreProperties>
</file>