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  <p:sldMasterId id="2147483723" r:id="rId2"/>
    <p:sldMasterId id="2147483953" r:id="rId3"/>
  </p:sldMasterIdLst>
  <p:notesMasterIdLst>
    <p:notesMasterId r:id="rId32"/>
  </p:notesMasterIdLst>
  <p:handoutMasterIdLst>
    <p:handoutMasterId r:id="rId33"/>
  </p:handoutMasterIdLst>
  <p:sldIdLst>
    <p:sldId id="257" r:id="rId4"/>
    <p:sldId id="295" r:id="rId5"/>
    <p:sldId id="258" r:id="rId6"/>
    <p:sldId id="259" r:id="rId7"/>
    <p:sldId id="359" r:id="rId8"/>
    <p:sldId id="405" r:id="rId9"/>
    <p:sldId id="412" r:id="rId10"/>
    <p:sldId id="406" r:id="rId11"/>
    <p:sldId id="414" r:id="rId12"/>
    <p:sldId id="413" r:id="rId13"/>
    <p:sldId id="415" r:id="rId14"/>
    <p:sldId id="416" r:id="rId15"/>
    <p:sldId id="360" r:id="rId16"/>
    <p:sldId id="418" r:id="rId17"/>
    <p:sldId id="417" r:id="rId18"/>
    <p:sldId id="409" r:id="rId19"/>
    <p:sldId id="419" r:id="rId20"/>
    <p:sldId id="410" r:id="rId21"/>
    <p:sldId id="420" r:id="rId22"/>
    <p:sldId id="421" r:id="rId23"/>
    <p:sldId id="422" r:id="rId24"/>
    <p:sldId id="423" r:id="rId25"/>
    <p:sldId id="424" r:id="rId26"/>
    <p:sldId id="411" r:id="rId27"/>
    <p:sldId id="362" r:id="rId28"/>
    <p:sldId id="397" r:id="rId29"/>
    <p:sldId id="398" r:id="rId30"/>
    <p:sldId id="30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8D7DE"/>
    <a:srgbClr val="FFFF99"/>
    <a:srgbClr val="FF9999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82D98-C4B7-498C-89D4-2BAE0FFAC899}" v="1" dt="2024-05-16T13:18:53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3" autoAdjust="0"/>
  </p:normalViewPr>
  <p:slideViewPr>
    <p:cSldViewPr>
      <p:cViewPr varScale="1">
        <p:scale>
          <a:sx n="219" d="100"/>
          <a:sy n="219" d="100"/>
        </p:scale>
        <p:origin x="120" y="2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炳 张" userId="26a9a8d041cd339b" providerId="LiveId" clId="{FB682D98-C4B7-498C-89D4-2BAE0FFAC899}"/>
    <pc:docChg chg="undo custSel modSld">
      <pc:chgData name="炳 张" userId="26a9a8d041cd339b" providerId="LiveId" clId="{FB682D98-C4B7-498C-89D4-2BAE0FFAC899}" dt="2024-05-16T13:19:06.091" v="9" actId="1076"/>
      <pc:docMkLst>
        <pc:docMk/>
      </pc:docMkLst>
      <pc:sldChg chg="addSp delSp modSp mod">
        <pc:chgData name="炳 张" userId="26a9a8d041cd339b" providerId="LiveId" clId="{FB682D98-C4B7-498C-89D4-2BAE0FFAC899}" dt="2024-05-16T13:15:15.720" v="4" actId="21"/>
        <pc:sldMkLst>
          <pc:docMk/>
          <pc:sldMk cId="0" sldId="257"/>
        </pc:sldMkLst>
        <pc:spChg chg="add del mod">
          <ac:chgData name="炳 张" userId="26a9a8d041cd339b" providerId="LiveId" clId="{FB682D98-C4B7-498C-89D4-2BAE0FFAC899}" dt="2024-05-16T13:15:15.720" v="4" actId="21"/>
          <ac:spMkLst>
            <pc:docMk/>
            <pc:sldMk cId="0" sldId="257"/>
            <ac:spMk id="2" creationId="{2F79074F-ECCE-4DD2-B82D-28E84DB76FAF}"/>
          </ac:spMkLst>
        </pc:spChg>
      </pc:sldChg>
      <pc:sldChg chg="addSp modSp mod">
        <pc:chgData name="炳 张" userId="26a9a8d041cd339b" providerId="LiveId" clId="{FB682D98-C4B7-498C-89D4-2BAE0FFAC899}" dt="2024-05-16T13:19:06.091" v="9" actId="1076"/>
        <pc:sldMkLst>
          <pc:docMk/>
          <pc:sldMk cId="0" sldId="421"/>
        </pc:sldMkLst>
        <pc:picChg chg="add mod">
          <ac:chgData name="炳 张" userId="26a9a8d041cd339b" providerId="LiveId" clId="{FB682D98-C4B7-498C-89D4-2BAE0FFAC899}" dt="2024-05-16T13:19:06.091" v="9" actId="1076"/>
          <ac:picMkLst>
            <pc:docMk/>
            <pc:sldMk cId="0" sldId="421"/>
            <ac:picMk id="2" creationId="{7D4A1AC6-E6DE-4DD4-DA9E-787A30B7BD60}"/>
          </ac:picMkLst>
        </pc:picChg>
      </pc:sldChg>
    </pc:docChg>
  </pc:docChgLst>
  <pc:docChgLst>
    <pc:chgData name="炳" userId="26a9a8d041cd339b" providerId="LiveId" clId="{8044E746-E2C6-43B7-A5F4-83CA247AE5A0}"/>
    <pc:docChg chg="modSld sldOrd">
      <pc:chgData name="炳" userId="26a9a8d041cd339b" providerId="LiveId" clId="{8044E746-E2C6-43B7-A5F4-83CA247AE5A0}" dt="2021-05-11T12:18:21.587" v="8"/>
      <pc:docMkLst>
        <pc:docMk/>
      </pc:docMkLst>
      <pc:sldChg chg="modSp">
        <pc:chgData name="炳" userId="26a9a8d041cd339b" providerId="LiveId" clId="{8044E746-E2C6-43B7-A5F4-83CA247AE5A0}" dt="2021-05-11T12:11:50.200" v="0" actId="207"/>
        <pc:sldMkLst>
          <pc:docMk/>
          <pc:sldMk cId="0" sldId="405"/>
        </pc:sldMkLst>
        <pc:spChg chg="mod">
          <ac:chgData name="炳" userId="26a9a8d041cd339b" providerId="LiveId" clId="{8044E746-E2C6-43B7-A5F4-83CA247AE5A0}" dt="2021-05-11T12:11:50.200" v="0" actId="207"/>
          <ac:spMkLst>
            <pc:docMk/>
            <pc:sldMk cId="0" sldId="405"/>
            <ac:spMk id="5" creationId="{00000000-0000-0000-0000-000000000000}"/>
          </ac:spMkLst>
        </pc:spChg>
      </pc:sldChg>
      <pc:sldChg chg="modSp mod">
        <pc:chgData name="炳" userId="26a9a8d041cd339b" providerId="LiveId" clId="{8044E746-E2C6-43B7-A5F4-83CA247AE5A0}" dt="2021-05-11T12:16:06.999" v="4" actId="115"/>
        <pc:sldMkLst>
          <pc:docMk/>
          <pc:sldMk cId="0" sldId="416"/>
        </pc:sldMkLst>
        <pc:spChg chg="mod">
          <ac:chgData name="炳" userId="26a9a8d041cd339b" providerId="LiveId" clId="{8044E746-E2C6-43B7-A5F4-83CA247AE5A0}" dt="2021-05-11T12:16:06.999" v="4" actId="115"/>
          <ac:spMkLst>
            <pc:docMk/>
            <pc:sldMk cId="0" sldId="416"/>
            <ac:spMk id="6" creationId="{00000000-0000-0000-0000-000000000000}"/>
          </ac:spMkLst>
        </pc:spChg>
      </pc:sldChg>
      <pc:sldChg chg="modSp mod">
        <pc:chgData name="炳" userId="26a9a8d041cd339b" providerId="LiveId" clId="{8044E746-E2C6-43B7-A5F4-83CA247AE5A0}" dt="2021-05-11T12:16:13.121" v="6" actId="207"/>
        <pc:sldMkLst>
          <pc:docMk/>
          <pc:sldMk cId="0" sldId="417"/>
        </pc:sldMkLst>
        <pc:spChg chg="mod">
          <ac:chgData name="炳" userId="26a9a8d041cd339b" providerId="LiveId" clId="{8044E746-E2C6-43B7-A5F4-83CA247AE5A0}" dt="2021-05-11T12:16:13.121" v="6" actId="207"/>
          <ac:spMkLst>
            <pc:docMk/>
            <pc:sldMk cId="0" sldId="417"/>
            <ac:spMk id="8" creationId="{00000000-0000-0000-0000-000000000000}"/>
          </ac:spMkLst>
        </pc:spChg>
      </pc:sldChg>
      <pc:sldChg chg="ord">
        <pc:chgData name="炳" userId="26a9a8d041cd339b" providerId="LiveId" clId="{8044E746-E2C6-43B7-A5F4-83CA247AE5A0}" dt="2021-05-11T12:18:21.587" v="8"/>
        <pc:sldMkLst>
          <pc:docMk/>
          <pc:sldMk cId="0" sldId="418"/>
        </pc:sldMkLst>
      </pc:sldChg>
    </pc:docChg>
  </pc:docChgLst>
  <pc:docChgLst>
    <pc:chgData name="张 炳" userId="26a9a8d041cd339b" providerId="LiveId" clId="{EF872277-091C-46A6-84BC-C34D810A22AC}"/>
    <pc:docChg chg="modSld">
      <pc:chgData name="张 炳" userId="26a9a8d041cd339b" providerId="LiveId" clId="{EF872277-091C-46A6-84BC-C34D810A22AC}" dt="2022-05-25T03:15:28.505" v="3" actId="115"/>
      <pc:docMkLst>
        <pc:docMk/>
      </pc:docMkLst>
      <pc:sldChg chg="modSp">
        <pc:chgData name="张 炳" userId="26a9a8d041cd339b" providerId="LiveId" clId="{EF872277-091C-46A6-84BC-C34D810A22AC}" dt="2022-05-25T03:14:10.217" v="2" actId="207"/>
        <pc:sldMkLst>
          <pc:docMk/>
          <pc:sldMk cId="0" sldId="359"/>
        </pc:sldMkLst>
        <pc:spChg chg="mod">
          <ac:chgData name="张 炳" userId="26a9a8d041cd339b" providerId="LiveId" clId="{EF872277-091C-46A6-84BC-C34D810A22AC}" dt="2022-05-25T03:14:10.217" v="2" actId="207"/>
          <ac:spMkLst>
            <pc:docMk/>
            <pc:sldMk cId="0" sldId="359"/>
            <ac:spMk id="5" creationId="{00000000-0000-0000-0000-000000000000}"/>
          </ac:spMkLst>
        </pc:spChg>
      </pc:sldChg>
      <pc:sldChg chg="modSp">
        <pc:chgData name="张 炳" userId="26a9a8d041cd339b" providerId="LiveId" clId="{EF872277-091C-46A6-84BC-C34D810A22AC}" dt="2022-05-25T03:15:28.505" v="3" actId="115"/>
        <pc:sldMkLst>
          <pc:docMk/>
          <pc:sldMk cId="0" sldId="406"/>
        </pc:sldMkLst>
        <pc:spChg chg="mod">
          <ac:chgData name="张 炳" userId="26a9a8d041cd339b" providerId="LiveId" clId="{EF872277-091C-46A6-84BC-C34D810A22AC}" dt="2022-05-25T03:15:28.505" v="3" actId="115"/>
          <ac:spMkLst>
            <pc:docMk/>
            <pc:sldMk cId="0" sldId="406"/>
            <ac:spMk id="5" creationId="{00000000-0000-0000-0000-000000000000}"/>
          </ac:spMkLst>
        </pc:spChg>
      </pc:sldChg>
      <pc:sldChg chg="modSp mod">
        <pc:chgData name="张 炳" userId="26a9a8d041cd339b" providerId="LiveId" clId="{EF872277-091C-46A6-84BC-C34D810A22AC}" dt="2022-05-25T01:15:02.589" v="0" actId="1076"/>
        <pc:sldMkLst>
          <pc:docMk/>
          <pc:sldMk cId="0" sldId="420"/>
        </pc:sldMkLst>
        <pc:spChg chg="mod">
          <ac:chgData name="张 炳" userId="26a9a8d041cd339b" providerId="LiveId" clId="{EF872277-091C-46A6-84BC-C34D810A22AC}" dt="2022-05-25T01:15:02.589" v="0" actId="1076"/>
          <ac:spMkLst>
            <pc:docMk/>
            <pc:sldMk cId="0" sldId="420"/>
            <ac:spMk id="6" creationId="{00000000-0000-0000-0000-000000000000}"/>
          </ac:spMkLst>
        </pc:spChg>
      </pc:sldChg>
      <pc:sldChg chg="modSp mod">
        <pc:chgData name="张 炳" userId="26a9a8d041cd339b" providerId="LiveId" clId="{EF872277-091C-46A6-84BC-C34D810A22AC}" dt="2022-05-25T01:19:49.799" v="1" actId="207"/>
        <pc:sldMkLst>
          <pc:docMk/>
          <pc:sldMk cId="0" sldId="424"/>
        </pc:sldMkLst>
        <pc:spChg chg="mod">
          <ac:chgData name="张 炳" userId="26a9a8d041cd339b" providerId="LiveId" clId="{EF872277-091C-46A6-84BC-C34D810A22AC}" dt="2022-05-25T01:19:49.799" v="1" actId="207"/>
          <ac:spMkLst>
            <pc:docMk/>
            <pc:sldMk cId="0" sldId="424"/>
            <ac:spMk id="4" creationId="{00000000-0000-0000-0000-000000000000}"/>
          </ac:spMkLst>
        </pc:spChg>
      </pc:sldChg>
    </pc:docChg>
  </pc:docChgLst>
  <pc:docChgLst>
    <pc:chgData name="张 炳" userId="26a9a8d041cd339b" providerId="LiveId" clId="{A6C59609-18E0-45E2-BCE7-F02470B2AB31}"/>
    <pc:docChg chg="modSld">
      <pc:chgData name="张 炳" userId="26a9a8d041cd339b" providerId="LiveId" clId="{A6C59609-18E0-45E2-BCE7-F02470B2AB31}" dt="2023-05-25T00:49:52.465" v="38" actId="207"/>
      <pc:docMkLst>
        <pc:docMk/>
      </pc:docMkLst>
      <pc:sldChg chg="modSp mod">
        <pc:chgData name="张 炳" userId="26a9a8d041cd339b" providerId="LiveId" clId="{A6C59609-18E0-45E2-BCE7-F02470B2AB31}" dt="2023-05-25T00:40:48.704" v="35" actId="115"/>
        <pc:sldMkLst>
          <pc:docMk/>
          <pc:sldMk cId="0" sldId="412"/>
        </pc:sldMkLst>
        <pc:spChg chg="mod">
          <ac:chgData name="张 炳" userId="26a9a8d041cd339b" providerId="LiveId" clId="{A6C59609-18E0-45E2-BCE7-F02470B2AB31}" dt="2023-05-25T00:40:48.704" v="35" actId="115"/>
          <ac:spMkLst>
            <pc:docMk/>
            <pc:sldMk cId="0" sldId="412"/>
            <ac:spMk id="5" creationId="{00000000-0000-0000-0000-000000000000}"/>
          </ac:spMkLst>
        </pc:spChg>
      </pc:sldChg>
      <pc:sldChg chg="modSp mod">
        <pc:chgData name="张 炳" userId="26a9a8d041cd339b" providerId="LiveId" clId="{A6C59609-18E0-45E2-BCE7-F02470B2AB31}" dt="2023-05-25T00:49:52.465" v="38" actId="207"/>
        <pc:sldMkLst>
          <pc:docMk/>
          <pc:sldMk cId="0" sldId="417"/>
        </pc:sldMkLst>
        <pc:spChg chg="mod">
          <ac:chgData name="张 炳" userId="26a9a8d041cd339b" providerId="LiveId" clId="{A6C59609-18E0-45E2-BCE7-F02470B2AB31}" dt="2023-05-25T00:49:52.465" v="38" actId="207"/>
          <ac:spMkLst>
            <pc:docMk/>
            <pc:sldMk cId="0" sldId="417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JSP</a:t>
            </a:r>
            <a:r>
              <a:rPr lang="zh-CN" altLang="en-US" dirty="0"/>
              <a:t>中可以像使用普通类一样访问</a:t>
            </a:r>
            <a:r>
              <a:rPr lang="en-US" altLang="zh-CN" dirty="0" err="1"/>
              <a:t>JavaBean</a:t>
            </a:r>
            <a:r>
              <a:rPr lang="zh-CN" altLang="en-US" dirty="0"/>
              <a:t>，例如，通过</a:t>
            </a:r>
            <a:r>
              <a:rPr lang="en-US" altLang="zh-CN" dirty="0"/>
              <a:t>Java</a:t>
            </a:r>
            <a:r>
              <a:rPr lang="zh-CN" altLang="en-US" dirty="0"/>
              <a:t>脚本实例化</a:t>
            </a:r>
            <a:r>
              <a:rPr lang="en-US" altLang="zh-CN" dirty="0" err="1"/>
              <a:t>JavaBean</a:t>
            </a:r>
            <a:r>
              <a:rPr lang="zh-CN" altLang="en-US" dirty="0"/>
              <a:t>、调用</a:t>
            </a:r>
            <a:r>
              <a:rPr lang="en-US" altLang="zh-CN" dirty="0" err="1"/>
              <a:t>JavaBean</a:t>
            </a:r>
            <a:r>
              <a:rPr lang="zh-CN" altLang="en-US" dirty="0"/>
              <a:t>对象的方法等。</a:t>
            </a:r>
          </a:p>
          <a:p>
            <a:r>
              <a:rPr lang="zh-CN" altLang="en-US" dirty="0"/>
              <a:t>为了能在</a:t>
            </a:r>
            <a:r>
              <a:rPr lang="en-US" altLang="zh-CN" dirty="0"/>
              <a:t>JSP</a:t>
            </a:r>
            <a:r>
              <a:rPr lang="zh-CN" altLang="en-US" dirty="0"/>
              <a:t>页面中更好的集成</a:t>
            </a:r>
            <a:r>
              <a:rPr lang="en-US" altLang="zh-CN" dirty="0" err="1"/>
              <a:t>JavaBean</a:t>
            </a:r>
            <a:r>
              <a:rPr lang="zh-CN" altLang="en-US" dirty="0"/>
              <a:t>和支持</a:t>
            </a:r>
            <a:r>
              <a:rPr lang="en-US" altLang="zh-CN" dirty="0" err="1"/>
              <a:t>JavaBean</a:t>
            </a:r>
            <a:r>
              <a:rPr lang="zh-CN" altLang="en-US" dirty="0"/>
              <a:t>的功能，</a:t>
            </a:r>
            <a:r>
              <a:rPr lang="en-US" altLang="zh-CN" dirty="0"/>
              <a:t>JSP</a:t>
            </a:r>
            <a:r>
              <a:rPr lang="zh-CN" altLang="en-US" dirty="0"/>
              <a:t>还提供了</a:t>
            </a:r>
            <a:r>
              <a:rPr lang="en-US" altLang="zh-CN" dirty="0"/>
              <a:t>3</a:t>
            </a:r>
            <a:r>
              <a:rPr lang="zh-CN" altLang="en-US" dirty="0"/>
              <a:t>个动作元素来访问</a:t>
            </a:r>
            <a:r>
              <a:rPr lang="en-US" altLang="zh-CN" dirty="0" err="1"/>
              <a:t>JavaBean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通过上述两个示例对比可以看出，使用动作元素对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的访问没有使用一句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代码，这种方式更易于降低对页面设计人员的编程要求、增强页面的可维护性。因此在实际开发中，应该更多的采用动作元素访问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的方式。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从上述代码可以看出，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引擎首先在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jsp:useBean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元素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属性所指定的作用域范围（此处为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）中查找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属性指定的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JavaBean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对象，如果该域范围不存在此对象，则根据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属性指定的类名新建一个此类型的对象，并将此对象以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属性指定的名称存储到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属性指定的域范围中。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4006" r:id="rId12"/>
    <p:sldLayoutId id="21474840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12" r:id="rId6"/>
    <p:sldLayoutId id="2147484014" r:id="rId7"/>
    <p:sldLayoutId id="2147484013" r:id="rId8"/>
    <p:sldLayoutId id="214748401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4010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nblogs.com/zterry/p/6863388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zterry/p/6863388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259632" y="483518"/>
            <a:ext cx="6858000" cy="85281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第七章 </a:t>
            </a:r>
            <a:r>
              <a:rPr lang="en-US" altLang="zh-CN" dirty="0">
                <a:solidFill>
                  <a:schemeClr val="tx1"/>
                </a:solidFill>
              </a:rPr>
              <a:t>JSP</a:t>
            </a:r>
            <a:r>
              <a:rPr dirty="0">
                <a:solidFill>
                  <a:schemeClr val="tx1"/>
                </a:solidFill>
              </a:rPr>
              <a:t>与</a:t>
            </a:r>
            <a:r>
              <a:rPr lang="en-US" altLang="zh-CN" dirty="0" err="1">
                <a:solidFill>
                  <a:schemeClr val="tx1"/>
                </a:solidFill>
              </a:rPr>
              <a:t>JavaBean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F79074F-ECCE-4DD2-B82D-28E84DB76FAF}"/>
              </a:ext>
            </a:extLst>
          </p:cNvPr>
          <p:cNvSpPr/>
          <p:nvPr/>
        </p:nvSpPr>
        <p:spPr>
          <a:xfrm>
            <a:off x="1691680" y="177966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hlinkClick r:id="rId4"/>
              </a:rPr>
              <a:t>https://www.cnblogs.com/zterry/p/6863388.html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357715"/>
          </a:xfrm>
        </p:spPr>
        <p:txBody>
          <a:bodyPr/>
          <a:lstStyle/>
          <a:p>
            <a:r>
              <a:rPr dirty="0"/>
              <a:t>JavaBean</a:t>
            </a:r>
            <a:r>
              <a:rPr lang="zh-CN" dirty="0"/>
              <a:t>中的</a:t>
            </a:r>
            <a:r>
              <a:rPr dirty="0"/>
              <a:t>setXxx()</a:t>
            </a:r>
            <a:r>
              <a:rPr lang="zh-CN" dirty="0"/>
              <a:t>方法和</a:t>
            </a:r>
            <a:r>
              <a:rPr dirty="0"/>
              <a:t>getXxx()</a:t>
            </a:r>
            <a:r>
              <a:rPr lang="zh-CN" dirty="0"/>
              <a:t>方法也被称为</a:t>
            </a:r>
            <a:r>
              <a:rPr dirty="0"/>
              <a:t>setter</a:t>
            </a:r>
            <a:r>
              <a:rPr lang="zh-CN" dirty="0"/>
              <a:t>方法和</a:t>
            </a:r>
            <a:r>
              <a:rPr dirty="0"/>
              <a:t>getter</a:t>
            </a:r>
            <a:r>
              <a:rPr lang="zh-CN" dirty="0"/>
              <a:t>方法，是针对</a:t>
            </a:r>
            <a:r>
              <a:rPr dirty="0"/>
              <a:t>JavaBean</a:t>
            </a:r>
            <a:r>
              <a:rPr lang="zh-CN" dirty="0"/>
              <a:t>方法的一种命名方式。方法的名称由字符“</a:t>
            </a:r>
            <a:r>
              <a:rPr dirty="0"/>
              <a:t>set+</a:t>
            </a:r>
            <a:r>
              <a:rPr lang="zh-CN" dirty="0"/>
              <a:t>属性名”和“</a:t>
            </a:r>
            <a:r>
              <a:rPr dirty="0"/>
              <a:t>get+</a:t>
            </a:r>
            <a:r>
              <a:rPr lang="zh-CN" dirty="0"/>
              <a:t>属性名”构成，“属性名”是将</a:t>
            </a:r>
            <a:r>
              <a:rPr dirty="0"/>
              <a:t>JavaBean</a:t>
            </a:r>
            <a:r>
              <a:rPr lang="zh-CN" dirty="0"/>
              <a:t>的属性名称首字母大写后得来。</a:t>
            </a:r>
            <a:endParaRPr dirty="0"/>
          </a:p>
          <a:p>
            <a:pPr lvl="1"/>
            <a:r>
              <a:rPr lang="zh-CN" i="0" dirty="0"/>
              <a:t>例如：名称为“</a:t>
            </a:r>
            <a:r>
              <a:rPr i="0" dirty="0"/>
              <a:t>userName</a:t>
            </a:r>
            <a:r>
              <a:rPr lang="zh-CN" i="0" dirty="0"/>
              <a:t>”的</a:t>
            </a:r>
            <a:r>
              <a:rPr i="0" dirty="0"/>
              <a:t>JavaBean</a:t>
            </a:r>
            <a:r>
              <a:rPr lang="zh-CN" i="0" dirty="0"/>
              <a:t>属性，对应的</a:t>
            </a:r>
            <a:r>
              <a:rPr i="0" dirty="0"/>
              <a:t>setter</a:t>
            </a:r>
            <a:r>
              <a:rPr lang="zh-CN" i="0" dirty="0"/>
              <a:t>和</a:t>
            </a:r>
            <a:r>
              <a:rPr i="0" dirty="0"/>
              <a:t>getter</a:t>
            </a:r>
            <a:r>
              <a:rPr lang="zh-CN" i="0" dirty="0"/>
              <a:t>方法为：“</a:t>
            </a:r>
            <a:r>
              <a:rPr i="0" dirty="0"/>
              <a:t>setUserName()</a:t>
            </a:r>
            <a:r>
              <a:rPr lang="zh-CN" i="0" dirty="0"/>
              <a:t>”和“</a:t>
            </a:r>
            <a:r>
              <a:rPr i="0" dirty="0"/>
              <a:t>getUserName()</a:t>
            </a:r>
            <a:r>
              <a:rPr lang="zh-CN" i="0" dirty="0"/>
              <a:t>”。</a:t>
            </a:r>
          </a:p>
          <a:p>
            <a:r>
              <a:rPr i="0" dirty="0"/>
              <a:t>JavaBean</a:t>
            </a:r>
            <a:r>
              <a:rPr lang="zh-CN" i="0" dirty="0"/>
              <a:t>通过这种方法的命名规范，以及对类的访问权限和构造函数的要求，使得外部程序能够通过反射机制来实例化</a:t>
            </a:r>
            <a:r>
              <a:rPr i="0" dirty="0"/>
              <a:t>JavaBean</a:t>
            </a:r>
            <a:r>
              <a:rPr lang="zh-CN" i="0" dirty="0"/>
              <a:t>和查找到这些方法，从而调用这些方法来设置和获取</a:t>
            </a:r>
            <a:r>
              <a:rPr i="0" dirty="0"/>
              <a:t>JavaBean</a:t>
            </a:r>
            <a:r>
              <a:rPr lang="zh-CN" i="0" dirty="0"/>
              <a:t>对象的属性。</a:t>
            </a:r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7.1.2  </a:t>
            </a:r>
            <a:r>
              <a:rPr lang="en-US" dirty="0" err="1"/>
              <a:t>JavaBean</a:t>
            </a:r>
            <a:r>
              <a:rPr dirty="0"/>
              <a:t>规范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JavaBean</a:t>
            </a:r>
            <a:r>
              <a:rPr lang="zh-CN" dirty="0"/>
              <a:t>中，对于属性的定义也不同于普通类中的属性定义。</a:t>
            </a:r>
            <a:r>
              <a:rPr dirty="0"/>
              <a:t>JavaBean</a:t>
            </a:r>
            <a:r>
              <a:rPr lang="zh-CN" dirty="0"/>
              <a:t>的属性是指</a:t>
            </a:r>
            <a:r>
              <a:rPr dirty="0"/>
              <a:t>setter</a:t>
            </a:r>
            <a:r>
              <a:rPr lang="zh-CN" dirty="0"/>
              <a:t>和</a:t>
            </a:r>
            <a:r>
              <a:rPr dirty="0"/>
              <a:t>getter</a:t>
            </a:r>
            <a:r>
              <a:rPr lang="zh-CN" dirty="0"/>
              <a:t>方法名中所包含的属性名，即使在</a:t>
            </a:r>
            <a:r>
              <a:rPr dirty="0"/>
              <a:t>JavaBean</a:t>
            </a:r>
            <a:r>
              <a:rPr lang="zh-CN" dirty="0"/>
              <a:t>类中没有定义此名称的实例变量，也可称为</a:t>
            </a:r>
            <a:r>
              <a:rPr dirty="0"/>
              <a:t>JavaBean</a:t>
            </a:r>
            <a:r>
              <a:rPr lang="zh-CN" dirty="0"/>
              <a:t>的属性。这种定义方式扩展了属性的定义，融入了对</a:t>
            </a:r>
            <a:r>
              <a:rPr dirty="0"/>
              <a:t>JavaBean</a:t>
            </a:r>
            <a:r>
              <a:rPr lang="zh-CN" dirty="0"/>
              <a:t>所封装的业务功能状态的表示。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JavaBean</a:t>
            </a:r>
            <a:r>
              <a:rPr dirty="0"/>
              <a:t>的属性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r>
              <a:rPr lang="zh-CN" dirty="0"/>
              <a:t>【示例】封装商品价格计算的</a:t>
            </a:r>
            <a:r>
              <a:rPr dirty="0"/>
              <a:t>JavaBean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JavaBean</a:t>
            </a:r>
            <a:r>
              <a:rPr dirty="0"/>
              <a:t>的属性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92943" y="-13573"/>
            <a:ext cx="7358114" cy="5170646"/>
          </a:xfrm>
        </p:spPr>
        <p:txBody>
          <a:bodyPr/>
          <a:lstStyle/>
          <a:p>
            <a:r>
              <a:rPr lang="en-US" sz="1000" dirty="0">
                <a:solidFill>
                  <a:schemeClr val="tx1"/>
                </a:solidFill>
              </a:rPr>
              <a:t>public class </a:t>
            </a:r>
            <a:r>
              <a:rPr lang="en-US" sz="1000" dirty="0" err="1">
                <a:solidFill>
                  <a:schemeClr val="tx1"/>
                </a:solidFill>
              </a:rPr>
              <a:t>ProductBean</a:t>
            </a:r>
            <a:r>
              <a:rPr lang="en-US" sz="1000" dirty="0">
                <a:solidFill>
                  <a:schemeClr val="tx1"/>
                </a:solidFill>
              </a:rPr>
              <a:t> {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// </a:t>
            </a:r>
            <a:r>
              <a:rPr sz="1000" dirty="0">
                <a:solidFill>
                  <a:schemeClr val="tx1"/>
                </a:solidFill>
              </a:rPr>
              <a:t>商品单价</a:t>
            </a:r>
          </a:p>
          <a:p>
            <a:r>
              <a:rPr lang="en-US" sz="1000" dirty="0">
                <a:solidFill>
                  <a:schemeClr val="tx1"/>
                </a:solidFill>
              </a:rPr>
              <a:t>	private float price;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// </a:t>
            </a:r>
            <a:r>
              <a:rPr sz="1000" dirty="0">
                <a:solidFill>
                  <a:schemeClr val="tx1"/>
                </a:solidFill>
              </a:rPr>
              <a:t>商品数量</a:t>
            </a:r>
          </a:p>
          <a:p>
            <a:r>
              <a:rPr lang="en-US" sz="1000" dirty="0">
                <a:solidFill>
                  <a:schemeClr val="tx1"/>
                </a:solidFill>
              </a:rPr>
              <a:t>	private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num;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 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public float </a:t>
            </a:r>
            <a:r>
              <a:rPr lang="en-US" sz="1000" dirty="0" err="1">
                <a:solidFill>
                  <a:schemeClr val="tx1"/>
                </a:solidFill>
              </a:rPr>
              <a:t>getPrice</a:t>
            </a:r>
            <a:r>
              <a:rPr lang="en-US" sz="1000" dirty="0">
                <a:solidFill>
                  <a:schemeClr val="tx1"/>
                </a:solidFill>
              </a:rPr>
              <a:t>() {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	return price;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}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public void </a:t>
            </a:r>
            <a:r>
              <a:rPr lang="en-US" sz="1000" dirty="0" err="1">
                <a:solidFill>
                  <a:schemeClr val="tx1"/>
                </a:solidFill>
              </a:rPr>
              <a:t>setPrice</a:t>
            </a:r>
            <a:r>
              <a:rPr lang="en-US" sz="1000" dirty="0">
                <a:solidFill>
                  <a:schemeClr val="tx1"/>
                </a:solidFill>
              </a:rPr>
              <a:t>(float price) {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	</a:t>
            </a:r>
            <a:r>
              <a:rPr lang="en-US" sz="1000" dirty="0" err="1">
                <a:solidFill>
                  <a:schemeClr val="tx1"/>
                </a:solidFill>
              </a:rPr>
              <a:t>this.price</a:t>
            </a:r>
            <a:r>
              <a:rPr lang="en-US" sz="1000" dirty="0">
                <a:solidFill>
                  <a:schemeClr val="tx1"/>
                </a:solidFill>
              </a:rPr>
              <a:t> = price;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}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public 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getNum</a:t>
            </a:r>
            <a:r>
              <a:rPr lang="en-US" sz="1000" dirty="0">
                <a:solidFill>
                  <a:schemeClr val="tx1"/>
                </a:solidFill>
              </a:rPr>
              <a:t>() {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	return num;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}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public void </a:t>
            </a:r>
            <a:r>
              <a:rPr lang="en-US" sz="1000" dirty="0" err="1">
                <a:solidFill>
                  <a:schemeClr val="tx1"/>
                </a:solidFill>
              </a:rPr>
              <a:t>setNum</a:t>
            </a:r>
            <a:r>
              <a:rPr lang="en-US" sz="1000" dirty="0">
                <a:solidFill>
                  <a:schemeClr val="tx1"/>
                </a:solidFill>
              </a:rPr>
              <a:t>(</a:t>
            </a:r>
            <a:r>
              <a:rPr lang="en-US" sz="1000" dirty="0" err="1">
                <a:solidFill>
                  <a:schemeClr val="tx1"/>
                </a:solidFill>
              </a:rPr>
              <a:t>int</a:t>
            </a:r>
            <a:r>
              <a:rPr lang="en-US" sz="1000" dirty="0">
                <a:solidFill>
                  <a:schemeClr val="tx1"/>
                </a:solidFill>
              </a:rPr>
              <a:t> num) {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	this.num = num;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}</a:t>
            </a:r>
            <a:endParaRPr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	</a:t>
            </a:r>
            <a:r>
              <a:rPr lang="en-US" sz="1000" dirty="0">
                <a:solidFill>
                  <a:srgbClr val="C00000"/>
                </a:solidFill>
              </a:rPr>
              <a:t>public double </a:t>
            </a:r>
            <a:r>
              <a:rPr lang="en-US" sz="1000" dirty="0" err="1">
                <a:solidFill>
                  <a:srgbClr val="C00000"/>
                </a:solidFill>
              </a:rPr>
              <a:t>get</a:t>
            </a:r>
            <a:r>
              <a:rPr lang="en-US" sz="1000" u="sng" dirty="0" err="1">
                <a:solidFill>
                  <a:srgbClr val="C00000"/>
                </a:solidFill>
              </a:rPr>
              <a:t>TotalPrice</a:t>
            </a:r>
            <a:r>
              <a:rPr lang="en-US" sz="1000" dirty="0">
                <a:solidFill>
                  <a:srgbClr val="C00000"/>
                </a:solidFill>
              </a:rPr>
              <a:t>(){</a:t>
            </a:r>
            <a:endParaRPr sz="1000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rgbClr val="C00000"/>
                </a:solidFill>
              </a:rPr>
              <a:t>		return </a:t>
            </a:r>
            <a:r>
              <a:rPr lang="en-US" sz="1000" dirty="0" err="1">
                <a:solidFill>
                  <a:srgbClr val="C00000"/>
                </a:solidFill>
              </a:rPr>
              <a:t>this.price</a:t>
            </a:r>
            <a:r>
              <a:rPr lang="en-US" sz="1000" dirty="0">
                <a:solidFill>
                  <a:srgbClr val="C00000"/>
                </a:solidFill>
              </a:rPr>
              <a:t>*</a:t>
            </a:r>
            <a:r>
              <a:rPr lang="en-US" sz="1000" dirty="0" err="1">
                <a:solidFill>
                  <a:srgbClr val="C00000"/>
                </a:solidFill>
              </a:rPr>
              <a:t>this.num</a:t>
            </a:r>
            <a:r>
              <a:rPr lang="en-US" sz="1000" dirty="0">
                <a:solidFill>
                  <a:srgbClr val="C00000"/>
                </a:solidFill>
              </a:rPr>
              <a:t>;</a:t>
            </a:r>
            <a:endParaRPr sz="1000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rgbClr val="C00000"/>
                </a:solidFill>
              </a:rPr>
              <a:t>	}</a:t>
            </a:r>
            <a:endParaRPr sz="1000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  <a:endParaRPr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86211"/>
          </a:xfrm>
        </p:spPr>
        <p:txBody>
          <a:bodyPr/>
          <a:lstStyle/>
          <a:p>
            <a:r>
              <a:rPr dirty="0"/>
              <a:t>JSP</a:t>
            </a:r>
            <a:r>
              <a:rPr lang="zh-CN" dirty="0"/>
              <a:t>提供</a:t>
            </a:r>
            <a:r>
              <a:rPr lang="zh-CN" altLang="en-US" dirty="0"/>
              <a:t>的访问</a:t>
            </a:r>
            <a:r>
              <a:rPr dirty="0"/>
              <a:t>JavaBean </a:t>
            </a:r>
            <a:r>
              <a:rPr lang="zh-CN" altLang="en-US" dirty="0"/>
              <a:t>的</a:t>
            </a:r>
            <a:r>
              <a:rPr dirty="0"/>
              <a:t>3</a:t>
            </a:r>
            <a:r>
              <a:rPr lang="zh-CN" dirty="0"/>
              <a:t>个动作元素</a:t>
            </a:r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&lt;jsp:useBean&gt;</a:t>
            </a:r>
            <a:r>
              <a:rPr lang="zh-CN" altLang="en-US" i="0" dirty="0"/>
              <a:t>：创建或查找</a:t>
            </a:r>
            <a:r>
              <a:rPr i="0" dirty="0"/>
              <a:t>JavaBean</a:t>
            </a:r>
            <a:r>
              <a:rPr lang="zh-CN" altLang="en-US" i="0" dirty="0"/>
              <a:t>实例对象</a:t>
            </a:r>
            <a:endParaRPr i="0" dirty="0"/>
          </a:p>
          <a:p>
            <a:pPr lvl="1">
              <a:lnSpc>
                <a:spcPct val="150000"/>
              </a:lnSpc>
            </a:pPr>
            <a:r>
              <a:rPr i="0" dirty="0"/>
              <a:t>&lt;jsp:setProperty&gt;</a:t>
            </a:r>
            <a:r>
              <a:rPr lang="zh-CN" altLang="en-US" i="0" dirty="0"/>
              <a:t>：设置</a:t>
            </a:r>
            <a:r>
              <a:rPr i="0" dirty="0"/>
              <a:t>JavaBean</a:t>
            </a:r>
            <a:r>
              <a:rPr lang="zh-CN" altLang="en-US" i="0" dirty="0"/>
              <a:t>对象的属性值</a:t>
            </a:r>
            <a:endParaRPr i="0" dirty="0"/>
          </a:p>
          <a:p>
            <a:pPr lvl="1">
              <a:lnSpc>
                <a:spcPct val="150000"/>
              </a:lnSpc>
            </a:pPr>
            <a:r>
              <a:rPr i="0" dirty="0"/>
              <a:t>&lt;jsp:getProperty&gt;</a:t>
            </a:r>
            <a:r>
              <a:rPr lang="zh-CN" i="0" dirty="0"/>
              <a:t>：获取</a:t>
            </a:r>
            <a:r>
              <a:rPr i="0" dirty="0"/>
              <a:t>JavaBean</a:t>
            </a:r>
            <a:r>
              <a:rPr lang="zh-CN" i="0" dirty="0"/>
              <a:t>对象的属性值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 </a:t>
            </a:r>
            <a:r>
              <a:rPr dirty="0"/>
              <a:t>在</a:t>
            </a:r>
            <a:r>
              <a:rPr lang="en-US" dirty="0"/>
              <a:t>JSP</a:t>
            </a:r>
            <a:r>
              <a:rPr dirty="0"/>
              <a:t>中使用</a:t>
            </a:r>
            <a:r>
              <a:rPr lang="en-US" dirty="0" err="1"/>
              <a:t>J</a:t>
            </a:r>
            <a:r>
              <a:rPr lang="en-US" altLang="zh-CN" dirty="0" err="1"/>
              <a:t>avaBean</a:t>
            </a:r>
            <a:endParaRPr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【示例】使用</a:t>
            </a:r>
            <a:r>
              <a:rPr dirty="0"/>
              <a:t>Java</a:t>
            </a:r>
            <a:r>
              <a:rPr lang="zh-CN" dirty="0"/>
              <a:t>脚本访问</a:t>
            </a:r>
            <a:r>
              <a:rPr dirty="0"/>
              <a:t>JavaBean</a:t>
            </a:r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在</a:t>
            </a:r>
            <a:r>
              <a:rPr lang="en-US" dirty="0"/>
              <a:t>JSP</a:t>
            </a:r>
            <a:r>
              <a:rPr dirty="0"/>
              <a:t>中使用</a:t>
            </a:r>
            <a:r>
              <a:rPr lang="en-US" dirty="0" err="1"/>
              <a:t>J</a:t>
            </a:r>
            <a:r>
              <a:rPr lang="en-US" altLang="zh-CN" dirty="0" err="1"/>
              <a:t>avaBean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00100" y="928676"/>
            <a:ext cx="7358114" cy="393223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&lt;%@ page language="java" </a:t>
            </a:r>
            <a:r>
              <a:rPr lang="en-US" sz="1400" dirty="0" err="1">
                <a:solidFill>
                  <a:schemeClr val="tx1"/>
                </a:solidFill>
              </a:rPr>
              <a:t>contentType</a:t>
            </a:r>
            <a:r>
              <a:rPr lang="en-US" sz="1400" dirty="0">
                <a:solidFill>
                  <a:schemeClr val="tx1"/>
                </a:solidFill>
              </a:rPr>
              <a:t>="text/html; </a:t>
            </a:r>
            <a:r>
              <a:rPr lang="en-US" sz="1400" dirty="0" err="1">
                <a:solidFill>
                  <a:schemeClr val="tx1"/>
                </a:solidFill>
              </a:rPr>
              <a:t>charset</a:t>
            </a:r>
            <a:r>
              <a:rPr lang="en-US" sz="1400" dirty="0">
                <a:solidFill>
                  <a:schemeClr val="tx1"/>
                </a:solidFill>
              </a:rPr>
              <a:t>=UTF-8"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pageEncoding</a:t>
            </a:r>
            <a:r>
              <a:rPr lang="en-US" sz="1400" dirty="0">
                <a:solidFill>
                  <a:schemeClr val="tx1"/>
                </a:solidFill>
              </a:rPr>
              <a:t>="UTF-8" import="com.qst.chapter07.javabean.ProductBean"%&gt;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&lt;%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Object </a:t>
            </a:r>
            <a:r>
              <a:rPr lang="en-US" sz="1400" dirty="0" err="1">
                <a:solidFill>
                  <a:schemeClr val="tx1"/>
                </a:solidFill>
              </a:rPr>
              <a:t>obj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pageContext.getAttribute</a:t>
            </a:r>
            <a:r>
              <a:rPr lang="en-US" sz="1400" dirty="0">
                <a:solidFill>
                  <a:schemeClr val="tx1"/>
                </a:solidFill>
              </a:rPr>
              <a:t>("product");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ProductBean</a:t>
            </a:r>
            <a:r>
              <a:rPr lang="en-US" sz="1400" dirty="0">
                <a:solidFill>
                  <a:schemeClr val="tx1"/>
                </a:solidFill>
              </a:rPr>
              <a:t> product = null;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if(</a:t>
            </a:r>
            <a:r>
              <a:rPr lang="en-US" sz="1400" dirty="0" err="1">
                <a:solidFill>
                  <a:schemeClr val="tx1"/>
                </a:solidFill>
              </a:rPr>
              <a:t>obj</a:t>
            </a:r>
            <a:r>
              <a:rPr lang="en-US" sz="1400" dirty="0">
                <a:solidFill>
                  <a:schemeClr val="tx1"/>
                </a:solidFill>
              </a:rPr>
              <a:t> == null){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	product = new </a:t>
            </a:r>
            <a:r>
              <a:rPr lang="en-US" sz="1400" dirty="0" err="1">
                <a:solidFill>
                  <a:schemeClr val="tx1"/>
                </a:solidFill>
              </a:rPr>
              <a:t>ProductBean</a:t>
            </a:r>
            <a:r>
              <a:rPr lang="en-US" sz="1400" dirty="0">
                <a:solidFill>
                  <a:schemeClr val="tx1"/>
                </a:solidFill>
              </a:rPr>
              <a:t>();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}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product.setPrice</a:t>
            </a:r>
            <a:r>
              <a:rPr lang="en-US" sz="1400" dirty="0">
                <a:solidFill>
                  <a:schemeClr val="tx1"/>
                </a:solidFill>
              </a:rPr>
              <a:t>(23.5f);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product.setNum</a:t>
            </a:r>
            <a:r>
              <a:rPr lang="en-US" sz="1400" dirty="0">
                <a:solidFill>
                  <a:schemeClr val="tx1"/>
                </a:solidFill>
              </a:rPr>
              <a:t>(2);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%&gt;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&lt;%=</a:t>
            </a:r>
            <a:r>
              <a:rPr lang="en-US" sz="1400" dirty="0" err="1">
                <a:solidFill>
                  <a:schemeClr val="tx1"/>
                </a:solidFill>
              </a:rPr>
              <a:t>product.getTotalPrice</a:t>
            </a:r>
            <a:r>
              <a:rPr lang="en-US" sz="1400" dirty="0">
                <a:solidFill>
                  <a:schemeClr val="tx1"/>
                </a:solidFill>
              </a:rPr>
              <a:t>() %&gt;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4000525"/>
          </a:xfrm>
        </p:spPr>
        <p:txBody>
          <a:bodyPr/>
          <a:lstStyle/>
          <a:p>
            <a:r>
              <a:rPr lang="zh-CN" dirty="0"/>
              <a:t>【示例】使用动作元素访问</a:t>
            </a:r>
            <a:r>
              <a:rPr dirty="0"/>
              <a:t>JavaBean</a:t>
            </a:r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在</a:t>
            </a:r>
            <a:r>
              <a:rPr lang="en-US" dirty="0"/>
              <a:t>JSP</a:t>
            </a:r>
            <a:r>
              <a:rPr dirty="0"/>
              <a:t>中使用</a:t>
            </a:r>
            <a:r>
              <a:rPr lang="en-US" dirty="0" err="1"/>
              <a:t>J</a:t>
            </a:r>
            <a:r>
              <a:rPr lang="en-US" altLang="zh-CN" dirty="0" err="1"/>
              <a:t>avaBean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00100" y="1428742"/>
            <a:ext cx="7358114" cy="193899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jsp:useBean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/>
              <a:t>id="product"</a:t>
            </a:r>
            <a:r>
              <a:rPr lang="en-US" sz="1600" dirty="0">
                <a:solidFill>
                  <a:schemeClr val="tx1"/>
                </a:solidFill>
              </a:rPr>
              <a:t> class="com.qst.chapter07.javabean.ProductBean"/&gt;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property</a:t>
            </a:r>
            <a:r>
              <a:rPr lang="en-US" sz="1600" dirty="0">
                <a:solidFill>
                  <a:schemeClr val="tx1"/>
                </a:solidFill>
              </a:rPr>
              <a:t>="price" value="23.5" name="product"/&gt;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property</a:t>
            </a:r>
            <a:r>
              <a:rPr lang="en-US" sz="1600" dirty="0">
                <a:solidFill>
                  <a:schemeClr val="tx1"/>
                </a:solidFill>
              </a:rPr>
              <a:t>="num" value="2" name="product"/&gt;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jsp:getProperty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00CC"/>
                </a:solidFill>
              </a:rPr>
              <a:t>property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u="sng" dirty="0" err="1"/>
              <a:t>totalPrice</a:t>
            </a:r>
            <a:r>
              <a:rPr lang="en-US" sz="1600" dirty="0">
                <a:solidFill>
                  <a:schemeClr val="tx1"/>
                </a:solidFill>
              </a:rPr>
              <a:t>" name="product"/&gt;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sz="1800" dirty="0"/>
              <a:t>&lt;jsp:useBean&gt;</a:t>
            </a:r>
            <a:r>
              <a:rPr lang="zh-CN" sz="1800" dirty="0"/>
              <a:t>元素用于在某个指定的作用域范围内查找一个指定名称的</a:t>
            </a:r>
            <a:r>
              <a:rPr sz="1800" dirty="0"/>
              <a:t>JavaBean</a:t>
            </a:r>
            <a:r>
              <a:rPr lang="zh-CN" sz="1800" dirty="0"/>
              <a:t>对象，如果存在则直接返回该</a:t>
            </a:r>
            <a:r>
              <a:rPr sz="1800" dirty="0"/>
              <a:t>JavaBean</a:t>
            </a:r>
            <a:r>
              <a:rPr lang="zh-CN" sz="1800" dirty="0"/>
              <a:t>对象的引用，如果不存在则实例化一个新的</a:t>
            </a:r>
            <a:r>
              <a:rPr sz="1800" dirty="0"/>
              <a:t>JavaBean</a:t>
            </a:r>
            <a:r>
              <a:rPr lang="zh-CN" sz="1800" dirty="0"/>
              <a:t>对象，并将它按指定的名称存储在指定的作用域范围内。</a:t>
            </a:r>
          </a:p>
          <a:p>
            <a:r>
              <a:rPr sz="1800" dirty="0"/>
              <a:t>&lt;jsp:useBean&gt;</a:t>
            </a:r>
            <a:r>
              <a:rPr lang="zh-CN" sz="1800" dirty="0"/>
              <a:t>元素的语法格式</a:t>
            </a:r>
            <a:r>
              <a:rPr lang="zh-CN" altLang="en-US" sz="1800" dirty="0"/>
              <a:t>：</a:t>
            </a:r>
            <a:endParaRPr sz="1800" dirty="0"/>
          </a:p>
          <a:p>
            <a:endParaRPr dirty="0"/>
          </a:p>
          <a:p>
            <a:pPr lvl="1"/>
            <a:endParaRPr lang="en-US" altLang="zh-CN" dirty="0"/>
          </a:p>
          <a:p>
            <a:pPr lvl="1"/>
            <a:r>
              <a:rPr lang="zh-CN" i="0" dirty="0"/>
              <a:t>其中：</a:t>
            </a:r>
          </a:p>
          <a:p>
            <a:pPr lvl="2"/>
            <a:r>
              <a:rPr i="0" dirty="0"/>
              <a:t>id</a:t>
            </a:r>
            <a:r>
              <a:rPr lang="zh-CN" i="0" dirty="0"/>
              <a:t>属性用于指定</a:t>
            </a:r>
            <a:r>
              <a:rPr i="0" dirty="0"/>
              <a:t>JavaBean</a:t>
            </a:r>
            <a:r>
              <a:rPr lang="zh-CN" i="0" dirty="0"/>
              <a:t>对象的引用名称和其存储域属性名；</a:t>
            </a:r>
          </a:p>
          <a:p>
            <a:pPr lvl="2"/>
            <a:r>
              <a:rPr i="0" dirty="0"/>
              <a:t>class</a:t>
            </a:r>
            <a:r>
              <a:rPr lang="zh-CN" i="0" dirty="0"/>
              <a:t>属性用于指定</a:t>
            </a:r>
            <a:r>
              <a:rPr i="0" dirty="0"/>
              <a:t>JavaBean</a:t>
            </a:r>
            <a:r>
              <a:rPr lang="zh-CN" i="0" dirty="0"/>
              <a:t>对象的完整类名；</a:t>
            </a:r>
          </a:p>
          <a:p>
            <a:pPr lvl="2"/>
            <a:r>
              <a:rPr i="0" dirty="0"/>
              <a:t>scope</a:t>
            </a:r>
            <a:r>
              <a:rPr lang="zh-CN" i="0" dirty="0"/>
              <a:t>属性用于指定</a:t>
            </a:r>
            <a:r>
              <a:rPr i="0" dirty="0"/>
              <a:t>JavaBean</a:t>
            </a:r>
            <a:r>
              <a:rPr lang="zh-CN" i="0" dirty="0"/>
              <a:t>对象的存储域范围，其取值只能是</a:t>
            </a:r>
            <a:r>
              <a:rPr i="0" dirty="0"/>
              <a:t>page</a:t>
            </a:r>
            <a:r>
              <a:rPr lang="zh-CN" i="0" dirty="0"/>
              <a:t>、</a:t>
            </a:r>
            <a:r>
              <a:rPr i="0" dirty="0"/>
              <a:t>request</a:t>
            </a:r>
            <a:r>
              <a:rPr lang="zh-CN" i="0" dirty="0"/>
              <a:t>、</a:t>
            </a:r>
            <a:r>
              <a:rPr i="0" dirty="0"/>
              <a:t>session</a:t>
            </a:r>
            <a:r>
              <a:rPr lang="zh-CN" i="0" dirty="0"/>
              <a:t>、</a:t>
            </a:r>
            <a:r>
              <a:rPr i="0" dirty="0"/>
              <a:t>application</a:t>
            </a:r>
            <a:r>
              <a:rPr lang="zh-CN" i="0" dirty="0"/>
              <a:t>四个值中的一个，默认为</a:t>
            </a:r>
            <a:r>
              <a:rPr i="0" dirty="0"/>
              <a:t>page</a:t>
            </a:r>
            <a:r>
              <a:rPr lang="zh-CN" i="0" dirty="0"/>
              <a:t>。</a:t>
            </a:r>
          </a:p>
          <a:p>
            <a:pPr lvl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7.2.1  &lt;</a:t>
            </a:r>
            <a:r>
              <a:rPr lang="en-US" dirty="0" err="1"/>
              <a:t>jsp:useBean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00100" y="2712921"/>
            <a:ext cx="7358114" cy="787523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jsp:useBean</a:t>
            </a:r>
            <a:r>
              <a:rPr lang="en-US" sz="1600" dirty="0">
                <a:solidFill>
                  <a:schemeClr val="tx1"/>
                </a:solidFill>
              </a:rPr>
              <a:t> id="</a:t>
            </a:r>
            <a:r>
              <a:rPr lang="en-US" sz="1600" dirty="0" err="1">
                <a:solidFill>
                  <a:schemeClr val="tx1"/>
                </a:solidFill>
              </a:rPr>
              <a:t>beanInstanceName</a:t>
            </a:r>
            <a:r>
              <a:rPr lang="en-US" sz="1600" dirty="0">
                <a:solidFill>
                  <a:schemeClr val="tx1"/>
                </a:solidFill>
              </a:rPr>
              <a:t>" class="</a:t>
            </a:r>
            <a:r>
              <a:rPr lang="en-US" sz="1600" dirty="0" err="1">
                <a:solidFill>
                  <a:schemeClr val="tx1"/>
                </a:solidFill>
              </a:rPr>
              <a:t>package.class</a:t>
            </a:r>
            <a:r>
              <a:rPr lang="en-US" sz="1600" dirty="0">
                <a:solidFill>
                  <a:schemeClr val="tx1"/>
                </a:solidFill>
              </a:rPr>
              <a:t>" 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	scope="</a:t>
            </a:r>
            <a:r>
              <a:rPr lang="en-US" sz="1600" dirty="0" err="1">
                <a:solidFill>
                  <a:schemeClr val="tx1"/>
                </a:solidFill>
              </a:rPr>
              <a:t>page|request|session|application</a:t>
            </a:r>
            <a:r>
              <a:rPr lang="en-US" sz="1600" dirty="0">
                <a:solidFill>
                  <a:schemeClr val="tx1"/>
                </a:solidFill>
              </a:rPr>
              <a:t>"/&gt;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4000525"/>
          </a:xfrm>
        </p:spPr>
        <p:txBody>
          <a:bodyPr/>
          <a:lstStyle/>
          <a:p>
            <a:r>
              <a:rPr lang="zh-CN" dirty="0"/>
              <a:t>演示</a:t>
            </a:r>
            <a:r>
              <a:rPr dirty="0"/>
              <a:t>&lt;jsp:useBean&gt;</a:t>
            </a:r>
            <a:r>
              <a:rPr lang="zh-CN" dirty="0"/>
              <a:t>元素的使用</a:t>
            </a:r>
            <a:r>
              <a:rPr lang="zh-CN" altLang="en-US" dirty="0"/>
              <a:t>以及代码分析</a:t>
            </a:r>
            <a:endParaRPr dirty="0"/>
          </a:p>
          <a:p>
            <a:r>
              <a:rPr lang="zh-CN" altLang="en-US" b="0" dirty="0">
                <a:hlinkClick r:id="rId3"/>
              </a:rPr>
              <a:t>https://www.cnblogs.com/zterry/p/6863388.html</a:t>
            </a:r>
            <a:endParaRPr lang="zh-CN" altLang="en-US" b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&gt;</a:t>
            </a:r>
            <a:r>
              <a:rPr dirty="0"/>
              <a:t>元素实例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5"/>
          <p:cNvGrpSpPr/>
          <p:nvPr/>
        </p:nvGrpSpPr>
        <p:grpSpPr>
          <a:xfrm>
            <a:off x="857224" y="2285998"/>
            <a:ext cx="6732631" cy="1571636"/>
            <a:chOff x="1142976" y="4000510"/>
            <a:chExt cx="6732631" cy="1571636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142976" y="4214824"/>
              <a:ext cx="6481763" cy="135732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7- 1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product.jsp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n-US" sz="1400" b="1" i="0" dirty="0"/>
                <a:t>product.jsp</a:t>
              </a:r>
              <a:r>
                <a:rPr lang="zh-CN" altLang="en-US" sz="1400" b="1" i="0" dirty="0"/>
                <a:t>翻译生成的</a:t>
              </a:r>
              <a:r>
                <a:rPr lang="en-US" sz="1400" b="1" i="0" dirty="0"/>
                <a:t>product_jsp.java</a:t>
              </a:r>
              <a:r>
                <a:rPr lang="zh-CN" altLang="en-US" sz="1400" b="1" i="0" dirty="0"/>
                <a:t>源码分析</a:t>
              </a:r>
            </a:p>
            <a:p>
              <a:pPr algn="ctr" eaLnBrk="1" hangingPunct="1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429679" cy="4357715"/>
          </a:xfrm>
        </p:spPr>
        <p:txBody>
          <a:bodyPr/>
          <a:lstStyle/>
          <a:p>
            <a:r>
              <a:rPr sz="1400" dirty="0"/>
              <a:t>&lt;jsp:setProperty&gt;</a:t>
            </a:r>
            <a:r>
              <a:rPr lang="zh-CN" sz="1400" dirty="0"/>
              <a:t>元素用于设置</a:t>
            </a:r>
            <a:r>
              <a:rPr sz="1400" dirty="0"/>
              <a:t>JavaBean</a:t>
            </a:r>
            <a:r>
              <a:rPr lang="zh-CN" sz="1400" dirty="0"/>
              <a:t>对象的属性，相当于调用</a:t>
            </a:r>
            <a:r>
              <a:rPr sz="1400" dirty="0"/>
              <a:t>JavaBean</a:t>
            </a:r>
            <a:r>
              <a:rPr lang="zh-CN" sz="1400" dirty="0"/>
              <a:t>对象的</a:t>
            </a:r>
            <a:r>
              <a:rPr sz="1400" dirty="0"/>
              <a:t>setter</a:t>
            </a:r>
            <a:r>
              <a:rPr lang="zh-CN" sz="1400" dirty="0"/>
              <a:t>方法</a:t>
            </a:r>
            <a:r>
              <a:rPr lang="zh-CN" altLang="en-US" sz="1400" dirty="0"/>
              <a:t>。</a:t>
            </a:r>
            <a:endParaRPr sz="1400" dirty="0"/>
          </a:p>
          <a:p>
            <a:r>
              <a:rPr lang="zh-CN" sz="1400" dirty="0"/>
              <a:t>语法</a:t>
            </a:r>
            <a:endParaRPr sz="1400" dirty="0"/>
          </a:p>
          <a:p>
            <a:endParaRPr sz="1400" dirty="0"/>
          </a:p>
          <a:p>
            <a:endParaRPr sz="1400" dirty="0"/>
          </a:p>
          <a:p>
            <a:endParaRPr sz="1400" dirty="0"/>
          </a:p>
          <a:p>
            <a:endParaRPr sz="1400" dirty="0"/>
          </a:p>
          <a:p>
            <a:endParaRPr sz="1400" dirty="0"/>
          </a:p>
          <a:p>
            <a:pPr lvl="1"/>
            <a:endParaRPr lang="en-US" altLang="zh-CN" sz="1200" dirty="0"/>
          </a:p>
          <a:p>
            <a:pPr lvl="1"/>
            <a:r>
              <a:rPr lang="zh-CN" sz="1400" i="0" dirty="0"/>
              <a:t>其中：</a:t>
            </a:r>
          </a:p>
          <a:p>
            <a:pPr lvl="2"/>
            <a:r>
              <a:rPr sz="1200" i="0" dirty="0"/>
              <a:t>name</a:t>
            </a:r>
            <a:r>
              <a:rPr lang="zh-CN" sz="1200" i="0" dirty="0"/>
              <a:t>属性用于指定</a:t>
            </a:r>
            <a:r>
              <a:rPr sz="1200" i="0" dirty="0"/>
              <a:t>JavaBean</a:t>
            </a:r>
            <a:r>
              <a:rPr lang="zh-CN" sz="1200" i="0" dirty="0"/>
              <a:t>对象的名称，其值应与</a:t>
            </a:r>
            <a:r>
              <a:rPr sz="1200" i="0" dirty="0"/>
              <a:t>&lt;jsp:useBean&gt;</a:t>
            </a:r>
            <a:r>
              <a:rPr lang="zh-CN" sz="1200" i="0" dirty="0"/>
              <a:t>标签中的</a:t>
            </a:r>
            <a:r>
              <a:rPr sz="1200" i="0" dirty="0"/>
              <a:t>id</a:t>
            </a:r>
            <a:r>
              <a:rPr lang="zh-CN" sz="1200" i="0" dirty="0"/>
              <a:t>属性值相同；</a:t>
            </a:r>
          </a:p>
          <a:p>
            <a:pPr lvl="2"/>
            <a:r>
              <a:rPr sz="1200" i="0" dirty="0"/>
              <a:t>property</a:t>
            </a:r>
            <a:r>
              <a:rPr lang="zh-CN" sz="1200" i="0" dirty="0"/>
              <a:t>属性用于指定</a:t>
            </a:r>
            <a:r>
              <a:rPr sz="1200" i="0" dirty="0"/>
              <a:t>JavaBean</a:t>
            </a:r>
            <a:r>
              <a:rPr lang="zh-CN" sz="1200" i="0" dirty="0"/>
              <a:t>对象的属性名；</a:t>
            </a:r>
          </a:p>
          <a:p>
            <a:pPr lvl="2"/>
            <a:r>
              <a:rPr sz="1200" i="0" dirty="0"/>
              <a:t>value</a:t>
            </a:r>
            <a:r>
              <a:rPr lang="zh-CN" sz="1200" i="0" dirty="0"/>
              <a:t>属性用于指定</a:t>
            </a:r>
            <a:r>
              <a:rPr sz="1200" i="0" dirty="0"/>
              <a:t>JavaBean</a:t>
            </a:r>
            <a:r>
              <a:rPr lang="zh-CN" sz="1200" i="0" dirty="0"/>
              <a:t>对象的某个属性的值，可以是一个字符串也可以是一个表达式，它将被自动转换为所要设置的</a:t>
            </a:r>
            <a:r>
              <a:rPr sz="1200" i="0" dirty="0"/>
              <a:t>JavaBean</a:t>
            </a:r>
            <a:r>
              <a:rPr lang="zh-CN" sz="1200" i="0" dirty="0"/>
              <a:t>属性的类型，该属性可选；</a:t>
            </a:r>
          </a:p>
          <a:p>
            <a:pPr lvl="2"/>
            <a:r>
              <a:rPr sz="1200" i="0" dirty="0"/>
              <a:t>param</a:t>
            </a:r>
            <a:r>
              <a:rPr lang="zh-CN" sz="1200" i="0" dirty="0"/>
              <a:t>属性用于将一个请求参数的值赋给</a:t>
            </a:r>
            <a:r>
              <a:rPr sz="1200" i="0" dirty="0"/>
              <a:t>JavaBean</a:t>
            </a:r>
            <a:r>
              <a:rPr lang="zh-CN" sz="1200" i="0" dirty="0"/>
              <a:t>对象的某个属性，它可以将请求参数的字符串类型的返回值转换为</a:t>
            </a:r>
            <a:r>
              <a:rPr sz="1200" i="0" dirty="0"/>
              <a:t>JavaBean</a:t>
            </a:r>
            <a:r>
              <a:rPr lang="zh-CN" sz="1200" i="0" dirty="0"/>
              <a:t>属性所对应的类型，该属性可选。</a:t>
            </a:r>
            <a:r>
              <a:rPr sz="1200" i="0" dirty="0"/>
              <a:t>value</a:t>
            </a:r>
            <a:r>
              <a:rPr lang="zh-CN" sz="1200" i="0" dirty="0"/>
              <a:t>和</a:t>
            </a:r>
            <a:r>
              <a:rPr sz="1200" i="0" dirty="0"/>
              <a:t>param</a:t>
            </a:r>
            <a:r>
              <a:rPr lang="zh-CN" sz="1200" i="0" dirty="0"/>
              <a:t>属性不能同时使用。</a:t>
            </a:r>
          </a:p>
          <a:p>
            <a:endParaRPr sz="1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r>
              <a:rPr lang="en-US" dirty="0"/>
              <a:t>7.2.2  &lt;</a:t>
            </a:r>
            <a:r>
              <a:rPr lang="en-US" dirty="0" err="1"/>
              <a:t>jsp:setProperty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28662" y="1364330"/>
            <a:ext cx="7358114" cy="1993238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&lt;</a:t>
            </a:r>
            <a:r>
              <a:rPr lang="en-US" sz="1400" dirty="0" err="1">
                <a:solidFill>
                  <a:schemeClr val="tx1"/>
                </a:solidFill>
              </a:rPr>
              <a:t>jsp:setProperty</a:t>
            </a:r>
            <a:r>
              <a:rPr lang="en-US" sz="1400" dirty="0">
                <a:solidFill>
                  <a:schemeClr val="tx1"/>
                </a:solidFill>
              </a:rPr>
              <a:t> name="</a:t>
            </a:r>
            <a:r>
              <a:rPr lang="en-US" sz="1400" dirty="0" err="1">
                <a:solidFill>
                  <a:schemeClr val="tx1"/>
                </a:solidFill>
              </a:rPr>
              <a:t>beanInstanceName</a:t>
            </a:r>
            <a:r>
              <a:rPr lang="en-US" sz="1400" dirty="0">
                <a:solidFill>
                  <a:schemeClr val="tx1"/>
                </a:solidFill>
              </a:rPr>
              <a:t>" 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property="</a:t>
            </a:r>
            <a:r>
              <a:rPr lang="en-US" sz="1400" dirty="0" err="1">
                <a:solidFill>
                  <a:schemeClr val="tx1"/>
                </a:solidFill>
              </a:rPr>
              <a:t>propertyName</a:t>
            </a:r>
            <a:r>
              <a:rPr lang="en-US" sz="1400" dirty="0">
                <a:solidFill>
                  <a:schemeClr val="tx1"/>
                </a:solidFill>
              </a:rPr>
              <a:t>" value="</a:t>
            </a:r>
            <a:r>
              <a:rPr lang="en-US" sz="1400" dirty="0" err="1">
                <a:solidFill>
                  <a:schemeClr val="tx1"/>
                </a:solidFill>
              </a:rPr>
              <a:t>propertyValue</a:t>
            </a:r>
            <a:r>
              <a:rPr lang="en-US" sz="1400" dirty="0">
                <a:solidFill>
                  <a:schemeClr val="tx1"/>
                </a:solidFill>
              </a:rPr>
              <a:t>" | 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property="</a:t>
            </a:r>
            <a:r>
              <a:rPr lang="en-US" sz="1400" dirty="0" err="1">
                <a:solidFill>
                  <a:schemeClr val="tx1"/>
                </a:solidFill>
              </a:rPr>
              <a:t>propertyName</a:t>
            </a:r>
            <a:r>
              <a:rPr lang="en-US" sz="1400" dirty="0">
                <a:solidFill>
                  <a:schemeClr val="tx1"/>
                </a:solidFill>
              </a:rPr>
              <a:t>" </a:t>
            </a:r>
            <a:r>
              <a:rPr lang="en-US" sz="1400" dirty="0" err="1"/>
              <a:t>param</a:t>
            </a:r>
            <a:r>
              <a:rPr lang="en-US" sz="1400" dirty="0">
                <a:solidFill>
                  <a:schemeClr val="tx1"/>
                </a:solidFill>
              </a:rPr>
              <a:t>="</a:t>
            </a:r>
            <a:r>
              <a:rPr lang="en-US" sz="1400" dirty="0" err="1">
                <a:solidFill>
                  <a:schemeClr val="tx1"/>
                </a:solidFill>
              </a:rPr>
              <a:t>parameterName</a:t>
            </a:r>
            <a:r>
              <a:rPr lang="en-US" sz="1400" dirty="0">
                <a:solidFill>
                  <a:schemeClr val="tx1"/>
                </a:solidFill>
              </a:rPr>
              <a:t>" | 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property="</a:t>
            </a:r>
            <a:r>
              <a:rPr lang="en-US" sz="1400" dirty="0" err="1">
                <a:solidFill>
                  <a:schemeClr val="tx1"/>
                </a:solidFill>
              </a:rPr>
              <a:t>propertyName</a:t>
            </a:r>
            <a:r>
              <a:rPr lang="en-US" sz="1400" dirty="0">
                <a:solidFill>
                  <a:schemeClr val="tx1"/>
                </a:solidFill>
              </a:rPr>
              <a:t>" |</a:t>
            </a:r>
            <a:endParaRPr sz="1400" dirty="0">
              <a:solidFill>
                <a:schemeClr val="tx1"/>
              </a:solidFill>
            </a:endParaRPr>
          </a:p>
          <a:p>
            <a:r>
              <a:rPr lang="en-US" sz="1400" dirty="0"/>
              <a:t>property="*"</a:t>
            </a:r>
            <a:endParaRPr sz="1400" dirty="0"/>
          </a:p>
          <a:p>
            <a:r>
              <a:rPr lang="en-US" sz="1400" dirty="0">
                <a:solidFill>
                  <a:schemeClr val="tx1"/>
                </a:solidFill>
              </a:rPr>
              <a:t>/&gt;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</a:t>
            </a:r>
            <a:endParaRPr dirty="0"/>
          </a:p>
          <a:p>
            <a:endParaRPr dirty="0"/>
          </a:p>
          <a:p>
            <a:pPr lvl="1"/>
            <a:r>
              <a:rPr lang="zh-CN" i="0" dirty="0"/>
              <a:t>表示通过</a:t>
            </a:r>
            <a:r>
              <a:rPr i="0" dirty="0"/>
              <a:t>value</a:t>
            </a:r>
            <a:r>
              <a:rPr lang="zh-CN" i="0" dirty="0"/>
              <a:t>属性来指定</a:t>
            </a:r>
            <a:r>
              <a:rPr i="0" dirty="0"/>
              <a:t>JavaBean</a:t>
            </a:r>
            <a:r>
              <a:rPr lang="zh-CN" i="0" dirty="0"/>
              <a:t>对象“</a:t>
            </a:r>
            <a:r>
              <a:rPr i="0" dirty="0"/>
              <a:t>product</a:t>
            </a:r>
            <a:r>
              <a:rPr lang="zh-CN" i="0" dirty="0"/>
              <a:t>”的“</a:t>
            </a:r>
            <a:r>
              <a:rPr i="0" dirty="0"/>
              <a:t>price</a:t>
            </a:r>
            <a:r>
              <a:rPr lang="zh-CN" i="0" dirty="0"/>
              <a:t>”属性的值。其中</a:t>
            </a:r>
            <a:r>
              <a:rPr i="0" dirty="0"/>
              <a:t>value</a:t>
            </a:r>
            <a:r>
              <a:rPr lang="zh-CN" i="0" dirty="0"/>
              <a:t>属性的值将被自动转换为与</a:t>
            </a:r>
            <a:r>
              <a:rPr i="0" dirty="0"/>
              <a:t>JavaBean</a:t>
            </a:r>
            <a:r>
              <a:rPr lang="zh-CN" i="0" dirty="0"/>
              <a:t>对应属性相同的类型。</a:t>
            </a:r>
          </a:p>
          <a:p>
            <a:r>
              <a:rPr dirty="0"/>
              <a:t>【</a:t>
            </a:r>
            <a:r>
              <a:rPr lang="zh-CN" altLang="en-US" dirty="0"/>
              <a:t>示例</a:t>
            </a:r>
            <a:r>
              <a:rPr dirty="0"/>
              <a:t>】</a:t>
            </a:r>
          </a:p>
          <a:p>
            <a:endParaRPr dirty="0"/>
          </a:p>
          <a:p>
            <a:endParaRPr dirty="0"/>
          </a:p>
          <a:p>
            <a:pPr lvl="1"/>
            <a:r>
              <a:rPr i="0" dirty="0"/>
              <a:t>表示使用一个表达式的</a:t>
            </a:r>
            <a:r>
              <a:rPr lang="en-US" i="0" dirty="0"/>
              <a:t>value</a:t>
            </a:r>
            <a:r>
              <a:rPr i="0" dirty="0"/>
              <a:t>属性值来指定</a:t>
            </a:r>
            <a:r>
              <a:rPr lang="en-US" i="0" dirty="0" err="1"/>
              <a:t>JavaBean</a:t>
            </a:r>
            <a:r>
              <a:rPr i="0" dirty="0"/>
              <a:t>对象“</a:t>
            </a:r>
            <a:r>
              <a:rPr lang="en-US" i="0" dirty="0"/>
              <a:t>product</a:t>
            </a:r>
            <a:r>
              <a:rPr i="0" dirty="0"/>
              <a:t>”的“</a:t>
            </a:r>
            <a:r>
              <a:rPr lang="en-US" i="0" dirty="0"/>
              <a:t>price</a:t>
            </a:r>
            <a:r>
              <a:rPr i="0" dirty="0"/>
              <a:t>”属性的值。</a:t>
            </a:r>
            <a:endParaRPr lang="zh-CN" altLang="en-US" i="0" dirty="0"/>
          </a:p>
          <a:p>
            <a:endParaRPr lang="zh-CN" dirty="0"/>
          </a:p>
          <a:p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85786" y="1000114"/>
            <a:ext cx="7358114" cy="418191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name="product" property="price" value="23.5"/&gt;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85786" y="2715766"/>
            <a:ext cx="8143932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&lt;%float price = 23.5f;%&gt;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jsp:setProperty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name="product" property="price" value="&lt;%=price%&gt;"/&gt;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38"/>
            <a:ext cx="8207375" cy="2500330"/>
          </a:xfrm>
        </p:spPr>
        <p:txBody>
          <a:bodyPr/>
          <a:lstStyle/>
          <a:p>
            <a:pPr lvl="0"/>
            <a:r>
              <a:rPr lang="zh-CN" dirty="0"/>
              <a:t>了解</a:t>
            </a:r>
            <a:r>
              <a:rPr dirty="0"/>
              <a:t>JavaBean</a:t>
            </a:r>
            <a:r>
              <a:rPr lang="zh-CN" dirty="0"/>
              <a:t>的特性，了解</a:t>
            </a:r>
            <a:r>
              <a:rPr dirty="0"/>
              <a:t>JSP</a:t>
            </a:r>
            <a:r>
              <a:rPr lang="zh-CN" dirty="0"/>
              <a:t>与</a:t>
            </a:r>
            <a:r>
              <a:rPr dirty="0"/>
              <a:t>JavaBean</a:t>
            </a:r>
            <a:r>
              <a:rPr lang="zh-CN" dirty="0"/>
              <a:t>搭配使用的优势</a:t>
            </a:r>
          </a:p>
          <a:p>
            <a:pPr lvl="0"/>
            <a:r>
              <a:rPr lang="zh-CN" dirty="0"/>
              <a:t>掌握</a:t>
            </a:r>
            <a:r>
              <a:rPr dirty="0"/>
              <a:t>JavaBean</a:t>
            </a:r>
            <a:r>
              <a:rPr lang="zh-CN" dirty="0"/>
              <a:t>的规范</a:t>
            </a:r>
          </a:p>
          <a:p>
            <a:pPr lvl="0"/>
            <a:r>
              <a:rPr lang="zh-CN" dirty="0"/>
              <a:t>掌握在</a:t>
            </a:r>
            <a:r>
              <a:rPr dirty="0"/>
              <a:t>JSP</a:t>
            </a:r>
            <a:r>
              <a:rPr lang="zh-CN" dirty="0"/>
              <a:t>中如何使用</a:t>
            </a:r>
            <a:r>
              <a:rPr dirty="0"/>
              <a:t>JavaBean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表示通过</a:t>
            </a:r>
            <a:r>
              <a:rPr lang="en-US" i="0" dirty="0" err="1"/>
              <a:t>param</a:t>
            </a:r>
            <a:r>
              <a:rPr i="0" dirty="0"/>
              <a:t>属性来将请求参数“</a:t>
            </a:r>
            <a:r>
              <a:rPr lang="en-US" i="0" dirty="0" err="1"/>
              <a:t>priceParam</a:t>
            </a:r>
            <a:r>
              <a:rPr i="0" dirty="0"/>
              <a:t>”的值赋给</a:t>
            </a:r>
            <a:r>
              <a:rPr lang="en-US" i="0" dirty="0" err="1"/>
              <a:t>JavaBean</a:t>
            </a:r>
            <a:r>
              <a:rPr i="0" dirty="0"/>
              <a:t>对象“</a:t>
            </a:r>
            <a:r>
              <a:rPr lang="en-US" i="0" dirty="0"/>
              <a:t>product</a:t>
            </a:r>
            <a:r>
              <a:rPr i="0" dirty="0"/>
              <a:t>”的“</a:t>
            </a:r>
            <a:r>
              <a:rPr lang="en-US" i="0" dirty="0"/>
              <a:t>price</a:t>
            </a:r>
            <a:r>
              <a:rPr i="0" dirty="0"/>
              <a:t>”属性。其中，字符串类型的请求参数值将被自动转换为与</a:t>
            </a:r>
            <a:r>
              <a:rPr lang="en-US" i="0" dirty="0" err="1"/>
              <a:t>JavaBean</a:t>
            </a:r>
            <a:r>
              <a:rPr i="0" dirty="0"/>
              <a:t>对应属性相同的类型。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71538" y="1000114"/>
            <a:ext cx="7358114" cy="156966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sz="1600" dirty="0">
                <a:solidFill>
                  <a:schemeClr val="tx1"/>
                </a:solidFill>
              </a:rPr>
              <a:t>假设有一请求：</a:t>
            </a:r>
            <a:r>
              <a:rPr lang="en-US" sz="1600" dirty="0">
                <a:solidFill>
                  <a:schemeClr val="tx1"/>
                </a:solidFill>
              </a:rPr>
              <a:t>http://localhost:8080/chapter07/product.jsp?priceParam=23.5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name="product" property="price" </a:t>
            </a:r>
            <a:r>
              <a:rPr lang="en-US" sz="1600" dirty="0" err="1">
                <a:solidFill>
                  <a:schemeClr val="tx1"/>
                </a:solidFill>
              </a:rPr>
              <a:t>param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priceParam</a:t>
            </a:r>
            <a:r>
              <a:rPr lang="en-US" sz="1600" dirty="0">
                <a:solidFill>
                  <a:schemeClr val="tx1"/>
                </a:solidFill>
              </a:rPr>
              <a:t>"/&gt;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A1AC6-E6DE-4DD4-DA9E-787A30B7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750024"/>
            <a:ext cx="6085309" cy="13716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</a:t>
            </a:r>
            <a:endParaRPr dirty="0"/>
          </a:p>
          <a:p>
            <a:endParaRPr dirty="0"/>
          </a:p>
          <a:p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此示例形式表示将</a:t>
            </a:r>
            <a:r>
              <a:rPr lang="en-US" i="0" dirty="0" err="1"/>
              <a:t>JavaBean</a:t>
            </a:r>
            <a:r>
              <a:rPr i="0" dirty="0"/>
              <a:t>对象“</a:t>
            </a:r>
            <a:r>
              <a:rPr lang="en-US" i="0" dirty="0"/>
              <a:t>product</a:t>
            </a:r>
            <a:r>
              <a:rPr i="0" dirty="0"/>
              <a:t>”的“</a:t>
            </a:r>
            <a:r>
              <a:rPr lang="en-US" i="0" dirty="0"/>
              <a:t>price</a:t>
            </a:r>
            <a:r>
              <a:rPr i="0" dirty="0"/>
              <a:t>”属性的值设置为与该属性同名（包括名称的大小写要完全一致）的请求参数的值。它等同于</a:t>
            </a:r>
            <a:r>
              <a:rPr lang="en-US" i="0" dirty="0" err="1"/>
              <a:t>param</a:t>
            </a:r>
            <a:r>
              <a:rPr i="0" dirty="0"/>
              <a:t>属性的值也为“</a:t>
            </a:r>
            <a:r>
              <a:rPr lang="en-US" i="0" dirty="0"/>
              <a:t>price</a:t>
            </a:r>
            <a:r>
              <a:rPr i="0" dirty="0"/>
              <a:t>”的情况。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83304" y="1131590"/>
            <a:ext cx="8072462" cy="787523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sz="1600" dirty="0">
                <a:solidFill>
                  <a:schemeClr val="tx1"/>
                </a:solidFill>
              </a:rPr>
              <a:t>假设有一请求：</a:t>
            </a:r>
            <a:r>
              <a:rPr lang="en-US" sz="1600" dirty="0">
                <a:solidFill>
                  <a:schemeClr val="tx1"/>
                </a:solidFill>
              </a:rPr>
              <a:t>http://localhost:8080/chapter07/product.jsp?price=23.5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name=“product” property=“price“  </a:t>
            </a:r>
            <a:r>
              <a:rPr lang="en-US" sz="1600" dirty="0"/>
              <a:t>param=“price”/&gt;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此示例形式表示对JavaBean对象“product”</a:t>
            </a:r>
            <a:r>
              <a:rPr i="0" dirty="0">
                <a:solidFill>
                  <a:srgbClr val="FF0000"/>
                </a:solidFill>
              </a:rPr>
              <a:t>中的多个属性进行赋值。</a:t>
            </a:r>
            <a:r>
              <a:rPr i="0" dirty="0"/>
              <a:t>此种形式将请求消息中的参数逐一与JavaBean对象中的属性进行比较，如果找到同名的属性，则将该请求参数值赋给该属性。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jsp:setProperty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71538" y="1157107"/>
            <a:ext cx="7786742" cy="1200329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// </a:t>
            </a:r>
            <a:r>
              <a:rPr sz="1600" dirty="0">
                <a:solidFill>
                  <a:schemeClr val="tx1"/>
                </a:solidFill>
              </a:rPr>
              <a:t>假设有一请求：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// http://localhost:8080/chapter07/product.jsp?price=23.5&amp;num=2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name="product" property="*"/&gt;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358241" cy="4000525"/>
          </a:xfrm>
        </p:spPr>
        <p:txBody>
          <a:bodyPr/>
          <a:lstStyle/>
          <a:p>
            <a:r>
              <a:rPr dirty="0"/>
              <a:t>&lt;jsp:setProperty&gt;</a:t>
            </a:r>
            <a:r>
              <a:rPr lang="zh-CN" dirty="0"/>
              <a:t>元素还可用于</a:t>
            </a:r>
            <a:r>
              <a:rPr dirty="0"/>
              <a:t>&lt;jsp:useBean&gt;</a:t>
            </a:r>
            <a:r>
              <a:rPr lang="zh-CN" dirty="0"/>
              <a:t>元素起始标签和终止标签间，表示在此</a:t>
            </a:r>
            <a:r>
              <a:rPr dirty="0"/>
              <a:t>JavaBean</a:t>
            </a:r>
            <a:r>
              <a:rPr lang="zh-CN" dirty="0"/>
              <a:t>对象实例化时，对其属性进行初始化。 </a:t>
            </a:r>
            <a:endParaRPr dirty="0"/>
          </a:p>
          <a:p>
            <a:r>
              <a:rPr lang="zh-CN" dirty="0"/>
              <a:t>【</a:t>
            </a:r>
            <a:r>
              <a:rPr lang="zh-CN" altLang="en-US" dirty="0"/>
              <a:t>示例】</a:t>
            </a:r>
            <a:endParaRPr dirty="0"/>
          </a:p>
          <a:p>
            <a:endParaRPr lang="zh-CN" alt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pPr lvl="1"/>
            <a:r>
              <a:rPr sz="1600" i="0" dirty="0"/>
              <a:t>由于嵌套在</a:t>
            </a:r>
            <a:r>
              <a:rPr lang="en-US" sz="1600" i="0" dirty="0"/>
              <a:t>&lt;</a:t>
            </a:r>
            <a:r>
              <a:rPr lang="en-US" sz="1600" i="0" dirty="0" err="1"/>
              <a:t>jsp:useBean</a:t>
            </a:r>
            <a:r>
              <a:rPr lang="en-US" sz="1600" i="0" dirty="0"/>
              <a:t>&gt;</a:t>
            </a:r>
            <a:r>
              <a:rPr sz="1600" i="0" dirty="0"/>
              <a:t>元素中的</a:t>
            </a:r>
            <a:r>
              <a:rPr lang="en-US" sz="1600" i="0" dirty="0"/>
              <a:t>&lt;</a:t>
            </a:r>
            <a:r>
              <a:rPr lang="en-US" sz="1600" i="0" dirty="0" err="1"/>
              <a:t>jsp:setProperty</a:t>
            </a:r>
            <a:r>
              <a:rPr lang="en-US" sz="1600" i="0" dirty="0"/>
              <a:t>&gt;</a:t>
            </a:r>
            <a:r>
              <a:rPr sz="1600" i="0" dirty="0"/>
              <a:t>元素只有在实例化</a:t>
            </a:r>
            <a:r>
              <a:rPr lang="en-US" sz="1600" i="0" dirty="0" err="1"/>
              <a:t>JavaBean</a:t>
            </a:r>
            <a:r>
              <a:rPr sz="1600" i="0" dirty="0"/>
              <a:t>对象时才被执行，因此如果</a:t>
            </a:r>
            <a:r>
              <a:rPr lang="en-US" sz="1600" i="0" dirty="0"/>
              <a:t>&lt;</a:t>
            </a:r>
            <a:r>
              <a:rPr lang="en-US" sz="1600" i="0" dirty="0" err="1"/>
              <a:t>jsp:useBean</a:t>
            </a:r>
            <a:r>
              <a:rPr lang="en-US" sz="1600" i="0" dirty="0"/>
              <a:t>&gt;</a:t>
            </a:r>
            <a:r>
              <a:rPr sz="1600" i="0" dirty="0"/>
              <a:t>元素所引用的</a:t>
            </a:r>
            <a:r>
              <a:rPr lang="en-US" sz="1600" i="0" dirty="0" err="1"/>
              <a:t>JavaBean</a:t>
            </a:r>
            <a:r>
              <a:rPr sz="1600" i="0" dirty="0"/>
              <a:t>对象已经存在，嵌套在其中的</a:t>
            </a:r>
            <a:r>
              <a:rPr lang="en-US" sz="1600" i="0" dirty="0"/>
              <a:t>&lt;</a:t>
            </a:r>
            <a:r>
              <a:rPr lang="en-US" sz="1600" i="0" dirty="0" err="1"/>
              <a:t>jsp:setProperty</a:t>
            </a:r>
            <a:r>
              <a:rPr lang="en-US" sz="1600" i="0" dirty="0"/>
              <a:t>&gt;</a:t>
            </a:r>
            <a:r>
              <a:rPr sz="1600" i="0" dirty="0"/>
              <a:t>元素将不被执行，只能在</a:t>
            </a:r>
            <a:r>
              <a:rPr lang="en-US" sz="1600" i="0" dirty="0" err="1"/>
              <a:t>JavaBean</a:t>
            </a:r>
            <a:r>
              <a:rPr sz="1600" i="0" dirty="0"/>
              <a:t>对</a:t>
            </a:r>
            <a:r>
              <a:rPr sz="1600" i="0" dirty="0">
                <a:solidFill>
                  <a:srgbClr val="FF0000"/>
                </a:solidFill>
              </a:rPr>
              <a:t>象初始化时执行一次</a:t>
            </a:r>
            <a:r>
              <a:rPr sz="1600" i="0" dirty="0"/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&lt;</a:t>
            </a:r>
            <a:r>
              <a:rPr lang="en-US" dirty="0" err="1">
                <a:solidFill>
                  <a:srgbClr val="0000CC"/>
                </a:solidFill>
              </a:rPr>
              <a:t>jsp:setProperty</a:t>
            </a:r>
            <a:r>
              <a:rPr lang="en-US" dirty="0">
                <a:solidFill>
                  <a:srgbClr val="0000CC"/>
                </a:solidFill>
              </a:rPr>
              <a:t>&gt;</a:t>
            </a:r>
            <a:r>
              <a:rPr dirty="0">
                <a:solidFill>
                  <a:srgbClr val="0000CC"/>
                </a:solidFill>
              </a:rPr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1000100" y="2000246"/>
            <a:ext cx="7786742" cy="1938992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jsp:useBean</a:t>
            </a:r>
            <a:r>
              <a:rPr lang="en-US" sz="1600" dirty="0">
                <a:solidFill>
                  <a:schemeClr val="tx1"/>
                </a:solidFill>
              </a:rPr>
              <a:t> id="product" 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class="com.qst.chapter07.javabean.ProductBean"&gt;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name="product" property="price" value="23.5"/&gt;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jsp:setProperty</a:t>
            </a:r>
            <a:r>
              <a:rPr lang="en-US" sz="1600" dirty="0">
                <a:solidFill>
                  <a:schemeClr val="tx1"/>
                </a:solidFill>
              </a:rPr>
              <a:t> name="product" property="num" value="2"/&gt;</a:t>
            </a:r>
            <a:endParaRPr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&lt;/</a:t>
            </a:r>
            <a:r>
              <a:rPr lang="en-US" sz="1600" dirty="0" err="1">
                <a:solidFill>
                  <a:schemeClr val="tx1"/>
                </a:solidFill>
              </a:rPr>
              <a:t>jsp:useBean</a:t>
            </a:r>
            <a:r>
              <a:rPr lang="en-US" sz="1600" dirty="0">
                <a:solidFill>
                  <a:schemeClr val="tx1"/>
                </a:solidFill>
              </a:rPr>
              <a:t> 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dirty="0"/>
              <a:t>&lt;jsp:getProperty&gt;</a:t>
            </a:r>
            <a:r>
              <a:rPr lang="zh-CN" dirty="0"/>
              <a:t>元素用于读取</a:t>
            </a:r>
            <a:r>
              <a:rPr dirty="0"/>
              <a:t>JavaBean</a:t>
            </a:r>
            <a:r>
              <a:rPr lang="zh-CN" dirty="0"/>
              <a:t>对象的属性，等同于调用</a:t>
            </a:r>
            <a:r>
              <a:rPr dirty="0"/>
              <a:t>JavaBean</a:t>
            </a:r>
            <a:r>
              <a:rPr lang="zh-CN" dirty="0"/>
              <a:t>对象的</a:t>
            </a:r>
            <a:r>
              <a:rPr dirty="0"/>
              <a:t>getter</a:t>
            </a:r>
            <a:r>
              <a:rPr lang="zh-CN" dirty="0"/>
              <a:t>方法，然后将读取的属性值转换成字符串后输出到响应正文中。</a:t>
            </a:r>
            <a:endParaRPr dirty="0"/>
          </a:p>
          <a:p>
            <a:r>
              <a:rPr dirty="0"/>
              <a:t>【</a:t>
            </a:r>
            <a:r>
              <a:rPr lang="zh-CN" altLang="en-US" dirty="0"/>
              <a:t>语法</a:t>
            </a:r>
            <a:r>
              <a:rPr dirty="0"/>
              <a:t>】</a:t>
            </a:r>
          </a:p>
          <a:p>
            <a:endParaRPr dirty="0"/>
          </a:p>
          <a:p>
            <a:pPr lvl="1"/>
            <a:r>
              <a:rPr lang="zh-CN" i="0" dirty="0"/>
              <a:t>其中：</a:t>
            </a:r>
          </a:p>
          <a:p>
            <a:pPr lvl="2"/>
            <a:r>
              <a:rPr i="0" dirty="0"/>
              <a:t>name</a:t>
            </a:r>
            <a:r>
              <a:rPr lang="zh-CN" i="0" dirty="0"/>
              <a:t>属性用于指定</a:t>
            </a:r>
            <a:r>
              <a:rPr i="0" dirty="0"/>
              <a:t>JavaBean</a:t>
            </a:r>
            <a:r>
              <a:rPr lang="zh-CN" i="0" dirty="0"/>
              <a:t>对象的名称，其值应与</a:t>
            </a:r>
            <a:r>
              <a:rPr i="0" dirty="0"/>
              <a:t>&lt;jsp:useBean&gt;</a:t>
            </a:r>
            <a:r>
              <a:rPr lang="zh-CN" i="0" dirty="0"/>
              <a:t>标签的</a:t>
            </a:r>
            <a:r>
              <a:rPr i="0" dirty="0"/>
              <a:t>id</a:t>
            </a:r>
            <a:r>
              <a:rPr lang="zh-CN" i="0" dirty="0"/>
              <a:t>属性值相同；</a:t>
            </a:r>
          </a:p>
          <a:p>
            <a:pPr lvl="2"/>
            <a:r>
              <a:rPr i="0" dirty="0"/>
              <a:t>property</a:t>
            </a:r>
            <a:r>
              <a:rPr lang="zh-CN" i="0" dirty="0"/>
              <a:t>属性用于指定</a:t>
            </a:r>
            <a:r>
              <a:rPr i="0" dirty="0"/>
              <a:t>JavaBean</a:t>
            </a:r>
            <a:r>
              <a:rPr lang="zh-CN" i="0" dirty="0"/>
              <a:t>对象的属性名。</a:t>
            </a:r>
          </a:p>
          <a:p>
            <a:r>
              <a:rPr dirty="0"/>
              <a:t>【</a:t>
            </a:r>
            <a:r>
              <a:rPr lang="zh-CN" altLang="en-US" dirty="0"/>
              <a:t>示例</a:t>
            </a:r>
            <a:r>
              <a:rPr dirty="0"/>
              <a:t>】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389700" cy="410765"/>
          </a:xfrm>
        </p:spPr>
        <p:txBody>
          <a:bodyPr/>
          <a:lstStyle/>
          <a:p>
            <a:r>
              <a:rPr lang="en-US" dirty="0"/>
              <a:t>7.2.3  &lt;</a:t>
            </a:r>
            <a:r>
              <a:rPr lang="en-US" dirty="0" err="1"/>
              <a:t>jsp:getProperty</a:t>
            </a:r>
            <a:r>
              <a:rPr lang="en-US" dirty="0"/>
              <a:t>&gt;</a:t>
            </a:r>
            <a:r>
              <a:rPr dirty="0"/>
              <a:t>元素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28662" y="2500312"/>
            <a:ext cx="8001056" cy="418191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&lt;</a:t>
            </a:r>
            <a:r>
              <a:rPr lang="en-US" sz="1600" dirty="0" err="1">
                <a:solidFill>
                  <a:schemeClr val="tx1"/>
                </a:solidFill>
              </a:rPr>
              <a:t>jsp:getProperty</a:t>
            </a:r>
            <a:r>
              <a:rPr lang="en-US" sz="1600" dirty="0">
                <a:solidFill>
                  <a:schemeClr val="tx1"/>
                </a:solidFill>
              </a:rPr>
              <a:t> name="</a:t>
            </a:r>
            <a:r>
              <a:rPr lang="en-US" sz="1600" dirty="0" err="1">
                <a:solidFill>
                  <a:schemeClr val="tx1"/>
                </a:solidFill>
              </a:rPr>
              <a:t>beanInstanceName</a:t>
            </a:r>
            <a:r>
              <a:rPr lang="en-US" sz="1600" dirty="0">
                <a:solidFill>
                  <a:schemeClr val="tx1"/>
                </a:solidFill>
              </a:rPr>
              <a:t>" property="</a:t>
            </a:r>
            <a:r>
              <a:rPr lang="en-US" sz="1600" dirty="0" err="1">
                <a:solidFill>
                  <a:schemeClr val="tx1"/>
                </a:solidFill>
              </a:rPr>
              <a:t>propertyName</a:t>
            </a:r>
            <a:r>
              <a:rPr lang="en-US" sz="1600" dirty="0">
                <a:solidFill>
                  <a:schemeClr val="tx1"/>
                </a:solidFill>
              </a:rPr>
              <a:t>"/&gt;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928662" y="4653889"/>
            <a:ext cx="8001056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jsp:getProperty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name="product" property="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totalPrice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"/&gt;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214842"/>
          </a:xfrm>
        </p:spPr>
        <p:txBody>
          <a:bodyPr/>
          <a:lstStyle/>
          <a:p>
            <a:r>
              <a:rPr lang="zh-CN" dirty="0"/>
              <a:t>以一个用户分步注册的功能演示使用</a:t>
            </a:r>
            <a:r>
              <a:rPr dirty="0"/>
              <a:t>JavaBean</a:t>
            </a:r>
            <a:r>
              <a:rPr lang="zh-CN" dirty="0"/>
              <a:t>对</a:t>
            </a:r>
            <a:r>
              <a:rPr dirty="0"/>
              <a:t>Form</a:t>
            </a:r>
            <a:r>
              <a:rPr lang="zh-CN" dirty="0"/>
              <a:t>表单的处理。</a:t>
            </a:r>
            <a:endParaRPr dirty="0"/>
          </a:p>
          <a:p>
            <a:r>
              <a:rPr lang="zh-CN" dirty="0"/>
              <a:t>实例分为三个过程：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首先用户通过一个简单的注册页面（</a:t>
            </a:r>
            <a:r>
              <a:rPr i="0" dirty="0"/>
              <a:t>registerStep1.jsp</a:t>
            </a:r>
            <a:r>
              <a:rPr lang="zh-CN" i="0" dirty="0"/>
              <a:t>）完成第一步注册信息的填写；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然后将注册信息提交到第二步注册页面（</a:t>
            </a:r>
            <a:r>
              <a:rPr i="0" dirty="0"/>
              <a:t>registerStep2.jsp</a:t>
            </a:r>
            <a:r>
              <a:rPr lang="zh-CN" i="0" dirty="0"/>
              <a:t>）进行第一步信息的初步保存和第二步详细信息的填写；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第二步信息填写完成后，提交到第三步注册信息确认页面（</a:t>
            </a:r>
            <a:r>
              <a:rPr i="0" dirty="0"/>
              <a:t>registerConfirm.jsp</a:t>
            </a:r>
            <a:r>
              <a:rPr lang="zh-CN" i="0" dirty="0"/>
              <a:t>），在信息确认页面中先将第二步提交的信息保存到</a:t>
            </a:r>
            <a:r>
              <a:rPr i="0" dirty="0"/>
              <a:t>JavaBean</a:t>
            </a:r>
            <a:r>
              <a:rPr lang="zh-CN" i="0" dirty="0"/>
              <a:t>对象，随后进行信息的显示确认。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389700" cy="410765"/>
          </a:xfrm>
        </p:spPr>
        <p:txBody>
          <a:bodyPr/>
          <a:lstStyle/>
          <a:p>
            <a:r>
              <a:rPr lang="en-US" dirty="0"/>
              <a:t>7.3.1  </a:t>
            </a:r>
            <a:r>
              <a:rPr dirty="0"/>
              <a:t>使用</a:t>
            </a:r>
            <a:r>
              <a:rPr lang="en-US" dirty="0" err="1"/>
              <a:t>JavaBean</a:t>
            </a:r>
            <a:r>
              <a:rPr dirty="0"/>
              <a:t>处理</a:t>
            </a:r>
            <a:r>
              <a:rPr lang="en-US" dirty="0"/>
              <a:t>Form</a:t>
            </a:r>
            <a:r>
              <a:rPr dirty="0"/>
              <a:t>表单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57950" y="4286262"/>
            <a:ext cx="2714644" cy="723900"/>
            <a:chOff x="1142976" y="4000510"/>
            <a:chExt cx="7058746" cy="723900"/>
          </a:xfrm>
        </p:grpSpPr>
        <p:sp>
          <p:nvSpPr>
            <p:cNvPr id="7" name="TextBox 14"/>
            <p:cNvSpPr txBox="1">
              <a:spLocks noChangeArrowheads="1"/>
            </p:cNvSpPr>
            <p:nvPr/>
          </p:nvSpPr>
          <p:spPr bwMode="auto">
            <a:xfrm>
              <a:off x="1142976" y="4214824"/>
              <a:ext cx="6481763" cy="50006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6029" y="4000510"/>
              <a:ext cx="1345693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35793"/>
            <a:ext cx="8207375" cy="3750469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JavaBean</a:t>
            </a:r>
            <a:r>
              <a:rPr lang="zh-CN" sz="1800" dirty="0"/>
              <a:t>是一种特殊的</a:t>
            </a:r>
            <a:r>
              <a:rPr sz="1800" dirty="0"/>
              <a:t>Java</a:t>
            </a:r>
            <a:r>
              <a:rPr lang="zh-CN" sz="1800" dirty="0"/>
              <a:t>类，以封装和重用为目的，在类的设计上遵从一定的规范，以供其它组件根据这种规范来调用。</a:t>
            </a:r>
          </a:p>
          <a:p>
            <a:pPr lvl="0"/>
            <a:r>
              <a:rPr sz="1800" dirty="0"/>
              <a:t>JavaBean</a:t>
            </a:r>
            <a:r>
              <a:rPr lang="zh-CN" sz="1800" dirty="0"/>
              <a:t>可分为两种：一种是有用户界面（</a:t>
            </a:r>
            <a:r>
              <a:rPr sz="1800" dirty="0"/>
              <a:t>UI</a:t>
            </a:r>
            <a:r>
              <a:rPr lang="zh-CN" sz="1800" dirty="0"/>
              <a:t>，</a:t>
            </a:r>
            <a:r>
              <a:rPr sz="1800" dirty="0"/>
              <a:t>User Interface</a:t>
            </a:r>
            <a:r>
              <a:rPr lang="zh-CN" sz="1800" dirty="0"/>
              <a:t>）的</a:t>
            </a:r>
            <a:r>
              <a:rPr sz="1800" dirty="0"/>
              <a:t>JavaBean</a:t>
            </a:r>
            <a:r>
              <a:rPr lang="zh-CN" sz="1800" dirty="0"/>
              <a:t>；另一种是没有用户界面、主要负责业务逻辑（如数据运算，操纵数据库）的</a:t>
            </a:r>
            <a:r>
              <a:rPr sz="1800" dirty="0"/>
              <a:t>JavaBean</a:t>
            </a:r>
            <a:r>
              <a:rPr lang="zh-CN" sz="1800" dirty="0"/>
              <a:t>；</a:t>
            </a:r>
            <a:r>
              <a:rPr sz="1800" dirty="0"/>
              <a:t>JSP</a:t>
            </a:r>
            <a:r>
              <a:rPr lang="zh-CN" sz="1800" dirty="0"/>
              <a:t>通常访问的是后一种</a:t>
            </a:r>
            <a:r>
              <a:rPr sz="1800" dirty="0"/>
              <a:t>JavaBean</a:t>
            </a:r>
            <a:r>
              <a:rPr lang="zh-CN" sz="1800" dirty="0"/>
              <a:t>。</a:t>
            </a:r>
          </a:p>
          <a:p>
            <a:pPr lvl="0"/>
            <a:r>
              <a:rPr lang="zh-CN" sz="1800" dirty="0"/>
              <a:t>一个标准的</a:t>
            </a:r>
            <a:r>
              <a:rPr sz="1800" dirty="0"/>
              <a:t>JavaBean</a:t>
            </a:r>
            <a:r>
              <a:rPr lang="zh-CN" sz="1800" dirty="0"/>
              <a:t>需要遵从以下规范：是一个公开的（</a:t>
            </a:r>
            <a:r>
              <a:rPr sz="1800" dirty="0"/>
              <a:t>public</a:t>
            </a:r>
            <a:r>
              <a:rPr lang="zh-CN" sz="1800" dirty="0"/>
              <a:t>）类，以便被外部程序访问；有一个无参的构造方法（即一般类中默认的构造方法），以便被外部程序实例化时调用；提供</a:t>
            </a:r>
            <a:r>
              <a:rPr sz="1800" dirty="0"/>
              <a:t>setXXX()</a:t>
            </a:r>
            <a:r>
              <a:rPr lang="zh-CN" sz="1800" dirty="0"/>
              <a:t>方法和</a:t>
            </a:r>
            <a:r>
              <a:rPr sz="1800" dirty="0"/>
              <a:t>getXXX()</a:t>
            </a:r>
            <a:r>
              <a:rPr lang="zh-CN" sz="1800" dirty="0"/>
              <a:t>方法，以便让外部程序设置和获取其属性。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本章总结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35793"/>
            <a:ext cx="8207375" cy="3750469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JSP</a:t>
            </a:r>
            <a:r>
              <a:rPr lang="zh-CN" altLang="en-US" sz="1800" dirty="0"/>
              <a:t>还提供了</a:t>
            </a:r>
            <a:r>
              <a:rPr sz="1800" dirty="0"/>
              <a:t>3</a:t>
            </a:r>
            <a:r>
              <a:rPr lang="zh-CN" altLang="en-US" sz="1800" dirty="0"/>
              <a:t>个动作元素来访问</a:t>
            </a:r>
            <a:r>
              <a:rPr sz="1800" dirty="0"/>
              <a:t>JavaBean</a:t>
            </a:r>
            <a:r>
              <a:rPr lang="zh-CN" altLang="en-US" sz="1800" dirty="0"/>
              <a:t>，分别为：</a:t>
            </a:r>
            <a:r>
              <a:rPr sz="1800" dirty="0"/>
              <a:t>&lt;jsp:useBean&gt;</a:t>
            </a:r>
            <a:r>
              <a:rPr lang="zh-CN" altLang="en-US" sz="1800" dirty="0"/>
              <a:t>、</a:t>
            </a:r>
            <a:r>
              <a:rPr sz="1800" dirty="0"/>
              <a:t>&lt;jsp:setProperty&gt;</a:t>
            </a:r>
            <a:r>
              <a:rPr lang="zh-CN" altLang="en-US" sz="1800" dirty="0"/>
              <a:t>和</a:t>
            </a:r>
            <a:r>
              <a:rPr sz="1800" dirty="0"/>
              <a:t>&lt;jsp:getProperty&gt;</a:t>
            </a:r>
            <a:r>
              <a:rPr lang="zh-CN" altLang="en-US" sz="1800" dirty="0"/>
              <a:t>。</a:t>
            </a:r>
          </a:p>
          <a:p>
            <a:pPr lvl="0"/>
            <a:r>
              <a:rPr sz="1800" dirty="0"/>
              <a:t>&lt;jsp:useBean&gt;</a:t>
            </a:r>
            <a:r>
              <a:rPr lang="zh-CN" altLang="en-US" sz="1800" dirty="0"/>
              <a:t>用于查找或创建</a:t>
            </a:r>
            <a:r>
              <a:rPr sz="1800" dirty="0"/>
              <a:t>JavaBean</a:t>
            </a:r>
            <a:r>
              <a:rPr lang="zh-CN" altLang="en-US" sz="1800" dirty="0"/>
              <a:t>实例对象。</a:t>
            </a:r>
          </a:p>
          <a:p>
            <a:pPr lvl="0"/>
            <a:r>
              <a:rPr sz="1800" dirty="0"/>
              <a:t>&lt;jsp:setProperty&gt;</a:t>
            </a:r>
            <a:r>
              <a:rPr lang="zh-CN" altLang="en-US" sz="1800" dirty="0"/>
              <a:t>用于设置</a:t>
            </a:r>
            <a:r>
              <a:rPr sz="1800" dirty="0"/>
              <a:t>JavaBean</a:t>
            </a:r>
            <a:r>
              <a:rPr lang="zh-CN" altLang="en-US" sz="1800" dirty="0"/>
              <a:t>对象的属性值。</a:t>
            </a:r>
          </a:p>
          <a:p>
            <a:pPr lvl="0"/>
            <a:r>
              <a:rPr sz="1800" dirty="0"/>
              <a:t>&lt;jsp:getProperty&gt;</a:t>
            </a:r>
            <a:r>
              <a:rPr lang="zh-CN" altLang="en-US" sz="1800" dirty="0"/>
              <a:t>用于获取</a:t>
            </a:r>
            <a:r>
              <a:rPr sz="1800" dirty="0"/>
              <a:t>JavaBean</a:t>
            </a:r>
            <a:r>
              <a:rPr lang="zh-CN" altLang="en-US" sz="1800" dirty="0"/>
              <a:t>对象的属性值。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本章总结</a:t>
            </a:r>
            <a:r>
              <a:rPr lang="en-US" altLang="zh-CN" dirty="0"/>
              <a:t>-2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96217"/>
              </p:ext>
            </p:extLst>
          </p:nvPr>
        </p:nvGraphicFramePr>
        <p:xfrm>
          <a:off x="184789" y="1714494"/>
          <a:ext cx="8673491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7031" imgH="1474622" progId="Visio.Drawing.11">
                  <p:embed/>
                </p:oleObj>
              </mc:Choice>
              <mc:Fallback>
                <p:oleObj name="Visio" r:id="rId4" imgW="6887031" imgH="1474622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9" y="1714494"/>
                        <a:ext cx="8673491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52252F34-1CAE-48D6-AD8B-C3B284A1B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896217"/>
              </p:ext>
            </p:extLst>
          </p:nvPr>
        </p:nvGraphicFramePr>
        <p:xfrm>
          <a:off x="179512" y="1707654"/>
          <a:ext cx="8673491" cy="18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7031" imgH="1474622" progId="Visio.Drawing.11">
                  <p:embed/>
                </p:oleObj>
              </mc:Choice>
              <mc:Fallback>
                <p:oleObj name="Visio" r:id="rId4" imgW="6887031" imgH="1474622" progId="Visio.Drawing.11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52252F34-1CAE-48D6-AD8B-C3B284A1B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707654"/>
                        <a:ext cx="8673491" cy="18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681065" y="950074"/>
          <a:ext cx="7748587" cy="3105235"/>
        </p:xfrm>
        <a:graphic>
          <a:graphicData uri="http://schemas.openxmlformats.org/drawingml/2006/table">
            <a:tbl>
              <a:tblPr/>
              <a:tblGrid>
                <a:gridCol w="4533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JavaBean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作用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JavaBean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规范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&lt;jsp:useBean&gt;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元素使用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&lt;jsp:setProperty&gt;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元素使用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&lt;jsp:getProperty&gt;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元素使用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JavaBean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应用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071832"/>
          </a:xfrm>
        </p:spPr>
        <p:txBody>
          <a:bodyPr/>
          <a:lstStyle/>
          <a:p>
            <a:r>
              <a:rPr dirty="0"/>
              <a:t>JavaBean</a:t>
            </a:r>
            <a:r>
              <a:rPr lang="zh-CN" dirty="0"/>
              <a:t>是一种特殊的</a:t>
            </a:r>
            <a:r>
              <a:rPr dirty="0"/>
              <a:t>Java</a:t>
            </a:r>
            <a:r>
              <a:rPr lang="zh-CN" dirty="0"/>
              <a:t>类，</a:t>
            </a:r>
            <a:r>
              <a:rPr lang="zh-CN" dirty="0">
                <a:solidFill>
                  <a:srgbClr val="FF0000"/>
                </a:solidFill>
              </a:rPr>
              <a:t>以封装和重用为目的</a:t>
            </a:r>
            <a:r>
              <a:rPr lang="zh-CN" dirty="0"/>
              <a:t>，在类的设计上遵从一定的规范，以供其它组件根据这种规范来调用。</a:t>
            </a:r>
          </a:p>
          <a:p>
            <a:r>
              <a:rPr dirty="0"/>
              <a:t>JavaBean</a:t>
            </a:r>
            <a:r>
              <a:rPr lang="zh-CN" dirty="0"/>
              <a:t>最大的优势在于重用，同时它又具有以下特性：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易于维护、使用、编写；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封装了复杂的业务逻辑；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可移植性；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便于传输，既可用于本地也可用于网络传输。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7.1.1  </a:t>
            </a:r>
            <a:r>
              <a:rPr lang="en-US" dirty="0" err="1"/>
              <a:t>JavaBean</a:t>
            </a:r>
            <a:r>
              <a:rPr dirty="0"/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r>
              <a:rPr dirty="0"/>
              <a:t>JavaBean</a:t>
            </a:r>
            <a:r>
              <a:rPr lang="zh-CN" dirty="0"/>
              <a:t>可分为两种：一种是有用户界面（</a:t>
            </a:r>
            <a:r>
              <a:rPr dirty="0"/>
              <a:t>UI</a:t>
            </a:r>
            <a:r>
              <a:rPr lang="zh-CN" dirty="0"/>
              <a:t>，</a:t>
            </a:r>
            <a:r>
              <a:rPr dirty="0"/>
              <a:t>User Interface</a:t>
            </a:r>
            <a:r>
              <a:rPr lang="zh-CN" dirty="0"/>
              <a:t>）的</a:t>
            </a:r>
            <a:r>
              <a:rPr dirty="0"/>
              <a:t>JavaBean</a:t>
            </a:r>
            <a:r>
              <a:rPr lang="zh-CN" dirty="0"/>
              <a:t>，例如一些</a:t>
            </a:r>
            <a:r>
              <a:rPr dirty="0"/>
              <a:t>GUI</a:t>
            </a:r>
            <a:r>
              <a:rPr lang="zh-CN" dirty="0"/>
              <a:t>组件（按钮、文本框、报表组件等）；另一种是没有用户界面、主要负责封装数据、业务处理的</a:t>
            </a:r>
            <a:r>
              <a:rPr dirty="0"/>
              <a:t>JavaBean</a:t>
            </a:r>
            <a:r>
              <a:rPr lang="zh-CN" dirty="0"/>
              <a:t>。</a:t>
            </a:r>
            <a:r>
              <a:rPr dirty="0">
                <a:solidFill>
                  <a:srgbClr val="FF0000"/>
                </a:solidFill>
              </a:rPr>
              <a:t>JSP</a:t>
            </a:r>
            <a:r>
              <a:rPr lang="zh-CN" dirty="0">
                <a:solidFill>
                  <a:srgbClr val="FF0000"/>
                </a:solidFill>
              </a:rPr>
              <a:t>通常访问的是后一种</a:t>
            </a:r>
            <a:r>
              <a:rPr dirty="0">
                <a:solidFill>
                  <a:srgbClr val="FF0000"/>
                </a:solidFill>
              </a:rPr>
              <a:t>JavaBean</a:t>
            </a:r>
            <a:r>
              <a:rPr lang="zh-CN" dirty="0"/>
              <a:t>。</a:t>
            </a:r>
          </a:p>
          <a:p>
            <a:r>
              <a:rPr dirty="0"/>
              <a:t>JSP</a:t>
            </a:r>
            <a:r>
              <a:rPr lang="zh-CN" dirty="0"/>
              <a:t>与</a:t>
            </a:r>
            <a:r>
              <a:rPr dirty="0"/>
              <a:t>JavaBean</a:t>
            </a:r>
            <a:r>
              <a:rPr lang="zh-CN" dirty="0"/>
              <a:t>搭配使用，具有以下优势：</a:t>
            </a:r>
          </a:p>
          <a:p>
            <a:pPr lvl="1">
              <a:lnSpc>
                <a:spcPct val="150000"/>
              </a:lnSpc>
            </a:pPr>
            <a:r>
              <a:rPr i="0" dirty="0"/>
              <a:t>JSP</a:t>
            </a:r>
            <a:r>
              <a:rPr lang="zh-CN" i="0" dirty="0"/>
              <a:t>页面中的</a:t>
            </a:r>
            <a:r>
              <a:rPr i="0" dirty="0"/>
              <a:t>HTML</a:t>
            </a:r>
            <a:r>
              <a:rPr lang="zh-CN" i="0" dirty="0"/>
              <a:t>代码与</a:t>
            </a:r>
            <a:r>
              <a:rPr i="0" dirty="0"/>
              <a:t>Java</a:t>
            </a:r>
            <a:r>
              <a:rPr lang="zh-CN" i="0" dirty="0"/>
              <a:t>代码分离，便于页面设计人员和</a:t>
            </a:r>
            <a:r>
              <a:rPr i="0" dirty="0"/>
              <a:t>Java</a:t>
            </a:r>
            <a:r>
              <a:rPr lang="zh-CN" i="0" dirty="0"/>
              <a:t>编程人员的分工与维护；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使</a:t>
            </a:r>
            <a:r>
              <a:rPr i="0" dirty="0"/>
              <a:t>JSP</a:t>
            </a:r>
            <a:r>
              <a:rPr lang="zh-CN" i="0" dirty="0"/>
              <a:t>更加侧重于生成动态网页，事务处理由</a:t>
            </a:r>
            <a:r>
              <a:rPr i="0" dirty="0"/>
              <a:t>JavaBean</a:t>
            </a:r>
            <a:r>
              <a:rPr lang="zh-CN" i="0" dirty="0"/>
              <a:t>来完成，使系统更趋于组件化、模块化。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JavaBean</a:t>
            </a:r>
            <a:r>
              <a:rPr dirty="0"/>
              <a:t>简介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1000114"/>
            <a:ext cx="8207375" cy="3500459"/>
          </a:xfrm>
        </p:spPr>
        <p:txBody>
          <a:bodyPr/>
          <a:lstStyle/>
          <a:p>
            <a:r>
              <a:rPr dirty="0"/>
              <a:t>JavaBean</a:t>
            </a:r>
            <a:r>
              <a:rPr lang="zh-CN" dirty="0"/>
              <a:t>的这些优势，使系统具有了更好的健壮性和灵活性，使得</a:t>
            </a:r>
            <a:r>
              <a:rPr dirty="0"/>
              <a:t>JSP+JavaBean</a:t>
            </a:r>
            <a:r>
              <a:rPr lang="zh-CN" dirty="0"/>
              <a:t>和</a:t>
            </a:r>
            <a:r>
              <a:rPr dirty="0"/>
              <a:t>JSP+Servlet+JavaBean</a:t>
            </a:r>
            <a:r>
              <a:rPr lang="zh-CN" dirty="0"/>
              <a:t>的组合设计模式成为</a:t>
            </a:r>
            <a:r>
              <a:rPr lang="zh-CN" altLang="en-US" u="sng" dirty="0">
                <a:solidFill>
                  <a:srgbClr val="FF0000"/>
                </a:solidFill>
              </a:rPr>
              <a:t>曾经一段时间内</a:t>
            </a:r>
            <a:r>
              <a:rPr lang="zh-CN" dirty="0"/>
              <a:t>开发</a:t>
            </a:r>
            <a:r>
              <a:rPr dirty="0"/>
              <a:t>Java Web</a:t>
            </a:r>
            <a:r>
              <a:rPr lang="zh-CN" dirty="0"/>
              <a:t>应用的主流模式。</a:t>
            </a:r>
          </a:p>
          <a:p>
            <a:pPr>
              <a:buNone/>
            </a:pP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JavaBean</a:t>
            </a:r>
            <a:r>
              <a:rPr dirty="0"/>
              <a:t>简介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785803"/>
            <a:ext cx="8207375" cy="4000525"/>
          </a:xfrm>
        </p:spPr>
        <p:txBody>
          <a:bodyPr/>
          <a:lstStyle/>
          <a:p>
            <a:r>
              <a:rPr lang="zh-CN" dirty="0"/>
              <a:t>一个标准的</a:t>
            </a:r>
            <a:r>
              <a:rPr dirty="0"/>
              <a:t>JavaBean</a:t>
            </a:r>
            <a:r>
              <a:rPr lang="zh-CN" dirty="0"/>
              <a:t>需要遵从以下规范：</a:t>
            </a:r>
          </a:p>
          <a:p>
            <a:pPr lvl="1">
              <a:lnSpc>
                <a:spcPct val="150000"/>
              </a:lnSpc>
            </a:pPr>
            <a:r>
              <a:rPr i="0" dirty="0"/>
              <a:t>JavaBean</a:t>
            </a:r>
            <a:r>
              <a:rPr lang="zh-CN" i="0" dirty="0"/>
              <a:t>是一个公开的（</a:t>
            </a:r>
            <a:r>
              <a:rPr i="0" dirty="0"/>
              <a:t>public</a:t>
            </a:r>
            <a:r>
              <a:rPr lang="zh-CN" i="0" dirty="0"/>
              <a:t>）类，以便被外部程序访问；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具有一个无参的构造方法（即一般类中默认的构造方法），以便被外部程序实例化时调用；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提供</a:t>
            </a:r>
            <a:r>
              <a:rPr i="0" dirty="0"/>
              <a:t>setXxx()</a:t>
            </a:r>
            <a:r>
              <a:rPr lang="zh-CN" i="0" dirty="0"/>
              <a:t>方法和</a:t>
            </a:r>
            <a:r>
              <a:rPr i="0" dirty="0"/>
              <a:t>getXxx()</a:t>
            </a:r>
            <a:r>
              <a:rPr lang="zh-CN" i="0" dirty="0"/>
              <a:t>方法，以便让外部程序设置和获取其属性。</a:t>
            </a:r>
          </a:p>
          <a:p>
            <a:r>
              <a:rPr lang="zh-CN" u="sng" dirty="0"/>
              <a:t>凡是符合上述规范的</a:t>
            </a:r>
            <a:r>
              <a:rPr u="sng" dirty="0"/>
              <a:t>Java</a:t>
            </a:r>
            <a:r>
              <a:rPr lang="zh-CN" u="sng" dirty="0"/>
              <a:t>类，都可以被称为</a:t>
            </a:r>
            <a:r>
              <a:rPr u="sng" dirty="0"/>
              <a:t>JavaBean</a:t>
            </a:r>
            <a:r>
              <a:rPr lang="zh-CN" u="sng" dirty="0"/>
              <a:t>。</a:t>
            </a:r>
            <a:endParaRPr lang="zh-CN" i="0" u="sng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7.1.2  </a:t>
            </a:r>
            <a:r>
              <a:rPr lang="en-US" dirty="0" err="1"/>
              <a:t>JavaBean</a:t>
            </a:r>
            <a:r>
              <a:rPr dirty="0"/>
              <a:t>规范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【示例】一个普通</a:t>
            </a:r>
            <a:r>
              <a:rPr dirty="0"/>
              <a:t>JavaBean 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JavaBean</a:t>
            </a:r>
            <a:r>
              <a:rPr dirty="0"/>
              <a:t>示例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28662" y="0"/>
            <a:ext cx="7358114" cy="52168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public class </a:t>
            </a:r>
            <a:r>
              <a:rPr lang="en-US" sz="900" dirty="0" err="1">
                <a:solidFill>
                  <a:schemeClr val="tx1"/>
                </a:solidFill>
              </a:rPr>
              <a:t>DemoBean</a:t>
            </a:r>
            <a:r>
              <a:rPr lang="en-US" sz="900" dirty="0">
                <a:solidFill>
                  <a:schemeClr val="tx1"/>
                </a:solidFill>
              </a:rPr>
              <a:t>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private String </a:t>
            </a:r>
            <a:r>
              <a:rPr lang="en-US" sz="900" dirty="0" err="1">
                <a:solidFill>
                  <a:schemeClr val="tx1"/>
                </a:solidFill>
              </a:rPr>
              <a:t>userName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private </a:t>
            </a:r>
            <a:r>
              <a:rPr lang="en-US" sz="900" dirty="0" err="1">
                <a:solidFill>
                  <a:schemeClr val="tx1"/>
                </a:solidFill>
              </a:rPr>
              <a:t>int</a:t>
            </a:r>
            <a:r>
              <a:rPr lang="en-US" sz="900" dirty="0">
                <a:solidFill>
                  <a:schemeClr val="tx1"/>
                </a:solidFill>
              </a:rPr>
              <a:t> age;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private Date birthday;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private </a:t>
            </a:r>
            <a:r>
              <a:rPr lang="en-US" sz="900" dirty="0" err="1">
                <a:solidFill>
                  <a:schemeClr val="tx1"/>
                </a:solidFill>
              </a:rPr>
              <a:t>boolean</a:t>
            </a:r>
            <a:r>
              <a:rPr lang="en-US" sz="900" dirty="0">
                <a:solidFill>
                  <a:schemeClr val="tx1"/>
                </a:solidFill>
              </a:rPr>
              <a:t> married;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private String[] hobby;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String </a:t>
            </a:r>
            <a:r>
              <a:rPr lang="en-US" sz="900" dirty="0" err="1">
                <a:solidFill>
                  <a:schemeClr val="tx1"/>
                </a:solidFill>
              </a:rPr>
              <a:t>getUserName</a:t>
            </a:r>
            <a:r>
              <a:rPr lang="en-US" sz="900" dirty="0">
                <a:solidFill>
                  <a:schemeClr val="tx1"/>
                </a:solidFill>
              </a:rPr>
              <a:t>()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return </a:t>
            </a:r>
            <a:r>
              <a:rPr lang="en-US" sz="900" dirty="0" err="1">
                <a:solidFill>
                  <a:schemeClr val="tx1"/>
                </a:solidFill>
              </a:rPr>
              <a:t>userName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void </a:t>
            </a:r>
            <a:r>
              <a:rPr lang="en-US" sz="900" dirty="0" err="1">
                <a:solidFill>
                  <a:schemeClr val="tx1"/>
                </a:solidFill>
              </a:rPr>
              <a:t>setUserName</a:t>
            </a:r>
            <a:r>
              <a:rPr lang="en-US" sz="900" dirty="0">
                <a:solidFill>
                  <a:schemeClr val="tx1"/>
                </a:solidFill>
              </a:rPr>
              <a:t>(String </a:t>
            </a:r>
            <a:r>
              <a:rPr lang="en-US" sz="900" dirty="0" err="1">
                <a:solidFill>
                  <a:schemeClr val="tx1"/>
                </a:solidFill>
              </a:rPr>
              <a:t>userName</a:t>
            </a:r>
            <a:r>
              <a:rPr lang="en-US" sz="900" dirty="0">
                <a:solidFill>
                  <a:schemeClr val="tx1"/>
                </a:solidFill>
              </a:rPr>
              <a:t>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</a:t>
            </a:r>
            <a:r>
              <a:rPr lang="en-US" sz="900" dirty="0" err="1">
                <a:solidFill>
                  <a:schemeClr val="tx1"/>
                </a:solidFill>
              </a:rPr>
              <a:t>this.userName</a:t>
            </a:r>
            <a:r>
              <a:rPr lang="en-US" sz="900" dirty="0">
                <a:solidFill>
                  <a:schemeClr val="tx1"/>
                </a:solidFill>
              </a:rPr>
              <a:t> = </a:t>
            </a:r>
            <a:r>
              <a:rPr lang="en-US" sz="900" dirty="0" err="1">
                <a:solidFill>
                  <a:schemeClr val="tx1"/>
                </a:solidFill>
              </a:rPr>
              <a:t>userName</a:t>
            </a:r>
            <a:r>
              <a:rPr lang="en-US" sz="900" dirty="0">
                <a:solidFill>
                  <a:schemeClr val="tx1"/>
                </a:solidFill>
              </a:rPr>
              <a:t>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</a:t>
            </a:r>
            <a:r>
              <a:rPr lang="en-US" sz="900" dirty="0" err="1">
                <a:solidFill>
                  <a:schemeClr val="tx1"/>
                </a:solidFill>
              </a:rPr>
              <a:t>int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getAge</a:t>
            </a:r>
            <a:r>
              <a:rPr lang="en-US" sz="900" dirty="0">
                <a:solidFill>
                  <a:schemeClr val="tx1"/>
                </a:solidFill>
              </a:rPr>
              <a:t>()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return age;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void </a:t>
            </a:r>
            <a:r>
              <a:rPr lang="en-US" sz="900" dirty="0" err="1">
                <a:solidFill>
                  <a:schemeClr val="tx1"/>
                </a:solidFill>
              </a:rPr>
              <a:t>setAge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int</a:t>
            </a:r>
            <a:r>
              <a:rPr lang="en-US" sz="900" dirty="0">
                <a:solidFill>
                  <a:schemeClr val="tx1"/>
                </a:solidFill>
              </a:rPr>
              <a:t> age)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</a:t>
            </a:r>
            <a:r>
              <a:rPr lang="en-US" sz="900" dirty="0" err="1">
                <a:solidFill>
                  <a:schemeClr val="tx1"/>
                </a:solidFill>
              </a:rPr>
              <a:t>this.age</a:t>
            </a:r>
            <a:r>
              <a:rPr lang="en-US" sz="900" dirty="0">
                <a:solidFill>
                  <a:schemeClr val="tx1"/>
                </a:solidFill>
              </a:rPr>
              <a:t> = age;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Date </a:t>
            </a:r>
            <a:r>
              <a:rPr lang="en-US" sz="900" dirty="0" err="1">
                <a:solidFill>
                  <a:schemeClr val="tx1"/>
                </a:solidFill>
              </a:rPr>
              <a:t>getBirthday</a:t>
            </a:r>
            <a:r>
              <a:rPr lang="en-US" sz="900" dirty="0">
                <a:solidFill>
                  <a:schemeClr val="tx1"/>
                </a:solidFill>
              </a:rPr>
              <a:t>()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return birthday;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void </a:t>
            </a:r>
            <a:r>
              <a:rPr lang="en-US" sz="900" dirty="0" err="1">
                <a:solidFill>
                  <a:schemeClr val="tx1"/>
                </a:solidFill>
              </a:rPr>
              <a:t>setBirthday</a:t>
            </a:r>
            <a:r>
              <a:rPr lang="en-US" sz="900" dirty="0">
                <a:solidFill>
                  <a:schemeClr val="tx1"/>
                </a:solidFill>
              </a:rPr>
              <a:t>(Date birthday)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</a:t>
            </a:r>
            <a:r>
              <a:rPr lang="en-US" sz="900" dirty="0" err="1">
                <a:solidFill>
                  <a:schemeClr val="tx1"/>
                </a:solidFill>
              </a:rPr>
              <a:t>this.birthday</a:t>
            </a:r>
            <a:r>
              <a:rPr lang="en-US" sz="900" dirty="0">
                <a:solidFill>
                  <a:schemeClr val="tx1"/>
                </a:solidFill>
              </a:rPr>
              <a:t> = birthday;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</a:t>
            </a:r>
            <a:r>
              <a:rPr lang="en-US" sz="900" dirty="0" err="1">
                <a:solidFill>
                  <a:schemeClr val="tx1"/>
                </a:solidFill>
              </a:rPr>
              <a:t>boolean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isMarried</a:t>
            </a:r>
            <a:r>
              <a:rPr lang="en-US" sz="900" dirty="0">
                <a:solidFill>
                  <a:schemeClr val="tx1"/>
                </a:solidFill>
              </a:rPr>
              <a:t>()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return married;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void </a:t>
            </a:r>
            <a:r>
              <a:rPr lang="en-US" sz="900" dirty="0" err="1">
                <a:solidFill>
                  <a:schemeClr val="tx1"/>
                </a:solidFill>
              </a:rPr>
              <a:t>setMarried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boolean</a:t>
            </a:r>
            <a:r>
              <a:rPr lang="en-US" sz="900" dirty="0">
                <a:solidFill>
                  <a:schemeClr val="tx1"/>
                </a:solidFill>
              </a:rPr>
              <a:t> married)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</a:t>
            </a:r>
            <a:r>
              <a:rPr lang="en-US" sz="900" dirty="0" err="1">
                <a:solidFill>
                  <a:schemeClr val="tx1"/>
                </a:solidFill>
              </a:rPr>
              <a:t>this.married</a:t>
            </a:r>
            <a:r>
              <a:rPr lang="en-US" sz="900" dirty="0">
                <a:solidFill>
                  <a:schemeClr val="tx1"/>
                </a:solidFill>
              </a:rPr>
              <a:t> = married;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String[] </a:t>
            </a:r>
            <a:r>
              <a:rPr lang="en-US" sz="900" dirty="0" err="1">
                <a:solidFill>
                  <a:schemeClr val="tx1"/>
                </a:solidFill>
              </a:rPr>
              <a:t>getHobby</a:t>
            </a:r>
            <a:r>
              <a:rPr lang="en-US" sz="900" dirty="0">
                <a:solidFill>
                  <a:schemeClr val="tx1"/>
                </a:solidFill>
              </a:rPr>
              <a:t>()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return hobby;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public void </a:t>
            </a:r>
            <a:r>
              <a:rPr lang="en-US" sz="900" dirty="0" err="1">
                <a:solidFill>
                  <a:schemeClr val="tx1"/>
                </a:solidFill>
              </a:rPr>
              <a:t>setHobby</a:t>
            </a:r>
            <a:r>
              <a:rPr lang="en-US" sz="900" dirty="0">
                <a:solidFill>
                  <a:schemeClr val="tx1"/>
                </a:solidFill>
              </a:rPr>
              <a:t>(String[] hobby) {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	</a:t>
            </a:r>
            <a:r>
              <a:rPr lang="en-US" sz="900" dirty="0" err="1">
                <a:solidFill>
                  <a:schemeClr val="tx1"/>
                </a:solidFill>
              </a:rPr>
              <a:t>this.hobby</a:t>
            </a:r>
            <a:r>
              <a:rPr lang="en-US" sz="900" dirty="0">
                <a:solidFill>
                  <a:schemeClr val="tx1"/>
                </a:solidFill>
              </a:rPr>
              <a:t> = hobby;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	}</a:t>
            </a:r>
            <a:endParaRPr sz="9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900" dirty="0">
                <a:solidFill>
                  <a:schemeClr val="tx1"/>
                </a:solidFill>
              </a:rPr>
              <a:t>}</a:t>
            </a:r>
            <a:endParaRPr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</p:bld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4836</TotalTime>
  <Words>2730</Words>
  <Application>Microsoft Office PowerPoint</Application>
  <PresentationFormat>全屏显示(16:9)</PresentationFormat>
  <Paragraphs>302</Paragraphs>
  <Slides>28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Adobe 仿宋 Std R</vt:lpstr>
      <vt:lpstr>Adobe 黑体 Std R</vt:lpstr>
      <vt:lpstr>Adobe 宋体 Std L</vt:lpstr>
      <vt:lpstr>MS UI Gothic</vt:lpstr>
      <vt:lpstr>黑体</vt:lpstr>
      <vt:lpstr>微软雅黑</vt:lpstr>
      <vt:lpstr>Arial</vt:lpstr>
      <vt:lpstr>Calibri</vt:lpstr>
      <vt:lpstr>Wingdings</vt:lpstr>
      <vt:lpstr>1_nordridesign.com</vt:lpstr>
      <vt:lpstr>自定义设计方案</vt:lpstr>
      <vt:lpstr>JavaSE模板</vt:lpstr>
      <vt:lpstr>Visio</vt:lpstr>
      <vt:lpstr>第七章 JSP与JavaBean</vt:lpstr>
      <vt:lpstr>本章重点</vt:lpstr>
      <vt:lpstr>学习路线</vt:lpstr>
      <vt:lpstr>本章目标</vt:lpstr>
      <vt:lpstr>7.1.1  JavaBean简介</vt:lpstr>
      <vt:lpstr>JavaBean简介</vt:lpstr>
      <vt:lpstr>JavaBean简介</vt:lpstr>
      <vt:lpstr>7.1.2  JavaBean规范</vt:lpstr>
      <vt:lpstr>JavaBean示例</vt:lpstr>
      <vt:lpstr>7.1.2  JavaBean规范</vt:lpstr>
      <vt:lpstr>JavaBean的属性</vt:lpstr>
      <vt:lpstr>JavaBean的属性</vt:lpstr>
      <vt:lpstr>7.2  在JSP中使用JavaBean</vt:lpstr>
      <vt:lpstr>在JSP中使用JavaBean</vt:lpstr>
      <vt:lpstr>在JSP中使用JavaBean</vt:lpstr>
      <vt:lpstr>7.2.1  &lt;jsp:useBean&gt;元素</vt:lpstr>
      <vt:lpstr>&lt;jsp:useBean&gt;元素实例</vt:lpstr>
      <vt:lpstr>7.2.2  &lt;jsp:setProperty&gt;元素</vt:lpstr>
      <vt:lpstr>&lt;jsp:setProperty&gt;元素</vt:lpstr>
      <vt:lpstr>&lt;jsp:setProperty&gt;元素</vt:lpstr>
      <vt:lpstr>&lt;jsp:setProperty&gt;元素</vt:lpstr>
      <vt:lpstr>&lt;jsp:setProperty&gt;元素</vt:lpstr>
      <vt:lpstr>&lt;jsp:setProperty&gt;元素</vt:lpstr>
      <vt:lpstr>7.2.3  &lt;jsp:getProperty&gt;元素</vt:lpstr>
      <vt:lpstr>7.3.1  使用JavaBean处理Form表单</vt:lpstr>
      <vt:lpstr>本章总结-1</vt:lpstr>
      <vt:lpstr>本章总结-2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炳 张</cp:lastModifiedBy>
  <cp:revision>960</cp:revision>
  <dcterms:created xsi:type="dcterms:W3CDTF">2014-10-31T04:56:07Z</dcterms:created>
  <dcterms:modified xsi:type="dcterms:W3CDTF">2024-05-16T13:19:16Z</dcterms:modified>
</cp:coreProperties>
</file>