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710" r:id="rId8"/>
    <p:sldId id="711" r:id="rId9"/>
    <p:sldId id="712" r:id="rId10"/>
    <p:sldId id="713" r:id="rId11"/>
    <p:sldId id="714" r:id="rId12"/>
    <p:sldId id="715" r:id="rId13"/>
    <p:sldId id="716" r:id="rId14"/>
    <p:sldId id="717" r:id="rId15"/>
    <p:sldId id="718" r:id="rId16"/>
    <p:sldId id="719" r:id="rId17"/>
    <p:sldId id="720" r:id="rId18"/>
    <p:sldId id="721" r:id="rId19"/>
    <p:sldId id="722" r:id="rId20"/>
    <p:sldId id="723" r:id="rId21"/>
    <p:sldId id="724" r:id="rId22"/>
    <p:sldId id="725" r:id="rId23"/>
    <p:sldId id="726" r:id="rId24"/>
    <p:sldId id="727" r:id="rId25"/>
    <p:sldId id="728" r:id="rId26"/>
    <p:sldId id="729" r:id="rId27"/>
    <p:sldId id="730" r:id="rId28"/>
    <p:sldId id="731" r:id="rId29"/>
    <p:sldId id="732" r:id="rId30"/>
    <p:sldId id="733" r:id="rId31"/>
    <p:sldId id="734" r:id="rId32"/>
    <p:sldId id="735" r:id="rId33"/>
    <p:sldId id="736" r:id="rId34"/>
    <p:sldId id="737" r:id="rId35"/>
    <p:sldId id="738" r:id="rId36"/>
    <p:sldId id="739" r:id="rId37"/>
    <p:sldId id="740" r:id="rId38"/>
    <p:sldId id="741" r:id="rId39"/>
    <p:sldId id="742" r:id="rId40"/>
    <p:sldId id="743" r:id="rId41"/>
    <p:sldId id="744" r:id="rId42"/>
    <p:sldId id="745" r:id="rId43"/>
    <p:sldId id="746" r:id="rId44"/>
    <p:sldId id="747" r:id="rId45"/>
    <p:sldId id="748" r:id="rId46"/>
    <p:sldId id="749" r:id="rId47"/>
    <p:sldId id="750" r:id="rId48"/>
    <p:sldId id="751" r:id="rId49"/>
    <p:sldId id="752" r:id="rId50"/>
    <p:sldId id="753" r:id="rId51"/>
    <p:sldId id="754" r:id="rId52"/>
    <p:sldId id="755" r:id="rId53"/>
    <p:sldId id="756" r:id="rId54"/>
    <p:sldId id="757" r:id="rId55"/>
    <p:sldId id="758" r:id="rId56"/>
    <p:sldId id="759" r:id="rId57"/>
    <p:sldId id="760" r:id="rId58"/>
    <p:sldId id="761" r:id="rId59"/>
    <p:sldId id="762" r:id="rId60"/>
    <p:sldId id="763" r:id="rId61"/>
    <p:sldId id="764" r:id="rId62"/>
    <p:sldId id="765" r:id="rId63"/>
    <p:sldId id="766" r:id="rId64"/>
    <p:sldId id="767" r:id="rId65"/>
    <p:sldId id="768" r:id="rId66"/>
    <p:sldId id="769" r:id="rId67"/>
    <p:sldId id="770" r:id="rId68"/>
    <p:sldId id="771" r:id="rId69"/>
    <p:sldId id="772" r:id="rId70"/>
    <p:sldId id="773" r:id="rId71"/>
    <p:sldId id="774" r:id="rId72"/>
    <p:sldId id="775" r:id="rId73"/>
    <p:sldId id="776" r:id="rId74"/>
    <p:sldId id="777" r:id="rId75"/>
    <p:sldId id="778" r:id="rId76"/>
    <p:sldId id="779" r:id="rId77"/>
    <p:sldId id="780" r:id="rId78"/>
    <p:sldId id="781" r:id="rId79"/>
    <p:sldId id="782" r:id="rId80"/>
    <p:sldId id="783" r:id="rId81"/>
    <p:sldId id="784" r:id="rId82"/>
    <p:sldId id="785" r:id="rId83"/>
    <p:sldId id="786" r:id="rId84"/>
    <p:sldId id="787" r:id="rId85"/>
    <p:sldId id="788" r:id="rId86"/>
    <p:sldId id="789" r:id="rId87"/>
    <p:sldId id="790" r:id="rId88"/>
    <p:sldId id="791" r:id="rId89"/>
    <p:sldId id="792" r:id="rId90"/>
    <p:sldId id="793" r:id="rId91"/>
    <p:sldId id="794" r:id="rId92"/>
    <p:sldId id="795" r:id="rId93"/>
    <p:sldId id="796" r:id="rId94"/>
    <p:sldId id="797" r:id="rId95"/>
    <p:sldId id="798" r:id="rId96"/>
    <p:sldId id="799" r:id="rId97"/>
    <p:sldId id="800" r:id="rId98"/>
    <p:sldId id="801" r:id="rId99"/>
    <p:sldId id="802" r:id="rId100"/>
    <p:sldId id="803" r:id="rId101"/>
    <p:sldId id="804" r:id="rId102"/>
    <p:sldId id="262" r:id="rId103"/>
    <p:sldId id="265" r:id="rId104"/>
    <p:sldId id="270" r:id="rId105"/>
    <p:sldId id="271" r:id="rId106"/>
  </p:sldIdLst>
  <p:sldSz cx="9144000" cy="6858000" type="screen4x3"/>
  <p:notesSz cx="6858000" cy="9144000"/>
  <p:defaultTextStyle>
    <a:defPPr>
      <a:defRPr lang="zh-CN"/>
    </a:defPPr>
    <a:lvl1pPr marL="0" lvl="0"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3300"/>
    <a:srgbClr val="CC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738"/>
  </p:normalViewPr>
  <p:slideViewPr>
    <p:cSldViewPr showGuides="1">
      <p:cViewPr varScale="1">
        <p:scale>
          <a:sx n="86" d="100"/>
          <a:sy n="86" d="100"/>
        </p:scale>
        <p:origin x="-570" y="-90"/>
      </p:cViewPr>
      <p:guideLst>
        <p:guide orient="horz" pos="2147"/>
        <p:guide pos="2880"/>
      </p:guideLst>
    </p:cSldViewPr>
  </p:slideViewPr>
  <p:notesTextViewPr>
    <p:cViewPr>
      <p:scale>
        <a:sx n="100" d="100"/>
        <a:sy n="100" d="100"/>
      </p:scale>
      <p:origin x="0" y="0"/>
    </p:cViewPr>
  </p:notesTextViewPr>
  <p:sorterViewPr showFormatting="0">
    <p:cViewPr>
      <p:scale>
        <a:sx n="66" d="100"/>
        <a:sy n="66" d="100"/>
      </p:scale>
      <p:origin x="0" y="597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7698" name="页眉占位符 157697"/>
          <p:cNvSpPr>
            <a:spLocks noGrp="1"/>
          </p:cNvSpPr>
          <p:nvPr>
            <p:ph type="hdr" sz="quarter"/>
          </p:nvPr>
        </p:nvSpPr>
        <p:spPr>
          <a:xfrm>
            <a:off x="0" y="0"/>
            <a:ext cx="2971800" cy="457200"/>
          </a:xfrm>
          <a:prstGeom prst="rect">
            <a:avLst/>
          </a:prstGeom>
          <a:noFill/>
          <a:ln w="9525">
            <a:noFill/>
          </a:ln>
        </p:spPr>
        <p:txBody>
          <a:bodyPr/>
          <a:p>
            <a:pPr lvl="0" fontAlgn="base"/>
            <a:endParaRPr lang="zh-CN" sz="1200" strike="noStrike" noProof="1" dirty="0"/>
          </a:p>
        </p:txBody>
      </p:sp>
      <p:sp>
        <p:nvSpPr>
          <p:cNvPr id="157699" name="日期占位符 157698"/>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34820" name="幻灯片图像占位符 157699"/>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4821" name="文本占位符 157700"/>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57702" name="页脚占位符 157701"/>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sz="1200" strike="noStrike" noProof="1" dirty="0"/>
          </a:p>
        </p:txBody>
      </p:sp>
      <p:sp>
        <p:nvSpPr>
          <p:cNvPr id="157703" name="灯片编号占位符 157702"/>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sz="1200" strike="noStrike" noProof="1" dirty="0">
                <a:latin typeface="Arial" panose="020B0604020202020204" pitchFamily="34" charset="0"/>
                <a:ea typeface="宋体" panose="02010600030101010101" pitchFamily="2" charset="-122"/>
                <a:cs typeface="+mn-ea"/>
              </a:rPr>
            </a:fld>
            <a:endParaRPr 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709633"/>
          <p:cNvSpPr>
            <a:spLocks noRot="1" noTextEdit="1"/>
          </p:cNvSpPr>
          <p:nvPr>
            <p:ph type="sldImg"/>
          </p:nvPr>
        </p:nvSpPr>
        <p:spPr/>
      </p:sp>
      <p:sp>
        <p:nvSpPr>
          <p:cNvPr id="39938" name="文本占位符 709634"/>
          <p:cNvSpPr>
            <a:spLocks noGrp="1"/>
          </p:cNvSpPr>
          <p:nvPr>
            <p:ph type="body"/>
          </p:nvPr>
        </p:nvSpPr>
        <p:spPr/>
        <p:txBody>
          <a:bodyPr anchor="t"/>
          <a:p>
            <a:pPr lvl="0" indent="0"/>
            <a:endParaRPr lang="zh-CN" altLang="en-US" dirty="0"/>
          </a:p>
          <a:p>
            <a:pPr lvl="0" indent="0"/>
            <a:endParaRPr lang="zh-CN" altLang="en-US" dirty="0"/>
          </a:p>
        </p:txBody>
      </p:sp>
      <p:sp>
        <p:nvSpPr>
          <p:cNvPr id="39939" name="灯片编号占位符 1"/>
          <p:cNvSpPr/>
          <p:nvPr>
            <p:ph type="sldNum" sz="quarter"/>
          </p:nvPr>
        </p:nvSpPr>
        <p:spPr>
          <a:xfrm>
            <a:off x="3884613" y="8685213"/>
            <a:ext cx="2971800" cy="457200"/>
          </a:xfrm>
          <a:prstGeom prst="rect">
            <a:avLst/>
          </a:prstGeom>
          <a:noFill/>
          <a:ln w="9525">
            <a:noFill/>
          </a:ln>
        </p:spPr>
        <p:txBody>
          <a:bodyPr anchor="b"/>
          <a:p>
            <a:pPr lvl="0" indent="0" algn="r">
              <a:lnSpc>
                <a:spcPct val="100000"/>
              </a:lnSpc>
              <a:spcBef>
                <a:spcPct val="0"/>
              </a:spcBef>
            </a:pP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a:t>
            </a:r>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681985"/>
          <p:cNvSpPr>
            <a:spLocks noRot="1" noTextEdit="1"/>
          </p:cNvSpPr>
          <p:nvPr>
            <p:ph type="sldImg"/>
          </p:nvPr>
        </p:nvSpPr>
        <p:spPr/>
      </p:sp>
      <p:sp>
        <p:nvSpPr>
          <p:cNvPr id="69634" name="文本占位符 681986"/>
          <p:cNvSpPr>
            <a:spLocks noGrp="1"/>
          </p:cNvSpPr>
          <p:nvPr>
            <p:ph type="body"/>
          </p:nvPr>
        </p:nvSpPr>
        <p:spPr/>
        <p:txBody>
          <a:bodyPr anchor="t"/>
          <a:p>
            <a:pPr lvl="0" indent="0"/>
            <a:endParaRPr lang="zh-CN" altLang="en-US" dirty="0"/>
          </a:p>
        </p:txBody>
      </p:sp>
      <p:sp>
        <p:nvSpPr>
          <p:cNvPr id="69635" name="灯片编号占位符 1"/>
          <p:cNvSpPr/>
          <p:nvPr>
            <p:ph type="sldNum" sz="quarter"/>
          </p:nvPr>
        </p:nvSpPr>
        <p:spPr>
          <a:xfrm>
            <a:off x="3884613" y="8685213"/>
            <a:ext cx="2971800" cy="457200"/>
          </a:xfrm>
          <a:prstGeom prst="rect">
            <a:avLst/>
          </a:prstGeom>
          <a:noFill/>
          <a:ln w="9525">
            <a:noFill/>
          </a:ln>
        </p:spPr>
        <p:txBody>
          <a:bodyPr anchor="b"/>
          <a:p>
            <a:pPr lvl="0" indent="0" algn="r">
              <a:lnSpc>
                <a:spcPct val="100000"/>
              </a:lnSpc>
              <a:spcBef>
                <a:spcPct val="0"/>
              </a:spcBef>
            </a:pP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404813"/>
            <a:ext cx="2060178" cy="57213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04813"/>
            <a:ext cx="6061104" cy="57213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78867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8650" y="4076700"/>
            <a:ext cx="78867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4"/>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6248400" y="6237288"/>
            <a:ext cx="2895600" cy="457200"/>
          </a:xfrm>
        </p:spPr>
        <p:txBody>
          <a:bodyPr/>
          <a:lstStyle>
            <a:lvl1pPr>
              <a:defRPr/>
            </a:lvl1pPr>
          </a:lstStyle>
          <a:p>
            <a:r>
              <a:rPr lang="zh-CN" altLang="en-US"/>
              <a:t>课件制作人：谢希仁</a:t>
            </a:r>
            <a:endParaRPr lang="zh-CN" altLang="en-US"/>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072A0C6F-7667-47BF-845F-FE906E7B92E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6883" y="39655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8" name="页脚占位符 7"/>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9" name="灯片编号占位符 8"/>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4" name="页脚占位符 3"/>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3" name="页脚占位符 2"/>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strike="noStrike"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wmf"/><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68313" y="404813"/>
            <a:ext cx="8229600" cy="1143000"/>
          </a:xfrm>
          <a:prstGeom prst="rect">
            <a:avLst/>
          </a:prstGeom>
          <a:noFill/>
          <a:ln w="9525">
            <a:noFill/>
          </a:ln>
        </p:spPr>
        <p:txBody>
          <a:bodyPr anchor="ctr"/>
          <a:p>
            <a:pPr lvl="0" indent="0"/>
            <a:r>
              <a:rPr lang="zh-CN" altLang="en-US" dirty="0"/>
              <a:t>单击此处编辑母版标题样式</a:t>
            </a:r>
            <a:endParaRPr lang="zh-CN" altLang="en-US" dirty="0"/>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1031" name="矩形 1033"/>
          <p:cNvSpPr/>
          <p:nvPr/>
        </p:nvSpPr>
        <p:spPr>
          <a:xfrm>
            <a:off x="6156325" y="0"/>
            <a:ext cx="2735263" cy="404813"/>
          </a:xfrm>
          <a:prstGeom prst="rect">
            <a:avLst/>
          </a:prstGeom>
        </p:spPr>
        <p:txBody>
          <a:bodyPr wrap="none" fromWordArt="1">
            <a:prstTxWarp prst="textPlain">
              <a:avLst>
                <a:gd name="adj" fmla="val 50000"/>
              </a:avLst>
            </a:prstTxWarp>
            <a:normAutofit/>
          </a:bodyPr>
          <a:p>
            <a:pPr algn="ctr"/>
            <a:r>
              <a:rPr lang="zh-CN" altLang="en-US" sz="20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宋体" panose="02010600030101010101" pitchFamily="2" charset="-122"/>
                <a:ea typeface="宋体" panose="02010600030101010101" pitchFamily="2" charset="-122"/>
              </a:rPr>
              <a:t>计算机网络原理</a:t>
            </a:r>
            <a:endParaRPr lang="zh-CN" altLang="en-US" sz="20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宋体" panose="02010600030101010101" pitchFamily="2" charset="-122"/>
              <a:ea typeface="宋体" panose="02010600030101010101" pitchFamily="2" charset="-122"/>
            </a:endParaRPr>
          </a:p>
        </p:txBody>
      </p:sp>
      <p:sp>
        <p:nvSpPr>
          <p:cNvPr id="1032" name="直接连接符 1034"/>
          <p:cNvSpPr/>
          <p:nvPr/>
        </p:nvSpPr>
        <p:spPr>
          <a:xfrm>
            <a:off x="2411413" y="549275"/>
            <a:ext cx="6732587" cy="0"/>
          </a:xfrm>
          <a:prstGeom prst="line">
            <a:avLst/>
          </a:prstGeom>
          <a:ln w="38100" cap="flat" cmpd="sng">
            <a:solidFill>
              <a:srgbClr val="666699"/>
            </a:solidFill>
            <a:prstDash val="solid"/>
            <a:round/>
            <a:headEnd type="none" w="med" len="med"/>
            <a:tailEnd type="none" w="med" len="med"/>
          </a:ln>
        </p:spPr>
      </p:sp>
      <p:grpSp>
        <p:nvGrpSpPr>
          <p:cNvPr id="1033" name="组合 1043"/>
          <p:cNvGrpSpPr/>
          <p:nvPr userDrawn="1"/>
        </p:nvGrpSpPr>
        <p:grpSpPr>
          <a:xfrm>
            <a:off x="0" y="0"/>
            <a:ext cx="2700338" cy="720725"/>
            <a:chOff x="0" y="0"/>
            <a:chExt cx="1701" cy="454"/>
          </a:xfrm>
        </p:grpSpPr>
        <p:pic>
          <p:nvPicPr>
            <p:cNvPr id="1034" name="图片 1044" descr="燕大蓝色校标"/>
            <p:cNvPicPr>
              <a:picLocks noChangeAspect="1"/>
            </p:cNvPicPr>
            <p:nvPr userDrawn="1"/>
          </p:nvPicPr>
          <p:blipFill>
            <a:blip r:embed="rId14"/>
            <a:stretch>
              <a:fillRect/>
            </a:stretch>
          </p:blipFill>
          <p:spPr>
            <a:xfrm>
              <a:off x="0" y="0"/>
              <a:ext cx="454" cy="454"/>
            </a:xfrm>
            <a:prstGeom prst="rect">
              <a:avLst/>
            </a:prstGeom>
            <a:noFill/>
            <a:ln w="9525">
              <a:noFill/>
            </a:ln>
          </p:spPr>
        </p:pic>
        <p:pic>
          <p:nvPicPr>
            <p:cNvPr id="1035" name="图片 1045" descr="燕山大学彭真字体图片宽松"/>
            <p:cNvPicPr>
              <a:picLocks noChangeAspect="1"/>
            </p:cNvPicPr>
            <p:nvPr userDrawn="1"/>
          </p:nvPicPr>
          <p:blipFill>
            <a:blip r:embed="rId15"/>
            <a:stretch>
              <a:fillRect/>
            </a:stretch>
          </p:blipFill>
          <p:spPr>
            <a:xfrm>
              <a:off x="431" y="84"/>
              <a:ext cx="1270" cy="263"/>
            </a:xfrm>
            <a:prstGeom prst="rect">
              <a:avLst/>
            </a:prstGeom>
            <a:noFill/>
            <a:ln w="9525">
              <a:noFill/>
            </a:ln>
          </p:spPr>
        </p:pic>
      </p:grpSp>
      <p:pic>
        <p:nvPicPr>
          <p:cNvPr id="1036" name="图片 1046" descr="MCj04125640000[1]"/>
          <p:cNvPicPr>
            <a:picLocks noChangeAspect="1"/>
          </p:cNvPicPr>
          <p:nvPr userDrawn="1"/>
        </p:nvPicPr>
        <p:blipFill>
          <a:blip r:embed="rId16"/>
          <a:stretch>
            <a:fillRect/>
          </a:stretch>
        </p:blipFill>
        <p:spPr>
          <a:xfrm>
            <a:off x="0" y="5661025"/>
            <a:ext cx="1063625" cy="1196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000" b="1" i="0" u="none" kern="1200" baseline="0">
          <a:solidFill>
            <a:srgbClr val="A5002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2pPr>
      <a:lvl3pPr marL="914400" lvl="2"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3pPr>
      <a:lvl4pPr marL="1371600" lvl="3"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4pPr>
      <a:lvl5pPr marL="1828800" lvl="4"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5pPr>
      <a:lvl6pPr marL="2286000" lvl="5"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6pPr>
      <a:lvl7pPr marL="2743200" lvl="6"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7pPr>
      <a:lvl8pPr marL="3200400" lvl="7"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8pPr>
      <a:lvl9pPr marL="3657600" lvl="8"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3.vml"/><Relationship Id="rId6" Type="http://schemas.openxmlformats.org/officeDocument/2006/relationships/slideLayout" Target="../slideLayouts/slideLayout13.xml"/><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png"/><Relationship Id="rId1" Type="http://schemas.openxmlformats.org/officeDocument/2006/relationships/image" Target="../media/image7.jpe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slide" Target="slide2.xml"/></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slide" Target="slide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slide" Target="slide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4.vml"/><Relationship Id="rId6" Type="http://schemas.openxmlformats.org/officeDocument/2006/relationships/slideLayout" Target="../slideLayouts/slideLayout13.xml"/><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oleObject" Target="../embeddings/oleObject4.bin"/><Relationship Id="rId2" Type="http://schemas.openxmlformats.org/officeDocument/2006/relationships/image" Target="../media/image8.pn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5.vml"/><Relationship Id="rId6" Type="http://schemas.openxmlformats.org/officeDocument/2006/relationships/slideLayout" Target="../slideLayouts/slideLayout13.xml"/><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pn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6.vml"/><Relationship Id="rId6" Type="http://schemas.openxmlformats.org/officeDocument/2006/relationships/slideLayout" Target="../slideLayouts/slideLayout13.xml"/><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png"/><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slide" Target="slide103.xml"/><Relationship Id="rId4" Type="http://schemas.openxmlformats.org/officeDocument/2006/relationships/slide" Target="slide102.xml"/><Relationship Id="rId3" Type="http://schemas.openxmlformats.org/officeDocument/2006/relationships/slide" Target="slide101.xml"/><Relationship Id="rId2" Type="http://schemas.openxmlformats.org/officeDocument/2006/relationships/slide" Target="slide100.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slide" Target="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13.wmf"/><Relationship Id="rId1" Type="http://schemas.openxmlformats.org/officeDocument/2006/relationships/slide" Target="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9" Type="http://schemas.openxmlformats.org/officeDocument/2006/relationships/slide" Target="slide98.xml"/><Relationship Id="rId8" Type="http://schemas.openxmlformats.org/officeDocument/2006/relationships/slide" Target="slide79.xml"/><Relationship Id="rId7" Type="http://schemas.openxmlformats.org/officeDocument/2006/relationships/slide" Target="slide76.xml"/><Relationship Id="rId6" Type="http://schemas.openxmlformats.org/officeDocument/2006/relationships/image" Target="../media/image5.wmf"/><Relationship Id="rId5" Type="http://schemas.openxmlformats.org/officeDocument/2006/relationships/slide" Target="slide2.xml"/><Relationship Id="rId4" Type="http://schemas.openxmlformats.org/officeDocument/2006/relationships/slide" Target="slide61.xml"/><Relationship Id="rId3" Type="http://schemas.openxmlformats.org/officeDocument/2006/relationships/slide" Target="slide1.xml"/><Relationship Id="rId2" Type="http://schemas.openxmlformats.org/officeDocument/2006/relationships/slide" Target="slide5.xml"/><Relationship Id="rId10" Type="http://schemas.openxmlformats.org/officeDocument/2006/relationships/slideLayout" Target="../slideLayouts/slideLayout2.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3.xml"/><Relationship Id="rId4" Type="http://schemas.openxmlformats.org/officeDocument/2006/relationships/slide" Target="slide53.xml"/><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 Target="slide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6.xml"/><Relationship Id="rId2" Type="http://schemas.openxmlformats.org/officeDocument/2006/relationships/image" Target="../media/image13.wmf"/><Relationship Id="rId1" Type="http://schemas.openxmlformats.org/officeDocument/2006/relationships/slide" Target="slide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image" Target="../media/image17.wmf"/><Relationship Id="rId4" Type="http://schemas.openxmlformats.org/officeDocument/2006/relationships/image" Target="../media/image9.wmf"/><Relationship Id="rId3" Type="http://schemas.openxmlformats.org/officeDocument/2006/relationships/oleObject" Target="../embeddings/oleObject7.bin"/><Relationship Id="rId2" Type="http://schemas.openxmlformats.org/officeDocument/2006/relationships/image" Target="../media/image16.png"/><Relationship Id="rId1" Type="http://schemas.openxmlformats.org/officeDocument/2006/relationships/image" Target="../media/image7.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6.xml"/><Relationship Id="rId2" Type="http://schemas.openxmlformats.org/officeDocument/2006/relationships/image" Target="../media/image13.wmf"/><Relationship Id="rId1" Type="http://schemas.openxmlformats.org/officeDocument/2006/relationships/slide" Target="slide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slide" Target="slide3.xml"/><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9.wmf"/><Relationship Id="rId4" Type="http://schemas.openxmlformats.org/officeDocument/2006/relationships/oleObject" Target="../embeddings/oleObject8.bin"/><Relationship Id="rId3" Type="http://schemas.openxmlformats.org/officeDocument/2006/relationships/image" Target="../media/image20.wmf"/><Relationship Id="rId2" Type="http://schemas.openxmlformats.org/officeDocument/2006/relationships/image" Target="../media/image19.wmf"/><Relationship Id="rId11" Type="http://schemas.openxmlformats.org/officeDocument/2006/relationships/vmlDrawing" Target="../drawings/vmlDrawing8.vml"/><Relationship Id="rId10" Type="http://schemas.openxmlformats.org/officeDocument/2006/relationships/slideLayout" Target="../slideLayouts/slideLayout6.xml"/><Relationship Id="rId1" Type="http://schemas.openxmlformats.org/officeDocument/2006/relationships/image" Target="../media/image18.wmf"/></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slide" Target="slide3.xml"/><Relationship Id="rId5" Type="http://schemas.openxmlformats.org/officeDocument/2006/relationships/slide" Target="slide96.xml"/><Relationship Id="rId4" Type="http://schemas.openxmlformats.org/officeDocument/2006/relationships/slide" Target="slide94.xml"/><Relationship Id="rId3" Type="http://schemas.openxmlformats.org/officeDocument/2006/relationships/slide" Target="slide93.xml"/><Relationship Id="rId2" Type="http://schemas.openxmlformats.org/officeDocument/2006/relationships/slide" Target="slide85.xml"/><Relationship Id="rId1" Type="http://schemas.openxmlformats.org/officeDocument/2006/relationships/slide" Target="slide8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1.vml"/><Relationship Id="rId6" Type="http://schemas.openxmlformats.org/officeDocument/2006/relationships/slideLayout" Target="../slideLayouts/slideLayout6.xml"/><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image" Target="../media/image7.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3.wmf"/><Relationship Id="rId7" Type="http://schemas.openxmlformats.org/officeDocument/2006/relationships/slide" Target="slide79.xml"/><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image" Target="../media/image24.wmf"/><Relationship Id="rId2" Type="http://schemas.openxmlformats.org/officeDocument/2006/relationships/oleObject" Target="../embeddings/oleObject9.bin"/><Relationship Id="rId11" Type="http://schemas.openxmlformats.org/officeDocument/2006/relationships/notesSlide" Target="../notesSlides/notesSlide35.xml"/><Relationship Id="rId10" Type="http://schemas.openxmlformats.org/officeDocument/2006/relationships/vmlDrawing" Target="../drawings/vmlDrawing9.vml"/><Relationship Id="rId1" Type="http://schemas.openxmlformats.org/officeDocument/2006/relationships/image" Target="../media/image23.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6.xml"/><Relationship Id="rId2" Type="http://schemas.openxmlformats.org/officeDocument/2006/relationships/image" Target="../media/image17.wmf"/><Relationship Id="rId1" Type="http://schemas.openxmlformats.org/officeDocument/2006/relationships/image" Target="../media/image16.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2.vml"/><Relationship Id="rId6" Type="http://schemas.openxmlformats.org/officeDocument/2006/relationships/slideLayout" Target="../slideLayouts/slideLayout13.xml"/><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png"/><Relationship Id="rId1" Type="http://schemas.openxmlformats.org/officeDocument/2006/relationships/image" Target="../media/image7.jpeg"/></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7.wmf"/></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slide" Target="slide79.xml"/></Relationships>
</file>

<file path=ppt/slides/_rels/slide92.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6.xml"/><Relationship Id="rId5" Type="http://schemas.openxmlformats.org/officeDocument/2006/relationships/image" Target="../media/image26.wmf"/><Relationship Id="rId4" Type="http://schemas.openxmlformats.org/officeDocument/2006/relationships/oleObject" Target="../embeddings/oleObject12.bin"/><Relationship Id="rId3" Type="http://schemas.openxmlformats.org/officeDocument/2006/relationships/image" Target="../media/image24.wmf"/><Relationship Id="rId2" Type="http://schemas.openxmlformats.org/officeDocument/2006/relationships/oleObject" Target="../embeddings/oleObject11.bin"/><Relationship Id="rId1" Type="http://schemas.openxmlformats.org/officeDocument/2006/relationships/image" Target="../media/image25.jpe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slide" Target="slide7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slide" Target="slide79.xml"/><Relationship Id="rId4" Type="http://schemas.openxmlformats.org/officeDocument/2006/relationships/oleObject" Target="../embeddings/oleObject14.bin"/><Relationship Id="rId3" Type="http://schemas.openxmlformats.org/officeDocument/2006/relationships/image" Target="../media/image26.wmf"/><Relationship Id="rId2" Type="http://schemas.openxmlformats.org/officeDocument/2006/relationships/oleObject" Target="../embeddings/oleObject13.bin"/><Relationship Id="rId1" Type="http://schemas.openxmlformats.org/officeDocument/2006/relationships/image" Target="../media/image27.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slide" Target="slide7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049"/>
          <p:cNvSpPr>
            <a:spLocks noGrp="1"/>
          </p:cNvSpPr>
          <p:nvPr>
            <p:ph type="ctrTitle"/>
          </p:nvPr>
        </p:nvSpPr>
        <p:spPr>
          <a:xfrm>
            <a:off x="685800" y="2120900"/>
            <a:ext cx="7772400" cy="1470025"/>
          </a:xfrm>
        </p:spPr>
        <p:txBody>
          <a:bodyPr anchor="ctr"/>
          <a:p>
            <a:pPr defTabSz="914400">
              <a:buNone/>
            </a:pPr>
            <a:r>
              <a:rPr lang="zh-CN" altLang="en-US" sz="4000" kern="1200" baseline="0" dirty="0">
                <a:latin typeface="+mj-lt"/>
                <a:ea typeface="+mj-ea"/>
                <a:cs typeface="+mj-cs"/>
              </a:rPr>
              <a:t>计算机网络原理</a:t>
            </a:r>
            <a:endParaRPr lang="zh-CN" altLang="en-US" sz="4000" kern="1200" baseline="0" dirty="0">
              <a:latin typeface="+mj-lt"/>
              <a:ea typeface="+mj-ea"/>
              <a:cs typeface="+mj-cs"/>
            </a:endParaRPr>
          </a:p>
        </p:txBody>
      </p:sp>
      <p:sp>
        <p:nvSpPr>
          <p:cNvPr id="35842" name="副标题 2050"/>
          <p:cNvSpPr>
            <a:spLocks noGrp="1"/>
          </p:cNvSpPr>
          <p:nvPr>
            <p:ph type="subTitle" idx="1"/>
          </p:nvPr>
        </p:nvSpPr>
        <p:spPr>
          <a:xfrm>
            <a:off x="1371600" y="3886200"/>
            <a:ext cx="6400800" cy="1752600"/>
          </a:xfrm>
        </p:spPr>
        <p:txBody>
          <a:bodyPr anchor="t"/>
          <a:p>
            <a:pPr defTabSz="914400"/>
            <a:r>
              <a:rPr lang="zh-CN" altLang="en-US" sz="3200" dirty="0" smtClean="0">
                <a:sym typeface="+mn-ea"/>
              </a:rPr>
              <a:t>第 </a:t>
            </a:r>
            <a:r>
              <a:rPr lang="en-US" altLang="zh-CN" sz="3200" dirty="0" smtClean="0">
                <a:sym typeface="+mn-ea"/>
              </a:rPr>
              <a:t>9 </a:t>
            </a:r>
            <a:r>
              <a:rPr lang="zh-CN" altLang="en-US" sz="3200" dirty="0" smtClean="0">
                <a:sym typeface="+mn-ea"/>
              </a:rPr>
              <a:t>章  </a:t>
            </a:r>
            <a:br>
              <a:rPr lang="en-US" altLang="zh-CN" sz="3200" dirty="0" smtClean="0">
                <a:sym typeface="+mn-ea"/>
              </a:rPr>
            </a:br>
            <a:r>
              <a:rPr lang="zh-CN" altLang="zh-CN" sz="3200" dirty="0" smtClean="0">
                <a:sym typeface="+mn-ea"/>
              </a:rPr>
              <a:t>无线网络和移动网络</a:t>
            </a:r>
            <a:endParaRPr lang="zh-CN" altLang="en-US" sz="3200" kern="1200" baseline="0" dirty="0">
              <a:latin typeface="+mn-lt"/>
              <a:ea typeface="+mn-ea"/>
              <a:cs typeface="+mn-cs"/>
            </a:endParaRPr>
          </a:p>
        </p:txBody>
      </p:sp>
      <p:sp>
        <p:nvSpPr>
          <p:cNvPr id="35843" name="页脚占位符 1"/>
          <p:cNvSpPr/>
          <p:nvPr>
            <p:ph type="ftr" sz="quarter" idx="11"/>
          </p:nvPr>
        </p:nvSpPr>
        <p:spPr/>
        <p:txBody>
          <a:bodyPr anchor="t"/>
          <a:lstStyle>
            <a:lvl1pPr marL="0" lvl="0"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fld id="{9A0DB2DC-4C9A-4742-B13C-FB6460FD3503}" type="slidenum">
              <a:rPr lang="zh-CN" altLang="en-US" sz="1400" dirty="0"/>
            </a:fld>
            <a:endParaRPr lang="zh-CN"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84" name="Text Box 16"/>
          <p:cNvSpPr txBox="1">
            <a:spLocks noChangeArrowheads="1"/>
          </p:cNvSpPr>
          <p:nvPr/>
        </p:nvSpPr>
        <p:spPr bwMode="auto">
          <a:xfrm>
            <a:off x="675058" y="370743"/>
            <a:ext cx="7763723" cy="807720"/>
          </a:xfrm>
          <a:prstGeom prst="rect">
            <a:avLst/>
          </a:prstGeom>
          <a:solidFill>
            <a:srgbClr val="66FF66"/>
          </a:solidFill>
          <a:ln>
            <a:solidFill>
              <a:srgbClr val="000099"/>
            </a:solidFill>
          </a:ln>
        </p:spPr>
        <p:txBody>
          <a:bodyPr wrap="square">
            <a:spAutoFit/>
          </a:bodyPr>
          <a:lstStyle>
            <a:defPPr>
              <a:defRPr lang="zh-CN"/>
            </a:defPPr>
            <a:lvl1pPr algn="ctr">
              <a:defRPr sz="2800" b="1">
                <a:solidFill>
                  <a:schemeClr val="tx2"/>
                </a:solidFill>
                <a:latin typeface="+mn-lt"/>
                <a:ea typeface="+mn-ea"/>
              </a:defRPr>
            </a:lvl1pPr>
          </a:lstStyle>
          <a:p>
            <a:r>
              <a:rPr lang="zh-CN" altLang="en-US" sz="2585" dirty="0"/>
              <a:t>基本服务集内的基站叫做</a:t>
            </a:r>
            <a:r>
              <a:rPr lang="zh-CN" altLang="en-US" sz="2585" dirty="0">
                <a:solidFill>
                  <a:srgbClr val="C00000"/>
                </a:solidFill>
              </a:rPr>
              <a:t>接入点 </a:t>
            </a:r>
            <a:r>
              <a:rPr lang="en-US" altLang="zh-CN" sz="2585" dirty="0">
                <a:solidFill>
                  <a:srgbClr val="C00000"/>
                </a:solidFill>
              </a:rPr>
              <a:t>AP </a:t>
            </a:r>
            <a:r>
              <a:rPr lang="en-US" altLang="zh-CN" sz="2585" dirty="0"/>
              <a:t>(Access Point)</a:t>
            </a:r>
            <a:endParaRPr lang="en-US" altLang="zh-CN" sz="2585" dirty="0"/>
          </a:p>
          <a:p>
            <a:r>
              <a:rPr lang="zh-CN" altLang="en-US" sz="2585" dirty="0"/>
              <a:t>其作用和网桥相似。</a:t>
            </a:r>
            <a:endParaRPr lang="zh-CN" altLang="en-US" sz="2585" dirty="0"/>
          </a:p>
        </p:txBody>
      </p:sp>
      <p:sp>
        <p:nvSpPr>
          <p:cNvPr id="339987" name="Text Box 19"/>
          <p:cNvSpPr txBox="1">
            <a:spLocks noChangeArrowheads="1"/>
          </p:cNvSpPr>
          <p:nvPr/>
        </p:nvSpPr>
        <p:spPr bwMode="auto">
          <a:xfrm>
            <a:off x="414600" y="1292469"/>
            <a:ext cx="8400524" cy="807720"/>
          </a:xfrm>
          <a:prstGeom prst="rect">
            <a:avLst/>
          </a:prstGeom>
          <a:solidFill>
            <a:srgbClr val="00FFFF"/>
          </a:solidFill>
          <a:ln>
            <a:solidFill>
              <a:srgbClr val="000099"/>
            </a:solidFill>
          </a:ln>
        </p:spPr>
        <p:txBody>
          <a:bodyPr wrap="square">
            <a:spAutoFit/>
          </a:bodyPr>
          <a:lstStyle>
            <a:defPPr>
              <a:defRPr lang="zh-CN"/>
            </a:defPPr>
            <a:lvl1pPr algn="ctr">
              <a:defRPr sz="2800" b="1">
                <a:solidFill>
                  <a:schemeClr val="tx2"/>
                </a:solidFill>
                <a:latin typeface="+mn-lt"/>
                <a:ea typeface="+mn-ea"/>
              </a:defRPr>
            </a:lvl1pPr>
          </a:lstStyle>
          <a:p>
            <a:r>
              <a:rPr lang="zh-CN" altLang="en-US" sz="2585" dirty="0"/>
              <a:t>当网络管理员安装 </a:t>
            </a:r>
            <a:r>
              <a:rPr lang="en-US" altLang="zh-CN" sz="2585" dirty="0"/>
              <a:t>AP </a:t>
            </a:r>
            <a:r>
              <a:rPr lang="zh-CN" altLang="en-US" sz="2585" dirty="0"/>
              <a:t>时，必须为该 </a:t>
            </a:r>
            <a:r>
              <a:rPr lang="en-US" altLang="zh-CN" sz="2585" dirty="0"/>
              <a:t>AP </a:t>
            </a:r>
            <a:r>
              <a:rPr lang="zh-CN" altLang="en-US" sz="2585" dirty="0"/>
              <a:t>分配</a:t>
            </a:r>
            <a:endParaRPr lang="zh-CN" altLang="en-US" sz="2585" dirty="0"/>
          </a:p>
          <a:p>
            <a:r>
              <a:rPr lang="zh-CN" altLang="en-US" sz="2585" dirty="0"/>
              <a:t>一个不超过 </a:t>
            </a:r>
            <a:r>
              <a:rPr lang="en-US" altLang="zh-CN" sz="2585" dirty="0"/>
              <a:t>32 </a:t>
            </a:r>
            <a:r>
              <a:rPr lang="zh-CN" altLang="en-US" sz="2585" dirty="0"/>
              <a:t>字节的</a:t>
            </a:r>
            <a:r>
              <a:rPr lang="zh-CN" altLang="en-US" sz="2585" dirty="0">
                <a:solidFill>
                  <a:srgbClr val="C00000"/>
                </a:solidFill>
              </a:rPr>
              <a:t>服务集标识符 </a:t>
            </a:r>
            <a:r>
              <a:rPr lang="en-US" altLang="zh-CN" sz="2585" dirty="0">
                <a:solidFill>
                  <a:srgbClr val="C00000"/>
                </a:solidFill>
              </a:rPr>
              <a:t>SSID </a:t>
            </a:r>
            <a:r>
              <a:rPr lang="zh-CN" altLang="en-US" sz="2585" dirty="0"/>
              <a:t>和一个信道。 </a:t>
            </a:r>
            <a:endParaRPr lang="zh-CN" altLang="en-US" sz="2585" dirty="0"/>
          </a:p>
        </p:txBody>
      </p:sp>
      <p:grpSp>
        <p:nvGrpSpPr>
          <p:cNvPr id="2" name="组合 1"/>
          <p:cNvGrpSpPr/>
          <p:nvPr/>
        </p:nvGrpSpPr>
        <p:grpSpPr>
          <a:xfrm>
            <a:off x="317988" y="2386370"/>
            <a:ext cx="8773899" cy="3701387"/>
            <a:chOff x="344487" y="2299484"/>
            <a:chExt cx="9505057" cy="4009836"/>
          </a:xfrm>
        </p:grpSpPr>
        <p:sp>
          <p:nvSpPr>
            <p:cNvPr id="16" name="AutoShape 519"/>
            <p:cNvSpPr>
              <a:spLocks noChangeArrowheads="1"/>
            </p:cNvSpPr>
            <p:nvPr/>
          </p:nvSpPr>
          <p:spPr bwMode="auto">
            <a:xfrm>
              <a:off x="344487" y="3217746"/>
              <a:ext cx="9321717" cy="3091574"/>
            </a:xfrm>
            <a:prstGeom prst="roundRect">
              <a:avLst>
                <a:gd name="adj" fmla="val 13253"/>
              </a:avLst>
            </a:prstGeom>
            <a:solidFill>
              <a:srgbClr val="FFFF66"/>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sp>
          <p:nvSpPr>
            <p:cNvPr id="17" name="Oval 19"/>
            <p:cNvSpPr>
              <a:spLocks noChangeArrowheads="1"/>
            </p:cNvSpPr>
            <p:nvPr/>
          </p:nvSpPr>
          <p:spPr bwMode="auto">
            <a:xfrm>
              <a:off x="582272" y="3735703"/>
              <a:ext cx="4685842" cy="2325636"/>
            </a:xfrm>
            <a:prstGeom prst="ellipse">
              <a:avLst/>
            </a:prstGeom>
            <a:solidFill>
              <a:srgbClr val="66FF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4704" y="34206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3758064"/>
              <a:ext cx="4362468" cy="2303275"/>
            </a:xfrm>
            <a:prstGeom prst="ellipse">
              <a:avLst/>
            </a:prstGeom>
            <a:solidFill>
              <a:srgbClr val="FF99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grpSp>
          <p:nvGrpSpPr>
            <p:cNvPr id="20" name="Group 425"/>
            <p:cNvGrpSpPr/>
            <p:nvPr/>
          </p:nvGrpSpPr>
          <p:grpSpPr bwMode="auto">
            <a:xfrm>
              <a:off x="941756" y="4535905"/>
              <a:ext cx="710422" cy="589759"/>
              <a:chOff x="762" y="2391"/>
              <a:chExt cx="423" cy="312"/>
            </a:xfrm>
          </p:grpSpPr>
          <p:grpSp>
            <p:nvGrpSpPr>
              <p:cNvPr id="148" name="Group 316"/>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57" name="Picture 31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9" name="Group 424"/>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21" name="Text Box 45"/>
            <p:cNvSpPr txBox="1">
              <a:spLocks noChangeArrowheads="1"/>
            </p:cNvSpPr>
            <p:nvPr/>
          </p:nvSpPr>
          <p:spPr bwMode="auto">
            <a:xfrm>
              <a:off x="7282725" y="4045470"/>
              <a:ext cx="1477645"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dirty="0">
                  <a:solidFill>
                    <a:srgbClr val="000099"/>
                  </a:solidFill>
                  <a:latin typeface="+mn-lt"/>
                  <a:ea typeface="+mn-ea"/>
                </a:rPr>
                <a:t>基本服务集</a:t>
              </a:r>
              <a:endParaRPr lang="zh-CN" altLang="en-US" sz="1845" b="1" dirty="0">
                <a:solidFill>
                  <a:srgbClr val="000099"/>
                </a:solidFill>
                <a:latin typeface="+mn-lt"/>
                <a:ea typeface="+mn-ea"/>
              </a:endParaRPr>
            </a:p>
            <a:p>
              <a:pPr eaLnBrk="1" hangingPunct="1">
                <a:lnSpc>
                  <a:spcPct val="85000"/>
                </a:lnSpc>
              </a:pPr>
              <a:r>
                <a:rPr lang="zh-CN" altLang="en-US" sz="1845" b="1" dirty="0">
                  <a:solidFill>
                    <a:srgbClr val="000099"/>
                  </a:solidFill>
                  <a:latin typeface="+mn-lt"/>
                  <a:ea typeface="+mn-ea"/>
                </a:rPr>
                <a:t>       </a:t>
              </a:r>
              <a:r>
                <a:rPr lang="en-US" altLang="zh-CN" sz="1845" b="1" dirty="0">
                  <a:solidFill>
                    <a:srgbClr val="000099"/>
                  </a:solidFill>
                  <a:latin typeface="+mn-lt"/>
                  <a:ea typeface="+mn-ea"/>
                </a:rPr>
                <a:t>BSS</a:t>
              </a:r>
              <a:endParaRPr lang="en-US" altLang="zh-CN" sz="1845" b="1" dirty="0">
                <a:solidFill>
                  <a:srgbClr val="000099"/>
                </a:solidFill>
                <a:latin typeface="+mn-lt"/>
                <a:ea typeface="+mn-ea"/>
              </a:endParaRPr>
            </a:p>
          </p:txBody>
        </p:sp>
        <p:sp>
          <p:nvSpPr>
            <p:cNvPr id="22" name="Text Box 46"/>
            <p:cNvSpPr txBox="1">
              <a:spLocks noChangeArrowheads="1"/>
            </p:cNvSpPr>
            <p:nvPr/>
          </p:nvSpPr>
          <p:spPr bwMode="auto">
            <a:xfrm>
              <a:off x="588904" y="3223439"/>
              <a:ext cx="1733550" cy="65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45" b="1" dirty="0">
                  <a:solidFill>
                    <a:srgbClr val="000099"/>
                  </a:solidFill>
                  <a:latin typeface="+mn-lt"/>
                  <a:ea typeface="+mn-ea"/>
                </a:rPr>
                <a:t>扩展的服务集</a:t>
              </a:r>
              <a:endParaRPr lang="zh-CN" altLang="en-US" sz="1845" b="1" dirty="0">
                <a:solidFill>
                  <a:srgbClr val="000099"/>
                </a:solidFill>
                <a:latin typeface="+mn-lt"/>
                <a:ea typeface="+mn-ea"/>
              </a:endParaRPr>
            </a:p>
            <a:p>
              <a:pPr algn="ctr" eaLnBrk="1" hangingPunct="1"/>
              <a:r>
                <a:rPr lang="en-US" altLang="zh-CN" sz="1845" b="1" dirty="0">
                  <a:solidFill>
                    <a:srgbClr val="000099"/>
                  </a:solidFill>
                  <a:latin typeface="+mn-lt"/>
                  <a:ea typeface="+mn-ea"/>
                </a:rPr>
                <a:t>ESS</a:t>
              </a:r>
              <a:endParaRPr lang="en-US" altLang="zh-CN" sz="1845" b="1" dirty="0">
                <a:solidFill>
                  <a:srgbClr val="000099"/>
                </a:solidFill>
                <a:latin typeface="+mn-lt"/>
                <a:ea typeface="+mn-ea"/>
              </a:endParaRPr>
            </a:p>
          </p:txBody>
        </p:sp>
        <p:sp>
          <p:nvSpPr>
            <p:cNvPr id="23" name="Text Box 175"/>
            <p:cNvSpPr txBox="1">
              <a:spLocks noChangeArrowheads="1"/>
            </p:cNvSpPr>
            <p:nvPr/>
          </p:nvSpPr>
          <p:spPr bwMode="auto">
            <a:xfrm>
              <a:off x="776536" y="4649320"/>
              <a:ext cx="381794" cy="34533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endParaRPr lang="en-US" altLang="zh-CN" sz="1845" b="1" dirty="0">
                <a:solidFill>
                  <a:srgbClr val="FF0000"/>
                </a:solidFill>
                <a:latin typeface="+mn-lt"/>
                <a:ea typeface="+mn-ea"/>
              </a:endParaRPr>
            </a:p>
          </p:txBody>
        </p:sp>
        <p:sp>
          <p:nvSpPr>
            <p:cNvPr id="24" name="Text Box 176"/>
            <p:cNvSpPr txBox="1">
              <a:spLocks noChangeArrowheads="1"/>
            </p:cNvSpPr>
            <p:nvPr/>
          </p:nvSpPr>
          <p:spPr bwMode="auto">
            <a:xfrm>
              <a:off x="8450741" y="4906395"/>
              <a:ext cx="38179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FF0000"/>
                  </a:solidFill>
                  <a:latin typeface="+mn-lt"/>
                  <a:ea typeface="+mn-ea"/>
                </a:rPr>
                <a:t>B</a:t>
              </a:r>
              <a:endParaRPr lang="en-US" altLang="zh-CN" sz="1845" b="1">
                <a:solidFill>
                  <a:srgbClr val="FF0000"/>
                </a:solidFill>
                <a:latin typeface="+mn-lt"/>
                <a:ea typeface="+mn-ea"/>
              </a:endParaRPr>
            </a:p>
          </p:txBody>
        </p:sp>
        <p:sp>
          <p:nvSpPr>
            <p:cNvPr id="25" name="Line 177"/>
            <p:cNvSpPr>
              <a:spLocks noChangeShapeType="1"/>
            </p:cNvSpPr>
            <p:nvPr/>
          </p:nvSpPr>
          <p:spPr bwMode="auto">
            <a:xfrm>
              <a:off x="1398576" y="4964992"/>
              <a:ext cx="5330691" cy="599211"/>
            </a:xfrm>
            <a:prstGeom prst="line">
              <a:avLst/>
            </a:prstGeom>
            <a:noFill/>
            <a:ln w="76200">
              <a:solidFill>
                <a:srgbClr val="0000FF"/>
              </a:solidFill>
              <a:prstDash val="sysDot"/>
              <a:roun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26" name="AutoShape 180"/>
            <p:cNvSpPr>
              <a:spLocks noChangeArrowheads="1"/>
            </p:cNvSpPr>
            <p:nvPr/>
          </p:nvSpPr>
          <p:spPr bwMode="auto">
            <a:xfrm>
              <a:off x="4676934" y="57078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ln>
            <a:effectLst>
              <a:outerShdw dist="28398" dir="3806097" algn="ctr" rotWithShape="0">
                <a:schemeClr val="bg2"/>
              </a:outerShdw>
            </a:effectLst>
          </p:spPr>
          <p:txBody>
            <a:bodyPr/>
            <a:lstStyle/>
            <a:p>
              <a:pPr algn="ctr">
                <a:defRPr/>
              </a:pPr>
              <a:endParaRPr lang="zh-CN" altLang="zh-CN" sz="1845" b="1">
                <a:solidFill>
                  <a:srgbClr val="000099"/>
                </a:solidFill>
                <a:latin typeface="+mn-lt"/>
                <a:ea typeface="+mn-ea"/>
              </a:endParaRPr>
            </a:p>
          </p:txBody>
        </p:sp>
        <p:sp>
          <p:nvSpPr>
            <p:cNvPr id="27" name="Text Box 178"/>
            <p:cNvSpPr txBox="1">
              <a:spLocks noChangeArrowheads="1"/>
            </p:cNvSpPr>
            <p:nvPr/>
          </p:nvSpPr>
          <p:spPr bwMode="auto">
            <a:xfrm>
              <a:off x="4664968" y="5723516"/>
              <a:ext cx="7099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漫游</a:t>
              </a:r>
              <a:endParaRPr lang="zh-CN" altLang="en-US" sz="1845" b="1" dirty="0">
                <a:solidFill>
                  <a:srgbClr val="000099"/>
                </a:solidFill>
                <a:latin typeface="+mn-lt"/>
                <a:ea typeface="+mn-ea"/>
              </a:endParaRPr>
            </a:p>
          </p:txBody>
        </p:sp>
        <p:sp>
          <p:nvSpPr>
            <p:cNvPr id="28" name="Line 187"/>
            <p:cNvSpPr>
              <a:spLocks noChangeShapeType="1"/>
            </p:cNvSpPr>
            <p:nvPr/>
          </p:nvSpPr>
          <p:spPr bwMode="auto">
            <a:xfrm flipV="1">
              <a:off x="2844614" y="2844056"/>
              <a:ext cx="578919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30" name="Freeform 288"/>
            <p:cNvSpPr/>
            <p:nvPr/>
          </p:nvSpPr>
          <p:spPr bwMode="auto">
            <a:xfrm>
              <a:off x="2846294" y="31635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1" name="Freeform 291"/>
            <p:cNvSpPr/>
            <p:nvPr/>
          </p:nvSpPr>
          <p:spPr bwMode="auto">
            <a:xfrm>
              <a:off x="3607101"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2" name="Freeform 293"/>
            <p:cNvSpPr/>
            <p:nvPr/>
          </p:nvSpPr>
          <p:spPr bwMode="auto">
            <a:xfrm>
              <a:off x="2846294" y="35794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3" name="Freeform 294"/>
            <p:cNvSpPr/>
            <p:nvPr/>
          </p:nvSpPr>
          <p:spPr bwMode="auto">
            <a:xfrm>
              <a:off x="3607101"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graphicFrame>
          <p:nvGraphicFramePr>
            <p:cNvPr id="34" name="Object 295"/>
            <p:cNvGraphicFramePr>
              <a:graphicFrameLocks noChangeAspect="1"/>
            </p:cNvGraphicFramePr>
            <p:nvPr/>
          </p:nvGraphicFramePr>
          <p:xfrm>
            <a:off x="8405396" y="2299484"/>
            <a:ext cx="1444148" cy="847341"/>
          </p:xfrm>
          <a:graphic>
            <a:graphicData uri="http://schemas.openxmlformats.org/presentationml/2006/ole">
              <mc:AlternateContent xmlns:mc="http://schemas.openxmlformats.org/markup-compatibility/2006">
                <mc:Choice xmlns:v="urn:schemas-microsoft-com:vml" Requires="v">
                  <p:oleObj spid="_x0000_s3073" name="VISIO" r:id="rId3" imgW="3514725" imgH="2009775" progId="">
                    <p:embed/>
                  </p:oleObj>
                </mc:Choice>
                <mc:Fallback>
                  <p:oleObj name="VISIO" r:id="rId3" imgW="3514725" imgH="2009775" progId="">
                    <p:embed/>
                    <p:pic>
                      <p:nvPicPr>
                        <p:cNvPr id="0" name="图片 3072"/>
                        <p:cNvPicPr>
                          <a:picLocks noChangeAspect="1"/>
                        </p:cNvPicPr>
                        <p:nvPr/>
                      </p:nvPicPr>
                      <p:blipFill>
                        <a:blip r:embed="rId4"/>
                        <a:stretch>
                          <a:fillRect/>
                        </a:stretch>
                      </p:blipFill>
                      <p:spPr>
                        <a:xfrm>
                          <a:off x="8405396" y="2299484"/>
                          <a:ext cx="1444148" cy="847341"/>
                        </a:xfrm>
                        <a:prstGeom prst="rect">
                          <a:avLst/>
                        </a:prstGeom>
                        <a:noFill/>
                        <a:ln w="9525">
                          <a:noFill/>
                        </a:ln>
                        <a:effectLst>
                          <a:outerShdw dist="25400" dir="5400000" algn="ctr" rotWithShape="0">
                            <a:srgbClr val="1C1C1C"/>
                          </a:outerShdw>
                        </a:effectLst>
                      </p:spPr>
                    </p:pic>
                  </p:oleObj>
                </mc:Fallback>
              </mc:AlternateContent>
            </a:graphicData>
          </a:graphic>
        </p:graphicFrame>
        <p:pic>
          <p:nvPicPr>
            <p:cNvPr id="35" name="Picture 297"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9704" y="3507606"/>
              <a:ext cx="792718" cy="742869"/>
            </a:xfrm>
            <a:prstGeom prst="rect">
              <a:avLst/>
            </a:prstGeom>
            <a:noFill/>
            <a:ln>
              <a:noFill/>
            </a:ln>
          </p:spPr>
        </p:pic>
        <p:sp>
          <p:nvSpPr>
            <p:cNvPr id="37" name="Line 49"/>
            <p:cNvSpPr>
              <a:spLocks noChangeShapeType="1"/>
            </p:cNvSpPr>
            <p:nvPr/>
          </p:nvSpPr>
          <p:spPr bwMode="auto">
            <a:xfrm flipV="1">
              <a:off x="6578114" y="2844056"/>
              <a:ext cx="0" cy="10349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38" name="Text Box 190"/>
            <p:cNvSpPr txBox="1">
              <a:spLocks noChangeArrowheads="1"/>
            </p:cNvSpPr>
            <p:nvPr/>
          </p:nvSpPr>
          <p:spPr bwMode="auto">
            <a:xfrm>
              <a:off x="8553400" y="2485891"/>
              <a:ext cx="1118553" cy="39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15" b="1" dirty="0">
                  <a:solidFill>
                    <a:srgbClr val="000099"/>
                  </a:solidFill>
                  <a:latin typeface="+mn-lt"/>
                  <a:ea typeface="+mn-ea"/>
                </a:rPr>
                <a:t>互联网</a:t>
              </a:r>
              <a:endParaRPr lang="zh-CN" altLang="en-US" sz="2215" b="1" dirty="0">
                <a:solidFill>
                  <a:srgbClr val="000099"/>
                </a:solidFill>
                <a:latin typeface="+mn-lt"/>
                <a:ea typeface="+mn-ea"/>
              </a:endParaRPr>
            </a:p>
          </p:txBody>
        </p:sp>
        <p:sp>
          <p:nvSpPr>
            <p:cNvPr id="39" name="Freeform 301"/>
            <p:cNvSpPr/>
            <p:nvPr/>
          </p:nvSpPr>
          <p:spPr bwMode="auto">
            <a:xfrm>
              <a:off x="6121294" y="32486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0" name="Freeform 302"/>
            <p:cNvSpPr/>
            <p:nvPr/>
          </p:nvSpPr>
          <p:spPr bwMode="auto">
            <a:xfrm>
              <a:off x="6819960"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1" name="Freeform 303"/>
            <p:cNvSpPr/>
            <p:nvPr/>
          </p:nvSpPr>
          <p:spPr bwMode="auto">
            <a:xfrm>
              <a:off x="6121294" y="36644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2" name="Freeform 304"/>
            <p:cNvSpPr/>
            <p:nvPr/>
          </p:nvSpPr>
          <p:spPr bwMode="auto">
            <a:xfrm>
              <a:off x="6819960"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3" name="Text Box 305"/>
            <p:cNvSpPr txBox="1">
              <a:spLocks noChangeArrowheads="1"/>
            </p:cNvSpPr>
            <p:nvPr/>
          </p:nvSpPr>
          <p:spPr bwMode="auto">
            <a:xfrm>
              <a:off x="4651742" y="2443322"/>
              <a:ext cx="164618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分配系统 </a:t>
              </a:r>
              <a:r>
                <a:rPr lang="en-US" altLang="zh-CN" sz="1845" b="1" dirty="0">
                  <a:solidFill>
                    <a:srgbClr val="000099"/>
                  </a:solidFill>
                  <a:latin typeface="+mn-lt"/>
                  <a:ea typeface="+mn-ea"/>
                </a:rPr>
                <a:t>DS</a:t>
              </a:r>
              <a:endParaRPr lang="en-US" altLang="zh-CN" sz="1845" b="1" dirty="0">
                <a:solidFill>
                  <a:srgbClr val="000099"/>
                </a:solidFill>
                <a:latin typeface="+mn-lt"/>
                <a:ea typeface="+mn-ea"/>
              </a:endParaRPr>
            </a:p>
          </p:txBody>
        </p:sp>
        <p:pic>
          <p:nvPicPr>
            <p:cNvPr id="44" name="Picture 30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1755" y="26852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41068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6" name="Line 404"/>
            <p:cNvSpPr>
              <a:spLocks noChangeShapeType="1"/>
            </p:cNvSpPr>
            <p:nvPr/>
          </p:nvSpPr>
          <p:spPr bwMode="auto">
            <a:xfrm flipV="1">
              <a:off x="2463371" y="41068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7" name="Line 405"/>
            <p:cNvSpPr>
              <a:spLocks noChangeShapeType="1"/>
            </p:cNvSpPr>
            <p:nvPr/>
          </p:nvSpPr>
          <p:spPr bwMode="auto">
            <a:xfrm flipV="1">
              <a:off x="5740050" y="40217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8" name="Line 406"/>
            <p:cNvSpPr>
              <a:spLocks noChangeShapeType="1"/>
            </p:cNvSpPr>
            <p:nvPr/>
          </p:nvSpPr>
          <p:spPr bwMode="auto">
            <a:xfrm>
              <a:off x="3607101" y="40217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9" name="Line 407"/>
            <p:cNvSpPr>
              <a:spLocks noChangeShapeType="1"/>
            </p:cNvSpPr>
            <p:nvPr/>
          </p:nvSpPr>
          <p:spPr bwMode="auto">
            <a:xfrm flipV="1">
              <a:off x="3454268" y="41068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0" name="Line 408"/>
            <p:cNvSpPr>
              <a:spLocks noChangeShapeType="1"/>
            </p:cNvSpPr>
            <p:nvPr/>
          </p:nvSpPr>
          <p:spPr bwMode="auto">
            <a:xfrm flipV="1">
              <a:off x="6272447" y="41068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1" name="Line 409"/>
            <p:cNvSpPr>
              <a:spLocks noChangeShapeType="1"/>
            </p:cNvSpPr>
            <p:nvPr/>
          </p:nvSpPr>
          <p:spPr bwMode="auto">
            <a:xfrm flipH="1" flipV="1">
              <a:off x="6883781" y="41068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2" name="Line 410"/>
            <p:cNvSpPr>
              <a:spLocks noChangeShapeType="1"/>
            </p:cNvSpPr>
            <p:nvPr/>
          </p:nvSpPr>
          <p:spPr bwMode="auto">
            <a:xfrm flipH="1" flipV="1">
              <a:off x="6729268" y="41068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3" name="Line 422"/>
            <p:cNvSpPr>
              <a:spLocks noChangeShapeType="1"/>
            </p:cNvSpPr>
            <p:nvPr/>
          </p:nvSpPr>
          <p:spPr bwMode="auto">
            <a:xfrm flipH="1" flipV="1">
              <a:off x="6653690" y="41068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4" name="Text Box 423"/>
            <p:cNvSpPr txBox="1">
              <a:spLocks noChangeArrowheads="1"/>
            </p:cNvSpPr>
            <p:nvPr/>
          </p:nvSpPr>
          <p:spPr bwMode="auto">
            <a:xfrm>
              <a:off x="7105473" y="5392189"/>
              <a:ext cx="4423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r>
                <a:rPr lang="en-US" altLang="zh-CN" sz="1845" b="1" dirty="0">
                  <a:solidFill>
                    <a:srgbClr val="FF0000"/>
                  </a:solidFill>
                  <a:latin typeface="+mn-lt"/>
                  <a:ea typeface="+mn-ea"/>
                  <a:cs typeface="Times New Roman" panose="02020603050405020304" pitchFamily="18" charset="0"/>
                </a:rPr>
                <a:t>'</a:t>
              </a:r>
              <a:endParaRPr lang="en-US" altLang="zh-CN" sz="1845" b="1" dirty="0">
                <a:solidFill>
                  <a:srgbClr val="FF0000"/>
                </a:solidFill>
                <a:latin typeface="+mn-lt"/>
                <a:ea typeface="+mn-ea"/>
                <a:cs typeface="Times New Roman" panose="02020603050405020304" pitchFamily="18" charset="0"/>
              </a:endParaRPr>
            </a:p>
          </p:txBody>
        </p:sp>
        <p:grpSp>
          <p:nvGrpSpPr>
            <p:cNvPr id="55" name="Group 426"/>
            <p:cNvGrpSpPr/>
            <p:nvPr/>
          </p:nvGrpSpPr>
          <p:grpSpPr bwMode="auto">
            <a:xfrm>
              <a:off x="1930973" y="5146456"/>
              <a:ext cx="710423" cy="589759"/>
              <a:chOff x="762" y="2391"/>
              <a:chExt cx="423" cy="312"/>
            </a:xfrm>
          </p:grpSpPr>
          <p:grpSp>
            <p:nvGrpSpPr>
              <p:cNvPr id="138" name="Group 427"/>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47" name="Picture 429"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 name="Group 430"/>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6" name="Group 437"/>
            <p:cNvGrpSpPr/>
            <p:nvPr/>
          </p:nvGrpSpPr>
          <p:grpSpPr bwMode="auto">
            <a:xfrm>
              <a:off x="5283229" y="4021756"/>
              <a:ext cx="710423" cy="589759"/>
              <a:chOff x="762" y="2391"/>
              <a:chExt cx="423" cy="312"/>
            </a:xfrm>
          </p:grpSpPr>
          <p:grpSp>
            <p:nvGrpSpPr>
              <p:cNvPr id="128" name="Group 438"/>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37" name="Picture 440"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 name="Group 441"/>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7" name="Group 448"/>
            <p:cNvGrpSpPr/>
            <p:nvPr/>
          </p:nvGrpSpPr>
          <p:grpSpPr bwMode="auto">
            <a:xfrm>
              <a:off x="2921871" y="5222067"/>
              <a:ext cx="710423" cy="589759"/>
              <a:chOff x="762" y="2391"/>
              <a:chExt cx="423" cy="312"/>
            </a:xfrm>
          </p:grpSpPr>
          <p:grpSp>
            <p:nvGrpSpPr>
              <p:cNvPr id="118" name="Group 449"/>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27" name="Picture 451"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452"/>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8" name="Group 459"/>
            <p:cNvGrpSpPr/>
            <p:nvPr/>
          </p:nvGrpSpPr>
          <p:grpSpPr bwMode="auto">
            <a:xfrm>
              <a:off x="4520742" y="4106816"/>
              <a:ext cx="710423" cy="589759"/>
              <a:chOff x="762" y="2391"/>
              <a:chExt cx="423" cy="312"/>
            </a:xfrm>
          </p:grpSpPr>
          <p:grpSp>
            <p:nvGrpSpPr>
              <p:cNvPr id="108" name="Group 460"/>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17" name="Picture 462"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463"/>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9" name="Group 470"/>
            <p:cNvGrpSpPr/>
            <p:nvPr/>
          </p:nvGrpSpPr>
          <p:grpSpPr bwMode="auto">
            <a:xfrm>
              <a:off x="6653690" y="5307129"/>
              <a:ext cx="710423" cy="589759"/>
              <a:chOff x="762" y="2391"/>
              <a:chExt cx="423" cy="312"/>
            </a:xfrm>
          </p:grpSpPr>
          <p:grpSp>
            <p:nvGrpSpPr>
              <p:cNvPr id="98" name="Group 471"/>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07" name="Picture 473"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 name="Group 474"/>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0" name="Group 481"/>
            <p:cNvGrpSpPr/>
            <p:nvPr/>
          </p:nvGrpSpPr>
          <p:grpSpPr bwMode="auto">
            <a:xfrm>
              <a:off x="5740050" y="4792979"/>
              <a:ext cx="710423" cy="589759"/>
              <a:chOff x="762" y="2391"/>
              <a:chExt cx="423" cy="312"/>
            </a:xfrm>
          </p:grpSpPr>
          <p:grpSp>
            <p:nvGrpSpPr>
              <p:cNvPr id="88" name="Group 482"/>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97" name="Picture 484"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85"/>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1" name="Group 492"/>
            <p:cNvGrpSpPr/>
            <p:nvPr/>
          </p:nvGrpSpPr>
          <p:grpSpPr bwMode="auto">
            <a:xfrm>
              <a:off x="7263345" y="4964992"/>
              <a:ext cx="710422" cy="589759"/>
              <a:chOff x="762" y="2391"/>
              <a:chExt cx="423" cy="312"/>
            </a:xfrm>
          </p:grpSpPr>
          <p:grpSp>
            <p:nvGrpSpPr>
              <p:cNvPr id="78" name="Group 493"/>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87" name="Picture 49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496"/>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2" name="Group 503"/>
            <p:cNvGrpSpPr/>
            <p:nvPr/>
          </p:nvGrpSpPr>
          <p:grpSpPr bwMode="auto">
            <a:xfrm>
              <a:off x="8000639" y="4802430"/>
              <a:ext cx="710423" cy="589759"/>
              <a:chOff x="762" y="2391"/>
              <a:chExt cx="423" cy="312"/>
            </a:xfrm>
          </p:grpSpPr>
          <p:grpSp>
            <p:nvGrpSpPr>
              <p:cNvPr id="68" name="Group 504"/>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77" name="Picture 506"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507"/>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63" name="Line 517"/>
            <p:cNvSpPr>
              <a:spLocks noChangeShapeType="1"/>
            </p:cNvSpPr>
            <p:nvPr/>
          </p:nvSpPr>
          <p:spPr bwMode="auto">
            <a:xfrm flipH="1">
              <a:off x="1930973" y="2803540"/>
              <a:ext cx="744013" cy="0"/>
            </a:xfrm>
            <a:prstGeom prst="line">
              <a:avLst/>
            </a:prstGeom>
            <a:noFill/>
            <a:ln w="38100">
              <a:solidFill>
                <a:srgbClr val="C00000"/>
              </a:solidFill>
              <a:round/>
              <a:tailEnd type="triangle" w="med" len="lg"/>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64" name="Text Box 44"/>
            <p:cNvSpPr txBox="1">
              <a:spLocks noChangeArrowheads="1"/>
            </p:cNvSpPr>
            <p:nvPr/>
          </p:nvSpPr>
          <p:spPr bwMode="auto">
            <a:xfrm>
              <a:off x="1474153" y="3931023"/>
              <a:ext cx="1477645" cy="683789"/>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a:solidFill>
                    <a:srgbClr val="000099"/>
                  </a:solidFill>
                  <a:latin typeface="+mn-lt"/>
                  <a:ea typeface="+mn-ea"/>
                </a:rPr>
                <a:t>基本服务集</a:t>
              </a:r>
              <a:endParaRPr lang="zh-CN" altLang="en-US" sz="1845" b="1">
                <a:solidFill>
                  <a:srgbClr val="000099"/>
                </a:solidFill>
                <a:latin typeface="+mn-lt"/>
                <a:ea typeface="+mn-ea"/>
              </a:endParaRPr>
            </a:p>
            <a:p>
              <a:pPr eaLnBrk="1" hangingPunct="1">
                <a:lnSpc>
                  <a:spcPct val="85000"/>
                </a:lnSpc>
              </a:pPr>
              <a:r>
                <a:rPr lang="zh-CN" altLang="en-US" sz="1845" b="1">
                  <a:solidFill>
                    <a:srgbClr val="000099"/>
                  </a:solidFill>
                  <a:latin typeface="+mn-lt"/>
                  <a:ea typeface="+mn-ea"/>
                </a:rPr>
                <a:t>       </a:t>
              </a:r>
              <a:r>
                <a:rPr lang="en-US" altLang="zh-CN" sz="1845" b="1">
                  <a:solidFill>
                    <a:srgbClr val="000099"/>
                  </a:solidFill>
                  <a:latin typeface="+mn-lt"/>
                  <a:ea typeface="+mn-ea"/>
                </a:rPr>
                <a:t>BSS</a:t>
              </a:r>
              <a:endParaRPr lang="en-US" altLang="zh-CN" sz="1845" b="1">
                <a:solidFill>
                  <a:srgbClr val="000099"/>
                </a:solidFill>
                <a:latin typeface="+mn-lt"/>
                <a:ea typeface="+mn-ea"/>
              </a:endParaRPr>
            </a:p>
          </p:txBody>
        </p:sp>
        <p:sp>
          <p:nvSpPr>
            <p:cNvPr id="65" name="Line 48"/>
            <p:cNvSpPr>
              <a:spLocks noChangeShapeType="1"/>
            </p:cNvSpPr>
            <p:nvPr/>
          </p:nvSpPr>
          <p:spPr bwMode="auto">
            <a:xfrm flipH="1">
              <a:off x="3342582" y="2844056"/>
              <a:ext cx="0" cy="8916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66" name="Rectangle 515"/>
            <p:cNvSpPr>
              <a:spLocks noChangeArrowheads="1"/>
            </p:cNvSpPr>
            <p:nvPr/>
          </p:nvSpPr>
          <p:spPr bwMode="auto">
            <a:xfrm>
              <a:off x="2465050" y="2607719"/>
              <a:ext cx="607974" cy="406459"/>
            </a:xfrm>
            <a:prstGeom prst="rect">
              <a:avLst/>
            </a:prstGeom>
            <a:solidFill>
              <a:srgbClr val="66FFFF"/>
            </a:solidFill>
            <a:ln w="9525">
              <a:solidFill>
                <a:schemeClr val="tx1"/>
              </a:solidFill>
              <a:miter lim="800000"/>
            </a:ln>
          </p:spPr>
          <p:txBody>
            <a:bodyPr wrap="none" anchor="ctr"/>
            <a:lstStyle/>
            <a:p>
              <a:pPr algn="ctr"/>
              <a:r>
                <a:rPr lang="zh-CN" altLang="en-US" sz="1845" b="1" dirty="0">
                  <a:solidFill>
                    <a:srgbClr val="000099"/>
                  </a:solidFill>
                  <a:latin typeface="+mn-lt"/>
                  <a:ea typeface="+mn-ea"/>
                </a:rPr>
                <a:t>门户</a:t>
              </a:r>
              <a:endParaRPr lang="en-US" altLang="zh-CN" sz="1845" b="1" dirty="0">
                <a:solidFill>
                  <a:srgbClr val="000099"/>
                </a:solidFill>
                <a:latin typeface="+mn-lt"/>
                <a:ea typeface="+mn-ea"/>
              </a:endParaRPr>
            </a:p>
          </p:txBody>
        </p:sp>
        <p:sp>
          <p:nvSpPr>
            <p:cNvPr id="67" name="Text Box 518"/>
            <p:cNvSpPr txBox="1">
              <a:spLocks noChangeArrowheads="1"/>
            </p:cNvSpPr>
            <p:nvPr/>
          </p:nvSpPr>
          <p:spPr bwMode="auto">
            <a:xfrm>
              <a:off x="493211" y="2443500"/>
              <a:ext cx="1674389"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5000"/>
                </a:lnSpc>
              </a:pPr>
              <a:r>
                <a:rPr lang="zh-CN" altLang="en-US" sz="1845" b="1" dirty="0">
                  <a:solidFill>
                    <a:srgbClr val="000099"/>
                  </a:solidFill>
                  <a:latin typeface="+mn-lt"/>
                  <a:ea typeface="+mn-ea"/>
                </a:rPr>
                <a:t>至其他 </a:t>
              </a:r>
              <a:r>
                <a:rPr lang="en-US" altLang="zh-CN" sz="1845" b="1" dirty="0">
                  <a:solidFill>
                    <a:srgbClr val="000099"/>
                  </a:solidFill>
                  <a:latin typeface="+mn-lt"/>
                  <a:ea typeface="+mn-ea"/>
                </a:rPr>
                <a:t>802.x</a:t>
              </a:r>
              <a:endParaRPr lang="en-US" altLang="zh-CN" sz="1845" b="1" dirty="0">
                <a:solidFill>
                  <a:srgbClr val="000099"/>
                </a:solidFill>
                <a:latin typeface="+mn-lt"/>
                <a:ea typeface="+mn-ea"/>
              </a:endParaRPr>
            </a:p>
            <a:p>
              <a:pPr algn="ctr" eaLnBrk="1" hangingPunct="1">
                <a:lnSpc>
                  <a:spcPct val="85000"/>
                </a:lnSpc>
              </a:pPr>
              <a:r>
                <a:rPr lang="zh-CN" altLang="en-US" sz="1845" b="1" dirty="0">
                  <a:solidFill>
                    <a:srgbClr val="000099"/>
                  </a:solidFill>
                  <a:latin typeface="+mn-lt"/>
                  <a:ea typeface="+mn-ea"/>
                </a:rPr>
                <a:t>局域网</a:t>
              </a:r>
              <a:endParaRPr lang="zh-CN" altLang="en-US" sz="1845" b="1" dirty="0">
                <a:solidFill>
                  <a:srgbClr val="000099"/>
                </a:solidFill>
                <a:latin typeface="+mn-lt"/>
                <a:ea typeface="+mn-ea"/>
              </a:endParaRPr>
            </a:p>
          </p:txBody>
        </p:sp>
      </p:grpSp>
      <p:sp>
        <p:nvSpPr>
          <p:cNvPr id="339985" name="Text Box 17"/>
          <p:cNvSpPr txBox="1">
            <a:spLocks noChangeArrowheads="1"/>
          </p:cNvSpPr>
          <p:nvPr/>
        </p:nvSpPr>
        <p:spPr bwMode="auto">
          <a:xfrm>
            <a:off x="3508497" y="3495469"/>
            <a:ext cx="1348740" cy="31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anose="02020603050405020304" pitchFamily="18" charset="0"/>
                <a:ea typeface="宋体" panose="02010600030101010101" pitchFamily="2" charset="-122"/>
              </a:defRPr>
            </a:lvl2pPr>
            <a:lvl3pPr marL="1143000" indent="-228600" eaLnBrk="0" hangingPunct="0">
              <a:defRPr kumimoji="1">
                <a:latin typeface="Times New Roman" panose="02020603050405020304" pitchFamily="18" charset="0"/>
                <a:ea typeface="宋体" panose="02010600030101010101" pitchFamily="2" charset="-122"/>
              </a:defRPr>
            </a:lvl3pPr>
            <a:lvl4pPr marL="1600200" indent="-228600" eaLnBrk="0" hangingPunct="0">
              <a:defRPr kumimoji="1">
                <a:latin typeface="Times New Roman" panose="02020603050405020304" pitchFamily="18" charset="0"/>
                <a:ea typeface="宋体" panose="02010600030101010101" pitchFamily="2" charset="-122"/>
              </a:defRPr>
            </a:lvl4pPr>
            <a:lvl5pPr marL="2057400" indent="-228600" eaLnBrk="0" hangingPunct="0">
              <a:defRPr kumimoji="1">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latin typeface="Times New Roman" panose="02020603050405020304" pitchFamily="18" charset="0"/>
                <a:ea typeface="宋体" panose="02010600030101010101" pitchFamily="2" charset="-122"/>
              </a:defRPr>
            </a:lvl9pPr>
          </a:lstStyle>
          <a:p>
            <a:r>
              <a:rPr lang="zh-CN" altLang="en-US" sz="1845" dirty="0"/>
              <a:t>接入点</a:t>
            </a:r>
            <a:r>
              <a:rPr lang="en-US" altLang="zh-CN" sz="1845" dirty="0" smtClean="0"/>
              <a:t>AP1</a:t>
            </a:r>
            <a:endParaRPr lang="en-US" altLang="zh-CN" sz="1845" dirty="0"/>
          </a:p>
        </p:txBody>
      </p:sp>
      <p:sp>
        <p:nvSpPr>
          <p:cNvPr id="339986" name="Text Box 18"/>
          <p:cNvSpPr txBox="1">
            <a:spLocks noChangeArrowheads="1"/>
          </p:cNvSpPr>
          <p:nvPr/>
        </p:nvSpPr>
        <p:spPr bwMode="auto">
          <a:xfrm>
            <a:off x="6632537" y="3558675"/>
            <a:ext cx="1348740" cy="31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anose="02020603050405020304" pitchFamily="18" charset="0"/>
                <a:ea typeface="宋体" panose="02010600030101010101" pitchFamily="2" charset="-122"/>
              </a:defRPr>
            </a:lvl2pPr>
            <a:lvl3pPr marL="1143000" indent="-228600" eaLnBrk="0" hangingPunct="0">
              <a:defRPr kumimoji="1">
                <a:latin typeface="Times New Roman" panose="02020603050405020304" pitchFamily="18" charset="0"/>
                <a:ea typeface="宋体" panose="02010600030101010101" pitchFamily="2" charset="-122"/>
              </a:defRPr>
            </a:lvl3pPr>
            <a:lvl4pPr marL="1600200" indent="-228600" eaLnBrk="0" hangingPunct="0">
              <a:defRPr kumimoji="1">
                <a:latin typeface="Times New Roman" panose="02020603050405020304" pitchFamily="18" charset="0"/>
                <a:ea typeface="宋体" panose="02010600030101010101" pitchFamily="2" charset="-122"/>
              </a:defRPr>
            </a:lvl4pPr>
            <a:lvl5pPr marL="2057400" indent="-228600" eaLnBrk="0" hangingPunct="0">
              <a:defRPr kumimoji="1">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latin typeface="Times New Roman" panose="02020603050405020304" pitchFamily="18" charset="0"/>
                <a:ea typeface="宋体" panose="02010600030101010101" pitchFamily="2" charset="-122"/>
              </a:defRPr>
            </a:lvl9pPr>
          </a:lstStyle>
          <a:p>
            <a:r>
              <a:rPr lang="zh-CN" altLang="en-US" sz="1845" dirty="0"/>
              <a:t>接入点</a:t>
            </a:r>
            <a:r>
              <a:rPr lang="en-US" altLang="zh-CN" sz="1845" dirty="0" smtClean="0"/>
              <a:t>AP2</a:t>
            </a:r>
            <a:endParaRPr lang="en-US" altLang="zh-CN" sz="184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500"/>
                                  </p:stCondLst>
                                  <p:childTnLst>
                                    <p:set>
                                      <p:cBhvr>
                                        <p:cTn id="6" dur="1000">
                                          <p:stCondLst>
                                            <p:cond delay="0"/>
                                          </p:stCondLst>
                                        </p:cTn>
                                        <p:tgtEl>
                                          <p:spTgt spid="339985"/>
                                        </p:tgtEl>
                                        <p:attrNameLst>
                                          <p:attrName>style.visibility</p:attrName>
                                        </p:attrNameLst>
                                      </p:cBhvr>
                                      <p:to>
                                        <p:strVal val="visible"/>
                                      </p:to>
                                    </p:set>
                                  </p:childTnLst>
                                </p:cTn>
                              </p:par>
                              <p:par>
                                <p:cTn id="7" presetID="11" presetClass="entr" presetSubtype="0" fill="hold" grpId="0" nodeType="withEffect">
                                  <p:stCondLst>
                                    <p:cond delay="500"/>
                                  </p:stCondLst>
                                  <p:childTnLst>
                                    <p:set>
                                      <p:cBhvr>
                                        <p:cTn id="8" dur="1000">
                                          <p:stCondLst>
                                            <p:cond delay="0"/>
                                          </p:stCondLst>
                                        </p:cTn>
                                        <p:tgtEl>
                                          <p:spTgt spid="339986"/>
                                        </p:tgtEl>
                                        <p:attrNameLst>
                                          <p:attrName>style.visibility</p:attrName>
                                        </p:attrNameLst>
                                      </p:cBhvr>
                                      <p:to>
                                        <p:strVal val="visible"/>
                                      </p:to>
                                    </p:set>
                                  </p:childTnLst>
                                </p:cTn>
                              </p:par>
                            </p:childTnLst>
                          </p:cTn>
                        </p:par>
                        <p:par>
                          <p:cTn id="9" fill="hold">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39985"/>
                                        </p:tgtEl>
                                        <p:attrNameLst>
                                          <p:attrName>style.visibility</p:attrName>
                                        </p:attrNameLst>
                                      </p:cBhvr>
                                      <p:to>
                                        <p:strVal val="visible"/>
                                      </p:to>
                                    </p:set>
                                  </p:childTnLst>
                                </p:cTn>
                              </p:par>
                              <p:par>
                                <p:cTn id="12" presetID="1" presetClass="entr" presetSubtype="0" fill="hold" grpId="1" nodeType="withEffect">
                                  <p:stCondLst>
                                    <p:cond delay="500"/>
                                  </p:stCondLst>
                                  <p:childTnLst>
                                    <p:set>
                                      <p:cBhvr>
                                        <p:cTn id="13" dur="1" fill="hold">
                                          <p:stCondLst>
                                            <p:cond delay="0"/>
                                          </p:stCondLst>
                                        </p:cTn>
                                        <p:tgtEl>
                                          <p:spTgt spid="339986"/>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33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7" grpId="0" bldLvl="0" animBg="1"/>
      <p:bldP spid="339985" grpId="0"/>
      <p:bldP spid="339985" grpId="1"/>
      <p:bldP spid="339986" grpId="0"/>
      <p:bldP spid="339986"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0241"/>
          <p:cNvSpPr>
            <a:spLocks noGrp="1"/>
          </p:cNvSpPr>
          <p:nvPr>
            <p:ph type="title"/>
          </p:nvPr>
        </p:nvSpPr>
        <p:spPr/>
        <p:txBody>
          <a:bodyPr anchor="ctr"/>
          <a:p>
            <a:r>
              <a:rPr lang="zh-CN" altLang="en-US" dirty="0"/>
              <a:t>本章小结</a:t>
            </a:r>
            <a:endParaRPr lang="zh-CN" altLang="en-US" dirty="0"/>
          </a:p>
        </p:txBody>
      </p:sp>
      <p:sp>
        <p:nvSpPr>
          <p:cNvPr id="67586" name="文本占位符 10242"/>
          <p:cNvSpPr>
            <a:spLocks noGrp="1"/>
          </p:cNvSpPr>
          <p:nvPr>
            <p:ph idx="1"/>
          </p:nvPr>
        </p:nvSpPr>
        <p:spPr>
          <a:xfrm>
            <a:off x="406400" y="1335088"/>
            <a:ext cx="8451850" cy="4525962"/>
          </a:xfrm>
        </p:spPr>
        <p:txBody>
          <a:bodyPr anchor="t"/>
          <a:p>
            <a:pPr marL="0" indent="0">
              <a:lnSpc>
                <a:spcPct val="90000"/>
              </a:lnSpc>
              <a:buNone/>
            </a:pPr>
            <a:r>
              <a:rPr lang="zh-CN" altLang="en-US" sz="2800" dirty="0">
                <a:sym typeface="+mn-ea"/>
              </a:rPr>
              <a:t>本章主要介绍了无线网络技术的起源、作用，重点掌握无线局域网的组成，所使用的协议，工业无线网络技术的定义、特点、分类及比较。</a:t>
            </a:r>
            <a:endParaRPr lang="zh-CN" altLang="en-US" sz="2800" dirty="0">
              <a:sym typeface="+mn-ea"/>
            </a:endParaRPr>
          </a:p>
        </p:txBody>
      </p:sp>
      <p:pic>
        <p:nvPicPr>
          <p:cNvPr id="67587" name="图片 10244" descr="MCj02955300000[1]">
            <a:hlinkClick r:id="rId1" action="ppaction://hlinksldjump"/>
          </p:cNvPr>
          <p:cNvPicPr>
            <a:picLocks noChangeAspect="1"/>
          </p:cNvPicPr>
          <p:nvPr/>
        </p:nvPicPr>
        <p:blipFill>
          <a:blip r:embed="rId2"/>
          <a:stretch>
            <a:fillRect/>
          </a:stretch>
        </p:blipFill>
        <p:spPr>
          <a:xfrm>
            <a:off x="7812088" y="5861050"/>
            <a:ext cx="1331912" cy="996950"/>
          </a:xfrm>
          <a:prstGeom prst="rect">
            <a:avLst/>
          </a:prstGeom>
          <a:noFill/>
          <a:ln w="9525">
            <a:noFill/>
          </a:ln>
        </p:spPr>
      </p:pic>
      <p:sp>
        <p:nvSpPr>
          <p:cNvPr id="67588" name="页脚占位符 1"/>
          <p:cNvSpPr/>
          <p:nvPr>
            <p:ph type="ftr" sz="quarter" idx="11"/>
          </p:nvPr>
        </p:nvSpPr>
        <p:spPr/>
        <p:txBody>
          <a:bodyPr anchor="t"/>
          <a:lstStyle>
            <a:lvl1pPr marL="0" lvl="0"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lnSpc>
                <a:spcPct val="100000"/>
              </a:lnSpc>
              <a:spcBef>
                <a:spcPct val="0"/>
              </a:spcBef>
            </a:pP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3313"/>
          <p:cNvSpPr>
            <a:spLocks noGrp="1"/>
          </p:cNvSpPr>
          <p:nvPr>
            <p:ph type="title"/>
          </p:nvPr>
        </p:nvSpPr>
        <p:spPr/>
        <p:txBody>
          <a:bodyPr anchor="ctr"/>
          <a:p>
            <a:r>
              <a:rPr lang="zh-CN" altLang="en-US" dirty="0"/>
              <a:t>课堂测试</a:t>
            </a:r>
            <a:endParaRPr lang="zh-CN" altLang="en-US" dirty="0"/>
          </a:p>
        </p:txBody>
      </p:sp>
      <p:sp>
        <p:nvSpPr>
          <p:cNvPr id="68610" name="文本占位符 13314"/>
          <p:cNvSpPr>
            <a:spLocks noGrp="1"/>
          </p:cNvSpPr>
          <p:nvPr>
            <p:ph idx="1"/>
          </p:nvPr>
        </p:nvSpPr>
        <p:spPr/>
        <p:txBody>
          <a:bodyPr anchor="t"/>
          <a:p>
            <a:r>
              <a:rPr lang="zh-CN" altLang="en-US" dirty="0"/>
              <a:t>简答题：</a:t>
            </a:r>
            <a:endParaRPr lang="zh-CN" altLang="en-US" dirty="0"/>
          </a:p>
          <a:p>
            <a:r>
              <a:rPr lang="en-US" altLang="zh-CN" dirty="0"/>
              <a:t>1.</a:t>
            </a:r>
            <a:r>
              <a:rPr lang="zh-CN" altLang="en-US" dirty="0"/>
              <a:t>无线局域网由那几部分组成？</a:t>
            </a:r>
            <a:endParaRPr lang="zh-CN" altLang="en-US" dirty="0"/>
          </a:p>
          <a:p>
            <a:r>
              <a:rPr lang="en-US" altLang="zh-CN" dirty="0"/>
              <a:t>2.</a:t>
            </a:r>
            <a:r>
              <a:rPr lang="zh-CN" altLang="en-US" dirty="0"/>
              <a:t>固定、移动、便携、游牧</a:t>
            </a:r>
            <a:r>
              <a:rPr lang="zh-CN" altLang="en-US" dirty="0"/>
              <a:t>几种</a:t>
            </a:r>
            <a:r>
              <a:rPr lang="zh-CN" altLang="en-US" dirty="0"/>
              <a:t>接入方式的主要特点是什么？</a:t>
            </a:r>
            <a:endParaRPr lang="zh-CN" altLang="en-US" dirty="0"/>
          </a:p>
          <a:p>
            <a:r>
              <a:rPr lang="en-US" altLang="zh-CN" dirty="0"/>
              <a:t>3.</a:t>
            </a:r>
            <a:r>
              <a:rPr lang="zh-CN" altLang="en-US" dirty="0"/>
              <a:t>无线城域网</a:t>
            </a:r>
            <a:r>
              <a:rPr lang="en-US" altLang="zh-CN" dirty="0"/>
              <a:t>WMAN</a:t>
            </a:r>
            <a:r>
              <a:rPr lang="zh-CN" altLang="en-US" dirty="0"/>
              <a:t>的主要特点是什么？现在有什么标准？</a:t>
            </a:r>
            <a:endParaRPr lang="en-US" altLang="zh-CN" dirty="0"/>
          </a:p>
          <a:p>
            <a:endParaRPr lang="zh-CN" altLang="en-US" dirty="0"/>
          </a:p>
        </p:txBody>
      </p:sp>
      <p:sp>
        <p:nvSpPr>
          <p:cNvPr id="68611" name="页脚占位符 1"/>
          <p:cNvSpPr/>
          <p:nvPr>
            <p:ph type="ftr" sz="quarter" idx="11"/>
          </p:nvPr>
        </p:nvSpPr>
        <p:spPr/>
        <p:txBody>
          <a:bodyPr anchor="t"/>
          <a:lstStyle>
            <a:lvl1pPr marL="0" lvl="0"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lnSpc>
                <a:spcPct val="100000"/>
              </a:lnSpc>
              <a:spcBef>
                <a:spcPct val="0"/>
              </a:spcBef>
            </a:pP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pic>
        <p:nvPicPr>
          <p:cNvPr id="68612" name="图片 680964" descr="MCj02955300000[1]">
            <a:hlinkClick r:id="rId1" action="ppaction://hlinksldjump"/>
          </p:cNvPr>
          <p:cNvPicPr>
            <a:picLocks noChangeAspect="1"/>
          </p:cNvPicPr>
          <p:nvPr/>
        </p:nvPicPr>
        <p:blipFill>
          <a:blip r:embed="rId2"/>
          <a:stretch>
            <a:fillRect/>
          </a:stretch>
        </p:blipFill>
        <p:spPr>
          <a:xfrm>
            <a:off x="7835900" y="5848350"/>
            <a:ext cx="1331913" cy="996950"/>
          </a:xfrm>
          <a:prstGeom prst="rect">
            <a:avLst/>
          </a:prstGeom>
          <a:noFill/>
          <a:ln w="9525">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8433"/>
          <p:cNvSpPr>
            <a:spLocks noGrp="1"/>
          </p:cNvSpPr>
          <p:nvPr>
            <p:ph type="title"/>
          </p:nvPr>
        </p:nvSpPr>
        <p:spPr/>
        <p:txBody>
          <a:bodyPr anchor="ctr"/>
          <a:p>
            <a:r>
              <a:rPr lang="zh-CN" altLang="en-US" dirty="0"/>
              <a:t>课后习题</a:t>
            </a:r>
            <a:endParaRPr lang="zh-CN" altLang="en-US" dirty="0"/>
          </a:p>
        </p:txBody>
      </p:sp>
      <p:sp>
        <p:nvSpPr>
          <p:cNvPr id="70658" name="文本占位符 18434"/>
          <p:cNvSpPr>
            <a:spLocks noGrp="1"/>
          </p:cNvSpPr>
          <p:nvPr>
            <p:ph idx="1"/>
          </p:nvPr>
        </p:nvSpPr>
        <p:spPr/>
        <p:txBody>
          <a:bodyPr anchor="t"/>
          <a:p>
            <a:r>
              <a:rPr lang="zh-CN" altLang="en-US" dirty="0"/>
              <a:t>教材</a:t>
            </a:r>
            <a:r>
              <a:rPr lang="en-US" dirty="0"/>
              <a:t>P423-425</a:t>
            </a:r>
            <a:endParaRPr lang="en-US" dirty="0"/>
          </a:p>
          <a:p>
            <a:pPr lvl="1"/>
            <a:r>
              <a:rPr lang="en-US" altLang="zh-CN" dirty="0"/>
              <a:t>9-1~9-27</a:t>
            </a:r>
            <a:endParaRPr lang="zh-CN" altLang="en-US" dirty="0"/>
          </a:p>
          <a:p>
            <a:endParaRPr lang="zh-CN" altLang="en-US" dirty="0"/>
          </a:p>
        </p:txBody>
      </p:sp>
      <p:pic>
        <p:nvPicPr>
          <p:cNvPr id="70659" name="图片 18436" descr="MCj02955300000[1]">
            <a:hlinkClick r:id="rId1" action="ppaction://hlinksldjump"/>
          </p:cNvPr>
          <p:cNvPicPr>
            <a:picLocks noChangeAspect="1"/>
          </p:cNvPicPr>
          <p:nvPr/>
        </p:nvPicPr>
        <p:blipFill>
          <a:blip r:embed="rId2"/>
          <a:stretch>
            <a:fillRect/>
          </a:stretch>
        </p:blipFill>
        <p:spPr>
          <a:xfrm>
            <a:off x="7812088" y="5861050"/>
            <a:ext cx="1331912" cy="996950"/>
          </a:xfrm>
          <a:prstGeom prst="rect">
            <a:avLst/>
          </a:prstGeom>
          <a:noFill/>
          <a:ln w="9525">
            <a:noFill/>
          </a:ln>
        </p:spPr>
      </p:pic>
      <p:sp>
        <p:nvSpPr>
          <p:cNvPr id="70660" name="页脚占位符 1"/>
          <p:cNvSpPr/>
          <p:nvPr>
            <p:ph type="ftr" sz="quarter" idx="11"/>
          </p:nvPr>
        </p:nvSpPr>
        <p:spPr/>
        <p:txBody>
          <a:bodyPr anchor="t"/>
          <a:lstStyle>
            <a:lvl1pPr marL="0" lvl="0"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lnSpc>
                <a:spcPct val="100000"/>
              </a:lnSpc>
              <a:spcBef>
                <a:spcPct val="0"/>
              </a:spcBef>
            </a:pP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9457"/>
          <p:cNvSpPr>
            <a:spLocks noGrp="1"/>
          </p:cNvSpPr>
          <p:nvPr>
            <p:ph type="title"/>
          </p:nvPr>
        </p:nvSpPr>
        <p:spPr/>
        <p:txBody>
          <a:bodyPr anchor="ctr"/>
          <a:p>
            <a:r>
              <a:rPr lang="zh-CN" altLang="en-US" dirty="0"/>
              <a:t>课外读物</a:t>
            </a:r>
            <a:endParaRPr lang="zh-CN" altLang="en-US" dirty="0"/>
          </a:p>
        </p:txBody>
      </p:sp>
      <p:sp>
        <p:nvSpPr>
          <p:cNvPr id="71682" name="文本占位符 19458"/>
          <p:cNvSpPr>
            <a:spLocks noGrp="1"/>
          </p:cNvSpPr>
          <p:nvPr>
            <p:ph idx="1"/>
          </p:nvPr>
        </p:nvSpPr>
        <p:spPr/>
        <p:txBody>
          <a:bodyPr anchor="t"/>
          <a:p>
            <a:r>
              <a:rPr lang="en-US" altLang="zh-CN" sz="2400"/>
              <a:t>1、吴功宜主编. 计算机网络(第三版). 清华大学出版社, 2011年6月。</a:t>
            </a:r>
            <a:endParaRPr lang="en-US" altLang="zh-CN" sz="2400"/>
          </a:p>
          <a:p>
            <a:r>
              <a:rPr lang="en-US" altLang="zh-CN" sz="2400"/>
              <a:t>2、James F. Kurose主编. 计算机网络——自顶向下方法. 高等教育出版社, 2009年8月。</a:t>
            </a:r>
            <a:endParaRPr lang="en-US" altLang="zh-CN" sz="2400"/>
          </a:p>
        </p:txBody>
      </p:sp>
      <p:pic>
        <p:nvPicPr>
          <p:cNvPr id="71683" name="图片 19460" descr="MCj02955300000[1]">
            <a:hlinkClick r:id="rId1" action="ppaction://hlinksldjump"/>
          </p:cNvPr>
          <p:cNvPicPr>
            <a:picLocks noChangeAspect="1"/>
          </p:cNvPicPr>
          <p:nvPr/>
        </p:nvPicPr>
        <p:blipFill>
          <a:blip r:embed="rId2"/>
          <a:stretch>
            <a:fillRect/>
          </a:stretch>
        </p:blipFill>
        <p:spPr>
          <a:xfrm>
            <a:off x="7812088" y="5861050"/>
            <a:ext cx="1331912" cy="996950"/>
          </a:xfrm>
          <a:prstGeom prst="rect">
            <a:avLst/>
          </a:prstGeom>
          <a:noFill/>
          <a:ln w="9525">
            <a:noFill/>
          </a:ln>
        </p:spPr>
      </p:pic>
      <p:sp>
        <p:nvSpPr>
          <p:cNvPr id="71684" name="页脚占位符 1"/>
          <p:cNvSpPr/>
          <p:nvPr>
            <p:ph type="ftr" sz="quarter" idx="11"/>
          </p:nvPr>
        </p:nvSpPr>
        <p:spPr/>
        <p:txBody>
          <a:bodyPr anchor="t"/>
          <a:lstStyle>
            <a:lvl1pPr marL="0" lvl="0"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lnSpc>
                <a:spcPct val="100000"/>
              </a:lnSpc>
              <a:spcBef>
                <a:spcPct val="0"/>
              </a:spcBef>
            </a:pP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02" name="Text Box 14"/>
          <p:cNvSpPr txBox="1">
            <a:spLocks noChangeArrowheads="1"/>
          </p:cNvSpPr>
          <p:nvPr/>
        </p:nvSpPr>
        <p:spPr bwMode="auto">
          <a:xfrm>
            <a:off x="513980" y="504367"/>
            <a:ext cx="8165253" cy="1604645"/>
          </a:xfrm>
          <a:prstGeom prst="rect">
            <a:avLst/>
          </a:prstGeom>
          <a:solidFill>
            <a:srgbClr val="66FF66"/>
          </a:solidFill>
          <a:ln>
            <a:solidFill>
              <a:srgbClr val="000099"/>
            </a:solidFill>
          </a:ln>
        </p:spPr>
        <p:txBody>
          <a:bodyPr wrap="square">
            <a:spAutoFit/>
          </a:bodyPr>
          <a:lstStyle>
            <a:defPPr>
              <a:defRPr lang="zh-CN"/>
            </a:defPPr>
            <a:lvl1pPr algn="ctr">
              <a:defRPr sz="2800" b="1">
                <a:solidFill>
                  <a:schemeClr val="tx2"/>
                </a:solidFill>
                <a:latin typeface="+mn-lt"/>
                <a:ea typeface="+mn-ea"/>
              </a:defRPr>
            </a:lvl1pPr>
          </a:lstStyle>
          <a:p>
            <a:r>
              <a:rPr lang="zh-CN" altLang="en-US" sz="2585" dirty="0"/>
              <a:t>一个基本服务集可以是孤立的，也可通过接入点 </a:t>
            </a:r>
            <a:r>
              <a:rPr lang="en-US" altLang="zh-CN" sz="2585" dirty="0"/>
              <a:t>AP</a:t>
            </a:r>
            <a:endParaRPr lang="en-US" altLang="zh-CN" sz="2585" dirty="0"/>
          </a:p>
          <a:p>
            <a:r>
              <a:rPr lang="zh-CN" altLang="en-US" sz="2585" dirty="0"/>
              <a:t>连接到一个</a:t>
            </a:r>
            <a:r>
              <a:rPr lang="zh-CN" altLang="en-US" sz="2585" dirty="0">
                <a:solidFill>
                  <a:srgbClr val="C00000"/>
                </a:solidFill>
              </a:rPr>
              <a:t>主干分配系统 </a:t>
            </a:r>
            <a:r>
              <a:rPr lang="en-US" altLang="zh-CN" sz="2585" dirty="0">
                <a:solidFill>
                  <a:srgbClr val="C00000"/>
                </a:solidFill>
              </a:rPr>
              <a:t>DS </a:t>
            </a:r>
            <a:r>
              <a:rPr lang="en-US" altLang="zh-CN" sz="2585" dirty="0"/>
              <a:t>(Distribution System)</a:t>
            </a:r>
            <a:r>
              <a:rPr lang="zh-CN" altLang="en-US" sz="2585" dirty="0"/>
              <a:t>，</a:t>
            </a:r>
            <a:endParaRPr lang="zh-CN" altLang="en-US" sz="2585" dirty="0"/>
          </a:p>
          <a:p>
            <a:r>
              <a:rPr lang="zh-CN" altLang="en-US" sz="2585" dirty="0"/>
              <a:t>然后再接入到另一个基本服务集，构成</a:t>
            </a:r>
            <a:endParaRPr lang="zh-CN" altLang="en-US" sz="2585" dirty="0"/>
          </a:p>
          <a:p>
            <a:r>
              <a:rPr lang="zh-CN" altLang="en-US" sz="2585" dirty="0">
                <a:solidFill>
                  <a:srgbClr val="C00000"/>
                </a:solidFill>
              </a:rPr>
              <a:t>扩展的服务集</a:t>
            </a:r>
            <a:r>
              <a:rPr lang="en-US" altLang="zh-CN" sz="2585" dirty="0">
                <a:solidFill>
                  <a:srgbClr val="C00000"/>
                </a:solidFill>
              </a:rPr>
              <a:t>ESS </a:t>
            </a:r>
            <a:r>
              <a:rPr lang="en-US" altLang="zh-CN" sz="2585" dirty="0"/>
              <a:t>(Extended Service Set)</a:t>
            </a:r>
            <a:r>
              <a:rPr lang="zh-CN" altLang="en-US" sz="2585" dirty="0"/>
              <a:t>。</a:t>
            </a:r>
            <a:endParaRPr lang="zh-CN" altLang="en-US" sz="2585" dirty="0"/>
          </a:p>
        </p:txBody>
      </p:sp>
      <p:grpSp>
        <p:nvGrpSpPr>
          <p:cNvPr id="18" name="组合 17"/>
          <p:cNvGrpSpPr/>
          <p:nvPr/>
        </p:nvGrpSpPr>
        <p:grpSpPr>
          <a:xfrm>
            <a:off x="317988" y="2386370"/>
            <a:ext cx="8773899" cy="3701387"/>
            <a:chOff x="344487" y="1484784"/>
            <a:chExt cx="9505057" cy="4009836"/>
          </a:xfrm>
        </p:grpSpPr>
        <p:sp>
          <p:nvSpPr>
            <p:cNvPr id="19"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sp>
          <p:nvSpPr>
            <p:cNvPr id="20"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pic>
          <p:nvPicPr>
            <p:cNvPr id="21" name="Picture 222"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grpSp>
          <p:nvGrpSpPr>
            <p:cNvPr id="23" name="Group 425"/>
            <p:cNvGrpSpPr/>
            <p:nvPr/>
          </p:nvGrpSpPr>
          <p:grpSpPr bwMode="auto">
            <a:xfrm>
              <a:off x="941756" y="3721205"/>
              <a:ext cx="710422" cy="589759"/>
              <a:chOff x="762" y="2391"/>
              <a:chExt cx="423" cy="312"/>
            </a:xfrm>
          </p:grpSpPr>
          <p:grpSp>
            <p:nvGrpSpPr>
              <p:cNvPr id="151" name="Group 316"/>
              <p:cNvGrpSpPr/>
              <p:nvPr/>
            </p:nvGrpSpPr>
            <p:grpSpPr bwMode="auto">
              <a:xfrm>
                <a:off x="867" y="2432"/>
                <a:ext cx="318" cy="271"/>
                <a:chOff x="657" y="1570"/>
                <a:chExt cx="318" cy="311"/>
              </a:xfrm>
            </p:grpSpPr>
            <p:sp>
              <p:nvSpPr>
                <p:cNvPr id="159" name="Line 31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60" name="Picture 31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2" name="Group 424"/>
              <p:cNvGrpSpPr/>
              <p:nvPr/>
            </p:nvGrpSpPr>
            <p:grpSpPr bwMode="auto">
              <a:xfrm>
                <a:off x="762" y="2391"/>
                <a:ext cx="306" cy="90"/>
                <a:chOff x="748" y="2251"/>
                <a:chExt cx="306" cy="90"/>
              </a:xfrm>
            </p:grpSpPr>
            <p:sp>
              <p:nvSpPr>
                <p:cNvPr id="15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24" name="Text Box 45"/>
            <p:cNvSpPr txBox="1">
              <a:spLocks noChangeArrowheads="1"/>
            </p:cNvSpPr>
            <p:nvPr/>
          </p:nvSpPr>
          <p:spPr bwMode="auto">
            <a:xfrm>
              <a:off x="7282725" y="3230770"/>
              <a:ext cx="1477645"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dirty="0">
                  <a:solidFill>
                    <a:srgbClr val="000099"/>
                  </a:solidFill>
                  <a:latin typeface="+mn-lt"/>
                  <a:ea typeface="+mn-ea"/>
                </a:rPr>
                <a:t>基本服务集</a:t>
              </a:r>
              <a:endParaRPr lang="zh-CN" altLang="en-US" sz="1845" b="1" dirty="0">
                <a:solidFill>
                  <a:srgbClr val="000099"/>
                </a:solidFill>
                <a:latin typeface="+mn-lt"/>
                <a:ea typeface="+mn-ea"/>
              </a:endParaRPr>
            </a:p>
            <a:p>
              <a:pPr eaLnBrk="1" hangingPunct="1">
                <a:lnSpc>
                  <a:spcPct val="85000"/>
                </a:lnSpc>
              </a:pPr>
              <a:r>
                <a:rPr lang="zh-CN" altLang="en-US" sz="1845" b="1" dirty="0">
                  <a:solidFill>
                    <a:srgbClr val="000099"/>
                  </a:solidFill>
                  <a:latin typeface="+mn-lt"/>
                  <a:ea typeface="+mn-ea"/>
                </a:rPr>
                <a:t>       </a:t>
              </a:r>
              <a:r>
                <a:rPr lang="en-US" altLang="zh-CN" sz="1845" b="1" dirty="0">
                  <a:solidFill>
                    <a:srgbClr val="000099"/>
                  </a:solidFill>
                  <a:latin typeface="+mn-lt"/>
                  <a:ea typeface="+mn-ea"/>
                </a:rPr>
                <a:t>BSS</a:t>
              </a:r>
              <a:endParaRPr lang="en-US" altLang="zh-CN" sz="1845" b="1" dirty="0">
                <a:solidFill>
                  <a:srgbClr val="000099"/>
                </a:solidFill>
                <a:latin typeface="+mn-lt"/>
                <a:ea typeface="+mn-ea"/>
              </a:endParaRPr>
            </a:p>
          </p:txBody>
        </p:sp>
        <p:sp>
          <p:nvSpPr>
            <p:cNvPr id="25" name="Text Box 46"/>
            <p:cNvSpPr txBox="1">
              <a:spLocks noChangeArrowheads="1"/>
            </p:cNvSpPr>
            <p:nvPr/>
          </p:nvSpPr>
          <p:spPr bwMode="auto">
            <a:xfrm>
              <a:off x="588904" y="2408739"/>
              <a:ext cx="1733550" cy="65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45" b="1" dirty="0">
                  <a:solidFill>
                    <a:srgbClr val="000099"/>
                  </a:solidFill>
                  <a:latin typeface="+mn-lt"/>
                  <a:ea typeface="+mn-ea"/>
                </a:rPr>
                <a:t>扩展的服务集</a:t>
              </a:r>
              <a:endParaRPr lang="zh-CN" altLang="en-US" sz="1845" b="1" dirty="0">
                <a:solidFill>
                  <a:srgbClr val="000099"/>
                </a:solidFill>
                <a:latin typeface="+mn-lt"/>
                <a:ea typeface="+mn-ea"/>
              </a:endParaRPr>
            </a:p>
            <a:p>
              <a:pPr algn="ctr" eaLnBrk="1" hangingPunct="1"/>
              <a:r>
                <a:rPr lang="en-US" altLang="zh-CN" sz="1845" b="1" dirty="0">
                  <a:solidFill>
                    <a:srgbClr val="000099"/>
                  </a:solidFill>
                  <a:latin typeface="+mn-lt"/>
                  <a:ea typeface="+mn-ea"/>
                </a:rPr>
                <a:t>ESS</a:t>
              </a:r>
              <a:endParaRPr lang="en-US" altLang="zh-CN" sz="1845" b="1" dirty="0">
                <a:solidFill>
                  <a:srgbClr val="000099"/>
                </a:solidFill>
                <a:latin typeface="+mn-lt"/>
                <a:ea typeface="+mn-ea"/>
              </a:endParaRPr>
            </a:p>
          </p:txBody>
        </p:sp>
        <p:sp>
          <p:nvSpPr>
            <p:cNvPr id="26" name="Text Box 175"/>
            <p:cNvSpPr txBox="1">
              <a:spLocks noChangeArrowheads="1"/>
            </p:cNvSpPr>
            <p:nvPr/>
          </p:nvSpPr>
          <p:spPr bwMode="auto">
            <a:xfrm>
              <a:off x="776536" y="3834620"/>
              <a:ext cx="381794" cy="34533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endParaRPr lang="en-US" altLang="zh-CN" sz="1845" b="1" dirty="0">
                <a:solidFill>
                  <a:srgbClr val="FF0000"/>
                </a:solidFill>
                <a:latin typeface="+mn-lt"/>
                <a:ea typeface="+mn-ea"/>
              </a:endParaRPr>
            </a:p>
          </p:txBody>
        </p:sp>
        <p:sp>
          <p:nvSpPr>
            <p:cNvPr id="27" name="Text Box 176"/>
            <p:cNvSpPr txBox="1">
              <a:spLocks noChangeArrowheads="1"/>
            </p:cNvSpPr>
            <p:nvPr/>
          </p:nvSpPr>
          <p:spPr bwMode="auto">
            <a:xfrm>
              <a:off x="8450741" y="4091695"/>
              <a:ext cx="38179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FF0000"/>
                  </a:solidFill>
                  <a:latin typeface="+mn-lt"/>
                  <a:ea typeface="+mn-ea"/>
                </a:rPr>
                <a:t>B</a:t>
              </a:r>
              <a:endParaRPr lang="en-US" altLang="zh-CN" sz="1845" b="1">
                <a:solidFill>
                  <a:srgbClr val="FF0000"/>
                </a:solidFill>
                <a:latin typeface="+mn-lt"/>
                <a:ea typeface="+mn-ea"/>
              </a:endParaRPr>
            </a:p>
          </p:txBody>
        </p:sp>
        <p:sp>
          <p:nvSpPr>
            <p:cNvPr id="28" name="Line 177"/>
            <p:cNvSpPr>
              <a:spLocks noChangeShapeType="1"/>
            </p:cNvSpPr>
            <p:nvPr/>
          </p:nvSpPr>
          <p:spPr bwMode="auto">
            <a:xfrm>
              <a:off x="1398576" y="4150292"/>
              <a:ext cx="5330691" cy="599211"/>
            </a:xfrm>
            <a:prstGeom prst="line">
              <a:avLst/>
            </a:prstGeom>
            <a:noFill/>
            <a:ln w="76200">
              <a:solidFill>
                <a:srgbClr val="0000FF"/>
              </a:solidFill>
              <a:prstDash val="sysDot"/>
              <a:roun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29"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ln>
            <a:effectLst>
              <a:outerShdw dist="28398" dir="3806097" algn="ctr" rotWithShape="0">
                <a:schemeClr val="bg2"/>
              </a:outerShdw>
            </a:effectLst>
          </p:spPr>
          <p:txBody>
            <a:bodyPr/>
            <a:lstStyle/>
            <a:p>
              <a:pPr algn="ctr">
                <a:defRPr/>
              </a:pPr>
              <a:endParaRPr lang="zh-CN" altLang="zh-CN" sz="1845" b="1">
                <a:solidFill>
                  <a:srgbClr val="000099"/>
                </a:solidFill>
                <a:latin typeface="+mn-lt"/>
                <a:ea typeface="+mn-ea"/>
              </a:endParaRPr>
            </a:p>
          </p:txBody>
        </p:sp>
        <p:sp>
          <p:nvSpPr>
            <p:cNvPr id="30" name="Text Box 178"/>
            <p:cNvSpPr txBox="1">
              <a:spLocks noChangeArrowheads="1"/>
            </p:cNvSpPr>
            <p:nvPr/>
          </p:nvSpPr>
          <p:spPr bwMode="auto">
            <a:xfrm>
              <a:off x="4664968" y="4908816"/>
              <a:ext cx="7099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漫游</a:t>
              </a:r>
              <a:endParaRPr lang="zh-CN" altLang="en-US" sz="1845" b="1" dirty="0">
                <a:solidFill>
                  <a:srgbClr val="000099"/>
                </a:solidFill>
                <a:latin typeface="+mn-lt"/>
                <a:ea typeface="+mn-ea"/>
              </a:endParaRPr>
            </a:p>
          </p:txBody>
        </p:sp>
        <p:sp>
          <p:nvSpPr>
            <p:cNvPr id="31" name="Line 187"/>
            <p:cNvSpPr>
              <a:spLocks noChangeShapeType="1"/>
            </p:cNvSpPr>
            <p:nvPr/>
          </p:nvSpPr>
          <p:spPr bwMode="auto">
            <a:xfrm flipV="1">
              <a:off x="2844614" y="2029356"/>
              <a:ext cx="578919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32" name="Text Box 50"/>
            <p:cNvSpPr txBox="1">
              <a:spLocks noChangeArrowheads="1"/>
            </p:cNvSpPr>
            <p:nvPr/>
          </p:nvSpPr>
          <p:spPr bwMode="auto">
            <a:xfrm>
              <a:off x="3607101" y="2520893"/>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smtClean="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1</a:t>
              </a:r>
              <a:endParaRPr lang="en-US" altLang="zh-CN" sz="1845" b="1" baseline="-25000" dirty="0">
                <a:solidFill>
                  <a:srgbClr val="FF0000"/>
                </a:solidFill>
                <a:latin typeface="+mn-lt"/>
                <a:ea typeface="+mn-ea"/>
              </a:endParaRPr>
            </a:p>
          </p:txBody>
        </p:sp>
        <p:sp>
          <p:nvSpPr>
            <p:cNvPr id="33" name="Freeform 288"/>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4" name="Freeform 291"/>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5" name="Freeform 293"/>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6" name="Freeform 294"/>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graphicFrame>
          <p:nvGraphicFramePr>
            <p:cNvPr id="37" name="Object 295"/>
            <p:cNvGraphicFramePr>
              <a:graphicFrameLocks noChangeAspect="1"/>
            </p:cNvGraphicFramePr>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4097" name="VISIO" r:id="rId3" imgW="3514725" imgH="2009775" progId="">
                    <p:embed/>
                  </p:oleObj>
                </mc:Choice>
                <mc:Fallback>
                  <p:oleObj name="VISIO" r:id="rId3" imgW="3514725" imgH="2009775" progId="">
                    <p:embed/>
                    <p:pic>
                      <p:nvPicPr>
                        <p:cNvPr id="0" name="图片 4096"/>
                        <p:cNvPicPr>
                          <a:picLocks noChangeAspect="1"/>
                        </p:cNvPicPr>
                        <p:nvPr/>
                      </p:nvPicPr>
                      <p:blipFill>
                        <a:blip r:embed="rId4"/>
                        <a:stretch>
                          <a:fillRect/>
                        </a:stretch>
                      </p:blipFill>
                      <p:spPr>
                        <a:xfrm>
                          <a:off x="8405396" y="1484784"/>
                          <a:ext cx="1444148" cy="847341"/>
                        </a:xfrm>
                        <a:prstGeom prst="rect">
                          <a:avLst/>
                        </a:prstGeom>
                        <a:noFill/>
                        <a:ln w="9525">
                          <a:noFill/>
                        </a:ln>
                        <a:effectLst>
                          <a:outerShdw dist="25400" dir="5400000" algn="ctr" rotWithShape="0">
                            <a:srgbClr val="1C1C1C"/>
                          </a:outerShdw>
                        </a:effectLst>
                      </p:spPr>
                    </p:pic>
                  </p:oleObj>
                </mc:Fallback>
              </mc:AlternateContent>
            </a:graphicData>
          </a:graphic>
        </p:graphicFrame>
        <p:pic>
          <p:nvPicPr>
            <p:cNvPr id="38" name="Picture 297"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9" name="Text Box 300"/>
            <p:cNvSpPr txBox="1">
              <a:spLocks noChangeArrowheads="1"/>
            </p:cNvSpPr>
            <p:nvPr/>
          </p:nvSpPr>
          <p:spPr bwMode="auto">
            <a:xfrm>
              <a:off x="6873704" y="2542292"/>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2</a:t>
              </a:r>
              <a:endParaRPr lang="en-US" altLang="zh-CN" sz="1845" b="1" baseline="-25000" dirty="0">
                <a:solidFill>
                  <a:srgbClr val="FF0000"/>
                </a:solidFill>
                <a:latin typeface="+mn-lt"/>
                <a:ea typeface="+mn-ea"/>
              </a:endParaRPr>
            </a:p>
          </p:txBody>
        </p:sp>
        <p:sp>
          <p:nvSpPr>
            <p:cNvPr id="40" name="Line 49"/>
            <p:cNvSpPr>
              <a:spLocks noChangeShapeType="1"/>
            </p:cNvSpPr>
            <p:nvPr/>
          </p:nvSpPr>
          <p:spPr bwMode="auto">
            <a:xfrm flipV="1">
              <a:off x="6578114" y="2029356"/>
              <a:ext cx="0" cy="10349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41" name="Text Box 190"/>
            <p:cNvSpPr txBox="1">
              <a:spLocks noChangeArrowheads="1"/>
            </p:cNvSpPr>
            <p:nvPr/>
          </p:nvSpPr>
          <p:spPr bwMode="auto">
            <a:xfrm>
              <a:off x="8553400" y="1671191"/>
              <a:ext cx="1118553" cy="39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15" b="1" dirty="0">
                  <a:solidFill>
                    <a:srgbClr val="000099"/>
                  </a:solidFill>
                  <a:latin typeface="+mn-lt"/>
                  <a:ea typeface="+mn-ea"/>
                </a:rPr>
                <a:t>互联网</a:t>
              </a:r>
              <a:endParaRPr lang="zh-CN" altLang="en-US" sz="2215" b="1" dirty="0">
                <a:solidFill>
                  <a:srgbClr val="000099"/>
                </a:solidFill>
                <a:latin typeface="+mn-lt"/>
                <a:ea typeface="+mn-ea"/>
              </a:endParaRPr>
            </a:p>
          </p:txBody>
        </p:sp>
        <p:sp>
          <p:nvSpPr>
            <p:cNvPr id="42" name="Freeform 301"/>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3" name="Freeform 302"/>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4" name="Freeform 303"/>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5" name="Freeform 304"/>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6" name="Text Box 305"/>
            <p:cNvSpPr txBox="1">
              <a:spLocks noChangeArrowheads="1"/>
            </p:cNvSpPr>
            <p:nvPr/>
          </p:nvSpPr>
          <p:spPr bwMode="auto">
            <a:xfrm>
              <a:off x="4651742" y="1628622"/>
              <a:ext cx="164618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分配系统 </a:t>
              </a:r>
              <a:r>
                <a:rPr lang="en-US" altLang="zh-CN" sz="1845" b="1" dirty="0">
                  <a:solidFill>
                    <a:srgbClr val="000099"/>
                  </a:solidFill>
                  <a:latin typeface="+mn-lt"/>
                  <a:ea typeface="+mn-ea"/>
                </a:rPr>
                <a:t>DS</a:t>
              </a:r>
              <a:endParaRPr lang="en-US" altLang="zh-CN" sz="1845" b="1" dirty="0">
                <a:solidFill>
                  <a:srgbClr val="000099"/>
                </a:solidFill>
                <a:latin typeface="+mn-lt"/>
                <a:ea typeface="+mn-ea"/>
              </a:endParaRPr>
            </a:p>
          </p:txBody>
        </p:sp>
        <p:pic>
          <p:nvPicPr>
            <p:cNvPr id="47" name="Picture 30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8"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9"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0"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1"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2"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3"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4"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5"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6"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7" name="Text Box 423"/>
            <p:cNvSpPr txBox="1">
              <a:spLocks noChangeArrowheads="1"/>
            </p:cNvSpPr>
            <p:nvPr/>
          </p:nvSpPr>
          <p:spPr bwMode="auto">
            <a:xfrm>
              <a:off x="7105473" y="4577489"/>
              <a:ext cx="4423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r>
                <a:rPr lang="en-US" altLang="zh-CN" sz="1845" b="1" dirty="0">
                  <a:solidFill>
                    <a:srgbClr val="FF0000"/>
                  </a:solidFill>
                  <a:latin typeface="+mn-lt"/>
                  <a:ea typeface="+mn-ea"/>
                  <a:cs typeface="Times New Roman" panose="02020603050405020304" pitchFamily="18" charset="0"/>
                </a:rPr>
                <a:t>'</a:t>
              </a:r>
              <a:endParaRPr lang="en-US" altLang="zh-CN" sz="1845" b="1" dirty="0">
                <a:solidFill>
                  <a:srgbClr val="FF0000"/>
                </a:solidFill>
                <a:latin typeface="+mn-lt"/>
                <a:ea typeface="+mn-ea"/>
                <a:cs typeface="Times New Roman" panose="02020603050405020304" pitchFamily="18" charset="0"/>
              </a:endParaRPr>
            </a:p>
          </p:txBody>
        </p:sp>
        <p:grpSp>
          <p:nvGrpSpPr>
            <p:cNvPr id="58" name="Group 426"/>
            <p:cNvGrpSpPr/>
            <p:nvPr/>
          </p:nvGrpSpPr>
          <p:grpSpPr bwMode="auto">
            <a:xfrm>
              <a:off x="1930973" y="4331756"/>
              <a:ext cx="710423" cy="589759"/>
              <a:chOff x="762" y="2391"/>
              <a:chExt cx="423" cy="312"/>
            </a:xfrm>
          </p:grpSpPr>
          <p:grpSp>
            <p:nvGrpSpPr>
              <p:cNvPr id="141" name="Group 427"/>
              <p:cNvGrpSpPr/>
              <p:nvPr/>
            </p:nvGrpSpPr>
            <p:grpSpPr bwMode="auto">
              <a:xfrm>
                <a:off x="867" y="2432"/>
                <a:ext cx="318" cy="271"/>
                <a:chOff x="657" y="1570"/>
                <a:chExt cx="318" cy="311"/>
              </a:xfrm>
            </p:grpSpPr>
            <p:sp>
              <p:nvSpPr>
                <p:cNvPr id="149" name="Line 428"/>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50" name="Picture 429"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2" name="Group 430"/>
              <p:cNvGrpSpPr/>
              <p:nvPr/>
            </p:nvGrpSpPr>
            <p:grpSpPr bwMode="auto">
              <a:xfrm>
                <a:off x="762" y="2391"/>
                <a:ext cx="306" cy="90"/>
                <a:chOff x="748" y="2251"/>
                <a:chExt cx="306" cy="90"/>
              </a:xfrm>
            </p:grpSpPr>
            <p:sp>
              <p:nvSpPr>
                <p:cNvPr id="143"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4"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5"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6"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7"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8"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9" name="Group 437"/>
            <p:cNvGrpSpPr/>
            <p:nvPr/>
          </p:nvGrpSpPr>
          <p:grpSpPr bwMode="auto">
            <a:xfrm>
              <a:off x="5283229" y="3207056"/>
              <a:ext cx="710423" cy="589759"/>
              <a:chOff x="762" y="2391"/>
              <a:chExt cx="423" cy="312"/>
            </a:xfrm>
          </p:grpSpPr>
          <p:grpSp>
            <p:nvGrpSpPr>
              <p:cNvPr id="131" name="Group 438"/>
              <p:cNvGrpSpPr/>
              <p:nvPr/>
            </p:nvGrpSpPr>
            <p:grpSpPr bwMode="auto">
              <a:xfrm>
                <a:off x="867" y="2432"/>
                <a:ext cx="318" cy="271"/>
                <a:chOff x="657" y="1570"/>
                <a:chExt cx="318" cy="311"/>
              </a:xfrm>
            </p:grpSpPr>
            <p:sp>
              <p:nvSpPr>
                <p:cNvPr id="139" name="Line 439"/>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40" name="Picture 440"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2" name="Group 441"/>
              <p:cNvGrpSpPr/>
              <p:nvPr/>
            </p:nvGrpSpPr>
            <p:grpSpPr bwMode="auto">
              <a:xfrm>
                <a:off x="762" y="2391"/>
                <a:ext cx="306" cy="90"/>
                <a:chOff x="748" y="2251"/>
                <a:chExt cx="306" cy="90"/>
              </a:xfrm>
            </p:grpSpPr>
            <p:sp>
              <p:nvSpPr>
                <p:cNvPr id="133"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4"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5"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6"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7"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8"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0" name="Group 448"/>
            <p:cNvGrpSpPr/>
            <p:nvPr/>
          </p:nvGrpSpPr>
          <p:grpSpPr bwMode="auto">
            <a:xfrm>
              <a:off x="2921871" y="4407367"/>
              <a:ext cx="710423" cy="589759"/>
              <a:chOff x="762" y="2391"/>
              <a:chExt cx="423" cy="312"/>
            </a:xfrm>
          </p:grpSpPr>
          <p:grpSp>
            <p:nvGrpSpPr>
              <p:cNvPr id="121" name="Group 449"/>
              <p:cNvGrpSpPr/>
              <p:nvPr/>
            </p:nvGrpSpPr>
            <p:grpSpPr bwMode="auto">
              <a:xfrm>
                <a:off x="867" y="2432"/>
                <a:ext cx="318" cy="271"/>
                <a:chOff x="657" y="1570"/>
                <a:chExt cx="318" cy="311"/>
              </a:xfrm>
            </p:grpSpPr>
            <p:sp>
              <p:nvSpPr>
                <p:cNvPr id="129" name="Line 450"/>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30" name="Picture 451"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452"/>
              <p:cNvGrpSpPr/>
              <p:nvPr/>
            </p:nvGrpSpPr>
            <p:grpSpPr bwMode="auto">
              <a:xfrm>
                <a:off x="762" y="2391"/>
                <a:ext cx="306" cy="90"/>
                <a:chOff x="748" y="2251"/>
                <a:chExt cx="306" cy="90"/>
              </a:xfrm>
            </p:grpSpPr>
            <p:sp>
              <p:nvSpPr>
                <p:cNvPr id="123"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4"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5"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6"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7"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8"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1" name="Group 459"/>
            <p:cNvGrpSpPr/>
            <p:nvPr/>
          </p:nvGrpSpPr>
          <p:grpSpPr bwMode="auto">
            <a:xfrm>
              <a:off x="4520742" y="3292116"/>
              <a:ext cx="710423" cy="589759"/>
              <a:chOff x="762" y="2391"/>
              <a:chExt cx="423" cy="312"/>
            </a:xfrm>
          </p:grpSpPr>
          <p:grpSp>
            <p:nvGrpSpPr>
              <p:cNvPr id="111" name="Group 460"/>
              <p:cNvGrpSpPr/>
              <p:nvPr/>
            </p:nvGrpSpPr>
            <p:grpSpPr bwMode="auto">
              <a:xfrm>
                <a:off x="867" y="2432"/>
                <a:ext cx="318" cy="271"/>
                <a:chOff x="657" y="1570"/>
                <a:chExt cx="318" cy="311"/>
              </a:xfrm>
            </p:grpSpPr>
            <p:sp>
              <p:nvSpPr>
                <p:cNvPr id="119" name="Line 461"/>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20" name="Picture 462"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 name="Group 463"/>
              <p:cNvGrpSpPr/>
              <p:nvPr/>
            </p:nvGrpSpPr>
            <p:grpSpPr bwMode="auto">
              <a:xfrm>
                <a:off x="762" y="2391"/>
                <a:ext cx="306" cy="90"/>
                <a:chOff x="748" y="2251"/>
                <a:chExt cx="306" cy="90"/>
              </a:xfrm>
            </p:grpSpPr>
            <p:sp>
              <p:nvSpPr>
                <p:cNvPr id="113"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4"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5"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6"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7"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8"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2" name="Group 470"/>
            <p:cNvGrpSpPr/>
            <p:nvPr/>
          </p:nvGrpSpPr>
          <p:grpSpPr bwMode="auto">
            <a:xfrm>
              <a:off x="6653690" y="4492429"/>
              <a:ext cx="710423" cy="589759"/>
              <a:chOff x="762" y="2391"/>
              <a:chExt cx="423" cy="312"/>
            </a:xfrm>
          </p:grpSpPr>
          <p:grpSp>
            <p:nvGrpSpPr>
              <p:cNvPr id="101" name="Group 471"/>
              <p:cNvGrpSpPr/>
              <p:nvPr/>
            </p:nvGrpSpPr>
            <p:grpSpPr bwMode="auto">
              <a:xfrm>
                <a:off x="867" y="2432"/>
                <a:ext cx="318" cy="271"/>
                <a:chOff x="657" y="1570"/>
                <a:chExt cx="318" cy="311"/>
              </a:xfrm>
            </p:grpSpPr>
            <p:sp>
              <p:nvSpPr>
                <p:cNvPr id="109" name="Line 472"/>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10" name="Picture 473"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 name="Group 474"/>
              <p:cNvGrpSpPr/>
              <p:nvPr/>
            </p:nvGrpSpPr>
            <p:grpSpPr bwMode="auto">
              <a:xfrm>
                <a:off x="762" y="2391"/>
                <a:ext cx="306" cy="90"/>
                <a:chOff x="748" y="2251"/>
                <a:chExt cx="306" cy="90"/>
              </a:xfrm>
            </p:grpSpPr>
            <p:sp>
              <p:nvSpPr>
                <p:cNvPr id="103"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4"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5"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6"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7"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8"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3" name="Group 481"/>
            <p:cNvGrpSpPr/>
            <p:nvPr/>
          </p:nvGrpSpPr>
          <p:grpSpPr bwMode="auto">
            <a:xfrm>
              <a:off x="5740050" y="3978279"/>
              <a:ext cx="710423" cy="589759"/>
              <a:chOff x="762" y="2391"/>
              <a:chExt cx="423" cy="312"/>
            </a:xfrm>
          </p:grpSpPr>
          <p:grpSp>
            <p:nvGrpSpPr>
              <p:cNvPr id="91" name="Group 482"/>
              <p:cNvGrpSpPr/>
              <p:nvPr/>
            </p:nvGrpSpPr>
            <p:grpSpPr bwMode="auto">
              <a:xfrm>
                <a:off x="867" y="2432"/>
                <a:ext cx="318" cy="271"/>
                <a:chOff x="657" y="1570"/>
                <a:chExt cx="318" cy="311"/>
              </a:xfrm>
            </p:grpSpPr>
            <p:sp>
              <p:nvSpPr>
                <p:cNvPr id="99" name="Line 48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00" name="Picture 484"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Group 485"/>
              <p:cNvGrpSpPr/>
              <p:nvPr/>
            </p:nvGrpSpPr>
            <p:grpSpPr bwMode="auto">
              <a:xfrm>
                <a:off x="762" y="2391"/>
                <a:ext cx="306" cy="90"/>
                <a:chOff x="748" y="2251"/>
                <a:chExt cx="306" cy="90"/>
              </a:xfrm>
            </p:grpSpPr>
            <p:sp>
              <p:nvSpPr>
                <p:cNvPr id="93"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4"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5"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6"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7"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8"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4" name="Group 492"/>
            <p:cNvGrpSpPr/>
            <p:nvPr/>
          </p:nvGrpSpPr>
          <p:grpSpPr bwMode="auto">
            <a:xfrm>
              <a:off x="7263345" y="4150292"/>
              <a:ext cx="710422" cy="589759"/>
              <a:chOff x="762" y="2391"/>
              <a:chExt cx="423" cy="312"/>
            </a:xfrm>
          </p:grpSpPr>
          <p:grpSp>
            <p:nvGrpSpPr>
              <p:cNvPr id="81" name="Group 493"/>
              <p:cNvGrpSpPr/>
              <p:nvPr/>
            </p:nvGrpSpPr>
            <p:grpSpPr bwMode="auto">
              <a:xfrm>
                <a:off x="867" y="2432"/>
                <a:ext cx="318" cy="271"/>
                <a:chOff x="657" y="1570"/>
                <a:chExt cx="318" cy="311"/>
              </a:xfrm>
            </p:grpSpPr>
            <p:sp>
              <p:nvSpPr>
                <p:cNvPr id="89" name="Line 494"/>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90" name="Picture 49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 name="Group 496"/>
              <p:cNvGrpSpPr/>
              <p:nvPr/>
            </p:nvGrpSpPr>
            <p:grpSpPr bwMode="auto">
              <a:xfrm>
                <a:off x="762" y="2391"/>
                <a:ext cx="306" cy="90"/>
                <a:chOff x="748" y="2251"/>
                <a:chExt cx="306" cy="90"/>
              </a:xfrm>
            </p:grpSpPr>
            <p:sp>
              <p:nvSpPr>
                <p:cNvPr id="8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5" name="Group 503"/>
            <p:cNvGrpSpPr/>
            <p:nvPr/>
          </p:nvGrpSpPr>
          <p:grpSpPr bwMode="auto">
            <a:xfrm>
              <a:off x="8000639" y="3987730"/>
              <a:ext cx="710423" cy="589759"/>
              <a:chOff x="762" y="2391"/>
              <a:chExt cx="423" cy="312"/>
            </a:xfrm>
          </p:grpSpPr>
          <p:grpSp>
            <p:nvGrpSpPr>
              <p:cNvPr id="71" name="Group 504"/>
              <p:cNvGrpSpPr/>
              <p:nvPr/>
            </p:nvGrpSpPr>
            <p:grpSpPr bwMode="auto">
              <a:xfrm>
                <a:off x="867" y="2432"/>
                <a:ext cx="318" cy="271"/>
                <a:chOff x="657" y="1570"/>
                <a:chExt cx="318" cy="311"/>
              </a:xfrm>
            </p:grpSpPr>
            <p:sp>
              <p:nvSpPr>
                <p:cNvPr id="79" name="Line 505"/>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80" name="Picture 506"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 name="Group 507"/>
              <p:cNvGrpSpPr/>
              <p:nvPr/>
            </p:nvGrpSpPr>
            <p:grpSpPr bwMode="auto">
              <a:xfrm>
                <a:off x="762" y="2391"/>
                <a:ext cx="306" cy="90"/>
                <a:chOff x="748" y="2251"/>
                <a:chExt cx="306" cy="90"/>
              </a:xfrm>
            </p:grpSpPr>
            <p:sp>
              <p:nvSpPr>
                <p:cNvPr id="73"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4"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5"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6"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7"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8"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66" name="Line 517"/>
            <p:cNvSpPr>
              <a:spLocks noChangeShapeType="1"/>
            </p:cNvSpPr>
            <p:nvPr/>
          </p:nvSpPr>
          <p:spPr bwMode="auto">
            <a:xfrm flipH="1">
              <a:off x="1930973" y="1988840"/>
              <a:ext cx="744013" cy="0"/>
            </a:xfrm>
            <a:prstGeom prst="line">
              <a:avLst/>
            </a:prstGeom>
            <a:noFill/>
            <a:ln w="38100">
              <a:solidFill>
                <a:srgbClr val="C00000"/>
              </a:solidFill>
              <a:round/>
              <a:tailEnd type="triangle" w="med" len="lg"/>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67" name="Text Box 44"/>
            <p:cNvSpPr txBox="1">
              <a:spLocks noChangeArrowheads="1"/>
            </p:cNvSpPr>
            <p:nvPr/>
          </p:nvSpPr>
          <p:spPr bwMode="auto">
            <a:xfrm>
              <a:off x="1474153" y="3116323"/>
              <a:ext cx="1477645" cy="683789"/>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a:solidFill>
                    <a:srgbClr val="000099"/>
                  </a:solidFill>
                  <a:latin typeface="+mn-lt"/>
                  <a:ea typeface="+mn-ea"/>
                </a:rPr>
                <a:t>基本服务集</a:t>
              </a:r>
              <a:endParaRPr lang="zh-CN" altLang="en-US" sz="1845" b="1">
                <a:solidFill>
                  <a:srgbClr val="000099"/>
                </a:solidFill>
                <a:latin typeface="+mn-lt"/>
                <a:ea typeface="+mn-ea"/>
              </a:endParaRPr>
            </a:p>
            <a:p>
              <a:pPr eaLnBrk="1" hangingPunct="1">
                <a:lnSpc>
                  <a:spcPct val="85000"/>
                </a:lnSpc>
              </a:pPr>
              <a:r>
                <a:rPr lang="zh-CN" altLang="en-US" sz="1845" b="1">
                  <a:solidFill>
                    <a:srgbClr val="000099"/>
                  </a:solidFill>
                  <a:latin typeface="+mn-lt"/>
                  <a:ea typeface="+mn-ea"/>
                </a:rPr>
                <a:t>       </a:t>
              </a:r>
              <a:r>
                <a:rPr lang="en-US" altLang="zh-CN" sz="1845" b="1">
                  <a:solidFill>
                    <a:srgbClr val="000099"/>
                  </a:solidFill>
                  <a:latin typeface="+mn-lt"/>
                  <a:ea typeface="+mn-ea"/>
                </a:rPr>
                <a:t>BSS</a:t>
              </a:r>
              <a:endParaRPr lang="en-US" altLang="zh-CN" sz="1845" b="1">
                <a:solidFill>
                  <a:srgbClr val="000099"/>
                </a:solidFill>
                <a:latin typeface="+mn-lt"/>
                <a:ea typeface="+mn-ea"/>
              </a:endParaRPr>
            </a:p>
          </p:txBody>
        </p:sp>
        <p:sp>
          <p:nvSpPr>
            <p:cNvPr id="68" name="Line 48"/>
            <p:cNvSpPr>
              <a:spLocks noChangeShapeType="1"/>
            </p:cNvSpPr>
            <p:nvPr/>
          </p:nvSpPr>
          <p:spPr bwMode="auto">
            <a:xfrm flipH="1">
              <a:off x="3342582" y="2029356"/>
              <a:ext cx="0" cy="8916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69"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ln>
          </p:spPr>
          <p:txBody>
            <a:bodyPr wrap="none" anchor="ctr"/>
            <a:lstStyle/>
            <a:p>
              <a:pPr algn="ctr"/>
              <a:r>
                <a:rPr lang="zh-CN" altLang="en-US" sz="1845" b="1" dirty="0">
                  <a:solidFill>
                    <a:srgbClr val="000099"/>
                  </a:solidFill>
                  <a:latin typeface="+mn-lt"/>
                  <a:ea typeface="+mn-ea"/>
                </a:rPr>
                <a:t>门户</a:t>
              </a:r>
              <a:endParaRPr lang="en-US" altLang="zh-CN" sz="1845" b="1" dirty="0">
                <a:solidFill>
                  <a:srgbClr val="000099"/>
                </a:solidFill>
                <a:latin typeface="+mn-lt"/>
                <a:ea typeface="+mn-ea"/>
              </a:endParaRPr>
            </a:p>
          </p:txBody>
        </p:sp>
        <p:sp>
          <p:nvSpPr>
            <p:cNvPr id="70" name="Text Box 518"/>
            <p:cNvSpPr txBox="1">
              <a:spLocks noChangeArrowheads="1"/>
            </p:cNvSpPr>
            <p:nvPr/>
          </p:nvSpPr>
          <p:spPr bwMode="auto">
            <a:xfrm>
              <a:off x="493211" y="1628800"/>
              <a:ext cx="1674389"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5000"/>
                </a:lnSpc>
              </a:pPr>
              <a:r>
                <a:rPr lang="zh-CN" altLang="en-US" sz="1845" b="1" dirty="0">
                  <a:solidFill>
                    <a:srgbClr val="000099"/>
                  </a:solidFill>
                  <a:latin typeface="+mn-lt"/>
                  <a:ea typeface="+mn-ea"/>
                </a:rPr>
                <a:t>至其他 </a:t>
              </a:r>
              <a:r>
                <a:rPr lang="en-US" altLang="zh-CN" sz="1845" b="1" dirty="0">
                  <a:solidFill>
                    <a:srgbClr val="000099"/>
                  </a:solidFill>
                  <a:latin typeface="+mn-lt"/>
                  <a:ea typeface="+mn-ea"/>
                </a:rPr>
                <a:t>802.x</a:t>
              </a:r>
              <a:endParaRPr lang="en-US" altLang="zh-CN" sz="1845" b="1" dirty="0">
                <a:solidFill>
                  <a:srgbClr val="000099"/>
                </a:solidFill>
                <a:latin typeface="+mn-lt"/>
                <a:ea typeface="+mn-ea"/>
              </a:endParaRPr>
            </a:p>
            <a:p>
              <a:pPr algn="ctr" eaLnBrk="1" hangingPunct="1">
                <a:lnSpc>
                  <a:spcPct val="85000"/>
                </a:lnSpc>
              </a:pPr>
              <a:r>
                <a:rPr lang="zh-CN" altLang="en-US" sz="1845" b="1" dirty="0">
                  <a:solidFill>
                    <a:srgbClr val="000099"/>
                  </a:solidFill>
                  <a:latin typeface="+mn-lt"/>
                  <a:ea typeface="+mn-ea"/>
                </a:rPr>
                <a:t>局域网</a:t>
              </a:r>
              <a:endParaRPr lang="zh-CN" altLang="en-US" sz="1845" b="1" dirty="0">
                <a:solidFill>
                  <a:srgbClr val="000099"/>
                </a:solidFill>
                <a:latin typeface="+mn-lt"/>
                <a:ea typeface="+mn-ea"/>
              </a:endParaRPr>
            </a:p>
          </p:txBody>
        </p:sp>
      </p:grpSp>
      <p:sp>
        <p:nvSpPr>
          <p:cNvPr id="345104" name="Line 16"/>
          <p:cNvSpPr>
            <a:spLocks noChangeShapeType="1"/>
          </p:cNvSpPr>
          <p:nvPr/>
        </p:nvSpPr>
        <p:spPr bwMode="auto">
          <a:xfrm flipV="1">
            <a:off x="3176153" y="3030416"/>
            <a:ext cx="0" cy="864577"/>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a:p>
        </p:txBody>
      </p:sp>
      <p:sp>
        <p:nvSpPr>
          <p:cNvPr id="345105" name="Line 17"/>
          <p:cNvSpPr>
            <a:spLocks noChangeShapeType="1"/>
          </p:cNvSpPr>
          <p:nvPr/>
        </p:nvSpPr>
        <p:spPr bwMode="auto">
          <a:xfrm>
            <a:off x="3181518" y="3030415"/>
            <a:ext cx="278633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a:p>
        </p:txBody>
      </p:sp>
      <p:sp>
        <p:nvSpPr>
          <p:cNvPr id="345106" name="Line 18"/>
          <p:cNvSpPr>
            <a:spLocks noChangeShapeType="1"/>
          </p:cNvSpPr>
          <p:nvPr/>
        </p:nvSpPr>
        <p:spPr bwMode="auto">
          <a:xfrm>
            <a:off x="5967847" y="3030416"/>
            <a:ext cx="0" cy="864577"/>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a:p>
        </p:txBody>
      </p:sp>
      <p:sp>
        <p:nvSpPr>
          <p:cNvPr id="345103" name="AutoShape 15"/>
          <p:cNvSpPr>
            <a:spLocks noChangeArrowheads="1"/>
          </p:cNvSpPr>
          <p:nvPr/>
        </p:nvSpPr>
        <p:spPr bwMode="auto">
          <a:xfrm>
            <a:off x="317988" y="3163124"/>
            <a:ext cx="8691076" cy="3057570"/>
          </a:xfrm>
          <a:prstGeom prst="roundRect">
            <a:avLst>
              <a:gd name="adj" fmla="val 9045"/>
            </a:avLst>
          </a:prstGeom>
          <a:noFill/>
          <a:ln w="57150">
            <a:solidFill>
              <a:schemeClr val="hlink"/>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345104"/>
                                        </p:tgtEl>
                                        <p:attrNameLst>
                                          <p:attrName>style.visibility</p:attrName>
                                        </p:attrNameLst>
                                      </p:cBhvr>
                                      <p:to>
                                        <p:strVal val="visible"/>
                                      </p:to>
                                    </p:set>
                                    <p:animEffect transition="in" filter="wipe(down)">
                                      <p:cBhvr>
                                        <p:cTn id="7" dur="1000"/>
                                        <p:tgtEl>
                                          <p:spTgt spid="345104"/>
                                        </p:tgtEl>
                                      </p:cBhvr>
                                    </p:animEffect>
                                  </p:childTnLst>
                                </p:cTn>
                              </p:par>
                            </p:childTnLst>
                          </p:cTn>
                        </p:par>
                        <p:par>
                          <p:cTn id="8" fill="hold">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345105"/>
                                        </p:tgtEl>
                                        <p:attrNameLst>
                                          <p:attrName>style.visibility</p:attrName>
                                        </p:attrNameLst>
                                      </p:cBhvr>
                                      <p:to>
                                        <p:strVal val="visible"/>
                                      </p:to>
                                    </p:set>
                                    <p:animEffect transition="in" filter="wipe(left)">
                                      <p:cBhvr>
                                        <p:cTn id="11" dur="1000"/>
                                        <p:tgtEl>
                                          <p:spTgt spid="345105"/>
                                        </p:tgtEl>
                                      </p:cBhvr>
                                    </p:animEffect>
                                  </p:childTnLst>
                                </p:cTn>
                              </p:par>
                            </p:childTnLst>
                          </p:cTn>
                        </p:par>
                        <p:par>
                          <p:cTn id="12" fill="hold">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345106"/>
                                        </p:tgtEl>
                                        <p:attrNameLst>
                                          <p:attrName>style.visibility</p:attrName>
                                        </p:attrNameLst>
                                      </p:cBhvr>
                                      <p:to>
                                        <p:strVal val="visible"/>
                                      </p:to>
                                    </p:set>
                                    <p:animEffect transition="in" filter="wipe(up)">
                                      <p:cBhvr>
                                        <p:cTn id="15" dur="1000"/>
                                        <p:tgtEl>
                                          <p:spTgt spid="345106"/>
                                        </p:tgtEl>
                                      </p:cBhvr>
                                    </p:animEffect>
                                  </p:childTnLst>
                                </p:cTn>
                              </p:par>
                            </p:childTnLst>
                          </p:cTn>
                        </p:par>
                        <p:par>
                          <p:cTn id="16" fill="hold">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45103"/>
                                        </p:tgtEl>
                                        <p:attrNameLst>
                                          <p:attrName>style.visibility</p:attrName>
                                        </p:attrNameLst>
                                      </p:cBhvr>
                                      <p:to>
                                        <p:strVal val="visible"/>
                                      </p:to>
                                    </p:set>
                                    <p:animEffect transition="in" filter="diamond(in)">
                                      <p:cBhvr>
                                        <p:cTn id="19" dur="3000"/>
                                        <p:tgtEl>
                                          <p:spTgt spid="3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4" grpId="0" bldLvl="0" animBg="1"/>
      <p:bldP spid="345105" grpId="0" bldLvl="0" animBg="1"/>
      <p:bldP spid="345106" grpId="0" bldLvl="0" animBg="1"/>
      <p:bldP spid="34510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5" name="Text Box 13"/>
          <p:cNvSpPr txBox="1">
            <a:spLocks noChangeArrowheads="1"/>
          </p:cNvSpPr>
          <p:nvPr/>
        </p:nvSpPr>
        <p:spPr bwMode="auto">
          <a:xfrm>
            <a:off x="395288" y="504367"/>
            <a:ext cx="8388350" cy="1206500"/>
          </a:xfrm>
          <a:prstGeom prst="rect">
            <a:avLst/>
          </a:prstGeom>
          <a:solidFill>
            <a:srgbClr val="66FF66"/>
          </a:solidFill>
          <a:ln>
            <a:solidFill>
              <a:srgbClr val="000099"/>
            </a:solidFill>
          </a:ln>
        </p:spPr>
        <p:txBody>
          <a:bodyPr wrap="square">
            <a:spAutoFit/>
          </a:bodyPr>
          <a:lstStyle>
            <a:defPPr>
              <a:defRPr lang="zh-CN"/>
            </a:defPPr>
            <a:lvl1pPr algn="ctr">
              <a:defRPr sz="2800" b="1">
                <a:solidFill>
                  <a:schemeClr val="tx2"/>
                </a:solidFill>
                <a:latin typeface="+mn-lt"/>
                <a:ea typeface="+mn-ea"/>
              </a:defRPr>
            </a:lvl1pPr>
          </a:lstStyle>
          <a:p>
            <a:r>
              <a:rPr lang="en-US" altLang="zh-CN" sz="2585" dirty="0"/>
              <a:t>ESS </a:t>
            </a:r>
            <a:r>
              <a:rPr lang="zh-CN" altLang="en-US" sz="2585" dirty="0"/>
              <a:t>还可通过叫做</a:t>
            </a:r>
            <a:r>
              <a:rPr lang="zh-CN" altLang="en-US" sz="2585" dirty="0">
                <a:solidFill>
                  <a:srgbClr val="C00000"/>
                </a:solidFill>
              </a:rPr>
              <a:t>门户</a:t>
            </a:r>
            <a:r>
              <a:rPr lang="en-US" altLang="zh-CN" sz="2585" dirty="0"/>
              <a:t>(portal)</a:t>
            </a:r>
            <a:r>
              <a:rPr lang="zh-CN" altLang="en-US" sz="2585" dirty="0"/>
              <a:t>为无线用户提供</a:t>
            </a:r>
            <a:endParaRPr lang="zh-CN" altLang="en-US" sz="2585" dirty="0"/>
          </a:p>
          <a:p>
            <a:r>
              <a:rPr lang="zh-CN" altLang="en-US" sz="2585" dirty="0"/>
              <a:t>到非 </a:t>
            </a:r>
            <a:r>
              <a:rPr lang="en-US" altLang="zh-CN" sz="2585" dirty="0"/>
              <a:t>802.11 </a:t>
            </a:r>
            <a:r>
              <a:rPr lang="zh-CN" altLang="en-US" sz="2585" dirty="0"/>
              <a:t>无线局域网（例如，到有线连接</a:t>
            </a:r>
            <a:endParaRPr lang="zh-CN" altLang="en-US" sz="2585" dirty="0"/>
          </a:p>
          <a:p>
            <a:r>
              <a:rPr lang="zh-CN" altLang="en-US" sz="2585" dirty="0" smtClean="0"/>
              <a:t>的互联网）</a:t>
            </a:r>
            <a:r>
              <a:rPr lang="zh-CN" altLang="en-US" sz="2585" dirty="0"/>
              <a:t>的接入。</a:t>
            </a:r>
            <a:r>
              <a:rPr lang="zh-CN" altLang="en-US" sz="2585" dirty="0">
                <a:solidFill>
                  <a:srgbClr val="C00000"/>
                </a:solidFill>
              </a:rPr>
              <a:t>门户的作用就相当于一个网桥。</a:t>
            </a:r>
            <a:r>
              <a:rPr lang="zh-CN" altLang="en-US" sz="2585" dirty="0"/>
              <a:t> </a:t>
            </a:r>
            <a:endParaRPr lang="zh-CN" altLang="en-US" sz="2585" dirty="0"/>
          </a:p>
        </p:txBody>
      </p:sp>
      <p:grpSp>
        <p:nvGrpSpPr>
          <p:cNvPr id="15" name="组合 14"/>
          <p:cNvGrpSpPr/>
          <p:nvPr/>
        </p:nvGrpSpPr>
        <p:grpSpPr>
          <a:xfrm>
            <a:off x="317988" y="2386370"/>
            <a:ext cx="8773899" cy="3701387"/>
            <a:chOff x="344487" y="1484784"/>
            <a:chExt cx="9505057" cy="4009836"/>
          </a:xfrm>
        </p:grpSpPr>
        <p:sp>
          <p:nvSpPr>
            <p:cNvPr id="16"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sp>
          <p:nvSpPr>
            <p:cNvPr id="17"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grpSp>
          <p:nvGrpSpPr>
            <p:cNvPr id="20" name="Group 425"/>
            <p:cNvGrpSpPr/>
            <p:nvPr/>
          </p:nvGrpSpPr>
          <p:grpSpPr bwMode="auto">
            <a:xfrm>
              <a:off x="941756" y="3721205"/>
              <a:ext cx="710422" cy="589759"/>
              <a:chOff x="762" y="2391"/>
              <a:chExt cx="423" cy="312"/>
            </a:xfrm>
          </p:grpSpPr>
          <p:grpSp>
            <p:nvGrpSpPr>
              <p:cNvPr id="148" name="Group 316"/>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57" name="Picture 31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9" name="Group 424"/>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21" name="Text Box 45"/>
            <p:cNvSpPr txBox="1">
              <a:spLocks noChangeArrowheads="1"/>
            </p:cNvSpPr>
            <p:nvPr/>
          </p:nvSpPr>
          <p:spPr bwMode="auto">
            <a:xfrm>
              <a:off x="7282725" y="3230770"/>
              <a:ext cx="1477645"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dirty="0">
                  <a:solidFill>
                    <a:srgbClr val="000099"/>
                  </a:solidFill>
                  <a:latin typeface="+mn-lt"/>
                  <a:ea typeface="+mn-ea"/>
                </a:rPr>
                <a:t>基本服务集</a:t>
              </a:r>
              <a:endParaRPr lang="zh-CN" altLang="en-US" sz="1845" b="1" dirty="0">
                <a:solidFill>
                  <a:srgbClr val="000099"/>
                </a:solidFill>
                <a:latin typeface="+mn-lt"/>
                <a:ea typeface="+mn-ea"/>
              </a:endParaRPr>
            </a:p>
            <a:p>
              <a:pPr eaLnBrk="1" hangingPunct="1">
                <a:lnSpc>
                  <a:spcPct val="85000"/>
                </a:lnSpc>
              </a:pPr>
              <a:r>
                <a:rPr lang="zh-CN" altLang="en-US" sz="1845" b="1" dirty="0">
                  <a:solidFill>
                    <a:srgbClr val="000099"/>
                  </a:solidFill>
                  <a:latin typeface="+mn-lt"/>
                  <a:ea typeface="+mn-ea"/>
                </a:rPr>
                <a:t>       </a:t>
              </a:r>
              <a:r>
                <a:rPr lang="en-US" altLang="zh-CN" sz="1845" b="1" dirty="0">
                  <a:solidFill>
                    <a:srgbClr val="000099"/>
                  </a:solidFill>
                  <a:latin typeface="+mn-lt"/>
                  <a:ea typeface="+mn-ea"/>
                </a:rPr>
                <a:t>BSS</a:t>
              </a:r>
              <a:endParaRPr lang="en-US" altLang="zh-CN" sz="1845" b="1" dirty="0">
                <a:solidFill>
                  <a:srgbClr val="000099"/>
                </a:solidFill>
                <a:latin typeface="+mn-lt"/>
                <a:ea typeface="+mn-ea"/>
              </a:endParaRPr>
            </a:p>
          </p:txBody>
        </p:sp>
        <p:sp>
          <p:nvSpPr>
            <p:cNvPr id="22" name="Text Box 46"/>
            <p:cNvSpPr txBox="1">
              <a:spLocks noChangeArrowheads="1"/>
            </p:cNvSpPr>
            <p:nvPr/>
          </p:nvSpPr>
          <p:spPr bwMode="auto">
            <a:xfrm>
              <a:off x="588904" y="2408739"/>
              <a:ext cx="1733550" cy="65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45" b="1" dirty="0">
                  <a:solidFill>
                    <a:srgbClr val="000099"/>
                  </a:solidFill>
                  <a:latin typeface="+mn-lt"/>
                  <a:ea typeface="+mn-ea"/>
                </a:rPr>
                <a:t>扩展的服务集</a:t>
              </a:r>
              <a:endParaRPr lang="zh-CN" altLang="en-US" sz="1845" b="1" dirty="0">
                <a:solidFill>
                  <a:srgbClr val="000099"/>
                </a:solidFill>
                <a:latin typeface="+mn-lt"/>
                <a:ea typeface="+mn-ea"/>
              </a:endParaRPr>
            </a:p>
            <a:p>
              <a:pPr algn="ctr" eaLnBrk="1" hangingPunct="1"/>
              <a:r>
                <a:rPr lang="en-US" altLang="zh-CN" sz="1845" b="1" dirty="0">
                  <a:solidFill>
                    <a:srgbClr val="000099"/>
                  </a:solidFill>
                  <a:latin typeface="+mn-lt"/>
                  <a:ea typeface="+mn-ea"/>
                </a:rPr>
                <a:t>ESS</a:t>
              </a:r>
              <a:endParaRPr lang="en-US" altLang="zh-CN" sz="1845" b="1" dirty="0">
                <a:solidFill>
                  <a:srgbClr val="000099"/>
                </a:solidFill>
                <a:latin typeface="+mn-lt"/>
                <a:ea typeface="+mn-ea"/>
              </a:endParaRPr>
            </a:p>
          </p:txBody>
        </p:sp>
        <p:sp>
          <p:nvSpPr>
            <p:cNvPr id="23" name="Text Box 175"/>
            <p:cNvSpPr txBox="1">
              <a:spLocks noChangeArrowheads="1"/>
            </p:cNvSpPr>
            <p:nvPr/>
          </p:nvSpPr>
          <p:spPr bwMode="auto">
            <a:xfrm>
              <a:off x="776536" y="3834620"/>
              <a:ext cx="381794" cy="34533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endParaRPr lang="en-US" altLang="zh-CN" sz="1845" b="1" dirty="0">
                <a:solidFill>
                  <a:srgbClr val="FF0000"/>
                </a:solidFill>
                <a:latin typeface="+mn-lt"/>
                <a:ea typeface="+mn-ea"/>
              </a:endParaRPr>
            </a:p>
          </p:txBody>
        </p:sp>
        <p:sp>
          <p:nvSpPr>
            <p:cNvPr id="24" name="Text Box 176"/>
            <p:cNvSpPr txBox="1">
              <a:spLocks noChangeArrowheads="1"/>
            </p:cNvSpPr>
            <p:nvPr/>
          </p:nvSpPr>
          <p:spPr bwMode="auto">
            <a:xfrm>
              <a:off x="8450741" y="4091695"/>
              <a:ext cx="38179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FF0000"/>
                  </a:solidFill>
                  <a:latin typeface="+mn-lt"/>
                  <a:ea typeface="+mn-ea"/>
                </a:rPr>
                <a:t>B</a:t>
              </a:r>
              <a:endParaRPr lang="en-US" altLang="zh-CN" sz="1845" b="1">
                <a:solidFill>
                  <a:srgbClr val="FF0000"/>
                </a:solidFill>
                <a:latin typeface="+mn-lt"/>
                <a:ea typeface="+mn-ea"/>
              </a:endParaRPr>
            </a:p>
          </p:txBody>
        </p:sp>
        <p:sp>
          <p:nvSpPr>
            <p:cNvPr id="25" name="Line 177"/>
            <p:cNvSpPr>
              <a:spLocks noChangeShapeType="1"/>
            </p:cNvSpPr>
            <p:nvPr/>
          </p:nvSpPr>
          <p:spPr bwMode="auto">
            <a:xfrm>
              <a:off x="1398576" y="4150292"/>
              <a:ext cx="5330691" cy="599211"/>
            </a:xfrm>
            <a:prstGeom prst="line">
              <a:avLst/>
            </a:prstGeom>
            <a:noFill/>
            <a:ln w="76200">
              <a:solidFill>
                <a:srgbClr val="0000FF"/>
              </a:solidFill>
              <a:prstDash val="sysDot"/>
              <a:roun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26"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ln>
            <a:effectLst>
              <a:outerShdw dist="28398" dir="3806097" algn="ctr" rotWithShape="0">
                <a:schemeClr val="bg2"/>
              </a:outerShdw>
            </a:effectLst>
          </p:spPr>
          <p:txBody>
            <a:bodyPr/>
            <a:lstStyle/>
            <a:p>
              <a:pPr algn="ctr">
                <a:defRPr/>
              </a:pPr>
              <a:endParaRPr lang="zh-CN" altLang="zh-CN" sz="1845" b="1">
                <a:solidFill>
                  <a:srgbClr val="000099"/>
                </a:solidFill>
                <a:latin typeface="+mn-lt"/>
                <a:ea typeface="+mn-ea"/>
              </a:endParaRPr>
            </a:p>
          </p:txBody>
        </p:sp>
        <p:sp>
          <p:nvSpPr>
            <p:cNvPr id="27" name="Text Box 178"/>
            <p:cNvSpPr txBox="1">
              <a:spLocks noChangeArrowheads="1"/>
            </p:cNvSpPr>
            <p:nvPr/>
          </p:nvSpPr>
          <p:spPr bwMode="auto">
            <a:xfrm>
              <a:off x="4664968" y="4908816"/>
              <a:ext cx="7099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漫游</a:t>
              </a:r>
              <a:endParaRPr lang="zh-CN" altLang="en-US" sz="1845" b="1" dirty="0">
                <a:solidFill>
                  <a:srgbClr val="000099"/>
                </a:solidFill>
                <a:latin typeface="+mn-lt"/>
                <a:ea typeface="+mn-ea"/>
              </a:endParaRPr>
            </a:p>
          </p:txBody>
        </p:sp>
        <p:sp>
          <p:nvSpPr>
            <p:cNvPr id="28" name="Line 187"/>
            <p:cNvSpPr>
              <a:spLocks noChangeShapeType="1"/>
            </p:cNvSpPr>
            <p:nvPr/>
          </p:nvSpPr>
          <p:spPr bwMode="auto">
            <a:xfrm flipV="1">
              <a:off x="2844614" y="2029356"/>
              <a:ext cx="578919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29" name="Text Box 50"/>
            <p:cNvSpPr txBox="1">
              <a:spLocks noChangeArrowheads="1"/>
            </p:cNvSpPr>
            <p:nvPr/>
          </p:nvSpPr>
          <p:spPr bwMode="auto">
            <a:xfrm>
              <a:off x="3607101" y="2520893"/>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smtClean="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1</a:t>
              </a:r>
              <a:endParaRPr lang="en-US" altLang="zh-CN" sz="1845" b="1" baseline="-25000" dirty="0">
                <a:solidFill>
                  <a:srgbClr val="FF0000"/>
                </a:solidFill>
                <a:latin typeface="+mn-lt"/>
                <a:ea typeface="+mn-ea"/>
              </a:endParaRPr>
            </a:p>
          </p:txBody>
        </p:sp>
        <p:sp>
          <p:nvSpPr>
            <p:cNvPr id="30" name="Freeform 288"/>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1" name="Freeform 291"/>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2" name="Freeform 293"/>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3" name="Freeform 294"/>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graphicFrame>
          <p:nvGraphicFramePr>
            <p:cNvPr id="34" name="Object 295"/>
            <p:cNvGraphicFramePr>
              <a:graphicFrameLocks noChangeAspect="1"/>
            </p:cNvGraphicFramePr>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5121" name="VISIO" r:id="rId3" imgW="3514725" imgH="2009775" progId="">
                    <p:embed/>
                  </p:oleObj>
                </mc:Choice>
                <mc:Fallback>
                  <p:oleObj name="VISIO" r:id="rId3" imgW="3514725" imgH="2009775" progId="">
                    <p:embed/>
                    <p:pic>
                      <p:nvPicPr>
                        <p:cNvPr id="0" name="图片 5120"/>
                        <p:cNvPicPr>
                          <a:picLocks noChangeAspect="1"/>
                        </p:cNvPicPr>
                        <p:nvPr/>
                      </p:nvPicPr>
                      <p:blipFill>
                        <a:blip r:embed="rId4"/>
                        <a:stretch>
                          <a:fillRect/>
                        </a:stretch>
                      </p:blipFill>
                      <p:spPr>
                        <a:xfrm>
                          <a:off x="8405396" y="1484784"/>
                          <a:ext cx="1444148" cy="847341"/>
                        </a:xfrm>
                        <a:prstGeom prst="rect">
                          <a:avLst/>
                        </a:prstGeom>
                        <a:noFill/>
                        <a:ln w="9525">
                          <a:noFill/>
                        </a:ln>
                        <a:effectLst>
                          <a:outerShdw dist="25400" dir="5400000" algn="ctr" rotWithShape="0">
                            <a:srgbClr val="1C1C1C"/>
                          </a:outerShdw>
                        </a:effectLst>
                      </p:spPr>
                    </p:pic>
                  </p:oleObj>
                </mc:Fallback>
              </mc:AlternateContent>
            </a:graphicData>
          </a:graphic>
        </p:graphicFrame>
        <p:pic>
          <p:nvPicPr>
            <p:cNvPr id="35" name="Picture 297"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6" name="Text Box 300"/>
            <p:cNvSpPr txBox="1">
              <a:spLocks noChangeArrowheads="1"/>
            </p:cNvSpPr>
            <p:nvPr/>
          </p:nvSpPr>
          <p:spPr bwMode="auto">
            <a:xfrm>
              <a:off x="6873704" y="2542292"/>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2</a:t>
              </a:r>
              <a:endParaRPr lang="en-US" altLang="zh-CN" sz="1845" b="1" baseline="-25000" dirty="0">
                <a:solidFill>
                  <a:srgbClr val="FF0000"/>
                </a:solidFill>
                <a:latin typeface="+mn-lt"/>
                <a:ea typeface="+mn-ea"/>
              </a:endParaRPr>
            </a:p>
          </p:txBody>
        </p:sp>
        <p:sp>
          <p:nvSpPr>
            <p:cNvPr id="37" name="Line 49"/>
            <p:cNvSpPr>
              <a:spLocks noChangeShapeType="1"/>
            </p:cNvSpPr>
            <p:nvPr/>
          </p:nvSpPr>
          <p:spPr bwMode="auto">
            <a:xfrm flipV="1">
              <a:off x="6578114" y="2029356"/>
              <a:ext cx="0" cy="10349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38" name="Text Box 190"/>
            <p:cNvSpPr txBox="1">
              <a:spLocks noChangeArrowheads="1"/>
            </p:cNvSpPr>
            <p:nvPr/>
          </p:nvSpPr>
          <p:spPr bwMode="auto">
            <a:xfrm>
              <a:off x="8553400" y="1671191"/>
              <a:ext cx="1118553" cy="39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15" b="1" dirty="0">
                  <a:solidFill>
                    <a:srgbClr val="000099"/>
                  </a:solidFill>
                  <a:latin typeface="+mn-lt"/>
                  <a:ea typeface="+mn-ea"/>
                </a:rPr>
                <a:t>互联网</a:t>
              </a:r>
              <a:endParaRPr lang="zh-CN" altLang="en-US" sz="2215" b="1" dirty="0">
                <a:solidFill>
                  <a:srgbClr val="000099"/>
                </a:solidFill>
                <a:latin typeface="+mn-lt"/>
                <a:ea typeface="+mn-ea"/>
              </a:endParaRPr>
            </a:p>
          </p:txBody>
        </p:sp>
        <p:sp>
          <p:nvSpPr>
            <p:cNvPr id="39" name="Freeform 301"/>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0" name="Freeform 302"/>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1" name="Freeform 303"/>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2" name="Freeform 304"/>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3" name="Text Box 305"/>
            <p:cNvSpPr txBox="1">
              <a:spLocks noChangeArrowheads="1"/>
            </p:cNvSpPr>
            <p:nvPr/>
          </p:nvSpPr>
          <p:spPr bwMode="auto">
            <a:xfrm>
              <a:off x="4651742" y="1628622"/>
              <a:ext cx="164618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分配系统 </a:t>
              </a:r>
              <a:r>
                <a:rPr lang="en-US" altLang="zh-CN" sz="1845" b="1" dirty="0">
                  <a:solidFill>
                    <a:srgbClr val="000099"/>
                  </a:solidFill>
                  <a:latin typeface="+mn-lt"/>
                  <a:ea typeface="+mn-ea"/>
                </a:rPr>
                <a:t>DS</a:t>
              </a:r>
              <a:endParaRPr lang="en-US" altLang="zh-CN" sz="1845" b="1" dirty="0">
                <a:solidFill>
                  <a:srgbClr val="000099"/>
                </a:solidFill>
                <a:latin typeface="+mn-lt"/>
                <a:ea typeface="+mn-ea"/>
              </a:endParaRPr>
            </a:p>
          </p:txBody>
        </p:sp>
        <p:pic>
          <p:nvPicPr>
            <p:cNvPr id="44" name="Picture 30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6"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7"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8"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9"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0"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1"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2"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3"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4" name="Text Box 423"/>
            <p:cNvSpPr txBox="1">
              <a:spLocks noChangeArrowheads="1"/>
            </p:cNvSpPr>
            <p:nvPr/>
          </p:nvSpPr>
          <p:spPr bwMode="auto">
            <a:xfrm>
              <a:off x="7105473" y="4577489"/>
              <a:ext cx="4423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r>
                <a:rPr lang="en-US" altLang="zh-CN" sz="1845" b="1" dirty="0">
                  <a:solidFill>
                    <a:srgbClr val="FF0000"/>
                  </a:solidFill>
                  <a:latin typeface="+mn-lt"/>
                  <a:ea typeface="+mn-ea"/>
                  <a:cs typeface="Times New Roman" panose="02020603050405020304" pitchFamily="18" charset="0"/>
                </a:rPr>
                <a:t>'</a:t>
              </a:r>
              <a:endParaRPr lang="en-US" altLang="zh-CN" sz="1845" b="1" dirty="0">
                <a:solidFill>
                  <a:srgbClr val="FF0000"/>
                </a:solidFill>
                <a:latin typeface="+mn-lt"/>
                <a:ea typeface="+mn-ea"/>
                <a:cs typeface="Times New Roman" panose="02020603050405020304" pitchFamily="18" charset="0"/>
              </a:endParaRPr>
            </a:p>
          </p:txBody>
        </p:sp>
        <p:grpSp>
          <p:nvGrpSpPr>
            <p:cNvPr id="55" name="Group 426"/>
            <p:cNvGrpSpPr/>
            <p:nvPr/>
          </p:nvGrpSpPr>
          <p:grpSpPr bwMode="auto">
            <a:xfrm>
              <a:off x="1930973" y="4331756"/>
              <a:ext cx="710423" cy="589759"/>
              <a:chOff x="762" y="2391"/>
              <a:chExt cx="423" cy="312"/>
            </a:xfrm>
          </p:grpSpPr>
          <p:grpSp>
            <p:nvGrpSpPr>
              <p:cNvPr id="138" name="Group 427"/>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47" name="Picture 429"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 name="Group 430"/>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6" name="Group 437"/>
            <p:cNvGrpSpPr/>
            <p:nvPr/>
          </p:nvGrpSpPr>
          <p:grpSpPr bwMode="auto">
            <a:xfrm>
              <a:off x="5283229" y="3207056"/>
              <a:ext cx="710423" cy="589759"/>
              <a:chOff x="762" y="2391"/>
              <a:chExt cx="423" cy="312"/>
            </a:xfrm>
          </p:grpSpPr>
          <p:grpSp>
            <p:nvGrpSpPr>
              <p:cNvPr id="128" name="Group 438"/>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37" name="Picture 440"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 name="Group 441"/>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7" name="Group 448"/>
            <p:cNvGrpSpPr/>
            <p:nvPr/>
          </p:nvGrpSpPr>
          <p:grpSpPr bwMode="auto">
            <a:xfrm>
              <a:off x="2921871" y="4407367"/>
              <a:ext cx="710423" cy="589759"/>
              <a:chOff x="762" y="2391"/>
              <a:chExt cx="423" cy="312"/>
            </a:xfrm>
          </p:grpSpPr>
          <p:grpSp>
            <p:nvGrpSpPr>
              <p:cNvPr id="118" name="Group 449"/>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27" name="Picture 451"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452"/>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8" name="Group 459"/>
            <p:cNvGrpSpPr/>
            <p:nvPr/>
          </p:nvGrpSpPr>
          <p:grpSpPr bwMode="auto">
            <a:xfrm>
              <a:off x="4520742" y="3292116"/>
              <a:ext cx="710423" cy="589759"/>
              <a:chOff x="762" y="2391"/>
              <a:chExt cx="423" cy="312"/>
            </a:xfrm>
          </p:grpSpPr>
          <p:grpSp>
            <p:nvGrpSpPr>
              <p:cNvPr id="108" name="Group 460"/>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17" name="Picture 462"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463"/>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9" name="Group 470"/>
            <p:cNvGrpSpPr/>
            <p:nvPr/>
          </p:nvGrpSpPr>
          <p:grpSpPr bwMode="auto">
            <a:xfrm>
              <a:off x="6653690" y="4492429"/>
              <a:ext cx="710423" cy="589759"/>
              <a:chOff x="762" y="2391"/>
              <a:chExt cx="423" cy="312"/>
            </a:xfrm>
          </p:grpSpPr>
          <p:grpSp>
            <p:nvGrpSpPr>
              <p:cNvPr id="98" name="Group 471"/>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07" name="Picture 473"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 name="Group 474"/>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0" name="Group 481"/>
            <p:cNvGrpSpPr/>
            <p:nvPr/>
          </p:nvGrpSpPr>
          <p:grpSpPr bwMode="auto">
            <a:xfrm>
              <a:off x="5740050" y="3978279"/>
              <a:ext cx="710423" cy="589759"/>
              <a:chOff x="762" y="2391"/>
              <a:chExt cx="423" cy="312"/>
            </a:xfrm>
          </p:grpSpPr>
          <p:grpSp>
            <p:nvGrpSpPr>
              <p:cNvPr id="88" name="Group 482"/>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97" name="Picture 484"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85"/>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1" name="Group 492"/>
            <p:cNvGrpSpPr/>
            <p:nvPr/>
          </p:nvGrpSpPr>
          <p:grpSpPr bwMode="auto">
            <a:xfrm>
              <a:off x="7263345" y="4150292"/>
              <a:ext cx="710422" cy="589759"/>
              <a:chOff x="762" y="2391"/>
              <a:chExt cx="423" cy="312"/>
            </a:xfrm>
          </p:grpSpPr>
          <p:grpSp>
            <p:nvGrpSpPr>
              <p:cNvPr id="78" name="Group 493"/>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87" name="Picture 49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496"/>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2" name="Group 503"/>
            <p:cNvGrpSpPr/>
            <p:nvPr/>
          </p:nvGrpSpPr>
          <p:grpSpPr bwMode="auto">
            <a:xfrm>
              <a:off x="8000639" y="3987730"/>
              <a:ext cx="710423" cy="589759"/>
              <a:chOff x="762" y="2391"/>
              <a:chExt cx="423" cy="312"/>
            </a:xfrm>
          </p:grpSpPr>
          <p:grpSp>
            <p:nvGrpSpPr>
              <p:cNvPr id="68" name="Group 504"/>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77" name="Picture 506"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507"/>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63" name="Line 517"/>
            <p:cNvSpPr>
              <a:spLocks noChangeShapeType="1"/>
            </p:cNvSpPr>
            <p:nvPr/>
          </p:nvSpPr>
          <p:spPr bwMode="auto">
            <a:xfrm flipH="1">
              <a:off x="1930973" y="1988840"/>
              <a:ext cx="744013" cy="0"/>
            </a:xfrm>
            <a:prstGeom prst="line">
              <a:avLst/>
            </a:prstGeom>
            <a:noFill/>
            <a:ln w="38100">
              <a:solidFill>
                <a:srgbClr val="C00000"/>
              </a:solidFill>
              <a:round/>
              <a:tailEnd type="triangle" w="med" len="lg"/>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64" name="Text Box 44"/>
            <p:cNvSpPr txBox="1">
              <a:spLocks noChangeArrowheads="1"/>
            </p:cNvSpPr>
            <p:nvPr/>
          </p:nvSpPr>
          <p:spPr bwMode="auto">
            <a:xfrm>
              <a:off x="1474153" y="3116323"/>
              <a:ext cx="1477645" cy="683789"/>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a:solidFill>
                    <a:srgbClr val="000099"/>
                  </a:solidFill>
                  <a:latin typeface="+mn-lt"/>
                  <a:ea typeface="+mn-ea"/>
                </a:rPr>
                <a:t>基本服务集</a:t>
              </a:r>
              <a:endParaRPr lang="zh-CN" altLang="en-US" sz="1845" b="1">
                <a:solidFill>
                  <a:srgbClr val="000099"/>
                </a:solidFill>
                <a:latin typeface="+mn-lt"/>
                <a:ea typeface="+mn-ea"/>
              </a:endParaRPr>
            </a:p>
            <a:p>
              <a:pPr eaLnBrk="1" hangingPunct="1">
                <a:lnSpc>
                  <a:spcPct val="85000"/>
                </a:lnSpc>
              </a:pPr>
              <a:r>
                <a:rPr lang="zh-CN" altLang="en-US" sz="1845" b="1">
                  <a:solidFill>
                    <a:srgbClr val="000099"/>
                  </a:solidFill>
                  <a:latin typeface="+mn-lt"/>
                  <a:ea typeface="+mn-ea"/>
                </a:rPr>
                <a:t>       </a:t>
              </a:r>
              <a:r>
                <a:rPr lang="en-US" altLang="zh-CN" sz="1845" b="1">
                  <a:solidFill>
                    <a:srgbClr val="000099"/>
                  </a:solidFill>
                  <a:latin typeface="+mn-lt"/>
                  <a:ea typeface="+mn-ea"/>
                </a:rPr>
                <a:t>BSS</a:t>
              </a:r>
              <a:endParaRPr lang="en-US" altLang="zh-CN" sz="1845" b="1">
                <a:solidFill>
                  <a:srgbClr val="000099"/>
                </a:solidFill>
                <a:latin typeface="+mn-lt"/>
                <a:ea typeface="+mn-ea"/>
              </a:endParaRPr>
            </a:p>
          </p:txBody>
        </p:sp>
        <p:sp>
          <p:nvSpPr>
            <p:cNvPr id="65" name="Line 48"/>
            <p:cNvSpPr>
              <a:spLocks noChangeShapeType="1"/>
            </p:cNvSpPr>
            <p:nvPr/>
          </p:nvSpPr>
          <p:spPr bwMode="auto">
            <a:xfrm flipH="1">
              <a:off x="3342582" y="2029356"/>
              <a:ext cx="0" cy="8916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6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ln>
          </p:spPr>
          <p:txBody>
            <a:bodyPr wrap="none" anchor="ctr"/>
            <a:lstStyle/>
            <a:p>
              <a:pPr algn="ctr"/>
              <a:r>
                <a:rPr lang="zh-CN" altLang="en-US" sz="1845" b="1" dirty="0">
                  <a:solidFill>
                    <a:srgbClr val="000099"/>
                  </a:solidFill>
                  <a:latin typeface="+mn-lt"/>
                  <a:ea typeface="+mn-ea"/>
                </a:rPr>
                <a:t>门户</a:t>
              </a:r>
              <a:endParaRPr lang="en-US" altLang="zh-CN" sz="1845" b="1" dirty="0">
                <a:solidFill>
                  <a:srgbClr val="000099"/>
                </a:solidFill>
                <a:latin typeface="+mn-lt"/>
                <a:ea typeface="+mn-ea"/>
              </a:endParaRPr>
            </a:p>
          </p:txBody>
        </p:sp>
        <p:sp>
          <p:nvSpPr>
            <p:cNvPr id="67" name="Text Box 518"/>
            <p:cNvSpPr txBox="1">
              <a:spLocks noChangeArrowheads="1"/>
            </p:cNvSpPr>
            <p:nvPr/>
          </p:nvSpPr>
          <p:spPr bwMode="auto">
            <a:xfrm>
              <a:off x="493211" y="1628800"/>
              <a:ext cx="1674389"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5000"/>
                </a:lnSpc>
              </a:pPr>
              <a:r>
                <a:rPr lang="zh-CN" altLang="en-US" sz="1845" b="1" dirty="0">
                  <a:solidFill>
                    <a:srgbClr val="000099"/>
                  </a:solidFill>
                  <a:latin typeface="+mn-lt"/>
                  <a:ea typeface="+mn-ea"/>
                </a:rPr>
                <a:t>至其他 </a:t>
              </a:r>
              <a:r>
                <a:rPr lang="en-US" altLang="zh-CN" sz="1845" b="1" dirty="0">
                  <a:solidFill>
                    <a:srgbClr val="000099"/>
                  </a:solidFill>
                  <a:latin typeface="+mn-lt"/>
                  <a:ea typeface="+mn-ea"/>
                </a:rPr>
                <a:t>802.x</a:t>
              </a:r>
              <a:endParaRPr lang="en-US" altLang="zh-CN" sz="1845" b="1" dirty="0">
                <a:solidFill>
                  <a:srgbClr val="000099"/>
                </a:solidFill>
                <a:latin typeface="+mn-lt"/>
                <a:ea typeface="+mn-ea"/>
              </a:endParaRPr>
            </a:p>
            <a:p>
              <a:pPr algn="ctr" eaLnBrk="1" hangingPunct="1">
                <a:lnSpc>
                  <a:spcPct val="85000"/>
                </a:lnSpc>
              </a:pPr>
              <a:r>
                <a:rPr lang="zh-CN" altLang="en-US" sz="1845" b="1" dirty="0">
                  <a:solidFill>
                    <a:srgbClr val="000099"/>
                  </a:solidFill>
                  <a:latin typeface="+mn-lt"/>
                  <a:ea typeface="+mn-ea"/>
                </a:rPr>
                <a:t>局域网</a:t>
              </a:r>
              <a:endParaRPr lang="zh-CN" altLang="en-US" sz="1845" b="1" dirty="0">
                <a:solidFill>
                  <a:srgbClr val="000099"/>
                </a:solidFill>
                <a:latin typeface="+mn-lt"/>
                <a:ea typeface="+mn-ea"/>
              </a:endParaRPr>
            </a:p>
          </p:txBody>
        </p:sp>
      </p:grpSp>
      <p:sp>
        <p:nvSpPr>
          <p:cNvPr id="346126" name="Rectangle 14"/>
          <p:cNvSpPr>
            <a:spLocks noChangeArrowheads="1"/>
          </p:cNvSpPr>
          <p:nvPr/>
        </p:nvSpPr>
        <p:spPr bwMode="auto">
          <a:xfrm>
            <a:off x="2221330" y="2618182"/>
            <a:ext cx="700816" cy="498901"/>
          </a:xfrm>
          <a:prstGeom prst="rect">
            <a:avLst/>
          </a:prstGeom>
          <a:noFill/>
          <a:ln w="5715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346126"/>
                                        </p:tgtEl>
                                        <p:attrNameLst>
                                          <p:attrName>style.visibility</p:attrName>
                                        </p:attrNameLst>
                                      </p:cBhvr>
                                      <p:to>
                                        <p:strVal val="visible"/>
                                      </p:to>
                                    </p:set>
                                    <p:animEffect transition="in" filter="checkerboard(across)">
                                      <p:cBhvr>
                                        <p:cTn id="7" dur="1000"/>
                                        <p:tgtEl>
                                          <p:spTgt spid="34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50" name="Text Box 14"/>
          <p:cNvSpPr txBox="1">
            <a:spLocks noChangeArrowheads="1"/>
          </p:cNvSpPr>
          <p:nvPr/>
        </p:nvSpPr>
        <p:spPr bwMode="auto">
          <a:xfrm>
            <a:off x="887855" y="555289"/>
            <a:ext cx="7871687" cy="1206500"/>
          </a:xfrm>
          <a:prstGeom prst="rect">
            <a:avLst/>
          </a:prstGeom>
          <a:solidFill>
            <a:srgbClr val="66FF66"/>
          </a:solidFill>
          <a:ln>
            <a:solidFill>
              <a:srgbClr val="000099"/>
            </a:solidFill>
          </a:ln>
        </p:spPr>
        <p:txBody>
          <a:bodyPr wrap="square">
            <a:spAutoFit/>
          </a:bodyPr>
          <a:lstStyle>
            <a:defPPr>
              <a:defRPr lang="zh-CN"/>
            </a:defPPr>
            <a:lvl1pPr algn="ctr">
              <a:defRPr sz="2800" b="1">
                <a:solidFill>
                  <a:schemeClr val="tx2"/>
                </a:solidFill>
                <a:latin typeface="+mn-lt"/>
                <a:ea typeface="+mn-ea"/>
              </a:defRPr>
            </a:lvl1pPr>
          </a:lstStyle>
          <a:p>
            <a:r>
              <a:rPr lang="zh-CN" altLang="en-US" sz="2585" dirty="0"/>
              <a:t>移动站 </a:t>
            </a:r>
            <a:r>
              <a:rPr lang="en-US" altLang="zh-CN" sz="2585" dirty="0"/>
              <a:t>A </a:t>
            </a:r>
            <a:r>
              <a:rPr lang="zh-CN" altLang="en-US" sz="2585" dirty="0"/>
              <a:t>从某一个基本服务集</a:t>
            </a:r>
            <a:r>
              <a:rPr lang="zh-CN" altLang="en-US" sz="2585" dirty="0">
                <a:solidFill>
                  <a:srgbClr val="C00000"/>
                </a:solidFill>
              </a:rPr>
              <a:t>漫游</a:t>
            </a:r>
            <a:r>
              <a:rPr lang="zh-CN" altLang="en-US" sz="2585" dirty="0"/>
              <a:t>到</a:t>
            </a:r>
            <a:endParaRPr lang="zh-CN" altLang="en-US" sz="2585" dirty="0"/>
          </a:p>
          <a:p>
            <a:r>
              <a:rPr lang="zh-CN" altLang="en-US" sz="2585" dirty="0"/>
              <a:t>另一个基本服务集（到 </a:t>
            </a:r>
            <a:r>
              <a:rPr lang="en-US" altLang="zh-CN" sz="2585" dirty="0"/>
              <a:t>A</a:t>
            </a:r>
            <a:r>
              <a:rPr lang="en-US" altLang="zh-CN" sz="2585" dirty="0">
                <a:sym typeface="Symbol" panose="05050102010706020507" pitchFamily="18" charset="2"/>
              </a:rPr>
              <a:t> </a:t>
            </a:r>
            <a:r>
              <a:rPr lang="zh-CN" altLang="en-US" sz="2585" dirty="0">
                <a:sym typeface="Symbol" panose="05050102010706020507" pitchFamily="18" charset="2"/>
              </a:rPr>
              <a:t>的位置）</a:t>
            </a:r>
            <a:r>
              <a:rPr lang="zh-CN" altLang="en-US" sz="2585" dirty="0"/>
              <a:t>，</a:t>
            </a:r>
            <a:endParaRPr lang="zh-CN" altLang="en-US" sz="2585" dirty="0"/>
          </a:p>
          <a:p>
            <a:r>
              <a:rPr lang="zh-CN" altLang="en-US" sz="2585" dirty="0"/>
              <a:t>仍可保持与另一个移动站 </a:t>
            </a:r>
            <a:r>
              <a:rPr lang="en-US" altLang="zh-CN" sz="2585" dirty="0"/>
              <a:t>B </a:t>
            </a:r>
            <a:r>
              <a:rPr lang="zh-CN" altLang="en-US" sz="2585" dirty="0"/>
              <a:t>进行通信。 </a:t>
            </a:r>
            <a:endParaRPr lang="zh-CN" altLang="en-US" sz="2585" dirty="0"/>
          </a:p>
        </p:txBody>
      </p:sp>
      <p:grpSp>
        <p:nvGrpSpPr>
          <p:cNvPr id="17" name="组合 16"/>
          <p:cNvGrpSpPr/>
          <p:nvPr/>
        </p:nvGrpSpPr>
        <p:grpSpPr>
          <a:xfrm>
            <a:off x="317988" y="2386370"/>
            <a:ext cx="8773899" cy="3701387"/>
            <a:chOff x="344487" y="1484784"/>
            <a:chExt cx="9505057" cy="4009836"/>
          </a:xfrm>
        </p:grpSpPr>
        <p:sp>
          <p:nvSpPr>
            <p:cNvPr id="18"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sp>
          <p:nvSpPr>
            <p:cNvPr id="19"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pic>
          <p:nvPicPr>
            <p:cNvPr id="20" name="Picture 222"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grpSp>
          <p:nvGrpSpPr>
            <p:cNvPr id="22" name="Group 425"/>
            <p:cNvGrpSpPr/>
            <p:nvPr/>
          </p:nvGrpSpPr>
          <p:grpSpPr bwMode="auto">
            <a:xfrm>
              <a:off x="941756" y="3721205"/>
              <a:ext cx="710422" cy="589759"/>
              <a:chOff x="762" y="2391"/>
              <a:chExt cx="423" cy="312"/>
            </a:xfrm>
          </p:grpSpPr>
          <p:grpSp>
            <p:nvGrpSpPr>
              <p:cNvPr id="150" name="Group 316"/>
              <p:cNvGrpSpPr/>
              <p:nvPr/>
            </p:nvGrpSpPr>
            <p:grpSpPr bwMode="auto">
              <a:xfrm>
                <a:off x="867" y="2432"/>
                <a:ext cx="318" cy="271"/>
                <a:chOff x="657" y="1570"/>
                <a:chExt cx="318" cy="311"/>
              </a:xfrm>
            </p:grpSpPr>
            <p:sp>
              <p:nvSpPr>
                <p:cNvPr id="158" name="Line 31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59" name="Picture 31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1" name="Group 424"/>
              <p:cNvGrpSpPr/>
              <p:nvPr/>
            </p:nvGrpSpPr>
            <p:grpSpPr bwMode="auto">
              <a:xfrm>
                <a:off x="762" y="2391"/>
                <a:ext cx="306" cy="90"/>
                <a:chOff x="748" y="2251"/>
                <a:chExt cx="306" cy="90"/>
              </a:xfrm>
            </p:grpSpPr>
            <p:sp>
              <p:nvSpPr>
                <p:cNvPr id="15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23" name="Text Box 45"/>
            <p:cNvSpPr txBox="1">
              <a:spLocks noChangeArrowheads="1"/>
            </p:cNvSpPr>
            <p:nvPr/>
          </p:nvSpPr>
          <p:spPr bwMode="auto">
            <a:xfrm>
              <a:off x="7282725" y="3230770"/>
              <a:ext cx="1477645"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dirty="0">
                  <a:solidFill>
                    <a:srgbClr val="000099"/>
                  </a:solidFill>
                  <a:latin typeface="+mn-lt"/>
                  <a:ea typeface="+mn-ea"/>
                </a:rPr>
                <a:t>基本服务集</a:t>
              </a:r>
              <a:endParaRPr lang="zh-CN" altLang="en-US" sz="1845" b="1" dirty="0">
                <a:solidFill>
                  <a:srgbClr val="000099"/>
                </a:solidFill>
                <a:latin typeface="+mn-lt"/>
                <a:ea typeface="+mn-ea"/>
              </a:endParaRPr>
            </a:p>
            <a:p>
              <a:pPr eaLnBrk="1" hangingPunct="1">
                <a:lnSpc>
                  <a:spcPct val="85000"/>
                </a:lnSpc>
              </a:pPr>
              <a:r>
                <a:rPr lang="zh-CN" altLang="en-US" sz="1845" b="1" dirty="0">
                  <a:solidFill>
                    <a:srgbClr val="000099"/>
                  </a:solidFill>
                  <a:latin typeface="+mn-lt"/>
                  <a:ea typeface="+mn-ea"/>
                </a:rPr>
                <a:t>       </a:t>
              </a:r>
              <a:r>
                <a:rPr lang="en-US" altLang="zh-CN" sz="1845" b="1" dirty="0">
                  <a:solidFill>
                    <a:srgbClr val="000099"/>
                  </a:solidFill>
                  <a:latin typeface="+mn-lt"/>
                  <a:ea typeface="+mn-ea"/>
                </a:rPr>
                <a:t>BSS</a:t>
              </a:r>
              <a:endParaRPr lang="en-US" altLang="zh-CN" sz="1845" b="1" dirty="0">
                <a:solidFill>
                  <a:srgbClr val="000099"/>
                </a:solidFill>
                <a:latin typeface="+mn-lt"/>
                <a:ea typeface="+mn-ea"/>
              </a:endParaRPr>
            </a:p>
          </p:txBody>
        </p:sp>
        <p:sp>
          <p:nvSpPr>
            <p:cNvPr id="24" name="Text Box 46"/>
            <p:cNvSpPr txBox="1">
              <a:spLocks noChangeArrowheads="1"/>
            </p:cNvSpPr>
            <p:nvPr/>
          </p:nvSpPr>
          <p:spPr bwMode="auto">
            <a:xfrm>
              <a:off x="588904" y="2408739"/>
              <a:ext cx="1733550" cy="65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45" b="1" dirty="0">
                  <a:solidFill>
                    <a:srgbClr val="000099"/>
                  </a:solidFill>
                  <a:latin typeface="+mn-lt"/>
                  <a:ea typeface="+mn-ea"/>
                </a:rPr>
                <a:t>扩展的服务集</a:t>
              </a:r>
              <a:endParaRPr lang="zh-CN" altLang="en-US" sz="1845" b="1" dirty="0">
                <a:solidFill>
                  <a:srgbClr val="000099"/>
                </a:solidFill>
                <a:latin typeface="+mn-lt"/>
                <a:ea typeface="+mn-ea"/>
              </a:endParaRPr>
            </a:p>
            <a:p>
              <a:pPr algn="ctr" eaLnBrk="1" hangingPunct="1"/>
              <a:r>
                <a:rPr lang="en-US" altLang="zh-CN" sz="1845" b="1" dirty="0">
                  <a:solidFill>
                    <a:srgbClr val="000099"/>
                  </a:solidFill>
                  <a:latin typeface="+mn-lt"/>
                  <a:ea typeface="+mn-ea"/>
                </a:rPr>
                <a:t>ESS</a:t>
              </a:r>
              <a:endParaRPr lang="en-US" altLang="zh-CN" sz="1845" b="1" dirty="0">
                <a:solidFill>
                  <a:srgbClr val="000099"/>
                </a:solidFill>
                <a:latin typeface="+mn-lt"/>
                <a:ea typeface="+mn-ea"/>
              </a:endParaRPr>
            </a:p>
          </p:txBody>
        </p:sp>
        <p:sp>
          <p:nvSpPr>
            <p:cNvPr id="25" name="Text Box 175"/>
            <p:cNvSpPr txBox="1">
              <a:spLocks noChangeArrowheads="1"/>
            </p:cNvSpPr>
            <p:nvPr/>
          </p:nvSpPr>
          <p:spPr bwMode="auto">
            <a:xfrm>
              <a:off x="776536" y="3834620"/>
              <a:ext cx="381794" cy="34533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endParaRPr lang="en-US" altLang="zh-CN" sz="1845" b="1" dirty="0">
                <a:solidFill>
                  <a:srgbClr val="FF0000"/>
                </a:solidFill>
                <a:latin typeface="+mn-lt"/>
                <a:ea typeface="+mn-ea"/>
              </a:endParaRPr>
            </a:p>
          </p:txBody>
        </p:sp>
        <p:sp>
          <p:nvSpPr>
            <p:cNvPr id="26" name="Text Box 176"/>
            <p:cNvSpPr txBox="1">
              <a:spLocks noChangeArrowheads="1"/>
            </p:cNvSpPr>
            <p:nvPr/>
          </p:nvSpPr>
          <p:spPr bwMode="auto">
            <a:xfrm>
              <a:off x="8450741" y="4091695"/>
              <a:ext cx="38179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FF0000"/>
                  </a:solidFill>
                  <a:latin typeface="+mn-lt"/>
                  <a:ea typeface="+mn-ea"/>
                </a:rPr>
                <a:t>B</a:t>
              </a:r>
              <a:endParaRPr lang="en-US" altLang="zh-CN" sz="1845" b="1">
                <a:solidFill>
                  <a:srgbClr val="FF0000"/>
                </a:solidFill>
                <a:latin typeface="+mn-lt"/>
                <a:ea typeface="+mn-ea"/>
              </a:endParaRPr>
            </a:p>
          </p:txBody>
        </p:sp>
        <p:sp>
          <p:nvSpPr>
            <p:cNvPr id="27" name="Line 177"/>
            <p:cNvSpPr>
              <a:spLocks noChangeShapeType="1"/>
            </p:cNvSpPr>
            <p:nvPr/>
          </p:nvSpPr>
          <p:spPr bwMode="auto">
            <a:xfrm>
              <a:off x="1398576" y="4150292"/>
              <a:ext cx="5330691" cy="599211"/>
            </a:xfrm>
            <a:prstGeom prst="line">
              <a:avLst/>
            </a:prstGeom>
            <a:noFill/>
            <a:ln w="76200">
              <a:solidFill>
                <a:srgbClr val="0000FF"/>
              </a:solidFill>
              <a:prstDash val="sysDot"/>
              <a:roun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28"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ln>
            <a:effectLst>
              <a:outerShdw dist="28398" dir="3806097" algn="ctr" rotWithShape="0">
                <a:schemeClr val="bg2"/>
              </a:outerShdw>
            </a:effectLst>
          </p:spPr>
          <p:txBody>
            <a:bodyPr/>
            <a:lstStyle/>
            <a:p>
              <a:pPr algn="ctr">
                <a:defRPr/>
              </a:pPr>
              <a:endParaRPr lang="zh-CN" altLang="zh-CN" sz="1845" b="1">
                <a:solidFill>
                  <a:srgbClr val="000099"/>
                </a:solidFill>
                <a:latin typeface="+mn-lt"/>
                <a:ea typeface="+mn-ea"/>
              </a:endParaRPr>
            </a:p>
          </p:txBody>
        </p:sp>
        <p:sp>
          <p:nvSpPr>
            <p:cNvPr id="29" name="Text Box 178"/>
            <p:cNvSpPr txBox="1">
              <a:spLocks noChangeArrowheads="1"/>
            </p:cNvSpPr>
            <p:nvPr/>
          </p:nvSpPr>
          <p:spPr bwMode="auto">
            <a:xfrm>
              <a:off x="4664968" y="4908816"/>
              <a:ext cx="7099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漫游</a:t>
              </a:r>
              <a:endParaRPr lang="zh-CN" altLang="en-US" sz="1845" b="1" dirty="0">
                <a:solidFill>
                  <a:srgbClr val="000099"/>
                </a:solidFill>
                <a:latin typeface="+mn-lt"/>
                <a:ea typeface="+mn-ea"/>
              </a:endParaRPr>
            </a:p>
          </p:txBody>
        </p:sp>
        <p:sp>
          <p:nvSpPr>
            <p:cNvPr id="30" name="Line 187"/>
            <p:cNvSpPr>
              <a:spLocks noChangeShapeType="1"/>
            </p:cNvSpPr>
            <p:nvPr/>
          </p:nvSpPr>
          <p:spPr bwMode="auto">
            <a:xfrm flipV="1">
              <a:off x="2844614" y="2029356"/>
              <a:ext cx="578919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31" name="Text Box 50"/>
            <p:cNvSpPr txBox="1">
              <a:spLocks noChangeArrowheads="1"/>
            </p:cNvSpPr>
            <p:nvPr/>
          </p:nvSpPr>
          <p:spPr bwMode="auto">
            <a:xfrm>
              <a:off x="3607101" y="2520893"/>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smtClean="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1</a:t>
              </a:r>
              <a:endParaRPr lang="en-US" altLang="zh-CN" sz="1845" b="1" baseline="-25000" dirty="0">
                <a:solidFill>
                  <a:srgbClr val="FF0000"/>
                </a:solidFill>
                <a:latin typeface="+mn-lt"/>
                <a:ea typeface="+mn-ea"/>
              </a:endParaRPr>
            </a:p>
          </p:txBody>
        </p:sp>
        <p:sp>
          <p:nvSpPr>
            <p:cNvPr id="32" name="Freeform 288"/>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3" name="Freeform 291"/>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4" name="Freeform 293"/>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5" name="Freeform 294"/>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graphicFrame>
          <p:nvGraphicFramePr>
            <p:cNvPr id="36" name="Object 295"/>
            <p:cNvGraphicFramePr>
              <a:graphicFrameLocks noChangeAspect="1"/>
            </p:cNvGraphicFramePr>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6145" name="VISIO" r:id="rId3" imgW="3514725" imgH="2009775" progId="">
                    <p:embed/>
                  </p:oleObj>
                </mc:Choice>
                <mc:Fallback>
                  <p:oleObj name="VISIO" r:id="rId3" imgW="3514725" imgH="2009775" progId="">
                    <p:embed/>
                    <p:pic>
                      <p:nvPicPr>
                        <p:cNvPr id="0" name="图片 6144"/>
                        <p:cNvPicPr>
                          <a:picLocks noChangeAspect="1"/>
                        </p:cNvPicPr>
                        <p:nvPr/>
                      </p:nvPicPr>
                      <p:blipFill>
                        <a:blip r:embed="rId4"/>
                        <a:stretch>
                          <a:fillRect/>
                        </a:stretch>
                      </p:blipFill>
                      <p:spPr>
                        <a:xfrm>
                          <a:off x="8405396" y="1484784"/>
                          <a:ext cx="1444148" cy="847341"/>
                        </a:xfrm>
                        <a:prstGeom prst="rect">
                          <a:avLst/>
                        </a:prstGeom>
                        <a:noFill/>
                        <a:ln w="9525">
                          <a:noFill/>
                        </a:ln>
                        <a:effectLst>
                          <a:outerShdw dist="25400" dir="5400000" algn="ctr" rotWithShape="0">
                            <a:srgbClr val="1C1C1C"/>
                          </a:outerShdw>
                        </a:effectLst>
                      </p:spPr>
                    </p:pic>
                  </p:oleObj>
                </mc:Fallback>
              </mc:AlternateContent>
            </a:graphicData>
          </a:graphic>
        </p:graphicFrame>
        <p:pic>
          <p:nvPicPr>
            <p:cNvPr id="37" name="Picture 297"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8" name="Text Box 300"/>
            <p:cNvSpPr txBox="1">
              <a:spLocks noChangeArrowheads="1"/>
            </p:cNvSpPr>
            <p:nvPr/>
          </p:nvSpPr>
          <p:spPr bwMode="auto">
            <a:xfrm>
              <a:off x="6873704" y="2542292"/>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2</a:t>
              </a:r>
              <a:endParaRPr lang="en-US" altLang="zh-CN" sz="1845" b="1" baseline="-25000" dirty="0">
                <a:solidFill>
                  <a:srgbClr val="FF0000"/>
                </a:solidFill>
                <a:latin typeface="+mn-lt"/>
                <a:ea typeface="+mn-ea"/>
              </a:endParaRPr>
            </a:p>
          </p:txBody>
        </p:sp>
        <p:sp>
          <p:nvSpPr>
            <p:cNvPr id="39" name="Line 49"/>
            <p:cNvSpPr>
              <a:spLocks noChangeShapeType="1"/>
            </p:cNvSpPr>
            <p:nvPr/>
          </p:nvSpPr>
          <p:spPr bwMode="auto">
            <a:xfrm flipV="1">
              <a:off x="6578114" y="2029356"/>
              <a:ext cx="0" cy="10349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40" name="Text Box 190"/>
            <p:cNvSpPr txBox="1">
              <a:spLocks noChangeArrowheads="1"/>
            </p:cNvSpPr>
            <p:nvPr/>
          </p:nvSpPr>
          <p:spPr bwMode="auto">
            <a:xfrm>
              <a:off x="8553400" y="1671191"/>
              <a:ext cx="1118553" cy="39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15" b="1" dirty="0">
                  <a:solidFill>
                    <a:srgbClr val="000099"/>
                  </a:solidFill>
                  <a:latin typeface="+mn-lt"/>
                  <a:ea typeface="+mn-ea"/>
                </a:rPr>
                <a:t>互联网</a:t>
              </a:r>
              <a:endParaRPr lang="zh-CN" altLang="en-US" sz="2215" b="1" dirty="0">
                <a:solidFill>
                  <a:srgbClr val="000099"/>
                </a:solidFill>
                <a:latin typeface="+mn-lt"/>
                <a:ea typeface="+mn-ea"/>
              </a:endParaRPr>
            </a:p>
          </p:txBody>
        </p:sp>
        <p:sp>
          <p:nvSpPr>
            <p:cNvPr id="41" name="Freeform 301"/>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2" name="Freeform 302"/>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3" name="Freeform 303"/>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4" name="Freeform 304"/>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5" name="Text Box 305"/>
            <p:cNvSpPr txBox="1">
              <a:spLocks noChangeArrowheads="1"/>
            </p:cNvSpPr>
            <p:nvPr/>
          </p:nvSpPr>
          <p:spPr bwMode="auto">
            <a:xfrm>
              <a:off x="4651742" y="1628622"/>
              <a:ext cx="164618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分配系统 </a:t>
              </a:r>
              <a:r>
                <a:rPr lang="en-US" altLang="zh-CN" sz="1845" b="1" dirty="0">
                  <a:solidFill>
                    <a:srgbClr val="000099"/>
                  </a:solidFill>
                  <a:latin typeface="+mn-lt"/>
                  <a:ea typeface="+mn-ea"/>
                </a:rPr>
                <a:t>DS</a:t>
              </a:r>
              <a:endParaRPr lang="en-US" altLang="zh-CN" sz="1845" b="1" dirty="0">
                <a:solidFill>
                  <a:srgbClr val="000099"/>
                </a:solidFill>
                <a:latin typeface="+mn-lt"/>
                <a:ea typeface="+mn-ea"/>
              </a:endParaRPr>
            </a:p>
          </p:txBody>
        </p:sp>
        <p:pic>
          <p:nvPicPr>
            <p:cNvPr id="46" name="Picture 30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7"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8"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9"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0"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1"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2"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3"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4"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5"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6" name="Text Box 423"/>
            <p:cNvSpPr txBox="1">
              <a:spLocks noChangeArrowheads="1"/>
            </p:cNvSpPr>
            <p:nvPr/>
          </p:nvSpPr>
          <p:spPr bwMode="auto">
            <a:xfrm>
              <a:off x="7105473" y="4577489"/>
              <a:ext cx="4423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r>
                <a:rPr lang="en-US" altLang="zh-CN" sz="1845" b="1" dirty="0">
                  <a:solidFill>
                    <a:srgbClr val="FF0000"/>
                  </a:solidFill>
                  <a:latin typeface="+mn-lt"/>
                  <a:ea typeface="+mn-ea"/>
                  <a:cs typeface="Times New Roman" panose="02020603050405020304" pitchFamily="18" charset="0"/>
                </a:rPr>
                <a:t>'</a:t>
              </a:r>
              <a:endParaRPr lang="en-US" altLang="zh-CN" sz="1845" b="1" dirty="0">
                <a:solidFill>
                  <a:srgbClr val="FF0000"/>
                </a:solidFill>
                <a:latin typeface="+mn-lt"/>
                <a:ea typeface="+mn-ea"/>
                <a:cs typeface="Times New Roman" panose="02020603050405020304" pitchFamily="18" charset="0"/>
              </a:endParaRPr>
            </a:p>
          </p:txBody>
        </p:sp>
        <p:grpSp>
          <p:nvGrpSpPr>
            <p:cNvPr id="57" name="Group 426"/>
            <p:cNvGrpSpPr/>
            <p:nvPr/>
          </p:nvGrpSpPr>
          <p:grpSpPr bwMode="auto">
            <a:xfrm>
              <a:off x="1930973" y="4331756"/>
              <a:ext cx="710423" cy="589759"/>
              <a:chOff x="762" y="2391"/>
              <a:chExt cx="423" cy="312"/>
            </a:xfrm>
          </p:grpSpPr>
          <p:grpSp>
            <p:nvGrpSpPr>
              <p:cNvPr id="140" name="Group 427"/>
              <p:cNvGrpSpPr/>
              <p:nvPr/>
            </p:nvGrpSpPr>
            <p:grpSpPr bwMode="auto">
              <a:xfrm>
                <a:off x="867" y="2432"/>
                <a:ext cx="318" cy="271"/>
                <a:chOff x="657" y="1570"/>
                <a:chExt cx="318" cy="311"/>
              </a:xfrm>
            </p:grpSpPr>
            <p:sp>
              <p:nvSpPr>
                <p:cNvPr id="148" name="Line 428"/>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49" name="Picture 429"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1" name="Group 430"/>
              <p:cNvGrpSpPr/>
              <p:nvPr/>
            </p:nvGrpSpPr>
            <p:grpSpPr bwMode="auto">
              <a:xfrm>
                <a:off x="762" y="2391"/>
                <a:ext cx="306" cy="90"/>
                <a:chOff x="748" y="2251"/>
                <a:chExt cx="306" cy="90"/>
              </a:xfrm>
            </p:grpSpPr>
            <p:sp>
              <p:nvSpPr>
                <p:cNvPr id="142"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3"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4"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5"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6"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7"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8" name="Group 437"/>
            <p:cNvGrpSpPr/>
            <p:nvPr/>
          </p:nvGrpSpPr>
          <p:grpSpPr bwMode="auto">
            <a:xfrm>
              <a:off x="5283229" y="3207056"/>
              <a:ext cx="710423" cy="589759"/>
              <a:chOff x="762" y="2391"/>
              <a:chExt cx="423" cy="312"/>
            </a:xfrm>
          </p:grpSpPr>
          <p:grpSp>
            <p:nvGrpSpPr>
              <p:cNvPr id="130" name="Group 438"/>
              <p:cNvGrpSpPr/>
              <p:nvPr/>
            </p:nvGrpSpPr>
            <p:grpSpPr bwMode="auto">
              <a:xfrm>
                <a:off x="867" y="2432"/>
                <a:ext cx="318" cy="271"/>
                <a:chOff x="657" y="1570"/>
                <a:chExt cx="318" cy="311"/>
              </a:xfrm>
            </p:grpSpPr>
            <p:sp>
              <p:nvSpPr>
                <p:cNvPr id="138" name="Line 439"/>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39" name="Picture 440"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1" name="Group 441"/>
              <p:cNvGrpSpPr/>
              <p:nvPr/>
            </p:nvGrpSpPr>
            <p:grpSpPr bwMode="auto">
              <a:xfrm>
                <a:off x="762" y="2391"/>
                <a:ext cx="306" cy="90"/>
                <a:chOff x="748" y="2251"/>
                <a:chExt cx="306" cy="90"/>
              </a:xfrm>
            </p:grpSpPr>
            <p:sp>
              <p:nvSpPr>
                <p:cNvPr id="132"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3"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4"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5"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6"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7"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9" name="Group 448"/>
            <p:cNvGrpSpPr/>
            <p:nvPr/>
          </p:nvGrpSpPr>
          <p:grpSpPr bwMode="auto">
            <a:xfrm>
              <a:off x="2921871" y="4407367"/>
              <a:ext cx="710423" cy="589759"/>
              <a:chOff x="762" y="2391"/>
              <a:chExt cx="423" cy="312"/>
            </a:xfrm>
          </p:grpSpPr>
          <p:grpSp>
            <p:nvGrpSpPr>
              <p:cNvPr id="120" name="Group 449"/>
              <p:cNvGrpSpPr/>
              <p:nvPr/>
            </p:nvGrpSpPr>
            <p:grpSpPr bwMode="auto">
              <a:xfrm>
                <a:off x="867" y="2432"/>
                <a:ext cx="318" cy="271"/>
                <a:chOff x="657" y="1570"/>
                <a:chExt cx="318" cy="311"/>
              </a:xfrm>
            </p:grpSpPr>
            <p:sp>
              <p:nvSpPr>
                <p:cNvPr id="128" name="Line 450"/>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29" name="Picture 451"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1" name="Group 452"/>
              <p:cNvGrpSpPr/>
              <p:nvPr/>
            </p:nvGrpSpPr>
            <p:grpSpPr bwMode="auto">
              <a:xfrm>
                <a:off x="762" y="2391"/>
                <a:ext cx="306" cy="90"/>
                <a:chOff x="748" y="2251"/>
                <a:chExt cx="306" cy="90"/>
              </a:xfrm>
            </p:grpSpPr>
            <p:sp>
              <p:nvSpPr>
                <p:cNvPr id="122"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3"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4"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5"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6"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7"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0" name="Group 459"/>
            <p:cNvGrpSpPr/>
            <p:nvPr/>
          </p:nvGrpSpPr>
          <p:grpSpPr bwMode="auto">
            <a:xfrm>
              <a:off x="4520742" y="3292116"/>
              <a:ext cx="710423" cy="589759"/>
              <a:chOff x="762" y="2391"/>
              <a:chExt cx="423" cy="312"/>
            </a:xfrm>
          </p:grpSpPr>
          <p:grpSp>
            <p:nvGrpSpPr>
              <p:cNvPr id="110" name="Group 460"/>
              <p:cNvGrpSpPr/>
              <p:nvPr/>
            </p:nvGrpSpPr>
            <p:grpSpPr bwMode="auto">
              <a:xfrm>
                <a:off x="867" y="2432"/>
                <a:ext cx="318" cy="271"/>
                <a:chOff x="657" y="1570"/>
                <a:chExt cx="318" cy="311"/>
              </a:xfrm>
            </p:grpSpPr>
            <p:sp>
              <p:nvSpPr>
                <p:cNvPr id="118" name="Line 461"/>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19" name="Picture 462"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463"/>
              <p:cNvGrpSpPr/>
              <p:nvPr/>
            </p:nvGrpSpPr>
            <p:grpSpPr bwMode="auto">
              <a:xfrm>
                <a:off x="762" y="2391"/>
                <a:ext cx="306" cy="90"/>
                <a:chOff x="748" y="2251"/>
                <a:chExt cx="306" cy="90"/>
              </a:xfrm>
            </p:grpSpPr>
            <p:sp>
              <p:nvSpPr>
                <p:cNvPr id="112"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3"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4"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5"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6"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7"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1" name="Group 470"/>
            <p:cNvGrpSpPr/>
            <p:nvPr/>
          </p:nvGrpSpPr>
          <p:grpSpPr bwMode="auto">
            <a:xfrm>
              <a:off x="6653690" y="4492429"/>
              <a:ext cx="710423" cy="589759"/>
              <a:chOff x="762" y="2391"/>
              <a:chExt cx="423" cy="312"/>
            </a:xfrm>
          </p:grpSpPr>
          <p:grpSp>
            <p:nvGrpSpPr>
              <p:cNvPr id="100" name="Group 471"/>
              <p:cNvGrpSpPr/>
              <p:nvPr/>
            </p:nvGrpSpPr>
            <p:grpSpPr bwMode="auto">
              <a:xfrm>
                <a:off x="867" y="2432"/>
                <a:ext cx="318" cy="271"/>
                <a:chOff x="657" y="1570"/>
                <a:chExt cx="318" cy="311"/>
              </a:xfrm>
            </p:grpSpPr>
            <p:sp>
              <p:nvSpPr>
                <p:cNvPr id="108" name="Line 472"/>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09" name="Picture 473"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1" name="Group 474"/>
              <p:cNvGrpSpPr/>
              <p:nvPr/>
            </p:nvGrpSpPr>
            <p:grpSpPr bwMode="auto">
              <a:xfrm>
                <a:off x="762" y="2391"/>
                <a:ext cx="306" cy="90"/>
                <a:chOff x="748" y="2251"/>
                <a:chExt cx="306" cy="90"/>
              </a:xfrm>
            </p:grpSpPr>
            <p:sp>
              <p:nvSpPr>
                <p:cNvPr id="102"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3"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4"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5"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6"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7"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2" name="Group 481"/>
            <p:cNvGrpSpPr/>
            <p:nvPr/>
          </p:nvGrpSpPr>
          <p:grpSpPr bwMode="auto">
            <a:xfrm>
              <a:off x="5740050" y="3978279"/>
              <a:ext cx="710423" cy="589759"/>
              <a:chOff x="762" y="2391"/>
              <a:chExt cx="423" cy="312"/>
            </a:xfrm>
          </p:grpSpPr>
          <p:grpSp>
            <p:nvGrpSpPr>
              <p:cNvPr id="90" name="Group 482"/>
              <p:cNvGrpSpPr/>
              <p:nvPr/>
            </p:nvGrpSpPr>
            <p:grpSpPr bwMode="auto">
              <a:xfrm>
                <a:off x="867" y="2432"/>
                <a:ext cx="318" cy="271"/>
                <a:chOff x="657" y="1570"/>
                <a:chExt cx="318" cy="311"/>
              </a:xfrm>
            </p:grpSpPr>
            <p:sp>
              <p:nvSpPr>
                <p:cNvPr id="98" name="Line 48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99" name="Picture 484"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 name="Group 485"/>
              <p:cNvGrpSpPr/>
              <p:nvPr/>
            </p:nvGrpSpPr>
            <p:grpSpPr bwMode="auto">
              <a:xfrm>
                <a:off x="762" y="2391"/>
                <a:ext cx="306" cy="90"/>
                <a:chOff x="748" y="2251"/>
                <a:chExt cx="306" cy="90"/>
              </a:xfrm>
            </p:grpSpPr>
            <p:sp>
              <p:nvSpPr>
                <p:cNvPr id="9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3" name="Group 492"/>
            <p:cNvGrpSpPr/>
            <p:nvPr/>
          </p:nvGrpSpPr>
          <p:grpSpPr bwMode="auto">
            <a:xfrm>
              <a:off x="7263345" y="4150292"/>
              <a:ext cx="710422" cy="589759"/>
              <a:chOff x="762" y="2391"/>
              <a:chExt cx="423" cy="312"/>
            </a:xfrm>
          </p:grpSpPr>
          <p:grpSp>
            <p:nvGrpSpPr>
              <p:cNvPr id="80" name="Group 493"/>
              <p:cNvGrpSpPr/>
              <p:nvPr/>
            </p:nvGrpSpPr>
            <p:grpSpPr bwMode="auto">
              <a:xfrm>
                <a:off x="867" y="2432"/>
                <a:ext cx="318" cy="271"/>
                <a:chOff x="657" y="1570"/>
                <a:chExt cx="318" cy="311"/>
              </a:xfrm>
            </p:grpSpPr>
            <p:sp>
              <p:nvSpPr>
                <p:cNvPr id="88" name="Line 494"/>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89" name="Picture 49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496"/>
              <p:cNvGrpSpPr/>
              <p:nvPr/>
            </p:nvGrpSpPr>
            <p:grpSpPr bwMode="auto">
              <a:xfrm>
                <a:off x="762" y="2391"/>
                <a:ext cx="306" cy="90"/>
                <a:chOff x="748" y="2251"/>
                <a:chExt cx="306" cy="90"/>
              </a:xfrm>
            </p:grpSpPr>
            <p:sp>
              <p:nvSpPr>
                <p:cNvPr id="82"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3"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4"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5"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6"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7"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4" name="Group 503"/>
            <p:cNvGrpSpPr/>
            <p:nvPr/>
          </p:nvGrpSpPr>
          <p:grpSpPr bwMode="auto">
            <a:xfrm>
              <a:off x="8000639" y="3987730"/>
              <a:ext cx="710423" cy="589759"/>
              <a:chOff x="762" y="2391"/>
              <a:chExt cx="423" cy="312"/>
            </a:xfrm>
          </p:grpSpPr>
          <p:grpSp>
            <p:nvGrpSpPr>
              <p:cNvPr id="70" name="Group 504"/>
              <p:cNvGrpSpPr/>
              <p:nvPr/>
            </p:nvGrpSpPr>
            <p:grpSpPr bwMode="auto">
              <a:xfrm>
                <a:off x="867" y="2432"/>
                <a:ext cx="318" cy="271"/>
                <a:chOff x="657" y="1570"/>
                <a:chExt cx="318" cy="311"/>
              </a:xfrm>
            </p:grpSpPr>
            <p:sp>
              <p:nvSpPr>
                <p:cNvPr id="78" name="Line 505"/>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79" name="Picture 506"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507"/>
              <p:cNvGrpSpPr/>
              <p:nvPr/>
            </p:nvGrpSpPr>
            <p:grpSpPr bwMode="auto">
              <a:xfrm>
                <a:off x="762" y="2391"/>
                <a:ext cx="306" cy="90"/>
                <a:chOff x="748" y="2251"/>
                <a:chExt cx="306" cy="90"/>
              </a:xfrm>
            </p:grpSpPr>
            <p:sp>
              <p:nvSpPr>
                <p:cNvPr id="72"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3"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4"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5"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6"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7"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65" name="Line 517"/>
            <p:cNvSpPr>
              <a:spLocks noChangeShapeType="1"/>
            </p:cNvSpPr>
            <p:nvPr/>
          </p:nvSpPr>
          <p:spPr bwMode="auto">
            <a:xfrm flipH="1">
              <a:off x="1930973" y="1988840"/>
              <a:ext cx="744013" cy="0"/>
            </a:xfrm>
            <a:prstGeom prst="line">
              <a:avLst/>
            </a:prstGeom>
            <a:noFill/>
            <a:ln w="38100">
              <a:solidFill>
                <a:srgbClr val="C00000"/>
              </a:solidFill>
              <a:round/>
              <a:tailEnd type="triangle" w="med" len="lg"/>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66" name="Text Box 44"/>
            <p:cNvSpPr txBox="1">
              <a:spLocks noChangeArrowheads="1"/>
            </p:cNvSpPr>
            <p:nvPr/>
          </p:nvSpPr>
          <p:spPr bwMode="auto">
            <a:xfrm>
              <a:off x="1474153" y="3116323"/>
              <a:ext cx="1477645" cy="683789"/>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a:solidFill>
                    <a:srgbClr val="000099"/>
                  </a:solidFill>
                  <a:latin typeface="+mn-lt"/>
                  <a:ea typeface="+mn-ea"/>
                </a:rPr>
                <a:t>基本服务集</a:t>
              </a:r>
              <a:endParaRPr lang="zh-CN" altLang="en-US" sz="1845" b="1">
                <a:solidFill>
                  <a:srgbClr val="000099"/>
                </a:solidFill>
                <a:latin typeface="+mn-lt"/>
                <a:ea typeface="+mn-ea"/>
              </a:endParaRPr>
            </a:p>
            <a:p>
              <a:pPr eaLnBrk="1" hangingPunct="1">
                <a:lnSpc>
                  <a:spcPct val="85000"/>
                </a:lnSpc>
              </a:pPr>
              <a:r>
                <a:rPr lang="zh-CN" altLang="en-US" sz="1845" b="1">
                  <a:solidFill>
                    <a:srgbClr val="000099"/>
                  </a:solidFill>
                  <a:latin typeface="+mn-lt"/>
                  <a:ea typeface="+mn-ea"/>
                </a:rPr>
                <a:t>       </a:t>
              </a:r>
              <a:r>
                <a:rPr lang="en-US" altLang="zh-CN" sz="1845" b="1">
                  <a:solidFill>
                    <a:srgbClr val="000099"/>
                  </a:solidFill>
                  <a:latin typeface="+mn-lt"/>
                  <a:ea typeface="+mn-ea"/>
                </a:rPr>
                <a:t>BSS</a:t>
              </a:r>
              <a:endParaRPr lang="en-US" altLang="zh-CN" sz="1845" b="1">
                <a:solidFill>
                  <a:srgbClr val="000099"/>
                </a:solidFill>
                <a:latin typeface="+mn-lt"/>
                <a:ea typeface="+mn-ea"/>
              </a:endParaRPr>
            </a:p>
          </p:txBody>
        </p:sp>
        <p:sp>
          <p:nvSpPr>
            <p:cNvPr id="67" name="Line 48"/>
            <p:cNvSpPr>
              <a:spLocks noChangeShapeType="1"/>
            </p:cNvSpPr>
            <p:nvPr/>
          </p:nvSpPr>
          <p:spPr bwMode="auto">
            <a:xfrm flipH="1">
              <a:off x="3342582" y="2029356"/>
              <a:ext cx="0" cy="8916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68"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ln>
          </p:spPr>
          <p:txBody>
            <a:bodyPr wrap="none" anchor="ctr"/>
            <a:lstStyle/>
            <a:p>
              <a:pPr algn="ctr"/>
              <a:r>
                <a:rPr lang="zh-CN" altLang="en-US" sz="1845" b="1" dirty="0">
                  <a:solidFill>
                    <a:srgbClr val="000099"/>
                  </a:solidFill>
                  <a:latin typeface="+mn-lt"/>
                  <a:ea typeface="+mn-ea"/>
                </a:rPr>
                <a:t>门户</a:t>
              </a:r>
              <a:endParaRPr lang="en-US" altLang="zh-CN" sz="1845" b="1" dirty="0">
                <a:solidFill>
                  <a:srgbClr val="000099"/>
                </a:solidFill>
                <a:latin typeface="+mn-lt"/>
                <a:ea typeface="+mn-ea"/>
              </a:endParaRPr>
            </a:p>
          </p:txBody>
        </p:sp>
        <p:sp>
          <p:nvSpPr>
            <p:cNvPr id="69" name="Text Box 518"/>
            <p:cNvSpPr txBox="1">
              <a:spLocks noChangeArrowheads="1"/>
            </p:cNvSpPr>
            <p:nvPr/>
          </p:nvSpPr>
          <p:spPr bwMode="auto">
            <a:xfrm>
              <a:off x="493211" y="1628800"/>
              <a:ext cx="1674389"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5000"/>
                </a:lnSpc>
              </a:pPr>
              <a:r>
                <a:rPr lang="zh-CN" altLang="en-US" sz="1845" b="1" dirty="0">
                  <a:solidFill>
                    <a:srgbClr val="000099"/>
                  </a:solidFill>
                  <a:latin typeface="+mn-lt"/>
                  <a:ea typeface="+mn-ea"/>
                </a:rPr>
                <a:t>至其他 </a:t>
              </a:r>
              <a:r>
                <a:rPr lang="en-US" altLang="zh-CN" sz="1845" b="1" dirty="0">
                  <a:solidFill>
                    <a:srgbClr val="000099"/>
                  </a:solidFill>
                  <a:latin typeface="+mn-lt"/>
                  <a:ea typeface="+mn-ea"/>
                </a:rPr>
                <a:t>802.x</a:t>
              </a:r>
              <a:endParaRPr lang="en-US" altLang="zh-CN" sz="1845" b="1" dirty="0">
                <a:solidFill>
                  <a:srgbClr val="000099"/>
                </a:solidFill>
                <a:latin typeface="+mn-lt"/>
                <a:ea typeface="+mn-ea"/>
              </a:endParaRPr>
            </a:p>
            <a:p>
              <a:pPr algn="ctr" eaLnBrk="1" hangingPunct="1">
                <a:lnSpc>
                  <a:spcPct val="85000"/>
                </a:lnSpc>
              </a:pPr>
              <a:r>
                <a:rPr lang="zh-CN" altLang="en-US" sz="1845" b="1" dirty="0">
                  <a:solidFill>
                    <a:srgbClr val="000099"/>
                  </a:solidFill>
                  <a:latin typeface="+mn-lt"/>
                  <a:ea typeface="+mn-ea"/>
                </a:rPr>
                <a:t>局域网</a:t>
              </a:r>
              <a:endParaRPr lang="zh-CN" altLang="en-US" sz="1845" b="1" dirty="0">
                <a:solidFill>
                  <a:srgbClr val="000099"/>
                </a:solidFill>
                <a:latin typeface="+mn-lt"/>
                <a:ea typeface="+mn-ea"/>
              </a:endParaRPr>
            </a:p>
          </p:txBody>
        </p:sp>
      </p:grpSp>
      <p:sp>
        <p:nvSpPr>
          <p:cNvPr id="347149" name="Line 13"/>
          <p:cNvSpPr>
            <a:spLocks noChangeShapeType="1"/>
          </p:cNvSpPr>
          <p:nvPr/>
        </p:nvSpPr>
        <p:spPr bwMode="auto">
          <a:xfrm>
            <a:off x="1044576" y="5143500"/>
            <a:ext cx="5618163" cy="586154"/>
          </a:xfrm>
          <a:prstGeom prst="line">
            <a:avLst/>
          </a:prstGeom>
          <a:noFill/>
          <a:ln w="76200">
            <a:solidFill>
              <a:schemeClr va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a:p>
        </p:txBody>
      </p:sp>
      <p:sp>
        <p:nvSpPr>
          <p:cNvPr id="347152" name="Line 16"/>
          <p:cNvSpPr>
            <a:spLocks noChangeShapeType="1"/>
          </p:cNvSpPr>
          <p:nvPr/>
        </p:nvSpPr>
        <p:spPr bwMode="auto">
          <a:xfrm>
            <a:off x="1257661" y="5066690"/>
            <a:ext cx="6673505" cy="223440"/>
          </a:xfrm>
          <a:prstGeom prst="line">
            <a:avLst/>
          </a:prstGeom>
          <a:noFill/>
          <a:ln w="5715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a:p>
        </p:txBody>
      </p:sp>
      <p:sp>
        <p:nvSpPr>
          <p:cNvPr id="347153" name="Line 17"/>
          <p:cNvSpPr>
            <a:spLocks noChangeShapeType="1"/>
          </p:cNvSpPr>
          <p:nvPr/>
        </p:nvSpPr>
        <p:spPr bwMode="auto">
          <a:xfrm flipV="1">
            <a:off x="6765474" y="5356599"/>
            <a:ext cx="1223963" cy="398585"/>
          </a:xfrm>
          <a:prstGeom prst="line">
            <a:avLst/>
          </a:prstGeom>
          <a:noFill/>
          <a:ln w="5715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47149"/>
                                        </p:tgtEl>
                                        <p:attrNameLst>
                                          <p:attrName>style.visibility</p:attrName>
                                        </p:attrNameLst>
                                      </p:cBhvr>
                                      <p:to>
                                        <p:strVal val="visible"/>
                                      </p:to>
                                    </p:set>
                                    <p:animEffect transition="in" filter="wipe(left)">
                                      <p:cBhvr>
                                        <p:cTn id="7" dur="3000"/>
                                        <p:tgtEl>
                                          <p:spTgt spid="347149"/>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347152"/>
                                        </p:tgtEl>
                                        <p:attrNameLst>
                                          <p:attrName>style.visibility</p:attrName>
                                        </p:attrNameLst>
                                      </p:cBhvr>
                                      <p:to>
                                        <p:strVal val="visible"/>
                                      </p:to>
                                    </p:set>
                                  </p:childTnLst>
                                </p:cTn>
                              </p:par>
                              <p:par>
                                <p:cTn id="10" presetID="1" presetClass="exit" presetSubtype="0" fill="hold" grpId="1" nodeType="withEffect">
                                  <p:stCondLst>
                                    <p:cond delay="2500"/>
                                  </p:stCondLst>
                                  <p:childTnLst>
                                    <p:set>
                                      <p:cBhvr>
                                        <p:cTn id="11" dur="1" fill="hold">
                                          <p:stCondLst>
                                            <p:cond delay="0"/>
                                          </p:stCondLst>
                                        </p:cTn>
                                        <p:tgtEl>
                                          <p:spTgt spid="347152"/>
                                        </p:tgtEl>
                                        <p:attrNameLst>
                                          <p:attrName>style.visibility</p:attrName>
                                        </p:attrNameLst>
                                      </p:cBhvr>
                                      <p:to>
                                        <p:strVal val="hidden"/>
                                      </p:to>
                                    </p:set>
                                  </p:childTnLst>
                                </p:cTn>
                              </p:par>
                              <p:par>
                                <p:cTn id="12" presetID="1" presetClass="entr" presetSubtype="0" fill="hold" grpId="0" nodeType="withEffect">
                                  <p:stCondLst>
                                    <p:cond delay="2500"/>
                                  </p:stCondLst>
                                  <p:childTnLst>
                                    <p:set>
                                      <p:cBhvr>
                                        <p:cTn id="13" dur="1" fill="hold">
                                          <p:stCondLst>
                                            <p:cond delay="0"/>
                                          </p:stCondLst>
                                        </p:cTn>
                                        <p:tgtEl>
                                          <p:spTgt spid="347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9" grpId="0" bldLvl="0" animBg="1"/>
      <p:bldP spid="347152" grpId="0" bldLvl="0" animBg="1"/>
      <p:bldP spid="347152" grpId="1" bldLvl="0" animBg="1"/>
      <p:bldP spid="34715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dirty="0" smtClean="0"/>
              <a:t>建立</a:t>
            </a:r>
            <a:r>
              <a:rPr lang="zh-CN" altLang="en-US" dirty="0">
                <a:solidFill>
                  <a:schemeClr val="hlink"/>
                </a:solidFill>
              </a:rPr>
              <a:t>关联</a:t>
            </a:r>
            <a:r>
              <a:rPr lang="en-US" altLang="zh-CN" dirty="0" smtClean="0"/>
              <a:t>(association</a:t>
            </a:r>
            <a:r>
              <a:rPr lang="en-US" altLang="zh-CN" dirty="0"/>
              <a:t>)</a:t>
            </a:r>
            <a:endParaRPr lang="en-US" altLang="zh-CN" dirty="0"/>
          </a:p>
        </p:txBody>
      </p:sp>
      <p:sp>
        <p:nvSpPr>
          <p:cNvPr id="349187" name="Rectangle 3"/>
          <p:cNvSpPr>
            <a:spLocks noGrp="1" noChangeArrowheads="1"/>
          </p:cNvSpPr>
          <p:nvPr>
            <p:ph idx="1"/>
          </p:nvPr>
        </p:nvSpPr>
        <p:spPr>
          <a:xfrm>
            <a:off x="457200" y="1539875"/>
            <a:ext cx="8229600" cy="4525963"/>
          </a:xfrm>
        </p:spPr>
        <p:txBody>
          <a:bodyPr/>
          <a:lstStyle/>
          <a:p>
            <a:r>
              <a:rPr lang="zh-CN" altLang="en-US" dirty="0"/>
              <a:t>一个移动站若要加入到一个基本服务集 </a:t>
            </a:r>
            <a:r>
              <a:rPr lang="en-US" altLang="zh-CN" dirty="0"/>
              <a:t>BSS</a:t>
            </a:r>
            <a:r>
              <a:rPr lang="zh-CN" altLang="en-US" dirty="0"/>
              <a:t>，就必须先选择一个接入点 </a:t>
            </a:r>
            <a:r>
              <a:rPr lang="en-US" altLang="zh-CN" dirty="0"/>
              <a:t>AP</a:t>
            </a:r>
            <a:r>
              <a:rPr lang="zh-CN" altLang="en-US" dirty="0"/>
              <a:t>，并与此接入点</a:t>
            </a:r>
            <a:r>
              <a:rPr lang="zh-CN" altLang="en-US" dirty="0">
                <a:solidFill>
                  <a:schemeClr val="hlink"/>
                </a:solidFill>
              </a:rPr>
              <a:t>建立</a:t>
            </a:r>
            <a:r>
              <a:rPr lang="zh-CN" altLang="en-US" dirty="0" smtClean="0">
                <a:solidFill>
                  <a:schemeClr val="hlink"/>
                </a:solidFill>
              </a:rPr>
              <a:t>关联</a:t>
            </a:r>
            <a:r>
              <a:rPr lang="en-US" altLang="zh-CN" dirty="0" smtClean="0"/>
              <a:t>(association</a:t>
            </a:r>
            <a:r>
              <a:rPr lang="en-US" altLang="zh-CN" dirty="0"/>
              <a:t>) </a:t>
            </a:r>
            <a:r>
              <a:rPr lang="zh-CN" altLang="en-US" dirty="0" smtClean="0"/>
              <a:t>。</a:t>
            </a:r>
            <a:endParaRPr lang="zh-CN" altLang="en-US" dirty="0"/>
          </a:p>
          <a:p>
            <a:r>
              <a:rPr lang="zh-CN" altLang="en-US" dirty="0"/>
              <a:t>建立关联就表示这个移动站加入了选定的 </a:t>
            </a:r>
            <a:r>
              <a:rPr lang="en-US" altLang="zh-CN" dirty="0"/>
              <a:t>AP </a:t>
            </a:r>
            <a:r>
              <a:rPr lang="zh-CN" altLang="en-US" dirty="0"/>
              <a:t>所属的子网，并和这个 </a:t>
            </a:r>
            <a:r>
              <a:rPr lang="en-US" altLang="zh-CN" dirty="0"/>
              <a:t>AP </a:t>
            </a:r>
            <a:r>
              <a:rPr lang="zh-CN" altLang="en-US" dirty="0"/>
              <a:t>之间创建了一个虚拟线路。</a:t>
            </a:r>
            <a:endParaRPr lang="zh-CN" altLang="en-US" dirty="0"/>
          </a:p>
          <a:p>
            <a:r>
              <a:rPr lang="zh-CN" altLang="en-US" dirty="0"/>
              <a:t>只有关联的 </a:t>
            </a:r>
            <a:r>
              <a:rPr lang="en-US" altLang="zh-CN" dirty="0"/>
              <a:t>AP </a:t>
            </a:r>
            <a:r>
              <a:rPr lang="zh-CN" altLang="en-US" dirty="0"/>
              <a:t>才向这个移动站发送数据帧，而这个移动站也只有通过关联的 </a:t>
            </a:r>
            <a:r>
              <a:rPr lang="en-US" altLang="zh-CN" dirty="0"/>
              <a:t>AP </a:t>
            </a:r>
            <a:r>
              <a:rPr lang="zh-CN" altLang="en-US" dirty="0"/>
              <a:t>才能向其他站点发送数据帧。</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algn="ctr"/>
            <a:r>
              <a:rPr lang="zh-CN" altLang="en-US" dirty="0"/>
              <a:t>移动站与 </a:t>
            </a:r>
            <a:r>
              <a:rPr lang="en-US" altLang="zh-CN" dirty="0"/>
              <a:t>AP </a:t>
            </a:r>
            <a:r>
              <a:rPr lang="zh-CN" altLang="en-US" dirty="0"/>
              <a:t>建立关联的方法</a:t>
            </a:r>
            <a:endParaRPr lang="zh-CN" altLang="en-US" dirty="0"/>
          </a:p>
        </p:txBody>
      </p:sp>
      <p:sp>
        <p:nvSpPr>
          <p:cNvPr id="350211" name="Rectangle 3"/>
          <p:cNvSpPr>
            <a:spLocks noGrp="1" noChangeArrowheads="1"/>
          </p:cNvSpPr>
          <p:nvPr>
            <p:ph type="body" idx="1"/>
          </p:nvPr>
        </p:nvSpPr>
        <p:spPr/>
        <p:txBody>
          <a:bodyPr/>
          <a:lstStyle/>
          <a:p>
            <a:r>
              <a:rPr lang="zh-CN" altLang="en-US" dirty="0">
                <a:solidFill>
                  <a:schemeClr val="hlink"/>
                </a:solidFill>
              </a:rPr>
              <a:t>被动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等待接收接入站周期性发出的</a:t>
            </a:r>
            <a:r>
              <a:rPr lang="zh-CN" altLang="en-US" dirty="0">
                <a:solidFill>
                  <a:schemeClr val="hlink"/>
                </a:solidFill>
              </a:rPr>
              <a:t>信标帧</a:t>
            </a:r>
            <a:r>
              <a:rPr lang="en-US" altLang="zh-CN" dirty="0"/>
              <a:t>(beacon frame)</a:t>
            </a:r>
            <a:r>
              <a:rPr lang="zh-CN" altLang="en-US" dirty="0"/>
              <a:t>。</a:t>
            </a:r>
            <a:endParaRPr lang="zh-CN" altLang="en-US" dirty="0"/>
          </a:p>
          <a:p>
            <a:pPr lvl="1"/>
            <a:r>
              <a:rPr lang="zh-CN" altLang="en-US" dirty="0"/>
              <a:t>信标帧中包含有若干系统参数（如服务集标识符 </a:t>
            </a:r>
            <a:r>
              <a:rPr lang="en-US" altLang="zh-CN" dirty="0"/>
              <a:t>SSID </a:t>
            </a:r>
            <a:r>
              <a:rPr lang="zh-CN" altLang="en-US" dirty="0"/>
              <a:t>以及支持的速率等）。</a:t>
            </a:r>
            <a:endParaRPr lang="zh-CN" altLang="en-US" dirty="0"/>
          </a:p>
          <a:p>
            <a:r>
              <a:rPr lang="zh-CN" altLang="en-US" dirty="0">
                <a:solidFill>
                  <a:schemeClr val="hlink"/>
                </a:solidFill>
              </a:rPr>
              <a:t>主动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主动发出</a:t>
            </a:r>
            <a:r>
              <a:rPr lang="zh-CN" altLang="en-US" dirty="0">
                <a:solidFill>
                  <a:schemeClr val="hlink"/>
                </a:solidFill>
              </a:rPr>
              <a:t>探测请求帧</a:t>
            </a:r>
            <a:r>
              <a:rPr lang="en-US" altLang="zh-CN" dirty="0"/>
              <a:t>(probe request frame)</a:t>
            </a:r>
            <a:r>
              <a:rPr lang="zh-CN" altLang="en-US" dirty="0"/>
              <a:t>，然后等待从 </a:t>
            </a:r>
            <a:r>
              <a:rPr lang="en-US" altLang="zh-CN" dirty="0"/>
              <a:t>AP </a:t>
            </a:r>
            <a:r>
              <a:rPr lang="zh-CN" altLang="en-US" dirty="0"/>
              <a:t>发回的</a:t>
            </a:r>
            <a:r>
              <a:rPr lang="zh-CN" altLang="en-US" dirty="0">
                <a:solidFill>
                  <a:schemeClr val="hlink"/>
                </a:solidFill>
              </a:rPr>
              <a:t>探测响应帧</a:t>
            </a:r>
            <a:r>
              <a:rPr lang="en-US" altLang="zh-CN" dirty="0"/>
              <a:t>(probe response frame)</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lgn="ctr"/>
            <a:r>
              <a:rPr lang="zh-CN" altLang="en-US" sz="3690"/>
              <a:t>热点</a:t>
            </a:r>
            <a:r>
              <a:rPr lang="en-US" altLang="zh-CN" sz="3690"/>
              <a:t>(hot spot)</a:t>
            </a:r>
            <a:endParaRPr lang="en-US" altLang="zh-CN" sz="3690"/>
          </a:p>
        </p:txBody>
      </p:sp>
      <p:sp>
        <p:nvSpPr>
          <p:cNvPr id="351235" name="Rectangle 3"/>
          <p:cNvSpPr>
            <a:spLocks noGrp="1" noChangeArrowheads="1"/>
          </p:cNvSpPr>
          <p:nvPr>
            <p:ph idx="1"/>
          </p:nvPr>
        </p:nvSpPr>
        <p:spPr>
          <a:xfrm>
            <a:off x="517525" y="1419225"/>
            <a:ext cx="8229600" cy="5070475"/>
          </a:xfrm>
        </p:spPr>
        <p:txBody>
          <a:bodyPr/>
          <a:lstStyle/>
          <a:p>
            <a:r>
              <a:rPr lang="zh-CN" altLang="en-US" dirty="0"/>
              <a:t>现在许多地方，如办公室、机场、快餐店、旅馆、购物中心等都能够向公众提供有偿或无偿接入 </a:t>
            </a:r>
            <a:r>
              <a:rPr lang="en-US" altLang="zh-CN" dirty="0"/>
              <a:t>Wi-Fi </a:t>
            </a:r>
            <a:r>
              <a:rPr lang="zh-CN" altLang="en-US" dirty="0"/>
              <a:t>的服务。这样的地点就叫做</a:t>
            </a:r>
            <a:r>
              <a:rPr lang="zh-CN" altLang="en-US" dirty="0">
                <a:solidFill>
                  <a:schemeClr val="hlink"/>
                </a:solidFill>
              </a:rPr>
              <a:t>热点</a:t>
            </a:r>
            <a:r>
              <a:rPr lang="zh-CN" altLang="en-US" dirty="0"/>
              <a:t>。</a:t>
            </a:r>
            <a:endParaRPr lang="zh-CN" altLang="en-US" dirty="0"/>
          </a:p>
          <a:p>
            <a:r>
              <a:rPr lang="zh-CN" altLang="en-US" dirty="0"/>
              <a:t>由许多热点和 </a:t>
            </a:r>
            <a:r>
              <a:rPr lang="en-US" altLang="zh-CN" dirty="0"/>
              <a:t>AP </a:t>
            </a:r>
            <a:r>
              <a:rPr lang="zh-CN" altLang="en-US" dirty="0"/>
              <a:t>连接起来的区域叫做</a:t>
            </a:r>
            <a:r>
              <a:rPr lang="zh-CN" altLang="en-US" dirty="0">
                <a:solidFill>
                  <a:schemeClr val="hlink"/>
                </a:solidFill>
              </a:rPr>
              <a:t>热区</a:t>
            </a:r>
            <a:r>
              <a:rPr lang="en-US" altLang="zh-CN" dirty="0"/>
              <a:t>(hot zone)</a:t>
            </a:r>
            <a:r>
              <a:rPr lang="zh-CN" altLang="en-US" dirty="0"/>
              <a:t>。热点也就是公众无线入网点。</a:t>
            </a:r>
            <a:endParaRPr lang="zh-CN" altLang="en-US" dirty="0"/>
          </a:p>
          <a:p>
            <a:r>
              <a:rPr lang="zh-CN" altLang="en-US" dirty="0"/>
              <a:t>现在也出现了</a:t>
            </a:r>
            <a:r>
              <a:rPr lang="zh-CN" altLang="en-US" dirty="0">
                <a:solidFill>
                  <a:schemeClr val="hlink"/>
                </a:solidFill>
              </a:rPr>
              <a:t>无</a:t>
            </a:r>
            <a:r>
              <a:rPr lang="zh-CN" altLang="en-US" dirty="0" smtClean="0">
                <a:solidFill>
                  <a:schemeClr val="hlink"/>
                </a:solidFill>
              </a:rPr>
              <a:t>线互联网服务</a:t>
            </a:r>
            <a:r>
              <a:rPr lang="zh-CN" altLang="en-US" dirty="0">
                <a:solidFill>
                  <a:schemeClr val="hlink"/>
                </a:solidFill>
              </a:rPr>
              <a:t>提供者</a:t>
            </a:r>
            <a:r>
              <a:rPr lang="zh-CN" altLang="en-US" dirty="0"/>
              <a:t> </a:t>
            </a:r>
            <a:r>
              <a:rPr lang="en-US" altLang="zh-CN" dirty="0"/>
              <a:t>WISP (Wireless Internet Service Provider)</a:t>
            </a:r>
            <a:r>
              <a:rPr lang="zh-CN" altLang="en-US" dirty="0"/>
              <a:t>这一名词。用户可以通过无线信道接入到 </a:t>
            </a:r>
            <a:r>
              <a:rPr lang="en-US" altLang="zh-CN" dirty="0"/>
              <a:t>WISP</a:t>
            </a:r>
            <a:r>
              <a:rPr lang="zh-CN" altLang="en-US" dirty="0"/>
              <a:t>，然后再经过无线信道接入</a:t>
            </a:r>
            <a:r>
              <a:rPr lang="zh-CN" altLang="en-US" dirty="0" smtClean="0"/>
              <a:t>到互联网。</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sp>
        <p:nvSpPr>
          <p:cNvPr id="303257" name="Rectangle 153"/>
          <p:cNvSpPr>
            <a:spLocks noGrp="1" noChangeArrowheads="1"/>
          </p:cNvSpPr>
          <p:nvPr>
            <p:ph idx="1"/>
          </p:nvPr>
        </p:nvSpPr>
        <p:spPr/>
        <p:txBody>
          <a:bodyPr/>
          <a:lstStyle/>
          <a:p>
            <a:r>
              <a:rPr lang="zh-CN" altLang="en-US" sz="2770" dirty="0"/>
              <a:t>移动自组网络</a:t>
            </a:r>
            <a:r>
              <a:rPr lang="zh-CN" altLang="en-US" sz="2770" dirty="0" smtClean="0"/>
              <a:t>又称为</a:t>
            </a:r>
            <a:r>
              <a:rPr lang="zh-CN" altLang="en-US" sz="2770" dirty="0" smtClean="0">
                <a:solidFill>
                  <a:schemeClr val="hlink"/>
                </a:solidFill>
              </a:rPr>
              <a:t>自</a:t>
            </a:r>
            <a:r>
              <a:rPr lang="zh-CN" altLang="en-US" sz="2770" dirty="0">
                <a:solidFill>
                  <a:schemeClr val="hlink"/>
                </a:solidFill>
              </a:rPr>
              <a:t>组网络</a:t>
            </a:r>
            <a:r>
              <a:rPr lang="en-US" altLang="zh-CN" sz="2770" dirty="0"/>
              <a:t>(ad hoc network) </a:t>
            </a:r>
            <a:r>
              <a:rPr lang="zh-CN" altLang="en-US" sz="2770" dirty="0" smtClean="0"/>
              <a:t>。</a:t>
            </a:r>
            <a:endParaRPr lang="en-US" altLang="zh-CN" sz="2770" dirty="0"/>
          </a:p>
          <a:p>
            <a:r>
              <a:rPr lang="zh-CN" altLang="en-US" sz="2770" dirty="0" smtClean="0"/>
              <a:t>自</a:t>
            </a:r>
            <a:r>
              <a:rPr lang="zh-CN" altLang="en-US" sz="2770" dirty="0"/>
              <a:t>组网络是没有固定基础设施（即没有 </a:t>
            </a:r>
            <a:r>
              <a:rPr lang="en-US" altLang="zh-CN" sz="2770" dirty="0"/>
              <a:t>AP</a:t>
            </a:r>
            <a:r>
              <a:rPr lang="zh-CN" altLang="en-US" sz="2770" dirty="0"/>
              <a:t>）的无线局域网</a:t>
            </a:r>
            <a:r>
              <a:rPr lang="zh-CN" altLang="en-US" sz="2770" dirty="0" smtClean="0"/>
              <a:t>。</a:t>
            </a:r>
            <a:endParaRPr lang="en-US" altLang="zh-CN" sz="2770" dirty="0" smtClean="0"/>
          </a:p>
          <a:p>
            <a:r>
              <a:rPr lang="zh-CN" altLang="en-US" sz="2770" dirty="0" smtClean="0"/>
              <a:t>这种网络是由</a:t>
            </a:r>
            <a:r>
              <a:rPr lang="zh-CN" altLang="en-US" sz="2770" dirty="0"/>
              <a:t>一些处于平等状态的移动站之间相互通信组成的临时网络</a:t>
            </a:r>
            <a:r>
              <a:rPr lang="zh-CN" altLang="en-US" sz="2770" dirty="0" smtClean="0"/>
              <a:t>。</a:t>
            </a:r>
            <a:endParaRPr lang="en-US" altLang="zh-CN" sz="2770" dirty="0" smtClean="0"/>
          </a:p>
          <a:p>
            <a:r>
              <a:rPr lang="zh-CN" altLang="zh-CN" sz="2770" dirty="0" smtClean="0"/>
              <a:t>自</a:t>
            </a:r>
            <a:r>
              <a:rPr lang="zh-CN" altLang="zh-CN" sz="2770" dirty="0"/>
              <a:t>组网络的服务范围通常是受限的，</a:t>
            </a:r>
            <a:r>
              <a:rPr lang="zh-CN" altLang="zh-CN" sz="2770" dirty="0" smtClean="0"/>
              <a:t>而且一般</a:t>
            </a:r>
            <a:r>
              <a:rPr lang="zh-CN" altLang="zh-CN" sz="2770" dirty="0"/>
              <a:t>也不和外界的其他网络相连接</a:t>
            </a:r>
            <a:r>
              <a:rPr lang="zh-CN" altLang="zh-CN" sz="2770" dirty="0" smtClean="0"/>
              <a:t>。</a:t>
            </a:r>
            <a:endParaRPr lang="en-US" altLang="zh-CN" sz="2770" dirty="0" smtClean="0"/>
          </a:p>
          <a:p>
            <a:r>
              <a:rPr lang="zh-CN" altLang="zh-CN" sz="2770" dirty="0" smtClean="0"/>
              <a:t>移动</a:t>
            </a:r>
            <a:r>
              <a:rPr lang="zh-CN" altLang="zh-CN" sz="2770" dirty="0"/>
              <a:t>自组网络也就是</a:t>
            </a:r>
            <a:r>
              <a:rPr lang="zh-CN" altLang="zh-CN" sz="2770" dirty="0">
                <a:solidFill>
                  <a:srgbClr val="FF0000"/>
                </a:solidFill>
              </a:rPr>
              <a:t>移动分组无线网络。</a:t>
            </a:r>
            <a:endParaRPr lang="zh-CN" altLang="en-US" sz="2770" dirty="0">
              <a:solidFill>
                <a:srgbClr val="FF0000"/>
              </a:solidFill>
            </a:endParaRPr>
          </a:p>
        </p:txBody>
      </p:sp>
      <p:sp>
        <p:nvSpPr>
          <p:cNvPr id="303208" name="Text Box 104"/>
          <p:cNvSpPr txBox="1">
            <a:spLocks noChangeArrowheads="1"/>
          </p:cNvSpPr>
          <p:nvPr/>
        </p:nvSpPr>
        <p:spPr bwMode="auto">
          <a:xfrm>
            <a:off x="7956550" y="1833198"/>
            <a:ext cx="30988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585"/>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grpSp>
        <p:nvGrpSpPr>
          <p:cNvPr id="3" name="组合 2"/>
          <p:cNvGrpSpPr/>
          <p:nvPr/>
        </p:nvGrpSpPr>
        <p:grpSpPr>
          <a:xfrm>
            <a:off x="650334" y="1434932"/>
            <a:ext cx="7616096" cy="2885883"/>
            <a:chOff x="704528" y="1700214"/>
            <a:chExt cx="8250771" cy="3126373"/>
          </a:xfrm>
        </p:grpSpPr>
        <p:sp>
          <p:nvSpPr>
            <p:cNvPr id="303208" name="Text Box 104"/>
            <p:cNvSpPr txBox="1">
              <a:spLocks noChangeArrowheads="1"/>
            </p:cNvSpPr>
            <p:nvPr/>
          </p:nvSpPr>
          <p:spPr bwMode="auto">
            <a:xfrm>
              <a:off x="8619596" y="1700214"/>
              <a:ext cx="335703"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585" b="1">
                <a:solidFill>
                  <a:srgbClr val="000099"/>
                </a:solidFill>
                <a:latin typeface="+mn-lt"/>
                <a:ea typeface="+mn-ea"/>
              </a:endParaRPr>
            </a:p>
          </p:txBody>
        </p:sp>
        <p:sp>
          <p:nvSpPr>
            <p:cNvPr id="303210" name="Oval 106"/>
            <p:cNvSpPr>
              <a:spLocks noChangeArrowheads="1"/>
            </p:cNvSpPr>
            <p:nvPr/>
          </p:nvSpPr>
          <p:spPr bwMode="auto">
            <a:xfrm>
              <a:off x="1814381" y="2319925"/>
              <a:ext cx="6507692" cy="2506662"/>
            </a:xfrm>
            <a:prstGeom prst="ellipse">
              <a:avLst/>
            </a:prstGeom>
            <a:solidFill>
              <a:srgbClr val="FF99FF"/>
            </a:solidFill>
            <a:ln w="9525">
              <a:solidFill>
                <a:schemeClr val="tx1"/>
              </a:solidFill>
              <a:round/>
            </a:ln>
            <a:effectLst/>
          </p:spPr>
          <p:txBody>
            <a:bodyPr wrap="none" anchor="ctr"/>
            <a:lstStyle/>
            <a:p>
              <a:endParaRPr lang="zh-CN" altLang="en-US" sz="2585" b="1">
                <a:solidFill>
                  <a:srgbClr val="000099"/>
                </a:solidFill>
                <a:latin typeface="+mn-lt"/>
                <a:ea typeface="+mn-ea"/>
              </a:endParaRPr>
            </a:p>
          </p:txBody>
        </p:sp>
        <p:sp>
          <p:nvSpPr>
            <p:cNvPr id="303211" name="Text Box 107"/>
            <p:cNvSpPr txBox="1">
              <a:spLocks noChangeArrowheads="1"/>
            </p:cNvSpPr>
            <p:nvPr/>
          </p:nvSpPr>
          <p:spPr bwMode="auto">
            <a:xfrm>
              <a:off x="4261735" y="3265820"/>
              <a:ext cx="1631738"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585" b="1" dirty="0">
                  <a:solidFill>
                    <a:srgbClr val="000099"/>
                  </a:solidFill>
                  <a:latin typeface="+mn-lt"/>
                  <a:ea typeface="+mn-ea"/>
                </a:rPr>
                <a:t>自组网络</a:t>
              </a:r>
              <a:endParaRPr kumimoji="1" lang="zh-CN" altLang="en-US" sz="2585" b="1" dirty="0">
                <a:solidFill>
                  <a:srgbClr val="000099"/>
                </a:solidFill>
                <a:latin typeface="+mn-lt"/>
                <a:ea typeface="+mn-ea"/>
              </a:endParaRPr>
            </a:p>
          </p:txBody>
        </p:sp>
        <p:sp>
          <p:nvSpPr>
            <p:cNvPr id="303212" name="Freeform 108"/>
            <p:cNvSpPr/>
            <p:nvPr/>
          </p:nvSpPr>
          <p:spPr bwMode="auto">
            <a:xfrm rot="-2939644">
              <a:off x="4482704" y="2261982"/>
              <a:ext cx="352425"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13" name="Freeform 109"/>
            <p:cNvSpPr/>
            <p:nvPr/>
          </p:nvSpPr>
          <p:spPr bwMode="auto">
            <a:xfrm rot="-2939644">
              <a:off x="5677033" y="41233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14" name="Freeform 110"/>
            <p:cNvSpPr/>
            <p:nvPr/>
          </p:nvSpPr>
          <p:spPr bwMode="auto">
            <a:xfrm rot="-2939644">
              <a:off x="2591727" y="2664413"/>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15" name="Freeform 111"/>
            <p:cNvSpPr/>
            <p:nvPr/>
          </p:nvSpPr>
          <p:spPr bwMode="auto">
            <a:xfrm rot="-2939644">
              <a:off x="3235789" y="3893865"/>
              <a:ext cx="350838" cy="6363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16" name="Freeform 112"/>
            <p:cNvSpPr/>
            <p:nvPr/>
          </p:nvSpPr>
          <p:spPr bwMode="auto">
            <a:xfrm rot="2939644" flipH="1">
              <a:off x="2191875" y="2663553"/>
              <a:ext cx="350837" cy="6363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17" name="Freeform 113"/>
            <p:cNvSpPr/>
            <p:nvPr/>
          </p:nvSpPr>
          <p:spPr bwMode="auto">
            <a:xfrm rot="2939644" flipH="1">
              <a:off x="4076767" y="22874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18" name="Freeform 114"/>
            <p:cNvSpPr/>
            <p:nvPr/>
          </p:nvSpPr>
          <p:spPr bwMode="auto">
            <a:xfrm rot="2939644" flipH="1">
              <a:off x="2910747" y="3882885"/>
              <a:ext cx="350838"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19" name="Freeform 115"/>
            <p:cNvSpPr/>
            <p:nvPr/>
          </p:nvSpPr>
          <p:spPr bwMode="auto">
            <a:xfrm rot="2939644" flipH="1">
              <a:off x="5259123" y="41106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303220" name="Group 116"/>
            <p:cNvGrpSpPr/>
            <p:nvPr/>
          </p:nvGrpSpPr>
          <p:grpSpPr bwMode="auto">
            <a:xfrm>
              <a:off x="5248805" y="4145551"/>
              <a:ext cx="486702" cy="579437"/>
              <a:chOff x="2352" y="2061"/>
              <a:chExt cx="246" cy="237"/>
            </a:xfrm>
          </p:grpSpPr>
          <p:pic>
            <p:nvPicPr>
              <p:cNvPr id="303221" name="Picture 117" descr="notebook"/>
              <p:cNvPicPr>
                <a:picLocks noChangeAspect="1" noChangeArrowheads="1"/>
              </p:cNvPicPr>
              <p:nvPr/>
            </p:nvPicPr>
            <p:blipFill>
              <a:blip r:embed="rId1"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2" name="Line 118"/>
              <p:cNvSpPr>
                <a:spLocks noChangeShapeType="1"/>
              </p:cNvSpPr>
              <p:nvPr/>
            </p:nvSpPr>
            <p:spPr bwMode="auto">
              <a:xfrm flipH="1">
                <a:off x="2556" y="2061"/>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grpSp>
          <p:nvGrpSpPr>
            <p:cNvPr id="303223" name="Group 119"/>
            <p:cNvGrpSpPr/>
            <p:nvPr/>
          </p:nvGrpSpPr>
          <p:grpSpPr bwMode="auto">
            <a:xfrm>
              <a:off x="2858294" y="3945526"/>
              <a:ext cx="488421" cy="579437"/>
              <a:chOff x="2352" y="2061"/>
              <a:chExt cx="246" cy="237"/>
            </a:xfrm>
          </p:grpSpPr>
          <p:pic>
            <p:nvPicPr>
              <p:cNvPr id="303224" name="Picture 120" descr="notebook"/>
              <p:cNvPicPr>
                <a:picLocks noChangeAspect="1" noChangeArrowheads="1"/>
              </p:cNvPicPr>
              <p:nvPr/>
            </p:nvPicPr>
            <p:blipFill>
              <a:blip r:embed="rId1"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5" name="Line 121"/>
              <p:cNvSpPr>
                <a:spLocks noChangeShapeType="1"/>
              </p:cNvSpPr>
              <p:nvPr/>
            </p:nvSpPr>
            <p:spPr bwMode="auto">
              <a:xfrm flipH="1">
                <a:off x="2556" y="2061"/>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grpSp>
          <p:nvGrpSpPr>
            <p:cNvPr id="303226" name="Group 122"/>
            <p:cNvGrpSpPr/>
            <p:nvPr/>
          </p:nvGrpSpPr>
          <p:grpSpPr bwMode="auto">
            <a:xfrm>
              <a:off x="2302801" y="2799350"/>
              <a:ext cx="486701" cy="577850"/>
              <a:chOff x="2352" y="2061"/>
              <a:chExt cx="246" cy="237"/>
            </a:xfrm>
          </p:grpSpPr>
          <p:pic>
            <p:nvPicPr>
              <p:cNvPr id="303227" name="Picture 123" descr="notebook"/>
              <p:cNvPicPr>
                <a:picLocks noChangeAspect="1" noChangeArrowheads="1"/>
              </p:cNvPicPr>
              <p:nvPr/>
            </p:nvPicPr>
            <p:blipFill>
              <a:blip r:embed="rId1"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8" name="Line 124"/>
              <p:cNvSpPr>
                <a:spLocks noChangeShapeType="1"/>
              </p:cNvSpPr>
              <p:nvPr/>
            </p:nvSpPr>
            <p:spPr bwMode="auto">
              <a:xfrm flipH="1">
                <a:off x="2556" y="2061"/>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grpSp>
          <p:nvGrpSpPr>
            <p:cNvPr id="303229" name="Group 125"/>
            <p:cNvGrpSpPr/>
            <p:nvPr/>
          </p:nvGrpSpPr>
          <p:grpSpPr bwMode="auto">
            <a:xfrm>
              <a:off x="4093104" y="2361201"/>
              <a:ext cx="488421" cy="579437"/>
              <a:chOff x="2352" y="2061"/>
              <a:chExt cx="246" cy="237"/>
            </a:xfrm>
          </p:grpSpPr>
          <p:pic>
            <p:nvPicPr>
              <p:cNvPr id="303230" name="Picture 126" descr="notebook"/>
              <p:cNvPicPr>
                <a:picLocks noChangeAspect="1" noChangeArrowheads="1"/>
              </p:cNvPicPr>
              <p:nvPr/>
            </p:nvPicPr>
            <p:blipFill>
              <a:blip r:embed="rId1"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31" name="Line 127"/>
              <p:cNvSpPr>
                <a:spLocks noChangeShapeType="1"/>
              </p:cNvSpPr>
              <p:nvPr/>
            </p:nvSpPr>
            <p:spPr bwMode="auto">
              <a:xfrm flipH="1">
                <a:off x="2556" y="2061"/>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sp>
          <p:nvSpPr>
            <p:cNvPr id="303232" name="Freeform 128"/>
            <p:cNvSpPr/>
            <p:nvPr/>
          </p:nvSpPr>
          <p:spPr bwMode="auto">
            <a:xfrm rot="-2939644">
              <a:off x="6443200" y="23636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33" name="Freeform 129"/>
            <p:cNvSpPr/>
            <p:nvPr/>
          </p:nvSpPr>
          <p:spPr bwMode="auto">
            <a:xfrm rot="2939644" flipH="1">
              <a:off x="6036469" y="2388188"/>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303234" name="Group 130"/>
            <p:cNvGrpSpPr/>
            <p:nvPr/>
          </p:nvGrpSpPr>
          <p:grpSpPr bwMode="auto">
            <a:xfrm>
              <a:off x="6051947" y="2459626"/>
              <a:ext cx="486701" cy="579437"/>
              <a:chOff x="2352" y="2061"/>
              <a:chExt cx="246" cy="237"/>
            </a:xfrm>
          </p:grpSpPr>
          <p:pic>
            <p:nvPicPr>
              <p:cNvPr id="303235" name="Picture 131" descr="notebook"/>
              <p:cNvPicPr>
                <a:picLocks noChangeAspect="1" noChangeArrowheads="1"/>
              </p:cNvPicPr>
              <p:nvPr/>
            </p:nvPicPr>
            <p:blipFill>
              <a:blip r:embed="rId1"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36" name="Line 132"/>
              <p:cNvSpPr>
                <a:spLocks noChangeShapeType="1"/>
              </p:cNvSpPr>
              <p:nvPr/>
            </p:nvSpPr>
            <p:spPr bwMode="auto">
              <a:xfrm flipH="1">
                <a:off x="2556" y="2061"/>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sp>
          <p:nvSpPr>
            <p:cNvPr id="303237" name="Freeform 133"/>
            <p:cNvSpPr/>
            <p:nvPr/>
          </p:nvSpPr>
          <p:spPr bwMode="auto">
            <a:xfrm rot="-2939644">
              <a:off x="8116557" y="2965310"/>
              <a:ext cx="350838" cy="6019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38" name="Freeform 134"/>
            <p:cNvSpPr/>
            <p:nvPr/>
          </p:nvSpPr>
          <p:spPr bwMode="auto">
            <a:xfrm rot="2939644" flipH="1">
              <a:off x="7709826" y="2964450"/>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303239" name="Group 135"/>
            <p:cNvGrpSpPr/>
            <p:nvPr/>
          </p:nvGrpSpPr>
          <p:grpSpPr bwMode="auto">
            <a:xfrm>
              <a:off x="7671992" y="3070812"/>
              <a:ext cx="490140" cy="577850"/>
              <a:chOff x="2352" y="2061"/>
              <a:chExt cx="246" cy="237"/>
            </a:xfrm>
          </p:grpSpPr>
          <p:pic>
            <p:nvPicPr>
              <p:cNvPr id="303240" name="Picture 136" descr="notebook"/>
              <p:cNvPicPr>
                <a:picLocks noChangeAspect="1" noChangeArrowheads="1"/>
              </p:cNvPicPr>
              <p:nvPr/>
            </p:nvPicPr>
            <p:blipFill>
              <a:blip r:embed="rId1"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41" name="Line 137"/>
              <p:cNvSpPr>
                <a:spLocks noChangeShapeType="1"/>
              </p:cNvSpPr>
              <p:nvPr/>
            </p:nvSpPr>
            <p:spPr bwMode="auto">
              <a:xfrm flipH="1">
                <a:off x="2556" y="2061"/>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sp>
          <p:nvSpPr>
            <p:cNvPr id="303242" name="Text Box 138"/>
            <p:cNvSpPr txBox="1">
              <a:spLocks noChangeArrowheads="1"/>
            </p:cNvSpPr>
            <p:nvPr/>
          </p:nvSpPr>
          <p:spPr bwMode="auto">
            <a:xfrm>
              <a:off x="2543573" y="4010613"/>
              <a:ext cx="455401"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rPr>
                <a:t>A</a:t>
              </a:r>
              <a:endParaRPr kumimoji="1" lang="en-US" altLang="zh-CN" sz="2585" b="1">
                <a:solidFill>
                  <a:srgbClr val="000099"/>
                </a:solidFill>
                <a:latin typeface="+mn-lt"/>
                <a:ea typeface="+mn-ea"/>
              </a:endParaRPr>
            </a:p>
          </p:txBody>
        </p:sp>
        <p:sp>
          <p:nvSpPr>
            <p:cNvPr id="303243" name="Text Box 139"/>
            <p:cNvSpPr txBox="1">
              <a:spLocks noChangeArrowheads="1"/>
            </p:cNvSpPr>
            <p:nvPr/>
          </p:nvSpPr>
          <p:spPr bwMode="auto">
            <a:xfrm>
              <a:off x="7754541" y="3599450"/>
              <a:ext cx="436139"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rPr>
                <a:t>E</a:t>
              </a:r>
              <a:endParaRPr kumimoji="1" lang="en-US" altLang="zh-CN" sz="2585" b="1">
                <a:solidFill>
                  <a:srgbClr val="000099"/>
                </a:solidFill>
                <a:latin typeface="+mn-lt"/>
                <a:ea typeface="+mn-ea"/>
              </a:endParaRPr>
            </a:p>
          </p:txBody>
        </p:sp>
        <p:sp>
          <p:nvSpPr>
            <p:cNvPr id="303244" name="Text Box 140"/>
            <p:cNvSpPr txBox="1">
              <a:spLocks noChangeArrowheads="1"/>
            </p:cNvSpPr>
            <p:nvPr/>
          </p:nvSpPr>
          <p:spPr bwMode="auto">
            <a:xfrm>
              <a:off x="6079464" y="3002551"/>
              <a:ext cx="455401"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rPr>
                <a:t>D</a:t>
              </a:r>
              <a:endParaRPr kumimoji="1" lang="en-US" altLang="zh-CN" sz="2585" b="1">
                <a:solidFill>
                  <a:srgbClr val="000099"/>
                </a:solidFill>
                <a:latin typeface="+mn-lt"/>
                <a:ea typeface="+mn-ea"/>
              </a:endParaRPr>
            </a:p>
          </p:txBody>
        </p:sp>
        <p:sp>
          <p:nvSpPr>
            <p:cNvPr id="303245" name="Text Box 141"/>
            <p:cNvSpPr txBox="1">
              <a:spLocks noChangeArrowheads="1"/>
            </p:cNvSpPr>
            <p:nvPr/>
          </p:nvSpPr>
          <p:spPr bwMode="auto">
            <a:xfrm>
              <a:off x="4093104" y="2931113"/>
              <a:ext cx="455401"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rPr>
                <a:t>C</a:t>
              </a:r>
              <a:endParaRPr kumimoji="1" lang="en-US" altLang="zh-CN" sz="2585" b="1">
                <a:solidFill>
                  <a:srgbClr val="000099"/>
                </a:solidFill>
                <a:latin typeface="+mn-lt"/>
                <a:ea typeface="+mn-ea"/>
              </a:endParaRPr>
            </a:p>
          </p:txBody>
        </p:sp>
        <p:sp>
          <p:nvSpPr>
            <p:cNvPr id="303246" name="Text Box 142"/>
            <p:cNvSpPr txBox="1">
              <a:spLocks noChangeArrowheads="1"/>
            </p:cNvSpPr>
            <p:nvPr/>
          </p:nvSpPr>
          <p:spPr bwMode="auto">
            <a:xfrm>
              <a:off x="1988080" y="2929525"/>
              <a:ext cx="455401"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rPr>
                <a:t>B</a:t>
              </a:r>
              <a:endParaRPr kumimoji="1" lang="en-US" altLang="zh-CN" sz="2585" b="1">
                <a:solidFill>
                  <a:srgbClr val="000099"/>
                </a:solidFill>
                <a:latin typeface="+mn-lt"/>
                <a:ea typeface="+mn-ea"/>
              </a:endParaRPr>
            </a:p>
          </p:txBody>
        </p:sp>
        <p:sp>
          <p:nvSpPr>
            <p:cNvPr id="303247" name="Text Box 143"/>
            <p:cNvSpPr txBox="1">
              <a:spLocks noChangeArrowheads="1"/>
            </p:cNvSpPr>
            <p:nvPr/>
          </p:nvSpPr>
          <p:spPr bwMode="auto">
            <a:xfrm>
              <a:off x="4920325" y="4185238"/>
              <a:ext cx="415502"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rPr>
                <a:t>F</a:t>
              </a:r>
              <a:endParaRPr kumimoji="1" lang="en-US" altLang="zh-CN" sz="2585" b="1">
                <a:solidFill>
                  <a:srgbClr val="000099"/>
                </a:solidFill>
                <a:latin typeface="+mn-lt"/>
                <a:ea typeface="+mn-ea"/>
              </a:endParaRPr>
            </a:p>
          </p:txBody>
        </p:sp>
        <p:sp>
          <p:nvSpPr>
            <p:cNvPr id="303254" name="Text Box 150"/>
            <p:cNvSpPr txBox="1">
              <a:spLocks noChangeArrowheads="1"/>
            </p:cNvSpPr>
            <p:nvPr/>
          </p:nvSpPr>
          <p:spPr bwMode="auto">
            <a:xfrm>
              <a:off x="704528" y="2492896"/>
              <a:ext cx="1631738"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585" b="1" dirty="0">
                  <a:solidFill>
                    <a:srgbClr val="000099"/>
                  </a:solidFill>
                  <a:latin typeface="+mn-lt"/>
                  <a:ea typeface="+mn-ea"/>
                </a:rPr>
                <a:t>转发结点</a:t>
              </a:r>
              <a:endParaRPr kumimoji="1" lang="zh-CN" altLang="en-US" sz="2585" b="1" dirty="0">
                <a:solidFill>
                  <a:srgbClr val="000099"/>
                </a:solidFill>
                <a:latin typeface="+mn-lt"/>
                <a:ea typeface="+mn-ea"/>
              </a:endParaRPr>
            </a:p>
          </p:txBody>
        </p:sp>
        <p:sp>
          <p:nvSpPr>
            <p:cNvPr id="303255" name="Text Box 151"/>
            <p:cNvSpPr txBox="1">
              <a:spLocks noChangeArrowheads="1"/>
            </p:cNvSpPr>
            <p:nvPr/>
          </p:nvSpPr>
          <p:spPr bwMode="auto">
            <a:xfrm>
              <a:off x="3783541" y="1708737"/>
              <a:ext cx="1631738"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585" b="1">
                  <a:solidFill>
                    <a:srgbClr val="000099"/>
                  </a:solidFill>
                  <a:latin typeface="+mn-lt"/>
                  <a:ea typeface="+mn-ea"/>
                </a:rPr>
                <a:t>转发结点</a:t>
              </a:r>
              <a:endParaRPr kumimoji="1" lang="zh-CN" altLang="en-US" sz="2585" b="1">
                <a:solidFill>
                  <a:srgbClr val="000099"/>
                </a:solidFill>
                <a:latin typeface="+mn-lt"/>
                <a:ea typeface="+mn-ea"/>
              </a:endParaRPr>
            </a:p>
          </p:txBody>
        </p:sp>
        <p:sp>
          <p:nvSpPr>
            <p:cNvPr id="303256" name="Text Box 152"/>
            <p:cNvSpPr txBox="1">
              <a:spLocks noChangeArrowheads="1"/>
            </p:cNvSpPr>
            <p:nvPr/>
          </p:nvSpPr>
          <p:spPr bwMode="auto">
            <a:xfrm>
              <a:off x="5744104" y="1769063"/>
              <a:ext cx="1631738"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585" b="1">
                  <a:solidFill>
                    <a:srgbClr val="000099"/>
                  </a:solidFill>
                  <a:latin typeface="+mn-lt"/>
                  <a:ea typeface="+mn-ea"/>
                </a:rPr>
                <a:t>转发结点</a:t>
              </a:r>
              <a:endParaRPr kumimoji="1" lang="zh-CN" altLang="en-US" sz="2585" b="1">
                <a:solidFill>
                  <a:srgbClr val="000099"/>
                </a:solidFill>
                <a:latin typeface="+mn-lt"/>
                <a:ea typeface="+mn-ea"/>
              </a:endParaRPr>
            </a:p>
          </p:txBody>
        </p:sp>
      </p:grpSp>
      <p:sp>
        <p:nvSpPr>
          <p:cNvPr id="303248" name="AutoShape 144"/>
          <p:cNvSpPr>
            <a:spLocks noChangeArrowheads="1"/>
          </p:cNvSpPr>
          <p:nvPr/>
        </p:nvSpPr>
        <p:spPr bwMode="auto">
          <a:xfrm rot="114164">
            <a:off x="4211639" y="2272208"/>
            <a:ext cx="1362075" cy="191966"/>
          </a:xfrm>
          <a:prstGeom prst="rightArrow">
            <a:avLst>
              <a:gd name="adj1" fmla="val 50000"/>
              <a:gd name="adj2" fmla="val 133964"/>
            </a:avLst>
          </a:prstGeom>
          <a:solidFill>
            <a:srgbClr val="00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49" name="AutoShape 145"/>
          <p:cNvSpPr>
            <a:spLocks noChangeArrowheads="1"/>
          </p:cNvSpPr>
          <p:nvPr/>
        </p:nvSpPr>
        <p:spPr bwMode="auto">
          <a:xfrm rot="1262345">
            <a:off x="6069013" y="2593127"/>
            <a:ext cx="1047750" cy="228600"/>
          </a:xfrm>
          <a:prstGeom prst="rightArrow">
            <a:avLst>
              <a:gd name="adj1" fmla="val 50000"/>
              <a:gd name="adj2" fmla="val 86535"/>
            </a:avLst>
          </a:prstGeom>
          <a:solidFill>
            <a:srgbClr val="00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50" name="AutoShape 146"/>
          <p:cNvSpPr>
            <a:spLocks noChangeArrowheads="1"/>
          </p:cNvSpPr>
          <p:nvPr/>
        </p:nvSpPr>
        <p:spPr bwMode="auto">
          <a:xfrm rot="-692809">
            <a:off x="2605088" y="2399696"/>
            <a:ext cx="1155700" cy="222738"/>
          </a:xfrm>
          <a:prstGeom prst="rightArrow">
            <a:avLst>
              <a:gd name="adj1" fmla="val 50000"/>
              <a:gd name="adj2" fmla="val 97962"/>
            </a:avLst>
          </a:prstGeom>
          <a:solidFill>
            <a:srgbClr val="00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51" name="AutoShape 147"/>
          <p:cNvSpPr>
            <a:spLocks noChangeArrowheads="1"/>
          </p:cNvSpPr>
          <p:nvPr/>
        </p:nvSpPr>
        <p:spPr bwMode="auto">
          <a:xfrm rot="-7231871">
            <a:off x="2196246" y="3169878"/>
            <a:ext cx="741485" cy="282575"/>
          </a:xfrm>
          <a:prstGeom prst="rightArrow">
            <a:avLst>
              <a:gd name="adj1" fmla="val 50000"/>
              <a:gd name="adj2" fmla="val 58144"/>
            </a:avLst>
          </a:prstGeom>
          <a:solidFill>
            <a:srgbClr val="00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3252" name="Text Box 148"/>
          <p:cNvSpPr txBox="1">
            <a:spLocks noChangeArrowheads="1"/>
          </p:cNvSpPr>
          <p:nvPr/>
        </p:nvSpPr>
        <p:spPr bwMode="auto">
          <a:xfrm>
            <a:off x="2351089" y="4099543"/>
            <a:ext cx="11753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585" b="1" dirty="0">
                <a:solidFill>
                  <a:srgbClr val="C00000"/>
                </a:solidFill>
                <a:latin typeface="+mn-lt"/>
                <a:ea typeface="+mn-ea"/>
              </a:rPr>
              <a:t>源结点</a:t>
            </a:r>
            <a:endParaRPr kumimoji="1" lang="zh-CN" altLang="en-US" sz="2585" b="1" dirty="0">
              <a:solidFill>
                <a:srgbClr val="C00000"/>
              </a:solidFill>
              <a:latin typeface="+mn-lt"/>
              <a:ea typeface="+mn-ea"/>
            </a:endParaRPr>
          </a:p>
        </p:txBody>
      </p:sp>
      <p:sp>
        <p:nvSpPr>
          <p:cNvPr id="303253" name="Text Box 149"/>
          <p:cNvSpPr txBox="1">
            <a:spLocks noChangeArrowheads="1"/>
          </p:cNvSpPr>
          <p:nvPr/>
        </p:nvSpPr>
        <p:spPr bwMode="auto">
          <a:xfrm>
            <a:off x="7623174" y="2839313"/>
            <a:ext cx="150622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585" b="1">
                <a:solidFill>
                  <a:srgbClr val="C00000"/>
                </a:solidFill>
                <a:latin typeface="+mn-lt"/>
                <a:ea typeface="+mn-ea"/>
              </a:rPr>
              <a:t>目的结点</a:t>
            </a:r>
            <a:endParaRPr kumimoji="1" lang="zh-CN" altLang="en-US" sz="2585" b="1">
              <a:solidFill>
                <a:srgbClr val="C00000"/>
              </a:solidFill>
              <a:latin typeface="+mn-lt"/>
              <a:ea typeface="+mn-ea"/>
            </a:endParaRPr>
          </a:p>
        </p:txBody>
      </p:sp>
      <p:sp>
        <p:nvSpPr>
          <p:cNvPr id="4" name="矩形 3"/>
          <p:cNvSpPr/>
          <p:nvPr/>
        </p:nvSpPr>
        <p:spPr>
          <a:xfrm>
            <a:off x="450926" y="4731040"/>
            <a:ext cx="8479114" cy="455295"/>
          </a:xfrm>
          <a:prstGeom prst="rect">
            <a:avLst/>
          </a:prstGeom>
          <a:solidFill>
            <a:srgbClr val="FFFF66"/>
          </a:solidFill>
          <a:ln>
            <a:solidFill>
              <a:srgbClr val="000099"/>
            </a:solidFill>
          </a:ln>
        </p:spPr>
        <p:txBody>
          <a:bodyPr wrap="square">
            <a:spAutoFit/>
          </a:bodyPr>
          <a:lstStyle/>
          <a:p>
            <a:pPr algn="ctr"/>
            <a:r>
              <a:rPr lang="zh-CN" altLang="en-US" sz="2955" b="1" dirty="0">
                <a:solidFill>
                  <a:srgbClr val="000066"/>
                </a:solidFill>
                <a:latin typeface="+mn-lt"/>
                <a:ea typeface="+mn-ea"/>
              </a:rPr>
              <a:t>三个主要问题：</a:t>
            </a:r>
            <a:r>
              <a:rPr lang="zh-CN" altLang="zh-CN" sz="2955" b="1" dirty="0">
                <a:solidFill>
                  <a:srgbClr val="000066"/>
                </a:solidFill>
                <a:latin typeface="+mn-lt"/>
                <a:ea typeface="+mn-ea"/>
              </a:rPr>
              <a:t>路由选择协议</a:t>
            </a:r>
            <a:r>
              <a:rPr lang="zh-CN" altLang="en-US" sz="2955" b="1" dirty="0">
                <a:solidFill>
                  <a:srgbClr val="000066"/>
                </a:solidFill>
                <a:latin typeface="+mn-lt"/>
                <a:ea typeface="+mn-ea"/>
              </a:rPr>
              <a:t>，</a:t>
            </a:r>
            <a:r>
              <a:rPr lang="zh-CN" altLang="zh-CN" sz="2955" b="1" dirty="0">
                <a:solidFill>
                  <a:srgbClr val="000066"/>
                </a:solidFill>
                <a:latin typeface="+mn-lt"/>
                <a:ea typeface="+mn-ea"/>
              </a:rPr>
              <a:t>多播</a:t>
            </a:r>
            <a:r>
              <a:rPr lang="zh-CN" altLang="en-US" sz="2955" b="1" dirty="0">
                <a:solidFill>
                  <a:srgbClr val="000066"/>
                </a:solidFill>
                <a:latin typeface="+mn-lt"/>
                <a:ea typeface="+mn-ea"/>
              </a:rPr>
              <a:t>，</a:t>
            </a:r>
            <a:r>
              <a:rPr lang="zh-CN" altLang="zh-CN" sz="2955" b="1" dirty="0">
                <a:solidFill>
                  <a:srgbClr val="000066"/>
                </a:solidFill>
                <a:latin typeface="+mn-lt"/>
                <a:ea typeface="+mn-ea"/>
              </a:rPr>
              <a:t>安全</a:t>
            </a:r>
            <a:r>
              <a:rPr lang="zh-CN" altLang="en-US" sz="2955" b="1" dirty="0">
                <a:solidFill>
                  <a:srgbClr val="000066"/>
                </a:solidFill>
                <a:latin typeface="+mn-lt"/>
                <a:ea typeface="+mn-ea"/>
              </a:rPr>
              <a:t>。</a:t>
            </a:r>
            <a:endParaRPr lang="zh-CN" altLang="en-US" sz="2955" b="1" dirty="0">
              <a:solidFill>
                <a:srgbClr val="000066"/>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30325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30325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3251"/>
                                        </p:tgtEl>
                                        <p:attrNameLst>
                                          <p:attrName>style.visibility</p:attrName>
                                        </p:attrNameLst>
                                      </p:cBhvr>
                                      <p:to>
                                        <p:strVal val="visible"/>
                                      </p:to>
                                    </p:set>
                                    <p:animEffect transition="in" filter="wipe(down)">
                                      <p:cBhvr>
                                        <p:cTn id="15" dur="500"/>
                                        <p:tgtEl>
                                          <p:spTgt spid="303251"/>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303250"/>
                                        </p:tgtEl>
                                        <p:attrNameLst>
                                          <p:attrName>style.visibility</p:attrName>
                                        </p:attrNameLst>
                                      </p:cBhvr>
                                      <p:to>
                                        <p:strVal val="visible"/>
                                      </p:to>
                                    </p:set>
                                    <p:animEffect transition="in" filter="wipe(left)">
                                      <p:cBhvr>
                                        <p:cTn id="19" dur="500"/>
                                        <p:tgtEl>
                                          <p:spTgt spid="303250"/>
                                        </p:tgtEl>
                                      </p:cBhvr>
                                    </p:animEffect>
                                  </p:childTnLst>
                                </p:cTn>
                              </p:par>
                            </p:childTnLst>
                          </p:cTn>
                        </p:par>
                        <p:par>
                          <p:cTn id="20" fill="hold">
                            <p:stCondLst>
                              <p:cond delay="1500"/>
                            </p:stCondLst>
                            <p:childTnLst>
                              <p:par>
                                <p:cTn id="21" presetID="22" presetClass="entr" presetSubtype="8" fill="hold" grpId="0" nodeType="afterEffect">
                                  <p:stCondLst>
                                    <p:cond delay="500"/>
                                  </p:stCondLst>
                                  <p:childTnLst>
                                    <p:set>
                                      <p:cBhvr>
                                        <p:cTn id="22" dur="1" fill="hold">
                                          <p:stCondLst>
                                            <p:cond delay="0"/>
                                          </p:stCondLst>
                                        </p:cTn>
                                        <p:tgtEl>
                                          <p:spTgt spid="303248"/>
                                        </p:tgtEl>
                                        <p:attrNameLst>
                                          <p:attrName>style.visibility</p:attrName>
                                        </p:attrNameLst>
                                      </p:cBhvr>
                                      <p:to>
                                        <p:strVal val="visible"/>
                                      </p:to>
                                    </p:set>
                                    <p:animEffect transition="in" filter="wipe(left)">
                                      <p:cBhvr>
                                        <p:cTn id="23" dur="500"/>
                                        <p:tgtEl>
                                          <p:spTgt spid="303248"/>
                                        </p:tgtEl>
                                      </p:cBhvr>
                                    </p:animEffect>
                                  </p:childTnLst>
                                </p:cTn>
                              </p:par>
                            </p:childTnLst>
                          </p:cTn>
                        </p:par>
                        <p:par>
                          <p:cTn id="24" fill="hold">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303249"/>
                                        </p:tgtEl>
                                        <p:attrNameLst>
                                          <p:attrName>style.visibility</p:attrName>
                                        </p:attrNameLst>
                                      </p:cBhvr>
                                      <p:to>
                                        <p:strVal val="visible"/>
                                      </p:to>
                                    </p:set>
                                    <p:animEffect transition="in" filter="wipe(left)">
                                      <p:cBhvr>
                                        <p:cTn id="27" dur="500"/>
                                        <p:tgtEl>
                                          <p:spTgt spid="303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8" grpId="0" bldLvl="0" animBg="1"/>
      <p:bldP spid="303249" grpId="0" bldLvl="0" animBg="1"/>
      <p:bldP spid="303250" grpId="0" bldLvl="0" animBg="1"/>
      <p:bldP spid="303251" grpId="0" bldLvl="0" animBg="1"/>
      <p:bldP spid="303252" grpId="0" bldLvl="0" animBg="1"/>
      <p:bldP spid="30325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8" name="Rectangle 6"/>
          <p:cNvSpPr>
            <a:spLocks noGrp="1" noChangeArrowheads="1"/>
          </p:cNvSpPr>
          <p:nvPr>
            <p:ph type="title"/>
          </p:nvPr>
        </p:nvSpPr>
        <p:spPr/>
        <p:txBody>
          <a:bodyPr/>
          <a:lstStyle/>
          <a:p>
            <a:pPr algn="ctr"/>
            <a:r>
              <a:rPr lang="zh-CN" altLang="en-US"/>
              <a:t>移动自组网络的应用前景 </a:t>
            </a:r>
            <a:endParaRPr lang="zh-CN" altLang="en-US"/>
          </a:p>
        </p:txBody>
      </p:sp>
      <p:sp>
        <p:nvSpPr>
          <p:cNvPr id="305161" name="Rectangle 9"/>
          <p:cNvSpPr>
            <a:spLocks noGrp="1" noChangeArrowheads="1"/>
          </p:cNvSpPr>
          <p:nvPr>
            <p:ph idx="1"/>
          </p:nvPr>
        </p:nvSpPr>
        <p:spPr/>
        <p:txBody>
          <a:bodyPr/>
          <a:lstStyle/>
          <a:p>
            <a:r>
              <a:rPr lang="zh-CN" altLang="en-US" dirty="0"/>
              <a:t>在军事领域中，携带了移动站的战士可利用临时建立的移动自组网络进行通信。</a:t>
            </a:r>
            <a:endParaRPr lang="zh-CN" altLang="en-US" dirty="0"/>
          </a:p>
          <a:p>
            <a:r>
              <a:rPr lang="zh-CN" altLang="en-US" dirty="0"/>
              <a:t>这种组网方式也能够应用到作战的地面车辆群和坦克群，以及海上的舰艇群、空中的机群。 </a:t>
            </a:r>
            <a:endParaRPr lang="zh-CN" altLang="en-US" dirty="0"/>
          </a:p>
          <a:p>
            <a:r>
              <a:rPr lang="zh-CN" altLang="en-US" dirty="0"/>
              <a:t>当出现自然灾害时，在抢险救灾时利用移动自组网络进行及时的通信往往很有效的，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3073"/>
          <p:cNvSpPr>
            <a:spLocks noGrp="1"/>
          </p:cNvSpPr>
          <p:nvPr>
            <p:ph type="title"/>
          </p:nvPr>
        </p:nvSpPr>
        <p:spPr/>
        <p:txBody>
          <a:bodyPr anchor="ctr"/>
          <a:p>
            <a:r>
              <a:rPr lang="zh-CN" altLang="en-US" dirty="0"/>
              <a:t>主题</a:t>
            </a:r>
            <a:endParaRPr lang="zh-CN" altLang="en-US" dirty="0"/>
          </a:p>
        </p:txBody>
      </p:sp>
      <p:sp>
        <p:nvSpPr>
          <p:cNvPr id="36866" name="文本占位符 3075"/>
          <p:cNvSpPr>
            <a:spLocks noGrp="1"/>
          </p:cNvSpPr>
          <p:nvPr>
            <p:ph sz="half" idx="2"/>
          </p:nvPr>
        </p:nvSpPr>
        <p:spPr>
          <a:xfrm>
            <a:off x="1547813" y="1557338"/>
            <a:ext cx="4038600" cy="4525962"/>
          </a:xfrm>
        </p:spPr>
        <p:txBody>
          <a:bodyPr anchor="t"/>
          <a:p>
            <a:r>
              <a:rPr lang="zh-CN" altLang="en-US" dirty="0">
                <a:hlinkClick r:id="rId1" action="ppaction://hlinksldjump"/>
              </a:rPr>
              <a:t>章节内容</a:t>
            </a:r>
            <a:endParaRPr lang="zh-CN" altLang="en-US" dirty="0"/>
          </a:p>
          <a:p>
            <a:r>
              <a:rPr lang="zh-CN" altLang="en-US" dirty="0">
                <a:hlinkClick r:id="rId2" action="ppaction://hlinksldjump"/>
              </a:rPr>
              <a:t>本章小结</a:t>
            </a:r>
            <a:endParaRPr lang="zh-CN" altLang="en-US" dirty="0"/>
          </a:p>
          <a:p>
            <a:r>
              <a:rPr lang="zh-CN" altLang="en-US" dirty="0">
                <a:hlinkClick r:id="rId3" action="ppaction://hlinksldjump"/>
              </a:rPr>
              <a:t>课堂测试</a:t>
            </a:r>
            <a:endParaRPr lang="zh-CN" altLang="en-US" dirty="0"/>
          </a:p>
          <a:p>
            <a:r>
              <a:rPr lang="zh-CN" altLang="en-US" dirty="0">
                <a:hlinkClick r:id="rId4" action="ppaction://hlinksldjump"/>
              </a:rPr>
              <a:t>课后习题</a:t>
            </a:r>
            <a:endParaRPr lang="zh-CN" altLang="en-US" dirty="0"/>
          </a:p>
          <a:p>
            <a:r>
              <a:rPr lang="zh-CN" altLang="en-US" dirty="0">
                <a:hlinkClick r:id="rId5" action="ppaction://hlinksldjump"/>
              </a:rPr>
              <a:t>课外读物</a:t>
            </a:r>
            <a:endParaRPr lang="zh-CN" altLang="en-US" dirty="0"/>
          </a:p>
          <a:p>
            <a:endParaRPr lang="zh-CN" altLang="en-US" dirty="0"/>
          </a:p>
        </p:txBody>
      </p:sp>
      <p:pic>
        <p:nvPicPr>
          <p:cNvPr id="36867" name="图片 3076" descr="MCj04346870000[1]">
            <a:hlinkClick r:id="" action="ppaction://hlinkshowjump?jump=endshow"/>
          </p:cNvPr>
          <p:cNvPicPr>
            <a:picLocks noChangeAspect="1"/>
          </p:cNvPicPr>
          <p:nvPr/>
        </p:nvPicPr>
        <p:blipFill>
          <a:blip r:embed="rId6"/>
          <a:stretch>
            <a:fillRect/>
          </a:stretch>
        </p:blipFill>
        <p:spPr>
          <a:xfrm>
            <a:off x="8108950" y="5805488"/>
            <a:ext cx="1035050" cy="1052512"/>
          </a:xfrm>
          <a:prstGeom prst="rect">
            <a:avLst/>
          </a:prstGeom>
          <a:noFill/>
          <a:ln w="9525">
            <a:noFill/>
          </a:ln>
        </p:spPr>
      </p:pic>
      <p:sp>
        <p:nvSpPr>
          <p:cNvPr id="36868" name="页脚占位符 1"/>
          <p:cNvSpPr/>
          <p:nvPr>
            <p:ph type="ftr" sz="quarter" idx="11"/>
          </p:nvPr>
        </p:nvSpPr>
        <p:spPr/>
        <p:txBody>
          <a:bodyPr anchor="t"/>
          <a:lstStyle>
            <a:lvl1pPr marL="0" lvl="0"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lnSpc>
                <a:spcPct val="100000"/>
              </a:lnSpc>
              <a:spcBef>
                <a:spcPct val="0"/>
              </a:spcBef>
            </a:pP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algn="ctr"/>
            <a:r>
              <a:rPr lang="zh-CN" altLang="en-US" dirty="0"/>
              <a:t>无线传感器网络 </a:t>
            </a:r>
            <a:r>
              <a:rPr lang="en-US" altLang="zh-CN" dirty="0" smtClean="0"/>
              <a:t>WSN</a:t>
            </a:r>
            <a:endParaRPr lang="en-US" altLang="zh-CN" dirty="0"/>
          </a:p>
        </p:txBody>
      </p:sp>
      <p:sp>
        <p:nvSpPr>
          <p:cNvPr id="356355" name="Rectangle 3"/>
          <p:cNvSpPr>
            <a:spLocks noGrp="1" noChangeArrowheads="1"/>
          </p:cNvSpPr>
          <p:nvPr>
            <p:ph idx="1"/>
          </p:nvPr>
        </p:nvSpPr>
        <p:spPr/>
        <p:txBody>
          <a:bodyPr/>
          <a:lstStyle/>
          <a:p>
            <a:r>
              <a:rPr lang="zh-CN" altLang="zh-CN" sz="2585" dirty="0">
                <a:solidFill>
                  <a:srgbClr val="FF0000"/>
                </a:solidFill>
              </a:rPr>
              <a:t>无线传感器网络</a:t>
            </a:r>
            <a:r>
              <a:rPr lang="en-US" altLang="zh-CN" sz="2585" dirty="0">
                <a:solidFill>
                  <a:srgbClr val="FF0000"/>
                </a:solidFill>
              </a:rPr>
              <a:t>WSN</a:t>
            </a:r>
            <a:r>
              <a:rPr lang="en-US" altLang="zh-CN" sz="2585" dirty="0"/>
              <a:t> (Wireless Sensor Network</a:t>
            </a:r>
            <a:r>
              <a:rPr lang="en-US" altLang="zh-CN" sz="2585" dirty="0" smtClean="0"/>
              <a:t>) </a:t>
            </a:r>
            <a:r>
              <a:rPr lang="zh-CN" altLang="en-US" sz="2585" dirty="0" smtClean="0"/>
              <a:t>是由大量</a:t>
            </a:r>
            <a:r>
              <a:rPr lang="zh-CN" altLang="en-US" sz="2585" dirty="0">
                <a:solidFill>
                  <a:schemeClr val="hlink"/>
                </a:solidFill>
              </a:rPr>
              <a:t>传感器</a:t>
            </a:r>
            <a:r>
              <a:rPr lang="zh-CN" altLang="en-US" sz="2585" dirty="0"/>
              <a:t>结点通过无线通信技术构成的</a:t>
            </a:r>
            <a:r>
              <a:rPr lang="zh-CN" altLang="en-US" sz="2585" dirty="0">
                <a:solidFill>
                  <a:srgbClr val="FF0000"/>
                </a:solidFill>
              </a:rPr>
              <a:t>自组网络。</a:t>
            </a:r>
            <a:endParaRPr lang="zh-CN" altLang="en-US" sz="2585" dirty="0">
              <a:solidFill>
                <a:srgbClr val="FF0000"/>
              </a:solidFill>
            </a:endParaRPr>
          </a:p>
          <a:p>
            <a:r>
              <a:rPr lang="zh-CN" altLang="en-US" sz="2585" dirty="0"/>
              <a:t>无线传感器网络的应用是进行各种数据的采集、处理和传输，一般并不需要很高的带宽，但是在大部分时间必须</a:t>
            </a:r>
            <a:r>
              <a:rPr lang="zh-CN" altLang="en-US" sz="2585" dirty="0">
                <a:solidFill>
                  <a:srgbClr val="FF0000"/>
                </a:solidFill>
              </a:rPr>
              <a:t>保持低功耗，</a:t>
            </a:r>
            <a:r>
              <a:rPr lang="zh-CN" altLang="en-US" sz="2585" dirty="0"/>
              <a:t>以节省电池的消耗。</a:t>
            </a:r>
            <a:endParaRPr lang="zh-CN" altLang="en-US" sz="2585" dirty="0"/>
          </a:p>
          <a:p>
            <a:r>
              <a:rPr lang="zh-CN" altLang="en-US" sz="2585" dirty="0"/>
              <a:t>由于无线传感结点的存储容量受限，因此对协议栈的大小有严格的限制。</a:t>
            </a:r>
            <a:endParaRPr lang="zh-CN" altLang="en-US" sz="2585" dirty="0"/>
          </a:p>
          <a:p>
            <a:r>
              <a:rPr lang="zh-CN" altLang="en-US" sz="2585" dirty="0"/>
              <a:t>无线传感器网络还对网络安全性、结点自动配置、网络动态重组等方面有一定的要求。 </a:t>
            </a:r>
            <a:endParaRPr lang="zh-CN" altLang="en-US" sz="2585"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1" noChangeArrowheads="1"/>
          </p:cNvSpPr>
          <p:nvPr>
            <p:ph type="title"/>
          </p:nvPr>
        </p:nvSpPr>
        <p:spPr/>
        <p:txBody>
          <a:bodyPr/>
          <a:lstStyle/>
          <a:p>
            <a:pPr algn="ctr"/>
            <a:r>
              <a:rPr lang="zh-CN" altLang="en-US" dirty="0"/>
              <a:t>传感器结点的</a:t>
            </a:r>
            <a:r>
              <a:rPr lang="zh-CN" altLang="en-US" dirty="0" smtClean="0"/>
              <a:t>形状和组成</a:t>
            </a:r>
            <a:endParaRPr lang="en-US" altLang="zh-CN" dirty="0"/>
          </a:p>
        </p:txBody>
      </p:sp>
      <p:sp>
        <p:nvSpPr>
          <p:cNvPr id="357382" name="Rectangle 6"/>
          <p:cNvSpPr>
            <a:spLocks noChangeArrowheads="1"/>
          </p:cNvSpPr>
          <p:nvPr/>
        </p:nvSpPr>
        <p:spPr bwMode="auto">
          <a:xfrm>
            <a:off x="5003800" y="1888882"/>
            <a:ext cx="3603625" cy="2246435"/>
          </a:xfrm>
          <a:prstGeom prst="rect">
            <a:avLst/>
          </a:prstGeom>
          <a:solidFill>
            <a:srgbClr val="CCECFF"/>
          </a:solidFill>
          <a:ln w="12700" cap="sq">
            <a:solidFill>
              <a:srgbClr val="333399"/>
            </a:solidFill>
            <a:miter lim="800000"/>
            <a:headEnd type="none" w="sm" len="sm"/>
            <a:tailEnd type="none" w="sm" len="sm"/>
          </a:ln>
          <a:effectLst>
            <a:outerShdw dist="35921" dir="2700000" algn="ctr" rotWithShape="0">
              <a:schemeClr val="bg2"/>
            </a:outerShdw>
          </a:effectLst>
        </p:spPr>
        <p:txBody>
          <a:bodyPr wrap="none" anchor="ctr"/>
          <a:lstStyle/>
          <a:p>
            <a:pPr algn="ctr" eaLnBrk="0" hangingPunct="0"/>
            <a:endParaRPr lang="zh-CN" altLang="zh-CN" sz="2585" b="1">
              <a:solidFill>
                <a:srgbClr val="000099"/>
              </a:solidFill>
              <a:latin typeface="+mn-lt"/>
              <a:ea typeface="+mn-ea"/>
            </a:endParaRPr>
          </a:p>
        </p:txBody>
      </p:sp>
      <p:sp>
        <p:nvSpPr>
          <p:cNvPr id="357383" name="AutoShape 7"/>
          <p:cNvSpPr>
            <a:spLocks noChangeArrowheads="1"/>
          </p:cNvSpPr>
          <p:nvPr/>
        </p:nvSpPr>
        <p:spPr bwMode="auto">
          <a:xfrm>
            <a:off x="5194299" y="2968872"/>
            <a:ext cx="833438" cy="1038957"/>
          </a:xfrm>
          <a:prstGeom prst="roundRect">
            <a:avLst>
              <a:gd name="adj" fmla="val 16667"/>
            </a:avLst>
          </a:prstGeom>
          <a:solidFill>
            <a:srgbClr val="99FF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585" b="1">
                <a:solidFill>
                  <a:srgbClr val="000099"/>
                </a:solidFill>
                <a:latin typeface="+mn-lt"/>
                <a:ea typeface="+mn-ea"/>
              </a:rPr>
              <a:t>存储器</a:t>
            </a:r>
            <a:endParaRPr lang="zh-CN" altLang="en-US" sz="2585" b="1">
              <a:solidFill>
                <a:srgbClr val="000099"/>
              </a:solidFill>
              <a:latin typeface="+mn-lt"/>
              <a:ea typeface="+mn-ea"/>
            </a:endParaRPr>
          </a:p>
        </p:txBody>
      </p:sp>
      <p:sp>
        <p:nvSpPr>
          <p:cNvPr id="357384" name="AutoShape 8"/>
          <p:cNvSpPr>
            <a:spLocks noChangeArrowheads="1"/>
          </p:cNvSpPr>
          <p:nvPr/>
        </p:nvSpPr>
        <p:spPr bwMode="auto">
          <a:xfrm>
            <a:off x="6143624" y="2069126"/>
            <a:ext cx="946150" cy="665285"/>
          </a:xfrm>
          <a:prstGeom prst="roundRect">
            <a:avLst>
              <a:gd name="adj" fmla="val 16667"/>
            </a:avLst>
          </a:prstGeom>
          <a:solidFill>
            <a:srgbClr val="FFCC00">
              <a:alpha val="50000"/>
            </a:srgbClr>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585" b="1">
                <a:solidFill>
                  <a:srgbClr val="000099"/>
                </a:solidFill>
                <a:latin typeface="+mn-lt"/>
                <a:ea typeface="+mn-ea"/>
              </a:rPr>
              <a:t>CPU</a:t>
            </a:r>
            <a:endParaRPr lang="en-US" altLang="zh-CN" sz="2585" b="1">
              <a:solidFill>
                <a:srgbClr val="000099"/>
              </a:solidFill>
              <a:latin typeface="+mn-lt"/>
              <a:ea typeface="+mn-ea"/>
            </a:endParaRPr>
          </a:p>
        </p:txBody>
      </p:sp>
      <p:grpSp>
        <p:nvGrpSpPr>
          <p:cNvPr id="357385" name="Group 9"/>
          <p:cNvGrpSpPr/>
          <p:nvPr/>
        </p:nvGrpSpPr>
        <p:grpSpPr bwMode="auto">
          <a:xfrm>
            <a:off x="6330949" y="2968872"/>
            <a:ext cx="1042988" cy="1033096"/>
            <a:chOff x="1296" y="2064"/>
            <a:chExt cx="768" cy="1344"/>
          </a:xfrm>
        </p:grpSpPr>
        <p:sp>
          <p:nvSpPr>
            <p:cNvPr id="357386" name="AutoShape 10"/>
            <p:cNvSpPr>
              <a:spLocks noChangeArrowheads="1"/>
            </p:cNvSpPr>
            <p:nvPr/>
          </p:nvSpPr>
          <p:spPr bwMode="auto">
            <a:xfrm>
              <a:off x="1296"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57387" name="AutoShape 11"/>
            <p:cNvSpPr>
              <a:spLocks noChangeArrowheads="1"/>
            </p:cNvSpPr>
            <p:nvPr/>
          </p:nvSpPr>
          <p:spPr bwMode="auto">
            <a:xfrm>
              <a:off x="1872"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57388" name="AutoShape 12"/>
            <p:cNvSpPr>
              <a:spLocks noChangeArrowheads="1"/>
            </p:cNvSpPr>
            <p:nvPr/>
          </p:nvSpPr>
          <p:spPr bwMode="auto">
            <a:xfrm>
              <a:off x="1584"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sp>
        <p:nvSpPr>
          <p:cNvPr id="357389" name="AutoShape 13"/>
          <p:cNvSpPr>
            <a:spLocks noChangeArrowheads="1"/>
          </p:cNvSpPr>
          <p:nvPr/>
        </p:nvSpPr>
        <p:spPr bwMode="auto">
          <a:xfrm rot="5400000">
            <a:off x="7195528" y="2247535"/>
            <a:ext cx="613996" cy="2571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CC00"/>
          </a:solidFill>
          <a:ln w="12700" cap="sq">
            <a:solidFill>
              <a:srgbClr val="33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sz="2585" b="1">
              <a:solidFill>
                <a:srgbClr val="000099"/>
              </a:solidFill>
              <a:latin typeface="+mn-lt"/>
              <a:ea typeface="+mn-ea"/>
            </a:endParaRPr>
          </a:p>
        </p:txBody>
      </p:sp>
      <p:sp>
        <p:nvSpPr>
          <p:cNvPr id="357390" name="Rectangle 14"/>
          <p:cNvSpPr>
            <a:spLocks noChangeArrowheads="1"/>
          </p:cNvSpPr>
          <p:nvPr/>
        </p:nvSpPr>
        <p:spPr bwMode="auto">
          <a:xfrm>
            <a:off x="7216457" y="3099290"/>
            <a:ext cx="1175385" cy="828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585" b="1">
                <a:solidFill>
                  <a:srgbClr val="000099"/>
                </a:solidFill>
                <a:latin typeface="+mn-lt"/>
                <a:ea typeface="+mn-ea"/>
              </a:rPr>
              <a:t>传感器</a:t>
            </a:r>
            <a:endParaRPr lang="zh-CN" altLang="en-US" sz="2585" b="1">
              <a:solidFill>
                <a:srgbClr val="000099"/>
              </a:solidFill>
              <a:latin typeface="+mn-lt"/>
              <a:ea typeface="+mn-ea"/>
            </a:endParaRPr>
          </a:p>
          <a:p>
            <a:pPr algn="ctr" eaLnBrk="0" hangingPunct="0">
              <a:lnSpc>
                <a:spcPct val="85000"/>
              </a:lnSpc>
            </a:pPr>
            <a:r>
              <a:rPr lang="zh-CN" altLang="en-US" sz="2585" b="1">
                <a:solidFill>
                  <a:srgbClr val="000099"/>
                </a:solidFill>
                <a:latin typeface="+mn-lt"/>
                <a:ea typeface="+mn-ea"/>
              </a:rPr>
              <a:t>硬件</a:t>
            </a:r>
            <a:endParaRPr lang="zh-CN" altLang="en-US" sz="2585" b="1">
              <a:solidFill>
                <a:srgbClr val="000099"/>
              </a:solidFill>
              <a:latin typeface="+mn-lt"/>
              <a:ea typeface="+mn-ea"/>
            </a:endParaRPr>
          </a:p>
        </p:txBody>
      </p:sp>
      <p:sp>
        <p:nvSpPr>
          <p:cNvPr id="357391" name="Oval 15"/>
          <p:cNvSpPr>
            <a:spLocks noChangeArrowheads="1"/>
          </p:cNvSpPr>
          <p:nvPr/>
        </p:nvSpPr>
        <p:spPr bwMode="auto">
          <a:xfrm>
            <a:off x="5287962" y="2067660"/>
            <a:ext cx="665162" cy="630115"/>
          </a:xfrm>
          <a:prstGeom prst="ellipse">
            <a:avLst/>
          </a:prstGeom>
          <a:solidFill>
            <a:srgbClr val="FFCCFF"/>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585" b="1">
                <a:solidFill>
                  <a:srgbClr val="000099"/>
                </a:solidFill>
                <a:latin typeface="+mn-lt"/>
                <a:ea typeface="+mn-ea"/>
              </a:rPr>
              <a:t>电池</a:t>
            </a:r>
            <a:endParaRPr lang="zh-CN" altLang="en-US" sz="2585" b="1">
              <a:solidFill>
                <a:srgbClr val="000099"/>
              </a:solidFill>
              <a:latin typeface="+mn-lt"/>
              <a:ea typeface="+mn-ea"/>
            </a:endParaRPr>
          </a:p>
        </p:txBody>
      </p:sp>
      <p:sp>
        <p:nvSpPr>
          <p:cNvPr id="357392" name="Rectangle 16"/>
          <p:cNvSpPr>
            <a:spLocks noChangeArrowheads="1"/>
          </p:cNvSpPr>
          <p:nvPr/>
        </p:nvSpPr>
        <p:spPr bwMode="auto">
          <a:xfrm>
            <a:off x="7500620" y="2028094"/>
            <a:ext cx="117538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sz="2585" b="1">
                <a:solidFill>
                  <a:srgbClr val="000099"/>
                </a:solidFill>
                <a:latin typeface="+mn-lt"/>
                <a:ea typeface="+mn-ea"/>
              </a:rPr>
              <a:t>无线</a:t>
            </a:r>
            <a:endParaRPr lang="zh-CN" altLang="en-US" sz="2585" b="1">
              <a:solidFill>
                <a:srgbClr val="000099"/>
              </a:solidFill>
              <a:latin typeface="+mn-lt"/>
              <a:ea typeface="+mn-ea"/>
            </a:endParaRPr>
          </a:p>
          <a:p>
            <a:pPr algn="ctr" eaLnBrk="0" hangingPunct="0">
              <a:lnSpc>
                <a:spcPct val="85000"/>
              </a:lnSpc>
            </a:pPr>
            <a:r>
              <a:rPr lang="zh-CN" altLang="en-US" sz="2585" b="1">
                <a:solidFill>
                  <a:srgbClr val="000099"/>
                </a:solidFill>
                <a:latin typeface="+mn-lt"/>
                <a:ea typeface="+mn-ea"/>
              </a:rPr>
              <a:t>收发器</a:t>
            </a:r>
            <a:endParaRPr lang="zh-CN" altLang="en-US" sz="2585" b="1">
              <a:solidFill>
                <a:srgbClr val="000099"/>
              </a:solidFill>
              <a:latin typeface="+mn-lt"/>
              <a:ea typeface="+mn-ea"/>
            </a:endParaRPr>
          </a:p>
        </p:txBody>
      </p:sp>
      <p:pic>
        <p:nvPicPr>
          <p:cNvPr id="357393" name="Picture 17" descr="UCB-sensor-dots"/>
          <p:cNvPicPr>
            <a:picLocks noChangeAspect="1" noChangeArrowheads="1"/>
          </p:cNvPicPr>
          <p:nvPr/>
        </p:nvPicPr>
        <p:blipFill>
          <a:blip r:embed="rId1" cstate="print">
            <a:extLst>
              <a:ext uri="{28A0092B-C50C-407E-A947-70E740481C1C}">
                <a14:useLocalDpi xmlns:a14="http://schemas.microsoft.com/office/drawing/2010/main" val="0"/>
              </a:ext>
            </a:extLst>
          </a:blip>
          <a:srcRect l="2850" t="11598" r="7932" b="12183"/>
          <a:stretch>
            <a:fillRect/>
          </a:stretch>
        </p:blipFill>
        <p:spPr bwMode="auto">
          <a:xfrm>
            <a:off x="827087" y="1888882"/>
            <a:ext cx="3695700" cy="224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97" name="Text Box 21"/>
          <p:cNvSpPr txBox="1">
            <a:spLocks noChangeArrowheads="1"/>
          </p:cNvSpPr>
          <p:nvPr/>
        </p:nvSpPr>
        <p:spPr bwMode="auto">
          <a:xfrm>
            <a:off x="2245588" y="4207121"/>
            <a:ext cx="133731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85" b="1" dirty="0">
                <a:latin typeface="+mn-lt"/>
                <a:ea typeface="+mn-ea"/>
              </a:rPr>
              <a:t>(a</a:t>
            </a:r>
            <a:r>
              <a:rPr lang="en-US" altLang="zh-CN" sz="2585" b="1" dirty="0" smtClean="0">
                <a:latin typeface="+mn-lt"/>
                <a:ea typeface="+mn-ea"/>
              </a:rPr>
              <a:t>) </a:t>
            </a:r>
            <a:r>
              <a:rPr lang="zh-CN" altLang="en-US" sz="2585" b="1" dirty="0" smtClean="0">
                <a:latin typeface="+mn-lt"/>
                <a:ea typeface="+mn-ea"/>
              </a:rPr>
              <a:t>形状</a:t>
            </a:r>
            <a:endParaRPr lang="en-US" altLang="zh-CN" sz="2585" b="1" dirty="0">
              <a:latin typeface="+mn-lt"/>
              <a:ea typeface="+mn-ea"/>
            </a:endParaRPr>
          </a:p>
        </p:txBody>
      </p:sp>
      <p:sp>
        <p:nvSpPr>
          <p:cNvPr id="357398" name="Text Box 22"/>
          <p:cNvSpPr txBox="1">
            <a:spLocks noChangeArrowheads="1"/>
          </p:cNvSpPr>
          <p:nvPr/>
        </p:nvSpPr>
        <p:spPr bwMode="auto">
          <a:xfrm>
            <a:off x="6338163" y="4214449"/>
            <a:ext cx="135509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85" b="1" dirty="0">
                <a:latin typeface="+mn-lt"/>
                <a:ea typeface="+mn-ea"/>
              </a:rPr>
              <a:t>(b</a:t>
            </a:r>
            <a:r>
              <a:rPr lang="en-US" altLang="zh-CN" sz="2585" b="1" dirty="0" smtClean="0">
                <a:latin typeface="+mn-lt"/>
                <a:ea typeface="+mn-ea"/>
              </a:rPr>
              <a:t>) </a:t>
            </a:r>
            <a:r>
              <a:rPr lang="zh-CN" altLang="en-US" sz="2585" b="1" dirty="0" smtClean="0">
                <a:latin typeface="+mn-lt"/>
                <a:ea typeface="+mn-ea"/>
              </a:rPr>
              <a:t>组成</a:t>
            </a:r>
            <a:endParaRPr lang="en-US" altLang="zh-CN" sz="2585" b="1" dirty="0">
              <a:latin typeface="+mn-lt"/>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algn="ctr"/>
            <a:r>
              <a:rPr lang="zh-CN" altLang="en-US" sz="3690" dirty="0"/>
              <a:t>无线传感器网络主要的应用领域 </a:t>
            </a:r>
            <a:endParaRPr lang="zh-CN" altLang="en-US" sz="3690" dirty="0"/>
          </a:p>
        </p:txBody>
      </p:sp>
      <p:sp>
        <p:nvSpPr>
          <p:cNvPr id="359427" name="Rectangle 3"/>
          <p:cNvSpPr>
            <a:spLocks noGrp="1" noChangeArrowheads="1"/>
          </p:cNvSpPr>
          <p:nvPr>
            <p:ph idx="1"/>
          </p:nvPr>
        </p:nvSpPr>
        <p:spPr>
          <a:xfrm>
            <a:off x="457200" y="1376045"/>
            <a:ext cx="8229600" cy="4525963"/>
          </a:xfrm>
        </p:spPr>
        <p:txBody>
          <a:bodyPr/>
          <a:lstStyle/>
          <a:p>
            <a:r>
              <a:rPr lang="zh-CN" altLang="zh-CN" sz="2800" dirty="0"/>
              <a:t>无线传感器网络主要的应用领域就是组成各种的</a:t>
            </a:r>
            <a:r>
              <a:rPr lang="zh-CN" altLang="zh-CN" sz="2800" dirty="0">
                <a:solidFill>
                  <a:srgbClr val="FF0000"/>
                </a:solidFill>
              </a:rPr>
              <a:t>物联网</a:t>
            </a:r>
            <a:r>
              <a:rPr lang="en-US" altLang="zh-CN" sz="2800" dirty="0" err="1"/>
              <a:t>IoT</a:t>
            </a:r>
            <a:r>
              <a:rPr lang="en-US" altLang="zh-CN" sz="2800" dirty="0"/>
              <a:t> (Internet of Things</a:t>
            </a:r>
            <a:r>
              <a:rPr lang="en-US" altLang="zh-CN" sz="2800" dirty="0" smtClean="0"/>
              <a:t>) </a:t>
            </a:r>
            <a:r>
              <a:rPr lang="zh-CN" altLang="en-US" sz="2800" dirty="0" smtClean="0"/>
              <a:t>，例如：</a:t>
            </a:r>
            <a:endParaRPr lang="en-US" altLang="zh-CN" sz="2800" dirty="0" smtClean="0"/>
          </a:p>
          <a:p>
            <a:pPr lvl="1"/>
            <a:r>
              <a:rPr lang="zh-CN" altLang="en-US" sz="2800" dirty="0" smtClean="0"/>
              <a:t>环境监测</a:t>
            </a:r>
            <a:r>
              <a:rPr lang="zh-CN" altLang="en-US" sz="2800" dirty="0"/>
              <a:t>与保护（如洪水预报、动物栖息的监控）；</a:t>
            </a:r>
            <a:endParaRPr lang="zh-CN" altLang="en-US" sz="2800" dirty="0"/>
          </a:p>
          <a:p>
            <a:pPr lvl="1"/>
            <a:r>
              <a:rPr lang="zh-CN" altLang="en-US" sz="2800" dirty="0"/>
              <a:t>战争中对敌情的侦查和对兵力、装备、物资等的监控；</a:t>
            </a:r>
            <a:endParaRPr lang="zh-CN" altLang="en-US" sz="2800" dirty="0"/>
          </a:p>
          <a:p>
            <a:pPr lvl="1"/>
            <a:r>
              <a:rPr lang="zh-CN" altLang="en-US" sz="2800" dirty="0"/>
              <a:t>医疗中对病房的监测和对患者的护理；</a:t>
            </a:r>
            <a:endParaRPr lang="zh-CN" altLang="en-US" sz="2800" dirty="0"/>
          </a:p>
          <a:p>
            <a:pPr lvl="1"/>
            <a:r>
              <a:rPr lang="zh-CN" altLang="en-US" sz="2800" dirty="0"/>
              <a:t>在危险的工业环境（如矿井、核电站等）中的安全监测；</a:t>
            </a:r>
            <a:endParaRPr lang="zh-CN" altLang="en-US" sz="2800" dirty="0"/>
          </a:p>
          <a:p>
            <a:pPr lvl="1"/>
            <a:r>
              <a:rPr lang="zh-CN" altLang="en-US" sz="2800" dirty="0"/>
              <a:t>城市交通管理、建筑内的温度</a:t>
            </a:r>
            <a:r>
              <a:rPr lang="en-US" altLang="zh-CN" sz="2800" dirty="0"/>
              <a:t>/</a:t>
            </a:r>
            <a:r>
              <a:rPr lang="zh-CN" altLang="en-US" sz="2800" dirty="0"/>
              <a:t>照明</a:t>
            </a:r>
            <a:r>
              <a:rPr lang="en-US" altLang="zh-CN" sz="2800" dirty="0"/>
              <a:t>/</a:t>
            </a:r>
            <a:r>
              <a:rPr lang="zh-CN" altLang="en-US" sz="2800" dirty="0"/>
              <a:t>安全控制等。 </a:t>
            </a:r>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4" name="Rectangle 6"/>
          <p:cNvSpPr>
            <a:spLocks noGrp="1" noChangeArrowheads="1"/>
          </p:cNvSpPr>
          <p:nvPr>
            <p:ph type="title"/>
          </p:nvPr>
        </p:nvSpPr>
        <p:spPr/>
        <p:txBody>
          <a:bodyPr/>
          <a:lstStyle/>
          <a:p>
            <a:pPr algn="ctr"/>
            <a:r>
              <a:rPr lang="zh-CN" altLang="en-US" dirty="0"/>
              <a:t>移动自组</a:t>
            </a:r>
            <a:r>
              <a:rPr lang="zh-CN" altLang="en-US" dirty="0" smtClean="0"/>
              <a:t>网络</a:t>
            </a:r>
            <a:r>
              <a:rPr lang="zh-CN" altLang="en-US" dirty="0" smtClean="0">
                <a:solidFill>
                  <a:srgbClr val="FF0000"/>
                </a:solidFill>
              </a:rPr>
              <a:t>不同于</a:t>
            </a:r>
            <a:r>
              <a:rPr lang="zh-CN" altLang="en-US" dirty="0" smtClean="0"/>
              <a:t>移动 </a:t>
            </a:r>
            <a:r>
              <a:rPr lang="en-US" altLang="zh-CN" dirty="0" smtClean="0"/>
              <a:t>IP</a:t>
            </a:r>
            <a:endParaRPr lang="zh-CN" altLang="en-US" dirty="0"/>
          </a:p>
        </p:txBody>
      </p:sp>
      <p:sp>
        <p:nvSpPr>
          <p:cNvPr id="304137" name="Rectangle 9"/>
          <p:cNvSpPr>
            <a:spLocks noGrp="1" noChangeArrowheads="1"/>
          </p:cNvSpPr>
          <p:nvPr>
            <p:ph idx="1"/>
          </p:nvPr>
        </p:nvSpPr>
        <p:spPr/>
        <p:txBody>
          <a:bodyPr/>
          <a:lstStyle/>
          <a:p>
            <a:r>
              <a:rPr lang="zh-CN" altLang="en-US" dirty="0">
                <a:solidFill>
                  <a:srgbClr val="FF0000"/>
                </a:solidFill>
              </a:rPr>
              <a:t>移动 </a:t>
            </a:r>
            <a:r>
              <a:rPr lang="en-US" altLang="zh-CN" dirty="0">
                <a:solidFill>
                  <a:srgbClr val="FF0000"/>
                </a:solidFill>
              </a:rPr>
              <a:t>IP</a:t>
            </a:r>
            <a:r>
              <a:rPr lang="en-US" altLang="zh-CN" dirty="0"/>
              <a:t> </a:t>
            </a:r>
            <a:r>
              <a:rPr lang="zh-CN" altLang="en-US" dirty="0"/>
              <a:t>技术使漫游的主机可以用多种方式连接</a:t>
            </a:r>
            <a:r>
              <a:rPr lang="zh-CN" altLang="en-US" dirty="0" smtClean="0"/>
              <a:t>到互联网</a:t>
            </a:r>
            <a:r>
              <a:rPr lang="zh-CN" altLang="en-US" dirty="0"/>
              <a:t>。</a:t>
            </a:r>
            <a:endParaRPr lang="zh-CN" altLang="en-US" dirty="0"/>
          </a:p>
          <a:p>
            <a:r>
              <a:rPr lang="zh-CN" altLang="en-US" dirty="0">
                <a:solidFill>
                  <a:srgbClr val="FF0000"/>
                </a:solidFill>
              </a:rPr>
              <a:t>移动 </a:t>
            </a:r>
            <a:r>
              <a:rPr lang="en-US" altLang="zh-CN" dirty="0">
                <a:solidFill>
                  <a:srgbClr val="FF0000"/>
                </a:solidFill>
              </a:rPr>
              <a:t>IP </a:t>
            </a:r>
            <a:r>
              <a:rPr lang="zh-CN" altLang="en-US" dirty="0"/>
              <a:t>的核心网络功能仍然是基于在固定互联网中一直在使用的各种路由选择协议。</a:t>
            </a:r>
            <a:endParaRPr lang="zh-CN" altLang="en-US" dirty="0"/>
          </a:p>
          <a:p>
            <a:r>
              <a:rPr lang="zh-CN" altLang="en-US" dirty="0">
                <a:solidFill>
                  <a:srgbClr val="FF0000"/>
                </a:solidFill>
              </a:rPr>
              <a:t>移动自组网络</a:t>
            </a:r>
            <a:r>
              <a:rPr lang="zh-CN" altLang="en-US" dirty="0"/>
              <a:t>是将移动性扩展到无线领域中的自治系统，它具有自己特定的路由选择协议，并且可以</a:t>
            </a:r>
            <a:r>
              <a:rPr lang="zh-CN" altLang="en-US" dirty="0" smtClean="0"/>
              <a:t>不和互联网</a:t>
            </a:r>
            <a:r>
              <a:rPr lang="zh-CN" altLang="en-US" dirty="0"/>
              <a:t>相连。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lgn="ctr"/>
            <a:r>
              <a:rPr lang="zh-CN" altLang="en-US" sz="3690" dirty="0"/>
              <a:t>几种不同的接入</a:t>
            </a:r>
            <a:endParaRPr lang="zh-CN" altLang="en-US" sz="3690" dirty="0"/>
          </a:p>
        </p:txBody>
      </p:sp>
      <p:sp>
        <p:nvSpPr>
          <p:cNvPr id="352259" name="Rectangle 3"/>
          <p:cNvSpPr>
            <a:spLocks noGrp="1" noChangeArrowheads="1"/>
          </p:cNvSpPr>
          <p:nvPr>
            <p:ph idx="1"/>
          </p:nvPr>
        </p:nvSpPr>
        <p:spPr>
          <a:xfrm>
            <a:off x="457200" y="1539875"/>
            <a:ext cx="8229600" cy="4525963"/>
          </a:xfrm>
        </p:spPr>
        <p:txBody>
          <a:bodyPr/>
          <a:lstStyle/>
          <a:p>
            <a:pPr>
              <a:lnSpc>
                <a:spcPct val="100000"/>
              </a:lnSpc>
            </a:pPr>
            <a:r>
              <a:rPr lang="zh-CN" altLang="en-US" sz="2585" dirty="0">
                <a:solidFill>
                  <a:schemeClr val="hlink"/>
                </a:solidFill>
              </a:rPr>
              <a:t>固定接入</a:t>
            </a:r>
            <a:r>
              <a:rPr lang="en-US" altLang="zh-CN" sz="2585" dirty="0"/>
              <a:t>(fixed access)——</a:t>
            </a:r>
            <a:r>
              <a:rPr lang="zh-CN" altLang="en-US" sz="2585" dirty="0"/>
              <a:t>在作为网络用户期间，用户设置的地理位置保持不变。</a:t>
            </a:r>
            <a:endParaRPr lang="zh-CN" altLang="en-US" sz="2585" dirty="0"/>
          </a:p>
          <a:p>
            <a:pPr>
              <a:lnSpc>
                <a:spcPct val="100000"/>
              </a:lnSpc>
            </a:pPr>
            <a:r>
              <a:rPr lang="zh-CN" altLang="en-US" sz="2585" dirty="0">
                <a:solidFill>
                  <a:schemeClr val="hlink"/>
                </a:solidFill>
              </a:rPr>
              <a:t>移动接入</a:t>
            </a:r>
            <a:r>
              <a:rPr lang="en-US" altLang="zh-CN" sz="2585" dirty="0"/>
              <a:t>(mobility access)——</a:t>
            </a:r>
            <a:r>
              <a:rPr lang="zh-CN" altLang="en-US" sz="2585" dirty="0"/>
              <a:t>用户设置能够以车辆速度移动时进行网络通信。当发生切换时，通信仍然是连续的。</a:t>
            </a:r>
            <a:endParaRPr lang="zh-CN" altLang="en-US" sz="2585" dirty="0"/>
          </a:p>
          <a:p>
            <a:pPr>
              <a:lnSpc>
                <a:spcPct val="100000"/>
              </a:lnSpc>
            </a:pPr>
            <a:r>
              <a:rPr lang="zh-CN" altLang="en-US" sz="2585" dirty="0">
                <a:solidFill>
                  <a:schemeClr val="hlink"/>
                </a:solidFill>
              </a:rPr>
              <a:t>便携接入</a:t>
            </a:r>
            <a:r>
              <a:rPr lang="en-US" altLang="zh-CN" sz="2585" dirty="0"/>
              <a:t>(portable access)——</a:t>
            </a:r>
            <a:r>
              <a:rPr lang="zh-CN" altLang="en-US" sz="2585" dirty="0"/>
              <a:t>在受限的网络覆盖面积中，用户设备能够在以步行速度移动时进行网络通信，提供有限的切换能力。</a:t>
            </a:r>
            <a:endParaRPr lang="zh-CN" altLang="en-US" sz="2585" dirty="0"/>
          </a:p>
          <a:p>
            <a:pPr>
              <a:lnSpc>
                <a:spcPct val="100000"/>
              </a:lnSpc>
            </a:pPr>
            <a:r>
              <a:rPr lang="zh-CN" altLang="en-US" sz="2585" dirty="0">
                <a:solidFill>
                  <a:schemeClr val="hlink"/>
                </a:solidFill>
              </a:rPr>
              <a:t>游牧接入</a:t>
            </a:r>
            <a:r>
              <a:rPr lang="en-US" altLang="zh-CN" sz="2585" dirty="0"/>
              <a:t>(nomadic access)——</a:t>
            </a:r>
            <a:r>
              <a:rPr lang="zh-CN" altLang="en-US" sz="2585" dirty="0"/>
              <a:t>用户设备的地理位置至少在进行网络通信时保持不变。如用户设备移动了位置，则再次进行通信时可能还要寻找最佳的基站 </a:t>
            </a:r>
            <a:endParaRPr lang="zh-CN" altLang="en-US" sz="2585" dirty="0"/>
          </a:p>
        </p:txBody>
      </p:sp>
      <p:pic>
        <p:nvPicPr>
          <p:cNvPr id="48132" name="图片 520196" descr="MCj03386840000[1]">
            <a:hlinkClick r:id="rId1" tooltip=""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ChangeArrowheads="1"/>
          </p:cNvSpPr>
          <p:nvPr>
            <p:ph type="title"/>
          </p:nvPr>
        </p:nvSpPr>
        <p:spPr/>
        <p:txBody>
          <a:bodyPr/>
          <a:lstStyle/>
          <a:p>
            <a:r>
              <a:rPr lang="en-US" altLang="zh-CN" dirty="0"/>
              <a:t>9.1.2   802.11 </a:t>
            </a:r>
            <a:r>
              <a:rPr lang="zh-CN" altLang="en-US" dirty="0"/>
              <a:t>局域网的物理层</a:t>
            </a:r>
            <a:endParaRPr lang="zh-CN" altLang="en-US" dirty="0"/>
          </a:p>
        </p:txBody>
      </p:sp>
      <p:sp>
        <p:nvSpPr>
          <p:cNvPr id="306185" name="Rectangle 9"/>
          <p:cNvSpPr>
            <a:spLocks noGrp="1" noChangeArrowheads="1"/>
          </p:cNvSpPr>
          <p:nvPr>
            <p:ph idx="1"/>
          </p:nvPr>
        </p:nvSpPr>
        <p:spPr/>
        <p:txBody>
          <a:bodyPr/>
          <a:lstStyle/>
          <a:p>
            <a:pPr>
              <a:lnSpc>
                <a:spcPct val="100000"/>
              </a:lnSpc>
            </a:pPr>
            <a:r>
              <a:rPr lang="en-US" altLang="zh-CN" sz="2585" dirty="0"/>
              <a:t>802.11</a:t>
            </a:r>
            <a:r>
              <a:rPr lang="zh-CN" altLang="zh-CN" sz="2585" dirty="0"/>
              <a:t>标准中物理层相当复杂</a:t>
            </a:r>
            <a:r>
              <a:rPr lang="zh-CN" altLang="zh-CN" sz="2585" dirty="0" smtClean="0"/>
              <a:t>。根据</a:t>
            </a:r>
            <a:r>
              <a:rPr lang="zh-CN" altLang="zh-CN" sz="2585" dirty="0"/>
              <a:t>物理层的不同（如工作频段、数据率、调制方法等），对应的标准也不同</a:t>
            </a:r>
            <a:r>
              <a:rPr lang="zh-CN" altLang="zh-CN" sz="2585" dirty="0" smtClean="0"/>
              <a:t>。</a:t>
            </a:r>
            <a:endParaRPr lang="en-US" altLang="zh-CN" sz="2585" dirty="0" smtClean="0"/>
          </a:p>
          <a:p>
            <a:pPr>
              <a:lnSpc>
                <a:spcPct val="100000"/>
              </a:lnSpc>
            </a:pPr>
            <a:r>
              <a:rPr lang="zh-CN" altLang="zh-CN" sz="2585" dirty="0" smtClean="0"/>
              <a:t>最早</a:t>
            </a:r>
            <a:r>
              <a:rPr lang="zh-CN" altLang="zh-CN" sz="2585" dirty="0"/>
              <a:t>流行的无线局域网是</a:t>
            </a:r>
            <a:r>
              <a:rPr lang="en-US" altLang="zh-CN" sz="2585" dirty="0"/>
              <a:t>802.11b</a:t>
            </a:r>
            <a:r>
              <a:rPr lang="zh-CN" altLang="zh-CN" sz="2585" dirty="0"/>
              <a:t>，</a:t>
            </a:r>
            <a:r>
              <a:rPr lang="en-US" altLang="zh-CN" sz="2585" dirty="0"/>
              <a:t>802.11a</a:t>
            </a:r>
            <a:r>
              <a:rPr lang="zh-CN" altLang="zh-CN" sz="2585" dirty="0"/>
              <a:t>和</a:t>
            </a:r>
            <a:r>
              <a:rPr lang="en-US" altLang="zh-CN" sz="2585" dirty="0"/>
              <a:t>802.11g</a:t>
            </a:r>
            <a:r>
              <a:rPr lang="zh-CN" altLang="zh-CN" sz="2585" dirty="0"/>
              <a:t>。</a:t>
            </a:r>
            <a:r>
              <a:rPr lang="en-US" altLang="zh-CN" sz="2585" dirty="0"/>
              <a:t>2009</a:t>
            </a:r>
            <a:r>
              <a:rPr lang="zh-CN" altLang="zh-CN" sz="2585" dirty="0"/>
              <a:t>年颁布了标准</a:t>
            </a:r>
            <a:r>
              <a:rPr lang="en-US" altLang="zh-CN" sz="2585" dirty="0"/>
              <a:t>802.11n</a:t>
            </a:r>
            <a:endParaRPr lang="en-US" altLang="zh-CN" sz="2585" dirty="0" smtClean="0"/>
          </a:p>
          <a:p>
            <a:pPr>
              <a:lnSpc>
                <a:spcPct val="100000"/>
              </a:lnSpc>
            </a:pPr>
            <a:r>
              <a:rPr lang="en-US" altLang="zh-CN" sz="2585" dirty="0" smtClean="0"/>
              <a:t>802.11 </a:t>
            </a:r>
            <a:r>
              <a:rPr lang="zh-CN" altLang="en-US" sz="2585" dirty="0"/>
              <a:t>的物理层有以下几种实现方法：</a:t>
            </a:r>
            <a:endParaRPr lang="zh-CN" altLang="en-US" sz="2585" dirty="0"/>
          </a:p>
          <a:p>
            <a:pPr lvl="1">
              <a:lnSpc>
                <a:spcPct val="100000"/>
              </a:lnSpc>
            </a:pPr>
            <a:r>
              <a:rPr lang="zh-CN" altLang="en-US" dirty="0">
                <a:solidFill>
                  <a:srgbClr val="0000FF"/>
                </a:solidFill>
                <a:latin typeface="Arial" panose="020B0604020202020204" pitchFamily="34" charset="0"/>
                <a:ea typeface="黑体" panose="02010609060101010101" pitchFamily="2" charset="-122"/>
              </a:rPr>
              <a:t>直接序列扩频 </a:t>
            </a:r>
            <a:r>
              <a:rPr lang="en-US" altLang="zh-CN" dirty="0">
                <a:solidFill>
                  <a:srgbClr val="0000FF"/>
                </a:solidFill>
                <a:latin typeface="Arial" panose="020B0604020202020204" pitchFamily="34" charset="0"/>
                <a:ea typeface="黑体" panose="02010609060101010101" pitchFamily="2" charset="-122"/>
              </a:rPr>
              <a:t>DSSS</a:t>
            </a:r>
            <a:endParaRPr lang="en-US" altLang="zh-CN" dirty="0">
              <a:solidFill>
                <a:srgbClr val="0000FF"/>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FF"/>
                </a:solidFill>
                <a:ea typeface="黑体" panose="02010609060101010101" pitchFamily="2" charset="-122"/>
              </a:rPr>
              <a:t>正交频分复用 </a:t>
            </a:r>
            <a:r>
              <a:rPr lang="en-US" altLang="zh-CN" dirty="0">
                <a:solidFill>
                  <a:srgbClr val="0000FF"/>
                </a:solidFill>
                <a:latin typeface="Arial" panose="020B0604020202020204" pitchFamily="34" charset="0"/>
                <a:ea typeface="黑体" panose="02010609060101010101" pitchFamily="2" charset="-122"/>
              </a:rPr>
              <a:t>OFDM</a:t>
            </a:r>
            <a:r>
              <a:rPr lang="en-US" altLang="zh-CN" dirty="0">
                <a:solidFill>
                  <a:srgbClr val="0000FF"/>
                </a:solidFill>
              </a:rPr>
              <a:t> </a:t>
            </a:r>
            <a:endParaRPr lang="en-US" altLang="zh-CN" dirty="0">
              <a:solidFill>
                <a:srgbClr val="0000FF"/>
              </a:solidFill>
              <a:latin typeface="Arial" panose="020B0604020202020204" pitchFamily="34" charset="0"/>
            </a:endParaRPr>
          </a:p>
          <a:p>
            <a:pPr lvl="1">
              <a:lnSpc>
                <a:spcPct val="100000"/>
              </a:lnSpc>
            </a:pPr>
            <a:r>
              <a:rPr lang="zh-CN" altLang="en-US" dirty="0">
                <a:solidFill>
                  <a:srgbClr val="0000FF"/>
                </a:solidFill>
                <a:latin typeface="Arial" panose="020B0604020202020204" pitchFamily="34" charset="0"/>
                <a:ea typeface="黑体" panose="02010609060101010101" pitchFamily="2" charset="-122"/>
              </a:rPr>
              <a:t>跳频扩频 </a:t>
            </a:r>
            <a:r>
              <a:rPr lang="en-US" altLang="zh-CN" dirty="0">
                <a:solidFill>
                  <a:srgbClr val="0000FF"/>
                </a:solidFill>
                <a:latin typeface="Arial" panose="020B0604020202020204" pitchFamily="34" charset="0"/>
                <a:ea typeface="黑体" panose="02010609060101010101" pitchFamily="2" charset="-122"/>
              </a:rPr>
              <a:t>FHSS </a:t>
            </a:r>
            <a:r>
              <a:rPr lang="zh-CN" altLang="en-US" dirty="0">
                <a:solidFill>
                  <a:srgbClr val="0000FF"/>
                </a:solidFill>
                <a:latin typeface="Arial" panose="020B0604020202020204" pitchFamily="34" charset="0"/>
                <a:ea typeface="黑体" panose="02010609060101010101" pitchFamily="2" charset="-122"/>
              </a:rPr>
              <a:t>（已很少用）</a:t>
            </a:r>
            <a:endParaRPr lang="zh-CN" altLang="en-US" dirty="0">
              <a:solidFill>
                <a:srgbClr val="0000FF"/>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FF"/>
                </a:solidFill>
                <a:latin typeface="Arial" panose="020B0604020202020204" pitchFamily="34" charset="0"/>
                <a:ea typeface="黑体" panose="02010609060101010101" pitchFamily="2" charset="-122"/>
              </a:rPr>
              <a:t>红外线</a:t>
            </a:r>
            <a:r>
              <a:rPr lang="zh-CN" altLang="en-US" b="1" dirty="0">
                <a:solidFill>
                  <a:srgbClr val="0000FF"/>
                </a:solidFill>
                <a:latin typeface="Arial" panose="020B0604020202020204" pitchFamily="34" charset="0"/>
                <a:ea typeface="黑体" panose="02010609060101010101" pitchFamily="2" charset="-122"/>
              </a:rPr>
              <a:t> </a:t>
            </a:r>
            <a:r>
              <a:rPr lang="en-US" altLang="zh-CN" dirty="0">
                <a:solidFill>
                  <a:srgbClr val="0000FF"/>
                </a:solidFill>
                <a:latin typeface="Arial" panose="020B0604020202020204" pitchFamily="34" charset="0"/>
                <a:ea typeface="黑体" panose="02010609060101010101" pitchFamily="2" charset="-122"/>
              </a:rPr>
              <a:t>IR </a:t>
            </a:r>
            <a:r>
              <a:rPr lang="zh-CN" altLang="en-US" dirty="0">
                <a:solidFill>
                  <a:srgbClr val="0000FF"/>
                </a:solidFill>
                <a:latin typeface="Arial" panose="020B0604020202020204" pitchFamily="34" charset="0"/>
                <a:ea typeface="黑体" panose="02010609060101010101" pitchFamily="2" charset="-122"/>
              </a:rPr>
              <a:t>（已很少用）</a:t>
            </a:r>
            <a:r>
              <a:rPr lang="zh-CN" altLang="en-US" sz="2215" dirty="0"/>
              <a:t> </a:t>
            </a:r>
            <a:endParaRPr lang="zh-CN" altLang="en-US" sz="2215"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13" name="Rectangle 133"/>
          <p:cNvSpPr>
            <a:spLocks noGrp="1" noChangeArrowheads="1"/>
          </p:cNvSpPr>
          <p:nvPr>
            <p:ph type="title"/>
          </p:nvPr>
        </p:nvSpPr>
        <p:spPr/>
        <p:txBody>
          <a:bodyPr/>
          <a:lstStyle/>
          <a:p>
            <a:pPr algn="ctr"/>
            <a:r>
              <a:rPr lang="zh-CN" altLang="en-US" sz="3690" dirty="0"/>
              <a:t>几种常用的 </a:t>
            </a:r>
            <a:r>
              <a:rPr lang="en-US" altLang="zh-CN" sz="3690" dirty="0"/>
              <a:t>802.11 </a:t>
            </a:r>
            <a:r>
              <a:rPr lang="zh-CN" altLang="en-US" sz="3690" dirty="0"/>
              <a:t>无线局域网 </a:t>
            </a:r>
            <a:endParaRPr lang="zh-CN" altLang="en-US" sz="3690" dirty="0"/>
          </a:p>
        </p:txBody>
      </p:sp>
      <p:graphicFrame>
        <p:nvGraphicFramePr>
          <p:cNvPr id="2" name="表格 1"/>
          <p:cNvGraphicFramePr>
            <a:graphicFrameLocks noGrp="1"/>
          </p:cNvGraphicFramePr>
          <p:nvPr/>
        </p:nvGraphicFramePr>
        <p:xfrm>
          <a:off x="450929" y="1434932"/>
          <a:ext cx="8507730" cy="4319905"/>
        </p:xfrm>
        <a:graphic>
          <a:graphicData uri="http://schemas.openxmlformats.org/drawingml/2006/table">
            <a:tbl>
              <a:tblPr firstRow="1" firstCol="1" lastRow="1" lastCol="1" bandRow="1" bandCol="1">
                <a:tableStyleId>{5C22544A-7EE6-4342-B048-85BDC9FD1C3A}</a:tableStyleId>
              </a:tblPr>
              <a:tblGrid>
                <a:gridCol w="1196340"/>
                <a:gridCol w="1063625"/>
                <a:gridCol w="1196340"/>
                <a:gridCol w="1063625"/>
                <a:gridCol w="3987800"/>
              </a:tblGrid>
              <a:tr h="650240">
                <a:tc>
                  <a:txBody>
                    <a:bodyPr/>
                    <a:lstStyle/>
                    <a:p>
                      <a:pPr algn="ctr">
                        <a:lnSpc>
                          <a:spcPct val="100000"/>
                        </a:lnSpc>
                        <a:spcBef>
                          <a:spcPts val="0"/>
                        </a:spcBef>
                        <a:spcAft>
                          <a:spcPts val="0"/>
                        </a:spcAft>
                        <a:tabLst>
                          <a:tab pos="1752600" algn="l"/>
                        </a:tabLst>
                      </a:pPr>
                      <a:r>
                        <a:rPr lang="zh-CN" sz="2030" b="1" dirty="0">
                          <a:solidFill>
                            <a:schemeClr val="tx1"/>
                          </a:solidFill>
                          <a:effectLst/>
                          <a:latin typeface="+mn-lt"/>
                          <a:ea typeface="+mn-ea"/>
                        </a:rPr>
                        <a:t>标准</a:t>
                      </a:r>
                      <a:endParaRPr lang="zh-CN" sz="2030" b="1" dirty="0">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030" b="1">
                          <a:solidFill>
                            <a:schemeClr val="tx1"/>
                          </a:solidFill>
                          <a:effectLst/>
                          <a:latin typeface="+mn-lt"/>
                          <a:ea typeface="+mn-ea"/>
                        </a:rPr>
                        <a:t>频段</a:t>
                      </a:r>
                      <a:endParaRPr lang="zh-CN" sz="2030"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030" b="1">
                          <a:solidFill>
                            <a:schemeClr val="tx1"/>
                          </a:solidFill>
                          <a:effectLst/>
                          <a:latin typeface="+mn-lt"/>
                          <a:ea typeface="+mn-ea"/>
                        </a:rPr>
                        <a:t>数据速率</a:t>
                      </a:r>
                      <a:endParaRPr lang="zh-CN" sz="2030"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030" b="1">
                          <a:solidFill>
                            <a:schemeClr val="tx1"/>
                          </a:solidFill>
                          <a:effectLst/>
                          <a:latin typeface="+mn-lt"/>
                          <a:ea typeface="+mn-ea"/>
                        </a:rPr>
                        <a:t>物理层</a:t>
                      </a:r>
                      <a:endParaRPr lang="zh-CN" sz="2030"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030" b="1" dirty="0">
                          <a:solidFill>
                            <a:schemeClr val="tx1"/>
                          </a:solidFill>
                          <a:effectLst/>
                          <a:latin typeface="+mn-lt"/>
                          <a:ea typeface="+mn-ea"/>
                        </a:rPr>
                        <a:t>优缺点</a:t>
                      </a:r>
                      <a:endParaRPr lang="zh-CN" sz="2030"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611505">
                <a:tc>
                  <a:txBody>
                    <a:bodyPr/>
                    <a:lstStyle/>
                    <a:p>
                      <a:pPr algn="l">
                        <a:lnSpc>
                          <a:spcPct val="100000"/>
                        </a:lnSpc>
                        <a:spcBef>
                          <a:spcPts val="0"/>
                        </a:spcBef>
                        <a:spcAft>
                          <a:spcPts val="0"/>
                        </a:spcAft>
                        <a:tabLst>
                          <a:tab pos="1752600" algn="l"/>
                        </a:tabLst>
                      </a:pPr>
                      <a:r>
                        <a:rPr lang="en-US" sz="1845" b="1" dirty="0">
                          <a:solidFill>
                            <a:srgbClr val="000099"/>
                          </a:solidFill>
                          <a:effectLst/>
                          <a:latin typeface="+mn-lt"/>
                          <a:ea typeface="+mn-ea"/>
                        </a:rPr>
                        <a:t>802.11b</a:t>
                      </a:r>
                      <a:endParaRPr lang="zh-CN" sz="1845"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1845" b="1" dirty="0">
                          <a:solidFill>
                            <a:srgbClr val="000099"/>
                          </a:solidFill>
                          <a:effectLst/>
                          <a:latin typeface="+mn-lt"/>
                          <a:ea typeface="+mn-ea"/>
                        </a:rPr>
                        <a:t>(1999</a:t>
                      </a:r>
                      <a:r>
                        <a:rPr lang="zh-CN" sz="1845" b="1" dirty="0">
                          <a:solidFill>
                            <a:srgbClr val="000099"/>
                          </a:solidFill>
                          <a:effectLst/>
                          <a:latin typeface="+mn-lt"/>
                          <a:ea typeface="+mn-ea"/>
                        </a:rPr>
                        <a:t>年</a:t>
                      </a:r>
                      <a:r>
                        <a:rPr lang="en-US" sz="1845" b="1" dirty="0">
                          <a:solidFill>
                            <a:srgbClr val="000099"/>
                          </a:solidFill>
                          <a:effectLst/>
                          <a:latin typeface="+mn-lt"/>
                          <a:ea typeface="+mn-ea"/>
                        </a:rPr>
                        <a:t>)</a:t>
                      </a:r>
                      <a:endParaRPr lang="zh-CN" sz="1845" b="1" dirty="0">
                        <a:solidFill>
                          <a:srgbClr val="000099"/>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1845" b="1">
                          <a:solidFill>
                            <a:schemeClr val="tx1"/>
                          </a:solidFill>
                          <a:effectLst/>
                          <a:latin typeface="+mn-lt"/>
                          <a:ea typeface="+mn-ea"/>
                        </a:rPr>
                        <a:t>2.4 GHz</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1845" b="1">
                          <a:solidFill>
                            <a:schemeClr val="tx1"/>
                          </a:solidFill>
                          <a:effectLst/>
                          <a:latin typeface="+mn-lt"/>
                          <a:ea typeface="+mn-ea"/>
                        </a:rPr>
                        <a:t>最高</a:t>
                      </a:r>
                      <a:r>
                        <a:rPr lang="en-US" sz="1845" b="1">
                          <a:solidFill>
                            <a:schemeClr val="tx1"/>
                          </a:solidFill>
                          <a:effectLst/>
                          <a:latin typeface="+mn-lt"/>
                          <a:ea typeface="+mn-ea"/>
                        </a:rPr>
                        <a:t>11 Mbit/s</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1845" b="1">
                          <a:solidFill>
                            <a:schemeClr val="tx1"/>
                          </a:solidFill>
                          <a:effectLst/>
                          <a:latin typeface="+mn-lt"/>
                          <a:ea typeface="+mn-ea"/>
                        </a:rPr>
                        <a:t>扩频</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1845" b="1" dirty="0" smtClean="0">
                          <a:solidFill>
                            <a:schemeClr val="tx1"/>
                          </a:solidFill>
                          <a:effectLst/>
                          <a:latin typeface="+mn-lt"/>
                          <a:ea typeface="+mn-ea"/>
                        </a:rPr>
                        <a:t>最高</a:t>
                      </a:r>
                      <a:r>
                        <a:rPr lang="zh-CN" sz="1845" b="1" dirty="0">
                          <a:solidFill>
                            <a:schemeClr val="tx1"/>
                          </a:solidFill>
                          <a:effectLst/>
                          <a:latin typeface="+mn-lt"/>
                          <a:ea typeface="+mn-ea"/>
                        </a:rPr>
                        <a:t>数据率较低，价格最低，信号传播距离最远，且不易受</a:t>
                      </a:r>
                      <a:r>
                        <a:rPr lang="zh-CN" sz="1845" b="1" dirty="0" smtClean="0">
                          <a:solidFill>
                            <a:schemeClr val="tx1"/>
                          </a:solidFill>
                          <a:effectLst/>
                          <a:latin typeface="+mn-lt"/>
                          <a:ea typeface="+mn-ea"/>
                        </a:rPr>
                        <a:t>阻碍</a:t>
                      </a:r>
                      <a:r>
                        <a:rPr lang="zh-CN" altLang="en-US" sz="1845" b="1" dirty="0" smtClean="0">
                          <a:solidFill>
                            <a:schemeClr val="tx1"/>
                          </a:solidFill>
                          <a:effectLst/>
                          <a:latin typeface="+mn-lt"/>
                          <a:ea typeface="+mn-ea"/>
                        </a:rPr>
                        <a:t>。</a:t>
                      </a:r>
                      <a:endParaRPr lang="zh-CN" sz="184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6940">
                <a:tc>
                  <a:txBody>
                    <a:bodyPr/>
                    <a:lstStyle/>
                    <a:p>
                      <a:pPr algn="l">
                        <a:lnSpc>
                          <a:spcPct val="100000"/>
                        </a:lnSpc>
                        <a:spcBef>
                          <a:spcPts val="0"/>
                        </a:spcBef>
                        <a:spcAft>
                          <a:spcPts val="0"/>
                        </a:spcAft>
                        <a:tabLst>
                          <a:tab pos="1752600" algn="l"/>
                        </a:tabLst>
                      </a:pPr>
                      <a:r>
                        <a:rPr lang="en-US" sz="1845" b="1" dirty="0">
                          <a:solidFill>
                            <a:srgbClr val="000099"/>
                          </a:solidFill>
                          <a:effectLst/>
                          <a:latin typeface="+mn-lt"/>
                          <a:ea typeface="+mn-ea"/>
                        </a:rPr>
                        <a:t>802.11a</a:t>
                      </a:r>
                      <a:endParaRPr lang="zh-CN" sz="1845"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1845" b="1" dirty="0">
                          <a:solidFill>
                            <a:srgbClr val="000099"/>
                          </a:solidFill>
                          <a:effectLst/>
                          <a:latin typeface="+mn-lt"/>
                          <a:ea typeface="+mn-ea"/>
                        </a:rPr>
                        <a:t>(1999</a:t>
                      </a:r>
                      <a:r>
                        <a:rPr lang="zh-CN" sz="1845" b="1" dirty="0">
                          <a:solidFill>
                            <a:srgbClr val="000099"/>
                          </a:solidFill>
                          <a:effectLst/>
                          <a:latin typeface="+mn-lt"/>
                          <a:ea typeface="+mn-ea"/>
                        </a:rPr>
                        <a:t>年</a:t>
                      </a:r>
                      <a:r>
                        <a:rPr lang="en-US" sz="1845" b="1" dirty="0">
                          <a:solidFill>
                            <a:srgbClr val="000099"/>
                          </a:solidFill>
                          <a:effectLst/>
                          <a:latin typeface="+mn-lt"/>
                          <a:ea typeface="+mn-ea"/>
                        </a:rPr>
                        <a:t>)</a:t>
                      </a:r>
                      <a:endParaRPr lang="zh-CN" sz="1845" b="1" dirty="0">
                        <a:solidFill>
                          <a:srgbClr val="000099"/>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1845" b="1">
                          <a:solidFill>
                            <a:schemeClr val="tx1"/>
                          </a:solidFill>
                          <a:effectLst/>
                          <a:latin typeface="+mn-lt"/>
                          <a:ea typeface="+mn-ea"/>
                        </a:rPr>
                        <a:t>5 GHz</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1845" b="1" dirty="0">
                          <a:solidFill>
                            <a:schemeClr val="tx1"/>
                          </a:solidFill>
                          <a:effectLst/>
                          <a:latin typeface="+mn-lt"/>
                          <a:ea typeface="+mn-ea"/>
                        </a:rPr>
                        <a:t>最高</a:t>
                      </a:r>
                      <a:r>
                        <a:rPr lang="en-US" sz="1845" b="1" dirty="0">
                          <a:solidFill>
                            <a:schemeClr val="tx1"/>
                          </a:solidFill>
                          <a:effectLst/>
                          <a:latin typeface="+mn-lt"/>
                          <a:ea typeface="+mn-ea"/>
                        </a:rPr>
                        <a:t>54 Mbit/s</a:t>
                      </a:r>
                      <a:endParaRPr lang="zh-CN" sz="184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1845" b="1" dirty="0" smtClean="0">
                          <a:solidFill>
                            <a:schemeClr val="tx1"/>
                          </a:solidFill>
                          <a:effectLst/>
                          <a:latin typeface="+mn-lt"/>
                          <a:ea typeface="+mn-ea"/>
                        </a:rPr>
                        <a:t>OFDM</a:t>
                      </a:r>
                      <a:endParaRPr lang="zh-CN" sz="184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1845" b="1">
                          <a:solidFill>
                            <a:schemeClr val="tx1"/>
                          </a:solidFill>
                          <a:effectLst/>
                          <a:latin typeface="+mn-lt"/>
                          <a:ea typeface="+mn-ea"/>
                        </a:rPr>
                        <a:t>最高数据率较高，支持更多用户同时上网，价格最高，信号传播距离较短，且易受阻碍。</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8210">
                <a:tc>
                  <a:txBody>
                    <a:bodyPr/>
                    <a:lstStyle/>
                    <a:p>
                      <a:pPr algn="l">
                        <a:lnSpc>
                          <a:spcPct val="100000"/>
                        </a:lnSpc>
                        <a:spcBef>
                          <a:spcPts val="0"/>
                        </a:spcBef>
                        <a:spcAft>
                          <a:spcPts val="0"/>
                        </a:spcAft>
                        <a:tabLst>
                          <a:tab pos="1752600" algn="l"/>
                        </a:tabLst>
                      </a:pPr>
                      <a:r>
                        <a:rPr lang="en-US" sz="1845" b="1" dirty="0">
                          <a:solidFill>
                            <a:srgbClr val="000099"/>
                          </a:solidFill>
                          <a:effectLst/>
                          <a:latin typeface="+mn-lt"/>
                          <a:ea typeface="+mn-ea"/>
                        </a:rPr>
                        <a:t>802.11g</a:t>
                      </a:r>
                      <a:endParaRPr lang="zh-CN" sz="1845"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1845" b="1" dirty="0">
                          <a:solidFill>
                            <a:srgbClr val="000099"/>
                          </a:solidFill>
                          <a:effectLst/>
                          <a:latin typeface="+mn-lt"/>
                          <a:ea typeface="+mn-ea"/>
                        </a:rPr>
                        <a:t>(2003</a:t>
                      </a:r>
                      <a:r>
                        <a:rPr lang="zh-CN" sz="1845" b="1" dirty="0">
                          <a:solidFill>
                            <a:srgbClr val="000099"/>
                          </a:solidFill>
                          <a:effectLst/>
                          <a:latin typeface="+mn-lt"/>
                          <a:ea typeface="+mn-ea"/>
                        </a:rPr>
                        <a:t>年</a:t>
                      </a:r>
                      <a:r>
                        <a:rPr lang="en-US" sz="1845" b="1" dirty="0">
                          <a:solidFill>
                            <a:srgbClr val="000099"/>
                          </a:solidFill>
                          <a:effectLst/>
                          <a:latin typeface="+mn-lt"/>
                          <a:ea typeface="+mn-ea"/>
                        </a:rPr>
                        <a:t>)</a:t>
                      </a:r>
                      <a:endParaRPr lang="zh-CN" sz="1845" b="1" dirty="0">
                        <a:solidFill>
                          <a:srgbClr val="000099"/>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1845" b="1">
                          <a:solidFill>
                            <a:schemeClr val="tx1"/>
                          </a:solidFill>
                          <a:effectLst/>
                          <a:latin typeface="+mn-lt"/>
                          <a:ea typeface="+mn-ea"/>
                        </a:rPr>
                        <a:t>2.4 GHz</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1845" b="1">
                          <a:solidFill>
                            <a:schemeClr val="tx1"/>
                          </a:solidFill>
                          <a:effectLst/>
                          <a:latin typeface="+mn-lt"/>
                          <a:ea typeface="+mn-ea"/>
                        </a:rPr>
                        <a:t>最高</a:t>
                      </a:r>
                      <a:r>
                        <a:rPr lang="en-US" sz="1845" b="1">
                          <a:solidFill>
                            <a:schemeClr val="tx1"/>
                          </a:solidFill>
                          <a:effectLst/>
                          <a:latin typeface="+mn-lt"/>
                          <a:ea typeface="+mn-ea"/>
                        </a:rPr>
                        <a:t>54 Mbit/s</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1845" b="1">
                          <a:solidFill>
                            <a:schemeClr val="tx1"/>
                          </a:solidFill>
                          <a:effectLst/>
                          <a:latin typeface="+mn-lt"/>
                          <a:ea typeface="+mn-ea"/>
                        </a:rPr>
                        <a:t>OFDM</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1845" b="1">
                          <a:solidFill>
                            <a:schemeClr val="tx1"/>
                          </a:solidFill>
                          <a:effectLst/>
                          <a:latin typeface="+mn-lt"/>
                          <a:ea typeface="+mn-ea"/>
                        </a:rPr>
                        <a:t>最高数据率较高，支持更多用户同时上网，信号传播距离最远，且不易受阻碍，价格比</a:t>
                      </a:r>
                      <a:r>
                        <a:rPr lang="en-US" sz="1845" b="1">
                          <a:solidFill>
                            <a:schemeClr val="tx1"/>
                          </a:solidFill>
                          <a:effectLst/>
                          <a:latin typeface="+mn-lt"/>
                          <a:ea typeface="+mn-ea"/>
                        </a:rPr>
                        <a:t>802.11b</a:t>
                      </a:r>
                      <a:r>
                        <a:rPr lang="zh-CN" sz="1845" b="1">
                          <a:solidFill>
                            <a:schemeClr val="tx1"/>
                          </a:solidFill>
                          <a:effectLst/>
                          <a:latin typeface="+mn-lt"/>
                          <a:ea typeface="+mn-ea"/>
                        </a:rPr>
                        <a:t>贵。</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23010">
                <a:tc>
                  <a:txBody>
                    <a:bodyPr/>
                    <a:lstStyle/>
                    <a:p>
                      <a:pPr algn="l">
                        <a:lnSpc>
                          <a:spcPct val="100000"/>
                        </a:lnSpc>
                        <a:spcBef>
                          <a:spcPts val="0"/>
                        </a:spcBef>
                        <a:spcAft>
                          <a:spcPts val="0"/>
                        </a:spcAft>
                        <a:tabLst>
                          <a:tab pos="1752600" algn="l"/>
                        </a:tabLst>
                      </a:pPr>
                      <a:r>
                        <a:rPr lang="en-US" sz="1845" b="1" dirty="0">
                          <a:solidFill>
                            <a:srgbClr val="000099"/>
                          </a:solidFill>
                          <a:effectLst/>
                          <a:latin typeface="+mn-lt"/>
                          <a:ea typeface="+mn-ea"/>
                        </a:rPr>
                        <a:t>802.11n</a:t>
                      </a:r>
                      <a:endParaRPr lang="zh-CN" sz="1845"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1845" b="1" dirty="0">
                          <a:solidFill>
                            <a:srgbClr val="000099"/>
                          </a:solidFill>
                          <a:effectLst/>
                          <a:latin typeface="+mn-lt"/>
                          <a:ea typeface="+mn-ea"/>
                        </a:rPr>
                        <a:t>(2009</a:t>
                      </a:r>
                      <a:r>
                        <a:rPr lang="zh-CN" sz="1845" b="1" dirty="0">
                          <a:solidFill>
                            <a:srgbClr val="000099"/>
                          </a:solidFill>
                          <a:effectLst/>
                          <a:latin typeface="+mn-lt"/>
                          <a:ea typeface="+mn-ea"/>
                        </a:rPr>
                        <a:t>年</a:t>
                      </a:r>
                      <a:r>
                        <a:rPr lang="en-US" sz="1845" b="1" dirty="0">
                          <a:solidFill>
                            <a:srgbClr val="000099"/>
                          </a:solidFill>
                          <a:effectLst/>
                          <a:latin typeface="+mn-lt"/>
                          <a:ea typeface="+mn-ea"/>
                        </a:rPr>
                        <a:t>)</a:t>
                      </a:r>
                      <a:endParaRPr lang="zh-CN" sz="1845" b="1" dirty="0">
                        <a:solidFill>
                          <a:srgbClr val="000099"/>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1845" b="1" kern="100">
                          <a:solidFill>
                            <a:schemeClr val="tx1"/>
                          </a:solidFill>
                          <a:effectLst/>
                          <a:latin typeface="+mn-lt"/>
                          <a:ea typeface="+mn-ea"/>
                        </a:rPr>
                        <a:t>2.4 / 5 GHz</a:t>
                      </a:r>
                      <a:endParaRPr lang="zh-CN" sz="1845" b="1" kern="1050">
                        <a:solidFill>
                          <a:schemeClr val="tx1"/>
                        </a:solidFill>
                        <a:effectLst/>
                        <a:latin typeface="+mn-lt"/>
                        <a:ea typeface="+mn-ea"/>
                      </a:endParaRPr>
                    </a:p>
                    <a:p>
                      <a:pPr algn="l">
                        <a:lnSpc>
                          <a:spcPct val="100000"/>
                        </a:lnSpc>
                        <a:spcBef>
                          <a:spcPts val="0"/>
                        </a:spcBef>
                        <a:spcAft>
                          <a:spcPts val="0"/>
                        </a:spcAft>
                        <a:tabLst>
                          <a:tab pos="1752600" algn="l"/>
                        </a:tabLst>
                      </a:pPr>
                      <a:r>
                        <a:rPr lang="en-US" sz="1845" b="1">
                          <a:solidFill>
                            <a:schemeClr val="tx1"/>
                          </a:solidFill>
                          <a:effectLst/>
                          <a:latin typeface="+mn-lt"/>
                          <a:ea typeface="+mn-ea"/>
                        </a:rPr>
                        <a:t> </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1845" b="1" kern="100" spc="-10">
                          <a:solidFill>
                            <a:schemeClr val="tx1"/>
                          </a:solidFill>
                          <a:effectLst/>
                          <a:latin typeface="+mn-lt"/>
                          <a:ea typeface="+mn-ea"/>
                        </a:rPr>
                        <a:t>最高</a:t>
                      </a:r>
                      <a:r>
                        <a:rPr lang="en-US" sz="1845" b="1" kern="100" spc="-10">
                          <a:solidFill>
                            <a:schemeClr val="tx1"/>
                          </a:solidFill>
                          <a:effectLst/>
                          <a:latin typeface="+mn-lt"/>
                          <a:ea typeface="+mn-ea"/>
                        </a:rPr>
                        <a:t>600 Mbit/s</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1845" b="1" kern="100" dirty="0" smtClean="0">
                          <a:solidFill>
                            <a:schemeClr val="tx1"/>
                          </a:solidFill>
                          <a:effectLst/>
                          <a:latin typeface="+mn-lt"/>
                          <a:ea typeface="+mn-ea"/>
                        </a:rPr>
                        <a:t>MIMO</a:t>
                      </a:r>
                      <a:endParaRPr lang="zh-CN" sz="1845" b="1" kern="1050" dirty="0">
                        <a:solidFill>
                          <a:schemeClr val="tx1"/>
                        </a:solidFill>
                        <a:effectLst/>
                        <a:latin typeface="+mn-lt"/>
                        <a:ea typeface="+mn-ea"/>
                      </a:endParaRPr>
                    </a:p>
                    <a:p>
                      <a:pPr algn="l">
                        <a:lnSpc>
                          <a:spcPct val="100000"/>
                        </a:lnSpc>
                        <a:spcBef>
                          <a:spcPts val="0"/>
                        </a:spcBef>
                        <a:spcAft>
                          <a:spcPts val="0"/>
                        </a:spcAft>
                        <a:tabLst>
                          <a:tab pos="1752600" algn="l"/>
                        </a:tabLst>
                      </a:pPr>
                      <a:r>
                        <a:rPr lang="en-US" sz="1845" b="1" dirty="0">
                          <a:solidFill>
                            <a:schemeClr val="tx1"/>
                          </a:solidFill>
                          <a:effectLst/>
                          <a:latin typeface="+mn-lt"/>
                          <a:ea typeface="+mn-ea"/>
                        </a:rPr>
                        <a:t>OFDM</a:t>
                      </a:r>
                      <a:endParaRPr lang="zh-CN" sz="184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zh-CN" sz="1845" b="1" kern="1050" dirty="0">
                          <a:solidFill>
                            <a:schemeClr val="tx1"/>
                          </a:solidFill>
                          <a:effectLst/>
                          <a:latin typeface="+mn-lt"/>
                          <a:ea typeface="+mn-ea"/>
                        </a:rPr>
                        <a:t>使用多个发射和接收天线达到更高的数据</a:t>
                      </a:r>
                      <a:r>
                        <a:rPr lang="zh-CN" sz="1845" b="1" kern="1050" dirty="0" smtClean="0">
                          <a:solidFill>
                            <a:schemeClr val="tx1"/>
                          </a:solidFill>
                          <a:effectLst/>
                          <a:latin typeface="+mn-lt"/>
                          <a:ea typeface="+mn-ea"/>
                        </a:rPr>
                        <a:t>传输率</a:t>
                      </a:r>
                      <a:r>
                        <a:rPr lang="zh-CN" altLang="en-US" sz="1845" b="1" kern="1050" dirty="0" smtClean="0">
                          <a:solidFill>
                            <a:schemeClr val="tx1"/>
                          </a:solidFill>
                          <a:effectLst/>
                          <a:latin typeface="+mn-lt"/>
                          <a:ea typeface="+mn-ea"/>
                        </a:rPr>
                        <a:t>。</a:t>
                      </a:r>
                      <a:r>
                        <a:rPr lang="zh-CN" sz="1845" b="1" dirty="0" smtClean="0">
                          <a:solidFill>
                            <a:schemeClr val="tx1"/>
                          </a:solidFill>
                          <a:effectLst/>
                          <a:latin typeface="+mn-lt"/>
                          <a:ea typeface="+mn-ea"/>
                        </a:rPr>
                        <a:t>当</a:t>
                      </a:r>
                      <a:r>
                        <a:rPr lang="zh-CN" sz="1845" b="1" dirty="0">
                          <a:solidFill>
                            <a:schemeClr val="tx1"/>
                          </a:solidFill>
                          <a:effectLst/>
                          <a:latin typeface="+mn-lt"/>
                          <a:ea typeface="+mn-ea"/>
                        </a:rPr>
                        <a:t>使用双倍带宽</a:t>
                      </a:r>
                      <a:r>
                        <a:rPr lang="en-US" sz="1845" b="1" dirty="0">
                          <a:solidFill>
                            <a:schemeClr val="tx1"/>
                          </a:solidFill>
                          <a:effectLst/>
                          <a:latin typeface="+mn-lt"/>
                          <a:ea typeface="+mn-ea"/>
                        </a:rPr>
                        <a:t>(40 MHz)</a:t>
                      </a:r>
                      <a:r>
                        <a:rPr lang="zh-CN" sz="1845" b="1" dirty="0">
                          <a:solidFill>
                            <a:schemeClr val="tx1"/>
                          </a:solidFill>
                          <a:effectLst/>
                          <a:latin typeface="+mn-lt"/>
                          <a:ea typeface="+mn-ea"/>
                        </a:rPr>
                        <a:t>时速率可达</a:t>
                      </a:r>
                      <a:r>
                        <a:rPr lang="en-US" sz="1845" b="1" dirty="0">
                          <a:solidFill>
                            <a:schemeClr val="tx1"/>
                          </a:solidFill>
                          <a:effectLst/>
                          <a:latin typeface="+mn-lt"/>
                          <a:ea typeface="+mn-ea"/>
                        </a:rPr>
                        <a:t>600 Mbit/s</a:t>
                      </a:r>
                      <a:r>
                        <a:rPr lang="zh-CN" sz="1845" b="1" dirty="0">
                          <a:solidFill>
                            <a:schemeClr val="tx1"/>
                          </a:solidFill>
                          <a:effectLst/>
                          <a:latin typeface="+mn-lt"/>
                          <a:ea typeface="+mn-ea"/>
                        </a:rPr>
                        <a:t>。</a:t>
                      </a:r>
                      <a:endParaRPr lang="zh-CN" sz="184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pic>
        <p:nvPicPr>
          <p:cNvPr id="48132" name="图片 520196" descr="MCj03386840000[1]">
            <a:hlinkClick r:id="rId1"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6" name="Rectangle 6"/>
          <p:cNvSpPr>
            <a:spLocks noGrp="1" noChangeArrowheads="1"/>
          </p:cNvSpPr>
          <p:nvPr>
            <p:ph type="title"/>
          </p:nvPr>
        </p:nvSpPr>
        <p:spPr/>
        <p:txBody>
          <a:bodyPr/>
          <a:lstStyle/>
          <a:p>
            <a:r>
              <a:rPr lang="en-US" altLang="zh-CN" sz="3690" dirty="0"/>
              <a:t>9.1.3  </a:t>
            </a:r>
            <a:r>
              <a:rPr lang="en-US" altLang="zh-CN" sz="3690" dirty="0" smtClean="0"/>
              <a:t>802.11</a:t>
            </a:r>
            <a:r>
              <a:rPr lang="zh-CN" altLang="en-US" sz="3690" dirty="0" smtClean="0"/>
              <a:t>局域网</a:t>
            </a:r>
            <a:r>
              <a:rPr lang="zh-CN" altLang="en-US" sz="3690" dirty="0"/>
              <a:t>的 </a:t>
            </a:r>
            <a:r>
              <a:rPr lang="en-US" altLang="zh-CN" sz="3690" dirty="0"/>
              <a:t>MAC </a:t>
            </a:r>
            <a:r>
              <a:rPr lang="zh-CN" altLang="en-US" sz="3690" dirty="0"/>
              <a:t>层</a:t>
            </a:r>
            <a:r>
              <a:rPr lang="zh-CN" altLang="en-US" sz="3690" dirty="0" smtClean="0"/>
              <a:t>协议</a:t>
            </a:r>
            <a:endParaRPr lang="zh-CN" altLang="en-US" sz="3690" dirty="0"/>
          </a:p>
        </p:txBody>
      </p:sp>
      <p:sp>
        <p:nvSpPr>
          <p:cNvPr id="307209" name="Rectangle 9"/>
          <p:cNvSpPr>
            <a:spLocks noGrp="1" noChangeArrowheads="1"/>
          </p:cNvSpPr>
          <p:nvPr>
            <p:ph idx="1"/>
          </p:nvPr>
        </p:nvSpPr>
        <p:spPr/>
        <p:txBody>
          <a:bodyPr/>
          <a:lstStyle/>
          <a:p>
            <a:pPr>
              <a:buNone/>
            </a:pPr>
            <a:r>
              <a:rPr lang="en-US" altLang="zh-CN" sz="3690" dirty="0">
                <a:solidFill>
                  <a:srgbClr val="333399"/>
                </a:solidFill>
                <a:latin typeface="+mj-lt"/>
                <a:ea typeface="+mj-ea"/>
                <a:cs typeface="+mj-cs"/>
              </a:rPr>
              <a:t>1. CSMA/CA </a:t>
            </a:r>
            <a:r>
              <a:rPr lang="zh-CN" altLang="en-US" sz="3690" dirty="0">
                <a:solidFill>
                  <a:srgbClr val="333399"/>
                </a:solidFill>
                <a:latin typeface="+mj-lt"/>
                <a:ea typeface="+mj-ea"/>
                <a:cs typeface="+mj-cs"/>
              </a:rPr>
              <a:t>协议 </a:t>
            </a:r>
            <a:endParaRPr lang="en-US" altLang="zh-CN" sz="3690" dirty="0">
              <a:solidFill>
                <a:srgbClr val="333399"/>
              </a:solidFill>
              <a:latin typeface="+mj-lt"/>
              <a:ea typeface="+mj-ea"/>
              <a:cs typeface="+mj-cs"/>
            </a:endParaRPr>
          </a:p>
          <a:p>
            <a:pPr>
              <a:lnSpc>
                <a:spcPct val="120000"/>
              </a:lnSpc>
            </a:pPr>
            <a:r>
              <a:rPr lang="zh-CN" altLang="en-US" sz="2585" dirty="0" smtClean="0"/>
              <a:t>无线局域网不能</a:t>
            </a:r>
            <a:r>
              <a:rPr lang="zh-CN" altLang="en-US" sz="2585" dirty="0"/>
              <a:t>简单地搬用 </a:t>
            </a:r>
            <a:r>
              <a:rPr lang="en-US" altLang="zh-CN" sz="2585" dirty="0"/>
              <a:t>CSMA/CD </a:t>
            </a:r>
            <a:r>
              <a:rPr lang="zh-CN" altLang="en-US" sz="2585" dirty="0" smtClean="0"/>
              <a:t>协议</a:t>
            </a:r>
            <a:r>
              <a:rPr lang="zh-CN" altLang="en-US" sz="2585" dirty="0"/>
              <a:t>。这里主要有两个</a:t>
            </a:r>
            <a:r>
              <a:rPr lang="zh-CN" altLang="en-US" sz="2585" dirty="0" smtClean="0"/>
              <a:t>原因：</a:t>
            </a:r>
            <a:endParaRPr lang="zh-CN" altLang="en-US" sz="2585" dirty="0"/>
          </a:p>
          <a:p>
            <a:pPr lvl="1">
              <a:lnSpc>
                <a:spcPct val="120000"/>
              </a:lnSpc>
            </a:pPr>
            <a:r>
              <a:rPr lang="zh-CN" altLang="zh-CN" sz="2215" dirty="0"/>
              <a:t>“碰撞检测”</a:t>
            </a:r>
            <a:r>
              <a:rPr lang="zh-CN" altLang="en-US" sz="2215" dirty="0" smtClean="0"/>
              <a:t>要求</a:t>
            </a:r>
            <a:r>
              <a:rPr lang="zh-CN" altLang="en-US" sz="2215" dirty="0"/>
              <a:t>一个站点在发送本站数据的同时，还必须不间断地检测信道</a:t>
            </a:r>
            <a:r>
              <a:rPr lang="zh-CN" altLang="en-US" sz="2215" dirty="0" smtClean="0"/>
              <a:t>，但</a:t>
            </a:r>
            <a:r>
              <a:rPr lang="zh-CN" altLang="zh-CN" sz="2215" dirty="0" smtClean="0"/>
              <a:t>接收</a:t>
            </a:r>
            <a:r>
              <a:rPr lang="zh-CN" altLang="zh-CN" sz="2215" dirty="0"/>
              <a:t>到的信号强度往往会远远小于发送信号的</a:t>
            </a:r>
            <a:r>
              <a:rPr lang="zh-CN" altLang="zh-CN" sz="2215" dirty="0" smtClean="0"/>
              <a:t>强度</a:t>
            </a:r>
            <a:r>
              <a:rPr lang="zh-CN" altLang="en-US" sz="2215" dirty="0" smtClean="0"/>
              <a:t>，在</a:t>
            </a:r>
            <a:r>
              <a:rPr lang="zh-CN" altLang="en-US" sz="2215" dirty="0"/>
              <a:t>无线局域网的设备中要实现这种功能就</a:t>
            </a:r>
            <a:r>
              <a:rPr lang="zh-CN" altLang="en-US" sz="2215" dirty="0">
                <a:solidFill>
                  <a:srgbClr val="FF0000"/>
                </a:solidFill>
              </a:rPr>
              <a:t>花费过大。</a:t>
            </a:r>
            <a:endParaRPr lang="zh-CN" altLang="en-US" sz="2215" dirty="0">
              <a:solidFill>
                <a:srgbClr val="FF0000"/>
              </a:solidFill>
            </a:endParaRPr>
          </a:p>
          <a:p>
            <a:pPr lvl="1">
              <a:lnSpc>
                <a:spcPct val="120000"/>
              </a:lnSpc>
            </a:pPr>
            <a:r>
              <a:rPr lang="zh-CN" altLang="en-US" sz="2215" dirty="0" smtClean="0"/>
              <a:t>即使能够</a:t>
            </a:r>
            <a:r>
              <a:rPr lang="zh-CN" altLang="en-US" sz="2215" dirty="0"/>
              <a:t>实现碰撞检测的功能，</a:t>
            </a:r>
            <a:r>
              <a:rPr lang="zh-CN" altLang="en-US" sz="2215" dirty="0" smtClean="0"/>
              <a:t>并且在</a:t>
            </a:r>
            <a:r>
              <a:rPr lang="zh-CN" altLang="en-US" sz="2215" dirty="0"/>
              <a:t>发送数据时检测到信道是空闲</a:t>
            </a:r>
            <a:r>
              <a:rPr lang="zh-CN" altLang="en-US" sz="2215" dirty="0" smtClean="0"/>
              <a:t>的时候，</a:t>
            </a:r>
            <a:r>
              <a:rPr lang="zh-CN" altLang="en-US" sz="2215" dirty="0"/>
              <a:t>在接收端仍然有</a:t>
            </a:r>
            <a:r>
              <a:rPr lang="zh-CN" altLang="en-US" sz="2215" dirty="0">
                <a:solidFill>
                  <a:srgbClr val="FF0000"/>
                </a:solidFill>
              </a:rPr>
              <a:t>可能发生碰撞。  </a:t>
            </a:r>
            <a:endParaRPr lang="zh-CN" altLang="en-US" sz="2215"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4" name="Rectangle 6"/>
          <p:cNvSpPr>
            <a:spLocks noGrp="1" noChangeArrowheads="1"/>
          </p:cNvSpPr>
          <p:nvPr>
            <p:ph type="title"/>
          </p:nvPr>
        </p:nvSpPr>
        <p:spPr/>
        <p:txBody>
          <a:bodyPr/>
          <a:lstStyle/>
          <a:p>
            <a:pPr algn="ctr"/>
            <a:r>
              <a:rPr lang="zh-CN" altLang="en-US"/>
              <a:t>无线局域网的特殊问题 </a:t>
            </a:r>
            <a:endParaRPr lang="zh-CN" altLang="en-US"/>
          </a:p>
        </p:txBody>
      </p:sp>
      <p:sp>
        <p:nvSpPr>
          <p:cNvPr id="309327" name="Text Box 79"/>
          <p:cNvSpPr txBox="1">
            <a:spLocks noChangeArrowheads="1"/>
          </p:cNvSpPr>
          <p:nvPr/>
        </p:nvSpPr>
        <p:spPr bwMode="auto">
          <a:xfrm>
            <a:off x="672067" y="5299381"/>
            <a:ext cx="8047990" cy="807720"/>
          </a:xfrm>
          <a:prstGeom prst="rect">
            <a:avLst/>
          </a:prstGeom>
          <a:solidFill>
            <a:srgbClr val="FFFF66"/>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000099"/>
                </a:solidFill>
                <a:latin typeface="+mn-lt"/>
                <a:ea typeface="+mn-ea"/>
              </a:rPr>
              <a:t>当 </a:t>
            </a:r>
            <a:r>
              <a:rPr kumimoji="1" lang="en-US" altLang="zh-CN" sz="2585" b="1" dirty="0">
                <a:solidFill>
                  <a:srgbClr val="000099"/>
                </a:solidFill>
                <a:latin typeface="+mn-lt"/>
                <a:ea typeface="+mn-ea"/>
              </a:rPr>
              <a:t>A </a:t>
            </a:r>
            <a:r>
              <a:rPr kumimoji="1" lang="zh-CN" altLang="en-US" sz="2585" b="1" dirty="0">
                <a:solidFill>
                  <a:srgbClr val="000099"/>
                </a:solidFill>
                <a:latin typeface="+mn-lt"/>
                <a:ea typeface="+mn-ea"/>
              </a:rPr>
              <a:t>和 </a:t>
            </a:r>
            <a:r>
              <a:rPr kumimoji="1" lang="en-US" altLang="zh-CN" sz="2585" b="1" dirty="0">
                <a:solidFill>
                  <a:srgbClr val="000099"/>
                </a:solidFill>
                <a:latin typeface="+mn-lt"/>
                <a:ea typeface="+mn-ea"/>
              </a:rPr>
              <a:t>C </a:t>
            </a:r>
            <a:r>
              <a:rPr kumimoji="1" lang="zh-CN" altLang="en-US" sz="2585" b="1" dirty="0">
                <a:solidFill>
                  <a:srgbClr val="000099"/>
                </a:solidFill>
                <a:latin typeface="+mn-lt"/>
                <a:ea typeface="+mn-ea"/>
              </a:rPr>
              <a:t>检测不到无线信号时，都以为 </a:t>
            </a:r>
            <a:r>
              <a:rPr kumimoji="1" lang="en-US" altLang="zh-CN" sz="2585" b="1" dirty="0">
                <a:solidFill>
                  <a:srgbClr val="000099"/>
                </a:solidFill>
                <a:latin typeface="+mn-lt"/>
                <a:ea typeface="+mn-ea"/>
              </a:rPr>
              <a:t>B </a:t>
            </a:r>
            <a:r>
              <a:rPr kumimoji="1" lang="zh-CN" altLang="en-US" sz="2585" b="1" dirty="0">
                <a:solidFill>
                  <a:srgbClr val="000099"/>
                </a:solidFill>
                <a:latin typeface="+mn-lt"/>
                <a:ea typeface="+mn-ea"/>
              </a:rPr>
              <a:t>是空闲的，</a:t>
            </a:r>
            <a:endParaRPr kumimoji="1" lang="zh-CN" altLang="en-US" sz="2585" b="1" dirty="0">
              <a:solidFill>
                <a:srgbClr val="000099"/>
              </a:solidFill>
              <a:latin typeface="+mn-lt"/>
              <a:ea typeface="+mn-ea"/>
            </a:endParaRPr>
          </a:p>
          <a:p>
            <a:pPr algn="ctr"/>
            <a:r>
              <a:rPr kumimoji="1" lang="zh-CN" altLang="en-US" sz="2585" b="1" dirty="0">
                <a:solidFill>
                  <a:srgbClr val="000099"/>
                </a:solidFill>
                <a:latin typeface="+mn-lt"/>
                <a:ea typeface="+mn-ea"/>
              </a:rPr>
              <a:t>因而都向 </a:t>
            </a:r>
            <a:r>
              <a:rPr kumimoji="1" lang="en-US" altLang="zh-CN" sz="2585" b="1" dirty="0">
                <a:solidFill>
                  <a:srgbClr val="000099"/>
                </a:solidFill>
                <a:latin typeface="+mn-lt"/>
                <a:ea typeface="+mn-ea"/>
              </a:rPr>
              <a:t>B </a:t>
            </a:r>
            <a:r>
              <a:rPr kumimoji="1" lang="zh-CN" altLang="en-US" sz="2585" b="1" dirty="0">
                <a:solidFill>
                  <a:srgbClr val="000099"/>
                </a:solidFill>
                <a:latin typeface="+mn-lt"/>
                <a:ea typeface="+mn-ea"/>
              </a:rPr>
              <a:t>发送数据，结果发生碰撞。</a:t>
            </a:r>
            <a:endParaRPr kumimoji="1" lang="zh-CN" altLang="en-US" sz="2585" b="1" dirty="0">
              <a:solidFill>
                <a:srgbClr val="000099"/>
              </a:solidFill>
              <a:latin typeface="+mn-lt"/>
              <a:ea typeface="+mn-ea"/>
            </a:endParaRPr>
          </a:p>
        </p:txBody>
      </p:sp>
      <p:sp>
        <p:nvSpPr>
          <p:cNvPr id="309333" name="Text Box 85"/>
          <p:cNvSpPr txBox="1">
            <a:spLocks noChangeArrowheads="1"/>
          </p:cNvSpPr>
          <p:nvPr/>
        </p:nvSpPr>
        <p:spPr bwMode="auto">
          <a:xfrm>
            <a:off x="529093" y="437898"/>
            <a:ext cx="8163980" cy="910590"/>
          </a:xfrm>
          <a:prstGeom prst="rect">
            <a:avLst/>
          </a:prstGeom>
          <a:solidFill>
            <a:srgbClr val="00FFFF"/>
          </a:solidFill>
          <a:ln w="9525">
            <a:solidFill>
              <a:srgbClr val="333399"/>
            </a:solidFill>
            <a:miter lim="800000"/>
          </a:ln>
          <a:effectLst/>
        </p:spPr>
        <p:txBody>
          <a:bodyPr wrap="square">
            <a:spAutoFit/>
          </a:bodyPr>
          <a:lstStyle/>
          <a:p>
            <a:pPr algn="ctr"/>
            <a:r>
              <a:rPr lang="zh-CN" altLang="en-US" sz="2955" b="1" dirty="0">
                <a:solidFill>
                  <a:srgbClr val="333399"/>
                </a:solidFill>
                <a:latin typeface="+mn-lt"/>
                <a:ea typeface="+mn-ea"/>
              </a:rPr>
              <a:t>这种未能检测出媒体上已存在的信号的问题</a:t>
            </a:r>
            <a:endParaRPr lang="zh-CN" altLang="en-US" sz="2955" b="1" dirty="0">
              <a:solidFill>
                <a:srgbClr val="333399"/>
              </a:solidFill>
              <a:latin typeface="+mn-lt"/>
              <a:ea typeface="+mn-ea"/>
            </a:endParaRPr>
          </a:p>
          <a:p>
            <a:pPr algn="ctr"/>
            <a:r>
              <a:rPr lang="zh-CN" altLang="en-US" sz="2955" b="1" dirty="0">
                <a:solidFill>
                  <a:srgbClr val="333399"/>
                </a:solidFill>
                <a:latin typeface="+mn-lt"/>
                <a:ea typeface="+mn-ea"/>
              </a:rPr>
              <a:t>叫做</a:t>
            </a:r>
            <a:r>
              <a:rPr lang="zh-CN" altLang="en-US" sz="2955" b="1" dirty="0">
                <a:solidFill>
                  <a:srgbClr val="FF0000"/>
                </a:solidFill>
                <a:latin typeface="+mn-lt"/>
                <a:ea typeface="+mn-ea"/>
              </a:rPr>
              <a:t>隐蔽站问题</a:t>
            </a:r>
            <a:r>
              <a:rPr lang="en-US" altLang="zh-CN" sz="2955" b="1" dirty="0">
                <a:solidFill>
                  <a:srgbClr val="333399"/>
                </a:solidFill>
                <a:latin typeface="+mn-lt"/>
                <a:ea typeface="+mn-ea"/>
              </a:rPr>
              <a:t>(hidden station problem) </a:t>
            </a:r>
            <a:endParaRPr lang="en-US" altLang="zh-CN" sz="2955" b="1" dirty="0">
              <a:solidFill>
                <a:srgbClr val="333399"/>
              </a:solidFill>
              <a:latin typeface="+mn-lt"/>
              <a:ea typeface="+mn-ea"/>
            </a:endParaRPr>
          </a:p>
        </p:txBody>
      </p:sp>
      <p:grpSp>
        <p:nvGrpSpPr>
          <p:cNvPr id="3" name="组合 2"/>
          <p:cNvGrpSpPr/>
          <p:nvPr/>
        </p:nvGrpSpPr>
        <p:grpSpPr>
          <a:xfrm>
            <a:off x="4346022" y="1767277"/>
            <a:ext cx="3392262" cy="3411942"/>
            <a:chOff x="4680519" y="1628800"/>
            <a:chExt cx="3548941" cy="3696270"/>
          </a:xfrm>
        </p:grpSpPr>
        <p:sp>
          <p:nvSpPr>
            <p:cNvPr id="309334" name="Oval 86"/>
            <p:cNvSpPr>
              <a:spLocks noChangeArrowheads="1"/>
            </p:cNvSpPr>
            <p:nvPr/>
          </p:nvSpPr>
          <p:spPr bwMode="auto">
            <a:xfrm>
              <a:off x="4772679" y="2310408"/>
              <a:ext cx="3456781" cy="3014662"/>
            </a:xfrm>
            <a:prstGeom prst="ellipse">
              <a:avLst/>
            </a:prstGeom>
            <a:solidFill>
              <a:srgbClr val="FFFF99"/>
            </a:solidFill>
            <a:ln w="19050">
              <a:solidFill>
                <a:schemeClr val="tx2"/>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37" name="Text Box 89"/>
            <p:cNvSpPr txBox="1">
              <a:spLocks noChangeArrowheads="1"/>
            </p:cNvSpPr>
            <p:nvPr/>
          </p:nvSpPr>
          <p:spPr bwMode="auto">
            <a:xfrm>
              <a:off x="4680519" y="1628800"/>
              <a:ext cx="1967742" cy="39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215" b="1" dirty="0">
                  <a:solidFill>
                    <a:srgbClr val="000099"/>
                  </a:solidFill>
                  <a:latin typeface="+mn-lt"/>
                  <a:ea typeface="+mn-ea"/>
                </a:rPr>
                <a:t>C </a:t>
              </a:r>
              <a:r>
                <a:rPr kumimoji="1" lang="zh-CN" altLang="en-US" sz="2215" b="1" dirty="0">
                  <a:solidFill>
                    <a:srgbClr val="000099"/>
                  </a:solidFill>
                  <a:latin typeface="+mn-lt"/>
                  <a:ea typeface="+mn-ea"/>
                </a:rPr>
                <a:t>的作用范围</a:t>
              </a:r>
              <a:endParaRPr kumimoji="1" lang="zh-CN" altLang="en-US" sz="2215" b="1" dirty="0">
                <a:solidFill>
                  <a:srgbClr val="000099"/>
                </a:solidFill>
                <a:latin typeface="+mn-lt"/>
                <a:ea typeface="+mn-ea"/>
              </a:endParaRPr>
            </a:p>
          </p:txBody>
        </p:sp>
        <p:sp>
          <p:nvSpPr>
            <p:cNvPr id="309387" name="Line 139"/>
            <p:cNvSpPr>
              <a:spLocks noChangeShapeType="1"/>
            </p:cNvSpPr>
            <p:nvPr/>
          </p:nvSpPr>
          <p:spPr bwMode="auto">
            <a:xfrm>
              <a:off x="5169024" y="2060848"/>
              <a:ext cx="424788" cy="390525"/>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sp>
        <p:nvSpPr>
          <p:cNvPr id="309340" name="Text Box 92"/>
          <p:cNvSpPr txBox="1">
            <a:spLocks noChangeArrowheads="1"/>
          </p:cNvSpPr>
          <p:nvPr/>
        </p:nvSpPr>
        <p:spPr bwMode="auto">
          <a:xfrm>
            <a:off x="5941234" y="4027426"/>
            <a:ext cx="38671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a:solidFill>
                  <a:srgbClr val="000099"/>
                </a:solidFill>
                <a:latin typeface="+mn-lt"/>
                <a:ea typeface="+mn-ea"/>
              </a:rPr>
              <a:t>C</a:t>
            </a:r>
            <a:endParaRPr kumimoji="1" lang="en-US" altLang="zh-CN" sz="2215" b="1">
              <a:solidFill>
                <a:srgbClr val="000099"/>
              </a:solidFill>
              <a:latin typeface="+mn-lt"/>
              <a:ea typeface="+mn-ea"/>
            </a:endParaRPr>
          </a:p>
        </p:txBody>
      </p:sp>
      <p:sp>
        <p:nvSpPr>
          <p:cNvPr id="309341" name="Text Box 93"/>
          <p:cNvSpPr txBox="1">
            <a:spLocks noChangeArrowheads="1"/>
          </p:cNvSpPr>
          <p:nvPr/>
        </p:nvSpPr>
        <p:spPr bwMode="auto">
          <a:xfrm>
            <a:off x="7347759" y="4027426"/>
            <a:ext cx="38671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a:solidFill>
                  <a:srgbClr val="000099"/>
                </a:solidFill>
                <a:latin typeface="+mn-lt"/>
                <a:ea typeface="+mn-ea"/>
              </a:rPr>
              <a:t>D</a:t>
            </a:r>
            <a:endParaRPr kumimoji="1" lang="en-US" altLang="zh-CN" sz="2215" b="1">
              <a:solidFill>
                <a:srgbClr val="000099"/>
              </a:solidFill>
              <a:latin typeface="+mn-lt"/>
              <a:ea typeface="+mn-ea"/>
            </a:endParaRPr>
          </a:p>
        </p:txBody>
      </p:sp>
      <p:grpSp>
        <p:nvGrpSpPr>
          <p:cNvPr id="309364" name="Group 116"/>
          <p:cNvGrpSpPr/>
          <p:nvPr/>
        </p:nvGrpSpPr>
        <p:grpSpPr bwMode="auto">
          <a:xfrm>
            <a:off x="7085821" y="3527731"/>
            <a:ext cx="809625" cy="505557"/>
            <a:chOff x="762" y="2391"/>
            <a:chExt cx="423" cy="312"/>
          </a:xfrm>
        </p:grpSpPr>
        <p:grpSp>
          <p:nvGrpSpPr>
            <p:cNvPr id="309365" name="Group 117"/>
            <p:cNvGrpSpPr/>
            <p:nvPr/>
          </p:nvGrpSpPr>
          <p:grpSpPr bwMode="auto">
            <a:xfrm>
              <a:off x="867" y="2432"/>
              <a:ext cx="318" cy="271"/>
              <a:chOff x="657" y="1570"/>
              <a:chExt cx="318" cy="311"/>
            </a:xfrm>
          </p:grpSpPr>
          <p:sp>
            <p:nvSpPr>
              <p:cNvPr id="309366" name="Line 118"/>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09367" name="Picture 119"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68" name="Group 120"/>
            <p:cNvGrpSpPr/>
            <p:nvPr/>
          </p:nvGrpSpPr>
          <p:grpSpPr bwMode="auto">
            <a:xfrm>
              <a:off x="762" y="2391"/>
              <a:ext cx="306" cy="90"/>
              <a:chOff x="748" y="2251"/>
              <a:chExt cx="306" cy="90"/>
            </a:xfrm>
          </p:grpSpPr>
          <p:sp>
            <p:nvSpPr>
              <p:cNvPr id="309369" name="AutoShape 12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70" name="AutoShape 12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71" name="AutoShape 12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72" name="AutoShape 12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73" name="AutoShape 12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74" name="AutoShape 12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309375" name="Group 127"/>
          <p:cNvGrpSpPr/>
          <p:nvPr/>
        </p:nvGrpSpPr>
        <p:grpSpPr bwMode="auto">
          <a:xfrm>
            <a:off x="5699934" y="3527731"/>
            <a:ext cx="809625" cy="505557"/>
            <a:chOff x="762" y="2391"/>
            <a:chExt cx="423" cy="312"/>
          </a:xfrm>
        </p:grpSpPr>
        <p:grpSp>
          <p:nvGrpSpPr>
            <p:cNvPr id="309376" name="Group 128"/>
            <p:cNvGrpSpPr/>
            <p:nvPr/>
          </p:nvGrpSpPr>
          <p:grpSpPr bwMode="auto">
            <a:xfrm>
              <a:off x="867" y="2432"/>
              <a:ext cx="318" cy="271"/>
              <a:chOff x="657" y="1570"/>
              <a:chExt cx="318" cy="311"/>
            </a:xfrm>
          </p:grpSpPr>
          <p:sp>
            <p:nvSpPr>
              <p:cNvPr id="309377" name="Line 129"/>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09378" name="Picture 130"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79" name="Group 131"/>
            <p:cNvGrpSpPr/>
            <p:nvPr/>
          </p:nvGrpSpPr>
          <p:grpSpPr bwMode="auto">
            <a:xfrm>
              <a:off x="762" y="2391"/>
              <a:ext cx="306" cy="90"/>
              <a:chOff x="748" y="2251"/>
              <a:chExt cx="306" cy="90"/>
            </a:xfrm>
          </p:grpSpPr>
          <p:sp>
            <p:nvSpPr>
              <p:cNvPr id="309380" name="AutoShape 13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81" name="AutoShape 13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82" name="AutoShape 13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83" name="AutoShape 13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84" name="AutoShape 13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85" name="AutoShape 13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2" name="组合 1"/>
          <p:cNvGrpSpPr/>
          <p:nvPr/>
        </p:nvGrpSpPr>
        <p:grpSpPr>
          <a:xfrm>
            <a:off x="1510522" y="1767277"/>
            <a:ext cx="3535363" cy="3411942"/>
            <a:chOff x="1482718" y="1628800"/>
            <a:chExt cx="3829977" cy="3696270"/>
          </a:xfrm>
        </p:grpSpPr>
        <p:sp>
          <p:nvSpPr>
            <p:cNvPr id="309335" name="Text Box 87"/>
            <p:cNvSpPr txBox="1">
              <a:spLocks noChangeArrowheads="1"/>
            </p:cNvSpPr>
            <p:nvPr/>
          </p:nvSpPr>
          <p:spPr bwMode="auto">
            <a:xfrm>
              <a:off x="1482718" y="1628800"/>
              <a:ext cx="2025915" cy="39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215" b="1" dirty="0">
                  <a:solidFill>
                    <a:srgbClr val="000099"/>
                  </a:solidFill>
                  <a:latin typeface="+mn-lt"/>
                  <a:ea typeface="+mn-ea"/>
                </a:rPr>
                <a:t>A </a:t>
              </a:r>
              <a:r>
                <a:rPr kumimoji="1" lang="zh-CN" altLang="en-US" sz="2215" b="1" dirty="0">
                  <a:solidFill>
                    <a:srgbClr val="000099"/>
                  </a:solidFill>
                  <a:latin typeface="+mn-lt"/>
                  <a:ea typeface="+mn-ea"/>
                </a:rPr>
                <a:t>的作用范围</a:t>
              </a:r>
              <a:endParaRPr kumimoji="1" lang="zh-CN" altLang="en-US" sz="2215" b="1" dirty="0">
                <a:solidFill>
                  <a:srgbClr val="000099"/>
                </a:solidFill>
                <a:latin typeface="+mn-lt"/>
                <a:ea typeface="+mn-ea"/>
              </a:endParaRPr>
            </a:p>
          </p:txBody>
        </p:sp>
        <p:sp>
          <p:nvSpPr>
            <p:cNvPr id="309336" name="Oval 88"/>
            <p:cNvSpPr>
              <a:spLocks noChangeArrowheads="1"/>
            </p:cNvSpPr>
            <p:nvPr/>
          </p:nvSpPr>
          <p:spPr bwMode="auto">
            <a:xfrm>
              <a:off x="1712641" y="2310408"/>
              <a:ext cx="3600054" cy="3014662"/>
            </a:xfrm>
            <a:prstGeom prst="ellipse">
              <a:avLst/>
            </a:prstGeom>
            <a:solidFill>
              <a:srgbClr val="FF99FF">
                <a:alpha val="50000"/>
              </a:srgbClr>
            </a:solidFill>
            <a:ln w="19050">
              <a:solidFill>
                <a:schemeClr val="tx2"/>
              </a:solidFill>
              <a:prstDash val="dash"/>
              <a:round/>
            </a:ln>
            <a:effectLst/>
          </p:spPr>
          <p:txBody>
            <a:bodyPr wrap="none" anchor="ctr"/>
            <a:lstStyle/>
            <a:p>
              <a:endParaRPr lang="zh-CN" altLang="en-US" sz="2585" b="1">
                <a:solidFill>
                  <a:srgbClr val="000099"/>
                </a:solidFill>
                <a:latin typeface="+mn-lt"/>
                <a:ea typeface="+mn-ea"/>
              </a:endParaRPr>
            </a:p>
          </p:txBody>
        </p:sp>
        <p:sp>
          <p:nvSpPr>
            <p:cNvPr id="309386" name="Line 138"/>
            <p:cNvSpPr>
              <a:spLocks noChangeShapeType="1"/>
            </p:cNvSpPr>
            <p:nvPr/>
          </p:nvSpPr>
          <p:spPr bwMode="auto">
            <a:xfrm>
              <a:off x="2144688" y="2060848"/>
              <a:ext cx="498740" cy="436562"/>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sp>
        <p:nvSpPr>
          <p:cNvPr id="309338" name="Text Box 90"/>
          <p:cNvSpPr txBox="1">
            <a:spLocks noChangeArrowheads="1"/>
          </p:cNvSpPr>
          <p:nvPr/>
        </p:nvSpPr>
        <p:spPr bwMode="auto">
          <a:xfrm>
            <a:off x="3261534" y="4025961"/>
            <a:ext cx="38671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a:solidFill>
                  <a:srgbClr val="000099"/>
                </a:solidFill>
                <a:latin typeface="+mn-lt"/>
                <a:ea typeface="+mn-ea"/>
              </a:rPr>
              <a:t>A</a:t>
            </a:r>
            <a:endParaRPr kumimoji="1" lang="en-US" altLang="zh-CN" sz="2215" b="1">
              <a:solidFill>
                <a:srgbClr val="000099"/>
              </a:solidFill>
              <a:latin typeface="+mn-lt"/>
              <a:ea typeface="+mn-ea"/>
            </a:endParaRPr>
          </a:p>
        </p:txBody>
      </p:sp>
      <p:sp>
        <p:nvSpPr>
          <p:cNvPr id="309339" name="Text Box 91"/>
          <p:cNvSpPr txBox="1">
            <a:spLocks noChangeArrowheads="1"/>
          </p:cNvSpPr>
          <p:nvPr/>
        </p:nvSpPr>
        <p:spPr bwMode="auto">
          <a:xfrm>
            <a:off x="4582334" y="4027426"/>
            <a:ext cx="38671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a:solidFill>
                  <a:srgbClr val="000099"/>
                </a:solidFill>
                <a:latin typeface="+mn-lt"/>
                <a:ea typeface="+mn-ea"/>
              </a:rPr>
              <a:t>B</a:t>
            </a:r>
            <a:endParaRPr kumimoji="1" lang="en-US" altLang="zh-CN" sz="2215" b="1">
              <a:solidFill>
                <a:srgbClr val="000099"/>
              </a:solidFill>
              <a:latin typeface="+mn-lt"/>
              <a:ea typeface="+mn-ea"/>
            </a:endParaRPr>
          </a:p>
        </p:txBody>
      </p:sp>
      <p:grpSp>
        <p:nvGrpSpPr>
          <p:cNvPr id="309342" name="Group 94"/>
          <p:cNvGrpSpPr/>
          <p:nvPr/>
        </p:nvGrpSpPr>
        <p:grpSpPr bwMode="auto">
          <a:xfrm>
            <a:off x="4315635" y="3527731"/>
            <a:ext cx="809625" cy="505557"/>
            <a:chOff x="762" y="2391"/>
            <a:chExt cx="423" cy="312"/>
          </a:xfrm>
        </p:grpSpPr>
        <p:grpSp>
          <p:nvGrpSpPr>
            <p:cNvPr id="309343" name="Group 95"/>
            <p:cNvGrpSpPr/>
            <p:nvPr/>
          </p:nvGrpSpPr>
          <p:grpSpPr bwMode="auto">
            <a:xfrm>
              <a:off x="867" y="2432"/>
              <a:ext cx="318" cy="271"/>
              <a:chOff x="657" y="1570"/>
              <a:chExt cx="318" cy="311"/>
            </a:xfrm>
          </p:grpSpPr>
          <p:sp>
            <p:nvSpPr>
              <p:cNvPr id="309344" name="Line 96"/>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09345" name="Picture 97"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46" name="Group 98"/>
            <p:cNvGrpSpPr/>
            <p:nvPr/>
          </p:nvGrpSpPr>
          <p:grpSpPr bwMode="auto">
            <a:xfrm>
              <a:off x="762" y="2391"/>
              <a:ext cx="306" cy="90"/>
              <a:chOff x="748" y="2251"/>
              <a:chExt cx="306" cy="90"/>
            </a:xfrm>
          </p:grpSpPr>
          <p:sp>
            <p:nvSpPr>
              <p:cNvPr id="309347" name="AutoShape 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48" name="AutoShape 1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49" name="AutoShape 1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50" name="AutoShape 1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51" name="AutoShape 1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52" name="AutoShape 1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309353" name="Group 105"/>
          <p:cNvGrpSpPr/>
          <p:nvPr/>
        </p:nvGrpSpPr>
        <p:grpSpPr bwMode="auto">
          <a:xfrm>
            <a:off x="3045634" y="3527731"/>
            <a:ext cx="809625" cy="505557"/>
            <a:chOff x="762" y="2391"/>
            <a:chExt cx="423" cy="312"/>
          </a:xfrm>
        </p:grpSpPr>
        <p:grpSp>
          <p:nvGrpSpPr>
            <p:cNvPr id="309354" name="Group 106"/>
            <p:cNvGrpSpPr/>
            <p:nvPr/>
          </p:nvGrpSpPr>
          <p:grpSpPr bwMode="auto">
            <a:xfrm>
              <a:off x="867" y="2432"/>
              <a:ext cx="318" cy="271"/>
              <a:chOff x="657" y="1570"/>
              <a:chExt cx="318" cy="311"/>
            </a:xfrm>
          </p:grpSpPr>
          <p:sp>
            <p:nvSpPr>
              <p:cNvPr id="309355" name="Line 107"/>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09356" name="Picture 108"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57" name="Group 109"/>
            <p:cNvGrpSpPr/>
            <p:nvPr/>
          </p:nvGrpSpPr>
          <p:grpSpPr bwMode="auto">
            <a:xfrm>
              <a:off x="762" y="2391"/>
              <a:ext cx="306" cy="90"/>
              <a:chOff x="748" y="2251"/>
              <a:chExt cx="306" cy="90"/>
            </a:xfrm>
          </p:grpSpPr>
          <p:sp>
            <p:nvSpPr>
              <p:cNvPr id="309358" name="AutoShape 11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59" name="AutoShape 11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60" name="AutoShape 11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61" name="AutoShape 11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62" name="AutoShape 11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09363" name="AutoShape 11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5" presetClass="emph" presetSubtype="0" repeatCount="4000" fill="hold" nodeType="withEffect">
                                  <p:stCondLst>
                                    <p:cond delay="0"/>
                                  </p:stCondLst>
                                  <p:childTnLst>
                                    <p:anim calcmode="discrete" valueType="str">
                                      <p:cBhvr>
                                        <p:cTn id="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4000" fill="hold" nodeType="clickEffect">
                                  <p:stCondLst>
                                    <p:cond delay="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09327"/>
                                        </p:tgtEl>
                                        <p:attrNameLst>
                                          <p:attrName>style.visibility</p:attrName>
                                        </p:attrNameLst>
                                      </p:cBhvr>
                                      <p:to>
                                        <p:strVal val="visible"/>
                                      </p:to>
                                    </p:set>
                                  </p:childTnLst>
                                </p:cTn>
                              </p:par>
                            </p:childTnLst>
                          </p:cTn>
                        </p:par>
                        <p:par>
                          <p:cTn id="19" fill="hold">
                            <p:stCondLst>
                              <p:cond delay="0"/>
                            </p:stCondLst>
                            <p:childTnLst>
                              <p:par>
                                <p:cTn id="20" presetID="35" presetClass="emph" presetSubtype="0" repeatCount="4000" fill="hold" grpId="0" nodeType="afterEffect">
                                  <p:stCondLst>
                                    <p:cond delay="500"/>
                                  </p:stCondLst>
                                  <p:childTnLst>
                                    <p:anim calcmode="discrete" valueType="str">
                                      <p:cBhvr>
                                        <p:cTn id="21" dur="1000" fill="hold"/>
                                        <p:tgtEl>
                                          <p:spTgt spid="309327"/>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0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27" grpId="0" bldLvl="0" animBg="1"/>
      <p:bldP spid="309327" grpId="1" bldLvl="0" animBg="1"/>
      <p:bldP spid="30933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Rectangle 6"/>
          <p:cNvSpPr>
            <a:spLocks noGrp="1" noChangeArrowheads="1"/>
          </p:cNvSpPr>
          <p:nvPr>
            <p:ph type="title"/>
          </p:nvPr>
        </p:nvSpPr>
        <p:spPr/>
        <p:txBody>
          <a:bodyPr/>
          <a:lstStyle/>
          <a:p>
            <a:pPr algn="ctr"/>
            <a:r>
              <a:rPr lang="zh-CN" altLang="en-US"/>
              <a:t>无线局域网的特殊问题 </a:t>
            </a:r>
            <a:endParaRPr lang="zh-CN" altLang="en-US"/>
          </a:p>
        </p:txBody>
      </p:sp>
      <p:sp>
        <p:nvSpPr>
          <p:cNvPr id="310274" name="Rectangle 2"/>
          <p:cNvSpPr>
            <a:spLocks noChangeArrowheads="1"/>
          </p:cNvSpPr>
          <p:nvPr/>
        </p:nvSpPr>
        <p:spPr bwMode="auto">
          <a:xfrm>
            <a:off x="-468313" y="58982"/>
            <a:ext cx="30988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585"/>
          </a:p>
        </p:txBody>
      </p:sp>
      <p:sp>
        <p:nvSpPr>
          <p:cNvPr id="310276" name="Rectangle 4"/>
          <p:cNvSpPr>
            <a:spLocks noChangeArrowheads="1"/>
          </p:cNvSpPr>
          <p:nvPr/>
        </p:nvSpPr>
        <p:spPr bwMode="auto">
          <a:xfrm>
            <a:off x="-468313" y="58982"/>
            <a:ext cx="30988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585"/>
          </a:p>
        </p:txBody>
      </p:sp>
      <p:sp>
        <p:nvSpPr>
          <p:cNvPr id="310280" name="Rectangle 8"/>
          <p:cNvSpPr>
            <a:spLocks noChangeArrowheads="1"/>
          </p:cNvSpPr>
          <p:nvPr/>
        </p:nvSpPr>
        <p:spPr bwMode="auto">
          <a:xfrm>
            <a:off x="-468313" y="58982"/>
            <a:ext cx="30988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585"/>
          </a:p>
        </p:txBody>
      </p:sp>
      <p:sp>
        <p:nvSpPr>
          <p:cNvPr id="310353" name="Text Box 81"/>
          <p:cNvSpPr txBox="1">
            <a:spLocks noChangeArrowheads="1"/>
          </p:cNvSpPr>
          <p:nvPr/>
        </p:nvSpPr>
        <p:spPr bwMode="auto">
          <a:xfrm>
            <a:off x="785299" y="5355982"/>
            <a:ext cx="7971155" cy="807720"/>
          </a:xfrm>
          <a:prstGeom prst="rect">
            <a:avLst/>
          </a:prstGeom>
          <a:solidFill>
            <a:srgbClr val="FFFF66"/>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sz="2585" dirty="0"/>
              <a:t>B </a:t>
            </a:r>
            <a:r>
              <a:rPr lang="zh-CN" altLang="en-US" sz="2585" dirty="0"/>
              <a:t>向 </a:t>
            </a:r>
            <a:r>
              <a:rPr lang="en-US" altLang="zh-CN" sz="2585" dirty="0"/>
              <a:t>A </a:t>
            </a:r>
            <a:r>
              <a:rPr lang="zh-CN" altLang="en-US" sz="2585" dirty="0"/>
              <a:t>发送数据，而 </a:t>
            </a:r>
            <a:r>
              <a:rPr lang="en-US" altLang="zh-CN" sz="2585" dirty="0"/>
              <a:t>C </a:t>
            </a:r>
            <a:r>
              <a:rPr lang="zh-CN" altLang="en-US" sz="2585" dirty="0"/>
              <a:t>又想和 </a:t>
            </a:r>
            <a:r>
              <a:rPr lang="en-US" altLang="zh-CN" sz="2585" dirty="0"/>
              <a:t>D </a:t>
            </a:r>
            <a:r>
              <a:rPr lang="zh-CN" altLang="en-US" sz="2585" dirty="0"/>
              <a:t>通信。</a:t>
            </a:r>
            <a:endParaRPr lang="zh-CN" altLang="en-US" sz="2585" dirty="0"/>
          </a:p>
          <a:p>
            <a:r>
              <a:rPr lang="en-US" altLang="zh-CN" sz="2585" dirty="0"/>
              <a:t>C </a:t>
            </a:r>
            <a:r>
              <a:rPr lang="zh-CN" altLang="en-US" sz="2585" dirty="0"/>
              <a:t>检测到媒体上有信号，于是就不敢向 </a:t>
            </a:r>
            <a:r>
              <a:rPr lang="en-US" altLang="zh-CN" sz="2585" dirty="0"/>
              <a:t>D </a:t>
            </a:r>
            <a:r>
              <a:rPr lang="zh-CN" altLang="en-US" sz="2585" dirty="0"/>
              <a:t>发送数据。 </a:t>
            </a:r>
            <a:endParaRPr lang="zh-CN" altLang="en-US" sz="2585" dirty="0"/>
          </a:p>
        </p:txBody>
      </p:sp>
      <p:sp>
        <p:nvSpPr>
          <p:cNvPr id="310354" name="Text Box 82"/>
          <p:cNvSpPr txBox="1">
            <a:spLocks noChangeArrowheads="1"/>
          </p:cNvSpPr>
          <p:nvPr/>
        </p:nvSpPr>
        <p:spPr bwMode="auto">
          <a:xfrm>
            <a:off x="547688" y="437898"/>
            <a:ext cx="8134350" cy="910590"/>
          </a:xfrm>
          <a:prstGeom prst="rect">
            <a:avLst/>
          </a:prstGeom>
          <a:solidFill>
            <a:srgbClr val="00FFFF"/>
          </a:solidFill>
          <a:ln w="9525">
            <a:solidFill>
              <a:srgbClr val="333399"/>
            </a:solidFill>
            <a:miter lim="800000"/>
          </a:ln>
          <a:effectLst/>
        </p:spPr>
        <p:txBody>
          <a:bodyPr wrap="none">
            <a:spAutoFit/>
          </a:bodyPr>
          <a:lstStyle/>
          <a:p>
            <a:pPr algn="ctr"/>
            <a:r>
              <a:rPr lang="zh-CN" altLang="en-US" sz="2955" b="1">
                <a:solidFill>
                  <a:srgbClr val="333399"/>
                </a:solidFill>
                <a:latin typeface="+mn-lt"/>
                <a:ea typeface="+mn-ea"/>
              </a:rPr>
              <a:t>其实 </a:t>
            </a:r>
            <a:r>
              <a:rPr lang="en-US" altLang="zh-CN" sz="2955" b="1">
                <a:solidFill>
                  <a:srgbClr val="333399"/>
                </a:solidFill>
                <a:latin typeface="+mn-lt"/>
                <a:ea typeface="+mn-ea"/>
              </a:rPr>
              <a:t>B </a:t>
            </a:r>
            <a:r>
              <a:rPr lang="zh-CN" altLang="en-US" sz="2955" b="1">
                <a:solidFill>
                  <a:srgbClr val="333399"/>
                </a:solidFill>
                <a:latin typeface="+mn-lt"/>
                <a:ea typeface="+mn-ea"/>
              </a:rPr>
              <a:t>向 </a:t>
            </a:r>
            <a:r>
              <a:rPr lang="en-US" altLang="zh-CN" sz="2955" b="1">
                <a:solidFill>
                  <a:srgbClr val="333399"/>
                </a:solidFill>
                <a:latin typeface="+mn-lt"/>
                <a:ea typeface="+mn-ea"/>
              </a:rPr>
              <a:t>A </a:t>
            </a:r>
            <a:r>
              <a:rPr lang="zh-CN" altLang="en-US" sz="2955" b="1">
                <a:solidFill>
                  <a:srgbClr val="333399"/>
                </a:solidFill>
                <a:latin typeface="+mn-lt"/>
                <a:ea typeface="+mn-ea"/>
              </a:rPr>
              <a:t>发送数据并不影响 </a:t>
            </a:r>
            <a:r>
              <a:rPr lang="en-US" altLang="zh-CN" sz="2955" b="1">
                <a:solidFill>
                  <a:srgbClr val="333399"/>
                </a:solidFill>
                <a:latin typeface="+mn-lt"/>
                <a:ea typeface="+mn-ea"/>
              </a:rPr>
              <a:t>C </a:t>
            </a:r>
            <a:r>
              <a:rPr lang="zh-CN" altLang="en-US" sz="2955" b="1">
                <a:solidFill>
                  <a:srgbClr val="333399"/>
                </a:solidFill>
                <a:latin typeface="+mn-lt"/>
                <a:ea typeface="+mn-ea"/>
              </a:rPr>
              <a:t>向 </a:t>
            </a:r>
            <a:r>
              <a:rPr lang="en-US" altLang="zh-CN" sz="2955" b="1">
                <a:solidFill>
                  <a:srgbClr val="333399"/>
                </a:solidFill>
                <a:latin typeface="+mn-lt"/>
                <a:ea typeface="+mn-ea"/>
              </a:rPr>
              <a:t>D </a:t>
            </a:r>
            <a:r>
              <a:rPr lang="zh-CN" altLang="en-US" sz="2955" b="1">
                <a:solidFill>
                  <a:srgbClr val="333399"/>
                </a:solidFill>
                <a:latin typeface="+mn-lt"/>
                <a:ea typeface="+mn-ea"/>
              </a:rPr>
              <a:t>发送数据</a:t>
            </a:r>
            <a:endParaRPr lang="zh-CN" altLang="en-US" sz="2955" b="1">
              <a:solidFill>
                <a:srgbClr val="333399"/>
              </a:solidFill>
              <a:latin typeface="+mn-lt"/>
              <a:ea typeface="+mn-ea"/>
            </a:endParaRPr>
          </a:p>
          <a:p>
            <a:pPr algn="ctr"/>
            <a:r>
              <a:rPr lang="zh-CN" altLang="en-US" sz="2955" b="1">
                <a:solidFill>
                  <a:srgbClr val="333399"/>
                </a:solidFill>
                <a:latin typeface="+mn-lt"/>
                <a:ea typeface="+mn-ea"/>
              </a:rPr>
              <a:t>这就是</a:t>
            </a:r>
            <a:r>
              <a:rPr lang="zh-CN" altLang="en-US" sz="2955" b="1">
                <a:solidFill>
                  <a:schemeClr val="hlink"/>
                </a:solidFill>
                <a:latin typeface="+mn-lt"/>
                <a:ea typeface="+mn-ea"/>
              </a:rPr>
              <a:t>暴露站问题</a:t>
            </a:r>
            <a:r>
              <a:rPr lang="en-US" altLang="zh-CN" sz="2955" b="1">
                <a:solidFill>
                  <a:srgbClr val="333399"/>
                </a:solidFill>
                <a:latin typeface="+mn-lt"/>
                <a:ea typeface="+mn-ea"/>
              </a:rPr>
              <a:t>(exposed station problem) </a:t>
            </a:r>
            <a:endParaRPr lang="en-US" altLang="zh-CN" sz="2955" b="1">
              <a:solidFill>
                <a:srgbClr val="333399"/>
              </a:solidFill>
              <a:latin typeface="+mn-lt"/>
              <a:ea typeface="+mn-ea"/>
            </a:endParaRPr>
          </a:p>
        </p:txBody>
      </p:sp>
      <p:grpSp>
        <p:nvGrpSpPr>
          <p:cNvPr id="3" name="组合 2"/>
          <p:cNvGrpSpPr/>
          <p:nvPr/>
        </p:nvGrpSpPr>
        <p:grpSpPr>
          <a:xfrm>
            <a:off x="3820356" y="1812956"/>
            <a:ext cx="4802381" cy="3411141"/>
            <a:chOff x="4138719" y="1678286"/>
            <a:chExt cx="5202579" cy="3695403"/>
          </a:xfrm>
        </p:grpSpPr>
        <p:sp>
          <p:nvSpPr>
            <p:cNvPr id="310357" name="Oval 85"/>
            <p:cNvSpPr>
              <a:spLocks noChangeArrowheads="1"/>
            </p:cNvSpPr>
            <p:nvPr/>
          </p:nvSpPr>
          <p:spPr bwMode="auto">
            <a:xfrm>
              <a:off x="4138719" y="2149476"/>
              <a:ext cx="3684819" cy="3224213"/>
            </a:xfrm>
            <a:prstGeom prst="ellipse">
              <a:avLst/>
            </a:prstGeom>
            <a:solidFill>
              <a:srgbClr val="FFFF99"/>
            </a:solidFill>
            <a:ln w="9525">
              <a:solidFill>
                <a:schemeClr val="tx2"/>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410" name="Text Box 138"/>
            <p:cNvSpPr txBox="1">
              <a:spLocks noChangeArrowheads="1"/>
            </p:cNvSpPr>
            <p:nvPr/>
          </p:nvSpPr>
          <p:spPr bwMode="auto">
            <a:xfrm>
              <a:off x="7303689" y="1678286"/>
              <a:ext cx="2037609" cy="39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215" b="1" dirty="0">
                  <a:solidFill>
                    <a:srgbClr val="000099"/>
                  </a:solidFill>
                  <a:latin typeface="+mn-lt"/>
                  <a:ea typeface="+mn-ea"/>
                </a:rPr>
                <a:t>C </a:t>
              </a:r>
              <a:r>
                <a:rPr kumimoji="1" lang="zh-CN" altLang="en-US" sz="2215" b="1" dirty="0">
                  <a:solidFill>
                    <a:srgbClr val="000099"/>
                  </a:solidFill>
                  <a:latin typeface="+mn-lt"/>
                  <a:ea typeface="+mn-ea"/>
                </a:rPr>
                <a:t>的作用范围</a:t>
              </a:r>
              <a:endParaRPr kumimoji="1" lang="zh-CN" altLang="en-US" sz="2215" b="1" dirty="0">
                <a:solidFill>
                  <a:srgbClr val="000099"/>
                </a:solidFill>
                <a:latin typeface="+mn-lt"/>
                <a:ea typeface="+mn-ea"/>
              </a:endParaRPr>
            </a:p>
          </p:txBody>
        </p:sp>
        <p:sp>
          <p:nvSpPr>
            <p:cNvPr id="310412" name="Line 140"/>
            <p:cNvSpPr>
              <a:spLocks noChangeShapeType="1"/>
            </p:cNvSpPr>
            <p:nvPr/>
          </p:nvSpPr>
          <p:spPr bwMode="auto">
            <a:xfrm flipH="1">
              <a:off x="7275435" y="2139952"/>
              <a:ext cx="467783" cy="41618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sp>
        <p:nvSpPr>
          <p:cNvPr id="310359" name="Line 87"/>
          <p:cNvSpPr>
            <a:spLocks noChangeShapeType="1"/>
          </p:cNvSpPr>
          <p:nvPr/>
        </p:nvSpPr>
        <p:spPr bwMode="auto">
          <a:xfrm flipV="1">
            <a:off x="5824727" y="3761643"/>
            <a:ext cx="981075" cy="21980"/>
          </a:xfrm>
          <a:prstGeom prst="line">
            <a:avLst/>
          </a:prstGeom>
          <a:noFill/>
          <a:ln w="57150">
            <a:solidFill>
              <a:schemeClr val="hlink"/>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0360" name="Text Box 88"/>
          <p:cNvSpPr txBox="1">
            <a:spLocks noChangeArrowheads="1"/>
          </p:cNvSpPr>
          <p:nvPr/>
        </p:nvSpPr>
        <p:spPr bwMode="auto">
          <a:xfrm>
            <a:off x="2589402" y="3937489"/>
            <a:ext cx="38671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a:solidFill>
                  <a:srgbClr val="000099"/>
                </a:solidFill>
                <a:latin typeface="+mn-lt"/>
                <a:ea typeface="+mn-ea"/>
              </a:rPr>
              <a:t>A</a:t>
            </a:r>
            <a:endParaRPr kumimoji="1" lang="en-US" altLang="zh-CN" sz="2215" b="1">
              <a:solidFill>
                <a:srgbClr val="000099"/>
              </a:solidFill>
              <a:latin typeface="+mn-lt"/>
              <a:ea typeface="+mn-ea"/>
            </a:endParaRPr>
          </a:p>
        </p:txBody>
      </p:sp>
      <p:sp>
        <p:nvSpPr>
          <p:cNvPr id="310361" name="Text Box 89"/>
          <p:cNvSpPr txBox="1">
            <a:spLocks noChangeArrowheads="1"/>
          </p:cNvSpPr>
          <p:nvPr/>
        </p:nvSpPr>
        <p:spPr bwMode="auto">
          <a:xfrm>
            <a:off x="6834377" y="3937489"/>
            <a:ext cx="38671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a:solidFill>
                  <a:srgbClr val="000099"/>
                </a:solidFill>
                <a:latin typeface="+mn-lt"/>
                <a:ea typeface="+mn-ea"/>
              </a:rPr>
              <a:t>D</a:t>
            </a:r>
            <a:endParaRPr kumimoji="1" lang="en-US" altLang="zh-CN" sz="2215" b="1">
              <a:solidFill>
                <a:srgbClr val="000099"/>
              </a:solidFill>
              <a:latin typeface="+mn-lt"/>
              <a:ea typeface="+mn-ea"/>
            </a:endParaRPr>
          </a:p>
        </p:txBody>
      </p:sp>
      <p:sp>
        <p:nvSpPr>
          <p:cNvPr id="310362" name="Text Box 90"/>
          <p:cNvSpPr txBox="1">
            <a:spLocks noChangeArrowheads="1"/>
          </p:cNvSpPr>
          <p:nvPr/>
        </p:nvSpPr>
        <p:spPr bwMode="auto">
          <a:xfrm>
            <a:off x="5432614" y="3937489"/>
            <a:ext cx="38671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a:solidFill>
                  <a:srgbClr val="000099"/>
                </a:solidFill>
                <a:latin typeface="+mn-lt"/>
                <a:ea typeface="+mn-ea"/>
              </a:rPr>
              <a:t>C</a:t>
            </a:r>
            <a:endParaRPr kumimoji="1" lang="en-US" altLang="zh-CN" sz="2215" b="1">
              <a:solidFill>
                <a:srgbClr val="000099"/>
              </a:solidFill>
              <a:latin typeface="+mn-lt"/>
              <a:ea typeface="+mn-ea"/>
            </a:endParaRPr>
          </a:p>
        </p:txBody>
      </p:sp>
      <p:sp>
        <p:nvSpPr>
          <p:cNvPr id="310363" name="Text Box 91"/>
          <p:cNvSpPr txBox="1">
            <a:spLocks noChangeArrowheads="1"/>
          </p:cNvSpPr>
          <p:nvPr/>
        </p:nvSpPr>
        <p:spPr bwMode="auto">
          <a:xfrm>
            <a:off x="3945126" y="3937489"/>
            <a:ext cx="38671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a:solidFill>
                  <a:srgbClr val="000099"/>
                </a:solidFill>
                <a:latin typeface="+mn-lt"/>
                <a:ea typeface="+mn-ea"/>
              </a:rPr>
              <a:t>B</a:t>
            </a:r>
            <a:endParaRPr kumimoji="1" lang="en-US" altLang="zh-CN" sz="2215" b="1">
              <a:solidFill>
                <a:srgbClr val="000099"/>
              </a:solidFill>
              <a:latin typeface="+mn-lt"/>
              <a:ea typeface="+mn-ea"/>
            </a:endParaRPr>
          </a:p>
        </p:txBody>
      </p:sp>
      <p:sp>
        <p:nvSpPr>
          <p:cNvPr id="310364" name="Text Box 92"/>
          <p:cNvSpPr txBox="1">
            <a:spLocks noChangeArrowheads="1"/>
          </p:cNvSpPr>
          <p:nvPr/>
        </p:nvSpPr>
        <p:spPr bwMode="auto">
          <a:xfrm>
            <a:off x="5940614" y="3065585"/>
            <a:ext cx="748030" cy="63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430" b="1">
                <a:solidFill>
                  <a:srgbClr val="000099"/>
                </a:solidFill>
                <a:latin typeface="+mn-lt"/>
                <a:ea typeface="+mn-ea"/>
              </a:rPr>
              <a:t>？</a:t>
            </a:r>
            <a:endParaRPr kumimoji="1" lang="zh-CN" altLang="en-US" sz="4430" b="1">
              <a:solidFill>
                <a:srgbClr val="000099"/>
              </a:solidFill>
              <a:latin typeface="+mn-lt"/>
              <a:ea typeface="+mn-ea"/>
            </a:endParaRPr>
          </a:p>
        </p:txBody>
      </p:sp>
      <p:grpSp>
        <p:nvGrpSpPr>
          <p:cNvPr id="310365" name="Group 93"/>
          <p:cNvGrpSpPr/>
          <p:nvPr/>
        </p:nvGrpSpPr>
        <p:grpSpPr bwMode="auto">
          <a:xfrm>
            <a:off x="6534339" y="3418744"/>
            <a:ext cx="847725" cy="540726"/>
            <a:chOff x="762" y="2391"/>
            <a:chExt cx="423" cy="312"/>
          </a:xfrm>
        </p:grpSpPr>
        <p:grpSp>
          <p:nvGrpSpPr>
            <p:cNvPr id="310366" name="Group 94"/>
            <p:cNvGrpSpPr/>
            <p:nvPr/>
          </p:nvGrpSpPr>
          <p:grpSpPr bwMode="auto">
            <a:xfrm>
              <a:off x="867" y="2432"/>
              <a:ext cx="318" cy="271"/>
              <a:chOff x="657" y="1570"/>
              <a:chExt cx="318" cy="311"/>
            </a:xfrm>
          </p:grpSpPr>
          <p:sp>
            <p:nvSpPr>
              <p:cNvPr id="310367" name="Line 95"/>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10368" name="Picture 96"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69" name="Group 97"/>
            <p:cNvGrpSpPr/>
            <p:nvPr/>
          </p:nvGrpSpPr>
          <p:grpSpPr bwMode="auto">
            <a:xfrm>
              <a:off x="762" y="2391"/>
              <a:ext cx="306" cy="90"/>
              <a:chOff x="748" y="2251"/>
              <a:chExt cx="306" cy="90"/>
            </a:xfrm>
          </p:grpSpPr>
          <p:sp>
            <p:nvSpPr>
              <p:cNvPr id="310370" name="AutoShape 9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71" name="AutoShape 9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72" name="AutoShape 10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73" name="AutoShape 10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74" name="AutoShape 10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75" name="AutoShape 10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310376" name="Group 104"/>
          <p:cNvGrpSpPr/>
          <p:nvPr/>
        </p:nvGrpSpPr>
        <p:grpSpPr bwMode="auto">
          <a:xfrm>
            <a:off x="2186178" y="3421674"/>
            <a:ext cx="846137" cy="540726"/>
            <a:chOff x="762" y="2391"/>
            <a:chExt cx="423" cy="312"/>
          </a:xfrm>
        </p:grpSpPr>
        <p:grpSp>
          <p:nvGrpSpPr>
            <p:cNvPr id="310377" name="Group 105"/>
            <p:cNvGrpSpPr/>
            <p:nvPr/>
          </p:nvGrpSpPr>
          <p:grpSpPr bwMode="auto">
            <a:xfrm>
              <a:off x="867" y="2432"/>
              <a:ext cx="318" cy="271"/>
              <a:chOff x="657" y="1570"/>
              <a:chExt cx="318" cy="311"/>
            </a:xfrm>
          </p:grpSpPr>
          <p:sp>
            <p:nvSpPr>
              <p:cNvPr id="310378" name="Line 106"/>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10379" name="Picture 107"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80" name="Group 108"/>
            <p:cNvGrpSpPr/>
            <p:nvPr/>
          </p:nvGrpSpPr>
          <p:grpSpPr bwMode="auto">
            <a:xfrm>
              <a:off x="762" y="2391"/>
              <a:ext cx="306" cy="90"/>
              <a:chOff x="748" y="2251"/>
              <a:chExt cx="306" cy="90"/>
            </a:xfrm>
          </p:grpSpPr>
          <p:sp>
            <p:nvSpPr>
              <p:cNvPr id="310381" name="AutoShape 10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82" name="AutoShape 11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83" name="AutoShape 11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84" name="AutoShape 11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85" name="AutoShape 11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86" name="AutoShape 11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310387" name="Group 115"/>
          <p:cNvGrpSpPr/>
          <p:nvPr/>
        </p:nvGrpSpPr>
        <p:grpSpPr bwMode="auto">
          <a:xfrm>
            <a:off x="5083364" y="3421674"/>
            <a:ext cx="847725" cy="540726"/>
            <a:chOff x="762" y="2391"/>
            <a:chExt cx="423" cy="312"/>
          </a:xfrm>
        </p:grpSpPr>
        <p:grpSp>
          <p:nvGrpSpPr>
            <p:cNvPr id="310388" name="Group 116"/>
            <p:cNvGrpSpPr/>
            <p:nvPr/>
          </p:nvGrpSpPr>
          <p:grpSpPr bwMode="auto">
            <a:xfrm>
              <a:off x="867" y="2432"/>
              <a:ext cx="318" cy="271"/>
              <a:chOff x="657" y="1570"/>
              <a:chExt cx="318" cy="311"/>
            </a:xfrm>
          </p:grpSpPr>
          <p:sp>
            <p:nvSpPr>
              <p:cNvPr id="310389" name="Line 117"/>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10390" name="Picture 118"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91" name="Group 119"/>
            <p:cNvGrpSpPr/>
            <p:nvPr/>
          </p:nvGrpSpPr>
          <p:grpSpPr bwMode="auto">
            <a:xfrm>
              <a:off x="762" y="2391"/>
              <a:ext cx="306" cy="90"/>
              <a:chOff x="748" y="2251"/>
              <a:chExt cx="306" cy="90"/>
            </a:xfrm>
          </p:grpSpPr>
          <p:sp>
            <p:nvSpPr>
              <p:cNvPr id="310392" name="AutoShape 12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93" name="AutoShape 12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94" name="AutoShape 12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95" name="AutoShape 12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96" name="AutoShape 12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397" name="AutoShape 12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310398" name="Group 126"/>
          <p:cNvGrpSpPr/>
          <p:nvPr/>
        </p:nvGrpSpPr>
        <p:grpSpPr bwMode="auto">
          <a:xfrm>
            <a:off x="3633977" y="3421674"/>
            <a:ext cx="847725" cy="540726"/>
            <a:chOff x="762" y="2391"/>
            <a:chExt cx="423" cy="312"/>
          </a:xfrm>
        </p:grpSpPr>
        <p:grpSp>
          <p:nvGrpSpPr>
            <p:cNvPr id="310399" name="Group 127"/>
            <p:cNvGrpSpPr/>
            <p:nvPr/>
          </p:nvGrpSpPr>
          <p:grpSpPr bwMode="auto">
            <a:xfrm>
              <a:off x="867" y="2432"/>
              <a:ext cx="318" cy="271"/>
              <a:chOff x="657" y="1570"/>
              <a:chExt cx="318" cy="311"/>
            </a:xfrm>
          </p:grpSpPr>
          <p:sp>
            <p:nvSpPr>
              <p:cNvPr id="310400" name="Line 128"/>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10401" name="Picture 129"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402" name="Group 130"/>
            <p:cNvGrpSpPr/>
            <p:nvPr/>
          </p:nvGrpSpPr>
          <p:grpSpPr bwMode="auto">
            <a:xfrm>
              <a:off x="762" y="2391"/>
              <a:ext cx="306" cy="90"/>
              <a:chOff x="748" y="2251"/>
              <a:chExt cx="306" cy="90"/>
            </a:xfrm>
          </p:grpSpPr>
          <p:sp>
            <p:nvSpPr>
              <p:cNvPr id="310403"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404"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405"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406"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407"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0408"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2" name="组合 1"/>
          <p:cNvGrpSpPr/>
          <p:nvPr/>
        </p:nvGrpSpPr>
        <p:grpSpPr>
          <a:xfrm>
            <a:off x="832593" y="1821749"/>
            <a:ext cx="4992134" cy="3402349"/>
            <a:chOff x="901976" y="1687811"/>
            <a:chExt cx="5408145" cy="3685878"/>
          </a:xfrm>
        </p:grpSpPr>
        <p:sp>
          <p:nvSpPr>
            <p:cNvPr id="310358" name="Oval 86"/>
            <p:cNvSpPr>
              <a:spLocks noChangeArrowheads="1"/>
            </p:cNvSpPr>
            <p:nvPr/>
          </p:nvSpPr>
          <p:spPr bwMode="auto">
            <a:xfrm>
              <a:off x="2595896" y="2149476"/>
              <a:ext cx="3714225" cy="3224213"/>
            </a:xfrm>
            <a:prstGeom prst="ellipse">
              <a:avLst/>
            </a:prstGeom>
            <a:solidFill>
              <a:srgbClr val="FF66FF">
                <a:alpha val="30000"/>
              </a:srgbClr>
            </a:solidFill>
            <a:ln w="9525">
              <a:solidFill>
                <a:schemeClr val="tx2"/>
              </a:solidFill>
              <a:prstDash val="dash"/>
              <a:round/>
            </a:ln>
            <a:effectLst/>
          </p:spPr>
          <p:txBody>
            <a:bodyPr wrap="none" anchor="ctr"/>
            <a:lstStyle/>
            <a:p>
              <a:endParaRPr lang="zh-CN" altLang="en-US" sz="2585" b="1">
                <a:solidFill>
                  <a:srgbClr val="000099"/>
                </a:solidFill>
                <a:latin typeface="+mn-lt"/>
                <a:ea typeface="+mn-ea"/>
              </a:endParaRPr>
            </a:p>
          </p:txBody>
        </p:sp>
        <p:sp>
          <p:nvSpPr>
            <p:cNvPr id="310409" name="Text Box 137"/>
            <p:cNvSpPr txBox="1">
              <a:spLocks noChangeArrowheads="1"/>
            </p:cNvSpPr>
            <p:nvPr/>
          </p:nvSpPr>
          <p:spPr bwMode="auto">
            <a:xfrm>
              <a:off x="901976" y="1687811"/>
              <a:ext cx="2037609" cy="39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215" b="1" dirty="0">
                  <a:solidFill>
                    <a:srgbClr val="000099"/>
                  </a:solidFill>
                  <a:latin typeface="+mn-lt"/>
                  <a:ea typeface="+mn-ea"/>
                </a:rPr>
                <a:t>B </a:t>
              </a:r>
              <a:r>
                <a:rPr kumimoji="1" lang="zh-CN" altLang="en-US" sz="2215" b="1" dirty="0">
                  <a:solidFill>
                    <a:srgbClr val="000099"/>
                  </a:solidFill>
                  <a:latin typeface="+mn-lt"/>
                  <a:ea typeface="+mn-ea"/>
                </a:rPr>
                <a:t>的作用范围</a:t>
              </a:r>
              <a:endParaRPr kumimoji="1" lang="zh-CN" altLang="en-US" sz="2215" b="1" dirty="0">
                <a:solidFill>
                  <a:srgbClr val="000099"/>
                </a:solidFill>
                <a:latin typeface="+mn-lt"/>
                <a:ea typeface="+mn-ea"/>
              </a:endParaRPr>
            </a:p>
          </p:txBody>
        </p:sp>
        <p:sp>
          <p:nvSpPr>
            <p:cNvPr id="310411" name="Line 139"/>
            <p:cNvSpPr>
              <a:spLocks noChangeShapeType="1"/>
            </p:cNvSpPr>
            <p:nvPr/>
          </p:nvSpPr>
          <p:spPr bwMode="auto">
            <a:xfrm>
              <a:off x="2568716" y="2172990"/>
              <a:ext cx="643954" cy="391914"/>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3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3" grpId="0" bldLvl="0" animBg="1"/>
      <p:bldP spid="31035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4097"/>
          <p:cNvSpPr>
            <a:spLocks noGrp="1"/>
          </p:cNvSpPr>
          <p:nvPr>
            <p:ph type="title"/>
          </p:nvPr>
        </p:nvSpPr>
        <p:spPr/>
        <p:txBody>
          <a:bodyPr anchor="ctr"/>
          <a:p>
            <a:r>
              <a:rPr lang="zh-CN" altLang="en-US" dirty="0"/>
              <a:t>章节内容</a:t>
            </a:r>
            <a:endParaRPr lang="zh-CN" altLang="en-US" dirty="0"/>
          </a:p>
        </p:txBody>
      </p:sp>
      <p:sp>
        <p:nvSpPr>
          <p:cNvPr id="4099" name="内容占位符 4098"/>
          <p:cNvSpPr>
            <a:spLocks noGrp="1"/>
          </p:cNvSpPr>
          <p:nvPr>
            <p:ph idx="1"/>
          </p:nvPr>
        </p:nvSpPr>
        <p:spPr>
          <a:xfrm>
            <a:off x="620713" y="1196975"/>
            <a:ext cx="7643812" cy="460375"/>
          </a:xfrm>
        </p:spPr>
        <p:txBody>
          <a:bodyPr anchor="t"/>
          <a:p>
            <a:pPr>
              <a:lnSpc>
                <a:spcPct val="80000"/>
              </a:lnSpc>
              <a:buClr>
                <a:schemeClr val="tx1"/>
              </a:buClr>
              <a:buFont typeface="Wingdings" panose="05000000000000000000" pitchFamily="2" charset="2"/>
              <a:buChar char="Ø"/>
            </a:pPr>
            <a:r>
              <a:rPr lang="en-US" altLang="zh-CN" sz="2800" dirty="0">
                <a:hlinkClick r:id="rId1" action="ppaction://hlinksldjump"/>
              </a:rPr>
              <a:t>9.0 </a:t>
            </a:r>
            <a:r>
              <a:rPr lang="zh-CN" altLang="en-US" sz="2800" dirty="0">
                <a:hlinkClick r:id="rId1" action="ppaction://hlinksldjump"/>
              </a:rPr>
              <a:t>引言</a:t>
            </a:r>
            <a:endParaRPr lang="zh-CN" altLang="en-US" sz="2800" dirty="0">
              <a:hlinkClick r:id="rId1" action="ppaction://hlinksldjump"/>
            </a:endParaRPr>
          </a:p>
        </p:txBody>
      </p:sp>
      <p:sp>
        <p:nvSpPr>
          <p:cNvPr id="4101" name="文本框 4100"/>
          <p:cNvSpPr txBox="1"/>
          <p:nvPr/>
        </p:nvSpPr>
        <p:spPr>
          <a:xfrm>
            <a:off x="620713" y="1746885"/>
            <a:ext cx="7129462" cy="521970"/>
          </a:xfrm>
          <a:prstGeom prst="rect">
            <a:avLst/>
          </a:prstGeom>
          <a:noFill/>
          <a:ln w="9525">
            <a:noFill/>
          </a:ln>
        </p:spPr>
        <p:txBody>
          <a:bodyPr anchor="t">
            <a:spAutoFit/>
          </a:bodyPr>
          <a:p>
            <a:pPr>
              <a:lnSpc>
                <a:spcPct val="100000"/>
              </a:lnSpc>
              <a:spcBef>
                <a:spcPct val="50000"/>
              </a:spcBef>
              <a:buFont typeface="Wingdings" panose="05000000000000000000" pitchFamily="2" charset="2"/>
              <a:buChar char="Ø"/>
            </a:pPr>
            <a:r>
              <a:rPr lang="en-US" altLang="zh-CN" dirty="0">
                <a:sym typeface="+mn-ea"/>
                <a:hlinkClick r:id="rId2" tooltip="" action="ppaction://hlinksldjump"/>
              </a:rPr>
              <a:t>9.1  </a:t>
            </a:r>
            <a:r>
              <a:rPr lang="zh-CN" altLang="zh-CN" dirty="0">
                <a:sym typeface="+mn-ea"/>
                <a:hlinkClick r:id="rId2" tooltip="" action="ppaction://hlinksldjump"/>
              </a:rPr>
              <a:t>无线</a:t>
            </a:r>
            <a:r>
              <a:rPr lang="zh-CN" altLang="zh-CN" dirty="0" smtClean="0">
                <a:sym typeface="+mn-ea"/>
                <a:hlinkClick r:id="rId2" tooltip="" action="ppaction://hlinksldjump"/>
              </a:rPr>
              <a:t>局域网</a:t>
            </a:r>
            <a:r>
              <a:rPr lang="en-US" altLang="zh-CN" dirty="0" smtClean="0">
                <a:sym typeface="+mn-ea"/>
                <a:hlinkClick r:id="rId2" tooltip="" action="ppaction://hlinksldjump"/>
              </a:rPr>
              <a:t> WLAN</a:t>
            </a:r>
            <a:r>
              <a:rPr lang="zh-CN" altLang="en-US" dirty="0">
                <a:latin typeface="Arial" panose="020B0604020202020204" pitchFamily="34" charset="0"/>
                <a:ea typeface="宋体" panose="02010600030101010101" pitchFamily="2" charset="-122"/>
                <a:hlinkClick r:id="rId3" action="ppaction://hlinksldjump"/>
              </a:rPr>
              <a:t> </a:t>
            </a:r>
            <a:endParaRPr lang="zh-CN" altLang="en-US" dirty="0">
              <a:latin typeface="Arial" panose="020B0604020202020204" pitchFamily="34" charset="0"/>
              <a:ea typeface="宋体" panose="02010600030101010101" pitchFamily="2" charset="-122"/>
            </a:endParaRPr>
          </a:p>
        </p:txBody>
      </p:sp>
      <p:sp>
        <p:nvSpPr>
          <p:cNvPr id="4102" name="文本框 4101"/>
          <p:cNvSpPr txBox="1"/>
          <p:nvPr/>
        </p:nvSpPr>
        <p:spPr>
          <a:xfrm>
            <a:off x="620713" y="2358390"/>
            <a:ext cx="4895850" cy="435610"/>
          </a:xfrm>
          <a:prstGeom prst="rect">
            <a:avLst/>
          </a:prstGeom>
          <a:noFill/>
          <a:ln w="9525">
            <a:noFill/>
          </a:ln>
        </p:spPr>
        <p:txBody>
          <a:bodyPr anchor="t">
            <a:spAutoFit/>
          </a:bodyPr>
          <a:p>
            <a:pPr>
              <a:buFont typeface="Wingdings" panose="05000000000000000000" pitchFamily="2" charset="2"/>
              <a:buChar char="Ø"/>
            </a:pPr>
            <a:r>
              <a:rPr lang="en-US" altLang="zh-CN" dirty="0" smtClean="0">
                <a:sym typeface="+mn-ea"/>
                <a:hlinkClick r:id="rId4" tooltip="" action="ppaction://hlinksldjump"/>
              </a:rPr>
              <a:t>9.2  </a:t>
            </a:r>
            <a:r>
              <a:rPr lang="zh-CN" altLang="zh-CN" dirty="0">
                <a:sym typeface="+mn-ea"/>
                <a:hlinkClick r:id="rId4" tooltip="" action="ppaction://hlinksldjump"/>
              </a:rPr>
              <a:t>无线个人区域</a:t>
            </a:r>
            <a:r>
              <a:rPr lang="zh-CN" altLang="zh-CN" dirty="0" smtClean="0">
                <a:sym typeface="+mn-ea"/>
                <a:hlinkClick r:id="rId4" tooltip="" action="ppaction://hlinksldjump"/>
              </a:rPr>
              <a:t>网</a:t>
            </a:r>
            <a:r>
              <a:rPr lang="en-US" altLang="zh-CN" dirty="0" smtClean="0">
                <a:sym typeface="+mn-ea"/>
                <a:hlinkClick r:id="rId4" tooltip="" action="ppaction://hlinksldjump"/>
              </a:rPr>
              <a:t> WPAN</a:t>
            </a:r>
            <a:r>
              <a:rPr lang="zh-CN" altLang="en-US" dirty="0">
                <a:latin typeface="Arial" panose="020B0604020202020204" pitchFamily="34" charset="0"/>
                <a:ea typeface="宋体" panose="02010600030101010101" pitchFamily="2" charset="-122"/>
                <a:hlinkClick r:id="rId3" action="ppaction://hlinksldjump"/>
              </a:rPr>
              <a:t> </a:t>
            </a:r>
            <a:endParaRPr lang="zh-CN" altLang="en-US">
              <a:latin typeface="Arial" panose="020B0604020202020204" pitchFamily="34" charset="0"/>
              <a:ea typeface="宋体" panose="02010600030101010101" pitchFamily="2" charset="-122"/>
            </a:endParaRPr>
          </a:p>
        </p:txBody>
      </p:sp>
      <p:pic>
        <p:nvPicPr>
          <p:cNvPr id="37894" name="图片 4109" descr="MCj02955300000[1]">
            <a:hlinkClick r:id="rId5" action="ppaction://hlinksldjump"/>
          </p:cNvPr>
          <p:cNvPicPr>
            <a:picLocks noChangeAspect="1"/>
          </p:cNvPicPr>
          <p:nvPr/>
        </p:nvPicPr>
        <p:blipFill>
          <a:blip r:embed="rId6"/>
          <a:stretch>
            <a:fillRect/>
          </a:stretch>
        </p:blipFill>
        <p:spPr>
          <a:xfrm>
            <a:off x="7812088" y="5861050"/>
            <a:ext cx="1331912" cy="996950"/>
          </a:xfrm>
          <a:prstGeom prst="rect">
            <a:avLst/>
          </a:prstGeom>
          <a:noFill/>
          <a:ln w="9525">
            <a:noFill/>
          </a:ln>
        </p:spPr>
      </p:pic>
      <p:sp>
        <p:nvSpPr>
          <p:cNvPr id="37895" name="页脚占位符 1"/>
          <p:cNvSpPr/>
          <p:nvPr>
            <p:ph type="ftr" sz="quarter" idx="11"/>
          </p:nvPr>
        </p:nvSpPr>
        <p:spPr/>
        <p:txBody>
          <a:bodyPr anchor="t"/>
          <a:lstStyle>
            <a:lvl1pPr marL="0" lvl="0"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lnSpc>
                <a:spcPct val="100000"/>
              </a:lnSpc>
              <a:spcBef>
                <a:spcPct val="0"/>
              </a:spcBef>
            </a:pP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2" name="文本框 1"/>
          <p:cNvSpPr txBox="1"/>
          <p:nvPr/>
        </p:nvSpPr>
        <p:spPr>
          <a:xfrm>
            <a:off x="620713" y="2883535"/>
            <a:ext cx="4895850" cy="435610"/>
          </a:xfrm>
          <a:prstGeom prst="rect">
            <a:avLst/>
          </a:prstGeom>
          <a:noFill/>
          <a:ln w="9525">
            <a:noFill/>
          </a:ln>
        </p:spPr>
        <p:txBody>
          <a:bodyPr anchor="t">
            <a:spAutoFit/>
          </a:bodyPr>
          <a:p>
            <a:pPr>
              <a:buFont typeface="Wingdings" panose="05000000000000000000" pitchFamily="2" charset="2"/>
              <a:buChar char="Ø"/>
            </a:pPr>
            <a:r>
              <a:rPr lang="en-US" altLang="zh-CN" dirty="0">
                <a:sym typeface="+mn-ea"/>
                <a:hlinkClick r:id="rId7" tooltip="" action="ppaction://hlinksldjump"/>
              </a:rPr>
              <a:t>9.3  </a:t>
            </a:r>
            <a:r>
              <a:rPr lang="zh-CN" altLang="zh-CN" dirty="0">
                <a:sym typeface="+mn-ea"/>
                <a:hlinkClick r:id="rId7" tooltip="" action="ppaction://hlinksldjump"/>
              </a:rPr>
              <a:t>无线</a:t>
            </a:r>
            <a:r>
              <a:rPr lang="zh-CN" altLang="zh-CN" dirty="0" smtClean="0">
                <a:sym typeface="+mn-ea"/>
                <a:hlinkClick r:id="rId7" tooltip="" action="ppaction://hlinksldjump"/>
              </a:rPr>
              <a:t>城域网</a:t>
            </a:r>
            <a:r>
              <a:rPr lang="en-US" altLang="zh-CN" dirty="0" smtClean="0">
                <a:sym typeface="+mn-ea"/>
                <a:hlinkClick r:id="rId7" tooltip="" action="ppaction://hlinksldjump"/>
              </a:rPr>
              <a:t> WMAN</a:t>
            </a:r>
            <a:r>
              <a:rPr lang="zh-CN" altLang="en-US" dirty="0">
                <a:latin typeface="Arial" panose="020B0604020202020204" pitchFamily="34" charset="0"/>
                <a:ea typeface="宋体" panose="02010600030101010101" pitchFamily="2" charset="-122"/>
                <a:hlinkClick r:id="rId3" action="ppaction://hlinksldjump"/>
              </a:rPr>
              <a:t> </a:t>
            </a:r>
            <a:endParaRPr lang="zh-CN" altLang="en-US">
              <a:latin typeface="Arial" panose="020B0604020202020204" pitchFamily="34" charset="0"/>
              <a:ea typeface="宋体" panose="02010600030101010101" pitchFamily="2" charset="-122"/>
            </a:endParaRPr>
          </a:p>
        </p:txBody>
      </p:sp>
      <p:sp>
        <p:nvSpPr>
          <p:cNvPr id="3" name="文本框 2"/>
          <p:cNvSpPr txBox="1"/>
          <p:nvPr/>
        </p:nvSpPr>
        <p:spPr>
          <a:xfrm>
            <a:off x="620713" y="3408680"/>
            <a:ext cx="4895850" cy="435610"/>
          </a:xfrm>
          <a:prstGeom prst="rect">
            <a:avLst/>
          </a:prstGeom>
          <a:noFill/>
          <a:ln w="9525">
            <a:noFill/>
          </a:ln>
        </p:spPr>
        <p:txBody>
          <a:bodyPr anchor="t">
            <a:spAutoFit/>
          </a:bodyPr>
          <a:p>
            <a:pPr>
              <a:buFont typeface="Wingdings" panose="05000000000000000000" pitchFamily="2" charset="2"/>
              <a:buChar char="Ø"/>
            </a:pPr>
            <a:r>
              <a:rPr lang="en-US" altLang="zh-CN" dirty="0" smtClean="0">
                <a:sym typeface="+mn-ea"/>
                <a:hlinkClick r:id="rId8" tooltip="" action="ppaction://hlinksldjump"/>
              </a:rPr>
              <a:t>9.4  </a:t>
            </a:r>
            <a:r>
              <a:rPr lang="zh-CN" altLang="zh-CN" dirty="0" smtClean="0">
                <a:sym typeface="+mn-ea"/>
                <a:hlinkClick r:id="rId8" tooltip="" action="ppaction://hlinksldjump"/>
              </a:rPr>
              <a:t>蜂窝</a:t>
            </a:r>
            <a:r>
              <a:rPr lang="zh-CN" altLang="zh-CN" dirty="0">
                <a:sym typeface="+mn-ea"/>
                <a:hlinkClick r:id="rId8" tooltip="" action="ppaction://hlinksldjump"/>
              </a:rPr>
              <a:t>移动通信网</a:t>
            </a:r>
            <a:r>
              <a:rPr lang="zh-CN" altLang="en-US" dirty="0">
                <a:latin typeface="Arial" panose="020B0604020202020204" pitchFamily="34" charset="0"/>
                <a:ea typeface="宋体" panose="02010600030101010101" pitchFamily="2" charset="-122"/>
                <a:hlinkClick r:id="rId3" action="ppaction://hlinksldjump"/>
              </a:rPr>
              <a:t> </a:t>
            </a:r>
            <a:endParaRPr lang="zh-CN" altLang="en-US">
              <a:latin typeface="Arial" panose="020B0604020202020204" pitchFamily="34" charset="0"/>
              <a:ea typeface="宋体" panose="02010600030101010101" pitchFamily="2" charset="-122"/>
            </a:endParaRPr>
          </a:p>
        </p:txBody>
      </p:sp>
      <p:sp>
        <p:nvSpPr>
          <p:cNvPr id="4" name="文本框 3"/>
          <p:cNvSpPr txBox="1"/>
          <p:nvPr/>
        </p:nvSpPr>
        <p:spPr>
          <a:xfrm>
            <a:off x="620713" y="3933825"/>
            <a:ext cx="4895850" cy="435610"/>
          </a:xfrm>
          <a:prstGeom prst="rect">
            <a:avLst/>
          </a:prstGeom>
          <a:noFill/>
          <a:ln w="9525">
            <a:noFill/>
          </a:ln>
        </p:spPr>
        <p:txBody>
          <a:bodyPr anchor="t">
            <a:spAutoFit/>
          </a:bodyPr>
          <a:p>
            <a:pPr>
              <a:buFont typeface="Wingdings" panose="05000000000000000000" pitchFamily="2" charset="2"/>
              <a:buChar char="Ø"/>
            </a:pPr>
            <a:r>
              <a:rPr lang="en-US" altLang="zh-CN" dirty="0" smtClean="0">
                <a:sym typeface="+mn-ea"/>
                <a:hlinkClick r:id="rId9" tooltip="" action="ppaction://hlinksldjump"/>
              </a:rPr>
              <a:t>9.5  </a:t>
            </a:r>
            <a:r>
              <a:rPr lang="zh-CN" altLang="zh-CN" dirty="0">
                <a:sym typeface="+mn-ea"/>
                <a:hlinkClick r:id="rId9" tooltip="" action="ppaction://hlinksldjump"/>
              </a:rPr>
              <a:t>两种不同无线上网</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099">
                                            <p:txEl>
                                              <p:charRg st="0" end="7"/>
                                            </p:txEl>
                                          </p:spTgt>
                                        </p:tgtEl>
                                        <p:attrNameLst>
                                          <p:attrName>style.visibility</p:attrName>
                                        </p:attrNameLst>
                                      </p:cBhvr>
                                      <p:to>
                                        <p:strVal val="visible"/>
                                      </p:to>
                                    </p:set>
                                    <p:anim calcmode="lin" valueType="num">
                                      <p:cBhvr additive="base">
                                        <p:cTn id="7" dur="2000" fill="hold"/>
                                        <p:tgtEl>
                                          <p:spTgt spid="4099">
                                            <p:txEl>
                                              <p:charRg st="0" end="7"/>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4099">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101"/>
                                        </p:tgtEl>
                                        <p:attrNameLst>
                                          <p:attrName>style.visibility</p:attrName>
                                        </p:attrNameLst>
                                      </p:cBhvr>
                                      <p:to>
                                        <p:strVal val="visible"/>
                                      </p:to>
                                    </p:set>
                                    <p:anim calcmode="lin" valueType="num">
                                      <p:cBhvr additive="base">
                                        <p:cTn id="13" dur="2000" fill="hold"/>
                                        <p:tgtEl>
                                          <p:spTgt spid="4101"/>
                                        </p:tgtEl>
                                        <p:attrNameLst>
                                          <p:attrName>ppt_x</p:attrName>
                                        </p:attrNameLst>
                                      </p:cBhvr>
                                      <p:tavLst>
                                        <p:tav tm="0">
                                          <p:val>
                                            <p:strVal val="0-#ppt_w/2"/>
                                          </p:val>
                                        </p:tav>
                                        <p:tav tm="100000">
                                          <p:val>
                                            <p:strVal val="#ppt_x"/>
                                          </p:val>
                                        </p:tav>
                                      </p:tavLst>
                                    </p:anim>
                                    <p:anim calcmode="lin" valueType="num">
                                      <p:cBhvr additive="base">
                                        <p:cTn id="14" dur="20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2000" fill="hold"/>
                                        <p:tgtEl>
                                          <p:spTgt spid="4102"/>
                                        </p:tgtEl>
                                        <p:attrNameLst>
                                          <p:attrName>ppt_x</p:attrName>
                                        </p:attrNameLst>
                                      </p:cBhvr>
                                      <p:tavLst>
                                        <p:tav tm="0">
                                          <p:val>
                                            <p:strVal val="0-#ppt_w/2"/>
                                          </p:val>
                                        </p:tav>
                                        <p:tav tm="100000">
                                          <p:val>
                                            <p:strVal val="#ppt_x"/>
                                          </p:val>
                                        </p:tav>
                                      </p:tavLst>
                                    </p:anim>
                                    <p:anim calcmode="lin" valueType="num">
                                      <p:cBhvr additive="base">
                                        <p:cTn id="20" dur="20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2000" fill="hold"/>
                                        <p:tgtEl>
                                          <p:spTgt spid="2"/>
                                        </p:tgtEl>
                                        <p:attrNameLst>
                                          <p:attrName>ppt_x</p:attrName>
                                        </p:attrNameLst>
                                      </p:cBhvr>
                                      <p:tavLst>
                                        <p:tav tm="0">
                                          <p:val>
                                            <p:strVal val="0-#ppt_w/2"/>
                                          </p:val>
                                        </p:tav>
                                        <p:tav tm="100000">
                                          <p:val>
                                            <p:strVal val="#ppt_x"/>
                                          </p:val>
                                        </p:tav>
                                      </p:tavLst>
                                    </p:anim>
                                    <p:anim calcmode="lin" valueType="num">
                                      <p:cBhvr additive="base">
                                        <p:cTn id="26"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2000" fill="hold"/>
                                        <p:tgtEl>
                                          <p:spTgt spid="3"/>
                                        </p:tgtEl>
                                        <p:attrNameLst>
                                          <p:attrName>ppt_x</p:attrName>
                                        </p:attrNameLst>
                                      </p:cBhvr>
                                      <p:tavLst>
                                        <p:tav tm="0">
                                          <p:val>
                                            <p:strVal val="0-#ppt_w/2"/>
                                          </p:val>
                                        </p:tav>
                                        <p:tav tm="100000">
                                          <p:val>
                                            <p:strVal val="#ppt_x"/>
                                          </p:val>
                                        </p:tav>
                                      </p:tavLst>
                                    </p:anim>
                                    <p:anim calcmode="lin" valueType="num">
                                      <p:cBhvr additive="base">
                                        <p:cTn id="32"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2000" fill="hold"/>
                                        <p:tgtEl>
                                          <p:spTgt spid="4"/>
                                        </p:tgtEl>
                                        <p:attrNameLst>
                                          <p:attrName>ppt_x</p:attrName>
                                        </p:attrNameLst>
                                      </p:cBhvr>
                                      <p:tavLst>
                                        <p:tav tm="0">
                                          <p:val>
                                            <p:strVal val="0-#ppt_w/2"/>
                                          </p:val>
                                        </p:tav>
                                        <p:tav tm="100000">
                                          <p:val>
                                            <p:strVal val="#ppt_x"/>
                                          </p:val>
                                        </p:tav>
                                      </p:tavLst>
                                    </p:anim>
                                    <p:anim calcmode="lin" valueType="num">
                                      <p:cBhvr additive="base">
                                        <p:cTn id="3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101" grpId="0"/>
      <p:bldP spid="4102" grpId="0"/>
      <p:bldP spid="2" grpId="0"/>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p:txBody>
          <a:bodyPr/>
          <a:lstStyle/>
          <a:p>
            <a:pPr algn="ctr"/>
            <a:r>
              <a:rPr lang="en-US" altLang="zh-CN" dirty="0"/>
              <a:t>CSMA/CA </a:t>
            </a:r>
            <a:r>
              <a:rPr lang="zh-CN" altLang="en-US" dirty="0"/>
              <a:t>协议 </a:t>
            </a:r>
            <a:endParaRPr lang="zh-CN" altLang="en-US" dirty="0"/>
          </a:p>
        </p:txBody>
      </p:sp>
      <p:sp>
        <p:nvSpPr>
          <p:cNvPr id="312329"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zh-CN" altLang="en-US" dirty="0"/>
              <a:t>无线局域网不能使用 </a:t>
            </a:r>
            <a:r>
              <a:rPr lang="en-US" altLang="zh-CN" dirty="0"/>
              <a:t>CSMA/CD</a:t>
            </a:r>
            <a:r>
              <a:rPr lang="zh-CN" altLang="en-US" dirty="0"/>
              <a:t>，而只能使用改进的 </a:t>
            </a:r>
            <a:r>
              <a:rPr lang="en-US" altLang="zh-CN" dirty="0"/>
              <a:t>CSMA </a:t>
            </a:r>
            <a:r>
              <a:rPr lang="zh-CN" altLang="en-US" dirty="0"/>
              <a:t>协议。</a:t>
            </a:r>
            <a:endParaRPr lang="zh-CN" altLang="en-US" dirty="0"/>
          </a:p>
          <a:p>
            <a:r>
              <a:rPr lang="zh-CN" altLang="en-US" dirty="0"/>
              <a:t>改进的办法是把 </a:t>
            </a:r>
            <a:r>
              <a:rPr lang="en-US" altLang="zh-CN" dirty="0"/>
              <a:t>CSMA </a:t>
            </a:r>
            <a:r>
              <a:rPr lang="zh-CN" altLang="en-US" dirty="0"/>
              <a:t>增加一个</a:t>
            </a:r>
            <a:r>
              <a:rPr lang="zh-CN" altLang="en-US" dirty="0">
                <a:solidFill>
                  <a:srgbClr val="FF0000"/>
                </a:solidFill>
              </a:rPr>
              <a:t>碰撞</a:t>
            </a:r>
            <a:r>
              <a:rPr lang="zh-CN" altLang="en-US" dirty="0" smtClean="0">
                <a:solidFill>
                  <a:srgbClr val="FF0000"/>
                </a:solidFill>
              </a:rPr>
              <a:t>避免</a:t>
            </a:r>
            <a:r>
              <a:rPr lang="en-US" altLang="zh-CN" dirty="0" smtClean="0"/>
              <a:t>CA (Collision </a:t>
            </a:r>
            <a:r>
              <a:rPr lang="en-US" altLang="zh-CN" dirty="0"/>
              <a:t>Avoidance)</a:t>
            </a:r>
            <a:r>
              <a:rPr lang="zh-CN" altLang="en-US" dirty="0"/>
              <a:t>功能。</a:t>
            </a:r>
            <a:endParaRPr lang="zh-CN" altLang="en-US" dirty="0"/>
          </a:p>
          <a:p>
            <a:r>
              <a:rPr lang="en-US" altLang="zh-CN" dirty="0">
                <a:solidFill>
                  <a:srgbClr val="FF0000"/>
                </a:solidFill>
              </a:rPr>
              <a:t>802.11 </a:t>
            </a:r>
            <a:r>
              <a:rPr lang="zh-CN" altLang="en-US" dirty="0">
                <a:solidFill>
                  <a:srgbClr val="FF0000"/>
                </a:solidFill>
              </a:rPr>
              <a:t>就使用 </a:t>
            </a:r>
            <a:r>
              <a:rPr lang="en-US" altLang="zh-CN" dirty="0">
                <a:solidFill>
                  <a:srgbClr val="FF0000"/>
                </a:solidFill>
              </a:rPr>
              <a:t>CSMA/CA </a:t>
            </a:r>
            <a:r>
              <a:rPr lang="zh-CN" altLang="en-US" dirty="0">
                <a:solidFill>
                  <a:srgbClr val="FF0000"/>
                </a:solidFill>
              </a:rPr>
              <a:t>协议。</a:t>
            </a:r>
            <a:r>
              <a:rPr lang="zh-CN" altLang="en-US" dirty="0"/>
              <a:t>而在使用 </a:t>
            </a:r>
            <a:r>
              <a:rPr lang="en-US" altLang="zh-CN" dirty="0"/>
              <a:t>CSMA/CA </a:t>
            </a:r>
            <a:r>
              <a:rPr lang="zh-CN" altLang="en-US" dirty="0"/>
              <a:t>的同时，</a:t>
            </a:r>
            <a:r>
              <a:rPr lang="zh-CN" altLang="en-US" dirty="0">
                <a:solidFill>
                  <a:srgbClr val="FF0000"/>
                </a:solidFill>
              </a:rPr>
              <a:t>还增加使用停止等待协议。</a:t>
            </a:r>
            <a:endParaRPr lang="zh-CN" altLang="en-US" dirty="0">
              <a:solidFill>
                <a:srgbClr val="FF0000"/>
              </a:solidFill>
            </a:endParaRPr>
          </a:p>
          <a:p>
            <a:r>
              <a:rPr lang="zh-CN" altLang="en-US" dirty="0"/>
              <a:t>下面先介绍 </a:t>
            </a:r>
            <a:r>
              <a:rPr lang="en-US" altLang="zh-CN" dirty="0"/>
              <a:t>802.11 </a:t>
            </a:r>
            <a:r>
              <a:rPr lang="zh-CN" altLang="en-US" dirty="0"/>
              <a:t>的 </a:t>
            </a:r>
            <a:r>
              <a:rPr lang="en-US" altLang="zh-CN" dirty="0"/>
              <a:t>MAC </a:t>
            </a:r>
            <a:r>
              <a:rPr lang="zh-CN" altLang="en-US" dirty="0"/>
              <a:t>层。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329">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23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23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23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0" name="Rectangle 6"/>
          <p:cNvSpPr>
            <a:spLocks noGrp="1" noChangeArrowheads="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endParaRPr lang="zh-CN" altLang="en-US" dirty="0"/>
          </a:p>
        </p:txBody>
      </p:sp>
      <p:sp>
        <p:nvSpPr>
          <p:cNvPr id="313390" name="Text Box 46"/>
          <p:cNvSpPr txBox="1">
            <a:spLocks noChangeArrowheads="1"/>
          </p:cNvSpPr>
          <p:nvPr/>
        </p:nvSpPr>
        <p:spPr bwMode="auto">
          <a:xfrm>
            <a:off x="934375" y="1301994"/>
            <a:ext cx="7506970" cy="807720"/>
          </a:xfrm>
          <a:prstGeom prst="rect">
            <a:avLst/>
          </a:prstGeom>
          <a:solidFill>
            <a:srgbClr val="FFFF66"/>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sz="2585" dirty="0"/>
              <a:t>MAC </a:t>
            </a:r>
            <a:r>
              <a:rPr lang="zh-CN" altLang="en-US" sz="2585" dirty="0"/>
              <a:t>层通过</a:t>
            </a:r>
            <a:r>
              <a:rPr lang="zh-CN" altLang="en-US" sz="2585" dirty="0">
                <a:solidFill>
                  <a:srgbClr val="C00000"/>
                </a:solidFill>
              </a:rPr>
              <a:t>协调功能</a:t>
            </a:r>
            <a:r>
              <a:rPr lang="zh-CN" altLang="en-US" sz="2585" dirty="0"/>
              <a:t>来确定在基本服务集 </a:t>
            </a:r>
            <a:r>
              <a:rPr lang="en-US" altLang="zh-CN" sz="2585" dirty="0"/>
              <a:t>BSS </a:t>
            </a:r>
            <a:r>
              <a:rPr lang="zh-CN" altLang="en-US" sz="2585" dirty="0"/>
              <a:t>中</a:t>
            </a:r>
            <a:endParaRPr lang="zh-CN" altLang="en-US" sz="2585" dirty="0"/>
          </a:p>
          <a:p>
            <a:r>
              <a:rPr lang="zh-CN" altLang="en-US" sz="2585" dirty="0"/>
              <a:t>的移动站在什么时间能发送数据或接收数据。 </a:t>
            </a:r>
            <a:endParaRPr lang="zh-CN" altLang="en-US" sz="2585" dirty="0"/>
          </a:p>
        </p:txBody>
      </p:sp>
      <p:grpSp>
        <p:nvGrpSpPr>
          <p:cNvPr id="3" name="组合 2"/>
          <p:cNvGrpSpPr/>
          <p:nvPr/>
        </p:nvGrpSpPr>
        <p:grpSpPr>
          <a:xfrm>
            <a:off x="230580" y="2218662"/>
            <a:ext cx="8589570" cy="3869095"/>
            <a:chOff x="249795" y="2117800"/>
            <a:chExt cx="9305368" cy="4191520"/>
          </a:xfrm>
        </p:grpSpPr>
        <p:sp>
          <p:nvSpPr>
            <p:cNvPr id="313357"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3358" name="Text Box 14"/>
            <p:cNvSpPr txBox="1">
              <a:spLocks noChangeArrowheads="1"/>
            </p:cNvSpPr>
            <p:nvPr/>
          </p:nvSpPr>
          <p:spPr bwMode="auto">
            <a:xfrm>
              <a:off x="249795" y="3933056"/>
              <a:ext cx="1009174" cy="8750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dirty="0" smtClean="0">
                  <a:solidFill>
                    <a:srgbClr val="000099"/>
                  </a:solidFill>
                  <a:latin typeface="+mn-lt"/>
                  <a:ea typeface="+mn-ea"/>
                </a:rPr>
                <a:t>MAC</a:t>
              </a:r>
              <a:endParaRPr kumimoji="1" lang="en-US" altLang="zh-CN" sz="2585" b="1" dirty="0" smtClean="0">
                <a:solidFill>
                  <a:srgbClr val="000099"/>
                </a:solidFill>
                <a:latin typeface="+mn-lt"/>
                <a:ea typeface="+mn-ea"/>
              </a:endParaRPr>
            </a:p>
            <a:p>
              <a:pPr algn="ctr"/>
              <a:r>
                <a:rPr kumimoji="1" lang="en-US" altLang="zh-CN" sz="2585" b="1" dirty="0" smtClean="0">
                  <a:solidFill>
                    <a:srgbClr val="000099"/>
                  </a:solidFill>
                  <a:latin typeface="+mn-lt"/>
                  <a:ea typeface="+mn-ea"/>
                </a:rPr>
                <a:t> </a:t>
              </a:r>
              <a:r>
                <a:rPr kumimoji="1" lang="zh-CN" altLang="en-US" sz="2585" b="1" dirty="0">
                  <a:solidFill>
                    <a:srgbClr val="000099"/>
                  </a:solidFill>
                  <a:latin typeface="+mn-lt"/>
                  <a:ea typeface="+mn-ea"/>
                </a:rPr>
                <a:t>层</a:t>
              </a:r>
              <a:endParaRPr kumimoji="1" lang="zh-CN" altLang="en-US" sz="2585" b="1" dirty="0">
                <a:solidFill>
                  <a:srgbClr val="000099"/>
                </a:solidFill>
                <a:latin typeface="+mn-lt"/>
                <a:ea typeface="+mn-ea"/>
              </a:endParaRPr>
            </a:p>
          </p:txBody>
        </p:sp>
        <p:sp>
          <p:nvSpPr>
            <p:cNvPr id="313359" name="Text Box 15"/>
            <p:cNvSpPr txBox="1">
              <a:spLocks noChangeArrowheads="1"/>
            </p:cNvSpPr>
            <p:nvPr/>
          </p:nvSpPr>
          <p:spPr bwMode="auto">
            <a:xfrm>
              <a:off x="2144581" y="2117800"/>
              <a:ext cx="3900488"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585" b="1" dirty="0">
                  <a:solidFill>
                    <a:srgbClr val="FF0000"/>
                  </a:solidFill>
                  <a:latin typeface="+mn-lt"/>
                  <a:ea typeface="+mn-ea"/>
                </a:rPr>
                <a:t>无争用服务（选用）</a:t>
              </a:r>
              <a:endParaRPr kumimoji="1" lang="zh-CN" altLang="en-US" sz="2585" b="1" dirty="0">
                <a:solidFill>
                  <a:srgbClr val="FF0000"/>
                </a:solidFill>
                <a:latin typeface="+mn-lt"/>
                <a:ea typeface="+mn-ea"/>
              </a:endParaRPr>
            </a:p>
          </p:txBody>
        </p:sp>
        <p:sp>
          <p:nvSpPr>
            <p:cNvPr id="313360"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3362"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3363"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3364" name="Text Box 20"/>
            <p:cNvSpPr txBox="1">
              <a:spLocks noChangeArrowheads="1"/>
            </p:cNvSpPr>
            <p:nvPr/>
          </p:nvSpPr>
          <p:spPr bwMode="auto">
            <a:xfrm>
              <a:off x="6785639" y="2546901"/>
              <a:ext cx="2348548" cy="87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FF0000"/>
                  </a:solidFill>
                  <a:latin typeface="+mn-lt"/>
                  <a:ea typeface="+mn-ea"/>
                </a:rPr>
                <a:t>争用服务</a:t>
              </a:r>
              <a:endParaRPr kumimoji="1" lang="zh-CN" altLang="en-US" sz="2585" b="1" dirty="0">
                <a:solidFill>
                  <a:srgbClr val="FF0000"/>
                </a:solidFill>
                <a:latin typeface="+mn-lt"/>
                <a:ea typeface="+mn-ea"/>
              </a:endParaRPr>
            </a:p>
            <a:p>
              <a:pPr algn="ctr"/>
              <a:r>
                <a:rPr kumimoji="1" lang="zh-CN" altLang="en-US" sz="2585" b="1" dirty="0">
                  <a:solidFill>
                    <a:srgbClr val="FF0000"/>
                  </a:solidFill>
                  <a:latin typeface="+mn-lt"/>
                  <a:ea typeface="+mn-ea"/>
                </a:rPr>
                <a:t>（必须实现）</a:t>
              </a:r>
              <a:endParaRPr kumimoji="1" lang="zh-CN" altLang="en-US" sz="2585" b="1" dirty="0">
                <a:solidFill>
                  <a:srgbClr val="FF0000"/>
                </a:solidFill>
                <a:latin typeface="+mn-lt"/>
                <a:ea typeface="+mn-ea"/>
              </a:endParaRPr>
            </a:p>
          </p:txBody>
        </p:sp>
        <p:sp>
          <p:nvSpPr>
            <p:cNvPr id="313367" name="Text Box 23"/>
            <p:cNvSpPr txBox="1">
              <a:spLocks noChangeArrowheads="1"/>
            </p:cNvSpPr>
            <p:nvPr/>
          </p:nvSpPr>
          <p:spPr bwMode="auto">
            <a:xfrm>
              <a:off x="2333415" y="4293096"/>
              <a:ext cx="6229773" cy="13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0000FF"/>
                  </a:solidFill>
                  <a:latin typeface="+mn-lt"/>
                  <a:ea typeface="+mn-ea"/>
                </a:rPr>
                <a:t>分布协调功能 </a:t>
              </a:r>
              <a:r>
                <a:rPr kumimoji="1" lang="en-US" altLang="zh-CN" sz="2585" b="1" dirty="0">
                  <a:solidFill>
                    <a:srgbClr val="000099"/>
                  </a:solidFill>
                  <a:latin typeface="+mn-lt"/>
                  <a:ea typeface="+mn-ea"/>
                </a:rPr>
                <a:t>DCF</a:t>
              </a:r>
              <a:endParaRPr kumimoji="1" lang="en-US" altLang="zh-CN" sz="2585" b="1" dirty="0">
                <a:solidFill>
                  <a:srgbClr val="000099"/>
                </a:solidFill>
                <a:latin typeface="+mn-lt"/>
                <a:ea typeface="+mn-ea"/>
              </a:endParaRPr>
            </a:p>
            <a:p>
              <a:pPr algn="ctr"/>
              <a:r>
                <a:rPr kumimoji="1" lang="en-US" altLang="zh-CN" sz="2585" b="1" dirty="0">
                  <a:solidFill>
                    <a:srgbClr val="000099"/>
                  </a:solidFill>
                  <a:latin typeface="+mn-lt"/>
                  <a:ea typeface="+mn-ea"/>
                </a:rPr>
                <a:t>(Distributed Coordination Function)</a:t>
              </a:r>
              <a:endParaRPr kumimoji="1" lang="en-US" altLang="zh-CN" sz="2585" b="1" dirty="0">
                <a:solidFill>
                  <a:srgbClr val="000099"/>
                </a:solidFill>
                <a:latin typeface="+mn-lt"/>
                <a:ea typeface="+mn-ea"/>
              </a:endParaRPr>
            </a:p>
            <a:p>
              <a:pPr algn="ctr"/>
              <a:r>
                <a:rPr kumimoji="1" lang="en-US" altLang="zh-CN" sz="2585" b="1" dirty="0">
                  <a:solidFill>
                    <a:srgbClr val="000099"/>
                  </a:solidFill>
                  <a:latin typeface="+mn-lt"/>
                  <a:ea typeface="+mn-ea"/>
                </a:rPr>
                <a:t>(CSMA/CA)</a:t>
              </a:r>
              <a:endParaRPr kumimoji="1" lang="en-US" altLang="zh-CN" sz="2585" b="1" dirty="0">
                <a:solidFill>
                  <a:srgbClr val="000099"/>
                </a:solidFill>
                <a:latin typeface="+mn-lt"/>
                <a:ea typeface="+mn-ea"/>
              </a:endParaRPr>
            </a:p>
          </p:txBody>
        </p:sp>
        <p:sp>
          <p:nvSpPr>
            <p:cNvPr id="313368" name="Text Box 24"/>
            <p:cNvSpPr txBox="1">
              <a:spLocks noChangeArrowheads="1"/>
            </p:cNvSpPr>
            <p:nvPr/>
          </p:nvSpPr>
          <p:spPr bwMode="auto">
            <a:xfrm>
              <a:off x="1113394" y="2997200"/>
              <a:ext cx="5240549" cy="87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0000FF"/>
                  </a:solidFill>
                  <a:latin typeface="+mn-lt"/>
                  <a:ea typeface="+mn-ea"/>
                </a:rPr>
                <a:t>点协调功能 </a:t>
              </a:r>
              <a:r>
                <a:rPr kumimoji="1" lang="en-US" altLang="zh-CN" sz="2585" b="1" dirty="0">
                  <a:solidFill>
                    <a:srgbClr val="000099"/>
                  </a:solidFill>
                  <a:latin typeface="+mn-lt"/>
                  <a:ea typeface="+mn-ea"/>
                </a:rPr>
                <a:t>PCF</a:t>
              </a:r>
              <a:endParaRPr kumimoji="1" lang="en-US" altLang="zh-CN" sz="2585" b="1" dirty="0">
                <a:solidFill>
                  <a:srgbClr val="000099"/>
                </a:solidFill>
                <a:latin typeface="+mn-lt"/>
                <a:ea typeface="+mn-ea"/>
              </a:endParaRPr>
            </a:p>
            <a:p>
              <a:pPr algn="ctr"/>
              <a:r>
                <a:rPr kumimoji="1" lang="en-US" altLang="zh-CN" sz="2585" b="1" dirty="0">
                  <a:solidFill>
                    <a:srgbClr val="000099"/>
                  </a:solidFill>
                  <a:latin typeface="+mn-lt"/>
                  <a:ea typeface="+mn-ea"/>
                </a:rPr>
                <a:t>(Point Coordination Function)</a:t>
              </a:r>
              <a:endParaRPr kumimoji="1" lang="en-US" altLang="zh-CN" sz="2585" b="1" dirty="0">
                <a:solidFill>
                  <a:srgbClr val="000099"/>
                </a:solidFill>
                <a:latin typeface="+mn-lt"/>
                <a:ea typeface="+mn-ea"/>
              </a:endParaRPr>
            </a:p>
          </p:txBody>
        </p:sp>
        <p:sp>
          <p:nvSpPr>
            <p:cNvPr id="313369" name="Rectangle 25"/>
            <p:cNvSpPr>
              <a:spLocks noChangeArrowheads="1"/>
            </p:cNvSpPr>
            <p:nvPr/>
          </p:nvSpPr>
          <p:spPr bwMode="auto">
            <a:xfrm>
              <a:off x="1209015" y="2924174"/>
              <a:ext cx="5140457" cy="1236663"/>
            </a:xfrm>
            <a:prstGeom prst="rect">
              <a:avLst/>
            </a:prstGeom>
            <a:noFill/>
            <a:ln w="28575">
              <a:solidFill>
                <a:schemeClr val="tx2"/>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3381" name="Line 37"/>
            <p:cNvSpPr>
              <a:spLocks noChangeShapeType="1"/>
            </p:cNvSpPr>
            <p:nvPr/>
          </p:nvSpPr>
          <p:spPr bwMode="auto">
            <a:xfrm>
              <a:off x="256043" y="2924944"/>
              <a:ext cx="880533"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3356" name="Text Box 12"/>
            <p:cNvSpPr txBox="1">
              <a:spLocks noChangeArrowheads="1"/>
            </p:cNvSpPr>
            <p:nvPr/>
          </p:nvSpPr>
          <p:spPr bwMode="auto">
            <a:xfrm>
              <a:off x="4736976" y="5733256"/>
              <a:ext cx="1273334" cy="443706"/>
            </a:xfrm>
            <a:prstGeom prst="rect">
              <a:avLst/>
            </a:prstGeom>
            <a:noFill/>
            <a:ln>
              <a:noFill/>
            </a:ln>
            <a:effectLst/>
          </p:spPr>
          <p:txBody>
            <a:bodyPr wrap="none">
              <a:spAutoFit/>
            </a:bodyPr>
            <a:lstStyle/>
            <a:p>
              <a:r>
                <a:rPr kumimoji="1" lang="zh-CN" altLang="en-US" sz="2585" b="1" dirty="0">
                  <a:solidFill>
                    <a:srgbClr val="000099"/>
                  </a:solidFill>
                  <a:latin typeface="+mn-lt"/>
                  <a:ea typeface="+mn-ea"/>
                </a:rPr>
                <a:t>物理层</a:t>
              </a:r>
              <a:endParaRPr kumimoji="1" lang="zh-CN" altLang="en-US" sz="2585" b="1" dirty="0">
                <a:solidFill>
                  <a:srgbClr val="000099"/>
                </a:solidFill>
                <a:latin typeface="+mn-lt"/>
                <a:ea typeface="+mn-ea"/>
              </a:endParaRPr>
            </a:p>
          </p:txBody>
        </p:sp>
        <p:sp>
          <p:nvSpPr>
            <p:cNvPr id="313380" name="Line 36"/>
            <p:cNvSpPr>
              <a:spLocks noChangeShapeType="1"/>
            </p:cNvSpPr>
            <p:nvPr/>
          </p:nvSpPr>
          <p:spPr bwMode="auto">
            <a:xfrm>
              <a:off x="256043" y="5662116"/>
              <a:ext cx="880533"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3393" name="Line 49"/>
            <p:cNvSpPr>
              <a:spLocks noChangeShapeType="1"/>
            </p:cNvSpPr>
            <p:nvPr/>
          </p:nvSpPr>
          <p:spPr bwMode="auto">
            <a:xfrm flipV="1">
              <a:off x="1200415" y="5659660"/>
              <a:ext cx="8354748" cy="158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3394"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585" b="1">
                <a:solidFill>
                  <a:srgbClr val="000099"/>
                </a:solidFill>
                <a:latin typeface="+mn-lt"/>
                <a:ea typeface="+mn-ea"/>
              </a:endParaRPr>
            </a:p>
          </p:txBody>
        </p:sp>
        <p:sp>
          <p:nvSpPr>
            <p:cNvPr id="313395"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585" b="1">
                <a:solidFill>
                  <a:srgbClr val="000099"/>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70" name="Line 22"/>
          <p:cNvSpPr>
            <a:spLocks noChangeShapeType="1"/>
          </p:cNvSpPr>
          <p:nvPr/>
        </p:nvSpPr>
        <p:spPr bwMode="auto">
          <a:xfrm>
            <a:off x="6370638" y="1856644"/>
            <a:ext cx="1587" cy="2369526"/>
          </a:xfrm>
          <a:prstGeom prst="line">
            <a:avLst/>
          </a:prstGeom>
          <a:noFill/>
          <a:ln w="762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a:p>
        </p:txBody>
      </p:sp>
      <p:grpSp>
        <p:nvGrpSpPr>
          <p:cNvPr id="21" name="组合 20"/>
          <p:cNvGrpSpPr/>
          <p:nvPr/>
        </p:nvGrpSpPr>
        <p:grpSpPr>
          <a:xfrm>
            <a:off x="230580" y="2218662"/>
            <a:ext cx="8589570" cy="3869095"/>
            <a:chOff x="249795" y="2117800"/>
            <a:chExt cx="9305368" cy="4191520"/>
          </a:xfrm>
        </p:grpSpPr>
        <p:sp>
          <p:nvSpPr>
            <p:cNvPr id="22"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23" name="Text Box 14"/>
            <p:cNvSpPr txBox="1">
              <a:spLocks noChangeArrowheads="1"/>
            </p:cNvSpPr>
            <p:nvPr/>
          </p:nvSpPr>
          <p:spPr bwMode="auto">
            <a:xfrm>
              <a:off x="249795" y="3933056"/>
              <a:ext cx="1009174" cy="8750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dirty="0" smtClean="0">
                  <a:solidFill>
                    <a:srgbClr val="000099"/>
                  </a:solidFill>
                  <a:latin typeface="+mn-lt"/>
                  <a:ea typeface="+mn-ea"/>
                </a:rPr>
                <a:t>MAC</a:t>
              </a:r>
              <a:endParaRPr kumimoji="1" lang="en-US" altLang="zh-CN" sz="2585" b="1" dirty="0" smtClean="0">
                <a:solidFill>
                  <a:srgbClr val="000099"/>
                </a:solidFill>
                <a:latin typeface="+mn-lt"/>
                <a:ea typeface="+mn-ea"/>
              </a:endParaRPr>
            </a:p>
            <a:p>
              <a:pPr algn="ctr"/>
              <a:r>
                <a:rPr kumimoji="1" lang="en-US" altLang="zh-CN" sz="2585" b="1" dirty="0" smtClean="0">
                  <a:solidFill>
                    <a:srgbClr val="000099"/>
                  </a:solidFill>
                  <a:latin typeface="+mn-lt"/>
                  <a:ea typeface="+mn-ea"/>
                </a:rPr>
                <a:t> </a:t>
              </a:r>
              <a:r>
                <a:rPr kumimoji="1" lang="zh-CN" altLang="en-US" sz="2585" b="1" dirty="0">
                  <a:solidFill>
                    <a:srgbClr val="000099"/>
                  </a:solidFill>
                  <a:latin typeface="+mn-lt"/>
                  <a:ea typeface="+mn-ea"/>
                </a:rPr>
                <a:t>层</a:t>
              </a:r>
              <a:endParaRPr kumimoji="1" lang="zh-CN" altLang="en-US" sz="2585" b="1" dirty="0">
                <a:solidFill>
                  <a:srgbClr val="000099"/>
                </a:solidFill>
                <a:latin typeface="+mn-lt"/>
                <a:ea typeface="+mn-ea"/>
              </a:endParaRPr>
            </a:p>
          </p:txBody>
        </p:sp>
        <p:sp>
          <p:nvSpPr>
            <p:cNvPr id="24" name="Text Box 15"/>
            <p:cNvSpPr txBox="1">
              <a:spLocks noChangeArrowheads="1"/>
            </p:cNvSpPr>
            <p:nvPr/>
          </p:nvSpPr>
          <p:spPr bwMode="auto">
            <a:xfrm>
              <a:off x="2144581" y="2117800"/>
              <a:ext cx="3900488"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585" b="1" dirty="0">
                  <a:solidFill>
                    <a:srgbClr val="FF0000"/>
                  </a:solidFill>
                  <a:latin typeface="+mn-lt"/>
                  <a:ea typeface="+mn-ea"/>
                </a:rPr>
                <a:t>无争用服务（选用）</a:t>
              </a:r>
              <a:endParaRPr kumimoji="1" lang="zh-CN" altLang="en-US" sz="2585" b="1" dirty="0">
                <a:solidFill>
                  <a:srgbClr val="FF0000"/>
                </a:solidFill>
                <a:latin typeface="+mn-lt"/>
                <a:ea typeface="+mn-ea"/>
              </a:endParaRPr>
            </a:p>
          </p:txBody>
        </p:sp>
        <p:sp>
          <p:nvSpPr>
            <p:cNvPr id="25"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26"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27"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28" name="Text Box 20"/>
            <p:cNvSpPr txBox="1">
              <a:spLocks noChangeArrowheads="1"/>
            </p:cNvSpPr>
            <p:nvPr/>
          </p:nvSpPr>
          <p:spPr bwMode="auto">
            <a:xfrm>
              <a:off x="6785639" y="2546901"/>
              <a:ext cx="2348548" cy="87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FF0000"/>
                  </a:solidFill>
                  <a:latin typeface="+mn-lt"/>
                  <a:ea typeface="+mn-ea"/>
                </a:rPr>
                <a:t>争用服务</a:t>
              </a:r>
              <a:endParaRPr kumimoji="1" lang="zh-CN" altLang="en-US" sz="2585" b="1" dirty="0">
                <a:solidFill>
                  <a:srgbClr val="FF0000"/>
                </a:solidFill>
                <a:latin typeface="+mn-lt"/>
                <a:ea typeface="+mn-ea"/>
              </a:endParaRPr>
            </a:p>
            <a:p>
              <a:pPr algn="ctr"/>
              <a:r>
                <a:rPr kumimoji="1" lang="zh-CN" altLang="en-US" sz="2585" b="1" dirty="0">
                  <a:solidFill>
                    <a:srgbClr val="FF0000"/>
                  </a:solidFill>
                  <a:latin typeface="+mn-lt"/>
                  <a:ea typeface="+mn-ea"/>
                </a:rPr>
                <a:t>（必须实现）</a:t>
              </a:r>
              <a:endParaRPr kumimoji="1" lang="zh-CN" altLang="en-US" sz="2585" b="1" dirty="0">
                <a:solidFill>
                  <a:srgbClr val="FF0000"/>
                </a:solidFill>
                <a:latin typeface="+mn-lt"/>
                <a:ea typeface="+mn-ea"/>
              </a:endParaRPr>
            </a:p>
          </p:txBody>
        </p:sp>
        <p:sp>
          <p:nvSpPr>
            <p:cNvPr id="29" name="Text Box 23"/>
            <p:cNvSpPr txBox="1">
              <a:spLocks noChangeArrowheads="1"/>
            </p:cNvSpPr>
            <p:nvPr/>
          </p:nvSpPr>
          <p:spPr bwMode="auto">
            <a:xfrm>
              <a:off x="2333415" y="4293096"/>
              <a:ext cx="6229773" cy="13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0000FF"/>
                  </a:solidFill>
                  <a:latin typeface="+mn-lt"/>
                  <a:ea typeface="+mn-ea"/>
                </a:rPr>
                <a:t>分布协调功能 </a:t>
              </a:r>
              <a:r>
                <a:rPr kumimoji="1" lang="en-US" altLang="zh-CN" sz="2585" b="1" dirty="0">
                  <a:solidFill>
                    <a:srgbClr val="000099"/>
                  </a:solidFill>
                  <a:latin typeface="+mn-lt"/>
                  <a:ea typeface="+mn-ea"/>
                </a:rPr>
                <a:t>DCF</a:t>
              </a:r>
              <a:endParaRPr kumimoji="1" lang="en-US" altLang="zh-CN" sz="2585" b="1" dirty="0">
                <a:solidFill>
                  <a:srgbClr val="000099"/>
                </a:solidFill>
                <a:latin typeface="+mn-lt"/>
                <a:ea typeface="+mn-ea"/>
              </a:endParaRPr>
            </a:p>
            <a:p>
              <a:pPr algn="ctr"/>
              <a:r>
                <a:rPr kumimoji="1" lang="en-US" altLang="zh-CN" sz="2585" b="1" dirty="0">
                  <a:solidFill>
                    <a:srgbClr val="000099"/>
                  </a:solidFill>
                  <a:latin typeface="+mn-lt"/>
                  <a:ea typeface="+mn-ea"/>
                </a:rPr>
                <a:t>(Distributed Coordination Function)</a:t>
              </a:r>
              <a:endParaRPr kumimoji="1" lang="en-US" altLang="zh-CN" sz="2585" b="1" dirty="0">
                <a:solidFill>
                  <a:srgbClr val="000099"/>
                </a:solidFill>
                <a:latin typeface="+mn-lt"/>
                <a:ea typeface="+mn-ea"/>
              </a:endParaRPr>
            </a:p>
            <a:p>
              <a:pPr algn="ctr"/>
              <a:r>
                <a:rPr kumimoji="1" lang="en-US" altLang="zh-CN" sz="2585" b="1" dirty="0">
                  <a:solidFill>
                    <a:srgbClr val="000099"/>
                  </a:solidFill>
                  <a:latin typeface="+mn-lt"/>
                  <a:ea typeface="+mn-ea"/>
                </a:rPr>
                <a:t>(CSMA/CA)</a:t>
              </a:r>
              <a:endParaRPr kumimoji="1" lang="en-US" altLang="zh-CN" sz="2585" b="1" dirty="0">
                <a:solidFill>
                  <a:srgbClr val="000099"/>
                </a:solidFill>
                <a:latin typeface="+mn-lt"/>
                <a:ea typeface="+mn-ea"/>
              </a:endParaRPr>
            </a:p>
          </p:txBody>
        </p:sp>
        <p:sp>
          <p:nvSpPr>
            <p:cNvPr id="30" name="Text Box 24"/>
            <p:cNvSpPr txBox="1">
              <a:spLocks noChangeArrowheads="1"/>
            </p:cNvSpPr>
            <p:nvPr/>
          </p:nvSpPr>
          <p:spPr bwMode="auto">
            <a:xfrm>
              <a:off x="1113394" y="2997200"/>
              <a:ext cx="5240549" cy="87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0000FF"/>
                  </a:solidFill>
                  <a:latin typeface="+mn-lt"/>
                  <a:ea typeface="+mn-ea"/>
                </a:rPr>
                <a:t>点协调功能 </a:t>
              </a:r>
              <a:r>
                <a:rPr kumimoji="1" lang="en-US" altLang="zh-CN" sz="2585" b="1" dirty="0">
                  <a:solidFill>
                    <a:srgbClr val="000099"/>
                  </a:solidFill>
                  <a:latin typeface="+mn-lt"/>
                  <a:ea typeface="+mn-ea"/>
                </a:rPr>
                <a:t>PCF</a:t>
              </a:r>
              <a:endParaRPr kumimoji="1" lang="en-US" altLang="zh-CN" sz="2585" b="1" dirty="0">
                <a:solidFill>
                  <a:srgbClr val="000099"/>
                </a:solidFill>
                <a:latin typeface="+mn-lt"/>
                <a:ea typeface="+mn-ea"/>
              </a:endParaRPr>
            </a:p>
            <a:p>
              <a:pPr algn="ctr"/>
              <a:r>
                <a:rPr kumimoji="1" lang="en-US" altLang="zh-CN" sz="2585" b="1" dirty="0">
                  <a:solidFill>
                    <a:srgbClr val="000099"/>
                  </a:solidFill>
                  <a:latin typeface="+mn-lt"/>
                  <a:ea typeface="+mn-ea"/>
                </a:rPr>
                <a:t>(Point Coordination Function)</a:t>
              </a:r>
              <a:endParaRPr kumimoji="1" lang="en-US" altLang="zh-CN" sz="2585" b="1" dirty="0">
                <a:solidFill>
                  <a:srgbClr val="000099"/>
                </a:solidFill>
                <a:latin typeface="+mn-lt"/>
                <a:ea typeface="+mn-ea"/>
              </a:endParaRPr>
            </a:p>
          </p:txBody>
        </p:sp>
        <p:sp>
          <p:nvSpPr>
            <p:cNvPr id="31" name="Rectangle 25"/>
            <p:cNvSpPr>
              <a:spLocks noChangeArrowheads="1"/>
            </p:cNvSpPr>
            <p:nvPr/>
          </p:nvSpPr>
          <p:spPr bwMode="auto">
            <a:xfrm>
              <a:off x="1209015" y="2924174"/>
              <a:ext cx="5140457" cy="1236663"/>
            </a:xfrm>
            <a:prstGeom prst="rect">
              <a:avLst/>
            </a:prstGeom>
            <a:noFill/>
            <a:ln w="28575">
              <a:solidFill>
                <a:schemeClr val="tx2"/>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2" name="Line 37"/>
            <p:cNvSpPr>
              <a:spLocks noChangeShapeType="1"/>
            </p:cNvSpPr>
            <p:nvPr/>
          </p:nvSpPr>
          <p:spPr bwMode="auto">
            <a:xfrm>
              <a:off x="256043" y="2924944"/>
              <a:ext cx="880533"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3" name="Text Box 12"/>
            <p:cNvSpPr txBox="1">
              <a:spLocks noChangeArrowheads="1"/>
            </p:cNvSpPr>
            <p:nvPr/>
          </p:nvSpPr>
          <p:spPr bwMode="auto">
            <a:xfrm>
              <a:off x="4736976" y="5733256"/>
              <a:ext cx="1273334" cy="443706"/>
            </a:xfrm>
            <a:prstGeom prst="rect">
              <a:avLst/>
            </a:prstGeom>
            <a:noFill/>
            <a:ln>
              <a:noFill/>
            </a:ln>
            <a:effectLst/>
          </p:spPr>
          <p:txBody>
            <a:bodyPr wrap="none">
              <a:spAutoFit/>
            </a:bodyPr>
            <a:lstStyle/>
            <a:p>
              <a:r>
                <a:rPr kumimoji="1" lang="zh-CN" altLang="en-US" sz="2585" b="1" dirty="0">
                  <a:solidFill>
                    <a:srgbClr val="000099"/>
                  </a:solidFill>
                  <a:latin typeface="+mn-lt"/>
                  <a:ea typeface="+mn-ea"/>
                </a:rPr>
                <a:t>物理层</a:t>
              </a:r>
              <a:endParaRPr kumimoji="1" lang="zh-CN" altLang="en-US" sz="2585" b="1" dirty="0">
                <a:solidFill>
                  <a:srgbClr val="000099"/>
                </a:solidFill>
                <a:latin typeface="+mn-lt"/>
                <a:ea typeface="+mn-ea"/>
              </a:endParaRPr>
            </a:p>
          </p:txBody>
        </p:sp>
        <p:sp>
          <p:nvSpPr>
            <p:cNvPr id="34" name="Line 36"/>
            <p:cNvSpPr>
              <a:spLocks noChangeShapeType="1"/>
            </p:cNvSpPr>
            <p:nvPr/>
          </p:nvSpPr>
          <p:spPr bwMode="auto">
            <a:xfrm>
              <a:off x="256043" y="5662116"/>
              <a:ext cx="880533"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5" name="Line 49"/>
            <p:cNvSpPr>
              <a:spLocks noChangeShapeType="1"/>
            </p:cNvSpPr>
            <p:nvPr/>
          </p:nvSpPr>
          <p:spPr bwMode="auto">
            <a:xfrm flipV="1">
              <a:off x="1200415" y="5659660"/>
              <a:ext cx="8354748" cy="158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585" b="1">
                <a:solidFill>
                  <a:srgbClr val="000099"/>
                </a:solidFill>
                <a:latin typeface="+mn-lt"/>
                <a:ea typeface="+mn-ea"/>
              </a:endParaRPr>
            </a:p>
          </p:txBody>
        </p:sp>
        <p:sp>
          <p:nvSpPr>
            <p:cNvPr id="37"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585" b="1">
                <a:solidFill>
                  <a:srgbClr val="000099"/>
                </a:solidFill>
                <a:latin typeface="+mn-lt"/>
                <a:ea typeface="+mn-ea"/>
              </a:endParaRPr>
            </a:p>
          </p:txBody>
        </p:sp>
      </p:grpSp>
      <p:sp>
        <p:nvSpPr>
          <p:cNvPr id="3" name="标题 2"/>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endParaRPr lang="zh-CN" altLang="en-US" dirty="0"/>
          </a:p>
        </p:txBody>
      </p:sp>
      <p:sp>
        <p:nvSpPr>
          <p:cNvPr id="4" name="矩形 3"/>
          <p:cNvSpPr/>
          <p:nvPr/>
        </p:nvSpPr>
        <p:spPr>
          <a:xfrm>
            <a:off x="450927" y="437898"/>
            <a:ext cx="8508021" cy="1275080"/>
          </a:xfrm>
          <a:prstGeom prst="rect">
            <a:avLst/>
          </a:prstGeom>
          <a:solidFill>
            <a:srgbClr val="FFFF66"/>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955" b="1" dirty="0">
                <a:solidFill>
                  <a:srgbClr val="000099"/>
                </a:solidFill>
                <a:latin typeface="+mn-lt"/>
                <a:ea typeface="+mn-ea"/>
              </a:rPr>
              <a:t>DCF </a:t>
            </a:r>
            <a:r>
              <a:rPr kumimoji="1" lang="zh-CN" altLang="en-US" sz="2955" b="1" dirty="0">
                <a:solidFill>
                  <a:srgbClr val="000099"/>
                </a:solidFill>
                <a:latin typeface="+mn-lt"/>
                <a:ea typeface="+mn-ea"/>
              </a:rPr>
              <a:t>子层在每一个结点使用 </a:t>
            </a:r>
            <a:r>
              <a:rPr kumimoji="1" lang="en-US" altLang="zh-CN" sz="2955" b="1" dirty="0">
                <a:solidFill>
                  <a:srgbClr val="000099"/>
                </a:solidFill>
                <a:latin typeface="+mn-lt"/>
                <a:ea typeface="+mn-ea"/>
              </a:rPr>
              <a:t>CSMA </a:t>
            </a:r>
            <a:r>
              <a:rPr kumimoji="1" lang="zh-CN" altLang="en-US" sz="2955" b="1" dirty="0">
                <a:solidFill>
                  <a:srgbClr val="000099"/>
                </a:solidFill>
                <a:latin typeface="+mn-lt"/>
                <a:ea typeface="+mn-ea"/>
              </a:rPr>
              <a:t>机制的</a:t>
            </a:r>
            <a:r>
              <a:rPr kumimoji="1" lang="zh-CN" altLang="en-US" sz="2955" b="1" dirty="0">
                <a:solidFill>
                  <a:srgbClr val="C00000"/>
                </a:solidFill>
                <a:latin typeface="+mn-lt"/>
                <a:ea typeface="+mn-ea"/>
              </a:rPr>
              <a:t>分布式接入</a:t>
            </a:r>
            <a:r>
              <a:rPr kumimoji="1" lang="zh-CN" altLang="en-US" sz="2955" b="1" dirty="0">
                <a:solidFill>
                  <a:srgbClr val="000099"/>
                </a:solidFill>
                <a:latin typeface="+mn-lt"/>
                <a:ea typeface="+mn-ea"/>
              </a:rPr>
              <a:t>算法，让各个站通过</a:t>
            </a:r>
            <a:r>
              <a:rPr kumimoji="1" lang="zh-CN" altLang="en-US" sz="2955" b="1" dirty="0">
                <a:solidFill>
                  <a:srgbClr val="C00000"/>
                </a:solidFill>
                <a:latin typeface="+mn-lt"/>
                <a:ea typeface="+mn-ea"/>
              </a:rPr>
              <a:t>争用</a:t>
            </a:r>
            <a:r>
              <a:rPr kumimoji="1" lang="zh-CN" altLang="en-US" sz="2955" b="1" dirty="0">
                <a:solidFill>
                  <a:srgbClr val="000099"/>
                </a:solidFill>
                <a:latin typeface="+mn-lt"/>
                <a:ea typeface="+mn-ea"/>
              </a:rPr>
              <a:t>信道来获取发送权</a:t>
            </a:r>
            <a:r>
              <a:rPr kumimoji="1" lang="zh-CN" altLang="en-US" sz="2955" b="1" dirty="0" smtClean="0">
                <a:solidFill>
                  <a:srgbClr val="000099"/>
                </a:solidFill>
                <a:latin typeface="+mn-lt"/>
                <a:ea typeface="+mn-ea"/>
              </a:rPr>
              <a:t>。</a:t>
            </a:r>
            <a:endParaRPr kumimoji="1" lang="en-US" altLang="zh-CN" sz="2955" b="1" dirty="0" smtClean="0">
              <a:solidFill>
                <a:srgbClr val="000099"/>
              </a:solidFill>
              <a:latin typeface="+mn-lt"/>
              <a:ea typeface="+mn-ea"/>
            </a:endParaRPr>
          </a:p>
          <a:p>
            <a:pPr algn="ctr"/>
            <a:r>
              <a:rPr kumimoji="1" lang="zh-CN" altLang="en-US" sz="2955" b="1" dirty="0" smtClean="0">
                <a:solidFill>
                  <a:srgbClr val="000099"/>
                </a:solidFill>
                <a:latin typeface="+mn-lt"/>
                <a:ea typeface="+mn-ea"/>
              </a:rPr>
              <a:t>因此 </a:t>
            </a:r>
            <a:r>
              <a:rPr kumimoji="1" lang="en-US" altLang="zh-CN" sz="2955" b="1" dirty="0">
                <a:solidFill>
                  <a:srgbClr val="000099"/>
                </a:solidFill>
                <a:latin typeface="+mn-lt"/>
                <a:ea typeface="+mn-ea"/>
              </a:rPr>
              <a:t>DCF </a:t>
            </a:r>
            <a:r>
              <a:rPr kumimoji="1" lang="zh-CN" altLang="en-US" sz="2955" b="1" dirty="0">
                <a:solidFill>
                  <a:srgbClr val="000099"/>
                </a:solidFill>
                <a:latin typeface="+mn-lt"/>
                <a:ea typeface="+mn-ea"/>
              </a:rPr>
              <a:t>向上提供争用服务。</a:t>
            </a:r>
            <a:endParaRPr kumimoji="1" lang="zh-CN" altLang="en-US" sz="2955" b="1" dirty="0">
              <a:solidFill>
                <a:srgbClr val="000099"/>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94" name="Line 22"/>
          <p:cNvSpPr>
            <a:spLocks noChangeShapeType="1"/>
          </p:cNvSpPr>
          <p:nvPr/>
        </p:nvSpPr>
        <p:spPr bwMode="auto">
          <a:xfrm>
            <a:off x="5037282" y="1406005"/>
            <a:ext cx="0" cy="1624411"/>
          </a:xfrm>
          <a:prstGeom prst="line">
            <a:avLst/>
          </a:prstGeom>
          <a:noFill/>
          <a:ln w="762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a:p>
        </p:txBody>
      </p:sp>
      <p:grpSp>
        <p:nvGrpSpPr>
          <p:cNvPr id="20" name="组合 19"/>
          <p:cNvGrpSpPr/>
          <p:nvPr/>
        </p:nvGrpSpPr>
        <p:grpSpPr>
          <a:xfrm>
            <a:off x="230580" y="2218662"/>
            <a:ext cx="8589570" cy="3869095"/>
            <a:chOff x="249795" y="2117800"/>
            <a:chExt cx="9305368" cy="4191520"/>
          </a:xfrm>
        </p:grpSpPr>
        <p:sp>
          <p:nvSpPr>
            <p:cNvPr id="21"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22" name="Text Box 14"/>
            <p:cNvSpPr txBox="1">
              <a:spLocks noChangeArrowheads="1"/>
            </p:cNvSpPr>
            <p:nvPr/>
          </p:nvSpPr>
          <p:spPr bwMode="auto">
            <a:xfrm>
              <a:off x="249795" y="3933056"/>
              <a:ext cx="1009174" cy="8750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dirty="0" smtClean="0">
                  <a:solidFill>
                    <a:srgbClr val="000099"/>
                  </a:solidFill>
                  <a:latin typeface="+mn-lt"/>
                  <a:ea typeface="+mn-ea"/>
                </a:rPr>
                <a:t>MAC</a:t>
              </a:r>
              <a:endParaRPr kumimoji="1" lang="en-US" altLang="zh-CN" sz="2585" b="1" dirty="0" smtClean="0">
                <a:solidFill>
                  <a:srgbClr val="000099"/>
                </a:solidFill>
                <a:latin typeface="+mn-lt"/>
                <a:ea typeface="+mn-ea"/>
              </a:endParaRPr>
            </a:p>
            <a:p>
              <a:pPr algn="ctr"/>
              <a:r>
                <a:rPr kumimoji="1" lang="en-US" altLang="zh-CN" sz="2585" b="1" dirty="0" smtClean="0">
                  <a:solidFill>
                    <a:srgbClr val="000099"/>
                  </a:solidFill>
                  <a:latin typeface="+mn-lt"/>
                  <a:ea typeface="+mn-ea"/>
                </a:rPr>
                <a:t> </a:t>
              </a:r>
              <a:r>
                <a:rPr kumimoji="1" lang="zh-CN" altLang="en-US" sz="2585" b="1" dirty="0">
                  <a:solidFill>
                    <a:srgbClr val="000099"/>
                  </a:solidFill>
                  <a:latin typeface="+mn-lt"/>
                  <a:ea typeface="+mn-ea"/>
                </a:rPr>
                <a:t>层</a:t>
              </a:r>
              <a:endParaRPr kumimoji="1" lang="zh-CN" altLang="en-US" sz="2585" b="1" dirty="0">
                <a:solidFill>
                  <a:srgbClr val="000099"/>
                </a:solidFill>
                <a:latin typeface="+mn-lt"/>
                <a:ea typeface="+mn-ea"/>
              </a:endParaRPr>
            </a:p>
          </p:txBody>
        </p:sp>
        <p:sp>
          <p:nvSpPr>
            <p:cNvPr id="23" name="Text Box 15"/>
            <p:cNvSpPr txBox="1">
              <a:spLocks noChangeArrowheads="1"/>
            </p:cNvSpPr>
            <p:nvPr/>
          </p:nvSpPr>
          <p:spPr bwMode="auto">
            <a:xfrm>
              <a:off x="2144581" y="2117800"/>
              <a:ext cx="3900488"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585" b="1" dirty="0">
                  <a:solidFill>
                    <a:srgbClr val="FF0000"/>
                  </a:solidFill>
                  <a:latin typeface="+mn-lt"/>
                  <a:ea typeface="+mn-ea"/>
                </a:rPr>
                <a:t>无争用服务（选用）</a:t>
              </a:r>
              <a:endParaRPr kumimoji="1" lang="zh-CN" altLang="en-US" sz="2585" b="1" dirty="0">
                <a:solidFill>
                  <a:srgbClr val="FF0000"/>
                </a:solidFill>
                <a:latin typeface="+mn-lt"/>
                <a:ea typeface="+mn-ea"/>
              </a:endParaRPr>
            </a:p>
          </p:txBody>
        </p:sp>
        <p:sp>
          <p:nvSpPr>
            <p:cNvPr id="24"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25"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26"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27" name="Text Box 20"/>
            <p:cNvSpPr txBox="1">
              <a:spLocks noChangeArrowheads="1"/>
            </p:cNvSpPr>
            <p:nvPr/>
          </p:nvSpPr>
          <p:spPr bwMode="auto">
            <a:xfrm>
              <a:off x="6785639" y="2546901"/>
              <a:ext cx="2348548" cy="87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FF0000"/>
                  </a:solidFill>
                  <a:latin typeface="+mn-lt"/>
                  <a:ea typeface="+mn-ea"/>
                </a:rPr>
                <a:t>争用服务</a:t>
              </a:r>
              <a:endParaRPr kumimoji="1" lang="zh-CN" altLang="en-US" sz="2585" b="1" dirty="0">
                <a:solidFill>
                  <a:srgbClr val="FF0000"/>
                </a:solidFill>
                <a:latin typeface="+mn-lt"/>
                <a:ea typeface="+mn-ea"/>
              </a:endParaRPr>
            </a:p>
            <a:p>
              <a:pPr algn="ctr"/>
              <a:r>
                <a:rPr kumimoji="1" lang="zh-CN" altLang="en-US" sz="2585" b="1" dirty="0">
                  <a:solidFill>
                    <a:srgbClr val="FF0000"/>
                  </a:solidFill>
                  <a:latin typeface="+mn-lt"/>
                  <a:ea typeface="+mn-ea"/>
                </a:rPr>
                <a:t>（必须实现）</a:t>
              </a:r>
              <a:endParaRPr kumimoji="1" lang="zh-CN" altLang="en-US" sz="2585" b="1" dirty="0">
                <a:solidFill>
                  <a:srgbClr val="FF0000"/>
                </a:solidFill>
                <a:latin typeface="+mn-lt"/>
                <a:ea typeface="+mn-ea"/>
              </a:endParaRPr>
            </a:p>
          </p:txBody>
        </p:sp>
        <p:sp>
          <p:nvSpPr>
            <p:cNvPr id="28" name="Text Box 23"/>
            <p:cNvSpPr txBox="1">
              <a:spLocks noChangeArrowheads="1"/>
            </p:cNvSpPr>
            <p:nvPr/>
          </p:nvSpPr>
          <p:spPr bwMode="auto">
            <a:xfrm>
              <a:off x="2333415" y="4293096"/>
              <a:ext cx="6229773" cy="130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0000FF"/>
                  </a:solidFill>
                  <a:latin typeface="+mn-lt"/>
                  <a:ea typeface="+mn-ea"/>
                </a:rPr>
                <a:t>分布协调功能 </a:t>
              </a:r>
              <a:r>
                <a:rPr kumimoji="1" lang="en-US" altLang="zh-CN" sz="2585" b="1" dirty="0">
                  <a:solidFill>
                    <a:srgbClr val="000099"/>
                  </a:solidFill>
                  <a:latin typeface="+mn-lt"/>
                  <a:ea typeface="+mn-ea"/>
                </a:rPr>
                <a:t>DCF</a:t>
              </a:r>
              <a:endParaRPr kumimoji="1" lang="en-US" altLang="zh-CN" sz="2585" b="1" dirty="0">
                <a:solidFill>
                  <a:srgbClr val="000099"/>
                </a:solidFill>
                <a:latin typeface="+mn-lt"/>
                <a:ea typeface="+mn-ea"/>
              </a:endParaRPr>
            </a:p>
            <a:p>
              <a:pPr algn="ctr"/>
              <a:r>
                <a:rPr kumimoji="1" lang="en-US" altLang="zh-CN" sz="2585" b="1" dirty="0">
                  <a:solidFill>
                    <a:srgbClr val="000099"/>
                  </a:solidFill>
                  <a:latin typeface="+mn-lt"/>
                  <a:ea typeface="+mn-ea"/>
                </a:rPr>
                <a:t>(Distributed Coordination Function)</a:t>
              </a:r>
              <a:endParaRPr kumimoji="1" lang="en-US" altLang="zh-CN" sz="2585" b="1" dirty="0">
                <a:solidFill>
                  <a:srgbClr val="000099"/>
                </a:solidFill>
                <a:latin typeface="+mn-lt"/>
                <a:ea typeface="+mn-ea"/>
              </a:endParaRPr>
            </a:p>
            <a:p>
              <a:pPr algn="ctr"/>
              <a:r>
                <a:rPr kumimoji="1" lang="en-US" altLang="zh-CN" sz="2585" b="1" dirty="0">
                  <a:solidFill>
                    <a:srgbClr val="000099"/>
                  </a:solidFill>
                  <a:latin typeface="+mn-lt"/>
                  <a:ea typeface="+mn-ea"/>
                </a:rPr>
                <a:t>(CSMA/CA)</a:t>
              </a:r>
              <a:endParaRPr kumimoji="1" lang="en-US" altLang="zh-CN" sz="2585" b="1" dirty="0">
                <a:solidFill>
                  <a:srgbClr val="000099"/>
                </a:solidFill>
                <a:latin typeface="+mn-lt"/>
                <a:ea typeface="+mn-ea"/>
              </a:endParaRPr>
            </a:p>
          </p:txBody>
        </p:sp>
        <p:sp>
          <p:nvSpPr>
            <p:cNvPr id="29" name="Text Box 24"/>
            <p:cNvSpPr txBox="1">
              <a:spLocks noChangeArrowheads="1"/>
            </p:cNvSpPr>
            <p:nvPr/>
          </p:nvSpPr>
          <p:spPr bwMode="auto">
            <a:xfrm>
              <a:off x="1113394" y="2997200"/>
              <a:ext cx="5240549" cy="87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585" b="1" dirty="0">
                  <a:solidFill>
                    <a:srgbClr val="0000FF"/>
                  </a:solidFill>
                  <a:latin typeface="+mn-lt"/>
                  <a:ea typeface="+mn-ea"/>
                </a:rPr>
                <a:t>点协调功能 </a:t>
              </a:r>
              <a:r>
                <a:rPr kumimoji="1" lang="en-US" altLang="zh-CN" sz="2585" b="1" dirty="0">
                  <a:solidFill>
                    <a:srgbClr val="000099"/>
                  </a:solidFill>
                  <a:latin typeface="+mn-lt"/>
                  <a:ea typeface="+mn-ea"/>
                </a:rPr>
                <a:t>PCF</a:t>
              </a:r>
              <a:endParaRPr kumimoji="1" lang="en-US" altLang="zh-CN" sz="2585" b="1" dirty="0">
                <a:solidFill>
                  <a:srgbClr val="000099"/>
                </a:solidFill>
                <a:latin typeface="+mn-lt"/>
                <a:ea typeface="+mn-ea"/>
              </a:endParaRPr>
            </a:p>
            <a:p>
              <a:pPr algn="ctr"/>
              <a:r>
                <a:rPr kumimoji="1" lang="en-US" altLang="zh-CN" sz="2585" b="1" dirty="0">
                  <a:solidFill>
                    <a:srgbClr val="000099"/>
                  </a:solidFill>
                  <a:latin typeface="+mn-lt"/>
                  <a:ea typeface="+mn-ea"/>
                </a:rPr>
                <a:t>(Point Coordination Function)</a:t>
              </a:r>
              <a:endParaRPr kumimoji="1" lang="en-US" altLang="zh-CN" sz="2585" b="1" dirty="0">
                <a:solidFill>
                  <a:srgbClr val="000099"/>
                </a:solidFill>
                <a:latin typeface="+mn-lt"/>
                <a:ea typeface="+mn-ea"/>
              </a:endParaRPr>
            </a:p>
          </p:txBody>
        </p:sp>
        <p:sp>
          <p:nvSpPr>
            <p:cNvPr id="30" name="Rectangle 25"/>
            <p:cNvSpPr>
              <a:spLocks noChangeArrowheads="1"/>
            </p:cNvSpPr>
            <p:nvPr/>
          </p:nvSpPr>
          <p:spPr bwMode="auto">
            <a:xfrm>
              <a:off x="1209015" y="2924174"/>
              <a:ext cx="5140457" cy="1236663"/>
            </a:xfrm>
            <a:prstGeom prst="rect">
              <a:avLst/>
            </a:prstGeom>
            <a:noFill/>
            <a:ln w="28575">
              <a:solidFill>
                <a:schemeClr val="tx2"/>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 name="Line 37"/>
            <p:cNvSpPr>
              <a:spLocks noChangeShapeType="1"/>
            </p:cNvSpPr>
            <p:nvPr/>
          </p:nvSpPr>
          <p:spPr bwMode="auto">
            <a:xfrm>
              <a:off x="256043" y="2924944"/>
              <a:ext cx="880533"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2" name="Text Box 12"/>
            <p:cNvSpPr txBox="1">
              <a:spLocks noChangeArrowheads="1"/>
            </p:cNvSpPr>
            <p:nvPr/>
          </p:nvSpPr>
          <p:spPr bwMode="auto">
            <a:xfrm>
              <a:off x="4736976" y="5733256"/>
              <a:ext cx="1273334" cy="443706"/>
            </a:xfrm>
            <a:prstGeom prst="rect">
              <a:avLst/>
            </a:prstGeom>
            <a:noFill/>
            <a:ln>
              <a:noFill/>
            </a:ln>
            <a:effectLst/>
          </p:spPr>
          <p:txBody>
            <a:bodyPr wrap="none">
              <a:spAutoFit/>
            </a:bodyPr>
            <a:lstStyle/>
            <a:p>
              <a:r>
                <a:rPr kumimoji="1" lang="zh-CN" altLang="en-US" sz="2585" b="1" dirty="0">
                  <a:solidFill>
                    <a:srgbClr val="000099"/>
                  </a:solidFill>
                  <a:latin typeface="+mn-lt"/>
                  <a:ea typeface="+mn-ea"/>
                </a:rPr>
                <a:t>物理层</a:t>
              </a:r>
              <a:endParaRPr kumimoji="1" lang="zh-CN" altLang="en-US" sz="2585" b="1" dirty="0">
                <a:solidFill>
                  <a:srgbClr val="000099"/>
                </a:solidFill>
                <a:latin typeface="+mn-lt"/>
                <a:ea typeface="+mn-ea"/>
              </a:endParaRPr>
            </a:p>
          </p:txBody>
        </p:sp>
        <p:sp>
          <p:nvSpPr>
            <p:cNvPr id="33" name="Line 36"/>
            <p:cNvSpPr>
              <a:spLocks noChangeShapeType="1"/>
            </p:cNvSpPr>
            <p:nvPr/>
          </p:nvSpPr>
          <p:spPr bwMode="auto">
            <a:xfrm>
              <a:off x="256043" y="5662116"/>
              <a:ext cx="880533"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4" name="Line 49"/>
            <p:cNvSpPr>
              <a:spLocks noChangeShapeType="1"/>
            </p:cNvSpPr>
            <p:nvPr/>
          </p:nvSpPr>
          <p:spPr bwMode="auto">
            <a:xfrm flipV="1">
              <a:off x="1200415" y="5659660"/>
              <a:ext cx="8354748" cy="1588"/>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5"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585" b="1">
                <a:solidFill>
                  <a:srgbClr val="000099"/>
                </a:solidFill>
                <a:latin typeface="+mn-lt"/>
                <a:ea typeface="+mn-ea"/>
              </a:endParaRPr>
            </a:p>
          </p:txBody>
        </p:sp>
        <p:sp>
          <p:nvSpPr>
            <p:cNvPr id="36"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585" b="1">
                <a:solidFill>
                  <a:srgbClr val="000099"/>
                </a:solidFill>
                <a:latin typeface="+mn-lt"/>
                <a:ea typeface="+mn-ea"/>
              </a:endParaRPr>
            </a:p>
          </p:txBody>
        </p:sp>
      </p:grpSp>
      <p:sp>
        <p:nvSpPr>
          <p:cNvPr id="2" name="标题 1"/>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endParaRPr lang="zh-CN" altLang="en-US" dirty="0"/>
          </a:p>
        </p:txBody>
      </p:sp>
      <p:sp>
        <p:nvSpPr>
          <p:cNvPr id="3" name="矩形 2"/>
          <p:cNvSpPr/>
          <p:nvPr/>
        </p:nvSpPr>
        <p:spPr>
          <a:xfrm>
            <a:off x="450927" y="437898"/>
            <a:ext cx="8508022" cy="1275080"/>
          </a:xfrm>
          <a:prstGeom prst="rect">
            <a:avLst/>
          </a:prstGeom>
          <a:solidFill>
            <a:srgbClr val="FFFF66"/>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955" b="1" dirty="0">
                <a:solidFill>
                  <a:srgbClr val="000099"/>
                </a:solidFill>
                <a:latin typeface="+mn-lt"/>
                <a:ea typeface="+mn-ea"/>
              </a:rPr>
              <a:t>PCF </a:t>
            </a:r>
            <a:r>
              <a:rPr kumimoji="1" lang="zh-CN" altLang="en-US" sz="2955" b="1" dirty="0">
                <a:solidFill>
                  <a:srgbClr val="000099"/>
                </a:solidFill>
                <a:latin typeface="+mn-lt"/>
                <a:ea typeface="+mn-ea"/>
              </a:rPr>
              <a:t>子层使用</a:t>
            </a:r>
            <a:r>
              <a:rPr kumimoji="1" lang="zh-CN" altLang="en-US" sz="2955" b="1" dirty="0">
                <a:solidFill>
                  <a:srgbClr val="C00000"/>
                </a:solidFill>
                <a:latin typeface="+mn-lt"/>
                <a:ea typeface="+mn-ea"/>
              </a:rPr>
              <a:t>集中控制</a:t>
            </a:r>
            <a:r>
              <a:rPr kumimoji="1" lang="zh-CN" altLang="en-US" sz="2955" b="1" dirty="0">
                <a:solidFill>
                  <a:srgbClr val="000099"/>
                </a:solidFill>
                <a:latin typeface="+mn-lt"/>
                <a:ea typeface="+mn-ea"/>
              </a:rPr>
              <a:t>的接入算法把发送数据权</a:t>
            </a:r>
            <a:br>
              <a:rPr kumimoji="1" lang="zh-CN" altLang="en-US" sz="2955" b="1" dirty="0">
                <a:solidFill>
                  <a:srgbClr val="000099"/>
                </a:solidFill>
                <a:latin typeface="+mn-lt"/>
                <a:ea typeface="+mn-ea"/>
              </a:rPr>
            </a:br>
            <a:r>
              <a:rPr kumimoji="1" lang="zh-CN" altLang="en-US" sz="2955" b="1" dirty="0">
                <a:solidFill>
                  <a:srgbClr val="C00000"/>
                </a:solidFill>
                <a:latin typeface="+mn-lt"/>
                <a:ea typeface="+mn-ea"/>
              </a:rPr>
              <a:t>轮流</a:t>
            </a:r>
            <a:r>
              <a:rPr kumimoji="1" lang="zh-CN" altLang="en-US" sz="2955" b="1" dirty="0">
                <a:solidFill>
                  <a:srgbClr val="000099"/>
                </a:solidFill>
                <a:latin typeface="+mn-lt"/>
                <a:ea typeface="+mn-ea"/>
              </a:rPr>
              <a:t>交给各个站从而避免了碰撞的</a:t>
            </a:r>
            <a:r>
              <a:rPr kumimoji="1" lang="zh-CN" altLang="en-US" sz="2955" b="1" dirty="0" smtClean="0">
                <a:solidFill>
                  <a:srgbClr val="000099"/>
                </a:solidFill>
                <a:latin typeface="+mn-lt"/>
                <a:ea typeface="+mn-ea"/>
              </a:rPr>
              <a:t>产生。</a:t>
            </a:r>
            <a:endParaRPr kumimoji="1" lang="en-US" altLang="zh-CN" sz="2955" b="1" dirty="0" smtClean="0">
              <a:solidFill>
                <a:srgbClr val="000099"/>
              </a:solidFill>
              <a:latin typeface="+mn-lt"/>
              <a:ea typeface="+mn-ea"/>
            </a:endParaRPr>
          </a:p>
          <a:p>
            <a:pPr algn="ctr"/>
            <a:r>
              <a:rPr kumimoji="1" lang="zh-CN" altLang="zh-CN" sz="2955" b="1" dirty="0">
                <a:solidFill>
                  <a:srgbClr val="000099"/>
                </a:solidFill>
                <a:latin typeface="+mn-lt"/>
                <a:ea typeface="+mn-ea"/>
              </a:rPr>
              <a:t>自组网络就没有</a:t>
            </a:r>
            <a:r>
              <a:rPr kumimoji="1" lang="en-US" altLang="zh-CN" sz="2955" b="1" dirty="0">
                <a:solidFill>
                  <a:srgbClr val="000099"/>
                </a:solidFill>
                <a:latin typeface="+mn-lt"/>
                <a:ea typeface="+mn-ea"/>
              </a:rPr>
              <a:t>PCF</a:t>
            </a:r>
            <a:r>
              <a:rPr kumimoji="1" lang="zh-CN" altLang="zh-CN" sz="2955" b="1" dirty="0">
                <a:solidFill>
                  <a:srgbClr val="000099"/>
                </a:solidFill>
                <a:latin typeface="+mn-lt"/>
                <a:ea typeface="+mn-ea"/>
              </a:rPr>
              <a:t>子层。</a:t>
            </a:r>
            <a:r>
              <a:rPr kumimoji="1" lang="zh-CN" altLang="en-US" sz="2955" b="1" dirty="0">
                <a:solidFill>
                  <a:srgbClr val="000099"/>
                </a:solidFill>
                <a:latin typeface="+mn-lt"/>
                <a:ea typeface="+mn-ea"/>
              </a:rPr>
              <a:t> </a:t>
            </a:r>
            <a:endParaRPr kumimoji="1" lang="zh-CN" altLang="en-US" sz="2955" b="1" dirty="0">
              <a:solidFill>
                <a:srgbClr val="000099"/>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1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9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6"/>
          <p:cNvSpPr>
            <a:spLocks noGrp="1" noChangeArrowheads="1"/>
          </p:cNvSpPr>
          <p:nvPr>
            <p:ph type="title"/>
          </p:nvPr>
        </p:nvSpPr>
        <p:spPr/>
        <p:txBody>
          <a:bodyPr/>
          <a:lstStyle/>
          <a:p>
            <a:pPr algn="ctr"/>
            <a:r>
              <a:rPr lang="zh-CN" altLang="en-US"/>
              <a:t>帧间间隔 </a:t>
            </a:r>
            <a:r>
              <a:rPr lang="en-US" altLang="zh-CN"/>
              <a:t>IFS </a:t>
            </a:r>
            <a:endParaRPr lang="en-US" altLang="zh-CN"/>
          </a:p>
        </p:txBody>
      </p:sp>
      <p:sp>
        <p:nvSpPr>
          <p:cNvPr id="318473" name="Rectangle 9"/>
          <p:cNvSpPr>
            <a:spLocks noGrp="1" noChangeArrowheads="1"/>
          </p:cNvSpPr>
          <p:nvPr>
            <p:ph idx="1"/>
          </p:nvPr>
        </p:nvSpPr>
        <p:spPr/>
        <p:txBody>
          <a:bodyPr/>
          <a:lstStyle/>
          <a:p>
            <a:r>
              <a:rPr lang="zh-CN" altLang="en-US" sz="2770" dirty="0"/>
              <a:t>所有的站在完成发送后，必须再等待一段很短的时间（继续监听）才能发送下一帧。这段时间的通称是</a:t>
            </a:r>
            <a:r>
              <a:rPr lang="zh-CN" altLang="en-US" sz="2770" dirty="0">
                <a:solidFill>
                  <a:schemeClr val="hlink"/>
                </a:solidFill>
              </a:rPr>
              <a:t>帧间间隔</a:t>
            </a:r>
            <a:r>
              <a:rPr lang="zh-CN" altLang="en-US" sz="2770" dirty="0"/>
              <a:t> </a:t>
            </a:r>
            <a:r>
              <a:rPr lang="en-US" altLang="zh-CN" sz="2770" dirty="0"/>
              <a:t>IFS (</a:t>
            </a:r>
            <a:r>
              <a:rPr lang="en-US" altLang="zh-CN" sz="2770" dirty="0" err="1"/>
              <a:t>InterFrame</a:t>
            </a:r>
            <a:r>
              <a:rPr lang="en-US" altLang="zh-CN" sz="2770" dirty="0"/>
              <a:t> Space)</a:t>
            </a:r>
            <a:r>
              <a:rPr lang="zh-CN" altLang="en-US" sz="2770" dirty="0"/>
              <a:t>。</a:t>
            </a:r>
            <a:endParaRPr lang="zh-CN" altLang="en-US" sz="2770" dirty="0"/>
          </a:p>
          <a:p>
            <a:r>
              <a:rPr lang="zh-CN" altLang="en-US" sz="2770" dirty="0"/>
              <a:t>帧间间隔长度取决于该站欲发送的帧的类型。高优先级帧需要等待的时间较短，因此可优先获得发送权。</a:t>
            </a:r>
            <a:endParaRPr lang="zh-CN" altLang="en-US" sz="2770" dirty="0"/>
          </a:p>
          <a:p>
            <a:r>
              <a:rPr lang="zh-CN" altLang="en-US" sz="2770" dirty="0"/>
              <a:t>若低优先级帧还没来得及发送而其他站的高优先级帧已发送到媒体，则媒体变为忙</a:t>
            </a:r>
            <a:r>
              <a:rPr lang="zh-CN" altLang="en-US" sz="2770" dirty="0" smtClean="0"/>
              <a:t>态，因而</a:t>
            </a:r>
            <a:r>
              <a:rPr lang="zh-CN" altLang="en-US" sz="2770" dirty="0"/>
              <a:t>低优先级帧就只能再推迟发送了。这样就减少了发生碰撞的机会。   </a:t>
            </a:r>
            <a:endParaRPr lang="zh-CN" altLang="en-US" sz="277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194820" y="3692979"/>
            <a:ext cx="64008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ACK</a:t>
            </a:r>
            <a:endParaRPr kumimoji="1" lang="en-US" altLang="zh-CN" sz="1660" b="1">
              <a:solidFill>
                <a:srgbClr val="000099"/>
              </a:solidFill>
              <a:latin typeface="+mn-lt"/>
              <a:ea typeface="+mn-ea"/>
            </a:endParaRPr>
          </a:p>
        </p:txBody>
      </p:sp>
      <p:sp>
        <p:nvSpPr>
          <p:cNvPr id="317446" name="Rectangle 6"/>
          <p:cNvSpPr>
            <a:spLocks noGrp="1" noChangeArrowheads="1"/>
          </p:cNvSpPr>
          <p:nvPr>
            <p:ph type="title"/>
          </p:nvPr>
        </p:nvSpPr>
        <p:spPr/>
        <p:txBody>
          <a:bodyPr/>
          <a:lstStyle/>
          <a:p>
            <a:pPr algn="ctr"/>
            <a:r>
              <a:rPr lang="zh-CN" altLang="en-US" dirty="0" smtClean="0">
                <a:solidFill>
                  <a:srgbClr val="000099"/>
                </a:solidFill>
                <a:latin typeface="+mn-lt"/>
                <a:ea typeface="+mn-ea"/>
              </a:rPr>
              <a:t>两种常用种</a:t>
            </a:r>
            <a:r>
              <a:rPr lang="zh-CN" altLang="en-US" dirty="0">
                <a:solidFill>
                  <a:srgbClr val="000099"/>
                </a:solidFill>
                <a:latin typeface="+mn-lt"/>
                <a:ea typeface="+mn-ea"/>
              </a:rPr>
              <a:t>帧间间隔 </a:t>
            </a:r>
            <a:endParaRPr lang="zh-CN" altLang="en-US" dirty="0">
              <a:solidFill>
                <a:srgbClr val="000099"/>
              </a:solidFill>
              <a:latin typeface="+mn-lt"/>
              <a:ea typeface="+mn-ea"/>
            </a:endParaRPr>
          </a:p>
        </p:txBody>
      </p:sp>
      <p:sp>
        <p:nvSpPr>
          <p:cNvPr id="317452" name="Text Box 12"/>
          <p:cNvSpPr txBox="1">
            <a:spLocks noChangeArrowheads="1"/>
          </p:cNvSpPr>
          <p:nvPr/>
        </p:nvSpPr>
        <p:spPr bwMode="auto">
          <a:xfrm>
            <a:off x="8388350" y="3054548"/>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时间</a:t>
            </a:r>
            <a:endParaRPr kumimoji="1" lang="zh-CN" altLang="en-US" sz="1660" b="1">
              <a:solidFill>
                <a:srgbClr val="000099"/>
              </a:solidFill>
              <a:latin typeface="+mn-lt"/>
              <a:ea typeface="+mn-ea"/>
            </a:endParaRPr>
          </a:p>
        </p:txBody>
      </p:sp>
      <p:sp>
        <p:nvSpPr>
          <p:cNvPr id="317455" name="Text Box 15"/>
          <p:cNvSpPr txBox="1">
            <a:spLocks noChangeArrowheads="1"/>
          </p:cNvSpPr>
          <p:nvPr/>
        </p:nvSpPr>
        <p:spPr bwMode="auto">
          <a:xfrm>
            <a:off x="1566863" y="2956367"/>
            <a:ext cx="6629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DIFS</a:t>
            </a:r>
            <a:endParaRPr kumimoji="1" lang="en-US" altLang="zh-CN" sz="1660" b="1">
              <a:solidFill>
                <a:srgbClr val="000099"/>
              </a:solidFill>
              <a:latin typeface="+mn-lt"/>
              <a:ea typeface="+mn-ea"/>
            </a:endParaRPr>
          </a:p>
        </p:txBody>
      </p:sp>
      <p:sp>
        <p:nvSpPr>
          <p:cNvPr id="317458" name="Line 18"/>
          <p:cNvSpPr>
            <a:spLocks noChangeShapeType="1"/>
          </p:cNvSpPr>
          <p:nvPr/>
        </p:nvSpPr>
        <p:spPr bwMode="auto">
          <a:xfrm>
            <a:off x="1566863" y="3271424"/>
            <a:ext cx="7096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59" name="Freeform 19"/>
          <p:cNvSpPr/>
          <p:nvPr/>
        </p:nvSpPr>
        <p:spPr bwMode="auto">
          <a:xfrm>
            <a:off x="544513" y="3077994"/>
            <a:ext cx="1022350" cy="345831"/>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60" name="Text Box 20"/>
          <p:cNvSpPr txBox="1">
            <a:spLocks noChangeArrowheads="1"/>
          </p:cNvSpPr>
          <p:nvPr/>
        </p:nvSpPr>
        <p:spPr bwMode="auto">
          <a:xfrm>
            <a:off x="500063" y="3075064"/>
            <a:ext cx="11588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60" b="1">
                <a:solidFill>
                  <a:srgbClr val="000099"/>
                </a:solidFill>
                <a:latin typeface="+mn-lt"/>
                <a:ea typeface="+mn-ea"/>
              </a:rPr>
              <a:t>媒体空闲                                    </a:t>
            </a:r>
            <a:endParaRPr kumimoji="1" lang="zh-CN" altLang="en-US" sz="1660" b="1">
              <a:solidFill>
                <a:srgbClr val="000099"/>
              </a:solidFill>
              <a:latin typeface="+mn-lt"/>
              <a:ea typeface="+mn-ea"/>
            </a:endParaRPr>
          </a:p>
        </p:txBody>
      </p:sp>
      <p:sp>
        <p:nvSpPr>
          <p:cNvPr id="317462" name="Line 22"/>
          <p:cNvSpPr>
            <a:spLocks noChangeShapeType="1"/>
          </p:cNvSpPr>
          <p:nvPr/>
        </p:nvSpPr>
        <p:spPr bwMode="auto">
          <a:xfrm>
            <a:off x="1566863" y="3041359"/>
            <a:ext cx="0" cy="1875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63" name="Line 23"/>
          <p:cNvSpPr>
            <a:spLocks noChangeShapeType="1"/>
          </p:cNvSpPr>
          <p:nvPr/>
        </p:nvSpPr>
        <p:spPr bwMode="auto">
          <a:xfrm flipV="1">
            <a:off x="2268539" y="3041359"/>
            <a:ext cx="7937" cy="3868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67" name="Text Box 27"/>
          <p:cNvSpPr txBox="1">
            <a:spLocks noChangeArrowheads="1"/>
          </p:cNvSpPr>
          <p:nvPr/>
        </p:nvSpPr>
        <p:spPr bwMode="auto">
          <a:xfrm>
            <a:off x="3949699" y="4527260"/>
            <a:ext cx="6508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SIFS</a:t>
            </a:r>
            <a:endParaRPr kumimoji="1" lang="en-US" altLang="zh-CN" sz="1660" b="1">
              <a:solidFill>
                <a:srgbClr val="000099"/>
              </a:solidFill>
              <a:latin typeface="+mn-lt"/>
              <a:ea typeface="+mn-ea"/>
            </a:endParaRPr>
          </a:p>
        </p:txBody>
      </p:sp>
      <p:sp>
        <p:nvSpPr>
          <p:cNvPr id="317470" name="Line 30"/>
          <p:cNvSpPr>
            <a:spLocks noChangeShapeType="1"/>
          </p:cNvSpPr>
          <p:nvPr/>
        </p:nvSpPr>
        <p:spPr bwMode="auto">
          <a:xfrm flipH="1" flipV="1">
            <a:off x="3995738" y="4538982"/>
            <a:ext cx="0" cy="40884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2" name="Line 32"/>
          <p:cNvSpPr>
            <a:spLocks noChangeShapeType="1"/>
          </p:cNvSpPr>
          <p:nvPr/>
        </p:nvSpPr>
        <p:spPr bwMode="auto">
          <a:xfrm>
            <a:off x="385763" y="5721547"/>
            <a:ext cx="84963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3" name="Text Box 33"/>
          <p:cNvSpPr txBox="1">
            <a:spLocks noChangeArrowheads="1"/>
          </p:cNvSpPr>
          <p:nvPr/>
        </p:nvSpPr>
        <p:spPr bwMode="auto">
          <a:xfrm>
            <a:off x="8388350" y="5356667"/>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时间</a:t>
            </a:r>
            <a:endParaRPr kumimoji="1" lang="zh-CN" altLang="en-US" sz="1660" b="1">
              <a:solidFill>
                <a:srgbClr val="000099"/>
              </a:solidFill>
              <a:latin typeface="+mn-lt"/>
              <a:ea typeface="+mn-ea"/>
            </a:endParaRPr>
          </a:p>
        </p:txBody>
      </p:sp>
      <p:sp>
        <p:nvSpPr>
          <p:cNvPr id="317474" name="Freeform 34"/>
          <p:cNvSpPr/>
          <p:nvPr/>
        </p:nvSpPr>
        <p:spPr bwMode="auto">
          <a:xfrm>
            <a:off x="2265363" y="5374253"/>
            <a:ext cx="2597150" cy="34729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5" name="Text Box 35"/>
          <p:cNvSpPr txBox="1">
            <a:spLocks noChangeArrowheads="1"/>
          </p:cNvSpPr>
          <p:nvPr/>
        </p:nvSpPr>
        <p:spPr bwMode="auto">
          <a:xfrm>
            <a:off x="2722563" y="5362529"/>
            <a:ext cx="167259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NAV</a:t>
            </a:r>
            <a:r>
              <a:rPr kumimoji="1" lang="zh-CN" altLang="en-US" sz="1660" b="1">
                <a:solidFill>
                  <a:srgbClr val="000099"/>
                </a:solidFill>
                <a:latin typeface="+mn-lt"/>
                <a:ea typeface="+mn-ea"/>
              </a:rPr>
              <a:t>（媒体忙）</a:t>
            </a:r>
            <a:endParaRPr kumimoji="1" lang="zh-CN" altLang="en-US" sz="1660" b="1">
              <a:solidFill>
                <a:srgbClr val="000099"/>
              </a:solidFill>
              <a:latin typeface="+mn-lt"/>
              <a:ea typeface="+mn-ea"/>
            </a:endParaRPr>
          </a:p>
        </p:txBody>
      </p:sp>
      <p:sp>
        <p:nvSpPr>
          <p:cNvPr id="317476" name="Text Box 36"/>
          <p:cNvSpPr txBox="1">
            <a:spLocks noChangeArrowheads="1"/>
          </p:cNvSpPr>
          <p:nvPr/>
        </p:nvSpPr>
        <p:spPr bwMode="auto">
          <a:xfrm>
            <a:off x="4833938" y="4818871"/>
            <a:ext cx="6629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DIFS</a:t>
            </a:r>
            <a:endParaRPr kumimoji="1" lang="en-US" altLang="zh-CN" sz="1660" b="1">
              <a:solidFill>
                <a:srgbClr val="000099"/>
              </a:solidFill>
              <a:latin typeface="+mn-lt"/>
              <a:ea typeface="+mn-ea"/>
            </a:endParaRPr>
          </a:p>
        </p:txBody>
      </p:sp>
      <p:sp>
        <p:nvSpPr>
          <p:cNvPr id="317477" name="Line 37"/>
          <p:cNvSpPr>
            <a:spLocks noChangeShapeType="1"/>
          </p:cNvSpPr>
          <p:nvPr/>
        </p:nvSpPr>
        <p:spPr bwMode="auto">
          <a:xfrm flipV="1">
            <a:off x="4876801" y="5110482"/>
            <a:ext cx="6715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8" name="Line 38"/>
          <p:cNvSpPr>
            <a:spLocks noChangeShapeType="1"/>
          </p:cNvSpPr>
          <p:nvPr/>
        </p:nvSpPr>
        <p:spPr bwMode="auto">
          <a:xfrm flipH="1" flipV="1">
            <a:off x="4862513" y="4528724"/>
            <a:ext cx="0" cy="3927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9" name="Line 39"/>
          <p:cNvSpPr>
            <a:spLocks noChangeShapeType="1"/>
          </p:cNvSpPr>
          <p:nvPr/>
        </p:nvSpPr>
        <p:spPr bwMode="auto">
          <a:xfrm>
            <a:off x="5548313" y="4528724"/>
            <a:ext cx="0" cy="7927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0" name="Freeform 40"/>
          <p:cNvSpPr/>
          <p:nvPr/>
        </p:nvSpPr>
        <p:spPr bwMode="auto">
          <a:xfrm>
            <a:off x="6823075" y="5374253"/>
            <a:ext cx="1382713" cy="34729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1" name="Freeform 41"/>
          <p:cNvSpPr/>
          <p:nvPr/>
        </p:nvSpPr>
        <p:spPr bwMode="auto">
          <a:xfrm>
            <a:off x="5541963" y="5374253"/>
            <a:ext cx="1281112" cy="347296"/>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2" name="Line 42"/>
          <p:cNvSpPr>
            <a:spLocks noChangeShapeType="1"/>
          </p:cNvSpPr>
          <p:nvPr/>
        </p:nvSpPr>
        <p:spPr bwMode="auto">
          <a:xfrm>
            <a:off x="5699125"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3" name="Line 43"/>
          <p:cNvSpPr>
            <a:spLocks noChangeShapeType="1"/>
          </p:cNvSpPr>
          <p:nvPr/>
        </p:nvSpPr>
        <p:spPr bwMode="auto">
          <a:xfrm>
            <a:off x="5856288"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4" name="Line 44"/>
          <p:cNvSpPr>
            <a:spLocks noChangeShapeType="1"/>
          </p:cNvSpPr>
          <p:nvPr/>
        </p:nvSpPr>
        <p:spPr bwMode="auto">
          <a:xfrm>
            <a:off x="6013450"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5" name="Line 45"/>
          <p:cNvSpPr>
            <a:spLocks noChangeShapeType="1"/>
          </p:cNvSpPr>
          <p:nvPr/>
        </p:nvSpPr>
        <p:spPr bwMode="auto">
          <a:xfrm>
            <a:off x="6172200"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6" name="Line 46"/>
          <p:cNvSpPr>
            <a:spLocks noChangeShapeType="1"/>
          </p:cNvSpPr>
          <p:nvPr/>
        </p:nvSpPr>
        <p:spPr bwMode="auto">
          <a:xfrm>
            <a:off x="6329363"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7" name="Line 47"/>
          <p:cNvSpPr>
            <a:spLocks noChangeShapeType="1"/>
          </p:cNvSpPr>
          <p:nvPr/>
        </p:nvSpPr>
        <p:spPr bwMode="auto">
          <a:xfrm>
            <a:off x="6486525" y="5378648"/>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8" name="Line 48"/>
          <p:cNvSpPr>
            <a:spLocks noChangeShapeType="1"/>
          </p:cNvSpPr>
          <p:nvPr/>
        </p:nvSpPr>
        <p:spPr bwMode="auto">
          <a:xfrm>
            <a:off x="6654800" y="5378648"/>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9" name="Line 49"/>
          <p:cNvSpPr>
            <a:spLocks noChangeShapeType="1"/>
          </p:cNvSpPr>
          <p:nvPr/>
        </p:nvSpPr>
        <p:spPr bwMode="auto">
          <a:xfrm>
            <a:off x="5575300" y="5117809"/>
            <a:ext cx="127793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90" name="Text Box 50"/>
          <p:cNvSpPr txBox="1">
            <a:spLocks noChangeArrowheads="1"/>
          </p:cNvSpPr>
          <p:nvPr/>
        </p:nvSpPr>
        <p:spPr bwMode="auto">
          <a:xfrm>
            <a:off x="5643563" y="4754394"/>
            <a:ext cx="10312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争用窗口</a:t>
            </a:r>
            <a:endParaRPr kumimoji="1" lang="zh-CN" altLang="en-US" sz="1660" b="1">
              <a:solidFill>
                <a:srgbClr val="000099"/>
              </a:solidFill>
              <a:latin typeface="+mn-lt"/>
              <a:ea typeface="+mn-ea"/>
            </a:endParaRPr>
          </a:p>
        </p:txBody>
      </p:sp>
      <p:sp>
        <p:nvSpPr>
          <p:cNvPr id="317491" name="Text Box 51"/>
          <p:cNvSpPr txBox="1">
            <a:spLocks noChangeArrowheads="1"/>
          </p:cNvSpPr>
          <p:nvPr/>
        </p:nvSpPr>
        <p:spPr bwMode="auto">
          <a:xfrm>
            <a:off x="6789738" y="5331756"/>
            <a:ext cx="13017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发送下一 帧</a:t>
            </a:r>
            <a:endParaRPr kumimoji="1" lang="zh-CN" altLang="en-US" sz="1660" b="1">
              <a:solidFill>
                <a:srgbClr val="000099"/>
              </a:solidFill>
              <a:latin typeface="+mn-lt"/>
              <a:ea typeface="+mn-ea"/>
            </a:endParaRPr>
          </a:p>
        </p:txBody>
      </p:sp>
      <p:sp>
        <p:nvSpPr>
          <p:cNvPr id="317492" name="AutoShape 52"/>
          <p:cNvSpPr/>
          <p:nvPr/>
        </p:nvSpPr>
        <p:spPr bwMode="auto">
          <a:xfrm rot="-5400000">
            <a:off x="3510757" y="4542707"/>
            <a:ext cx="133350" cy="2570163"/>
          </a:xfrm>
          <a:prstGeom prst="leftBrace">
            <a:avLst>
              <a:gd name="adj1" fmla="val 14826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7493" name="AutoShape 53"/>
          <p:cNvSpPr/>
          <p:nvPr/>
        </p:nvSpPr>
        <p:spPr bwMode="auto">
          <a:xfrm rot="-5400000">
            <a:off x="6130498" y="5179661"/>
            <a:ext cx="104042" cy="1249362"/>
          </a:xfrm>
          <a:prstGeom prst="leftBrace">
            <a:avLst>
              <a:gd name="adj1" fmla="val 9237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7494" name="Text Box 54"/>
          <p:cNvSpPr txBox="1">
            <a:spLocks noChangeArrowheads="1"/>
          </p:cNvSpPr>
          <p:nvPr/>
        </p:nvSpPr>
        <p:spPr bwMode="auto">
          <a:xfrm>
            <a:off x="3046413" y="5824124"/>
            <a:ext cx="10312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推迟接入</a:t>
            </a:r>
            <a:endParaRPr kumimoji="1" lang="zh-CN" altLang="en-US" sz="1660" b="1">
              <a:solidFill>
                <a:srgbClr val="000099"/>
              </a:solidFill>
              <a:latin typeface="+mn-lt"/>
              <a:ea typeface="+mn-ea"/>
            </a:endParaRPr>
          </a:p>
        </p:txBody>
      </p:sp>
      <p:sp>
        <p:nvSpPr>
          <p:cNvPr id="317495" name="Text Box 55"/>
          <p:cNvSpPr txBox="1">
            <a:spLocks noChangeArrowheads="1"/>
          </p:cNvSpPr>
          <p:nvPr/>
        </p:nvSpPr>
        <p:spPr bwMode="auto">
          <a:xfrm>
            <a:off x="5424488" y="5780164"/>
            <a:ext cx="145542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等待重试时间</a:t>
            </a:r>
            <a:endParaRPr kumimoji="1" lang="zh-CN" altLang="en-US" sz="1660" b="1">
              <a:solidFill>
                <a:srgbClr val="000099"/>
              </a:solidFill>
              <a:latin typeface="+mn-lt"/>
              <a:ea typeface="+mn-ea"/>
            </a:endParaRPr>
          </a:p>
        </p:txBody>
      </p:sp>
      <p:sp>
        <p:nvSpPr>
          <p:cNvPr id="317496" name="Line 56"/>
          <p:cNvSpPr>
            <a:spLocks noChangeShapeType="1"/>
          </p:cNvSpPr>
          <p:nvPr/>
        </p:nvSpPr>
        <p:spPr bwMode="auto">
          <a:xfrm flipV="1">
            <a:off x="1554163" y="3447270"/>
            <a:ext cx="0" cy="276958"/>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97" name="Text Box 57"/>
          <p:cNvSpPr txBox="1">
            <a:spLocks noChangeArrowheads="1"/>
          </p:cNvSpPr>
          <p:nvPr/>
        </p:nvSpPr>
        <p:spPr bwMode="auto">
          <a:xfrm>
            <a:off x="980123" y="3631909"/>
            <a:ext cx="124333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有帧要发送</a:t>
            </a:r>
            <a:endParaRPr kumimoji="1" lang="zh-CN" altLang="en-US" sz="1660" b="1">
              <a:solidFill>
                <a:srgbClr val="000099"/>
              </a:solidFill>
              <a:latin typeface="+mn-lt"/>
              <a:ea typeface="+mn-ea"/>
            </a:endParaRPr>
          </a:p>
        </p:txBody>
      </p:sp>
      <p:sp>
        <p:nvSpPr>
          <p:cNvPr id="317498" name="Line 58"/>
          <p:cNvSpPr>
            <a:spLocks noChangeShapeType="1"/>
          </p:cNvSpPr>
          <p:nvPr/>
        </p:nvSpPr>
        <p:spPr bwMode="auto">
          <a:xfrm>
            <a:off x="6851650" y="4969806"/>
            <a:ext cx="0" cy="3399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99" name="Text Box 59"/>
          <p:cNvSpPr txBox="1">
            <a:spLocks noChangeArrowheads="1"/>
          </p:cNvSpPr>
          <p:nvPr/>
        </p:nvSpPr>
        <p:spPr bwMode="auto">
          <a:xfrm>
            <a:off x="107633" y="3410636"/>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源站</a:t>
            </a:r>
            <a:endParaRPr kumimoji="1" lang="zh-CN" altLang="en-US" sz="1660" b="1">
              <a:solidFill>
                <a:srgbClr val="000099"/>
              </a:solidFill>
              <a:latin typeface="+mn-lt"/>
              <a:ea typeface="+mn-ea"/>
            </a:endParaRPr>
          </a:p>
        </p:txBody>
      </p:sp>
      <p:sp>
        <p:nvSpPr>
          <p:cNvPr id="317501" name="Text Box 61"/>
          <p:cNvSpPr txBox="1">
            <a:spLocks noChangeArrowheads="1"/>
          </p:cNvSpPr>
          <p:nvPr/>
        </p:nvSpPr>
        <p:spPr bwMode="auto">
          <a:xfrm>
            <a:off x="8388350" y="4138933"/>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时间</a:t>
            </a:r>
            <a:endParaRPr kumimoji="1" lang="zh-CN" altLang="en-US" sz="1660" b="1">
              <a:solidFill>
                <a:srgbClr val="000099"/>
              </a:solidFill>
              <a:latin typeface="+mn-lt"/>
              <a:ea typeface="+mn-ea"/>
            </a:endParaRPr>
          </a:p>
        </p:txBody>
      </p:sp>
      <p:sp>
        <p:nvSpPr>
          <p:cNvPr id="317502" name="Text Box 62"/>
          <p:cNvSpPr txBox="1">
            <a:spLocks noChangeArrowheads="1"/>
          </p:cNvSpPr>
          <p:nvPr/>
        </p:nvSpPr>
        <p:spPr bwMode="auto">
          <a:xfrm>
            <a:off x="90488" y="4456922"/>
            <a:ext cx="8191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目的站</a:t>
            </a:r>
            <a:endParaRPr kumimoji="1" lang="zh-CN" altLang="en-US" sz="1660" b="1">
              <a:solidFill>
                <a:srgbClr val="000099"/>
              </a:solidFill>
              <a:latin typeface="+mn-lt"/>
              <a:ea typeface="+mn-ea"/>
            </a:endParaRPr>
          </a:p>
        </p:txBody>
      </p:sp>
      <p:sp>
        <p:nvSpPr>
          <p:cNvPr id="317504" name="Line 64"/>
          <p:cNvSpPr>
            <a:spLocks noChangeShapeType="1"/>
          </p:cNvSpPr>
          <p:nvPr/>
        </p:nvSpPr>
        <p:spPr bwMode="auto">
          <a:xfrm flipH="1">
            <a:off x="4570413" y="4531656"/>
            <a:ext cx="1587" cy="39565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05" name="Text Box 65"/>
          <p:cNvSpPr txBox="1">
            <a:spLocks noChangeArrowheads="1"/>
          </p:cNvSpPr>
          <p:nvPr/>
        </p:nvSpPr>
        <p:spPr bwMode="auto">
          <a:xfrm>
            <a:off x="5371147" y="3828271"/>
            <a:ext cx="64008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60" b="1">
                <a:solidFill>
                  <a:srgbClr val="000099"/>
                </a:solidFill>
                <a:latin typeface="+mn-lt"/>
                <a:ea typeface="+mn-ea"/>
              </a:rPr>
              <a:t>ACK</a:t>
            </a:r>
            <a:endParaRPr kumimoji="1" lang="en-US" altLang="zh-CN" sz="1660" b="1">
              <a:solidFill>
                <a:srgbClr val="000099"/>
              </a:solidFill>
              <a:latin typeface="+mn-lt"/>
              <a:ea typeface="+mn-ea"/>
            </a:endParaRPr>
          </a:p>
        </p:txBody>
      </p:sp>
      <p:sp>
        <p:nvSpPr>
          <p:cNvPr id="317506" name="Line 66"/>
          <p:cNvSpPr>
            <a:spLocks noChangeShapeType="1"/>
          </p:cNvSpPr>
          <p:nvPr/>
        </p:nvSpPr>
        <p:spPr bwMode="auto">
          <a:xfrm>
            <a:off x="4859338" y="3428221"/>
            <a:ext cx="3175" cy="18991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07" name="Text Box 67"/>
          <p:cNvSpPr txBox="1">
            <a:spLocks noChangeArrowheads="1"/>
          </p:cNvSpPr>
          <p:nvPr/>
        </p:nvSpPr>
        <p:spPr bwMode="auto">
          <a:xfrm>
            <a:off x="4802188" y="5157375"/>
            <a:ext cx="6508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SIFS</a:t>
            </a:r>
            <a:endParaRPr kumimoji="1" lang="en-US" altLang="zh-CN" sz="1660" b="1">
              <a:solidFill>
                <a:srgbClr val="000099"/>
              </a:solidFill>
              <a:latin typeface="+mn-lt"/>
              <a:ea typeface="+mn-ea"/>
            </a:endParaRPr>
          </a:p>
        </p:txBody>
      </p:sp>
      <p:sp>
        <p:nvSpPr>
          <p:cNvPr id="317508" name="Line 68"/>
          <p:cNvSpPr>
            <a:spLocks noChangeShapeType="1"/>
          </p:cNvSpPr>
          <p:nvPr/>
        </p:nvSpPr>
        <p:spPr bwMode="auto">
          <a:xfrm>
            <a:off x="5414963" y="5396233"/>
            <a:ext cx="0" cy="1392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09" name="Line 69"/>
          <p:cNvSpPr>
            <a:spLocks noChangeShapeType="1"/>
          </p:cNvSpPr>
          <p:nvPr/>
        </p:nvSpPr>
        <p:spPr bwMode="auto">
          <a:xfrm>
            <a:off x="2263775" y="3447271"/>
            <a:ext cx="0" cy="1880089"/>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10" name="Text Box 70"/>
          <p:cNvSpPr txBox="1">
            <a:spLocks noChangeArrowheads="1"/>
          </p:cNvSpPr>
          <p:nvPr/>
        </p:nvSpPr>
        <p:spPr bwMode="auto">
          <a:xfrm>
            <a:off x="58897" y="5689310"/>
            <a:ext cx="87757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60" b="1">
                <a:solidFill>
                  <a:srgbClr val="000099"/>
                </a:solidFill>
                <a:latin typeface="+mn-lt"/>
                <a:ea typeface="+mn-ea"/>
              </a:rPr>
              <a:t> </a:t>
            </a:r>
            <a:r>
              <a:rPr kumimoji="1" lang="zh-CN" altLang="en-US" sz="1660" b="1">
                <a:solidFill>
                  <a:srgbClr val="000099"/>
                </a:solidFill>
                <a:latin typeface="+mn-lt"/>
                <a:ea typeface="+mn-ea"/>
              </a:rPr>
              <a:t>其他站</a:t>
            </a:r>
            <a:endParaRPr kumimoji="1" lang="zh-CN" altLang="en-US" sz="1660" b="1">
              <a:solidFill>
                <a:srgbClr val="000099"/>
              </a:solidFill>
              <a:latin typeface="+mn-lt"/>
              <a:ea typeface="+mn-ea"/>
            </a:endParaRPr>
          </a:p>
        </p:txBody>
      </p:sp>
      <p:sp>
        <p:nvSpPr>
          <p:cNvPr id="317511" name="Line 71"/>
          <p:cNvSpPr>
            <a:spLocks noChangeShapeType="1"/>
          </p:cNvSpPr>
          <p:nvPr/>
        </p:nvSpPr>
        <p:spPr bwMode="auto">
          <a:xfrm flipV="1">
            <a:off x="2263775" y="5744994"/>
            <a:ext cx="0" cy="276958"/>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12" name="Text Box 72"/>
          <p:cNvSpPr txBox="1">
            <a:spLocks noChangeArrowheads="1"/>
          </p:cNvSpPr>
          <p:nvPr/>
        </p:nvSpPr>
        <p:spPr bwMode="auto">
          <a:xfrm>
            <a:off x="1665129" y="5947217"/>
            <a:ext cx="124333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有帧要发送</a:t>
            </a:r>
            <a:endParaRPr kumimoji="1" lang="zh-CN" altLang="en-US" sz="1660" b="1">
              <a:solidFill>
                <a:srgbClr val="000099"/>
              </a:solidFill>
              <a:latin typeface="+mn-lt"/>
              <a:ea typeface="+mn-ea"/>
            </a:endParaRPr>
          </a:p>
        </p:txBody>
      </p:sp>
      <p:sp>
        <p:nvSpPr>
          <p:cNvPr id="317513" name="Line 73"/>
          <p:cNvSpPr>
            <a:spLocks noChangeShapeType="1"/>
          </p:cNvSpPr>
          <p:nvPr/>
        </p:nvSpPr>
        <p:spPr bwMode="auto">
          <a:xfrm>
            <a:off x="4037013" y="4871625"/>
            <a:ext cx="534987" cy="4397"/>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14" name="Line 74"/>
          <p:cNvSpPr>
            <a:spLocks noChangeShapeType="1"/>
          </p:cNvSpPr>
          <p:nvPr/>
        </p:nvSpPr>
        <p:spPr bwMode="auto">
          <a:xfrm flipV="1">
            <a:off x="4867276" y="5463640"/>
            <a:ext cx="531813" cy="1466"/>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16" name="Text Box 76"/>
          <p:cNvSpPr txBox="1">
            <a:spLocks noChangeArrowheads="1"/>
          </p:cNvSpPr>
          <p:nvPr/>
        </p:nvSpPr>
        <p:spPr bwMode="auto">
          <a:xfrm>
            <a:off x="303213" y="419786"/>
            <a:ext cx="30988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585" b="1">
              <a:solidFill>
                <a:srgbClr val="000099"/>
              </a:solidFill>
              <a:latin typeface="+mn-lt"/>
              <a:ea typeface="+mn-ea"/>
            </a:endParaRPr>
          </a:p>
        </p:txBody>
      </p:sp>
      <p:sp>
        <p:nvSpPr>
          <p:cNvPr id="317517" name="Text Box 77"/>
          <p:cNvSpPr txBox="1">
            <a:spLocks noChangeArrowheads="1"/>
          </p:cNvSpPr>
          <p:nvPr/>
        </p:nvSpPr>
        <p:spPr bwMode="auto">
          <a:xfrm>
            <a:off x="271736" y="330032"/>
            <a:ext cx="8820150" cy="956310"/>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15" b="1" dirty="0">
                <a:solidFill>
                  <a:srgbClr val="000099"/>
                </a:solidFill>
                <a:latin typeface="+mn-lt"/>
                <a:ea typeface="+mn-ea"/>
              </a:rPr>
              <a:t>SIFS</a:t>
            </a:r>
            <a:r>
              <a:rPr lang="zh-CN" altLang="en-US" sz="2215" b="1" dirty="0">
                <a:solidFill>
                  <a:srgbClr val="000099"/>
                </a:solidFill>
                <a:latin typeface="+mn-lt"/>
                <a:ea typeface="+mn-ea"/>
              </a:rPr>
              <a:t>，即</a:t>
            </a:r>
            <a:r>
              <a:rPr lang="zh-CN" altLang="en-US" sz="2215" b="1" dirty="0">
                <a:solidFill>
                  <a:srgbClr val="C00000"/>
                </a:solidFill>
                <a:latin typeface="+mn-lt"/>
                <a:ea typeface="+mn-ea"/>
              </a:rPr>
              <a:t>短</a:t>
            </a:r>
            <a:r>
              <a:rPr lang="en-US" altLang="zh-CN" sz="2215" b="1" dirty="0">
                <a:solidFill>
                  <a:srgbClr val="C00000"/>
                </a:solidFill>
                <a:latin typeface="+mn-lt"/>
                <a:ea typeface="+mn-ea"/>
              </a:rPr>
              <a:t>(Short)</a:t>
            </a:r>
            <a:r>
              <a:rPr lang="zh-CN" altLang="en-US" sz="2215" b="1" dirty="0">
                <a:solidFill>
                  <a:srgbClr val="C00000"/>
                </a:solidFill>
                <a:latin typeface="+mn-lt"/>
                <a:ea typeface="+mn-ea"/>
              </a:rPr>
              <a:t>帧间间隔</a:t>
            </a:r>
            <a:r>
              <a:rPr lang="zh-CN" altLang="en-US" sz="2215" b="1" dirty="0" smtClean="0">
                <a:solidFill>
                  <a:srgbClr val="C00000"/>
                </a:solidFill>
                <a:latin typeface="+mn-lt"/>
                <a:ea typeface="+mn-ea"/>
              </a:rPr>
              <a:t>，</a:t>
            </a:r>
            <a:r>
              <a:rPr lang="zh-CN" altLang="zh-CN" sz="2585" b="1" dirty="0">
                <a:solidFill>
                  <a:srgbClr val="000099"/>
                </a:solidFill>
                <a:latin typeface="+mn-lt"/>
                <a:ea typeface="+mn-ea"/>
              </a:rPr>
              <a:t>长度为</a:t>
            </a:r>
            <a:r>
              <a:rPr lang="en-US" altLang="zh-CN" sz="2585" b="1" dirty="0">
                <a:solidFill>
                  <a:srgbClr val="000099"/>
                </a:solidFill>
                <a:latin typeface="+mn-lt"/>
                <a:ea typeface="+mn-ea"/>
              </a:rPr>
              <a:t>28 </a:t>
            </a:r>
            <a:r>
              <a:rPr lang="en-US" altLang="zh-CN" sz="2585" b="1" dirty="0">
                <a:solidFill>
                  <a:srgbClr val="000099"/>
                </a:solidFill>
                <a:latin typeface="+mn-lt"/>
                <a:ea typeface="+mn-ea"/>
                <a:sym typeface="Symbol" panose="05050102010706020507"/>
              </a:rPr>
              <a:t></a:t>
            </a:r>
            <a:r>
              <a:rPr lang="en-US" altLang="zh-CN" sz="2585" b="1" dirty="0">
                <a:solidFill>
                  <a:srgbClr val="000099"/>
                </a:solidFill>
                <a:latin typeface="+mn-lt"/>
                <a:ea typeface="+mn-ea"/>
              </a:rPr>
              <a:t>s</a:t>
            </a:r>
            <a:r>
              <a:rPr lang="zh-CN" altLang="en-US" sz="2585" b="1" dirty="0">
                <a:solidFill>
                  <a:srgbClr val="000099"/>
                </a:solidFill>
                <a:latin typeface="+mn-lt"/>
                <a:ea typeface="+mn-ea"/>
              </a:rPr>
              <a:t>，是</a:t>
            </a:r>
            <a:r>
              <a:rPr lang="zh-CN" altLang="en-US" sz="2215" b="1" dirty="0">
                <a:solidFill>
                  <a:srgbClr val="000099"/>
                </a:solidFill>
                <a:latin typeface="+mn-lt"/>
                <a:ea typeface="+mn-ea"/>
              </a:rPr>
              <a:t>最短的帧间间隔，用来分隔开属于一次对话的各帧。一个站应当能够在这段时间内从发送方式切换到接收方式。</a:t>
            </a:r>
            <a:endParaRPr lang="zh-CN" altLang="en-US" sz="2215" b="1" dirty="0">
              <a:solidFill>
                <a:srgbClr val="000099"/>
              </a:solidFill>
              <a:latin typeface="+mn-lt"/>
              <a:ea typeface="+mn-ea"/>
            </a:endParaRPr>
          </a:p>
        </p:txBody>
      </p:sp>
      <p:sp>
        <p:nvSpPr>
          <p:cNvPr id="317518" name="Text Box 78"/>
          <p:cNvSpPr txBox="1">
            <a:spLocks noChangeArrowheads="1"/>
          </p:cNvSpPr>
          <p:nvPr/>
        </p:nvSpPr>
        <p:spPr bwMode="auto">
          <a:xfrm>
            <a:off x="3132137" y="1500714"/>
            <a:ext cx="5942286" cy="1365885"/>
          </a:xfrm>
          <a:prstGeom prst="rect">
            <a:avLst/>
          </a:prstGeom>
          <a:solidFill>
            <a:srgbClr val="CCEC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585" b="1" dirty="0">
                <a:solidFill>
                  <a:srgbClr val="000099"/>
                </a:solidFill>
                <a:latin typeface="+mn-lt"/>
                <a:ea typeface="+mn-ea"/>
              </a:rPr>
              <a:t>使用 </a:t>
            </a:r>
            <a:r>
              <a:rPr lang="en-US" altLang="zh-CN" sz="2585" b="1" dirty="0">
                <a:solidFill>
                  <a:srgbClr val="000099"/>
                </a:solidFill>
                <a:latin typeface="+mn-lt"/>
                <a:ea typeface="+mn-ea"/>
              </a:rPr>
              <a:t>SIFS </a:t>
            </a:r>
            <a:r>
              <a:rPr lang="zh-CN" altLang="en-US" sz="2585" b="1" dirty="0">
                <a:solidFill>
                  <a:srgbClr val="000099"/>
                </a:solidFill>
                <a:latin typeface="+mn-lt"/>
                <a:ea typeface="+mn-ea"/>
              </a:rPr>
              <a:t>的帧类型有：</a:t>
            </a:r>
            <a:r>
              <a:rPr lang="en-US" altLang="zh-CN" sz="2585" b="1" dirty="0">
                <a:solidFill>
                  <a:srgbClr val="000099"/>
                </a:solidFill>
                <a:latin typeface="+mn-lt"/>
                <a:ea typeface="+mn-ea"/>
              </a:rPr>
              <a:t>ACK </a:t>
            </a:r>
            <a:r>
              <a:rPr lang="zh-CN" altLang="en-US" sz="2585" b="1" dirty="0">
                <a:solidFill>
                  <a:srgbClr val="000099"/>
                </a:solidFill>
                <a:latin typeface="+mn-lt"/>
                <a:ea typeface="+mn-ea"/>
              </a:rPr>
              <a:t>帧、</a:t>
            </a:r>
            <a:r>
              <a:rPr lang="en-US" altLang="zh-CN" sz="2585" b="1" dirty="0">
                <a:solidFill>
                  <a:srgbClr val="000099"/>
                </a:solidFill>
                <a:latin typeface="+mn-lt"/>
                <a:ea typeface="+mn-ea"/>
              </a:rPr>
              <a:t>CTS </a:t>
            </a:r>
            <a:r>
              <a:rPr lang="zh-CN" altLang="en-US" sz="2585" b="1" dirty="0">
                <a:solidFill>
                  <a:srgbClr val="000099"/>
                </a:solidFill>
                <a:latin typeface="+mn-lt"/>
                <a:ea typeface="+mn-ea"/>
              </a:rPr>
              <a:t>帧、由过长的 </a:t>
            </a:r>
            <a:r>
              <a:rPr lang="en-US" altLang="zh-CN" sz="2585" b="1" dirty="0">
                <a:solidFill>
                  <a:srgbClr val="000099"/>
                </a:solidFill>
                <a:latin typeface="+mn-lt"/>
                <a:ea typeface="+mn-ea"/>
              </a:rPr>
              <a:t>MAC </a:t>
            </a:r>
            <a:r>
              <a:rPr lang="zh-CN" altLang="en-US" sz="2585" b="1" dirty="0">
                <a:solidFill>
                  <a:srgbClr val="000099"/>
                </a:solidFill>
                <a:latin typeface="+mn-lt"/>
                <a:ea typeface="+mn-ea"/>
              </a:rPr>
              <a:t>帧分片后的数据帧，以及所有回答 </a:t>
            </a:r>
            <a:r>
              <a:rPr lang="en-US" altLang="zh-CN" sz="2585" b="1" dirty="0">
                <a:solidFill>
                  <a:srgbClr val="000099"/>
                </a:solidFill>
                <a:latin typeface="+mn-lt"/>
                <a:ea typeface="+mn-ea"/>
              </a:rPr>
              <a:t>AP </a:t>
            </a:r>
            <a:r>
              <a:rPr lang="zh-CN" altLang="en-US" sz="2585" b="1" dirty="0">
                <a:solidFill>
                  <a:srgbClr val="000099"/>
                </a:solidFill>
                <a:latin typeface="+mn-lt"/>
                <a:ea typeface="+mn-ea"/>
              </a:rPr>
              <a:t>探询的帧和在 </a:t>
            </a:r>
            <a:r>
              <a:rPr lang="en-US" altLang="zh-CN" sz="2585" b="1" dirty="0">
                <a:solidFill>
                  <a:srgbClr val="000099"/>
                </a:solidFill>
                <a:latin typeface="+mn-lt"/>
                <a:ea typeface="+mn-ea"/>
              </a:rPr>
              <a:t>PCF </a:t>
            </a:r>
            <a:r>
              <a:rPr lang="zh-CN" altLang="en-US" sz="2585" b="1" dirty="0">
                <a:solidFill>
                  <a:srgbClr val="000099"/>
                </a:solidFill>
                <a:latin typeface="+mn-lt"/>
                <a:ea typeface="+mn-ea"/>
              </a:rPr>
              <a:t>方式中接入点 </a:t>
            </a:r>
            <a:r>
              <a:rPr lang="en-US" altLang="zh-CN" sz="2585" b="1" dirty="0">
                <a:solidFill>
                  <a:srgbClr val="000099"/>
                </a:solidFill>
                <a:latin typeface="+mn-lt"/>
                <a:ea typeface="+mn-ea"/>
              </a:rPr>
              <a:t>AP </a:t>
            </a:r>
            <a:r>
              <a:rPr lang="zh-CN" altLang="en-US" sz="2585" b="1" dirty="0">
                <a:solidFill>
                  <a:srgbClr val="000099"/>
                </a:solidFill>
                <a:latin typeface="+mn-lt"/>
                <a:ea typeface="+mn-ea"/>
              </a:rPr>
              <a:t>发送出的任何帧。</a:t>
            </a:r>
            <a:endParaRPr lang="zh-CN" altLang="en-US" sz="2585" b="1" dirty="0">
              <a:solidFill>
                <a:srgbClr val="000099"/>
              </a:solidFill>
              <a:latin typeface="+mn-lt"/>
              <a:ea typeface="+mn-ea"/>
            </a:endParaRPr>
          </a:p>
        </p:txBody>
      </p:sp>
      <p:sp>
        <p:nvSpPr>
          <p:cNvPr id="317520" name="Line 80"/>
          <p:cNvSpPr>
            <a:spLocks noChangeShapeType="1"/>
          </p:cNvSpPr>
          <p:nvPr/>
        </p:nvSpPr>
        <p:spPr bwMode="auto">
          <a:xfrm>
            <a:off x="2268539" y="3428222"/>
            <a:ext cx="142875" cy="1063869"/>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1" name="Line 81"/>
          <p:cNvSpPr>
            <a:spLocks noChangeShapeType="1"/>
          </p:cNvSpPr>
          <p:nvPr/>
        </p:nvSpPr>
        <p:spPr bwMode="auto">
          <a:xfrm>
            <a:off x="3852864" y="3428222"/>
            <a:ext cx="142875" cy="1063869"/>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2" name="Line 82"/>
          <p:cNvSpPr>
            <a:spLocks noChangeShapeType="1"/>
          </p:cNvSpPr>
          <p:nvPr/>
        </p:nvSpPr>
        <p:spPr bwMode="auto">
          <a:xfrm flipH="1">
            <a:off x="4716463" y="3428222"/>
            <a:ext cx="142875" cy="1063869"/>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3" name="Line 83"/>
          <p:cNvSpPr>
            <a:spLocks noChangeShapeType="1"/>
          </p:cNvSpPr>
          <p:nvPr/>
        </p:nvSpPr>
        <p:spPr bwMode="auto">
          <a:xfrm flipH="1">
            <a:off x="4573589" y="3428222"/>
            <a:ext cx="142875" cy="1063869"/>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6" name="Freeform 86"/>
          <p:cNvSpPr/>
          <p:nvPr/>
        </p:nvSpPr>
        <p:spPr bwMode="auto">
          <a:xfrm>
            <a:off x="2268538" y="3428222"/>
            <a:ext cx="1727200" cy="1063869"/>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4" name="AutoShape 84"/>
          <p:cNvSpPr>
            <a:spLocks noChangeArrowheads="1"/>
          </p:cNvSpPr>
          <p:nvPr/>
        </p:nvSpPr>
        <p:spPr bwMode="auto">
          <a:xfrm rot="-561028">
            <a:off x="3059113" y="3760864"/>
            <a:ext cx="215900" cy="665285"/>
          </a:xfrm>
          <a:prstGeom prst="downArrow">
            <a:avLst>
              <a:gd name="adj1" fmla="val 50000"/>
              <a:gd name="adj2" fmla="val 83456"/>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585" b="1">
              <a:solidFill>
                <a:srgbClr val="000099"/>
              </a:solidFill>
              <a:latin typeface="+mn-lt"/>
              <a:ea typeface="+mn-ea"/>
            </a:endParaRPr>
          </a:p>
        </p:txBody>
      </p:sp>
      <p:sp>
        <p:nvSpPr>
          <p:cNvPr id="317466" name="Text Box 26"/>
          <p:cNvSpPr txBox="1">
            <a:spLocks noChangeArrowheads="1"/>
          </p:cNvSpPr>
          <p:nvPr/>
        </p:nvSpPr>
        <p:spPr bwMode="auto">
          <a:xfrm>
            <a:off x="2411414" y="3428221"/>
            <a:ext cx="126555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发送第 </a:t>
            </a:r>
            <a:r>
              <a:rPr kumimoji="1" lang="en-US" altLang="zh-CN" sz="1660" b="1">
                <a:solidFill>
                  <a:srgbClr val="000099"/>
                </a:solidFill>
                <a:latin typeface="+mn-lt"/>
                <a:ea typeface="+mn-ea"/>
              </a:rPr>
              <a:t>1 </a:t>
            </a:r>
            <a:r>
              <a:rPr kumimoji="1" lang="zh-CN" altLang="en-US" sz="1660" b="1">
                <a:solidFill>
                  <a:srgbClr val="000099"/>
                </a:solidFill>
                <a:latin typeface="+mn-lt"/>
                <a:ea typeface="+mn-ea"/>
              </a:rPr>
              <a:t>帧</a:t>
            </a:r>
            <a:endParaRPr kumimoji="1" lang="zh-CN" altLang="en-US" sz="1660" b="1">
              <a:solidFill>
                <a:srgbClr val="000099"/>
              </a:solidFill>
              <a:latin typeface="+mn-lt"/>
              <a:ea typeface="+mn-ea"/>
            </a:endParaRPr>
          </a:p>
        </p:txBody>
      </p:sp>
      <p:sp>
        <p:nvSpPr>
          <p:cNvPr id="317528" name="Freeform 88"/>
          <p:cNvSpPr/>
          <p:nvPr/>
        </p:nvSpPr>
        <p:spPr bwMode="auto">
          <a:xfrm>
            <a:off x="4572000" y="3428222"/>
            <a:ext cx="287338" cy="1063869"/>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00" name="Line 60"/>
          <p:cNvSpPr>
            <a:spLocks noChangeShapeType="1"/>
          </p:cNvSpPr>
          <p:nvPr/>
        </p:nvSpPr>
        <p:spPr bwMode="auto">
          <a:xfrm>
            <a:off x="384175" y="4490624"/>
            <a:ext cx="849471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51" name="Line 11"/>
          <p:cNvSpPr>
            <a:spLocks noChangeShapeType="1"/>
          </p:cNvSpPr>
          <p:nvPr/>
        </p:nvSpPr>
        <p:spPr bwMode="auto">
          <a:xfrm>
            <a:off x="385763" y="3423824"/>
            <a:ext cx="84963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9" name="Line 89"/>
          <p:cNvSpPr>
            <a:spLocks noChangeShapeType="1"/>
          </p:cNvSpPr>
          <p:nvPr/>
        </p:nvSpPr>
        <p:spPr bwMode="auto">
          <a:xfrm flipV="1">
            <a:off x="4695825" y="3722763"/>
            <a:ext cx="57150" cy="442546"/>
          </a:xfrm>
          <a:prstGeom prst="line">
            <a:avLst/>
          </a:prstGeom>
          <a:noFill/>
          <a:ln w="28575">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500" fill="hold"/>
                                        <p:tgtEl>
                                          <p:spTgt spid="317467"/>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500" fill="hold"/>
                                        <p:tgtEl>
                                          <p:spTgt spid="317507"/>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8"/>
                                        </p:tgtEl>
                                        <p:attrNameLst>
                                          <p:attrName>style.visibility</p:attrName>
                                        </p:attrNameLst>
                                      </p:cBhvr>
                                      <p:to>
                                        <p:strVal val="visible"/>
                                      </p:to>
                                    </p:set>
                                  </p:childTnLst>
                                </p:cTn>
                              </p:par>
                              <p:par>
                                <p:cTn id="15" presetID="35" presetClass="emph" presetSubtype="0" repeatCount="4000" fill="hold" grpId="0" nodeType="withEffect">
                                  <p:stCondLst>
                                    <p:cond delay="0"/>
                                  </p:stCondLst>
                                  <p:childTnLst>
                                    <p:anim calcmode="discrete" valueType="str">
                                      <p:cBhvr>
                                        <p:cTn id="16" dur="500" fill="hold"/>
                                        <p:tgtEl>
                                          <p:spTgt spid="3175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0" grpId="0" bldLvl="0" animBg="1"/>
      <p:bldP spid="317467" grpId="0" bldLvl="0" animBg="1"/>
      <p:bldP spid="317507" grpId="0" bldLvl="0" animBg="1"/>
      <p:bldP spid="317517" grpId="0" bldLvl="0" animBg="1"/>
      <p:bldP spid="31751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194820" y="3692979"/>
            <a:ext cx="64008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ACK</a:t>
            </a:r>
            <a:endParaRPr kumimoji="1" lang="en-US" altLang="zh-CN" sz="1660" b="1">
              <a:solidFill>
                <a:srgbClr val="000099"/>
              </a:solidFill>
              <a:latin typeface="+mn-lt"/>
              <a:ea typeface="+mn-ea"/>
            </a:endParaRPr>
          </a:p>
        </p:txBody>
      </p:sp>
      <p:sp>
        <p:nvSpPr>
          <p:cNvPr id="317446" name="Rectangle 6"/>
          <p:cNvSpPr>
            <a:spLocks noGrp="1" noChangeArrowheads="1"/>
          </p:cNvSpPr>
          <p:nvPr>
            <p:ph type="title"/>
          </p:nvPr>
        </p:nvSpPr>
        <p:spPr/>
        <p:txBody>
          <a:bodyPr/>
          <a:lstStyle/>
          <a:p>
            <a:pPr algn="ctr"/>
            <a:r>
              <a:rPr lang="zh-CN" altLang="zh-CN" sz="4060" b="1" dirty="0" smtClean="0">
                <a:solidFill>
                  <a:srgbClr val="333399"/>
                </a:solidFill>
                <a:effectLst/>
                <a:latin typeface="+mj-lt"/>
                <a:ea typeface="+mj-ea"/>
                <a:cs typeface="+mj-cs"/>
              </a:rPr>
              <a:t>两种常用</a:t>
            </a:r>
            <a:r>
              <a:rPr lang="zh-CN" altLang="en-US" dirty="0" smtClean="0">
                <a:solidFill>
                  <a:srgbClr val="000099"/>
                </a:solidFill>
                <a:latin typeface="+mn-lt"/>
                <a:ea typeface="+mn-ea"/>
              </a:rPr>
              <a:t>帧</a:t>
            </a:r>
            <a:r>
              <a:rPr lang="zh-CN" altLang="en-US" dirty="0">
                <a:solidFill>
                  <a:srgbClr val="000099"/>
                </a:solidFill>
                <a:latin typeface="+mn-lt"/>
                <a:ea typeface="+mn-ea"/>
              </a:rPr>
              <a:t>间间隔 </a:t>
            </a:r>
            <a:endParaRPr lang="zh-CN" altLang="en-US" dirty="0">
              <a:solidFill>
                <a:srgbClr val="000099"/>
              </a:solidFill>
              <a:latin typeface="+mn-lt"/>
              <a:ea typeface="+mn-ea"/>
            </a:endParaRPr>
          </a:p>
        </p:txBody>
      </p:sp>
      <p:sp>
        <p:nvSpPr>
          <p:cNvPr id="317452" name="Text Box 12"/>
          <p:cNvSpPr txBox="1">
            <a:spLocks noChangeArrowheads="1"/>
          </p:cNvSpPr>
          <p:nvPr/>
        </p:nvSpPr>
        <p:spPr bwMode="auto">
          <a:xfrm>
            <a:off x="8388350" y="3054548"/>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时间</a:t>
            </a:r>
            <a:endParaRPr kumimoji="1" lang="zh-CN" altLang="en-US" sz="1660" b="1">
              <a:solidFill>
                <a:srgbClr val="000099"/>
              </a:solidFill>
              <a:latin typeface="+mn-lt"/>
              <a:ea typeface="+mn-ea"/>
            </a:endParaRPr>
          </a:p>
        </p:txBody>
      </p:sp>
      <p:sp>
        <p:nvSpPr>
          <p:cNvPr id="317455" name="Text Box 15"/>
          <p:cNvSpPr txBox="1">
            <a:spLocks noChangeArrowheads="1"/>
          </p:cNvSpPr>
          <p:nvPr/>
        </p:nvSpPr>
        <p:spPr bwMode="auto">
          <a:xfrm>
            <a:off x="1566863" y="2956367"/>
            <a:ext cx="6629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dirty="0">
                <a:solidFill>
                  <a:srgbClr val="000099"/>
                </a:solidFill>
                <a:latin typeface="+mn-lt"/>
                <a:ea typeface="+mn-ea"/>
              </a:rPr>
              <a:t>DIFS</a:t>
            </a:r>
            <a:endParaRPr kumimoji="1" lang="en-US" altLang="zh-CN" sz="1660" b="1" dirty="0">
              <a:solidFill>
                <a:srgbClr val="000099"/>
              </a:solidFill>
              <a:latin typeface="+mn-lt"/>
              <a:ea typeface="+mn-ea"/>
            </a:endParaRPr>
          </a:p>
        </p:txBody>
      </p:sp>
      <p:sp>
        <p:nvSpPr>
          <p:cNvPr id="317458" name="Line 18"/>
          <p:cNvSpPr>
            <a:spLocks noChangeShapeType="1"/>
          </p:cNvSpPr>
          <p:nvPr/>
        </p:nvSpPr>
        <p:spPr bwMode="auto">
          <a:xfrm>
            <a:off x="1566863" y="3271424"/>
            <a:ext cx="7096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59" name="Freeform 19"/>
          <p:cNvSpPr/>
          <p:nvPr/>
        </p:nvSpPr>
        <p:spPr bwMode="auto">
          <a:xfrm>
            <a:off x="544513" y="3077994"/>
            <a:ext cx="1022350" cy="345831"/>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60" name="Text Box 20"/>
          <p:cNvSpPr txBox="1">
            <a:spLocks noChangeArrowheads="1"/>
          </p:cNvSpPr>
          <p:nvPr/>
        </p:nvSpPr>
        <p:spPr bwMode="auto">
          <a:xfrm>
            <a:off x="500063" y="3075064"/>
            <a:ext cx="11588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60" b="1">
                <a:solidFill>
                  <a:srgbClr val="000099"/>
                </a:solidFill>
                <a:latin typeface="+mn-lt"/>
                <a:ea typeface="+mn-ea"/>
              </a:rPr>
              <a:t>媒体空闲                                    </a:t>
            </a:r>
            <a:endParaRPr kumimoji="1" lang="zh-CN" altLang="en-US" sz="1660" b="1">
              <a:solidFill>
                <a:srgbClr val="000099"/>
              </a:solidFill>
              <a:latin typeface="+mn-lt"/>
              <a:ea typeface="+mn-ea"/>
            </a:endParaRPr>
          </a:p>
        </p:txBody>
      </p:sp>
      <p:sp>
        <p:nvSpPr>
          <p:cNvPr id="317462" name="Line 22"/>
          <p:cNvSpPr>
            <a:spLocks noChangeShapeType="1"/>
          </p:cNvSpPr>
          <p:nvPr/>
        </p:nvSpPr>
        <p:spPr bwMode="auto">
          <a:xfrm>
            <a:off x="1566863" y="3041359"/>
            <a:ext cx="0" cy="1875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63" name="Line 23"/>
          <p:cNvSpPr>
            <a:spLocks noChangeShapeType="1"/>
          </p:cNvSpPr>
          <p:nvPr/>
        </p:nvSpPr>
        <p:spPr bwMode="auto">
          <a:xfrm flipV="1">
            <a:off x="2268539" y="3041359"/>
            <a:ext cx="7937" cy="3868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67" name="Text Box 27"/>
          <p:cNvSpPr txBox="1">
            <a:spLocks noChangeArrowheads="1"/>
          </p:cNvSpPr>
          <p:nvPr/>
        </p:nvSpPr>
        <p:spPr bwMode="auto">
          <a:xfrm>
            <a:off x="3949699" y="4527260"/>
            <a:ext cx="6508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SIFS</a:t>
            </a:r>
            <a:endParaRPr kumimoji="1" lang="en-US" altLang="zh-CN" sz="1660" b="1">
              <a:solidFill>
                <a:srgbClr val="000099"/>
              </a:solidFill>
              <a:latin typeface="+mn-lt"/>
              <a:ea typeface="+mn-ea"/>
            </a:endParaRPr>
          </a:p>
        </p:txBody>
      </p:sp>
      <p:sp>
        <p:nvSpPr>
          <p:cNvPr id="317470" name="Line 30"/>
          <p:cNvSpPr>
            <a:spLocks noChangeShapeType="1"/>
          </p:cNvSpPr>
          <p:nvPr/>
        </p:nvSpPr>
        <p:spPr bwMode="auto">
          <a:xfrm flipH="1" flipV="1">
            <a:off x="3995738" y="4538982"/>
            <a:ext cx="0" cy="40884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2" name="Line 32"/>
          <p:cNvSpPr>
            <a:spLocks noChangeShapeType="1"/>
          </p:cNvSpPr>
          <p:nvPr/>
        </p:nvSpPr>
        <p:spPr bwMode="auto">
          <a:xfrm>
            <a:off x="385763" y="5721547"/>
            <a:ext cx="84963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3" name="Text Box 33"/>
          <p:cNvSpPr txBox="1">
            <a:spLocks noChangeArrowheads="1"/>
          </p:cNvSpPr>
          <p:nvPr/>
        </p:nvSpPr>
        <p:spPr bwMode="auto">
          <a:xfrm>
            <a:off x="8388350" y="5356667"/>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时间</a:t>
            </a:r>
            <a:endParaRPr kumimoji="1" lang="zh-CN" altLang="en-US" sz="1660" b="1">
              <a:solidFill>
                <a:srgbClr val="000099"/>
              </a:solidFill>
              <a:latin typeface="+mn-lt"/>
              <a:ea typeface="+mn-ea"/>
            </a:endParaRPr>
          </a:p>
        </p:txBody>
      </p:sp>
      <p:sp>
        <p:nvSpPr>
          <p:cNvPr id="317474" name="Freeform 34"/>
          <p:cNvSpPr/>
          <p:nvPr/>
        </p:nvSpPr>
        <p:spPr bwMode="auto">
          <a:xfrm>
            <a:off x="2265363" y="5374253"/>
            <a:ext cx="2597150" cy="34729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5" name="Text Box 35"/>
          <p:cNvSpPr txBox="1">
            <a:spLocks noChangeArrowheads="1"/>
          </p:cNvSpPr>
          <p:nvPr/>
        </p:nvSpPr>
        <p:spPr bwMode="auto">
          <a:xfrm>
            <a:off x="2722563" y="5362529"/>
            <a:ext cx="167259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NAV</a:t>
            </a:r>
            <a:r>
              <a:rPr kumimoji="1" lang="zh-CN" altLang="en-US" sz="1660" b="1">
                <a:solidFill>
                  <a:srgbClr val="000099"/>
                </a:solidFill>
                <a:latin typeface="+mn-lt"/>
                <a:ea typeface="+mn-ea"/>
              </a:rPr>
              <a:t>（媒体忙）</a:t>
            </a:r>
            <a:endParaRPr kumimoji="1" lang="zh-CN" altLang="en-US" sz="1660" b="1">
              <a:solidFill>
                <a:srgbClr val="000099"/>
              </a:solidFill>
              <a:latin typeface="+mn-lt"/>
              <a:ea typeface="+mn-ea"/>
            </a:endParaRPr>
          </a:p>
        </p:txBody>
      </p:sp>
      <p:sp>
        <p:nvSpPr>
          <p:cNvPr id="317476" name="Text Box 36"/>
          <p:cNvSpPr txBox="1">
            <a:spLocks noChangeArrowheads="1"/>
          </p:cNvSpPr>
          <p:nvPr/>
        </p:nvSpPr>
        <p:spPr bwMode="auto">
          <a:xfrm>
            <a:off x="4833938" y="4818871"/>
            <a:ext cx="6629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DIFS</a:t>
            </a:r>
            <a:endParaRPr kumimoji="1" lang="en-US" altLang="zh-CN" sz="1660" b="1">
              <a:solidFill>
                <a:srgbClr val="000099"/>
              </a:solidFill>
              <a:latin typeface="+mn-lt"/>
              <a:ea typeface="+mn-ea"/>
            </a:endParaRPr>
          </a:p>
        </p:txBody>
      </p:sp>
      <p:sp>
        <p:nvSpPr>
          <p:cNvPr id="317477" name="Line 37"/>
          <p:cNvSpPr>
            <a:spLocks noChangeShapeType="1"/>
          </p:cNvSpPr>
          <p:nvPr/>
        </p:nvSpPr>
        <p:spPr bwMode="auto">
          <a:xfrm flipV="1">
            <a:off x="4876801" y="5110482"/>
            <a:ext cx="6715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8" name="Line 38"/>
          <p:cNvSpPr>
            <a:spLocks noChangeShapeType="1"/>
          </p:cNvSpPr>
          <p:nvPr/>
        </p:nvSpPr>
        <p:spPr bwMode="auto">
          <a:xfrm flipH="1" flipV="1">
            <a:off x="4862513" y="4528724"/>
            <a:ext cx="0" cy="3927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79" name="Line 39"/>
          <p:cNvSpPr>
            <a:spLocks noChangeShapeType="1"/>
          </p:cNvSpPr>
          <p:nvPr/>
        </p:nvSpPr>
        <p:spPr bwMode="auto">
          <a:xfrm>
            <a:off x="5548313" y="4528724"/>
            <a:ext cx="0" cy="7927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0" name="Freeform 40"/>
          <p:cNvSpPr/>
          <p:nvPr/>
        </p:nvSpPr>
        <p:spPr bwMode="auto">
          <a:xfrm>
            <a:off x="6823075" y="5374253"/>
            <a:ext cx="1382713" cy="34729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1" name="Freeform 41"/>
          <p:cNvSpPr/>
          <p:nvPr/>
        </p:nvSpPr>
        <p:spPr bwMode="auto">
          <a:xfrm>
            <a:off x="5541963" y="5374253"/>
            <a:ext cx="1281112" cy="347296"/>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2" name="Line 42"/>
          <p:cNvSpPr>
            <a:spLocks noChangeShapeType="1"/>
          </p:cNvSpPr>
          <p:nvPr/>
        </p:nvSpPr>
        <p:spPr bwMode="auto">
          <a:xfrm>
            <a:off x="5699125"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3" name="Line 43"/>
          <p:cNvSpPr>
            <a:spLocks noChangeShapeType="1"/>
          </p:cNvSpPr>
          <p:nvPr/>
        </p:nvSpPr>
        <p:spPr bwMode="auto">
          <a:xfrm>
            <a:off x="5856288"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4" name="Line 44"/>
          <p:cNvSpPr>
            <a:spLocks noChangeShapeType="1"/>
          </p:cNvSpPr>
          <p:nvPr/>
        </p:nvSpPr>
        <p:spPr bwMode="auto">
          <a:xfrm>
            <a:off x="6013450"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5" name="Line 45"/>
          <p:cNvSpPr>
            <a:spLocks noChangeShapeType="1"/>
          </p:cNvSpPr>
          <p:nvPr/>
        </p:nvSpPr>
        <p:spPr bwMode="auto">
          <a:xfrm>
            <a:off x="6172200"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6" name="Line 46"/>
          <p:cNvSpPr>
            <a:spLocks noChangeShapeType="1"/>
          </p:cNvSpPr>
          <p:nvPr/>
        </p:nvSpPr>
        <p:spPr bwMode="auto">
          <a:xfrm>
            <a:off x="6329363" y="5369856"/>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7" name="Line 47"/>
          <p:cNvSpPr>
            <a:spLocks noChangeShapeType="1"/>
          </p:cNvSpPr>
          <p:nvPr/>
        </p:nvSpPr>
        <p:spPr bwMode="auto">
          <a:xfrm>
            <a:off x="6486525" y="5378648"/>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8" name="Line 48"/>
          <p:cNvSpPr>
            <a:spLocks noChangeShapeType="1"/>
          </p:cNvSpPr>
          <p:nvPr/>
        </p:nvSpPr>
        <p:spPr bwMode="auto">
          <a:xfrm>
            <a:off x="6654800" y="5378648"/>
            <a:ext cx="0" cy="348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89" name="Line 49"/>
          <p:cNvSpPr>
            <a:spLocks noChangeShapeType="1"/>
          </p:cNvSpPr>
          <p:nvPr/>
        </p:nvSpPr>
        <p:spPr bwMode="auto">
          <a:xfrm>
            <a:off x="5575300" y="5117809"/>
            <a:ext cx="127793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90" name="Text Box 50"/>
          <p:cNvSpPr txBox="1">
            <a:spLocks noChangeArrowheads="1"/>
          </p:cNvSpPr>
          <p:nvPr/>
        </p:nvSpPr>
        <p:spPr bwMode="auto">
          <a:xfrm>
            <a:off x="5643563" y="4754394"/>
            <a:ext cx="10312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争用窗口</a:t>
            </a:r>
            <a:endParaRPr kumimoji="1" lang="zh-CN" altLang="en-US" sz="1660" b="1">
              <a:solidFill>
                <a:srgbClr val="000099"/>
              </a:solidFill>
              <a:latin typeface="+mn-lt"/>
              <a:ea typeface="+mn-ea"/>
            </a:endParaRPr>
          </a:p>
        </p:txBody>
      </p:sp>
      <p:sp>
        <p:nvSpPr>
          <p:cNvPr id="317491" name="Text Box 51"/>
          <p:cNvSpPr txBox="1">
            <a:spLocks noChangeArrowheads="1"/>
          </p:cNvSpPr>
          <p:nvPr/>
        </p:nvSpPr>
        <p:spPr bwMode="auto">
          <a:xfrm>
            <a:off x="6789738" y="5331756"/>
            <a:ext cx="13017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发送下一 帧</a:t>
            </a:r>
            <a:endParaRPr kumimoji="1" lang="zh-CN" altLang="en-US" sz="1660" b="1">
              <a:solidFill>
                <a:srgbClr val="000099"/>
              </a:solidFill>
              <a:latin typeface="+mn-lt"/>
              <a:ea typeface="+mn-ea"/>
            </a:endParaRPr>
          </a:p>
        </p:txBody>
      </p:sp>
      <p:sp>
        <p:nvSpPr>
          <p:cNvPr id="317492" name="AutoShape 52"/>
          <p:cNvSpPr/>
          <p:nvPr/>
        </p:nvSpPr>
        <p:spPr bwMode="auto">
          <a:xfrm rot="-5400000">
            <a:off x="3510757" y="4542707"/>
            <a:ext cx="133350" cy="2570163"/>
          </a:xfrm>
          <a:prstGeom prst="leftBrace">
            <a:avLst>
              <a:gd name="adj1" fmla="val 14826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7493" name="AutoShape 53"/>
          <p:cNvSpPr/>
          <p:nvPr/>
        </p:nvSpPr>
        <p:spPr bwMode="auto">
          <a:xfrm rot="-5400000">
            <a:off x="6130498" y="5179661"/>
            <a:ext cx="104042" cy="1249362"/>
          </a:xfrm>
          <a:prstGeom prst="leftBrace">
            <a:avLst>
              <a:gd name="adj1" fmla="val 9237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17494" name="Text Box 54"/>
          <p:cNvSpPr txBox="1">
            <a:spLocks noChangeArrowheads="1"/>
          </p:cNvSpPr>
          <p:nvPr/>
        </p:nvSpPr>
        <p:spPr bwMode="auto">
          <a:xfrm>
            <a:off x="3046413" y="5824124"/>
            <a:ext cx="10312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推迟接入</a:t>
            </a:r>
            <a:endParaRPr kumimoji="1" lang="zh-CN" altLang="en-US" sz="1660" b="1">
              <a:solidFill>
                <a:srgbClr val="000099"/>
              </a:solidFill>
              <a:latin typeface="+mn-lt"/>
              <a:ea typeface="+mn-ea"/>
            </a:endParaRPr>
          </a:p>
        </p:txBody>
      </p:sp>
      <p:sp>
        <p:nvSpPr>
          <p:cNvPr id="317495" name="Text Box 55"/>
          <p:cNvSpPr txBox="1">
            <a:spLocks noChangeArrowheads="1"/>
          </p:cNvSpPr>
          <p:nvPr/>
        </p:nvSpPr>
        <p:spPr bwMode="auto">
          <a:xfrm>
            <a:off x="5424488" y="5780164"/>
            <a:ext cx="145542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等待重试时间</a:t>
            </a:r>
            <a:endParaRPr kumimoji="1" lang="zh-CN" altLang="en-US" sz="1660" b="1">
              <a:solidFill>
                <a:srgbClr val="000099"/>
              </a:solidFill>
              <a:latin typeface="+mn-lt"/>
              <a:ea typeface="+mn-ea"/>
            </a:endParaRPr>
          </a:p>
        </p:txBody>
      </p:sp>
      <p:sp>
        <p:nvSpPr>
          <p:cNvPr id="317496" name="Line 56"/>
          <p:cNvSpPr>
            <a:spLocks noChangeShapeType="1"/>
          </p:cNvSpPr>
          <p:nvPr/>
        </p:nvSpPr>
        <p:spPr bwMode="auto">
          <a:xfrm flipV="1">
            <a:off x="1554163" y="3447270"/>
            <a:ext cx="0" cy="276958"/>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97" name="Text Box 57"/>
          <p:cNvSpPr txBox="1">
            <a:spLocks noChangeArrowheads="1"/>
          </p:cNvSpPr>
          <p:nvPr/>
        </p:nvSpPr>
        <p:spPr bwMode="auto">
          <a:xfrm>
            <a:off x="980123" y="3631909"/>
            <a:ext cx="124333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有帧要发送</a:t>
            </a:r>
            <a:endParaRPr kumimoji="1" lang="zh-CN" altLang="en-US" sz="1660" b="1">
              <a:solidFill>
                <a:srgbClr val="000099"/>
              </a:solidFill>
              <a:latin typeface="+mn-lt"/>
              <a:ea typeface="+mn-ea"/>
            </a:endParaRPr>
          </a:p>
        </p:txBody>
      </p:sp>
      <p:sp>
        <p:nvSpPr>
          <p:cNvPr id="317498" name="Line 58"/>
          <p:cNvSpPr>
            <a:spLocks noChangeShapeType="1"/>
          </p:cNvSpPr>
          <p:nvPr/>
        </p:nvSpPr>
        <p:spPr bwMode="auto">
          <a:xfrm>
            <a:off x="6851650" y="4969806"/>
            <a:ext cx="0" cy="3399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99" name="Text Box 59"/>
          <p:cNvSpPr txBox="1">
            <a:spLocks noChangeArrowheads="1"/>
          </p:cNvSpPr>
          <p:nvPr/>
        </p:nvSpPr>
        <p:spPr bwMode="auto">
          <a:xfrm>
            <a:off x="107633" y="3410636"/>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源站</a:t>
            </a:r>
            <a:endParaRPr kumimoji="1" lang="zh-CN" altLang="en-US" sz="1660" b="1">
              <a:solidFill>
                <a:srgbClr val="000099"/>
              </a:solidFill>
              <a:latin typeface="+mn-lt"/>
              <a:ea typeface="+mn-ea"/>
            </a:endParaRPr>
          </a:p>
        </p:txBody>
      </p:sp>
      <p:sp>
        <p:nvSpPr>
          <p:cNvPr id="317501" name="Text Box 61"/>
          <p:cNvSpPr txBox="1">
            <a:spLocks noChangeArrowheads="1"/>
          </p:cNvSpPr>
          <p:nvPr/>
        </p:nvSpPr>
        <p:spPr bwMode="auto">
          <a:xfrm>
            <a:off x="8388350" y="4138933"/>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时间</a:t>
            </a:r>
            <a:endParaRPr kumimoji="1" lang="zh-CN" altLang="en-US" sz="1660" b="1">
              <a:solidFill>
                <a:srgbClr val="000099"/>
              </a:solidFill>
              <a:latin typeface="+mn-lt"/>
              <a:ea typeface="+mn-ea"/>
            </a:endParaRPr>
          </a:p>
        </p:txBody>
      </p:sp>
      <p:sp>
        <p:nvSpPr>
          <p:cNvPr id="317502" name="Text Box 62"/>
          <p:cNvSpPr txBox="1">
            <a:spLocks noChangeArrowheads="1"/>
          </p:cNvSpPr>
          <p:nvPr/>
        </p:nvSpPr>
        <p:spPr bwMode="auto">
          <a:xfrm>
            <a:off x="90488" y="4456922"/>
            <a:ext cx="8191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目的站</a:t>
            </a:r>
            <a:endParaRPr kumimoji="1" lang="zh-CN" altLang="en-US" sz="1660" b="1">
              <a:solidFill>
                <a:srgbClr val="000099"/>
              </a:solidFill>
              <a:latin typeface="+mn-lt"/>
              <a:ea typeface="+mn-ea"/>
            </a:endParaRPr>
          </a:p>
        </p:txBody>
      </p:sp>
      <p:sp>
        <p:nvSpPr>
          <p:cNvPr id="317504" name="Line 64"/>
          <p:cNvSpPr>
            <a:spLocks noChangeShapeType="1"/>
          </p:cNvSpPr>
          <p:nvPr/>
        </p:nvSpPr>
        <p:spPr bwMode="auto">
          <a:xfrm flipH="1">
            <a:off x="4570413" y="4531656"/>
            <a:ext cx="1587" cy="39565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05" name="Text Box 65"/>
          <p:cNvSpPr txBox="1">
            <a:spLocks noChangeArrowheads="1"/>
          </p:cNvSpPr>
          <p:nvPr/>
        </p:nvSpPr>
        <p:spPr bwMode="auto">
          <a:xfrm>
            <a:off x="5371147" y="3828271"/>
            <a:ext cx="64008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60" b="1">
                <a:solidFill>
                  <a:srgbClr val="000099"/>
                </a:solidFill>
                <a:latin typeface="+mn-lt"/>
                <a:ea typeface="+mn-ea"/>
              </a:rPr>
              <a:t>ACK</a:t>
            </a:r>
            <a:endParaRPr kumimoji="1" lang="en-US" altLang="zh-CN" sz="1660" b="1">
              <a:solidFill>
                <a:srgbClr val="000099"/>
              </a:solidFill>
              <a:latin typeface="+mn-lt"/>
              <a:ea typeface="+mn-ea"/>
            </a:endParaRPr>
          </a:p>
        </p:txBody>
      </p:sp>
      <p:sp>
        <p:nvSpPr>
          <p:cNvPr id="317506" name="Line 66"/>
          <p:cNvSpPr>
            <a:spLocks noChangeShapeType="1"/>
          </p:cNvSpPr>
          <p:nvPr/>
        </p:nvSpPr>
        <p:spPr bwMode="auto">
          <a:xfrm>
            <a:off x="4859338" y="3428221"/>
            <a:ext cx="3175" cy="18991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07" name="Text Box 67"/>
          <p:cNvSpPr txBox="1">
            <a:spLocks noChangeArrowheads="1"/>
          </p:cNvSpPr>
          <p:nvPr/>
        </p:nvSpPr>
        <p:spPr bwMode="auto">
          <a:xfrm>
            <a:off x="4802188" y="5157375"/>
            <a:ext cx="6508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0" b="1">
                <a:solidFill>
                  <a:srgbClr val="000099"/>
                </a:solidFill>
                <a:latin typeface="+mn-lt"/>
                <a:ea typeface="+mn-ea"/>
              </a:rPr>
              <a:t>SIFS</a:t>
            </a:r>
            <a:endParaRPr kumimoji="1" lang="en-US" altLang="zh-CN" sz="1660" b="1">
              <a:solidFill>
                <a:srgbClr val="000099"/>
              </a:solidFill>
              <a:latin typeface="+mn-lt"/>
              <a:ea typeface="+mn-ea"/>
            </a:endParaRPr>
          </a:p>
        </p:txBody>
      </p:sp>
      <p:sp>
        <p:nvSpPr>
          <p:cNvPr id="317508" name="Line 68"/>
          <p:cNvSpPr>
            <a:spLocks noChangeShapeType="1"/>
          </p:cNvSpPr>
          <p:nvPr/>
        </p:nvSpPr>
        <p:spPr bwMode="auto">
          <a:xfrm>
            <a:off x="5414963" y="5396233"/>
            <a:ext cx="0" cy="1392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09" name="Line 69"/>
          <p:cNvSpPr>
            <a:spLocks noChangeShapeType="1"/>
          </p:cNvSpPr>
          <p:nvPr/>
        </p:nvSpPr>
        <p:spPr bwMode="auto">
          <a:xfrm>
            <a:off x="2263775" y="3447271"/>
            <a:ext cx="0" cy="1880089"/>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10" name="Text Box 70"/>
          <p:cNvSpPr txBox="1">
            <a:spLocks noChangeArrowheads="1"/>
          </p:cNvSpPr>
          <p:nvPr/>
        </p:nvSpPr>
        <p:spPr bwMode="auto">
          <a:xfrm>
            <a:off x="58897" y="5689310"/>
            <a:ext cx="87757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60" b="1">
                <a:solidFill>
                  <a:srgbClr val="000099"/>
                </a:solidFill>
                <a:latin typeface="+mn-lt"/>
                <a:ea typeface="+mn-ea"/>
              </a:rPr>
              <a:t> </a:t>
            </a:r>
            <a:r>
              <a:rPr kumimoji="1" lang="zh-CN" altLang="en-US" sz="1660" b="1">
                <a:solidFill>
                  <a:srgbClr val="000099"/>
                </a:solidFill>
                <a:latin typeface="+mn-lt"/>
                <a:ea typeface="+mn-ea"/>
              </a:rPr>
              <a:t>其他站</a:t>
            </a:r>
            <a:endParaRPr kumimoji="1" lang="zh-CN" altLang="en-US" sz="1660" b="1">
              <a:solidFill>
                <a:srgbClr val="000099"/>
              </a:solidFill>
              <a:latin typeface="+mn-lt"/>
              <a:ea typeface="+mn-ea"/>
            </a:endParaRPr>
          </a:p>
        </p:txBody>
      </p:sp>
      <p:sp>
        <p:nvSpPr>
          <p:cNvPr id="317511" name="Line 71"/>
          <p:cNvSpPr>
            <a:spLocks noChangeShapeType="1"/>
          </p:cNvSpPr>
          <p:nvPr/>
        </p:nvSpPr>
        <p:spPr bwMode="auto">
          <a:xfrm flipV="1">
            <a:off x="2263775" y="5744994"/>
            <a:ext cx="0" cy="276958"/>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12" name="Text Box 72"/>
          <p:cNvSpPr txBox="1">
            <a:spLocks noChangeArrowheads="1"/>
          </p:cNvSpPr>
          <p:nvPr/>
        </p:nvSpPr>
        <p:spPr bwMode="auto">
          <a:xfrm>
            <a:off x="1665129" y="5947217"/>
            <a:ext cx="124333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有帧要发送</a:t>
            </a:r>
            <a:endParaRPr kumimoji="1" lang="zh-CN" altLang="en-US" sz="1660" b="1">
              <a:solidFill>
                <a:srgbClr val="000099"/>
              </a:solidFill>
              <a:latin typeface="+mn-lt"/>
              <a:ea typeface="+mn-ea"/>
            </a:endParaRPr>
          </a:p>
        </p:txBody>
      </p:sp>
      <p:sp>
        <p:nvSpPr>
          <p:cNvPr id="317513" name="Line 73"/>
          <p:cNvSpPr>
            <a:spLocks noChangeShapeType="1"/>
          </p:cNvSpPr>
          <p:nvPr/>
        </p:nvSpPr>
        <p:spPr bwMode="auto">
          <a:xfrm>
            <a:off x="4037013" y="4871625"/>
            <a:ext cx="534987" cy="4397"/>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14" name="Line 74"/>
          <p:cNvSpPr>
            <a:spLocks noChangeShapeType="1"/>
          </p:cNvSpPr>
          <p:nvPr/>
        </p:nvSpPr>
        <p:spPr bwMode="auto">
          <a:xfrm flipV="1">
            <a:off x="4867276" y="5463640"/>
            <a:ext cx="531813" cy="1466"/>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16" name="Text Box 76"/>
          <p:cNvSpPr txBox="1">
            <a:spLocks noChangeArrowheads="1"/>
          </p:cNvSpPr>
          <p:nvPr/>
        </p:nvSpPr>
        <p:spPr bwMode="auto">
          <a:xfrm>
            <a:off x="303213" y="419786"/>
            <a:ext cx="30988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585" b="1">
              <a:solidFill>
                <a:srgbClr val="000099"/>
              </a:solidFill>
              <a:latin typeface="+mn-lt"/>
              <a:ea typeface="+mn-ea"/>
            </a:endParaRPr>
          </a:p>
        </p:txBody>
      </p:sp>
      <p:sp>
        <p:nvSpPr>
          <p:cNvPr id="317517" name="Text Box 77"/>
          <p:cNvSpPr txBox="1">
            <a:spLocks noChangeArrowheads="1"/>
          </p:cNvSpPr>
          <p:nvPr/>
        </p:nvSpPr>
        <p:spPr bwMode="auto">
          <a:xfrm>
            <a:off x="271736" y="304961"/>
            <a:ext cx="8820150" cy="1047115"/>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585" b="1" dirty="0" smtClean="0">
                <a:solidFill>
                  <a:srgbClr val="000099"/>
                </a:solidFill>
                <a:latin typeface="+mn-lt"/>
                <a:ea typeface="+mn-ea"/>
              </a:rPr>
              <a:t>DIFS</a:t>
            </a:r>
            <a:r>
              <a:rPr lang="zh-CN" altLang="zh-CN" sz="2585" b="1" dirty="0">
                <a:solidFill>
                  <a:srgbClr val="000099"/>
                </a:solidFill>
                <a:latin typeface="+mn-lt"/>
                <a:ea typeface="+mn-ea"/>
              </a:rPr>
              <a:t>，即</a:t>
            </a:r>
            <a:r>
              <a:rPr lang="zh-CN" altLang="zh-CN" sz="2585" b="1" dirty="0">
                <a:solidFill>
                  <a:srgbClr val="C00000"/>
                </a:solidFill>
                <a:latin typeface="+mn-lt"/>
                <a:ea typeface="+mn-ea"/>
              </a:rPr>
              <a:t>分布协调功能帧间间隔，</a:t>
            </a:r>
            <a:r>
              <a:rPr lang="zh-CN" altLang="zh-CN" sz="2585" b="1" dirty="0">
                <a:solidFill>
                  <a:srgbClr val="000099"/>
                </a:solidFill>
                <a:latin typeface="+mn-lt"/>
                <a:ea typeface="+mn-ea"/>
              </a:rPr>
              <a:t>它比</a:t>
            </a:r>
            <a:r>
              <a:rPr lang="en-US" altLang="zh-CN" sz="2585" b="1" dirty="0">
                <a:solidFill>
                  <a:srgbClr val="000099"/>
                </a:solidFill>
                <a:latin typeface="+mn-lt"/>
                <a:ea typeface="+mn-ea"/>
              </a:rPr>
              <a:t>SIFS</a:t>
            </a:r>
            <a:r>
              <a:rPr lang="zh-CN" altLang="zh-CN" sz="2585" b="1" dirty="0">
                <a:solidFill>
                  <a:srgbClr val="000099"/>
                </a:solidFill>
                <a:latin typeface="+mn-lt"/>
                <a:ea typeface="+mn-ea"/>
              </a:rPr>
              <a:t>的帧间间隔要长得多，长度为</a:t>
            </a:r>
            <a:r>
              <a:rPr lang="en-US" altLang="zh-CN" sz="2585" b="1" dirty="0">
                <a:solidFill>
                  <a:srgbClr val="000099"/>
                </a:solidFill>
                <a:latin typeface="+mn-lt"/>
                <a:ea typeface="+mn-ea"/>
              </a:rPr>
              <a:t>128 </a:t>
            </a:r>
            <a:r>
              <a:rPr lang="en-US" altLang="zh-CN" sz="2585" b="1" dirty="0">
                <a:solidFill>
                  <a:srgbClr val="000099"/>
                </a:solidFill>
                <a:latin typeface="+mn-lt"/>
                <a:ea typeface="+mn-ea"/>
                <a:sym typeface="Symbol" panose="05050102010706020507"/>
              </a:rPr>
              <a:t></a:t>
            </a:r>
            <a:r>
              <a:rPr lang="en-US" altLang="zh-CN" sz="2585" b="1" dirty="0">
                <a:solidFill>
                  <a:srgbClr val="000099"/>
                </a:solidFill>
                <a:latin typeface="+mn-lt"/>
                <a:ea typeface="+mn-ea"/>
              </a:rPr>
              <a:t>s</a:t>
            </a:r>
            <a:r>
              <a:rPr lang="zh-CN" altLang="zh-CN" sz="2585" b="1" dirty="0">
                <a:solidFill>
                  <a:srgbClr val="000099"/>
                </a:solidFill>
                <a:latin typeface="+mn-lt"/>
                <a:ea typeface="+mn-ea"/>
              </a:rPr>
              <a:t>。在</a:t>
            </a:r>
            <a:r>
              <a:rPr lang="en-US" altLang="zh-CN" sz="2585" b="1" dirty="0">
                <a:solidFill>
                  <a:srgbClr val="000099"/>
                </a:solidFill>
                <a:latin typeface="+mn-lt"/>
                <a:ea typeface="+mn-ea"/>
              </a:rPr>
              <a:t>DCF</a:t>
            </a:r>
            <a:r>
              <a:rPr lang="zh-CN" altLang="zh-CN" sz="2585" b="1" dirty="0">
                <a:solidFill>
                  <a:srgbClr val="000099"/>
                </a:solidFill>
                <a:latin typeface="+mn-lt"/>
                <a:ea typeface="+mn-ea"/>
              </a:rPr>
              <a:t>方式中，</a:t>
            </a:r>
            <a:r>
              <a:rPr lang="en-US" altLang="zh-CN" sz="2585" b="1" dirty="0">
                <a:solidFill>
                  <a:srgbClr val="000099"/>
                </a:solidFill>
                <a:latin typeface="+mn-lt"/>
                <a:ea typeface="+mn-ea"/>
              </a:rPr>
              <a:t>DIFS</a:t>
            </a:r>
            <a:r>
              <a:rPr lang="zh-CN" altLang="zh-CN" sz="2585" b="1" dirty="0">
                <a:solidFill>
                  <a:srgbClr val="000099"/>
                </a:solidFill>
                <a:latin typeface="+mn-lt"/>
                <a:ea typeface="+mn-ea"/>
              </a:rPr>
              <a:t>用来发送数据帧和管理帧。</a:t>
            </a:r>
            <a:endParaRPr lang="zh-CN" altLang="en-US" sz="2585" b="1" dirty="0">
              <a:solidFill>
                <a:srgbClr val="000099"/>
              </a:solidFill>
              <a:latin typeface="+mn-lt"/>
              <a:ea typeface="+mn-ea"/>
            </a:endParaRPr>
          </a:p>
        </p:txBody>
      </p:sp>
      <p:sp>
        <p:nvSpPr>
          <p:cNvPr id="317520" name="Line 80"/>
          <p:cNvSpPr>
            <a:spLocks noChangeShapeType="1"/>
          </p:cNvSpPr>
          <p:nvPr/>
        </p:nvSpPr>
        <p:spPr bwMode="auto">
          <a:xfrm>
            <a:off x="2268539" y="3428222"/>
            <a:ext cx="142875" cy="1063869"/>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1" name="Line 81"/>
          <p:cNvSpPr>
            <a:spLocks noChangeShapeType="1"/>
          </p:cNvSpPr>
          <p:nvPr/>
        </p:nvSpPr>
        <p:spPr bwMode="auto">
          <a:xfrm>
            <a:off x="3852864" y="3428222"/>
            <a:ext cx="142875" cy="1063869"/>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2" name="Line 82"/>
          <p:cNvSpPr>
            <a:spLocks noChangeShapeType="1"/>
          </p:cNvSpPr>
          <p:nvPr/>
        </p:nvSpPr>
        <p:spPr bwMode="auto">
          <a:xfrm flipH="1">
            <a:off x="4716463" y="3428222"/>
            <a:ext cx="142875" cy="1063869"/>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3" name="Line 83"/>
          <p:cNvSpPr>
            <a:spLocks noChangeShapeType="1"/>
          </p:cNvSpPr>
          <p:nvPr/>
        </p:nvSpPr>
        <p:spPr bwMode="auto">
          <a:xfrm flipH="1">
            <a:off x="4573589" y="3428222"/>
            <a:ext cx="142875" cy="1063869"/>
          </a:xfrm>
          <a:prstGeom prst="line">
            <a:avLst/>
          </a:prstGeom>
          <a:noFill/>
          <a:ln w="952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6" name="Freeform 86"/>
          <p:cNvSpPr/>
          <p:nvPr/>
        </p:nvSpPr>
        <p:spPr bwMode="auto">
          <a:xfrm>
            <a:off x="2268538" y="3428222"/>
            <a:ext cx="1727200" cy="1063869"/>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4" name="AutoShape 84"/>
          <p:cNvSpPr>
            <a:spLocks noChangeArrowheads="1"/>
          </p:cNvSpPr>
          <p:nvPr/>
        </p:nvSpPr>
        <p:spPr bwMode="auto">
          <a:xfrm rot="-561028">
            <a:off x="3059113" y="3760864"/>
            <a:ext cx="215900" cy="665285"/>
          </a:xfrm>
          <a:prstGeom prst="downArrow">
            <a:avLst>
              <a:gd name="adj1" fmla="val 50000"/>
              <a:gd name="adj2" fmla="val 83456"/>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585" b="1">
              <a:solidFill>
                <a:srgbClr val="000099"/>
              </a:solidFill>
              <a:latin typeface="+mn-lt"/>
              <a:ea typeface="+mn-ea"/>
            </a:endParaRPr>
          </a:p>
        </p:txBody>
      </p:sp>
      <p:sp>
        <p:nvSpPr>
          <p:cNvPr id="317466" name="Text Box 26"/>
          <p:cNvSpPr txBox="1">
            <a:spLocks noChangeArrowheads="1"/>
          </p:cNvSpPr>
          <p:nvPr/>
        </p:nvSpPr>
        <p:spPr bwMode="auto">
          <a:xfrm>
            <a:off x="2411414" y="3428221"/>
            <a:ext cx="126555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a:solidFill>
                  <a:srgbClr val="000099"/>
                </a:solidFill>
                <a:latin typeface="+mn-lt"/>
                <a:ea typeface="+mn-ea"/>
              </a:rPr>
              <a:t>发送第 </a:t>
            </a:r>
            <a:r>
              <a:rPr kumimoji="1" lang="en-US" altLang="zh-CN" sz="1660" b="1">
                <a:solidFill>
                  <a:srgbClr val="000099"/>
                </a:solidFill>
                <a:latin typeface="+mn-lt"/>
                <a:ea typeface="+mn-ea"/>
              </a:rPr>
              <a:t>1 </a:t>
            </a:r>
            <a:r>
              <a:rPr kumimoji="1" lang="zh-CN" altLang="en-US" sz="1660" b="1">
                <a:solidFill>
                  <a:srgbClr val="000099"/>
                </a:solidFill>
                <a:latin typeface="+mn-lt"/>
                <a:ea typeface="+mn-ea"/>
              </a:rPr>
              <a:t>帧</a:t>
            </a:r>
            <a:endParaRPr kumimoji="1" lang="zh-CN" altLang="en-US" sz="1660" b="1">
              <a:solidFill>
                <a:srgbClr val="000099"/>
              </a:solidFill>
              <a:latin typeface="+mn-lt"/>
              <a:ea typeface="+mn-ea"/>
            </a:endParaRPr>
          </a:p>
        </p:txBody>
      </p:sp>
      <p:sp>
        <p:nvSpPr>
          <p:cNvPr id="317528" name="Freeform 88"/>
          <p:cNvSpPr/>
          <p:nvPr/>
        </p:nvSpPr>
        <p:spPr bwMode="auto">
          <a:xfrm>
            <a:off x="4572000" y="3428222"/>
            <a:ext cx="287338" cy="1063869"/>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00" name="Line 60"/>
          <p:cNvSpPr>
            <a:spLocks noChangeShapeType="1"/>
          </p:cNvSpPr>
          <p:nvPr/>
        </p:nvSpPr>
        <p:spPr bwMode="auto">
          <a:xfrm>
            <a:off x="384175" y="4490624"/>
            <a:ext cx="849471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451" name="Line 11"/>
          <p:cNvSpPr>
            <a:spLocks noChangeShapeType="1"/>
          </p:cNvSpPr>
          <p:nvPr/>
        </p:nvSpPr>
        <p:spPr bwMode="auto">
          <a:xfrm>
            <a:off x="385763" y="3423824"/>
            <a:ext cx="84963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17529" name="Line 89"/>
          <p:cNvSpPr>
            <a:spLocks noChangeShapeType="1"/>
          </p:cNvSpPr>
          <p:nvPr/>
        </p:nvSpPr>
        <p:spPr bwMode="auto">
          <a:xfrm flipV="1">
            <a:off x="4695825" y="3722763"/>
            <a:ext cx="57150" cy="442546"/>
          </a:xfrm>
          <a:prstGeom prst="line">
            <a:avLst/>
          </a:prstGeom>
          <a:noFill/>
          <a:ln w="28575">
            <a:solidFill>
              <a:schemeClr val="tx2"/>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1000" fill="hold"/>
                                        <p:tgtEl>
                                          <p:spTgt spid="317455"/>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1000" fill="hold"/>
                                        <p:tgtEl>
                                          <p:spTgt spid="3174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5" grpId="0" bldLvl="0" animBg="1"/>
      <p:bldP spid="317476" grpId="0" bldLvl="0" animBg="1"/>
      <p:bldP spid="31751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ChangeArrowheads="1"/>
          </p:cNvSpPr>
          <p:nvPr>
            <p:ph type="title"/>
          </p:nvPr>
        </p:nvSpPr>
        <p:spPr/>
        <p:txBody>
          <a:bodyPr/>
          <a:lstStyle/>
          <a:p>
            <a:pPr algn="ctr"/>
            <a:r>
              <a:rPr lang="en-US" altLang="zh-CN"/>
              <a:t>CSMA/CA </a:t>
            </a:r>
            <a:r>
              <a:rPr lang="zh-CN" altLang="en-US"/>
              <a:t>协议的原理 </a:t>
            </a:r>
            <a:endParaRPr lang="zh-CN" altLang="en-US"/>
          </a:p>
        </p:txBody>
      </p:sp>
      <p:sp>
        <p:nvSpPr>
          <p:cNvPr id="324617" name="Rectangle 9"/>
          <p:cNvSpPr>
            <a:spLocks noGrp="1" noChangeArrowheads="1"/>
          </p:cNvSpPr>
          <p:nvPr>
            <p:ph idx="1"/>
          </p:nvPr>
        </p:nvSpPr>
        <p:spPr/>
        <p:txBody>
          <a:bodyPr/>
          <a:lstStyle/>
          <a:p>
            <a:r>
              <a:rPr lang="zh-CN" altLang="en-US" dirty="0"/>
              <a:t>欲发送数据的站先检测信道。在 </a:t>
            </a:r>
            <a:r>
              <a:rPr lang="en-US" altLang="zh-CN" dirty="0"/>
              <a:t>802.11 </a:t>
            </a:r>
            <a:r>
              <a:rPr lang="zh-CN" altLang="en-US" dirty="0"/>
              <a:t>标准中规定了在物理层的空中接口进行物理层的载波监听。</a:t>
            </a:r>
            <a:endParaRPr lang="zh-CN" altLang="en-US" dirty="0"/>
          </a:p>
          <a:p>
            <a:r>
              <a:rPr lang="zh-CN" altLang="en-US" dirty="0"/>
              <a:t>通过收到的相对信号强度是否超过一定的门限数值就可判定是否有其他的移动站在信道上发送数据。</a:t>
            </a:r>
            <a:endParaRPr lang="zh-CN" altLang="en-US" dirty="0"/>
          </a:p>
          <a:p>
            <a:r>
              <a:rPr lang="zh-CN" altLang="en-US" dirty="0"/>
              <a:t>当源站发送它的第一个 </a:t>
            </a:r>
            <a:r>
              <a:rPr lang="en-US" altLang="zh-CN" dirty="0"/>
              <a:t>MAC </a:t>
            </a:r>
            <a:r>
              <a:rPr lang="zh-CN" altLang="en-US" dirty="0"/>
              <a:t>帧时，若检测到信道空闲，则在</a:t>
            </a:r>
            <a:r>
              <a:rPr lang="zh-CN" altLang="en-US" dirty="0">
                <a:solidFill>
                  <a:srgbClr val="FF0000"/>
                </a:solidFill>
              </a:rPr>
              <a:t>等待一段时间 </a:t>
            </a:r>
            <a:r>
              <a:rPr lang="en-US" altLang="zh-CN" dirty="0">
                <a:solidFill>
                  <a:srgbClr val="FF0000"/>
                </a:solidFill>
              </a:rPr>
              <a:t>DIFS</a:t>
            </a:r>
            <a:r>
              <a:rPr lang="en-US" altLang="zh-CN" dirty="0"/>
              <a:t> </a:t>
            </a:r>
            <a:r>
              <a:rPr lang="zh-CN" altLang="en-US" dirty="0"/>
              <a:t>后就可</a:t>
            </a:r>
            <a:r>
              <a:rPr lang="zh-CN" altLang="en-US" dirty="0" smtClean="0"/>
              <a:t>发送</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ChangeArrowheads="1"/>
          </p:cNvSpPr>
          <p:nvPr>
            <p:ph type="title"/>
          </p:nvPr>
        </p:nvSpPr>
        <p:spPr/>
        <p:txBody>
          <a:bodyPr/>
          <a:lstStyle/>
          <a:p>
            <a:pPr algn="ctr"/>
            <a:r>
              <a:rPr lang="zh-CN" altLang="en-US"/>
              <a:t>为什么信道空闲还要再等待 </a:t>
            </a:r>
            <a:endParaRPr lang="zh-CN" altLang="en-US"/>
          </a:p>
        </p:txBody>
      </p:sp>
      <p:sp>
        <p:nvSpPr>
          <p:cNvPr id="326665" name="Rectangle 9"/>
          <p:cNvSpPr>
            <a:spLocks noGrp="1" noChangeArrowheads="1"/>
          </p:cNvSpPr>
          <p:nvPr>
            <p:ph idx="1"/>
          </p:nvPr>
        </p:nvSpPr>
        <p:spPr/>
        <p:txBody>
          <a:bodyPr/>
          <a:lstStyle/>
          <a:p>
            <a:r>
              <a:rPr lang="zh-CN" altLang="en-US" dirty="0"/>
              <a:t>这是考虑到可能有其他的站有高优先级的帧要发送。</a:t>
            </a:r>
            <a:endParaRPr lang="zh-CN" altLang="en-US" dirty="0"/>
          </a:p>
          <a:p>
            <a:r>
              <a:rPr lang="zh-CN" altLang="en-US" dirty="0"/>
              <a:t>如有，就要让高优先级帧先发送。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8" name="Rectangle 6"/>
          <p:cNvSpPr>
            <a:spLocks noGrp="1" noChangeArrowheads="1"/>
          </p:cNvSpPr>
          <p:nvPr>
            <p:ph type="title"/>
          </p:nvPr>
        </p:nvSpPr>
        <p:spPr/>
        <p:txBody>
          <a:bodyPr/>
          <a:lstStyle/>
          <a:p>
            <a:pPr algn="ctr"/>
            <a:r>
              <a:rPr lang="zh-CN" altLang="en-US"/>
              <a:t>假定没有高优先级帧要发送 </a:t>
            </a:r>
            <a:endParaRPr lang="zh-CN" altLang="en-US"/>
          </a:p>
        </p:txBody>
      </p:sp>
      <p:sp>
        <p:nvSpPr>
          <p:cNvPr id="325641" name="Rectangle 9"/>
          <p:cNvSpPr>
            <a:spLocks noGrp="1" noChangeArrowheads="1"/>
          </p:cNvSpPr>
          <p:nvPr>
            <p:ph idx="1"/>
          </p:nvPr>
        </p:nvSpPr>
        <p:spPr/>
        <p:txBody>
          <a:bodyPr/>
          <a:lstStyle/>
          <a:p>
            <a:r>
              <a:rPr lang="zh-CN" altLang="en-US" dirty="0"/>
              <a:t>源站发送了自己的数据帧。</a:t>
            </a:r>
            <a:endParaRPr lang="zh-CN" altLang="en-US" dirty="0"/>
          </a:p>
          <a:p>
            <a:r>
              <a:rPr lang="zh-CN" altLang="en-US" dirty="0" smtClean="0"/>
              <a:t>目的站</a:t>
            </a:r>
            <a:r>
              <a:rPr lang="zh-CN" altLang="en-US" dirty="0"/>
              <a:t>若正确收到此帧，则经过时间间隔 </a:t>
            </a:r>
            <a:r>
              <a:rPr lang="en-US" altLang="zh-CN" dirty="0"/>
              <a:t>SIFS </a:t>
            </a:r>
            <a:r>
              <a:rPr lang="zh-CN" altLang="en-US" dirty="0"/>
              <a:t>后，向源站发送</a:t>
            </a:r>
            <a:r>
              <a:rPr lang="zh-CN" altLang="en-US" dirty="0">
                <a:solidFill>
                  <a:srgbClr val="FF0000"/>
                </a:solidFill>
              </a:rPr>
              <a:t>确认帧</a:t>
            </a:r>
            <a:r>
              <a:rPr lang="zh-CN" altLang="en-US" dirty="0"/>
              <a:t> </a:t>
            </a:r>
            <a:r>
              <a:rPr lang="en-US" altLang="zh-CN" dirty="0"/>
              <a:t>ACK</a:t>
            </a:r>
            <a:r>
              <a:rPr lang="zh-CN" altLang="en-US" dirty="0"/>
              <a:t>。</a:t>
            </a:r>
            <a:endParaRPr lang="zh-CN" altLang="en-US" dirty="0"/>
          </a:p>
          <a:p>
            <a:r>
              <a:rPr lang="zh-CN" altLang="en-US" dirty="0"/>
              <a:t>若源站在</a:t>
            </a:r>
            <a:r>
              <a:rPr lang="zh-CN" altLang="en-US" dirty="0">
                <a:solidFill>
                  <a:srgbClr val="FF0000"/>
                </a:solidFill>
              </a:rPr>
              <a:t>规定时间</a:t>
            </a:r>
            <a:r>
              <a:rPr lang="zh-CN" altLang="en-US" dirty="0"/>
              <a:t>内没有收到确认帧 </a:t>
            </a:r>
            <a:r>
              <a:rPr lang="en-US" altLang="zh-CN" dirty="0"/>
              <a:t>ACK</a:t>
            </a:r>
            <a:r>
              <a:rPr lang="zh-CN" altLang="en-US" dirty="0"/>
              <a:t>（由重传计时器控制这段时间），就必须</a:t>
            </a:r>
            <a:r>
              <a:rPr lang="zh-CN" altLang="en-US" dirty="0">
                <a:solidFill>
                  <a:srgbClr val="FF0000"/>
                </a:solidFill>
              </a:rPr>
              <a:t>重传</a:t>
            </a:r>
            <a:r>
              <a:rPr lang="zh-CN" altLang="en-US" dirty="0"/>
              <a:t>此帧，直到收到确认为止，或者经过若干次的重传失败后放弃发送。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6145"/>
          <p:cNvSpPr>
            <a:spLocks noGrp="1"/>
          </p:cNvSpPr>
          <p:nvPr>
            <p:ph type="title"/>
          </p:nvPr>
        </p:nvSpPr>
        <p:spPr/>
        <p:txBody>
          <a:bodyPr anchor="ctr"/>
          <a:p>
            <a:r>
              <a:rPr lang="en-US" dirty="0"/>
              <a:t>9</a:t>
            </a:r>
            <a:r>
              <a:rPr lang="en-US" altLang="zh-CN" dirty="0"/>
              <a:t>.0 </a:t>
            </a:r>
            <a:r>
              <a:rPr lang="zh-CN" altLang="en-US" dirty="0"/>
              <a:t>引言</a:t>
            </a:r>
            <a:endParaRPr lang="zh-CN" altLang="en-US" dirty="0"/>
          </a:p>
        </p:txBody>
      </p:sp>
      <p:sp>
        <p:nvSpPr>
          <p:cNvPr id="38914" name="文本占位符 6146"/>
          <p:cNvSpPr>
            <a:spLocks noGrp="1"/>
          </p:cNvSpPr>
          <p:nvPr>
            <p:ph idx="1"/>
          </p:nvPr>
        </p:nvSpPr>
        <p:spPr>
          <a:xfrm>
            <a:off x="457200" y="1268730"/>
            <a:ext cx="8229600" cy="5038090"/>
          </a:xfrm>
        </p:spPr>
        <p:txBody>
          <a:bodyPr anchor="t"/>
          <a:p>
            <a:pPr algn="just">
              <a:lnSpc>
                <a:spcPct val="90000"/>
              </a:lnSpc>
            </a:pPr>
            <a:r>
              <a:rPr lang="en-US" altLang="zh-CN" dirty="0"/>
              <a:t> [</a:t>
            </a:r>
            <a:r>
              <a:rPr lang="zh-CN" altLang="en-US" dirty="0"/>
              <a:t>本章要求</a:t>
            </a:r>
            <a:r>
              <a:rPr lang="en-US" altLang="zh-CN" dirty="0"/>
              <a:t>]</a:t>
            </a:r>
            <a:r>
              <a:rPr lang="zh-CN" altLang="en-US" dirty="0"/>
              <a:t>：</a:t>
            </a:r>
            <a:endParaRPr lang="zh-CN" altLang="en-US" dirty="0"/>
          </a:p>
          <a:p>
            <a:pPr lvl="2" algn="just">
              <a:lnSpc>
                <a:spcPct val="90000"/>
              </a:lnSpc>
              <a:buNone/>
            </a:pPr>
            <a:r>
              <a:rPr lang="en-US" altLang="zh-CN" dirty="0"/>
              <a:t>1. </a:t>
            </a:r>
            <a:r>
              <a:rPr lang="zh-CN" altLang="en-US" dirty="0">
                <a:sym typeface="+mn-ea"/>
              </a:rPr>
              <a:t>无线局域网WLAN的组成</a:t>
            </a:r>
            <a:r>
              <a:rPr lang="zh-CN" altLang="en-US" dirty="0"/>
              <a:t>；</a:t>
            </a:r>
            <a:endParaRPr lang="zh-CN" altLang="en-US" dirty="0"/>
          </a:p>
          <a:p>
            <a:pPr lvl="2" algn="just">
              <a:lnSpc>
                <a:spcPct val="90000"/>
              </a:lnSpc>
              <a:buNone/>
            </a:pPr>
            <a:r>
              <a:rPr lang="en-US" altLang="zh-CN" dirty="0"/>
              <a:t>2. </a:t>
            </a:r>
            <a:r>
              <a:rPr lang="zh-CN" altLang="en-US" dirty="0">
                <a:sym typeface="+mn-ea"/>
              </a:rPr>
              <a:t>无线局域网MAC层协议</a:t>
            </a:r>
            <a:r>
              <a:rPr lang="zh-CN" altLang="en-US" dirty="0"/>
              <a:t>；</a:t>
            </a:r>
            <a:endParaRPr lang="zh-CN" altLang="en-US" dirty="0"/>
          </a:p>
          <a:p>
            <a:pPr lvl="2" algn="just">
              <a:lnSpc>
                <a:spcPct val="90000"/>
              </a:lnSpc>
              <a:buNone/>
            </a:pPr>
            <a:r>
              <a:rPr lang="en-US" altLang="zh-CN" dirty="0"/>
              <a:t>3. </a:t>
            </a:r>
            <a:r>
              <a:rPr lang="zh-CN" altLang="en-US" dirty="0">
                <a:sym typeface="+mn-ea"/>
              </a:rPr>
              <a:t>几种流行的无线网络</a:t>
            </a:r>
            <a:r>
              <a:rPr lang="zh-CN" altLang="en-US" dirty="0">
                <a:sym typeface="宋体" panose="02010600030101010101" pitchFamily="2" charset="-122"/>
              </a:rPr>
              <a:t>；</a:t>
            </a:r>
            <a:endParaRPr lang="zh-CN" altLang="en-US" dirty="0">
              <a:sym typeface="宋体" panose="02010600030101010101" pitchFamily="2" charset="-122"/>
            </a:endParaRPr>
          </a:p>
          <a:p>
            <a:pPr lvl="2" algn="just">
              <a:lnSpc>
                <a:spcPct val="90000"/>
              </a:lnSpc>
              <a:buNone/>
            </a:pPr>
            <a:r>
              <a:rPr lang="en-US" altLang="zh-CN" dirty="0">
                <a:sym typeface="宋体" panose="02010600030101010101" pitchFamily="2" charset="-122"/>
              </a:rPr>
              <a:t>4. </a:t>
            </a:r>
            <a:r>
              <a:rPr lang="zh-CN" altLang="en-US" dirty="0">
                <a:sym typeface="宋体" panose="02010600030101010101" pitchFamily="2" charset="-122"/>
              </a:rPr>
              <a:t>移动用户网络的</a:t>
            </a:r>
            <a:r>
              <a:rPr lang="en-US" altLang="zh-CN" dirty="0">
                <a:sym typeface="宋体" panose="02010600030101010101" pitchFamily="2" charset="-122"/>
              </a:rPr>
              <a:t>IP</a:t>
            </a:r>
            <a:r>
              <a:rPr lang="zh-CN" altLang="en-US" dirty="0">
                <a:sym typeface="宋体" panose="02010600030101010101" pitchFamily="2" charset="-122"/>
              </a:rPr>
              <a:t>地址；</a:t>
            </a:r>
            <a:endParaRPr lang="zh-CN" altLang="en-US" dirty="0">
              <a:sym typeface="宋体" panose="02010600030101010101" pitchFamily="2" charset="-122"/>
            </a:endParaRPr>
          </a:p>
          <a:p>
            <a:pPr lvl="2" algn="just">
              <a:lnSpc>
                <a:spcPct val="90000"/>
              </a:lnSpc>
              <a:buNone/>
            </a:pPr>
            <a:r>
              <a:rPr lang="en-US" altLang="zh-CN" dirty="0">
                <a:sym typeface="宋体" panose="02010600030101010101" pitchFamily="2" charset="-122"/>
              </a:rPr>
              <a:t>5.</a:t>
            </a:r>
            <a:r>
              <a:rPr lang="zh-CN" altLang="en-US" dirty="0">
                <a:sym typeface="宋体" panose="02010600030101010101" pitchFamily="2" charset="-122"/>
              </a:rPr>
              <a:t>蜂窝移动网络的路由选择</a:t>
            </a:r>
            <a:r>
              <a:rPr lang="zh-CN" altLang="en-US" dirty="0"/>
              <a:t>。</a:t>
            </a:r>
            <a:endParaRPr lang="zh-CN" altLang="en-US" dirty="0"/>
          </a:p>
          <a:p>
            <a:pPr lvl="2" algn="just">
              <a:lnSpc>
                <a:spcPct val="90000"/>
              </a:lnSpc>
              <a:buNone/>
            </a:pPr>
            <a:r>
              <a:rPr lang="zh-CN" altLang="en-US" dirty="0"/>
              <a:t> </a:t>
            </a:r>
            <a:r>
              <a:rPr lang="en-US" altLang="zh-CN" dirty="0"/>
              <a:t>[</a:t>
            </a:r>
            <a:r>
              <a:rPr lang="zh-CN" altLang="en-US" dirty="0"/>
              <a:t>本章重点</a:t>
            </a:r>
            <a:r>
              <a:rPr lang="en-US" altLang="zh-CN" dirty="0"/>
              <a:t>]</a:t>
            </a:r>
            <a:r>
              <a:rPr lang="zh-CN" altLang="en-US" dirty="0"/>
              <a:t>：</a:t>
            </a:r>
            <a:endParaRPr lang="zh-CN" altLang="en-US" dirty="0"/>
          </a:p>
          <a:p>
            <a:pPr lvl="2">
              <a:lnSpc>
                <a:spcPct val="90000"/>
              </a:lnSpc>
              <a:buNone/>
            </a:pPr>
            <a:r>
              <a:rPr lang="en-US" altLang="zh-CN" dirty="0"/>
              <a:t>1</a:t>
            </a:r>
            <a:r>
              <a:rPr lang="zh-CN" altLang="en-US" dirty="0"/>
              <a:t>．无线局域网的组成 、类别；</a:t>
            </a:r>
            <a:endParaRPr lang="zh-CN" altLang="en-US" dirty="0"/>
          </a:p>
          <a:p>
            <a:pPr lvl="2">
              <a:lnSpc>
                <a:spcPct val="90000"/>
              </a:lnSpc>
              <a:buNone/>
            </a:pPr>
            <a:r>
              <a:rPr lang="en-US" altLang="zh-CN" dirty="0"/>
              <a:t>2</a:t>
            </a:r>
            <a:r>
              <a:rPr lang="zh-CN" altLang="en-US" dirty="0"/>
              <a:t>．</a:t>
            </a:r>
            <a:r>
              <a:rPr lang="zh-CN" altLang="en-US" dirty="0">
                <a:sym typeface="+mn-ea"/>
              </a:rPr>
              <a:t>无线局域网MAC层协议</a:t>
            </a:r>
            <a:r>
              <a:rPr lang="zh-CN" altLang="en-US" dirty="0">
                <a:sym typeface="宋体" panose="02010600030101010101" pitchFamily="2" charset="-122"/>
              </a:rPr>
              <a:t>。</a:t>
            </a:r>
            <a:endParaRPr lang="zh-CN" altLang="en-US" dirty="0"/>
          </a:p>
          <a:p>
            <a:pPr>
              <a:lnSpc>
                <a:spcPct val="90000"/>
              </a:lnSpc>
            </a:pPr>
            <a:r>
              <a:rPr lang="zh-CN" altLang="en-US" dirty="0"/>
              <a:t> </a:t>
            </a:r>
            <a:r>
              <a:rPr lang="en-US" altLang="zh-CN" dirty="0"/>
              <a:t>[</a:t>
            </a:r>
            <a:r>
              <a:rPr lang="zh-CN" altLang="en-US" dirty="0"/>
              <a:t>本章难点</a:t>
            </a:r>
            <a:r>
              <a:rPr lang="en-US" altLang="zh-CN" dirty="0"/>
              <a:t>]</a:t>
            </a:r>
            <a:r>
              <a:rPr lang="zh-CN" altLang="en-US" dirty="0"/>
              <a:t>：</a:t>
            </a:r>
            <a:endParaRPr lang="zh-CN" altLang="en-US" dirty="0"/>
          </a:p>
          <a:p>
            <a:pPr lvl="2">
              <a:lnSpc>
                <a:spcPct val="90000"/>
              </a:lnSpc>
              <a:buNone/>
            </a:pPr>
            <a:r>
              <a:rPr lang="en-US" altLang="zh-CN" dirty="0"/>
              <a:t>1.</a:t>
            </a:r>
            <a:r>
              <a:rPr lang="zh-CN" altLang="en-US" dirty="0">
                <a:sym typeface="宋体" panose="02010600030101010101" pitchFamily="2" charset="-122"/>
              </a:rPr>
              <a:t>移动用户网络的</a:t>
            </a:r>
            <a:r>
              <a:rPr lang="en-US" altLang="zh-CN" dirty="0">
                <a:sym typeface="宋体" panose="02010600030101010101" pitchFamily="2" charset="-122"/>
              </a:rPr>
              <a:t>IP</a:t>
            </a:r>
            <a:r>
              <a:rPr lang="zh-CN" altLang="en-US" dirty="0">
                <a:sym typeface="宋体" panose="02010600030101010101" pitchFamily="2" charset="-122"/>
              </a:rPr>
              <a:t>地址不变问题；</a:t>
            </a:r>
            <a:endParaRPr lang="zh-CN" altLang="en-US" dirty="0">
              <a:sym typeface="宋体" panose="02010600030101010101" pitchFamily="2" charset="-122"/>
            </a:endParaRPr>
          </a:p>
          <a:p>
            <a:pPr lvl="2">
              <a:lnSpc>
                <a:spcPct val="90000"/>
              </a:lnSpc>
              <a:buNone/>
            </a:pPr>
            <a:r>
              <a:rPr lang="en-US" altLang="zh-CN" dirty="0">
                <a:sym typeface="宋体" panose="02010600030101010101" pitchFamily="2" charset="-122"/>
              </a:rPr>
              <a:t>2.</a:t>
            </a:r>
            <a:r>
              <a:rPr lang="zh-CN" altLang="en-US" dirty="0">
                <a:sym typeface="宋体" panose="02010600030101010101" pitchFamily="2" charset="-122"/>
              </a:rPr>
              <a:t>蜂窝移动网络的路由选择</a:t>
            </a:r>
            <a:r>
              <a:rPr lang="zh-CN" altLang="en-US" dirty="0">
                <a:sym typeface="+mn-ea"/>
              </a:rPr>
              <a:t>。</a:t>
            </a:r>
            <a:endParaRPr lang="zh-CN" altLang="en-US" dirty="0"/>
          </a:p>
          <a:p>
            <a:pPr lvl="2">
              <a:lnSpc>
                <a:spcPct val="90000"/>
              </a:lnSpc>
              <a:buNone/>
            </a:pPr>
            <a:r>
              <a:rPr lang="zh-CN" altLang="en-US" dirty="0"/>
              <a:t> </a:t>
            </a:r>
            <a:endParaRPr lang="zh-CN" altLang="en-US" dirty="0"/>
          </a:p>
        </p:txBody>
      </p:sp>
      <p:pic>
        <p:nvPicPr>
          <p:cNvPr id="38915" name="图片 6150" descr="MCj04326750000[1]">
            <a:hlinkClick r:id="rId1" action="ppaction://hlinksldjump"/>
          </p:cNvPr>
          <p:cNvPicPr>
            <a:picLocks noChangeAspect="1"/>
          </p:cNvPicPr>
          <p:nvPr/>
        </p:nvPicPr>
        <p:blipFill>
          <a:blip r:embed="rId2"/>
          <a:stretch>
            <a:fillRect/>
          </a:stretch>
        </p:blipFill>
        <p:spPr>
          <a:xfrm>
            <a:off x="8027988" y="5741988"/>
            <a:ext cx="1116012" cy="1116012"/>
          </a:xfrm>
          <a:prstGeom prst="rect">
            <a:avLst/>
          </a:prstGeom>
          <a:noFill/>
          <a:ln w="9525">
            <a:noFill/>
          </a:ln>
        </p:spPr>
      </p:pic>
      <p:sp>
        <p:nvSpPr>
          <p:cNvPr id="38916" name="页脚占位符 1"/>
          <p:cNvSpPr/>
          <p:nvPr>
            <p:ph type="ftr" sz="quarter" idx="11"/>
          </p:nvPr>
        </p:nvSpPr>
        <p:spPr/>
        <p:txBody>
          <a:bodyPr anchor="t"/>
          <a:lstStyle>
            <a:lvl1pPr marL="0" lvl="0"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ctr">
              <a:lnSpc>
                <a:spcPct val="100000"/>
              </a:lnSpc>
              <a:spcBef>
                <a:spcPct val="0"/>
              </a:spcBef>
            </a:pP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6" name="Rectangle 6"/>
          <p:cNvSpPr>
            <a:spLocks noGrp="1" noChangeArrowheads="1"/>
          </p:cNvSpPr>
          <p:nvPr>
            <p:ph type="title"/>
          </p:nvPr>
        </p:nvSpPr>
        <p:spPr/>
        <p:txBody>
          <a:bodyPr/>
          <a:lstStyle/>
          <a:p>
            <a:pPr algn="ctr"/>
            <a:r>
              <a:rPr lang="zh-CN" altLang="en-US"/>
              <a:t>虚拟载波监听 </a:t>
            </a:r>
            <a:endParaRPr lang="zh-CN" altLang="en-US"/>
          </a:p>
        </p:txBody>
      </p:sp>
      <p:sp>
        <p:nvSpPr>
          <p:cNvPr id="327689" name="Rectangle 9"/>
          <p:cNvSpPr>
            <a:spLocks noGrp="1" noChangeArrowheads="1"/>
          </p:cNvSpPr>
          <p:nvPr>
            <p:ph idx="1"/>
          </p:nvPr>
        </p:nvSpPr>
        <p:spPr/>
        <p:txBody>
          <a:bodyPr/>
          <a:lstStyle/>
          <a:p>
            <a:r>
              <a:rPr lang="zh-CN" altLang="en-US" dirty="0">
                <a:solidFill>
                  <a:schemeClr val="hlink"/>
                </a:solidFill>
              </a:rPr>
              <a:t>虚拟载波监听</a:t>
            </a:r>
            <a:r>
              <a:rPr lang="en-US" altLang="zh-CN" dirty="0"/>
              <a:t>(Virtual Carrier Sense)</a:t>
            </a:r>
            <a:r>
              <a:rPr lang="zh-CN" altLang="en-US" dirty="0"/>
              <a:t>的机制是让源站将它要占用信道的时间（包括目的站发回确认帧所需的时间）</a:t>
            </a:r>
            <a:r>
              <a:rPr lang="zh-CN" altLang="en-US" dirty="0">
                <a:solidFill>
                  <a:srgbClr val="FF0000"/>
                </a:solidFill>
              </a:rPr>
              <a:t>通知给所有其他站，</a:t>
            </a:r>
            <a:r>
              <a:rPr lang="zh-CN" altLang="en-US" dirty="0"/>
              <a:t>以便使其他所有站在这一段时间都停止发送数据。</a:t>
            </a:r>
            <a:endParaRPr lang="zh-CN" altLang="en-US" dirty="0"/>
          </a:p>
          <a:p>
            <a:r>
              <a:rPr lang="zh-CN" altLang="en-US" dirty="0"/>
              <a:t>这样就大大减少了碰撞的机会。 </a:t>
            </a:r>
            <a:endParaRPr lang="zh-CN" altLang="en-US" dirty="0"/>
          </a:p>
          <a:p>
            <a:r>
              <a:rPr lang="zh-CN" altLang="en-US" dirty="0">
                <a:solidFill>
                  <a:srgbClr val="0000FF"/>
                </a:solidFill>
              </a:rPr>
              <a:t>“虚拟载波监听”是表示其他站并没有监听信道，而是由于其他站收到了“源站的通知”才不发送数据。</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p:cNvSpPr>
            <a:spLocks noGrp="1" noChangeArrowheads="1"/>
          </p:cNvSpPr>
          <p:nvPr>
            <p:ph type="title"/>
          </p:nvPr>
        </p:nvSpPr>
        <p:spPr/>
        <p:txBody>
          <a:bodyPr/>
          <a:lstStyle/>
          <a:p>
            <a:pPr algn="ctr"/>
            <a:r>
              <a:rPr lang="zh-CN" altLang="en-US"/>
              <a:t>虚拟载波监听的效果 </a:t>
            </a:r>
            <a:endParaRPr lang="zh-CN" altLang="en-US"/>
          </a:p>
        </p:txBody>
      </p:sp>
      <p:sp>
        <p:nvSpPr>
          <p:cNvPr id="328713" name="Rectangle 9"/>
          <p:cNvSpPr>
            <a:spLocks noGrp="1" noChangeArrowheads="1"/>
          </p:cNvSpPr>
          <p:nvPr>
            <p:ph idx="1"/>
          </p:nvPr>
        </p:nvSpPr>
        <p:spPr/>
        <p:txBody>
          <a:bodyPr/>
          <a:lstStyle/>
          <a:p>
            <a:pPr>
              <a:spcBef>
                <a:spcPts val="1200"/>
              </a:spcBef>
            </a:pPr>
            <a:r>
              <a:rPr lang="zh-CN" altLang="en-US" dirty="0"/>
              <a:t>这种效果</a:t>
            </a:r>
            <a:r>
              <a:rPr lang="zh-CN" altLang="en-US" dirty="0">
                <a:solidFill>
                  <a:schemeClr val="hlink"/>
                </a:solidFill>
              </a:rPr>
              <a:t>好像</a:t>
            </a:r>
            <a:r>
              <a:rPr lang="zh-CN" altLang="en-US" dirty="0"/>
              <a:t>是其他站都监听了信道。</a:t>
            </a:r>
            <a:endParaRPr lang="zh-CN" altLang="en-US" dirty="0"/>
          </a:p>
          <a:p>
            <a:pPr>
              <a:spcBef>
                <a:spcPts val="1200"/>
              </a:spcBef>
            </a:pPr>
            <a:r>
              <a:rPr lang="zh-CN" altLang="en-US" dirty="0"/>
              <a:t>所谓“源站的通知”就是源站在其 </a:t>
            </a:r>
            <a:r>
              <a:rPr lang="en-US" altLang="zh-CN" dirty="0"/>
              <a:t>MAC </a:t>
            </a:r>
            <a:r>
              <a:rPr lang="zh-CN" altLang="en-US" dirty="0"/>
              <a:t>帧首部中的</a:t>
            </a:r>
            <a:r>
              <a:rPr lang="zh-CN" altLang="en-US" dirty="0">
                <a:solidFill>
                  <a:srgbClr val="FF0000"/>
                </a:solidFill>
              </a:rPr>
              <a:t>第二个字段“持续时间”</a:t>
            </a:r>
            <a:r>
              <a:rPr lang="zh-CN" altLang="en-US" dirty="0"/>
              <a:t>中填入了在本帧结束后还要占用信道多少时间（以微秒为单位），包括目的站发送确认帧所需的时间。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8" name="Rectangle 6"/>
          <p:cNvSpPr>
            <a:spLocks noGrp="1" noChangeArrowheads="1"/>
          </p:cNvSpPr>
          <p:nvPr>
            <p:ph type="title"/>
          </p:nvPr>
        </p:nvSpPr>
        <p:spPr/>
        <p:txBody>
          <a:bodyPr/>
          <a:lstStyle/>
          <a:p>
            <a:pPr algn="ctr"/>
            <a:r>
              <a:rPr lang="zh-CN" altLang="en-US"/>
              <a:t>网络分配向量 </a:t>
            </a:r>
            <a:endParaRPr lang="zh-CN" altLang="en-US"/>
          </a:p>
        </p:txBody>
      </p:sp>
      <p:sp>
        <p:nvSpPr>
          <p:cNvPr id="330761" name="Rectangle 9"/>
          <p:cNvSpPr>
            <a:spLocks noGrp="1" noChangeArrowheads="1"/>
          </p:cNvSpPr>
          <p:nvPr>
            <p:ph idx="1"/>
          </p:nvPr>
        </p:nvSpPr>
        <p:spPr/>
        <p:txBody>
          <a:bodyPr/>
          <a:lstStyle/>
          <a:p>
            <a:pPr>
              <a:spcBef>
                <a:spcPts val="1200"/>
              </a:spcBef>
            </a:pPr>
            <a:r>
              <a:rPr lang="zh-CN" altLang="en-US" dirty="0"/>
              <a:t>当一个站检测到正在信道中传送的 </a:t>
            </a:r>
            <a:r>
              <a:rPr lang="en-US" altLang="zh-CN" dirty="0"/>
              <a:t>MAC </a:t>
            </a:r>
            <a:r>
              <a:rPr lang="zh-CN" altLang="en-US" dirty="0"/>
              <a:t>帧首部的“持续时间”字段时，就调整自己的</a:t>
            </a:r>
            <a:r>
              <a:rPr lang="zh-CN" altLang="en-US" dirty="0">
                <a:solidFill>
                  <a:schemeClr val="hlink"/>
                </a:solidFill>
              </a:rPr>
              <a:t>网络分配向量</a:t>
            </a:r>
            <a:r>
              <a:rPr lang="zh-CN" altLang="en-US" dirty="0"/>
              <a:t> </a:t>
            </a:r>
            <a:r>
              <a:rPr lang="en-US" altLang="zh-CN" dirty="0"/>
              <a:t>NAV (Network Allocation Vector)</a:t>
            </a:r>
            <a:r>
              <a:rPr lang="zh-CN" altLang="en-US" dirty="0"/>
              <a:t>。</a:t>
            </a:r>
            <a:endParaRPr lang="zh-CN" altLang="en-US" dirty="0"/>
          </a:p>
          <a:p>
            <a:pPr>
              <a:spcBef>
                <a:spcPts val="1200"/>
              </a:spcBef>
            </a:pPr>
            <a:r>
              <a:rPr lang="en-US" altLang="zh-CN" dirty="0">
                <a:solidFill>
                  <a:srgbClr val="0000FF"/>
                </a:solidFill>
              </a:rPr>
              <a:t>NAV </a:t>
            </a:r>
            <a:r>
              <a:rPr lang="zh-CN" altLang="en-US" dirty="0">
                <a:solidFill>
                  <a:srgbClr val="0000FF"/>
                </a:solidFill>
              </a:rPr>
              <a:t>指出了必须经过多少时间才能完成数据帧的这次传输，才能使信道转入到空闲状态。 </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4" name="Rectangle 6"/>
          <p:cNvSpPr>
            <a:spLocks noGrp="1" noChangeArrowheads="1"/>
          </p:cNvSpPr>
          <p:nvPr>
            <p:ph type="title"/>
          </p:nvPr>
        </p:nvSpPr>
        <p:spPr/>
        <p:txBody>
          <a:bodyPr/>
          <a:lstStyle/>
          <a:p>
            <a:pPr algn="ctr"/>
            <a:r>
              <a:rPr lang="zh-CN" altLang="en-US"/>
              <a:t>争用窗口 </a:t>
            </a:r>
            <a:endParaRPr lang="zh-CN" altLang="en-US"/>
          </a:p>
        </p:txBody>
      </p:sp>
      <p:sp>
        <p:nvSpPr>
          <p:cNvPr id="329737"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zh-CN" altLang="en-US" dirty="0"/>
              <a:t>信道从忙态变为空闲时，任何一个站要发送数据帧时，不仅都必须等待一个 </a:t>
            </a:r>
            <a:r>
              <a:rPr lang="en-US" altLang="zh-CN" dirty="0"/>
              <a:t>DIFS </a:t>
            </a:r>
            <a:r>
              <a:rPr lang="zh-CN" altLang="en-US" dirty="0"/>
              <a:t>的间隔，而且还要进入</a:t>
            </a:r>
            <a:r>
              <a:rPr lang="zh-CN" altLang="en-US" dirty="0">
                <a:solidFill>
                  <a:srgbClr val="FF0000"/>
                </a:solidFill>
              </a:rPr>
              <a:t>争用窗口，</a:t>
            </a:r>
            <a:r>
              <a:rPr lang="zh-CN" altLang="en-US" dirty="0"/>
              <a:t>并计算随机退避时间以便再次重新试图接入到信道。</a:t>
            </a:r>
            <a:endParaRPr lang="zh-CN" altLang="en-US" dirty="0"/>
          </a:p>
          <a:p>
            <a:r>
              <a:rPr lang="zh-CN" altLang="en-US" dirty="0"/>
              <a:t>在信道从忙态转为空闲时</a:t>
            </a:r>
            <a:r>
              <a:rPr lang="zh-CN" altLang="en-US" dirty="0" smtClean="0"/>
              <a:t>，</a:t>
            </a:r>
            <a:r>
              <a:rPr lang="zh-CN" altLang="zh-CN" dirty="0"/>
              <a:t>为了避免几个站同时发送数据（一旦发送就要把一帧发送完，不能中途停止），</a:t>
            </a:r>
            <a:r>
              <a:rPr lang="zh-CN" altLang="en-US" dirty="0" smtClean="0"/>
              <a:t>各</a:t>
            </a:r>
            <a:r>
              <a:rPr lang="zh-CN" altLang="en-US" dirty="0"/>
              <a:t>站就要执行</a:t>
            </a:r>
            <a:r>
              <a:rPr lang="zh-CN" altLang="en-US" dirty="0">
                <a:solidFill>
                  <a:srgbClr val="FF0000"/>
                </a:solidFill>
              </a:rPr>
              <a:t>退避算法。</a:t>
            </a:r>
            <a:r>
              <a:rPr lang="zh-CN" altLang="en-US" dirty="0"/>
              <a:t>这样做就减少了发生碰撞的概率。</a:t>
            </a:r>
            <a:endParaRPr lang="zh-CN" altLang="en-US" dirty="0"/>
          </a:p>
          <a:p>
            <a:r>
              <a:rPr lang="en-US" altLang="zh-CN" dirty="0"/>
              <a:t>802.11 </a:t>
            </a:r>
            <a:r>
              <a:rPr lang="zh-CN" altLang="en-US" dirty="0"/>
              <a:t>使用二进制指数退避算法。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7">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97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14" name="Text Box 94"/>
          <p:cNvSpPr txBox="1">
            <a:spLocks noChangeArrowheads="1"/>
          </p:cNvSpPr>
          <p:nvPr/>
        </p:nvSpPr>
        <p:spPr bwMode="auto">
          <a:xfrm>
            <a:off x="317989" y="5947721"/>
            <a:ext cx="8826011" cy="29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60" b="1" dirty="0" smtClean="0">
                <a:solidFill>
                  <a:srgbClr val="000099"/>
                </a:solidFill>
                <a:latin typeface="+mn-lt"/>
                <a:ea typeface="+mn-ea"/>
              </a:rPr>
              <a:t>图例            </a:t>
            </a:r>
            <a:r>
              <a:rPr lang="zh-CN" altLang="en-US" sz="1660" b="1" dirty="0" smtClean="0">
                <a:solidFill>
                  <a:srgbClr val="000099"/>
                </a:solidFill>
              </a:rPr>
              <a:t>要发送数据；                    退避时间；              </a:t>
            </a:r>
            <a:r>
              <a:rPr lang="zh-CN" altLang="en-US" sz="1660" b="1" dirty="0" smtClean="0">
                <a:solidFill>
                  <a:srgbClr val="000099"/>
                </a:solidFill>
                <a:latin typeface="+mn-lt"/>
                <a:ea typeface="+mn-ea"/>
              </a:rPr>
              <a:t>检测</a:t>
            </a:r>
            <a:r>
              <a:rPr lang="zh-CN" altLang="en-US" sz="1660" b="1" dirty="0">
                <a:solidFill>
                  <a:srgbClr val="000099"/>
                </a:solidFill>
                <a:latin typeface="+mn-lt"/>
                <a:ea typeface="+mn-ea"/>
              </a:rPr>
              <a:t>到信道忙，</a:t>
            </a:r>
            <a:r>
              <a:rPr lang="zh-CN" altLang="en-US" sz="1660" b="1" dirty="0" smtClean="0">
                <a:solidFill>
                  <a:srgbClr val="000099"/>
                </a:solidFill>
                <a:latin typeface="+mn-lt"/>
                <a:ea typeface="+mn-ea"/>
              </a:rPr>
              <a:t>冻结退避计数器</a:t>
            </a:r>
            <a:endParaRPr lang="zh-CN" altLang="en-US" sz="1660" b="1" dirty="0">
              <a:solidFill>
                <a:srgbClr val="000099"/>
              </a:solidFill>
              <a:latin typeface="+mn-lt"/>
              <a:ea typeface="+mn-ea"/>
            </a:endParaRPr>
          </a:p>
        </p:txBody>
      </p:sp>
      <p:sp>
        <p:nvSpPr>
          <p:cNvPr id="363524" name="Rectangle 4"/>
          <p:cNvSpPr>
            <a:spLocks noChangeArrowheads="1"/>
          </p:cNvSpPr>
          <p:nvPr/>
        </p:nvSpPr>
        <p:spPr bwMode="auto">
          <a:xfrm>
            <a:off x="7613650" y="2511508"/>
            <a:ext cx="885825" cy="357554"/>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27" name="Line 7"/>
          <p:cNvSpPr>
            <a:spLocks noChangeShapeType="1"/>
          </p:cNvSpPr>
          <p:nvPr/>
        </p:nvSpPr>
        <p:spPr bwMode="auto">
          <a:xfrm>
            <a:off x="1835150" y="1654420"/>
            <a:ext cx="0" cy="3634154"/>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28" name="Rectangle 8"/>
          <p:cNvSpPr>
            <a:spLocks noChangeArrowheads="1"/>
          </p:cNvSpPr>
          <p:nvPr/>
        </p:nvSpPr>
        <p:spPr bwMode="auto">
          <a:xfrm>
            <a:off x="2211389" y="3225150"/>
            <a:ext cx="1425575" cy="357554"/>
          </a:xfrm>
          <a:prstGeom prst="rect">
            <a:avLst/>
          </a:prstGeom>
          <a:solidFill>
            <a:srgbClr val="FF99FF"/>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29" name="Line 9"/>
          <p:cNvSpPr>
            <a:spLocks noChangeShapeType="1"/>
          </p:cNvSpPr>
          <p:nvPr/>
        </p:nvSpPr>
        <p:spPr bwMode="auto">
          <a:xfrm>
            <a:off x="3638550" y="1654420"/>
            <a:ext cx="0" cy="3634154"/>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30" name="Line 10"/>
          <p:cNvSpPr>
            <a:spLocks noChangeShapeType="1"/>
          </p:cNvSpPr>
          <p:nvPr/>
        </p:nvSpPr>
        <p:spPr bwMode="auto">
          <a:xfrm>
            <a:off x="3787775" y="1654420"/>
            <a:ext cx="0" cy="3634154"/>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31" name="Rectangle 11"/>
          <p:cNvSpPr>
            <a:spLocks noChangeArrowheads="1"/>
          </p:cNvSpPr>
          <p:nvPr/>
        </p:nvSpPr>
        <p:spPr bwMode="auto">
          <a:xfrm>
            <a:off x="4086225" y="3938792"/>
            <a:ext cx="1276350" cy="357554"/>
          </a:xfrm>
          <a:prstGeom prst="rect">
            <a:avLst/>
          </a:prstGeom>
          <a:solidFill>
            <a:srgbClr val="CCCC00"/>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32" name="Rectangle 12"/>
          <p:cNvSpPr>
            <a:spLocks noChangeArrowheads="1"/>
          </p:cNvSpPr>
          <p:nvPr/>
        </p:nvSpPr>
        <p:spPr bwMode="auto">
          <a:xfrm>
            <a:off x="5811838" y="4652435"/>
            <a:ext cx="1427162" cy="356088"/>
          </a:xfrm>
          <a:prstGeom prst="rect">
            <a:avLst/>
          </a:prstGeom>
          <a:solidFill>
            <a:srgbClr val="FF9933"/>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33" name="Line 13"/>
          <p:cNvSpPr>
            <a:spLocks noChangeShapeType="1"/>
          </p:cNvSpPr>
          <p:nvPr/>
        </p:nvSpPr>
        <p:spPr bwMode="auto">
          <a:xfrm>
            <a:off x="5364163" y="1654420"/>
            <a:ext cx="0" cy="3634154"/>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34" name="Line 14"/>
          <p:cNvSpPr>
            <a:spLocks noChangeShapeType="1"/>
          </p:cNvSpPr>
          <p:nvPr/>
        </p:nvSpPr>
        <p:spPr bwMode="auto">
          <a:xfrm>
            <a:off x="5513388" y="1654420"/>
            <a:ext cx="0" cy="3634154"/>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35" name="Line 15"/>
          <p:cNvSpPr>
            <a:spLocks noChangeShapeType="1"/>
          </p:cNvSpPr>
          <p:nvPr/>
        </p:nvSpPr>
        <p:spPr bwMode="auto">
          <a:xfrm>
            <a:off x="7240588" y="1654420"/>
            <a:ext cx="0" cy="3634154"/>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36" name="Line 16"/>
          <p:cNvSpPr>
            <a:spLocks noChangeShapeType="1"/>
          </p:cNvSpPr>
          <p:nvPr/>
        </p:nvSpPr>
        <p:spPr bwMode="auto">
          <a:xfrm>
            <a:off x="7388225" y="1654420"/>
            <a:ext cx="0" cy="3634154"/>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37" name="Rectangle 17"/>
          <p:cNvSpPr>
            <a:spLocks noChangeArrowheads="1"/>
          </p:cNvSpPr>
          <p:nvPr/>
        </p:nvSpPr>
        <p:spPr bwMode="auto">
          <a:xfrm>
            <a:off x="574675" y="1868366"/>
            <a:ext cx="1101725" cy="356088"/>
          </a:xfrm>
          <a:prstGeom prst="rect">
            <a:avLst/>
          </a:prstGeom>
          <a:solidFill>
            <a:srgbClr val="FFFF99"/>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38" name="Line 18"/>
          <p:cNvSpPr>
            <a:spLocks noChangeShapeType="1"/>
          </p:cNvSpPr>
          <p:nvPr/>
        </p:nvSpPr>
        <p:spPr bwMode="auto">
          <a:xfrm>
            <a:off x="560388" y="1868366"/>
            <a:ext cx="112553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39" name="Freeform 19"/>
          <p:cNvSpPr/>
          <p:nvPr/>
        </p:nvSpPr>
        <p:spPr bwMode="auto">
          <a:xfrm>
            <a:off x="7613650" y="2505646"/>
            <a:ext cx="898525" cy="363415"/>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40" name="Text Box 20"/>
          <p:cNvSpPr txBox="1">
            <a:spLocks noChangeArrowheads="1"/>
          </p:cNvSpPr>
          <p:nvPr/>
        </p:nvSpPr>
        <p:spPr bwMode="auto">
          <a:xfrm>
            <a:off x="906463" y="1843455"/>
            <a:ext cx="39497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帧</a:t>
            </a:r>
            <a:endParaRPr lang="zh-CN" altLang="en-US" sz="1660" b="1">
              <a:solidFill>
                <a:srgbClr val="000099"/>
              </a:solidFill>
              <a:latin typeface="+mn-lt"/>
              <a:ea typeface="+mn-ea"/>
            </a:endParaRPr>
          </a:p>
        </p:txBody>
      </p:sp>
      <p:sp>
        <p:nvSpPr>
          <p:cNvPr id="363541" name="Text Box 21"/>
          <p:cNvSpPr txBox="1">
            <a:spLocks noChangeArrowheads="1"/>
          </p:cNvSpPr>
          <p:nvPr/>
        </p:nvSpPr>
        <p:spPr bwMode="auto">
          <a:xfrm>
            <a:off x="6276975" y="4612870"/>
            <a:ext cx="39497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dirty="0">
                <a:solidFill>
                  <a:srgbClr val="000099"/>
                </a:solidFill>
                <a:latin typeface="+mn-lt"/>
                <a:ea typeface="+mn-ea"/>
              </a:rPr>
              <a:t>帧</a:t>
            </a:r>
            <a:endParaRPr lang="zh-CN" altLang="en-US" sz="1660" b="1" dirty="0">
              <a:solidFill>
                <a:srgbClr val="000099"/>
              </a:solidFill>
              <a:latin typeface="+mn-lt"/>
              <a:ea typeface="+mn-ea"/>
            </a:endParaRPr>
          </a:p>
        </p:txBody>
      </p:sp>
      <p:sp>
        <p:nvSpPr>
          <p:cNvPr id="363542" name="Text Box 22"/>
          <p:cNvSpPr txBox="1">
            <a:spLocks noChangeArrowheads="1"/>
          </p:cNvSpPr>
          <p:nvPr/>
        </p:nvSpPr>
        <p:spPr bwMode="auto">
          <a:xfrm>
            <a:off x="4481514" y="3916812"/>
            <a:ext cx="39497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帧</a:t>
            </a:r>
            <a:endParaRPr lang="zh-CN" altLang="en-US" sz="1660" b="1">
              <a:solidFill>
                <a:srgbClr val="000099"/>
              </a:solidFill>
              <a:latin typeface="+mn-lt"/>
              <a:ea typeface="+mn-ea"/>
            </a:endParaRPr>
          </a:p>
        </p:txBody>
      </p:sp>
      <p:sp>
        <p:nvSpPr>
          <p:cNvPr id="363543" name="Text Box 23"/>
          <p:cNvSpPr txBox="1">
            <a:spLocks noChangeArrowheads="1"/>
          </p:cNvSpPr>
          <p:nvPr/>
        </p:nvSpPr>
        <p:spPr bwMode="auto">
          <a:xfrm>
            <a:off x="7856538" y="2496855"/>
            <a:ext cx="39497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帧</a:t>
            </a:r>
            <a:endParaRPr lang="zh-CN" altLang="en-US" sz="1660" b="1">
              <a:solidFill>
                <a:srgbClr val="000099"/>
              </a:solidFill>
              <a:latin typeface="+mn-lt"/>
              <a:ea typeface="+mn-ea"/>
            </a:endParaRPr>
          </a:p>
        </p:txBody>
      </p:sp>
      <p:sp>
        <p:nvSpPr>
          <p:cNvPr id="363544" name="Text Box 24"/>
          <p:cNvSpPr txBox="1">
            <a:spLocks noChangeArrowheads="1"/>
          </p:cNvSpPr>
          <p:nvPr/>
        </p:nvSpPr>
        <p:spPr bwMode="auto">
          <a:xfrm>
            <a:off x="2686050" y="3200238"/>
            <a:ext cx="39497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帧</a:t>
            </a:r>
            <a:endParaRPr lang="zh-CN" altLang="en-US" sz="1660" b="1">
              <a:solidFill>
                <a:srgbClr val="000099"/>
              </a:solidFill>
              <a:latin typeface="+mn-lt"/>
              <a:ea typeface="+mn-ea"/>
            </a:endParaRPr>
          </a:p>
        </p:txBody>
      </p:sp>
      <p:sp>
        <p:nvSpPr>
          <p:cNvPr id="363545" name="Text Box 25"/>
          <p:cNvSpPr txBox="1">
            <a:spLocks noChangeArrowheads="1"/>
          </p:cNvSpPr>
          <p:nvPr/>
        </p:nvSpPr>
        <p:spPr bwMode="auto">
          <a:xfrm>
            <a:off x="1462088" y="1356947"/>
            <a:ext cx="6629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0" b="1">
                <a:solidFill>
                  <a:srgbClr val="000099"/>
                </a:solidFill>
                <a:latin typeface="+mn-lt"/>
                <a:ea typeface="+mn-ea"/>
              </a:rPr>
              <a:t>DIFS</a:t>
            </a:r>
            <a:endParaRPr lang="en-US" altLang="zh-CN" sz="1660" b="1">
              <a:solidFill>
                <a:srgbClr val="000099"/>
              </a:solidFill>
              <a:latin typeface="+mn-lt"/>
              <a:ea typeface="+mn-ea"/>
            </a:endParaRPr>
          </a:p>
        </p:txBody>
      </p:sp>
      <p:sp>
        <p:nvSpPr>
          <p:cNvPr id="363546" name="Text Box 26"/>
          <p:cNvSpPr txBox="1">
            <a:spLocks noChangeArrowheads="1"/>
          </p:cNvSpPr>
          <p:nvPr/>
        </p:nvSpPr>
        <p:spPr bwMode="auto">
          <a:xfrm>
            <a:off x="3411538" y="1356947"/>
            <a:ext cx="6629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0" b="1">
                <a:solidFill>
                  <a:srgbClr val="000099"/>
                </a:solidFill>
                <a:latin typeface="+mn-lt"/>
                <a:ea typeface="+mn-ea"/>
              </a:rPr>
              <a:t>DIFS</a:t>
            </a:r>
            <a:endParaRPr lang="en-US" altLang="zh-CN" sz="1660" b="1">
              <a:solidFill>
                <a:srgbClr val="000099"/>
              </a:solidFill>
              <a:latin typeface="+mn-lt"/>
              <a:ea typeface="+mn-ea"/>
            </a:endParaRPr>
          </a:p>
        </p:txBody>
      </p:sp>
      <p:sp>
        <p:nvSpPr>
          <p:cNvPr id="363547" name="Text Box 27"/>
          <p:cNvSpPr txBox="1">
            <a:spLocks noChangeArrowheads="1"/>
          </p:cNvSpPr>
          <p:nvPr/>
        </p:nvSpPr>
        <p:spPr bwMode="auto">
          <a:xfrm>
            <a:off x="5162550" y="1356947"/>
            <a:ext cx="6629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0" b="1">
                <a:solidFill>
                  <a:srgbClr val="000099"/>
                </a:solidFill>
                <a:latin typeface="+mn-lt"/>
                <a:ea typeface="+mn-ea"/>
              </a:rPr>
              <a:t>DIFS</a:t>
            </a:r>
            <a:endParaRPr lang="en-US" altLang="zh-CN" sz="1660" b="1">
              <a:solidFill>
                <a:srgbClr val="000099"/>
              </a:solidFill>
              <a:latin typeface="+mn-lt"/>
              <a:ea typeface="+mn-ea"/>
            </a:endParaRPr>
          </a:p>
        </p:txBody>
      </p:sp>
      <p:sp>
        <p:nvSpPr>
          <p:cNvPr id="363548" name="Text Box 28"/>
          <p:cNvSpPr txBox="1">
            <a:spLocks noChangeArrowheads="1"/>
          </p:cNvSpPr>
          <p:nvPr/>
        </p:nvSpPr>
        <p:spPr bwMode="auto">
          <a:xfrm>
            <a:off x="7037388" y="1356947"/>
            <a:ext cx="6629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0" b="1">
                <a:solidFill>
                  <a:srgbClr val="000099"/>
                </a:solidFill>
                <a:latin typeface="+mn-lt"/>
                <a:ea typeface="+mn-ea"/>
              </a:rPr>
              <a:t>DIFS</a:t>
            </a:r>
            <a:endParaRPr lang="en-US" altLang="zh-CN" sz="1660" b="1">
              <a:solidFill>
                <a:srgbClr val="000099"/>
              </a:solidFill>
              <a:latin typeface="+mn-lt"/>
              <a:ea typeface="+mn-ea"/>
            </a:endParaRPr>
          </a:p>
        </p:txBody>
      </p:sp>
      <p:sp>
        <p:nvSpPr>
          <p:cNvPr id="363549" name="Line 29"/>
          <p:cNvSpPr>
            <a:spLocks noChangeShapeType="1"/>
          </p:cNvSpPr>
          <p:nvPr/>
        </p:nvSpPr>
        <p:spPr bwMode="auto">
          <a:xfrm flipV="1">
            <a:off x="784225" y="2584778"/>
            <a:ext cx="0" cy="284285"/>
          </a:xfrm>
          <a:prstGeom prst="line">
            <a:avLst/>
          </a:prstGeom>
          <a:noFill/>
          <a:ln w="38100">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50" name="Line 30"/>
          <p:cNvSpPr>
            <a:spLocks noChangeShapeType="1"/>
          </p:cNvSpPr>
          <p:nvPr/>
        </p:nvSpPr>
        <p:spPr bwMode="auto">
          <a:xfrm flipV="1">
            <a:off x="1236663" y="3298421"/>
            <a:ext cx="0" cy="284285"/>
          </a:xfrm>
          <a:prstGeom prst="line">
            <a:avLst/>
          </a:prstGeom>
          <a:noFill/>
          <a:ln w="38100">
            <a:solidFill>
              <a:srgbClr val="FF66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51" name="Line 31"/>
          <p:cNvSpPr>
            <a:spLocks noChangeShapeType="1"/>
          </p:cNvSpPr>
          <p:nvPr/>
        </p:nvSpPr>
        <p:spPr bwMode="auto">
          <a:xfrm flipV="1">
            <a:off x="1009650" y="4010597"/>
            <a:ext cx="0" cy="285750"/>
          </a:xfrm>
          <a:prstGeom prst="line">
            <a:avLst/>
          </a:prstGeom>
          <a:noFill/>
          <a:ln w="38100">
            <a:solidFill>
              <a:srgbClr val="CC99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52" name="Line 32"/>
          <p:cNvSpPr>
            <a:spLocks noChangeShapeType="1"/>
          </p:cNvSpPr>
          <p:nvPr/>
        </p:nvSpPr>
        <p:spPr bwMode="auto">
          <a:xfrm flipV="1">
            <a:off x="3036888" y="4724239"/>
            <a:ext cx="0" cy="284285"/>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53" name="Line 33"/>
          <p:cNvSpPr>
            <a:spLocks noChangeShapeType="1"/>
          </p:cNvSpPr>
          <p:nvPr/>
        </p:nvSpPr>
        <p:spPr bwMode="auto">
          <a:xfrm>
            <a:off x="1835151" y="2080846"/>
            <a:ext cx="135096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54" name="Text Box 34"/>
          <p:cNvSpPr txBox="1">
            <a:spLocks noChangeArrowheads="1"/>
          </p:cNvSpPr>
          <p:nvPr/>
        </p:nvSpPr>
        <p:spPr bwMode="auto">
          <a:xfrm>
            <a:off x="1985963" y="1699847"/>
            <a:ext cx="10312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争用窗口</a:t>
            </a:r>
            <a:endParaRPr lang="zh-CN" altLang="en-US" sz="1660" b="1">
              <a:solidFill>
                <a:srgbClr val="000099"/>
              </a:solidFill>
              <a:latin typeface="+mn-lt"/>
              <a:ea typeface="+mn-ea"/>
            </a:endParaRPr>
          </a:p>
        </p:txBody>
      </p:sp>
      <p:sp>
        <p:nvSpPr>
          <p:cNvPr id="363555" name="Line 35"/>
          <p:cNvSpPr>
            <a:spLocks noChangeShapeType="1"/>
          </p:cNvSpPr>
          <p:nvPr/>
        </p:nvSpPr>
        <p:spPr bwMode="auto">
          <a:xfrm>
            <a:off x="3186113" y="1938704"/>
            <a:ext cx="0" cy="285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56" name="Line 36"/>
          <p:cNvSpPr>
            <a:spLocks noChangeShapeType="1"/>
          </p:cNvSpPr>
          <p:nvPr/>
        </p:nvSpPr>
        <p:spPr bwMode="auto">
          <a:xfrm>
            <a:off x="3786188" y="3439097"/>
            <a:ext cx="1350962"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57" name="Line 37"/>
          <p:cNvSpPr>
            <a:spLocks noChangeShapeType="1"/>
          </p:cNvSpPr>
          <p:nvPr/>
        </p:nvSpPr>
        <p:spPr bwMode="auto">
          <a:xfrm>
            <a:off x="5137150" y="3296955"/>
            <a:ext cx="0" cy="28575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58" name="Line 38"/>
          <p:cNvSpPr>
            <a:spLocks noChangeShapeType="1"/>
          </p:cNvSpPr>
          <p:nvPr/>
        </p:nvSpPr>
        <p:spPr bwMode="auto">
          <a:xfrm>
            <a:off x="7386638" y="4864915"/>
            <a:ext cx="1352550"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59" name="Line 39"/>
          <p:cNvSpPr>
            <a:spLocks noChangeShapeType="1"/>
          </p:cNvSpPr>
          <p:nvPr/>
        </p:nvSpPr>
        <p:spPr bwMode="auto">
          <a:xfrm>
            <a:off x="8739188" y="4721309"/>
            <a:ext cx="0" cy="285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60" name="Line 40"/>
          <p:cNvSpPr>
            <a:spLocks noChangeShapeType="1"/>
          </p:cNvSpPr>
          <p:nvPr/>
        </p:nvSpPr>
        <p:spPr bwMode="auto">
          <a:xfrm>
            <a:off x="5511800" y="4152738"/>
            <a:ext cx="135096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61" name="Line 41"/>
          <p:cNvSpPr>
            <a:spLocks noChangeShapeType="1"/>
          </p:cNvSpPr>
          <p:nvPr/>
        </p:nvSpPr>
        <p:spPr bwMode="auto">
          <a:xfrm>
            <a:off x="6862763" y="4009131"/>
            <a:ext cx="0" cy="287215"/>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62" name="Text Box 42"/>
          <p:cNvSpPr txBox="1">
            <a:spLocks noChangeArrowheads="1"/>
          </p:cNvSpPr>
          <p:nvPr/>
        </p:nvSpPr>
        <p:spPr bwMode="auto">
          <a:xfrm>
            <a:off x="3948113" y="3081543"/>
            <a:ext cx="10312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争用窗口</a:t>
            </a:r>
            <a:endParaRPr lang="zh-CN" altLang="en-US" sz="1660" b="1">
              <a:solidFill>
                <a:srgbClr val="000099"/>
              </a:solidFill>
              <a:latin typeface="+mn-lt"/>
              <a:ea typeface="+mn-ea"/>
            </a:endParaRPr>
          </a:p>
        </p:txBody>
      </p:sp>
      <p:sp>
        <p:nvSpPr>
          <p:cNvPr id="363563" name="Text Box 43"/>
          <p:cNvSpPr txBox="1">
            <a:spLocks noChangeArrowheads="1"/>
          </p:cNvSpPr>
          <p:nvPr/>
        </p:nvSpPr>
        <p:spPr bwMode="auto">
          <a:xfrm>
            <a:off x="5661025" y="3771738"/>
            <a:ext cx="10312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争用窗口</a:t>
            </a:r>
            <a:endParaRPr lang="zh-CN" altLang="en-US" sz="1660" b="1">
              <a:solidFill>
                <a:srgbClr val="000099"/>
              </a:solidFill>
              <a:latin typeface="+mn-lt"/>
              <a:ea typeface="+mn-ea"/>
            </a:endParaRPr>
          </a:p>
        </p:txBody>
      </p:sp>
      <p:sp>
        <p:nvSpPr>
          <p:cNvPr id="363564" name="Text Box 44"/>
          <p:cNvSpPr txBox="1">
            <a:spLocks noChangeArrowheads="1"/>
          </p:cNvSpPr>
          <p:nvPr/>
        </p:nvSpPr>
        <p:spPr bwMode="auto">
          <a:xfrm>
            <a:off x="7524750" y="4505897"/>
            <a:ext cx="10312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争用窗口</a:t>
            </a:r>
            <a:endParaRPr lang="zh-CN" altLang="en-US" sz="1660" b="1">
              <a:solidFill>
                <a:srgbClr val="000099"/>
              </a:solidFill>
              <a:latin typeface="+mn-lt"/>
              <a:ea typeface="+mn-ea"/>
            </a:endParaRPr>
          </a:p>
        </p:txBody>
      </p:sp>
      <p:sp>
        <p:nvSpPr>
          <p:cNvPr id="363566" name="Rectangle 46"/>
          <p:cNvSpPr>
            <a:spLocks noChangeArrowheads="1"/>
          </p:cNvSpPr>
          <p:nvPr/>
        </p:nvSpPr>
        <p:spPr bwMode="auto">
          <a:xfrm>
            <a:off x="3786188" y="4080935"/>
            <a:ext cx="300037" cy="215411"/>
          </a:xfrm>
          <a:prstGeom prst="rect">
            <a:avLst/>
          </a:prstGeom>
          <a:solidFill>
            <a:schemeClr val="bg1"/>
          </a:solidFill>
          <a:ln w="1905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67" name="Rectangle 47"/>
          <p:cNvSpPr>
            <a:spLocks noChangeArrowheads="1"/>
          </p:cNvSpPr>
          <p:nvPr/>
        </p:nvSpPr>
        <p:spPr bwMode="auto">
          <a:xfrm>
            <a:off x="2211389" y="4080935"/>
            <a:ext cx="300037" cy="215411"/>
          </a:xfrm>
          <a:prstGeom prst="rect">
            <a:avLst/>
          </a:prstGeom>
          <a:solidFill>
            <a:srgbClr val="00CC00"/>
          </a:solidFill>
          <a:ln w="1270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69" name="Rectangle 49"/>
          <p:cNvSpPr>
            <a:spLocks noChangeArrowheads="1"/>
          </p:cNvSpPr>
          <p:nvPr/>
        </p:nvSpPr>
        <p:spPr bwMode="auto">
          <a:xfrm>
            <a:off x="7388226" y="2655116"/>
            <a:ext cx="225425" cy="213946"/>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70" name="Line 50"/>
          <p:cNvSpPr>
            <a:spLocks noChangeShapeType="1"/>
          </p:cNvSpPr>
          <p:nvPr/>
        </p:nvSpPr>
        <p:spPr bwMode="auto">
          <a:xfrm>
            <a:off x="5811838" y="2869062"/>
            <a:ext cx="0" cy="1781908"/>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71" name="Rectangle 51"/>
          <p:cNvSpPr>
            <a:spLocks noChangeArrowheads="1"/>
          </p:cNvSpPr>
          <p:nvPr/>
        </p:nvSpPr>
        <p:spPr bwMode="auto">
          <a:xfrm>
            <a:off x="5811839" y="2655116"/>
            <a:ext cx="225425" cy="213946"/>
          </a:xfrm>
          <a:prstGeom prst="rect">
            <a:avLst/>
          </a:prstGeom>
          <a:solidFill>
            <a:srgbClr val="00CC00"/>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72" name="Rectangle 52"/>
          <p:cNvSpPr>
            <a:spLocks noChangeArrowheads="1"/>
          </p:cNvSpPr>
          <p:nvPr/>
        </p:nvSpPr>
        <p:spPr bwMode="auto">
          <a:xfrm>
            <a:off x="5513388" y="2655116"/>
            <a:ext cx="298450" cy="213946"/>
          </a:xfrm>
          <a:prstGeom prst="rect">
            <a:avLst/>
          </a:prstGeom>
          <a:solidFill>
            <a:schemeClr val="bg1"/>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73" name="Line 53"/>
          <p:cNvSpPr>
            <a:spLocks noChangeShapeType="1"/>
          </p:cNvSpPr>
          <p:nvPr/>
        </p:nvSpPr>
        <p:spPr bwMode="auto">
          <a:xfrm>
            <a:off x="4086225" y="2869062"/>
            <a:ext cx="0" cy="1925515"/>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74" name="Line 54"/>
          <p:cNvSpPr>
            <a:spLocks noChangeShapeType="1"/>
          </p:cNvSpPr>
          <p:nvPr/>
        </p:nvSpPr>
        <p:spPr bwMode="auto">
          <a:xfrm>
            <a:off x="2211388" y="2441170"/>
            <a:ext cx="0" cy="783981"/>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75" name="Rectangle 55"/>
          <p:cNvSpPr>
            <a:spLocks noChangeArrowheads="1"/>
          </p:cNvSpPr>
          <p:nvPr/>
        </p:nvSpPr>
        <p:spPr bwMode="auto">
          <a:xfrm>
            <a:off x="3787775" y="2655116"/>
            <a:ext cx="298450" cy="213946"/>
          </a:xfrm>
          <a:prstGeom prst="rect">
            <a:avLst/>
          </a:prstGeom>
          <a:solidFill>
            <a:schemeClr val="bg1"/>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76" name="Rectangle 56"/>
          <p:cNvSpPr>
            <a:spLocks noChangeArrowheads="1"/>
          </p:cNvSpPr>
          <p:nvPr/>
        </p:nvSpPr>
        <p:spPr bwMode="auto">
          <a:xfrm>
            <a:off x="4086225" y="2655116"/>
            <a:ext cx="525463" cy="213946"/>
          </a:xfrm>
          <a:prstGeom prst="rect">
            <a:avLst/>
          </a:prstGeom>
          <a:solidFill>
            <a:srgbClr val="00CC00"/>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77" name="Rectangle 57"/>
          <p:cNvSpPr>
            <a:spLocks noChangeArrowheads="1"/>
          </p:cNvSpPr>
          <p:nvPr/>
        </p:nvSpPr>
        <p:spPr bwMode="auto">
          <a:xfrm>
            <a:off x="2211389" y="2655116"/>
            <a:ext cx="823912" cy="213946"/>
          </a:xfrm>
          <a:prstGeom prst="rect">
            <a:avLst/>
          </a:prstGeom>
          <a:solidFill>
            <a:srgbClr val="00CC00"/>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78" name="Rectangle 58"/>
          <p:cNvSpPr>
            <a:spLocks noChangeArrowheads="1"/>
          </p:cNvSpPr>
          <p:nvPr/>
        </p:nvSpPr>
        <p:spPr bwMode="auto">
          <a:xfrm>
            <a:off x="4086225" y="4794577"/>
            <a:ext cx="300038" cy="212481"/>
          </a:xfrm>
          <a:prstGeom prst="rect">
            <a:avLst/>
          </a:prstGeom>
          <a:solidFill>
            <a:srgbClr val="00CC00"/>
          </a:solidFill>
          <a:ln w="1270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79" name="Rectangle 59"/>
          <p:cNvSpPr>
            <a:spLocks noChangeArrowheads="1"/>
          </p:cNvSpPr>
          <p:nvPr/>
        </p:nvSpPr>
        <p:spPr bwMode="auto">
          <a:xfrm>
            <a:off x="5513388" y="4794577"/>
            <a:ext cx="298450" cy="212481"/>
          </a:xfrm>
          <a:prstGeom prst="rect">
            <a:avLst/>
          </a:prstGeom>
          <a:noFill/>
          <a:ln w="12700">
            <a:solidFill>
              <a:schemeClr val="tx2"/>
            </a:solidFill>
            <a:miter lim="800000"/>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590" name="Line 70"/>
          <p:cNvSpPr>
            <a:spLocks noChangeShapeType="1"/>
          </p:cNvSpPr>
          <p:nvPr/>
        </p:nvSpPr>
        <p:spPr bwMode="auto">
          <a:xfrm>
            <a:off x="3036888" y="2869062"/>
            <a:ext cx="0" cy="28575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94" name="Line 74"/>
          <p:cNvSpPr>
            <a:spLocks noChangeShapeType="1"/>
          </p:cNvSpPr>
          <p:nvPr/>
        </p:nvSpPr>
        <p:spPr bwMode="auto">
          <a:xfrm>
            <a:off x="4386263" y="5005592"/>
            <a:ext cx="0" cy="287215"/>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95" name="Line 75"/>
          <p:cNvSpPr>
            <a:spLocks noChangeShapeType="1"/>
          </p:cNvSpPr>
          <p:nvPr/>
        </p:nvSpPr>
        <p:spPr bwMode="auto">
          <a:xfrm>
            <a:off x="2211388" y="3582705"/>
            <a:ext cx="0" cy="284285"/>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96" name="Line 76"/>
          <p:cNvSpPr>
            <a:spLocks noChangeShapeType="1"/>
          </p:cNvSpPr>
          <p:nvPr/>
        </p:nvSpPr>
        <p:spPr bwMode="auto">
          <a:xfrm>
            <a:off x="2509838" y="4296347"/>
            <a:ext cx="0" cy="28575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97" name="Line 77"/>
          <p:cNvSpPr>
            <a:spLocks noChangeShapeType="1"/>
          </p:cNvSpPr>
          <p:nvPr/>
        </p:nvSpPr>
        <p:spPr bwMode="auto">
          <a:xfrm>
            <a:off x="4386263" y="4900085"/>
            <a:ext cx="1274762" cy="0"/>
          </a:xfrm>
          <a:prstGeom prst="line">
            <a:avLst/>
          </a:prstGeom>
          <a:noFill/>
          <a:ln w="381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98" name="Line 78"/>
          <p:cNvSpPr>
            <a:spLocks noChangeShapeType="1"/>
          </p:cNvSpPr>
          <p:nvPr/>
        </p:nvSpPr>
        <p:spPr bwMode="auto">
          <a:xfrm>
            <a:off x="2484438" y="4189374"/>
            <a:ext cx="1484312" cy="4396"/>
          </a:xfrm>
          <a:prstGeom prst="line">
            <a:avLst/>
          </a:prstGeom>
          <a:noFill/>
          <a:ln w="381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99" name="Line 79"/>
          <p:cNvSpPr>
            <a:spLocks noChangeShapeType="1"/>
          </p:cNvSpPr>
          <p:nvPr/>
        </p:nvSpPr>
        <p:spPr bwMode="auto">
          <a:xfrm>
            <a:off x="3036888" y="2760623"/>
            <a:ext cx="900112" cy="0"/>
          </a:xfrm>
          <a:prstGeom prst="line">
            <a:avLst/>
          </a:prstGeom>
          <a:noFill/>
          <a:ln w="381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600" name="Line 80"/>
          <p:cNvSpPr>
            <a:spLocks noChangeShapeType="1"/>
          </p:cNvSpPr>
          <p:nvPr/>
        </p:nvSpPr>
        <p:spPr bwMode="auto">
          <a:xfrm>
            <a:off x="4611689" y="2760623"/>
            <a:ext cx="1049337" cy="0"/>
          </a:xfrm>
          <a:prstGeom prst="line">
            <a:avLst/>
          </a:prstGeom>
          <a:noFill/>
          <a:ln w="381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601" name="Line 81"/>
          <p:cNvSpPr>
            <a:spLocks noChangeShapeType="1"/>
          </p:cNvSpPr>
          <p:nvPr/>
        </p:nvSpPr>
        <p:spPr bwMode="auto">
          <a:xfrm>
            <a:off x="6037264" y="2760623"/>
            <a:ext cx="1500187" cy="0"/>
          </a:xfrm>
          <a:prstGeom prst="line">
            <a:avLst/>
          </a:prstGeom>
          <a:noFill/>
          <a:ln w="381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602" name="Text Box 82"/>
          <p:cNvSpPr txBox="1">
            <a:spLocks noChangeArrowheads="1"/>
          </p:cNvSpPr>
          <p:nvPr/>
        </p:nvSpPr>
        <p:spPr bwMode="auto">
          <a:xfrm>
            <a:off x="193047" y="1856643"/>
            <a:ext cx="352425"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A</a:t>
            </a:r>
            <a:endParaRPr lang="en-US" altLang="zh-CN" sz="1845" b="1">
              <a:solidFill>
                <a:srgbClr val="000099"/>
              </a:solidFill>
              <a:latin typeface="+mn-lt"/>
              <a:ea typeface="+mn-ea"/>
            </a:endParaRPr>
          </a:p>
        </p:txBody>
      </p:sp>
      <p:sp>
        <p:nvSpPr>
          <p:cNvPr id="363603" name="Text Box 83"/>
          <p:cNvSpPr txBox="1">
            <a:spLocks noChangeArrowheads="1"/>
          </p:cNvSpPr>
          <p:nvPr/>
        </p:nvSpPr>
        <p:spPr bwMode="auto">
          <a:xfrm>
            <a:off x="193047" y="2511509"/>
            <a:ext cx="352425"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B</a:t>
            </a:r>
            <a:endParaRPr lang="en-US" altLang="zh-CN" sz="1845" b="1">
              <a:solidFill>
                <a:srgbClr val="000099"/>
              </a:solidFill>
              <a:latin typeface="+mn-lt"/>
              <a:ea typeface="+mn-ea"/>
            </a:endParaRPr>
          </a:p>
        </p:txBody>
      </p:sp>
      <p:sp>
        <p:nvSpPr>
          <p:cNvPr id="363604" name="Text Box 84"/>
          <p:cNvSpPr txBox="1">
            <a:spLocks noChangeArrowheads="1"/>
          </p:cNvSpPr>
          <p:nvPr/>
        </p:nvSpPr>
        <p:spPr bwMode="auto">
          <a:xfrm>
            <a:off x="193047" y="3235409"/>
            <a:ext cx="352425"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C</a:t>
            </a:r>
            <a:endParaRPr lang="en-US" altLang="zh-CN" sz="1845" b="1">
              <a:solidFill>
                <a:srgbClr val="000099"/>
              </a:solidFill>
              <a:latin typeface="+mn-lt"/>
              <a:ea typeface="+mn-ea"/>
            </a:endParaRPr>
          </a:p>
        </p:txBody>
      </p:sp>
      <p:sp>
        <p:nvSpPr>
          <p:cNvPr id="363605" name="Text Box 85"/>
          <p:cNvSpPr txBox="1">
            <a:spLocks noChangeArrowheads="1"/>
          </p:cNvSpPr>
          <p:nvPr/>
        </p:nvSpPr>
        <p:spPr bwMode="auto">
          <a:xfrm>
            <a:off x="193047" y="3957843"/>
            <a:ext cx="352425"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D</a:t>
            </a:r>
            <a:endParaRPr lang="en-US" altLang="zh-CN" sz="1845" b="1">
              <a:solidFill>
                <a:srgbClr val="000099"/>
              </a:solidFill>
              <a:latin typeface="+mn-lt"/>
              <a:ea typeface="+mn-ea"/>
            </a:endParaRPr>
          </a:p>
        </p:txBody>
      </p:sp>
      <p:sp>
        <p:nvSpPr>
          <p:cNvPr id="363606" name="Text Box 86"/>
          <p:cNvSpPr txBox="1">
            <a:spLocks noChangeArrowheads="1"/>
          </p:cNvSpPr>
          <p:nvPr/>
        </p:nvSpPr>
        <p:spPr bwMode="auto">
          <a:xfrm>
            <a:off x="193047" y="4680278"/>
            <a:ext cx="339725"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E</a:t>
            </a:r>
            <a:endParaRPr lang="en-US" altLang="zh-CN" sz="1845" b="1">
              <a:solidFill>
                <a:srgbClr val="000099"/>
              </a:solidFill>
              <a:latin typeface="+mn-lt"/>
              <a:ea typeface="+mn-ea"/>
            </a:endParaRPr>
          </a:p>
        </p:txBody>
      </p:sp>
      <p:sp>
        <p:nvSpPr>
          <p:cNvPr id="363607" name="Text Box 87"/>
          <p:cNvSpPr txBox="1">
            <a:spLocks noChangeArrowheads="1"/>
          </p:cNvSpPr>
          <p:nvPr/>
        </p:nvSpPr>
        <p:spPr bwMode="auto">
          <a:xfrm>
            <a:off x="8786813" y="1868366"/>
            <a:ext cx="25336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0" b="1" i="1">
                <a:solidFill>
                  <a:srgbClr val="000099"/>
                </a:solidFill>
                <a:latin typeface="+mn-lt"/>
                <a:ea typeface="+mn-ea"/>
              </a:rPr>
              <a:t>t</a:t>
            </a:r>
            <a:endParaRPr lang="en-US" altLang="zh-CN" sz="1660" b="1" i="1">
              <a:solidFill>
                <a:srgbClr val="000099"/>
              </a:solidFill>
              <a:latin typeface="+mn-lt"/>
              <a:ea typeface="+mn-ea"/>
            </a:endParaRPr>
          </a:p>
        </p:txBody>
      </p:sp>
      <p:sp>
        <p:nvSpPr>
          <p:cNvPr id="363608" name="Text Box 88"/>
          <p:cNvSpPr txBox="1">
            <a:spLocks noChangeArrowheads="1"/>
          </p:cNvSpPr>
          <p:nvPr/>
        </p:nvSpPr>
        <p:spPr bwMode="auto">
          <a:xfrm>
            <a:off x="8813800" y="2511509"/>
            <a:ext cx="25336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0" b="1" i="1">
                <a:solidFill>
                  <a:srgbClr val="000099"/>
                </a:solidFill>
                <a:latin typeface="+mn-lt"/>
                <a:ea typeface="+mn-ea"/>
              </a:rPr>
              <a:t>t</a:t>
            </a:r>
            <a:endParaRPr lang="en-US" altLang="zh-CN" sz="1660" b="1" i="1">
              <a:solidFill>
                <a:srgbClr val="000099"/>
              </a:solidFill>
              <a:latin typeface="+mn-lt"/>
              <a:ea typeface="+mn-ea"/>
            </a:endParaRPr>
          </a:p>
        </p:txBody>
      </p:sp>
      <p:sp>
        <p:nvSpPr>
          <p:cNvPr id="363609" name="Text Box 89"/>
          <p:cNvSpPr txBox="1">
            <a:spLocks noChangeArrowheads="1"/>
          </p:cNvSpPr>
          <p:nvPr/>
        </p:nvSpPr>
        <p:spPr bwMode="auto">
          <a:xfrm>
            <a:off x="8839200" y="3223686"/>
            <a:ext cx="25336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0" b="1" i="1">
                <a:solidFill>
                  <a:srgbClr val="000099"/>
                </a:solidFill>
                <a:latin typeface="+mn-lt"/>
                <a:ea typeface="+mn-ea"/>
              </a:rPr>
              <a:t>t</a:t>
            </a:r>
            <a:endParaRPr lang="en-US" altLang="zh-CN" sz="1660" b="1" i="1">
              <a:solidFill>
                <a:srgbClr val="000099"/>
              </a:solidFill>
              <a:latin typeface="+mn-lt"/>
              <a:ea typeface="+mn-ea"/>
            </a:endParaRPr>
          </a:p>
        </p:txBody>
      </p:sp>
      <p:sp>
        <p:nvSpPr>
          <p:cNvPr id="363610" name="Text Box 90"/>
          <p:cNvSpPr txBox="1">
            <a:spLocks noChangeArrowheads="1"/>
          </p:cNvSpPr>
          <p:nvPr/>
        </p:nvSpPr>
        <p:spPr bwMode="auto">
          <a:xfrm>
            <a:off x="8866188" y="3935862"/>
            <a:ext cx="25336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0" b="1" i="1">
                <a:solidFill>
                  <a:srgbClr val="000099"/>
                </a:solidFill>
                <a:latin typeface="+mn-lt"/>
                <a:ea typeface="+mn-ea"/>
              </a:rPr>
              <a:t>t</a:t>
            </a:r>
            <a:endParaRPr lang="en-US" altLang="zh-CN" sz="1660" b="1" i="1">
              <a:solidFill>
                <a:srgbClr val="000099"/>
              </a:solidFill>
              <a:latin typeface="+mn-lt"/>
              <a:ea typeface="+mn-ea"/>
            </a:endParaRPr>
          </a:p>
        </p:txBody>
      </p:sp>
      <p:sp>
        <p:nvSpPr>
          <p:cNvPr id="363611" name="Text Box 91"/>
          <p:cNvSpPr txBox="1">
            <a:spLocks noChangeArrowheads="1"/>
          </p:cNvSpPr>
          <p:nvPr/>
        </p:nvSpPr>
        <p:spPr bwMode="auto">
          <a:xfrm>
            <a:off x="8893175" y="4648039"/>
            <a:ext cx="25336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0" b="1" i="1">
                <a:solidFill>
                  <a:srgbClr val="000099"/>
                </a:solidFill>
                <a:latin typeface="+mn-lt"/>
                <a:ea typeface="+mn-ea"/>
              </a:rPr>
              <a:t>t</a:t>
            </a:r>
            <a:endParaRPr lang="en-US" altLang="zh-CN" sz="1660" b="1" i="1">
              <a:solidFill>
                <a:srgbClr val="000099"/>
              </a:solidFill>
              <a:latin typeface="+mn-lt"/>
              <a:ea typeface="+mn-ea"/>
            </a:endParaRPr>
          </a:p>
        </p:txBody>
      </p:sp>
      <p:sp>
        <p:nvSpPr>
          <p:cNvPr id="363612" name="Line 92"/>
          <p:cNvSpPr>
            <a:spLocks noChangeShapeType="1"/>
          </p:cNvSpPr>
          <p:nvPr/>
        </p:nvSpPr>
        <p:spPr bwMode="auto">
          <a:xfrm>
            <a:off x="1685925" y="1654420"/>
            <a:ext cx="0" cy="3634154"/>
          </a:xfrm>
          <a:prstGeom prst="line">
            <a:avLst/>
          </a:prstGeom>
          <a:noFill/>
          <a:ln w="19050">
            <a:solidFill>
              <a:schemeClr val="folHlink"/>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613" name="Rectangle 93"/>
          <p:cNvSpPr>
            <a:spLocks noChangeArrowheads="1"/>
          </p:cNvSpPr>
          <p:nvPr/>
        </p:nvSpPr>
        <p:spPr bwMode="auto">
          <a:xfrm>
            <a:off x="5103751" y="6020898"/>
            <a:ext cx="332345" cy="213946"/>
          </a:xfrm>
          <a:prstGeom prst="rect">
            <a:avLst/>
          </a:prstGeom>
          <a:solidFill>
            <a:srgbClr val="00CC00"/>
          </a:solidFill>
          <a:ln w="19050"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615" name="Line 95"/>
          <p:cNvSpPr>
            <a:spLocks noChangeShapeType="1"/>
          </p:cNvSpPr>
          <p:nvPr/>
        </p:nvSpPr>
        <p:spPr bwMode="auto">
          <a:xfrm>
            <a:off x="5488494" y="6132331"/>
            <a:ext cx="380122" cy="79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616" name="Rectangle 96"/>
          <p:cNvSpPr>
            <a:spLocks noChangeArrowheads="1"/>
          </p:cNvSpPr>
          <p:nvPr/>
        </p:nvSpPr>
        <p:spPr bwMode="auto">
          <a:xfrm>
            <a:off x="317988" y="5901409"/>
            <a:ext cx="8751691" cy="45222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3617" name="Text Box 97"/>
          <p:cNvSpPr txBox="1">
            <a:spLocks noChangeArrowheads="1"/>
          </p:cNvSpPr>
          <p:nvPr/>
        </p:nvSpPr>
        <p:spPr bwMode="auto">
          <a:xfrm>
            <a:off x="2344738" y="2299028"/>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冻结</a:t>
            </a:r>
            <a:endParaRPr lang="zh-CN" altLang="en-US" sz="1660" b="1">
              <a:solidFill>
                <a:srgbClr val="000099"/>
              </a:solidFill>
              <a:latin typeface="+mn-lt"/>
              <a:ea typeface="+mn-ea"/>
            </a:endParaRPr>
          </a:p>
        </p:txBody>
      </p:sp>
      <p:sp>
        <p:nvSpPr>
          <p:cNvPr id="363618" name="Text Box 98"/>
          <p:cNvSpPr txBox="1">
            <a:spLocks noChangeArrowheads="1"/>
          </p:cNvSpPr>
          <p:nvPr/>
        </p:nvSpPr>
        <p:spPr bwMode="auto">
          <a:xfrm>
            <a:off x="2044700" y="3761345"/>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dirty="0">
                <a:solidFill>
                  <a:srgbClr val="000099"/>
                </a:solidFill>
                <a:latin typeface="+mn-lt"/>
                <a:ea typeface="+mn-ea"/>
              </a:rPr>
              <a:t>冻结</a:t>
            </a:r>
            <a:endParaRPr lang="zh-CN" altLang="en-US" sz="1660" b="1" dirty="0">
              <a:solidFill>
                <a:srgbClr val="000099"/>
              </a:solidFill>
              <a:latin typeface="+mn-lt"/>
              <a:ea typeface="+mn-ea"/>
            </a:endParaRPr>
          </a:p>
        </p:txBody>
      </p:sp>
      <p:sp>
        <p:nvSpPr>
          <p:cNvPr id="363619" name="Text Box 99"/>
          <p:cNvSpPr txBox="1">
            <a:spLocks noChangeArrowheads="1"/>
          </p:cNvSpPr>
          <p:nvPr/>
        </p:nvSpPr>
        <p:spPr bwMode="auto">
          <a:xfrm>
            <a:off x="3989388" y="4448747"/>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冻结</a:t>
            </a:r>
            <a:endParaRPr lang="zh-CN" altLang="en-US" sz="1660" b="1">
              <a:solidFill>
                <a:srgbClr val="000099"/>
              </a:solidFill>
              <a:latin typeface="+mn-lt"/>
              <a:ea typeface="+mn-ea"/>
            </a:endParaRPr>
          </a:p>
        </p:txBody>
      </p:sp>
      <p:sp>
        <p:nvSpPr>
          <p:cNvPr id="363620" name="Text Box 100"/>
          <p:cNvSpPr txBox="1">
            <a:spLocks noChangeArrowheads="1"/>
          </p:cNvSpPr>
          <p:nvPr/>
        </p:nvSpPr>
        <p:spPr bwMode="auto">
          <a:xfrm>
            <a:off x="5646738" y="2299028"/>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冻结</a:t>
            </a:r>
            <a:endParaRPr lang="zh-CN" altLang="en-US" sz="1660" b="1">
              <a:solidFill>
                <a:srgbClr val="000099"/>
              </a:solidFill>
              <a:latin typeface="+mn-lt"/>
              <a:ea typeface="+mn-ea"/>
            </a:endParaRPr>
          </a:p>
        </p:txBody>
      </p:sp>
      <p:sp>
        <p:nvSpPr>
          <p:cNvPr id="363621" name="Text Box 101"/>
          <p:cNvSpPr txBox="1">
            <a:spLocks noChangeArrowheads="1"/>
          </p:cNvSpPr>
          <p:nvPr/>
        </p:nvSpPr>
        <p:spPr bwMode="auto">
          <a:xfrm>
            <a:off x="4010025" y="2299028"/>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60" b="1">
                <a:solidFill>
                  <a:srgbClr val="000099"/>
                </a:solidFill>
                <a:latin typeface="+mn-lt"/>
                <a:ea typeface="+mn-ea"/>
              </a:rPr>
              <a:t>冻结</a:t>
            </a:r>
            <a:endParaRPr lang="zh-CN" altLang="en-US" sz="1660" b="1">
              <a:solidFill>
                <a:srgbClr val="000099"/>
              </a:solidFill>
              <a:latin typeface="+mn-lt"/>
              <a:ea typeface="+mn-ea"/>
            </a:endParaRPr>
          </a:p>
        </p:txBody>
      </p:sp>
      <p:sp>
        <p:nvSpPr>
          <p:cNvPr id="363525" name="Line 5"/>
          <p:cNvSpPr>
            <a:spLocks noChangeShapeType="1"/>
          </p:cNvSpPr>
          <p:nvPr/>
        </p:nvSpPr>
        <p:spPr bwMode="auto">
          <a:xfrm>
            <a:off x="334963" y="2224454"/>
            <a:ext cx="8628062"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26" name="Line 6"/>
          <p:cNvSpPr>
            <a:spLocks noChangeShapeType="1"/>
          </p:cNvSpPr>
          <p:nvPr/>
        </p:nvSpPr>
        <p:spPr bwMode="auto">
          <a:xfrm>
            <a:off x="334963" y="5004127"/>
            <a:ext cx="8628062"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86" name="Line 66"/>
          <p:cNvSpPr>
            <a:spLocks noChangeShapeType="1"/>
          </p:cNvSpPr>
          <p:nvPr/>
        </p:nvSpPr>
        <p:spPr bwMode="auto">
          <a:xfrm>
            <a:off x="334963" y="3581238"/>
            <a:ext cx="8628062"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87" name="Line 67"/>
          <p:cNvSpPr>
            <a:spLocks noChangeShapeType="1"/>
          </p:cNvSpPr>
          <p:nvPr/>
        </p:nvSpPr>
        <p:spPr bwMode="auto">
          <a:xfrm>
            <a:off x="334963" y="4291950"/>
            <a:ext cx="8628062"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588" name="Line 68"/>
          <p:cNvSpPr>
            <a:spLocks noChangeShapeType="1"/>
          </p:cNvSpPr>
          <p:nvPr/>
        </p:nvSpPr>
        <p:spPr bwMode="auto">
          <a:xfrm>
            <a:off x="334963" y="2869062"/>
            <a:ext cx="8628062"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63625" name="Rectangle 105"/>
          <p:cNvSpPr>
            <a:spLocks noGrp="1" noChangeArrowheads="1"/>
          </p:cNvSpPr>
          <p:nvPr>
            <p:ph type="title"/>
          </p:nvPr>
        </p:nvSpPr>
        <p:spPr/>
        <p:txBody>
          <a:bodyPr/>
          <a:lstStyle/>
          <a:p>
            <a:pPr algn="ctr"/>
            <a:r>
              <a:rPr lang="en-US" altLang="zh-CN" dirty="0"/>
              <a:t>802.11 </a:t>
            </a:r>
            <a:r>
              <a:rPr lang="zh-CN" altLang="en-US" dirty="0"/>
              <a:t>的退避机制</a:t>
            </a:r>
            <a:endParaRPr lang="zh-CN" altLang="en-US" dirty="0"/>
          </a:p>
        </p:txBody>
      </p:sp>
      <p:sp>
        <p:nvSpPr>
          <p:cNvPr id="101" name="Line 112"/>
          <p:cNvSpPr>
            <a:spLocks noChangeShapeType="1"/>
          </p:cNvSpPr>
          <p:nvPr/>
        </p:nvSpPr>
        <p:spPr bwMode="auto">
          <a:xfrm flipV="1">
            <a:off x="1002760" y="5965847"/>
            <a:ext cx="0" cy="265235"/>
          </a:xfrm>
          <a:prstGeom prst="line">
            <a:avLst/>
          </a:prstGeom>
          <a:noFill/>
          <a:ln w="28575">
            <a:solidFill>
              <a:schemeClr val="tx1"/>
            </a:solidFill>
            <a:round/>
            <a:tailEnd type="triangle" w="med" len="lg"/>
          </a:ln>
          <a:extLst>
            <a:ext uri="{909E8E84-426E-40DD-AFC4-6F175D3DCCD1}">
              <a14:hiddenFill xmlns:a14="http://schemas.microsoft.com/office/drawing/2010/main">
                <a:noFill/>
              </a14:hiddenFill>
            </a:ext>
          </a:extLst>
        </p:spPr>
        <p:txBody>
          <a:bodyPr/>
          <a:lstStyle/>
          <a:p>
            <a:endParaRPr lang="zh-CN" altLang="en-US" sz="2585"/>
          </a:p>
        </p:txBody>
      </p:sp>
      <p:sp>
        <p:nvSpPr>
          <p:cNvPr id="102" name="Line 113"/>
          <p:cNvSpPr>
            <a:spLocks noChangeShapeType="1"/>
          </p:cNvSpPr>
          <p:nvPr/>
        </p:nvSpPr>
        <p:spPr bwMode="auto">
          <a:xfrm flipV="1">
            <a:off x="1055474" y="6126517"/>
            <a:ext cx="422031" cy="43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a:p>
        </p:txBody>
      </p:sp>
      <p:sp>
        <p:nvSpPr>
          <p:cNvPr id="103" name="右箭头 102"/>
          <p:cNvSpPr/>
          <p:nvPr/>
        </p:nvSpPr>
        <p:spPr>
          <a:xfrm>
            <a:off x="1846774" y="2897249"/>
            <a:ext cx="1196441" cy="199407"/>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85"/>
          </a:p>
        </p:txBody>
      </p:sp>
      <p:sp>
        <p:nvSpPr>
          <p:cNvPr id="104" name="右箭头 103"/>
          <p:cNvSpPr/>
          <p:nvPr/>
        </p:nvSpPr>
        <p:spPr>
          <a:xfrm>
            <a:off x="1846774" y="3628407"/>
            <a:ext cx="358934" cy="199407"/>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85"/>
          </a:p>
        </p:txBody>
      </p:sp>
      <p:sp>
        <p:nvSpPr>
          <p:cNvPr id="105" name="右箭头 104"/>
          <p:cNvSpPr/>
          <p:nvPr/>
        </p:nvSpPr>
        <p:spPr>
          <a:xfrm>
            <a:off x="1846774" y="4359565"/>
            <a:ext cx="661522" cy="199407"/>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85"/>
          </a:p>
        </p:txBody>
      </p:sp>
      <p:sp>
        <p:nvSpPr>
          <p:cNvPr id="106" name="右箭头 105"/>
          <p:cNvSpPr/>
          <p:nvPr/>
        </p:nvSpPr>
        <p:spPr>
          <a:xfrm>
            <a:off x="3785503" y="5090723"/>
            <a:ext cx="609988" cy="199407"/>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85"/>
          </a:p>
        </p:txBody>
      </p:sp>
      <p:sp>
        <p:nvSpPr>
          <p:cNvPr id="107" name="右箭头 106"/>
          <p:cNvSpPr/>
          <p:nvPr/>
        </p:nvSpPr>
        <p:spPr>
          <a:xfrm>
            <a:off x="2843808" y="6020898"/>
            <a:ext cx="609988" cy="199407"/>
          </a:xfrm>
          <a:prstGeom prst="rightArrow">
            <a:avLst>
              <a:gd name="adj1" fmla="val 50000"/>
              <a:gd name="adj2" fmla="val 11389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85"/>
          </a:p>
        </p:txBody>
      </p:sp>
      <p:sp>
        <p:nvSpPr>
          <p:cNvPr id="108" name="Line 113"/>
          <p:cNvSpPr>
            <a:spLocks noChangeShapeType="1"/>
          </p:cNvSpPr>
          <p:nvPr/>
        </p:nvSpPr>
        <p:spPr bwMode="auto">
          <a:xfrm flipV="1">
            <a:off x="3549234" y="6123481"/>
            <a:ext cx="422031" cy="43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a:p>
        </p:txBody>
      </p:sp>
      <p:sp>
        <p:nvSpPr>
          <p:cNvPr id="109" name="TextBox 108"/>
          <p:cNvSpPr txBox="1"/>
          <p:nvPr/>
        </p:nvSpPr>
        <p:spPr>
          <a:xfrm>
            <a:off x="449130" y="5423068"/>
            <a:ext cx="2512060" cy="295275"/>
          </a:xfrm>
          <a:prstGeom prst="rect">
            <a:avLst/>
          </a:prstGeom>
          <a:noFill/>
          <a:ln>
            <a:solidFill>
              <a:schemeClr val="tx2"/>
            </a:solidFill>
          </a:ln>
        </p:spPr>
        <p:txBody>
          <a:bodyPr wrap="none" rtlCol="0">
            <a:spAutoFit/>
          </a:bodyPr>
          <a:lstStyle/>
          <a:p>
            <a:r>
              <a:rPr lang="en-US" altLang="zh-CN" sz="1660" b="1" dirty="0" smtClean="0">
                <a:solidFill>
                  <a:schemeClr val="tx2"/>
                </a:solidFill>
              </a:rPr>
              <a:t>B, C </a:t>
            </a:r>
            <a:r>
              <a:rPr lang="zh-CN" altLang="en-US" sz="1660" b="1" dirty="0" smtClean="0">
                <a:solidFill>
                  <a:schemeClr val="tx2"/>
                </a:solidFill>
              </a:rPr>
              <a:t>和</a:t>
            </a:r>
            <a:r>
              <a:rPr lang="en-US" altLang="zh-CN" sz="1660" b="1" dirty="0" smtClean="0">
                <a:solidFill>
                  <a:schemeClr val="tx2"/>
                </a:solidFill>
              </a:rPr>
              <a:t>D</a:t>
            </a:r>
            <a:r>
              <a:rPr lang="zh-CN" altLang="en-US" sz="1660" b="1" dirty="0" smtClean="0">
                <a:solidFill>
                  <a:schemeClr val="tx2"/>
                </a:solidFill>
              </a:rPr>
              <a:t>启动退避计数器</a:t>
            </a:r>
            <a:endParaRPr lang="zh-CN" altLang="en-US" sz="1660" b="1" dirty="0">
              <a:solidFill>
                <a:schemeClr val="tx2"/>
              </a:solidFill>
            </a:endParaRPr>
          </a:p>
        </p:txBody>
      </p:sp>
      <p:sp>
        <p:nvSpPr>
          <p:cNvPr id="110" name="TextBox 109"/>
          <p:cNvSpPr txBox="1"/>
          <p:nvPr/>
        </p:nvSpPr>
        <p:spPr>
          <a:xfrm>
            <a:off x="3041418" y="5423068"/>
            <a:ext cx="1807845" cy="295275"/>
          </a:xfrm>
          <a:prstGeom prst="rect">
            <a:avLst/>
          </a:prstGeom>
          <a:noFill/>
          <a:ln>
            <a:solidFill>
              <a:schemeClr val="tx2"/>
            </a:solidFill>
          </a:ln>
        </p:spPr>
        <p:txBody>
          <a:bodyPr wrap="none" rtlCol="0">
            <a:spAutoFit/>
          </a:bodyPr>
          <a:lstStyle/>
          <a:p>
            <a:r>
              <a:rPr lang="en-US" altLang="zh-CN" sz="1660" b="1" dirty="0" smtClean="0">
                <a:solidFill>
                  <a:schemeClr val="tx2"/>
                </a:solidFill>
              </a:rPr>
              <a:t>E</a:t>
            </a:r>
            <a:r>
              <a:rPr lang="zh-CN" altLang="en-US" sz="1660" b="1" dirty="0" smtClean="0">
                <a:solidFill>
                  <a:schemeClr val="tx2"/>
                </a:solidFill>
              </a:rPr>
              <a:t>启动退避计数器</a:t>
            </a:r>
            <a:endParaRPr lang="zh-CN" altLang="en-US" sz="1660" b="1" dirty="0">
              <a:solidFill>
                <a:schemeClr val="tx2"/>
              </a:solidFill>
            </a:endParaRPr>
          </a:p>
        </p:txBody>
      </p:sp>
      <p:sp>
        <p:nvSpPr>
          <p:cNvPr id="114" name="右箭头 113"/>
          <p:cNvSpPr/>
          <p:nvPr/>
        </p:nvSpPr>
        <p:spPr>
          <a:xfrm rot="16200000">
            <a:off x="1605450" y="5133983"/>
            <a:ext cx="438092" cy="157250"/>
          </a:xfrm>
          <a:prstGeom prst="rightArrow">
            <a:avLst>
              <a:gd name="adj1" fmla="val 50000"/>
              <a:gd name="adj2" fmla="val 113892"/>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85"/>
          </a:p>
        </p:txBody>
      </p:sp>
      <p:sp>
        <p:nvSpPr>
          <p:cNvPr id="115" name="右箭头 114"/>
          <p:cNvSpPr/>
          <p:nvPr/>
        </p:nvSpPr>
        <p:spPr>
          <a:xfrm rot="16200000">
            <a:off x="3567483" y="5125397"/>
            <a:ext cx="438092" cy="157250"/>
          </a:xfrm>
          <a:prstGeom prst="rightArrow">
            <a:avLst>
              <a:gd name="adj1" fmla="val 50000"/>
              <a:gd name="adj2" fmla="val 113892"/>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85"/>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2" name="Rectangle 6"/>
          <p:cNvSpPr>
            <a:spLocks noGrp="1" noChangeArrowheads="1"/>
          </p:cNvSpPr>
          <p:nvPr>
            <p:ph type="title"/>
          </p:nvPr>
        </p:nvSpPr>
        <p:spPr/>
        <p:txBody>
          <a:bodyPr/>
          <a:lstStyle/>
          <a:p>
            <a:pPr algn="ctr"/>
            <a:r>
              <a:rPr lang="zh-CN" altLang="en-US"/>
              <a:t>二进制指数退避算法 </a:t>
            </a:r>
            <a:endParaRPr lang="zh-CN" altLang="en-US"/>
          </a:p>
        </p:txBody>
      </p:sp>
      <p:sp>
        <p:nvSpPr>
          <p:cNvPr id="331785" name="Rectangle 9"/>
          <p:cNvSpPr>
            <a:spLocks noGrp="1" noChangeArrowheads="1"/>
          </p:cNvSpPr>
          <p:nvPr>
            <p:ph idx="1"/>
          </p:nvPr>
        </p:nvSpPr>
        <p:spPr/>
        <p:txBody>
          <a:bodyPr/>
          <a:lstStyle/>
          <a:p>
            <a:pPr>
              <a:lnSpc>
                <a:spcPct val="100000"/>
              </a:lnSpc>
            </a:pPr>
            <a:r>
              <a:rPr lang="zh-CN" altLang="en-US" sz="2585" dirty="0"/>
              <a:t>第 </a:t>
            </a:r>
            <a:r>
              <a:rPr lang="en-US" altLang="zh-CN" sz="2585" b="1" i="1" dirty="0" err="1">
                <a:latin typeface="Times New Roman" panose="02020603050405020304" pitchFamily="18" charset="0"/>
              </a:rPr>
              <a:t>i</a:t>
            </a:r>
            <a:r>
              <a:rPr lang="en-US" altLang="zh-CN" sz="2585" i="1" dirty="0"/>
              <a:t> </a:t>
            </a:r>
            <a:r>
              <a:rPr lang="zh-CN" altLang="en-US" sz="2585" dirty="0"/>
              <a:t>次退避就在 </a:t>
            </a:r>
            <a:r>
              <a:rPr lang="en-US" altLang="zh-CN" sz="2585" dirty="0">
                <a:latin typeface="Times New Roman" panose="02020603050405020304" pitchFamily="18" charset="0"/>
              </a:rPr>
              <a:t>2</a:t>
            </a:r>
            <a:r>
              <a:rPr lang="en-US" altLang="zh-CN" sz="2585" baseline="30000" dirty="0">
                <a:latin typeface="Times New Roman" panose="02020603050405020304" pitchFamily="18" charset="0"/>
              </a:rPr>
              <a:t>2 + </a:t>
            </a:r>
            <a:r>
              <a:rPr lang="en-US" altLang="zh-CN" sz="2585" b="1" i="1" baseline="30000" dirty="0" err="1">
                <a:latin typeface="Times New Roman" panose="02020603050405020304" pitchFamily="18" charset="0"/>
              </a:rPr>
              <a:t>i</a:t>
            </a:r>
            <a:r>
              <a:rPr lang="en-US" altLang="zh-CN" sz="2585" i="1" dirty="0"/>
              <a:t> </a:t>
            </a:r>
            <a:r>
              <a:rPr lang="zh-CN" altLang="en-US" sz="2585" dirty="0"/>
              <a:t>个时隙中随机地选择一个，即</a:t>
            </a:r>
            <a:r>
              <a:rPr lang="zh-CN" altLang="en-US" sz="2585" dirty="0" smtClean="0"/>
              <a:t>：第 </a:t>
            </a:r>
            <a:r>
              <a:rPr lang="en-US" altLang="zh-CN" sz="2585" i="1" dirty="0" err="1">
                <a:latin typeface="Times New Roman" panose="02020603050405020304" pitchFamily="18" charset="0"/>
              </a:rPr>
              <a:t>i</a:t>
            </a:r>
            <a:r>
              <a:rPr lang="en-US" altLang="zh-CN" sz="2585" i="1" dirty="0">
                <a:latin typeface="Times New Roman" panose="02020603050405020304" pitchFamily="18" charset="0"/>
              </a:rPr>
              <a:t> </a:t>
            </a:r>
            <a:r>
              <a:rPr lang="zh-CN" altLang="en-US" sz="2585" dirty="0"/>
              <a:t>次退避是在时隙 </a:t>
            </a:r>
            <a:r>
              <a:rPr lang="en-US" altLang="zh-CN" sz="2585" dirty="0"/>
              <a:t>{0, 1, …, </a:t>
            </a:r>
            <a:r>
              <a:rPr lang="en-US" altLang="zh-CN" sz="2585" dirty="0" smtClean="0"/>
              <a:t>2</a:t>
            </a:r>
            <a:r>
              <a:rPr lang="en-US" altLang="zh-CN" sz="2585" baseline="30000" dirty="0" smtClean="0"/>
              <a:t>2+</a:t>
            </a:r>
            <a:r>
              <a:rPr lang="en-US" altLang="zh-CN" sz="2585" i="1" baseline="30000" dirty="0" smtClean="0">
                <a:latin typeface="Times New Roman" panose="02020603050405020304" pitchFamily="18" charset="0"/>
              </a:rPr>
              <a:t>i</a:t>
            </a:r>
            <a:r>
              <a:rPr lang="en-US" altLang="zh-CN" sz="2585" baseline="30000" dirty="0" smtClean="0"/>
              <a:t> </a:t>
            </a:r>
            <a:r>
              <a:rPr lang="en-US" altLang="zh-CN" sz="2585" dirty="0"/>
              <a:t>– 1} </a:t>
            </a:r>
            <a:r>
              <a:rPr lang="zh-CN" altLang="en-US" sz="2585" dirty="0"/>
              <a:t>中随机地选择一个。 </a:t>
            </a:r>
            <a:endParaRPr lang="zh-CN" altLang="en-US" sz="2585" dirty="0"/>
          </a:p>
          <a:p>
            <a:pPr>
              <a:lnSpc>
                <a:spcPct val="100000"/>
              </a:lnSpc>
            </a:pPr>
            <a:r>
              <a:rPr lang="zh-CN" altLang="en-US" sz="2585" dirty="0"/>
              <a:t>第 </a:t>
            </a:r>
            <a:r>
              <a:rPr lang="en-US" altLang="zh-CN" sz="2585" dirty="0"/>
              <a:t>1 </a:t>
            </a:r>
            <a:r>
              <a:rPr lang="zh-CN" altLang="en-US" sz="2585" dirty="0"/>
              <a:t>次退避是在 </a:t>
            </a:r>
            <a:r>
              <a:rPr lang="en-US" altLang="zh-CN" sz="2585" dirty="0"/>
              <a:t>8 </a:t>
            </a:r>
            <a:r>
              <a:rPr lang="zh-CN" altLang="en-US" sz="2585" dirty="0"/>
              <a:t>个时隙（而不是 </a:t>
            </a:r>
            <a:r>
              <a:rPr lang="en-US" altLang="zh-CN" sz="2585" dirty="0"/>
              <a:t>2 </a:t>
            </a:r>
            <a:r>
              <a:rPr lang="zh-CN" altLang="en-US" sz="2585" dirty="0"/>
              <a:t>个）中随机选择一个。</a:t>
            </a:r>
            <a:endParaRPr lang="zh-CN" altLang="en-US" sz="2585" dirty="0"/>
          </a:p>
          <a:p>
            <a:pPr>
              <a:lnSpc>
                <a:spcPct val="100000"/>
              </a:lnSpc>
            </a:pPr>
            <a:r>
              <a:rPr lang="zh-CN" altLang="en-US" sz="2585" dirty="0"/>
              <a:t>第 </a:t>
            </a:r>
            <a:r>
              <a:rPr lang="en-US" altLang="zh-CN" sz="2585" dirty="0"/>
              <a:t>2 </a:t>
            </a:r>
            <a:r>
              <a:rPr lang="zh-CN" altLang="en-US" sz="2585" dirty="0"/>
              <a:t>次退避是在 </a:t>
            </a:r>
            <a:r>
              <a:rPr lang="en-US" altLang="zh-CN" sz="2585" dirty="0"/>
              <a:t>16 </a:t>
            </a:r>
            <a:r>
              <a:rPr lang="zh-CN" altLang="en-US" sz="2585" dirty="0"/>
              <a:t>个时隙（而不是 </a:t>
            </a:r>
            <a:r>
              <a:rPr lang="en-US" altLang="zh-CN" sz="2585" dirty="0"/>
              <a:t>4 </a:t>
            </a:r>
            <a:r>
              <a:rPr lang="zh-CN" altLang="en-US" sz="2585" dirty="0"/>
              <a:t>个）中随机选择一个。 </a:t>
            </a:r>
            <a:endParaRPr lang="en-US" altLang="zh-CN" sz="2585" dirty="0" smtClean="0"/>
          </a:p>
          <a:p>
            <a:pPr>
              <a:lnSpc>
                <a:spcPct val="100000"/>
              </a:lnSpc>
            </a:pPr>
            <a:r>
              <a:rPr lang="zh-CN" altLang="zh-CN" sz="2585" dirty="0"/>
              <a:t>当时隙编号达到</a:t>
            </a:r>
            <a:r>
              <a:rPr lang="en-US" altLang="zh-CN" sz="2585" dirty="0"/>
              <a:t>255</a:t>
            </a:r>
            <a:r>
              <a:rPr lang="zh-CN" altLang="zh-CN" sz="2585" dirty="0"/>
              <a:t>时（这对应于</a:t>
            </a:r>
            <a:r>
              <a:rPr lang="zh-CN" altLang="zh-CN" sz="2585" dirty="0" smtClean="0"/>
              <a:t>第</a:t>
            </a:r>
            <a:r>
              <a:rPr lang="en-US" altLang="zh-CN" sz="2585" dirty="0" smtClean="0"/>
              <a:t> 6 </a:t>
            </a:r>
            <a:r>
              <a:rPr lang="zh-CN" altLang="zh-CN" sz="2585" dirty="0" smtClean="0"/>
              <a:t>次</a:t>
            </a:r>
            <a:r>
              <a:rPr lang="zh-CN" altLang="zh-CN" sz="2585" dirty="0"/>
              <a:t>退避）就不再增加了</a:t>
            </a:r>
            <a:r>
              <a:rPr lang="zh-CN" altLang="zh-CN" sz="2585" dirty="0" smtClean="0"/>
              <a:t>。</a:t>
            </a:r>
            <a:endParaRPr lang="en-US" altLang="zh-CN" sz="2585" dirty="0" smtClean="0"/>
          </a:p>
          <a:p>
            <a:pPr>
              <a:lnSpc>
                <a:spcPct val="100000"/>
              </a:lnSpc>
            </a:pPr>
            <a:r>
              <a:rPr lang="zh-CN" altLang="zh-CN" sz="2585" dirty="0" smtClean="0"/>
              <a:t>这里</a:t>
            </a:r>
            <a:r>
              <a:rPr lang="zh-CN" altLang="zh-CN" sz="2585" dirty="0"/>
              <a:t>决定退避时间的</a:t>
            </a:r>
            <a:r>
              <a:rPr lang="zh-CN" altLang="zh-CN" sz="2585" dirty="0" smtClean="0"/>
              <a:t>变量</a:t>
            </a:r>
            <a:r>
              <a:rPr lang="en-US" altLang="zh-CN" sz="2585" dirty="0" smtClean="0"/>
              <a:t> </a:t>
            </a:r>
            <a:r>
              <a:rPr lang="en-US" altLang="zh-CN" sz="2585" i="1" dirty="0" err="1" smtClean="0">
                <a:latin typeface="Times New Roman" panose="02020603050405020304" pitchFamily="18" charset="0"/>
              </a:rPr>
              <a:t>i</a:t>
            </a:r>
            <a:r>
              <a:rPr lang="en-US" altLang="zh-CN" sz="2585" i="1" dirty="0" smtClean="0"/>
              <a:t> </a:t>
            </a:r>
            <a:r>
              <a:rPr lang="zh-CN" altLang="zh-CN" sz="2585" dirty="0" smtClean="0"/>
              <a:t>称为</a:t>
            </a:r>
            <a:r>
              <a:rPr lang="zh-CN" altLang="zh-CN" sz="2585" dirty="0">
                <a:solidFill>
                  <a:srgbClr val="FF0000"/>
                </a:solidFill>
              </a:rPr>
              <a:t>退避变量。</a:t>
            </a:r>
            <a:endParaRPr lang="zh-CN" altLang="en-US" sz="2585"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7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7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7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17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lgn="ctr"/>
            <a:r>
              <a:rPr lang="zh-CN" altLang="en-US" dirty="0"/>
              <a:t>退避</a:t>
            </a:r>
            <a:r>
              <a:rPr lang="zh-CN" altLang="en-US" dirty="0" smtClean="0"/>
              <a:t>计时器 </a:t>
            </a:r>
            <a:r>
              <a:rPr lang="en-US" altLang="zh-CN" dirty="0" smtClean="0"/>
              <a:t>(</a:t>
            </a:r>
            <a:r>
              <a:rPr lang="en-US" altLang="zh-CN" dirty="0" err="1"/>
              <a:t>backoff</a:t>
            </a:r>
            <a:r>
              <a:rPr lang="en-US" altLang="zh-CN" dirty="0"/>
              <a:t> timer)</a:t>
            </a:r>
            <a:endParaRPr lang="en-US" altLang="zh-CN" dirty="0"/>
          </a:p>
        </p:txBody>
      </p:sp>
      <p:sp>
        <p:nvSpPr>
          <p:cNvPr id="3655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zh-CN" altLang="en-US" dirty="0"/>
              <a:t>站点每经历一个时隙的时间就检测一次信道</a:t>
            </a:r>
            <a:r>
              <a:rPr lang="zh-CN" altLang="en-US" dirty="0" smtClean="0"/>
              <a:t>。</a:t>
            </a:r>
            <a:endParaRPr lang="en-US" altLang="zh-CN" dirty="0" smtClean="0"/>
          </a:p>
          <a:p>
            <a:r>
              <a:rPr lang="zh-CN" altLang="en-US" dirty="0" smtClean="0"/>
              <a:t>这</a:t>
            </a:r>
            <a:r>
              <a:rPr lang="zh-CN" altLang="en-US" dirty="0"/>
              <a:t>可能发生两种</a:t>
            </a:r>
            <a:r>
              <a:rPr lang="zh-CN" altLang="en-US" dirty="0" smtClean="0"/>
              <a:t>情况：</a:t>
            </a:r>
            <a:endParaRPr lang="zh-CN" altLang="en-US" dirty="0"/>
          </a:p>
          <a:p>
            <a:pPr lvl="1"/>
            <a:r>
              <a:rPr lang="zh-CN" altLang="en-US" dirty="0"/>
              <a:t>若检测到</a:t>
            </a:r>
            <a:r>
              <a:rPr lang="zh-CN" altLang="en-US" dirty="0">
                <a:solidFill>
                  <a:srgbClr val="FF0000"/>
                </a:solidFill>
              </a:rPr>
              <a:t>信道空闲，</a:t>
            </a:r>
            <a:r>
              <a:rPr lang="zh-CN" altLang="en-US" dirty="0"/>
              <a:t>退避计时器就</a:t>
            </a:r>
            <a:r>
              <a:rPr lang="zh-CN" altLang="en-US" dirty="0">
                <a:solidFill>
                  <a:srgbClr val="FF0000"/>
                </a:solidFill>
              </a:rPr>
              <a:t>继续</a:t>
            </a:r>
            <a:r>
              <a:rPr lang="zh-CN" altLang="en-US" dirty="0"/>
              <a:t>倒计时。</a:t>
            </a:r>
            <a:endParaRPr lang="zh-CN" altLang="en-US" dirty="0"/>
          </a:p>
          <a:p>
            <a:pPr lvl="1"/>
            <a:r>
              <a:rPr lang="zh-CN" altLang="en-US" dirty="0"/>
              <a:t>若检测到</a:t>
            </a:r>
            <a:r>
              <a:rPr lang="zh-CN" altLang="en-US" dirty="0">
                <a:solidFill>
                  <a:srgbClr val="FF0000"/>
                </a:solidFill>
              </a:rPr>
              <a:t>信道忙，</a:t>
            </a:r>
            <a:r>
              <a:rPr lang="zh-CN" altLang="en-US" dirty="0"/>
              <a:t>就</a:t>
            </a:r>
            <a:r>
              <a:rPr lang="zh-CN" altLang="en-US" dirty="0">
                <a:solidFill>
                  <a:srgbClr val="FF0000"/>
                </a:solidFill>
              </a:rPr>
              <a:t>冻结</a:t>
            </a:r>
            <a:r>
              <a:rPr lang="zh-CN" altLang="en-US" dirty="0"/>
              <a:t>退避计时器的剩余时间，重新等待信道变为</a:t>
            </a:r>
            <a:r>
              <a:rPr lang="zh-CN" altLang="en-US" dirty="0" smtClean="0"/>
              <a:t>空闲，并</a:t>
            </a:r>
            <a:r>
              <a:rPr lang="zh-CN" altLang="en-US" dirty="0"/>
              <a:t>再经过时间</a:t>
            </a:r>
            <a:r>
              <a:rPr lang="en-US" altLang="zh-CN" dirty="0"/>
              <a:t>DIFS </a:t>
            </a:r>
            <a:r>
              <a:rPr lang="zh-CN" altLang="en-US" dirty="0"/>
              <a:t>后，从剩余时间开始继续倒计时。</a:t>
            </a:r>
            <a:r>
              <a:rPr lang="zh-CN" altLang="en-US" dirty="0">
                <a:solidFill>
                  <a:srgbClr val="0000FF"/>
                </a:solidFill>
              </a:rPr>
              <a:t>如果退避计时器的时间减小到零时，就开始发送整个数据帧</a:t>
            </a:r>
            <a:r>
              <a:rPr lang="zh-CN" altLang="en-US" dirty="0"/>
              <a:t>。 </a:t>
            </a:r>
            <a:endParaRPr lang="en-US" altLang="zh-CN" dirty="0" smtClean="0"/>
          </a:p>
        </p:txBody>
      </p:sp>
      <p:sp>
        <p:nvSpPr>
          <p:cNvPr id="2" name="矩形 1"/>
          <p:cNvSpPr/>
          <p:nvPr/>
        </p:nvSpPr>
        <p:spPr>
          <a:xfrm>
            <a:off x="650334" y="4891316"/>
            <a:ext cx="8175678" cy="819785"/>
          </a:xfrm>
          <a:prstGeom prst="rect">
            <a:avLst/>
          </a:prstGeom>
          <a:solidFill>
            <a:srgbClr val="FFFF66"/>
          </a:solidFill>
          <a:ln>
            <a:solidFill>
              <a:schemeClr val="tx1"/>
            </a:solidFill>
          </a:ln>
        </p:spPr>
        <p:txBody>
          <a:bodyPr wrap="square">
            <a:spAutoFit/>
          </a:bodyPr>
          <a:lstStyle/>
          <a:p>
            <a:r>
              <a:rPr lang="zh-CN" altLang="zh-CN" sz="2955" b="1" dirty="0">
                <a:latin typeface="+mn-lt"/>
                <a:ea typeface="+mn-ea"/>
              </a:rPr>
              <a:t>冻结退避计时器剩余时间的做法是为了使协议对所有站点更加公平。</a:t>
            </a:r>
            <a:endParaRPr lang="zh-CN" altLang="en-US" sz="2955" b="1" dirty="0">
              <a:latin typeface="+mn-lt"/>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6" name="Rectangle 6"/>
          <p:cNvSpPr>
            <a:spLocks noGrp="1" noChangeArrowheads="1"/>
          </p:cNvSpPr>
          <p:nvPr>
            <p:ph type="title"/>
          </p:nvPr>
        </p:nvSpPr>
        <p:spPr/>
        <p:txBody>
          <a:bodyPr/>
          <a:lstStyle/>
          <a:p>
            <a:pPr algn="ctr"/>
            <a:r>
              <a:rPr lang="zh-CN" altLang="en-US"/>
              <a:t>退避算法的使用情况 </a:t>
            </a:r>
            <a:endParaRPr lang="zh-CN" altLang="en-US"/>
          </a:p>
        </p:txBody>
      </p:sp>
      <p:sp>
        <p:nvSpPr>
          <p:cNvPr id="332809"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zh-CN" altLang="en-US" dirty="0"/>
              <a:t>仅在下面的情况下才不使用退避算法：</a:t>
            </a:r>
            <a:endParaRPr lang="en-US" altLang="zh-CN" dirty="0"/>
          </a:p>
          <a:p>
            <a:pPr lvl="1"/>
            <a:r>
              <a:rPr lang="zh-CN" altLang="en-US" dirty="0"/>
              <a:t>检测到信道是空闲的，并且这个数据帧是要发送的第一个数据帧。</a:t>
            </a:r>
            <a:endParaRPr lang="zh-CN" altLang="en-US" dirty="0"/>
          </a:p>
          <a:p>
            <a:r>
              <a:rPr lang="zh-CN" altLang="en-US" dirty="0"/>
              <a:t>除此以外的所有情况，都必须使用退避</a:t>
            </a:r>
            <a:r>
              <a:rPr lang="zh-CN" altLang="en-US" dirty="0" smtClean="0"/>
              <a:t>算法</a:t>
            </a:r>
            <a:r>
              <a:rPr lang="zh-CN" altLang="en-US" dirty="0"/>
              <a:t>：</a:t>
            </a:r>
            <a:endParaRPr lang="zh-CN" altLang="en-US" dirty="0"/>
          </a:p>
          <a:p>
            <a:pPr lvl="1"/>
            <a:r>
              <a:rPr lang="zh-CN" altLang="en-US" dirty="0"/>
              <a:t>在发送第一个帧之前检测到信道处于忙态。</a:t>
            </a:r>
            <a:endParaRPr lang="zh-CN" altLang="en-US" dirty="0"/>
          </a:p>
          <a:p>
            <a:pPr lvl="1"/>
            <a:r>
              <a:rPr lang="zh-CN" altLang="en-US" dirty="0"/>
              <a:t>在每一次的重传后。</a:t>
            </a:r>
            <a:endParaRPr lang="zh-CN" altLang="en-US" dirty="0"/>
          </a:p>
          <a:p>
            <a:pPr lvl="1"/>
            <a:r>
              <a:rPr lang="zh-CN" altLang="en-US" dirty="0"/>
              <a:t>在每一次的成功发送后。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9">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280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280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28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CSMA/CA</a:t>
            </a:r>
            <a:r>
              <a:rPr lang="zh-CN" altLang="zh-CN" dirty="0"/>
              <a:t>算法归纳</a:t>
            </a:r>
            <a:endParaRPr lang="zh-CN" altLang="en-US" dirty="0"/>
          </a:p>
        </p:txBody>
      </p:sp>
      <p:sp>
        <p:nvSpPr>
          <p:cNvPr id="3" name="内容占位符 2"/>
          <p:cNvSpPr>
            <a:spLocks noGrp="1"/>
          </p:cNvSpPr>
          <p:nvPr>
            <p:ph idx="1"/>
          </p:nvPr>
        </p:nvSpPr>
        <p:spPr>
          <a:xfrm>
            <a:off x="458585" y="1235526"/>
            <a:ext cx="8367508" cy="4555938"/>
          </a:xfrm>
        </p:spPr>
        <p:txBody>
          <a:bodyPr/>
          <a:lstStyle/>
          <a:p>
            <a:r>
              <a:rPr lang="en-US" altLang="zh-CN" sz="2125" dirty="0"/>
              <a:t>(1) </a:t>
            </a:r>
            <a:r>
              <a:rPr lang="zh-CN" altLang="zh-CN" sz="2125" dirty="0"/>
              <a:t>若站点最初有数据要发送（而不是发送不成功再进行重传），且检测到信道空闲，在等待时间</a:t>
            </a:r>
            <a:r>
              <a:rPr lang="en-US" altLang="zh-CN" sz="2125" dirty="0"/>
              <a:t>DIFS</a:t>
            </a:r>
            <a:r>
              <a:rPr lang="zh-CN" altLang="zh-CN" sz="2125" dirty="0"/>
              <a:t>后，就发送整个数据帧。</a:t>
            </a:r>
            <a:endParaRPr lang="zh-CN" altLang="zh-CN" sz="2125" dirty="0"/>
          </a:p>
          <a:p>
            <a:r>
              <a:rPr lang="en-US" altLang="zh-CN" sz="2125" dirty="0"/>
              <a:t>(2) </a:t>
            </a:r>
            <a:r>
              <a:rPr lang="zh-CN" altLang="zh-CN" sz="2125" dirty="0"/>
              <a:t>否则，</a:t>
            </a:r>
            <a:r>
              <a:rPr lang="zh-CN" altLang="zh-CN" sz="2125" dirty="0" smtClean="0"/>
              <a:t>站点</a:t>
            </a:r>
            <a:r>
              <a:rPr lang="zh-CN" altLang="en-US" sz="2125" dirty="0" smtClean="0"/>
              <a:t>就要等检测到信道空闲并经过时间</a:t>
            </a:r>
            <a:r>
              <a:rPr lang="en-US" altLang="zh-CN" sz="2125" dirty="0" smtClean="0"/>
              <a:t>DIFS</a:t>
            </a:r>
            <a:r>
              <a:rPr lang="zh-CN" altLang="en-US" sz="2125" dirty="0" smtClean="0"/>
              <a:t>后，</a:t>
            </a:r>
            <a:r>
              <a:rPr lang="zh-CN" altLang="zh-CN" sz="2125" dirty="0" smtClean="0"/>
              <a:t>执行</a:t>
            </a:r>
            <a:r>
              <a:rPr lang="en-US" altLang="zh-CN" sz="2125" dirty="0"/>
              <a:t>CSMA/CA</a:t>
            </a:r>
            <a:r>
              <a:rPr lang="zh-CN" altLang="zh-CN" sz="2125" dirty="0"/>
              <a:t>协议的退避</a:t>
            </a:r>
            <a:r>
              <a:rPr lang="zh-CN" altLang="zh-CN" sz="2125" dirty="0" smtClean="0"/>
              <a:t>算法</a:t>
            </a:r>
            <a:r>
              <a:rPr lang="zh-CN" altLang="en-US" sz="2125" dirty="0" smtClean="0"/>
              <a:t>，启动退避计数器</a:t>
            </a:r>
            <a:r>
              <a:rPr lang="zh-CN" altLang="zh-CN" sz="2125" dirty="0" smtClean="0"/>
              <a:t>。</a:t>
            </a:r>
            <a:r>
              <a:rPr lang="zh-CN" altLang="en-US" sz="2125" dirty="0" smtClean="0"/>
              <a:t>在退避计数器减少到零之前，</a:t>
            </a:r>
            <a:r>
              <a:rPr lang="zh-CN" altLang="zh-CN" sz="2125" dirty="0" smtClean="0"/>
              <a:t>一旦</a:t>
            </a:r>
            <a:r>
              <a:rPr lang="zh-CN" altLang="zh-CN" sz="2125" dirty="0"/>
              <a:t>检测到信道忙，就冻结退避</a:t>
            </a:r>
            <a:r>
              <a:rPr lang="zh-CN" altLang="zh-CN" sz="2125"/>
              <a:t>计时器</a:t>
            </a:r>
            <a:r>
              <a:rPr lang="zh-CN" altLang="zh-CN" sz="2125" smtClean="0"/>
              <a:t>。</a:t>
            </a:r>
            <a:r>
              <a:rPr lang="zh-CN" altLang="en-US" sz="2125" smtClean="0"/>
              <a:t>一旦</a:t>
            </a:r>
            <a:r>
              <a:rPr lang="zh-CN" altLang="zh-CN" sz="2125" smtClean="0"/>
              <a:t>信道</a:t>
            </a:r>
            <a:r>
              <a:rPr lang="zh-CN" altLang="zh-CN" sz="2125" dirty="0"/>
              <a:t>空闲，退避计时器就进行倒计时。</a:t>
            </a:r>
            <a:endParaRPr lang="zh-CN" altLang="zh-CN" sz="2125" dirty="0"/>
          </a:p>
          <a:p>
            <a:r>
              <a:rPr lang="en-US" altLang="zh-CN" sz="2125" dirty="0"/>
              <a:t>(3) </a:t>
            </a:r>
            <a:r>
              <a:rPr lang="zh-CN" altLang="zh-CN" sz="2125" dirty="0"/>
              <a:t>当退避计时器时间减少到零时（这时信道只可能是空闲的），站点就发送整个的帧并等待确认。</a:t>
            </a:r>
            <a:endParaRPr lang="zh-CN" altLang="zh-CN" sz="2125" dirty="0"/>
          </a:p>
          <a:p>
            <a:r>
              <a:rPr lang="en-US" altLang="zh-CN" sz="2125" dirty="0"/>
              <a:t>(4) </a:t>
            </a:r>
            <a:r>
              <a:rPr lang="zh-CN" altLang="zh-CN" sz="2125" dirty="0"/>
              <a:t>发送站若收到确认，就知道已发送的帧被目的站正确收到了。这时如果要发送第二帧，就要从上面的步骤</a:t>
            </a:r>
            <a:r>
              <a:rPr lang="en-US" altLang="zh-CN" sz="2125" dirty="0"/>
              <a:t>(2)</a:t>
            </a:r>
            <a:r>
              <a:rPr lang="zh-CN" altLang="zh-CN" sz="2125" dirty="0"/>
              <a:t>开始，执行</a:t>
            </a:r>
            <a:r>
              <a:rPr lang="en-US" altLang="zh-CN" sz="2125" dirty="0"/>
              <a:t>CSMA/CA</a:t>
            </a:r>
            <a:r>
              <a:rPr lang="zh-CN" altLang="zh-CN" sz="2125" dirty="0"/>
              <a:t>协议的退避算法，随机选定一段退避时间</a:t>
            </a:r>
            <a:r>
              <a:rPr lang="zh-CN" altLang="zh-CN" sz="2125" dirty="0" smtClean="0"/>
              <a:t>。若</a:t>
            </a:r>
            <a:r>
              <a:rPr lang="zh-CN" altLang="zh-CN" sz="2125" dirty="0"/>
              <a:t>源站在规定时间内没有收到确认帧</a:t>
            </a:r>
            <a:r>
              <a:rPr lang="en-US" altLang="zh-CN" sz="2125" dirty="0"/>
              <a:t>ACK</a:t>
            </a:r>
            <a:r>
              <a:rPr lang="zh-CN" altLang="zh-CN" sz="2125" dirty="0"/>
              <a:t>（由重传计时器控制这段时间），就必须重传此帧（再次使用</a:t>
            </a:r>
            <a:r>
              <a:rPr lang="en-US" altLang="zh-CN" sz="2125" dirty="0"/>
              <a:t>CSMA/CA</a:t>
            </a:r>
            <a:r>
              <a:rPr lang="zh-CN" altLang="zh-CN" sz="2125" dirty="0"/>
              <a:t>协议争用接入信道），直到收到确认为止，或者经过若干次的重传失败后放弃发送。</a:t>
            </a:r>
            <a:endParaRPr lang="zh-CN" altLang="en-US" sz="2125"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endParaRPr lang="zh-CN" altLang="en-US" dirty="0"/>
          </a:p>
        </p:txBody>
      </p:sp>
      <p:sp>
        <p:nvSpPr>
          <p:cNvPr id="2" name="内容占位符 1"/>
          <p:cNvSpPr>
            <a:spLocks noGrp="1"/>
          </p:cNvSpPr>
          <p:nvPr>
            <p:ph idx="1"/>
          </p:nvPr>
        </p:nvSpPr>
        <p:spPr/>
        <p:txBody>
          <a:bodyPr/>
          <a:lstStyle/>
          <a:p>
            <a:r>
              <a:rPr lang="zh-CN" altLang="zh-CN" dirty="0"/>
              <a:t>为了更好地解决隐蔽站带来的碰撞问题，</a:t>
            </a:r>
            <a:r>
              <a:rPr lang="en-US" altLang="zh-CN" dirty="0"/>
              <a:t>802.11</a:t>
            </a:r>
            <a:r>
              <a:rPr lang="zh-CN" altLang="zh-CN" dirty="0"/>
              <a:t>允许要发送数据的站对信道进行预约。</a:t>
            </a:r>
            <a:endParaRPr lang="zh-CN" altLang="en-US" dirty="0"/>
          </a:p>
        </p:txBody>
      </p:sp>
      <p:grpSp>
        <p:nvGrpSpPr>
          <p:cNvPr id="5" name="组合 4"/>
          <p:cNvGrpSpPr/>
          <p:nvPr/>
        </p:nvGrpSpPr>
        <p:grpSpPr>
          <a:xfrm>
            <a:off x="556028" y="4382349"/>
            <a:ext cx="8253144" cy="794096"/>
            <a:chOff x="602364" y="4461795"/>
            <a:chExt cx="8940906" cy="860271"/>
          </a:xfrm>
        </p:grpSpPr>
        <p:sp>
          <p:nvSpPr>
            <p:cNvPr id="62" name="Text Box 96"/>
            <p:cNvSpPr txBox="1">
              <a:spLocks noChangeArrowheads="1"/>
            </p:cNvSpPr>
            <p:nvPr/>
          </p:nvSpPr>
          <p:spPr bwMode="auto">
            <a:xfrm>
              <a:off x="9260536" y="4461795"/>
              <a:ext cx="28273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i="1">
                  <a:solidFill>
                    <a:srgbClr val="000099"/>
                  </a:solidFill>
                  <a:latin typeface="+mn-lt"/>
                  <a:ea typeface="+mn-ea"/>
                </a:rPr>
                <a:t>t</a:t>
              </a:r>
              <a:endParaRPr lang="en-US" altLang="zh-CN" sz="1845" b="1" i="1">
                <a:solidFill>
                  <a:srgbClr val="000099"/>
                </a:solidFill>
                <a:latin typeface="+mn-lt"/>
                <a:ea typeface="+mn-ea"/>
              </a:endParaRPr>
            </a:p>
          </p:txBody>
        </p:sp>
        <p:sp>
          <p:nvSpPr>
            <p:cNvPr id="65" name="Line 95"/>
            <p:cNvSpPr>
              <a:spLocks noChangeShapeType="1"/>
            </p:cNvSpPr>
            <p:nvPr/>
          </p:nvSpPr>
          <p:spPr bwMode="auto">
            <a:xfrm>
              <a:off x="846873" y="4901232"/>
              <a:ext cx="8505836" cy="0"/>
            </a:xfrm>
            <a:prstGeom prst="line">
              <a:avLst/>
            </a:prstGeom>
            <a:noFill/>
            <a:ln w="19050">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84" name="矩形 83"/>
            <p:cNvSpPr/>
            <p:nvPr/>
          </p:nvSpPr>
          <p:spPr bwMode="auto">
            <a:xfrm>
              <a:off x="2719553" y="4478071"/>
              <a:ext cx="6168096" cy="423161"/>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1845" b="1">
                <a:solidFill>
                  <a:srgbClr val="000099"/>
                </a:solidFill>
                <a:latin typeface="+mn-lt"/>
                <a:ea typeface="+mn-ea"/>
              </a:endParaRPr>
            </a:p>
          </p:txBody>
        </p:sp>
        <p:sp>
          <p:nvSpPr>
            <p:cNvPr id="86" name="矩形 85"/>
            <p:cNvSpPr/>
            <p:nvPr/>
          </p:nvSpPr>
          <p:spPr bwMode="auto">
            <a:xfrm>
              <a:off x="4027749" y="4901231"/>
              <a:ext cx="4859900" cy="420835"/>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1845" b="1">
                <a:solidFill>
                  <a:srgbClr val="000099"/>
                </a:solidFill>
                <a:latin typeface="+mn-lt"/>
                <a:ea typeface="+mn-ea"/>
              </a:endParaRPr>
            </a:p>
          </p:txBody>
        </p:sp>
        <p:sp>
          <p:nvSpPr>
            <p:cNvPr id="87" name="Text Box 94"/>
            <p:cNvSpPr txBox="1">
              <a:spLocks noChangeArrowheads="1"/>
            </p:cNvSpPr>
            <p:nvPr/>
          </p:nvSpPr>
          <p:spPr bwMode="auto">
            <a:xfrm>
              <a:off x="3467387" y="4469049"/>
              <a:ext cx="4577659"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45" b="1" dirty="0">
                  <a:solidFill>
                    <a:srgbClr val="000099"/>
                  </a:solidFill>
                  <a:latin typeface="+mn-lt"/>
                  <a:ea typeface="+mn-ea"/>
                </a:rPr>
                <a:t>A </a:t>
              </a:r>
              <a:r>
                <a:rPr lang="zh-CN" altLang="en-US" sz="1845" b="1" dirty="0">
                  <a:solidFill>
                    <a:srgbClr val="000099"/>
                  </a:solidFill>
                  <a:latin typeface="+mn-lt"/>
                  <a:ea typeface="+mn-ea"/>
                </a:rPr>
                <a:t>在 </a:t>
              </a:r>
              <a:r>
                <a:rPr lang="en-US" altLang="zh-CN" sz="1845" b="1" dirty="0">
                  <a:solidFill>
                    <a:srgbClr val="000099"/>
                  </a:solidFill>
                  <a:latin typeface="+mn-lt"/>
                  <a:ea typeface="+mn-ea"/>
                </a:rPr>
                <a:t>RTS </a:t>
              </a:r>
              <a:r>
                <a:rPr lang="zh-CN" altLang="en-US" sz="1845" b="1" dirty="0">
                  <a:solidFill>
                    <a:srgbClr val="000099"/>
                  </a:solidFill>
                  <a:latin typeface="+mn-lt"/>
                  <a:ea typeface="+mn-ea"/>
                </a:rPr>
                <a:t>帧中填写的所需的持续时间</a:t>
              </a:r>
              <a:endParaRPr lang="zh-CN" altLang="en-US" sz="1845" b="1" dirty="0">
                <a:solidFill>
                  <a:srgbClr val="000099"/>
                </a:solidFill>
                <a:latin typeface="+mn-lt"/>
                <a:ea typeface="+mn-ea"/>
              </a:endParaRPr>
            </a:p>
          </p:txBody>
        </p:sp>
        <p:sp>
          <p:nvSpPr>
            <p:cNvPr id="88" name="Text Box 94"/>
            <p:cNvSpPr txBox="1">
              <a:spLocks noChangeArrowheads="1"/>
            </p:cNvSpPr>
            <p:nvPr/>
          </p:nvSpPr>
          <p:spPr bwMode="auto">
            <a:xfrm>
              <a:off x="4176080" y="4901097"/>
              <a:ext cx="4579719"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45" b="1" dirty="0">
                  <a:solidFill>
                    <a:srgbClr val="000099"/>
                  </a:solidFill>
                  <a:latin typeface="+mn-lt"/>
                  <a:ea typeface="+mn-ea"/>
                </a:rPr>
                <a:t>B </a:t>
              </a:r>
              <a:r>
                <a:rPr lang="zh-CN" altLang="en-US" sz="1845" b="1" dirty="0">
                  <a:solidFill>
                    <a:srgbClr val="000099"/>
                  </a:solidFill>
                  <a:latin typeface="+mn-lt"/>
                  <a:ea typeface="+mn-ea"/>
                </a:rPr>
                <a:t>在 </a:t>
              </a:r>
              <a:r>
                <a:rPr lang="en-US" altLang="zh-CN" sz="1845" b="1" dirty="0">
                  <a:solidFill>
                    <a:srgbClr val="000099"/>
                  </a:solidFill>
                  <a:latin typeface="+mn-lt"/>
                  <a:ea typeface="+mn-ea"/>
                </a:rPr>
                <a:t>CTS </a:t>
              </a:r>
              <a:r>
                <a:rPr lang="zh-CN" altLang="en-US" sz="1845" b="1" dirty="0">
                  <a:solidFill>
                    <a:srgbClr val="000099"/>
                  </a:solidFill>
                  <a:latin typeface="+mn-lt"/>
                  <a:ea typeface="+mn-ea"/>
                </a:rPr>
                <a:t>帧中填写的所需的持续时间</a:t>
              </a:r>
              <a:endParaRPr lang="zh-CN" altLang="en-US" sz="1845" b="1" dirty="0">
                <a:solidFill>
                  <a:srgbClr val="000099"/>
                </a:solidFill>
                <a:latin typeface="+mn-lt"/>
                <a:ea typeface="+mn-ea"/>
              </a:endParaRPr>
            </a:p>
          </p:txBody>
        </p:sp>
        <p:sp>
          <p:nvSpPr>
            <p:cNvPr id="89" name="Text Box 94"/>
            <p:cNvSpPr txBox="1">
              <a:spLocks noChangeArrowheads="1"/>
            </p:cNvSpPr>
            <p:nvPr/>
          </p:nvSpPr>
          <p:spPr bwMode="auto">
            <a:xfrm>
              <a:off x="607178" y="4469049"/>
              <a:ext cx="121692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45" b="1" dirty="0">
                  <a:solidFill>
                    <a:srgbClr val="000099"/>
                  </a:solidFill>
                  <a:latin typeface="+mn-lt"/>
                  <a:ea typeface="+mn-ea"/>
                </a:rPr>
                <a:t>A </a:t>
              </a:r>
              <a:r>
                <a:rPr lang="zh-CN" altLang="en-US" sz="1845" b="1" dirty="0">
                  <a:solidFill>
                    <a:srgbClr val="000099"/>
                  </a:solidFill>
                  <a:latin typeface="+mn-lt"/>
                  <a:ea typeface="+mn-ea"/>
                </a:rPr>
                <a:t>的</a:t>
              </a:r>
              <a:r>
                <a:rPr lang="en-US" altLang="zh-CN" sz="1845" b="1" dirty="0">
                  <a:solidFill>
                    <a:srgbClr val="000099"/>
                  </a:solidFill>
                  <a:latin typeface="+mn-lt"/>
                  <a:ea typeface="+mn-ea"/>
                </a:rPr>
                <a:t>NAV</a:t>
              </a:r>
              <a:endParaRPr lang="zh-CN" altLang="en-US" sz="1845" b="1" dirty="0">
                <a:solidFill>
                  <a:srgbClr val="000099"/>
                </a:solidFill>
                <a:latin typeface="+mn-lt"/>
                <a:ea typeface="+mn-ea"/>
              </a:endParaRPr>
            </a:p>
          </p:txBody>
        </p:sp>
        <p:sp>
          <p:nvSpPr>
            <p:cNvPr id="90" name="Text Box 94"/>
            <p:cNvSpPr txBox="1">
              <a:spLocks noChangeArrowheads="1"/>
            </p:cNvSpPr>
            <p:nvPr/>
          </p:nvSpPr>
          <p:spPr bwMode="auto">
            <a:xfrm>
              <a:off x="602364" y="4941168"/>
              <a:ext cx="122655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45" b="1" dirty="0">
                  <a:solidFill>
                    <a:srgbClr val="000099"/>
                  </a:solidFill>
                  <a:latin typeface="+mn-lt"/>
                  <a:ea typeface="+mn-ea"/>
                </a:rPr>
                <a:t>B </a:t>
              </a:r>
              <a:r>
                <a:rPr lang="zh-CN" altLang="en-US" sz="1845" b="1" dirty="0">
                  <a:solidFill>
                    <a:srgbClr val="000099"/>
                  </a:solidFill>
                  <a:latin typeface="+mn-lt"/>
                  <a:ea typeface="+mn-ea"/>
                </a:rPr>
                <a:t>的</a:t>
              </a:r>
              <a:r>
                <a:rPr lang="en-US" altLang="zh-CN" sz="1845" b="1" dirty="0">
                  <a:solidFill>
                    <a:srgbClr val="000099"/>
                  </a:solidFill>
                  <a:latin typeface="+mn-lt"/>
                  <a:ea typeface="+mn-ea"/>
                </a:rPr>
                <a:t>NAV</a:t>
              </a:r>
              <a:endParaRPr lang="zh-CN" altLang="en-US" sz="1845" b="1" dirty="0">
                <a:solidFill>
                  <a:srgbClr val="000099"/>
                </a:solidFill>
                <a:latin typeface="+mn-lt"/>
                <a:ea typeface="+mn-ea"/>
              </a:endParaRPr>
            </a:p>
          </p:txBody>
        </p:sp>
      </p:grpSp>
      <p:grpSp>
        <p:nvGrpSpPr>
          <p:cNvPr id="4" name="组合 3"/>
          <p:cNvGrpSpPr/>
          <p:nvPr/>
        </p:nvGrpSpPr>
        <p:grpSpPr>
          <a:xfrm>
            <a:off x="540860" y="2963718"/>
            <a:ext cx="8268312" cy="1433657"/>
            <a:chOff x="585932" y="2924944"/>
            <a:chExt cx="8957338" cy="1553128"/>
          </a:xfrm>
        </p:grpSpPr>
        <p:sp>
          <p:nvSpPr>
            <p:cNvPr id="57" name="Text Box 3"/>
            <p:cNvSpPr txBox="1">
              <a:spLocks noChangeArrowheads="1"/>
            </p:cNvSpPr>
            <p:nvPr/>
          </p:nvSpPr>
          <p:spPr bwMode="auto">
            <a:xfrm>
              <a:off x="9260536" y="3103974"/>
              <a:ext cx="28273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i="1">
                  <a:solidFill>
                    <a:srgbClr val="000099"/>
                  </a:solidFill>
                  <a:latin typeface="+mn-lt"/>
                  <a:ea typeface="+mn-ea"/>
                </a:rPr>
                <a:t>t</a:t>
              </a:r>
              <a:endParaRPr lang="en-US" altLang="zh-CN" sz="1845" b="1" i="1">
                <a:solidFill>
                  <a:srgbClr val="000099"/>
                </a:solidFill>
                <a:latin typeface="+mn-lt"/>
                <a:ea typeface="+mn-ea"/>
              </a:endParaRPr>
            </a:p>
          </p:txBody>
        </p:sp>
        <p:sp>
          <p:nvSpPr>
            <p:cNvPr id="58" name="Text Box 9"/>
            <p:cNvSpPr txBox="1">
              <a:spLocks noChangeArrowheads="1"/>
            </p:cNvSpPr>
            <p:nvPr/>
          </p:nvSpPr>
          <p:spPr bwMode="auto">
            <a:xfrm>
              <a:off x="1131175" y="2999346"/>
              <a:ext cx="77803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000099"/>
                  </a:solidFill>
                  <a:latin typeface="+mn-lt"/>
                  <a:ea typeface="+mn-ea"/>
                </a:rPr>
                <a:t>DIFS</a:t>
              </a:r>
              <a:endParaRPr lang="en-US" altLang="zh-CN" sz="1845" b="1">
                <a:solidFill>
                  <a:srgbClr val="000099"/>
                </a:solidFill>
                <a:latin typeface="+mn-lt"/>
                <a:ea typeface="+mn-ea"/>
              </a:endParaRPr>
            </a:p>
          </p:txBody>
        </p:sp>
        <p:sp>
          <p:nvSpPr>
            <p:cNvPr id="59" name="Line 12"/>
            <p:cNvSpPr>
              <a:spLocks noChangeShapeType="1"/>
            </p:cNvSpPr>
            <p:nvPr/>
          </p:nvSpPr>
          <p:spPr bwMode="auto">
            <a:xfrm>
              <a:off x="943701" y="3420182"/>
              <a:ext cx="102801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60" name="Text Box 24"/>
            <p:cNvSpPr txBox="1">
              <a:spLocks noChangeArrowheads="1"/>
            </p:cNvSpPr>
            <p:nvPr/>
          </p:nvSpPr>
          <p:spPr bwMode="auto">
            <a:xfrm>
              <a:off x="2719553" y="2962145"/>
              <a:ext cx="840542"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000099"/>
                  </a:solidFill>
                  <a:latin typeface="+mn-lt"/>
                  <a:ea typeface="+mn-ea"/>
                </a:rPr>
                <a:t>SIFS</a:t>
              </a:r>
              <a:endParaRPr lang="en-US" altLang="zh-CN" sz="1845" b="1">
                <a:solidFill>
                  <a:srgbClr val="000099"/>
                </a:solidFill>
                <a:latin typeface="+mn-lt"/>
                <a:ea typeface="+mn-ea"/>
              </a:endParaRPr>
            </a:p>
          </p:txBody>
        </p:sp>
        <p:sp>
          <p:nvSpPr>
            <p:cNvPr id="61" name="Text Box 94"/>
            <p:cNvSpPr txBox="1">
              <a:spLocks noChangeArrowheads="1"/>
            </p:cNvSpPr>
            <p:nvPr/>
          </p:nvSpPr>
          <p:spPr bwMode="auto">
            <a:xfrm>
              <a:off x="585932" y="2999346"/>
              <a:ext cx="38179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45" b="1">
                  <a:solidFill>
                    <a:srgbClr val="000099"/>
                  </a:solidFill>
                  <a:latin typeface="+mn-lt"/>
                  <a:ea typeface="+mn-ea"/>
                </a:rPr>
                <a:t>A</a:t>
              </a:r>
              <a:endParaRPr lang="zh-CN" altLang="en-US" sz="1845" b="1">
                <a:solidFill>
                  <a:srgbClr val="000099"/>
                </a:solidFill>
                <a:latin typeface="+mn-lt"/>
                <a:ea typeface="+mn-ea"/>
              </a:endParaRPr>
            </a:p>
          </p:txBody>
        </p:sp>
        <p:sp>
          <p:nvSpPr>
            <p:cNvPr id="63" name="Line 130"/>
            <p:cNvSpPr>
              <a:spLocks noChangeShapeType="1"/>
            </p:cNvSpPr>
            <p:nvPr/>
          </p:nvSpPr>
          <p:spPr bwMode="auto">
            <a:xfrm>
              <a:off x="8887649" y="3636400"/>
              <a:ext cx="0" cy="84167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66" name="Line 2"/>
            <p:cNvSpPr>
              <a:spLocks noChangeShapeType="1"/>
            </p:cNvSpPr>
            <p:nvPr/>
          </p:nvSpPr>
          <p:spPr bwMode="auto">
            <a:xfrm>
              <a:off x="849466" y="3524890"/>
              <a:ext cx="8505836" cy="0"/>
            </a:xfrm>
            <a:prstGeom prst="line">
              <a:avLst/>
            </a:prstGeom>
            <a:noFill/>
            <a:ln w="19050">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67" name="Line 141"/>
            <p:cNvSpPr>
              <a:spLocks noChangeShapeType="1"/>
            </p:cNvSpPr>
            <p:nvPr/>
          </p:nvSpPr>
          <p:spPr bwMode="auto">
            <a:xfrm>
              <a:off x="8232520" y="3283003"/>
              <a:ext cx="0" cy="2441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68" name="Text Box 143"/>
            <p:cNvSpPr txBox="1">
              <a:spLocks noChangeArrowheads="1"/>
            </p:cNvSpPr>
            <p:nvPr/>
          </p:nvSpPr>
          <p:spPr bwMode="auto">
            <a:xfrm>
              <a:off x="7511467" y="2924944"/>
              <a:ext cx="76427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000099"/>
                  </a:solidFill>
                  <a:latin typeface="+mn-lt"/>
                  <a:ea typeface="+mn-ea"/>
                </a:rPr>
                <a:t>SIFS</a:t>
              </a:r>
              <a:endParaRPr lang="en-US" altLang="zh-CN" sz="1845" b="1">
                <a:solidFill>
                  <a:srgbClr val="000099"/>
                </a:solidFill>
                <a:latin typeface="+mn-lt"/>
                <a:ea typeface="+mn-ea"/>
              </a:endParaRPr>
            </a:p>
          </p:txBody>
        </p:sp>
        <p:sp>
          <p:nvSpPr>
            <p:cNvPr id="69" name="Text Box 148"/>
            <p:cNvSpPr txBox="1">
              <a:spLocks noChangeArrowheads="1"/>
            </p:cNvSpPr>
            <p:nvPr/>
          </p:nvSpPr>
          <p:spPr bwMode="auto">
            <a:xfrm>
              <a:off x="3970064" y="2966795"/>
              <a:ext cx="76427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000099"/>
                  </a:solidFill>
                  <a:latin typeface="+mn-lt"/>
                  <a:ea typeface="+mn-ea"/>
                </a:rPr>
                <a:t>SIFS</a:t>
              </a:r>
              <a:endParaRPr lang="en-US" altLang="zh-CN" sz="1845" b="1">
                <a:solidFill>
                  <a:srgbClr val="000099"/>
                </a:solidFill>
                <a:latin typeface="+mn-lt"/>
                <a:ea typeface="+mn-ea"/>
              </a:endParaRPr>
            </a:p>
          </p:txBody>
        </p:sp>
        <p:sp>
          <p:nvSpPr>
            <p:cNvPr id="70" name="Text Box 94"/>
            <p:cNvSpPr txBox="1">
              <a:spLocks noChangeArrowheads="1"/>
            </p:cNvSpPr>
            <p:nvPr/>
          </p:nvSpPr>
          <p:spPr bwMode="auto">
            <a:xfrm>
              <a:off x="587993" y="3567696"/>
              <a:ext cx="38179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45" b="1" dirty="0">
                  <a:solidFill>
                    <a:srgbClr val="000099"/>
                  </a:solidFill>
                  <a:latin typeface="+mn-lt"/>
                  <a:ea typeface="+mn-ea"/>
                </a:rPr>
                <a:t>B</a:t>
              </a:r>
              <a:endParaRPr lang="zh-CN" altLang="en-US" sz="1845" b="1" dirty="0">
                <a:solidFill>
                  <a:srgbClr val="000099"/>
                </a:solidFill>
                <a:latin typeface="+mn-lt"/>
                <a:ea typeface="+mn-ea"/>
              </a:endParaRPr>
            </a:p>
          </p:txBody>
        </p:sp>
        <p:sp>
          <p:nvSpPr>
            <p:cNvPr id="71" name="矩形 70"/>
            <p:cNvSpPr/>
            <p:nvPr/>
          </p:nvSpPr>
          <p:spPr bwMode="auto">
            <a:xfrm>
              <a:off x="1971717" y="3103974"/>
              <a:ext cx="747836" cy="423161"/>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a:lstStyle/>
            <a:p>
              <a:endParaRPr lang="zh-CN" altLang="en-US" sz="1845" b="1">
                <a:solidFill>
                  <a:srgbClr val="000099"/>
                </a:solidFill>
                <a:latin typeface="+mn-lt"/>
                <a:ea typeface="+mn-ea"/>
              </a:endParaRPr>
            </a:p>
          </p:txBody>
        </p:sp>
        <p:sp>
          <p:nvSpPr>
            <p:cNvPr id="72" name="Text Box 23"/>
            <p:cNvSpPr txBox="1">
              <a:spLocks noChangeArrowheads="1"/>
            </p:cNvSpPr>
            <p:nvPr/>
          </p:nvSpPr>
          <p:spPr bwMode="auto">
            <a:xfrm>
              <a:off x="2000672" y="3140968"/>
              <a:ext cx="721053"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000099"/>
                  </a:solidFill>
                  <a:latin typeface="+mn-lt"/>
                  <a:ea typeface="+mn-ea"/>
                </a:rPr>
                <a:t>RTS</a:t>
              </a:r>
              <a:endParaRPr lang="en-US" altLang="zh-CN" sz="1845" b="1" dirty="0">
                <a:solidFill>
                  <a:srgbClr val="000099"/>
                </a:solidFill>
                <a:latin typeface="+mn-lt"/>
                <a:ea typeface="+mn-ea"/>
              </a:endParaRPr>
            </a:p>
          </p:txBody>
        </p:sp>
        <p:sp>
          <p:nvSpPr>
            <p:cNvPr id="73" name="Line 142"/>
            <p:cNvSpPr>
              <a:spLocks noChangeShapeType="1"/>
            </p:cNvSpPr>
            <p:nvPr/>
          </p:nvSpPr>
          <p:spPr bwMode="auto">
            <a:xfrm>
              <a:off x="3374681" y="3283003"/>
              <a:ext cx="0" cy="2441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74" name="矩形 73"/>
            <p:cNvSpPr/>
            <p:nvPr/>
          </p:nvSpPr>
          <p:spPr bwMode="auto">
            <a:xfrm>
              <a:off x="3374681" y="3527135"/>
              <a:ext cx="653068" cy="420835"/>
            </a:xfrm>
            <a:prstGeom prst="rect">
              <a:avLst/>
            </a:prstGeom>
            <a:solidFill>
              <a:srgbClr val="FF66FF"/>
            </a:solidFill>
            <a:ln w="9525" cap="flat" cmpd="sng" algn="ctr">
              <a:solidFill>
                <a:schemeClr val="tx1"/>
              </a:solidFill>
              <a:prstDash val="solid"/>
              <a:round/>
              <a:headEnd type="none" w="med" len="med"/>
              <a:tailEnd type="none" w="med" len="med"/>
            </a:ln>
            <a:effectLst/>
          </p:spPr>
          <p:txBody>
            <a:bodyPr/>
            <a:lstStyle/>
            <a:p>
              <a:endParaRPr lang="zh-CN" altLang="en-US" sz="1845" b="1">
                <a:solidFill>
                  <a:srgbClr val="000099"/>
                </a:solidFill>
                <a:latin typeface="+mn-lt"/>
                <a:ea typeface="+mn-ea"/>
              </a:endParaRPr>
            </a:p>
          </p:txBody>
        </p:sp>
        <p:sp>
          <p:nvSpPr>
            <p:cNvPr id="75" name="Text Box 113"/>
            <p:cNvSpPr txBox="1">
              <a:spLocks noChangeArrowheads="1"/>
            </p:cNvSpPr>
            <p:nvPr/>
          </p:nvSpPr>
          <p:spPr bwMode="auto">
            <a:xfrm>
              <a:off x="3306695" y="3532945"/>
              <a:ext cx="707178"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000099"/>
                  </a:solidFill>
                  <a:latin typeface="+mn-lt"/>
                  <a:ea typeface="+mn-ea"/>
                </a:rPr>
                <a:t>CTS</a:t>
              </a:r>
              <a:endParaRPr lang="en-US" altLang="zh-CN" sz="1845" b="1" dirty="0">
                <a:solidFill>
                  <a:srgbClr val="000099"/>
                </a:solidFill>
                <a:latin typeface="+mn-lt"/>
                <a:ea typeface="+mn-ea"/>
              </a:endParaRPr>
            </a:p>
          </p:txBody>
        </p:sp>
        <p:sp>
          <p:nvSpPr>
            <p:cNvPr id="76" name="Line 142"/>
            <p:cNvSpPr>
              <a:spLocks noChangeShapeType="1"/>
            </p:cNvSpPr>
            <p:nvPr/>
          </p:nvSpPr>
          <p:spPr bwMode="auto">
            <a:xfrm>
              <a:off x="4027749" y="3315554"/>
              <a:ext cx="0" cy="2441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77" name="矩形 76"/>
            <p:cNvSpPr/>
            <p:nvPr/>
          </p:nvSpPr>
          <p:spPr bwMode="auto">
            <a:xfrm>
              <a:off x="4682877" y="3103974"/>
              <a:ext cx="2896574" cy="423161"/>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a:lstStyle/>
            <a:p>
              <a:endParaRPr lang="zh-CN" altLang="en-US" sz="1845" b="1">
                <a:solidFill>
                  <a:srgbClr val="000099"/>
                </a:solidFill>
                <a:latin typeface="+mn-lt"/>
                <a:ea typeface="+mn-ea"/>
              </a:endParaRPr>
            </a:p>
          </p:txBody>
        </p:sp>
        <p:sp>
          <p:nvSpPr>
            <p:cNvPr id="78" name="Text Box 123"/>
            <p:cNvSpPr txBox="1">
              <a:spLocks noChangeArrowheads="1"/>
            </p:cNvSpPr>
            <p:nvPr/>
          </p:nvSpPr>
          <p:spPr bwMode="auto">
            <a:xfrm>
              <a:off x="5308287" y="3100897"/>
              <a:ext cx="1532678"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45" b="1" dirty="0">
                  <a:solidFill>
                    <a:srgbClr val="000099"/>
                  </a:solidFill>
                  <a:latin typeface="+mn-lt"/>
                  <a:ea typeface="+mn-ea"/>
                </a:rPr>
                <a:t>数    据    帧</a:t>
              </a:r>
              <a:endParaRPr lang="zh-CN" altLang="en-US" sz="1845" b="1" dirty="0">
                <a:solidFill>
                  <a:srgbClr val="000099"/>
                </a:solidFill>
                <a:latin typeface="+mn-lt"/>
                <a:ea typeface="+mn-ea"/>
              </a:endParaRPr>
            </a:p>
          </p:txBody>
        </p:sp>
        <p:sp>
          <p:nvSpPr>
            <p:cNvPr id="79" name="Line 12"/>
            <p:cNvSpPr>
              <a:spLocks noChangeShapeType="1"/>
            </p:cNvSpPr>
            <p:nvPr/>
          </p:nvSpPr>
          <p:spPr bwMode="auto">
            <a:xfrm>
              <a:off x="2719553" y="3420182"/>
              <a:ext cx="65512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80" name="Line 12"/>
            <p:cNvSpPr>
              <a:spLocks noChangeShapeType="1"/>
            </p:cNvSpPr>
            <p:nvPr/>
          </p:nvSpPr>
          <p:spPr bwMode="auto">
            <a:xfrm>
              <a:off x="4027749" y="3420182"/>
              <a:ext cx="65512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81" name="Line 12"/>
            <p:cNvSpPr>
              <a:spLocks noChangeShapeType="1"/>
            </p:cNvSpPr>
            <p:nvPr/>
          </p:nvSpPr>
          <p:spPr bwMode="auto">
            <a:xfrm>
              <a:off x="7579451" y="3420182"/>
              <a:ext cx="653069"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82" name="矩形 81"/>
            <p:cNvSpPr/>
            <p:nvPr/>
          </p:nvSpPr>
          <p:spPr bwMode="auto">
            <a:xfrm>
              <a:off x="8232520" y="3527135"/>
              <a:ext cx="655128" cy="420835"/>
            </a:xfrm>
            <a:prstGeom prst="rect">
              <a:avLst/>
            </a:prstGeom>
            <a:solidFill>
              <a:srgbClr val="FF9900"/>
            </a:solidFill>
            <a:ln w="9525" cap="flat" cmpd="sng" algn="ctr">
              <a:solidFill>
                <a:schemeClr val="tx1"/>
              </a:solidFill>
              <a:prstDash val="solid"/>
              <a:round/>
              <a:headEnd type="none" w="med" len="med"/>
              <a:tailEnd type="none" w="med" len="med"/>
            </a:ln>
            <a:effectLst/>
          </p:spPr>
          <p:txBody>
            <a:bodyPr/>
            <a:lstStyle/>
            <a:p>
              <a:endParaRPr lang="zh-CN" altLang="en-US" sz="1845" b="1">
                <a:solidFill>
                  <a:srgbClr val="000099"/>
                </a:solidFill>
                <a:latin typeface="+mn-lt"/>
                <a:ea typeface="+mn-ea"/>
              </a:endParaRPr>
            </a:p>
          </p:txBody>
        </p:sp>
        <p:sp>
          <p:nvSpPr>
            <p:cNvPr id="83" name="Text Box 100"/>
            <p:cNvSpPr txBox="1">
              <a:spLocks noChangeArrowheads="1"/>
            </p:cNvSpPr>
            <p:nvPr/>
          </p:nvSpPr>
          <p:spPr bwMode="auto">
            <a:xfrm>
              <a:off x="8179333" y="3532945"/>
              <a:ext cx="749141"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45" b="1" dirty="0">
                  <a:solidFill>
                    <a:srgbClr val="000099"/>
                  </a:solidFill>
                  <a:latin typeface="+mn-lt"/>
                  <a:ea typeface="+mn-ea"/>
                </a:rPr>
                <a:t>ACK</a:t>
              </a:r>
              <a:endParaRPr lang="en-US" altLang="zh-CN" sz="1845" b="1" dirty="0">
                <a:solidFill>
                  <a:srgbClr val="000099"/>
                </a:solidFill>
                <a:latin typeface="+mn-lt"/>
                <a:ea typeface="+mn-ea"/>
              </a:endParaRPr>
            </a:p>
          </p:txBody>
        </p:sp>
        <p:sp>
          <p:nvSpPr>
            <p:cNvPr id="85" name="Line 130"/>
            <p:cNvSpPr>
              <a:spLocks noChangeShapeType="1"/>
            </p:cNvSpPr>
            <p:nvPr/>
          </p:nvSpPr>
          <p:spPr bwMode="auto">
            <a:xfrm>
              <a:off x="2719553" y="3541080"/>
              <a:ext cx="0" cy="936992"/>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sp>
          <p:nvSpPr>
            <p:cNvPr id="92" name="Line 130"/>
            <p:cNvSpPr>
              <a:spLocks noChangeShapeType="1"/>
            </p:cNvSpPr>
            <p:nvPr/>
          </p:nvSpPr>
          <p:spPr bwMode="auto">
            <a:xfrm>
              <a:off x="4027749" y="3541080"/>
              <a:ext cx="0" cy="936992"/>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sz="1845" b="1">
                <a:solidFill>
                  <a:srgbClr val="000099"/>
                </a:solidFill>
                <a:latin typeface="+mn-lt"/>
                <a:ea typeface="+mn-ea"/>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9.1  </a:t>
            </a:r>
            <a:r>
              <a:rPr lang="zh-CN" altLang="zh-CN" dirty="0"/>
              <a:t>无线</a:t>
            </a:r>
            <a:r>
              <a:rPr lang="zh-CN" altLang="zh-CN" dirty="0" smtClean="0"/>
              <a:t>局域网</a:t>
            </a:r>
            <a:r>
              <a:rPr lang="en-US" altLang="zh-CN" dirty="0" smtClean="0"/>
              <a:t> WLAN</a:t>
            </a:r>
            <a:endParaRPr lang="zh-CN" altLang="en-US" dirty="0"/>
          </a:p>
        </p:txBody>
      </p:sp>
      <p:sp>
        <p:nvSpPr>
          <p:cNvPr id="2" name="内容占位符 1"/>
          <p:cNvSpPr>
            <a:spLocks noGrp="1"/>
          </p:cNvSpPr>
          <p:nvPr>
            <p:ph idx="1"/>
          </p:nvPr>
        </p:nvSpPr>
        <p:spPr/>
        <p:txBody>
          <a:bodyPr/>
          <a:lstStyle/>
          <a:p>
            <a:r>
              <a:rPr lang="en-US" altLang="zh-CN" dirty="0" smtClean="0">
                <a:hlinkClick r:id="rId1" tooltip="" action="ppaction://hlinksldjump"/>
              </a:rPr>
              <a:t>9.1.1  </a:t>
            </a:r>
            <a:r>
              <a:rPr lang="zh-CN" altLang="zh-CN" dirty="0">
                <a:hlinkClick r:id="rId1" tooltip="" action="ppaction://hlinksldjump"/>
              </a:rPr>
              <a:t>无线局域网的组成</a:t>
            </a:r>
            <a:endParaRPr lang="zh-CN" altLang="zh-CN" dirty="0"/>
          </a:p>
          <a:p>
            <a:r>
              <a:rPr lang="en-US" altLang="zh-CN" dirty="0">
                <a:hlinkClick r:id="rId2" tooltip="" action="ppaction://hlinksldjump"/>
              </a:rPr>
              <a:t>9.1.2  </a:t>
            </a:r>
            <a:r>
              <a:rPr lang="en-US" altLang="zh-CN" dirty="0" smtClean="0">
                <a:hlinkClick r:id="rId2" tooltip="" action="ppaction://hlinksldjump"/>
              </a:rPr>
              <a:t>802.11 </a:t>
            </a:r>
            <a:r>
              <a:rPr lang="zh-CN" altLang="zh-CN" dirty="0" smtClean="0">
                <a:hlinkClick r:id="rId2" tooltip="" action="ppaction://hlinksldjump"/>
              </a:rPr>
              <a:t>局域网</a:t>
            </a:r>
            <a:r>
              <a:rPr lang="zh-CN" altLang="zh-CN" dirty="0">
                <a:hlinkClick r:id="rId2" tooltip="" action="ppaction://hlinksldjump"/>
              </a:rPr>
              <a:t>的物理层</a:t>
            </a:r>
            <a:endParaRPr lang="zh-CN" altLang="zh-CN" dirty="0"/>
          </a:p>
          <a:p>
            <a:r>
              <a:rPr lang="en-US" altLang="zh-CN" dirty="0" smtClean="0">
                <a:hlinkClick r:id="rId3" tooltip="" action="ppaction://hlinksldjump"/>
              </a:rPr>
              <a:t>9.1.3  802.11 </a:t>
            </a:r>
            <a:r>
              <a:rPr lang="zh-CN" altLang="zh-CN" dirty="0" smtClean="0">
                <a:hlinkClick r:id="rId3" tooltip="" action="ppaction://hlinksldjump"/>
              </a:rPr>
              <a:t>局域网的</a:t>
            </a:r>
            <a:r>
              <a:rPr lang="en-US" altLang="zh-CN" dirty="0" smtClean="0">
                <a:hlinkClick r:id="rId3" tooltip="" action="ppaction://hlinksldjump"/>
              </a:rPr>
              <a:t> MAC </a:t>
            </a:r>
            <a:r>
              <a:rPr lang="zh-CN" altLang="zh-CN" dirty="0" smtClean="0">
                <a:hlinkClick r:id="rId3" tooltip="" action="ppaction://hlinksldjump"/>
              </a:rPr>
              <a:t>层</a:t>
            </a:r>
            <a:r>
              <a:rPr lang="zh-CN" altLang="zh-CN" dirty="0">
                <a:hlinkClick r:id="rId3" tooltip="" action="ppaction://hlinksldjump"/>
              </a:rPr>
              <a:t>协议</a:t>
            </a:r>
            <a:endParaRPr lang="zh-CN" altLang="zh-CN" dirty="0"/>
          </a:p>
          <a:p>
            <a:r>
              <a:rPr lang="en-US" altLang="zh-CN" dirty="0" smtClean="0">
                <a:hlinkClick r:id="rId4" tooltip="" action="ppaction://hlinksldjump"/>
              </a:rPr>
              <a:t>9.1.4  802.11 </a:t>
            </a:r>
            <a:r>
              <a:rPr lang="zh-CN" altLang="zh-CN" dirty="0" smtClean="0">
                <a:hlinkClick r:id="rId4" tooltip="" action="ppaction://hlinksldjump"/>
              </a:rPr>
              <a:t>局域网的</a:t>
            </a:r>
            <a:r>
              <a:rPr lang="en-US" altLang="zh-CN" dirty="0" smtClean="0">
                <a:hlinkClick r:id="rId4" tooltip="" action="ppaction://hlinksldjump"/>
              </a:rPr>
              <a:t> MAC </a:t>
            </a:r>
            <a:r>
              <a:rPr lang="zh-CN" altLang="zh-CN" dirty="0" smtClean="0">
                <a:hlinkClick r:id="rId4" tooltip="" action="ppaction://hlinksldjump"/>
              </a:rPr>
              <a:t>帧</a:t>
            </a:r>
            <a:endParaRPr lang="zh-CN" altLang="en-US" dirty="0"/>
          </a:p>
        </p:txBody>
      </p:sp>
      <p:pic>
        <p:nvPicPr>
          <p:cNvPr id="40963" name="图片 516100" descr="MCj04326750000[1]">
            <a:hlinkClick r:id="rId5" action="ppaction://hlinksldjump"/>
          </p:cNvPr>
          <p:cNvPicPr>
            <a:picLocks noChangeAspect="1"/>
          </p:cNvPicPr>
          <p:nvPr/>
        </p:nvPicPr>
        <p:blipFill>
          <a:blip r:embed="rId6"/>
          <a:stretch>
            <a:fillRect/>
          </a:stretch>
        </p:blipFill>
        <p:spPr>
          <a:xfrm>
            <a:off x="8027988" y="5741988"/>
            <a:ext cx="1116012" cy="1116012"/>
          </a:xfrm>
          <a:prstGeom prst="rect">
            <a:avLst/>
          </a:prstGeom>
          <a:noFill/>
          <a:ln w="9525">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endParaRPr lang="zh-CN" altLang="en-US" dirty="0"/>
          </a:p>
        </p:txBody>
      </p:sp>
      <p:sp>
        <p:nvSpPr>
          <p:cNvPr id="2" name="内容占位符 1"/>
          <p:cNvSpPr>
            <a:spLocks noGrp="1"/>
          </p:cNvSpPr>
          <p:nvPr>
            <p:ph idx="1"/>
          </p:nvPr>
        </p:nvSpPr>
        <p:spPr/>
        <p:txBody>
          <a:bodyPr/>
          <a:lstStyle/>
          <a:p>
            <a:r>
              <a:rPr lang="zh-CN" altLang="zh-CN" dirty="0"/>
              <a:t>使用</a:t>
            </a:r>
            <a:r>
              <a:rPr lang="en-US" altLang="zh-CN" dirty="0"/>
              <a:t>RTS</a:t>
            </a:r>
            <a:r>
              <a:rPr lang="zh-CN" altLang="zh-CN" dirty="0"/>
              <a:t>帧和</a:t>
            </a:r>
            <a:r>
              <a:rPr lang="en-US" altLang="zh-CN" dirty="0"/>
              <a:t>CTS</a:t>
            </a:r>
            <a:r>
              <a:rPr lang="zh-CN" altLang="zh-CN" dirty="0"/>
              <a:t>帧会使整个网络的通信效率有所下降</a:t>
            </a:r>
            <a:r>
              <a:rPr lang="zh-CN" altLang="zh-CN" dirty="0" smtClean="0"/>
              <a:t>。</a:t>
            </a:r>
            <a:r>
              <a:rPr lang="zh-CN" altLang="en-US" dirty="0"/>
              <a:t>但</a:t>
            </a:r>
            <a:r>
              <a:rPr lang="zh-CN" altLang="zh-CN" dirty="0" smtClean="0"/>
              <a:t>与数据帧相比</a:t>
            </a:r>
            <a:r>
              <a:rPr lang="zh-CN" altLang="en-US" dirty="0" smtClean="0"/>
              <a:t>，</a:t>
            </a:r>
            <a:r>
              <a:rPr lang="zh-CN" altLang="zh-CN" dirty="0" smtClean="0"/>
              <a:t>开销</a:t>
            </a:r>
            <a:r>
              <a:rPr lang="zh-CN" altLang="zh-CN" dirty="0"/>
              <a:t>不算大</a:t>
            </a:r>
            <a:r>
              <a:rPr lang="zh-CN" altLang="zh-CN" dirty="0" smtClean="0"/>
              <a:t>。</a:t>
            </a:r>
            <a:endParaRPr lang="en-US" altLang="zh-CN" dirty="0" smtClean="0"/>
          </a:p>
          <a:p>
            <a:r>
              <a:rPr lang="zh-CN" altLang="zh-CN" dirty="0" smtClean="0"/>
              <a:t>相反</a:t>
            </a:r>
            <a:r>
              <a:rPr lang="zh-CN" altLang="zh-CN" dirty="0"/>
              <a:t>，若不使用这种控制帧，则一旦发生碰撞而导致数据帧重发，则浪费的时间就更多</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endParaRPr lang="zh-CN" altLang="en-US" dirty="0"/>
          </a:p>
        </p:txBody>
      </p:sp>
      <p:sp>
        <p:nvSpPr>
          <p:cNvPr id="2" name="内容占位符 1"/>
          <p:cNvSpPr>
            <a:spLocks noGrp="1"/>
          </p:cNvSpPr>
          <p:nvPr>
            <p:ph idx="1"/>
          </p:nvPr>
        </p:nvSpPr>
        <p:spPr/>
        <p:txBody>
          <a:bodyPr/>
          <a:lstStyle/>
          <a:p>
            <a:r>
              <a:rPr lang="zh-CN" altLang="zh-CN" dirty="0" smtClean="0"/>
              <a:t>虽然如此</a:t>
            </a:r>
            <a:r>
              <a:rPr lang="zh-CN" altLang="zh-CN" dirty="0"/>
              <a:t>，协议还是设有三种情况供</a:t>
            </a:r>
            <a:r>
              <a:rPr lang="zh-CN" altLang="zh-CN" dirty="0" smtClean="0"/>
              <a:t>用户选择</a:t>
            </a:r>
            <a:r>
              <a:rPr lang="zh-CN" altLang="en-US" dirty="0" smtClean="0"/>
              <a:t>：</a:t>
            </a:r>
            <a:endParaRPr lang="zh-CN" altLang="zh-CN" dirty="0"/>
          </a:p>
          <a:p>
            <a:pPr lvl="1"/>
            <a:r>
              <a:rPr lang="en-US" altLang="zh-CN" dirty="0">
                <a:solidFill>
                  <a:srgbClr val="0000FF"/>
                </a:solidFill>
              </a:rPr>
              <a:t>(1) </a:t>
            </a:r>
            <a:r>
              <a:rPr lang="zh-CN" altLang="zh-CN" dirty="0">
                <a:solidFill>
                  <a:srgbClr val="0000FF"/>
                </a:solidFill>
              </a:rPr>
              <a:t>使用</a:t>
            </a:r>
            <a:r>
              <a:rPr lang="en-US" altLang="zh-CN" dirty="0">
                <a:solidFill>
                  <a:srgbClr val="0000FF"/>
                </a:solidFill>
              </a:rPr>
              <a:t>RTS</a:t>
            </a:r>
            <a:r>
              <a:rPr lang="zh-CN" altLang="zh-CN" dirty="0">
                <a:solidFill>
                  <a:srgbClr val="0000FF"/>
                </a:solidFill>
              </a:rPr>
              <a:t>帧和</a:t>
            </a:r>
            <a:r>
              <a:rPr lang="en-US" altLang="zh-CN" dirty="0">
                <a:solidFill>
                  <a:srgbClr val="0000FF"/>
                </a:solidFill>
              </a:rPr>
              <a:t>CTS</a:t>
            </a:r>
            <a:r>
              <a:rPr lang="zh-CN" altLang="zh-CN" dirty="0">
                <a:solidFill>
                  <a:srgbClr val="0000FF"/>
                </a:solidFill>
              </a:rPr>
              <a:t>帧；</a:t>
            </a:r>
            <a:endParaRPr lang="zh-CN" altLang="zh-CN" dirty="0">
              <a:solidFill>
                <a:srgbClr val="0000FF"/>
              </a:solidFill>
            </a:endParaRPr>
          </a:p>
          <a:p>
            <a:pPr lvl="1"/>
            <a:r>
              <a:rPr lang="en-US" altLang="zh-CN" dirty="0">
                <a:solidFill>
                  <a:srgbClr val="0000FF"/>
                </a:solidFill>
              </a:rPr>
              <a:t>(2) </a:t>
            </a:r>
            <a:r>
              <a:rPr lang="zh-CN" altLang="zh-CN" dirty="0">
                <a:solidFill>
                  <a:srgbClr val="0000FF"/>
                </a:solidFill>
              </a:rPr>
              <a:t>只有当数据帧的长度超过某一数值时才使用</a:t>
            </a:r>
            <a:r>
              <a:rPr lang="en-US" altLang="zh-CN" dirty="0">
                <a:solidFill>
                  <a:srgbClr val="0000FF"/>
                </a:solidFill>
              </a:rPr>
              <a:t>RTS</a:t>
            </a:r>
            <a:r>
              <a:rPr lang="zh-CN" altLang="zh-CN" dirty="0">
                <a:solidFill>
                  <a:srgbClr val="0000FF"/>
                </a:solidFill>
              </a:rPr>
              <a:t>帧和</a:t>
            </a:r>
            <a:r>
              <a:rPr lang="en-US" altLang="zh-CN" dirty="0">
                <a:solidFill>
                  <a:srgbClr val="0000FF"/>
                </a:solidFill>
              </a:rPr>
              <a:t>CTS</a:t>
            </a:r>
            <a:r>
              <a:rPr lang="zh-CN" altLang="zh-CN" dirty="0">
                <a:solidFill>
                  <a:srgbClr val="0000FF"/>
                </a:solidFill>
              </a:rPr>
              <a:t>帧（显然，当数据帧本身就很短时，再使用</a:t>
            </a:r>
            <a:r>
              <a:rPr lang="en-US" altLang="zh-CN" dirty="0">
                <a:solidFill>
                  <a:srgbClr val="0000FF"/>
                </a:solidFill>
              </a:rPr>
              <a:t>RTS</a:t>
            </a:r>
            <a:r>
              <a:rPr lang="zh-CN" altLang="zh-CN" dirty="0">
                <a:solidFill>
                  <a:srgbClr val="0000FF"/>
                </a:solidFill>
              </a:rPr>
              <a:t>帧和</a:t>
            </a:r>
            <a:r>
              <a:rPr lang="en-US" altLang="zh-CN" dirty="0">
                <a:solidFill>
                  <a:srgbClr val="0000FF"/>
                </a:solidFill>
              </a:rPr>
              <a:t>CTS</a:t>
            </a:r>
            <a:r>
              <a:rPr lang="zh-CN" altLang="zh-CN" dirty="0">
                <a:solidFill>
                  <a:srgbClr val="0000FF"/>
                </a:solidFill>
              </a:rPr>
              <a:t>帧只能增加开销）；</a:t>
            </a:r>
            <a:endParaRPr lang="zh-CN" altLang="zh-CN" dirty="0">
              <a:solidFill>
                <a:srgbClr val="0000FF"/>
              </a:solidFill>
            </a:endParaRPr>
          </a:p>
          <a:p>
            <a:pPr lvl="1"/>
            <a:r>
              <a:rPr lang="en-US" altLang="zh-CN" dirty="0">
                <a:solidFill>
                  <a:srgbClr val="0000FF"/>
                </a:solidFill>
              </a:rPr>
              <a:t>(3) </a:t>
            </a:r>
            <a:r>
              <a:rPr lang="zh-CN" altLang="zh-CN" dirty="0">
                <a:solidFill>
                  <a:srgbClr val="0000FF"/>
                </a:solidFill>
              </a:rPr>
              <a:t>不使用</a:t>
            </a:r>
            <a:r>
              <a:rPr lang="en-US" altLang="zh-CN" dirty="0">
                <a:solidFill>
                  <a:srgbClr val="0000FF"/>
                </a:solidFill>
              </a:rPr>
              <a:t>RTS</a:t>
            </a:r>
            <a:r>
              <a:rPr lang="zh-CN" altLang="zh-CN" dirty="0">
                <a:solidFill>
                  <a:srgbClr val="0000FF"/>
                </a:solidFill>
              </a:rPr>
              <a:t>帧和</a:t>
            </a:r>
            <a:r>
              <a:rPr lang="en-US" altLang="zh-CN" dirty="0">
                <a:solidFill>
                  <a:srgbClr val="0000FF"/>
                </a:solidFill>
              </a:rPr>
              <a:t>CTS</a:t>
            </a:r>
            <a:r>
              <a:rPr lang="zh-CN" altLang="zh-CN" dirty="0">
                <a:solidFill>
                  <a:srgbClr val="0000FF"/>
                </a:solidFill>
              </a:rPr>
              <a:t>帧。</a:t>
            </a:r>
            <a:endParaRPr lang="zh-CN" altLang="zh-CN" dirty="0">
              <a:solidFill>
                <a:srgbClr val="0000FF"/>
              </a:solidFill>
            </a:endParaRPr>
          </a:p>
          <a:p>
            <a:r>
              <a:rPr lang="zh-CN" altLang="zh-CN" dirty="0" smtClean="0">
                <a:solidFill>
                  <a:srgbClr val="FF0000"/>
                </a:solidFill>
              </a:rPr>
              <a:t>虽然</a:t>
            </a:r>
            <a:r>
              <a:rPr lang="zh-CN" altLang="zh-CN" dirty="0">
                <a:solidFill>
                  <a:srgbClr val="FF0000"/>
                </a:solidFill>
              </a:rPr>
              <a:t>协议经过了精心设计，但碰撞仍然会发生。</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CSMA/CA</a:t>
            </a:r>
            <a:r>
              <a:rPr lang="zh-CN" altLang="zh-CN" dirty="0"/>
              <a:t>协议的基本流程图</a:t>
            </a:r>
            <a:endParaRPr lang="zh-CN" altLang="en-US" dirty="0"/>
          </a:p>
        </p:txBody>
      </p:sp>
      <p:grpSp>
        <p:nvGrpSpPr>
          <p:cNvPr id="66" name="组合 65"/>
          <p:cNvGrpSpPr/>
          <p:nvPr/>
        </p:nvGrpSpPr>
        <p:grpSpPr>
          <a:xfrm>
            <a:off x="764634" y="1299177"/>
            <a:ext cx="7928440" cy="5120859"/>
            <a:chOff x="468313" y="404813"/>
            <a:chExt cx="8240712" cy="6310231"/>
          </a:xfrm>
        </p:grpSpPr>
        <p:sp>
          <p:nvSpPr>
            <p:cNvPr id="5" name="AutoShape 6"/>
            <p:cNvSpPr>
              <a:spLocks noChangeArrowheads="1"/>
            </p:cNvSpPr>
            <p:nvPr/>
          </p:nvSpPr>
          <p:spPr bwMode="auto">
            <a:xfrm>
              <a:off x="6010275" y="908050"/>
              <a:ext cx="576263" cy="215900"/>
            </a:xfrm>
            <a:prstGeom prst="flowChartProcess">
              <a:avLst/>
            </a:prstGeom>
            <a:solidFill>
              <a:srgbClr val="F8F8F8"/>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75" b="1" i="1">
                  <a:latin typeface="Times New Roman" panose="02020603050405020304" pitchFamily="18" charset="0"/>
                </a:rPr>
                <a:t>i </a:t>
              </a:r>
              <a:r>
                <a:rPr lang="en-US" altLang="zh-CN" sz="1475" b="1">
                  <a:latin typeface="Times New Roman" panose="02020603050405020304" pitchFamily="18" charset="0"/>
                </a:rPr>
                <a:t>=</a:t>
              </a:r>
              <a:r>
                <a:rPr lang="en-US" altLang="zh-CN" sz="1475" b="1" i="1">
                  <a:latin typeface="Times New Roman" panose="02020603050405020304" pitchFamily="18" charset="0"/>
                </a:rPr>
                <a:t> </a:t>
              </a:r>
              <a:r>
                <a:rPr lang="en-US" altLang="zh-CN" sz="1475" b="1">
                  <a:latin typeface="Times New Roman" panose="02020603050405020304" pitchFamily="18" charset="0"/>
                </a:rPr>
                <a:t>0</a:t>
              </a:r>
              <a:endParaRPr lang="en-US" altLang="zh-CN" sz="1475" b="1">
                <a:latin typeface="Times New Roman" panose="02020603050405020304" pitchFamily="18" charset="0"/>
              </a:endParaRPr>
            </a:p>
          </p:txBody>
        </p:sp>
        <p:sp>
          <p:nvSpPr>
            <p:cNvPr id="6" name="AutoShape 8"/>
            <p:cNvSpPr>
              <a:spLocks noChangeArrowheads="1"/>
            </p:cNvSpPr>
            <p:nvPr/>
          </p:nvSpPr>
          <p:spPr bwMode="auto">
            <a:xfrm>
              <a:off x="6192838" y="1693863"/>
              <a:ext cx="215900" cy="215900"/>
            </a:xfrm>
            <a:prstGeom prst="flowChartDecision">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p>
          </p:txBody>
        </p:sp>
        <p:cxnSp>
          <p:nvCxnSpPr>
            <p:cNvPr id="7" name="AutoShape 10"/>
            <p:cNvCxnSpPr>
              <a:cxnSpLocks noChangeShapeType="1"/>
              <a:stCxn id="5" idx="2"/>
              <a:endCxn id="6" idx="0"/>
            </p:cNvCxnSpPr>
            <p:nvPr/>
          </p:nvCxnSpPr>
          <p:spPr bwMode="auto">
            <a:xfrm>
              <a:off x="6299200" y="1123950"/>
              <a:ext cx="1588" cy="56991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3"/>
            <p:cNvCxnSpPr>
              <a:cxnSpLocks noChangeShapeType="1"/>
              <a:stCxn id="6" idx="1"/>
            </p:cNvCxnSpPr>
            <p:nvPr/>
          </p:nvCxnSpPr>
          <p:spPr bwMode="auto">
            <a:xfrm rot="10800000" flipH="1">
              <a:off x="6192838" y="1412875"/>
              <a:ext cx="106362" cy="388938"/>
            </a:xfrm>
            <a:prstGeom prst="bentConnector4">
              <a:avLst>
                <a:gd name="adj1" fmla="val -632838"/>
                <a:gd name="adj2" fmla="val 99995"/>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14"/>
            <p:cNvSpPr>
              <a:spLocks noChangeArrowheads="1"/>
            </p:cNvSpPr>
            <p:nvPr/>
          </p:nvSpPr>
          <p:spPr bwMode="auto">
            <a:xfrm>
              <a:off x="7307263" y="1412875"/>
              <a:ext cx="1081087" cy="431800"/>
            </a:xfrm>
            <a:prstGeom prst="flowChartDocumen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t>信道空闲</a:t>
              </a:r>
              <a:r>
                <a:rPr lang="en-US" altLang="zh-CN" sz="1475" b="1">
                  <a:latin typeface="Times New Roman" panose="02020603050405020304" pitchFamily="18" charset="0"/>
                </a:rPr>
                <a:t>?</a:t>
              </a:r>
              <a:endParaRPr lang="en-US" altLang="zh-CN" sz="1475" b="1">
                <a:latin typeface="Times New Roman" panose="02020603050405020304" pitchFamily="18" charset="0"/>
              </a:endParaRPr>
            </a:p>
          </p:txBody>
        </p:sp>
        <p:cxnSp>
          <p:nvCxnSpPr>
            <p:cNvPr id="10" name="AutoShape 16"/>
            <p:cNvCxnSpPr>
              <a:cxnSpLocks noChangeShapeType="1"/>
              <a:stCxn id="6" idx="2"/>
            </p:cNvCxnSpPr>
            <p:nvPr/>
          </p:nvCxnSpPr>
          <p:spPr bwMode="auto">
            <a:xfrm flipH="1">
              <a:off x="6299200" y="1909763"/>
              <a:ext cx="1588" cy="15081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utoShape 17"/>
            <p:cNvSpPr>
              <a:spLocks noChangeArrowheads="1"/>
            </p:cNvSpPr>
            <p:nvPr/>
          </p:nvSpPr>
          <p:spPr bwMode="auto">
            <a:xfrm>
              <a:off x="5724525" y="2060575"/>
              <a:ext cx="1150938" cy="360363"/>
            </a:xfrm>
            <a:prstGeom prst="flowChartProcess">
              <a:avLst/>
            </a:prstGeom>
            <a:solidFill>
              <a:srgbClr val="F8F8F8"/>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latin typeface="Times New Roman" panose="02020603050405020304" pitchFamily="18" charset="0"/>
                </a:rPr>
                <a:t>等待 </a:t>
              </a:r>
              <a:r>
                <a:rPr lang="en-US" altLang="zh-CN" sz="1475" b="1">
                  <a:latin typeface="Times New Roman" panose="02020603050405020304" pitchFamily="18" charset="0"/>
                </a:rPr>
                <a:t>DIFS</a:t>
              </a:r>
              <a:endParaRPr lang="en-US" altLang="zh-CN" sz="1475" b="1">
                <a:latin typeface="Times New Roman" panose="02020603050405020304" pitchFamily="18" charset="0"/>
              </a:endParaRPr>
            </a:p>
          </p:txBody>
        </p:sp>
        <p:sp>
          <p:nvSpPr>
            <p:cNvPr id="12" name="AutoShape 18"/>
            <p:cNvSpPr>
              <a:spLocks noChangeArrowheads="1"/>
            </p:cNvSpPr>
            <p:nvPr/>
          </p:nvSpPr>
          <p:spPr bwMode="auto">
            <a:xfrm>
              <a:off x="5722938" y="2636838"/>
              <a:ext cx="1150937" cy="360362"/>
            </a:xfrm>
            <a:prstGeom prst="flowChartProcess">
              <a:avLst/>
            </a:prstGeom>
            <a:solidFill>
              <a:srgbClr val="F8F8F8"/>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latin typeface="Times New Roman" panose="02020603050405020304" pitchFamily="18" charset="0"/>
                </a:rPr>
                <a:t>发送 </a:t>
              </a:r>
              <a:r>
                <a:rPr lang="en-US" altLang="zh-CN" sz="1475" b="1">
                  <a:latin typeface="Times New Roman" panose="02020603050405020304" pitchFamily="18" charset="0"/>
                </a:rPr>
                <a:t>RTS</a:t>
              </a:r>
              <a:endParaRPr lang="en-US" altLang="zh-CN" sz="1475" b="1">
                <a:latin typeface="Times New Roman" panose="02020603050405020304" pitchFamily="18" charset="0"/>
              </a:endParaRPr>
            </a:p>
          </p:txBody>
        </p:sp>
        <p:cxnSp>
          <p:nvCxnSpPr>
            <p:cNvPr id="13" name="AutoShape 19"/>
            <p:cNvCxnSpPr>
              <a:cxnSpLocks noChangeShapeType="1"/>
              <a:endCxn id="12" idx="0"/>
            </p:cNvCxnSpPr>
            <p:nvPr/>
          </p:nvCxnSpPr>
          <p:spPr bwMode="auto">
            <a:xfrm flipH="1">
              <a:off x="6299200" y="2414588"/>
              <a:ext cx="1588" cy="222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20"/>
            <p:cNvSpPr>
              <a:spLocks noChangeArrowheads="1"/>
            </p:cNvSpPr>
            <p:nvPr/>
          </p:nvSpPr>
          <p:spPr bwMode="auto">
            <a:xfrm>
              <a:off x="5722938" y="3213100"/>
              <a:ext cx="1150937" cy="360363"/>
            </a:xfrm>
            <a:prstGeom prst="flowChartProcess">
              <a:avLst/>
            </a:prstGeom>
            <a:solidFill>
              <a:srgbClr val="F8F8F8"/>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latin typeface="Times New Roman" panose="02020603050405020304" pitchFamily="18" charset="0"/>
                </a:rPr>
                <a:t>计时器置位</a:t>
              </a:r>
              <a:endParaRPr lang="zh-CN" altLang="en-US" sz="1475" b="1">
                <a:latin typeface="Times New Roman" panose="02020603050405020304" pitchFamily="18" charset="0"/>
              </a:endParaRPr>
            </a:p>
          </p:txBody>
        </p:sp>
        <p:cxnSp>
          <p:nvCxnSpPr>
            <p:cNvPr id="15" name="AutoShape 21"/>
            <p:cNvCxnSpPr>
              <a:cxnSpLocks noChangeShapeType="1"/>
            </p:cNvCxnSpPr>
            <p:nvPr/>
          </p:nvCxnSpPr>
          <p:spPr bwMode="auto">
            <a:xfrm flipH="1">
              <a:off x="6299200" y="2990850"/>
              <a:ext cx="1588" cy="222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AutoShape 22"/>
            <p:cNvSpPr>
              <a:spLocks noChangeArrowheads="1"/>
            </p:cNvSpPr>
            <p:nvPr/>
          </p:nvSpPr>
          <p:spPr bwMode="auto">
            <a:xfrm>
              <a:off x="6188075" y="3794125"/>
              <a:ext cx="215900" cy="215900"/>
            </a:xfrm>
            <a:prstGeom prst="flowChartDecision">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p>
          </p:txBody>
        </p:sp>
        <p:cxnSp>
          <p:nvCxnSpPr>
            <p:cNvPr id="17" name="AutoShape 23"/>
            <p:cNvCxnSpPr>
              <a:cxnSpLocks noChangeShapeType="1"/>
            </p:cNvCxnSpPr>
            <p:nvPr/>
          </p:nvCxnSpPr>
          <p:spPr bwMode="auto">
            <a:xfrm flipH="1">
              <a:off x="6299200" y="3567113"/>
              <a:ext cx="1588" cy="222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24"/>
            <p:cNvCxnSpPr>
              <a:cxnSpLocks noChangeShapeType="1"/>
            </p:cNvCxnSpPr>
            <p:nvPr/>
          </p:nvCxnSpPr>
          <p:spPr bwMode="auto">
            <a:xfrm flipH="1">
              <a:off x="6292850" y="4011613"/>
              <a:ext cx="1588" cy="222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utoShape 25"/>
            <p:cNvSpPr>
              <a:spLocks noChangeArrowheads="1"/>
            </p:cNvSpPr>
            <p:nvPr/>
          </p:nvSpPr>
          <p:spPr bwMode="auto">
            <a:xfrm>
              <a:off x="5722938" y="4221163"/>
              <a:ext cx="1150937" cy="360362"/>
            </a:xfrm>
            <a:prstGeom prst="flowChartProcess">
              <a:avLst/>
            </a:prstGeom>
            <a:solidFill>
              <a:srgbClr val="F8F8F8"/>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latin typeface="Times New Roman" panose="02020603050405020304" pitchFamily="18" charset="0"/>
                </a:rPr>
                <a:t>等待 </a:t>
              </a:r>
              <a:r>
                <a:rPr lang="en-US" altLang="zh-CN" sz="1475" b="1">
                  <a:latin typeface="Times New Roman" panose="02020603050405020304" pitchFamily="18" charset="0"/>
                </a:rPr>
                <a:t>SIFS</a:t>
              </a:r>
              <a:endParaRPr lang="en-US" altLang="zh-CN" sz="1475" b="1">
                <a:latin typeface="Times New Roman" panose="02020603050405020304" pitchFamily="18" charset="0"/>
              </a:endParaRPr>
            </a:p>
          </p:txBody>
        </p:sp>
        <p:cxnSp>
          <p:nvCxnSpPr>
            <p:cNvPr id="20" name="AutoShape 26"/>
            <p:cNvCxnSpPr>
              <a:cxnSpLocks noChangeShapeType="1"/>
            </p:cNvCxnSpPr>
            <p:nvPr/>
          </p:nvCxnSpPr>
          <p:spPr bwMode="auto">
            <a:xfrm flipH="1">
              <a:off x="6299200" y="4575175"/>
              <a:ext cx="1588" cy="222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AutoShape 27"/>
            <p:cNvSpPr>
              <a:spLocks noChangeArrowheads="1"/>
            </p:cNvSpPr>
            <p:nvPr/>
          </p:nvSpPr>
          <p:spPr bwMode="auto">
            <a:xfrm>
              <a:off x="5722938" y="4797425"/>
              <a:ext cx="1150937" cy="360363"/>
            </a:xfrm>
            <a:prstGeom prst="flowChartProcess">
              <a:avLst/>
            </a:prstGeom>
            <a:solidFill>
              <a:srgbClr val="F8F8F8"/>
            </a:solidFill>
            <a:ln w="38100" cmpd="dbl">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latin typeface="Times New Roman" panose="02020603050405020304" pitchFamily="18" charset="0"/>
                </a:rPr>
                <a:t>发送数据帧</a:t>
              </a:r>
              <a:endParaRPr lang="zh-CN" altLang="en-US" sz="1475" b="1">
                <a:latin typeface="Times New Roman" panose="02020603050405020304" pitchFamily="18" charset="0"/>
              </a:endParaRPr>
            </a:p>
          </p:txBody>
        </p:sp>
        <p:cxnSp>
          <p:nvCxnSpPr>
            <p:cNvPr id="22" name="AutoShape 28"/>
            <p:cNvCxnSpPr>
              <a:cxnSpLocks noChangeShapeType="1"/>
            </p:cNvCxnSpPr>
            <p:nvPr/>
          </p:nvCxnSpPr>
          <p:spPr bwMode="auto">
            <a:xfrm flipH="1">
              <a:off x="6299200" y="5151438"/>
              <a:ext cx="1588" cy="222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AutoShape 29"/>
            <p:cNvSpPr>
              <a:spLocks noChangeArrowheads="1"/>
            </p:cNvSpPr>
            <p:nvPr/>
          </p:nvSpPr>
          <p:spPr bwMode="auto">
            <a:xfrm>
              <a:off x="5722938" y="5373688"/>
              <a:ext cx="1150937" cy="360362"/>
            </a:xfrm>
            <a:prstGeom prst="flowChartProcess">
              <a:avLst/>
            </a:prstGeom>
            <a:solidFill>
              <a:srgbClr val="F8F8F8"/>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latin typeface="Times New Roman" panose="02020603050405020304" pitchFamily="18" charset="0"/>
                </a:rPr>
                <a:t>计时器置位</a:t>
              </a:r>
              <a:endParaRPr lang="zh-CN" altLang="en-US" sz="1475" b="1">
                <a:latin typeface="Times New Roman" panose="02020603050405020304" pitchFamily="18" charset="0"/>
              </a:endParaRPr>
            </a:p>
          </p:txBody>
        </p:sp>
        <p:sp>
          <p:nvSpPr>
            <p:cNvPr id="24" name="AutoShape 30"/>
            <p:cNvSpPr>
              <a:spLocks noChangeArrowheads="1"/>
            </p:cNvSpPr>
            <p:nvPr/>
          </p:nvSpPr>
          <p:spPr bwMode="auto">
            <a:xfrm>
              <a:off x="6181725" y="5969000"/>
              <a:ext cx="215900" cy="215900"/>
            </a:xfrm>
            <a:prstGeom prst="flowChartDecision">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p>
          </p:txBody>
        </p:sp>
        <p:cxnSp>
          <p:nvCxnSpPr>
            <p:cNvPr id="25" name="AutoShape 31"/>
            <p:cNvCxnSpPr>
              <a:cxnSpLocks noChangeShapeType="1"/>
            </p:cNvCxnSpPr>
            <p:nvPr/>
          </p:nvCxnSpPr>
          <p:spPr bwMode="auto">
            <a:xfrm flipH="1">
              <a:off x="6292850" y="5741988"/>
              <a:ext cx="1588" cy="222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2"/>
            <p:cNvCxnSpPr>
              <a:cxnSpLocks noChangeShapeType="1"/>
            </p:cNvCxnSpPr>
            <p:nvPr/>
          </p:nvCxnSpPr>
          <p:spPr bwMode="auto">
            <a:xfrm flipH="1">
              <a:off x="6286500" y="6186488"/>
              <a:ext cx="1588" cy="222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33"/>
            <p:cNvSpPr>
              <a:spLocks noChangeArrowheads="1"/>
            </p:cNvSpPr>
            <p:nvPr/>
          </p:nvSpPr>
          <p:spPr bwMode="auto">
            <a:xfrm>
              <a:off x="6135688" y="6410325"/>
              <a:ext cx="287337" cy="287338"/>
            </a:xfrm>
            <a:prstGeom prst="ellipse">
              <a:avLst/>
            </a:prstGeom>
            <a:solidFill>
              <a:srgbClr val="5F5F5F"/>
            </a:solidFill>
            <a:ln w="57150" cmpd="thinThick">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p>
          </p:txBody>
        </p:sp>
        <p:sp>
          <p:nvSpPr>
            <p:cNvPr id="28" name="AutoShape 34"/>
            <p:cNvSpPr>
              <a:spLocks noChangeArrowheads="1"/>
            </p:cNvSpPr>
            <p:nvPr/>
          </p:nvSpPr>
          <p:spPr bwMode="auto">
            <a:xfrm>
              <a:off x="3405188" y="5908675"/>
              <a:ext cx="1150937" cy="360363"/>
            </a:xfrm>
            <a:prstGeom prst="flowChartProcess">
              <a:avLst/>
            </a:prstGeom>
            <a:solidFill>
              <a:srgbClr val="F8F8F8"/>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75" b="1" i="1">
                  <a:latin typeface="Times New Roman" panose="02020603050405020304" pitchFamily="18" charset="0"/>
                </a:rPr>
                <a:t>i </a:t>
              </a:r>
              <a:r>
                <a:rPr lang="en-US" altLang="zh-CN" sz="1475" b="1">
                  <a:latin typeface="Times New Roman" panose="02020603050405020304" pitchFamily="18" charset="0"/>
                </a:rPr>
                <a:t>= </a:t>
              </a:r>
              <a:r>
                <a:rPr lang="en-US" altLang="zh-CN" sz="1475" b="1" i="1">
                  <a:latin typeface="Times New Roman" panose="02020603050405020304" pitchFamily="18" charset="0"/>
                </a:rPr>
                <a:t>i</a:t>
              </a:r>
              <a:r>
                <a:rPr lang="en-US" altLang="zh-CN" sz="1475" b="1">
                  <a:latin typeface="Times New Roman" panose="02020603050405020304" pitchFamily="18" charset="0"/>
                </a:rPr>
                <a:t> + 1</a:t>
              </a:r>
              <a:endParaRPr lang="en-US" altLang="zh-CN" sz="1475" b="1">
                <a:latin typeface="Times New Roman" panose="02020603050405020304" pitchFamily="18" charset="0"/>
              </a:endParaRPr>
            </a:p>
          </p:txBody>
        </p:sp>
        <p:sp>
          <p:nvSpPr>
            <p:cNvPr id="29" name="AutoShape 35"/>
            <p:cNvSpPr>
              <a:spLocks noChangeArrowheads="1"/>
            </p:cNvSpPr>
            <p:nvPr/>
          </p:nvSpPr>
          <p:spPr bwMode="auto">
            <a:xfrm>
              <a:off x="7307263" y="3357563"/>
              <a:ext cx="1081087" cy="647700"/>
            </a:xfrm>
            <a:prstGeom prst="flowChartDocumen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t>超时之前</a:t>
              </a:r>
              <a:endParaRPr lang="zh-CN" altLang="en-US" sz="1475" b="1"/>
            </a:p>
            <a:p>
              <a:pPr algn="ctr"/>
              <a:r>
                <a:rPr lang="zh-CN" altLang="en-US" sz="1475" b="1"/>
                <a:t>收到 </a:t>
              </a:r>
              <a:r>
                <a:rPr lang="en-US" altLang="zh-CN" sz="1475" b="1">
                  <a:latin typeface="Times New Roman" panose="02020603050405020304" pitchFamily="18" charset="0"/>
                </a:rPr>
                <a:t>CTS?</a:t>
              </a:r>
              <a:endParaRPr lang="en-US" altLang="zh-CN" sz="1475" b="1">
                <a:latin typeface="Times New Roman" panose="02020603050405020304" pitchFamily="18" charset="0"/>
              </a:endParaRPr>
            </a:p>
          </p:txBody>
        </p:sp>
        <p:sp>
          <p:nvSpPr>
            <p:cNvPr id="30" name="AutoShape 36"/>
            <p:cNvSpPr>
              <a:spLocks noChangeArrowheads="1"/>
            </p:cNvSpPr>
            <p:nvPr/>
          </p:nvSpPr>
          <p:spPr bwMode="auto">
            <a:xfrm>
              <a:off x="7307263" y="5589588"/>
              <a:ext cx="1081087" cy="647700"/>
            </a:xfrm>
            <a:prstGeom prst="flowChartDocumen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t>超时之前</a:t>
              </a:r>
              <a:endParaRPr lang="zh-CN" altLang="en-US" sz="1475" b="1"/>
            </a:p>
            <a:p>
              <a:pPr algn="ctr"/>
              <a:r>
                <a:rPr lang="zh-CN" altLang="en-US" sz="1475" b="1"/>
                <a:t>收到 </a:t>
              </a:r>
              <a:r>
                <a:rPr lang="en-US" altLang="zh-CN" sz="1475" b="1">
                  <a:latin typeface="Times New Roman" panose="02020603050405020304" pitchFamily="18" charset="0"/>
                </a:rPr>
                <a:t>ACK?</a:t>
              </a:r>
              <a:endParaRPr lang="en-US" altLang="zh-CN" sz="1475" b="1">
                <a:latin typeface="Times New Roman" panose="02020603050405020304" pitchFamily="18" charset="0"/>
              </a:endParaRPr>
            </a:p>
          </p:txBody>
        </p:sp>
        <p:cxnSp>
          <p:nvCxnSpPr>
            <p:cNvPr id="31" name="AutoShape 37"/>
            <p:cNvCxnSpPr>
              <a:cxnSpLocks noChangeShapeType="1"/>
              <a:stCxn id="24" idx="1"/>
            </p:cNvCxnSpPr>
            <p:nvPr/>
          </p:nvCxnSpPr>
          <p:spPr bwMode="auto">
            <a:xfrm flipH="1">
              <a:off x="4564063" y="6076950"/>
              <a:ext cx="1617662" cy="31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0"/>
            <p:cNvCxnSpPr>
              <a:cxnSpLocks noChangeShapeType="1"/>
              <a:stCxn id="16" idx="1"/>
            </p:cNvCxnSpPr>
            <p:nvPr/>
          </p:nvCxnSpPr>
          <p:spPr bwMode="auto">
            <a:xfrm rot="10800000" flipV="1">
              <a:off x="5075238" y="3902075"/>
              <a:ext cx="1112837" cy="2190750"/>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AutoShape 41"/>
            <p:cNvSpPr>
              <a:spLocks noChangeArrowheads="1"/>
            </p:cNvSpPr>
            <p:nvPr/>
          </p:nvSpPr>
          <p:spPr bwMode="auto">
            <a:xfrm>
              <a:off x="2574925" y="5973763"/>
              <a:ext cx="215900" cy="215900"/>
            </a:xfrm>
            <a:prstGeom prst="flowChartDecision">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p>
          </p:txBody>
        </p:sp>
        <p:cxnSp>
          <p:nvCxnSpPr>
            <p:cNvPr id="34" name="AutoShape 43"/>
            <p:cNvCxnSpPr>
              <a:cxnSpLocks noChangeShapeType="1"/>
            </p:cNvCxnSpPr>
            <p:nvPr/>
          </p:nvCxnSpPr>
          <p:spPr bwMode="auto">
            <a:xfrm flipH="1">
              <a:off x="2679700" y="6191250"/>
              <a:ext cx="1588" cy="222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44"/>
            <p:cNvSpPr>
              <a:spLocks noChangeArrowheads="1"/>
            </p:cNvSpPr>
            <p:nvPr/>
          </p:nvSpPr>
          <p:spPr bwMode="auto">
            <a:xfrm>
              <a:off x="2528888" y="6415088"/>
              <a:ext cx="287337" cy="287337"/>
            </a:xfrm>
            <a:prstGeom prst="ellipse">
              <a:avLst/>
            </a:prstGeom>
            <a:solidFill>
              <a:srgbClr val="5F5F5F"/>
            </a:solidFill>
            <a:ln w="57150" cmpd="thinThick">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p>
          </p:txBody>
        </p:sp>
        <p:sp>
          <p:nvSpPr>
            <p:cNvPr id="36" name="AutoShape 45"/>
            <p:cNvSpPr>
              <a:spLocks noChangeArrowheads="1"/>
            </p:cNvSpPr>
            <p:nvPr/>
          </p:nvSpPr>
          <p:spPr bwMode="auto">
            <a:xfrm>
              <a:off x="2047875" y="2781300"/>
              <a:ext cx="1296988" cy="671513"/>
            </a:xfrm>
            <a:prstGeom prst="flowChartProcess">
              <a:avLst/>
            </a:prstGeom>
            <a:solidFill>
              <a:srgbClr val="F8F8F8"/>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a:latin typeface="Times New Roman" panose="02020603050405020304" pitchFamily="18" charset="0"/>
                </a:rPr>
                <a:t>计算退避时间</a:t>
              </a:r>
              <a:endParaRPr lang="zh-CN" altLang="en-US" sz="1475" b="1">
                <a:latin typeface="Times New Roman" panose="02020603050405020304" pitchFamily="18" charset="0"/>
              </a:endParaRPr>
            </a:p>
            <a:p>
              <a:pPr algn="ctr"/>
              <a:r>
                <a:rPr lang="zh-CN" altLang="en-US" sz="1475" b="1">
                  <a:latin typeface="Times New Roman" panose="02020603050405020304" pitchFamily="18" charset="0"/>
                </a:rPr>
                <a:t>并等待</a:t>
              </a:r>
              <a:endParaRPr lang="zh-CN" altLang="en-US" sz="1475" b="1">
                <a:latin typeface="Times New Roman" panose="02020603050405020304" pitchFamily="18" charset="0"/>
              </a:endParaRPr>
            </a:p>
          </p:txBody>
        </p:sp>
        <p:sp>
          <p:nvSpPr>
            <p:cNvPr id="37" name="AutoShape 46"/>
            <p:cNvSpPr>
              <a:spLocks noChangeArrowheads="1"/>
            </p:cNvSpPr>
            <p:nvPr/>
          </p:nvSpPr>
          <p:spPr bwMode="auto">
            <a:xfrm>
              <a:off x="468313" y="5589588"/>
              <a:ext cx="1081087" cy="431800"/>
            </a:xfrm>
            <a:prstGeom prst="flowChartDocument">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75" b="1" i="1">
                  <a:latin typeface="Times New Roman" panose="02020603050405020304" pitchFamily="18" charset="0"/>
                </a:rPr>
                <a:t>i</a:t>
              </a:r>
              <a:r>
                <a:rPr lang="en-US" altLang="zh-CN" sz="1475" b="1"/>
                <a:t> &lt; </a:t>
              </a:r>
              <a:r>
                <a:rPr lang="zh-CN" altLang="en-US" sz="1475" b="1"/>
                <a:t>上限</a:t>
              </a:r>
              <a:r>
                <a:rPr lang="en-US" altLang="zh-CN" sz="1475" b="1">
                  <a:latin typeface="Times New Roman" panose="02020603050405020304" pitchFamily="18" charset="0"/>
                </a:rPr>
                <a:t>?</a:t>
              </a:r>
              <a:endParaRPr lang="en-US" altLang="zh-CN" sz="1475" b="1">
                <a:latin typeface="Times New Roman" panose="02020603050405020304" pitchFamily="18" charset="0"/>
              </a:endParaRPr>
            </a:p>
          </p:txBody>
        </p:sp>
        <p:cxnSp>
          <p:nvCxnSpPr>
            <p:cNvPr id="38" name="AutoShape 47"/>
            <p:cNvCxnSpPr>
              <a:cxnSpLocks noChangeShapeType="1"/>
              <a:stCxn id="28" idx="1"/>
            </p:cNvCxnSpPr>
            <p:nvPr/>
          </p:nvCxnSpPr>
          <p:spPr bwMode="auto">
            <a:xfrm flipH="1" flipV="1">
              <a:off x="2778125" y="6073775"/>
              <a:ext cx="627063" cy="158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8"/>
            <p:cNvCxnSpPr>
              <a:cxnSpLocks noChangeShapeType="1"/>
              <a:stCxn id="33" idx="0"/>
              <a:endCxn id="36" idx="2"/>
            </p:cNvCxnSpPr>
            <p:nvPr/>
          </p:nvCxnSpPr>
          <p:spPr bwMode="auto">
            <a:xfrm flipV="1">
              <a:off x="2682875" y="3452813"/>
              <a:ext cx="14288" cy="25209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9"/>
            <p:cNvCxnSpPr>
              <a:cxnSpLocks noChangeShapeType="1"/>
              <a:stCxn id="36" idx="0"/>
            </p:cNvCxnSpPr>
            <p:nvPr/>
          </p:nvCxnSpPr>
          <p:spPr bwMode="auto">
            <a:xfrm rot="16200000">
              <a:off x="3732213" y="217488"/>
              <a:ext cx="1528762" cy="3598862"/>
            </a:xfrm>
            <a:prstGeom prst="bentConnector2">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0"/>
            <p:cNvCxnSpPr>
              <a:cxnSpLocks noChangeShapeType="1"/>
              <a:endCxn id="5" idx="0"/>
            </p:cNvCxnSpPr>
            <p:nvPr/>
          </p:nvCxnSpPr>
          <p:spPr bwMode="auto">
            <a:xfrm flipH="1">
              <a:off x="6299200" y="692150"/>
              <a:ext cx="1588" cy="21590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51"/>
            <p:cNvSpPr>
              <a:spLocks noChangeArrowheads="1"/>
            </p:cNvSpPr>
            <p:nvPr/>
          </p:nvSpPr>
          <p:spPr bwMode="auto">
            <a:xfrm>
              <a:off x="6181725" y="482600"/>
              <a:ext cx="223838" cy="223838"/>
            </a:xfrm>
            <a:prstGeom prst="ellipse">
              <a:avLst/>
            </a:prstGeom>
            <a:solidFill>
              <a:srgbClr val="5F5F5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p>
          </p:txBody>
        </p:sp>
        <p:sp>
          <p:nvSpPr>
            <p:cNvPr id="43" name="Line 52"/>
            <p:cNvSpPr>
              <a:spLocks noChangeShapeType="1"/>
            </p:cNvSpPr>
            <p:nvPr/>
          </p:nvSpPr>
          <p:spPr bwMode="auto">
            <a:xfrm>
              <a:off x="1547813" y="5805488"/>
              <a:ext cx="1144587" cy="284162"/>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p>
          </p:txBody>
        </p:sp>
        <p:sp>
          <p:nvSpPr>
            <p:cNvPr id="44" name="Line 53"/>
            <p:cNvSpPr>
              <a:spLocks noChangeShapeType="1"/>
            </p:cNvSpPr>
            <p:nvPr/>
          </p:nvSpPr>
          <p:spPr bwMode="auto">
            <a:xfrm flipV="1">
              <a:off x="6297613" y="1609725"/>
              <a:ext cx="995362" cy="19526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p>
          </p:txBody>
        </p:sp>
        <p:sp>
          <p:nvSpPr>
            <p:cNvPr id="45" name="Line 54"/>
            <p:cNvSpPr>
              <a:spLocks noChangeShapeType="1"/>
            </p:cNvSpPr>
            <p:nvPr/>
          </p:nvSpPr>
          <p:spPr bwMode="auto">
            <a:xfrm flipV="1">
              <a:off x="6319838" y="3673475"/>
              <a:ext cx="995362" cy="19526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p>
          </p:txBody>
        </p:sp>
        <p:sp>
          <p:nvSpPr>
            <p:cNvPr id="46" name="Line 55"/>
            <p:cNvSpPr>
              <a:spLocks noChangeShapeType="1"/>
            </p:cNvSpPr>
            <p:nvPr/>
          </p:nvSpPr>
          <p:spPr bwMode="auto">
            <a:xfrm flipV="1">
              <a:off x="6297613" y="5876925"/>
              <a:ext cx="995362" cy="19526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p>
          </p:txBody>
        </p:sp>
        <p:sp>
          <p:nvSpPr>
            <p:cNvPr id="47" name="Text Box 56"/>
            <p:cNvSpPr txBox="1">
              <a:spLocks noChangeArrowheads="1"/>
            </p:cNvSpPr>
            <p:nvPr/>
          </p:nvSpPr>
          <p:spPr bwMode="auto">
            <a:xfrm>
              <a:off x="6300788" y="1757363"/>
              <a:ext cx="387350"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是</a:t>
              </a:r>
              <a:endParaRPr lang="zh-CN" altLang="en-US" sz="1475" b="1"/>
            </a:p>
          </p:txBody>
        </p:sp>
        <p:sp>
          <p:nvSpPr>
            <p:cNvPr id="48" name="Text Box 57"/>
            <p:cNvSpPr txBox="1">
              <a:spLocks noChangeArrowheads="1"/>
            </p:cNvSpPr>
            <p:nvPr/>
          </p:nvSpPr>
          <p:spPr bwMode="auto">
            <a:xfrm>
              <a:off x="6269038" y="6097588"/>
              <a:ext cx="387350"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是</a:t>
              </a:r>
              <a:endParaRPr lang="zh-CN" altLang="en-US" sz="1475" b="1"/>
            </a:p>
          </p:txBody>
        </p:sp>
        <p:sp>
          <p:nvSpPr>
            <p:cNvPr id="49" name="Text Box 58"/>
            <p:cNvSpPr txBox="1">
              <a:spLocks noChangeArrowheads="1"/>
            </p:cNvSpPr>
            <p:nvPr/>
          </p:nvSpPr>
          <p:spPr bwMode="auto">
            <a:xfrm>
              <a:off x="6275388" y="3913188"/>
              <a:ext cx="387350"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是</a:t>
              </a:r>
              <a:endParaRPr lang="zh-CN" altLang="en-US" sz="1475" b="1"/>
            </a:p>
          </p:txBody>
        </p:sp>
        <p:sp>
          <p:nvSpPr>
            <p:cNvPr id="50" name="Text Box 59"/>
            <p:cNvSpPr txBox="1">
              <a:spLocks noChangeArrowheads="1"/>
            </p:cNvSpPr>
            <p:nvPr/>
          </p:nvSpPr>
          <p:spPr bwMode="auto">
            <a:xfrm>
              <a:off x="2614613" y="5710238"/>
              <a:ext cx="387350"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是</a:t>
              </a:r>
              <a:endParaRPr lang="zh-CN" altLang="en-US" sz="1475" b="1"/>
            </a:p>
          </p:txBody>
        </p:sp>
        <p:sp>
          <p:nvSpPr>
            <p:cNvPr id="51" name="Text Box 60"/>
            <p:cNvSpPr txBox="1">
              <a:spLocks noChangeArrowheads="1"/>
            </p:cNvSpPr>
            <p:nvPr/>
          </p:nvSpPr>
          <p:spPr bwMode="auto">
            <a:xfrm>
              <a:off x="5915025" y="1493838"/>
              <a:ext cx="387350"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否</a:t>
              </a:r>
              <a:endParaRPr lang="zh-CN" altLang="en-US" sz="1475" b="1"/>
            </a:p>
          </p:txBody>
        </p:sp>
        <p:sp>
          <p:nvSpPr>
            <p:cNvPr id="52" name="Text Box 61"/>
            <p:cNvSpPr txBox="1">
              <a:spLocks noChangeArrowheads="1"/>
            </p:cNvSpPr>
            <p:nvPr/>
          </p:nvSpPr>
          <p:spPr bwMode="auto">
            <a:xfrm>
              <a:off x="5867400" y="3573463"/>
              <a:ext cx="387350"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否</a:t>
              </a:r>
              <a:endParaRPr lang="zh-CN" altLang="en-US" sz="1475" b="1"/>
            </a:p>
          </p:txBody>
        </p:sp>
        <p:sp>
          <p:nvSpPr>
            <p:cNvPr id="53" name="Text Box 62"/>
            <p:cNvSpPr txBox="1">
              <a:spLocks noChangeArrowheads="1"/>
            </p:cNvSpPr>
            <p:nvPr/>
          </p:nvSpPr>
          <p:spPr bwMode="auto">
            <a:xfrm>
              <a:off x="5867400" y="5734050"/>
              <a:ext cx="387350"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否</a:t>
              </a:r>
              <a:endParaRPr lang="zh-CN" altLang="en-US" sz="1475" b="1"/>
            </a:p>
          </p:txBody>
        </p:sp>
        <p:sp>
          <p:nvSpPr>
            <p:cNvPr id="54" name="Text Box 63"/>
            <p:cNvSpPr txBox="1">
              <a:spLocks noChangeArrowheads="1"/>
            </p:cNvSpPr>
            <p:nvPr/>
          </p:nvSpPr>
          <p:spPr bwMode="auto">
            <a:xfrm>
              <a:off x="2627313" y="6092825"/>
              <a:ext cx="387350"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否</a:t>
              </a:r>
              <a:endParaRPr lang="zh-CN" altLang="en-US" sz="1475" b="1"/>
            </a:p>
          </p:txBody>
        </p:sp>
        <p:sp>
          <p:nvSpPr>
            <p:cNvPr id="55" name="Text Box 64"/>
            <p:cNvSpPr txBox="1">
              <a:spLocks noChangeArrowheads="1"/>
            </p:cNvSpPr>
            <p:nvPr/>
          </p:nvSpPr>
          <p:spPr bwMode="auto">
            <a:xfrm>
              <a:off x="3563938" y="620713"/>
              <a:ext cx="1800225"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退避变量 </a:t>
              </a:r>
              <a:r>
                <a:rPr lang="en-US" altLang="zh-CN" sz="1475" b="1" i="1">
                  <a:latin typeface="Times New Roman" panose="02020603050405020304" pitchFamily="18" charset="0"/>
                </a:rPr>
                <a:t>i</a:t>
              </a:r>
              <a:r>
                <a:rPr lang="en-US" altLang="zh-CN" sz="1475" b="1"/>
                <a:t> </a:t>
              </a:r>
              <a:r>
                <a:rPr lang="zh-CN" altLang="en-US" sz="1475" b="1"/>
                <a:t>初始化</a:t>
              </a:r>
              <a:endParaRPr lang="zh-CN" altLang="en-US" sz="1475" b="1"/>
            </a:p>
          </p:txBody>
        </p:sp>
        <p:sp>
          <p:nvSpPr>
            <p:cNvPr id="56" name="Line 65"/>
            <p:cNvSpPr>
              <a:spLocks noChangeShapeType="1"/>
            </p:cNvSpPr>
            <p:nvPr/>
          </p:nvSpPr>
          <p:spPr bwMode="auto">
            <a:xfrm>
              <a:off x="5292725" y="815975"/>
              <a:ext cx="704850" cy="2032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p>
          </p:txBody>
        </p:sp>
        <p:sp>
          <p:nvSpPr>
            <p:cNvPr id="57" name="Text Box 66"/>
            <p:cNvSpPr txBox="1">
              <a:spLocks noChangeArrowheads="1"/>
            </p:cNvSpPr>
            <p:nvPr/>
          </p:nvSpPr>
          <p:spPr bwMode="auto">
            <a:xfrm>
              <a:off x="6443663" y="404813"/>
              <a:ext cx="1728787"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有数据帧要发送</a:t>
              </a:r>
              <a:endParaRPr lang="zh-CN" altLang="en-US" sz="1475" b="1"/>
            </a:p>
          </p:txBody>
        </p:sp>
        <p:sp>
          <p:nvSpPr>
            <p:cNvPr id="58" name="Text Box 67"/>
            <p:cNvSpPr txBox="1">
              <a:spLocks noChangeArrowheads="1"/>
            </p:cNvSpPr>
            <p:nvPr/>
          </p:nvSpPr>
          <p:spPr bwMode="auto">
            <a:xfrm>
              <a:off x="6481763" y="6378575"/>
              <a:ext cx="720725"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成功</a:t>
              </a:r>
              <a:endParaRPr lang="zh-CN" altLang="en-US" sz="1475" b="1"/>
            </a:p>
          </p:txBody>
        </p:sp>
        <p:sp>
          <p:nvSpPr>
            <p:cNvPr id="59" name="Text Box 68"/>
            <p:cNvSpPr txBox="1">
              <a:spLocks noChangeArrowheads="1"/>
            </p:cNvSpPr>
            <p:nvPr/>
          </p:nvSpPr>
          <p:spPr bwMode="auto">
            <a:xfrm>
              <a:off x="1935163" y="6372225"/>
              <a:ext cx="720725"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放弃</a:t>
              </a:r>
              <a:endParaRPr lang="zh-CN" altLang="en-US" sz="1475" b="1"/>
            </a:p>
          </p:txBody>
        </p:sp>
        <p:sp>
          <p:nvSpPr>
            <p:cNvPr id="60" name="Text Box 69"/>
            <p:cNvSpPr txBox="1">
              <a:spLocks noChangeArrowheads="1"/>
            </p:cNvSpPr>
            <p:nvPr/>
          </p:nvSpPr>
          <p:spPr bwMode="auto">
            <a:xfrm>
              <a:off x="7340600" y="1052513"/>
              <a:ext cx="1368425"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载波监听</a:t>
              </a:r>
              <a:endParaRPr lang="zh-CN" altLang="en-US" sz="1475" b="1"/>
            </a:p>
          </p:txBody>
        </p:sp>
        <p:sp>
          <p:nvSpPr>
            <p:cNvPr id="61" name="Text Box 70"/>
            <p:cNvSpPr txBox="1">
              <a:spLocks noChangeArrowheads="1"/>
            </p:cNvSpPr>
            <p:nvPr/>
          </p:nvSpPr>
          <p:spPr bwMode="auto">
            <a:xfrm>
              <a:off x="7308850" y="2420938"/>
              <a:ext cx="1368425"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预约信道</a:t>
              </a:r>
              <a:endParaRPr lang="zh-CN" altLang="en-US" sz="1475" b="1"/>
            </a:p>
          </p:txBody>
        </p:sp>
        <p:sp>
          <p:nvSpPr>
            <p:cNvPr id="62" name="Line 71"/>
            <p:cNvSpPr>
              <a:spLocks noChangeShapeType="1"/>
            </p:cNvSpPr>
            <p:nvPr/>
          </p:nvSpPr>
          <p:spPr bwMode="auto">
            <a:xfrm flipV="1">
              <a:off x="6865938" y="2651125"/>
              <a:ext cx="492125" cy="14128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p>
          </p:txBody>
        </p:sp>
        <p:sp>
          <p:nvSpPr>
            <p:cNvPr id="63" name="Text Box 72"/>
            <p:cNvSpPr txBox="1">
              <a:spLocks noChangeArrowheads="1"/>
            </p:cNvSpPr>
            <p:nvPr/>
          </p:nvSpPr>
          <p:spPr bwMode="auto">
            <a:xfrm>
              <a:off x="7332663" y="4614863"/>
              <a:ext cx="1368425" cy="33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75" b="1"/>
                <a:t>发送数据</a:t>
              </a:r>
              <a:endParaRPr lang="zh-CN" altLang="en-US" sz="1475" b="1"/>
            </a:p>
          </p:txBody>
        </p:sp>
        <p:sp>
          <p:nvSpPr>
            <p:cNvPr id="64" name="Line 73"/>
            <p:cNvSpPr>
              <a:spLocks noChangeShapeType="1"/>
            </p:cNvSpPr>
            <p:nvPr/>
          </p:nvSpPr>
          <p:spPr bwMode="auto">
            <a:xfrm flipV="1">
              <a:off x="6910388" y="4829175"/>
              <a:ext cx="492125" cy="14128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p>
          </p:txBody>
        </p:sp>
        <p:sp>
          <p:nvSpPr>
            <p:cNvPr id="65" name="Text Box 74"/>
            <p:cNvSpPr txBox="1">
              <a:spLocks noChangeArrowheads="1"/>
            </p:cNvSpPr>
            <p:nvPr/>
          </p:nvSpPr>
          <p:spPr bwMode="auto">
            <a:xfrm>
              <a:off x="1331913" y="692150"/>
              <a:ext cx="2087562" cy="617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75" b="1"/>
                <a:t>等待一个退避时间后</a:t>
              </a:r>
              <a:endParaRPr lang="zh-CN" altLang="en-US" sz="1475" b="1"/>
            </a:p>
            <a:p>
              <a:pPr algn="ctr"/>
              <a:r>
                <a:rPr lang="zh-CN" altLang="en-US" sz="1475" b="1"/>
                <a:t>才继续监听信道</a:t>
              </a:r>
              <a:endParaRPr lang="zh-CN" altLang="en-US" sz="1475" b="1"/>
            </a:p>
          </p:txBody>
        </p:sp>
      </p:grpSp>
      <p:pic>
        <p:nvPicPr>
          <p:cNvPr id="48132" name="图片 520196" descr="MCj03386840000[1]">
            <a:hlinkClick r:id="rId1"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endParaRPr lang="zh-CN" altLang="en-US" dirty="0"/>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chemeClr val="hlink"/>
                </a:solidFill>
              </a:rPr>
              <a:t>控制帧</a:t>
            </a:r>
            <a:r>
              <a:rPr lang="zh-CN" altLang="en-US" dirty="0">
                <a:solidFill>
                  <a:srgbClr val="FF0000"/>
                </a:solidFill>
              </a:rPr>
              <a:t>、</a:t>
            </a:r>
            <a:r>
              <a:rPr lang="zh-CN" altLang="en-US" dirty="0">
                <a:solidFill>
                  <a:schemeClr val="hlink"/>
                </a:solidFill>
              </a:rPr>
              <a:t>数据帧</a:t>
            </a:r>
            <a:r>
              <a:rPr lang="zh-CN" altLang="en-US" dirty="0"/>
              <a:t>和</a:t>
            </a:r>
            <a:r>
              <a:rPr lang="zh-CN" altLang="en-US" dirty="0">
                <a:solidFill>
                  <a:schemeClr val="hlink"/>
                </a:solidFill>
              </a:rPr>
              <a:t>管理帧</a:t>
            </a:r>
            <a:r>
              <a:rPr lang="zh-CN" altLang="en-US" dirty="0" smtClean="0">
                <a:solidFill>
                  <a:srgbClr val="FF0000"/>
                </a:solidFill>
              </a:rPr>
              <a:t>。</a:t>
            </a:r>
            <a:endParaRPr lang="zh-CN" altLang="en-US" dirty="0">
              <a:solidFill>
                <a:srgbClr val="FF0000"/>
              </a:solidFill>
            </a:endParaRPr>
          </a:p>
        </p:txBody>
      </p:sp>
      <p:grpSp>
        <p:nvGrpSpPr>
          <p:cNvPr id="3" name="组合 2"/>
          <p:cNvGrpSpPr/>
          <p:nvPr/>
        </p:nvGrpSpPr>
        <p:grpSpPr>
          <a:xfrm>
            <a:off x="225699" y="2397013"/>
            <a:ext cx="8866188" cy="2427834"/>
            <a:chOff x="200472" y="3030051"/>
            <a:chExt cx="9605037" cy="2630154"/>
          </a:xfrm>
        </p:grpSpPr>
        <p:sp>
          <p:nvSpPr>
            <p:cNvPr id="366596" name="Freeform 4"/>
            <p:cNvSpPr/>
            <p:nvPr/>
          </p:nvSpPr>
          <p:spPr bwMode="auto">
            <a:xfrm>
              <a:off x="523793" y="4509120"/>
              <a:ext cx="8736542" cy="576263"/>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FFFF99">
                    <a:gamma/>
                    <a:shade val="46275"/>
                    <a:invGamma/>
                  </a:srgbClr>
                </a:gs>
                <a:gs pos="100000">
                  <a:srgbClr val="FFFF66"/>
                </a:gs>
              </a:gsLst>
              <a:lin ang="5400000" scaled="1"/>
            </a:gradFill>
            <a:ln>
              <a:noFill/>
            </a:ln>
            <a:effectLst/>
          </p:spPr>
          <p:txBody>
            <a:bodyPr/>
            <a:lstStyle/>
            <a:p>
              <a:endParaRPr lang="zh-CN" altLang="en-US" sz="2585" b="1">
                <a:solidFill>
                  <a:srgbClr val="000099"/>
                </a:solidFill>
                <a:latin typeface="+mn-lt"/>
                <a:ea typeface="+mn-ea"/>
              </a:endParaRPr>
            </a:p>
          </p:txBody>
        </p:sp>
        <p:sp>
          <p:nvSpPr>
            <p:cNvPr id="366597" name="Text Box 5"/>
            <p:cNvSpPr txBox="1">
              <a:spLocks noChangeArrowheads="1"/>
            </p:cNvSpPr>
            <p:nvPr/>
          </p:nvSpPr>
          <p:spPr bwMode="auto">
            <a:xfrm>
              <a:off x="324297" y="3809180"/>
              <a:ext cx="8407718" cy="29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75" b="1">
                  <a:solidFill>
                    <a:srgbClr val="000099"/>
                  </a:solidFill>
                  <a:latin typeface="+mn-lt"/>
                  <a:ea typeface="+mn-ea"/>
                </a:rPr>
                <a:t>字节     </a:t>
              </a:r>
              <a:r>
                <a:rPr lang="en-US" altLang="zh-CN" sz="1475" b="1">
                  <a:solidFill>
                    <a:srgbClr val="000099"/>
                  </a:solidFill>
                  <a:latin typeface="+mn-lt"/>
                  <a:ea typeface="+mn-ea"/>
                </a:rPr>
                <a:t>2              2            6              6             6              2            6           0 ~ 2312             4</a:t>
              </a:r>
              <a:endParaRPr lang="en-US" altLang="zh-CN" sz="1475" b="1">
                <a:solidFill>
                  <a:srgbClr val="000099"/>
                </a:solidFill>
                <a:latin typeface="+mn-lt"/>
                <a:ea typeface="+mn-ea"/>
              </a:endParaRPr>
            </a:p>
          </p:txBody>
        </p:sp>
        <p:sp>
          <p:nvSpPr>
            <p:cNvPr id="366598" name="Rectangle 6"/>
            <p:cNvSpPr>
              <a:spLocks noChangeArrowheads="1"/>
            </p:cNvSpPr>
            <p:nvPr/>
          </p:nvSpPr>
          <p:spPr bwMode="auto">
            <a:xfrm>
              <a:off x="836795" y="4156843"/>
              <a:ext cx="928688" cy="342900"/>
            </a:xfrm>
            <a:prstGeom prst="rect">
              <a:avLst/>
            </a:prstGeom>
            <a:solidFill>
              <a:srgbClr val="FFFF66"/>
            </a:solidFill>
            <a:ln w="9525">
              <a:solidFill>
                <a:schemeClr val="tx2"/>
              </a:solidFill>
              <a:miter lim="800000"/>
            </a:ln>
            <a:effectLst/>
          </p:spPr>
          <p:txBody>
            <a:bodyPr wrap="none" anchor="ctr"/>
            <a:lstStyle/>
            <a:p>
              <a:endParaRPr lang="zh-CN" altLang="en-US" sz="2585" b="1">
                <a:solidFill>
                  <a:srgbClr val="000099"/>
                </a:solidFill>
                <a:latin typeface="+mn-lt"/>
                <a:ea typeface="+mn-ea"/>
              </a:endParaRPr>
            </a:p>
          </p:txBody>
        </p:sp>
        <p:sp>
          <p:nvSpPr>
            <p:cNvPr id="366599" name="Rectangle 7"/>
            <p:cNvSpPr>
              <a:spLocks noChangeArrowheads="1"/>
            </p:cNvSpPr>
            <p:nvPr/>
          </p:nvSpPr>
          <p:spPr bwMode="auto">
            <a:xfrm>
              <a:off x="833355" y="4147318"/>
              <a:ext cx="937287" cy="360362"/>
            </a:xfrm>
            <a:prstGeom prst="rect">
              <a:avLst/>
            </a:prstGeom>
            <a:noFill/>
            <a:ln w="9525">
              <a:solidFill>
                <a:schemeClr val="tx2"/>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75" b="1" dirty="0">
                  <a:solidFill>
                    <a:srgbClr val="000099"/>
                  </a:solidFill>
                  <a:latin typeface="+mn-lt"/>
                  <a:ea typeface="+mn-ea"/>
                </a:rPr>
                <a:t>帧控制</a:t>
              </a:r>
              <a:endParaRPr lang="zh-CN" altLang="en-US" sz="1475" b="1" dirty="0">
                <a:solidFill>
                  <a:srgbClr val="000099"/>
                </a:solidFill>
                <a:latin typeface="+mn-lt"/>
                <a:ea typeface="+mn-ea"/>
              </a:endParaRPr>
            </a:p>
          </p:txBody>
        </p:sp>
        <p:sp>
          <p:nvSpPr>
            <p:cNvPr id="366600" name="Rectangle 8"/>
            <p:cNvSpPr>
              <a:spLocks noChangeArrowheads="1"/>
            </p:cNvSpPr>
            <p:nvPr/>
          </p:nvSpPr>
          <p:spPr bwMode="auto">
            <a:xfrm>
              <a:off x="1770643" y="4147318"/>
              <a:ext cx="937286" cy="360362"/>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持续期</a:t>
              </a:r>
              <a:endParaRPr lang="zh-CN" altLang="en-US" sz="1475" b="1">
                <a:solidFill>
                  <a:srgbClr val="000099"/>
                </a:solidFill>
                <a:latin typeface="+mn-lt"/>
                <a:ea typeface="+mn-ea"/>
              </a:endParaRPr>
            </a:p>
          </p:txBody>
        </p:sp>
        <p:sp>
          <p:nvSpPr>
            <p:cNvPr id="366601" name="Rectangle 9"/>
            <p:cNvSpPr>
              <a:spLocks noChangeArrowheads="1"/>
            </p:cNvSpPr>
            <p:nvPr/>
          </p:nvSpPr>
          <p:spPr bwMode="auto">
            <a:xfrm>
              <a:off x="2707928" y="4147318"/>
              <a:ext cx="937287" cy="360362"/>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地址 </a:t>
              </a:r>
              <a:r>
                <a:rPr lang="en-US" altLang="zh-CN" sz="1475" b="1">
                  <a:solidFill>
                    <a:srgbClr val="000099"/>
                  </a:solidFill>
                  <a:latin typeface="+mn-lt"/>
                  <a:ea typeface="+mn-ea"/>
                </a:rPr>
                <a:t>1</a:t>
              </a:r>
              <a:endParaRPr lang="en-US" altLang="zh-CN" sz="1475" b="1">
                <a:solidFill>
                  <a:srgbClr val="000099"/>
                </a:solidFill>
                <a:latin typeface="+mn-lt"/>
                <a:ea typeface="+mn-ea"/>
              </a:endParaRPr>
            </a:p>
          </p:txBody>
        </p:sp>
        <p:sp>
          <p:nvSpPr>
            <p:cNvPr id="366602" name="Rectangle 10"/>
            <p:cNvSpPr>
              <a:spLocks noChangeArrowheads="1"/>
            </p:cNvSpPr>
            <p:nvPr/>
          </p:nvSpPr>
          <p:spPr bwMode="auto">
            <a:xfrm>
              <a:off x="3645216" y="4147318"/>
              <a:ext cx="937286" cy="360362"/>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地址 </a:t>
              </a:r>
              <a:r>
                <a:rPr lang="en-US" altLang="zh-CN" sz="1475" b="1">
                  <a:solidFill>
                    <a:srgbClr val="000099"/>
                  </a:solidFill>
                  <a:latin typeface="+mn-lt"/>
                  <a:ea typeface="+mn-ea"/>
                </a:rPr>
                <a:t>2</a:t>
              </a:r>
              <a:endParaRPr lang="en-US" altLang="zh-CN" sz="1475" b="1">
                <a:solidFill>
                  <a:srgbClr val="000099"/>
                </a:solidFill>
                <a:latin typeface="+mn-lt"/>
                <a:ea typeface="+mn-ea"/>
              </a:endParaRPr>
            </a:p>
          </p:txBody>
        </p:sp>
        <p:sp>
          <p:nvSpPr>
            <p:cNvPr id="366603" name="Rectangle 11"/>
            <p:cNvSpPr>
              <a:spLocks noChangeArrowheads="1"/>
            </p:cNvSpPr>
            <p:nvPr/>
          </p:nvSpPr>
          <p:spPr bwMode="auto">
            <a:xfrm>
              <a:off x="4582501" y="4147318"/>
              <a:ext cx="937287" cy="360362"/>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地址 </a:t>
              </a:r>
              <a:r>
                <a:rPr lang="en-US" altLang="zh-CN" sz="1475" b="1">
                  <a:solidFill>
                    <a:srgbClr val="000099"/>
                  </a:solidFill>
                  <a:latin typeface="+mn-lt"/>
                  <a:ea typeface="+mn-ea"/>
                </a:rPr>
                <a:t>3</a:t>
              </a:r>
              <a:endParaRPr lang="en-US" altLang="zh-CN" sz="1475" b="1">
                <a:solidFill>
                  <a:srgbClr val="000099"/>
                </a:solidFill>
                <a:latin typeface="+mn-lt"/>
                <a:ea typeface="+mn-ea"/>
              </a:endParaRPr>
            </a:p>
          </p:txBody>
        </p:sp>
        <p:sp>
          <p:nvSpPr>
            <p:cNvPr id="366604" name="Rectangle 12"/>
            <p:cNvSpPr>
              <a:spLocks noChangeArrowheads="1"/>
            </p:cNvSpPr>
            <p:nvPr/>
          </p:nvSpPr>
          <p:spPr bwMode="auto">
            <a:xfrm>
              <a:off x="5519789" y="4147318"/>
              <a:ext cx="937286" cy="360362"/>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序号控制</a:t>
              </a:r>
              <a:endParaRPr lang="zh-CN" altLang="en-US" sz="1475" b="1">
                <a:solidFill>
                  <a:srgbClr val="000099"/>
                </a:solidFill>
                <a:latin typeface="+mn-lt"/>
                <a:ea typeface="+mn-ea"/>
              </a:endParaRPr>
            </a:p>
          </p:txBody>
        </p:sp>
        <p:sp>
          <p:nvSpPr>
            <p:cNvPr id="366605" name="Rectangle 13"/>
            <p:cNvSpPr>
              <a:spLocks noChangeArrowheads="1"/>
            </p:cNvSpPr>
            <p:nvPr/>
          </p:nvSpPr>
          <p:spPr bwMode="auto">
            <a:xfrm>
              <a:off x="6457074" y="4147318"/>
              <a:ext cx="937287" cy="360362"/>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地址 </a:t>
              </a:r>
              <a:r>
                <a:rPr lang="en-US" altLang="zh-CN" sz="1475" b="1">
                  <a:solidFill>
                    <a:srgbClr val="000099"/>
                  </a:solidFill>
                  <a:latin typeface="+mn-lt"/>
                  <a:ea typeface="+mn-ea"/>
                </a:rPr>
                <a:t>4</a:t>
              </a:r>
              <a:endParaRPr lang="en-US" altLang="zh-CN" sz="1475" b="1">
                <a:solidFill>
                  <a:srgbClr val="000099"/>
                </a:solidFill>
                <a:latin typeface="+mn-lt"/>
                <a:ea typeface="+mn-ea"/>
              </a:endParaRPr>
            </a:p>
          </p:txBody>
        </p:sp>
        <p:sp>
          <p:nvSpPr>
            <p:cNvPr id="366606" name="Rectangle 14"/>
            <p:cNvSpPr>
              <a:spLocks noChangeArrowheads="1"/>
            </p:cNvSpPr>
            <p:nvPr/>
          </p:nvSpPr>
          <p:spPr bwMode="auto">
            <a:xfrm>
              <a:off x="7394362" y="4147318"/>
              <a:ext cx="1475581" cy="360362"/>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帧主体</a:t>
              </a:r>
              <a:endParaRPr lang="zh-CN" altLang="en-US" sz="1475" b="1">
                <a:solidFill>
                  <a:srgbClr val="000099"/>
                </a:solidFill>
                <a:latin typeface="+mn-lt"/>
                <a:ea typeface="+mn-ea"/>
              </a:endParaRPr>
            </a:p>
          </p:txBody>
        </p:sp>
        <p:sp>
          <p:nvSpPr>
            <p:cNvPr id="366607" name="Rectangle 15"/>
            <p:cNvSpPr>
              <a:spLocks noChangeArrowheads="1"/>
            </p:cNvSpPr>
            <p:nvPr/>
          </p:nvSpPr>
          <p:spPr bwMode="auto">
            <a:xfrm>
              <a:off x="8868222" y="4147318"/>
              <a:ext cx="937287" cy="360362"/>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lgn="ctr"/>
              <a:r>
                <a:rPr lang="en-US" altLang="zh-CN" sz="1475" b="1" dirty="0">
                  <a:solidFill>
                    <a:srgbClr val="000099"/>
                  </a:solidFill>
                  <a:latin typeface="+mn-lt"/>
                  <a:ea typeface="+mn-ea"/>
                </a:rPr>
                <a:t>FCS</a:t>
              </a:r>
              <a:endParaRPr lang="en-US" altLang="zh-CN" sz="1475" b="1" dirty="0">
                <a:solidFill>
                  <a:srgbClr val="000099"/>
                </a:solidFill>
                <a:latin typeface="+mn-lt"/>
                <a:ea typeface="+mn-ea"/>
              </a:endParaRPr>
            </a:p>
          </p:txBody>
        </p:sp>
        <p:sp>
          <p:nvSpPr>
            <p:cNvPr id="366608" name="Rectangle 16"/>
            <p:cNvSpPr>
              <a:spLocks noChangeArrowheads="1"/>
            </p:cNvSpPr>
            <p:nvPr/>
          </p:nvSpPr>
          <p:spPr bwMode="auto">
            <a:xfrm>
              <a:off x="522074" y="5083943"/>
              <a:ext cx="937286"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协议</a:t>
              </a:r>
              <a:endParaRPr lang="zh-CN" altLang="en-US" sz="1475" b="1">
                <a:solidFill>
                  <a:srgbClr val="000099"/>
                </a:solidFill>
                <a:latin typeface="+mn-lt"/>
                <a:ea typeface="+mn-ea"/>
              </a:endParaRPr>
            </a:p>
            <a:p>
              <a:pPr algn="ctr"/>
              <a:r>
                <a:rPr lang="zh-CN" altLang="en-US" sz="1475" b="1">
                  <a:solidFill>
                    <a:srgbClr val="000099"/>
                  </a:solidFill>
                  <a:latin typeface="+mn-lt"/>
                  <a:ea typeface="+mn-ea"/>
                </a:rPr>
                <a:t>版本</a:t>
              </a:r>
              <a:endParaRPr lang="zh-CN" altLang="en-US" sz="1475" b="1">
                <a:solidFill>
                  <a:srgbClr val="000099"/>
                </a:solidFill>
                <a:latin typeface="+mn-lt"/>
                <a:ea typeface="+mn-ea"/>
              </a:endParaRPr>
            </a:p>
          </p:txBody>
        </p:sp>
        <p:sp>
          <p:nvSpPr>
            <p:cNvPr id="366609" name="Rectangle 17"/>
            <p:cNvSpPr>
              <a:spLocks noChangeArrowheads="1"/>
            </p:cNvSpPr>
            <p:nvPr/>
          </p:nvSpPr>
          <p:spPr bwMode="auto">
            <a:xfrm>
              <a:off x="1459359" y="5083943"/>
              <a:ext cx="937287"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类型</a:t>
              </a:r>
              <a:endParaRPr lang="zh-CN" altLang="en-US" sz="1475" b="1">
                <a:solidFill>
                  <a:srgbClr val="000099"/>
                </a:solidFill>
                <a:latin typeface="+mn-lt"/>
                <a:ea typeface="+mn-ea"/>
              </a:endParaRPr>
            </a:p>
          </p:txBody>
        </p:sp>
        <p:sp>
          <p:nvSpPr>
            <p:cNvPr id="366610" name="Rectangle 18"/>
            <p:cNvSpPr>
              <a:spLocks noChangeArrowheads="1"/>
            </p:cNvSpPr>
            <p:nvPr/>
          </p:nvSpPr>
          <p:spPr bwMode="auto">
            <a:xfrm>
              <a:off x="2396647" y="5083943"/>
              <a:ext cx="1871133"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子类型</a:t>
              </a:r>
              <a:endParaRPr lang="zh-CN" altLang="en-US" sz="1475" b="1">
                <a:solidFill>
                  <a:srgbClr val="000099"/>
                </a:solidFill>
                <a:latin typeface="+mn-lt"/>
                <a:ea typeface="+mn-ea"/>
              </a:endParaRPr>
            </a:p>
          </p:txBody>
        </p:sp>
        <p:sp>
          <p:nvSpPr>
            <p:cNvPr id="366611" name="Rectangle 19"/>
            <p:cNvSpPr>
              <a:spLocks noChangeArrowheads="1"/>
            </p:cNvSpPr>
            <p:nvPr/>
          </p:nvSpPr>
          <p:spPr bwMode="auto">
            <a:xfrm>
              <a:off x="4264341" y="5083943"/>
              <a:ext cx="627723"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去往</a:t>
              </a:r>
              <a:endParaRPr lang="zh-CN" altLang="en-US" sz="1475" b="1">
                <a:solidFill>
                  <a:srgbClr val="000099"/>
                </a:solidFill>
                <a:latin typeface="+mn-lt"/>
                <a:ea typeface="+mn-ea"/>
              </a:endParaRPr>
            </a:p>
            <a:p>
              <a:pPr algn="ctr"/>
              <a:r>
                <a:rPr lang="en-US" altLang="zh-CN" sz="1475" b="1">
                  <a:solidFill>
                    <a:srgbClr val="000099"/>
                  </a:solidFill>
                  <a:latin typeface="+mn-lt"/>
                  <a:ea typeface="+mn-ea"/>
                </a:rPr>
                <a:t>AP</a:t>
              </a:r>
              <a:endParaRPr lang="en-US" altLang="zh-CN" sz="1475" b="1">
                <a:solidFill>
                  <a:srgbClr val="000099"/>
                </a:solidFill>
                <a:latin typeface="+mn-lt"/>
                <a:ea typeface="+mn-ea"/>
              </a:endParaRPr>
            </a:p>
          </p:txBody>
        </p:sp>
        <p:sp>
          <p:nvSpPr>
            <p:cNvPr id="366612" name="Rectangle 20"/>
            <p:cNvSpPr>
              <a:spLocks noChangeArrowheads="1"/>
            </p:cNvSpPr>
            <p:nvPr/>
          </p:nvSpPr>
          <p:spPr bwMode="auto">
            <a:xfrm>
              <a:off x="4892063" y="5083943"/>
              <a:ext cx="627725"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来自</a:t>
              </a:r>
              <a:endParaRPr lang="zh-CN" altLang="en-US" sz="1475" b="1">
                <a:solidFill>
                  <a:srgbClr val="000099"/>
                </a:solidFill>
                <a:latin typeface="+mn-lt"/>
                <a:ea typeface="+mn-ea"/>
              </a:endParaRPr>
            </a:p>
            <a:p>
              <a:pPr algn="ctr"/>
              <a:r>
                <a:rPr lang="en-US" altLang="zh-CN" sz="1475" b="1">
                  <a:solidFill>
                    <a:srgbClr val="000099"/>
                  </a:solidFill>
                  <a:latin typeface="+mn-lt"/>
                  <a:ea typeface="+mn-ea"/>
                </a:rPr>
                <a:t>AP</a:t>
              </a:r>
              <a:endParaRPr lang="en-US" altLang="zh-CN" sz="1475" b="1">
                <a:solidFill>
                  <a:srgbClr val="000099"/>
                </a:solidFill>
                <a:latin typeface="+mn-lt"/>
                <a:ea typeface="+mn-ea"/>
              </a:endParaRPr>
            </a:p>
          </p:txBody>
        </p:sp>
        <p:sp>
          <p:nvSpPr>
            <p:cNvPr id="366613" name="Rectangle 21"/>
            <p:cNvSpPr>
              <a:spLocks noChangeArrowheads="1"/>
            </p:cNvSpPr>
            <p:nvPr/>
          </p:nvSpPr>
          <p:spPr bwMode="auto">
            <a:xfrm>
              <a:off x="5519789" y="5083943"/>
              <a:ext cx="627723"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更多</a:t>
              </a:r>
              <a:endParaRPr lang="zh-CN" altLang="en-US" sz="1475" b="1">
                <a:solidFill>
                  <a:srgbClr val="000099"/>
                </a:solidFill>
                <a:latin typeface="+mn-lt"/>
                <a:ea typeface="+mn-ea"/>
              </a:endParaRPr>
            </a:p>
            <a:p>
              <a:pPr algn="ctr"/>
              <a:r>
                <a:rPr lang="zh-CN" altLang="en-US" sz="1475" b="1">
                  <a:solidFill>
                    <a:srgbClr val="000099"/>
                  </a:solidFill>
                  <a:latin typeface="+mn-lt"/>
                  <a:ea typeface="+mn-ea"/>
                </a:rPr>
                <a:t>分片</a:t>
              </a:r>
              <a:endParaRPr lang="zh-CN" altLang="en-US" sz="1475" b="1">
                <a:solidFill>
                  <a:srgbClr val="000099"/>
                </a:solidFill>
                <a:latin typeface="+mn-lt"/>
                <a:ea typeface="+mn-ea"/>
              </a:endParaRPr>
            </a:p>
          </p:txBody>
        </p:sp>
        <p:sp>
          <p:nvSpPr>
            <p:cNvPr id="366614" name="Rectangle 22"/>
            <p:cNvSpPr>
              <a:spLocks noChangeArrowheads="1"/>
            </p:cNvSpPr>
            <p:nvPr/>
          </p:nvSpPr>
          <p:spPr bwMode="auto">
            <a:xfrm>
              <a:off x="6147511" y="5083943"/>
              <a:ext cx="627725"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重试</a:t>
              </a:r>
              <a:endParaRPr lang="zh-CN" altLang="en-US" sz="1475" b="1">
                <a:solidFill>
                  <a:srgbClr val="000099"/>
                </a:solidFill>
                <a:latin typeface="+mn-lt"/>
                <a:ea typeface="+mn-ea"/>
              </a:endParaRPr>
            </a:p>
          </p:txBody>
        </p:sp>
        <p:sp>
          <p:nvSpPr>
            <p:cNvPr id="366615" name="Rectangle 23"/>
            <p:cNvSpPr>
              <a:spLocks noChangeArrowheads="1"/>
            </p:cNvSpPr>
            <p:nvPr/>
          </p:nvSpPr>
          <p:spPr bwMode="auto">
            <a:xfrm>
              <a:off x="6775237" y="5083943"/>
              <a:ext cx="627723"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功率</a:t>
              </a:r>
              <a:endParaRPr lang="zh-CN" altLang="en-US" sz="1475" b="1">
                <a:solidFill>
                  <a:srgbClr val="000099"/>
                </a:solidFill>
                <a:latin typeface="+mn-lt"/>
                <a:ea typeface="+mn-ea"/>
              </a:endParaRPr>
            </a:p>
            <a:p>
              <a:pPr algn="ctr"/>
              <a:r>
                <a:rPr lang="zh-CN" altLang="en-US" sz="1475" b="1">
                  <a:solidFill>
                    <a:srgbClr val="000099"/>
                  </a:solidFill>
                  <a:latin typeface="+mn-lt"/>
                  <a:ea typeface="+mn-ea"/>
                </a:rPr>
                <a:t>管理</a:t>
              </a:r>
              <a:endParaRPr lang="zh-CN" altLang="en-US" sz="1475" b="1">
                <a:solidFill>
                  <a:srgbClr val="000099"/>
                </a:solidFill>
                <a:latin typeface="+mn-lt"/>
                <a:ea typeface="+mn-ea"/>
              </a:endParaRPr>
            </a:p>
          </p:txBody>
        </p:sp>
        <p:sp>
          <p:nvSpPr>
            <p:cNvPr id="366616" name="Rectangle 24"/>
            <p:cNvSpPr>
              <a:spLocks noChangeArrowheads="1"/>
            </p:cNvSpPr>
            <p:nvPr/>
          </p:nvSpPr>
          <p:spPr bwMode="auto">
            <a:xfrm>
              <a:off x="7402959" y="5083943"/>
              <a:ext cx="627725"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更多</a:t>
              </a:r>
              <a:endParaRPr lang="zh-CN" altLang="en-US" sz="1475" b="1">
                <a:solidFill>
                  <a:srgbClr val="000099"/>
                </a:solidFill>
                <a:latin typeface="+mn-lt"/>
                <a:ea typeface="+mn-ea"/>
              </a:endParaRPr>
            </a:p>
            <a:p>
              <a:pPr algn="ctr"/>
              <a:r>
                <a:rPr lang="zh-CN" altLang="en-US" sz="1475" b="1">
                  <a:solidFill>
                    <a:srgbClr val="000099"/>
                  </a:solidFill>
                  <a:latin typeface="+mn-lt"/>
                  <a:ea typeface="+mn-ea"/>
                </a:rPr>
                <a:t>数据</a:t>
              </a:r>
              <a:endParaRPr lang="zh-CN" altLang="en-US" sz="1475" b="1">
                <a:solidFill>
                  <a:srgbClr val="000099"/>
                </a:solidFill>
                <a:latin typeface="+mn-lt"/>
                <a:ea typeface="+mn-ea"/>
              </a:endParaRPr>
            </a:p>
          </p:txBody>
        </p:sp>
        <p:sp>
          <p:nvSpPr>
            <p:cNvPr id="366617" name="Rectangle 25"/>
            <p:cNvSpPr>
              <a:spLocks noChangeArrowheads="1"/>
            </p:cNvSpPr>
            <p:nvPr/>
          </p:nvSpPr>
          <p:spPr bwMode="auto">
            <a:xfrm>
              <a:off x="8030685" y="5083943"/>
              <a:ext cx="627723"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en-US" altLang="zh-CN" sz="1475" b="1">
                  <a:solidFill>
                    <a:srgbClr val="000099"/>
                  </a:solidFill>
                  <a:latin typeface="+mn-lt"/>
                  <a:ea typeface="+mn-ea"/>
                </a:rPr>
                <a:t>WEP</a:t>
              </a:r>
              <a:endParaRPr lang="en-US" altLang="zh-CN" sz="1475" b="1">
                <a:solidFill>
                  <a:srgbClr val="000099"/>
                </a:solidFill>
                <a:latin typeface="+mn-lt"/>
                <a:ea typeface="+mn-ea"/>
              </a:endParaRPr>
            </a:p>
          </p:txBody>
        </p:sp>
        <p:sp>
          <p:nvSpPr>
            <p:cNvPr id="366618" name="Rectangle 26"/>
            <p:cNvSpPr>
              <a:spLocks noChangeArrowheads="1"/>
            </p:cNvSpPr>
            <p:nvPr/>
          </p:nvSpPr>
          <p:spPr bwMode="auto">
            <a:xfrm>
              <a:off x="8658407" y="5083943"/>
              <a:ext cx="627725" cy="576262"/>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pPr algn="ctr"/>
              <a:r>
                <a:rPr lang="zh-CN" altLang="en-US" sz="1475" b="1" dirty="0">
                  <a:solidFill>
                    <a:srgbClr val="000099"/>
                  </a:solidFill>
                  <a:latin typeface="+mn-lt"/>
                  <a:ea typeface="+mn-ea"/>
                </a:rPr>
                <a:t>顺序</a:t>
              </a:r>
              <a:endParaRPr lang="zh-CN" altLang="en-US" sz="1475" b="1" dirty="0">
                <a:solidFill>
                  <a:srgbClr val="000099"/>
                </a:solidFill>
                <a:latin typeface="+mn-lt"/>
                <a:ea typeface="+mn-ea"/>
              </a:endParaRPr>
            </a:p>
          </p:txBody>
        </p:sp>
        <p:sp>
          <p:nvSpPr>
            <p:cNvPr id="366619" name="Text Box 27"/>
            <p:cNvSpPr txBox="1">
              <a:spLocks noChangeArrowheads="1"/>
            </p:cNvSpPr>
            <p:nvPr/>
          </p:nvSpPr>
          <p:spPr bwMode="auto">
            <a:xfrm>
              <a:off x="200472" y="4745805"/>
              <a:ext cx="9154107" cy="29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75" b="1" dirty="0">
                  <a:solidFill>
                    <a:srgbClr val="000099"/>
                  </a:solidFill>
                  <a:latin typeface="+mn-lt"/>
                  <a:ea typeface="+mn-ea"/>
                </a:rPr>
                <a:t>位        </a:t>
              </a:r>
              <a:r>
                <a:rPr lang="en-US" altLang="zh-CN" sz="1475" b="1" dirty="0">
                  <a:solidFill>
                    <a:srgbClr val="000099"/>
                  </a:solidFill>
                  <a:latin typeface="+mn-lt"/>
                  <a:ea typeface="+mn-ea"/>
                </a:rPr>
                <a:t>2              2                       4                      1         1          1         1         1         1           1         1</a:t>
              </a:r>
              <a:endParaRPr lang="en-US" altLang="zh-CN" sz="1475" b="1" dirty="0">
                <a:solidFill>
                  <a:srgbClr val="000099"/>
                </a:solidFill>
                <a:latin typeface="+mn-lt"/>
                <a:ea typeface="+mn-ea"/>
              </a:endParaRPr>
            </a:p>
          </p:txBody>
        </p:sp>
        <p:sp>
          <p:nvSpPr>
            <p:cNvPr id="366620" name="AutoShape 28"/>
            <p:cNvSpPr/>
            <p:nvPr/>
          </p:nvSpPr>
          <p:spPr bwMode="auto">
            <a:xfrm rot="-5400000">
              <a:off x="3986859" y="441498"/>
              <a:ext cx="254000" cy="6557565"/>
            </a:xfrm>
            <a:prstGeom prst="rightBrace">
              <a:avLst>
                <a:gd name="adj1" fmla="val 198594"/>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66621" name="Text Box 29"/>
            <p:cNvSpPr txBox="1">
              <a:spLocks noChangeArrowheads="1"/>
            </p:cNvSpPr>
            <p:nvPr/>
          </p:nvSpPr>
          <p:spPr bwMode="auto">
            <a:xfrm>
              <a:off x="3397565" y="3186880"/>
              <a:ext cx="1592527" cy="39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latin typeface="+mn-lt"/>
                  <a:ea typeface="+mn-ea"/>
                </a:rPr>
                <a:t>MAC </a:t>
              </a:r>
              <a:r>
                <a:rPr lang="zh-CN" altLang="en-US" sz="2215" b="1">
                  <a:solidFill>
                    <a:srgbClr val="000099"/>
                  </a:solidFill>
                  <a:latin typeface="+mn-lt"/>
                  <a:ea typeface="+mn-ea"/>
                </a:rPr>
                <a:t>首部</a:t>
              </a:r>
              <a:endParaRPr lang="zh-CN" altLang="en-US" sz="2215" b="1">
                <a:solidFill>
                  <a:srgbClr val="000099"/>
                </a:solidFill>
                <a:latin typeface="+mn-lt"/>
                <a:ea typeface="+mn-ea"/>
              </a:endParaRPr>
            </a:p>
          </p:txBody>
        </p:sp>
        <p:sp>
          <p:nvSpPr>
            <p:cNvPr id="366622" name="Text Box 30"/>
            <p:cNvSpPr txBox="1">
              <a:spLocks noChangeArrowheads="1"/>
            </p:cNvSpPr>
            <p:nvPr/>
          </p:nvSpPr>
          <p:spPr bwMode="auto">
            <a:xfrm>
              <a:off x="8908387" y="3030051"/>
              <a:ext cx="894292" cy="76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dirty="0">
                  <a:solidFill>
                    <a:srgbClr val="000099"/>
                  </a:solidFill>
                  <a:latin typeface="+mn-lt"/>
                  <a:ea typeface="+mn-ea"/>
                </a:rPr>
                <a:t>MAC</a:t>
              </a:r>
              <a:endParaRPr lang="en-US" altLang="zh-CN" sz="2215" b="1" dirty="0">
                <a:solidFill>
                  <a:srgbClr val="000099"/>
                </a:solidFill>
                <a:latin typeface="+mn-lt"/>
                <a:ea typeface="+mn-ea"/>
              </a:endParaRPr>
            </a:p>
            <a:p>
              <a:r>
                <a:rPr lang="zh-CN" altLang="en-US" sz="2215" b="1" dirty="0">
                  <a:solidFill>
                    <a:srgbClr val="000099"/>
                  </a:solidFill>
                  <a:latin typeface="+mn-lt"/>
                  <a:ea typeface="+mn-ea"/>
                </a:rPr>
                <a:t>尾部</a:t>
              </a:r>
              <a:endParaRPr lang="zh-CN" altLang="en-US" sz="2215" b="1" dirty="0">
                <a:solidFill>
                  <a:srgbClr val="000099"/>
                </a:solidFill>
                <a:latin typeface="+mn-lt"/>
                <a:ea typeface="+mn-ea"/>
              </a:endParaRPr>
            </a:p>
          </p:txBody>
        </p:sp>
      </p:grpSp>
      <p:sp>
        <p:nvSpPr>
          <p:cNvPr id="2" name="矩形 1"/>
          <p:cNvSpPr/>
          <p:nvPr/>
        </p:nvSpPr>
        <p:spPr>
          <a:xfrm>
            <a:off x="3405462" y="4957785"/>
            <a:ext cx="2309812" cy="318770"/>
          </a:xfrm>
          <a:prstGeom prst="rect">
            <a:avLst/>
          </a:prstGeom>
          <a:noFill/>
          <a:ln>
            <a:noFill/>
          </a:ln>
        </p:spPr>
        <p:txBody>
          <a:bodyPr wrap="square">
            <a:spAutoFit/>
          </a:bodyPr>
          <a:lstStyle/>
          <a:p>
            <a:pPr algn="ctr"/>
            <a:r>
              <a:rPr lang="zh-CN" altLang="en-US" sz="1845" b="1" dirty="0">
                <a:latin typeface="+mn-lt"/>
                <a:ea typeface="+mn-ea"/>
              </a:rPr>
              <a:t>数据帧格式</a:t>
            </a:r>
            <a:endParaRPr lang="zh-CN" altLang="en-US" sz="1845" b="1" dirty="0">
              <a:latin typeface="+mn-lt"/>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endParaRPr lang="zh-CN" altLang="en-US" dirty="0"/>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chemeClr val="hlink"/>
                </a:solidFill>
              </a:rPr>
              <a:t>控制帧</a:t>
            </a:r>
            <a:r>
              <a:rPr lang="zh-CN" altLang="en-US" dirty="0"/>
              <a:t>、</a:t>
            </a:r>
            <a:r>
              <a:rPr lang="zh-CN" altLang="en-US" dirty="0">
                <a:solidFill>
                  <a:schemeClr val="hlink"/>
                </a:solidFill>
              </a:rPr>
              <a:t>数据帧</a:t>
            </a:r>
            <a:r>
              <a:rPr lang="zh-CN" altLang="en-US" dirty="0"/>
              <a:t>和</a:t>
            </a:r>
            <a:r>
              <a:rPr lang="zh-CN" altLang="en-US" dirty="0">
                <a:solidFill>
                  <a:schemeClr val="hlink"/>
                </a:solidFill>
              </a:rPr>
              <a:t>管理帧</a:t>
            </a:r>
            <a:r>
              <a:rPr lang="zh-CN" altLang="en-US" dirty="0" smtClean="0"/>
              <a:t>。</a:t>
            </a:r>
            <a:endParaRPr lang="zh-CN" altLang="en-US" dirty="0"/>
          </a:p>
        </p:txBody>
      </p:sp>
      <p:grpSp>
        <p:nvGrpSpPr>
          <p:cNvPr id="5" name="组合 4"/>
          <p:cNvGrpSpPr/>
          <p:nvPr/>
        </p:nvGrpSpPr>
        <p:grpSpPr>
          <a:xfrm>
            <a:off x="1050223" y="2564904"/>
            <a:ext cx="6907272" cy="1211674"/>
            <a:chOff x="1137742" y="2660421"/>
            <a:chExt cx="7482878" cy="1312647"/>
          </a:xfrm>
        </p:grpSpPr>
        <p:sp>
          <p:nvSpPr>
            <p:cNvPr id="2" name="矩形 1"/>
            <p:cNvSpPr/>
            <p:nvPr/>
          </p:nvSpPr>
          <p:spPr>
            <a:xfrm>
              <a:off x="1905305" y="3627734"/>
              <a:ext cx="5385064" cy="345334"/>
            </a:xfrm>
            <a:prstGeom prst="rect">
              <a:avLst/>
            </a:prstGeom>
            <a:noFill/>
            <a:ln>
              <a:noFill/>
            </a:ln>
          </p:spPr>
          <p:txBody>
            <a:bodyPr wrap="square">
              <a:spAutoFit/>
            </a:bodyPr>
            <a:lstStyle/>
            <a:p>
              <a:r>
                <a:rPr lang="en-US" altLang="zh-CN" sz="1845" b="1" dirty="0">
                  <a:latin typeface="+mn-lt"/>
                  <a:ea typeface="+mn-ea"/>
                </a:rPr>
                <a:t>RTS</a:t>
              </a:r>
              <a:r>
                <a:rPr lang="zh-CN" altLang="en-US" sz="1845" b="1" dirty="0">
                  <a:latin typeface="+mn-lt"/>
                  <a:ea typeface="+mn-ea"/>
                </a:rPr>
                <a:t>帧格式（帧控制字段中的子类型为</a:t>
              </a:r>
              <a:r>
                <a:rPr lang="en-US" altLang="zh-CN" sz="1845" b="1" dirty="0">
                  <a:latin typeface="+mn-lt"/>
                  <a:ea typeface="+mn-ea"/>
                </a:rPr>
                <a:t>1011</a:t>
              </a:r>
              <a:r>
                <a:rPr lang="zh-CN" altLang="en-US" sz="1845" b="1" dirty="0">
                  <a:latin typeface="+mn-lt"/>
                  <a:ea typeface="+mn-ea"/>
                </a:rPr>
                <a:t>）</a:t>
              </a:r>
              <a:endParaRPr lang="zh-CN" altLang="en-US" sz="1845" b="1" dirty="0">
                <a:latin typeface="+mn-lt"/>
                <a:ea typeface="+mn-ea"/>
              </a:endParaRPr>
            </a:p>
          </p:txBody>
        </p:sp>
        <p:grpSp>
          <p:nvGrpSpPr>
            <p:cNvPr id="3" name="组合 2"/>
            <p:cNvGrpSpPr/>
            <p:nvPr/>
          </p:nvGrpSpPr>
          <p:grpSpPr>
            <a:xfrm>
              <a:off x="1137742" y="2660421"/>
              <a:ext cx="7482878" cy="830930"/>
              <a:chOff x="2095672" y="3278876"/>
              <a:chExt cx="4781378" cy="582494"/>
            </a:xfrm>
          </p:grpSpPr>
          <p:sp>
            <p:nvSpPr>
              <p:cNvPr id="33" name="Rectangle 56"/>
              <p:cNvSpPr>
                <a:spLocks noChangeArrowheads="1"/>
              </p:cNvSpPr>
              <p:nvPr/>
            </p:nvSpPr>
            <p:spPr bwMode="auto">
              <a:xfrm>
                <a:off x="2554288" y="3510533"/>
                <a:ext cx="857250" cy="3429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4" name="Rectangle 17"/>
              <p:cNvSpPr>
                <a:spLocks noChangeArrowheads="1"/>
              </p:cNvSpPr>
              <p:nvPr/>
            </p:nvSpPr>
            <p:spPr bwMode="auto">
              <a:xfrm>
                <a:off x="2551113" y="3501008"/>
                <a:ext cx="865187" cy="360362"/>
              </a:xfrm>
              <a:prstGeom prst="rect">
                <a:avLst/>
              </a:prstGeom>
              <a:solidFill>
                <a:srgbClr val="FFFF66"/>
              </a:solidFill>
              <a:ln w="9525">
                <a:solidFill>
                  <a:schemeClr val="tx1"/>
                </a:solidFill>
                <a:miter lim="800000"/>
              </a:ln>
              <a:effectLst>
                <a:outerShdw dist="35560" dir="2700000" algn="tl" rotWithShape="0">
                  <a:schemeClr val="bg2"/>
                </a:outerShdw>
              </a:effectLst>
            </p:spPr>
            <p:txBody>
              <a:bodyPr wrap="none" anchor="ctr"/>
              <a:lstStyle/>
              <a:p>
                <a:pPr algn="ctr"/>
                <a:r>
                  <a:rPr lang="zh-CN" altLang="en-US" sz="1660" b="1">
                    <a:solidFill>
                      <a:srgbClr val="000099"/>
                    </a:solidFill>
                    <a:latin typeface="+mn-lt"/>
                    <a:ea typeface="+mn-ea"/>
                  </a:rPr>
                  <a:t>帧控制</a:t>
                </a:r>
                <a:endParaRPr lang="zh-CN" altLang="en-US" sz="1660" b="1">
                  <a:solidFill>
                    <a:srgbClr val="000099"/>
                  </a:solidFill>
                  <a:latin typeface="+mn-lt"/>
                  <a:ea typeface="+mn-ea"/>
                </a:endParaRPr>
              </a:p>
            </p:txBody>
          </p:sp>
          <p:sp>
            <p:nvSpPr>
              <p:cNvPr id="35" name="Rectangle 18"/>
              <p:cNvSpPr>
                <a:spLocks noChangeArrowheads="1"/>
              </p:cNvSpPr>
              <p:nvPr/>
            </p:nvSpPr>
            <p:spPr bwMode="auto">
              <a:xfrm>
                <a:off x="3416300" y="3501008"/>
                <a:ext cx="865188" cy="360362"/>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1660" b="1">
                    <a:solidFill>
                      <a:srgbClr val="000099"/>
                    </a:solidFill>
                    <a:latin typeface="+mn-lt"/>
                    <a:ea typeface="+mn-ea"/>
                  </a:rPr>
                  <a:t>持续期</a:t>
                </a:r>
                <a:endParaRPr lang="zh-CN" altLang="en-US" sz="1660" b="1">
                  <a:solidFill>
                    <a:srgbClr val="000099"/>
                  </a:solidFill>
                  <a:latin typeface="+mn-lt"/>
                  <a:ea typeface="+mn-ea"/>
                </a:endParaRPr>
              </a:p>
            </p:txBody>
          </p:sp>
          <p:sp>
            <p:nvSpPr>
              <p:cNvPr id="36" name="Rectangle 19"/>
              <p:cNvSpPr>
                <a:spLocks noChangeArrowheads="1"/>
              </p:cNvSpPr>
              <p:nvPr/>
            </p:nvSpPr>
            <p:spPr bwMode="auto">
              <a:xfrm>
                <a:off x="4281488" y="3501008"/>
                <a:ext cx="865187" cy="360362"/>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1660" b="1">
                    <a:solidFill>
                      <a:srgbClr val="000099"/>
                    </a:solidFill>
                    <a:latin typeface="+mn-lt"/>
                    <a:ea typeface="+mn-ea"/>
                  </a:rPr>
                  <a:t>接收地址</a:t>
                </a:r>
                <a:endParaRPr lang="en-US" altLang="zh-CN" sz="1660" b="1">
                  <a:solidFill>
                    <a:srgbClr val="000099"/>
                  </a:solidFill>
                  <a:latin typeface="+mn-lt"/>
                  <a:ea typeface="+mn-ea"/>
                </a:endParaRPr>
              </a:p>
            </p:txBody>
          </p:sp>
          <p:sp>
            <p:nvSpPr>
              <p:cNvPr id="37" name="Rectangle 20"/>
              <p:cNvSpPr>
                <a:spLocks noChangeArrowheads="1"/>
              </p:cNvSpPr>
              <p:nvPr/>
            </p:nvSpPr>
            <p:spPr bwMode="auto">
              <a:xfrm>
                <a:off x="5146675" y="3501008"/>
                <a:ext cx="865188" cy="360362"/>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1660" b="1">
                    <a:solidFill>
                      <a:srgbClr val="000099"/>
                    </a:solidFill>
                    <a:latin typeface="+mn-lt"/>
                    <a:ea typeface="+mn-ea"/>
                  </a:rPr>
                  <a:t>发送地址</a:t>
                </a:r>
                <a:endParaRPr lang="en-US" altLang="zh-CN" sz="1660" b="1">
                  <a:solidFill>
                    <a:srgbClr val="000099"/>
                  </a:solidFill>
                  <a:latin typeface="+mn-lt"/>
                  <a:ea typeface="+mn-ea"/>
                </a:endParaRPr>
              </a:p>
            </p:txBody>
          </p:sp>
          <p:sp>
            <p:nvSpPr>
              <p:cNvPr id="38" name="Rectangle 21"/>
              <p:cNvSpPr>
                <a:spLocks noChangeArrowheads="1"/>
              </p:cNvSpPr>
              <p:nvPr/>
            </p:nvSpPr>
            <p:spPr bwMode="auto">
              <a:xfrm>
                <a:off x="6011863" y="3501008"/>
                <a:ext cx="865187" cy="360362"/>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660" b="1" dirty="0">
                    <a:solidFill>
                      <a:srgbClr val="000099"/>
                    </a:solidFill>
                    <a:latin typeface="+mn-lt"/>
                    <a:ea typeface="+mn-ea"/>
                  </a:rPr>
                  <a:t>FCS</a:t>
                </a:r>
                <a:endParaRPr lang="en-US" altLang="zh-CN" sz="1660" b="1" dirty="0">
                  <a:solidFill>
                    <a:srgbClr val="000099"/>
                  </a:solidFill>
                  <a:latin typeface="+mn-lt"/>
                  <a:ea typeface="+mn-ea"/>
                </a:endParaRPr>
              </a:p>
            </p:txBody>
          </p:sp>
          <p:sp>
            <p:nvSpPr>
              <p:cNvPr id="39" name="Text Box 14"/>
              <p:cNvSpPr txBox="1">
                <a:spLocks noChangeArrowheads="1"/>
              </p:cNvSpPr>
              <p:nvPr/>
            </p:nvSpPr>
            <p:spPr bwMode="auto">
              <a:xfrm>
                <a:off x="2095672" y="3278876"/>
                <a:ext cx="4781378" cy="224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60" b="1" dirty="0">
                    <a:solidFill>
                      <a:srgbClr val="000099"/>
                    </a:solidFill>
                    <a:latin typeface="+mn-lt"/>
                    <a:ea typeface="+mn-ea"/>
                  </a:rPr>
                  <a:t>字节        </a:t>
                </a:r>
                <a:r>
                  <a:rPr lang="zh-CN" altLang="en-US" sz="1660" b="1" dirty="0" smtClean="0">
                    <a:solidFill>
                      <a:srgbClr val="000099"/>
                    </a:solidFill>
                    <a:latin typeface="+mn-lt"/>
                    <a:ea typeface="+mn-ea"/>
                  </a:rPr>
                  <a:t>     </a:t>
                </a:r>
                <a:r>
                  <a:rPr lang="en-US" altLang="zh-CN" sz="1660" b="1" dirty="0" smtClean="0">
                    <a:solidFill>
                      <a:srgbClr val="000099"/>
                    </a:solidFill>
                    <a:latin typeface="+mn-lt"/>
                    <a:ea typeface="+mn-ea"/>
                  </a:rPr>
                  <a:t>2                  </a:t>
                </a:r>
                <a:r>
                  <a:rPr lang="en-US" altLang="zh-CN" sz="1660" b="1" dirty="0">
                    <a:solidFill>
                      <a:srgbClr val="000099"/>
                    </a:solidFill>
                    <a:latin typeface="+mn-lt"/>
                    <a:ea typeface="+mn-ea"/>
                  </a:rPr>
                  <a:t>2            </a:t>
                </a:r>
                <a:r>
                  <a:rPr lang="en-US" altLang="zh-CN" sz="1660" b="1" dirty="0" smtClean="0">
                    <a:solidFill>
                      <a:srgbClr val="000099"/>
                    </a:solidFill>
                    <a:latin typeface="+mn-lt"/>
                    <a:ea typeface="+mn-ea"/>
                  </a:rPr>
                  <a:t>        </a:t>
                </a:r>
                <a:r>
                  <a:rPr lang="en-US" altLang="zh-CN" sz="1660" b="1" dirty="0">
                    <a:solidFill>
                      <a:srgbClr val="000099"/>
                    </a:solidFill>
                    <a:latin typeface="+mn-lt"/>
                    <a:ea typeface="+mn-ea"/>
                  </a:rPr>
                  <a:t>6          </a:t>
                </a:r>
                <a:r>
                  <a:rPr lang="en-US" altLang="zh-CN" sz="1660" b="1" dirty="0" smtClean="0">
                    <a:solidFill>
                      <a:srgbClr val="000099"/>
                    </a:solidFill>
                    <a:latin typeface="+mn-lt"/>
                    <a:ea typeface="+mn-ea"/>
                  </a:rPr>
                  <a:t>        </a:t>
                </a:r>
                <a:r>
                  <a:rPr lang="en-US" altLang="zh-CN" sz="1660" b="1" dirty="0">
                    <a:solidFill>
                      <a:srgbClr val="000099"/>
                    </a:solidFill>
                    <a:latin typeface="+mn-lt"/>
                    <a:ea typeface="+mn-ea"/>
                  </a:rPr>
                  <a:t>6             </a:t>
                </a:r>
                <a:r>
                  <a:rPr lang="en-US" altLang="zh-CN" sz="1660" b="1" dirty="0" smtClean="0">
                    <a:solidFill>
                      <a:srgbClr val="000099"/>
                    </a:solidFill>
                    <a:latin typeface="+mn-lt"/>
                    <a:ea typeface="+mn-ea"/>
                  </a:rPr>
                  <a:t>       </a:t>
                </a:r>
                <a:r>
                  <a:rPr lang="en-US" altLang="zh-CN" sz="1660" b="1" dirty="0">
                    <a:solidFill>
                      <a:srgbClr val="000099"/>
                    </a:solidFill>
                    <a:latin typeface="+mn-lt"/>
                    <a:ea typeface="+mn-ea"/>
                  </a:rPr>
                  <a:t>4</a:t>
                </a:r>
                <a:endParaRPr lang="en-US" altLang="zh-CN" sz="1660" b="1" dirty="0">
                  <a:solidFill>
                    <a:srgbClr val="000099"/>
                  </a:solidFill>
                  <a:latin typeface="+mn-lt"/>
                  <a:ea typeface="+mn-ea"/>
                </a:endParaRPr>
              </a:p>
            </p:txBody>
          </p:sp>
        </p:grpSp>
      </p:grpSp>
      <p:grpSp>
        <p:nvGrpSpPr>
          <p:cNvPr id="6" name="组合 5"/>
          <p:cNvGrpSpPr/>
          <p:nvPr/>
        </p:nvGrpSpPr>
        <p:grpSpPr>
          <a:xfrm>
            <a:off x="1111554" y="4152239"/>
            <a:ext cx="7647989" cy="1371064"/>
            <a:chOff x="1204183" y="4212509"/>
            <a:chExt cx="8285321" cy="1312569"/>
          </a:xfrm>
        </p:grpSpPr>
        <p:sp>
          <p:nvSpPr>
            <p:cNvPr id="41" name="Rectangle 56"/>
            <p:cNvSpPr>
              <a:spLocks noChangeArrowheads="1"/>
            </p:cNvSpPr>
            <p:nvPr/>
          </p:nvSpPr>
          <p:spPr bwMode="auto">
            <a:xfrm>
              <a:off x="1905305" y="4587443"/>
              <a:ext cx="1328441" cy="43307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2" name="Rectangle 17"/>
            <p:cNvSpPr>
              <a:spLocks noChangeArrowheads="1"/>
            </p:cNvSpPr>
            <p:nvPr/>
          </p:nvSpPr>
          <p:spPr bwMode="auto">
            <a:xfrm>
              <a:off x="1900385" y="4575413"/>
              <a:ext cx="1340741" cy="455135"/>
            </a:xfrm>
            <a:prstGeom prst="rect">
              <a:avLst/>
            </a:prstGeom>
            <a:solidFill>
              <a:srgbClr val="FFFF66"/>
            </a:solidFill>
            <a:ln w="9525">
              <a:solidFill>
                <a:schemeClr val="tx1"/>
              </a:solidFill>
              <a:miter lim="800000"/>
            </a:ln>
            <a:effectLst>
              <a:outerShdw dist="35560" dir="2700000" algn="tl" rotWithShape="0">
                <a:schemeClr val="bg2"/>
              </a:outerShdw>
            </a:effectLst>
          </p:spPr>
          <p:txBody>
            <a:bodyPr wrap="none" anchor="ctr"/>
            <a:lstStyle/>
            <a:p>
              <a:pPr algn="ctr"/>
              <a:r>
                <a:rPr lang="zh-CN" altLang="en-US" sz="1660" b="1">
                  <a:solidFill>
                    <a:srgbClr val="000099"/>
                  </a:solidFill>
                  <a:latin typeface="+mn-lt"/>
                  <a:ea typeface="+mn-ea"/>
                </a:rPr>
                <a:t>帧控制</a:t>
              </a:r>
              <a:endParaRPr lang="zh-CN" altLang="en-US" sz="1660" b="1">
                <a:solidFill>
                  <a:srgbClr val="000099"/>
                </a:solidFill>
                <a:latin typeface="+mn-lt"/>
                <a:ea typeface="+mn-ea"/>
              </a:endParaRPr>
            </a:p>
          </p:txBody>
        </p:sp>
        <p:sp>
          <p:nvSpPr>
            <p:cNvPr id="43" name="Rectangle 18"/>
            <p:cNvSpPr>
              <a:spLocks noChangeArrowheads="1"/>
            </p:cNvSpPr>
            <p:nvPr/>
          </p:nvSpPr>
          <p:spPr bwMode="auto">
            <a:xfrm>
              <a:off x="3241126" y="4575413"/>
              <a:ext cx="1340742" cy="45513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1660" b="1" dirty="0">
                  <a:solidFill>
                    <a:srgbClr val="000099"/>
                  </a:solidFill>
                  <a:latin typeface="+mn-lt"/>
                  <a:ea typeface="+mn-ea"/>
                </a:rPr>
                <a:t>持续期</a:t>
              </a:r>
              <a:endParaRPr lang="zh-CN" altLang="en-US" sz="1660" b="1" dirty="0">
                <a:solidFill>
                  <a:srgbClr val="000099"/>
                </a:solidFill>
                <a:latin typeface="+mn-lt"/>
                <a:ea typeface="+mn-ea"/>
              </a:endParaRPr>
            </a:p>
          </p:txBody>
        </p:sp>
        <p:sp>
          <p:nvSpPr>
            <p:cNvPr id="44" name="Rectangle 19"/>
            <p:cNvSpPr>
              <a:spLocks noChangeArrowheads="1"/>
            </p:cNvSpPr>
            <p:nvPr/>
          </p:nvSpPr>
          <p:spPr bwMode="auto">
            <a:xfrm>
              <a:off x="4581868" y="4575413"/>
              <a:ext cx="1340741" cy="45513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1660" b="1">
                  <a:solidFill>
                    <a:srgbClr val="000099"/>
                  </a:solidFill>
                  <a:latin typeface="+mn-lt"/>
                  <a:ea typeface="+mn-ea"/>
                </a:rPr>
                <a:t>接收地址</a:t>
              </a:r>
              <a:endParaRPr lang="en-US" altLang="zh-CN" sz="1660" b="1">
                <a:solidFill>
                  <a:srgbClr val="000099"/>
                </a:solidFill>
                <a:latin typeface="+mn-lt"/>
                <a:ea typeface="+mn-ea"/>
              </a:endParaRPr>
            </a:p>
          </p:txBody>
        </p:sp>
        <p:sp>
          <p:nvSpPr>
            <p:cNvPr id="45" name="Rectangle 21"/>
            <p:cNvSpPr>
              <a:spLocks noChangeArrowheads="1"/>
            </p:cNvSpPr>
            <p:nvPr/>
          </p:nvSpPr>
          <p:spPr bwMode="auto">
            <a:xfrm>
              <a:off x="5888168" y="4575413"/>
              <a:ext cx="1340742" cy="45513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660" b="1" dirty="0">
                  <a:solidFill>
                    <a:srgbClr val="000099"/>
                  </a:solidFill>
                  <a:latin typeface="+mn-lt"/>
                  <a:ea typeface="+mn-ea"/>
                </a:rPr>
                <a:t>FCS</a:t>
              </a:r>
              <a:endParaRPr lang="en-US" altLang="zh-CN" sz="1660" b="1" dirty="0">
                <a:solidFill>
                  <a:srgbClr val="000099"/>
                </a:solidFill>
                <a:latin typeface="+mn-lt"/>
                <a:ea typeface="+mn-ea"/>
              </a:endParaRPr>
            </a:p>
          </p:txBody>
        </p:sp>
        <p:sp>
          <p:nvSpPr>
            <p:cNvPr id="46" name="Text Box 14"/>
            <p:cNvSpPr txBox="1">
              <a:spLocks noChangeArrowheads="1"/>
            </p:cNvSpPr>
            <p:nvPr/>
          </p:nvSpPr>
          <p:spPr bwMode="auto">
            <a:xfrm>
              <a:off x="1204183" y="4212509"/>
              <a:ext cx="5470313" cy="28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60" b="1" dirty="0">
                  <a:solidFill>
                    <a:srgbClr val="000099"/>
                  </a:solidFill>
                  <a:latin typeface="+mn-lt"/>
                  <a:ea typeface="+mn-ea"/>
                </a:rPr>
                <a:t>字节       </a:t>
              </a:r>
              <a:r>
                <a:rPr lang="zh-CN" altLang="en-US" sz="1660" b="1" dirty="0" smtClean="0">
                  <a:solidFill>
                    <a:srgbClr val="000099"/>
                  </a:solidFill>
                  <a:latin typeface="+mn-lt"/>
                  <a:ea typeface="+mn-ea"/>
                </a:rPr>
                <a:t>     </a:t>
              </a:r>
              <a:r>
                <a:rPr lang="en-US" altLang="zh-CN" sz="1660" b="1" dirty="0">
                  <a:solidFill>
                    <a:srgbClr val="000099"/>
                  </a:solidFill>
                  <a:latin typeface="+mn-lt"/>
                  <a:ea typeface="+mn-ea"/>
                </a:rPr>
                <a:t>2         </a:t>
              </a:r>
              <a:r>
                <a:rPr lang="en-US" altLang="zh-CN" sz="1660" b="1" dirty="0" smtClean="0">
                  <a:solidFill>
                    <a:srgbClr val="000099"/>
                  </a:solidFill>
                  <a:latin typeface="+mn-lt"/>
                  <a:ea typeface="+mn-ea"/>
                </a:rPr>
                <a:t>         </a:t>
              </a:r>
              <a:r>
                <a:rPr lang="en-US" altLang="zh-CN" sz="1660" b="1" dirty="0">
                  <a:solidFill>
                    <a:srgbClr val="000099"/>
                  </a:solidFill>
                  <a:latin typeface="+mn-lt"/>
                  <a:ea typeface="+mn-ea"/>
                </a:rPr>
                <a:t>2  </a:t>
              </a:r>
              <a:r>
                <a:rPr lang="en-US" altLang="zh-CN" sz="1660" b="1" dirty="0" smtClean="0">
                  <a:solidFill>
                    <a:srgbClr val="000099"/>
                  </a:solidFill>
                  <a:latin typeface="+mn-lt"/>
                  <a:ea typeface="+mn-ea"/>
                </a:rPr>
                <a:t>                   </a:t>
              </a:r>
              <a:r>
                <a:rPr lang="en-US" altLang="zh-CN" sz="1660" b="1" dirty="0">
                  <a:solidFill>
                    <a:srgbClr val="000099"/>
                  </a:solidFill>
                  <a:latin typeface="+mn-lt"/>
                  <a:ea typeface="+mn-ea"/>
                </a:rPr>
                <a:t>6             </a:t>
              </a:r>
              <a:r>
                <a:rPr lang="en-US" altLang="zh-CN" sz="1660" b="1" dirty="0" smtClean="0">
                  <a:solidFill>
                    <a:srgbClr val="000099"/>
                  </a:solidFill>
                  <a:latin typeface="+mn-lt"/>
                  <a:ea typeface="+mn-ea"/>
                </a:rPr>
                <a:t>    </a:t>
              </a:r>
              <a:r>
                <a:rPr lang="en-US" altLang="zh-CN" sz="1660" b="1" dirty="0">
                  <a:solidFill>
                    <a:srgbClr val="000099"/>
                  </a:solidFill>
                  <a:latin typeface="+mn-lt"/>
                  <a:ea typeface="+mn-ea"/>
                </a:rPr>
                <a:t>4</a:t>
              </a:r>
              <a:endParaRPr lang="en-US" altLang="zh-CN" sz="1660" b="1" dirty="0">
                <a:solidFill>
                  <a:srgbClr val="000099"/>
                </a:solidFill>
                <a:latin typeface="+mn-lt"/>
                <a:ea typeface="+mn-ea"/>
              </a:endParaRPr>
            </a:p>
          </p:txBody>
        </p:sp>
        <p:sp>
          <p:nvSpPr>
            <p:cNvPr id="47" name="Text Box 58"/>
            <p:cNvSpPr txBox="1">
              <a:spLocks noChangeArrowheads="1"/>
            </p:cNvSpPr>
            <p:nvPr/>
          </p:nvSpPr>
          <p:spPr bwMode="auto">
            <a:xfrm>
              <a:off x="1905304" y="5219908"/>
              <a:ext cx="7584200" cy="30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45" b="1" dirty="0" smtClean="0">
                  <a:latin typeface="+mn-lt"/>
                  <a:ea typeface="+mn-ea"/>
                </a:rPr>
                <a:t>CTS </a:t>
              </a:r>
              <a:r>
                <a:rPr lang="zh-CN" altLang="en-US" sz="1845" b="1" dirty="0">
                  <a:latin typeface="+mn-lt"/>
                  <a:ea typeface="+mn-ea"/>
                </a:rPr>
                <a:t>和 </a:t>
              </a:r>
              <a:r>
                <a:rPr lang="en-US" altLang="zh-CN" sz="1845" b="1" dirty="0">
                  <a:latin typeface="+mn-lt"/>
                  <a:ea typeface="+mn-ea"/>
                </a:rPr>
                <a:t>ACK </a:t>
              </a:r>
              <a:r>
                <a:rPr lang="zh-CN" altLang="en-US" sz="1845" b="1" dirty="0">
                  <a:latin typeface="+mn-lt"/>
                  <a:ea typeface="+mn-ea"/>
                </a:rPr>
                <a:t>帧格式（帧控制字段中的子类型分别为</a:t>
              </a:r>
              <a:r>
                <a:rPr lang="en-US" altLang="zh-CN" sz="1845" b="1" dirty="0">
                  <a:latin typeface="+mn-lt"/>
                  <a:ea typeface="+mn-ea"/>
                </a:rPr>
                <a:t>1100</a:t>
              </a:r>
              <a:r>
                <a:rPr lang="zh-CN" altLang="en-US" sz="1845" b="1" dirty="0">
                  <a:latin typeface="+mn-lt"/>
                  <a:ea typeface="+mn-ea"/>
                </a:rPr>
                <a:t>和</a:t>
              </a:r>
              <a:r>
                <a:rPr lang="en-US" altLang="zh-CN" sz="1845" b="1" dirty="0">
                  <a:latin typeface="+mn-lt"/>
                  <a:ea typeface="+mn-ea"/>
                </a:rPr>
                <a:t>1101</a:t>
              </a:r>
              <a:r>
                <a:rPr lang="zh-CN" altLang="en-US" sz="1845" b="1" dirty="0">
                  <a:latin typeface="+mn-lt"/>
                  <a:ea typeface="+mn-ea"/>
                </a:rPr>
                <a:t>）</a:t>
              </a:r>
              <a:endParaRPr lang="zh-CN" altLang="en-US" sz="1845" b="1" dirty="0">
                <a:latin typeface="+mn-lt"/>
                <a:ea typeface="+mn-ea"/>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algn="ctr"/>
            <a:r>
              <a:rPr lang="en-US" altLang="zh-CN" dirty="0"/>
              <a:t>802.11 </a:t>
            </a:r>
            <a:r>
              <a:rPr lang="zh-CN" altLang="en-US" dirty="0"/>
              <a:t>数据帧的三大部分 </a:t>
            </a:r>
            <a:endParaRPr lang="zh-CN" altLang="en-US" dirty="0"/>
          </a:p>
        </p:txBody>
      </p:sp>
      <p:sp>
        <p:nvSpPr>
          <p:cNvPr id="367619" name="Rectangle 3"/>
          <p:cNvSpPr>
            <a:spLocks noGrp="1" noChangeArrowheads="1"/>
          </p:cNvSpPr>
          <p:nvPr>
            <p:ph idx="1"/>
          </p:nvPr>
        </p:nvSpPr>
        <p:spPr/>
        <p:txBody>
          <a:bodyPr/>
          <a:lstStyle/>
          <a:p>
            <a:r>
              <a:rPr lang="en-US" altLang="zh-CN">
                <a:solidFill>
                  <a:schemeClr val="hlink"/>
                </a:solidFill>
              </a:rPr>
              <a:t>MAC </a:t>
            </a:r>
            <a:r>
              <a:rPr lang="zh-CN" altLang="en-US">
                <a:solidFill>
                  <a:schemeClr val="hlink"/>
                </a:solidFill>
              </a:rPr>
              <a:t>首部</a:t>
            </a:r>
            <a:r>
              <a:rPr lang="zh-CN" altLang="en-US"/>
              <a:t>，共 </a:t>
            </a:r>
            <a:r>
              <a:rPr lang="en-US" altLang="zh-CN"/>
              <a:t>30 </a:t>
            </a:r>
            <a:r>
              <a:rPr lang="zh-CN" altLang="en-US"/>
              <a:t>字节。帧的复杂性都在帧的首部。</a:t>
            </a:r>
            <a:endParaRPr lang="zh-CN" altLang="en-US"/>
          </a:p>
          <a:p>
            <a:r>
              <a:rPr lang="zh-CN" altLang="en-US">
                <a:solidFill>
                  <a:schemeClr val="hlink"/>
                </a:solidFill>
              </a:rPr>
              <a:t>帧主体</a:t>
            </a:r>
            <a:r>
              <a:rPr lang="zh-CN" altLang="en-US"/>
              <a:t>，也就是帧的数据部分，不超过</a:t>
            </a:r>
            <a:r>
              <a:rPr lang="en-US" altLang="zh-CN"/>
              <a:t>2312 </a:t>
            </a:r>
            <a:r>
              <a:rPr lang="zh-CN" altLang="en-US"/>
              <a:t>字节。这个数值比以太网的最大长度长很多。不过 </a:t>
            </a:r>
            <a:r>
              <a:rPr lang="en-US" altLang="zh-CN"/>
              <a:t>802.11 </a:t>
            </a:r>
            <a:r>
              <a:rPr lang="zh-CN" altLang="en-US"/>
              <a:t>帧的长度通常都是小于 </a:t>
            </a:r>
            <a:r>
              <a:rPr lang="en-US" altLang="zh-CN"/>
              <a:t>1500 </a:t>
            </a:r>
            <a:r>
              <a:rPr lang="zh-CN" altLang="en-US"/>
              <a:t>字节。</a:t>
            </a:r>
            <a:endParaRPr lang="zh-CN" altLang="en-US"/>
          </a:p>
          <a:p>
            <a:r>
              <a:rPr lang="zh-CN" altLang="en-US">
                <a:solidFill>
                  <a:schemeClr val="hlink"/>
                </a:solidFill>
              </a:rPr>
              <a:t>帧检验序列 </a:t>
            </a:r>
            <a:r>
              <a:rPr lang="en-US" altLang="zh-CN">
                <a:solidFill>
                  <a:schemeClr val="hlink"/>
                </a:solidFill>
              </a:rPr>
              <a:t>FCS</a:t>
            </a:r>
            <a:r>
              <a:rPr lang="en-US" altLang="zh-CN"/>
              <a:t> </a:t>
            </a:r>
            <a:r>
              <a:rPr lang="zh-CN" altLang="en-US"/>
              <a:t>是尾部，共 </a:t>
            </a:r>
            <a:r>
              <a:rPr lang="en-US" altLang="zh-CN"/>
              <a:t>4 </a:t>
            </a:r>
            <a:r>
              <a:rPr lang="zh-CN" altLang="en-US"/>
              <a:t>字节 </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endParaRPr lang="zh-CN" altLang="en-US" dirty="0"/>
          </a:p>
        </p:txBody>
      </p:sp>
      <p:sp>
        <p:nvSpPr>
          <p:cNvPr id="368643" name="Rectangle 3"/>
          <p:cNvSpPr>
            <a:spLocks noGrp="1" noChangeArrowheads="1"/>
          </p:cNvSpPr>
          <p:nvPr>
            <p:ph idx="1"/>
          </p:nvPr>
        </p:nvSpPr>
        <p:spPr/>
        <p:txBody>
          <a:bodyPr/>
          <a:lstStyle/>
          <a:p>
            <a:r>
              <a:rPr lang="en-US" altLang="zh-CN" dirty="0"/>
              <a:t>802.11 </a:t>
            </a:r>
            <a:r>
              <a:rPr lang="zh-CN" altLang="en-US" dirty="0"/>
              <a:t>数据帧最特殊的地方就是有四个地址字段。地址 </a:t>
            </a:r>
            <a:r>
              <a:rPr lang="en-US" altLang="zh-CN" dirty="0"/>
              <a:t>4 </a:t>
            </a:r>
            <a:r>
              <a:rPr lang="zh-CN" altLang="en-US" dirty="0"/>
              <a:t>用于自组网络。我们在这里只讨论前三种地址。 </a:t>
            </a:r>
            <a:endParaRPr lang="zh-CN" altLang="en-US" dirty="0"/>
          </a:p>
        </p:txBody>
      </p:sp>
      <p:graphicFrame>
        <p:nvGraphicFramePr>
          <p:cNvPr id="368691" name="Group 51"/>
          <p:cNvGraphicFramePr>
            <a:graphicFrameLocks noGrp="1"/>
          </p:cNvGraphicFramePr>
          <p:nvPr/>
        </p:nvGraphicFramePr>
        <p:xfrm>
          <a:off x="441187" y="3296062"/>
          <a:ext cx="8583930" cy="1661160"/>
        </p:xfrm>
        <a:graphic>
          <a:graphicData uri="http://schemas.openxmlformats.org/drawingml/2006/table">
            <a:tbl>
              <a:tblPr/>
              <a:tblGrid>
                <a:gridCol w="1283335"/>
                <a:gridCol w="1385570"/>
                <a:gridCol w="1903095"/>
                <a:gridCol w="1440180"/>
                <a:gridCol w="1426845"/>
                <a:gridCol w="1144905"/>
              </a:tblGrid>
              <a:tr h="5537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dirty="0" smtClean="0">
                          <a:ln>
                            <a:noFill/>
                          </a:ln>
                          <a:solidFill>
                            <a:srgbClr val="000099"/>
                          </a:solidFill>
                          <a:effectLst/>
                          <a:latin typeface="+mn-lt"/>
                          <a:ea typeface="+mn-ea"/>
                        </a:rPr>
                        <a:t>去往 </a:t>
                      </a:r>
                      <a:r>
                        <a:rPr kumimoji="0" lang="en-US" altLang="zh-CN" sz="2215" b="1" i="0" u="none" strike="noStrike" cap="none" normalizeH="0" baseline="0" dirty="0" smtClean="0">
                          <a:ln>
                            <a:noFill/>
                          </a:ln>
                          <a:solidFill>
                            <a:srgbClr val="000099"/>
                          </a:solidFill>
                          <a:effectLst/>
                          <a:latin typeface="+mn-lt"/>
                          <a:ea typeface="+mn-ea"/>
                        </a:rPr>
                        <a:t>AP</a:t>
                      </a:r>
                      <a:endParaRPr kumimoji="0" lang="en-US" altLang="zh-CN" sz="2215" b="1" i="0" u="none" strike="noStrike" cap="none" normalizeH="0" baseline="0" dirty="0" smtClean="0">
                        <a:ln>
                          <a:noFill/>
                        </a:ln>
                        <a:solidFill>
                          <a:srgbClr val="000099"/>
                        </a:solidFill>
                        <a:effectLst/>
                        <a:latin typeface="+mn-lt"/>
                        <a:ea typeface="+mn-ea"/>
                      </a:endParaRPr>
                    </a:p>
                  </a:txBody>
                  <a:tcPr marT="42203" marB="422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smtClean="0">
                          <a:ln>
                            <a:noFill/>
                          </a:ln>
                          <a:solidFill>
                            <a:srgbClr val="000099"/>
                          </a:solidFill>
                          <a:effectLst/>
                          <a:latin typeface="+mn-lt"/>
                          <a:ea typeface="+mn-ea"/>
                        </a:rPr>
                        <a:t>来自 </a:t>
                      </a:r>
                      <a:r>
                        <a:rPr kumimoji="0" lang="en-US" altLang="zh-CN" sz="2215" b="1" i="0" u="none" strike="noStrike" cap="none" normalizeH="0" baseline="0" smtClean="0">
                          <a:ln>
                            <a:noFill/>
                          </a:ln>
                          <a:solidFill>
                            <a:srgbClr val="000099"/>
                          </a:solidFill>
                          <a:effectLst/>
                          <a:latin typeface="+mn-lt"/>
                          <a:ea typeface="+mn-ea"/>
                        </a:rPr>
                        <a:t>AP</a:t>
                      </a:r>
                      <a:endParaRPr kumimoji="0" lang="en-US" altLang="zh-CN"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smtClean="0">
                          <a:ln>
                            <a:noFill/>
                          </a:ln>
                          <a:solidFill>
                            <a:srgbClr val="000099"/>
                          </a:solidFill>
                          <a:effectLst/>
                          <a:latin typeface="+mn-lt"/>
                          <a:ea typeface="+mn-ea"/>
                        </a:rPr>
                        <a:t>地址 </a:t>
                      </a:r>
                      <a:r>
                        <a:rPr kumimoji="0" lang="en-US" altLang="zh-CN" sz="2215" b="1" i="0" u="none" strike="noStrike" cap="none" normalizeH="0" baseline="0" smtClean="0">
                          <a:ln>
                            <a:noFill/>
                          </a:ln>
                          <a:solidFill>
                            <a:srgbClr val="000099"/>
                          </a:solidFill>
                          <a:effectLst/>
                          <a:latin typeface="+mn-lt"/>
                          <a:ea typeface="+mn-ea"/>
                        </a:rPr>
                        <a:t>1</a:t>
                      </a:r>
                      <a:endParaRPr kumimoji="0" lang="en-US" altLang="zh-CN"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smtClean="0">
                          <a:ln>
                            <a:noFill/>
                          </a:ln>
                          <a:solidFill>
                            <a:srgbClr val="000099"/>
                          </a:solidFill>
                          <a:effectLst/>
                          <a:latin typeface="+mn-lt"/>
                          <a:ea typeface="+mn-ea"/>
                        </a:rPr>
                        <a:t>地址 </a:t>
                      </a:r>
                      <a:r>
                        <a:rPr kumimoji="0" lang="en-US" altLang="zh-CN" sz="2215" b="1" i="0" u="none" strike="noStrike" cap="none" normalizeH="0" baseline="0" smtClean="0">
                          <a:ln>
                            <a:noFill/>
                          </a:ln>
                          <a:solidFill>
                            <a:srgbClr val="000099"/>
                          </a:solidFill>
                          <a:effectLst/>
                          <a:latin typeface="+mn-lt"/>
                          <a:ea typeface="+mn-ea"/>
                        </a:rPr>
                        <a:t>2</a:t>
                      </a:r>
                      <a:endParaRPr kumimoji="0" lang="en-US" altLang="zh-CN"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smtClean="0">
                          <a:ln>
                            <a:noFill/>
                          </a:ln>
                          <a:solidFill>
                            <a:srgbClr val="000099"/>
                          </a:solidFill>
                          <a:effectLst/>
                          <a:latin typeface="+mn-lt"/>
                          <a:ea typeface="+mn-ea"/>
                        </a:rPr>
                        <a:t>地址 </a:t>
                      </a:r>
                      <a:r>
                        <a:rPr kumimoji="0" lang="en-US" altLang="zh-CN" sz="2215" b="1" i="0" u="none" strike="noStrike" cap="none" normalizeH="0" baseline="0" smtClean="0">
                          <a:ln>
                            <a:noFill/>
                          </a:ln>
                          <a:solidFill>
                            <a:srgbClr val="000099"/>
                          </a:solidFill>
                          <a:effectLst/>
                          <a:latin typeface="+mn-lt"/>
                          <a:ea typeface="+mn-ea"/>
                        </a:rPr>
                        <a:t>3</a:t>
                      </a:r>
                      <a:endParaRPr kumimoji="0" lang="en-US" altLang="zh-CN"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dirty="0" smtClean="0">
                          <a:ln>
                            <a:noFill/>
                          </a:ln>
                          <a:solidFill>
                            <a:srgbClr val="000099"/>
                          </a:solidFill>
                          <a:effectLst/>
                          <a:latin typeface="+mn-lt"/>
                          <a:ea typeface="+mn-ea"/>
                        </a:rPr>
                        <a:t>地址 </a:t>
                      </a:r>
                      <a:r>
                        <a:rPr kumimoji="0" lang="en-US" altLang="zh-CN" sz="2215" b="1" i="0" u="none" strike="noStrike" cap="none" normalizeH="0" baseline="0" dirty="0" smtClean="0">
                          <a:ln>
                            <a:noFill/>
                          </a:ln>
                          <a:solidFill>
                            <a:srgbClr val="000099"/>
                          </a:solidFill>
                          <a:effectLst/>
                          <a:latin typeface="+mn-lt"/>
                          <a:ea typeface="+mn-ea"/>
                        </a:rPr>
                        <a:t>4</a:t>
                      </a:r>
                      <a:endParaRPr kumimoji="0" lang="en-US" altLang="zh-CN" sz="2215" b="1" i="0" u="none" strike="noStrike" cap="none" normalizeH="0" baseline="0" dirty="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r>
              <a:tr h="5537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15" b="1" i="0" u="none" strike="noStrike" cap="none" normalizeH="0" baseline="0" smtClean="0">
                          <a:ln>
                            <a:noFill/>
                          </a:ln>
                          <a:solidFill>
                            <a:srgbClr val="000099"/>
                          </a:solidFill>
                          <a:effectLst/>
                          <a:latin typeface="+mn-lt"/>
                          <a:ea typeface="+mn-ea"/>
                        </a:rPr>
                        <a:t>0</a:t>
                      </a:r>
                      <a:endParaRPr kumimoji="0" lang="en-US" altLang="zh-CN" sz="2215" b="1" i="0" u="none" strike="noStrike" cap="none" normalizeH="0" baseline="0" smtClean="0">
                        <a:ln>
                          <a:noFill/>
                        </a:ln>
                        <a:solidFill>
                          <a:srgbClr val="000099"/>
                        </a:solidFill>
                        <a:effectLst/>
                        <a:latin typeface="+mn-lt"/>
                        <a:ea typeface="+mn-ea"/>
                      </a:endParaRPr>
                    </a:p>
                  </a:txBody>
                  <a:tcPr marT="42203" marB="422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15" b="1" i="0" u="none" strike="noStrike" cap="none" normalizeH="0" baseline="0" smtClean="0">
                          <a:ln>
                            <a:noFill/>
                          </a:ln>
                          <a:solidFill>
                            <a:srgbClr val="000099"/>
                          </a:solidFill>
                          <a:effectLst/>
                          <a:latin typeface="+mn-lt"/>
                          <a:ea typeface="+mn-ea"/>
                        </a:rPr>
                        <a:t>1</a:t>
                      </a:r>
                      <a:endParaRPr kumimoji="0" lang="en-US" altLang="zh-CN"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smtClean="0">
                          <a:ln>
                            <a:noFill/>
                          </a:ln>
                          <a:solidFill>
                            <a:srgbClr val="000099"/>
                          </a:solidFill>
                          <a:effectLst/>
                          <a:latin typeface="+mn-lt"/>
                          <a:ea typeface="+mn-ea"/>
                        </a:rPr>
                        <a:t>目的地址</a:t>
                      </a:r>
                      <a:endParaRPr kumimoji="0" lang="zh-CN" altLang="en-US"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15" b="1" i="0" u="none" strike="noStrike" cap="none" normalizeH="0" baseline="0" smtClean="0">
                          <a:ln>
                            <a:noFill/>
                          </a:ln>
                          <a:solidFill>
                            <a:srgbClr val="000099"/>
                          </a:solidFill>
                          <a:effectLst/>
                          <a:latin typeface="+mn-lt"/>
                          <a:ea typeface="+mn-ea"/>
                        </a:rPr>
                        <a:t>AP </a:t>
                      </a:r>
                      <a:r>
                        <a:rPr kumimoji="0" lang="zh-CN" altLang="en-US" sz="2215" b="1" i="0" u="none" strike="noStrike" cap="none" normalizeH="0" baseline="0" smtClean="0">
                          <a:ln>
                            <a:noFill/>
                          </a:ln>
                          <a:solidFill>
                            <a:srgbClr val="000099"/>
                          </a:solidFill>
                          <a:effectLst/>
                          <a:latin typeface="+mn-lt"/>
                          <a:ea typeface="+mn-ea"/>
                        </a:rPr>
                        <a:t>地址</a:t>
                      </a:r>
                      <a:endParaRPr kumimoji="0" lang="zh-CN" altLang="en-US"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smtClean="0">
                          <a:ln>
                            <a:noFill/>
                          </a:ln>
                          <a:solidFill>
                            <a:srgbClr val="000099"/>
                          </a:solidFill>
                          <a:effectLst/>
                          <a:latin typeface="+mn-lt"/>
                          <a:ea typeface="+mn-ea"/>
                        </a:rPr>
                        <a:t>源地址</a:t>
                      </a:r>
                      <a:endParaRPr kumimoji="0" lang="zh-CN" altLang="en-US"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15" b="1" i="0" u="none" strike="noStrike" cap="none" normalizeH="0" baseline="0" smtClean="0">
                          <a:ln>
                            <a:noFill/>
                          </a:ln>
                          <a:solidFill>
                            <a:srgbClr val="000099"/>
                          </a:solidFill>
                          <a:effectLst/>
                          <a:latin typeface="+mn-lt"/>
                          <a:ea typeface="+mn-ea"/>
                        </a:rPr>
                        <a:t>——</a:t>
                      </a:r>
                      <a:endParaRPr kumimoji="0" lang="en-US" altLang="zh-CN"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5537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15" b="1" i="0" u="none" strike="noStrike" cap="none" normalizeH="0" baseline="0" smtClean="0">
                          <a:ln>
                            <a:noFill/>
                          </a:ln>
                          <a:solidFill>
                            <a:srgbClr val="000099"/>
                          </a:solidFill>
                          <a:effectLst/>
                          <a:latin typeface="+mn-lt"/>
                          <a:ea typeface="+mn-ea"/>
                        </a:rPr>
                        <a:t>1</a:t>
                      </a:r>
                      <a:endParaRPr kumimoji="0" lang="en-US" altLang="zh-CN" sz="2215" b="1" i="0" u="none" strike="noStrike" cap="none" normalizeH="0" baseline="0" smtClean="0">
                        <a:ln>
                          <a:noFill/>
                        </a:ln>
                        <a:solidFill>
                          <a:srgbClr val="000099"/>
                        </a:solidFill>
                        <a:effectLst/>
                        <a:latin typeface="+mn-lt"/>
                        <a:ea typeface="+mn-ea"/>
                      </a:endParaRPr>
                    </a:p>
                  </a:txBody>
                  <a:tcPr marT="42203" marB="422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15" b="1" i="0" u="none" strike="noStrike" cap="none" normalizeH="0" baseline="0" smtClean="0">
                          <a:ln>
                            <a:noFill/>
                          </a:ln>
                          <a:solidFill>
                            <a:srgbClr val="000099"/>
                          </a:solidFill>
                          <a:effectLst/>
                          <a:latin typeface="+mn-lt"/>
                          <a:ea typeface="+mn-ea"/>
                        </a:rPr>
                        <a:t>0</a:t>
                      </a:r>
                      <a:endParaRPr kumimoji="0" lang="en-US" altLang="zh-CN"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15" b="1" i="0" u="none" strike="noStrike" cap="none" normalizeH="0" baseline="0" smtClean="0">
                          <a:ln>
                            <a:noFill/>
                          </a:ln>
                          <a:solidFill>
                            <a:srgbClr val="000099"/>
                          </a:solidFill>
                          <a:effectLst/>
                          <a:latin typeface="+mn-lt"/>
                          <a:ea typeface="+mn-ea"/>
                        </a:rPr>
                        <a:t>AP </a:t>
                      </a:r>
                      <a:r>
                        <a:rPr kumimoji="0" lang="zh-CN" altLang="en-US" sz="2215" b="1" i="0" u="none" strike="noStrike" cap="none" normalizeH="0" baseline="0" smtClean="0">
                          <a:ln>
                            <a:noFill/>
                          </a:ln>
                          <a:solidFill>
                            <a:srgbClr val="000099"/>
                          </a:solidFill>
                          <a:effectLst/>
                          <a:latin typeface="+mn-lt"/>
                          <a:ea typeface="+mn-ea"/>
                        </a:rPr>
                        <a:t>地址</a:t>
                      </a:r>
                      <a:endParaRPr kumimoji="0" lang="zh-CN" altLang="en-US"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smtClean="0">
                          <a:ln>
                            <a:noFill/>
                          </a:ln>
                          <a:solidFill>
                            <a:srgbClr val="000099"/>
                          </a:solidFill>
                          <a:effectLst/>
                          <a:latin typeface="+mn-lt"/>
                          <a:ea typeface="+mn-ea"/>
                        </a:rPr>
                        <a:t>源地址</a:t>
                      </a:r>
                      <a:endParaRPr kumimoji="0" lang="zh-CN" altLang="en-US"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215" b="1" i="0" u="none" strike="noStrike" cap="none" normalizeH="0" baseline="0" smtClean="0">
                          <a:ln>
                            <a:noFill/>
                          </a:ln>
                          <a:solidFill>
                            <a:srgbClr val="000099"/>
                          </a:solidFill>
                          <a:effectLst/>
                          <a:latin typeface="+mn-lt"/>
                          <a:ea typeface="+mn-ea"/>
                        </a:rPr>
                        <a:t>目的地址</a:t>
                      </a:r>
                      <a:endParaRPr kumimoji="0" lang="zh-CN" altLang="en-US" sz="2215" b="1" i="0" u="none" strike="noStrike" cap="none" normalizeH="0" baseline="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15" b="1" i="0" u="none" strike="noStrike" cap="none" normalizeH="0" baseline="0" dirty="0" smtClean="0">
                          <a:ln>
                            <a:noFill/>
                          </a:ln>
                          <a:solidFill>
                            <a:srgbClr val="000099"/>
                          </a:solidFill>
                          <a:effectLst/>
                          <a:latin typeface="+mn-lt"/>
                          <a:ea typeface="+mn-ea"/>
                        </a:rPr>
                        <a:t>——</a:t>
                      </a:r>
                      <a:endParaRPr kumimoji="0" lang="en-US" altLang="zh-CN" sz="2215" b="1" i="0" u="none" strike="noStrike" cap="none" normalizeH="0" baseline="0" dirty="0" smtClean="0">
                        <a:ln>
                          <a:noFill/>
                        </a:ln>
                        <a:solidFill>
                          <a:srgbClr val="000099"/>
                        </a:solidFill>
                        <a:effectLst/>
                        <a:latin typeface="+mn-lt"/>
                        <a:ea typeface="+mn-ea"/>
                      </a:endParaRPr>
                    </a:p>
                  </a:txBody>
                  <a:tcPr marT="42203" marB="422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64" name="Line 76"/>
          <p:cNvSpPr>
            <a:spLocks noChangeShapeType="1"/>
          </p:cNvSpPr>
          <p:nvPr/>
        </p:nvSpPr>
        <p:spPr bwMode="auto">
          <a:xfrm>
            <a:off x="3408843" y="3558343"/>
            <a:ext cx="71437" cy="53193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65" name="Oval 77"/>
          <p:cNvSpPr>
            <a:spLocks noChangeArrowheads="1"/>
          </p:cNvSpPr>
          <p:nvPr/>
        </p:nvSpPr>
        <p:spPr bwMode="auto">
          <a:xfrm>
            <a:off x="4416905" y="2695231"/>
            <a:ext cx="4608513" cy="1926980"/>
          </a:xfrm>
          <a:prstGeom prst="ellipse">
            <a:avLst/>
          </a:prstGeom>
          <a:solidFill>
            <a:schemeClr val="bg1"/>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pic>
        <p:nvPicPr>
          <p:cNvPr id="370766" name="Picture 78"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34417" y="3071835"/>
            <a:ext cx="749300" cy="575897"/>
          </a:xfrm>
          <a:prstGeom prst="rect">
            <a:avLst/>
          </a:prstGeom>
          <a:noFill/>
          <a:extLst>
            <a:ext uri="{909E8E84-426E-40DD-AFC4-6F175D3DCCD1}">
              <a14:hiddenFill xmlns:a14="http://schemas.microsoft.com/office/drawing/2010/main">
                <a:solidFill>
                  <a:srgbClr val="FFFFFF"/>
                </a:solidFill>
              </a14:hiddenFill>
            </a:ext>
          </a:extLst>
        </p:spPr>
      </p:pic>
      <p:sp>
        <p:nvSpPr>
          <p:cNvPr id="370767" name="Text Box 79"/>
          <p:cNvSpPr txBox="1">
            <a:spLocks noChangeArrowheads="1"/>
          </p:cNvSpPr>
          <p:nvPr/>
        </p:nvSpPr>
        <p:spPr bwMode="auto">
          <a:xfrm>
            <a:off x="5339242" y="2959001"/>
            <a:ext cx="51181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AP</a:t>
            </a:r>
            <a:r>
              <a:rPr kumimoji="1" lang="en-US" altLang="zh-CN" sz="1475" b="1" baseline="-25000">
                <a:solidFill>
                  <a:srgbClr val="000099"/>
                </a:solidFill>
                <a:latin typeface="+mn-lt"/>
                <a:ea typeface="+mn-ea"/>
              </a:rPr>
              <a:t>1</a:t>
            </a:r>
            <a:endParaRPr kumimoji="1" lang="en-US" altLang="zh-CN" sz="1475" b="1" baseline="-25000">
              <a:solidFill>
                <a:srgbClr val="000099"/>
              </a:solidFill>
              <a:latin typeface="+mn-lt"/>
              <a:ea typeface="+mn-ea"/>
            </a:endParaRPr>
          </a:p>
        </p:txBody>
      </p:sp>
      <p:grpSp>
        <p:nvGrpSpPr>
          <p:cNvPr id="370768" name="Group 80"/>
          <p:cNvGrpSpPr/>
          <p:nvPr/>
        </p:nvGrpSpPr>
        <p:grpSpPr bwMode="auto">
          <a:xfrm>
            <a:off x="7345842" y="4031662"/>
            <a:ext cx="671512" cy="457200"/>
            <a:chOff x="762" y="2391"/>
            <a:chExt cx="423" cy="312"/>
          </a:xfrm>
        </p:grpSpPr>
        <p:grpSp>
          <p:nvGrpSpPr>
            <p:cNvPr id="370769" name="Group 81"/>
            <p:cNvGrpSpPr/>
            <p:nvPr/>
          </p:nvGrpSpPr>
          <p:grpSpPr bwMode="auto">
            <a:xfrm>
              <a:off x="867" y="2432"/>
              <a:ext cx="318" cy="271"/>
              <a:chOff x="657" y="1570"/>
              <a:chExt cx="318" cy="311"/>
            </a:xfrm>
          </p:grpSpPr>
          <p:sp>
            <p:nvSpPr>
              <p:cNvPr id="370770" name="Line 82"/>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70771" name="Picture 83"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72" name="Group 84"/>
            <p:cNvGrpSpPr/>
            <p:nvPr/>
          </p:nvGrpSpPr>
          <p:grpSpPr bwMode="auto">
            <a:xfrm>
              <a:off x="762" y="2391"/>
              <a:ext cx="306" cy="90"/>
              <a:chOff x="748" y="2251"/>
              <a:chExt cx="306" cy="90"/>
            </a:xfrm>
          </p:grpSpPr>
          <p:sp>
            <p:nvSpPr>
              <p:cNvPr id="370773" name="AutoShape 8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74" name="AutoShape 8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75" name="AutoShape 8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76" name="AutoShape 8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77" name="AutoShape 8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78" name="AutoShape 9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370779" name="Group 91"/>
          <p:cNvGrpSpPr/>
          <p:nvPr/>
        </p:nvGrpSpPr>
        <p:grpSpPr bwMode="auto">
          <a:xfrm>
            <a:off x="5280505" y="4099070"/>
            <a:ext cx="671513" cy="457200"/>
            <a:chOff x="762" y="2391"/>
            <a:chExt cx="423" cy="312"/>
          </a:xfrm>
        </p:grpSpPr>
        <p:grpSp>
          <p:nvGrpSpPr>
            <p:cNvPr id="370780" name="Group 92"/>
            <p:cNvGrpSpPr/>
            <p:nvPr/>
          </p:nvGrpSpPr>
          <p:grpSpPr bwMode="auto">
            <a:xfrm>
              <a:off x="867" y="2432"/>
              <a:ext cx="318" cy="271"/>
              <a:chOff x="657" y="1570"/>
              <a:chExt cx="318" cy="311"/>
            </a:xfrm>
          </p:grpSpPr>
          <p:sp>
            <p:nvSpPr>
              <p:cNvPr id="370781" name="Line 93"/>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70782" name="Picture 94"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83" name="Group 95"/>
            <p:cNvGrpSpPr/>
            <p:nvPr/>
          </p:nvGrpSpPr>
          <p:grpSpPr bwMode="auto">
            <a:xfrm>
              <a:off x="762" y="2391"/>
              <a:ext cx="306" cy="90"/>
              <a:chOff x="748" y="2251"/>
              <a:chExt cx="306" cy="90"/>
            </a:xfrm>
          </p:grpSpPr>
          <p:sp>
            <p:nvSpPr>
              <p:cNvPr id="370784" name="AutoShape 9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85" name="AutoShape 9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86" name="AutoShape 9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87" name="AutoShape 9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88" name="AutoShape 10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89" name="AutoShape 10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370790" name="Group 102"/>
          <p:cNvGrpSpPr/>
          <p:nvPr/>
        </p:nvGrpSpPr>
        <p:grpSpPr bwMode="auto">
          <a:xfrm>
            <a:off x="8047518" y="3101142"/>
            <a:ext cx="671512" cy="457200"/>
            <a:chOff x="762" y="2391"/>
            <a:chExt cx="423" cy="312"/>
          </a:xfrm>
        </p:grpSpPr>
        <p:grpSp>
          <p:nvGrpSpPr>
            <p:cNvPr id="370791" name="Group 103"/>
            <p:cNvGrpSpPr/>
            <p:nvPr/>
          </p:nvGrpSpPr>
          <p:grpSpPr bwMode="auto">
            <a:xfrm>
              <a:off x="867" y="2432"/>
              <a:ext cx="318" cy="271"/>
              <a:chOff x="657" y="1570"/>
              <a:chExt cx="318" cy="311"/>
            </a:xfrm>
          </p:grpSpPr>
          <p:sp>
            <p:nvSpPr>
              <p:cNvPr id="370792" name="Line 104"/>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70793" name="Picture 10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94" name="Group 106"/>
            <p:cNvGrpSpPr/>
            <p:nvPr/>
          </p:nvGrpSpPr>
          <p:grpSpPr bwMode="auto">
            <a:xfrm>
              <a:off x="762" y="2391"/>
              <a:ext cx="306" cy="90"/>
              <a:chOff x="748" y="2251"/>
              <a:chExt cx="306" cy="90"/>
            </a:xfrm>
          </p:grpSpPr>
          <p:sp>
            <p:nvSpPr>
              <p:cNvPr id="370795" name="AutoShape 10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96" name="AutoShape 10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97" name="AutoShape 10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98" name="AutoShape 11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799" name="AutoShape 11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800" name="AutoShape 11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370801" name="Group 113"/>
          <p:cNvGrpSpPr/>
          <p:nvPr/>
        </p:nvGrpSpPr>
        <p:grpSpPr bwMode="auto">
          <a:xfrm>
            <a:off x="4561368" y="2794878"/>
            <a:ext cx="922337" cy="609600"/>
            <a:chOff x="1565" y="1797"/>
            <a:chExt cx="581" cy="416"/>
          </a:xfrm>
        </p:grpSpPr>
        <p:sp>
          <p:nvSpPr>
            <p:cNvPr id="370802" name="Freeform 114"/>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585" b="1">
                <a:solidFill>
                  <a:srgbClr val="000099"/>
                </a:solidFill>
                <a:latin typeface="+mn-lt"/>
                <a:ea typeface="+mn-ea"/>
              </a:endParaRPr>
            </a:p>
          </p:txBody>
        </p:sp>
        <p:sp>
          <p:nvSpPr>
            <p:cNvPr id="370803" name="Freeform 115"/>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585" b="1">
                <a:solidFill>
                  <a:srgbClr val="000099"/>
                </a:solidFill>
                <a:latin typeface="+mn-lt"/>
                <a:ea typeface="+mn-ea"/>
              </a:endParaRPr>
            </a:p>
          </p:txBody>
        </p:sp>
        <p:sp>
          <p:nvSpPr>
            <p:cNvPr id="370804" name="Freeform 116"/>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585" b="1">
                <a:solidFill>
                  <a:srgbClr val="000099"/>
                </a:solidFill>
                <a:latin typeface="+mn-lt"/>
                <a:ea typeface="+mn-ea"/>
              </a:endParaRPr>
            </a:p>
          </p:txBody>
        </p:sp>
        <p:sp>
          <p:nvSpPr>
            <p:cNvPr id="370805" name="Freeform 117"/>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585" b="1">
                <a:solidFill>
                  <a:srgbClr val="000099"/>
                </a:solidFill>
                <a:latin typeface="+mn-lt"/>
                <a:ea typeface="+mn-ea"/>
              </a:endParaRPr>
            </a:p>
          </p:txBody>
        </p:sp>
      </p:grpSp>
      <p:sp>
        <p:nvSpPr>
          <p:cNvPr id="370806" name="Text Box 118"/>
          <p:cNvSpPr txBox="1">
            <a:spLocks noChangeArrowheads="1"/>
          </p:cNvSpPr>
          <p:nvPr/>
        </p:nvSpPr>
        <p:spPr bwMode="auto">
          <a:xfrm>
            <a:off x="6793392" y="2693766"/>
            <a:ext cx="636905" cy="283845"/>
          </a:xfrm>
          <a:prstGeom prst="rect">
            <a:avLst/>
          </a:prstGeom>
          <a:solidFill>
            <a:srgbClr val="F8F8F8">
              <a:alpha val="5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475" b="1">
                <a:solidFill>
                  <a:srgbClr val="000099"/>
                </a:solidFill>
                <a:latin typeface="+mn-lt"/>
                <a:ea typeface="+mn-ea"/>
              </a:rPr>
              <a:t>BSS</a:t>
            </a:r>
            <a:r>
              <a:rPr kumimoji="1" lang="en-US" altLang="zh-CN" sz="1475" b="1" baseline="-25000">
                <a:solidFill>
                  <a:srgbClr val="000099"/>
                </a:solidFill>
                <a:latin typeface="+mn-lt"/>
                <a:ea typeface="+mn-ea"/>
              </a:rPr>
              <a:t>1</a:t>
            </a:r>
            <a:endParaRPr kumimoji="1" lang="en-US" altLang="zh-CN" sz="1475" b="1" baseline="-25000">
              <a:solidFill>
                <a:srgbClr val="000099"/>
              </a:solidFill>
              <a:latin typeface="+mn-lt"/>
              <a:ea typeface="+mn-ea"/>
            </a:endParaRPr>
          </a:p>
        </p:txBody>
      </p:sp>
      <p:sp>
        <p:nvSpPr>
          <p:cNvPr id="370807" name="Text Box 119"/>
          <p:cNvSpPr txBox="1">
            <a:spLocks noChangeArrowheads="1"/>
          </p:cNvSpPr>
          <p:nvPr/>
        </p:nvSpPr>
        <p:spPr bwMode="auto">
          <a:xfrm>
            <a:off x="8479317" y="3165619"/>
            <a:ext cx="31877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A</a:t>
            </a:r>
            <a:endParaRPr kumimoji="1" lang="en-US" altLang="zh-CN" sz="1475" b="1" baseline="-25000">
              <a:solidFill>
                <a:srgbClr val="000099"/>
              </a:solidFill>
              <a:latin typeface="+mn-lt"/>
              <a:ea typeface="+mn-ea"/>
            </a:endParaRPr>
          </a:p>
        </p:txBody>
      </p:sp>
      <p:sp>
        <p:nvSpPr>
          <p:cNvPr id="370808" name="Text Box 120"/>
          <p:cNvSpPr txBox="1">
            <a:spLocks noChangeArrowheads="1"/>
          </p:cNvSpPr>
          <p:nvPr/>
        </p:nvSpPr>
        <p:spPr bwMode="auto">
          <a:xfrm>
            <a:off x="7730017" y="4110793"/>
            <a:ext cx="31877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B</a:t>
            </a:r>
            <a:endParaRPr kumimoji="1" lang="en-US" altLang="zh-CN" sz="1475" b="1" baseline="-25000">
              <a:solidFill>
                <a:srgbClr val="000099"/>
              </a:solidFill>
              <a:latin typeface="+mn-lt"/>
              <a:ea typeface="+mn-ea"/>
            </a:endParaRPr>
          </a:p>
        </p:txBody>
      </p:sp>
      <p:sp>
        <p:nvSpPr>
          <p:cNvPr id="370809" name="Line 121"/>
          <p:cNvSpPr>
            <a:spLocks noChangeShapeType="1"/>
          </p:cNvSpPr>
          <p:nvPr/>
        </p:nvSpPr>
        <p:spPr bwMode="auto">
          <a:xfrm flipH="1">
            <a:off x="5569429" y="3301901"/>
            <a:ext cx="2573338" cy="23446"/>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0810" name="Rectangle 122"/>
          <p:cNvSpPr>
            <a:spLocks noChangeArrowheads="1"/>
          </p:cNvSpPr>
          <p:nvPr/>
        </p:nvSpPr>
        <p:spPr bwMode="auto">
          <a:xfrm>
            <a:off x="6506054" y="3092351"/>
            <a:ext cx="1079500" cy="465992"/>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去往 </a:t>
            </a:r>
            <a:r>
              <a:rPr lang="en-US" altLang="zh-CN" sz="1475" b="1">
                <a:solidFill>
                  <a:srgbClr val="000099"/>
                </a:solidFill>
                <a:latin typeface="+mn-lt"/>
                <a:ea typeface="+mn-ea"/>
              </a:rPr>
              <a:t>AP = 1</a:t>
            </a:r>
            <a:endParaRPr lang="en-US" altLang="zh-CN" sz="1475" b="1">
              <a:solidFill>
                <a:srgbClr val="000099"/>
              </a:solidFill>
              <a:latin typeface="+mn-lt"/>
              <a:ea typeface="+mn-ea"/>
            </a:endParaRPr>
          </a:p>
          <a:p>
            <a:pPr algn="ctr"/>
            <a:r>
              <a:rPr lang="zh-CN" altLang="en-US" sz="1475" b="1">
                <a:solidFill>
                  <a:srgbClr val="000099"/>
                </a:solidFill>
                <a:latin typeface="+mn-lt"/>
                <a:ea typeface="+mn-ea"/>
              </a:rPr>
              <a:t>来自 </a:t>
            </a:r>
            <a:r>
              <a:rPr lang="en-US" altLang="zh-CN" sz="1475" b="1">
                <a:solidFill>
                  <a:srgbClr val="000099"/>
                </a:solidFill>
                <a:latin typeface="+mn-lt"/>
                <a:ea typeface="+mn-ea"/>
              </a:rPr>
              <a:t>AP = 0</a:t>
            </a:r>
            <a:endParaRPr lang="en-US" altLang="zh-CN" sz="1475" b="1">
              <a:solidFill>
                <a:srgbClr val="000099"/>
              </a:solidFill>
              <a:latin typeface="+mn-lt"/>
              <a:ea typeface="+mn-ea"/>
            </a:endParaRPr>
          </a:p>
        </p:txBody>
      </p:sp>
      <p:sp>
        <p:nvSpPr>
          <p:cNvPr id="370811" name="Line 123"/>
          <p:cNvSpPr>
            <a:spLocks noChangeShapeType="1"/>
          </p:cNvSpPr>
          <p:nvPr/>
        </p:nvSpPr>
        <p:spPr bwMode="auto">
          <a:xfrm flipV="1">
            <a:off x="3553304" y="3426458"/>
            <a:ext cx="1366838" cy="6594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0812" name="Line 124"/>
          <p:cNvSpPr>
            <a:spLocks noChangeShapeType="1"/>
          </p:cNvSpPr>
          <p:nvPr/>
        </p:nvSpPr>
        <p:spPr bwMode="auto">
          <a:xfrm>
            <a:off x="5353529" y="3558343"/>
            <a:ext cx="2160588" cy="73122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0813" name="Rectangle 125"/>
          <p:cNvSpPr>
            <a:spLocks noChangeArrowheads="1"/>
          </p:cNvSpPr>
          <p:nvPr/>
        </p:nvSpPr>
        <p:spPr bwMode="auto">
          <a:xfrm rot="1192993">
            <a:off x="5929792" y="3691694"/>
            <a:ext cx="1079500" cy="465992"/>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1475" b="1">
                <a:solidFill>
                  <a:srgbClr val="000099"/>
                </a:solidFill>
                <a:latin typeface="+mn-lt"/>
                <a:ea typeface="+mn-ea"/>
              </a:rPr>
              <a:t>去往 </a:t>
            </a:r>
            <a:r>
              <a:rPr lang="en-US" altLang="zh-CN" sz="1475" b="1">
                <a:solidFill>
                  <a:srgbClr val="000099"/>
                </a:solidFill>
                <a:latin typeface="+mn-lt"/>
                <a:ea typeface="+mn-ea"/>
              </a:rPr>
              <a:t>AP = 0</a:t>
            </a:r>
            <a:endParaRPr lang="en-US" altLang="zh-CN" sz="1475" b="1">
              <a:solidFill>
                <a:srgbClr val="000099"/>
              </a:solidFill>
              <a:latin typeface="+mn-lt"/>
              <a:ea typeface="+mn-ea"/>
            </a:endParaRPr>
          </a:p>
          <a:p>
            <a:pPr algn="ctr"/>
            <a:r>
              <a:rPr lang="zh-CN" altLang="en-US" sz="1475" b="1">
                <a:solidFill>
                  <a:srgbClr val="000099"/>
                </a:solidFill>
                <a:latin typeface="+mn-lt"/>
                <a:ea typeface="+mn-ea"/>
              </a:rPr>
              <a:t>来自 </a:t>
            </a:r>
            <a:r>
              <a:rPr lang="en-US" altLang="zh-CN" sz="1475" b="1">
                <a:solidFill>
                  <a:srgbClr val="000099"/>
                </a:solidFill>
                <a:latin typeface="+mn-lt"/>
                <a:ea typeface="+mn-ea"/>
              </a:rPr>
              <a:t>AP = 1</a:t>
            </a:r>
            <a:endParaRPr lang="en-US" altLang="zh-CN" sz="1475" b="1">
              <a:solidFill>
                <a:srgbClr val="000099"/>
              </a:solidFill>
              <a:latin typeface="+mn-lt"/>
              <a:ea typeface="+mn-ea"/>
            </a:endParaRPr>
          </a:p>
        </p:txBody>
      </p:sp>
      <p:sp>
        <p:nvSpPr>
          <p:cNvPr id="370814" name="Line 126"/>
          <p:cNvSpPr>
            <a:spLocks noChangeShapeType="1"/>
          </p:cNvSpPr>
          <p:nvPr/>
        </p:nvSpPr>
        <p:spPr bwMode="auto">
          <a:xfrm flipV="1">
            <a:off x="2113443" y="3492402"/>
            <a:ext cx="1150937" cy="2667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pic>
        <p:nvPicPr>
          <p:cNvPr id="370815" name="Picture 127"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92717" y="3426458"/>
            <a:ext cx="749300" cy="5758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0816" name="Object 128"/>
          <p:cNvGraphicFramePr>
            <a:graphicFrameLocks noChangeAspect="1"/>
          </p:cNvGraphicFramePr>
          <p:nvPr/>
        </p:nvGraphicFramePr>
        <p:xfrm>
          <a:off x="2545242" y="3825042"/>
          <a:ext cx="1800225" cy="1132743"/>
        </p:xfrm>
        <a:graphic>
          <a:graphicData uri="http://schemas.openxmlformats.org/presentationml/2006/ole">
            <mc:AlternateContent xmlns:mc="http://schemas.openxmlformats.org/markup-compatibility/2006">
              <mc:Choice xmlns:v="urn:schemas-microsoft-com:vml" Requires="v">
                <p:oleObj spid="_x0000_s7169" name="VISIO" r:id="rId3" imgW="3514725" imgH="2009775" progId="">
                  <p:embed/>
                </p:oleObj>
              </mc:Choice>
              <mc:Fallback>
                <p:oleObj name="VISIO" r:id="rId3" imgW="3514725" imgH="2009775" progId="">
                  <p:embed/>
                  <p:pic>
                    <p:nvPicPr>
                      <p:cNvPr id="0" name="图片 7168"/>
                      <p:cNvPicPr>
                        <a:picLocks noChangeAspect="1"/>
                      </p:cNvPicPr>
                      <p:nvPr/>
                    </p:nvPicPr>
                    <p:blipFill>
                      <a:blip r:embed="rId4"/>
                      <a:stretch>
                        <a:fillRect/>
                      </a:stretch>
                    </p:blipFill>
                    <p:spPr>
                      <a:xfrm>
                        <a:off x="2545242" y="3825042"/>
                        <a:ext cx="1800225" cy="1132743"/>
                      </a:xfrm>
                      <a:prstGeom prst="rect">
                        <a:avLst/>
                      </a:prstGeom>
                      <a:noFill/>
                      <a:ln w="9525">
                        <a:noFill/>
                      </a:ln>
                      <a:effectLst>
                        <a:outerShdw dist="25400" dir="5400000" algn="ctr" rotWithShape="0">
                          <a:srgbClr val="1C1C1C"/>
                        </a:outerShdw>
                      </a:effectLst>
                    </p:spPr>
                  </p:pic>
                </p:oleObj>
              </mc:Fallback>
            </mc:AlternateContent>
          </a:graphicData>
        </a:graphic>
      </p:graphicFrame>
      <p:sp>
        <p:nvSpPr>
          <p:cNvPr id="370817" name="Text Box 129"/>
          <p:cNvSpPr txBox="1">
            <a:spLocks noChangeArrowheads="1"/>
          </p:cNvSpPr>
          <p:nvPr/>
        </p:nvSpPr>
        <p:spPr bwMode="auto">
          <a:xfrm>
            <a:off x="3048479" y="4157685"/>
            <a:ext cx="891540"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dirty="0" smtClean="0">
                <a:solidFill>
                  <a:srgbClr val="000099"/>
                </a:solidFill>
                <a:latin typeface="+mn-lt"/>
                <a:ea typeface="+mn-ea"/>
              </a:rPr>
              <a:t>互联网</a:t>
            </a:r>
            <a:endParaRPr kumimoji="1" lang="zh-CN" altLang="en-US" sz="1845" b="1" dirty="0">
              <a:solidFill>
                <a:srgbClr val="000099"/>
              </a:solidFill>
              <a:latin typeface="+mn-lt"/>
              <a:ea typeface="+mn-ea"/>
            </a:endParaRPr>
          </a:p>
        </p:txBody>
      </p:sp>
      <p:pic>
        <p:nvPicPr>
          <p:cNvPr id="370818" name="Picture 1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1505" y="3359050"/>
            <a:ext cx="600075" cy="25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70819" name="Text Box 131"/>
          <p:cNvSpPr txBox="1">
            <a:spLocks noChangeArrowheads="1"/>
          </p:cNvSpPr>
          <p:nvPr/>
        </p:nvSpPr>
        <p:spPr bwMode="auto">
          <a:xfrm>
            <a:off x="3192942" y="3092350"/>
            <a:ext cx="31877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R</a:t>
            </a:r>
            <a:endParaRPr kumimoji="1" lang="en-US" altLang="zh-CN" sz="1475" b="1" baseline="-25000">
              <a:solidFill>
                <a:srgbClr val="000099"/>
              </a:solidFill>
              <a:latin typeface="+mn-lt"/>
              <a:ea typeface="+mn-ea"/>
            </a:endParaRPr>
          </a:p>
        </p:txBody>
      </p:sp>
      <p:sp>
        <p:nvSpPr>
          <p:cNvPr id="370820" name="Oval 132"/>
          <p:cNvSpPr>
            <a:spLocks noChangeArrowheads="1"/>
          </p:cNvSpPr>
          <p:nvPr/>
        </p:nvSpPr>
        <p:spPr bwMode="auto">
          <a:xfrm>
            <a:off x="311630" y="3225702"/>
            <a:ext cx="2233613" cy="1396511"/>
          </a:xfrm>
          <a:prstGeom prst="ellipse">
            <a:avLst/>
          </a:prstGeom>
          <a:noFill/>
          <a:ln w="9525">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821" name="Text Box 133"/>
          <p:cNvSpPr txBox="1">
            <a:spLocks noChangeArrowheads="1"/>
          </p:cNvSpPr>
          <p:nvPr/>
        </p:nvSpPr>
        <p:spPr bwMode="auto">
          <a:xfrm>
            <a:off x="600554" y="3424994"/>
            <a:ext cx="636905" cy="283845"/>
          </a:xfrm>
          <a:prstGeom prst="rect">
            <a:avLst/>
          </a:prstGeom>
          <a:solidFill>
            <a:srgbClr val="F8F8F8">
              <a:alpha val="5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475" b="1">
                <a:solidFill>
                  <a:srgbClr val="000099"/>
                </a:solidFill>
                <a:latin typeface="+mn-lt"/>
                <a:ea typeface="+mn-ea"/>
              </a:rPr>
              <a:t>BSS</a:t>
            </a:r>
            <a:r>
              <a:rPr kumimoji="1" lang="en-US" altLang="zh-CN" sz="1475" b="1" baseline="-25000">
                <a:solidFill>
                  <a:srgbClr val="000099"/>
                </a:solidFill>
                <a:latin typeface="+mn-lt"/>
                <a:ea typeface="+mn-ea"/>
              </a:rPr>
              <a:t>2</a:t>
            </a:r>
            <a:endParaRPr kumimoji="1" lang="en-US" altLang="zh-CN" sz="1475" b="1" baseline="-25000">
              <a:solidFill>
                <a:srgbClr val="000099"/>
              </a:solidFill>
              <a:latin typeface="+mn-lt"/>
              <a:ea typeface="+mn-ea"/>
            </a:endParaRPr>
          </a:p>
        </p:txBody>
      </p:sp>
      <p:sp>
        <p:nvSpPr>
          <p:cNvPr id="370822" name="Text Box 134"/>
          <p:cNvSpPr txBox="1">
            <a:spLocks noChangeArrowheads="1"/>
          </p:cNvSpPr>
          <p:nvPr/>
        </p:nvSpPr>
        <p:spPr bwMode="auto">
          <a:xfrm>
            <a:off x="1753079" y="3357585"/>
            <a:ext cx="51181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AP</a:t>
            </a:r>
            <a:r>
              <a:rPr kumimoji="1" lang="en-US" altLang="zh-CN" sz="1475" b="1" baseline="-25000">
                <a:solidFill>
                  <a:srgbClr val="000099"/>
                </a:solidFill>
                <a:latin typeface="+mn-lt"/>
                <a:ea typeface="+mn-ea"/>
              </a:rPr>
              <a:t>2</a:t>
            </a:r>
            <a:endParaRPr kumimoji="1" lang="en-US" altLang="zh-CN" sz="1475" b="1" baseline="-25000">
              <a:solidFill>
                <a:srgbClr val="000099"/>
              </a:solidFill>
              <a:latin typeface="+mn-lt"/>
              <a:ea typeface="+mn-ea"/>
            </a:endParaRPr>
          </a:p>
        </p:txBody>
      </p:sp>
      <p:grpSp>
        <p:nvGrpSpPr>
          <p:cNvPr id="370823" name="Group 135"/>
          <p:cNvGrpSpPr/>
          <p:nvPr/>
        </p:nvGrpSpPr>
        <p:grpSpPr bwMode="auto">
          <a:xfrm>
            <a:off x="529117" y="3956927"/>
            <a:ext cx="671512" cy="457200"/>
            <a:chOff x="762" y="2391"/>
            <a:chExt cx="423" cy="312"/>
          </a:xfrm>
        </p:grpSpPr>
        <p:grpSp>
          <p:nvGrpSpPr>
            <p:cNvPr id="370824" name="Group 136"/>
            <p:cNvGrpSpPr/>
            <p:nvPr/>
          </p:nvGrpSpPr>
          <p:grpSpPr bwMode="auto">
            <a:xfrm>
              <a:off x="867" y="2432"/>
              <a:ext cx="318" cy="271"/>
              <a:chOff x="657" y="1570"/>
              <a:chExt cx="318" cy="311"/>
            </a:xfrm>
          </p:grpSpPr>
          <p:sp>
            <p:nvSpPr>
              <p:cNvPr id="370825" name="Line 137"/>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370826" name="Picture 138"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827" name="Group 139"/>
            <p:cNvGrpSpPr/>
            <p:nvPr/>
          </p:nvGrpSpPr>
          <p:grpSpPr bwMode="auto">
            <a:xfrm>
              <a:off x="762" y="2391"/>
              <a:ext cx="306" cy="90"/>
              <a:chOff x="748" y="2251"/>
              <a:chExt cx="306" cy="90"/>
            </a:xfrm>
          </p:grpSpPr>
          <p:sp>
            <p:nvSpPr>
              <p:cNvPr id="370828" name="AutoShape 14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829" name="AutoShape 14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830" name="AutoShape 14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831" name="AutoShape 14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832" name="AutoShape 14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0833" name="AutoShape 14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370834" name="Text Box 146"/>
          <p:cNvSpPr txBox="1">
            <a:spLocks noChangeArrowheads="1"/>
          </p:cNvSpPr>
          <p:nvPr/>
        </p:nvSpPr>
        <p:spPr bwMode="auto">
          <a:xfrm>
            <a:off x="960917" y="4022870"/>
            <a:ext cx="31877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C</a:t>
            </a:r>
            <a:endParaRPr kumimoji="1" lang="en-US" altLang="zh-CN" sz="1475" b="1" baseline="-25000">
              <a:solidFill>
                <a:srgbClr val="000099"/>
              </a:solidFill>
              <a:latin typeface="+mn-lt"/>
              <a:ea typeface="+mn-ea"/>
            </a:endParaRPr>
          </a:p>
        </p:txBody>
      </p:sp>
      <p:sp>
        <p:nvSpPr>
          <p:cNvPr id="370835" name="Text Box 147"/>
          <p:cNvSpPr txBox="1">
            <a:spLocks noChangeArrowheads="1"/>
          </p:cNvSpPr>
          <p:nvPr/>
        </p:nvSpPr>
        <p:spPr bwMode="auto">
          <a:xfrm>
            <a:off x="3410430" y="3556878"/>
            <a:ext cx="28765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0</a:t>
            </a:r>
            <a:endParaRPr kumimoji="1" lang="en-US" altLang="zh-CN" sz="1475" b="1" baseline="-25000">
              <a:solidFill>
                <a:srgbClr val="000099"/>
              </a:solidFill>
              <a:latin typeface="+mn-lt"/>
              <a:ea typeface="+mn-ea"/>
            </a:endParaRPr>
          </a:p>
        </p:txBody>
      </p:sp>
      <p:sp>
        <p:nvSpPr>
          <p:cNvPr id="370836" name="Text Box 148"/>
          <p:cNvSpPr txBox="1">
            <a:spLocks noChangeArrowheads="1"/>
          </p:cNvSpPr>
          <p:nvPr/>
        </p:nvSpPr>
        <p:spPr bwMode="auto">
          <a:xfrm>
            <a:off x="3624742" y="3158293"/>
            <a:ext cx="28765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1</a:t>
            </a:r>
            <a:endParaRPr kumimoji="1" lang="en-US" altLang="zh-CN" sz="1475" b="1" baseline="-25000">
              <a:solidFill>
                <a:srgbClr val="000099"/>
              </a:solidFill>
              <a:latin typeface="+mn-lt"/>
              <a:ea typeface="+mn-ea"/>
            </a:endParaRPr>
          </a:p>
        </p:txBody>
      </p:sp>
      <p:sp>
        <p:nvSpPr>
          <p:cNvPr id="370837" name="Text Box 149"/>
          <p:cNvSpPr txBox="1">
            <a:spLocks noChangeArrowheads="1"/>
          </p:cNvSpPr>
          <p:nvPr/>
        </p:nvSpPr>
        <p:spPr bwMode="auto">
          <a:xfrm>
            <a:off x="2832580" y="3246216"/>
            <a:ext cx="28765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2</a:t>
            </a:r>
            <a:endParaRPr kumimoji="1" lang="en-US" altLang="zh-CN" sz="1475" b="1" baseline="-25000">
              <a:solidFill>
                <a:srgbClr val="000099"/>
              </a:solidFill>
              <a:latin typeface="+mn-lt"/>
              <a:ea typeface="+mn-ea"/>
            </a:endParaRPr>
          </a:p>
        </p:txBody>
      </p:sp>
      <p:sp>
        <p:nvSpPr>
          <p:cNvPr id="370838" name="Text Box 150"/>
          <p:cNvSpPr txBox="1">
            <a:spLocks noChangeArrowheads="1"/>
          </p:cNvSpPr>
          <p:nvPr/>
        </p:nvSpPr>
        <p:spPr bwMode="auto">
          <a:xfrm>
            <a:off x="1753079" y="836735"/>
            <a:ext cx="5740400" cy="1275080"/>
          </a:xfrm>
          <a:prstGeom prst="rect">
            <a:avLst/>
          </a:prstGeom>
          <a:solidFill>
            <a:srgbClr val="FFFF66"/>
          </a:solidFill>
          <a:ln>
            <a:solidFill>
              <a:schemeClr val="tx1"/>
            </a:solidFill>
          </a:ln>
        </p:spPr>
        <p:txBody>
          <a:bodyPr wrap="square">
            <a:spAutoFit/>
          </a:bodyPr>
          <a:lstStyle>
            <a:defPPr>
              <a:defRPr lang="zh-CN"/>
            </a:defPPr>
            <a:lvl1pPr>
              <a:defRPr sz="3200" b="1">
                <a:latin typeface="+mn-lt"/>
                <a:ea typeface="+mn-ea"/>
              </a:defRPr>
            </a:lvl1pPr>
          </a:lstStyle>
          <a:p>
            <a:pPr algn="ctr"/>
            <a:r>
              <a:rPr lang="zh-CN" altLang="en-US" sz="2955" dirty="0">
                <a:solidFill>
                  <a:srgbClr val="000066"/>
                </a:solidFill>
              </a:rPr>
              <a:t>站点 </a:t>
            </a:r>
            <a:r>
              <a:rPr lang="en-US" altLang="zh-CN" sz="2955" dirty="0">
                <a:solidFill>
                  <a:srgbClr val="000066"/>
                </a:solidFill>
              </a:rPr>
              <a:t>A </a:t>
            </a:r>
            <a:r>
              <a:rPr lang="zh-CN" altLang="en-US" sz="2955" dirty="0">
                <a:solidFill>
                  <a:srgbClr val="000066"/>
                </a:solidFill>
              </a:rPr>
              <a:t>向 </a:t>
            </a:r>
            <a:r>
              <a:rPr lang="en-US" altLang="zh-CN" sz="2955" dirty="0">
                <a:solidFill>
                  <a:srgbClr val="000066"/>
                </a:solidFill>
              </a:rPr>
              <a:t>B </a:t>
            </a:r>
            <a:r>
              <a:rPr lang="zh-CN" altLang="en-US" sz="2955" dirty="0">
                <a:solidFill>
                  <a:srgbClr val="000066"/>
                </a:solidFill>
              </a:rPr>
              <a:t>发送</a:t>
            </a:r>
            <a:r>
              <a:rPr lang="zh-CN" altLang="en-US" sz="2955" dirty="0" smtClean="0">
                <a:solidFill>
                  <a:srgbClr val="000066"/>
                </a:solidFill>
              </a:rPr>
              <a:t>数据帧，</a:t>
            </a:r>
            <a:r>
              <a:rPr lang="zh-CN" altLang="en-US" sz="2955" dirty="0">
                <a:solidFill>
                  <a:srgbClr val="000066"/>
                </a:solidFill>
              </a:rPr>
              <a:t>或</a:t>
            </a:r>
            <a:r>
              <a:rPr lang="zh-CN" altLang="zh-CN" sz="2955" dirty="0">
                <a:solidFill>
                  <a:srgbClr val="000066"/>
                </a:solidFill>
              </a:rPr>
              <a:t>或路由器</a:t>
            </a:r>
            <a:r>
              <a:rPr lang="en-US" altLang="zh-CN" sz="2955" dirty="0">
                <a:solidFill>
                  <a:srgbClr val="000066"/>
                </a:solidFill>
              </a:rPr>
              <a:t>R</a:t>
            </a:r>
            <a:r>
              <a:rPr lang="zh-CN" altLang="zh-CN" sz="2955" dirty="0">
                <a:solidFill>
                  <a:srgbClr val="000066"/>
                </a:solidFill>
              </a:rPr>
              <a:t>向</a:t>
            </a:r>
            <a:r>
              <a:rPr lang="en-US" altLang="zh-CN" sz="2955" dirty="0">
                <a:solidFill>
                  <a:srgbClr val="000066"/>
                </a:solidFill>
              </a:rPr>
              <a:t>C</a:t>
            </a:r>
            <a:r>
              <a:rPr lang="zh-CN" altLang="zh-CN" sz="2955" dirty="0">
                <a:solidFill>
                  <a:srgbClr val="000066"/>
                </a:solidFill>
              </a:rPr>
              <a:t>发送数据，</a:t>
            </a:r>
            <a:endParaRPr lang="zh-CN" altLang="en-US" sz="2955" dirty="0">
              <a:solidFill>
                <a:srgbClr val="000066"/>
              </a:solidFill>
            </a:endParaRPr>
          </a:p>
          <a:p>
            <a:pPr algn="ctr"/>
            <a:r>
              <a:rPr lang="zh-CN" altLang="en-US" sz="2955" dirty="0">
                <a:solidFill>
                  <a:srgbClr val="000066"/>
                </a:solidFill>
              </a:rPr>
              <a:t>但数据帧必须经过 </a:t>
            </a:r>
            <a:r>
              <a:rPr lang="en-US" altLang="zh-CN" sz="2955" dirty="0">
                <a:solidFill>
                  <a:srgbClr val="000066"/>
                </a:solidFill>
              </a:rPr>
              <a:t>AP </a:t>
            </a:r>
            <a:r>
              <a:rPr lang="zh-CN" altLang="en-US" sz="2955" dirty="0">
                <a:solidFill>
                  <a:srgbClr val="000066"/>
                </a:solidFill>
              </a:rPr>
              <a:t>转发</a:t>
            </a:r>
            <a:endParaRPr lang="zh-CN" altLang="en-US" sz="2955" dirty="0">
              <a:solidFill>
                <a:srgbClr val="000066"/>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endParaRPr lang="zh-CN" altLang="en-US" dirty="0"/>
          </a:p>
        </p:txBody>
      </p:sp>
      <p:graphicFrame>
        <p:nvGraphicFramePr>
          <p:cNvPr id="3" name="表格 2"/>
          <p:cNvGraphicFramePr>
            <a:graphicFrameLocks noGrp="1"/>
          </p:cNvGraphicFramePr>
          <p:nvPr/>
        </p:nvGraphicFramePr>
        <p:xfrm>
          <a:off x="384458" y="2166090"/>
          <a:ext cx="8574405" cy="2592070"/>
        </p:xfrm>
        <a:graphic>
          <a:graphicData uri="http://schemas.openxmlformats.org/drawingml/2006/table">
            <a:tbl>
              <a:tblPr firstRow="1" firstCol="1" lastRow="1" lastCol="1" bandRow="1" bandCol="1">
                <a:tableStyleId>{5C22544A-7EE6-4342-B048-85BDC9FD1C3A}</a:tableStyleId>
              </a:tblPr>
              <a:tblGrid>
                <a:gridCol w="1558925"/>
                <a:gridCol w="905510"/>
                <a:gridCol w="909955"/>
                <a:gridCol w="1394460"/>
                <a:gridCol w="1394460"/>
                <a:gridCol w="1386205"/>
                <a:gridCol w="1024890"/>
              </a:tblGrid>
              <a:tr h="648335">
                <a:tc>
                  <a:txBody>
                    <a:bodyPr/>
                    <a:lstStyle/>
                    <a:p>
                      <a:pPr algn="ctr">
                        <a:lnSpc>
                          <a:spcPct val="100000"/>
                        </a:lnSpc>
                        <a:spcAft>
                          <a:spcPts val="0"/>
                        </a:spcAft>
                        <a:tabLst>
                          <a:tab pos="1752600" algn="l"/>
                        </a:tabLst>
                      </a:pPr>
                      <a:r>
                        <a:rPr lang="zh-CN" sz="1845" b="1" dirty="0">
                          <a:solidFill>
                            <a:schemeClr val="tx1"/>
                          </a:solidFill>
                          <a:effectLst/>
                          <a:latin typeface="+mn-lt"/>
                          <a:ea typeface="+mn-ea"/>
                        </a:rPr>
                        <a:t>数据报流向</a:t>
                      </a:r>
                      <a:endParaRPr lang="zh-CN" sz="1845" b="1" dirty="0">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1845" b="1">
                          <a:solidFill>
                            <a:schemeClr val="tx1"/>
                          </a:solidFill>
                          <a:effectLst/>
                          <a:latin typeface="+mn-lt"/>
                          <a:ea typeface="+mn-ea"/>
                        </a:rPr>
                        <a:t>去往</a:t>
                      </a:r>
                      <a:r>
                        <a:rPr lang="en-US" sz="1845" b="1">
                          <a:solidFill>
                            <a:schemeClr val="tx1"/>
                          </a:solidFill>
                          <a:effectLst/>
                          <a:latin typeface="+mn-lt"/>
                          <a:ea typeface="+mn-ea"/>
                        </a:rPr>
                        <a:t>AP</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1845" b="1">
                          <a:solidFill>
                            <a:schemeClr val="tx1"/>
                          </a:solidFill>
                          <a:effectLst/>
                          <a:latin typeface="+mn-lt"/>
                          <a:ea typeface="+mn-ea"/>
                        </a:rPr>
                        <a:t>来自</a:t>
                      </a:r>
                      <a:r>
                        <a:rPr lang="en-US" sz="1845" b="1">
                          <a:solidFill>
                            <a:schemeClr val="tx1"/>
                          </a:solidFill>
                          <a:effectLst/>
                          <a:latin typeface="+mn-lt"/>
                          <a:ea typeface="+mn-ea"/>
                        </a:rPr>
                        <a:t>AP</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1845" b="1">
                          <a:solidFill>
                            <a:schemeClr val="tx1"/>
                          </a:solidFill>
                          <a:effectLst/>
                          <a:latin typeface="+mn-lt"/>
                          <a:ea typeface="+mn-ea"/>
                        </a:rPr>
                        <a:t>地址</a:t>
                      </a:r>
                      <a:r>
                        <a:rPr lang="en-US" sz="1845" b="1">
                          <a:solidFill>
                            <a:schemeClr val="tx1"/>
                          </a:solidFill>
                          <a:effectLst/>
                          <a:latin typeface="+mn-lt"/>
                          <a:ea typeface="+mn-ea"/>
                        </a:rPr>
                        <a:t>1</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1845" b="1">
                          <a:solidFill>
                            <a:schemeClr val="tx1"/>
                          </a:solidFill>
                          <a:effectLst/>
                          <a:latin typeface="+mn-lt"/>
                          <a:ea typeface="+mn-ea"/>
                        </a:rPr>
                        <a:t>地址</a:t>
                      </a:r>
                      <a:r>
                        <a:rPr lang="en-US" sz="1845" b="1">
                          <a:solidFill>
                            <a:schemeClr val="tx1"/>
                          </a:solidFill>
                          <a:effectLst/>
                          <a:latin typeface="+mn-lt"/>
                          <a:ea typeface="+mn-ea"/>
                        </a:rPr>
                        <a:t>2</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1845" b="1">
                          <a:solidFill>
                            <a:schemeClr val="tx1"/>
                          </a:solidFill>
                          <a:effectLst/>
                          <a:latin typeface="+mn-lt"/>
                          <a:ea typeface="+mn-ea"/>
                        </a:rPr>
                        <a:t>地址</a:t>
                      </a:r>
                      <a:r>
                        <a:rPr lang="en-US" sz="1845" b="1">
                          <a:solidFill>
                            <a:schemeClr val="tx1"/>
                          </a:solidFill>
                          <a:effectLst/>
                          <a:latin typeface="+mn-lt"/>
                          <a:ea typeface="+mn-ea"/>
                        </a:rPr>
                        <a:t>3</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1845" b="1" dirty="0">
                          <a:solidFill>
                            <a:schemeClr val="tx1"/>
                          </a:solidFill>
                          <a:effectLst/>
                          <a:latin typeface="+mn-lt"/>
                          <a:ea typeface="+mn-ea"/>
                        </a:rPr>
                        <a:t>地址</a:t>
                      </a:r>
                      <a:r>
                        <a:rPr lang="en-US" sz="1845" b="1" dirty="0">
                          <a:solidFill>
                            <a:schemeClr val="tx1"/>
                          </a:solidFill>
                          <a:effectLst/>
                          <a:latin typeface="+mn-lt"/>
                          <a:ea typeface="+mn-ea"/>
                        </a:rPr>
                        <a:t>4</a:t>
                      </a:r>
                      <a:endParaRPr lang="zh-CN" sz="184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647700">
                <a:tc>
                  <a:txBody>
                    <a:bodyPr/>
                    <a:lstStyle/>
                    <a:p>
                      <a:pPr>
                        <a:lnSpc>
                          <a:spcPct val="100000"/>
                        </a:lnSpc>
                        <a:spcAft>
                          <a:spcPts val="0"/>
                        </a:spcAft>
                        <a:tabLst>
                          <a:tab pos="1752600" algn="l"/>
                        </a:tabLst>
                      </a:pPr>
                      <a:r>
                        <a:rPr lang="en-US" sz="1845" b="1" dirty="0">
                          <a:solidFill>
                            <a:schemeClr val="tx1"/>
                          </a:solidFill>
                          <a:effectLst/>
                          <a:latin typeface="+mn-lt"/>
                          <a:ea typeface="+mn-ea"/>
                        </a:rPr>
                        <a:t>R</a:t>
                      </a:r>
                      <a:r>
                        <a:rPr lang="zh-CN" sz="1845" b="1" dirty="0">
                          <a:solidFill>
                            <a:schemeClr val="tx1"/>
                          </a:solidFill>
                          <a:effectLst/>
                          <a:latin typeface="+mn-lt"/>
                          <a:ea typeface="+mn-ea"/>
                        </a:rPr>
                        <a:t>接口</a:t>
                      </a:r>
                      <a:r>
                        <a:rPr lang="en-US" sz="1845" b="1" dirty="0">
                          <a:solidFill>
                            <a:schemeClr val="tx1"/>
                          </a:solidFill>
                          <a:effectLst/>
                          <a:latin typeface="+mn-lt"/>
                          <a:ea typeface="+mn-ea"/>
                        </a:rPr>
                        <a:t>2 </a:t>
                      </a:r>
                      <a:r>
                        <a:rPr lang="en-US" altLang="zh-CN" sz="1845" b="1" dirty="0" smtClean="0">
                          <a:solidFill>
                            <a:schemeClr val="tx1"/>
                          </a:solidFill>
                          <a:effectLst/>
                          <a:latin typeface="+mn-lt"/>
                          <a:ea typeface="+mn-ea"/>
                          <a:sym typeface="Wingdings" panose="05000000000000000000" pitchFamily="2" charset="2"/>
                        </a:rPr>
                        <a:t></a:t>
                      </a:r>
                      <a:r>
                        <a:rPr lang="zh-CN" sz="1845" b="1" dirty="0" smtClean="0">
                          <a:solidFill>
                            <a:schemeClr val="tx1"/>
                          </a:solidFill>
                          <a:effectLst/>
                          <a:latin typeface="+mn-lt"/>
                          <a:ea typeface="+mn-ea"/>
                        </a:rPr>
                        <a:t> </a:t>
                      </a:r>
                      <a:endParaRPr lang="en-US" altLang="zh-CN" sz="1845" b="1" dirty="0" smtClean="0">
                        <a:solidFill>
                          <a:schemeClr val="tx1"/>
                        </a:solidFill>
                        <a:effectLst/>
                        <a:latin typeface="+mn-lt"/>
                        <a:ea typeface="+mn-ea"/>
                      </a:endParaRPr>
                    </a:p>
                    <a:p>
                      <a:pPr>
                        <a:lnSpc>
                          <a:spcPct val="100000"/>
                        </a:lnSpc>
                        <a:spcAft>
                          <a:spcPts val="0"/>
                        </a:spcAft>
                        <a:tabLst>
                          <a:tab pos="1752600" algn="l"/>
                        </a:tabLst>
                      </a:pPr>
                      <a:r>
                        <a:rPr lang="en-US" sz="1845" b="1" dirty="0" smtClean="0">
                          <a:solidFill>
                            <a:schemeClr val="tx1"/>
                          </a:solidFill>
                          <a:effectLst/>
                          <a:latin typeface="+mn-lt"/>
                          <a:ea typeface="+mn-ea"/>
                        </a:rPr>
                        <a:t>AP</a:t>
                      </a:r>
                      <a:r>
                        <a:rPr lang="en-US" sz="1845" b="1" baseline="-25000" dirty="0" smtClean="0">
                          <a:solidFill>
                            <a:schemeClr val="tx1"/>
                          </a:solidFill>
                          <a:effectLst/>
                          <a:latin typeface="+mn-lt"/>
                          <a:ea typeface="+mn-ea"/>
                        </a:rPr>
                        <a:t>2</a:t>
                      </a:r>
                      <a:endParaRPr lang="zh-CN" sz="1845" b="1" dirty="0">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1845" b="1">
                          <a:solidFill>
                            <a:schemeClr val="tx1"/>
                          </a:solidFill>
                          <a:effectLst/>
                          <a:latin typeface="+mn-lt"/>
                          <a:ea typeface="+mn-ea"/>
                        </a:rPr>
                        <a:t>1</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1845" b="1">
                          <a:solidFill>
                            <a:schemeClr val="tx1"/>
                          </a:solidFill>
                          <a:effectLst/>
                          <a:latin typeface="+mn-lt"/>
                          <a:ea typeface="+mn-ea"/>
                        </a:rPr>
                        <a:t>0</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AP</a:t>
                      </a:r>
                      <a:r>
                        <a:rPr lang="en-US" sz="1845" b="1" baseline="-25000">
                          <a:solidFill>
                            <a:schemeClr val="tx1"/>
                          </a:solidFill>
                          <a:effectLst/>
                          <a:latin typeface="+mn-lt"/>
                          <a:ea typeface="+mn-ea"/>
                        </a:rPr>
                        <a:t>2</a:t>
                      </a:r>
                      <a:r>
                        <a:rPr lang="zh-CN" sz="1845" b="1">
                          <a:solidFill>
                            <a:schemeClr val="tx1"/>
                          </a:solidFill>
                          <a:effectLst/>
                          <a:latin typeface="+mn-lt"/>
                          <a:ea typeface="+mn-ea"/>
                        </a:rPr>
                        <a:t>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R</a:t>
                      </a:r>
                      <a:r>
                        <a:rPr lang="zh-CN" sz="1845" b="1">
                          <a:solidFill>
                            <a:schemeClr val="tx1"/>
                          </a:solidFill>
                          <a:effectLst/>
                          <a:latin typeface="+mn-lt"/>
                          <a:ea typeface="+mn-ea"/>
                        </a:rPr>
                        <a:t>接口</a:t>
                      </a:r>
                      <a:r>
                        <a:rPr lang="en-US" sz="1845" b="1">
                          <a:solidFill>
                            <a:schemeClr val="tx1"/>
                          </a:solidFill>
                          <a:effectLst/>
                          <a:latin typeface="+mn-lt"/>
                          <a:ea typeface="+mn-ea"/>
                        </a:rPr>
                        <a:t>2</a:t>
                      </a:r>
                      <a:r>
                        <a:rPr lang="zh-CN" sz="1845" b="1">
                          <a:solidFill>
                            <a:schemeClr val="tx1"/>
                          </a:solidFill>
                          <a:effectLst/>
                          <a:latin typeface="+mn-lt"/>
                          <a:ea typeface="+mn-ea"/>
                        </a:rPr>
                        <a:t>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C</a:t>
                      </a:r>
                      <a:r>
                        <a:rPr lang="zh-CN" sz="1845" b="1">
                          <a:solidFill>
                            <a:schemeClr val="tx1"/>
                          </a:solidFill>
                          <a:effectLst/>
                          <a:latin typeface="+mn-lt"/>
                          <a:ea typeface="+mn-ea"/>
                        </a:rPr>
                        <a:t>的地址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1845" b="1">
                          <a:solidFill>
                            <a:schemeClr val="tx1"/>
                          </a:solidFill>
                          <a:effectLst/>
                          <a:latin typeface="+mn-lt"/>
                          <a:ea typeface="+mn-ea"/>
                        </a:rPr>
                        <a:t>——</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a:txBody>
                    <a:bodyPr/>
                    <a:lstStyle/>
                    <a:p>
                      <a:pPr>
                        <a:lnSpc>
                          <a:spcPct val="100000"/>
                        </a:lnSpc>
                        <a:spcAft>
                          <a:spcPts val="0"/>
                        </a:spcAft>
                        <a:tabLst>
                          <a:tab pos="1752600" algn="l"/>
                        </a:tabLst>
                      </a:pPr>
                      <a:r>
                        <a:rPr lang="en-US" sz="1845" b="1" dirty="0" smtClean="0">
                          <a:solidFill>
                            <a:schemeClr val="tx1"/>
                          </a:solidFill>
                          <a:effectLst/>
                          <a:latin typeface="+mn-lt"/>
                          <a:ea typeface="+mn-ea"/>
                        </a:rPr>
                        <a:t>AP</a:t>
                      </a:r>
                      <a:r>
                        <a:rPr lang="en-US" sz="1845" b="1" baseline="-25000" dirty="0" smtClean="0">
                          <a:solidFill>
                            <a:schemeClr val="tx1"/>
                          </a:solidFill>
                          <a:effectLst/>
                          <a:latin typeface="+mn-lt"/>
                          <a:ea typeface="+mn-ea"/>
                        </a:rPr>
                        <a:t>2</a:t>
                      </a:r>
                      <a:r>
                        <a:rPr lang="en-US" sz="1845" b="1" baseline="0" dirty="0" smtClean="0">
                          <a:solidFill>
                            <a:schemeClr val="tx1"/>
                          </a:solidFill>
                          <a:effectLst/>
                          <a:latin typeface="+mn-lt"/>
                          <a:ea typeface="+mn-ea"/>
                        </a:rPr>
                        <a:t> </a:t>
                      </a:r>
                      <a:r>
                        <a:rPr lang="en-US" altLang="zh-CN" sz="1845" b="1" dirty="0" smtClean="0">
                          <a:solidFill>
                            <a:schemeClr val="tx1"/>
                          </a:solidFill>
                          <a:effectLst/>
                          <a:latin typeface="+mn-lt"/>
                          <a:ea typeface="+mn-ea"/>
                          <a:sym typeface="Wingdings" panose="05000000000000000000" pitchFamily="2" charset="2"/>
                        </a:rPr>
                        <a:t></a:t>
                      </a:r>
                      <a:r>
                        <a:rPr lang="zh-CN" sz="1845" b="1" dirty="0" smtClean="0">
                          <a:solidFill>
                            <a:schemeClr val="tx1"/>
                          </a:solidFill>
                          <a:effectLst/>
                          <a:latin typeface="+mn-lt"/>
                          <a:ea typeface="+mn-ea"/>
                        </a:rPr>
                        <a:t> </a:t>
                      </a:r>
                      <a:r>
                        <a:rPr lang="en-US" sz="1845" b="1" dirty="0">
                          <a:solidFill>
                            <a:schemeClr val="tx1"/>
                          </a:solidFill>
                          <a:effectLst/>
                          <a:latin typeface="+mn-lt"/>
                          <a:ea typeface="+mn-ea"/>
                        </a:rPr>
                        <a:t>C</a:t>
                      </a:r>
                      <a:endParaRPr lang="zh-CN" sz="1845" b="1" dirty="0">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1845" b="1">
                          <a:solidFill>
                            <a:schemeClr val="tx1"/>
                          </a:solidFill>
                          <a:effectLst/>
                          <a:latin typeface="+mn-lt"/>
                          <a:ea typeface="+mn-ea"/>
                        </a:rPr>
                        <a:t>0</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1845" b="1">
                          <a:solidFill>
                            <a:schemeClr val="tx1"/>
                          </a:solidFill>
                          <a:effectLst/>
                          <a:latin typeface="+mn-lt"/>
                          <a:ea typeface="+mn-ea"/>
                        </a:rPr>
                        <a:t>1</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C</a:t>
                      </a:r>
                      <a:r>
                        <a:rPr lang="zh-CN" sz="1845" b="1">
                          <a:solidFill>
                            <a:schemeClr val="tx1"/>
                          </a:solidFill>
                          <a:effectLst/>
                          <a:latin typeface="+mn-lt"/>
                          <a:ea typeface="+mn-ea"/>
                        </a:rPr>
                        <a:t>的地址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AP</a:t>
                      </a:r>
                      <a:r>
                        <a:rPr lang="en-US" sz="1845" b="1" baseline="-25000">
                          <a:solidFill>
                            <a:schemeClr val="tx1"/>
                          </a:solidFill>
                          <a:effectLst/>
                          <a:latin typeface="+mn-lt"/>
                          <a:ea typeface="+mn-ea"/>
                        </a:rPr>
                        <a:t>2</a:t>
                      </a:r>
                      <a:r>
                        <a:rPr lang="zh-CN" sz="1845" b="1">
                          <a:solidFill>
                            <a:schemeClr val="tx1"/>
                          </a:solidFill>
                          <a:effectLst/>
                          <a:latin typeface="+mn-lt"/>
                          <a:ea typeface="+mn-ea"/>
                        </a:rPr>
                        <a:t>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R</a:t>
                      </a:r>
                      <a:r>
                        <a:rPr lang="zh-CN" sz="1845" b="1">
                          <a:solidFill>
                            <a:schemeClr val="tx1"/>
                          </a:solidFill>
                          <a:effectLst/>
                          <a:latin typeface="+mn-lt"/>
                          <a:ea typeface="+mn-ea"/>
                        </a:rPr>
                        <a:t>接口</a:t>
                      </a:r>
                      <a:r>
                        <a:rPr lang="en-US" sz="1845" b="1">
                          <a:solidFill>
                            <a:schemeClr val="tx1"/>
                          </a:solidFill>
                          <a:effectLst/>
                          <a:latin typeface="+mn-lt"/>
                          <a:ea typeface="+mn-ea"/>
                        </a:rPr>
                        <a:t>2</a:t>
                      </a:r>
                      <a:r>
                        <a:rPr lang="zh-CN" sz="1845" b="1">
                          <a:solidFill>
                            <a:schemeClr val="tx1"/>
                          </a:solidFill>
                          <a:effectLst/>
                          <a:latin typeface="+mn-lt"/>
                          <a:ea typeface="+mn-ea"/>
                        </a:rPr>
                        <a:t>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1845" b="1">
                          <a:solidFill>
                            <a:schemeClr val="tx1"/>
                          </a:solidFill>
                          <a:effectLst/>
                          <a:latin typeface="+mn-lt"/>
                          <a:ea typeface="+mn-ea"/>
                        </a:rPr>
                        <a:t>——</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3850">
                <a:tc>
                  <a:txBody>
                    <a:bodyPr/>
                    <a:lstStyle/>
                    <a:p>
                      <a:pPr>
                        <a:lnSpc>
                          <a:spcPct val="100000"/>
                        </a:lnSpc>
                        <a:spcAft>
                          <a:spcPts val="0"/>
                        </a:spcAft>
                        <a:tabLst>
                          <a:tab pos="1752600" algn="l"/>
                        </a:tabLst>
                      </a:pPr>
                      <a:r>
                        <a:rPr lang="en-US" sz="1845" b="1" dirty="0" smtClean="0">
                          <a:solidFill>
                            <a:schemeClr val="tx1"/>
                          </a:solidFill>
                          <a:effectLst/>
                          <a:latin typeface="+mn-lt"/>
                          <a:ea typeface="+mn-ea"/>
                        </a:rPr>
                        <a:t>C</a:t>
                      </a:r>
                      <a:r>
                        <a:rPr lang="en-US" sz="1845" b="1" baseline="0" dirty="0" smtClean="0">
                          <a:solidFill>
                            <a:schemeClr val="tx1"/>
                          </a:solidFill>
                          <a:effectLst/>
                          <a:latin typeface="+mn-lt"/>
                          <a:ea typeface="+mn-ea"/>
                        </a:rPr>
                        <a:t> </a:t>
                      </a:r>
                      <a:r>
                        <a:rPr lang="en-US" altLang="zh-CN" sz="1845" b="1" dirty="0" smtClean="0">
                          <a:solidFill>
                            <a:schemeClr val="tx1"/>
                          </a:solidFill>
                          <a:effectLst/>
                          <a:latin typeface="+mn-lt"/>
                          <a:ea typeface="+mn-ea"/>
                          <a:sym typeface="Wingdings" panose="05000000000000000000" pitchFamily="2" charset="2"/>
                        </a:rPr>
                        <a:t></a:t>
                      </a:r>
                      <a:r>
                        <a:rPr lang="en-US" sz="1845" b="1" dirty="0" smtClean="0">
                          <a:solidFill>
                            <a:schemeClr val="tx1"/>
                          </a:solidFill>
                          <a:effectLst/>
                          <a:latin typeface="+mn-lt"/>
                          <a:ea typeface="+mn-ea"/>
                        </a:rPr>
                        <a:t> </a:t>
                      </a:r>
                      <a:r>
                        <a:rPr lang="en-US" sz="1845" b="1" dirty="0">
                          <a:solidFill>
                            <a:schemeClr val="tx1"/>
                          </a:solidFill>
                          <a:effectLst/>
                          <a:latin typeface="+mn-lt"/>
                          <a:ea typeface="+mn-ea"/>
                        </a:rPr>
                        <a:t>AP</a:t>
                      </a:r>
                      <a:r>
                        <a:rPr lang="en-US" sz="1845" b="1" baseline="-25000" dirty="0">
                          <a:solidFill>
                            <a:schemeClr val="tx1"/>
                          </a:solidFill>
                          <a:effectLst/>
                          <a:latin typeface="+mn-lt"/>
                          <a:ea typeface="+mn-ea"/>
                        </a:rPr>
                        <a:t>2</a:t>
                      </a:r>
                      <a:endParaRPr lang="zh-CN" sz="1845" b="1" dirty="0">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1845" b="1">
                          <a:solidFill>
                            <a:schemeClr val="tx1"/>
                          </a:solidFill>
                          <a:effectLst/>
                          <a:latin typeface="+mn-lt"/>
                          <a:ea typeface="+mn-ea"/>
                        </a:rPr>
                        <a:t>1</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1845" b="1">
                          <a:solidFill>
                            <a:schemeClr val="tx1"/>
                          </a:solidFill>
                          <a:effectLst/>
                          <a:latin typeface="+mn-lt"/>
                          <a:ea typeface="+mn-ea"/>
                        </a:rPr>
                        <a:t>0</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AP</a:t>
                      </a:r>
                      <a:r>
                        <a:rPr lang="en-US" sz="1845" b="1" baseline="-25000">
                          <a:solidFill>
                            <a:schemeClr val="tx1"/>
                          </a:solidFill>
                          <a:effectLst/>
                          <a:latin typeface="+mn-lt"/>
                          <a:ea typeface="+mn-ea"/>
                        </a:rPr>
                        <a:t>2</a:t>
                      </a:r>
                      <a:r>
                        <a:rPr lang="zh-CN" sz="1845" b="1">
                          <a:solidFill>
                            <a:schemeClr val="tx1"/>
                          </a:solidFill>
                          <a:effectLst/>
                          <a:latin typeface="+mn-lt"/>
                          <a:ea typeface="+mn-ea"/>
                        </a:rPr>
                        <a:t>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C</a:t>
                      </a:r>
                      <a:r>
                        <a:rPr lang="zh-CN" sz="1845" b="1">
                          <a:solidFill>
                            <a:schemeClr val="tx1"/>
                          </a:solidFill>
                          <a:effectLst/>
                          <a:latin typeface="+mn-lt"/>
                          <a:ea typeface="+mn-ea"/>
                        </a:rPr>
                        <a:t>的地址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R</a:t>
                      </a:r>
                      <a:r>
                        <a:rPr lang="zh-CN" sz="1845" b="1">
                          <a:solidFill>
                            <a:schemeClr val="tx1"/>
                          </a:solidFill>
                          <a:effectLst/>
                          <a:latin typeface="+mn-lt"/>
                          <a:ea typeface="+mn-ea"/>
                        </a:rPr>
                        <a:t>接口</a:t>
                      </a:r>
                      <a:r>
                        <a:rPr lang="en-US" sz="1845" b="1">
                          <a:solidFill>
                            <a:schemeClr val="tx1"/>
                          </a:solidFill>
                          <a:effectLst/>
                          <a:latin typeface="+mn-lt"/>
                          <a:ea typeface="+mn-ea"/>
                        </a:rPr>
                        <a:t>2</a:t>
                      </a:r>
                      <a:r>
                        <a:rPr lang="zh-CN" sz="1845" b="1">
                          <a:solidFill>
                            <a:schemeClr val="tx1"/>
                          </a:solidFill>
                          <a:effectLst/>
                          <a:latin typeface="+mn-lt"/>
                          <a:ea typeface="+mn-ea"/>
                        </a:rPr>
                        <a:t>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1845" b="1">
                          <a:solidFill>
                            <a:schemeClr val="tx1"/>
                          </a:solidFill>
                          <a:effectLst/>
                          <a:latin typeface="+mn-lt"/>
                          <a:ea typeface="+mn-ea"/>
                        </a:rPr>
                        <a:t>——</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8335">
                <a:tc>
                  <a:txBody>
                    <a:bodyPr/>
                    <a:lstStyle/>
                    <a:p>
                      <a:pPr>
                        <a:lnSpc>
                          <a:spcPct val="100000"/>
                        </a:lnSpc>
                        <a:spcAft>
                          <a:spcPts val="0"/>
                        </a:spcAft>
                        <a:tabLst>
                          <a:tab pos="1752600" algn="l"/>
                        </a:tabLst>
                      </a:pPr>
                      <a:r>
                        <a:rPr lang="en-US" sz="1845" b="1" dirty="0">
                          <a:solidFill>
                            <a:schemeClr val="tx1"/>
                          </a:solidFill>
                          <a:effectLst/>
                          <a:latin typeface="+mn-lt"/>
                          <a:ea typeface="+mn-ea"/>
                        </a:rPr>
                        <a:t>AP</a:t>
                      </a:r>
                      <a:r>
                        <a:rPr lang="en-US" sz="1845" b="1" baseline="-25000" dirty="0">
                          <a:solidFill>
                            <a:schemeClr val="tx1"/>
                          </a:solidFill>
                          <a:effectLst/>
                          <a:latin typeface="+mn-lt"/>
                          <a:ea typeface="+mn-ea"/>
                        </a:rPr>
                        <a:t>2 </a:t>
                      </a:r>
                      <a:r>
                        <a:rPr lang="en-US" altLang="zh-CN" sz="1845" b="1" dirty="0" smtClean="0">
                          <a:solidFill>
                            <a:schemeClr val="tx1"/>
                          </a:solidFill>
                          <a:effectLst/>
                          <a:latin typeface="+mn-lt"/>
                          <a:ea typeface="+mn-ea"/>
                          <a:sym typeface="Wingdings" panose="05000000000000000000" pitchFamily="2" charset="2"/>
                        </a:rPr>
                        <a:t></a:t>
                      </a:r>
                      <a:endParaRPr lang="en-US" altLang="zh-CN" sz="1845" b="1" dirty="0" smtClean="0">
                        <a:solidFill>
                          <a:schemeClr val="tx1"/>
                        </a:solidFill>
                        <a:effectLst/>
                        <a:latin typeface="+mn-lt"/>
                        <a:ea typeface="+mn-ea"/>
                        <a:sym typeface="Wingdings" panose="05000000000000000000" pitchFamily="2" charset="2"/>
                      </a:endParaRPr>
                    </a:p>
                    <a:p>
                      <a:pPr>
                        <a:lnSpc>
                          <a:spcPct val="100000"/>
                        </a:lnSpc>
                        <a:spcAft>
                          <a:spcPts val="0"/>
                        </a:spcAft>
                        <a:tabLst>
                          <a:tab pos="1752600" algn="l"/>
                        </a:tabLst>
                      </a:pPr>
                      <a:r>
                        <a:rPr lang="en-US" sz="1845" b="1" dirty="0" smtClean="0">
                          <a:solidFill>
                            <a:schemeClr val="tx1"/>
                          </a:solidFill>
                          <a:effectLst/>
                          <a:latin typeface="+mn-lt"/>
                          <a:ea typeface="+mn-ea"/>
                        </a:rPr>
                        <a:t> </a:t>
                      </a:r>
                      <a:r>
                        <a:rPr lang="en-US" sz="1845" b="1" dirty="0">
                          <a:solidFill>
                            <a:schemeClr val="tx1"/>
                          </a:solidFill>
                          <a:effectLst/>
                          <a:latin typeface="+mn-lt"/>
                          <a:ea typeface="+mn-ea"/>
                        </a:rPr>
                        <a:t>R </a:t>
                      </a:r>
                      <a:r>
                        <a:rPr lang="zh-CN" sz="1845" b="1" dirty="0">
                          <a:solidFill>
                            <a:schemeClr val="tx1"/>
                          </a:solidFill>
                          <a:effectLst/>
                          <a:latin typeface="+mn-lt"/>
                          <a:ea typeface="+mn-ea"/>
                        </a:rPr>
                        <a:t>接口</a:t>
                      </a:r>
                      <a:r>
                        <a:rPr lang="en-US" sz="1845" b="1" dirty="0">
                          <a:solidFill>
                            <a:schemeClr val="tx1"/>
                          </a:solidFill>
                          <a:effectLst/>
                          <a:latin typeface="+mn-lt"/>
                          <a:ea typeface="+mn-ea"/>
                        </a:rPr>
                        <a:t> 2</a:t>
                      </a:r>
                      <a:endParaRPr lang="zh-CN" sz="1845" b="1" dirty="0">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1845" b="1">
                          <a:solidFill>
                            <a:schemeClr val="tx1"/>
                          </a:solidFill>
                          <a:effectLst/>
                          <a:latin typeface="+mn-lt"/>
                          <a:ea typeface="+mn-ea"/>
                        </a:rPr>
                        <a:t>0</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1845" b="1">
                          <a:solidFill>
                            <a:schemeClr val="tx1"/>
                          </a:solidFill>
                          <a:effectLst/>
                          <a:latin typeface="+mn-lt"/>
                          <a:ea typeface="+mn-ea"/>
                        </a:rPr>
                        <a:t>1</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R</a:t>
                      </a:r>
                      <a:r>
                        <a:rPr lang="zh-CN" sz="1845" b="1">
                          <a:solidFill>
                            <a:schemeClr val="tx1"/>
                          </a:solidFill>
                          <a:effectLst/>
                          <a:latin typeface="+mn-lt"/>
                          <a:ea typeface="+mn-ea"/>
                        </a:rPr>
                        <a:t>接口</a:t>
                      </a:r>
                      <a:r>
                        <a:rPr lang="en-US" sz="1845" b="1">
                          <a:solidFill>
                            <a:schemeClr val="tx1"/>
                          </a:solidFill>
                          <a:effectLst/>
                          <a:latin typeface="+mn-lt"/>
                          <a:ea typeface="+mn-ea"/>
                        </a:rPr>
                        <a:t>2</a:t>
                      </a:r>
                      <a:r>
                        <a:rPr lang="zh-CN" sz="1845" b="1">
                          <a:solidFill>
                            <a:schemeClr val="tx1"/>
                          </a:solidFill>
                          <a:effectLst/>
                          <a:latin typeface="+mn-lt"/>
                          <a:ea typeface="+mn-ea"/>
                        </a:rPr>
                        <a:t>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AP</a:t>
                      </a:r>
                      <a:r>
                        <a:rPr lang="en-US" sz="1845" b="1" baseline="-25000">
                          <a:solidFill>
                            <a:schemeClr val="tx1"/>
                          </a:solidFill>
                          <a:effectLst/>
                          <a:latin typeface="+mn-lt"/>
                          <a:ea typeface="+mn-ea"/>
                        </a:rPr>
                        <a:t>2</a:t>
                      </a:r>
                      <a:r>
                        <a:rPr lang="zh-CN" sz="1845" b="1">
                          <a:solidFill>
                            <a:schemeClr val="tx1"/>
                          </a:solidFill>
                          <a:effectLst/>
                          <a:latin typeface="+mn-lt"/>
                          <a:ea typeface="+mn-ea"/>
                        </a:rPr>
                        <a:t>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1845" b="1">
                          <a:solidFill>
                            <a:schemeClr val="tx1"/>
                          </a:solidFill>
                          <a:effectLst/>
                          <a:latin typeface="+mn-lt"/>
                          <a:ea typeface="+mn-ea"/>
                        </a:rPr>
                        <a:t>C</a:t>
                      </a:r>
                      <a:r>
                        <a:rPr lang="zh-CN" sz="1845" b="1">
                          <a:solidFill>
                            <a:schemeClr val="tx1"/>
                          </a:solidFill>
                          <a:effectLst/>
                          <a:latin typeface="+mn-lt"/>
                          <a:ea typeface="+mn-ea"/>
                        </a:rPr>
                        <a:t>的地址</a:t>
                      </a:r>
                      <a:endParaRPr lang="zh-CN" sz="184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1845" b="1" dirty="0">
                          <a:solidFill>
                            <a:schemeClr val="tx1"/>
                          </a:solidFill>
                          <a:effectLst/>
                          <a:latin typeface="+mn-lt"/>
                          <a:ea typeface="+mn-ea"/>
                        </a:rPr>
                        <a:t>——</a:t>
                      </a:r>
                      <a:endParaRPr lang="zh-CN" sz="184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716802" y="1634339"/>
            <a:ext cx="8042740" cy="728345"/>
          </a:xfrm>
          <a:prstGeom prst="rect">
            <a:avLst/>
          </a:prstGeom>
        </p:spPr>
        <p:txBody>
          <a:bodyPr wrap="square">
            <a:spAutoFit/>
          </a:bodyPr>
          <a:lstStyle/>
          <a:p>
            <a:r>
              <a:rPr lang="zh-CN" altLang="zh-CN" sz="2585" b="1" dirty="0">
                <a:latin typeface="+mn-lt"/>
                <a:ea typeface="+mn-ea"/>
              </a:rPr>
              <a:t>数据报在路由器</a:t>
            </a:r>
            <a:r>
              <a:rPr lang="en-US" altLang="zh-CN" sz="2585" b="1" dirty="0">
                <a:latin typeface="+mn-lt"/>
                <a:ea typeface="+mn-ea"/>
              </a:rPr>
              <a:t>R</a:t>
            </a:r>
            <a:r>
              <a:rPr lang="zh-CN" altLang="zh-CN" sz="2585" b="1" dirty="0">
                <a:latin typeface="+mn-lt"/>
                <a:ea typeface="+mn-ea"/>
              </a:rPr>
              <a:t>与移动站</a:t>
            </a:r>
            <a:r>
              <a:rPr lang="en-US" altLang="zh-CN" sz="2585" b="1" dirty="0">
                <a:latin typeface="+mn-lt"/>
                <a:ea typeface="+mn-ea"/>
              </a:rPr>
              <a:t>C</a:t>
            </a:r>
            <a:r>
              <a:rPr lang="zh-CN" altLang="zh-CN" sz="2585" b="1" dirty="0">
                <a:latin typeface="+mn-lt"/>
                <a:ea typeface="+mn-ea"/>
              </a:rPr>
              <a:t>之间传送（表中地址都是</a:t>
            </a:r>
            <a:r>
              <a:rPr lang="en-US" altLang="zh-CN" sz="2585" b="1" dirty="0">
                <a:latin typeface="+mn-lt"/>
                <a:ea typeface="+mn-ea"/>
              </a:rPr>
              <a:t>MAC</a:t>
            </a:r>
            <a:r>
              <a:rPr lang="zh-CN" altLang="zh-CN" sz="2585" b="1" dirty="0">
                <a:latin typeface="+mn-lt"/>
                <a:ea typeface="+mn-ea"/>
              </a:rPr>
              <a:t>地址）</a:t>
            </a:r>
            <a:endParaRPr lang="zh-CN" altLang="en-US" sz="2585" b="1" dirty="0">
              <a:latin typeface="+mn-lt"/>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sz="3690" dirty="0" smtClean="0"/>
              <a:t>2. </a:t>
            </a:r>
            <a:r>
              <a:rPr lang="zh-CN" altLang="en-US" sz="3690" dirty="0" smtClean="0"/>
              <a:t>序号控制、</a:t>
            </a:r>
            <a:r>
              <a:rPr lang="zh-CN" altLang="en-US" sz="3690" dirty="0"/>
              <a:t>持续</a:t>
            </a:r>
            <a:r>
              <a:rPr lang="zh-CN" altLang="en-US" sz="3690" dirty="0" smtClean="0"/>
              <a:t>期和</a:t>
            </a:r>
            <a:r>
              <a:rPr lang="zh-CN" altLang="en-US" sz="3690" dirty="0"/>
              <a:t>帧控制字段 </a:t>
            </a:r>
            <a:endParaRPr lang="zh-CN" altLang="en-US" sz="3690" dirty="0"/>
          </a:p>
        </p:txBody>
      </p:sp>
      <p:sp>
        <p:nvSpPr>
          <p:cNvPr id="372739" name="Rectangle 3"/>
          <p:cNvSpPr>
            <a:spLocks noGrp="1" noChangeArrowheads="1"/>
          </p:cNvSpPr>
          <p:nvPr>
            <p:ph idx="1"/>
          </p:nvPr>
        </p:nvSpPr>
        <p:spPr/>
        <p:txBody>
          <a:bodyPr/>
          <a:lstStyle/>
          <a:p>
            <a:r>
              <a:rPr lang="zh-CN" altLang="en-US" sz="2585" dirty="0">
                <a:solidFill>
                  <a:srgbClr val="FF0000"/>
                </a:solidFill>
              </a:rPr>
              <a:t>序号控制</a:t>
            </a:r>
            <a:r>
              <a:rPr lang="zh-CN" altLang="en-US" sz="2585" dirty="0"/>
              <a:t>字段占 </a:t>
            </a:r>
            <a:r>
              <a:rPr lang="en-US" altLang="zh-CN" sz="2585" dirty="0"/>
              <a:t>16 </a:t>
            </a:r>
            <a:r>
              <a:rPr lang="zh-CN" altLang="en-US" sz="2585" dirty="0"/>
              <a:t>位，其中序号子字段占 </a:t>
            </a:r>
            <a:r>
              <a:rPr lang="en-US" altLang="zh-CN" sz="2585" dirty="0"/>
              <a:t>12 </a:t>
            </a:r>
            <a:r>
              <a:rPr lang="zh-CN" altLang="en-US" sz="2585" dirty="0"/>
              <a:t>位，分片子字段占 </a:t>
            </a:r>
            <a:r>
              <a:rPr lang="en-US" altLang="zh-CN" sz="2585" dirty="0"/>
              <a:t>4 </a:t>
            </a:r>
            <a:r>
              <a:rPr lang="zh-CN" altLang="en-US" sz="2585" dirty="0"/>
              <a:t>位。</a:t>
            </a:r>
            <a:endParaRPr lang="zh-CN" altLang="en-US" sz="2585" dirty="0"/>
          </a:p>
          <a:p>
            <a:r>
              <a:rPr lang="zh-CN" altLang="en-US" sz="2585" dirty="0">
                <a:solidFill>
                  <a:srgbClr val="FF0000"/>
                </a:solidFill>
              </a:rPr>
              <a:t>持续期</a:t>
            </a:r>
            <a:r>
              <a:rPr lang="zh-CN" altLang="en-US" sz="2585" dirty="0"/>
              <a:t>字段占 </a:t>
            </a:r>
            <a:r>
              <a:rPr lang="en-US" altLang="zh-CN" sz="2585" dirty="0"/>
              <a:t>16 </a:t>
            </a:r>
            <a:r>
              <a:rPr lang="zh-CN" altLang="en-US" sz="2585" dirty="0"/>
              <a:t>位。</a:t>
            </a:r>
            <a:endParaRPr lang="zh-CN" altLang="en-US" sz="2585" dirty="0"/>
          </a:p>
          <a:p>
            <a:r>
              <a:rPr lang="zh-CN" altLang="en-US" sz="2585" dirty="0">
                <a:solidFill>
                  <a:srgbClr val="FF0000"/>
                </a:solidFill>
              </a:rPr>
              <a:t>帧控制</a:t>
            </a:r>
            <a:r>
              <a:rPr lang="zh-CN" altLang="en-US" sz="2585" dirty="0"/>
              <a:t>字段共分为 </a:t>
            </a:r>
            <a:r>
              <a:rPr lang="en-US" altLang="zh-CN" sz="2585" dirty="0"/>
              <a:t>11 </a:t>
            </a:r>
            <a:r>
              <a:rPr lang="zh-CN" altLang="en-US" sz="2585" dirty="0"/>
              <a:t>个子</a:t>
            </a:r>
            <a:r>
              <a:rPr lang="zh-CN" altLang="en-US" sz="2585" dirty="0" smtClean="0"/>
              <a:t>字段</a:t>
            </a:r>
            <a:r>
              <a:rPr lang="zh-CN" altLang="en-US" sz="2585" dirty="0"/>
              <a:t>：</a:t>
            </a:r>
            <a:endParaRPr lang="zh-CN" altLang="en-US" sz="2585" dirty="0"/>
          </a:p>
          <a:p>
            <a:pPr lvl="1"/>
            <a:r>
              <a:rPr lang="zh-CN" altLang="en-US" sz="2215" dirty="0">
                <a:solidFill>
                  <a:srgbClr val="0000FF"/>
                </a:solidFill>
                <a:latin typeface="Arial" panose="020B0604020202020204" pitchFamily="34" charset="0"/>
                <a:ea typeface="黑体" panose="02010609060101010101" pitchFamily="2" charset="-122"/>
              </a:rPr>
              <a:t>协议版本</a:t>
            </a:r>
            <a:r>
              <a:rPr lang="zh-CN" altLang="en-US" sz="2215" dirty="0">
                <a:solidFill>
                  <a:schemeClr val="tx1"/>
                </a:solidFill>
                <a:latin typeface="Arial" panose="020B0604020202020204" pitchFamily="34" charset="0"/>
                <a:ea typeface="黑体" panose="02010609060101010101" pitchFamily="2" charset="-122"/>
              </a:rPr>
              <a:t>字段现在是 </a:t>
            </a:r>
            <a:r>
              <a:rPr lang="en-US" altLang="zh-CN" sz="2215" dirty="0">
                <a:solidFill>
                  <a:schemeClr val="tx1"/>
                </a:solidFill>
                <a:latin typeface="Arial" panose="020B0604020202020204" pitchFamily="34" charset="0"/>
                <a:ea typeface="黑体" panose="02010609060101010101" pitchFamily="2" charset="-122"/>
              </a:rPr>
              <a:t>0</a:t>
            </a:r>
            <a:r>
              <a:rPr lang="zh-CN" altLang="en-US" sz="2215" dirty="0">
                <a:solidFill>
                  <a:schemeClr val="tx1"/>
                </a:solidFill>
                <a:latin typeface="Arial" panose="020B0604020202020204" pitchFamily="34" charset="0"/>
                <a:ea typeface="黑体" panose="02010609060101010101" pitchFamily="2" charset="-122"/>
              </a:rPr>
              <a:t>。</a:t>
            </a:r>
            <a:endParaRPr lang="zh-CN" altLang="en-US" sz="2215" dirty="0">
              <a:solidFill>
                <a:schemeClr val="tx1"/>
              </a:solidFill>
              <a:latin typeface="Arial" panose="020B0604020202020204" pitchFamily="34" charset="0"/>
              <a:ea typeface="黑体" panose="02010609060101010101" pitchFamily="2" charset="-122"/>
            </a:endParaRPr>
          </a:p>
          <a:p>
            <a:pPr lvl="1"/>
            <a:r>
              <a:rPr lang="zh-CN" altLang="en-US" sz="2215" dirty="0">
                <a:solidFill>
                  <a:srgbClr val="0000FF"/>
                </a:solidFill>
                <a:latin typeface="Arial" panose="020B0604020202020204" pitchFamily="34" charset="0"/>
                <a:ea typeface="黑体" panose="02010609060101010101" pitchFamily="2" charset="-122"/>
              </a:rPr>
              <a:t>类型</a:t>
            </a:r>
            <a:r>
              <a:rPr lang="zh-CN" altLang="en-US" sz="2215" dirty="0">
                <a:solidFill>
                  <a:schemeClr val="tx1"/>
                </a:solidFill>
                <a:latin typeface="Arial" panose="020B0604020202020204" pitchFamily="34" charset="0"/>
                <a:ea typeface="黑体" panose="02010609060101010101" pitchFamily="2" charset="-122"/>
              </a:rPr>
              <a:t>字段和</a:t>
            </a:r>
            <a:r>
              <a:rPr lang="zh-CN" altLang="en-US" sz="2215" dirty="0">
                <a:solidFill>
                  <a:srgbClr val="0000FF"/>
                </a:solidFill>
                <a:latin typeface="Arial" panose="020B0604020202020204" pitchFamily="34" charset="0"/>
                <a:ea typeface="黑体" panose="02010609060101010101" pitchFamily="2" charset="-122"/>
              </a:rPr>
              <a:t>子类型</a:t>
            </a:r>
            <a:r>
              <a:rPr lang="zh-CN" altLang="en-US" sz="2215" dirty="0">
                <a:solidFill>
                  <a:schemeClr val="tx1"/>
                </a:solidFill>
                <a:latin typeface="Arial" panose="020B0604020202020204" pitchFamily="34" charset="0"/>
                <a:ea typeface="黑体" panose="02010609060101010101" pitchFamily="2" charset="-122"/>
              </a:rPr>
              <a:t>字段用来区分帧的功能。</a:t>
            </a:r>
            <a:endParaRPr lang="zh-CN" altLang="en-US" sz="2215" dirty="0">
              <a:solidFill>
                <a:schemeClr val="tx1"/>
              </a:solidFill>
              <a:latin typeface="Arial" panose="020B0604020202020204" pitchFamily="34" charset="0"/>
              <a:ea typeface="黑体" panose="02010609060101010101" pitchFamily="2" charset="-122"/>
            </a:endParaRPr>
          </a:p>
          <a:p>
            <a:pPr lvl="1"/>
            <a:r>
              <a:rPr lang="zh-CN" altLang="en-US" sz="2215" dirty="0">
                <a:solidFill>
                  <a:srgbClr val="0000FF"/>
                </a:solidFill>
                <a:latin typeface="Arial" panose="020B0604020202020204" pitchFamily="34" charset="0"/>
                <a:ea typeface="黑体" panose="02010609060101010101" pitchFamily="2" charset="-122"/>
              </a:rPr>
              <a:t>更多分片</a:t>
            </a:r>
            <a:r>
              <a:rPr lang="zh-CN" altLang="en-US" sz="2215" dirty="0">
                <a:solidFill>
                  <a:schemeClr val="tx1"/>
                </a:solidFill>
                <a:latin typeface="Arial" panose="020B0604020202020204" pitchFamily="34" charset="0"/>
                <a:ea typeface="黑体" panose="02010609060101010101" pitchFamily="2" charset="-122"/>
              </a:rPr>
              <a:t>字段置为 </a:t>
            </a:r>
            <a:r>
              <a:rPr lang="en-US" altLang="zh-CN" sz="2215" dirty="0">
                <a:solidFill>
                  <a:schemeClr val="tx1"/>
                </a:solidFill>
                <a:latin typeface="Arial" panose="020B0604020202020204" pitchFamily="34" charset="0"/>
                <a:ea typeface="黑体" panose="02010609060101010101" pitchFamily="2" charset="-122"/>
              </a:rPr>
              <a:t>1 </a:t>
            </a:r>
            <a:r>
              <a:rPr lang="zh-CN" altLang="en-US" sz="2215" dirty="0">
                <a:solidFill>
                  <a:schemeClr val="tx1"/>
                </a:solidFill>
                <a:latin typeface="Arial" panose="020B0604020202020204" pitchFamily="34" charset="0"/>
                <a:ea typeface="黑体" panose="02010609060101010101" pitchFamily="2" charset="-122"/>
              </a:rPr>
              <a:t>时表明这个帧属于一个帧的多个分片之一。</a:t>
            </a:r>
            <a:endParaRPr lang="zh-CN" altLang="en-US" sz="2215" dirty="0">
              <a:solidFill>
                <a:schemeClr val="tx1"/>
              </a:solidFill>
              <a:latin typeface="Arial" panose="020B0604020202020204" pitchFamily="34" charset="0"/>
              <a:ea typeface="黑体" panose="02010609060101010101" pitchFamily="2" charset="-122"/>
            </a:endParaRPr>
          </a:p>
          <a:p>
            <a:pPr lvl="1"/>
            <a:r>
              <a:rPr lang="zh-CN" altLang="en-US" sz="2215" dirty="0">
                <a:solidFill>
                  <a:srgbClr val="0000FF"/>
                </a:solidFill>
                <a:latin typeface="Arial" panose="020B0604020202020204" pitchFamily="34" charset="0"/>
              </a:rPr>
              <a:t>有线等效保密</a:t>
            </a:r>
            <a:r>
              <a:rPr lang="zh-CN" altLang="en-US" sz="2215" dirty="0">
                <a:solidFill>
                  <a:schemeClr val="tx1"/>
                </a:solidFill>
                <a:latin typeface="Arial" panose="020B0604020202020204" pitchFamily="34" charset="0"/>
              </a:rPr>
              <a:t>字段 </a:t>
            </a:r>
            <a:r>
              <a:rPr lang="en-US" altLang="zh-CN" sz="2215" dirty="0">
                <a:solidFill>
                  <a:schemeClr val="tx1"/>
                </a:solidFill>
                <a:latin typeface="Arial" panose="020B0604020202020204" pitchFamily="34" charset="0"/>
              </a:rPr>
              <a:t>WEP </a:t>
            </a:r>
            <a:r>
              <a:rPr lang="zh-CN" altLang="en-US" sz="2215" dirty="0">
                <a:solidFill>
                  <a:schemeClr val="tx1"/>
                </a:solidFill>
                <a:latin typeface="Arial" panose="020B0604020202020204" pitchFamily="34" charset="0"/>
              </a:rPr>
              <a:t>占 </a:t>
            </a:r>
            <a:r>
              <a:rPr lang="en-US" altLang="zh-CN" sz="2215" dirty="0">
                <a:solidFill>
                  <a:schemeClr val="tx1"/>
                </a:solidFill>
                <a:latin typeface="Arial" panose="020B0604020202020204" pitchFamily="34" charset="0"/>
              </a:rPr>
              <a:t>1 </a:t>
            </a:r>
            <a:r>
              <a:rPr lang="zh-CN" altLang="en-US" sz="2215" dirty="0">
                <a:solidFill>
                  <a:schemeClr val="tx1"/>
                </a:solidFill>
                <a:latin typeface="Arial" panose="020B0604020202020204" pitchFamily="34" charset="0"/>
              </a:rPr>
              <a:t>位。若 </a:t>
            </a:r>
            <a:r>
              <a:rPr lang="en-US" altLang="zh-CN" sz="2215" dirty="0">
                <a:solidFill>
                  <a:schemeClr val="tx1"/>
                </a:solidFill>
                <a:latin typeface="Arial" panose="020B0604020202020204" pitchFamily="34" charset="0"/>
              </a:rPr>
              <a:t>WEP = 1</a:t>
            </a:r>
            <a:r>
              <a:rPr lang="zh-CN" altLang="en-US" sz="2215" dirty="0">
                <a:solidFill>
                  <a:schemeClr val="tx1"/>
                </a:solidFill>
                <a:latin typeface="Arial" panose="020B0604020202020204" pitchFamily="34" charset="0"/>
              </a:rPr>
              <a:t>，就表明采用了 </a:t>
            </a:r>
            <a:r>
              <a:rPr lang="en-US" altLang="zh-CN" sz="2215" dirty="0">
                <a:solidFill>
                  <a:schemeClr val="tx1"/>
                </a:solidFill>
                <a:latin typeface="Arial" panose="020B0604020202020204" pitchFamily="34" charset="0"/>
              </a:rPr>
              <a:t>WEP </a:t>
            </a:r>
            <a:r>
              <a:rPr lang="zh-CN" altLang="en-US" sz="2215" dirty="0">
                <a:solidFill>
                  <a:schemeClr val="tx1"/>
                </a:solidFill>
                <a:latin typeface="Arial" panose="020B0604020202020204" pitchFamily="34" charset="0"/>
              </a:rPr>
              <a:t>加密算法</a:t>
            </a:r>
            <a:r>
              <a:rPr lang="zh-CN" altLang="en-US" sz="2215" dirty="0">
                <a:solidFill>
                  <a:schemeClr val="tx1"/>
                </a:solidFill>
              </a:rPr>
              <a:t>。     </a:t>
            </a:r>
            <a:r>
              <a:rPr lang="zh-CN" altLang="en-US" sz="1845" dirty="0">
                <a:solidFill>
                  <a:schemeClr val="tx1"/>
                </a:solidFill>
              </a:rPr>
              <a:t> </a:t>
            </a:r>
            <a:endParaRPr lang="zh-CN" altLang="en-US" sz="1845"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t>9.1.1  </a:t>
            </a:r>
            <a:r>
              <a:rPr lang="zh-CN" altLang="en-US" dirty="0"/>
              <a:t>无线局域网的组成</a:t>
            </a:r>
            <a:endParaRPr lang="zh-CN" altLang="en-US" dirty="0"/>
          </a:p>
        </p:txBody>
      </p:sp>
      <p:sp>
        <p:nvSpPr>
          <p:cNvPr id="3" name="内容占位符 2"/>
          <p:cNvSpPr>
            <a:spLocks noGrp="1"/>
          </p:cNvSpPr>
          <p:nvPr>
            <p:ph idx="1"/>
          </p:nvPr>
        </p:nvSpPr>
        <p:spPr/>
        <p:txBody>
          <a:bodyPr/>
          <a:lstStyle/>
          <a:p>
            <a:r>
              <a:rPr lang="zh-CN" altLang="zh-CN" dirty="0"/>
              <a:t>无线</a:t>
            </a:r>
            <a:r>
              <a:rPr lang="zh-CN" altLang="zh-CN" dirty="0" smtClean="0"/>
              <a:t>局域网</a:t>
            </a:r>
            <a:r>
              <a:rPr lang="en-US" altLang="zh-CN" dirty="0" smtClean="0"/>
              <a:t> WLAN </a:t>
            </a:r>
            <a:r>
              <a:rPr lang="en-US" altLang="zh-CN" dirty="0"/>
              <a:t>(Wireless Local Area Network</a:t>
            </a:r>
            <a:r>
              <a:rPr lang="en-US" altLang="zh-CN" dirty="0" smtClean="0"/>
              <a:t>)</a:t>
            </a:r>
            <a:r>
              <a:rPr lang="zh-CN" altLang="zh-CN" dirty="0"/>
              <a:t>可分为两大</a:t>
            </a:r>
            <a:r>
              <a:rPr lang="zh-CN" altLang="zh-CN" dirty="0" smtClean="0"/>
              <a:t>类</a:t>
            </a:r>
            <a:r>
              <a:rPr lang="zh-CN" altLang="en-US" dirty="0" smtClean="0"/>
              <a:t>：</a:t>
            </a:r>
            <a:endParaRPr lang="en-US" altLang="zh-CN" dirty="0" smtClean="0"/>
          </a:p>
          <a:p>
            <a:pPr lvl="1"/>
            <a:r>
              <a:rPr lang="zh-CN" altLang="zh-CN" dirty="0" smtClean="0"/>
              <a:t>有</a:t>
            </a:r>
            <a:r>
              <a:rPr lang="zh-CN" altLang="zh-CN" dirty="0"/>
              <a:t>固定基础设施</a:t>
            </a:r>
            <a:r>
              <a:rPr lang="zh-CN" altLang="zh-CN" dirty="0" smtClean="0"/>
              <a:t>的</a:t>
            </a:r>
            <a:r>
              <a:rPr lang="en-US" altLang="zh-CN" dirty="0" smtClean="0"/>
              <a:t> WLAN</a:t>
            </a:r>
            <a:endParaRPr lang="en-US" altLang="zh-CN" dirty="0" smtClean="0"/>
          </a:p>
          <a:p>
            <a:pPr lvl="1"/>
            <a:r>
              <a:rPr lang="zh-CN" altLang="zh-CN" dirty="0" smtClean="0"/>
              <a:t>无</a:t>
            </a:r>
            <a:r>
              <a:rPr lang="zh-CN" altLang="zh-CN" dirty="0"/>
              <a:t>固定基础设施</a:t>
            </a:r>
            <a:r>
              <a:rPr lang="zh-CN" altLang="zh-CN" dirty="0" smtClean="0"/>
              <a:t>的</a:t>
            </a:r>
            <a:r>
              <a:rPr lang="en-US" altLang="zh-CN" dirty="0" smtClean="0"/>
              <a:t> WLAN</a:t>
            </a:r>
            <a:endParaRPr lang="en-US" altLang="zh-CN" dirty="0" smtClean="0"/>
          </a:p>
          <a:p>
            <a:r>
              <a:rPr lang="zh-CN" altLang="zh-CN" dirty="0" smtClean="0"/>
              <a:t>所谓</a:t>
            </a:r>
            <a:r>
              <a:rPr lang="zh-CN" altLang="zh-CN" dirty="0"/>
              <a:t>“固定基础设施”是指预先建立起来的、能够覆盖一定地理范围的一批固定基站。</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lstStyle/>
          <a:p>
            <a:pPr algn="ctr"/>
            <a:r>
              <a:rPr lang="zh-CN" altLang="en-US"/>
              <a:t>分片的发送举例 </a:t>
            </a:r>
            <a:endParaRPr lang="zh-CN" altLang="en-US"/>
          </a:p>
        </p:txBody>
      </p:sp>
      <p:sp>
        <p:nvSpPr>
          <p:cNvPr id="373766" name="Text Box 6"/>
          <p:cNvSpPr txBox="1">
            <a:spLocks noChangeArrowheads="1"/>
          </p:cNvSpPr>
          <p:nvPr/>
        </p:nvSpPr>
        <p:spPr bwMode="auto">
          <a:xfrm>
            <a:off x="8773005" y="3539911"/>
            <a:ext cx="24574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i="1">
                <a:solidFill>
                  <a:srgbClr val="000099"/>
                </a:solidFill>
                <a:latin typeface="+mn-lt"/>
                <a:ea typeface="+mn-ea"/>
              </a:rPr>
              <a:t>t</a:t>
            </a:r>
            <a:endParaRPr kumimoji="1" lang="en-US" altLang="zh-CN" sz="1475" b="1" i="1">
              <a:solidFill>
                <a:srgbClr val="000099"/>
              </a:solidFill>
              <a:latin typeface="+mn-lt"/>
              <a:ea typeface="+mn-ea"/>
            </a:endParaRPr>
          </a:p>
        </p:txBody>
      </p:sp>
      <p:sp>
        <p:nvSpPr>
          <p:cNvPr id="373768" name="Text Box 8"/>
          <p:cNvSpPr txBox="1">
            <a:spLocks noChangeArrowheads="1"/>
          </p:cNvSpPr>
          <p:nvPr/>
        </p:nvSpPr>
        <p:spPr bwMode="auto">
          <a:xfrm>
            <a:off x="8773005" y="5200192"/>
            <a:ext cx="24574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i="1">
                <a:solidFill>
                  <a:srgbClr val="000099"/>
                </a:solidFill>
                <a:latin typeface="+mn-lt"/>
                <a:ea typeface="+mn-ea"/>
              </a:rPr>
              <a:t>t</a:t>
            </a:r>
            <a:endParaRPr kumimoji="1" lang="en-US" altLang="zh-CN" sz="1475" b="1" i="1">
              <a:solidFill>
                <a:srgbClr val="000099"/>
              </a:solidFill>
              <a:latin typeface="+mn-lt"/>
              <a:ea typeface="+mn-ea"/>
            </a:endParaRPr>
          </a:p>
        </p:txBody>
      </p:sp>
      <p:sp>
        <p:nvSpPr>
          <p:cNvPr id="373771" name="Text Box 11"/>
          <p:cNvSpPr txBox="1">
            <a:spLocks noChangeArrowheads="1"/>
          </p:cNvSpPr>
          <p:nvPr/>
        </p:nvSpPr>
        <p:spPr bwMode="auto">
          <a:xfrm>
            <a:off x="8773005" y="4382507"/>
            <a:ext cx="24574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i="1">
                <a:solidFill>
                  <a:srgbClr val="000099"/>
                </a:solidFill>
                <a:latin typeface="+mn-lt"/>
                <a:ea typeface="+mn-ea"/>
              </a:rPr>
              <a:t>t</a:t>
            </a:r>
            <a:endParaRPr kumimoji="1" lang="en-US" altLang="zh-CN" sz="1475" b="1" i="1">
              <a:solidFill>
                <a:srgbClr val="000099"/>
              </a:solidFill>
              <a:latin typeface="+mn-lt"/>
              <a:ea typeface="+mn-ea"/>
            </a:endParaRPr>
          </a:p>
        </p:txBody>
      </p:sp>
      <p:sp>
        <p:nvSpPr>
          <p:cNvPr id="373769" name="Text Box 9"/>
          <p:cNvSpPr txBox="1">
            <a:spLocks noChangeArrowheads="1"/>
          </p:cNvSpPr>
          <p:nvPr/>
        </p:nvSpPr>
        <p:spPr bwMode="auto">
          <a:xfrm>
            <a:off x="336713" y="3446127"/>
            <a:ext cx="6070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源站</a:t>
            </a:r>
            <a:endParaRPr kumimoji="1" lang="zh-CN" altLang="en-US" sz="1660" b="1">
              <a:solidFill>
                <a:srgbClr val="000099"/>
              </a:solidFill>
              <a:latin typeface="+mn-lt"/>
              <a:ea typeface="+mn-ea"/>
            </a:endParaRPr>
          </a:p>
        </p:txBody>
      </p:sp>
      <p:sp>
        <p:nvSpPr>
          <p:cNvPr id="373772" name="Text Box 12"/>
          <p:cNvSpPr txBox="1">
            <a:spLocks noChangeArrowheads="1"/>
          </p:cNvSpPr>
          <p:nvPr/>
        </p:nvSpPr>
        <p:spPr bwMode="auto">
          <a:xfrm>
            <a:off x="332267" y="4243296"/>
            <a:ext cx="8191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60" b="1">
                <a:solidFill>
                  <a:srgbClr val="000099"/>
                </a:solidFill>
                <a:latin typeface="+mn-lt"/>
                <a:ea typeface="+mn-ea"/>
              </a:rPr>
              <a:t>目的站</a:t>
            </a:r>
            <a:endParaRPr kumimoji="1" lang="zh-CN" altLang="en-US" sz="1660" b="1">
              <a:solidFill>
                <a:srgbClr val="000099"/>
              </a:solidFill>
              <a:latin typeface="+mn-lt"/>
              <a:ea typeface="+mn-ea"/>
            </a:endParaRPr>
          </a:p>
        </p:txBody>
      </p:sp>
      <p:sp>
        <p:nvSpPr>
          <p:cNvPr id="373773" name="Text Box 13"/>
          <p:cNvSpPr txBox="1">
            <a:spLocks noChangeArrowheads="1"/>
          </p:cNvSpPr>
          <p:nvPr/>
        </p:nvSpPr>
        <p:spPr bwMode="auto">
          <a:xfrm>
            <a:off x="271308" y="4999434"/>
            <a:ext cx="87757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60" b="1">
                <a:solidFill>
                  <a:srgbClr val="000099"/>
                </a:solidFill>
                <a:latin typeface="+mn-lt"/>
                <a:ea typeface="+mn-ea"/>
              </a:rPr>
              <a:t> </a:t>
            </a:r>
            <a:r>
              <a:rPr kumimoji="1" lang="zh-CN" altLang="en-US" sz="1660" b="1">
                <a:solidFill>
                  <a:srgbClr val="000099"/>
                </a:solidFill>
                <a:latin typeface="+mn-lt"/>
                <a:ea typeface="+mn-ea"/>
              </a:rPr>
              <a:t>其他站</a:t>
            </a:r>
            <a:endParaRPr kumimoji="1" lang="zh-CN" altLang="en-US" sz="1660" b="1">
              <a:solidFill>
                <a:srgbClr val="000099"/>
              </a:solidFill>
              <a:latin typeface="+mn-lt"/>
              <a:ea typeface="+mn-ea"/>
            </a:endParaRPr>
          </a:p>
        </p:txBody>
      </p:sp>
      <p:sp>
        <p:nvSpPr>
          <p:cNvPr id="373774" name="Rectangle 14"/>
          <p:cNvSpPr>
            <a:spLocks noChangeArrowheads="1"/>
          </p:cNvSpPr>
          <p:nvPr/>
        </p:nvSpPr>
        <p:spPr bwMode="auto">
          <a:xfrm>
            <a:off x="1541943" y="3475435"/>
            <a:ext cx="576262" cy="366346"/>
          </a:xfrm>
          <a:prstGeom prst="rect">
            <a:avLst/>
          </a:prstGeom>
          <a:solidFill>
            <a:srgbClr val="FFFF66"/>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RTS</a:t>
            </a:r>
            <a:endParaRPr lang="en-US" altLang="zh-CN" sz="1660" b="1">
              <a:solidFill>
                <a:srgbClr val="000099"/>
              </a:solidFill>
              <a:latin typeface="+mn-lt"/>
              <a:ea typeface="+mn-ea"/>
            </a:endParaRPr>
          </a:p>
        </p:txBody>
      </p:sp>
      <p:sp>
        <p:nvSpPr>
          <p:cNvPr id="373775" name="Rectangle 15"/>
          <p:cNvSpPr>
            <a:spLocks noChangeArrowheads="1"/>
          </p:cNvSpPr>
          <p:nvPr/>
        </p:nvSpPr>
        <p:spPr bwMode="auto">
          <a:xfrm>
            <a:off x="2311880" y="4294585"/>
            <a:ext cx="577850" cy="366346"/>
          </a:xfrm>
          <a:prstGeom prst="rect">
            <a:avLst/>
          </a:prstGeom>
          <a:solidFill>
            <a:srgbClr val="CCECFF"/>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CTS</a:t>
            </a:r>
            <a:endParaRPr lang="en-US" altLang="zh-CN" sz="1660" b="1">
              <a:solidFill>
                <a:srgbClr val="000099"/>
              </a:solidFill>
              <a:latin typeface="+mn-lt"/>
              <a:ea typeface="+mn-ea"/>
            </a:endParaRPr>
          </a:p>
        </p:txBody>
      </p:sp>
      <p:sp>
        <p:nvSpPr>
          <p:cNvPr id="373776" name="Rectangle 16"/>
          <p:cNvSpPr>
            <a:spLocks noChangeArrowheads="1"/>
          </p:cNvSpPr>
          <p:nvPr/>
        </p:nvSpPr>
        <p:spPr bwMode="auto">
          <a:xfrm>
            <a:off x="3083406" y="3475435"/>
            <a:ext cx="866775" cy="366346"/>
          </a:xfrm>
          <a:prstGeom prst="rect">
            <a:avLst/>
          </a:prstGeom>
          <a:solidFill>
            <a:srgbClr val="CCCC00"/>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60" b="1">
                <a:solidFill>
                  <a:srgbClr val="000099"/>
                </a:solidFill>
                <a:latin typeface="+mn-lt"/>
                <a:ea typeface="+mn-ea"/>
              </a:rPr>
              <a:t>分片</a:t>
            </a:r>
            <a:r>
              <a:rPr lang="zh-CN" altLang="en-US" sz="925" b="1">
                <a:solidFill>
                  <a:srgbClr val="000099"/>
                </a:solidFill>
                <a:latin typeface="+mn-lt"/>
                <a:ea typeface="+mn-ea"/>
              </a:rPr>
              <a:t> </a:t>
            </a:r>
            <a:r>
              <a:rPr lang="en-US" altLang="zh-CN" sz="1660" b="1">
                <a:solidFill>
                  <a:srgbClr val="000099"/>
                </a:solidFill>
                <a:latin typeface="+mn-lt"/>
                <a:ea typeface="+mn-ea"/>
              </a:rPr>
              <a:t>0</a:t>
            </a:r>
            <a:endParaRPr lang="en-US" altLang="zh-CN" sz="1660" b="1">
              <a:solidFill>
                <a:srgbClr val="000099"/>
              </a:solidFill>
              <a:latin typeface="+mn-lt"/>
              <a:ea typeface="+mn-ea"/>
            </a:endParaRPr>
          </a:p>
        </p:txBody>
      </p:sp>
      <p:sp>
        <p:nvSpPr>
          <p:cNvPr id="373777" name="Line 17"/>
          <p:cNvSpPr>
            <a:spLocks noChangeShapeType="1"/>
          </p:cNvSpPr>
          <p:nvPr/>
        </p:nvSpPr>
        <p:spPr bwMode="auto">
          <a:xfrm>
            <a:off x="2118205" y="3202873"/>
            <a:ext cx="0" cy="1913792"/>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78" name="Line 18"/>
          <p:cNvSpPr>
            <a:spLocks noChangeShapeType="1"/>
          </p:cNvSpPr>
          <p:nvPr/>
        </p:nvSpPr>
        <p:spPr bwMode="auto">
          <a:xfrm>
            <a:off x="2311880" y="3202873"/>
            <a:ext cx="0" cy="1458057"/>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79" name="Line 19"/>
          <p:cNvSpPr>
            <a:spLocks noChangeShapeType="1"/>
          </p:cNvSpPr>
          <p:nvPr/>
        </p:nvSpPr>
        <p:spPr bwMode="auto">
          <a:xfrm>
            <a:off x="2889730" y="4294584"/>
            <a:ext cx="0" cy="822081"/>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80" name="Line 20"/>
          <p:cNvSpPr>
            <a:spLocks noChangeShapeType="1"/>
          </p:cNvSpPr>
          <p:nvPr/>
        </p:nvSpPr>
        <p:spPr bwMode="auto">
          <a:xfrm>
            <a:off x="3083405" y="3475435"/>
            <a:ext cx="0" cy="1185496"/>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81" name="Rectangle 21"/>
          <p:cNvSpPr>
            <a:spLocks noChangeArrowheads="1"/>
          </p:cNvSpPr>
          <p:nvPr/>
        </p:nvSpPr>
        <p:spPr bwMode="auto">
          <a:xfrm>
            <a:off x="4143855" y="4294585"/>
            <a:ext cx="579438" cy="366346"/>
          </a:xfrm>
          <a:prstGeom prst="rect">
            <a:avLst/>
          </a:prstGeom>
          <a:solidFill>
            <a:srgbClr val="FF99FF"/>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ACK0</a:t>
            </a:r>
            <a:endParaRPr lang="en-US" altLang="zh-CN" sz="1660" b="1">
              <a:solidFill>
                <a:srgbClr val="000099"/>
              </a:solidFill>
              <a:latin typeface="+mn-lt"/>
              <a:ea typeface="+mn-ea"/>
            </a:endParaRPr>
          </a:p>
        </p:txBody>
      </p:sp>
      <p:sp>
        <p:nvSpPr>
          <p:cNvPr id="373782" name="Line 22"/>
          <p:cNvSpPr>
            <a:spLocks noChangeShapeType="1"/>
          </p:cNvSpPr>
          <p:nvPr/>
        </p:nvSpPr>
        <p:spPr bwMode="auto">
          <a:xfrm>
            <a:off x="3950180" y="3749462"/>
            <a:ext cx="0" cy="911469"/>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83" name="Line 23"/>
          <p:cNvSpPr>
            <a:spLocks noChangeShapeType="1"/>
          </p:cNvSpPr>
          <p:nvPr/>
        </p:nvSpPr>
        <p:spPr bwMode="auto">
          <a:xfrm>
            <a:off x="4143855" y="3841781"/>
            <a:ext cx="0" cy="819150"/>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84" name="Rectangle 24"/>
          <p:cNvSpPr>
            <a:spLocks noChangeArrowheads="1"/>
          </p:cNvSpPr>
          <p:nvPr/>
        </p:nvSpPr>
        <p:spPr bwMode="auto">
          <a:xfrm>
            <a:off x="4915381" y="3475435"/>
            <a:ext cx="866775" cy="366346"/>
          </a:xfrm>
          <a:prstGeom prst="rect">
            <a:avLst/>
          </a:prstGeom>
          <a:solidFill>
            <a:srgbClr val="CCCC00"/>
          </a:solidFill>
          <a:ln w="9525"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60" b="1">
                <a:solidFill>
                  <a:srgbClr val="000099"/>
                </a:solidFill>
                <a:latin typeface="+mn-lt"/>
                <a:ea typeface="+mn-ea"/>
              </a:rPr>
              <a:t>分片 </a:t>
            </a:r>
            <a:r>
              <a:rPr lang="en-US" altLang="zh-CN" sz="1660" b="1">
                <a:solidFill>
                  <a:srgbClr val="000099"/>
                </a:solidFill>
                <a:latin typeface="+mn-lt"/>
                <a:ea typeface="+mn-ea"/>
              </a:rPr>
              <a:t>1</a:t>
            </a:r>
            <a:endParaRPr lang="en-US" altLang="zh-CN" sz="1660" b="1">
              <a:solidFill>
                <a:srgbClr val="000099"/>
              </a:solidFill>
              <a:latin typeface="+mn-lt"/>
              <a:ea typeface="+mn-ea"/>
            </a:endParaRPr>
          </a:p>
        </p:txBody>
      </p:sp>
      <p:sp>
        <p:nvSpPr>
          <p:cNvPr id="373785" name="Rectangle 25"/>
          <p:cNvSpPr>
            <a:spLocks noChangeArrowheads="1"/>
          </p:cNvSpPr>
          <p:nvPr/>
        </p:nvSpPr>
        <p:spPr bwMode="auto">
          <a:xfrm>
            <a:off x="5975830" y="4294585"/>
            <a:ext cx="615950" cy="366346"/>
          </a:xfrm>
          <a:prstGeom prst="rect">
            <a:avLst/>
          </a:prstGeom>
          <a:solidFill>
            <a:srgbClr val="FF99FF"/>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ACK1</a:t>
            </a:r>
            <a:endParaRPr lang="en-US" altLang="zh-CN" sz="1660" b="1">
              <a:solidFill>
                <a:srgbClr val="000099"/>
              </a:solidFill>
              <a:latin typeface="+mn-lt"/>
              <a:ea typeface="+mn-ea"/>
            </a:endParaRPr>
          </a:p>
        </p:txBody>
      </p:sp>
      <p:sp>
        <p:nvSpPr>
          <p:cNvPr id="373787" name="Line 27"/>
          <p:cNvSpPr>
            <a:spLocks noChangeShapeType="1"/>
          </p:cNvSpPr>
          <p:nvPr/>
        </p:nvSpPr>
        <p:spPr bwMode="auto">
          <a:xfrm flipH="1">
            <a:off x="4704243" y="3841781"/>
            <a:ext cx="19050" cy="1271954"/>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88" name="Line 28"/>
          <p:cNvSpPr>
            <a:spLocks noChangeShapeType="1"/>
          </p:cNvSpPr>
          <p:nvPr/>
        </p:nvSpPr>
        <p:spPr bwMode="auto">
          <a:xfrm>
            <a:off x="4916968" y="3841781"/>
            <a:ext cx="0" cy="819150"/>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89" name="Line 29"/>
          <p:cNvSpPr>
            <a:spLocks noChangeShapeType="1"/>
          </p:cNvSpPr>
          <p:nvPr/>
        </p:nvSpPr>
        <p:spPr bwMode="auto">
          <a:xfrm>
            <a:off x="5783743" y="3841781"/>
            <a:ext cx="0" cy="819150"/>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90" name="Line 30"/>
          <p:cNvSpPr>
            <a:spLocks noChangeShapeType="1"/>
          </p:cNvSpPr>
          <p:nvPr/>
        </p:nvSpPr>
        <p:spPr bwMode="auto">
          <a:xfrm>
            <a:off x="5977418" y="3841781"/>
            <a:ext cx="0" cy="819150"/>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91" name="Line 31"/>
          <p:cNvSpPr>
            <a:spLocks noChangeShapeType="1"/>
          </p:cNvSpPr>
          <p:nvPr/>
        </p:nvSpPr>
        <p:spPr bwMode="auto">
          <a:xfrm>
            <a:off x="6577494" y="3841782"/>
            <a:ext cx="7937" cy="1349619"/>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92" name="Line 32"/>
          <p:cNvSpPr>
            <a:spLocks noChangeShapeType="1"/>
          </p:cNvSpPr>
          <p:nvPr/>
        </p:nvSpPr>
        <p:spPr bwMode="auto">
          <a:xfrm>
            <a:off x="6748943" y="3841781"/>
            <a:ext cx="0" cy="819150"/>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93" name="Line 33"/>
          <p:cNvSpPr>
            <a:spLocks noChangeShapeType="1"/>
          </p:cNvSpPr>
          <p:nvPr/>
        </p:nvSpPr>
        <p:spPr bwMode="auto">
          <a:xfrm>
            <a:off x="7615718" y="3841781"/>
            <a:ext cx="0" cy="819150"/>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94" name="Line 34"/>
          <p:cNvSpPr>
            <a:spLocks noChangeShapeType="1"/>
          </p:cNvSpPr>
          <p:nvPr/>
        </p:nvSpPr>
        <p:spPr bwMode="auto">
          <a:xfrm>
            <a:off x="7809393" y="3841781"/>
            <a:ext cx="0" cy="819150"/>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95" name="Rectangle 35"/>
          <p:cNvSpPr>
            <a:spLocks noChangeArrowheads="1"/>
          </p:cNvSpPr>
          <p:nvPr/>
        </p:nvSpPr>
        <p:spPr bwMode="auto">
          <a:xfrm>
            <a:off x="6748944" y="3475435"/>
            <a:ext cx="866775" cy="366346"/>
          </a:xfrm>
          <a:prstGeom prst="rect">
            <a:avLst/>
          </a:prstGeom>
          <a:solidFill>
            <a:srgbClr val="CCCC00"/>
          </a:solidFill>
          <a:ln w="9525" algn="ctr">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60" b="1">
                <a:solidFill>
                  <a:srgbClr val="000099"/>
                </a:solidFill>
                <a:latin typeface="+mn-lt"/>
                <a:ea typeface="+mn-ea"/>
              </a:rPr>
              <a:t>分片 </a:t>
            </a:r>
            <a:r>
              <a:rPr lang="en-US" altLang="zh-CN" sz="1660" b="1">
                <a:solidFill>
                  <a:srgbClr val="000099"/>
                </a:solidFill>
                <a:latin typeface="+mn-lt"/>
                <a:ea typeface="+mn-ea"/>
              </a:rPr>
              <a:t>2</a:t>
            </a:r>
            <a:endParaRPr lang="en-US" altLang="zh-CN" sz="1660" b="1">
              <a:solidFill>
                <a:srgbClr val="000099"/>
              </a:solidFill>
              <a:latin typeface="+mn-lt"/>
              <a:ea typeface="+mn-ea"/>
            </a:endParaRPr>
          </a:p>
        </p:txBody>
      </p:sp>
      <p:sp>
        <p:nvSpPr>
          <p:cNvPr id="373796" name="Rectangle 36"/>
          <p:cNvSpPr>
            <a:spLocks noChangeArrowheads="1"/>
          </p:cNvSpPr>
          <p:nvPr/>
        </p:nvSpPr>
        <p:spPr bwMode="auto">
          <a:xfrm>
            <a:off x="7809393" y="4294585"/>
            <a:ext cx="642937" cy="366346"/>
          </a:xfrm>
          <a:prstGeom prst="rect">
            <a:avLst/>
          </a:prstGeom>
          <a:solidFill>
            <a:srgbClr val="FF99FF"/>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ACK2</a:t>
            </a:r>
            <a:endParaRPr lang="en-US" altLang="zh-CN" sz="1660" b="1">
              <a:solidFill>
                <a:srgbClr val="000099"/>
              </a:solidFill>
              <a:latin typeface="+mn-lt"/>
              <a:ea typeface="+mn-ea"/>
            </a:endParaRPr>
          </a:p>
        </p:txBody>
      </p:sp>
      <p:sp>
        <p:nvSpPr>
          <p:cNvPr id="373797" name="Line 37"/>
          <p:cNvSpPr>
            <a:spLocks noChangeShapeType="1"/>
          </p:cNvSpPr>
          <p:nvPr/>
        </p:nvSpPr>
        <p:spPr bwMode="auto">
          <a:xfrm>
            <a:off x="1735618" y="3293727"/>
            <a:ext cx="382587"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98" name="Line 38"/>
          <p:cNvSpPr>
            <a:spLocks noChangeShapeType="1"/>
          </p:cNvSpPr>
          <p:nvPr/>
        </p:nvSpPr>
        <p:spPr bwMode="auto">
          <a:xfrm flipH="1">
            <a:off x="2315056" y="3293727"/>
            <a:ext cx="384175"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99" name="Text Box 39"/>
          <p:cNvSpPr txBox="1">
            <a:spLocks noChangeArrowheads="1"/>
          </p:cNvSpPr>
          <p:nvPr/>
        </p:nvSpPr>
        <p:spPr bwMode="auto">
          <a:xfrm>
            <a:off x="1972156" y="2631373"/>
            <a:ext cx="80899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dirty="0">
                <a:solidFill>
                  <a:srgbClr val="0000FF"/>
                </a:solidFill>
                <a:latin typeface="+mn-lt"/>
                <a:ea typeface="+mn-ea"/>
              </a:rPr>
              <a:t>SIFS</a:t>
            </a:r>
            <a:endParaRPr kumimoji="1" lang="en-US" altLang="zh-CN" sz="2215" b="1" dirty="0">
              <a:solidFill>
                <a:srgbClr val="0000FF"/>
              </a:solidFill>
              <a:latin typeface="+mn-lt"/>
              <a:ea typeface="+mn-ea"/>
            </a:endParaRPr>
          </a:p>
        </p:txBody>
      </p:sp>
      <p:sp>
        <p:nvSpPr>
          <p:cNvPr id="373800" name="Line 40"/>
          <p:cNvSpPr>
            <a:spLocks noChangeShapeType="1"/>
          </p:cNvSpPr>
          <p:nvPr/>
        </p:nvSpPr>
        <p:spPr bwMode="auto">
          <a:xfrm flipH="1">
            <a:off x="2216630" y="3019700"/>
            <a:ext cx="95250" cy="274027"/>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801" name="Rectangle 41"/>
          <p:cNvSpPr>
            <a:spLocks noChangeArrowheads="1"/>
          </p:cNvSpPr>
          <p:nvPr/>
        </p:nvSpPr>
        <p:spPr bwMode="auto">
          <a:xfrm>
            <a:off x="2118205" y="5113735"/>
            <a:ext cx="2605088" cy="366346"/>
          </a:xfrm>
          <a:prstGeom prst="rect">
            <a:avLst/>
          </a:prstGeom>
          <a:solidFill>
            <a:srgbClr val="FFFF66"/>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NAV (RTS)</a:t>
            </a:r>
            <a:endParaRPr lang="en-US" altLang="zh-CN" sz="1660" b="1">
              <a:solidFill>
                <a:srgbClr val="000099"/>
              </a:solidFill>
              <a:latin typeface="+mn-lt"/>
              <a:ea typeface="+mn-ea"/>
            </a:endParaRPr>
          </a:p>
        </p:txBody>
      </p:sp>
      <p:sp>
        <p:nvSpPr>
          <p:cNvPr id="373802" name="Rectangle 42"/>
          <p:cNvSpPr>
            <a:spLocks noChangeArrowheads="1"/>
          </p:cNvSpPr>
          <p:nvPr/>
        </p:nvSpPr>
        <p:spPr bwMode="auto">
          <a:xfrm>
            <a:off x="2889730" y="5480082"/>
            <a:ext cx="1833563" cy="36488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NAV (CTS)</a:t>
            </a:r>
            <a:endParaRPr lang="en-US" altLang="zh-CN" sz="1660" b="1">
              <a:solidFill>
                <a:srgbClr val="000099"/>
              </a:solidFill>
              <a:latin typeface="+mn-lt"/>
              <a:ea typeface="+mn-ea"/>
            </a:endParaRPr>
          </a:p>
        </p:txBody>
      </p:sp>
      <p:sp>
        <p:nvSpPr>
          <p:cNvPr id="373803" name="AutoShape 43"/>
          <p:cNvSpPr/>
          <p:nvPr/>
        </p:nvSpPr>
        <p:spPr bwMode="auto">
          <a:xfrm rot="16200000">
            <a:off x="5549891" y="711475"/>
            <a:ext cx="274027" cy="5207000"/>
          </a:xfrm>
          <a:prstGeom prst="rightBrace">
            <a:avLst>
              <a:gd name="adj1" fmla="val 146167"/>
              <a:gd name="adj2" fmla="val 50000"/>
            </a:avLst>
          </a:prstGeom>
          <a:noFill/>
          <a:ln w="1905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3804" name="Text Box 44"/>
          <p:cNvSpPr txBox="1">
            <a:spLocks noChangeArrowheads="1"/>
          </p:cNvSpPr>
          <p:nvPr/>
        </p:nvSpPr>
        <p:spPr bwMode="auto">
          <a:xfrm>
            <a:off x="3840643" y="2631373"/>
            <a:ext cx="349123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585" b="1" dirty="0">
                <a:solidFill>
                  <a:srgbClr val="0000FF"/>
                </a:solidFill>
                <a:latin typeface="+mn-lt"/>
                <a:ea typeface="+mn-ea"/>
              </a:rPr>
              <a:t>长的帧划分为许多分片</a:t>
            </a:r>
            <a:endParaRPr kumimoji="1" lang="zh-CN" altLang="en-US" sz="2585" b="1" dirty="0">
              <a:solidFill>
                <a:srgbClr val="0000FF"/>
              </a:solidFill>
              <a:latin typeface="+mn-lt"/>
              <a:ea typeface="+mn-ea"/>
            </a:endParaRPr>
          </a:p>
        </p:txBody>
      </p:sp>
      <p:sp>
        <p:nvSpPr>
          <p:cNvPr id="373808" name="Rectangle 48"/>
          <p:cNvSpPr>
            <a:spLocks noChangeArrowheads="1"/>
          </p:cNvSpPr>
          <p:nvPr/>
        </p:nvSpPr>
        <p:spPr bwMode="auto">
          <a:xfrm>
            <a:off x="4716942" y="5107720"/>
            <a:ext cx="1858962" cy="378378"/>
          </a:xfrm>
          <a:prstGeom prst="rect">
            <a:avLst/>
          </a:prstGeom>
          <a:solidFill>
            <a:srgbClr val="FFFF66"/>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NAV (</a:t>
            </a:r>
            <a:r>
              <a:rPr lang="zh-CN" altLang="en-US" sz="1660" b="1">
                <a:solidFill>
                  <a:srgbClr val="000099"/>
                </a:solidFill>
                <a:latin typeface="+mn-lt"/>
                <a:ea typeface="+mn-ea"/>
              </a:rPr>
              <a:t>分片</a:t>
            </a:r>
            <a:r>
              <a:rPr lang="en-US" altLang="zh-CN" sz="1660" b="1">
                <a:solidFill>
                  <a:srgbClr val="000099"/>
                </a:solidFill>
                <a:latin typeface="+mn-lt"/>
                <a:ea typeface="+mn-ea"/>
              </a:rPr>
              <a:t>0)</a:t>
            </a:r>
            <a:endParaRPr lang="en-US" altLang="zh-CN" sz="1660" b="1">
              <a:solidFill>
                <a:srgbClr val="000099"/>
              </a:solidFill>
              <a:latin typeface="+mn-lt"/>
              <a:ea typeface="+mn-ea"/>
            </a:endParaRPr>
          </a:p>
        </p:txBody>
      </p:sp>
      <p:sp>
        <p:nvSpPr>
          <p:cNvPr id="373809" name="Rectangle 49"/>
          <p:cNvSpPr>
            <a:spLocks noChangeArrowheads="1"/>
          </p:cNvSpPr>
          <p:nvPr/>
        </p:nvSpPr>
        <p:spPr bwMode="auto">
          <a:xfrm>
            <a:off x="4704244" y="5480082"/>
            <a:ext cx="1870075" cy="36488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NAV (ACK0)</a:t>
            </a:r>
            <a:endParaRPr lang="en-US" altLang="zh-CN" sz="1660" b="1">
              <a:solidFill>
                <a:srgbClr val="000099"/>
              </a:solidFill>
              <a:latin typeface="+mn-lt"/>
              <a:ea typeface="+mn-ea"/>
            </a:endParaRPr>
          </a:p>
        </p:txBody>
      </p:sp>
      <p:sp>
        <p:nvSpPr>
          <p:cNvPr id="373810" name="Rectangle 50"/>
          <p:cNvSpPr>
            <a:spLocks noChangeArrowheads="1"/>
          </p:cNvSpPr>
          <p:nvPr/>
        </p:nvSpPr>
        <p:spPr bwMode="auto">
          <a:xfrm>
            <a:off x="6569555" y="5471289"/>
            <a:ext cx="1874838" cy="36488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NAV (ACK1)</a:t>
            </a:r>
            <a:endParaRPr lang="en-US" altLang="zh-CN" sz="1660" b="1">
              <a:solidFill>
                <a:srgbClr val="000099"/>
              </a:solidFill>
              <a:latin typeface="+mn-lt"/>
              <a:ea typeface="+mn-ea"/>
            </a:endParaRPr>
          </a:p>
        </p:txBody>
      </p:sp>
      <p:sp>
        <p:nvSpPr>
          <p:cNvPr id="373811" name="Line 51"/>
          <p:cNvSpPr>
            <a:spLocks noChangeShapeType="1"/>
          </p:cNvSpPr>
          <p:nvPr/>
        </p:nvSpPr>
        <p:spPr bwMode="auto">
          <a:xfrm>
            <a:off x="8449155" y="3830058"/>
            <a:ext cx="0" cy="1283677"/>
          </a:xfrm>
          <a:prstGeom prst="line">
            <a:avLst/>
          </a:prstGeom>
          <a:noFill/>
          <a:ln w="19050">
            <a:solidFill>
              <a:schemeClr val="tx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812" name="Rectangle 52"/>
          <p:cNvSpPr>
            <a:spLocks noChangeArrowheads="1"/>
          </p:cNvSpPr>
          <p:nvPr/>
        </p:nvSpPr>
        <p:spPr bwMode="auto">
          <a:xfrm>
            <a:off x="6577493" y="5113735"/>
            <a:ext cx="1871662" cy="366346"/>
          </a:xfrm>
          <a:prstGeom prst="rect">
            <a:avLst/>
          </a:prstGeom>
          <a:solidFill>
            <a:srgbClr val="FFFF66"/>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NAV (</a:t>
            </a:r>
            <a:r>
              <a:rPr lang="zh-CN" altLang="en-US" sz="1660" b="1">
                <a:solidFill>
                  <a:srgbClr val="000099"/>
                </a:solidFill>
                <a:latin typeface="+mn-lt"/>
                <a:ea typeface="+mn-ea"/>
              </a:rPr>
              <a:t>分片</a:t>
            </a:r>
            <a:r>
              <a:rPr lang="en-US" altLang="zh-CN" sz="1660" b="1">
                <a:solidFill>
                  <a:srgbClr val="000099"/>
                </a:solidFill>
                <a:latin typeface="+mn-lt"/>
                <a:ea typeface="+mn-ea"/>
              </a:rPr>
              <a:t>1)</a:t>
            </a:r>
            <a:endParaRPr lang="en-US" altLang="zh-CN" sz="1660" b="1">
              <a:solidFill>
                <a:srgbClr val="000099"/>
              </a:solidFill>
              <a:latin typeface="+mn-lt"/>
              <a:ea typeface="+mn-ea"/>
            </a:endParaRPr>
          </a:p>
        </p:txBody>
      </p:sp>
      <p:sp>
        <p:nvSpPr>
          <p:cNvPr id="373767" name="Line 7"/>
          <p:cNvSpPr>
            <a:spLocks noChangeShapeType="1"/>
          </p:cNvSpPr>
          <p:nvPr/>
        </p:nvSpPr>
        <p:spPr bwMode="auto">
          <a:xfrm>
            <a:off x="446568" y="5480081"/>
            <a:ext cx="8578850"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70" name="Line 10"/>
          <p:cNvSpPr>
            <a:spLocks noChangeShapeType="1"/>
          </p:cNvSpPr>
          <p:nvPr/>
        </p:nvSpPr>
        <p:spPr bwMode="auto">
          <a:xfrm>
            <a:off x="444980" y="4660930"/>
            <a:ext cx="8575675"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73765" name="Line 5"/>
          <p:cNvSpPr>
            <a:spLocks noChangeShapeType="1"/>
          </p:cNvSpPr>
          <p:nvPr/>
        </p:nvSpPr>
        <p:spPr bwMode="auto">
          <a:xfrm>
            <a:off x="446568" y="3841781"/>
            <a:ext cx="8578850" cy="0"/>
          </a:xfrm>
          <a:prstGeom prst="line">
            <a:avLst/>
          </a:prstGeom>
          <a:noFill/>
          <a:ln w="19050">
            <a:solidFill>
              <a:schemeClr val="tx2"/>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 name="矩形 2"/>
          <p:cNvSpPr/>
          <p:nvPr/>
        </p:nvSpPr>
        <p:spPr>
          <a:xfrm>
            <a:off x="1146687" y="1418314"/>
            <a:ext cx="7413449" cy="807720"/>
          </a:xfrm>
          <a:prstGeom prst="rect">
            <a:avLst/>
          </a:prstGeom>
          <a:solidFill>
            <a:srgbClr val="FFFF66"/>
          </a:solidFill>
          <a:ln>
            <a:solidFill>
              <a:schemeClr val="tx1"/>
            </a:solidFill>
          </a:ln>
        </p:spPr>
        <p:txBody>
          <a:bodyPr wrap="square">
            <a:spAutoFit/>
          </a:bodyPr>
          <a:lstStyle/>
          <a:p>
            <a:pPr algn="ctr"/>
            <a:r>
              <a:rPr lang="zh-CN" altLang="zh-CN" sz="2585" b="1" dirty="0">
                <a:solidFill>
                  <a:srgbClr val="000066"/>
                </a:solidFill>
                <a:latin typeface="+mn-lt"/>
                <a:ea typeface="+mn-ea"/>
              </a:rPr>
              <a:t>为了提高传输效率，在信道质量较差时</a:t>
            </a:r>
            <a:r>
              <a:rPr lang="zh-CN" altLang="zh-CN" sz="2585" b="1" dirty="0" smtClean="0">
                <a:solidFill>
                  <a:srgbClr val="000066"/>
                </a:solidFill>
                <a:latin typeface="+mn-lt"/>
                <a:ea typeface="+mn-ea"/>
              </a:rPr>
              <a:t>，</a:t>
            </a:r>
            <a:endParaRPr lang="en-US" altLang="zh-CN" sz="2585" b="1" dirty="0" smtClean="0">
              <a:solidFill>
                <a:srgbClr val="000066"/>
              </a:solidFill>
              <a:latin typeface="+mn-lt"/>
              <a:ea typeface="+mn-ea"/>
            </a:endParaRPr>
          </a:p>
          <a:p>
            <a:pPr algn="ctr"/>
            <a:r>
              <a:rPr lang="zh-CN" altLang="zh-CN" sz="2585" b="1" dirty="0" smtClean="0">
                <a:solidFill>
                  <a:srgbClr val="000066"/>
                </a:solidFill>
                <a:latin typeface="+mn-lt"/>
                <a:ea typeface="+mn-ea"/>
              </a:rPr>
              <a:t>需要</a:t>
            </a:r>
            <a:r>
              <a:rPr lang="zh-CN" altLang="zh-CN" sz="2585" b="1" dirty="0">
                <a:solidFill>
                  <a:srgbClr val="000066"/>
                </a:solidFill>
                <a:latin typeface="+mn-lt"/>
                <a:ea typeface="+mn-ea"/>
              </a:rPr>
              <a:t>把一个较长的帧划分为许多较短的分片。</a:t>
            </a:r>
            <a:endParaRPr lang="zh-CN" altLang="en-US" sz="2585" b="1" dirty="0">
              <a:solidFill>
                <a:srgbClr val="000066"/>
              </a:solidFill>
              <a:latin typeface="+mn-lt"/>
              <a:ea typeface="+mn-ea"/>
            </a:endParaRPr>
          </a:p>
        </p:txBody>
      </p:sp>
      <p:pic>
        <p:nvPicPr>
          <p:cNvPr id="48132" name="图片 520196" descr="MCj03386840000[1]">
            <a:hlinkClick r:id="rId1"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dirty="0"/>
              <a:t>9.2  </a:t>
            </a:r>
            <a:r>
              <a:rPr lang="zh-CN" altLang="en-US" dirty="0"/>
              <a:t>无线个人区域网 </a:t>
            </a:r>
            <a:r>
              <a:rPr lang="en-US" altLang="zh-CN" dirty="0" smtClean="0"/>
              <a:t>WPAN</a:t>
            </a:r>
            <a:endParaRPr lang="en-US" altLang="zh-CN" dirty="0"/>
          </a:p>
        </p:txBody>
      </p:sp>
      <p:sp>
        <p:nvSpPr>
          <p:cNvPr id="375811" name="Rectangle 3"/>
          <p:cNvSpPr>
            <a:spLocks noGrp="1" noChangeArrowheads="1"/>
          </p:cNvSpPr>
          <p:nvPr>
            <p:ph idx="1"/>
          </p:nvPr>
        </p:nvSpPr>
        <p:spPr/>
        <p:txBody>
          <a:bodyPr/>
          <a:lstStyle/>
          <a:p>
            <a:r>
              <a:rPr lang="zh-CN" altLang="zh-CN" sz="2585" dirty="0">
                <a:solidFill>
                  <a:srgbClr val="FF0000"/>
                </a:solidFill>
              </a:rPr>
              <a:t>无线个人区域网</a:t>
            </a:r>
            <a:r>
              <a:rPr lang="en-US" altLang="zh-CN" sz="2585" dirty="0"/>
              <a:t>WPAN (Wireless Personal Area Network)</a:t>
            </a:r>
            <a:r>
              <a:rPr lang="zh-CN" altLang="zh-CN" sz="2585" dirty="0"/>
              <a:t>就是在个人工作地方把属于个人使用的电子</a:t>
            </a:r>
            <a:r>
              <a:rPr lang="zh-CN" altLang="zh-CN" sz="2585" dirty="0" smtClean="0"/>
              <a:t>设备用</a:t>
            </a:r>
            <a:r>
              <a:rPr lang="zh-CN" altLang="zh-CN" sz="2585" dirty="0"/>
              <a:t>无线技术连接起</a:t>
            </a:r>
            <a:r>
              <a:rPr lang="zh-CN" altLang="zh-CN" sz="2585" dirty="0">
                <a:solidFill>
                  <a:srgbClr val="FF0000"/>
                </a:solidFill>
              </a:rPr>
              <a:t>来自组网络</a:t>
            </a:r>
            <a:r>
              <a:rPr lang="zh-CN" altLang="zh-CN" sz="2585" dirty="0"/>
              <a:t>，不需要使用接入点</a:t>
            </a:r>
            <a:r>
              <a:rPr lang="en-US" altLang="zh-CN" sz="2585" dirty="0" smtClean="0"/>
              <a:t>AP</a:t>
            </a:r>
            <a:r>
              <a:rPr lang="zh-CN" altLang="en-US" sz="2585" dirty="0" smtClean="0"/>
              <a:t>。</a:t>
            </a:r>
            <a:endParaRPr lang="en-US" altLang="zh-CN" sz="2585" dirty="0" smtClean="0"/>
          </a:p>
          <a:p>
            <a:r>
              <a:rPr lang="zh-CN" altLang="zh-CN" sz="2585" dirty="0" smtClean="0"/>
              <a:t>整个</a:t>
            </a:r>
            <a:r>
              <a:rPr lang="zh-CN" altLang="zh-CN" sz="2585" dirty="0"/>
              <a:t>网络的范围大约在</a:t>
            </a:r>
            <a:r>
              <a:rPr lang="en-US" altLang="zh-CN" sz="2585" dirty="0"/>
              <a:t>10 m</a:t>
            </a:r>
            <a:r>
              <a:rPr lang="zh-CN" altLang="zh-CN" sz="2585" dirty="0"/>
              <a:t>左右</a:t>
            </a:r>
            <a:r>
              <a:rPr lang="zh-CN" altLang="zh-CN" sz="2585" dirty="0" smtClean="0"/>
              <a:t>。</a:t>
            </a:r>
            <a:endParaRPr lang="en-US" altLang="zh-CN" sz="2585" dirty="0" smtClean="0"/>
          </a:p>
          <a:p>
            <a:r>
              <a:rPr lang="en-US" altLang="zh-CN" sz="2585" dirty="0"/>
              <a:t>WPAN</a:t>
            </a:r>
            <a:r>
              <a:rPr lang="zh-CN" altLang="zh-CN" sz="2585" dirty="0"/>
              <a:t>可以是一个人使用，也可以是若干人共同</a:t>
            </a:r>
            <a:r>
              <a:rPr lang="zh-CN" altLang="zh-CN" sz="2585" dirty="0" smtClean="0"/>
              <a:t>使用</a:t>
            </a:r>
            <a:r>
              <a:rPr lang="zh-CN" altLang="en-US" sz="2585" dirty="0" smtClean="0"/>
              <a:t>。</a:t>
            </a:r>
            <a:endParaRPr lang="en-US" altLang="zh-CN" sz="2585" dirty="0" smtClean="0"/>
          </a:p>
          <a:p>
            <a:r>
              <a:rPr lang="zh-CN" altLang="en-US" sz="2585" dirty="0" smtClean="0">
                <a:solidFill>
                  <a:schemeClr val="hlink"/>
                </a:solidFill>
              </a:rPr>
              <a:t>无线</a:t>
            </a:r>
            <a:r>
              <a:rPr lang="zh-CN" altLang="en-US" sz="2585" dirty="0">
                <a:solidFill>
                  <a:schemeClr val="hlink"/>
                </a:solidFill>
              </a:rPr>
              <a:t>个人区域网</a:t>
            </a:r>
            <a:r>
              <a:rPr lang="zh-CN" altLang="en-US" sz="2585" dirty="0"/>
              <a:t> </a:t>
            </a:r>
            <a:r>
              <a:rPr lang="en-US" altLang="zh-CN" sz="2585" dirty="0"/>
              <a:t>WPAN </a:t>
            </a:r>
            <a:r>
              <a:rPr lang="zh-CN" altLang="en-US" sz="2585" dirty="0"/>
              <a:t>和</a:t>
            </a:r>
            <a:r>
              <a:rPr lang="zh-CN" altLang="en-US" sz="2585" dirty="0">
                <a:solidFill>
                  <a:schemeClr val="hlink"/>
                </a:solidFill>
              </a:rPr>
              <a:t>个人区域网</a:t>
            </a:r>
            <a:r>
              <a:rPr lang="zh-CN" altLang="en-US" sz="2585" dirty="0"/>
              <a:t> </a:t>
            </a:r>
            <a:r>
              <a:rPr lang="en-US" altLang="zh-CN" sz="2585" dirty="0"/>
              <a:t>PAN (Personal Area Network)</a:t>
            </a:r>
            <a:r>
              <a:rPr lang="zh-CN" altLang="en-US" sz="2585" dirty="0"/>
              <a:t>并不完全等同，因为 </a:t>
            </a:r>
            <a:r>
              <a:rPr lang="en-US" altLang="zh-CN" sz="2585" dirty="0"/>
              <a:t>PAN </a:t>
            </a:r>
            <a:r>
              <a:rPr lang="zh-CN" altLang="en-US" sz="2585" dirty="0"/>
              <a:t>不一定都是使用无线连接的。   </a:t>
            </a:r>
            <a:endParaRPr lang="zh-CN" altLang="en-US" sz="2585"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a:t>和 </a:t>
            </a:r>
            <a:r>
              <a:rPr lang="en-US" altLang="zh-CN" dirty="0"/>
              <a:t>WLAN </a:t>
            </a:r>
            <a:r>
              <a:rPr lang="zh-CN" altLang="en-US" dirty="0"/>
              <a:t>并</a:t>
            </a:r>
            <a:r>
              <a:rPr lang="zh-CN" altLang="en-US" dirty="0" smtClean="0"/>
              <a:t>不一样 </a:t>
            </a:r>
            <a:endParaRPr lang="zh-CN" altLang="en-US" dirty="0"/>
          </a:p>
        </p:txBody>
      </p:sp>
      <p:sp>
        <p:nvSpPr>
          <p:cNvPr id="376835" name="Rectangle 3"/>
          <p:cNvSpPr>
            <a:spLocks noGrp="1" noChangeArrowheads="1"/>
          </p:cNvSpPr>
          <p:nvPr>
            <p:ph type="body" idx="1"/>
          </p:nvPr>
        </p:nvSpPr>
        <p:spPr/>
        <p:txBody>
          <a:bodyPr/>
          <a:lstStyle/>
          <a:p>
            <a:r>
              <a:rPr lang="en-US" altLang="zh-CN" dirty="0"/>
              <a:t>WPAN </a:t>
            </a:r>
            <a:r>
              <a:rPr lang="zh-CN" altLang="en-US" dirty="0"/>
              <a:t>是以个人为中心来使用的无线人个区域网，它实际上就是一个低功率、小范围、低速率和低价格的电缆替代技术</a:t>
            </a:r>
            <a:r>
              <a:rPr lang="zh-CN" altLang="en-US" dirty="0" smtClean="0"/>
              <a:t>。</a:t>
            </a:r>
            <a:endParaRPr lang="en-US" altLang="zh-CN" dirty="0" smtClean="0"/>
          </a:p>
          <a:p>
            <a:r>
              <a:rPr lang="zh-CN" altLang="en-US" dirty="0" smtClean="0"/>
              <a:t> </a:t>
            </a:r>
            <a:r>
              <a:rPr lang="en-US" altLang="zh-CN" dirty="0"/>
              <a:t>WLAN </a:t>
            </a:r>
            <a:r>
              <a:rPr lang="zh-CN" altLang="en-US" dirty="0"/>
              <a:t>却是同时为许多用户服务的无线局域网，它是一个大功率、中等范围、高速率的局域网。 </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smtClean="0"/>
              <a:t>标准</a:t>
            </a:r>
            <a:endParaRPr lang="zh-CN" altLang="en-US" dirty="0"/>
          </a:p>
        </p:txBody>
      </p:sp>
      <p:sp>
        <p:nvSpPr>
          <p:cNvPr id="376835" name="Rectangle 3"/>
          <p:cNvSpPr>
            <a:spLocks noGrp="1" noChangeArrowheads="1"/>
          </p:cNvSpPr>
          <p:nvPr>
            <p:ph type="body" idx="1"/>
          </p:nvPr>
        </p:nvSpPr>
        <p:spPr/>
        <p:txBody>
          <a:bodyPr/>
          <a:lstStyle/>
          <a:p>
            <a:r>
              <a:rPr lang="en-US" altLang="zh-CN" dirty="0" smtClean="0"/>
              <a:t>WPAN </a:t>
            </a:r>
            <a:r>
              <a:rPr lang="zh-CN" altLang="zh-CN" dirty="0" smtClean="0"/>
              <a:t>的</a:t>
            </a:r>
            <a:r>
              <a:rPr lang="en-US" altLang="zh-CN" dirty="0" smtClean="0"/>
              <a:t> IEEE </a:t>
            </a:r>
            <a:r>
              <a:rPr lang="zh-CN" altLang="zh-CN" dirty="0" smtClean="0"/>
              <a:t>标准由</a:t>
            </a:r>
            <a:r>
              <a:rPr lang="en-US" altLang="zh-CN" dirty="0" smtClean="0"/>
              <a:t> IEEE </a:t>
            </a:r>
            <a:r>
              <a:rPr lang="zh-CN" altLang="zh-CN" dirty="0" smtClean="0"/>
              <a:t>的</a:t>
            </a:r>
            <a:r>
              <a:rPr lang="en-US" altLang="zh-CN" dirty="0"/>
              <a:t>802.15</a:t>
            </a:r>
            <a:r>
              <a:rPr lang="zh-CN" altLang="zh-CN" dirty="0"/>
              <a:t>工作组制定，这个标准也是包括</a:t>
            </a:r>
            <a:r>
              <a:rPr lang="en-US" altLang="zh-CN" dirty="0"/>
              <a:t>MAC</a:t>
            </a:r>
            <a:r>
              <a:rPr lang="zh-CN" altLang="zh-CN" dirty="0"/>
              <a:t>层和物理层这两层的</a:t>
            </a:r>
            <a:r>
              <a:rPr lang="zh-CN" altLang="zh-CN" dirty="0" smtClean="0"/>
              <a:t>标准。</a:t>
            </a:r>
            <a:endParaRPr lang="en-US" altLang="zh-CN" dirty="0" smtClean="0"/>
          </a:p>
          <a:p>
            <a:r>
              <a:rPr lang="en-US" altLang="zh-CN" dirty="0" smtClean="0"/>
              <a:t>WPAN</a:t>
            </a:r>
            <a:r>
              <a:rPr lang="zh-CN" altLang="zh-CN" dirty="0"/>
              <a:t>都工作在</a:t>
            </a:r>
            <a:r>
              <a:rPr lang="en-US" altLang="zh-CN" dirty="0"/>
              <a:t>2.4 GHz</a:t>
            </a:r>
            <a:r>
              <a:rPr lang="zh-CN" altLang="zh-CN" dirty="0"/>
              <a:t>的</a:t>
            </a:r>
            <a:r>
              <a:rPr lang="en-US" altLang="zh-CN" dirty="0"/>
              <a:t>ISM</a:t>
            </a:r>
            <a:r>
              <a:rPr lang="zh-CN" altLang="zh-CN" dirty="0"/>
              <a:t>频段</a:t>
            </a:r>
            <a:r>
              <a:rPr lang="zh-CN" altLang="zh-CN" dirty="0" smtClean="0"/>
              <a:t>。</a:t>
            </a:r>
            <a:endParaRPr lang="en-US" altLang="zh-CN" dirty="0" smtClean="0"/>
          </a:p>
          <a:p>
            <a:r>
              <a:rPr lang="zh-CN" altLang="zh-CN" dirty="0" smtClean="0"/>
              <a:t>顺便</a:t>
            </a:r>
            <a:r>
              <a:rPr lang="zh-CN" altLang="zh-CN" dirty="0"/>
              <a:t>指出，欧洲的</a:t>
            </a:r>
            <a:r>
              <a:rPr lang="en-US" altLang="zh-CN" dirty="0"/>
              <a:t>ETSI</a:t>
            </a:r>
            <a:r>
              <a:rPr lang="zh-CN" altLang="zh-CN" dirty="0"/>
              <a:t>标准则把无线个人区域网取名为</a:t>
            </a:r>
            <a:r>
              <a:rPr lang="en-US" altLang="zh-CN" dirty="0" err="1"/>
              <a:t>HiperPAN</a:t>
            </a:r>
            <a:r>
              <a:rPr lang="zh-CN" altLang="zh-CN" dirty="0"/>
              <a:t>。</a:t>
            </a:r>
            <a:endParaRPr lang="zh-CN" altLang="zh-CN" dirty="0"/>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dirty="0"/>
              <a:t>1. </a:t>
            </a:r>
            <a:r>
              <a:rPr lang="zh-CN" altLang="en-US" dirty="0" smtClean="0"/>
              <a:t>蓝</a:t>
            </a:r>
            <a:r>
              <a:rPr lang="zh-CN" altLang="en-US" dirty="0"/>
              <a:t>牙系统</a:t>
            </a:r>
            <a:r>
              <a:rPr lang="en-US" altLang="zh-CN" dirty="0"/>
              <a:t>(Bluetooth)</a:t>
            </a:r>
            <a:endParaRPr lang="en-US" altLang="zh-CN" dirty="0"/>
          </a:p>
        </p:txBody>
      </p:sp>
      <p:sp>
        <p:nvSpPr>
          <p:cNvPr id="377859" name="Rectangle 3"/>
          <p:cNvSpPr>
            <a:spLocks noGrp="1" noChangeArrowheads="1"/>
          </p:cNvSpPr>
          <p:nvPr>
            <p:ph idx="1"/>
          </p:nvPr>
        </p:nvSpPr>
        <p:spPr/>
        <p:txBody>
          <a:bodyPr/>
          <a:lstStyle/>
          <a:p>
            <a:r>
              <a:rPr lang="zh-CN" altLang="en-US" dirty="0"/>
              <a:t>最早使用的 </a:t>
            </a:r>
            <a:r>
              <a:rPr lang="en-US" altLang="zh-CN" dirty="0"/>
              <a:t>WPAN </a:t>
            </a:r>
            <a:r>
              <a:rPr lang="zh-CN" altLang="en-US" dirty="0"/>
              <a:t>是 </a:t>
            </a:r>
            <a:r>
              <a:rPr lang="en-US" altLang="zh-CN" dirty="0"/>
              <a:t>1994 </a:t>
            </a:r>
            <a:r>
              <a:rPr lang="zh-CN" altLang="en-US" dirty="0"/>
              <a:t>年爱立信公司推出的蓝牙系统，其标准是 </a:t>
            </a:r>
            <a:r>
              <a:rPr lang="en-US" altLang="zh-CN" dirty="0"/>
              <a:t>IEEE 802.15.1 </a:t>
            </a:r>
            <a:r>
              <a:rPr lang="zh-CN" altLang="en-US" dirty="0"/>
              <a:t>。</a:t>
            </a:r>
            <a:endParaRPr lang="zh-CN" altLang="en-US" dirty="0"/>
          </a:p>
          <a:p>
            <a:r>
              <a:rPr lang="zh-CN" altLang="en-US" dirty="0"/>
              <a:t>蓝牙的数据率为 </a:t>
            </a:r>
            <a:r>
              <a:rPr lang="en-US" altLang="zh-CN" dirty="0"/>
              <a:t>720 </a:t>
            </a:r>
            <a:r>
              <a:rPr lang="en-US" altLang="zh-CN" dirty="0" err="1" smtClean="0"/>
              <a:t>kbit</a:t>
            </a:r>
            <a:r>
              <a:rPr lang="en-US" altLang="zh-CN" dirty="0" smtClean="0"/>
              <a:t>/s</a:t>
            </a:r>
            <a:r>
              <a:rPr lang="zh-CN" altLang="en-US" dirty="0" smtClean="0"/>
              <a:t>，</a:t>
            </a:r>
            <a:r>
              <a:rPr lang="zh-CN" altLang="en-US" dirty="0"/>
              <a:t>通信范围在 </a:t>
            </a:r>
            <a:r>
              <a:rPr lang="en-US" altLang="zh-CN" dirty="0"/>
              <a:t>10 </a:t>
            </a:r>
            <a:r>
              <a:rPr lang="zh-CN" altLang="en-US" dirty="0"/>
              <a:t>米左右。</a:t>
            </a:r>
            <a:endParaRPr lang="zh-CN" altLang="en-US" dirty="0"/>
          </a:p>
          <a:p>
            <a:r>
              <a:rPr lang="zh-CN" altLang="en-US" dirty="0"/>
              <a:t>蓝牙使用 </a:t>
            </a:r>
            <a:r>
              <a:rPr lang="en-US" altLang="zh-CN" dirty="0"/>
              <a:t>TDM </a:t>
            </a:r>
            <a:r>
              <a:rPr lang="zh-CN" altLang="en-US" dirty="0"/>
              <a:t>方式和扩频跳频 </a:t>
            </a:r>
            <a:r>
              <a:rPr lang="en-US" altLang="zh-CN" dirty="0"/>
              <a:t>FHSS </a:t>
            </a:r>
            <a:r>
              <a:rPr lang="zh-CN" altLang="en-US" dirty="0"/>
              <a:t>技术组成不用基站的</a:t>
            </a:r>
            <a:r>
              <a:rPr lang="zh-CN" altLang="en-US" dirty="0">
                <a:solidFill>
                  <a:schemeClr val="hlink"/>
                </a:solidFill>
              </a:rPr>
              <a:t>皮可网</a:t>
            </a:r>
            <a:r>
              <a:rPr lang="en-US" altLang="zh-CN" dirty="0"/>
              <a:t>(</a:t>
            </a:r>
            <a:r>
              <a:rPr lang="en-US" altLang="zh-CN" dirty="0" err="1"/>
              <a:t>piconet</a:t>
            </a:r>
            <a:r>
              <a:rPr lang="en-US" altLang="zh-CN" dirty="0"/>
              <a:t>)</a:t>
            </a:r>
            <a:r>
              <a:rPr lang="zh-CN" altLang="en-US" dirty="0"/>
              <a:t>。</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b" anchorCtr="0" compatLnSpc="1"/>
          <a:lstStyle/>
          <a:p>
            <a:pPr algn="ctr"/>
            <a:r>
              <a:rPr lang="zh-CN" altLang="en-US" dirty="0"/>
              <a:t>皮可网</a:t>
            </a:r>
            <a:r>
              <a:rPr lang="en-US" altLang="zh-CN" dirty="0"/>
              <a:t>(</a:t>
            </a:r>
            <a:r>
              <a:rPr lang="en-US" altLang="zh-CN" dirty="0" err="1"/>
              <a:t>piconet</a:t>
            </a:r>
            <a:r>
              <a:rPr lang="en-US" altLang="zh-CN" dirty="0"/>
              <a:t>)</a:t>
            </a:r>
            <a:endParaRPr lang="en-US" altLang="zh-CN" dirty="0"/>
          </a:p>
        </p:txBody>
      </p:sp>
      <p:sp>
        <p:nvSpPr>
          <p:cNvPr id="378883" name="Rectangle 3"/>
          <p:cNvSpPr>
            <a:spLocks noGrp="1" noChangeArrowheads="1"/>
          </p:cNvSpPr>
          <p:nvPr>
            <p:ph idx="1"/>
          </p:nvPr>
        </p:nvSpPr>
        <p:spPr/>
        <p:txBody>
          <a:bodyPr/>
          <a:lstStyle/>
          <a:p>
            <a:r>
              <a:rPr lang="en-US" altLang="zh-CN" dirty="0" err="1"/>
              <a:t>Piconet</a:t>
            </a:r>
            <a:r>
              <a:rPr lang="en-US" altLang="zh-CN" dirty="0"/>
              <a:t> </a:t>
            </a:r>
            <a:r>
              <a:rPr lang="zh-CN" altLang="en-US" dirty="0"/>
              <a:t>直译就是“微微网”，表示这种无线网络的覆盖面积非常小。</a:t>
            </a:r>
            <a:endParaRPr lang="zh-CN" altLang="en-US" dirty="0"/>
          </a:p>
          <a:p>
            <a:r>
              <a:rPr lang="zh-CN" altLang="en-US" dirty="0"/>
              <a:t>每一个皮可网有一个</a:t>
            </a:r>
            <a:r>
              <a:rPr lang="zh-CN" altLang="en-US" dirty="0">
                <a:solidFill>
                  <a:schemeClr val="hlink"/>
                </a:solidFill>
              </a:rPr>
              <a:t>主设备</a:t>
            </a:r>
            <a:r>
              <a:rPr lang="en-US" altLang="zh-CN" dirty="0"/>
              <a:t>(Master)</a:t>
            </a:r>
            <a:r>
              <a:rPr lang="zh-CN" altLang="en-US" dirty="0"/>
              <a:t>和</a:t>
            </a:r>
            <a:r>
              <a:rPr lang="zh-CN" altLang="en-US" dirty="0">
                <a:solidFill>
                  <a:srgbClr val="FF0000"/>
                </a:solidFill>
              </a:rPr>
              <a:t>最多</a:t>
            </a:r>
            <a:r>
              <a:rPr lang="en-US" altLang="zh-CN" dirty="0">
                <a:solidFill>
                  <a:srgbClr val="FF0000"/>
                </a:solidFill>
              </a:rPr>
              <a:t>7</a:t>
            </a:r>
            <a:r>
              <a:rPr lang="zh-CN" altLang="en-US" dirty="0">
                <a:solidFill>
                  <a:srgbClr val="FF0000"/>
                </a:solidFill>
              </a:rPr>
              <a:t>个</a:t>
            </a:r>
            <a:r>
              <a:rPr lang="zh-CN" altLang="en-US" dirty="0"/>
              <a:t>工作的</a:t>
            </a:r>
            <a:r>
              <a:rPr lang="zh-CN" altLang="en-US" dirty="0">
                <a:solidFill>
                  <a:schemeClr val="hlink"/>
                </a:solidFill>
              </a:rPr>
              <a:t>从设备</a:t>
            </a:r>
            <a:r>
              <a:rPr lang="en-US" altLang="zh-CN" dirty="0"/>
              <a:t>(Slave)</a:t>
            </a:r>
            <a:r>
              <a:rPr lang="zh-CN" altLang="en-US" dirty="0"/>
              <a:t>。</a:t>
            </a:r>
            <a:endParaRPr lang="zh-CN" altLang="en-US" dirty="0"/>
          </a:p>
          <a:p>
            <a:r>
              <a:rPr lang="zh-CN" altLang="en-US" dirty="0"/>
              <a:t>通过共享主设备或从设备，可以把多个皮可网链接起来，形成一个范围更大的</a:t>
            </a:r>
            <a:r>
              <a:rPr lang="zh-CN" altLang="en-US" dirty="0">
                <a:solidFill>
                  <a:schemeClr val="hlink"/>
                </a:solidFill>
              </a:rPr>
              <a:t>扩散网</a:t>
            </a:r>
            <a:r>
              <a:rPr lang="en-US" altLang="zh-CN" dirty="0"/>
              <a:t>(</a:t>
            </a:r>
            <a:r>
              <a:rPr lang="en-US" altLang="zh-CN" dirty="0" err="1"/>
              <a:t>scatternet</a:t>
            </a:r>
            <a:r>
              <a:rPr lang="en-US" altLang="zh-CN" dirty="0"/>
              <a:t>)</a:t>
            </a:r>
            <a:r>
              <a:rPr lang="zh-CN" altLang="en-US" dirty="0"/>
              <a:t>。</a:t>
            </a:r>
            <a:endParaRPr lang="zh-CN" altLang="en-US" dirty="0"/>
          </a:p>
          <a:p>
            <a:r>
              <a:rPr lang="zh-CN" altLang="en-US" dirty="0"/>
              <a:t>这种主从工作方式的个人区域网实现起来价格就会比较便宜。  </a:t>
            </a:r>
            <a:endParaRPr lang="zh-CN" altLang="en-US" dirty="0"/>
          </a:p>
          <a:p>
            <a:endParaRPr lang="zh-CN" altLang="en-US" dirty="0"/>
          </a:p>
          <a:p>
            <a:endParaRPr lang="zh-CN" altLang="en-US" dirty="0"/>
          </a:p>
          <a:p>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lgn="ctr"/>
            <a:r>
              <a:rPr lang="zh-CN" altLang="en-US"/>
              <a:t>蓝牙系统中的皮可网和扩散网 </a:t>
            </a:r>
            <a:endParaRPr lang="zh-CN" altLang="en-US"/>
          </a:p>
        </p:txBody>
      </p:sp>
      <p:sp>
        <p:nvSpPr>
          <p:cNvPr id="379908" name="Oval 4"/>
          <p:cNvSpPr>
            <a:spLocks noChangeArrowheads="1"/>
          </p:cNvSpPr>
          <p:nvPr/>
        </p:nvSpPr>
        <p:spPr bwMode="auto">
          <a:xfrm>
            <a:off x="2051051" y="2349011"/>
            <a:ext cx="2960688" cy="2636227"/>
          </a:xfrm>
          <a:prstGeom prst="ellipse">
            <a:avLst/>
          </a:prstGeom>
          <a:solidFill>
            <a:srgbClr val="FFFF99"/>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9909" name="Oval 5"/>
          <p:cNvSpPr>
            <a:spLocks noChangeArrowheads="1"/>
          </p:cNvSpPr>
          <p:nvPr/>
        </p:nvSpPr>
        <p:spPr bwMode="auto">
          <a:xfrm>
            <a:off x="4419601" y="2349011"/>
            <a:ext cx="2960688" cy="2636227"/>
          </a:xfrm>
          <a:prstGeom prst="ellipse">
            <a:avLst/>
          </a:prstGeom>
          <a:solidFill>
            <a:srgbClr val="CCECFF">
              <a:alpha val="39000"/>
            </a:srgbClr>
          </a:solidFill>
          <a:ln w="9525">
            <a:solidFill>
              <a:schemeClr val="tx2"/>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9910" name="Oval 6"/>
          <p:cNvSpPr>
            <a:spLocks noChangeArrowheads="1"/>
          </p:cNvSpPr>
          <p:nvPr/>
        </p:nvSpPr>
        <p:spPr bwMode="auto">
          <a:xfrm>
            <a:off x="3354389" y="2560026"/>
            <a:ext cx="474662" cy="423497"/>
          </a:xfrm>
          <a:prstGeom prst="ellipse">
            <a:avLst/>
          </a:prstGeom>
          <a:solidFill>
            <a:srgbClr val="FF99FF"/>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M</a:t>
            </a:r>
            <a:endParaRPr lang="en-US" altLang="zh-CN" sz="2215" b="1">
              <a:solidFill>
                <a:srgbClr val="000099"/>
              </a:solidFill>
              <a:latin typeface="+mn-lt"/>
              <a:ea typeface="+mn-ea"/>
            </a:endParaRPr>
          </a:p>
        </p:txBody>
      </p:sp>
      <p:sp>
        <p:nvSpPr>
          <p:cNvPr id="379911" name="Oval 7"/>
          <p:cNvSpPr>
            <a:spLocks noChangeArrowheads="1"/>
          </p:cNvSpPr>
          <p:nvPr/>
        </p:nvSpPr>
        <p:spPr bwMode="auto">
          <a:xfrm>
            <a:off x="6670676" y="3404087"/>
            <a:ext cx="474663" cy="423497"/>
          </a:xfrm>
          <a:prstGeom prst="ellipse">
            <a:avLst/>
          </a:prstGeom>
          <a:solidFill>
            <a:srgbClr val="FF99FF"/>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M</a:t>
            </a:r>
            <a:endParaRPr lang="en-US" altLang="zh-CN" sz="2215" b="1">
              <a:solidFill>
                <a:srgbClr val="000099"/>
              </a:solidFill>
              <a:latin typeface="+mn-lt"/>
              <a:ea typeface="+mn-ea"/>
            </a:endParaRPr>
          </a:p>
        </p:txBody>
      </p:sp>
      <p:sp>
        <p:nvSpPr>
          <p:cNvPr id="379912" name="Oval 8"/>
          <p:cNvSpPr>
            <a:spLocks noChangeArrowheads="1"/>
          </p:cNvSpPr>
          <p:nvPr/>
        </p:nvSpPr>
        <p:spPr bwMode="auto">
          <a:xfrm>
            <a:off x="2289176" y="3720610"/>
            <a:ext cx="474663" cy="423497"/>
          </a:xfrm>
          <a:prstGeom prst="ellipse">
            <a:avLst/>
          </a:prstGeom>
          <a:solidFill>
            <a:srgbClr val="99FF3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S</a:t>
            </a:r>
            <a:endParaRPr lang="en-US" altLang="zh-CN" sz="2215" b="1">
              <a:solidFill>
                <a:srgbClr val="000099"/>
              </a:solidFill>
              <a:latin typeface="+mn-lt"/>
              <a:ea typeface="+mn-ea"/>
            </a:endParaRPr>
          </a:p>
        </p:txBody>
      </p:sp>
      <p:sp>
        <p:nvSpPr>
          <p:cNvPr id="379913" name="Oval 9"/>
          <p:cNvSpPr>
            <a:spLocks noChangeArrowheads="1"/>
          </p:cNvSpPr>
          <p:nvPr/>
        </p:nvSpPr>
        <p:spPr bwMode="auto">
          <a:xfrm>
            <a:off x="2525714" y="2876549"/>
            <a:ext cx="476250" cy="423497"/>
          </a:xfrm>
          <a:prstGeom prst="ellipse">
            <a:avLst/>
          </a:prstGeom>
          <a:solidFill>
            <a:srgbClr val="99FF3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S</a:t>
            </a:r>
            <a:endParaRPr lang="en-US" altLang="zh-CN" sz="2215" b="1">
              <a:solidFill>
                <a:srgbClr val="000099"/>
              </a:solidFill>
              <a:latin typeface="+mn-lt"/>
              <a:ea typeface="+mn-ea"/>
            </a:endParaRPr>
          </a:p>
        </p:txBody>
      </p:sp>
      <p:sp>
        <p:nvSpPr>
          <p:cNvPr id="379914" name="Oval 10"/>
          <p:cNvSpPr>
            <a:spLocks noChangeArrowheads="1"/>
          </p:cNvSpPr>
          <p:nvPr/>
        </p:nvSpPr>
        <p:spPr bwMode="auto">
          <a:xfrm>
            <a:off x="5367339" y="4141177"/>
            <a:ext cx="474662" cy="423496"/>
          </a:xfrm>
          <a:prstGeom prst="ellipse">
            <a:avLst/>
          </a:prstGeom>
          <a:solidFill>
            <a:srgbClr val="CCCC00"/>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P</a:t>
            </a:r>
            <a:endParaRPr lang="en-US" altLang="zh-CN" sz="2215" b="1">
              <a:solidFill>
                <a:srgbClr val="000099"/>
              </a:solidFill>
              <a:latin typeface="+mn-lt"/>
              <a:ea typeface="+mn-ea"/>
            </a:endParaRPr>
          </a:p>
        </p:txBody>
      </p:sp>
      <p:sp>
        <p:nvSpPr>
          <p:cNvPr id="379915" name="Oval 11"/>
          <p:cNvSpPr>
            <a:spLocks noChangeArrowheads="1"/>
          </p:cNvSpPr>
          <p:nvPr/>
        </p:nvSpPr>
        <p:spPr bwMode="auto">
          <a:xfrm>
            <a:off x="4473576" y="3367453"/>
            <a:ext cx="476250" cy="423496"/>
          </a:xfrm>
          <a:prstGeom prst="ellipse">
            <a:avLst/>
          </a:prstGeom>
          <a:solidFill>
            <a:srgbClr val="99FF3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S</a:t>
            </a:r>
            <a:endParaRPr lang="en-US" altLang="zh-CN" sz="2215" b="1">
              <a:solidFill>
                <a:srgbClr val="000099"/>
              </a:solidFill>
              <a:latin typeface="+mn-lt"/>
              <a:ea typeface="+mn-ea"/>
            </a:endParaRPr>
          </a:p>
        </p:txBody>
      </p:sp>
      <p:sp>
        <p:nvSpPr>
          <p:cNvPr id="379916" name="Oval 12"/>
          <p:cNvSpPr>
            <a:spLocks noChangeArrowheads="1"/>
          </p:cNvSpPr>
          <p:nvPr/>
        </p:nvSpPr>
        <p:spPr bwMode="auto">
          <a:xfrm>
            <a:off x="3825876" y="4141177"/>
            <a:ext cx="476250" cy="423496"/>
          </a:xfrm>
          <a:prstGeom prst="ellipse">
            <a:avLst/>
          </a:prstGeom>
          <a:solidFill>
            <a:srgbClr val="99FF3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S</a:t>
            </a:r>
            <a:endParaRPr lang="en-US" altLang="zh-CN" sz="2215" b="1">
              <a:solidFill>
                <a:srgbClr val="000099"/>
              </a:solidFill>
              <a:latin typeface="+mn-lt"/>
              <a:ea typeface="+mn-ea"/>
            </a:endParaRPr>
          </a:p>
        </p:txBody>
      </p:sp>
      <p:sp>
        <p:nvSpPr>
          <p:cNvPr id="379917" name="Oval 13"/>
          <p:cNvSpPr>
            <a:spLocks noChangeArrowheads="1"/>
          </p:cNvSpPr>
          <p:nvPr/>
        </p:nvSpPr>
        <p:spPr bwMode="auto">
          <a:xfrm>
            <a:off x="2995614" y="4353656"/>
            <a:ext cx="476250" cy="422031"/>
          </a:xfrm>
          <a:prstGeom prst="ellipse">
            <a:avLst/>
          </a:prstGeom>
          <a:solidFill>
            <a:srgbClr val="99FF3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S</a:t>
            </a:r>
            <a:endParaRPr lang="en-US" altLang="zh-CN" sz="2215" b="1">
              <a:solidFill>
                <a:srgbClr val="000099"/>
              </a:solidFill>
              <a:latin typeface="+mn-lt"/>
              <a:ea typeface="+mn-ea"/>
            </a:endParaRPr>
          </a:p>
        </p:txBody>
      </p:sp>
      <p:sp>
        <p:nvSpPr>
          <p:cNvPr id="379918" name="Oval 14"/>
          <p:cNvSpPr>
            <a:spLocks noChangeArrowheads="1"/>
          </p:cNvSpPr>
          <p:nvPr/>
        </p:nvSpPr>
        <p:spPr bwMode="auto">
          <a:xfrm>
            <a:off x="6194426" y="4248149"/>
            <a:ext cx="476250" cy="423497"/>
          </a:xfrm>
          <a:prstGeom prst="ellipse">
            <a:avLst/>
          </a:prstGeom>
          <a:solidFill>
            <a:srgbClr val="99FF3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S</a:t>
            </a:r>
            <a:endParaRPr lang="en-US" altLang="zh-CN" sz="2215" b="1">
              <a:solidFill>
                <a:srgbClr val="000099"/>
              </a:solidFill>
              <a:latin typeface="+mn-lt"/>
              <a:ea typeface="+mn-ea"/>
            </a:endParaRPr>
          </a:p>
        </p:txBody>
      </p:sp>
      <p:sp>
        <p:nvSpPr>
          <p:cNvPr id="379919" name="Oval 15"/>
          <p:cNvSpPr>
            <a:spLocks noChangeArrowheads="1"/>
          </p:cNvSpPr>
          <p:nvPr/>
        </p:nvSpPr>
        <p:spPr bwMode="auto">
          <a:xfrm>
            <a:off x="5842001" y="2876549"/>
            <a:ext cx="476250" cy="423497"/>
          </a:xfrm>
          <a:prstGeom prst="ellipse">
            <a:avLst/>
          </a:prstGeom>
          <a:solidFill>
            <a:srgbClr val="99FF3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S</a:t>
            </a:r>
            <a:endParaRPr lang="en-US" altLang="zh-CN" sz="2215" b="1">
              <a:solidFill>
                <a:srgbClr val="000099"/>
              </a:solidFill>
              <a:latin typeface="+mn-lt"/>
              <a:ea typeface="+mn-ea"/>
            </a:endParaRPr>
          </a:p>
        </p:txBody>
      </p:sp>
      <p:sp>
        <p:nvSpPr>
          <p:cNvPr id="379920" name="Oval 16"/>
          <p:cNvSpPr>
            <a:spLocks noChangeArrowheads="1"/>
          </p:cNvSpPr>
          <p:nvPr/>
        </p:nvSpPr>
        <p:spPr bwMode="auto">
          <a:xfrm>
            <a:off x="3825876" y="3086100"/>
            <a:ext cx="476250" cy="423496"/>
          </a:xfrm>
          <a:prstGeom prst="ellipse">
            <a:avLst/>
          </a:prstGeom>
          <a:solidFill>
            <a:srgbClr val="CCCC00"/>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P</a:t>
            </a:r>
            <a:endParaRPr lang="en-US" altLang="zh-CN" sz="2215" b="1">
              <a:solidFill>
                <a:srgbClr val="000099"/>
              </a:solidFill>
              <a:latin typeface="+mn-lt"/>
              <a:ea typeface="+mn-ea"/>
            </a:endParaRPr>
          </a:p>
        </p:txBody>
      </p:sp>
      <p:sp>
        <p:nvSpPr>
          <p:cNvPr id="379921" name="Text Box 17"/>
          <p:cNvSpPr txBox="1">
            <a:spLocks noChangeArrowheads="1"/>
          </p:cNvSpPr>
          <p:nvPr/>
        </p:nvSpPr>
        <p:spPr bwMode="auto">
          <a:xfrm>
            <a:off x="5129214" y="3355731"/>
            <a:ext cx="126746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latin typeface="+mn-lt"/>
                <a:ea typeface="+mn-ea"/>
              </a:rPr>
              <a:t>皮可网 </a:t>
            </a:r>
            <a:r>
              <a:rPr lang="en-US" altLang="zh-CN" sz="2215" b="1">
                <a:solidFill>
                  <a:srgbClr val="000099"/>
                </a:solidFill>
                <a:latin typeface="+mn-lt"/>
                <a:ea typeface="+mn-ea"/>
              </a:rPr>
              <a:t>2</a:t>
            </a:r>
            <a:endParaRPr lang="en-US" altLang="zh-CN" sz="2215" b="1">
              <a:solidFill>
                <a:srgbClr val="000099"/>
              </a:solidFill>
              <a:latin typeface="+mn-lt"/>
              <a:ea typeface="+mn-ea"/>
            </a:endParaRPr>
          </a:p>
        </p:txBody>
      </p:sp>
      <p:sp>
        <p:nvSpPr>
          <p:cNvPr id="379922" name="Text Box 18"/>
          <p:cNvSpPr txBox="1">
            <a:spLocks noChangeArrowheads="1"/>
          </p:cNvSpPr>
          <p:nvPr/>
        </p:nvSpPr>
        <p:spPr bwMode="auto">
          <a:xfrm>
            <a:off x="4122738" y="1567870"/>
            <a:ext cx="103251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dirty="0">
                <a:solidFill>
                  <a:srgbClr val="000099"/>
                </a:solidFill>
                <a:latin typeface="+mn-lt"/>
                <a:ea typeface="+mn-ea"/>
              </a:rPr>
              <a:t>扩散网</a:t>
            </a:r>
            <a:endParaRPr lang="zh-CN" altLang="en-US" sz="2215" b="1" dirty="0">
              <a:solidFill>
                <a:srgbClr val="000099"/>
              </a:solidFill>
              <a:latin typeface="+mn-lt"/>
              <a:ea typeface="+mn-ea"/>
            </a:endParaRPr>
          </a:p>
        </p:txBody>
      </p:sp>
      <p:sp>
        <p:nvSpPr>
          <p:cNvPr id="379923" name="AutoShape 19"/>
          <p:cNvSpPr/>
          <p:nvPr/>
        </p:nvSpPr>
        <p:spPr bwMode="auto">
          <a:xfrm rot="-5400000">
            <a:off x="4507464" y="456772"/>
            <a:ext cx="317988" cy="3554413"/>
          </a:xfrm>
          <a:prstGeom prst="rightBrace">
            <a:avLst>
              <a:gd name="adj1" fmla="val 85983"/>
              <a:gd name="adj2" fmla="val 50000"/>
            </a:avLst>
          </a:prstGeom>
          <a:noFill/>
          <a:ln w="1905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79924" name="Text Box 20"/>
          <p:cNvSpPr txBox="1">
            <a:spLocks noChangeArrowheads="1"/>
          </p:cNvSpPr>
          <p:nvPr/>
        </p:nvSpPr>
        <p:spPr bwMode="auto">
          <a:xfrm>
            <a:off x="2760664" y="3427534"/>
            <a:ext cx="126746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latin typeface="+mn-lt"/>
                <a:ea typeface="+mn-ea"/>
              </a:rPr>
              <a:t>皮可网 </a:t>
            </a:r>
            <a:r>
              <a:rPr lang="en-US" altLang="zh-CN" sz="2215" b="1">
                <a:solidFill>
                  <a:srgbClr val="000099"/>
                </a:solidFill>
                <a:latin typeface="+mn-lt"/>
                <a:ea typeface="+mn-ea"/>
              </a:rPr>
              <a:t>1</a:t>
            </a:r>
            <a:endParaRPr lang="en-US" altLang="zh-CN" sz="2215" b="1">
              <a:solidFill>
                <a:srgbClr val="000099"/>
              </a:solidFill>
              <a:latin typeface="+mn-lt"/>
              <a:ea typeface="+mn-ea"/>
            </a:endParaRPr>
          </a:p>
        </p:txBody>
      </p:sp>
      <p:sp>
        <p:nvSpPr>
          <p:cNvPr id="379926" name="Oval 22"/>
          <p:cNvSpPr>
            <a:spLocks noChangeArrowheads="1"/>
          </p:cNvSpPr>
          <p:nvPr/>
        </p:nvSpPr>
        <p:spPr bwMode="auto">
          <a:xfrm>
            <a:off x="900114" y="5080487"/>
            <a:ext cx="474662" cy="423497"/>
          </a:xfrm>
          <a:prstGeom prst="ellipse">
            <a:avLst/>
          </a:prstGeom>
          <a:solidFill>
            <a:srgbClr val="FF99FF"/>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M</a:t>
            </a:r>
            <a:endParaRPr lang="en-US" altLang="zh-CN" sz="2215" b="1">
              <a:solidFill>
                <a:srgbClr val="000099"/>
              </a:solidFill>
              <a:latin typeface="+mn-lt"/>
              <a:ea typeface="+mn-ea"/>
            </a:endParaRPr>
          </a:p>
        </p:txBody>
      </p:sp>
      <p:sp>
        <p:nvSpPr>
          <p:cNvPr id="379927" name="Text Box 23"/>
          <p:cNvSpPr txBox="1">
            <a:spLocks noChangeArrowheads="1"/>
          </p:cNvSpPr>
          <p:nvPr/>
        </p:nvSpPr>
        <p:spPr bwMode="auto">
          <a:xfrm>
            <a:off x="1312864" y="5080487"/>
            <a:ext cx="159639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latin typeface="+mn-lt"/>
                <a:ea typeface="+mn-ea"/>
              </a:rPr>
              <a:t>——</a:t>
            </a:r>
            <a:r>
              <a:rPr lang="zh-CN" altLang="en-US" sz="2215" b="1">
                <a:solidFill>
                  <a:srgbClr val="000099"/>
                </a:solidFill>
                <a:latin typeface="+mn-lt"/>
                <a:ea typeface="+mn-ea"/>
              </a:rPr>
              <a:t>主设备</a:t>
            </a:r>
            <a:endParaRPr lang="zh-CN" altLang="en-US" sz="2215" b="1">
              <a:solidFill>
                <a:srgbClr val="000099"/>
              </a:solidFill>
              <a:latin typeface="+mn-lt"/>
              <a:ea typeface="+mn-ea"/>
            </a:endParaRPr>
          </a:p>
        </p:txBody>
      </p:sp>
      <p:sp>
        <p:nvSpPr>
          <p:cNvPr id="379928" name="Oval 24"/>
          <p:cNvSpPr>
            <a:spLocks noChangeArrowheads="1"/>
          </p:cNvSpPr>
          <p:nvPr/>
        </p:nvSpPr>
        <p:spPr bwMode="auto">
          <a:xfrm>
            <a:off x="3492500" y="5080487"/>
            <a:ext cx="476250" cy="423497"/>
          </a:xfrm>
          <a:prstGeom prst="ellipse">
            <a:avLst/>
          </a:prstGeom>
          <a:solidFill>
            <a:srgbClr val="99FF3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S</a:t>
            </a:r>
            <a:endParaRPr lang="en-US" altLang="zh-CN" sz="2215" b="1">
              <a:solidFill>
                <a:srgbClr val="000099"/>
              </a:solidFill>
              <a:latin typeface="+mn-lt"/>
              <a:ea typeface="+mn-ea"/>
            </a:endParaRPr>
          </a:p>
        </p:txBody>
      </p:sp>
      <p:sp>
        <p:nvSpPr>
          <p:cNvPr id="379929" name="Text Box 25"/>
          <p:cNvSpPr txBox="1">
            <a:spLocks noChangeArrowheads="1"/>
          </p:cNvSpPr>
          <p:nvPr/>
        </p:nvSpPr>
        <p:spPr bwMode="auto">
          <a:xfrm>
            <a:off x="3924301" y="5081953"/>
            <a:ext cx="159639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latin typeface="+mn-lt"/>
                <a:ea typeface="+mn-ea"/>
              </a:rPr>
              <a:t>——</a:t>
            </a:r>
            <a:r>
              <a:rPr lang="zh-CN" altLang="en-US" sz="2215" b="1">
                <a:solidFill>
                  <a:srgbClr val="000099"/>
                </a:solidFill>
                <a:latin typeface="+mn-lt"/>
                <a:ea typeface="+mn-ea"/>
              </a:rPr>
              <a:t>从设备</a:t>
            </a:r>
            <a:endParaRPr lang="zh-CN" altLang="en-US" sz="2215" b="1">
              <a:solidFill>
                <a:srgbClr val="000099"/>
              </a:solidFill>
              <a:latin typeface="+mn-lt"/>
              <a:ea typeface="+mn-ea"/>
            </a:endParaRPr>
          </a:p>
        </p:txBody>
      </p:sp>
      <p:sp>
        <p:nvSpPr>
          <p:cNvPr id="379930" name="Oval 26"/>
          <p:cNvSpPr>
            <a:spLocks noChangeArrowheads="1"/>
          </p:cNvSpPr>
          <p:nvPr/>
        </p:nvSpPr>
        <p:spPr bwMode="auto">
          <a:xfrm>
            <a:off x="6072189" y="5080487"/>
            <a:ext cx="474662" cy="423497"/>
          </a:xfrm>
          <a:prstGeom prst="ellipse">
            <a:avLst/>
          </a:prstGeom>
          <a:solidFill>
            <a:srgbClr val="CCCC00"/>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15" b="1">
                <a:solidFill>
                  <a:srgbClr val="000099"/>
                </a:solidFill>
                <a:latin typeface="+mn-lt"/>
                <a:ea typeface="+mn-ea"/>
              </a:rPr>
              <a:t>P</a:t>
            </a:r>
            <a:endParaRPr lang="en-US" altLang="zh-CN" sz="2215" b="1">
              <a:solidFill>
                <a:srgbClr val="000099"/>
              </a:solidFill>
              <a:latin typeface="+mn-lt"/>
              <a:ea typeface="+mn-ea"/>
            </a:endParaRPr>
          </a:p>
        </p:txBody>
      </p:sp>
      <p:sp>
        <p:nvSpPr>
          <p:cNvPr id="379931" name="Text Box 27"/>
          <p:cNvSpPr txBox="1">
            <a:spLocks noChangeArrowheads="1"/>
          </p:cNvSpPr>
          <p:nvPr/>
        </p:nvSpPr>
        <p:spPr bwMode="auto">
          <a:xfrm>
            <a:off x="6516689" y="5080487"/>
            <a:ext cx="216281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latin typeface="+mn-lt"/>
                <a:ea typeface="+mn-ea"/>
              </a:rPr>
              <a:t>——</a:t>
            </a:r>
            <a:r>
              <a:rPr lang="zh-CN" altLang="en-US" sz="2215" b="1">
                <a:solidFill>
                  <a:srgbClr val="000099"/>
                </a:solidFill>
                <a:latin typeface="+mn-lt"/>
                <a:ea typeface="+mn-ea"/>
              </a:rPr>
              <a:t>搁置的设备</a:t>
            </a:r>
            <a:endParaRPr lang="zh-CN" altLang="en-US" sz="2215" b="1">
              <a:solidFill>
                <a:srgbClr val="000099"/>
              </a:solidFill>
              <a:latin typeface="+mn-lt"/>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2. </a:t>
            </a:r>
            <a:r>
              <a:rPr lang="zh-CN" altLang="en-US" dirty="0" smtClean="0"/>
              <a:t>低速 </a:t>
            </a:r>
            <a:r>
              <a:rPr lang="en-US" altLang="zh-CN" dirty="0"/>
              <a:t>WPAN </a:t>
            </a:r>
            <a:endParaRPr lang="en-US" altLang="zh-CN" dirty="0"/>
          </a:p>
        </p:txBody>
      </p:sp>
      <p:sp>
        <p:nvSpPr>
          <p:cNvPr id="380931" name="Rectangle 3"/>
          <p:cNvSpPr>
            <a:spLocks noGrp="1" noChangeArrowheads="1"/>
          </p:cNvSpPr>
          <p:nvPr>
            <p:ph idx="1"/>
          </p:nvPr>
        </p:nvSpPr>
        <p:spPr>
          <a:xfrm>
            <a:off x="509270" y="1383665"/>
            <a:ext cx="8229600" cy="4525963"/>
          </a:xfrm>
        </p:spPr>
        <p:txBody>
          <a:bodyPr/>
          <a:lstStyle/>
          <a:p>
            <a:r>
              <a:rPr lang="zh-CN" altLang="en-US" dirty="0"/>
              <a:t>低速 </a:t>
            </a:r>
            <a:r>
              <a:rPr lang="en-US" altLang="zh-CN" dirty="0"/>
              <a:t>WPAN </a:t>
            </a:r>
            <a:r>
              <a:rPr lang="zh-CN" altLang="en-US" dirty="0"/>
              <a:t>主要用于工业监控组网、办公自动化与控制等领域，其速率是 </a:t>
            </a:r>
            <a:r>
              <a:rPr lang="en-US" altLang="zh-CN" dirty="0"/>
              <a:t>2 ~ 250 </a:t>
            </a:r>
            <a:r>
              <a:rPr lang="en-US" altLang="zh-CN" dirty="0" err="1" smtClean="0"/>
              <a:t>kbit</a:t>
            </a:r>
            <a:r>
              <a:rPr lang="en-US" altLang="zh-CN" dirty="0" smtClean="0"/>
              <a:t>/s</a:t>
            </a:r>
            <a:r>
              <a:rPr lang="zh-CN" altLang="en-US" dirty="0" smtClean="0"/>
              <a:t>。</a:t>
            </a:r>
            <a:endParaRPr lang="zh-CN" altLang="en-US" dirty="0"/>
          </a:p>
          <a:p>
            <a:r>
              <a:rPr lang="zh-CN" altLang="en-US" dirty="0"/>
              <a:t>低速 </a:t>
            </a:r>
            <a:r>
              <a:rPr lang="en-US" altLang="zh-CN" dirty="0"/>
              <a:t>WPAN </a:t>
            </a:r>
            <a:r>
              <a:rPr lang="zh-CN" altLang="en-US" dirty="0"/>
              <a:t>的标准是 </a:t>
            </a:r>
            <a:r>
              <a:rPr lang="en-US" altLang="zh-CN" dirty="0"/>
              <a:t>IEEE 802.15.4</a:t>
            </a:r>
            <a:r>
              <a:rPr lang="zh-CN" altLang="en-US" dirty="0"/>
              <a:t>。最近新修订的标准是 </a:t>
            </a:r>
            <a:r>
              <a:rPr lang="en-US" altLang="zh-CN" dirty="0"/>
              <a:t>IEEE 802.15.4-2006</a:t>
            </a:r>
            <a:r>
              <a:rPr lang="zh-CN" altLang="en-US" dirty="0"/>
              <a:t>。</a:t>
            </a:r>
            <a:endParaRPr lang="zh-CN" altLang="en-US" dirty="0"/>
          </a:p>
          <a:p>
            <a:r>
              <a:rPr lang="zh-CN" altLang="en-US" dirty="0">
                <a:solidFill>
                  <a:srgbClr val="0000FF"/>
                </a:solidFill>
              </a:rPr>
              <a:t>低速 </a:t>
            </a:r>
            <a:r>
              <a:rPr lang="en-US" altLang="zh-CN" dirty="0">
                <a:solidFill>
                  <a:srgbClr val="0000FF"/>
                </a:solidFill>
              </a:rPr>
              <a:t>WPAN </a:t>
            </a:r>
            <a:r>
              <a:rPr lang="zh-CN" altLang="en-US" dirty="0">
                <a:solidFill>
                  <a:srgbClr val="0000FF"/>
                </a:solidFill>
              </a:rPr>
              <a:t>中最重要的就是 </a:t>
            </a:r>
            <a:r>
              <a:rPr lang="en-US" altLang="zh-CN" dirty="0" err="1">
                <a:solidFill>
                  <a:srgbClr val="0000FF"/>
                </a:solidFill>
              </a:rPr>
              <a:t>ZigBee</a:t>
            </a:r>
            <a:r>
              <a:rPr lang="zh-CN" altLang="en-US" dirty="0">
                <a:solidFill>
                  <a:srgbClr val="0000FF"/>
                </a:solidFill>
              </a:rPr>
              <a:t>。</a:t>
            </a:r>
            <a:endParaRPr lang="zh-CN" altLang="en-US" dirty="0">
              <a:solidFill>
                <a:srgbClr val="0000FF"/>
              </a:solidFill>
            </a:endParaRPr>
          </a:p>
          <a:p>
            <a:r>
              <a:rPr lang="en-US" altLang="zh-CN" dirty="0" err="1"/>
              <a:t>ZigBee</a:t>
            </a:r>
            <a:r>
              <a:rPr lang="en-US" altLang="zh-CN" dirty="0"/>
              <a:t> </a:t>
            </a:r>
            <a:r>
              <a:rPr lang="zh-CN" altLang="en-US" dirty="0"/>
              <a:t>技术主要用于各种电子设备（固定的、便携的或移动的）之间的无线通信，其主要特点是通信距离短（</a:t>
            </a:r>
            <a:r>
              <a:rPr lang="en-US" altLang="zh-CN" dirty="0"/>
              <a:t>10 ~ 80 m</a:t>
            </a:r>
            <a:r>
              <a:rPr lang="zh-CN" altLang="en-US" dirty="0"/>
              <a:t>），传输数据速率低，并且成本低廉。 </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lgn="ctr"/>
            <a:r>
              <a:rPr lang="en-US" altLang="zh-CN"/>
              <a:t>ZigBee </a:t>
            </a:r>
            <a:r>
              <a:rPr lang="zh-CN" altLang="en-US"/>
              <a:t>的特点</a:t>
            </a:r>
            <a:endParaRPr lang="zh-CN" altLang="en-US"/>
          </a:p>
        </p:txBody>
      </p:sp>
      <p:sp>
        <p:nvSpPr>
          <p:cNvPr id="381955" name="Rectangle 3"/>
          <p:cNvSpPr>
            <a:spLocks noGrp="1" noChangeArrowheads="1"/>
          </p:cNvSpPr>
          <p:nvPr>
            <p:ph idx="1"/>
          </p:nvPr>
        </p:nvSpPr>
        <p:spPr/>
        <p:txBody>
          <a:bodyPr/>
          <a:lstStyle/>
          <a:p>
            <a:r>
              <a:rPr lang="zh-CN" altLang="en-US" dirty="0"/>
              <a:t>功耗非常</a:t>
            </a:r>
            <a:r>
              <a:rPr lang="zh-CN" altLang="en-US" dirty="0" smtClean="0"/>
              <a:t>低</a:t>
            </a:r>
            <a:endParaRPr lang="en-US" altLang="zh-CN" dirty="0" smtClean="0"/>
          </a:p>
          <a:p>
            <a:pPr lvl="1"/>
            <a:r>
              <a:rPr lang="zh-CN" altLang="en-US" dirty="0" smtClean="0"/>
              <a:t>在</a:t>
            </a:r>
            <a:r>
              <a:rPr lang="zh-CN" altLang="en-US" dirty="0"/>
              <a:t>工作时，信号的收发时间很短</a:t>
            </a:r>
            <a:r>
              <a:rPr lang="zh-CN" altLang="en-US" dirty="0" smtClean="0"/>
              <a:t>；而</a:t>
            </a:r>
            <a:r>
              <a:rPr lang="zh-CN" altLang="en-US" dirty="0"/>
              <a:t>在非工作时，</a:t>
            </a:r>
            <a:r>
              <a:rPr lang="en-US" altLang="zh-CN" dirty="0" err="1"/>
              <a:t>ZigBee</a:t>
            </a:r>
            <a:r>
              <a:rPr lang="en-US" altLang="zh-CN" dirty="0"/>
              <a:t> </a:t>
            </a:r>
            <a:r>
              <a:rPr lang="zh-CN" altLang="en-US" dirty="0"/>
              <a:t>结点处于休眠状态，非常省电。对于某些工作时间和总时间之比小于 </a:t>
            </a:r>
            <a:r>
              <a:rPr lang="en-US" altLang="zh-CN" dirty="0"/>
              <a:t>1% </a:t>
            </a:r>
            <a:r>
              <a:rPr lang="zh-CN" altLang="en-US" dirty="0"/>
              <a:t>的情况，电池的寿命甚至可以超过</a:t>
            </a:r>
            <a:r>
              <a:rPr lang="en-US" altLang="zh-CN" dirty="0"/>
              <a:t>10 </a:t>
            </a:r>
            <a:r>
              <a:rPr lang="zh-CN" altLang="en-US" dirty="0"/>
              <a:t>年。</a:t>
            </a:r>
            <a:endParaRPr lang="zh-CN" altLang="en-US" dirty="0"/>
          </a:p>
          <a:p>
            <a:r>
              <a:rPr lang="zh-CN" altLang="en-US" dirty="0"/>
              <a:t>网络容量</a:t>
            </a:r>
            <a:r>
              <a:rPr lang="zh-CN" altLang="en-US" dirty="0" smtClean="0"/>
              <a:t>大</a:t>
            </a:r>
            <a:endParaRPr lang="en-US" altLang="zh-CN" dirty="0" smtClean="0"/>
          </a:p>
          <a:p>
            <a:pPr lvl="1"/>
            <a:r>
              <a:rPr lang="zh-CN" altLang="en-US" dirty="0" smtClean="0"/>
              <a:t>一</a:t>
            </a:r>
            <a:r>
              <a:rPr lang="zh-CN" altLang="en-US" dirty="0"/>
              <a:t>个 </a:t>
            </a:r>
            <a:r>
              <a:rPr lang="en-US" altLang="zh-CN" dirty="0" err="1"/>
              <a:t>ZigBee</a:t>
            </a:r>
            <a:r>
              <a:rPr lang="en-US" altLang="zh-CN" dirty="0"/>
              <a:t> </a:t>
            </a:r>
            <a:r>
              <a:rPr lang="zh-CN" altLang="en-US" dirty="0"/>
              <a:t>的网络最多包括有</a:t>
            </a:r>
            <a:r>
              <a:rPr lang="en-US" altLang="zh-CN" dirty="0"/>
              <a:t>255 </a:t>
            </a:r>
            <a:r>
              <a:rPr lang="zh-CN" altLang="en-US" dirty="0"/>
              <a:t>个结点，其中一个是</a:t>
            </a:r>
            <a:r>
              <a:rPr lang="zh-CN" altLang="en-US" dirty="0">
                <a:solidFill>
                  <a:srgbClr val="FF0000"/>
                </a:solidFill>
              </a:rPr>
              <a:t>主设备，</a:t>
            </a:r>
            <a:r>
              <a:rPr lang="zh-CN" altLang="en-US" dirty="0"/>
              <a:t>其余则是</a:t>
            </a:r>
            <a:r>
              <a:rPr lang="zh-CN" altLang="en-US" dirty="0">
                <a:solidFill>
                  <a:schemeClr val="hlink"/>
                </a:solidFill>
              </a:rPr>
              <a:t>从</a:t>
            </a:r>
            <a:r>
              <a:rPr lang="zh-CN" altLang="en-US" dirty="0">
                <a:solidFill>
                  <a:srgbClr val="FF0000"/>
                </a:solidFill>
              </a:rPr>
              <a:t>设备。</a:t>
            </a:r>
            <a:r>
              <a:rPr lang="zh-CN" altLang="en-US" dirty="0"/>
              <a:t>若是通过</a:t>
            </a:r>
            <a:r>
              <a:rPr lang="zh-CN" altLang="en-US" dirty="0">
                <a:solidFill>
                  <a:schemeClr val="hlink"/>
                </a:solidFill>
              </a:rPr>
              <a:t>网络</a:t>
            </a:r>
            <a:r>
              <a:rPr lang="zh-CN" altLang="en-US" dirty="0">
                <a:solidFill>
                  <a:srgbClr val="FF0000"/>
                </a:solidFill>
              </a:rPr>
              <a:t>协调器，</a:t>
            </a:r>
            <a:r>
              <a:rPr lang="zh-CN" altLang="en-US" dirty="0"/>
              <a:t>整个网络最多可以支持超过 </a:t>
            </a:r>
            <a:r>
              <a:rPr lang="en-US" altLang="zh-CN" dirty="0"/>
              <a:t>64000 </a:t>
            </a:r>
            <a:r>
              <a:rPr lang="zh-CN" altLang="en-US" dirty="0"/>
              <a:t>个结点。 </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en-US" altLang="zh-CN"/>
              <a:t>ZigBee </a:t>
            </a:r>
            <a:r>
              <a:rPr lang="zh-CN" altLang="en-US"/>
              <a:t>的标准</a:t>
            </a:r>
            <a:endParaRPr lang="zh-CN" altLang="en-US"/>
          </a:p>
        </p:txBody>
      </p:sp>
      <p:sp>
        <p:nvSpPr>
          <p:cNvPr id="382979" name="Rectangle 3"/>
          <p:cNvSpPr>
            <a:spLocks noGrp="1" noChangeArrowheads="1"/>
          </p:cNvSpPr>
          <p:nvPr>
            <p:ph idx="1"/>
          </p:nvPr>
        </p:nvSpPr>
        <p:spPr/>
        <p:txBody>
          <a:bodyPr/>
          <a:lstStyle/>
          <a:p>
            <a:r>
              <a:rPr lang="zh-CN" altLang="en-US" dirty="0"/>
              <a:t>在 </a:t>
            </a:r>
            <a:r>
              <a:rPr lang="en-US" altLang="zh-CN" dirty="0"/>
              <a:t>IEEE 802.15.4 </a:t>
            </a:r>
            <a:r>
              <a:rPr lang="zh-CN" altLang="en-US" dirty="0"/>
              <a:t>标准基础上发展而来的。</a:t>
            </a:r>
            <a:endParaRPr lang="zh-CN" altLang="en-US" dirty="0"/>
          </a:p>
          <a:p>
            <a:r>
              <a:rPr lang="zh-CN" altLang="en-US" dirty="0"/>
              <a:t>所有 </a:t>
            </a:r>
            <a:r>
              <a:rPr lang="en-US" altLang="zh-CN" dirty="0" err="1"/>
              <a:t>ZigBee</a:t>
            </a:r>
            <a:r>
              <a:rPr lang="en-US" altLang="zh-CN" dirty="0"/>
              <a:t> </a:t>
            </a:r>
            <a:r>
              <a:rPr lang="zh-CN" altLang="en-US" dirty="0"/>
              <a:t>产品也是 </a:t>
            </a:r>
            <a:r>
              <a:rPr lang="en-US" altLang="zh-CN" dirty="0"/>
              <a:t>802.15.4 </a:t>
            </a:r>
            <a:r>
              <a:rPr lang="zh-CN" altLang="en-US" dirty="0"/>
              <a:t>产品</a:t>
            </a:r>
            <a:r>
              <a:rPr lang="zh-CN" altLang="en-US" dirty="0" smtClean="0"/>
              <a:t>。</a:t>
            </a:r>
            <a:endParaRPr lang="zh-CN" altLang="en-US" dirty="0" smtClean="0"/>
          </a:p>
          <a:p>
            <a:r>
              <a:rPr lang="en-US" altLang="zh-CN" dirty="0" smtClean="0"/>
              <a:t>IEEE 802.15.4 </a:t>
            </a:r>
            <a:r>
              <a:rPr lang="zh-CN" altLang="en-US" dirty="0" smtClean="0"/>
              <a:t>只是定义了 </a:t>
            </a:r>
            <a:r>
              <a:rPr lang="en-US" altLang="zh-CN" dirty="0" err="1" smtClean="0"/>
              <a:t>ZigBee</a:t>
            </a:r>
            <a:r>
              <a:rPr lang="en-US" altLang="zh-CN" dirty="0" smtClean="0"/>
              <a:t> </a:t>
            </a:r>
            <a:r>
              <a:rPr lang="zh-CN" altLang="en-US" dirty="0" smtClean="0"/>
              <a:t>协议栈的</a:t>
            </a:r>
            <a:r>
              <a:rPr lang="zh-CN" altLang="en-US" dirty="0" smtClean="0">
                <a:solidFill>
                  <a:srgbClr val="FF0000"/>
                </a:solidFill>
              </a:rPr>
              <a:t>最低的两层</a:t>
            </a:r>
            <a:r>
              <a:rPr lang="zh-CN" altLang="en-US" dirty="0" smtClean="0"/>
              <a:t>（物理层和 </a:t>
            </a:r>
            <a:r>
              <a:rPr lang="en-US" altLang="zh-CN" dirty="0" smtClean="0"/>
              <a:t>MAC </a:t>
            </a:r>
            <a:r>
              <a:rPr lang="zh-CN" altLang="en-US" dirty="0" smtClean="0"/>
              <a:t>层），而上面的两层（网络层和应用层）则是由 </a:t>
            </a:r>
            <a:r>
              <a:rPr lang="en-US" altLang="zh-CN" dirty="0" err="1" smtClean="0"/>
              <a:t>ZigBee</a:t>
            </a:r>
            <a:r>
              <a:rPr lang="en-US" altLang="zh-CN" dirty="0" smtClean="0"/>
              <a:t> </a:t>
            </a:r>
            <a:r>
              <a:rPr lang="zh-CN" altLang="en-US" dirty="0" smtClean="0"/>
              <a:t>联盟定义的。</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panose="020B0604020202020204" pitchFamily="34" charset="0"/>
                <a:ea typeface="黑体" panose="02010609060101010101" pitchFamily="2" charset="-122"/>
              </a:rPr>
              <a:t>1. IEEE 802.11</a:t>
            </a:r>
            <a:endParaRPr lang="zh-CN" altLang="en-US" dirty="0"/>
          </a:p>
        </p:txBody>
      </p:sp>
      <p:sp>
        <p:nvSpPr>
          <p:cNvPr id="2" name="内容占位符 1"/>
          <p:cNvSpPr>
            <a:spLocks noGrp="1"/>
          </p:cNvSpPr>
          <p:nvPr>
            <p:ph idx="1"/>
          </p:nvPr>
        </p:nvSpPr>
        <p:spPr>
          <a:xfrm>
            <a:off x="292735" y="1427480"/>
            <a:ext cx="8799830" cy="4526280"/>
          </a:xfrm>
        </p:spPr>
        <p:txBody>
          <a:bodyPr/>
          <a:lstStyle/>
          <a:p>
            <a:r>
              <a:rPr lang="en-US" altLang="zh-CN" dirty="0" smtClean="0"/>
              <a:t>IEEE 802.11 </a:t>
            </a:r>
            <a:r>
              <a:rPr lang="zh-CN" altLang="en-US" dirty="0" smtClean="0"/>
              <a:t>是一个</a:t>
            </a:r>
            <a:r>
              <a:rPr lang="zh-CN" altLang="zh-CN" dirty="0"/>
              <a:t>有固定基础设施的无线</a:t>
            </a:r>
            <a:r>
              <a:rPr lang="zh-CN" altLang="zh-CN" dirty="0" smtClean="0"/>
              <a:t>局域网</a:t>
            </a:r>
            <a:r>
              <a:rPr lang="zh-CN" altLang="en-US" dirty="0" smtClean="0"/>
              <a:t>的国际标准。</a:t>
            </a:r>
            <a:endParaRPr lang="en-US" altLang="zh-CN" dirty="0" smtClean="0"/>
          </a:p>
          <a:p>
            <a:r>
              <a:rPr lang="en-US" altLang="zh-CN" dirty="0" smtClean="0"/>
              <a:t>IEEE 802.11 </a:t>
            </a:r>
            <a:r>
              <a:rPr lang="zh-CN" altLang="zh-CN" dirty="0" smtClean="0"/>
              <a:t>是</a:t>
            </a:r>
            <a:r>
              <a:rPr lang="zh-CN" altLang="zh-CN" dirty="0"/>
              <a:t>个相当复杂的标准。但简单地说，</a:t>
            </a:r>
            <a:r>
              <a:rPr lang="en-US" altLang="zh-CN" dirty="0" smtClean="0">
                <a:solidFill>
                  <a:srgbClr val="0000FF"/>
                </a:solidFill>
              </a:rPr>
              <a:t>802.11 </a:t>
            </a:r>
            <a:r>
              <a:rPr lang="zh-CN" altLang="zh-CN" dirty="0" smtClean="0">
                <a:solidFill>
                  <a:srgbClr val="0000FF"/>
                </a:solidFill>
              </a:rPr>
              <a:t>就是</a:t>
            </a:r>
            <a:r>
              <a:rPr lang="zh-CN" altLang="zh-CN" dirty="0">
                <a:solidFill>
                  <a:srgbClr val="0000FF"/>
                </a:solidFill>
              </a:rPr>
              <a:t>无线以太网的标准</a:t>
            </a:r>
            <a:r>
              <a:rPr lang="zh-CN" altLang="en-US" dirty="0">
                <a:solidFill>
                  <a:srgbClr val="0000FF"/>
                </a:solidFill>
              </a:rPr>
              <a:t>：</a:t>
            </a:r>
            <a:endParaRPr lang="en-US" altLang="zh-CN" dirty="0">
              <a:solidFill>
                <a:srgbClr val="0000FF"/>
              </a:solidFill>
            </a:endParaRPr>
          </a:p>
          <a:p>
            <a:pPr lvl="1"/>
            <a:r>
              <a:rPr lang="zh-CN" altLang="zh-CN" dirty="0" smtClean="0"/>
              <a:t>它</a:t>
            </a:r>
            <a:r>
              <a:rPr lang="zh-CN" altLang="zh-CN" dirty="0"/>
              <a:t>使用星形拓扑，其中心叫做</a:t>
            </a:r>
            <a:r>
              <a:rPr lang="zh-CN" altLang="zh-CN" dirty="0" smtClean="0">
                <a:solidFill>
                  <a:srgbClr val="FF0000"/>
                </a:solidFill>
              </a:rPr>
              <a:t>接入点</a:t>
            </a:r>
            <a:r>
              <a:rPr lang="en-US" altLang="zh-CN" dirty="0" smtClean="0">
                <a:solidFill>
                  <a:srgbClr val="FF0000"/>
                </a:solidFill>
              </a:rPr>
              <a:t> </a:t>
            </a:r>
            <a:r>
              <a:rPr lang="en-US" altLang="zh-CN" dirty="0" smtClean="0"/>
              <a:t>AP </a:t>
            </a:r>
            <a:r>
              <a:rPr lang="en-US" altLang="zh-CN" dirty="0"/>
              <a:t>(Access Point</a:t>
            </a:r>
            <a:r>
              <a:rPr lang="en-US" altLang="zh-CN" dirty="0" smtClean="0"/>
              <a:t>)</a:t>
            </a:r>
            <a:endParaRPr lang="en-US" altLang="zh-CN" dirty="0" smtClean="0"/>
          </a:p>
          <a:p>
            <a:pPr lvl="1"/>
            <a:r>
              <a:rPr lang="zh-CN" altLang="zh-CN" dirty="0" smtClean="0"/>
              <a:t>在</a:t>
            </a:r>
            <a:r>
              <a:rPr lang="en-US" altLang="zh-CN" dirty="0"/>
              <a:t>MAC</a:t>
            </a:r>
            <a:r>
              <a:rPr lang="zh-CN" altLang="zh-CN" dirty="0"/>
              <a:t>层</a:t>
            </a:r>
            <a:r>
              <a:rPr lang="zh-CN" altLang="zh-CN" dirty="0" smtClean="0"/>
              <a:t>使用</a:t>
            </a:r>
            <a:r>
              <a:rPr lang="en-US" altLang="zh-CN" dirty="0" smtClean="0"/>
              <a:t> </a:t>
            </a:r>
            <a:r>
              <a:rPr lang="en-US" altLang="zh-CN" dirty="0" smtClean="0">
                <a:solidFill>
                  <a:srgbClr val="FF0000"/>
                </a:solidFill>
              </a:rPr>
              <a:t>CSMA/CA </a:t>
            </a:r>
            <a:r>
              <a:rPr lang="zh-CN" altLang="zh-CN" dirty="0" smtClean="0"/>
              <a:t>协议</a:t>
            </a:r>
            <a:endParaRPr lang="en-US" altLang="zh-CN" dirty="0" smtClean="0"/>
          </a:p>
          <a:p>
            <a:r>
              <a:rPr lang="zh-CN" altLang="zh-CN" dirty="0" smtClean="0"/>
              <a:t>凡使用</a:t>
            </a:r>
            <a:r>
              <a:rPr lang="en-US" altLang="zh-CN" dirty="0" smtClean="0"/>
              <a:t> 802.11 </a:t>
            </a:r>
            <a:r>
              <a:rPr lang="zh-CN" altLang="zh-CN" dirty="0" smtClean="0"/>
              <a:t>系列</a:t>
            </a:r>
            <a:r>
              <a:rPr lang="zh-CN" altLang="zh-CN" dirty="0"/>
              <a:t>协议的局域网又</a:t>
            </a:r>
            <a:r>
              <a:rPr lang="zh-CN" altLang="zh-CN" dirty="0" smtClean="0"/>
              <a:t>称为</a:t>
            </a:r>
            <a:r>
              <a:rPr lang="en-US" altLang="zh-CN" dirty="0" smtClean="0"/>
              <a:t> </a:t>
            </a:r>
            <a:r>
              <a:rPr lang="en-US" altLang="zh-CN" dirty="0" smtClean="0">
                <a:solidFill>
                  <a:srgbClr val="FF0000"/>
                </a:solidFill>
              </a:rPr>
              <a:t>Wi-Fi</a:t>
            </a:r>
            <a:r>
              <a:rPr lang="en-US" altLang="zh-CN" dirty="0" smtClean="0"/>
              <a:t> </a:t>
            </a:r>
            <a:r>
              <a:rPr lang="en-US" altLang="zh-CN" dirty="0"/>
              <a:t>(Wireless-Fidelity</a:t>
            </a:r>
            <a:r>
              <a:rPr lang="zh-CN" altLang="zh-CN" dirty="0"/>
              <a:t>，意思是</a:t>
            </a:r>
            <a:r>
              <a:rPr lang="zh-CN" altLang="zh-CN" dirty="0" smtClean="0"/>
              <a:t>“无线保真度”</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endParaRPr lang="zh-CN" altLang="en-US" dirty="0"/>
          </a:p>
        </p:txBody>
      </p:sp>
      <p:sp>
        <p:nvSpPr>
          <p:cNvPr id="384005" name="Rectangle 5"/>
          <p:cNvSpPr>
            <a:spLocks noChangeArrowheads="1"/>
          </p:cNvSpPr>
          <p:nvPr/>
        </p:nvSpPr>
        <p:spPr bwMode="auto">
          <a:xfrm>
            <a:off x="2570164" y="3864274"/>
            <a:ext cx="2487612" cy="555380"/>
          </a:xfrm>
          <a:prstGeom prst="rect">
            <a:avLst/>
          </a:prstGeom>
          <a:solidFill>
            <a:srgbClr val="CCECFF"/>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4006" name="Text Box 6"/>
          <p:cNvSpPr txBox="1">
            <a:spLocks noChangeArrowheads="1"/>
          </p:cNvSpPr>
          <p:nvPr/>
        </p:nvSpPr>
        <p:spPr bwMode="auto">
          <a:xfrm>
            <a:off x="3306763" y="3931682"/>
            <a:ext cx="103251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latin typeface="+mn-lt"/>
                <a:ea typeface="+mn-ea"/>
              </a:rPr>
              <a:t>物理层</a:t>
            </a:r>
            <a:endParaRPr lang="zh-CN" altLang="en-US" sz="2215" b="1">
              <a:solidFill>
                <a:srgbClr val="000099"/>
              </a:solidFill>
              <a:latin typeface="+mn-lt"/>
              <a:ea typeface="+mn-ea"/>
            </a:endParaRPr>
          </a:p>
        </p:txBody>
      </p:sp>
      <p:sp>
        <p:nvSpPr>
          <p:cNvPr id="384007" name="Rectangle 7"/>
          <p:cNvSpPr>
            <a:spLocks noChangeArrowheads="1"/>
          </p:cNvSpPr>
          <p:nvPr/>
        </p:nvSpPr>
        <p:spPr bwMode="auto">
          <a:xfrm>
            <a:off x="2570164" y="3200455"/>
            <a:ext cx="2487612" cy="555381"/>
          </a:xfrm>
          <a:prstGeom prst="rect">
            <a:avLst/>
          </a:prstGeom>
          <a:solidFill>
            <a:srgbClr val="CCECFF"/>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4008" name="Text Box 8"/>
          <p:cNvSpPr txBox="1">
            <a:spLocks noChangeArrowheads="1"/>
          </p:cNvSpPr>
          <p:nvPr/>
        </p:nvSpPr>
        <p:spPr bwMode="auto">
          <a:xfrm>
            <a:off x="3240089" y="3266397"/>
            <a:ext cx="118681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latin typeface="+mn-lt"/>
                <a:ea typeface="+mn-ea"/>
              </a:rPr>
              <a:t>MAC </a:t>
            </a:r>
            <a:r>
              <a:rPr lang="zh-CN" altLang="en-US" sz="2215" b="1">
                <a:solidFill>
                  <a:srgbClr val="000099"/>
                </a:solidFill>
                <a:latin typeface="+mn-lt"/>
                <a:ea typeface="+mn-ea"/>
              </a:rPr>
              <a:t>层</a:t>
            </a:r>
            <a:endParaRPr lang="zh-CN" altLang="en-US" sz="2215" b="1">
              <a:solidFill>
                <a:srgbClr val="000099"/>
              </a:solidFill>
              <a:latin typeface="+mn-lt"/>
              <a:ea typeface="+mn-ea"/>
            </a:endParaRPr>
          </a:p>
        </p:txBody>
      </p:sp>
      <p:sp>
        <p:nvSpPr>
          <p:cNvPr id="384009" name="Rectangle 9"/>
          <p:cNvSpPr>
            <a:spLocks noChangeArrowheads="1"/>
          </p:cNvSpPr>
          <p:nvPr/>
        </p:nvSpPr>
        <p:spPr bwMode="auto">
          <a:xfrm>
            <a:off x="2570164" y="2570340"/>
            <a:ext cx="2487612" cy="555381"/>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4010" name="Rectangle 10"/>
          <p:cNvSpPr>
            <a:spLocks noChangeArrowheads="1"/>
          </p:cNvSpPr>
          <p:nvPr/>
        </p:nvSpPr>
        <p:spPr bwMode="auto">
          <a:xfrm>
            <a:off x="2570164" y="1921174"/>
            <a:ext cx="2487612" cy="555380"/>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4011" name="Text Box 11"/>
          <p:cNvSpPr txBox="1">
            <a:spLocks noChangeArrowheads="1"/>
          </p:cNvSpPr>
          <p:nvPr/>
        </p:nvSpPr>
        <p:spPr bwMode="auto">
          <a:xfrm>
            <a:off x="3306763" y="2637748"/>
            <a:ext cx="103251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latin typeface="+mn-lt"/>
                <a:ea typeface="+mn-ea"/>
              </a:rPr>
              <a:t>网络层</a:t>
            </a:r>
            <a:endParaRPr lang="zh-CN" altLang="en-US" sz="2215" b="1">
              <a:solidFill>
                <a:srgbClr val="000099"/>
              </a:solidFill>
              <a:latin typeface="+mn-lt"/>
              <a:ea typeface="+mn-ea"/>
            </a:endParaRPr>
          </a:p>
        </p:txBody>
      </p:sp>
      <p:sp>
        <p:nvSpPr>
          <p:cNvPr id="384012" name="Text Box 12"/>
          <p:cNvSpPr txBox="1">
            <a:spLocks noChangeArrowheads="1"/>
          </p:cNvSpPr>
          <p:nvPr/>
        </p:nvSpPr>
        <p:spPr bwMode="auto">
          <a:xfrm>
            <a:off x="3306763" y="1988582"/>
            <a:ext cx="103251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dirty="0">
                <a:solidFill>
                  <a:srgbClr val="000099"/>
                </a:solidFill>
                <a:latin typeface="+mn-lt"/>
                <a:ea typeface="+mn-ea"/>
              </a:rPr>
              <a:t>应用层</a:t>
            </a:r>
            <a:endParaRPr lang="zh-CN" altLang="en-US" sz="2215" b="1" dirty="0">
              <a:solidFill>
                <a:srgbClr val="000099"/>
              </a:solidFill>
              <a:latin typeface="+mn-lt"/>
              <a:ea typeface="+mn-ea"/>
            </a:endParaRPr>
          </a:p>
        </p:txBody>
      </p:sp>
      <p:sp>
        <p:nvSpPr>
          <p:cNvPr id="384013" name="Line 13"/>
          <p:cNvSpPr>
            <a:spLocks noChangeShapeType="1"/>
          </p:cNvSpPr>
          <p:nvPr/>
        </p:nvSpPr>
        <p:spPr bwMode="auto">
          <a:xfrm>
            <a:off x="5146675" y="4421120"/>
            <a:ext cx="2301875" cy="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4014" name="Line 14"/>
          <p:cNvSpPr>
            <a:spLocks noChangeShapeType="1"/>
          </p:cNvSpPr>
          <p:nvPr/>
        </p:nvSpPr>
        <p:spPr bwMode="auto">
          <a:xfrm>
            <a:off x="5129214" y="3159424"/>
            <a:ext cx="2300287" cy="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4015" name="Line 15"/>
          <p:cNvSpPr>
            <a:spLocks noChangeShapeType="1"/>
          </p:cNvSpPr>
          <p:nvPr/>
        </p:nvSpPr>
        <p:spPr bwMode="auto">
          <a:xfrm>
            <a:off x="5146675" y="1894797"/>
            <a:ext cx="2301875" cy="0"/>
          </a:xfrm>
          <a:prstGeom prst="line">
            <a:avLst/>
          </a:prstGeom>
          <a:noFill/>
          <a:ln w="1905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4016" name="Line 16"/>
          <p:cNvSpPr>
            <a:spLocks noChangeShapeType="1"/>
          </p:cNvSpPr>
          <p:nvPr/>
        </p:nvSpPr>
        <p:spPr bwMode="auto">
          <a:xfrm>
            <a:off x="6253163" y="3125720"/>
            <a:ext cx="0" cy="129540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4017" name="Text Box 17"/>
          <p:cNvSpPr txBox="1">
            <a:spLocks noChangeArrowheads="1"/>
          </p:cNvSpPr>
          <p:nvPr/>
        </p:nvSpPr>
        <p:spPr bwMode="auto">
          <a:xfrm>
            <a:off x="5146676" y="3666447"/>
            <a:ext cx="2644775" cy="3644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latin typeface="+mn-lt"/>
                <a:ea typeface="+mn-ea"/>
              </a:rPr>
              <a:t>IEEE 802.15.4 </a:t>
            </a:r>
            <a:r>
              <a:rPr lang="zh-CN" altLang="en-US" sz="2215" b="1">
                <a:solidFill>
                  <a:srgbClr val="000099"/>
                </a:solidFill>
                <a:latin typeface="+mn-lt"/>
                <a:ea typeface="+mn-ea"/>
              </a:rPr>
              <a:t>定义</a:t>
            </a:r>
            <a:endParaRPr lang="zh-CN" altLang="en-US" sz="2215" b="1">
              <a:solidFill>
                <a:srgbClr val="000099"/>
              </a:solidFill>
              <a:latin typeface="+mn-lt"/>
              <a:ea typeface="+mn-ea"/>
            </a:endParaRPr>
          </a:p>
        </p:txBody>
      </p:sp>
      <p:sp>
        <p:nvSpPr>
          <p:cNvPr id="384018" name="Line 18"/>
          <p:cNvSpPr>
            <a:spLocks noChangeShapeType="1"/>
          </p:cNvSpPr>
          <p:nvPr/>
        </p:nvSpPr>
        <p:spPr bwMode="auto">
          <a:xfrm flipH="1">
            <a:off x="6253164" y="1903590"/>
            <a:ext cx="3175" cy="1222131"/>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4019" name="Text Box 19"/>
          <p:cNvSpPr txBox="1">
            <a:spLocks noChangeArrowheads="1"/>
          </p:cNvSpPr>
          <p:nvPr/>
        </p:nvSpPr>
        <p:spPr bwMode="auto">
          <a:xfrm>
            <a:off x="5253039" y="2335878"/>
            <a:ext cx="2333625" cy="3644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dirty="0" err="1">
                <a:solidFill>
                  <a:srgbClr val="000099"/>
                </a:solidFill>
                <a:latin typeface="+mn-lt"/>
                <a:ea typeface="+mn-ea"/>
              </a:rPr>
              <a:t>ZigBee</a:t>
            </a:r>
            <a:r>
              <a:rPr lang="en-US" altLang="zh-CN" sz="2215" b="1" dirty="0">
                <a:solidFill>
                  <a:srgbClr val="000099"/>
                </a:solidFill>
                <a:latin typeface="+mn-lt"/>
                <a:ea typeface="+mn-ea"/>
              </a:rPr>
              <a:t> </a:t>
            </a:r>
            <a:r>
              <a:rPr lang="zh-CN" altLang="en-US" sz="2215" b="1" dirty="0">
                <a:solidFill>
                  <a:srgbClr val="000099"/>
                </a:solidFill>
                <a:latin typeface="+mn-lt"/>
                <a:ea typeface="+mn-ea"/>
              </a:rPr>
              <a:t>联盟定义</a:t>
            </a:r>
            <a:endParaRPr lang="zh-CN" altLang="en-US" sz="2215" b="1" dirty="0">
              <a:solidFill>
                <a:srgbClr val="000099"/>
              </a:solidFill>
              <a:latin typeface="+mn-lt"/>
              <a:ea typeface="+mn-ea"/>
            </a:endParaRPr>
          </a:p>
        </p:txBody>
      </p:sp>
      <p:sp>
        <p:nvSpPr>
          <p:cNvPr id="384020" name="AutoShape 20"/>
          <p:cNvSpPr/>
          <p:nvPr/>
        </p:nvSpPr>
        <p:spPr bwMode="auto">
          <a:xfrm>
            <a:off x="2297113" y="1921175"/>
            <a:ext cx="182562" cy="2499946"/>
          </a:xfrm>
          <a:prstGeom prst="leftBrace">
            <a:avLst>
              <a:gd name="adj1" fmla="val 123624"/>
              <a:gd name="adj2" fmla="val 50000"/>
            </a:avLst>
          </a:prstGeom>
          <a:noFill/>
          <a:ln w="1905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4021" name="Text Box 21"/>
          <p:cNvSpPr txBox="1">
            <a:spLocks noChangeArrowheads="1"/>
          </p:cNvSpPr>
          <p:nvPr/>
        </p:nvSpPr>
        <p:spPr bwMode="auto">
          <a:xfrm>
            <a:off x="1112839" y="2731531"/>
            <a:ext cx="1122680" cy="7734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215" b="1">
                <a:solidFill>
                  <a:srgbClr val="000099"/>
                </a:solidFill>
                <a:latin typeface="+mn-lt"/>
                <a:ea typeface="+mn-ea"/>
              </a:rPr>
              <a:t>ZigBee</a:t>
            </a:r>
            <a:endParaRPr lang="en-US" altLang="zh-CN" sz="2215" b="1">
              <a:solidFill>
                <a:srgbClr val="000099"/>
              </a:solidFill>
              <a:latin typeface="+mn-lt"/>
              <a:ea typeface="+mn-ea"/>
            </a:endParaRPr>
          </a:p>
          <a:p>
            <a:pPr>
              <a:lnSpc>
                <a:spcPct val="90000"/>
              </a:lnSpc>
            </a:pPr>
            <a:r>
              <a:rPr lang="zh-CN" altLang="en-US" sz="2215" b="1">
                <a:solidFill>
                  <a:srgbClr val="000099"/>
                </a:solidFill>
                <a:latin typeface="+mn-lt"/>
                <a:ea typeface="+mn-ea"/>
              </a:rPr>
              <a:t>协议栈</a:t>
            </a:r>
            <a:endParaRPr lang="zh-CN" altLang="en-US" sz="2215" b="1">
              <a:solidFill>
                <a:srgbClr val="000099"/>
              </a:solidFill>
              <a:latin typeface="+mn-lt"/>
              <a:ea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endParaRPr lang="zh-CN" altLang="en-US" dirty="0"/>
          </a:p>
        </p:txBody>
      </p:sp>
      <p:sp>
        <p:nvSpPr>
          <p:cNvPr id="3" name="内容占位符 2"/>
          <p:cNvSpPr>
            <a:spLocks noGrp="1"/>
          </p:cNvSpPr>
          <p:nvPr>
            <p:ph idx="1"/>
          </p:nvPr>
        </p:nvSpPr>
        <p:spPr/>
        <p:txBody>
          <a:bodyPr/>
          <a:lstStyle/>
          <a:p>
            <a:r>
              <a:rPr lang="en-US" altLang="zh-CN" dirty="0"/>
              <a:t>IEEE 802.15.4</a:t>
            </a:r>
            <a:r>
              <a:rPr lang="zh-CN" altLang="zh-CN" dirty="0">
                <a:solidFill>
                  <a:srgbClr val="FF0000"/>
                </a:solidFill>
              </a:rPr>
              <a:t>物理层</a:t>
            </a:r>
            <a:r>
              <a:rPr lang="zh-CN" altLang="zh-CN" dirty="0"/>
              <a:t>使用的三个</a:t>
            </a:r>
            <a:r>
              <a:rPr lang="zh-CN" altLang="zh-CN" dirty="0" smtClean="0"/>
              <a:t>频段</a:t>
            </a:r>
            <a:endParaRPr lang="en-US" altLang="zh-CN" dirty="0" smtClean="0"/>
          </a:p>
          <a:p>
            <a:endParaRPr lang="en-US" altLang="zh-CN" dirty="0"/>
          </a:p>
          <a:p>
            <a:endParaRPr lang="en-US" altLang="zh-CN" dirty="0" smtClean="0"/>
          </a:p>
          <a:p>
            <a:endParaRPr lang="en-US" altLang="zh-CN" dirty="0"/>
          </a:p>
          <a:p>
            <a:r>
              <a:rPr lang="zh-CN" altLang="zh-CN" dirty="0"/>
              <a:t>在</a:t>
            </a:r>
            <a:r>
              <a:rPr lang="en-US" altLang="zh-CN" dirty="0">
                <a:solidFill>
                  <a:srgbClr val="FF0000"/>
                </a:solidFill>
              </a:rPr>
              <a:t>MAC</a:t>
            </a:r>
            <a:r>
              <a:rPr lang="zh-CN" altLang="zh-CN" dirty="0">
                <a:solidFill>
                  <a:srgbClr val="FF0000"/>
                </a:solidFill>
              </a:rPr>
              <a:t>层，</a:t>
            </a:r>
            <a:r>
              <a:rPr lang="zh-CN" altLang="zh-CN" dirty="0"/>
              <a:t>主要沿用</a:t>
            </a:r>
            <a:r>
              <a:rPr lang="en-US" altLang="zh-CN" dirty="0"/>
              <a:t>802.11</a:t>
            </a:r>
            <a:r>
              <a:rPr lang="zh-CN" altLang="zh-CN" dirty="0"/>
              <a:t>无线局域网标准的</a:t>
            </a:r>
            <a:r>
              <a:rPr lang="en-US" altLang="zh-CN" dirty="0"/>
              <a:t>CSMA/CA</a:t>
            </a:r>
            <a:r>
              <a:rPr lang="zh-CN" altLang="zh-CN" dirty="0"/>
              <a:t>协议</a:t>
            </a:r>
            <a:r>
              <a:rPr lang="zh-CN" altLang="zh-CN" dirty="0" smtClean="0"/>
              <a:t>。</a:t>
            </a:r>
            <a:endParaRPr lang="en-US" altLang="zh-CN" dirty="0" smtClean="0"/>
          </a:p>
          <a:p>
            <a:r>
              <a:rPr lang="zh-CN" altLang="zh-CN" dirty="0"/>
              <a:t>在</a:t>
            </a:r>
            <a:r>
              <a:rPr lang="zh-CN" altLang="zh-CN" dirty="0">
                <a:solidFill>
                  <a:srgbClr val="FF0000"/>
                </a:solidFill>
              </a:rPr>
              <a:t>网络层，</a:t>
            </a:r>
            <a:r>
              <a:rPr lang="en-US" altLang="zh-CN" dirty="0" err="1"/>
              <a:t>ZigBee</a:t>
            </a:r>
            <a:r>
              <a:rPr lang="zh-CN" altLang="zh-CN" dirty="0"/>
              <a:t>可采用</a:t>
            </a:r>
            <a:r>
              <a:rPr lang="zh-CN" altLang="zh-CN" dirty="0">
                <a:solidFill>
                  <a:srgbClr val="0000FF"/>
                </a:solidFill>
              </a:rPr>
              <a:t>星形</a:t>
            </a:r>
            <a:r>
              <a:rPr lang="zh-CN" altLang="zh-CN" dirty="0"/>
              <a:t>和</a:t>
            </a:r>
            <a:r>
              <a:rPr lang="zh-CN" altLang="zh-CN" dirty="0">
                <a:solidFill>
                  <a:srgbClr val="0000FF"/>
                </a:solidFill>
              </a:rPr>
              <a:t>网状</a:t>
            </a:r>
            <a:r>
              <a:rPr lang="zh-CN" altLang="zh-CN" dirty="0"/>
              <a:t>拓扑，或两者的</a:t>
            </a:r>
            <a:r>
              <a:rPr lang="zh-CN" altLang="zh-CN" dirty="0" smtClean="0"/>
              <a:t>组合</a:t>
            </a:r>
            <a:r>
              <a:rPr lang="zh-CN" altLang="en-US" dirty="0" smtClean="0"/>
              <a:t>。</a:t>
            </a:r>
            <a:endParaRPr lang="zh-CN" altLang="en-US" dirty="0"/>
          </a:p>
        </p:txBody>
      </p:sp>
      <p:graphicFrame>
        <p:nvGraphicFramePr>
          <p:cNvPr id="2" name="表格 1"/>
          <p:cNvGraphicFramePr>
            <a:graphicFrameLocks noGrp="1"/>
          </p:cNvGraphicFramePr>
          <p:nvPr/>
        </p:nvGraphicFramePr>
        <p:xfrm>
          <a:off x="783271" y="2096224"/>
          <a:ext cx="7577455" cy="1592580"/>
        </p:xfrm>
        <a:graphic>
          <a:graphicData uri="http://schemas.openxmlformats.org/drawingml/2006/table">
            <a:tbl>
              <a:tblPr firstRow="1" firstCol="1" lastRow="1" lastCol="1" bandRow="1" bandCol="1">
                <a:tableStyleId>{5C22544A-7EE6-4342-B048-85BDC9FD1C3A}</a:tableStyleId>
              </a:tblPr>
              <a:tblGrid>
                <a:gridCol w="3120390"/>
                <a:gridCol w="2377440"/>
                <a:gridCol w="2079625"/>
              </a:tblGrid>
              <a:tr h="398145">
                <a:tc>
                  <a:txBody>
                    <a:bodyPr/>
                    <a:lstStyle/>
                    <a:p>
                      <a:pPr algn="ctr">
                        <a:lnSpc>
                          <a:spcPct val="100000"/>
                        </a:lnSpc>
                        <a:spcAft>
                          <a:spcPts val="0"/>
                        </a:spcAft>
                        <a:tabLst>
                          <a:tab pos="1752600" algn="l"/>
                        </a:tabLst>
                      </a:pPr>
                      <a:r>
                        <a:rPr lang="zh-CN" sz="2215" b="1" dirty="0">
                          <a:solidFill>
                            <a:schemeClr val="tx1"/>
                          </a:solidFill>
                          <a:effectLst/>
                          <a:latin typeface="+mn-lt"/>
                          <a:ea typeface="+mn-ea"/>
                        </a:rPr>
                        <a:t>频段</a:t>
                      </a:r>
                      <a:endParaRPr lang="zh-CN" sz="2215" b="1" dirty="0">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215" b="1" dirty="0">
                          <a:solidFill>
                            <a:schemeClr val="tx1"/>
                          </a:solidFill>
                          <a:effectLst/>
                          <a:latin typeface="+mn-lt"/>
                          <a:ea typeface="+mn-ea"/>
                        </a:rPr>
                        <a:t>数据率</a:t>
                      </a:r>
                      <a:endParaRPr lang="zh-CN" sz="221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215" b="1" dirty="0">
                          <a:solidFill>
                            <a:schemeClr val="tx1"/>
                          </a:solidFill>
                          <a:effectLst/>
                          <a:latin typeface="+mn-lt"/>
                          <a:ea typeface="+mn-ea"/>
                        </a:rPr>
                        <a:t>信道数</a:t>
                      </a:r>
                      <a:endParaRPr lang="zh-CN" sz="221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398145">
                <a:tc>
                  <a:txBody>
                    <a:bodyPr/>
                    <a:lstStyle/>
                    <a:p>
                      <a:pPr algn="ctr">
                        <a:lnSpc>
                          <a:spcPct val="100000"/>
                        </a:lnSpc>
                        <a:spcAft>
                          <a:spcPts val="0"/>
                        </a:spcAft>
                        <a:tabLst>
                          <a:tab pos="1752600" algn="l"/>
                        </a:tabLst>
                      </a:pPr>
                      <a:r>
                        <a:rPr lang="en-US" sz="2215" b="1">
                          <a:solidFill>
                            <a:schemeClr val="tx1"/>
                          </a:solidFill>
                          <a:effectLst/>
                          <a:latin typeface="+mn-lt"/>
                          <a:ea typeface="+mn-ea"/>
                        </a:rPr>
                        <a:t>2.4 GHz</a:t>
                      </a:r>
                      <a:r>
                        <a:rPr lang="zh-CN" sz="2215" b="1">
                          <a:solidFill>
                            <a:schemeClr val="tx1"/>
                          </a:solidFill>
                          <a:effectLst/>
                          <a:latin typeface="+mn-lt"/>
                          <a:ea typeface="+mn-ea"/>
                        </a:rPr>
                        <a:t>（全球）</a:t>
                      </a:r>
                      <a:endParaRPr lang="zh-CN" sz="2215" b="1">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215" b="1">
                          <a:solidFill>
                            <a:schemeClr val="tx1"/>
                          </a:solidFill>
                          <a:effectLst/>
                          <a:latin typeface="+mn-lt"/>
                          <a:ea typeface="+mn-ea"/>
                        </a:rPr>
                        <a:t>250 kbit/s</a:t>
                      </a:r>
                      <a:endParaRPr lang="zh-CN" sz="221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215" b="1">
                          <a:solidFill>
                            <a:schemeClr val="tx1"/>
                          </a:solidFill>
                          <a:effectLst/>
                          <a:latin typeface="+mn-lt"/>
                          <a:ea typeface="+mn-ea"/>
                        </a:rPr>
                        <a:t>16</a:t>
                      </a:r>
                      <a:endParaRPr lang="zh-CN" sz="221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8145">
                <a:tc>
                  <a:txBody>
                    <a:bodyPr/>
                    <a:lstStyle/>
                    <a:p>
                      <a:pPr algn="ctr">
                        <a:lnSpc>
                          <a:spcPct val="100000"/>
                        </a:lnSpc>
                        <a:spcAft>
                          <a:spcPts val="0"/>
                        </a:spcAft>
                        <a:tabLst>
                          <a:tab pos="1752600" algn="l"/>
                        </a:tabLst>
                      </a:pPr>
                      <a:r>
                        <a:rPr lang="en-US" sz="2215" b="1">
                          <a:solidFill>
                            <a:schemeClr val="tx1"/>
                          </a:solidFill>
                          <a:effectLst/>
                          <a:latin typeface="+mn-lt"/>
                          <a:ea typeface="+mn-ea"/>
                        </a:rPr>
                        <a:t>915 MHz</a:t>
                      </a:r>
                      <a:r>
                        <a:rPr lang="zh-CN" sz="2215" b="1">
                          <a:solidFill>
                            <a:schemeClr val="tx1"/>
                          </a:solidFill>
                          <a:effectLst/>
                          <a:latin typeface="+mn-lt"/>
                          <a:ea typeface="+mn-ea"/>
                        </a:rPr>
                        <a:t>（美国）</a:t>
                      </a:r>
                      <a:endParaRPr lang="zh-CN" sz="2215" b="1">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215" b="1">
                          <a:solidFill>
                            <a:schemeClr val="tx1"/>
                          </a:solidFill>
                          <a:effectLst/>
                          <a:latin typeface="+mn-lt"/>
                          <a:ea typeface="+mn-ea"/>
                        </a:rPr>
                        <a:t>40 kbit/s</a:t>
                      </a:r>
                      <a:endParaRPr lang="zh-CN" sz="221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215" b="1">
                          <a:solidFill>
                            <a:schemeClr val="tx1"/>
                          </a:solidFill>
                          <a:effectLst/>
                          <a:latin typeface="+mn-lt"/>
                          <a:ea typeface="+mn-ea"/>
                        </a:rPr>
                        <a:t>10</a:t>
                      </a:r>
                      <a:endParaRPr lang="zh-CN" sz="221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8145">
                <a:tc>
                  <a:txBody>
                    <a:bodyPr/>
                    <a:lstStyle/>
                    <a:p>
                      <a:pPr algn="ctr">
                        <a:lnSpc>
                          <a:spcPct val="100000"/>
                        </a:lnSpc>
                        <a:spcAft>
                          <a:spcPts val="0"/>
                        </a:spcAft>
                        <a:tabLst>
                          <a:tab pos="1752600" algn="l"/>
                        </a:tabLst>
                      </a:pPr>
                      <a:r>
                        <a:rPr lang="en-US" sz="2215" b="1">
                          <a:solidFill>
                            <a:schemeClr val="tx1"/>
                          </a:solidFill>
                          <a:effectLst/>
                          <a:latin typeface="+mn-lt"/>
                          <a:ea typeface="+mn-ea"/>
                        </a:rPr>
                        <a:t>868 MHz</a:t>
                      </a:r>
                      <a:r>
                        <a:rPr lang="zh-CN" sz="2215" b="1">
                          <a:solidFill>
                            <a:schemeClr val="tx1"/>
                          </a:solidFill>
                          <a:effectLst/>
                          <a:latin typeface="+mn-lt"/>
                          <a:ea typeface="+mn-ea"/>
                        </a:rPr>
                        <a:t>（欧洲）</a:t>
                      </a:r>
                      <a:endParaRPr lang="zh-CN" sz="2215" b="1">
                        <a:solidFill>
                          <a:schemeClr val="tx1"/>
                        </a:solidFill>
                        <a:effectLst/>
                        <a:latin typeface="+mn-lt"/>
                        <a:ea typeface="+mn-ea"/>
                      </a:endParaRPr>
                    </a:p>
                  </a:txBody>
                  <a:tcPr marL="63304" marR="63304"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215" b="1">
                          <a:solidFill>
                            <a:schemeClr val="tx1"/>
                          </a:solidFill>
                          <a:effectLst/>
                          <a:latin typeface="+mn-lt"/>
                          <a:ea typeface="+mn-ea"/>
                        </a:rPr>
                        <a:t>20 kbit/s</a:t>
                      </a:r>
                      <a:endParaRPr lang="zh-CN" sz="2215" b="1">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215" b="1" dirty="0">
                          <a:solidFill>
                            <a:schemeClr val="tx1"/>
                          </a:solidFill>
                          <a:effectLst/>
                          <a:latin typeface="+mn-lt"/>
                          <a:ea typeface="+mn-ea"/>
                        </a:rPr>
                        <a:t>1</a:t>
                      </a:r>
                      <a:endParaRPr lang="zh-CN" sz="2215" b="1" dirty="0">
                        <a:solidFill>
                          <a:schemeClr val="tx1"/>
                        </a:solidFill>
                        <a:effectLst/>
                        <a:latin typeface="+mn-lt"/>
                        <a:ea typeface="+mn-ea"/>
                      </a:endParaRPr>
                    </a:p>
                  </a:txBody>
                  <a:tcPr marL="63304" marR="63304"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a:xfrm>
            <a:off x="457200" y="1367155"/>
            <a:ext cx="8229600" cy="4525963"/>
          </a:xfrm>
        </p:spPr>
        <p:txBody>
          <a:bodyPr/>
          <a:lstStyle/>
          <a:p>
            <a:r>
              <a:rPr lang="zh-CN" altLang="zh-CN" sz="2800" dirty="0"/>
              <a:t>一个</a:t>
            </a:r>
            <a:r>
              <a:rPr lang="en-US" altLang="zh-CN" sz="2800" dirty="0" err="1"/>
              <a:t>ZigBee</a:t>
            </a:r>
            <a:r>
              <a:rPr lang="zh-CN" altLang="zh-CN" sz="2800" dirty="0"/>
              <a:t>网络最多可以有</a:t>
            </a:r>
            <a:r>
              <a:rPr lang="en-US" altLang="zh-CN" sz="2800" dirty="0"/>
              <a:t>255</a:t>
            </a:r>
            <a:r>
              <a:rPr lang="zh-CN" altLang="zh-CN" sz="2800" dirty="0"/>
              <a:t>个结点</a:t>
            </a:r>
            <a:r>
              <a:rPr lang="zh-CN" altLang="zh-CN" sz="2800" dirty="0" smtClean="0"/>
              <a:t>。</a:t>
            </a:r>
            <a:endParaRPr lang="en-US" altLang="zh-CN" sz="2800" dirty="0" smtClean="0"/>
          </a:p>
          <a:p>
            <a:r>
              <a:rPr lang="en-US" altLang="zh-CN" sz="2800" dirty="0" err="1" smtClean="0"/>
              <a:t>ZigBee</a:t>
            </a:r>
            <a:r>
              <a:rPr lang="zh-CN" altLang="zh-CN" sz="2800" dirty="0"/>
              <a:t>的结点按功能的强弱可划分为两大</a:t>
            </a:r>
            <a:r>
              <a:rPr lang="zh-CN" altLang="zh-CN" sz="2800" dirty="0" smtClean="0"/>
              <a:t>类</a:t>
            </a:r>
            <a:r>
              <a:rPr lang="zh-CN" altLang="en-US" sz="2800" dirty="0" smtClean="0"/>
              <a:t>：</a:t>
            </a:r>
            <a:endParaRPr lang="en-US" altLang="zh-CN" dirty="0" smtClean="0"/>
          </a:p>
          <a:p>
            <a:pPr lvl="1"/>
            <a:r>
              <a:rPr lang="zh-CN" altLang="zh-CN" dirty="0" smtClean="0">
                <a:solidFill>
                  <a:srgbClr val="FF0000"/>
                </a:solidFill>
              </a:rPr>
              <a:t>全</a:t>
            </a:r>
            <a:r>
              <a:rPr lang="zh-CN" altLang="zh-CN" dirty="0">
                <a:solidFill>
                  <a:srgbClr val="FF0000"/>
                </a:solidFill>
              </a:rPr>
              <a:t>功能设备</a:t>
            </a:r>
            <a:r>
              <a:rPr lang="en-US" altLang="zh-CN" dirty="0"/>
              <a:t>FFD (Full-Function Device</a:t>
            </a:r>
            <a:r>
              <a:rPr lang="en-US" altLang="zh-CN" dirty="0" smtClean="0"/>
              <a:t>)</a:t>
            </a:r>
            <a:r>
              <a:rPr lang="en-US" altLang="zh-CN" dirty="0"/>
              <a:t> </a:t>
            </a:r>
            <a:endParaRPr lang="en-US" altLang="zh-CN" dirty="0" smtClean="0"/>
          </a:p>
          <a:p>
            <a:pPr lvl="2"/>
            <a:r>
              <a:rPr lang="zh-CN" altLang="zh-CN" dirty="0" smtClean="0"/>
              <a:t>具备</a:t>
            </a:r>
            <a:r>
              <a:rPr lang="zh-CN" altLang="zh-CN" dirty="0"/>
              <a:t>控制器（</a:t>
            </a:r>
            <a:r>
              <a:rPr lang="en-US" altLang="zh-CN" dirty="0"/>
              <a:t>Controller</a:t>
            </a:r>
            <a:r>
              <a:rPr lang="zh-CN" altLang="zh-CN" dirty="0"/>
              <a:t>）的功能，能够提供数据</a:t>
            </a:r>
            <a:r>
              <a:rPr lang="zh-CN" altLang="zh-CN" dirty="0" smtClean="0"/>
              <a:t>交换</a:t>
            </a:r>
            <a:r>
              <a:rPr lang="zh-CN" altLang="en-US" dirty="0" smtClean="0"/>
              <a:t>。</a:t>
            </a:r>
            <a:endParaRPr lang="en-US" altLang="zh-CN" dirty="0" smtClean="0"/>
          </a:p>
          <a:p>
            <a:pPr lvl="2"/>
            <a:r>
              <a:rPr lang="zh-CN" altLang="zh-CN" dirty="0" smtClean="0"/>
              <a:t>是</a:t>
            </a:r>
            <a:r>
              <a:rPr lang="en-US" altLang="zh-CN" dirty="0" err="1"/>
              <a:t>ZigBee</a:t>
            </a:r>
            <a:r>
              <a:rPr lang="zh-CN" altLang="zh-CN" dirty="0"/>
              <a:t>网络中的路由器。</a:t>
            </a:r>
            <a:endParaRPr lang="en-US" altLang="zh-CN" dirty="0" smtClean="0"/>
          </a:p>
          <a:p>
            <a:pPr lvl="1"/>
            <a:r>
              <a:rPr lang="zh-CN" altLang="zh-CN" dirty="0" smtClean="0">
                <a:solidFill>
                  <a:srgbClr val="FF0000"/>
                </a:solidFill>
              </a:rPr>
              <a:t>精简</a:t>
            </a:r>
            <a:r>
              <a:rPr lang="zh-CN" altLang="zh-CN" dirty="0">
                <a:solidFill>
                  <a:srgbClr val="FF0000"/>
                </a:solidFill>
              </a:rPr>
              <a:t>功能设备</a:t>
            </a:r>
            <a:r>
              <a:rPr lang="en-US" altLang="zh-CN" dirty="0"/>
              <a:t>RFD (Reduced-Function </a:t>
            </a:r>
            <a:r>
              <a:rPr lang="en-US" altLang="zh-CN" dirty="0" smtClean="0"/>
              <a:t>Device) </a:t>
            </a:r>
            <a:endParaRPr lang="en-US" altLang="zh-CN" dirty="0" smtClean="0"/>
          </a:p>
          <a:p>
            <a:pPr lvl="2"/>
            <a:r>
              <a:rPr lang="zh-CN" altLang="en-US" dirty="0" smtClean="0"/>
              <a:t>是</a:t>
            </a:r>
            <a:r>
              <a:rPr lang="en-US" altLang="zh-CN" dirty="0" err="1" smtClean="0"/>
              <a:t>ZigBee</a:t>
            </a:r>
            <a:r>
              <a:rPr lang="zh-CN" altLang="zh-CN" dirty="0"/>
              <a:t>网络中数量最多的端</a:t>
            </a:r>
            <a:r>
              <a:rPr lang="zh-CN" altLang="zh-CN" dirty="0" smtClean="0"/>
              <a:t>设备</a:t>
            </a:r>
            <a:r>
              <a:rPr lang="zh-CN" altLang="en-US" dirty="0" smtClean="0"/>
              <a:t>。</a:t>
            </a:r>
            <a:endParaRPr lang="en-US" altLang="zh-CN" dirty="0" smtClean="0"/>
          </a:p>
          <a:p>
            <a:pPr lvl="2"/>
            <a:r>
              <a:rPr lang="zh-CN" altLang="zh-CN" dirty="0" smtClean="0"/>
              <a:t>电路</a:t>
            </a:r>
            <a:r>
              <a:rPr lang="zh-CN" altLang="zh-CN" dirty="0"/>
              <a:t>简单，存储容量较小，因而成本较低</a:t>
            </a:r>
            <a:r>
              <a:rPr lang="zh-CN" altLang="zh-CN" dirty="0" smtClean="0"/>
              <a:t>。</a:t>
            </a:r>
            <a:endParaRPr lang="en-US" altLang="zh-CN" dirty="0" smtClean="0"/>
          </a:p>
          <a:p>
            <a:pPr lvl="2"/>
            <a:r>
              <a:rPr lang="en-US" altLang="zh-CN" dirty="0" smtClean="0"/>
              <a:t>RFD</a:t>
            </a:r>
            <a:r>
              <a:rPr lang="zh-CN" altLang="zh-CN" dirty="0"/>
              <a:t>结点只能与处在该星形网中心的</a:t>
            </a:r>
            <a:r>
              <a:rPr lang="en-US" altLang="zh-CN" dirty="0"/>
              <a:t>FFD</a:t>
            </a:r>
            <a:r>
              <a:rPr lang="zh-CN" altLang="zh-CN" dirty="0"/>
              <a:t>结点交换数据</a:t>
            </a:r>
            <a:r>
              <a:rPr lang="zh-CN" altLang="zh-CN" dirty="0" smtClean="0"/>
              <a:t>。</a:t>
            </a:r>
            <a:endParaRPr lang="zh-CN" altLang="zh-CN" dirty="0"/>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p:txBody>
          <a:bodyPr/>
          <a:lstStyle/>
          <a:p>
            <a:r>
              <a:rPr lang="zh-CN" altLang="zh-CN" dirty="0" smtClean="0"/>
              <a:t>在</a:t>
            </a:r>
            <a:r>
              <a:rPr lang="zh-CN" altLang="zh-CN" dirty="0"/>
              <a:t>一个</a:t>
            </a:r>
            <a:r>
              <a:rPr lang="en-US" altLang="zh-CN" dirty="0" err="1"/>
              <a:t>ZigBee</a:t>
            </a:r>
            <a:r>
              <a:rPr lang="zh-CN" altLang="zh-CN" dirty="0"/>
              <a:t>网络中有一个</a:t>
            </a:r>
            <a:r>
              <a:rPr lang="en-US" altLang="zh-CN" dirty="0"/>
              <a:t>FFD</a:t>
            </a:r>
            <a:r>
              <a:rPr lang="zh-CN" altLang="zh-CN" dirty="0"/>
              <a:t>充当该网络的协调器</a:t>
            </a:r>
            <a:r>
              <a:rPr lang="en-US" altLang="zh-CN" dirty="0"/>
              <a:t>(coordinator)</a:t>
            </a:r>
            <a:r>
              <a:rPr lang="zh-CN" altLang="zh-CN" dirty="0" smtClean="0"/>
              <a:t>。</a:t>
            </a:r>
            <a:endParaRPr lang="en-US" altLang="zh-CN" dirty="0" smtClean="0"/>
          </a:p>
          <a:p>
            <a:r>
              <a:rPr lang="zh-CN" altLang="zh-CN" dirty="0" smtClean="0"/>
              <a:t>协调器</a:t>
            </a:r>
            <a:r>
              <a:rPr lang="zh-CN" altLang="zh-CN" dirty="0"/>
              <a:t>负责维护整个</a:t>
            </a:r>
            <a:r>
              <a:rPr lang="en-US" altLang="zh-CN" dirty="0" err="1"/>
              <a:t>ZigBee</a:t>
            </a:r>
            <a:r>
              <a:rPr lang="zh-CN" altLang="zh-CN" dirty="0"/>
              <a:t>网络的结点信息，同时还可以与其他</a:t>
            </a:r>
            <a:r>
              <a:rPr lang="en-US" altLang="zh-CN" dirty="0" err="1"/>
              <a:t>ZigBee</a:t>
            </a:r>
            <a:r>
              <a:rPr lang="zh-CN" altLang="zh-CN" dirty="0"/>
              <a:t>网络的协调器交换数据</a:t>
            </a:r>
            <a:r>
              <a:rPr lang="zh-CN" altLang="zh-CN" dirty="0" smtClean="0"/>
              <a:t>。</a:t>
            </a:r>
            <a:endParaRPr lang="en-US" altLang="zh-CN" dirty="0" smtClean="0"/>
          </a:p>
          <a:p>
            <a:r>
              <a:rPr lang="zh-CN" altLang="zh-CN" dirty="0" smtClean="0"/>
              <a:t>通过</a:t>
            </a:r>
            <a:r>
              <a:rPr lang="zh-CN" altLang="zh-CN" dirty="0"/>
              <a:t>各网络协调器的相互通信，可以得到覆盖更大范围、超过</a:t>
            </a:r>
            <a:r>
              <a:rPr lang="en-US" altLang="zh-CN" dirty="0"/>
              <a:t>65000</a:t>
            </a:r>
            <a:r>
              <a:rPr lang="zh-CN" altLang="zh-CN" dirty="0"/>
              <a:t>个结点的</a:t>
            </a:r>
            <a:r>
              <a:rPr lang="en-US" altLang="zh-CN" dirty="0" err="1"/>
              <a:t>ZigBee</a:t>
            </a:r>
            <a:r>
              <a:rPr lang="zh-CN" altLang="zh-CN" dirty="0"/>
              <a:t>网络。</a:t>
            </a:r>
            <a:endParaRPr lang="zh-CN" altLang="zh-CN" dirty="0"/>
          </a:p>
          <a:p>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386053" name="Oval 5"/>
          <p:cNvSpPr>
            <a:spLocks noChangeArrowheads="1"/>
          </p:cNvSpPr>
          <p:nvPr/>
        </p:nvSpPr>
        <p:spPr bwMode="auto">
          <a:xfrm>
            <a:off x="2226515" y="2826153"/>
            <a:ext cx="201613" cy="189035"/>
          </a:xfrm>
          <a:prstGeom prst="ellipse">
            <a:avLst/>
          </a:prstGeom>
          <a:solidFill>
            <a:schemeClr val="hlink"/>
          </a:solidFill>
          <a:ln w="9525" algn="ctr">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6054" name="Oval 6"/>
          <p:cNvSpPr>
            <a:spLocks noChangeArrowheads="1"/>
          </p:cNvSpPr>
          <p:nvPr/>
        </p:nvSpPr>
        <p:spPr bwMode="auto">
          <a:xfrm>
            <a:off x="8355853" y="5569354"/>
            <a:ext cx="201612" cy="190500"/>
          </a:xfrm>
          <a:prstGeom prst="ellipse">
            <a:avLst/>
          </a:prstGeom>
          <a:solidFill>
            <a:schemeClr val="hlink"/>
          </a:solidFill>
          <a:ln w="9525" algn="ctr">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6055" name="Oval 7"/>
          <p:cNvSpPr>
            <a:spLocks noChangeArrowheads="1"/>
          </p:cNvSpPr>
          <p:nvPr/>
        </p:nvSpPr>
        <p:spPr bwMode="auto">
          <a:xfrm>
            <a:off x="6446090" y="5378854"/>
            <a:ext cx="201613" cy="190500"/>
          </a:xfrm>
          <a:prstGeom prst="ellipse">
            <a:avLst/>
          </a:prstGeom>
          <a:solidFill>
            <a:schemeClr val="hlink"/>
          </a:solidFill>
          <a:ln w="9525" algn="ctr">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6056" name="Oval 8"/>
          <p:cNvSpPr>
            <a:spLocks noChangeArrowheads="1"/>
          </p:cNvSpPr>
          <p:nvPr/>
        </p:nvSpPr>
        <p:spPr bwMode="auto">
          <a:xfrm>
            <a:off x="8657478" y="4433682"/>
            <a:ext cx="201612" cy="190500"/>
          </a:xfrm>
          <a:prstGeom prst="ellipse">
            <a:avLst/>
          </a:prstGeom>
          <a:solidFill>
            <a:schemeClr val="hlink"/>
          </a:solidFill>
          <a:ln w="9525" algn="ctr">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6057" name="Oval 9"/>
          <p:cNvSpPr>
            <a:spLocks noChangeArrowheads="1"/>
          </p:cNvSpPr>
          <p:nvPr/>
        </p:nvSpPr>
        <p:spPr bwMode="auto">
          <a:xfrm>
            <a:off x="7352552" y="4054146"/>
            <a:ext cx="201612" cy="190500"/>
          </a:xfrm>
          <a:prstGeom prst="ellipse">
            <a:avLst/>
          </a:prstGeom>
          <a:solidFill>
            <a:schemeClr val="hlink"/>
          </a:solidFill>
          <a:ln w="9525" algn="ctr">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6058" name="Oval 10"/>
          <p:cNvSpPr>
            <a:spLocks noChangeArrowheads="1"/>
          </p:cNvSpPr>
          <p:nvPr/>
        </p:nvSpPr>
        <p:spPr bwMode="auto">
          <a:xfrm>
            <a:off x="918414" y="3013723"/>
            <a:ext cx="203200" cy="190500"/>
          </a:xfrm>
          <a:prstGeom prst="ellipse">
            <a:avLst/>
          </a:prstGeom>
          <a:solidFill>
            <a:schemeClr val="hlink"/>
          </a:solidFill>
          <a:ln w="9525">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6059" name="Oval 11"/>
          <p:cNvSpPr>
            <a:spLocks noChangeArrowheads="1"/>
          </p:cNvSpPr>
          <p:nvPr/>
        </p:nvSpPr>
        <p:spPr bwMode="auto">
          <a:xfrm>
            <a:off x="716802" y="3960362"/>
            <a:ext cx="201612" cy="190500"/>
          </a:xfrm>
          <a:prstGeom prst="ellipse">
            <a:avLst/>
          </a:prstGeom>
          <a:solidFill>
            <a:schemeClr val="hlink"/>
          </a:solidFill>
          <a:ln w="9525" algn="ctr">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6060" name="Oval 12"/>
          <p:cNvSpPr>
            <a:spLocks noChangeArrowheads="1"/>
          </p:cNvSpPr>
          <p:nvPr/>
        </p:nvSpPr>
        <p:spPr bwMode="auto">
          <a:xfrm>
            <a:off x="1623265" y="4717966"/>
            <a:ext cx="201613" cy="190500"/>
          </a:xfrm>
          <a:prstGeom prst="ellipse">
            <a:avLst/>
          </a:prstGeom>
          <a:solidFill>
            <a:schemeClr val="hlink"/>
          </a:solidFill>
          <a:ln w="9525" algn="ctr">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6061" name="Oval 13"/>
          <p:cNvSpPr>
            <a:spLocks noChangeArrowheads="1"/>
          </p:cNvSpPr>
          <p:nvPr/>
        </p:nvSpPr>
        <p:spPr bwMode="auto">
          <a:xfrm>
            <a:off x="3333003" y="3866577"/>
            <a:ext cx="201612" cy="190500"/>
          </a:xfrm>
          <a:prstGeom prst="ellipse">
            <a:avLst/>
          </a:prstGeom>
          <a:solidFill>
            <a:schemeClr val="hlink"/>
          </a:solidFill>
          <a:ln w="9525" algn="ctr">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386062" name="Oval 14"/>
          <p:cNvSpPr>
            <a:spLocks noChangeArrowheads="1"/>
          </p:cNvSpPr>
          <p:nvPr/>
        </p:nvSpPr>
        <p:spPr bwMode="auto">
          <a:xfrm>
            <a:off x="1823290" y="3583758"/>
            <a:ext cx="904875" cy="379534"/>
          </a:xfrm>
          <a:prstGeom prst="ellipse">
            <a:avLst/>
          </a:prstGeom>
          <a:solidFill>
            <a:srgbClr val="CCECFF"/>
          </a:solidFill>
          <a:ln w="9525" algn="ctr">
            <a:solidFill>
              <a:schemeClr val="folHlink"/>
            </a:solidFill>
            <a:round/>
          </a:ln>
          <a:effectLst>
            <a:outerShdw dist="35921" dir="2700000" algn="ctr" rotWithShape="0">
              <a:schemeClr val="bg2"/>
            </a:outerShdw>
          </a:effectLst>
        </p:spPr>
        <p:txBody>
          <a:bodyPr wrap="none" anchor="ctr"/>
          <a:lstStyle/>
          <a:p>
            <a:pPr algn="ctr"/>
            <a:r>
              <a:rPr lang="en-US" altLang="zh-CN" sz="2215" b="1">
                <a:solidFill>
                  <a:srgbClr val="000099"/>
                </a:solidFill>
                <a:latin typeface="+mn-lt"/>
                <a:ea typeface="+mn-ea"/>
              </a:rPr>
              <a:t>FFD</a:t>
            </a:r>
            <a:endParaRPr lang="en-US" altLang="zh-CN" sz="2215" b="1">
              <a:solidFill>
                <a:srgbClr val="000099"/>
              </a:solidFill>
              <a:latin typeface="+mn-lt"/>
              <a:ea typeface="+mn-ea"/>
            </a:endParaRPr>
          </a:p>
        </p:txBody>
      </p:sp>
      <p:sp>
        <p:nvSpPr>
          <p:cNvPr id="386063" name="Oval 15"/>
          <p:cNvSpPr>
            <a:spLocks noChangeArrowheads="1"/>
          </p:cNvSpPr>
          <p:nvPr/>
        </p:nvSpPr>
        <p:spPr bwMode="auto">
          <a:xfrm>
            <a:off x="3431428" y="5475570"/>
            <a:ext cx="904875" cy="379535"/>
          </a:xfrm>
          <a:prstGeom prst="ellipse">
            <a:avLst/>
          </a:prstGeom>
          <a:solidFill>
            <a:srgbClr val="CCECFF"/>
          </a:solidFill>
          <a:ln w="9525" algn="ctr">
            <a:solidFill>
              <a:schemeClr val="folHlink"/>
            </a:solidFill>
            <a:round/>
          </a:ln>
          <a:effectLst>
            <a:outerShdw dist="35921" dir="2700000" algn="ctr" rotWithShape="0">
              <a:schemeClr val="bg2"/>
            </a:outerShdw>
          </a:effectLst>
        </p:spPr>
        <p:txBody>
          <a:bodyPr wrap="none" anchor="ctr"/>
          <a:lstStyle/>
          <a:p>
            <a:pPr algn="ctr"/>
            <a:r>
              <a:rPr lang="en-US" altLang="zh-CN" sz="2215" b="1">
                <a:solidFill>
                  <a:srgbClr val="000099"/>
                </a:solidFill>
                <a:latin typeface="+mn-lt"/>
                <a:ea typeface="+mn-ea"/>
              </a:rPr>
              <a:t>FFD</a:t>
            </a:r>
            <a:endParaRPr lang="en-US" altLang="zh-CN" sz="2215" b="1">
              <a:solidFill>
                <a:srgbClr val="000099"/>
              </a:solidFill>
              <a:latin typeface="+mn-lt"/>
              <a:ea typeface="+mn-ea"/>
            </a:endParaRPr>
          </a:p>
        </p:txBody>
      </p:sp>
      <p:sp>
        <p:nvSpPr>
          <p:cNvPr id="386064" name="Oval 16"/>
          <p:cNvSpPr>
            <a:spLocks noChangeArrowheads="1"/>
          </p:cNvSpPr>
          <p:nvPr/>
        </p:nvSpPr>
        <p:spPr bwMode="auto">
          <a:xfrm>
            <a:off x="5846014" y="3393258"/>
            <a:ext cx="903288" cy="379534"/>
          </a:xfrm>
          <a:prstGeom prst="ellipse">
            <a:avLst/>
          </a:prstGeom>
          <a:solidFill>
            <a:srgbClr val="CCECFF"/>
          </a:solidFill>
          <a:ln w="9525" algn="ctr">
            <a:solidFill>
              <a:schemeClr val="folHlink"/>
            </a:solidFill>
            <a:round/>
          </a:ln>
          <a:effectLst>
            <a:outerShdw dist="35921" dir="2700000" algn="ctr" rotWithShape="0">
              <a:schemeClr val="bg2"/>
            </a:outerShdw>
          </a:effectLst>
        </p:spPr>
        <p:txBody>
          <a:bodyPr wrap="none" anchor="ctr"/>
          <a:lstStyle/>
          <a:p>
            <a:pPr algn="ctr"/>
            <a:r>
              <a:rPr lang="en-US" altLang="zh-CN" sz="2215" b="1">
                <a:solidFill>
                  <a:srgbClr val="000099"/>
                </a:solidFill>
                <a:latin typeface="+mn-lt"/>
                <a:ea typeface="+mn-ea"/>
              </a:rPr>
              <a:t>FFD</a:t>
            </a:r>
            <a:endParaRPr lang="en-US" altLang="zh-CN" sz="2215" b="1">
              <a:solidFill>
                <a:srgbClr val="000099"/>
              </a:solidFill>
              <a:latin typeface="+mn-lt"/>
              <a:ea typeface="+mn-ea"/>
            </a:endParaRPr>
          </a:p>
        </p:txBody>
      </p:sp>
      <p:sp>
        <p:nvSpPr>
          <p:cNvPr id="386065" name="Oval 17"/>
          <p:cNvSpPr>
            <a:spLocks noChangeArrowheads="1"/>
          </p:cNvSpPr>
          <p:nvPr/>
        </p:nvSpPr>
        <p:spPr bwMode="auto">
          <a:xfrm>
            <a:off x="4034678" y="2635654"/>
            <a:ext cx="904875" cy="379535"/>
          </a:xfrm>
          <a:prstGeom prst="ellipse">
            <a:avLst/>
          </a:prstGeom>
          <a:solidFill>
            <a:srgbClr val="CCECFF"/>
          </a:solidFill>
          <a:ln w="9525">
            <a:solidFill>
              <a:schemeClr val="folHlink"/>
            </a:solidFill>
            <a:round/>
          </a:ln>
          <a:effectLst>
            <a:outerShdw dist="35921" dir="2700000" algn="ctr" rotWithShape="0">
              <a:schemeClr val="bg2"/>
            </a:outerShdw>
          </a:effectLst>
        </p:spPr>
        <p:txBody>
          <a:bodyPr wrap="none" anchor="ctr"/>
          <a:lstStyle/>
          <a:p>
            <a:pPr algn="ctr"/>
            <a:r>
              <a:rPr lang="en-US" altLang="zh-CN" sz="2215" b="1">
                <a:solidFill>
                  <a:srgbClr val="000099"/>
                </a:solidFill>
                <a:latin typeface="+mn-lt"/>
                <a:ea typeface="+mn-ea"/>
              </a:rPr>
              <a:t>FFD</a:t>
            </a:r>
            <a:endParaRPr lang="en-US" altLang="zh-CN" sz="2215" b="1">
              <a:solidFill>
                <a:srgbClr val="000099"/>
              </a:solidFill>
              <a:latin typeface="+mn-lt"/>
              <a:ea typeface="+mn-ea"/>
            </a:endParaRPr>
          </a:p>
        </p:txBody>
      </p:sp>
      <p:sp>
        <p:nvSpPr>
          <p:cNvPr id="386066" name="Oval 18"/>
          <p:cNvSpPr>
            <a:spLocks noChangeArrowheads="1"/>
          </p:cNvSpPr>
          <p:nvPr/>
        </p:nvSpPr>
        <p:spPr bwMode="auto">
          <a:xfrm>
            <a:off x="7050928" y="4811750"/>
            <a:ext cx="903287" cy="379534"/>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pPr algn="ctr"/>
            <a:r>
              <a:rPr lang="en-US" altLang="zh-CN" sz="2215" b="1">
                <a:solidFill>
                  <a:srgbClr val="000099"/>
                </a:solidFill>
                <a:latin typeface="+mn-lt"/>
                <a:ea typeface="+mn-ea"/>
              </a:rPr>
              <a:t>FFD</a:t>
            </a:r>
            <a:endParaRPr lang="en-US" altLang="zh-CN" sz="2215" b="1">
              <a:solidFill>
                <a:srgbClr val="000099"/>
              </a:solidFill>
              <a:latin typeface="+mn-lt"/>
              <a:ea typeface="+mn-ea"/>
            </a:endParaRPr>
          </a:p>
        </p:txBody>
      </p:sp>
      <p:sp>
        <p:nvSpPr>
          <p:cNvPr id="386067" name="Line 19"/>
          <p:cNvSpPr>
            <a:spLocks noChangeShapeType="1"/>
          </p:cNvSpPr>
          <p:nvPr/>
        </p:nvSpPr>
        <p:spPr bwMode="auto">
          <a:xfrm flipH="1">
            <a:off x="3845765" y="3013722"/>
            <a:ext cx="592138" cy="1507881"/>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68" name="Line 20"/>
          <p:cNvSpPr>
            <a:spLocks noChangeShapeType="1"/>
          </p:cNvSpPr>
          <p:nvPr/>
        </p:nvSpPr>
        <p:spPr bwMode="auto">
          <a:xfrm>
            <a:off x="2472577" y="3973550"/>
            <a:ext cx="1058862" cy="60227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69" name="Line 21"/>
          <p:cNvSpPr>
            <a:spLocks noChangeShapeType="1"/>
          </p:cNvSpPr>
          <p:nvPr/>
        </p:nvSpPr>
        <p:spPr bwMode="auto">
          <a:xfrm>
            <a:off x="4839539" y="2919939"/>
            <a:ext cx="1104900" cy="567104"/>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0" name="Line 22"/>
          <p:cNvSpPr>
            <a:spLocks noChangeShapeType="1"/>
          </p:cNvSpPr>
          <p:nvPr/>
        </p:nvSpPr>
        <p:spPr bwMode="auto">
          <a:xfrm flipH="1">
            <a:off x="4112466" y="3698058"/>
            <a:ext cx="1808163" cy="92612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1" name="Line 23"/>
          <p:cNvSpPr>
            <a:spLocks noChangeShapeType="1"/>
          </p:cNvSpPr>
          <p:nvPr/>
        </p:nvSpPr>
        <p:spPr bwMode="auto">
          <a:xfrm>
            <a:off x="3826715" y="4948031"/>
            <a:ext cx="12700" cy="51435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2" name="Line 24"/>
          <p:cNvSpPr>
            <a:spLocks noChangeShapeType="1"/>
          </p:cNvSpPr>
          <p:nvPr/>
        </p:nvSpPr>
        <p:spPr bwMode="auto">
          <a:xfrm flipH="1" flipV="1">
            <a:off x="4269628" y="4742876"/>
            <a:ext cx="787400" cy="140677"/>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3" name="Line 25"/>
          <p:cNvSpPr>
            <a:spLocks noChangeShapeType="1"/>
          </p:cNvSpPr>
          <p:nvPr/>
        </p:nvSpPr>
        <p:spPr bwMode="auto">
          <a:xfrm>
            <a:off x="1094627" y="3160261"/>
            <a:ext cx="800100" cy="499697"/>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4" name="Line 26"/>
          <p:cNvSpPr>
            <a:spLocks noChangeShapeType="1"/>
          </p:cNvSpPr>
          <p:nvPr/>
        </p:nvSpPr>
        <p:spPr bwMode="auto">
          <a:xfrm>
            <a:off x="2759915" y="3818219"/>
            <a:ext cx="525463" cy="9818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5" name="Line 27"/>
          <p:cNvSpPr>
            <a:spLocks noChangeShapeType="1"/>
          </p:cNvSpPr>
          <p:nvPr/>
        </p:nvSpPr>
        <p:spPr bwMode="auto">
          <a:xfrm flipH="1">
            <a:off x="2272553" y="3025446"/>
            <a:ext cx="41275" cy="55391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6" name="Line 28"/>
          <p:cNvSpPr>
            <a:spLocks noChangeShapeType="1"/>
          </p:cNvSpPr>
          <p:nvPr/>
        </p:nvSpPr>
        <p:spPr bwMode="auto">
          <a:xfrm flipV="1">
            <a:off x="918415" y="3866576"/>
            <a:ext cx="904875" cy="187569"/>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7" name="Line 29"/>
          <p:cNvSpPr>
            <a:spLocks noChangeShapeType="1"/>
          </p:cNvSpPr>
          <p:nvPr/>
        </p:nvSpPr>
        <p:spPr bwMode="auto">
          <a:xfrm flipH="1">
            <a:off x="7935165" y="4599269"/>
            <a:ext cx="715963" cy="31066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8" name="Line 30"/>
          <p:cNvSpPr>
            <a:spLocks noChangeShapeType="1"/>
          </p:cNvSpPr>
          <p:nvPr/>
        </p:nvSpPr>
        <p:spPr bwMode="auto">
          <a:xfrm>
            <a:off x="7449390" y="4244646"/>
            <a:ext cx="39688" cy="57736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79" name="Line 31"/>
          <p:cNvSpPr>
            <a:spLocks noChangeShapeType="1"/>
          </p:cNvSpPr>
          <p:nvPr/>
        </p:nvSpPr>
        <p:spPr bwMode="auto">
          <a:xfrm flipH="1">
            <a:off x="1782015" y="3953035"/>
            <a:ext cx="319088" cy="75320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80" name="Line 32"/>
          <p:cNvSpPr>
            <a:spLocks noChangeShapeType="1"/>
          </p:cNvSpPr>
          <p:nvPr/>
        </p:nvSpPr>
        <p:spPr bwMode="auto">
          <a:xfrm>
            <a:off x="7751015" y="5166373"/>
            <a:ext cx="627063" cy="43228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81" name="Line 33"/>
          <p:cNvSpPr>
            <a:spLocks noChangeShapeType="1"/>
          </p:cNvSpPr>
          <p:nvPr/>
        </p:nvSpPr>
        <p:spPr bwMode="auto">
          <a:xfrm flipH="1">
            <a:off x="6655640" y="5161976"/>
            <a:ext cx="519113" cy="25351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82" name="Text Box 34"/>
          <p:cNvSpPr txBox="1">
            <a:spLocks noChangeArrowheads="1"/>
          </p:cNvSpPr>
          <p:nvPr/>
        </p:nvSpPr>
        <p:spPr bwMode="auto">
          <a:xfrm>
            <a:off x="2450353" y="2465669"/>
            <a:ext cx="762635"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latin typeface="+mn-lt"/>
                <a:ea typeface="+mn-ea"/>
              </a:rPr>
              <a:t>RFD</a:t>
            </a:r>
            <a:endParaRPr lang="en-US" altLang="zh-CN" sz="2215" b="1">
              <a:solidFill>
                <a:srgbClr val="000099"/>
              </a:solidFill>
              <a:latin typeface="+mn-lt"/>
              <a:ea typeface="+mn-ea"/>
            </a:endParaRPr>
          </a:p>
        </p:txBody>
      </p:sp>
      <p:sp>
        <p:nvSpPr>
          <p:cNvPr id="386083" name="Text Box 35"/>
          <p:cNvSpPr txBox="1">
            <a:spLocks noChangeArrowheads="1"/>
          </p:cNvSpPr>
          <p:nvPr/>
        </p:nvSpPr>
        <p:spPr bwMode="auto">
          <a:xfrm>
            <a:off x="1469277" y="2431966"/>
            <a:ext cx="103251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latin typeface="+mn-lt"/>
                <a:ea typeface="+mn-ea"/>
              </a:rPr>
              <a:t>端设备</a:t>
            </a:r>
            <a:endParaRPr lang="zh-CN" altLang="en-US" sz="2215" b="1">
              <a:solidFill>
                <a:srgbClr val="000099"/>
              </a:solidFill>
              <a:latin typeface="+mn-lt"/>
              <a:ea typeface="+mn-ea"/>
            </a:endParaRPr>
          </a:p>
        </p:txBody>
      </p:sp>
      <p:sp>
        <p:nvSpPr>
          <p:cNvPr id="386084" name="Text Box 36"/>
          <p:cNvSpPr txBox="1">
            <a:spLocks noChangeArrowheads="1"/>
          </p:cNvSpPr>
          <p:nvPr/>
        </p:nvSpPr>
        <p:spPr bwMode="auto">
          <a:xfrm>
            <a:off x="2361452" y="3240858"/>
            <a:ext cx="103251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latin typeface="+mn-lt"/>
                <a:ea typeface="+mn-ea"/>
              </a:rPr>
              <a:t>路由器</a:t>
            </a:r>
            <a:endParaRPr lang="zh-CN" altLang="en-US" sz="2215" b="1">
              <a:solidFill>
                <a:srgbClr val="000099"/>
              </a:solidFill>
              <a:latin typeface="+mn-lt"/>
              <a:ea typeface="+mn-ea"/>
            </a:endParaRPr>
          </a:p>
        </p:txBody>
      </p:sp>
      <p:sp>
        <p:nvSpPr>
          <p:cNvPr id="386085" name="Oval 37"/>
          <p:cNvSpPr>
            <a:spLocks noChangeArrowheads="1"/>
          </p:cNvSpPr>
          <p:nvPr/>
        </p:nvSpPr>
        <p:spPr bwMode="auto">
          <a:xfrm>
            <a:off x="5041153" y="4716500"/>
            <a:ext cx="903287" cy="379535"/>
          </a:xfrm>
          <a:prstGeom prst="ellipse">
            <a:avLst/>
          </a:prstGeom>
          <a:solidFill>
            <a:srgbClr val="CCECFF"/>
          </a:solidFill>
          <a:ln w="9525" algn="ctr">
            <a:solidFill>
              <a:schemeClr val="folHlink"/>
            </a:solidFill>
            <a:round/>
          </a:ln>
          <a:effectLst>
            <a:outerShdw dist="35921" dir="2700000" algn="ctr" rotWithShape="0">
              <a:schemeClr val="bg2"/>
            </a:outerShdw>
          </a:effectLst>
        </p:spPr>
        <p:txBody>
          <a:bodyPr wrap="none" anchor="ctr"/>
          <a:lstStyle/>
          <a:p>
            <a:pPr algn="ctr"/>
            <a:r>
              <a:rPr lang="en-US" altLang="zh-CN" sz="2215" b="1">
                <a:solidFill>
                  <a:srgbClr val="000099"/>
                </a:solidFill>
                <a:latin typeface="+mn-lt"/>
                <a:ea typeface="+mn-ea"/>
              </a:rPr>
              <a:t>FFD</a:t>
            </a:r>
            <a:endParaRPr lang="en-US" altLang="zh-CN" sz="2215" b="1">
              <a:solidFill>
                <a:srgbClr val="000099"/>
              </a:solidFill>
              <a:latin typeface="+mn-lt"/>
              <a:ea typeface="+mn-ea"/>
            </a:endParaRPr>
          </a:p>
        </p:txBody>
      </p:sp>
      <p:sp>
        <p:nvSpPr>
          <p:cNvPr id="386086" name="Line 38"/>
          <p:cNvSpPr>
            <a:spLocks noChangeShapeType="1"/>
          </p:cNvSpPr>
          <p:nvPr/>
        </p:nvSpPr>
        <p:spPr bwMode="auto">
          <a:xfrm flipH="1" flipV="1">
            <a:off x="5941266" y="4939238"/>
            <a:ext cx="1133475" cy="1905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87" name="Line 39"/>
          <p:cNvSpPr>
            <a:spLocks noChangeShapeType="1"/>
          </p:cNvSpPr>
          <p:nvPr/>
        </p:nvSpPr>
        <p:spPr bwMode="auto">
          <a:xfrm flipH="1">
            <a:off x="4318840" y="5087243"/>
            <a:ext cx="1071563" cy="501162"/>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86088" name="Oval 40"/>
          <p:cNvSpPr>
            <a:spLocks noChangeArrowheads="1"/>
          </p:cNvSpPr>
          <p:nvPr/>
        </p:nvSpPr>
        <p:spPr bwMode="auto">
          <a:xfrm>
            <a:off x="3333003" y="4528931"/>
            <a:ext cx="903287" cy="379535"/>
          </a:xfrm>
          <a:prstGeom prst="ellipse">
            <a:avLst/>
          </a:prstGeom>
          <a:solidFill>
            <a:srgbClr val="FF99FF"/>
          </a:solidFill>
          <a:ln w="28575">
            <a:solidFill>
              <a:schemeClr val="folHlink"/>
            </a:solidFill>
            <a:round/>
          </a:ln>
          <a:effectLst>
            <a:outerShdw dist="35921" dir="2700000" algn="ctr" rotWithShape="0">
              <a:schemeClr val="bg2"/>
            </a:outerShdw>
          </a:effectLst>
        </p:spPr>
        <p:txBody>
          <a:bodyPr wrap="none" anchor="ctr"/>
          <a:lstStyle/>
          <a:p>
            <a:pPr algn="ctr"/>
            <a:r>
              <a:rPr lang="en-US" altLang="zh-CN" sz="2215" b="1">
                <a:solidFill>
                  <a:srgbClr val="000099"/>
                </a:solidFill>
                <a:latin typeface="+mn-lt"/>
                <a:ea typeface="+mn-ea"/>
              </a:rPr>
              <a:t>FFD</a:t>
            </a:r>
            <a:endParaRPr lang="en-US" altLang="zh-CN" sz="2215" b="1">
              <a:solidFill>
                <a:srgbClr val="000099"/>
              </a:solidFill>
              <a:latin typeface="+mn-lt"/>
              <a:ea typeface="+mn-ea"/>
            </a:endParaRPr>
          </a:p>
        </p:txBody>
      </p:sp>
      <p:sp>
        <p:nvSpPr>
          <p:cNvPr id="386089" name="Text Box 41"/>
          <p:cNvSpPr txBox="1">
            <a:spLocks noChangeArrowheads="1"/>
          </p:cNvSpPr>
          <p:nvPr/>
        </p:nvSpPr>
        <p:spPr bwMode="auto">
          <a:xfrm>
            <a:off x="2234453" y="4501089"/>
            <a:ext cx="1032510" cy="36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latin typeface="+mn-lt"/>
                <a:ea typeface="+mn-ea"/>
              </a:rPr>
              <a:t>协调器</a:t>
            </a:r>
            <a:endParaRPr lang="zh-CN" altLang="en-US" sz="2215" b="1">
              <a:solidFill>
                <a:srgbClr val="000099"/>
              </a:solidFill>
              <a:latin typeface="+mn-lt"/>
              <a:ea typeface="+mn-ea"/>
            </a:endParaRPr>
          </a:p>
        </p:txBody>
      </p:sp>
      <p:sp>
        <p:nvSpPr>
          <p:cNvPr id="386091" name="Text Box 43"/>
          <p:cNvSpPr txBox="1">
            <a:spLocks noChangeArrowheads="1"/>
          </p:cNvSpPr>
          <p:nvPr/>
        </p:nvSpPr>
        <p:spPr bwMode="auto">
          <a:xfrm>
            <a:off x="517396" y="1399016"/>
            <a:ext cx="8274278" cy="755015"/>
          </a:xfrm>
          <a:prstGeom prst="rect">
            <a:avLst/>
          </a:prstGeom>
          <a:solidFill>
            <a:srgbClr val="FFFF66"/>
          </a:solidFill>
          <a:ln>
            <a:solidFill>
              <a:srgbClr val="000066"/>
            </a:solidFill>
          </a:ln>
          <a:effectLst/>
        </p:spPr>
        <p:txBody>
          <a:bodyPr wrap="square">
            <a:spAutoFit/>
          </a:bodyPr>
          <a:lstStyle/>
          <a:p>
            <a:r>
              <a:rPr lang="zh-CN" altLang="en-US" sz="2400" b="1" dirty="0">
                <a:solidFill>
                  <a:srgbClr val="000066"/>
                </a:solidFill>
                <a:latin typeface="+mn-lt"/>
                <a:ea typeface="+mn-ea"/>
              </a:rPr>
              <a:t>有一个全功能设备 </a:t>
            </a:r>
            <a:r>
              <a:rPr lang="en-US" altLang="zh-CN" sz="2400" b="1" dirty="0">
                <a:solidFill>
                  <a:srgbClr val="000066"/>
                </a:solidFill>
                <a:latin typeface="+mn-lt"/>
                <a:ea typeface="+mn-ea"/>
              </a:rPr>
              <a:t>FFD </a:t>
            </a:r>
            <a:r>
              <a:rPr lang="zh-CN" altLang="en-US" sz="2400" b="1" dirty="0">
                <a:solidFill>
                  <a:srgbClr val="000066"/>
                </a:solidFill>
                <a:latin typeface="+mn-lt"/>
                <a:ea typeface="+mn-ea"/>
              </a:rPr>
              <a:t>充当网络的</a:t>
            </a:r>
            <a:r>
              <a:rPr lang="zh-CN" altLang="en-US" sz="2400" b="1" dirty="0">
                <a:solidFill>
                  <a:srgbClr val="FF0000"/>
                </a:solidFill>
                <a:latin typeface="+mn-lt"/>
                <a:ea typeface="+mn-ea"/>
              </a:rPr>
              <a:t>协调器。</a:t>
            </a:r>
            <a:endParaRPr lang="zh-CN" altLang="en-US" sz="2400" b="1" dirty="0">
              <a:solidFill>
                <a:srgbClr val="FF0000"/>
              </a:solidFill>
              <a:latin typeface="+mn-lt"/>
              <a:ea typeface="+mn-ea"/>
            </a:endParaRPr>
          </a:p>
          <a:p>
            <a:r>
              <a:rPr lang="en-US" altLang="zh-CN" sz="2400" b="1" dirty="0" err="1">
                <a:solidFill>
                  <a:srgbClr val="000066"/>
                </a:solidFill>
                <a:latin typeface="+mn-lt"/>
                <a:ea typeface="+mn-ea"/>
              </a:rPr>
              <a:t>ZigBee</a:t>
            </a:r>
            <a:r>
              <a:rPr lang="en-US" altLang="zh-CN" sz="2400" b="1" dirty="0">
                <a:solidFill>
                  <a:srgbClr val="000066"/>
                </a:solidFill>
                <a:latin typeface="+mn-lt"/>
                <a:ea typeface="+mn-ea"/>
              </a:rPr>
              <a:t> </a:t>
            </a:r>
            <a:r>
              <a:rPr lang="zh-CN" altLang="en-US" sz="2400" b="1" dirty="0">
                <a:solidFill>
                  <a:srgbClr val="000066"/>
                </a:solidFill>
                <a:latin typeface="+mn-lt"/>
                <a:ea typeface="+mn-ea"/>
              </a:rPr>
              <a:t>网络中</a:t>
            </a:r>
            <a:r>
              <a:rPr lang="zh-CN" altLang="en-US" sz="2400" b="1" dirty="0">
                <a:solidFill>
                  <a:srgbClr val="FF0000"/>
                </a:solidFill>
                <a:latin typeface="+mn-lt"/>
                <a:ea typeface="+mn-ea"/>
              </a:rPr>
              <a:t>数量最多</a:t>
            </a:r>
            <a:r>
              <a:rPr lang="zh-CN" altLang="en-US" sz="2400" b="1" dirty="0">
                <a:solidFill>
                  <a:srgbClr val="000066"/>
                </a:solidFill>
                <a:latin typeface="+mn-lt"/>
                <a:ea typeface="+mn-ea"/>
              </a:rPr>
              <a:t>的端设备是精简功能设备 </a:t>
            </a:r>
            <a:r>
              <a:rPr lang="en-US" altLang="zh-CN" sz="2400" b="1" dirty="0">
                <a:solidFill>
                  <a:srgbClr val="000066"/>
                </a:solidFill>
                <a:latin typeface="+mn-lt"/>
                <a:ea typeface="+mn-ea"/>
              </a:rPr>
              <a:t>RFD </a:t>
            </a:r>
            <a:r>
              <a:rPr lang="zh-CN" altLang="en-US" sz="2400" b="1" dirty="0">
                <a:solidFill>
                  <a:srgbClr val="000066"/>
                </a:solidFill>
                <a:latin typeface="+mn-lt"/>
                <a:ea typeface="+mn-ea"/>
              </a:rPr>
              <a:t>结点。 </a:t>
            </a:r>
            <a:endParaRPr lang="zh-CN" altLang="en-US" sz="2400" b="1" dirty="0">
              <a:solidFill>
                <a:srgbClr val="000066"/>
              </a:solidFill>
              <a:latin typeface="+mn-lt"/>
              <a:ea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zh-CN" dirty="0"/>
              <a:t>3. </a:t>
            </a:r>
            <a:r>
              <a:rPr lang="zh-CN" altLang="en-US" dirty="0"/>
              <a:t>高速 </a:t>
            </a:r>
            <a:r>
              <a:rPr lang="en-US" altLang="zh-CN" dirty="0"/>
              <a:t>WPAN</a:t>
            </a:r>
            <a:endParaRPr lang="en-US" altLang="zh-CN" dirty="0"/>
          </a:p>
        </p:txBody>
      </p:sp>
      <p:sp>
        <p:nvSpPr>
          <p:cNvPr id="388099" name="Rectangle 3"/>
          <p:cNvSpPr>
            <a:spLocks noGrp="1" noChangeArrowheads="1"/>
          </p:cNvSpPr>
          <p:nvPr>
            <p:ph idx="1"/>
          </p:nvPr>
        </p:nvSpPr>
        <p:spPr/>
        <p:txBody>
          <a:bodyPr/>
          <a:lstStyle/>
          <a:p>
            <a:r>
              <a:rPr lang="zh-CN" altLang="en-US" sz="2585" dirty="0"/>
              <a:t>高速 </a:t>
            </a:r>
            <a:r>
              <a:rPr lang="en-US" altLang="zh-CN" sz="2585" dirty="0"/>
              <a:t>WPAN </a:t>
            </a:r>
            <a:r>
              <a:rPr lang="zh-CN" altLang="en-US" sz="2585" dirty="0"/>
              <a:t>用于在便携式多媒体装置之间传送数据，支持</a:t>
            </a:r>
            <a:r>
              <a:rPr lang="en-US" altLang="zh-CN" sz="2585" dirty="0"/>
              <a:t>11 ~ 55 </a:t>
            </a:r>
            <a:r>
              <a:rPr lang="en-US" altLang="zh-CN" sz="2585" dirty="0" err="1" smtClean="0"/>
              <a:t>Mbit</a:t>
            </a:r>
            <a:r>
              <a:rPr lang="en-US" altLang="zh-CN" sz="2585" dirty="0" smtClean="0"/>
              <a:t>/s </a:t>
            </a:r>
            <a:r>
              <a:rPr lang="zh-CN" altLang="en-US" sz="2585" dirty="0"/>
              <a:t>的数据率，标准是 </a:t>
            </a:r>
            <a:r>
              <a:rPr lang="en-US" altLang="zh-CN" sz="2585" dirty="0" smtClean="0"/>
              <a:t>802.15.3</a:t>
            </a:r>
            <a:r>
              <a:rPr lang="zh-CN" altLang="en-US" sz="2585" dirty="0" smtClean="0"/>
              <a:t>。</a:t>
            </a:r>
            <a:endParaRPr lang="zh-CN" altLang="en-US" sz="2585" dirty="0"/>
          </a:p>
          <a:p>
            <a:r>
              <a:rPr lang="en-US" altLang="zh-CN" sz="2585" dirty="0"/>
              <a:t>IEEE 802.15.3a </a:t>
            </a:r>
            <a:r>
              <a:rPr lang="zh-CN" altLang="en-US" sz="2585" dirty="0"/>
              <a:t>工作组还提出了更高数据率的物理层标准的</a:t>
            </a:r>
            <a:r>
              <a:rPr lang="zh-CN" altLang="en-US" sz="2585" dirty="0">
                <a:solidFill>
                  <a:srgbClr val="FF0000"/>
                </a:solidFill>
              </a:rPr>
              <a:t>超高速 </a:t>
            </a:r>
            <a:r>
              <a:rPr lang="en-US" altLang="zh-CN" sz="2585" dirty="0"/>
              <a:t>WPAN</a:t>
            </a:r>
            <a:r>
              <a:rPr lang="zh-CN" altLang="en-US" sz="2585" dirty="0"/>
              <a:t>，它使用</a:t>
            </a:r>
            <a:r>
              <a:rPr lang="zh-CN" altLang="en-US" sz="2585" dirty="0">
                <a:solidFill>
                  <a:srgbClr val="FF0000"/>
                </a:solidFill>
              </a:rPr>
              <a:t>超宽带 </a:t>
            </a:r>
            <a:r>
              <a:rPr lang="en-US" altLang="zh-CN" sz="2585" dirty="0"/>
              <a:t>UWB </a:t>
            </a:r>
            <a:r>
              <a:rPr lang="zh-CN" altLang="en-US" sz="2585" dirty="0"/>
              <a:t>技术。</a:t>
            </a:r>
            <a:endParaRPr lang="zh-CN" altLang="en-US" sz="2585" dirty="0"/>
          </a:p>
          <a:p>
            <a:r>
              <a:rPr lang="en-US" altLang="zh-CN" sz="2585" dirty="0"/>
              <a:t>UWB </a:t>
            </a:r>
            <a:r>
              <a:rPr lang="zh-CN" altLang="en-US" sz="2585" dirty="0"/>
              <a:t>技术工作在 </a:t>
            </a:r>
            <a:r>
              <a:rPr lang="en-US" altLang="zh-CN" sz="2585" dirty="0"/>
              <a:t>3.1 ~ 10.6 GHz </a:t>
            </a:r>
            <a:r>
              <a:rPr lang="zh-CN" altLang="en-US" sz="2585" dirty="0"/>
              <a:t>微波频段，有非常高的信道带宽。超宽带信号的带宽应超过信号中心频率的 </a:t>
            </a:r>
            <a:r>
              <a:rPr lang="en-US" altLang="zh-CN" sz="2585" dirty="0"/>
              <a:t>25% </a:t>
            </a:r>
            <a:r>
              <a:rPr lang="zh-CN" altLang="en-US" sz="2585" dirty="0"/>
              <a:t>以上，或信号的绝对带宽超过 </a:t>
            </a:r>
            <a:r>
              <a:rPr lang="en-US" altLang="zh-CN" sz="2585" dirty="0"/>
              <a:t>500 MHz</a:t>
            </a:r>
            <a:r>
              <a:rPr lang="zh-CN" altLang="en-US" sz="2585" dirty="0"/>
              <a:t>。</a:t>
            </a:r>
            <a:endParaRPr lang="zh-CN" altLang="en-US" sz="2585" dirty="0"/>
          </a:p>
          <a:p>
            <a:r>
              <a:rPr lang="zh-CN" altLang="en-US" sz="2585" dirty="0"/>
              <a:t>超宽带技术使用了瞬间高速脉冲，可支持 </a:t>
            </a:r>
            <a:r>
              <a:rPr lang="en-US" altLang="zh-CN" sz="2585" dirty="0"/>
              <a:t>100 ~ 400 </a:t>
            </a:r>
            <a:r>
              <a:rPr lang="en-US" altLang="zh-CN" sz="2585" dirty="0" err="1" smtClean="0"/>
              <a:t>Mbit</a:t>
            </a:r>
            <a:r>
              <a:rPr lang="en-US" altLang="zh-CN" sz="2585" dirty="0" smtClean="0"/>
              <a:t>/s </a:t>
            </a:r>
            <a:r>
              <a:rPr lang="zh-CN" altLang="en-US" sz="2585" dirty="0"/>
              <a:t>的数据率，可用于小范围内高速传送图像或 </a:t>
            </a:r>
            <a:r>
              <a:rPr lang="en-US" altLang="zh-CN" sz="2585" dirty="0"/>
              <a:t>DVD </a:t>
            </a:r>
            <a:r>
              <a:rPr lang="zh-CN" altLang="en-US" sz="2585" dirty="0"/>
              <a:t>质量的多媒体视频文件。 </a:t>
            </a:r>
            <a:endParaRPr lang="zh-CN" altLang="en-US" sz="2585" dirty="0"/>
          </a:p>
        </p:txBody>
      </p:sp>
      <p:pic>
        <p:nvPicPr>
          <p:cNvPr id="40963" name="图片 516100" descr="MCj04326750000[1]">
            <a:hlinkClick r:id="rId1" action="ppaction://hlinksldjump"/>
          </p:cNvPr>
          <p:cNvPicPr>
            <a:picLocks noChangeAspect="1"/>
          </p:cNvPicPr>
          <p:nvPr/>
        </p:nvPicPr>
        <p:blipFill>
          <a:blip r:embed="rId2"/>
          <a:stretch>
            <a:fillRect/>
          </a:stretch>
        </p:blipFill>
        <p:spPr>
          <a:xfrm>
            <a:off x="8027988" y="5741988"/>
            <a:ext cx="1116012" cy="1116012"/>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dirty="0"/>
              <a:t>9.3 </a:t>
            </a:r>
            <a:r>
              <a:rPr lang="zh-CN" altLang="en-US" dirty="0"/>
              <a:t>无线城域网 </a:t>
            </a:r>
            <a:r>
              <a:rPr lang="en-US" altLang="zh-CN" dirty="0" smtClean="0"/>
              <a:t>WMAN </a:t>
            </a:r>
            <a:endParaRPr lang="en-US" altLang="zh-CN" dirty="0"/>
          </a:p>
        </p:txBody>
      </p:sp>
      <p:sp>
        <p:nvSpPr>
          <p:cNvPr id="389123" name="Rectangle 3"/>
          <p:cNvSpPr>
            <a:spLocks noGrp="1" noChangeArrowheads="1"/>
          </p:cNvSpPr>
          <p:nvPr>
            <p:ph idx="1"/>
          </p:nvPr>
        </p:nvSpPr>
        <p:spPr/>
        <p:txBody>
          <a:bodyPr/>
          <a:lstStyle/>
          <a:p>
            <a:r>
              <a:rPr lang="en-US" altLang="zh-CN" sz="2585" dirty="0" smtClean="0"/>
              <a:t>2002 </a:t>
            </a:r>
            <a:r>
              <a:rPr lang="zh-CN" altLang="en-US" sz="2585" dirty="0"/>
              <a:t>年 </a:t>
            </a:r>
            <a:r>
              <a:rPr lang="en-US" altLang="zh-CN" sz="2585" dirty="0"/>
              <a:t>4 </a:t>
            </a:r>
            <a:r>
              <a:rPr lang="zh-CN" altLang="en-US" sz="2585" dirty="0"/>
              <a:t>月通过了 </a:t>
            </a:r>
            <a:r>
              <a:rPr lang="en-US" altLang="zh-CN" sz="2585" dirty="0" smtClean="0"/>
              <a:t>IEEE 802.16 </a:t>
            </a:r>
            <a:r>
              <a:rPr lang="zh-CN" altLang="en-US" sz="2585" dirty="0"/>
              <a:t>无线</a:t>
            </a:r>
            <a:r>
              <a:rPr lang="zh-CN" altLang="en-US" sz="2585" dirty="0" smtClean="0"/>
              <a:t>城域网</a:t>
            </a:r>
            <a:r>
              <a:rPr lang="en-US" altLang="zh-CN" sz="2585" dirty="0"/>
              <a:t>(Wireless Metropolitan Area Network</a:t>
            </a:r>
            <a:r>
              <a:rPr lang="en-US" altLang="zh-CN" sz="2585" dirty="0" smtClean="0"/>
              <a:t>) </a:t>
            </a:r>
            <a:r>
              <a:rPr lang="zh-CN" altLang="en-US" sz="2585" dirty="0" smtClean="0"/>
              <a:t>的标准</a:t>
            </a:r>
            <a:r>
              <a:rPr lang="zh-CN" altLang="zh-CN" sz="2585" dirty="0"/>
              <a:t>（又称为</a:t>
            </a:r>
            <a:r>
              <a:rPr lang="en-US" altLang="zh-CN" sz="2585" dirty="0"/>
              <a:t>IEEE</a:t>
            </a:r>
            <a:r>
              <a:rPr lang="zh-CN" altLang="zh-CN" sz="2585" dirty="0"/>
              <a:t>无线城域网空中接口标准） </a:t>
            </a:r>
            <a:r>
              <a:rPr lang="zh-CN" altLang="en-US" sz="2585" dirty="0" smtClean="0"/>
              <a:t>。</a:t>
            </a:r>
            <a:endParaRPr lang="en-US" altLang="zh-CN" sz="2585" dirty="0" smtClean="0"/>
          </a:p>
          <a:p>
            <a:r>
              <a:rPr lang="zh-CN" altLang="en-US" sz="2585" dirty="0" smtClean="0"/>
              <a:t>欧洲</a:t>
            </a:r>
            <a:r>
              <a:rPr lang="zh-CN" altLang="en-US" sz="2585" dirty="0"/>
              <a:t>的 </a:t>
            </a:r>
            <a:r>
              <a:rPr lang="en-US" altLang="zh-CN" sz="2585" dirty="0"/>
              <a:t>ETSI </a:t>
            </a:r>
            <a:r>
              <a:rPr lang="zh-CN" altLang="en-US" sz="2585" dirty="0"/>
              <a:t>也制订类似的无线城域网标准 </a:t>
            </a:r>
            <a:r>
              <a:rPr lang="en-US" altLang="zh-CN" sz="2585" dirty="0" err="1"/>
              <a:t>HiperMAN</a:t>
            </a:r>
            <a:r>
              <a:rPr lang="zh-CN" altLang="en-US" sz="2585" dirty="0"/>
              <a:t>。</a:t>
            </a:r>
            <a:endParaRPr lang="zh-CN" altLang="en-US" sz="2585" dirty="0"/>
          </a:p>
          <a:p>
            <a:r>
              <a:rPr lang="en-US" altLang="zh-CN" sz="2585" dirty="0"/>
              <a:t>WMAN </a:t>
            </a:r>
            <a:r>
              <a:rPr lang="zh-CN" altLang="en-US" sz="2585" dirty="0"/>
              <a:t>可提供“最后一英里”的</a:t>
            </a:r>
            <a:r>
              <a:rPr lang="zh-CN" altLang="en-US" sz="2585" dirty="0">
                <a:solidFill>
                  <a:schemeClr val="hlink"/>
                </a:solidFill>
              </a:rPr>
              <a:t>宽带无线接入</a:t>
            </a:r>
            <a:r>
              <a:rPr lang="zh-CN" altLang="en-US" sz="2585" dirty="0"/>
              <a:t>（固定的、移动的和便携的）。</a:t>
            </a:r>
            <a:endParaRPr lang="zh-CN" altLang="en-US" sz="2585" dirty="0"/>
          </a:p>
          <a:p>
            <a:r>
              <a:rPr lang="zh-CN" altLang="en-US" sz="2585" dirty="0"/>
              <a:t>在许多情况下，无线城域网可用来代替现有的有线宽带接入，因此它有时又称为</a:t>
            </a:r>
            <a:r>
              <a:rPr lang="zh-CN" altLang="en-US" sz="2585" dirty="0">
                <a:solidFill>
                  <a:schemeClr val="hlink"/>
                </a:solidFill>
              </a:rPr>
              <a:t>无线本地环路</a:t>
            </a:r>
            <a:r>
              <a:rPr lang="zh-CN" altLang="en-US" sz="2585" dirty="0"/>
              <a:t>。   </a:t>
            </a:r>
            <a:endParaRPr lang="zh-CN" altLang="en-US" sz="2585"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lgn="ctr"/>
            <a:r>
              <a:rPr lang="en-US" altLang="zh-CN" dirty="0" err="1" smtClean="0"/>
              <a:t>WiMAX</a:t>
            </a:r>
            <a:r>
              <a:rPr lang="en-US" altLang="zh-CN" dirty="0" smtClean="0"/>
              <a:t> </a:t>
            </a:r>
            <a:endParaRPr lang="en-US" altLang="zh-CN" dirty="0"/>
          </a:p>
        </p:txBody>
      </p:sp>
      <p:sp>
        <p:nvSpPr>
          <p:cNvPr id="390147" name="Rectangle 3"/>
          <p:cNvSpPr>
            <a:spLocks noGrp="1" noChangeArrowheads="1"/>
          </p:cNvSpPr>
          <p:nvPr>
            <p:ph idx="1"/>
          </p:nvPr>
        </p:nvSpPr>
        <p:spPr/>
        <p:txBody>
          <a:bodyPr/>
          <a:lstStyle/>
          <a:p>
            <a:r>
              <a:rPr lang="en-US" altLang="zh-CN" sz="2585" dirty="0" err="1"/>
              <a:t>WiMAX</a:t>
            </a:r>
            <a:r>
              <a:rPr lang="en-US" altLang="zh-CN" sz="2585" dirty="0"/>
              <a:t> (</a:t>
            </a:r>
            <a:r>
              <a:rPr lang="en-US" altLang="zh-CN" sz="2585" dirty="0" smtClean="0"/>
              <a:t>Worldwide </a:t>
            </a:r>
            <a:r>
              <a:rPr lang="en-US" altLang="zh-CN" sz="2585" dirty="0"/>
              <a:t>Interoperability for Microwave </a:t>
            </a:r>
            <a:r>
              <a:rPr lang="en-US" altLang="zh-CN" sz="2585" dirty="0" smtClean="0"/>
              <a:t>Access) </a:t>
            </a:r>
            <a:r>
              <a:rPr lang="zh-CN" altLang="en-US" sz="2585" dirty="0" smtClean="0"/>
              <a:t>常用</a:t>
            </a:r>
            <a:r>
              <a:rPr lang="zh-CN" altLang="en-US" sz="2585" dirty="0"/>
              <a:t>来表示无线城域网 </a:t>
            </a:r>
            <a:r>
              <a:rPr lang="en-US" altLang="zh-CN" sz="2585" dirty="0"/>
              <a:t>WMAN</a:t>
            </a:r>
            <a:r>
              <a:rPr lang="zh-CN" altLang="en-US" sz="2585" dirty="0"/>
              <a:t>，这与</a:t>
            </a:r>
            <a:r>
              <a:rPr lang="en-US" altLang="zh-CN" sz="2585" dirty="0"/>
              <a:t>Wi-Fi </a:t>
            </a:r>
            <a:r>
              <a:rPr lang="zh-CN" altLang="en-US" sz="2585" dirty="0"/>
              <a:t>常用来表示无线局域网 </a:t>
            </a:r>
            <a:r>
              <a:rPr lang="en-US" altLang="zh-CN" sz="2585" dirty="0"/>
              <a:t>WLAN </a:t>
            </a:r>
            <a:r>
              <a:rPr lang="zh-CN" altLang="en-US" sz="2585" dirty="0"/>
              <a:t>相似。</a:t>
            </a:r>
            <a:endParaRPr lang="zh-CN" altLang="en-US" sz="2585" dirty="0"/>
          </a:p>
          <a:p>
            <a:r>
              <a:rPr lang="en-US" altLang="zh-CN" sz="2585" dirty="0"/>
              <a:t>IEEE </a:t>
            </a:r>
            <a:r>
              <a:rPr lang="zh-CN" altLang="en-US" sz="2585" dirty="0"/>
              <a:t>的 </a:t>
            </a:r>
            <a:r>
              <a:rPr lang="en-US" altLang="zh-CN" sz="2585" dirty="0"/>
              <a:t>802.16 </a:t>
            </a:r>
            <a:r>
              <a:rPr lang="zh-CN" altLang="en-US" sz="2585" dirty="0"/>
              <a:t>工作组是无线城域网标准的制订者，而 </a:t>
            </a:r>
            <a:r>
              <a:rPr lang="en-US" altLang="zh-CN" sz="2585" dirty="0" err="1"/>
              <a:t>WiMAX</a:t>
            </a:r>
            <a:r>
              <a:rPr lang="en-US" altLang="zh-CN" sz="2585" dirty="0"/>
              <a:t> </a:t>
            </a:r>
            <a:r>
              <a:rPr lang="zh-CN" altLang="en-US" sz="2585" dirty="0"/>
              <a:t>论坛则是 </a:t>
            </a:r>
            <a:r>
              <a:rPr lang="en-US" altLang="zh-CN" sz="2585" dirty="0"/>
              <a:t>802.16 </a:t>
            </a:r>
            <a:r>
              <a:rPr lang="zh-CN" altLang="en-US" sz="2585" dirty="0"/>
              <a:t>技术的推动者。</a:t>
            </a:r>
            <a:endParaRPr lang="zh-CN" altLang="en-US" sz="2585" dirty="0"/>
          </a:p>
          <a:p>
            <a:r>
              <a:rPr lang="en-US" altLang="zh-CN" sz="2585" dirty="0" smtClean="0"/>
              <a:t>WMAN</a:t>
            </a:r>
            <a:r>
              <a:rPr lang="zh-CN" altLang="en-US" sz="2585" dirty="0" smtClean="0"/>
              <a:t>有两</a:t>
            </a:r>
            <a:r>
              <a:rPr lang="zh-CN" altLang="en-US" sz="2585" dirty="0"/>
              <a:t>个正式</a:t>
            </a:r>
            <a:r>
              <a:rPr lang="zh-CN" altLang="en-US" sz="2585" dirty="0" smtClean="0"/>
              <a:t>标准：</a:t>
            </a:r>
            <a:endParaRPr lang="zh-CN" altLang="en-US" sz="2585" dirty="0"/>
          </a:p>
          <a:p>
            <a:pPr lvl="1"/>
            <a:r>
              <a:rPr lang="en-US" altLang="zh-CN" sz="2215" dirty="0" smtClean="0">
                <a:solidFill>
                  <a:srgbClr val="FF0000"/>
                </a:solidFill>
                <a:latin typeface="Arial" panose="020B0604020202020204" pitchFamily="34" charset="0"/>
                <a:ea typeface="黑体" panose="02010609060101010101" pitchFamily="2" charset="-122"/>
              </a:rPr>
              <a:t>802.16d </a:t>
            </a:r>
            <a:r>
              <a:rPr lang="en-US" altLang="zh-CN" sz="2215" dirty="0" smtClean="0">
                <a:solidFill>
                  <a:schemeClr val="tx1"/>
                </a:solidFill>
                <a:latin typeface="Arial" panose="020B0604020202020204" pitchFamily="34" charset="0"/>
              </a:rPr>
              <a:t>(</a:t>
            </a:r>
            <a:r>
              <a:rPr lang="zh-CN" altLang="en-US" sz="2215" dirty="0" smtClean="0">
                <a:solidFill>
                  <a:schemeClr val="tx1"/>
                </a:solidFill>
                <a:latin typeface="Arial" panose="020B0604020202020204" pitchFamily="34" charset="0"/>
                <a:ea typeface="黑体" panose="02010609060101010101" pitchFamily="2" charset="-122"/>
              </a:rPr>
              <a:t>它</a:t>
            </a:r>
            <a:r>
              <a:rPr lang="zh-CN" altLang="en-US" sz="2215" dirty="0">
                <a:solidFill>
                  <a:schemeClr val="tx1"/>
                </a:solidFill>
                <a:latin typeface="Arial" panose="020B0604020202020204" pitchFamily="34" charset="0"/>
                <a:ea typeface="黑体" panose="02010609060101010101" pitchFamily="2" charset="-122"/>
              </a:rPr>
              <a:t>的正式名字是 </a:t>
            </a:r>
            <a:r>
              <a:rPr lang="en-US" altLang="zh-CN" sz="2215" dirty="0" smtClean="0">
                <a:solidFill>
                  <a:schemeClr val="tx1"/>
                </a:solidFill>
                <a:latin typeface="Arial" panose="020B0604020202020204" pitchFamily="34" charset="0"/>
                <a:ea typeface="黑体" panose="02010609060101010101" pitchFamily="2" charset="-122"/>
              </a:rPr>
              <a:t>802.16-2004)</a:t>
            </a:r>
            <a:r>
              <a:rPr lang="zh-CN" altLang="en-US" sz="2215" dirty="0" smtClean="0">
                <a:solidFill>
                  <a:schemeClr val="tx1"/>
                </a:solidFill>
                <a:latin typeface="Arial" panose="020B0604020202020204" pitchFamily="34" charset="0"/>
                <a:ea typeface="黑体" panose="02010609060101010101" pitchFamily="2" charset="-122"/>
              </a:rPr>
              <a:t>：</a:t>
            </a:r>
            <a:r>
              <a:rPr lang="zh-CN" altLang="en-US" sz="2215" dirty="0" smtClean="0">
                <a:solidFill>
                  <a:srgbClr val="0000FF"/>
                </a:solidFill>
                <a:latin typeface="Arial" panose="020B0604020202020204" pitchFamily="34" charset="0"/>
                <a:ea typeface="黑体" panose="02010609060101010101" pitchFamily="2" charset="-122"/>
              </a:rPr>
              <a:t>固定</a:t>
            </a:r>
            <a:r>
              <a:rPr lang="zh-CN" altLang="en-US" sz="2215" dirty="0">
                <a:solidFill>
                  <a:schemeClr val="tx1"/>
                </a:solidFill>
                <a:latin typeface="Arial" panose="020B0604020202020204" pitchFamily="34" charset="0"/>
                <a:ea typeface="黑体" panose="02010609060101010101" pitchFamily="2" charset="-122"/>
              </a:rPr>
              <a:t>宽带无线接入空中接口标准（</a:t>
            </a:r>
            <a:r>
              <a:rPr lang="en-US" altLang="zh-CN" sz="2215" dirty="0">
                <a:solidFill>
                  <a:schemeClr val="tx1"/>
                </a:solidFill>
                <a:latin typeface="Arial" panose="020B0604020202020204" pitchFamily="34" charset="0"/>
                <a:ea typeface="黑体" panose="02010609060101010101" pitchFamily="2" charset="-122"/>
              </a:rPr>
              <a:t>2 ~ 66 GHz</a:t>
            </a:r>
            <a:r>
              <a:rPr lang="zh-CN" altLang="en-US" sz="2215" dirty="0">
                <a:solidFill>
                  <a:schemeClr val="tx1"/>
                </a:solidFill>
                <a:latin typeface="Arial" panose="020B0604020202020204" pitchFamily="34" charset="0"/>
                <a:ea typeface="黑体" panose="02010609060101010101" pitchFamily="2" charset="-122"/>
              </a:rPr>
              <a:t>频段）。</a:t>
            </a:r>
            <a:endParaRPr lang="zh-CN" altLang="en-US" sz="2215" dirty="0">
              <a:solidFill>
                <a:schemeClr val="tx1"/>
              </a:solidFill>
              <a:latin typeface="Arial" panose="020B0604020202020204" pitchFamily="34" charset="0"/>
              <a:ea typeface="黑体" panose="02010609060101010101" pitchFamily="2" charset="-122"/>
            </a:endParaRPr>
          </a:p>
          <a:p>
            <a:pPr lvl="1"/>
            <a:r>
              <a:rPr lang="en-US" altLang="zh-CN" sz="2215" dirty="0" smtClean="0">
                <a:solidFill>
                  <a:srgbClr val="FF0000"/>
                </a:solidFill>
                <a:latin typeface="Arial" panose="020B0604020202020204" pitchFamily="34" charset="0"/>
              </a:rPr>
              <a:t>802.16e</a:t>
            </a:r>
            <a:r>
              <a:rPr lang="en-US" altLang="zh-CN" sz="2215" dirty="0" smtClean="0">
                <a:solidFill>
                  <a:schemeClr val="tx1"/>
                </a:solidFill>
                <a:latin typeface="Arial" panose="020B0604020202020204" pitchFamily="34" charset="0"/>
              </a:rPr>
              <a:t> (802.16 </a:t>
            </a:r>
            <a:r>
              <a:rPr lang="zh-CN" altLang="en-US" sz="2215" dirty="0">
                <a:solidFill>
                  <a:schemeClr val="tx1"/>
                </a:solidFill>
                <a:latin typeface="Arial" panose="020B0604020202020204" pitchFamily="34" charset="0"/>
                <a:ea typeface="黑体" panose="02010609060101010101" pitchFamily="2" charset="-122"/>
              </a:rPr>
              <a:t>的增强</a:t>
            </a:r>
            <a:r>
              <a:rPr lang="zh-CN" altLang="en-US" sz="2215" dirty="0" smtClean="0">
                <a:solidFill>
                  <a:schemeClr val="tx1"/>
                </a:solidFill>
                <a:latin typeface="Arial" panose="020B0604020202020204" pitchFamily="34" charset="0"/>
                <a:ea typeface="黑体" panose="02010609060101010101" pitchFamily="2" charset="-122"/>
              </a:rPr>
              <a:t>版本</a:t>
            </a:r>
            <a:r>
              <a:rPr lang="en-US" altLang="zh-CN" sz="2215" dirty="0" smtClean="0">
                <a:solidFill>
                  <a:schemeClr val="tx1"/>
                </a:solidFill>
                <a:latin typeface="Arial" panose="020B0604020202020204" pitchFamily="34" charset="0"/>
                <a:ea typeface="黑体" panose="02010609060101010101" pitchFamily="2" charset="-122"/>
              </a:rPr>
              <a:t>)</a:t>
            </a:r>
            <a:r>
              <a:rPr lang="zh-CN" altLang="en-US" sz="2215" dirty="0" smtClean="0">
                <a:solidFill>
                  <a:schemeClr val="tx1"/>
                </a:solidFill>
                <a:latin typeface="Arial" panose="020B0604020202020204" pitchFamily="34" charset="0"/>
                <a:ea typeface="黑体" panose="02010609060101010101" pitchFamily="2" charset="-122"/>
              </a:rPr>
              <a:t>：支持</a:t>
            </a:r>
            <a:r>
              <a:rPr lang="zh-CN" altLang="en-US" sz="2215" dirty="0">
                <a:solidFill>
                  <a:srgbClr val="0000FF"/>
                </a:solidFill>
                <a:latin typeface="Arial" panose="020B0604020202020204" pitchFamily="34" charset="0"/>
                <a:ea typeface="黑体" panose="02010609060101010101" pitchFamily="2" charset="-122"/>
              </a:rPr>
              <a:t>移动性</a:t>
            </a:r>
            <a:r>
              <a:rPr lang="zh-CN" altLang="en-US" sz="2215" dirty="0">
                <a:solidFill>
                  <a:schemeClr val="tx1"/>
                </a:solidFill>
                <a:latin typeface="Arial" panose="020B0604020202020204" pitchFamily="34" charset="0"/>
                <a:ea typeface="黑体" panose="02010609060101010101" pitchFamily="2" charset="-122"/>
              </a:rPr>
              <a:t>的宽带无线接入空中接口标准（</a:t>
            </a:r>
            <a:r>
              <a:rPr lang="en-US" altLang="zh-CN" sz="2215" dirty="0">
                <a:solidFill>
                  <a:schemeClr val="tx1"/>
                </a:solidFill>
                <a:latin typeface="Arial" panose="020B0604020202020204" pitchFamily="34" charset="0"/>
                <a:ea typeface="黑体" panose="02010609060101010101" pitchFamily="2" charset="-122"/>
              </a:rPr>
              <a:t>2 ~ 6 GHz</a:t>
            </a:r>
            <a:r>
              <a:rPr lang="zh-CN" altLang="en-US" sz="2215" dirty="0">
                <a:solidFill>
                  <a:schemeClr val="tx1"/>
                </a:solidFill>
                <a:latin typeface="Arial" panose="020B0604020202020204" pitchFamily="34" charset="0"/>
                <a:ea typeface="黑体" panose="02010609060101010101" pitchFamily="2" charset="-122"/>
              </a:rPr>
              <a:t>频段</a:t>
            </a:r>
            <a:r>
              <a:rPr lang="zh-CN" altLang="en-US" sz="2215" dirty="0" smtClean="0">
                <a:solidFill>
                  <a:schemeClr val="tx1"/>
                </a:solidFill>
                <a:latin typeface="Arial" panose="020B0604020202020204" pitchFamily="34" charset="0"/>
                <a:ea typeface="黑体" panose="02010609060101010101" pitchFamily="2" charset="-122"/>
              </a:rPr>
              <a:t>），向下兼容 </a:t>
            </a:r>
            <a:r>
              <a:rPr lang="en-US" altLang="zh-CN" sz="2215" dirty="0">
                <a:solidFill>
                  <a:schemeClr val="tx1"/>
                </a:solidFill>
                <a:latin typeface="Arial" panose="020B0604020202020204" pitchFamily="34" charset="0"/>
                <a:ea typeface="黑体" panose="02010609060101010101" pitchFamily="2" charset="-122"/>
              </a:rPr>
              <a:t>802.16-2004</a:t>
            </a:r>
            <a:r>
              <a:rPr lang="zh-CN" altLang="en-US" dirty="0">
                <a:solidFill>
                  <a:schemeClr val="tx1"/>
                </a:solidFill>
                <a:latin typeface="Arial" panose="020B0604020202020204" pitchFamily="34" charset="0"/>
                <a:ea typeface="黑体" panose="02010609060101010101" pitchFamily="2" charset="-122"/>
              </a:rPr>
              <a:t>。 </a:t>
            </a:r>
            <a:r>
              <a:rPr lang="zh-CN" altLang="en-US" sz="2215" dirty="0">
                <a:solidFill>
                  <a:schemeClr val="tx1"/>
                </a:solidFill>
                <a:latin typeface="Arial" panose="020B0604020202020204" pitchFamily="34" charset="0"/>
                <a:ea typeface="黑体" panose="02010609060101010101" pitchFamily="2" charset="-122"/>
              </a:rPr>
              <a:t> </a:t>
            </a:r>
            <a:endParaRPr lang="zh-CN" altLang="en-US" sz="2215" dirty="0">
              <a:solidFill>
                <a:schemeClr val="tx1"/>
              </a:solidFill>
              <a:latin typeface="Arial" panose="020B0604020202020204" pitchFamily="34" charset="0"/>
              <a:ea typeface="黑体" panose="0201060906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ChangeArrowheads="1"/>
          </p:cNvSpPr>
          <p:nvPr>
            <p:ph type="title"/>
          </p:nvPr>
        </p:nvSpPr>
        <p:spPr/>
        <p:txBody>
          <a:bodyPr/>
          <a:lstStyle/>
          <a:p>
            <a:pPr algn="ctr"/>
            <a:r>
              <a:rPr lang="en-US" altLang="zh-CN" sz="3325"/>
              <a:t>802.16 </a:t>
            </a:r>
            <a:r>
              <a:rPr lang="zh-CN" altLang="en-US" sz="3325"/>
              <a:t>无线城域网服务范围的示意图 </a:t>
            </a:r>
            <a:endParaRPr lang="zh-CN" altLang="en-US" sz="3325"/>
          </a:p>
        </p:txBody>
      </p:sp>
      <p:grpSp>
        <p:nvGrpSpPr>
          <p:cNvPr id="391390" name="Group 222"/>
          <p:cNvGrpSpPr/>
          <p:nvPr/>
        </p:nvGrpSpPr>
        <p:grpSpPr bwMode="auto">
          <a:xfrm>
            <a:off x="441805" y="1833746"/>
            <a:ext cx="8583613" cy="3616569"/>
            <a:chOff x="591" y="317"/>
            <a:chExt cx="4974" cy="2196"/>
          </a:xfrm>
        </p:grpSpPr>
        <p:sp>
          <p:nvSpPr>
            <p:cNvPr id="391173" name="Line 5"/>
            <p:cNvSpPr>
              <a:spLocks noChangeShapeType="1"/>
            </p:cNvSpPr>
            <p:nvPr/>
          </p:nvSpPr>
          <p:spPr bwMode="auto">
            <a:xfrm>
              <a:off x="4377" y="2228"/>
              <a:ext cx="635" cy="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91174" name="Rectangle 6"/>
            <p:cNvSpPr>
              <a:spLocks noChangeArrowheads="1"/>
            </p:cNvSpPr>
            <p:nvPr/>
          </p:nvSpPr>
          <p:spPr bwMode="auto">
            <a:xfrm>
              <a:off x="4740" y="2115"/>
              <a:ext cx="453" cy="226"/>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45" b="1">
                  <a:solidFill>
                    <a:srgbClr val="000099"/>
                  </a:solidFill>
                  <a:latin typeface="+mn-lt"/>
                  <a:ea typeface="+mn-ea"/>
                </a:rPr>
                <a:t>ISP</a:t>
              </a:r>
              <a:endParaRPr lang="en-US" altLang="zh-CN" sz="1845" b="1">
                <a:solidFill>
                  <a:srgbClr val="000099"/>
                </a:solidFill>
                <a:latin typeface="+mn-lt"/>
                <a:ea typeface="+mn-ea"/>
              </a:endParaRPr>
            </a:p>
          </p:txBody>
        </p:sp>
        <p:sp>
          <p:nvSpPr>
            <p:cNvPr id="391175" name="Line 7"/>
            <p:cNvSpPr>
              <a:spLocks noChangeShapeType="1"/>
            </p:cNvSpPr>
            <p:nvPr/>
          </p:nvSpPr>
          <p:spPr bwMode="auto">
            <a:xfrm>
              <a:off x="3061" y="2024"/>
              <a:ext cx="817" cy="181"/>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nvGrpSpPr>
            <p:cNvPr id="391176" name="Group 8"/>
            <p:cNvGrpSpPr/>
            <p:nvPr/>
          </p:nvGrpSpPr>
          <p:grpSpPr bwMode="auto">
            <a:xfrm>
              <a:off x="2654" y="754"/>
              <a:ext cx="496" cy="1349"/>
              <a:chOff x="2654" y="800"/>
              <a:chExt cx="496" cy="1349"/>
            </a:xfrm>
          </p:grpSpPr>
          <p:sp>
            <p:nvSpPr>
              <p:cNvPr id="391177"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585" b="1">
                  <a:solidFill>
                    <a:srgbClr val="000099"/>
                  </a:solidFill>
                  <a:latin typeface="+mn-lt"/>
                  <a:ea typeface="+mn-ea"/>
                </a:endParaRPr>
              </a:p>
            </p:txBody>
          </p:sp>
          <p:sp>
            <p:nvSpPr>
              <p:cNvPr id="391178" name="Line 10"/>
              <p:cNvSpPr>
                <a:spLocks noChangeShapeType="1"/>
              </p:cNvSpPr>
              <p:nvPr/>
            </p:nvSpPr>
            <p:spPr bwMode="auto">
              <a:xfrm>
                <a:off x="2842" y="1027"/>
                <a:ext cx="117"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79" name="Line 11"/>
              <p:cNvSpPr>
                <a:spLocks noChangeShapeType="1"/>
              </p:cNvSpPr>
              <p:nvPr/>
            </p:nvSpPr>
            <p:spPr bwMode="auto">
              <a:xfrm flipV="1">
                <a:off x="2842" y="951"/>
                <a:ext cx="0" cy="19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80" name="Line 12"/>
              <p:cNvSpPr>
                <a:spLocks noChangeShapeType="1"/>
              </p:cNvSpPr>
              <p:nvPr/>
            </p:nvSpPr>
            <p:spPr bwMode="auto">
              <a:xfrm flipV="1">
                <a:off x="2825" y="965"/>
                <a:ext cx="0" cy="1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81" name="Line 13"/>
              <p:cNvSpPr>
                <a:spLocks noChangeShapeType="1"/>
              </p:cNvSpPr>
              <p:nvPr/>
            </p:nvSpPr>
            <p:spPr bwMode="auto">
              <a:xfrm flipV="1">
                <a:off x="2959" y="954"/>
                <a:ext cx="0" cy="18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82" name="Line 14"/>
              <p:cNvSpPr>
                <a:spLocks noChangeShapeType="1"/>
              </p:cNvSpPr>
              <p:nvPr/>
            </p:nvSpPr>
            <p:spPr bwMode="auto">
              <a:xfrm flipV="1">
                <a:off x="2974" y="965"/>
                <a:ext cx="1" cy="1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83" name="Line 15"/>
              <p:cNvSpPr>
                <a:spLocks noChangeShapeType="1"/>
              </p:cNvSpPr>
              <p:nvPr/>
            </p:nvSpPr>
            <p:spPr bwMode="auto">
              <a:xfrm>
                <a:off x="2825" y="1047"/>
                <a:ext cx="53" cy="7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84" name="Line 16"/>
              <p:cNvSpPr>
                <a:spLocks noChangeShapeType="1"/>
              </p:cNvSpPr>
              <p:nvPr/>
            </p:nvSpPr>
            <p:spPr bwMode="auto">
              <a:xfrm flipV="1">
                <a:off x="2907" y="1052"/>
                <a:ext cx="66" cy="7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85" name="Line 17"/>
              <p:cNvSpPr>
                <a:spLocks noChangeShapeType="1"/>
              </p:cNvSpPr>
              <p:nvPr/>
            </p:nvSpPr>
            <p:spPr bwMode="auto">
              <a:xfrm flipV="1">
                <a:off x="2881" y="944"/>
                <a:ext cx="0" cy="8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86" name="Line 18"/>
              <p:cNvSpPr>
                <a:spLocks noChangeShapeType="1"/>
              </p:cNvSpPr>
              <p:nvPr/>
            </p:nvSpPr>
            <p:spPr bwMode="auto">
              <a:xfrm flipV="1">
                <a:off x="2921" y="943"/>
                <a:ext cx="1" cy="8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87" name="Line 19"/>
              <p:cNvSpPr>
                <a:spLocks noChangeShapeType="1"/>
              </p:cNvSpPr>
              <p:nvPr/>
            </p:nvSpPr>
            <p:spPr bwMode="auto">
              <a:xfrm>
                <a:off x="2852" y="1093"/>
                <a:ext cx="82"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88"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ln>
            </p:spPr>
            <p:txBody>
              <a:bodyPr/>
              <a:lstStyle/>
              <a:p>
                <a:endParaRPr lang="zh-CN" altLang="en-US" sz="2585" b="1">
                  <a:solidFill>
                    <a:srgbClr val="000099"/>
                  </a:solidFill>
                  <a:latin typeface="+mn-lt"/>
                  <a:ea typeface="+mn-ea"/>
                </a:endParaRPr>
              </a:p>
            </p:txBody>
          </p:sp>
          <p:sp>
            <p:nvSpPr>
              <p:cNvPr id="391189"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ln>
            </p:spPr>
            <p:txBody>
              <a:bodyPr/>
              <a:lstStyle/>
              <a:p>
                <a:endParaRPr lang="zh-CN" altLang="en-US" sz="2585" b="1">
                  <a:solidFill>
                    <a:srgbClr val="000099"/>
                  </a:solidFill>
                  <a:latin typeface="+mn-lt"/>
                  <a:ea typeface="+mn-ea"/>
                </a:endParaRPr>
              </a:p>
            </p:txBody>
          </p:sp>
          <p:sp>
            <p:nvSpPr>
              <p:cNvPr id="391190"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ln>
            </p:spPr>
            <p:txBody>
              <a:bodyPr/>
              <a:lstStyle/>
              <a:p>
                <a:endParaRPr lang="zh-CN" altLang="en-US" sz="2585" b="1">
                  <a:solidFill>
                    <a:srgbClr val="000099"/>
                  </a:solidFill>
                  <a:latin typeface="+mn-lt"/>
                  <a:ea typeface="+mn-ea"/>
                </a:endParaRPr>
              </a:p>
            </p:txBody>
          </p:sp>
          <p:sp>
            <p:nvSpPr>
              <p:cNvPr id="391191"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ln>
            </p:spPr>
            <p:txBody>
              <a:bodyPr/>
              <a:lstStyle/>
              <a:p>
                <a:endParaRPr lang="zh-CN" altLang="en-US" sz="2585" b="1">
                  <a:solidFill>
                    <a:srgbClr val="000099"/>
                  </a:solidFill>
                  <a:latin typeface="+mn-lt"/>
                  <a:ea typeface="+mn-ea"/>
                </a:endParaRPr>
              </a:p>
            </p:txBody>
          </p:sp>
          <p:sp>
            <p:nvSpPr>
              <p:cNvPr id="391192" name="Line 24"/>
              <p:cNvSpPr>
                <a:spLocks noChangeShapeType="1"/>
              </p:cNvSpPr>
              <p:nvPr/>
            </p:nvSpPr>
            <p:spPr bwMode="auto">
              <a:xfrm>
                <a:off x="2842" y="1027"/>
                <a:ext cx="117"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93" name="Line 25"/>
              <p:cNvSpPr>
                <a:spLocks noChangeShapeType="1"/>
              </p:cNvSpPr>
              <p:nvPr/>
            </p:nvSpPr>
            <p:spPr bwMode="auto">
              <a:xfrm flipV="1">
                <a:off x="2842" y="951"/>
                <a:ext cx="0" cy="19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94" name="Line 26"/>
              <p:cNvSpPr>
                <a:spLocks noChangeShapeType="1"/>
              </p:cNvSpPr>
              <p:nvPr/>
            </p:nvSpPr>
            <p:spPr bwMode="auto">
              <a:xfrm flipV="1">
                <a:off x="2825" y="965"/>
                <a:ext cx="0" cy="1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95" name="Line 27"/>
              <p:cNvSpPr>
                <a:spLocks noChangeShapeType="1"/>
              </p:cNvSpPr>
              <p:nvPr/>
            </p:nvSpPr>
            <p:spPr bwMode="auto">
              <a:xfrm flipV="1">
                <a:off x="2959" y="954"/>
                <a:ext cx="0" cy="18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96" name="Line 28"/>
              <p:cNvSpPr>
                <a:spLocks noChangeShapeType="1"/>
              </p:cNvSpPr>
              <p:nvPr/>
            </p:nvSpPr>
            <p:spPr bwMode="auto">
              <a:xfrm flipV="1">
                <a:off x="2974" y="965"/>
                <a:ext cx="1" cy="1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97" name="Line 29"/>
              <p:cNvSpPr>
                <a:spLocks noChangeShapeType="1"/>
              </p:cNvSpPr>
              <p:nvPr/>
            </p:nvSpPr>
            <p:spPr bwMode="auto">
              <a:xfrm>
                <a:off x="2825" y="1047"/>
                <a:ext cx="53" cy="7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98" name="Line 30"/>
              <p:cNvSpPr>
                <a:spLocks noChangeShapeType="1"/>
              </p:cNvSpPr>
              <p:nvPr/>
            </p:nvSpPr>
            <p:spPr bwMode="auto">
              <a:xfrm flipV="1">
                <a:off x="2907" y="1052"/>
                <a:ext cx="66" cy="7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199" name="Line 31"/>
              <p:cNvSpPr>
                <a:spLocks noChangeShapeType="1"/>
              </p:cNvSpPr>
              <p:nvPr/>
            </p:nvSpPr>
            <p:spPr bwMode="auto">
              <a:xfrm flipV="1">
                <a:off x="2881" y="944"/>
                <a:ext cx="0" cy="8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00" name="Line 32"/>
              <p:cNvSpPr>
                <a:spLocks noChangeShapeType="1"/>
              </p:cNvSpPr>
              <p:nvPr/>
            </p:nvSpPr>
            <p:spPr bwMode="auto">
              <a:xfrm flipV="1">
                <a:off x="2921" y="943"/>
                <a:ext cx="1" cy="8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01" name="Line 33"/>
              <p:cNvSpPr>
                <a:spLocks noChangeShapeType="1"/>
              </p:cNvSpPr>
              <p:nvPr/>
            </p:nvSpPr>
            <p:spPr bwMode="auto">
              <a:xfrm>
                <a:off x="2852" y="1093"/>
                <a:ext cx="82"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02"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ln>
            </p:spPr>
            <p:txBody>
              <a:bodyPr/>
              <a:lstStyle/>
              <a:p>
                <a:endParaRPr lang="zh-CN" altLang="en-US" sz="2585" b="1">
                  <a:solidFill>
                    <a:srgbClr val="000099"/>
                  </a:solidFill>
                  <a:latin typeface="+mn-lt"/>
                  <a:ea typeface="+mn-ea"/>
                </a:endParaRPr>
              </a:p>
            </p:txBody>
          </p:sp>
          <p:sp>
            <p:nvSpPr>
              <p:cNvPr id="391203"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ln>
            </p:spPr>
            <p:txBody>
              <a:bodyPr/>
              <a:lstStyle/>
              <a:p>
                <a:endParaRPr lang="zh-CN" altLang="en-US" sz="2585" b="1">
                  <a:solidFill>
                    <a:srgbClr val="000099"/>
                  </a:solidFill>
                  <a:latin typeface="+mn-lt"/>
                  <a:ea typeface="+mn-ea"/>
                </a:endParaRPr>
              </a:p>
            </p:txBody>
          </p:sp>
          <p:sp>
            <p:nvSpPr>
              <p:cNvPr id="391204"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ln>
            </p:spPr>
            <p:txBody>
              <a:bodyPr/>
              <a:lstStyle/>
              <a:p>
                <a:endParaRPr lang="zh-CN" altLang="en-US" sz="2585" b="1">
                  <a:solidFill>
                    <a:srgbClr val="000099"/>
                  </a:solidFill>
                  <a:latin typeface="+mn-lt"/>
                  <a:ea typeface="+mn-ea"/>
                </a:endParaRPr>
              </a:p>
            </p:txBody>
          </p:sp>
          <p:sp>
            <p:nvSpPr>
              <p:cNvPr id="391205"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ln>
            </p:spPr>
            <p:txBody>
              <a:bodyPr/>
              <a:lstStyle/>
              <a:p>
                <a:endParaRPr lang="zh-CN" altLang="en-US" sz="2585" b="1">
                  <a:solidFill>
                    <a:srgbClr val="000099"/>
                  </a:solidFill>
                  <a:latin typeface="+mn-lt"/>
                  <a:ea typeface="+mn-ea"/>
                </a:endParaRPr>
              </a:p>
            </p:txBody>
          </p:sp>
          <p:sp>
            <p:nvSpPr>
              <p:cNvPr id="391206" name="Line 38"/>
              <p:cNvSpPr>
                <a:spLocks noChangeShapeType="1"/>
              </p:cNvSpPr>
              <p:nvPr/>
            </p:nvSpPr>
            <p:spPr bwMode="auto">
              <a:xfrm flipV="1">
                <a:off x="2736" y="1043"/>
                <a:ext cx="162" cy="109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07" name="Line 39"/>
              <p:cNvSpPr>
                <a:spLocks noChangeShapeType="1"/>
              </p:cNvSpPr>
              <p:nvPr/>
            </p:nvSpPr>
            <p:spPr bwMode="auto">
              <a:xfrm>
                <a:off x="2898" y="1040"/>
                <a:ext cx="161" cy="1096"/>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08" name="Line 40"/>
              <p:cNvSpPr>
                <a:spLocks noChangeShapeType="1"/>
              </p:cNvSpPr>
              <p:nvPr/>
            </p:nvSpPr>
            <p:spPr bwMode="auto">
              <a:xfrm flipV="1">
                <a:off x="2736" y="1902"/>
                <a:ext cx="284" cy="23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09" name="Line 41"/>
              <p:cNvSpPr>
                <a:spLocks noChangeShapeType="1"/>
              </p:cNvSpPr>
              <p:nvPr/>
            </p:nvSpPr>
            <p:spPr bwMode="auto">
              <a:xfrm flipH="1" flipV="1">
                <a:off x="2770" y="1902"/>
                <a:ext cx="293" cy="23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0" name="Line 42"/>
              <p:cNvSpPr>
                <a:spLocks noChangeShapeType="1"/>
              </p:cNvSpPr>
              <p:nvPr/>
            </p:nvSpPr>
            <p:spPr bwMode="auto">
              <a:xfrm>
                <a:off x="2772" y="1904"/>
                <a:ext cx="246"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1" name="Line 43"/>
              <p:cNvSpPr>
                <a:spLocks noChangeShapeType="1"/>
              </p:cNvSpPr>
              <p:nvPr/>
            </p:nvSpPr>
            <p:spPr bwMode="auto">
              <a:xfrm flipH="1" flipV="1">
                <a:off x="2799" y="1683"/>
                <a:ext cx="219" cy="219"/>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2" name="Line 44"/>
              <p:cNvSpPr>
                <a:spLocks noChangeShapeType="1"/>
              </p:cNvSpPr>
              <p:nvPr/>
            </p:nvSpPr>
            <p:spPr bwMode="auto">
              <a:xfrm flipV="1">
                <a:off x="2770" y="1692"/>
                <a:ext cx="219" cy="22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3" name="Line 45"/>
              <p:cNvSpPr>
                <a:spLocks noChangeShapeType="1"/>
              </p:cNvSpPr>
              <p:nvPr/>
            </p:nvSpPr>
            <p:spPr bwMode="auto">
              <a:xfrm>
                <a:off x="2804" y="1683"/>
                <a:ext cx="182"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4" name="Line 46"/>
              <p:cNvSpPr>
                <a:spLocks noChangeShapeType="1"/>
              </p:cNvSpPr>
              <p:nvPr/>
            </p:nvSpPr>
            <p:spPr bwMode="auto">
              <a:xfrm flipH="1" flipV="1">
                <a:off x="2837" y="1467"/>
                <a:ext cx="147" cy="21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5" name="Line 47"/>
              <p:cNvSpPr>
                <a:spLocks noChangeShapeType="1"/>
              </p:cNvSpPr>
              <p:nvPr/>
            </p:nvSpPr>
            <p:spPr bwMode="auto">
              <a:xfrm flipV="1">
                <a:off x="2808" y="1478"/>
                <a:ext cx="155" cy="20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6" name="Line 48"/>
              <p:cNvSpPr>
                <a:spLocks noChangeShapeType="1"/>
              </p:cNvSpPr>
              <p:nvPr/>
            </p:nvSpPr>
            <p:spPr bwMode="auto">
              <a:xfrm>
                <a:off x="2831" y="1464"/>
                <a:ext cx="130"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7" name="Line 49"/>
              <p:cNvSpPr>
                <a:spLocks noChangeShapeType="1"/>
              </p:cNvSpPr>
              <p:nvPr/>
            </p:nvSpPr>
            <p:spPr bwMode="auto">
              <a:xfrm flipV="1">
                <a:off x="2835" y="1274"/>
                <a:ext cx="99" cy="186"/>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8" name="Line 50"/>
              <p:cNvSpPr>
                <a:spLocks noChangeShapeType="1"/>
              </p:cNvSpPr>
              <p:nvPr/>
            </p:nvSpPr>
            <p:spPr bwMode="auto">
              <a:xfrm flipH="1" flipV="1">
                <a:off x="2860" y="1274"/>
                <a:ext cx="90" cy="19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19" name="Line 51"/>
              <p:cNvSpPr>
                <a:spLocks noChangeShapeType="1"/>
              </p:cNvSpPr>
              <p:nvPr/>
            </p:nvSpPr>
            <p:spPr bwMode="auto">
              <a:xfrm>
                <a:off x="2867" y="1271"/>
                <a:ext cx="63"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0" name="Line 52"/>
              <p:cNvSpPr>
                <a:spLocks noChangeShapeType="1"/>
              </p:cNvSpPr>
              <p:nvPr/>
            </p:nvSpPr>
            <p:spPr bwMode="auto">
              <a:xfrm flipV="1">
                <a:off x="2736" y="1043"/>
                <a:ext cx="162" cy="109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1" name="Line 53"/>
              <p:cNvSpPr>
                <a:spLocks noChangeShapeType="1"/>
              </p:cNvSpPr>
              <p:nvPr/>
            </p:nvSpPr>
            <p:spPr bwMode="auto">
              <a:xfrm>
                <a:off x="2898" y="1040"/>
                <a:ext cx="161" cy="1096"/>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2" name="Line 54"/>
              <p:cNvSpPr>
                <a:spLocks noChangeShapeType="1"/>
              </p:cNvSpPr>
              <p:nvPr/>
            </p:nvSpPr>
            <p:spPr bwMode="auto">
              <a:xfrm flipV="1">
                <a:off x="2736" y="1902"/>
                <a:ext cx="284" cy="23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3" name="Line 55"/>
              <p:cNvSpPr>
                <a:spLocks noChangeShapeType="1"/>
              </p:cNvSpPr>
              <p:nvPr/>
            </p:nvSpPr>
            <p:spPr bwMode="auto">
              <a:xfrm flipH="1" flipV="1">
                <a:off x="2770" y="1902"/>
                <a:ext cx="293" cy="23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4" name="Line 56"/>
              <p:cNvSpPr>
                <a:spLocks noChangeShapeType="1"/>
              </p:cNvSpPr>
              <p:nvPr/>
            </p:nvSpPr>
            <p:spPr bwMode="auto">
              <a:xfrm>
                <a:off x="2772" y="1904"/>
                <a:ext cx="246"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5" name="Line 57"/>
              <p:cNvSpPr>
                <a:spLocks noChangeShapeType="1"/>
              </p:cNvSpPr>
              <p:nvPr/>
            </p:nvSpPr>
            <p:spPr bwMode="auto">
              <a:xfrm flipH="1" flipV="1">
                <a:off x="2799" y="1683"/>
                <a:ext cx="219" cy="219"/>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6" name="Line 58"/>
              <p:cNvSpPr>
                <a:spLocks noChangeShapeType="1"/>
              </p:cNvSpPr>
              <p:nvPr/>
            </p:nvSpPr>
            <p:spPr bwMode="auto">
              <a:xfrm flipV="1">
                <a:off x="2770" y="1692"/>
                <a:ext cx="219" cy="22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7" name="Line 59"/>
              <p:cNvSpPr>
                <a:spLocks noChangeShapeType="1"/>
              </p:cNvSpPr>
              <p:nvPr/>
            </p:nvSpPr>
            <p:spPr bwMode="auto">
              <a:xfrm>
                <a:off x="2804" y="1683"/>
                <a:ext cx="182"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8" name="Line 60"/>
              <p:cNvSpPr>
                <a:spLocks noChangeShapeType="1"/>
              </p:cNvSpPr>
              <p:nvPr/>
            </p:nvSpPr>
            <p:spPr bwMode="auto">
              <a:xfrm flipH="1" flipV="1">
                <a:off x="2837" y="1467"/>
                <a:ext cx="147" cy="21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29" name="Line 61"/>
              <p:cNvSpPr>
                <a:spLocks noChangeShapeType="1"/>
              </p:cNvSpPr>
              <p:nvPr/>
            </p:nvSpPr>
            <p:spPr bwMode="auto">
              <a:xfrm flipV="1">
                <a:off x="2808" y="1478"/>
                <a:ext cx="155" cy="20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30" name="Line 62"/>
              <p:cNvSpPr>
                <a:spLocks noChangeShapeType="1"/>
              </p:cNvSpPr>
              <p:nvPr/>
            </p:nvSpPr>
            <p:spPr bwMode="auto">
              <a:xfrm>
                <a:off x="2831" y="1464"/>
                <a:ext cx="130"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31" name="Line 63"/>
              <p:cNvSpPr>
                <a:spLocks noChangeShapeType="1"/>
              </p:cNvSpPr>
              <p:nvPr/>
            </p:nvSpPr>
            <p:spPr bwMode="auto">
              <a:xfrm flipV="1">
                <a:off x="2835" y="1274"/>
                <a:ext cx="99" cy="186"/>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32" name="Line 64"/>
              <p:cNvSpPr>
                <a:spLocks noChangeShapeType="1"/>
              </p:cNvSpPr>
              <p:nvPr/>
            </p:nvSpPr>
            <p:spPr bwMode="auto">
              <a:xfrm flipH="1" flipV="1">
                <a:off x="2860" y="1274"/>
                <a:ext cx="90" cy="19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33" name="Line 65"/>
              <p:cNvSpPr>
                <a:spLocks noChangeShapeType="1"/>
              </p:cNvSpPr>
              <p:nvPr/>
            </p:nvSpPr>
            <p:spPr bwMode="auto">
              <a:xfrm>
                <a:off x="2867" y="1271"/>
                <a:ext cx="63"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grpSp>
          <p:nvGrpSpPr>
            <p:cNvPr id="391234" name="Group 66"/>
            <p:cNvGrpSpPr/>
            <p:nvPr/>
          </p:nvGrpSpPr>
          <p:grpSpPr bwMode="auto">
            <a:xfrm>
              <a:off x="702" y="1706"/>
              <a:ext cx="772" cy="456"/>
              <a:chOff x="4286" y="1568"/>
              <a:chExt cx="953" cy="547"/>
            </a:xfrm>
          </p:grpSpPr>
          <p:pic>
            <p:nvPicPr>
              <p:cNvPr id="391235" name="Picture 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6" name="Picture 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7" name="Picture 6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8"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391239" name="Picture 71" descr="j02971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 y="890"/>
              <a:ext cx="726" cy="579"/>
            </a:xfrm>
            <a:prstGeom prst="rect">
              <a:avLst/>
            </a:prstGeom>
            <a:noFill/>
            <a:extLst>
              <a:ext uri="{909E8E84-426E-40DD-AFC4-6F175D3DCCD1}">
                <a14:hiddenFill xmlns:a14="http://schemas.microsoft.com/office/drawing/2010/main">
                  <a:solidFill>
                    <a:srgbClr val="FFFFFF"/>
                  </a:solidFill>
                </a14:hiddenFill>
              </a:ext>
            </a:extLst>
          </p:spPr>
        </p:pic>
        <p:pic>
          <p:nvPicPr>
            <p:cNvPr id="391240"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 y="436"/>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241" name="Freeform 73"/>
            <p:cNvSpPr/>
            <p:nvPr/>
          </p:nvSpPr>
          <p:spPr bwMode="auto">
            <a:xfrm rot="4366179" flipH="1">
              <a:off x="2018" y="39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ln>
          </p:spPr>
          <p:txBody>
            <a:bodyPr/>
            <a:lstStyle/>
            <a:p>
              <a:endParaRPr lang="zh-CN" altLang="en-US" sz="2585" b="1">
                <a:solidFill>
                  <a:srgbClr val="000099"/>
                </a:solidFill>
                <a:latin typeface="+mn-lt"/>
                <a:ea typeface="+mn-ea"/>
              </a:endParaRPr>
            </a:p>
          </p:txBody>
        </p:sp>
        <p:sp>
          <p:nvSpPr>
            <p:cNvPr id="391242" name="Freeform 74"/>
            <p:cNvSpPr/>
            <p:nvPr/>
          </p:nvSpPr>
          <p:spPr bwMode="auto">
            <a:xfrm rot="4257513" flipV="1">
              <a:off x="3312" y="575"/>
              <a:ext cx="135" cy="717"/>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ln>
          </p:spPr>
          <p:txBody>
            <a:bodyPr/>
            <a:lstStyle/>
            <a:p>
              <a:endParaRPr lang="zh-CN" altLang="en-US" sz="2585" b="1">
                <a:solidFill>
                  <a:srgbClr val="000099"/>
                </a:solidFill>
                <a:latin typeface="+mn-lt"/>
                <a:ea typeface="+mn-ea"/>
              </a:endParaRPr>
            </a:p>
          </p:txBody>
        </p:sp>
        <p:sp>
          <p:nvSpPr>
            <p:cNvPr id="391243" name="Freeform 75"/>
            <p:cNvSpPr/>
            <p:nvPr/>
          </p:nvSpPr>
          <p:spPr bwMode="auto">
            <a:xfrm rot="-3467149" flipH="1" flipV="1">
              <a:off x="2047" y="-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ln>
          </p:spPr>
          <p:txBody>
            <a:bodyPr/>
            <a:lstStyle/>
            <a:p>
              <a:endParaRPr lang="zh-CN" altLang="en-US" sz="2585" b="1">
                <a:solidFill>
                  <a:srgbClr val="000099"/>
                </a:solidFill>
                <a:latin typeface="+mn-lt"/>
                <a:ea typeface="+mn-ea"/>
              </a:endParaRPr>
            </a:p>
          </p:txBody>
        </p:sp>
        <p:sp>
          <p:nvSpPr>
            <p:cNvPr id="391244" name="Text Box 76"/>
            <p:cNvSpPr txBox="1">
              <a:spLocks noChangeArrowheads="1"/>
            </p:cNvSpPr>
            <p:nvPr/>
          </p:nvSpPr>
          <p:spPr bwMode="auto">
            <a:xfrm>
              <a:off x="612" y="2146"/>
              <a:ext cx="9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802.11 WLAN</a:t>
              </a:r>
              <a:endParaRPr lang="en-US" altLang="zh-CN" sz="1845" b="1">
                <a:solidFill>
                  <a:srgbClr val="000099"/>
                </a:solidFill>
                <a:latin typeface="+mn-lt"/>
                <a:ea typeface="+mn-ea"/>
              </a:endParaRPr>
            </a:p>
          </p:txBody>
        </p:sp>
        <p:sp>
          <p:nvSpPr>
            <p:cNvPr id="391245" name="Text Box 77"/>
            <p:cNvSpPr txBox="1">
              <a:spLocks noChangeArrowheads="1"/>
            </p:cNvSpPr>
            <p:nvPr/>
          </p:nvSpPr>
          <p:spPr bwMode="auto">
            <a:xfrm>
              <a:off x="673" y="1419"/>
              <a:ext cx="82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802.11 </a:t>
              </a:r>
              <a:r>
                <a:rPr lang="zh-CN" altLang="en-US" sz="1845" b="1">
                  <a:solidFill>
                    <a:srgbClr val="000099"/>
                  </a:solidFill>
                  <a:latin typeface="+mn-lt"/>
                  <a:ea typeface="+mn-ea"/>
                </a:rPr>
                <a:t>热点</a:t>
              </a:r>
              <a:endParaRPr lang="zh-CN" altLang="en-US" sz="1845" b="1">
                <a:solidFill>
                  <a:srgbClr val="000099"/>
                </a:solidFill>
                <a:latin typeface="+mn-lt"/>
                <a:ea typeface="+mn-ea"/>
              </a:endParaRPr>
            </a:p>
          </p:txBody>
        </p:sp>
        <p:sp>
          <p:nvSpPr>
            <p:cNvPr id="391246" name="Text Box 78"/>
            <p:cNvSpPr txBox="1">
              <a:spLocks noChangeArrowheads="1"/>
            </p:cNvSpPr>
            <p:nvPr/>
          </p:nvSpPr>
          <p:spPr bwMode="auto">
            <a:xfrm>
              <a:off x="591" y="695"/>
              <a:ext cx="9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802.11 WLAN</a:t>
              </a:r>
              <a:endParaRPr lang="en-US" altLang="zh-CN" sz="1845" b="1">
                <a:solidFill>
                  <a:srgbClr val="000099"/>
                </a:solidFill>
                <a:latin typeface="+mn-lt"/>
                <a:ea typeface="+mn-ea"/>
              </a:endParaRPr>
            </a:p>
          </p:txBody>
        </p:sp>
        <p:sp>
          <p:nvSpPr>
            <p:cNvPr id="391247" name="Freeform 79"/>
            <p:cNvSpPr/>
            <p:nvPr/>
          </p:nvSpPr>
          <p:spPr bwMode="auto">
            <a:xfrm rot="15749626">
              <a:off x="4294" y="467"/>
              <a:ext cx="91" cy="63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ln>
          </p:spPr>
          <p:txBody>
            <a:bodyPr/>
            <a:lstStyle/>
            <a:p>
              <a:endParaRPr lang="zh-CN" altLang="en-US" sz="2585" b="1">
                <a:solidFill>
                  <a:srgbClr val="000099"/>
                </a:solidFill>
                <a:latin typeface="+mn-lt"/>
                <a:ea typeface="+mn-ea"/>
              </a:endParaRPr>
            </a:p>
          </p:txBody>
        </p:sp>
        <p:sp>
          <p:nvSpPr>
            <p:cNvPr id="391248" name="Text Box 80"/>
            <p:cNvSpPr txBox="1">
              <a:spLocks noChangeArrowheads="1"/>
            </p:cNvSpPr>
            <p:nvPr/>
          </p:nvSpPr>
          <p:spPr bwMode="auto">
            <a:xfrm rot="1257352">
              <a:off x="1733" y="330"/>
              <a:ext cx="52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802.16</a:t>
              </a:r>
              <a:endParaRPr lang="en-US" altLang="zh-CN" sz="1845" b="1">
                <a:solidFill>
                  <a:srgbClr val="000099"/>
                </a:solidFill>
                <a:latin typeface="+mn-lt"/>
                <a:ea typeface="+mn-ea"/>
              </a:endParaRPr>
            </a:p>
          </p:txBody>
        </p:sp>
        <p:sp>
          <p:nvSpPr>
            <p:cNvPr id="391249" name="Text Box 81"/>
            <p:cNvSpPr txBox="1">
              <a:spLocks noChangeArrowheads="1"/>
            </p:cNvSpPr>
            <p:nvPr/>
          </p:nvSpPr>
          <p:spPr bwMode="auto">
            <a:xfrm rot="21062068">
              <a:off x="3100" y="682"/>
              <a:ext cx="52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802.16</a:t>
              </a:r>
              <a:endParaRPr lang="en-US" altLang="zh-CN" sz="1845" b="1">
                <a:solidFill>
                  <a:srgbClr val="000099"/>
                </a:solidFill>
                <a:latin typeface="+mn-lt"/>
                <a:ea typeface="+mn-ea"/>
              </a:endParaRPr>
            </a:p>
          </p:txBody>
        </p:sp>
        <p:sp>
          <p:nvSpPr>
            <p:cNvPr id="391250" name="Text Box 82"/>
            <p:cNvSpPr txBox="1">
              <a:spLocks noChangeArrowheads="1"/>
            </p:cNvSpPr>
            <p:nvPr/>
          </p:nvSpPr>
          <p:spPr bwMode="auto">
            <a:xfrm>
              <a:off x="3536" y="1738"/>
              <a:ext cx="83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802.16 </a:t>
              </a:r>
              <a:r>
                <a:rPr lang="zh-CN" altLang="en-US" sz="1845" b="1">
                  <a:solidFill>
                    <a:srgbClr val="000099"/>
                  </a:solidFill>
                  <a:latin typeface="+mn-lt"/>
                  <a:ea typeface="+mn-ea"/>
                </a:rPr>
                <a:t>基站</a:t>
              </a:r>
              <a:endParaRPr lang="zh-CN" altLang="en-US" sz="1845" b="1">
                <a:solidFill>
                  <a:srgbClr val="000099"/>
                </a:solidFill>
                <a:latin typeface="+mn-lt"/>
                <a:ea typeface="+mn-ea"/>
              </a:endParaRPr>
            </a:p>
          </p:txBody>
        </p:sp>
        <p:sp>
          <p:nvSpPr>
            <p:cNvPr id="391251" name="Text Box 83"/>
            <p:cNvSpPr txBox="1">
              <a:spLocks noChangeArrowheads="1"/>
            </p:cNvSpPr>
            <p:nvPr/>
          </p:nvSpPr>
          <p:spPr bwMode="auto">
            <a:xfrm>
              <a:off x="1596" y="876"/>
              <a:ext cx="52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802.16</a:t>
              </a:r>
              <a:endParaRPr lang="en-US" altLang="zh-CN" sz="1845" b="1">
                <a:solidFill>
                  <a:srgbClr val="000099"/>
                </a:solidFill>
                <a:latin typeface="+mn-lt"/>
                <a:ea typeface="+mn-ea"/>
              </a:endParaRPr>
            </a:p>
          </p:txBody>
        </p:sp>
        <p:graphicFrame>
          <p:nvGraphicFramePr>
            <p:cNvPr id="391252" name="Object 84"/>
            <p:cNvGraphicFramePr>
              <a:graphicFrameLocks noChangeAspect="1"/>
            </p:cNvGraphicFramePr>
            <p:nvPr/>
          </p:nvGraphicFramePr>
          <p:xfrm>
            <a:off x="4649" y="900"/>
            <a:ext cx="916" cy="625"/>
          </p:xfrm>
          <a:graphic>
            <a:graphicData uri="http://schemas.openxmlformats.org/presentationml/2006/ole">
              <mc:AlternateContent xmlns:mc="http://schemas.openxmlformats.org/markup-compatibility/2006">
                <mc:Choice xmlns:v="urn:schemas-microsoft-com:vml" Requires="v">
                  <p:oleObj spid="_x0000_s8193" name="VISIO" r:id="rId4" imgW="3514725" imgH="2009775" progId="">
                    <p:embed/>
                  </p:oleObj>
                </mc:Choice>
                <mc:Fallback>
                  <p:oleObj name="VISIO" r:id="rId4" imgW="3514725" imgH="2009775" progId="">
                    <p:embed/>
                    <p:pic>
                      <p:nvPicPr>
                        <p:cNvPr id="0" name="图片 8192"/>
                        <p:cNvPicPr>
                          <a:picLocks noChangeAspect="1"/>
                        </p:cNvPicPr>
                        <p:nvPr/>
                      </p:nvPicPr>
                      <p:blipFill>
                        <a:blip r:embed="rId5"/>
                        <a:stretch>
                          <a:fillRect/>
                        </a:stretch>
                      </p:blipFill>
                      <p:spPr>
                        <a:xfrm>
                          <a:off x="4649" y="900"/>
                          <a:ext cx="916" cy="625"/>
                        </a:xfrm>
                        <a:prstGeom prst="rect">
                          <a:avLst/>
                        </a:prstGeom>
                        <a:noFill/>
                        <a:ln w="9525">
                          <a:noFill/>
                        </a:ln>
                        <a:effectLst>
                          <a:outerShdw dist="25400" dir="5400000" algn="ctr" rotWithShape="0">
                            <a:srgbClr val="1C1C1C"/>
                          </a:outerShdw>
                        </a:effectLst>
                      </p:spPr>
                    </p:pic>
                  </p:oleObj>
                </mc:Fallback>
              </mc:AlternateContent>
            </a:graphicData>
          </a:graphic>
        </p:graphicFrame>
        <p:sp>
          <p:nvSpPr>
            <p:cNvPr id="391253" name="Text Box 85"/>
            <p:cNvSpPr txBox="1">
              <a:spLocks noChangeArrowheads="1"/>
            </p:cNvSpPr>
            <p:nvPr/>
          </p:nvSpPr>
          <p:spPr bwMode="auto">
            <a:xfrm>
              <a:off x="4875" y="1056"/>
              <a:ext cx="51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5" b="1" dirty="0">
                  <a:solidFill>
                    <a:srgbClr val="000099"/>
                  </a:solidFill>
                  <a:latin typeface="+mn-lt"/>
                  <a:ea typeface="+mn-ea"/>
                </a:rPr>
                <a:t>互联</a:t>
              </a:r>
              <a:r>
                <a:rPr lang="zh-CN" altLang="en-US" sz="1845" b="1" dirty="0" smtClean="0">
                  <a:solidFill>
                    <a:srgbClr val="000099"/>
                  </a:solidFill>
                  <a:latin typeface="+mn-lt"/>
                  <a:ea typeface="+mn-ea"/>
                </a:rPr>
                <a:t>网</a:t>
              </a:r>
              <a:endParaRPr lang="zh-CN" altLang="en-US" sz="1845" b="1" dirty="0">
                <a:solidFill>
                  <a:srgbClr val="000099"/>
                </a:solidFill>
                <a:latin typeface="+mn-lt"/>
                <a:ea typeface="+mn-ea"/>
              </a:endParaRPr>
            </a:p>
          </p:txBody>
        </p:sp>
        <p:grpSp>
          <p:nvGrpSpPr>
            <p:cNvPr id="391254" name="Group 86"/>
            <p:cNvGrpSpPr/>
            <p:nvPr/>
          </p:nvGrpSpPr>
          <p:grpSpPr bwMode="auto">
            <a:xfrm>
              <a:off x="3696" y="709"/>
              <a:ext cx="363" cy="1043"/>
              <a:chOff x="2654" y="800"/>
              <a:chExt cx="496" cy="1349"/>
            </a:xfrm>
          </p:grpSpPr>
          <p:sp>
            <p:nvSpPr>
              <p:cNvPr id="39125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585" b="1">
                  <a:solidFill>
                    <a:srgbClr val="000099"/>
                  </a:solidFill>
                  <a:latin typeface="+mn-lt"/>
                  <a:ea typeface="+mn-ea"/>
                </a:endParaRPr>
              </a:p>
            </p:txBody>
          </p:sp>
          <p:sp>
            <p:nvSpPr>
              <p:cNvPr id="391256" name="Line 88"/>
              <p:cNvSpPr>
                <a:spLocks noChangeShapeType="1"/>
              </p:cNvSpPr>
              <p:nvPr/>
            </p:nvSpPr>
            <p:spPr bwMode="auto">
              <a:xfrm>
                <a:off x="2842" y="1027"/>
                <a:ext cx="117"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57" name="Line 89"/>
              <p:cNvSpPr>
                <a:spLocks noChangeShapeType="1"/>
              </p:cNvSpPr>
              <p:nvPr/>
            </p:nvSpPr>
            <p:spPr bwMode="auto">
              <a:xfrm flipV="1">
                <a:off x="2842" y="951"/>
                <a:ext cx="0" cy="19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58" name="Line 90"/>
              <p:cNvSpPr>
                <a:spLocks noChangeShapeType="1"/>
              </p:cNvSpPr>
              <p:nvPr/>
            </p:nvSpPr>
            <p:spPr bwMode="auto">
              <a:xfrm flipV="1">
                <a:off x="2825" y="965"/>
                <a:ext cx="0" cy="1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59" name="Line 91"/>
              <p:cNvSpPr>
                <a:spLocks noChangeShapeType="1"/>
              </p:cNvSpPr>
              <p:nvPr/>
            </p:nvSpPr>
            <p:spPr bwMode="auto">
              <a:xfrm flipV="1">
                <a:off x="2959" y="954"/>
                <a:ext cx="0" cy="18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60" name="Line 92"/>
              <p:cNvSpPr>
                <a:spLocks noChangeShapeType="1"/>
              </p:cNvSpPr>
              <p:nvPr/>
            </p:nvSpPr>
            <p:spPr bwMode="auto">
              <a:xfrm flipV="1">
                <a:off x="2974" y="965"/>
                <a:ext cx="1" cy="1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61" name="Line 93"/>
              <p:cNvSpPr>
                <a:spLocks noChangeShapeType="1"/>
              </p:cNvSpPr>
              <p:nvPr/>
            </p:nvSpPr>
            <p:spPr bwMode="auto">
              <a:xfrm>
                <a:off x="2825" y="1047"/>
                <a:ext cx="53" cy="7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62" name="Line 94"/>
              <p:cNvSpPr>
                <a:spLocks noChangeShapeType="1"/>
              </p:cNvSpPr>
              <p:nvPr/>
            </p:nvSpPr>
            <p:spPr bwMode="auto">
              <a:xfrm flipV="1">
                <a:off x="2907" y="1052"/>
                <a:ext cx="66" cy="7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63" name="Line 95"/>
              <p:cNvSpPr>
                <a:spLocks noChangeShapeType="1"/>
              </p:cNvSpPr>
              <p:nvPr/>
            </p:nvSpPr>
            <p:spPr bwMode="auto">
              <a:xfrm flipV="1">
                <a:off x="2881" y="944"/>
                <a:ext cx="0" cy="8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64" name="Line 96"/>
              <p:cNvSpPr>
                <a:spLocks noChangeShapeType="1"/>
              </p:cNvSpPr>
              <p:nvPr/>
            </p:nvSpPr>
            <p:spPr bwMode="auto">
              <a:xfrm flipV="1">
                <a:off x="2921" y="943"/>
                <a:ext cx="1" cy="8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65" name="Line 97"/>
              <p:cNvSpPr>
                <a:spLocks noChangeShapeType="1"/>
              </p:cNvSpPr>
              <p:nvPr/>
            </p:nvSpPr>
            <p:spPr bwMode="auto">
              <a:xfrm>
                <a:off x="2852" y="1093"/>
                <a:ext cx="82"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6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ln>
            </p:spPr>
            <p:txBody>
              <a:bodyPr/>
              <a:lstStyle/>
              <a:p>
                <a:endParaRPr lang="zh-CN" altLang="en-US" sz="2585" b="1">
                  <a:solidFill>
                    <a:srgbClr val="000099"/>
                  </a:solidFill>
                  <a:latin typeface="+mn-lt"/>
                  <a:ea typeface="+mn-ea"/>
                </a:endParaRPr>
              </a:p>
            </p:txBody>
          </p:sp>
          <p:sp>
            <p:nvSpPr>
              <p:cNvPr id="39126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ln>
            </p:spPr>
            <p:txBody>
              <a:bodyPr/>
              <a:lstStyle/>
              <a:p>
                <a:endParaRPr lang="zh-CN" altLang="en-US" sz="2585" b="1">
                  <a:solidFill>
                    <a:srgbClr val="000099"/>
                  </a:solidFill>
                  <a:latin typeface="+mn-lt"/>
                  <a:ea typeface="+mn-ea"/>
                </a:endParaRPr>
              </a:p>
            </p:txBody>
          </p:sp>
          <p:sp>
            <p:nvSpPr>
              <p:cNvPr id="39126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ln>
            </p:spPr>
            <p:txBody>
              <a:bodyPr/>
              <a:lstStyle/>
              <a:p>
                <a:endParaRPr lang="zh-CN" altLang="en-US" sz="2585" b="1">
                  <a:solidFill>
                    <a:srgbClr val="000099"/>
                  </a:solidFill>
                  <a:latin typeface="+mn-lt"/>
                  <a:ea typeface="+mn-ea"/>
                </a:endParaRPr>
              </a:p>
            </p:txBody>
          </p:sp>
          <p:sp>
            <p:nvSpPr>
              <p:cNvPr id="39126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ln>
            </p:spPr>
            <p:txBody>
              <a:bodyPr/>
              <a:lstStyle/>
              <a:p>
                <a:endParaRPr lang="zh-CN" altLang="en-US" sz="2585" b="1">
                  <a:solidFill>
                    <a:srgbClr val="000099"/>
                  </a:solidFill>
                  <a:latin typeface="+mn-lt"/>
                  <a:ea typeface="+mn-ea"/>
                </a:endParaRPr>
              </a:p>
            </p:txBody>
          </p:sp>
          <p:sp>
            <p:nvSpPr>
              <p:cNvPr id="391270" name="Line 102"/>
              <p:cNvSpPr>
                <a:spLocks noChangeShapeType="1"/>
              </p:cNvSpPr>
              <p:nvPr/>
            </p:nvSpPr>
            <p:spPr bwMode="auto">
              <a:xfrm>
                <a:off x="2842" y="1027"/>
                <a:ext cx="117"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71" name="Line 103"/>
              <p:cNvSpPr>
                <a:spLocks noChangeShapeType="1"/>
              </p:cNvSpPr>
              <p:nvPr/>
            </p:nvSpPr>
            <p:spPr bwMode="auto">
              <a:xfrm flipV="1">
                <a:off x="2842" y="951"/>
                <a:ext cx="0" cy="19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72" name="Line 104"/>
              <p:cNvSpPr>
                <a:spLocks noChangeShapeType="1"/>
              </p:cNvSpPr>
              <p:nvPr/>
            </p:nvSpPr>
            <p:spPr bwMode="auto">
              <a:xfrm flipV="1">
                <a:off x="2825" y="965"/>
                <a:ext cx="0" cy="1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73" name="Line 105"/>
              <p:cNvSpPr>
                <a:spLocks noChangeShapeType="1"/>
              </p:cNvSpPr>
              <p:nvPr/>
            </p:nvSpPr>
            <p:spPr bwMode="auto">
              <a:xfrm flipV="1">
                <a:off x="2959" y="954"/>
                <a:ext cx="0" cy="18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74" name="Line 106"/>
              <p:cNvSpPr>
                <a:spLocks noChangeShapeType="1"/>
              </p:cNvSpPr>
              <p:nvPr/>
            </p:nvSpPr>
            <p:spPr bwMode="auto">
              <a:xfrm flipV="1">
                <a:off x="2974" y="965"/>
                <a:ext cx="1" cy="1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75" name="Line 107"/>
              <p:cNvSpPr>
                <a:spLocks noChangeShapeType="1"/>
              </p:cNvSpPr>
              <p:nvPr/>
            </p:nvSpPr>
            <p:spPr bwMode="auto">
              <a:xfrm>
                <a:off x="2825" y="1047"/>
                <a:ext cx="53" cy="7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76" name="Line 108"/>
              <p:cNvSpPr>
                <a:spLocks noChangeShapeType="1"/>
              </p:cNvSpPr>
              <p:nvPr/>
            </p:nvSpPr>
            <p:spPr bwMode="auto">
              <a:xfrm flipV="1">
                <a:off x="2907" y="1052"/>
                <a:ext cx="66" cy="7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77" name="Line 109"/>
              <p:cNvSpPr>
                <a:spLocks noChangeShapeType="1"/>
              </p:cNvSpPr>
              <p:nvPr/>
            </p:nvSpPr>
            <p:spPr bwMode="auto">
              <a:xfrm flipV="1">
                <a:off x="2881" y="944"/>
                <a:ext cx="0" cy="8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78" name="Line 110"/>
              <p:cNvSpPr>
                <a:spLocks noChangeShapeType="1"/>
              </p:cNvSpPr>
              <p:nvPr/>
            </p:nvSpPr>
            <p:spPr bwMode="auto">
              <a:xfrm flipV="1">
                <a:off x="2921" y="943"/>
                <a:ext cx="1" cy="8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79" name="Line 111"/>
              <p:cNvSpPr>
                <a:spLocks noChangeShapeType="1"/>
              </p:cNvSpPr>
              <p:nvPr/>
            </p:nvSpPr>
            <p:spPr bwMode="auto">
              <a:xfrm>
                <a:off x="2852" y="1093"/>
                <a:ext cx="82"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8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ln>
            </p:spPr>
            <p:txBody>
              <a:bodyPr/>
              <a:lstStyle/>
              <a:p>
                <a:endParaRPr lang="zh-CN" altLang="en-US" sz="2585" b="1">
                  <a:solidFill>
                    <a:srgbClr val="000099"/>
                  </a:solidFill>
                  <a:latin typeface="+mn-lt"/>
                  <a:ea typeface="+mn-ea"/>
                </a:endParaRPr>
              </a:p>
            </p:txBody>
          </p:sp>
          <p:sp>
            <p:nvSpPr>
              <p:cNvPr id="39128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ln>
            </p:spPr>
            <p:txBody>
              <a:bodyPr/>
              <a:lstStyle/>
              <a:p>
                <a:endParaRPr lang="zh-CN" altLang="en-US" sz="2585" b="1">
                  <a:solidFill>
                    <a:srgbClr val="000099"/>
                  </a:solidFill>
                  <a:latin typeface="+mn-lt"/>
                  <a:ea typeface="+mn-ea"/>
                </a:endParaRPr>
              </a:p>
            </p:txBody>
          </p:sp>
          <p:sp>
            <p:nvSpPr>
              <p:cNvPr id="39128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ln>
            </p:spPr>
            <p:txBody>
              <a:bodyPr/>
              <a:lstStyle/>
              <a:p>
                <a:endParaRPr lang="zh-CN" altLang="en-US" sz="2585" b="1">
                  <a:solidFill>
                    <a:srgbClr val="000099"/>
                  </a:solidFill>
                  <a:latin typeface="+mn-lt"/>
                  <a:ea typeface="+mn-ea"/>
                </a:endParaRPr>
              </a:p>
            </p:txBody>
          </p:sp>
          <p:sp>
            <p:nvSpPr>
              <p:cNvPr id="39128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ln>
            </p:spPr>
            <p:txBody>
              <a:bodyPr/>
              <a:lstStyle/>
              <a:p>
                <a:endParaRPr lang="zh-CN" altLang="en-US" sz="2585" b="1">
                  <a:solidFill>
                    <a:srgbClr val="000099"/>
                  </a:solidFill>
                  <a:latin typeface="+mn-lt"/>
                  <a:ea typeface="+mn-ea"/>
                </a:endParaRPr>
              </a:p>
            </p:txBody>
          </p:sp>
          <p:sp>
            <p:nvSpPr>
              <p:cNvPr id="391284" name="Line 116"/>
              <p:cNvSpPr>
                <a:spLocks noChangeShapeType="1"/>
              </p:cNvSpPr>
              <p:nvPr/>
            </p:nvSpPr>
            <p:spPr bwMode="auto">
              <a:xfrm flipV="1">
                <a:off x="2736" y="1043"/>
                <a:ext cx="162" cy="109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85" name="Line 117"/>
              <p:cNvSpPr>
                <a:spLocks noChangeShapeType="1"/>
              </p:cNvSpPr>
              <p:nvPr/>
            </p:nvSpPr>
            <p:spPr bwMode="auto">
              <a:xfrm>
                <a:off x="2898" y="1040"/>
                <a:ext cx="161" cy="1096"/>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86" name="Line 118"/>
              <p:cNvSpPr>
                <a:spLocks noChangeShapeType="1"/>
              </p:cNvSpPr>
              <p:nvPr/>
            </p:nvSpPr>
            <p:spPr bwMode="auto">
              <a:xfrm flipV="1">
                <a:off x="2736" y="1902"/>
                <a:ext cx="284" cy="23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87" name="Line 119"/>
              <p:cNvSpPr>
                <a:spLocks noChangeShapeType="1"/>
              </p:cNvSpPr>
              <p:nvPr/>
            </p:nvSpPr>
            <p:spPr bwMode="auto">
              <a:xfrm flipH="1" flipV="1">
                <a:off x="2770" y="1902"/>
                <a:ext cx="293" cy="23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88" name="Line 120"/>
              <p:cNvSpPr>
                <a:spLocks noChangeShapeType="1"/>
              </p:cNvSpPr>
              <p:nvPr/>
            </p:nvSpPr>
            <p:spPr bwMode="auto">
              <a:xfrm>
                <a:off x="2772" y="1904"/>
                <a:ext cx="246"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89" name="Line 121"/>
              <p:cNvSpPr>
                <a:spLocks noChangeShapeType="1"/>
              </p:cNvSpPr>
              <p:nvPr/>
            </p:nvSpPr>
            <p:spPr bwMode="auto">
              <a:xfrm flipH="1" flipV="1">
                <a:off x="2799" y="1683"/>
                <a:ext cx="219" cy="219"/>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0" name="Line 122"/>
              <p:cNvSpPr>
                <a:spLocks noChangeShapeType="1"/>
              </p:cNvSpPr>
              <p:nvPr/>
            </p:nvSpPr>
            <p:spPr bwMode="auto">
              <a:xfrm flipV="1">
                <a:off x="2770" y="1692"/>
                <a:ext cx="219" cy="22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1" name="Line 123"/>
              <p:cNvSpPr>
                <a:spLocks noChangeShapeType="1"/>
              </p:cNvSpPr>
              <p:nvPr/>
            </p:nvSpPr>
            <p:spPr bwMode="auto">
              <a:xfrm>
                <a:off x="2804" y="1683"/>
                <a:ext cx="182"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2" name="Line 124"/>
              <p:cNvSpPr>
                <a:spLocks noChangeShapeType="1"/>
              </p:cNvSpPr>
              <p:nvPr/>
            </p:nvSpPr>
            <p:spPr bwMode="auto">
              <a:xfrm flipH="1" flipV="1">
                <a:off x="2837" y="1467"/>
                <a:ext cx="147" cy="21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3" name="Line 125"/>
              <p:cNvSpPr>
                <a:spLocks noChangeShapeType="1"/>
              </p:cNvSpPr>
              <p:nvPr/>
            </p:nvSpPr>
            <p:spPr bwMode="auto">
              <a:xfrm flipV="1">
                <a:off x="2808" y="1478"/>
                <a:ext cx="155" cy="20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4" name="Line 126"/>
              <p:cNvSpPr>
                <a:spLocks noChangeShapeType="1"/>
              </p:cNvSpPr>
              <p:nvPr/>
            </p:nvSpPr>
            <p:spPr bwMode="auto">
              <a:xfrm>
                <a:off x="2831" y="1464"/>
                <a:ext cx="130"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5" name="Line 127"/>
              <p:cNvSpPr>
                <a:spLocks noChangeShapeType="1"/>
              </p:cNvSpPr>
              <p:nvPr/>
            </p:nvSpPr>
            <p:spPr bwMode="auto">
              <a:xfrm flipV="1">
                <a:off x="2835" y="1274"/>
                <a:ext cx="99" cy="186"/>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6" name="Line 128"/>
              <p:cNvSpPr>
                <a:spLocks noChangeShapeType="1"/>
              </p:cNvSpPr>
              <p:nvPr/>
            </p:nvSpPr>
            <p:spPr bwMode="auto">
              <a:xfrm flipH="1" flipV="1">
                <a:off x="2860" y="1274"/>
                <a:ext cx="90" cy="19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7" name="Line 129"/>
              <p:cNvSpPr>
                <a:spLocks noChangeShapeType="1"/>
              </p:cNvSpPr>
              <p:nvPr/>
            </p:nvSpPr>
            <p:spPr bwMode="auto">
              <a:xfrm>
                <a:off x="2867" y="1271"/>
                <a:ext cx="63"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8" name="Line 130"/>
              <p:cNvSpPr>
                <a:spLocks noChangeShapeType="1"/>
              </p:cNvSpPr>
              <p:nvPr/>
            </p:nvSpPr>
            <p:spPr bwMode="auto">
              <a:xfrm flipV="1">
                <a:off x="2736" y="1043"/>
                <a:ext cx="162" cy="109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299" name="Line 131"/>
              <p:cNvSpPr>
                <a:spLocks noChangeShapeType="1"/>
              </p:cNvSpPr>
              <p:nvPr/>
            </p:nvSpPr>
            <p:spPr bwMode="auto">
              <a:xfrm>
                <a:off x="2898" y="1040"/>
                <a:ext cx="161" cy="1096"/>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0" name="Line 132"/>
              <p:cNvSpPr>
                <a:spLocks noChangeShapeType="1"/>
              </p:cNvSpPr>
              <p:nvPr/>
            </p:nvSpPr>
            <p:spPr bwMode="auto">
              <a:xfrm flipV="1">
                <a:off x="2736" y="1902"/>
                <a:ext cx="284" cy="23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1" name="Line 133"/>
              <p:cNvSpPr>
                <a:spLocks noChangeShapeType="1"/>
              </p:cNvSpPr>
              <p:nvPr/>
            </p:nvSpPr>
            <p:spPr bwMode="auto">
              <a:xfrm flipH="1" flipV="1">
                <a:off x="2770" y="1902"/>
                <a:ext cx="293" cy="23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2" name="Line 134"/>
              <p:cNvSpPr>
                <a:spLocks noChangeShapeType="1"/>
              </p:cNvSpPr>
              <p:nvPr/>
            </p:nvSpPr>
            <p:spPr bwMode="auto">
              <a:xfrm>
                <a:off x="2772" y="1904"/>
                <a:ext cx="246"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3" name="Line 135"/>
              <p:cNvSpPr>
                <a:spLocks noChangeShapeType="1"/>
              </p:cNvSpPr>
              <p:nvPr/>
            </p:nvSpPr>
            <p:spPr bwMode="auto">
              <a:xfrm flipH="1" flipV="1">
                <a:off x="2799" y="1683"/>
                <a:ext cx="219" cy="219"/>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4" name="Line 136"/>
              <p:cNvSpPr>
                <a:spLocks noChangeShapeType="1"/>
              </p:cNvSpPr>
              <p:nvPr/>
            </p:nvSpPr>
            <p:spPr bwMode="auto">
              <a:xfrm flipV="1">
                <a:off x="2770" y="1692"/>
                <a:ext cx="219" cy="22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5" name="Line 137"/>
              <p:cNvSpPr>
                <a:spLocks noChangeShapeType="1"/>
              </p:cNvSpPr>
              <p:nvPr/>
            </p:nvSpPr>
            <p:spPr bwMode="auto">
              <a:xfrm>
                <a:off x="2804" y="1683"/>
                <a:ext cx="182"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6" name="Line 138"/>
              <p:cNvSpPr>
                <a:spLocks noChangeShapeType="1"/>
              </p:cNvSpPr>
              <p:nvPr/>
            </p:nvSpPr>
            <p:spPr bwMode="auto">
              <a:xfrm flipH="1" flipV="1">
                <a:off x="2837" y="1467"/>
                <a:ext cx="147" cy="21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7" name="Line 139"/>
              <p:cNvSpPr>
                <a:spLocks noChangeShapeType="1"/>
              </p:cNvSpPr>
              <p:nvPr/>
            </p:nvSpPr>
            <p:spPr bwMode="auto">
              <a:xfrm flipV="1">
                <a:off x="2808" y="1478"/>
                <a:ext cx="155" cy="20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8" name="Line 140"/>
              <p:cNvSpPr>
                <a:spLocks noChangeShapeType="1"/>
              </p:cNvSpPr>
              <p:nvPr/>
            </p:nvSpPr>
            <p:spPr bwMode="auto">
              <a:xfrm>
                <a:off x="2831" y="1464"/>
                <a:ext cx="130"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09" name="Line 141"/>
              <p:cNvSpPr>
                <a:spLocks noChangeShapeType="1"/>
              </p:cNvSpPr>
              <p:nvPr/>
            </p:nvSpPr>
            <p:spPr bwMode="auto">
              <a:xfrm flipV="1">
                <a:off x="2835" y="1274"/>
                <a:ext cx="99" cy="186"/>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10" name="Line 142"/>
              <p:cNvSpPr>
                <a:spLocks noChangeShapeType="1"/>
              </p:cNvSpPr>
              <p:nvPr/>
            </p:nvSpPr>
            <p:spPr bwMode="auto">
              <a:xfrm flipH="1" flipV="1">
                <a:off x="2860" y="1274"/>
                <a:ext cx="90" cy="19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11" name="Line 143"/>
              <p:cNvSpPr>
                <a:spLocks noChangeShapeType="1"/>
              </p:cNvSpPr>
              <p:nvPr/>
            </p:nvSpPr>
            <p:spPr bwMode="auto">
              <a:xfrm>
                <a:off x="2867" y="1271"/>
                <a:ext cx="63" cy="1"/>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sp>
          <p:nvSpPr>
            <p:cNvPr id="391312" name="Text Box 144"/>
            <p:cNvSpPr txBox="1">
              <a:spLocks noChangeArrowheads="1"/>
            </p:cNvSpPr>
            <p:nvPr/>
          </p:nvSpPr>
          <p:spPr bwMode="auto">
            <a:xfrm>
              <a:off x="2517" y="2070"/>
              <a:ext cx="83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802.16 </a:t>
              </a:r>
              <a:r>
                <a:rPr lang="zh-CN" altLang="en-US" sz="1845" b="1">
                  <a:solidFill>
                    <a:srgbClr val="000099"/>
                  </a:solidFill>
                  <a:latin typeface="+mn-lt"/>
                  <a:ea typeface="+mn-ea"/>
                </a:rPr>
                <a:t>基站</a:t>
              </a:r>
              <a:endParaRPr lang="zh-CN" altLang="en-US" sz="1845" b="1">
                <a:solidFill>
                  <a:srgbClr val="000099"/>
                </a:solidFill>
                <a:latin typeface="+mn-lt"/>
                <a:ea typeface="+mn-ea"/>
              </a:endParaRPr>
            </a:p>
          </p:txBody>
        </p:sp>
        <p:pic>
          <p:nvPicPr>
            <p:cNvPr id="391313" name="Picture 14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6" y="764"/>
              <a:ext cx="290"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314" name="Freeform 146"/>
            <p:cNvSpPr/>
            <p:nvPr/>
          </p:nvSpPr>
          <p:spPr bwMode="auto">
            <a:xfrm rot="3011235" flipH="1">
              <a:off x="2050" y="714"/>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ln>
          </p:spPr>
          <p:txBody>
            <a:bodyPr/>
            <a:lstStyle/>
            <a:p>
              <a:endParaRPr lang="zh-CN" altLang="en-US" sz="2585" b="1">
                <a:solidFill>
                  <a:srgbClr val="000099"/>
                </a:solidFill>
                <a:latin typeface="+mn-lt"/>
                <a:ea typeface="+mn-ea"/>
              </a:endParaRPr>
            </a:p>
          </p:txBody>
        </p:sp>
        <p:sp>
          <p:nvSpPr>
            <p:cNvPr id="391315" name="Text Box 147"/>
            <p:cNvSpPr txBox="1">
              <a:spLocks noChangeArrowheads="1"/>
            </p:cNvSpPr>
            <p:nvPr/>
          </p:nvSpPr>
          <p:spPr bwMode="auto">
            <a:xfrm rot="20608694">
              <a:off x="4035" y="557"/>
              <a:ext cx="52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802.16</a:t>
              </a:r>
              <a:endParaRPr lang="en-US" altLang="zh-CN" sz="1845" b="1">
                <a:solidFill>
                  <a:srgbClr val="000099"/>
                </a:solidFill>
                <a:latin typeface="+mn-lt"/>
                <a:ea typeface="+mn-ea"/>
              </a:endParaRPr>
            </a:p>
          </p:txBody>
        </p:sp>
        <p:sp>
          <p:nvSpPr>
            <p:cNvPr id="391316" name="Text Box 148"/>
            <p:cNvSpPr txBox="1">
              <a:spLocks noChangeArrowheads="1"/>
            </p:cNvSpPr>
            <p:nvPr/>
          </p:nvSpPr>
          <p:spPr bwMode="auto">
            <a:xfrm rot="19795561">
              <a:off x="1579" y="1311"/>
              <a:ext cx="52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45" b="1">
                  <a:solidFill>
                    <a:srgbClr val="000099"/>
                  </a:solidFill>
                  <a:latin typeface="+mn-lt"/>
                  <a:ea typeface="+mn-ea"/>
                </a:rPr>
                <a:t>802.16</a:t>
              </a:r>
              <a:endParaRPr lang="en-US" altLang="zh-CN" sz="1845" b="1">
                <a:solidFill>
                  <a:srgbClr val="000099"/>
                </a:solidFill>
                <a:latin typeface="+mn-lt"/>
                <a:ea typeface="+mn-ea"/>
              </a:endParaRPr>
            </a:p>
          </p:txBody>
        </p:sp>
        <p:grpSp>
          <p:nvGrpSpPr>
            <p:cNvPr id="391317" name="Group 149"/>
            <p:cNvGrpSpPr/>
            <p:nvPr/>
          </p:nvGrpSpPr>
          <p:grpSpPr bwMode="auto">
            <a:xfrm>
              <a:off x="3696" y="1933"/>
              <a:ext cx="801" cy="580"/>
              <a:chOff x="912" y="768"/>
              <a:chExt cx="2400" cy="1584"/>
            </a:xfrm>
          </p:grpSpPr>
          <p:sp>
            <p:nvSpPr>
              <p:cNvPr id="391318" name="Oval 150"/>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19" name="Oval 151"/>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20" name="Oval 152"/>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21" name="Oval 153"/>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22" name="Oval 154"/>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23" name="Oval 155"/>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24" name="Oval 156"/>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25" name="Oval 157"/>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26" name="Oval 158"/>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391327" name="Group 159"/>
              <p:cNvGrpSpPr/>
              <p:nvPr/>
            </p:nvGrpSpPr>
            <p:grpSpPr bwMode="auto">
              <a:xfrm>
                <a:off x="912" y="768"/>
                <a:ext cx="2386" cy="1553"/>
                <a:chOff x="912" y="768"/>
                <a:chExt cx="2386" cy="1553"/>
              </a:xfrm>
            </p:grpSpPr>
            <p:sp>
              <p:nvSpPr>
                <p:cNvPr id="391328" name="Oval 160"/>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29" name="Oval 161"/>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30" name="Oval 162"/>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31" name="Oval 163"/>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32" name="Oval 164"/>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33" name="Oval 165"/>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34" name="Oval 166"/>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35" name="Oval 167"/>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391336" name="Oval 168"/>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sp>
          <p:nvSpPr>
            <p:cNvPr id="391337" name="Text Box 169"/>
            <p:cNvSpPr txBox="1">
              <a:spLocks noChangeArrowheads="1"/>
            </p:cNvSpPr>
            <p:nvPr/>
          </p:nvSpPr>
          <p:spPr bwMode="auto">
            <a:xfrm>
              <a:off x="3833" y="2100"/>
              <a:ext cx="51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45" b="1">
                  <a:solidFill>
                    <a:srgbClr val="000099"/>
                  </a:solidFill>
                  <a:latin typeface="+mn-lt"/>
                  <a:ea typeface="+mn-ea"/>
                </a:rPr>
                <a:t>电信网</a:t>
              </a:r>
              <a:endParaRPr lang="zh-CN" altLang="en-US" sz="1845" b="1">
                <a:solidFill>
                  <a:srgbClr val="000099"/>
                </a:solidFill>
                <a:latin typeface="+mn-lt"/>
                <a:ea typeface="+mn-ea"/>
              </a:endParaRPr>
            </a:p>
          </p:txBody>
        </p:sp>
        <p:grpSp>
          <p:nvGrpSpPr>
            <p:cNvPr id="391338" name="Group 170"/>
            <p:cNvGrpSpPr/>
            <p:nvPr/>
          </p:nvGrpSpPr>
          <p:grpSpPr bwMode="auto">
            <a:xfrm flipH="1">
              <a:off x="4683" y="618"/>
              <a:ext cx="102" cy="176"/>
              <a:chOff x="997" y="1971"/>
              <a:chExt cx="683" cy="972"/>
            </a:xfrm>
          </p:grpSpPr>
          <p:sp>
            <p:nvSpPr>
              <p:cNvPr id="391339"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585" b="1">
                  <a:solidFill>
                    <a:srgbClr val="000099"/>
                  </a:solidFill>
                  <a:latin typeface="+mn-lt"/>
                  <a:ea typeface="+mn-ea"/>
                </a:endParaRPr>
              </a:p>
            </p:txBody>
          </p:sp>
          <p:grpSp>
            <p:nvGrpSpPr>
              <p:cNvPr id="391340" name="Group 172"/>
              <p:cNvGrpSpPr/>
              <p:nvPr/>
            </p:nvGrpSpPr>
            <p:grpSpPr bwMode="auto">
              <a:xfrm>
                <a:off x="1245" y="2559"/>
                <a:ext cx="21" cy="118"/>
                <a:chOff x="1245" y="2559"/>
                <a:chExt cx="21" cy="118"/>
              </a:xfrm>
            </p:grpSpPr>
            <p:sp>
              <p:nvSpPr>
                <p:cNvPr id="391341"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ln>
              </p:spPr>
              <p:txBody>
                <a:bodyPr/>
                <a:lstStyle/>
                <a:p>
                  <a:endParaRPr lang="zh-CN" altLang="en-US" sz="2585" b="1">
                    <a:solidFill>
                      <a:srgbClr val="000099"/>
                    </a:solidFill>
                    <a:latin typeface="+mn-lt"/>
                    <a:ea typeface="+mn-ea"/>
                  </a:endParaRPr>
                </a:p>
              </p:txBody>
            </p:sp>
            <p:sp>
              <p:nvSpPr>
                <p:cNvPr id="391342" name="Line 174"/>
                <p:cNvSpPr>
                  <a:spLocks noChangeShapeType="1"/>
                </p:cNvSpPr>
                <p:nvPr/>
              </p:nvSpPr>
              <p:spPr bwMode="auto">
                <a:xfrm>
                  <a:off x="1254" y="2559"/>
                  <a:ext cx="1" cy="108"/>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sp>
            <p:nvSpPr>
              <p:cNvPr id="391343"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ln>
            </p:spPr>
            <p:txBody>
              <a:bodyPr/>
              <a:lstStyle/>
              <a:p>
                <a:endParaRPr lang="zh-CN" altLang="en-US" sz="2585" b="1">
                  <a:solidFill>
                    <a:srgbClr val="000099"/>
                  </a:solidFill>
                  <a:latin typeface="+mn-lt"/>
                  <a:ea typeface="+mn-ea"/>
                </a:endParaRPr>
              </a:p>
            </p:txBody>
          </p:sp>
          <p:sp>
            <p:nvSpPr>
              <p:cNvPr id="391344" name="Freeform 176"/>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391345" name="Freeform 177"/>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46" name="Freeform 178"/>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47" name="Freeform 179"/>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48" name="Freeform 180"/>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49" name="Freeform 181"/>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50"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ln>
            </p:spPr>
            <p:txBody>
              <a:bodyPr/>
              <a:lstStyle/>
              <a:p>
                <a:endParaRPr lang="zh-CN" altLang="en-US" sz="2585" b="1">
                  <a:solidFill>
                    <a:srgbClr val="000099"/>
                  </a:solidFill>
                  <a:latin typeface="+mn-lt"/>
                  <a:ea typeface="+mn-ea"/>
                </a:endParaRPr>
              </a:p>
            </p:txBody>
          </p:sp>
          <p:sp>
            <p:nvSpPr>
              <p:cNvPr id="391351" name="Line 183"/>
              <p:cNvSpPr>
                <a:spLocks noChangeShapeType="1"/>
              </p:cNvSpPr>
              <p:nvPr/>
            </p:nvSpPr>
            <p:spPr bwMode="auto">
              <a:xfrm>
                <a:off x="1104" y="2474"/>
                <a:ext cx="1" cy="84"/>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52" name="Freeform 184"/>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53" name="Freeform 185"/>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54" name="Freeform 186"/>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55"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ln>
            </p:spPr>
            <p:txBody>
              <a:bodyPr/>
              <a:lstStyle/>
              <a:p>
                <a:endParaRPr lang="zh-CN" altLang="en-US" sz="2585" b="1">
                  <a:solidFill>
                    <a:srgbClr val="000099"/>
                  </a:solidFill>
                  <a:latin typeface="+mn-lt"/>
                  <a:ea typeface="+mn-ea"/>
                </a:endParaRPr>
              </a:p>
            </p:txBody>
          </p:sp>
          <p:sp>
            <p:nvSpPr>
              <p:cNvPr id="391356"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ln>
            </p:spPr>
            <p:txBody>
              <a:bodyPr/>
              <a:lstStyle/>
              <a:p>
                <a:endParaRPr lang="zh-CN" altLang="en-US" sz="2585" b="1">
                  <a:solidFill>
                    <a:srgbClr val="000099"/>
                  </a:solidFill>
                  <a:latin typeface="+mn-lt"/>
                  <a:ea typeface="+mn-ea"/>
                </a:endParaRPr>
              </a:p>
            </p:txBody>
          </p:sp>
          <p:sp>
            <p:nvSpPr>
              <p:cNvPr id="391357"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ln>
            </p:spPr>
            <p:txBody>
              <a:bodyPr/>
              <a:lstStyle/>
              <a:p>
                <a:endParaRPr lang="zh-CN" altLang="en-US" sz="2585" b="1">
                  <a:solidFill>
                    <a:srgbClr val="000099"/>
                  </a:solidFill>
                  <a:latin typeface="+mn-lt"/>
                  <a:ea typeface="+mn-ea"/>
                </a:endParaRPr>
              </a:p>
            </p:txBody>
          </p:sp>
          <p:sp>
            <p:nvSpPr>
              <p:cNvPr id="391358"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ln>
            </p:spPr>
            <p:txBody>
              <a:bodyPr/>
              <a:lstStyle/>
              <a:p>
                <a:endParaRPr lang="zh-CN" altLang="en-US" sz="2585" b="1">
                  <a:solidFill>
                    <a:srgbClr val="000099"/>
                  </a:solidFill>
                  <a:latin typeface="+mn-lt"/>
                  <a:ea typeface="+mn-ea"/>
                </a:endParaRPr>
              </a:p>
            </p:txBody>
          </p:sp>
          <p:sp>
            <p:nvSpPr>
              <p:cNvPr id="391359" name="Oval 191"/>
              <p:cNvSpPr>
                <a:spLocks noChangeArrowheads="1"/>
              </p:cNvSpPr>
              <p:nvPr/>
            </p:nvSpPr>
            <p:spPr bwMode="auto">
              <a:xfrm>
                <a:off x="1074" y="2603"/>
                <a:ext cx="48" cy="48"/>
              </a:xfrm>
              <a:prstGeom prst="ellipse">
                <a:avLst/>
              </a:prstGeom>
              <a:solidFill>
                <a:srgbClr val="9F9F9F"/>
              </a:solidFill>
              <a:ln w="6350">
                <a:solidFill>
                  <a:srgbClr val="000000"/>
                </a:solidFill>
                <a:round/>
              </a:ln>
            </p:spPr>
            <p:txBody>
              <a:bodyPr/>
              <a:lstStyle/>
              <a:p>
                <a:endParaRPr lang="zh-CN" altLang="en-US" sz="2585" b="1">
                  <a:solidFill>
                    <a:srgbClr val="000099"/>
                  </a:solidFill>
                  <a:latin typeface="+mn-lt"/>
                  <a:ea typeface="+mn-ea"/>
                </a:endParaRPr>
              </a:p>
            </p:txBody>
          </p:sp>
          <p:sp>
            <p:nvSpPr>
              <p:cNvPr id="391360"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ln>
            </p:spPr>
            <p:txBody>
              <a:bodyPr/>
              <a:lstStyle/>
              <a:p>
                <a:endParaRPr lang="zh-CN" altLang="en-US" sz="2585" b="1">
                  <a:solidFill>
                    <a:srgbClr val="000099"/>
                  </a:solidFill>
                  <a:latin typeface="+mn-lt"/>
                  <a:ea typeface="+mn-ea"/>
                </a:endParaRPr>
              </a:p>
            </p:txBody>
          </p:sp>
          <p:sp>
            <p:nvSpPr>
              <p:cNvPr id="391361" name="Freeform 193"/>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ln>
            </p:spPr>
            <p:txBody>
              <a:bodyPr/>
              <a:lstStyle/>
              <a:p>
                <a:endParaRPr lang="zh-CN" altLang="en-US" sz="2585" b="1">
                  <a:solidFill>
                    <a:srgbClr val="000099"/>
                  </a:solidFill>
                  <a:latin typeface="+mn-lt"/>
                  <a:ea typeface="+mn-ea"/>
                </a:endParaRPr>
              </a:p>
            </p:txBody>
          </p:sp>
          <p:grpSp>
            <p:nvGrpSpPr>
              <p:cNvPr id="391362" name="Group 194"/>
              <p:cNvGrpSpPr/>
              <p:nvPr/>
            </p:nvGrpSpPr>
            <p:grpSpPr bwMode="auto">
              <a:xfrm>
                <a:off x="1062" y="2302"/>
                <a:ext cx="214" cy="194"/>
                <a:chOff x="1062" y="2302"/>
                <a:chExt cx="214" cy="194"/>
              </a:xfrm>
            </p:grpSpPr>
            <p:sp>
              <p:nvSpPr>
                <p:cNvPr id="391363" name="Oval 195"/>
                <p:cNvSpPr>
                  <a:spLocks noChangeArrowheads="1"/>
                </p:cNvSpPr>
                <p:nvPr/>
              </p:nvSpPr>
              <p:spPr bwMode="auto">
                <a:xfrm>
                  <a:off x="1081" y="2302"/>
                  <a:ext cx="195" cy="194"/>
                </a:xfrm>
                <a:prstGeom prst="ellipse">
                  <a:avLst/>
                </a:prstGeom>
                <a:solidFill>
                  <a:srgbClr val="808080"/>
                </a:solidFill>
                <a:ln w="6350">
                  <a:solidFill>
                    <a:srgbClr val="000000"/>
                  </a:solidFill>
                  <a:round/>
                </a:ln>
              </p:spPr>
              <p:txBody>
                <a:bodyPr/>
                <a:lstStyle/>
                <a:p>
                  <a:endParaRPr lang="zh-CN" altLang="en-US" sz="2585" b="1">
                    <a:solidFill>
                      <a:srgbClr val="000099"/>
                    </a:solidFill>
                    <a:latin typeface="+mn-lt"/>
                    <a:ea typeface="+mn-ea"/>
                  </a:endParaRPr>
                </a:p>
              </p:txBody>
            </p:sp>
            <p:sp>
              <p:nvSpPr>
                <p:cNvPr id="391364" name="Oval 196"/>
                <p:cNvSpPr>
                  <a:spLocks noChangeArrowheads="1"/>
                </p:cNvSpPr>
                <p:nvPr/>
              </p:nvSpPr>
              <p:spPr bwMode="auto">
                <a:xfrm>
                  <a:off x="1062" y="2302"/>
                  <a:ext cx="195" cy="194"/>
                </a:xfrm>
                <a:prstGeom prst="ellipse">
                  <a:avLst/>
                </a:prstGeom>
                <a:solidFill>
                  <a:srgbClr val="C0C0C0"/>
                </a:solidFill>
                <a:ln w="6350">
                  <a:solidFill>
                    <a:srgbClr val="000000"/>
                  </a:solidFill>
                  <a:round/>
                </a:ln>
              </p:spPr>
              <p:txBody>
                <a:bodyPr/>
                <a:lstStyle/>
                <a:p>
                  <a:endParaRPr lang="zh-CN" altLang="en-US" sz="2585" b="1">
                    <a:solidFill>
                      <a:srgbClr val="000099"/>
                    </a:solidFill>
                    <a:latin typeface="+mn-lt"/>
                    <a:ea typeface="+mn-ea"/>
                  </a:endParaRPr>
                </a:p>
              </p:txBody>
            </p:sp>
          </p:grpSp>
          <p:grpSp>
            <p:nvGrpSpPr>
              <p:cNvPr id="391365" name="Group 197"/>
              <p:cNvGrpSpPr/>
              <p:nvPr/>
            </p:nvGrpSpPr>
            <p:grpSpPr bwMode="auto">
              <a:xfrm>
                <a:off x="1146" y="2677"/>
                <a:ext cx="73" cy="188"/>
                <a:chOff x="1146" y="2677"/>
                <a:chExt cx="73" cy="188"/>
              </a:xfrm>
            </p:grpSpPr>
            <p:sp>
              <p:nvSpPr>
                <p:cNvPr id="391366"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ln>
              </p:spPr>
              <p:txBody>
                <a:bodyPr/>
                <a:lstStyle/>
                <a:p>
                  <a:endParaRPr lang="zh-CN" altLang="en-US" sz="2585" b="1">
                    <a:solidFill>
                      <a:srgbClr val="000099"/>
                    </a:solidFill>
                    <a:latin typeface="+mn-lt"/>
                    <a:ea typeface="+mn-ea"/>
                  </a:endParaRPr>
                </a:p>
              </p:txBody>
            </p:sp>
            <p:grpSp>
              <p:nvGrpSpPr>
                <p:cNvPr id="391367" name="Group 199"/>
                <p:cNvGrpSpPr/>
                <p:nvPr/>
              </p:nvGrpSpPr>
              <p:grpSpPr bwMode="auto">
                <a:xfrm>
                  <a:off x="1146" y="2699"/>
                  <a:ext cx="73" cy="145"/>
                  <a:chOff x="1146" y="2699"/>
                  <a:chExt cx="73" cy="145"/>
                </a:xfrm>
              </p:grpSpPr>
              <p:sp>
                <p:nvSpPr>
                  <p:cNvPr id="391368" name="Line 200"/>
                  <p:cNvSpPr>
                    <a:spLocks noChangeShapeType="1"/>
                  </p:cNvSpPr>
                  <p:nvPr/>
                </p:nvSpPr>
                <p:spPr bwMode="auto">
                  <a:xfrm>
                    <a:off x="1146" y="2723"/>
                    <a:ext cx="73" cy="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69" name="Line 201"/>
                  <p:cNvSpPr>
                    <a:spLocks noChangeShapeType="1"/>
                  </p:cNvSpPr>
                  <p:nvPr/>
                </p:nvSpPr>
                <p:spPr bwMode="auto">
                  <a:xfrm>
                    <a:off x="1146" y="2795"/>
                    <a:ext cx="73" cy="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70" name="Line 202"/>
                  <p:cNvSpPr>
                    <a:spLocks noChangeShapeType="1"/>
                  </p:cNvSpPr>
                  <p:nvPr/>
                </p:nvSpPr>
                <p:spPr bwMode="auto">
                  <a:xfrm>
                    <a:off x="1146" y="2771"/>
                    <a:ext cx="73" cy="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71" name="Line 203"/>
                  <p:cNvSpPr>
                    <a:spLocks noChangeShapeType="1"/>
                  </p:cNvSpPr>
                  <p:nvPr/>
                </p:nvSpPr>
                <p:spPr bwMode="auto">
                  <a:xfrm>
                    <a:off x="1146" y="2747"/>
                    <a:ext cx="73" cy="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72" name="Line 204"/>
                  <p:cNvSpPr>
                    <a:spLocks noChangeShapeType="1"/>
                  </p:cNvSpPr>
                  <p:nvPr/>
                </p:nvSpPr>
                <p:spPr bwMode="auto">
                  <a:xfrm>
                    <a:off x="1146" y="2699"/>
                    <a:ext cx="73" cy="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73" name="Line 205"/>
                  <p:cNvSpPr>
                    <a:spLocks noChangeShapeType="1"/>
                  </p:cNvSpPr>
                  <p:nvPr/>
                </p:nvSpPr>
                <p:spPr bwMode="auto">
                  <a:xfrm>
                    <a:off x="1146" y="2819"/>
                    <a:ext cx="73" cy="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374" name="Line 206"/>
                  <p:cNvSpPr>
                    <a:spLocks noChangeShapeType="1"/>
                  </p:cNvSpPr>
                  <p:nvPr/>
                </p:nvSpPr>
                <p:spPr bwMode="auto">
                  <a:xfrm>
                    <a:off x="1146" y="2843"/>
                    <a:ext cx="73" cy="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grpSp>
          <p:sp>
            <p:nvSpPr>
              <p:cNvPr id="391375"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ln>
            </p:spPr>
            <p:txBody>
              <a:bodyPr/>
              <a:lstStyle/>
              <a:p>
                <a:endParaRPr lang="zh-CN" altLang="en-US" sz="2585" b="1">
                  <a:solidFill>
                    <a:srgbClr val="000099"/>
                  </a:solidFill>
                  <a:latin typeface="+mn-lt"/>
                  <a:ea typeface="+mn-ea"/>
                </a:endParaRPr>
              </a:p>
            </p:txBody>
          </p:sp>
          <p:sp>
            <p:nvSpPr>
              <p:cNvPr id="391376" name="Freeform 208"/>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77" name="Freeform 209"/>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78" name="Freeform 210"/>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79" name="Freeform 211"/>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80" name="Freeform 212"/>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81" name="Freeform 213"/>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82" name="Freeform 214"/>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83" name="Freeform 215"/>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84" name="Freeform 216"/>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ln>
            </p:spPr>
            <p:txBody>
              <a:bodyPr/>
              <a:lstStyle/>
              <a:p>
                <a:endParaRPr lang="zh-CN" altLang="en-US" sz="2585" b="1">
                  <a:solidFill>
                    <a:srgbClr val="000099"/>
                  </a:solidFill>
                  <a:latin typeface="+mn-lt"/>
                  <a:ea typeface="+mn-ea"/>
                </a:endParaRPr>
              </a:p>
            </p:txBody>
          </p:sp>
          <p:sp>
            <p:nvSpPr>
              <p:cNvPr id="391385" name="Freeform 217"/>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391386" name="Freeform 218"/>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grpSp>
        <p:pic>
          <p:nvPicPr>
            <p:cNvPr id="391387" name="Picture 21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933253" flipH="1">
              <a:off x="1323" y="331"/>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8" name="Picture 22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933253" flipH="1">
              <a:off x="1278" y="1056"/>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9" name="Picture 22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933253" flipH="1">
              <a:off x="1368" y="1675"/>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40963" name="图片 516100" descr="MCj04326750000[1]">
            <a:hlinkClick r:id="rId8" action="ppaction://hlinksldjump"/>
          </p:cNvPr>
          <p:cNvPicPr>
            <a:picLocks noChangeAspect="1"/>
          </p:cNvPicPr>
          <p:nvPr/>
        </p:nvPicPr>
        <p:blipFill>
          <a:blip r:embed="rId9"/>
          <a:stretch>
            <a:fillRect/>
          </a:stretch>
        </p:blipFill>
        <p:spPr>
          <a:xfrm>
            <a:off x="8027988" y="5741988"/>
            <a:ext cx="1116012" cy="1116012"/>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9.4 </a:t>
            </a:r>
            <a:r>
              <a:rPr lang="en-US" altLang="zh-CN" dirty="0" smtClean="0"/>
              <a:t> </a:t>
            </a:r>
            <a:r>
              <a:rPr lang="zh-CN" altLang="zh-CN" dirty="0" smtClean="0"/>
              <a:t>蜂窝</a:t>
            </a:r>
            <a:r>
              <a:rPr lang="zh-CN" altLang="zh-CN" dirty="0"/>
              <a:t>移动通信网</a:t>
            </a:r>
            <a:endParaRPr lang="zh-CN" altLang="en-US" dirty="0"/>
          </a:p>
        </p:txBody>
      </p:sp>
      <p:sp>
        <p:nvSpPr>
          <p:cNvPr id="2" name="内容占位符 1"/>
          <p:cNvSpPr>
            <a:spLocks noGrp="1"/>
          </p:cNvSpPr>
          <p:nvPr>
            <p:ph idx="1"/>
          </p:nvPr>
        </p:nvSpPr>
        <p:spPr>
          <a:xfrm>
            <a:off x="86360" y="1600200"/>
            <a:ext cx="9057005" cy="4526280"/>
          </a:xfrm>
        </p:spPr>
        <p:txBody>
          <a:bodyPr/>
          <a:lstStyle/>
          <a:p>
            <a:r>
              <a:rPr lang="en-US" altLang="zh-CN" dirty="0">
                <a:hlinkClick r:id="rId1" tooltip="" action="ppaction://hlinksldjump"/>
              </a:rPr>
              <a:t>9.4.1  </a:t>
            </a:r>
            <a:r>
              <a:rPr lang="zh-CN" altLang="zh-CN" dirty="0">
                <a:hlinkClick r:id="rId1" tooltip="" action="ppaction://hlinksldjump"/>
              </a:rPr>
              <a:t>蜂窝无线通信技术简介</a:t>
            </a:r>
            <a:endParaRPr lang="zh-CN" altLang="zh-CN" dirty="0"/>
          </a:p>
          <a:p>
            <a:r>
              <a:rPr lang="en-US" altLang="zh-CN" dirty="0">
                <a:hlinkClick r:id="rId2" tooltip="" action="ppaction://hlinksldjump"/>
              </a:rPr>
              <a:t>9.4.2  </a:t>
            </a:r>
            <a:r>
              <a:rPr lang="zh-CN" altLang="zh-CN" dirty="0">
                <a:hlinkClick r:id="rId2" tooltip="" action="ppaction://hlinksldjump"/>
              </a:rPr>
              <a:t>移动</a:t>
            </a:r>
            <a:r>
              <a:rPr lang="en-US" altLang="zh-CN" dirty="0">
                <a:hlinkClick r:id="rId2" tooltip="" action="ppaction://hlinksldjump"/>
              </a:rPr>
              <a:t>IP</a:t>
            </a:r>
            <a:endParaRPr lang="zh-CN" altLang="zh-CN" dirty="0"/>
          </a:p>
          <a:p>
            <a:r>
              <a:rPr lang="en-US" altLang="zh-CN" dirty="0">
                <a:hlinkClick r:id="rId3" tooltip="" action="ppaction://hlinksldjump"/>
              </a:rPr>
              <a:t>9.4.3  </a:t>
            </a:r>
            <a:r>
              <a:rPr lang="zh-CN" altLang="zh-CN" dirty="0">
                <a:hlinkClick r:id="rId3" tooltip="" action="ppaction://hlinksldjump"/>
              </a:rPr>
              <a:t>蜂窝移动通信网中对移动用户的路由选择</a:t>
            </a:r>
            <a:endParaRPr lang="zh-CN" altLang="zh-CN" dirty="0"/>
          </a:p>
          <a:p>
            <a:r>
              <a:rPr lang="en-US" altLang="zh-CN" dirty="0">
                <a:hlinkClick r:id="rId4" tooltip="" action="ppaction://hlinksldjump"/>
              </a:rPr>
              <a:t>9.4.4  GSM</a:t>
            </a:r>
            <a:r>
              <a:rPr lang="zh-CN" altLang="zh-CN" dirty="0">
                <a:hlinkClick r:id="rId4" tooltip="" action="ppaction://hlinksldjump"/>
              </a:rPr>
              <a:t>中的切换</a:t>
            </a:r>
            <a:endParaRPr lang="zh-CN" altLang="zh-CN" dirty="0"/>
          </a:p>
          <a:p>
            <a:r>
              <a:rPr lang="en-US" altLang="zh-CN" dirty="0">
                <a:hlinkClick r:id="rId5" tooltip="" action="ppaction://hlinksldjump"/>
              </a:rPr>
              <a:t>9.4.5  </a:t>
            </a:r>
            <a:r>
              <a:rPr lang="zh-CN" altLang="zh-CN" dirty="0">
                <a:hlinkClick r:id="rId5" tooltip="" action="ppaction://hlinksldjump"/>
              </a:rPr>
              <a:t>无线网络对高层协议的影响</a:t>
            </a:r>
            <a:endParaRPr lang="zh-CN" altLang="en-US" dirty="0"/>
          </a:p>
        </p:txBody>
      </p:sp>
      <p:pic>
        <p:nvPicPr>
          <p:cNvPr id="40963" name="图片 516100" descr="MCj04326750000[1]">
            <a:hlinkClick r:id="rId6" action="ppaction://hlinksldjump"/>
          </p:cNvPr>
          <p:cNvPicPr>
            <a:picLocks noChangeAspect="1"/>
          </p:cNvPicPr>
          <p:nvPr/>
        </p:nvPicPr>
        <p:blipFill>
          <a:blip r:embed="rId7"/>
          <a:stretch>
            <a:fillRect/>
          </a:stretch>
        </p:blipFill>
        <p:spPr>
          <a:xfrm>
            <a:off x="8027988" y="5741988"/>
            <a:ext cx="1116012" cy="1116012"/>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panose="020B0604020202020204" pitchFamily="34" charset="0"/>
                <a:ea typeface="黑体" panose="02010609060101010101" pitchFamily="2" charset="-122"/>
              </a:rPr>
              <a:t>1. IEEE 802.11</a:t>
            </a:r>
            <a:endParaRPr lang="zh-CN" altLang="en-US" dirty="0"/>
          </a:p>
        </p:txBody>
      </p:sp>
      <p:grpSp>
        <p:nvGrpSpPr>
          <p:cNvPr id="2" name="组合 1"/>
          <p:cNvGrpSpPr/>
          <p:nvPr/>
        </p:nvGrpSpPr>
        <p:grpSpPr>
          <a:xfrm>
            <a:off x="317988" y="1987556"/>
            <a:ext cx="8773899" cy="3701387"/>
            <a:chOff x="344487" y="1484784"/>
            <a:chExt cx="9505057" cy="4009836"/>
          </a:xfrm>
        </p:grpSpPr>
        <p:sp>
          <p:nvSpPr>
            <p:cNvPr id="5"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sp>
          <p:nvSpPr>
            <p:cNvPr id="6"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pic>
          <p:nvPicPr>
            <p:cNvPr id="7" name="Picture 222"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grpSp>
          <p:nvGrpSpPr>
            <p:cNvPr id="9" name="Group 425"/>
            <p:cNvGrpSpPr/>
            <p:nvPr/>
          </p:nvGrpSpPr>
          <p:grpSpPr bwMode="auto">
            <a:xfrm>
              <a:off x="941756" y="3721205"/>
              <a:ext cx="710422" cy="589759"/>
              <a:chOff x="762" y="2391"/>
              <a:chExt cx="423" cy="312"/>
            </a:xfrm>
          </p:grpSpPr>
          <p:grpSp>
            <p:nvGrpSpPr>
              <p:cNvPr id="10" name="Group 316"/>
              <p:cNvGrpSpPr/>
              <p:nvPr/>
            </p:nvGrpSpPr>
            <p:grpSpPr bwMode="auto">
              <a:xfrm>
                <a:off x="867" y="2432"/>
                <a:ext cx="318" cy="271"/>
                <a:chOff x="657" y="1570"/>
                <a:chExt cx="318" cy="311"/>
              </a:xfrm>
            </p:grpSpPr>
            <p:sp>
              <p:nvSpPr>
                <p:cNvPr id="18" name="Line 31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9" name="Picture 31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424"/>
              <p:cNvGrpSpPr/>
              <p:nvPr/>
            </p:nvGrpSpPr>
            <p:grpSpPr bwMode="auto">
              <a:xfrm>
                <a:off x="762" y="2391"/>
                <a:ext cx="306" cy="90"/>
                <a:chOff x="748" y="2251"/>
                <a:chExt cx="306" cy="90"/>
              </a:xfrm>
            </p:grpSpPr>
            <p:sp>
              <p:nvSpPr>
                <p:cNvPr id="1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20" name="Text Box 45"/>
            <p:cNvSpPr txBox="1">
              <a:spLocks noChangeArrowheads="1"/>
            </p:cNvSpPr>
            <p:nvPr/>
          </p:nvSpPr>
          <p:spPr bwMode="auto">
            <a:xfrm>
              <a:off x="7282725" y="3230770"/>
              <a:ext cx="1477645"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dirty="0">
                  <a:solidFill>
                    <a:srgbClr val="000099"/>
                  </a:solidFill>
                  <a:latin typeface="+mn-lt"/>
                  <a:ea typeface="+mn-ea"/>
                </a:rPr>
                <a:t>基本服务集</a:t>
              </a:r>
              <a:endParaRPr lang="zh-CN" altLang="en-US" sz="1845" b="1" dirty="0">
                <a:solidFill>
                  <a:srgbClr val="000099"/>
                </a:solidFill>
                <a:latin typeface="+mn-lt"/>
                <a:ea typeface="+mn-ea"/>
              </a:endParaRPr>
            </a:p>
            <a:p>
              <a:pPr eaLnBrk="1" hangingPunct="1">
                <a:lnSpc>
                  <a:spcPct val="85000"/>
                </a:lnSpc>
              </a:pPr>
              <a:r>
                <a:rPr lang="zh-CN" altLang="en-US" sz="1845" b="1" dirty="0">
                  <a:solidFill>
                    <a:srgbClr val="000099"/>
                  </a:solidFill>
                  <a:latin typeface="+mn-lt"/>
                  <a:ea typeface="+mn-ea"/>
                </a:rPr>
                <a:t>       </a:t>
              </a:r>
              <a:r>
                <a:rPr lang="en-US" altLang="zh-CN" sz="1845" b="1" dirty="0">
                  <a:solidFill>
                    <a:srgbClr val="000099"/>
                  </a:solidFill>
                  <a:latin typeface="+mn-lt"/>
                  <a:ea typeface="+mn-ea"/>
                </a:rPr>
                <a:t>BSS</a:t>
              </a:r>
              <a:endParaRPr lang="en-US" altLang="zh-CN" sz="1845" b="1" dirty="0">
                <a:solidFill>
                  <a:srgbClr val="000099"/>
                </a:solidFill>
                <a:latin typeface="+mn-lt"/>
                <a:ea typeface="+mn-ea"/>
              </a:endParaRPr>
            </a:p>
          </p:txBody>
        </p:sp>
        <p:sp>
          <p:nvSpPr>
            <p:cNvPr id="21" name="Text Box 46"/>
            <p:cNvSpPr txBox="1">
              <a:spLocks noChangeArrowheads="1"/>
            </p:cNvSpPr>
            <p:nvPr/>
          </p:nvSpPr>
          <p:spPr bwMode="auto">
            <a:xfrm>
              <a:off x="588904" y="2408739"/>
              <a:ext cx="1733550" cy="65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45" b="1" dirty="0">
                  <a:solidFill>
                    <a:srgbClr val="000099"/>
                  </a:solidFill>
                  <a:latin typeface="+mn-lt"/>
                  <a:ea typeface="+mn-ea"/>
                </a:rPr>
                <a:t>扩展的服务集</a:t>
              </a:r>
              <a:endParaRPr lang="zh-CN" altLang="en-US" sz="1845" b="1" dirty="0">
                <a:solidFill>
                  <a:srgbClr val="000099"/>
                </a:solidFill>
                <a:latin typeface="+mn-lt"/>
                <a:ea typeface="+mn-ea"/>
              </a:endParaRPr>
            </a:p>
            <a:p>
              <a:pPr algn="ctr" eaLnBrk="1" hangingPunct="1"/>
              <a:r>
                <a:rPr lang="en-US" altLang="zh-CN" sz="1845" b="1" dirty="0">
                  <a:solidFill>
                    <a:srgbClr val="000099"/>
                  </a:solidFill>
                  <a:latin typeface="+mn-lt"/>
                  <a:ea typeface="+mn-ea"/>
                </a:rPr>
                <a:t>ESS</a:t>
              </a:r>
              <a:endParaRPr lang="en-US" altLang="zh-CN" sz="1845" b="1" dirty="0">
                <a:solidFill>
                  <a:srgbClr val="000099"/>
                </a:solidFill>
                <a:latin typeface="+mn-lt"/>
                <a:ea typeface="+mn-ea"/>
              </a:endParaRPr>
            </a:p>
          </p:txBody>
        </p:sp>
        <p:sp>
          <p:nvSpPr>
            <p:cNvPr id="22" name="Text Box 175"/>
            <p:cNvSpPr txBox="1">
              <a:spLocks noChangeArrowheads="1"/>
            </p:cNvSpPr>
            <p:nvPr/>
          </p:nvSpPr>
          <p:spPr bwMode="auto">
            <a:xfrm>
              <a:off x="776536" y="3834620"/>
              <a:ext cx="381794" cy="34533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endParaRPr lang="en-US" altLang="zh-CN" sz="1845" b="1" dirty="0">
                <a:solidFill>
                  <a:srgbClr val="FF0000"/>
                </a:solidFill>
                <a:latin typeface="+mn-lt"/>
                <a:ea typeface="+mn-ea"/>
              </a:endParaRPr>
            </a:p>
          </p:txBody>
        </p:sp>
        <p:sp>
          <p:nvSpPr>
            <p:cNvPr id="23" name="Text Box 176"/>
            <p:cNvSpPr txBox="1">
              <a:spLocks noChangeArrowheads="1"/>
            </p:cNvSpPr>
            <p:nvPr/>
          </p:nvSpPr>
          <p:spPr bwMode="auto">
            <a:xfrm>
              <a:off x="8450741" y="4091695"/>
              <a:ext cx="38179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FF0000"/>
                  </a:solidFill>
                  <a:latin typeface="+mn-lt"/>
                  <a:ea typeface="+mn-ea"/>
                </a:rPr>
                <a:t>B</a:t>
              </a:r>
              <a:endParaRPr lang="en-US" altLang="zh-CN" sz="1845" b="1">
                <a:solidFill>
                  <a:srgbClr val="FF0000"/>
                </a:solidFill>
                <a:latin typeface="+mn-lt"/>
                <a:ea typeface="+mn-ea"/>
              </a:endParaRPr>
            </a:p>
          </p:txBody>
        </p:sp>
        <p:sp>
          <p:nvSpPr>
            <p:cNvPr id="24" name="Line 177"/>
            <p:cNvSpPr>
              <a:spLocks noChangeShapeType="1"/>
            </p:cNvSpPr>
            <p:nvPr/>
          </p:nvSpPr>
          <p:spPr bwMode="auto">
            <a:xfrm>
              <a:off x="1398576" y="4150292"/>
              <a:ext cx="5330691" cy="599211"/>
            </a:xfrm>
            <a:prstGeom prst="line">
              <a:avLst/>
            </a:prstGeom>
            <a:noFill/>
            <a:ln w="76200">
              <a:solidFill>
                <a:srgbClr val="0000FF"/>
              </a:solidFill>
              <a:prstDash val="sysDot"/>
              <a:roun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25"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ln>
            <a:effectLst>
              <a:outerShdw dist="28398" dir="3806097" algn="ctr" rotWithShape="0">
                <a:schemeClr val="bg2"/>
              </a:outerShdw>
            </a:effectLst>
          </p:spPr>
          <p:txBody>
            <a:bodyPr/>
            <a:lstStyle/>
            <a:p>
              <a:pPr algn="ctr">
                <a:defRPr/>
              </a:pPr>
              <a:endParaRPr lang="zh-CN" altLang="zh-CN" sz="1845" b="1">
                <a:solidFill>
                  <a:srgbClr val="000099"/>
                </a:solidFill>
                <a:latin typeface="+mn-lt"/>
                <a:ea typeface="+mn-ea"/>
              </a:endParaRPr>
            </a:p>
          </p:txBody>
        </p:sp>
        <p:sp>
          <p:nvSpPr>
            <p:cNvPr id="26" name="Text Box 178"/>
            <p:cNvSpPr txBox="1">
              <a:spLocks noChangeArrowheads="1"/>
            </p:cNvSpPr>
            <p:nvPr/>
          </p:nvSpPr>
          <p:spPr bwMode="auto">
            <a:xfrm>
              <a:off x="4664968" y="4908816"/>
              <a:ext cx="7099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漫游</a:t>
              </a:r>
              <a:endParaRPr lang="zh-CN" altLang="en-US" sz="1845" b="1" dirty="0">
                <a:solidFill>
                  <a:srgbClr val="000099"/>
                </a:solidFill>
                <a:latin typeface="+mn-lt"/>
                <a:ea typeface="+mn-ea"/>
              </a:endParaRPr>
            </a:p>
          </p:txBody>
        </p:sp>
        <p:sp>
          <p:nvSpPr>
            <p:cNvPr id="27" name="Line 187"/>
            <p:cNvSpPr>
              <a:spLocks noChangeShapeType="1"/>
            </p:cNvSpPr>
            <p:nvPr/>
          </p:nvSpPr>
          <p:spPr bwMode="auto">
            <a:xfrm flipV="1">
              <a:off x="2844614" y="2029356"/>
              <a:ext cx="578919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28" name="Text Box 50"/>
            <p:cNvSpPr txBox="1">
              <a:spLocks noChangeArrowheads="1"/>
            </p:cNvSpPr>
            <p:nvPr/>
          </p:nvSpPr>
          <p:spPr bwMode="auto">
            <a:xfrm>
              <a:off x="3607101" y="2520893"/>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smtClean="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1</a:t>
              </a:r>
              <a:endParaRPr lang="en-US" altLang="zh-CN" sz="1845" b="1" baseline="-25000" dirty="0">
                <a:solidFill>
                  <a:srgbClr val="FF0000"/>
                </a:solidFill>
                <a:latin typeface="+mn-lt"/>
                <a:ea typeface="+mn-ea"/>
              </a:endParaRPr>
            </a:p>
          </p:txBody>
        </p:sp>
        <p:sp>
          <p:nvSpPr>
            <p:cNvPr id="29" name="Freeform 288"/>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0" name="Freeform 291"/>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1" name="Freeform 293"/>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2" name="Freeform 294"/>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graphicFrame>
          <p:nvGraphicFramePr>
            <p:cNvPr id="33" name="Object 295"/>
            <p:cNvGraphicFramePr>
              <a:graphicFrameLocks noChangeAspect="1"/>
            </p:cNvGraphicFramePr>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1025" name="VISIO" r:id="rId3" imgW="3514725" imgH="2009775" progId="">
                    <p:embed/>
                  </p:oleObj>
                </mc:Choice>
                <mc:Fallback>
                  <p:oleObj name="VISIO" r:id="rId3" imgW="3514725" imgH="2009775" progId="">
                    <p:embed/>
                    <p:pic>
                      <p:nvPicPr>
                        <p:cNvPr id="0" name="图片 1024"/>
                        <p:cNvPicPr>
                          <a:picLocks noChangeAspect="1"/>
                        </p:cNvPicPr>
                        <p:nvPr/>
                      </p:nvPicPr>
                      <p:blipFill>
                        <a:blip r:embed="rId4"/>
                        <a:stretch>
                          <a:fillRect/>
                        </a:stretch>
                      </p:blipFill>
                      <p:spPr>
                        <a:xfrm>
                          <a:off x="8405396" y="1484784"/>
                          <a:ext cx="1444148" cy="847341"/>
                        </a:xfrm>
                        <a:prstGeom prst="rect">
                          <a:avLst/>
                        </a:prstGeom>
                        <a:noFill/>
                        <a:ln w="9525">
                          <a:noFill/>
                        </a:ln>
                        <a:effectLst>
                          <a:outerShdw dist="25400" dir="5400000" algn="ctr" rotWithShape="0">
                            <a:srgbClr val="1C1C1C"/>
                          </a:outerShdw>
                        </a:effectLst>
                      </p:spPr>
                    </p:pic>
                  </p:oleObj>
                </mc:Fallback>
              </mc:AlternateContent>
            </a:graphicData>
          </a:graphic>
        </p:graphicFrame>
        <p:pic>
          <p:nvPicPr>
            <p:cNvPr id="34" name="Picture 297"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5" name="Text Box 300"/>
            <p:cNvSpPr txBox="1">
              <a:spLocks noChangeArrowheads="1"/>
            </p:cNvSpPr>
            <p:nvPr/>
          </p:nvSpPr>
          <p:spPr bwMode="auto">
            <a:xfrm>
              <a:off x="6873704" y="2542292"/>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2</a:t>
              </a:r>
              <a:endParaRPr lang="en-US" altLang="zh-CN" sz="1845" b="1" baseline="-25000" dirty="0">
                <a:solidFill>
                  <a:srgbClr val="FF0000"/>
                </a:solidFill>
                <a:latin typeface="+mn-lt"/>
                <a:ea typeface="+mn-ea"/>
              </a:endParaRPr>
            </a:p>
          </p:txBody>
        </p:sp>
        <p:sp>
          <p:nvSpPr>
            <p:cNvPr id="36" name="Line 49"/>
            <p:cNvSpPr>
              <a:spLocks noChangeShapeType="1"/>
            </p:cNvSpPr>
            <p:nvPr/>
          </p:nvSpPr>
          <p:spPr bwMode="auto">
            <a:xfrm flipV="1">
              <a:off x="6578114" y="2029356"/>
              <a:ext cx="0" cy="10349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37" name="Text Box 190"/>
            <p:cNvSpPr txBox="1">
              <a:spLocks noChangeArrowheads="1"/>
            </p:cNvSpPr>
            <p:nvPr/>
          </p:nvSpPr>
          <p:spPr bwMode="auto">
            <a:xfrm>
              <a:off x="8553400" y="1671191"/>
              <a:ext cx="1118553" cy="39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15" b="1" dirty="0">
                  <a:solidFill>
                    <a:srgbClr val="000099"/>
                  </a:solidFill>
                  <a:latin typeface="+mn-lt"/>
                  <a:ea typeface="+mn-ea"/>
                </a:rPr>
                <a:t>互联网</a:t>
              </a:r>
              <a:endParaRPr lang="zh-CN" altLang="en-US" sz="2215" b="1" dirty="0">
                <a:solidFill>
                  <a:srgbClr val="000099"/>
                </a:solidFill>
                <a:latin typeface="+mn-lt"/>
                <a:ea typeface="+mn-ea"/>
              </a:endParaRPr>
            </a:p>
          </p:txBody>
        </p:sp>
        <p:sp>
          <p:nvSpPr>
            <p:cNvPr id="38" name="Freeform 301"/>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9" name="Freeform 302"/>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0" name="Freeform 303"/>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1" name="Freeform 304"/>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2" name="Text Box 305"/>
            <p:cNvSpPr txBox="1">
              <a:spLocks noChangeArrowheads="1"/>
            </p:cNvSpPr>
            <p:nvPr/>
          </p:nvSpPr>
          <p:spPr bwMode="auto">
            <a:xfrm>
              <a:off x="4651742" y="1628622"/>
              <a:ext cx="164618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a:solidFill>
                    <a:srgbClr val="000099"/>
                  </a:solidFill>
                  <a:latin typeface="+mn-lt"/>
                  <a:ea typeface="+mn-ea"/>
                </a:rPr>
                <a:t>分配系统 </a:t>
              </a:r>
              <a:r>
                <a:rPr lang="en-US" altLang="zh-CN" sz="1845" b="1">
                  <a:solidFill>
                    <a:srgbClr val="000099"/>
                  </a:solidFill>
                  <a:latin typeface="+mn-lt"/>
                  <a:ea typeface="+mn-ea"/>
                </a:rPr>
                <a:t>DS</a:t>
              </a:r>
              <a:endParaRPr lang="en-US" altLang="zh-CN" sz="1845" b="1">
                <a:solidFill>
                  <a:srgbClr val="000099"/>
                </a:solidFill>
                <a:latin typeface="+mn-lt"/>
                <a:ea typeface="+mn-ea"/>
              </a:endParaRPr>
            </a:p>
          </p:txBody>
        </p:sp>
        <p:pic>
          <p:nvPicPr>
            <p:cNvPr id="43" name="Picture 30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4"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5"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6"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7"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8"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9"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0"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1"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2"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3" name="Text Box 423"/>
            <p:cNvSpPr txBox="1">
              <a:spLocks noChangeArrowheads="1"/>
            </p:cNvSpPr>
            <p:nvPr/>
          </p:nvSpPr>
          <p:spPr bwMode="auto">
            <a:xfrm>
              <a:off x="7105473" y="4577489"/>
              <a:ext cx="4423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r>
                <a:rPr lang="en-US" altLang="zh-CN" sz="1845" b="1" dirty="0">
                  <a:solidFill>
                    <a:srgbClr val="FF0000"/>
                  </a:solidFill>
                  <a:latin typeface="+mn-lt"/>
                  <a:ea typeface="+mn-ea"/>
                  <a:cs typeface="Times New Roman" panose="02020603050405020304" pitchFamily="18" charset="0"/>
                </a:rPr>
                <a:t>'</a:t>
              </a:r>
              <a:endParaRPr lang="en-US" altLang="zh-CN" sz="1845" b="1" dirty="0">
                <a:solidFill>
                  <a:srgbClr val="FF0000"/>
                </a:solidFill>
                <a:latin typeface="+mn-lt"/>
                <a:ea typeface="+mn-ea"/>
                <a:cs typeface="Times New Roman" panose="02020603050405020304" pitchFamily="18" charset="0"/>
              </a:endParaRPr>
            </a:p>
          </p:txBody>
        </p:sp>
        <p:grpSp>
          <p:nvGrpSpPr>
            <p:cNvPr id="54" name="Group 426"/>
            <p:cNvGrpSpPr/>
            <p:nvPr/>
          </p:nvGrpSpPr>
          <p:grpSpPr bwMode="auto">
            <a:xfrm>
              <a:off x="1930973" y="4331756"/>
              <a:ext cx="710423" cy="589759"/>
              <a:chOff x="762" y="2391"/>
              <a:chExt cx="423" cy="312"/>
            </a:xfrm>
          </p:grpSpPr>
          <p:grpSp>
            <p:nvGrpSpPr>
              <p:cNvPr id="55" name="Group 427"/>
              <p:cNvGrpSpPr/>
              <p:nvPr/>
            </p:nvGrpSpPr>
            <p:grpSpPr bwMode="auto">
              <a:xfrm>
                <a:off x="867" y="2432"/>
                <a:ext cx="318" cy="271"/>
                <a:chOff x="657" y="1570"/>
                <a:chExt cx="318" cy="311"/>
              </a:xfrm>
            </p:grpSpPr>
            <p:sp>
              <p:nvSpPr>
                <p:cNvPr id="63" name="Line 428"/>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64" name="Picture 429"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430"/>
              <p:cNvGrpSpPr/>
              <p:nvPr/>
            </p:nvGrpSpPr>
            <p:grpSpPr bwMode="auto">
              <a:xfrm>
                <a:off x="762" y="2391"/>
                <a:ext cx="306" cy="90"/>
                <a:chOff x="748" y="2251"/>
                <a:chExt cx="306" cy="90"/>
              </a:xfrm>
            </p:grpSpPr>
            <p:sp>
              <p:nvSpPr>
                <p:cNvPr id="57"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58"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59"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60"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61"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62"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5" name="Group 437"/>
            <p:cNvGrpSpPr/>
            <p:nvPr/>
          </p:nvGrpSpPr>
          <p:grpSpPr bwMode="auto">
            <a:xfrm>
              <a:off x="5283229" y="3207056"/>
              <a:ext cx="710423" cy="589759"/>
              <a:chOff x="762" y="2391"/>
              <a:chExt cx="423" cy="312"/>
            </a:xfrm>
          </p:grpSpPr>
          <p:grpSp>
            <p:nvGrpSpPr>
              <p:cNvPr id="66" name="Group 438"/>
              <p:cNvGrpSpPr/>
              <p:nvPr/>
            </p:nvGrpSpPr>
            <p:grpSpPr bwMode="auto">
              <a:xfrm>
                <a:off x="867" y="2432"/>
                <a:ext cx="318" cy="271"/>
                <a:chOff x="657" y="1570"/>
                <a:chExt cx="318" cy="311"/>
              </a:xfrm>
            </p:grpSpPr>
            <p:sp>
              <p:nvSpPr>
                <p:cNvPr id="74" name="Line 439"/>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75" name="Picture 440"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441"/>
              <p:cNvGrpSpPr/>
              <p:nvPr/>
            </p:nvGrpSpPr>
            <p:grpSpPr bwMode="auto">
              <a:xfrm>
                <a:off x="762" y="2391"/>
                <a:ext cx="306" cy="90"/>
                <a:chOff x="748" y="2251"/>
                <a:chExt cx="306" cy="90"/>
              </a:xfrm>
            </p:grpSpPr>
            <p:sp>
              <p:nvSpPr>
                <p:cNvPr id="68"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69"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0"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1"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2"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3"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76" name="Group 448"/>
            <p:cNvGrpSpPr/>
            <p:nvPr/>
          </p:nvGrpSpPr>
          <p:grpSpPr bwMode="auto">
            <a:xfrm>
              <a:off x="2921871" y="4407367"/>
              <a:ext cx="710423" cy="589759"/>
              <a:chOff x="762" y="2391"/>
              <a:chExt cx="423" cy="312"/>
            </a:xfrm>
          </p:grpSpPr>
          <p:grpSp>
            <p:nvGrpSpPr>
              <p:cNvPr id="77" name="Group 449"/>
              <p:cNvGrpSpPr/>
              <p:nvPr/>
            </p:nvGrpSpPr>
            <p:grpSpPr bwMode="auto">
              <a:xfrm>
                <a:off x="867" y="2432"/>
                <a:ext cx="318" cy="271"/>
                <a:chOff x="657" y="1570"/>
                <a:chExt cx="318" cy="311"/>
              </a:xfrm>
            </p:grpSpPr>
            <p:sp>
              <p:nvSpPr>
                <p:cNvPr id="85" name="Line 450"/>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86" name="Picture 451"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 name="Group 452"/>
              <p:cNvGrpSpPr/>
              <p:nvPr/>
            </p:nvGrpSpPr>
            <p:grpSpPr bwMode="auto">
              <a:xfrm>
                <a:off x="762" y="2391"/>
                <a:ext cx="306" cy="90"/>
                <a:chOff x="748" y="2251"/>
                <a:chExt cx="306" cy="90"/>
              </a:xfrm>
            </p:grpSpPr>
            <p:sp>
              <p:nvSpPr>
                <p:cNvPr id="79"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0"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1"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2"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3"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4"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87" name="Group 459"/>
            <p:cNvGrpSpPr/>
            <p:nvPr/>
          </p:nvGrpSpPr>
          <p:grpSpPr bwMode="auto">
            <a:xfrm>
              <a:off x="4520742" y="3292116"/>
              <a:ext cx="710423" cy="589759"/>
              <a:chOff x="762" y="2391"/>
              <a:chExt cx="423" cy="312"/>
            </a:xfrm>
          </p:grpSpPr>
          <p:grpSp>
            <p:nvGrpSpPr>
              <p:cNvPr id="88" name="Group 460"/>
              <p:cNvGrpSpPr/>
              <p:nvPr/>
            </p:nvGrpSpPr>
            <p:grpSpPr bwMode="auto">
              <a:xfrm>
                <a:off x="867" y="2432"/>
                <a:ext cx="318" cy="271"/>
                <a:chOff x="657" y="1570"/>
                <a:chExt cx="318" cy="311"/>
              </a:xfrm>
            </p:grpSpPr>
            <p:sp>
              <p:nvSpPr>
                <p:cNvPr id="96" name="Line 461"/>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97" name="Picture 462"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63"/>
              <p:cNvGrpSpPr/>
              <p:nvPr/>
            </p:nvGrpSpPr>
            <p:grpSpPr bwMode="auto">
              <a:xfrm>
                <a:off x="762" y="2391"/>
                <a:ext cx="306" cy="90"/>
                <a:chOff x="748" y="2251"/>
                <a:chExt cx="306" cy="90"/>
              </a:xfrm>
            </p:grpSpPr>
            <p:sp>
              <p:nvSpPr>
                <p:cNvPr id="9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98" name="Group 470"/>
            <p:cNvGrpSpPr/>
            <p:nvPr/>
          </p:nvGrpSpPr>
          <p:grpSpPr bwMode="auto">
            <a:xfrm>
              <a:off x="6653690" y="4492429"/>
              <a:ext cx="710423" cy="589759"/>
              <a:chOff x="762" y="2391"/>
              <a:chExt cx="423" cy="312"/>
            </a:xfrm>
          </p:grpSpPr>
          <p:grpSp>
            <p:nvGrpSpPr>
              <p:cNvPr id="99" name="Group 471"/>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08" name="Picture 473"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474"/>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109" name="Group 481"/>
            <p:cNvGrpSpPr/>
            <p:nvPr/>
          </p:nvGrpSpPr>
          <p:grpSpPr bwMode="auto">
            <a:xfrm>
              <a:off x="5740050" y="3978279"/>
              <a:ext cx="710423" cy="589759"/>
              <a:chOff x="762" y="2391"/>
              <a:chExt cx="423" cy="312"/>
            </a:xfrm>
          </p:grpSpPr>
          <p:grpSp>
            <p:nvGrpSpPr>
              <p:cNvPr id="110" name="Group 482"/>
              <p:cNvGrpSpPr/>
              <p:nvPr/>
            </p:nvGrpSpPr>
            <p:grpSpPr bwMode="auto">
              <a:xfrm>
                <a:off x="867" y="2432"/>
                <a:ext cx="318" cy="271"/>
                <a:chOff x="657" y="1570"/>
                <a:chExt cx="318" cy="311"/>
              </a:xfrm>
            </p:grpSpPr>
            <p:sp>
              <p:nvSpPr>
                <p:cNvPr id="118" name="Line 48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19" name="Picture 484"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485"/>
              <p:cNvGrpSpPr/>
              <p:nvPr/>
            </p:nvGrpSpPr>
            <p:grpSpPr bwMode="auto">
              <a:xfrm>
                <a:off x="762" y="2391"/>
                <a:ext cx="306" cy="90"/>
                <a:chOff x="748" y="2251"/>
                <a:chExt cx="306" cy="90"/>
              </a:xfrm>
            </p:grpSpPr>
            <p:sp>
              <p:nvSpPr>
                <p:cNvPr id="11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120" name="Group 492"/>
            <p:cNvGrpSpPr/>
            <p:nvPr/>
          </p:nvGrpSpPr>
          <p:grpSpPr bwMode="auto">
            <a:xfrm>
              <a:off x="7263345" y="4150292"/>
              <a:ext cx="710422" cy="589759"/>
              <a:chOff x="762" y="2391"/>
              <a:chExt cx="423" cy="312"/>
            </a:xfrm>
          </p:grpSpPr>
          <p:grpSp>
            <p:nvGrpSpPr>
              <p:cNvPr id="121" name="Group 493"/>
              <p:cNvGrpSpPr/>
              <p:nvPr/>
            </p:nvGrpSpPr>
            <p:grpSpPr bwMode="auto">
              <a:xfrm>
                <a:off x="867" y="2432"/>
                <a:ext cx="318" cy="271"/>
                <a:chOff x="657" y="1570"/>
                <a:chExt cx="318" cy="311"/>
              </a:xfrm>
            </p:grpSpPr>
            <p:sp>
              <p:nvSpPr>
                <p:cNvPr id="129" name="Line 494"/>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30" name="Picture 49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496"/>
              <p:cNvGrpSpPr/>
              <p:nvPr/>
            </p:nvGrpSpPr>
            <p:grpSpPr bwMode="auto">
              <a:xfrm>
                <a:off x="762" y="2391"/>
                <a:ext cx="306" cy="90"/>
                <a:chOff x="748" y="2251"/>
                <a:chExt cx="306" cy="90"/>
              </a:xfrm>
            </p:grpSpPr>
            <p:sp>
              <p:nvSpPr>
                <p:cNvPr id="12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131" name="Group 503"/>
            <p:cNvGrpSpPr/>
            <p:nvPr/>
          </p:nvGrpSpPr>
          <p:grpSpPr bwMode="auto">
            <a:xfrm>
              <a:off x="8000639" y="3987730"/>
              <a:ext cx="710423" cy="589759"/>
              <a:chOff x="762" y="2391"/>
              <a:chExt cx="423" cy="312"/>
            </a:xfrm>
          </p:grpSpPr>
          <p:grpSp>
            <p:nvGrpSpPr>
              <p:cNvPr id="132" name="Group 504"/>
              <p:cNvGrpSpPr/>
              <p:nvPr/>
            </p:nvGrpSpPr>
            <p:grpSpPr bwMode="auto">
              <a:xfrm>
                <a:off x="867" y="2432"/>
                <a:ext cx="318" cy="271"/>
                <a:chOff x="657" y="1570"/>
                <a:chExt cx="318" cy="311"/>
              </a:xfrm>
            </p:grpSpPr>
            <p:sp>
              <p:nvSpPr>
                <p:cNvPr id="140" name="Line 505"/>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41" name="Picture 506"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 name="Group 507"/>
              <p:cNvGrpSpPr/>
              <p:nvPr/>
            </p:nvGrpSpPr>
            <p:grpSpPr bwMode="auto">
              <a:xfrm>
                <a:off x="762" y="2391"/>
                <a:ext cx="306" cy="90"/>
                <a:chOff x="748" y="2251"/>
                <a:chExt cx="306" cy="90"/>
              </a:xfrm>
            </p:grpSpPr>
            <p:sp>
              <p:nvSpPr>
                <p:cNvPr id="134"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5"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6"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7"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8"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9"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142" name="Line 517"/>
            <p:cNvSpPr>
              <a:spLocks noChangeShapeType="1"/>
            </p:cNvSpPr>
            <p:nvPr/>
          </p:nvSpPr>
          <p:spPr bwMode="auto">
            <a:xfrm flipH="1">
              <a:off x="1930973" y="1988840"/>
              <a:ext cx="744013" cy="0"/>
            </a:xfrm>
            <a:prstGeom prst="line">
              <a:avLst/>
            </a:prstGeom>
            <a:noFill/>
            <a:ln w="38100">
              <a:solidFill>
                <a:srgbClr val="C00000"/>
              </a:solidFill>
              <a:round/>
              <a:tailEnd type="triangle" w="med" len="lg"/>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144" name="Text Box 44"/>
            <p:cNvSpPr txBox="1">
              <a:spLocks noChangeArrowheads="1"/>
            </p:cNvSpPr>
            <p:nvPr/>
          </p:nvSpPr>
          <p:spPr bwMode="auto">
            <a:xfrm>
              <a:off x="1474153" y="3116323"/>
              <a:ext cx="1477645" cy="683789"/>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a:solidFill>
                    <a:srgbClr val="000099"/>
                  </a:solidFill>
                  <a:latin typeface="+mn-lt"/>
                  <a:ea typeface="+mn-ea"/>
                </a:rPr>
                <a:t>基本服务集</a:t>
              </a:r>
              <a:endParaRPr lang="zh-CN" altLang="en-US" sz="1845" b="1">
                <a:solidFill>
                  <a:srgbClr val="000099"/>
                </a:solidFill>
                <a:latin typeface="+mn-lt"/>
                <a:ea typeface="+mn-ea"/>
              </a:endParaRPr>
            </a:p>
            <a:p>
              <a:pPr eaLnBrk="1" hangingPunct="1">
                <a:lnSpc>
                  <a:spcPct val="85000"/>
                </a:lnSpc>
              </a:pPr>
              <a:r>
                <a:rPr lang="zh-CN" altLang="en-US" sz="1845" b="1">
                  <a:solidFill>
                    <a:srgbClr val="000099"/>
                  </a:solidFill>
                  <a:latin typeface="+mn-lt"/>
                  <a:ea typeface="+mn-ea"/>
                </a:rPr>
                <a:t>       </a:t>
              </a:r>
              <a:r>
                <a:rPr lang="en-US" altLang="zh-CN" sz="1845" b="1">
                  <a:solidFill>
                    <a:srgbClr val="000099"/>
                  </a:solidFill>
                  <a:latin typeface="+mn-lt"/>
                  <a:ea typeface="+mn-ea"/>
                </a:rPr>
                <a:t>BSS</a:t>
              </a:r>
              <a:endParaRPr lang="en-US" altLang="zh-CN" sz="1845" b="1">
                <a:solidFill>
                  <a:srgbClr val="000099"/>
                </a:solidFill>
                <a:latin typeface="+mn-lt"/>
                <a:ea typeface="+mn-ea"/>
              </a:endParaRPr>
            </a:p>
          </p:txBody>
        </p:sp>
        <p:sp>
          <p:nvSpPr>
            <p:cNvPr id="145" name="Line 48"/>
            <p:cNvSpPr>
              <a:spLocks noChangeShapeType="1"/>
            </p:cNvSpPr>
            <p:nvPr/>
          </p:nvSpPr>
          <p:spPr bwMode="auto">
            <a:xfrm flipH="1">
              <a:off x="3342582" y="2029356"/>
              <a:ext cx="0" cy="8916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14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ln>
          </p:spPr>
          <p:txBody>
            <a:bodyPr wrap="none" anchor="ctr"/>
            <a:lstStyle/>
            <a:p>
              <a:pPr algn="ctr"/>
              <a:r>
                <a:rPr lang="zh-CN" altLang="en-US" sz="1845" b="1" dirty="0">
                  <a:solidFill>
                    <a:srgbClr val="000099"/>
                  </a:solidFill>
                  <a:latin typeface="+mn-lt"/>
                  <a:ea typeface="+mn-ea"/>
                </a:rPr>
                <a:t>门户</a:t>
              </a:r>
              <a:endParaRPr lang="en-US" altLang="zh-CN" sz="1845" b="1" dirty="0">
                <a:solidFill>
                  <a:srgbClr val="000099"/>
                </a:solidFill>
                <a:latin typeface="+mn-lt"/>
                <a:ea typeface="+mn-ea"/>
              </a:endParaRPr>
            </a:p>
          </p:txBody>
        </p:sp>
        <p:sp>
          <p:nvSpPr>
            <p:cNvPr id="143" name="Text Box 518"/>
            <p:cNvSpPr txBox="1">
              <a:spLocks noChangeArrowheads="1"/>
            </p:cNvSpPr>
            <p:nvPr/>
          </p:nvSpPr>
          <p:spPr bwMode="auto">
            <a:xfrm>
              <a:off x="493211" y="1628800"/>
              <a:ext cx="1674389"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5000"/>
                </a:lnSpc>
              </a:pPr>
              <a:r>
                <a:rPr lang="zh-CN" altLang="en-US" sz="1845" b="1" dirty="0">
                  <a:solidFill>
                    <a:srgbClr val="000099"/>
                  </a:solidFill>
                  <a:latin typeface="+mn-lt"/>
                  <a:ea typeface="+mn-ea"/>
                </a:rPr>
                <a:t>至其他 </a:t>
              </a:r>
              <a:r>
                <a:rPr lang="en-US" altLang="zh-CN" sz="1845" b="1" dirty="0">
                  <a:solidFill>
                    <a:srgbClr val="000099"/>
                  </a:solidFill>
                  <a:latin typeface="+mn-lt"/>
                  <a:ea typeface="+mn-ea"/>
                </a:rPr>
                <a:t>802.x</a:t>
              </a:r>
              <a:endParaRPr lang="en-US" altLang="zh-CN" sz="1845" b="1" dirty="0">
                <a:solidFill>
                  <a:srgbClr val="000099"/>
                </a:solidFill>
                <a:latin typeface="+mn-lt"/>
                <a:ea typeface="+mn-ea"/>
              </a:endParaRPr>
            </a:p>
            <a:p>
              <a:pPr algn="ctr" eaLnBrk="1" hangingPunct="1">
                <a:lnSpc>
                  <a:spcPct val="85000"/>
                </a:lnSpc>
              </a:pPr>
              <a:r>
                <a:rPr lang="zh-CN" altLang="en-US" sz="1845" b="1" dirty="0">
                  <a:solidFill>
                    <a:srgbClr val="000099"/>
                  </a:solidFill>
                  <a:latin typeface="+mn-lt"/>
                  <a:ea typeface="+mn-ea"/>
                </a:rPr>
                <a:t>局域网</a:t>
              </a:r>
              <a:endParaRPr lang="zh-CN" altLang="en-US" sz="1845" b="1" dirty="0">
                <a:solidFill>
                  <a:srgbClr val="000099"/>
                </a:solidFill>
                <a:latin typeface="+mn-lt"/>
                <a:ea typeface="+mn-ea"/>
              </a:endParaRPr>
            </a:p>
          </p:txBody>
        </p:sp>
      </p:grpSp>
      <p:sp>
        <p:nvSpPr>
          <p:cNvPr id="3" name="矩形 2"/>
          <p:cNvSpPr/>
          <p:nvPr/>
        </p:nvSpPr>
        <p:spPr>
          <a:xfrm>
            <a:off x="716802" y="1351027"/>
            <a:ext cx="7909802" cy="409575"/>
          </a:xfrm>
          <a:prstGeom prst="rect">
            <a:avLst/>
          </a:prstGeom>
          <a:solidFill>
            <a:srgbClr val="66FF66"/>
          </a:solidFill>
          <a:ln>
            <a:solidFill>
              <a:srgbClr val="000099"/>
            </a:solidFill>
          </a:ln>
        </p:spPr>
        <p:txBody>
          <a:bodyPr wrap="square">
            <a:spAutoFit/>
          </a:bodyPr>
          <a:lstStyle/>
          <a:p>
            <a:pPr algn="ctr"/>
            <a:r>
              <a:rPr lang="en-US" altLang="zh-CN" sz="2585" b="1" dirty="0">
                <a:solidFill>
                  <a:schemeClr val="tx2"/>
                </a:solidFill>
                <a:latin typeface="+mn-lt"/>
                <a:ea typeface="+mn-ea"/>
              </a:rPr>
              <a:t>IEEE </a:t>
            </a:r>
            <a:r>
              <a:rPr lang="en-US" altLang="zh-CN" sz="2585" b="1" dirty="0" smtClean="0">
                <a:solidFill>
                  <a:schemeClr val="tx2"/>
                </a:solidFill>
                <a:latin typeface="+mn-lt"/>
                <a:ea typeface="+mn-ea"/>
              </a:rPr>
              <a:t>802.11 </a:t>
            </a:r>
            <a:r>
              <a:rPr lang="zh-CN" altLang="zh-CN" sz="2585" b="1" dirty="0" smtClean="0">
                <a:solidFill>
                  <a:schemeClr val="tx2"/>
                </a:solidFill>
                <a:latin typeface="+mn-lt"/>
                <a:ea typeface="+mn-ea"/>
              </a:rPr>
              <a:t>的</a:t>
            </a:r>
            <a:r>
              <a:rPr lang="zh-CN" altLang="zh-CN" sz="2585" b="1" dirty="0">
                <a:solidFill>
                  <a:schemeClr val="tx2"/>
                </a:solidFill>
                <a:latin typeface="+mn-lt"/>
                <a:ea typeface="+mn-ea"/>
              </a:rPr>
              <a:t>基本服务</a:t>
            </a:r>
            <a:r>
              <a:rPr lang="zh-CN" altLang="zh-CN" sz="2585" b="1" dirty="0" smtClean="0">
                <a:solidFill>
                  <a:schemeClr val="tx2"/>
                </a:solidFill>
                <a:latin typeface="+mn-lt"/>
                <a:ea typeface="+mn-ea"/>
              </a:rPr>
              <a:t>集</a:t>
            </a:r>
            <a:r>
              <a:rPr lang="en-US" altLang="zh-CN" sz="2585" b="1" dirty="0" smtClean="0">
                <a:solidFill>
                  <a:schemeClr val="tx2"/>
                </a:solidFill>
                <a:latin typeface="+mn-lt"/>
                <a:ea typeface="+mn-ea"/>
              </a:rPr>
              <a:t> BSS </a:t>
            </a:r>
            <a:r>
              <a:rPr lang="zh-CN" altLang="zh-CN" sz="2585" b="1" dirty="0" smtClean="0">
                <a:solidFill>
                  <a:schemeClr val="tx2"/>
                </a:solidFill>
                <a:latin typeface="+mn-lt"/>
                <a:ea typeface="+mn-ea"/>
              </a:rPr>
              <a:t>和</a:t>
            </a:r>
            <a:r>
              <a:rPr lang="zh-CN" altLang="zh-CN" sz="2585" b="1" dirty="0">
                <a:solidFill>
                  <a:schemeClr val="tx2"/>
                </a:solidFill>
                <a:latin typeface="+mn-lt"/>
                <a:ea typeface="+mn-ea"/>
              </a:rPr>
              <a:t>扩展服务</a:t>
            </a:r>
            <a:r>
              <a:rPr lang="zh-CN" altLang="zh-CN" sz="2585" b="1" dirty="0" smtClean="0">
                <a:solidFill>
                  <a:schemeClr val="tx2"/>
                </a:solidFill>
                <a:latin typeface="+mn-lt"/>
                <a:ea typeface="+mn-ea"/>
              </a:rPr>
              <a:t>集</a:t>
            </a:r>
            <a:r>
              <a:rPr lang="en-US" altLang="zh-CN" sz="2585" b="1" dirty="0" smtClean="0">
                <a:solidFill>
                  <a:schemeClr val="tx2"/>
                </a:solidFill>
                <a:latin typeface="+mn-lt"/>
                <a:ea typeface="+mn-ea"/>
              </a:rPr>
              <a:t> ESS</a:t>
            </a:r>
            <a:endParaRPr lang="zh-CN" altLang="en-US" sz="2585" b="1" dirty="0">
              <a:solidFill>
                <a:schemeClr val="tx2"/>
              </a:solidFill>
              <a:latin typeface="+mn-lt"/>
              <a:ea typeface="+mn-ea"/>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endParaRPr lang="zh-CN" altLang="en-US" dirty="0"/>
          </a:p>
        </p:txBody>
      </p:sp>
      <p:sp>
        <p:nvSpPr>
          <p:cNvPr id="398339" name="Rectangle 3"/>
          <p:cNvSpPr>
            <a:spLocks noGrp="1" noChangeArrowheads="1"/>
          </p:cNvSpPr>
          <p:nvPr>
            <p:ph idx="1"/>
          </p:nvPr>
        </p:nvSpPr>
        <p:spPr/>
        <p:txBody>
          <a:bodyPr/>
          <a:lstStyle/>
          <a:p>
            <a:r>
              <a:rPr lang="zh-CN" altLang="zh-CN" sz="2800" dirty="0"/>
              <a:t>蜂窝移动网络的发展非常迅速，到目前为止，世界上先后已有超过了</a:t>
            </a:r>
            <a:r>
              <a:rPr lang="en-US" altLang="zh-CN" sz="2800" dirty="0"/>
              <a:t>30</a:t>
            </a:r>
            <a:r>
              <a:rPr lang="zh-CN" altLang="zh-CN" sz="2800" dirty="0"/>
              <a:t>种不同的标准。</a:t>
            </a:r>
            <a:endParaRPr lang="en-US" altLang="zh-CN" sz="2800" dirty="0" smtClean="0"/>
          </a:p>
          <a:p>
            <a:r>
              <a:rPr lang="zh-CN" altLang="en-US" sz="2800" dirty="0" smtClean="0">
                <a:solidFill>
                  <a:srgbClr val="FF0000"/>
                </a:solidFill>
              </a:rPr>
              <a:t>第</a:t>
            </a:r>
            <a:r>
              <a:rPr lang="zh-CN" altLang="en-US" sz="2800" dirty="0">
                <a:solidFill>
                  <a:srgbClr val="FF0000"/>
                </a:solidFill>
              </a:rPr>
              <a:t>一代（</a:t>
            </a:r>
            <a:r>
              <a:rPr lang="en-US" altLang="zh-CN" sz="2800" dirty="0">
                <a:solidFill>
                  <a:srgbClr val="FF0000"/>
                </a:solidFill>
              </a:rPr>
              <a:t>1G</a:t>
            </a:r>
            <a:r>
              <a:rPr lang="zh-CN" altLang="en-US" sz="2800" dirty="0">
                <a:solidFill>
                  <a:srgbClr val="FF0000"/>
                </a:solidFill>
              </a:rPr>
              <a:t>）</a:t>
            </a:r>
            <a:r>
              <a:rPr lang="zh-CN" altLang="en-US" sz="2800" dirty="0"/>
              <a:t>蜂窝无线通信是为话音通信设计的</a:t>
            </a:r>
            <a:r>
              <a:rPr lang="zh-CN" altLang="en-US" sz="2800" dirty="0">
                <a:solidFill>
                  <a:srgbClr val="0000FF"/>
                </a:solidFill>
              </a:rPr>
              <a:t>模拟 </a:t>
            </a:r>
            <a:r>
              <a:rPr lang="en-US" altLang="zh-CN" sz="2800" dirty="0">
                <a:solidFill>
                  <a:srgbClr val="0000FF"/>
                </a:solidFill>
              </a:rPr>
              <a:t>FDM</a:t>
            </a:r>
            <a:r>
              <a:rPr lang="en-US" altLang="zh-CN" sz="2800" dirty="0">
                <a:solidFill>
                  <a:srgbClr val="FF0000"/>
                </a:solidFill>
              </a:rPr>
              <a:t> </a:t>
            </a:r>
            <a:r>
              <a:rPr lang="zh-CN" altLang="en-US" sz="2800" dirty="0"/>
              <a:t>系统。</a:t>
            </a:r>
            <a:endParaRPr lang="zh-CN" altLang="en-US" sz="2800" dirty="0"/>
          </a:p>
          <a:p>
            <a:r>
              <a:rPr lang="zh-CN" altLang="en-US" sz="2800" dirty="0">
                <a:solidFill>
                  <a:srgbClr val="FF0000"/>
                </a:solidFill>
              </a:rPr>
              <a:t>第二代（</a:t>
            </a:r>
            <a:r>
              <a:rPr lang="en-US" altLang="zh-CN" sz="2800" dirty="0">
                <a:solidFill>
                  <a:srgbClr val="FF0000"/>
                </a:solidFill>
              </a:rPr>
              <a:t>2G</a:t>
            </a:r>
            <a:r>
              <a:rPr lang="zh-CN" altLang="en-US" sz="2800" dirty="0">
                <a:solidFill>
                  <a:srgbClr val="FF0000"/>
                </a:solidFill>
              </a:rPr>
              <a:t>）</a:t>
            </a:r>
            <a:r>
              <a:rPr lang="zh-CN" altLang="en-US" sz="2800" dirty="0"/>
              <a:t>蜂窝无线通信提供</a:t>
            </a:r>
            <a:r>
              <a:rPr lang="zh-CN" altLang="en-US" sz="2800" dirty="0">
                <a:solidFill>
                  <a:srgbClr val="0000FF"/>
                </a:solidFill>
              </a:rPr>
              <a:t>低速数字通信</a:t>
            </a:r>
            <a:r>
              <a:rPr lang="zh-CN" altLang="en-US" sz="2800" dirty="0"/>
              <a:t>（短信服务），其代表性体制就是最流行的 </a:t>
            </a:r>
            <a:r>
              <a:rPr lang="en-US" altLang="zh-CN" sz="2800" dirty="0">
                <a:solidFill>
                  <a:srgbClr val="0000FF"/>
                </a:solidFill>
              </a:rPr>
              <a:t>GSM</a:t>
            </a:r>
            <a:r>
              <a:rPr lang="en-US" altLang="zh-CN" sz="2800" dirty="0"/>
              <a:t> </a:t>
            </a:r>
            <a:r>
              <a:rPr lang="zh-CN" altLang="en-US" sz="2800" dirty="0"/>
              <a:t>系统。</a:t>
            </a:r>
            <a:endParaRPr lang="zh-CN" altLang="en-US" sz="2800" dirty="0"/>
          </a:p>
          <a:p>
            <a:r>
              <a:rPr lang="en-US" altLang="zh-CN" sz="2800" dirty="0">
                <a:solidFill>
                  <a:srgbClr val="FF0000"/>
                </a:solidFill>
              </a:rPr>
              <a:t>2.5G </a:t>
            </a:r>
            <a:r>
              <a:rPr lang="zh-CN" altLang="en-US" sz="2800" dirty="0"/>
              <a:t>技术是从 </a:t>
            </a:r>
            <a:r>
              <a:rPr lang="en-US" altLang="zh-CN" sz="2800" dirty="0"/>
              <a:t>2G </a:t>
            </a:r>
            <a:r>
              <a:rPr lang="zh-CN" altLang="en-US" sz="2800" dirty="0"/>
              <a:t>向第三代（</a:t>
            </a:r>
            <a:r>
              <a:rPr lang="en-US" altLang="zh-CN" sz="2800" dirty="0"/>
              <a:t>3G</a:t>
            </a:r>
            <a:r>
              <a:rPr lang="zh-CN" altLang="en-US" sz="2800" dirty="0"/>
              <a:t>）过渡的衔接性技术，如 </a:t>
            </a:r>
            <a:r>
              <a:rPr lang="en-US" altLang="zh-CN" sz="2800" dirty="0"/>
              <a:t>GPRS </a:t>
            </a:r>
            <a:r>
              <a:rPr lang="zh-CN" altLang="en-US" sz="2800" dirty="0"/>
              <a:t>和 </a:t>
            </a:r>
            <a:r>
              <a:rPr lang="en-US" altLang="zh-CN" sz="2800" dirty="0"/>
              <a:t>EDGE </a:t>
            </a:r>
            <a:r>
              <a:rPr lang="zh-CN" altLang="en-US" sz="2800" dirty="0"/>
              <a:t>等</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endParaRPr lang="zh-CN" altLang="en-US" dirty="0"/>
          </a:p>
        </p:txBody>
      </p:sp>
      <p:sp>
        <p:nvSpPr>
          <p:cNvPr id="398339" name="Rectangle 3"/>
          <p:cNvSpPr>
            <a:spLocks noGrp="1" noChangeArrowheads="1"/>
          </p:cNvSpPr>
          <p:nvPr>
            <p:ph idx="1"/>
          </p:nvPr>
        </p:nvSpPr>
        <p:spPr/>
        <p:txBody>
          <a:bodyPr/>
          <a:lstStyle/>
          <a:p>
            <a:r>
              <a:rPr lang="zh-CN" altLang="en-US" sz="2585" dirty="0">
                <a:solidFill>
                  <a:srgbClr val="FF0000"/>
                </a:solidFill>
              </a:rPr>
              <a:t>第</a:t>
            </a:r>
            <a:r>
              <a:rPr lang="zh-CN" altLang="en-US" sz="2585" dirty="0" smtClean="0">
                <a:solidFill>
                  <a:srgbClr val="FF0000"/>
                </a:solidFill>
              </a:rPr>
              <a:t>三代</a:t>
            </a:r>
            <a:r>
              <a:rPr lang="zh-CN" altLang="en-US" sz="2585" dirty="0">
                <a:solidFill>
                  <a:srgbClr val="FF0000"/>
                </a:solidFill>
              </a:rPr>
              <a:t>（</a:t>
            </a:r>
            <a:r>
              <a:rPr lang="en-US" altLang="zh-CN" sz="2585" dirty="0" smtClean="0">
                <a:solidFill>
                  <a:srgbClr val="FF0000"/>
                </a:solidFill>
              </a:rPr>
              <a:t>3G</a:t>
            </a:r>
            <a:r>
              <a:rPr lang="zh-CN" altLang="en-US" sz="2585" dirty="0" smtClean="0">
                <a:solidFill>
                  <a:srgbClr val="FF0000"/>
                </a:solidFill>
              </a:rPr>
              <a:t>）</a:t>
            </a:r>
            <a:r>
              <a:rPr lang="en-US" altLang="zh-CN" sz="2585" dirty="0" smtClean="0"/>
              <a:t> </a:t>
            </a:r>
            <a:r>
              <a:rPr lang="zh-CN" altLang="en-US" sz="2585" dirty="0"/>
              <a:t>移动通信和计算机网络的关系非常密切，它</a:t>
            </a:r>
            <a:r>
              <a:rPr lang="zh-CN" altLang="en-US" sz="2585" dirty="0">
                <a:solidFill>
                  <a:srgbClr val="FF0000"/>
                </a:solidFill>
              </a:rPr>
              <a:t>使用 </a:t>
            </a:r>
            <a:r>
              <a:rPr lang="en-US" altLang="zh-CN" sz="2585" dirty="0">
                <a:solidFill>
                  <a:srgbClr val="FF0000"/>
                </a:solidFill>
              </a:rPr>
              <a:t>IP </a:t>
            </a:r>
            <a:r>
              <a:rPr lang="zh-CN" altLang="en-US" sz="2585" dirty="0">
                <a:solidFill>
                  <a:srgbClr val="FF0000"/>
                </a:solidFill>
              </a:rPr>
              <a:t>的体系结构</a:t>
            </a:r>
            <a:r>
              <a:rPr lang="zh-CN" altLang="en-US" sz="2585" dirty="0">
                <a:solidFill>
                  <a:schemeClr val="tx1"/>
                </a:solidFill>
              </a:rPr>
              <a:t>和</a:t>
            </a:r>
            <a:r>
              <a:rPr lang="zh-CN" altLang="en-US" sz="2585" dirty="0">
                <a:solidFill>
                  <a:srgbClr val="FF0000"/>
                </a:solidFill>
              </a:rPr>
              <a:t>混合的交换机制</a:t>
            </a:r>
            <a:r>
              <a:rPr lang="zh-CN" altLang="en-US" sz="2585" dirty="0"/>
              <a:t>（电路交换和分组交换），能够提供移动宽带多媒体业务（话音、数据、视频等，可收发电子邮件，浏览网页，进行视频会议等），如 </a:t>
            </a:r>
            <a:r>
              <a:rPr lang="en-US" altLang="zh-CN" sz="2585" dirty="0"/>
              <a:t>CDMA2000</a:t>
            </a:r>
            <a:r>
              <a:rPr lang="zh-CN" altLang="en-US" sz="2585" dirty="0"/>
              <a:t>，</a:t>
            </a:r>
            <a:r>
              <a:rPr lang="en-US" altLang="zh-CN" sz="2585" dirty="0"/>
              <a:t>WCDMA </a:t>
            </a:r>
            <a:r>
              <a:rPr lang="zh-CN" altLang="en-US" sz="2585" dirty="0"/>
              <a:t>和 </a:t>
            </a:r>
            <a:r>
              <a:rPr lang="en-US" altLang="zh-CN" sz="2585" dirty="0"/>
              <a:t>TD-SCDMA</a:t>
            </a:r>
            <a:r>
              <a:rPr lang="zh-CN" altLang="en-US" sz="2585" dirty="0" smtClean="0"/>
              <a:t>。</a:t>
            </a:r>
            <a:endParaRPr lang="en-US" altLang="zh-CN" sz="2585" dirty="0" smtClean="0"/>
          </a:p>
          <a:p>
            <a:r>
              <a:rPr lang="zh-CN" altLang="zh-CN" sz="2585" dirty="0"/>
              <a:t>从</a:t>
            </a:r>
            <a:r>
              <a:rPr lang="en-US" altLang="zh-CN" sz="2585" dirty="0"/>
              <a:t>3G</a:t>
            </a:r>
            <a:r>
              <a:rPr lang="zh-CN" altLang="zh-CN" sz="2585" dirty="0"/>
              <a:t>开始以后的各代蜂窝移动通信都是以传输</a:t>
            </a:r>
            <a:r>
              <a:rPr lang="zh-CN" altLang="zh-CN" sz="2585" dirty="0">
                <a:solidFill>
                  <a:srgbClr val="FF0000"/>
                </a:solidFill>
              </a:rPr>
              <a:t>数据业务为主</a:t>
            </a:r>
            <a:r>
              <a:rPr lang="zh-CN" altLang="zh-CN" sz="2585" dirty="0"/>
              <a:t>的通信系统，而且必须兼容</a:t>
            </a:r>
            <a:r>
              <a:rPr lang="en-US" altLang="zh-CN" sz="2585" dirty="0"/>
              <a:t>2G</a:t>
            </a:r>
            <a:r>
              <a:rPr lang="zh-CN" altLang="zh-CN" sz="2585" dirty="0"/>
              <a:t>的功能（即能够通电话和发送短信），这就是所谓的</a:t>
            </a:r>
            <a:r>
              <a:rPr lang="zh-CN" altLang="zh-CN" sz="2585" dirty="0">
                <a:solidFill>
                  <a:srgbClr val="FF0000"/>
                </a:solidFill>
              </a:rPr>
              <a:t>向后兼容</a:t>
            </a:r>
            <a:r>
              <a:rPr lang="zh-CN" altLang="zh-CN" sz="2585" dirty="0" smtClean="0">
                <a:solidFill>
                  <a:srgbClr val="FF0000"/>
                </a:solidFill>
              </a:rPr>
              <a:t>。</a:t>
            </a:r>
            <a:r>
              <a:rPr lang="zh-CN" altLang="en-US" sz="2585" dirty="0" smtClean="0"/>
              <a:t>  </a:t>
            </a:r>
            <a:endParaRPr lang="zh-CN" altLang="en-US" sz="2585"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endParaRPr lang="zh-CN" altLang="en-US" dirty="0"/>
          </a:p>
        </p:txBody>
      </p:sp>
      <p:sp>
        <p:nvSpPr>
          <p:cNvPr id="398339" name="Rectangle 3"/>
          <p:cNvSpPr>
            <a:spLocks noGrp="1" noChangeArrowheads="1"/>
          </p:cNvSpPr>
          <p:nvPr>
            <p:ph idx="1"/>
          </p:nvPr>
        </p:nvSpPr>
        <p:spPr/>
        <p:txBody>
          <a:bodyPr/>
          <a:lstStyle/>
          <a:p>
            <a:r>
              <a:rPr lang="zh-CN" altLang="en-US" dirty="0" smtClean="0">
                <a:solidFill>
                  <a:srgbClr val="FF0000"/>
                </a:solidFill>
              </a:rPr>
              <a:t>第四代（</a:t>
            </a:r>
            <a:r>
              <a:rPr lang="en-US" altLang="zh-CN" dirty="0" smtClean="0">
                <a:solidFill>
                  <a:srgbClr val="FF0000"/>
                </a:solidFill>
              </a:rPr>
              <a:t>4G</a:t>
            </a:r>
            <a:r>
              <a:rPr lang="zh-CN" altLang="en-US" dirty="0" smtClean="0">
                <a:solidFill>
                  <a:srgbClr val="FF0000"/>
                </a:solidFill>
              </a:rPr>
              <a:t>）</a:t>
            </a:r>
            <a:r>
              <a:rPr lang="zh-CN" altLang="zh-CN" dirty="0"/>
              <a:t>正式名称</a:t>
            </a:r>
            <a:r>
              <a:rPr lang="zh-CN" altLang="zh-CN" dirty="0" smtClean="0"/>
              <a:t>是</a:t>
            </a:r>
            <a:r>
              <a:rPr lang="en-US" altLang="zh-CN" dirty="0" smtClean="0"/>
              <a:t> IMT-Advanced </a:t>
            </a:r>
            <a:r>
              <a:rPr lang="en-US" altLang="zh-CN" dirty="0"/>
              <a:t>(International Mobile Telecommunications-Advanced)</a:t>
            </a:r>
            <a:r>
              <a:rPr lang="zh-CN" altLang="zh-CN" dirty="0"/>
              <a:t>，意思是</a:t>
            </a:r>
            <a:r>
              <a:rPr lang="zh-CN" altLang="zh-CN" dirty="0">
                <a:solidFill>
                  <a:srgbClr val="0000FF"/>
                </a:solidFill>
              </a:rPr>
              <a:t>高级国际移动通信。</a:t>
            </a:r>
            <a:endParaRPr lang="en-US" altLang="zh-CN" dirty="0">
              <a:solidFill>
                <a:srgbClr val="0000FF"/>
              </a:solidFill>
            </a:endParaRPr>
          </a:p>
          <a:p>
            <a:r>
              <a:rPr lang="en-US" altLang="zh-CN" dirty="0" smtClean="0"/>
              <a:t>4G </a:t>
            </a:r>
            <a:r>
              <a:rPr lang="zh-CN" altLang="zh-CN" dirty="0" smtClean="0"/>
              <a:t>的</a:t>
            </a:r>
            <a:r>
              <a:rPr lang="zh-CN" altLang="zh-CN" dirty="0"/>
              <a:t>一个重要技术指标就是要实现</a:t>
            </a:r>
            <a:r>
              <a:rPr lang="zh-CN" altLang="zh-CN" dirty="0">
                <a:solidFill>
                  <a:srgbClr val="FF0000"/>
                </a:solidFill>
              </a:rPr>
              <a:t>更高的数据率。</a:t>
            </a:r>
            <a:r>
              <a:rPr lang="zh-CN" altLang="zh-CN" dirty="0" smtClean="0"/>
              <a:t>目标</a:t>
            </a:r>
            <a:r>
              <a:rPr lang="zh-CN" altLang="zh-CN" dirty="0"/>
              <a:t>峰值数据率是：固定的和低速移动通信时应</a:t>
            </a:r>
            <a:r>
              <a:rPr lang="zh-CN" altLang="zh-CN" dirty="0" smtClean="0"/>
              <a:t>达到</a:t>
            </a:r>
            <a:r>
              <a:rPr lang="en-US" altLang="zh-CN" dirty="0" smtClean="0"/>
              <a:t> 1 </a:t>
            </a:r>
            <a:r>
              <a:rPr lang="en-US" altLang="zh-CN" dirty="0" err="1"/>
              <a:t>Gbit</a:t>
            </a:r>
            <a:r>
              <a:rPr lang="en-US" altLang="zh-CN" dirty="0"/>
              <a:t>/s</a:t>
            </a:r>
            <a:r>
              <a:rPr lang="zh-CN" altLang="zh-CN" dirty="0"/>
              <a:t>，在高速移动通信时（如在火车。汽车上）应</a:t>
            </a:r>
            <a:r>
              <a:rPr lang="zh-CN" altLang="zh-CN" dirty="0" smtClean="0"/>
              <a:t>达到</a:t>
            </a:r>
            <a:r>
              <a:rPr lang="en-US" altLang="zh-CN" dirty="0" smtClean="0"/>
              <a:t> 100 </a:t>
            </a:r>
            <a:r>
              <a:rPr lang="en-US" altLang="zh-CN" dirty="0"/>
              <a:t>Mbit/s</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endParaRPr lang="zh-CN" altLang="en-US" dirty="0"/>
          </a:p>
        </p:txBody>
      </p:sp>
      <p:sp>
        <p:nvSpPr>
          <p:cNvPr id="398339" name="Rectangle 3"/>
          <p:cNvSpPr>
            <a:spLocks noGrp="1" noChangeArrowheads="1"/>
          </p:cNvSpPr>
          <p:nvPr>
            <p:ph idx="1"/>
          </p:nvPr>
        </p:nvSpPr>
        <p:spPr/>
        <p:txBody>
          <a:bodyPr/>
          <a:lstStyle/>
          <a:p>
            <a:r>
              <a:rPr lang="en-US" altLang="zh-CN" dirty="0" smtClean="0"/>
              <a:t>4G </a:t>
            </a:r>
            <a:r>
              <a:rPr lang="zh-CN" altLang="zh-CN" dirty="0" smtClean="0"/>
              <a:t>现有</a:t>
            </a:r>
            <a:r>
              <a:rPr lang="zh-CN" altLang="zh-CN" dirty="0"/>
              <a:t>两个</a:t>
            </a:r>
            <a:r>
              <a:rPr lang="zh-CN" altLang="zh-CN" dirty="0" smtClean="0"/>
              <a:t>国际标准</a:t>
            </a:r>
            <a:r>
              <a:rPr lang="zh-CN" altLang="en-US" dirty="0" smtClean="0"/>
              <a:t>：</a:t>
            </a:r>
            <a:endParaRPr lang="en-US" altLang="zh-CN" dirty="0" smtClean="0"/>
          </a:p>
          <a:p>
            <a:pPr lvl="1"/>
            <a:r>
              <a:rPr lang="en-US" altLang="zh-CN" dirty="0" smtClean="0">
                <a:solidFill>
                  <a:srgbClr val="FF0000"/>
                </a:solidFill>
              </a:rPr>
              <a:t>LTE </a:t>
            </a:r>
            <a:r>
              <a:rPr lang="en-US" altLang="zh-CN" dirty="0"/>
              <a:t>(Long-Term Evolution</a:t>
            </a:r>
            <a:r>
              <a:rPr lang="en-US" altLang="zh-CN" dirty="0" smtClean="0"/>
              <a:t>)</a:t>
            </a:r>
            <a:r>
              <a:rPr lang="zh-CN" altLang="en-US" dirty="0" smtClean="0"/>
              <a:t>： </a:t>
            </a:r>
            <a:endParaRPr lang="en-US" altLang="zh-CN" dirty="0" smtClean="0"/>
          </a:p>
          <a:p>
            <a:pPr lvl="2"/>
            <a:r>
              <a:rPr lang="zh-CN" altLang="en-US" dirty="0" smtClean="0"/>
              <a:t>又</a:t>
            </a:r>
            <a:r>
              <a:rPr lang="zh-CN" altLang="zh-CN" dirty="0" smtClean="0"/>
              <a:t>分为</a:t>
            </a:r>
            <a:r>
              <a:rPr lang="zh-CN" altLang="zh-CN" dirty="0">
                <a:solidFill>
                  <a:srgbClr val="0000FF"/>
                </a:solidFill>
              </a:rPr>
              <a:t>时分</a:t>
            </a:r>
            <a:r>
              <a:rPr lang="zh-CN" altLang="zh-CN" dirty="0" smtClean="0">
                <a:solidFill>
                  <a:srgbClr val="0000FF"/>
                </a:solidFill>
              </a:rPr>
              <a:t>双工</a:t>
            </a:r>
            <a:r>
              <a:rPr lang="en-US" altLang="zh-CN" dirty="0" smtClean="0">
                <a:solidFill>
                  <a:srgbClr val="0000FF"/>
                </a:solidFill>
              </a:rPr>
              <a:t> TD-LTE </a:t>
            </a:r>
            <a:r>
              <a:rPr lang="zh-CN" altLang="zh-CN" dirty="0" smtClean="0"/>
              <a:t>和</a:t>
            </a:r>
            <a:r>
              <a:rPr lang="zh-CN" altLang="zh-CN" dirty="0">
                <a:solidFill>
                  <a:srgbClr val="0000FF"/>
                </a:solidFill>
              </a:rPr>
              <a:t>频分</a:t>
            </a:r>
            <a:r>
              <a:rPr lang="zh-CN" altLang="zh-CN" dirty="0" smtClean="0">
                <a:solidFill>
                  <a:srgbClr val="0000FF"/>
                </a:solidFill>
              </a:rPr>
              <a:t>双工</a:t>
            </a:r>
            <a:r>
              <a:rPr lang="en-US" altLang="zh-CN" dirty="0" smtClean="0">
                <a:solidFill>
                  <a:srgbClr val="0000FF"/>
                </a:solidFill>
              </a:rPr>
              <a:t> FDD-LTE </a:t>
            </a:r>
            <a:r>
              <a:rPr lang="zh-CN" altLang="zh-CN" dirty="0" smtClean="0"/>
              <a:t>两种</a:t>
            </a:r>
            <a:r>
              <a:rPr lang="zh-CN" altLang="en-US" dirty="0" smtClean="0"/>
              <a:t>。</a:t>
            </a:r>
            <a:endParaRPr lang="en-US" altLang="zh-CN" dirty="0" smtClean="0"/>
          </a:p>
          <a:p>
            <a:pPr lvl="2"/>
            <a:r>
              <a:rPr lang="zh-CN" altLang="zh-CN" dirty="0"/>
              <a:t>把带宽增加</a:t>
            </a:r>
            <a:r>
              <a:rPr lang="zh-CN" altLang="zh-CN" dirty="0" smtClean="0"/>
              <a:t>到</a:t>
            </a:r>
            <a:r>
              <a:rPr lang="en-US" altLang="zh-CN" dirty="0" smtClean="0"/>
              <a:t> 20 </a:t>
            </a:r>
            <a:r>
              <a:rPr lang="en-US" altLang="zh-CN" dirty="0"/>
              <a:t>MHz</a:t>
            </a:r>
            <a:r>
              <a:rPr lang="zh-CN" altLang="zh-CN" dirty="0"/>
              <a:t>，采用了高阶调制</a:t>
            </a:r>
            <a:r>
              <a:rPr lang="en-US" altLang="zh-CN" dirty="0"/>
              <a:t>64QAM</a:t>
            </a:r>
            <a:r>
              <a:rPr lang="zh-CN" altLang="zh-CN" dirty="0"/>
              <a:t>和</a:t>
            </a:r>
            <a:r>
              <a:rPr lang="en-US" altLang="zh-CN" dirty="0"/>
              <a:t>MIMO</a:t>
            </a:r>
            <a:r>
              <a:rPr lang="zh-CN" altLang="zh-CN" dirty="0"/>
              <a:t>技术。</a:t>
            </a:r>
            <a:endParaRPr lang="en-US" altLang="zh-CN" dirty="0" smtClean="0"/>
          </a:p>
          <a:p>
            <a:pPr lvl="1"/>
            <a:r>
              <a:rPr lang="en-US" altLang="zh-CN" dirty="0" smtClean="0">
                <a:solidFill>
                  <a:srgbClr val="FF0000"/>
                </a:solidFill>
              </a:rPr>
              <a:t>LTE-A</a:t>
            </a:r>
            <a:r>
              <a:rPr lang="en-US" altLang="zh-CN" dirty="0" smtClean="0"/>
              <a:t> </a:t>
            </a:r>
            <a:r>
              <a:rPr lang="en-US" altLang="zh-CN" dirty="0"/>
              <a:t>(LTE-Advanced</a:t>
            </a:r>
            <a:r>
              <a:rPr lang="en-US" altLang="zh-CN" dirty="0" smtClean="0"/>
              <a:t>)</a:t>
            </a:r>
            <a:r>
              <a:rPr lang="zh-CN" altLang="en-US" dirty="0" smtClean="0"/>
              <a:t>：</a:t>
            </a:r>
            <a:endParaRPr lang="en-US" altLang="zh-CN" dirty="0"/>
          </a:p>
          <a:p>
            <a:pPr lvl="2"/>
            <a:r>
              <a:rPr lang="en-US" altLang="zh-CN" dirty="0" smtClean="0"/>
              <a:t>LTE </a:t>
            </a:r>
            <a:r>
              <a:rPr lang="zh-CN" altLang="zh-CN" dirty="0" smtClean="0"/>
              <a:t>的</a:t>
            </a:r>
            <a:r>
              <a:rPr lang="zh-CN" altLang="zh-CN" dirty="0"/>
              <a:t>升级版，俗称</a:t>
            </a:r>
            <a:r>
              <a:rPr lang="zh-CN" altLang="zh-CN" dirty="0" smtClean="0"/>
              <a:t>为</a:t>
            </a:r>
            <a:r>
              <a:rPr lang="en-US" altLang="zh-CN" dirty="0" smtClean="0"/>
              <a:t> 3.9G</a:t>
            </a:r>
            <a:r>
              <a:rPr lang="zh-CN" altLang="zh-CN" dirty="0" smtClean="0"/>
              <a:t>。</a:t>
            </a:r>
            <a:endParaRPr lang="en-US" altLang="zh-CN" dirty="0" smtClean="0"/>
          </a:p>
          <a:p>
            <a:pPr lvl="2"/>
            <a:r>
              <a:rPr lang="zh-CN" altLang="zh-CN" dirty="0"/>
              <a:t>带宽高</a:t>
            </a:r>
            <a:r>
              <a:rPr lang="zh-CN" altLang="zh-CN" dirty="0" smtClean="0"/>
              <a:t>达</a:t>
            </a:r>
            <a:r>
              <a:rPr lang="en-US" altLang="zh-CN" dirty="0" smtClean="0"/>
              <a:t> 100 </a:t>
            </a:r>
            <a:r>
              <a:rPr lang="en-US" altLang="zh-CN" dirty="0"/>
              <a:t>MHz</a:t>
            </a:r>
            <a:r>
              <a:rPr lang="zh-CN" altLang="zh-CN" dirty="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p:cNvSpPr>
            <a:spLocks noGrp="1" noChangeArrowheads="1"/>
          </p:cNvSpPr>
          <p:nvPr>
            <p:ph type="title"/>
          </p:nvPr>
        </p:nvSpPr>
        <p:spPr>
          <a:xfrm>
            <a:off x="467545" y="437898"/>
            <a:ext cx="7959653" cy="749957"/>
          </a:xfrm>
        </p:spPr>
        <p:txBody>
          <a:bodyPr/>
          <a:lstStyle/>
          <a:p>
            <a:pPr algn="ctr"/>
            <a:r>
              <a:rPr lang="en-US" altLang="zh-CN" sz="3690" dirty="0"/>
              <a:t>GSM </a:t>
            </a:r>
            <a:r>
              <a:rPr lang="zh-CN" altLang="en-US" sz="3690" dirty="0"/>
              <a:t>蜂窝通信系统</a:t>
            </a:r>
            <a:r>
              <a:rPr lang="zh-CN" altLang="en-US" sz="3690" dirty="0" smtClean="0"/>
              <a:t>的重要</a:t>
            </a:r>
            <a:r>
              <a:rPr lang="zh-CN" altLang="en-US" sz="3690" dirty="0"/>
              <a:t>组成构件 </a:t>
            </a:r>
            <a:endParaRPr lang="zh-CN" altLang="en-US" sz="3690" dirty="0"/>
          </a:p>
        </p:txBody>
      </p:sp>
      <p:grpSp>
        <p:nvGrpSpPr>
          <p:cNvPr id="3" name="组合 2"/>
          <p:cNvGrpSpPr/>
          <p:nvPr/>
        </p:nvGrpSpPr>
        <p:grpSpPr>
          <a:xfrm>
            <a:off x="583865" y="1434932"/>
            <a:ext cx="8109438" cy="3522785"/>
            <a:chOff x="632520" y="1268760"/>
            <a:chExt cx="8785225" cy="3816350"/>
          </a:xfrm>
        </p:grpSpPr>
        <p:sp>
          <p:nvSpPr>
            <p:cNvPr id="325" name="Freeform 510"/>
            <p:cNvSpPr/>
            <p:nvPr/>
          </p:nvSpPr>
          <p:spPr bwMode="auto">
            <a:xfrm>
              <a:off x="632520" y="2318098"/>
              <a:ext cx="3508375" cy="2406650"/>
            </a:xfrm>
            <a:custGeom>
              <a:avLst/>
              <a:gdLst>
                <a:gd name="T0" fmla="*/ 196572150 w 2210"/>
                <a:gd name="T1" fmla="*/ 1018143194 h 1516"/>
                <a:gd name="T2" fmla="*/ 609877741 w 2210"/>
                <a:gd name="T3" fmla="*/ 546873135 h 1516"/>
                <a:gd name="T4" fmla="*/ 1005541503 w 2210"/>
                <a:gd name="T5" fmla="*/ 221773778 h 1516"/>
                <a:gd name="T6" fmla="*/ 1668343494 w 2210"/>
                <a:gd name="T7" fmla="*/ 30241878 h 1516"/>
                <a:gd name="T8" fmla="*/ 2147483647 w 2210"/>
                <a:gd name="T9" fmla="*/ 45362810 h 1516"/>
                <a:gd name="T10" fmla="*/ 2147483647 w 2210"/>
                <a:gd name="T11" fmla="*/ 166330309 h 1516"/>
                <a:gd name="T12" fmla="*/ 2147483647 w 2210"/>
                <a:gd name="T13" fmla="*/ 330141255 h 1516"/>
                <a:gd name="T14" fmla="*/ 2147483647 w 2210"/>
                <a:gd name="T15" fmla="*/ 1212194369 h 1516"/>
                <a:gd name="T16" fmla="*/ 2147483647 w 2210"/>
                <a:gd name="T17" fmla="*/ 1794351466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1804431871 w 2210"/>
                <a:gd name="T31" fmla="*/ 2147483647 h 1516"/>
                <a:gd name="T32" fmla="*/ 934977159 w 2210"/>
                <a:gd name="T33" fmla="*/ 2147483647 h 1516"/>
                <a:gd name="T34" fmla="*/ 236894682 w 2210"/>
                <a:gd name="T35" fmla="*/ 2147483647 h 1516"/>
                <a:gd name="T36" fmla="*/ 7559675 w 2210"/>
                <a:gd name="T37" fmla="*/ 1789311155 h 1516"/>
                <a:gd name="T38" fmla="*/ 196572150 w 2210"/>
                <a:gd name="T39" fmla="*/ 1018143194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0"/>
                <a:gd name="T61" fmla="*/ 0 h 1516"/>
                <a:gd name="T62" fmla="*/ 2210 w 2210"/>
                <a:gd name="T63" fmla="*/ 1516 h 15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66"/>
            </a:solidFill>
            <a:ln>
              <a:noFill/>
            </a:ln>
          </p:spPr>
          <p:txBody>
            <a:bodyPr/>
            <a:lstStyle/>
            <a:p>
              <a:endParaRPr lang="zh-CN" altLang="en-US" sz="2585" b="1">
                <a:solidFill>
                  <a:srgbClr val="000099"/>
                </a:solidFill>
                <a:latin typeface="+mn-lt"/>
                <a:ea typeface="+mn-ea"/>
              </a:endParaRPr>
            </a:p>
          </p:txBody>
        </p:sp>
        <p:grpSp>
          <p:nvGrpSpPr>
            <p:cNvPr id="326" name="组合 329"/>
            <p:cNvGrpSpPr/>
            <p:nvPr/>
          </p:nvGrpSpPr>
          <p:grpSpPr>
            <a:xfrm>
              <a:off x="3081487" y="3285158"/>
              <a:ext cx="1296144" cy="791888"/>
              <a:chOff x="3131840" y="3501008"/>
              <a:chExt cx="936104" cy="936104"/>
            </a:xfrm>
            <a:solidFill>
              <a:schemeClr val="bg1">
                <a:lumMod val="75000"/>
              </a:schemeClr>
            </a:solidFill>
          </p:grpSpPr>
          <p:sp>
            <p:nvSpPr>
              <p:cNvPr id="327" name="矩形 32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sp>
            <p:nvSpPr>
              <p:cNvPr id="328" name="等腰三角形 327"/>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grpSp>
        <p:grpSp>
          <p:nvGrpSpPr>
            <p:cNvPr id="329" name="组合 333"/>
            <p:cNvGrpSpPr/>
            <p:nvPr/>
          </p:nvGrpSpPr>
          <p:grpSpPr>
            <a:xfrm>
              <a:off x="4666242" y="2037027"/>
              <a:ext cx="1007533" cy="1013378"/>
              <a:chOff x="3131840" y="3501008"/>
              <a:chExt cx="936104" cy="936104"/>
            </a:xfrm>
            <a:solidFill>
              <a:schemeClr val="bg1">
                <a:lumMod val="85000"/>
              </a:schemeClr>
            </a:solidFill>
          </p:grpSpPr>
          <p:sp>
            <p:nvSpPr>
              <p:cNvPr id="330" name="等腰三角形 329"/>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sp>
            <p:nvSpPr>
              <p:cNvPr id="331" name="矩形 330"/>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grpSp>
        <p:grpSp>
          <p:nvGrpSpPr>
            <p:cNvPr id="332" name="组合 336"/>
            <p:cNvGrpSpPr/>
            <p:nvPr/>
          </p:nvGrpSpPr>
          <p:grpSpPr>
            <a:xfrm>
              <a:off x="5505090" y="1556966"/>
              <a:ext cx="1049867" cy="1007534"/>
              <a:chOff x="3131840" y="3501008"/>
              <a:chExt cx="936104" cy="936104"/>
            </a:xfrm>
            <a:solidFill>
              <a:schemeClr val="bg1">
                <a:lumMod val="85000"/>
              </a:schemeClr>
            </a:solidFill>
          </p:grpSpPr>
          <p:sp>
            <p:nvSpPr>
              <p:cNvPr id="333" name="等腰三角形 3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sp>
            <p:nvSpPr>
              <p:cNvPr id="334" name="矩形 3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grpSp>
        <p:cxnSp>
          <p:nvCxnSpPr>
            <p:cNvPr id="335" name="直接连接符 334"/>
            <p:cNvCxnSpPr>
              <a:endCxn id="623" idx="2"/>
            </p:cNvCxnSpPr>
            <p:nvPr/>
          </p:nvCxnSpPr>
          <p:spPr>
            <a:xfrm flipV="1">
              <a:off x="3874195" y="1973610"/>
              <a:ext cx="2770188" cy="15986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AutoShape 45"/>
            <p:cNvSpPr>
              <a:spLocks noChangeArrowheads="1"/>
            </p:cNvSpPr>
            <p:nvPr/>
          </p:nvSpPr>
          <p:spPr bwMode="auto">
            <a:xfrm>
              <a:off x="1015108" y="3018185"/>
              <a:ext cx="720725" cy="623888"/>
            </a:xfrm>
            <a:prstGeom prst="hexagon">
              <a:avLst>
                <a:gd name="adj" fmla="val 28880"/>
                <a:gd name="vf" fmla="val 115470"/>
              </a:avLst>
            </a:prstGeom>
            <a:solidFill>
              <a:schemeClr val="bg1"/>
            </a:solidFill>
            <a:ln w="9525">
              <a:solidFill>
                <a:schemeClr val="tx1"/>
              </a:solidFill>
              <a:prstDash val="dash"/>
              <a:miter lim="800000"/>
            </a:ln>
          </p:spPr>
          <p:txBody>
            <a:bodyPr wrap="none" anchor="ctr"/>
            <a:lstStyle/>
            <a:p>
              <a:endParaRPr lang="zh-CN" altLang="en-US" sz="2585" b="1">
                <a:solidFill>
                  <a:srgbClr val="000099"/>
                </a:solidFill>
                <a:latin typeface="+mn-lt"/>
                <a:ea typeface="+mn-ea"/>
              </a:endParaRPr>
            </a:p>
          </p:txBody>
        </p:sp>
        <p:sp>
          <p:nvSpPr>
            <p:cNvPr id="337" name="AutoShape 51"/>
            <p:cNvSpPr>
              <a:spLocks noChangeArrowheads="1"/>
            </p:cNvSpPr>
            <p:nvPr/>
          </p:nvSpPr>
          <p:spPr bwMode="auto">
            <a:xfrm>
              <a:off x="1554858" y="2700685"/>
              <a:ext cx="720725" cy="623888"/>
            </a:xfrm>
            <a:prstGeom prst="hexagon">
              <a:avLst>
                <a:gd name="adj" fmla="val 28880"/>
                <a:gd name="vf" fmla="val 115470"/>
              </a:avLst>
            </a:prstGeom>
            <a:solidFill>
              <a:schemeClr val="bg1"/>
            </a:solidFill>
            <a:ln w="9525">
              <a:solidFill>
                <a:schemeClr val="tx1"/>
              </a:solidFill>
              <a:prstDash val="dash"/>
              <a:miter lim="800000"/>
            </a:ln>
          </p:spPr>
          <p:txBody>
            <a:bodyPr wrap="none" anchor="ctr"/>
            <a:lstStyle/>
            <a:p>
              <a:endParaRPr lang="zh-CN" altLang="en-US" sz="2585" b="1">
                <a:solidFill>
                  <a:srgbClr val="000099"/>
                </a:solidFill>
                <a:latin typeface="+mn-lt"/>
                <a:ea typeface="+mn-ea"/>
              </a:endParaRPr>
            </a:p>
          </p:txBody>
        </p:sp>
        <p:sp>
          <p:nvSpPr>
            <p:cNvPr id="338" name="AutoShape 52"/>
            <p:cNvSpPr>
              <a:spLocks noChangeArrowheads="1"/>
            </p:cNvSpPr>
            <p:nvPr/>
          </p:nvSpPr>
          <p:spPr bwMode="auto">
            <a:xfrm>
              <a:off x="1561208" y="3326160"/>
              <a:ext cx="720725" cy="623888"/>
            </a:xfrm>
            <a:prstGeom prst="hexagon">
              <a:avLst>
                <a:gd name="adj" fmla="val 28880"/>
                <a:gd name="vf" fmla="val 115470"/>
              </a:avLst>
            </a:prstGeom>
            <a:solidFill>
              <a:schemeClr val="bg1"/>
            </a:solidFill>
            <a:ln w="9525">
              <a:solidFill>
                <a:schemeClr val="tx1"/>
              </a:solidFill>
              <a:prstDash val="dash"/>
              <a:miter lim="800000"/>
            </a:ln>
          </p:spPr>
          <p:txBody>
            <a:bodyPr wrap="none" anchor="ctr"/>
            <a:lstStyle/>
            <a:p>
              <a:endParaRPr lang="zh-CN" altLang="en-US" sz="2585" b="1">
                <a:solidFill>
                  <a:srgbClr val="000099"/>
                </a:solidFill>
                <a:latin typeface="+mn-lt"/>
                <a:ea typeface="+mn-ea"/>
              </a:endParaRPr>
            </a:p>
          </p:txBody>
        </p:sp>
        <p:sp>
          <p:nvSpPr>
            <p:cNvPr id="339" name="AutoShape 53"/>
            <p:cNvSpPr>
              <a:spLocks noChangeArrowheads="1"/>
            </p:cNvSpPr>
            <p:nvPr/>
          </p:nvSpPr>
          <p:spPr bwMode="auto">
            <a:xfrm>
              <a:off x="2094608" y="3002310"/>
              <a:ext cx="720725" cy="623888"/>
            </a:xfrm>
            <a:prstGeom prst="hexagon">
              <a:avLst>
                <a:gd name="adj" fmla="val 28880"/>
                <a:gd name="vf" fmla="val 115470"/>
              </a:avLst>
            </a:prstGeom>
            <a:solidFill>
              <a:schemeClr val="bg1"/>
            </a:solidFill>
            <a:ln w="9525">
              <a:solidFill>
                <a:schemeClr val="tx1"/>
              </a:solidFill>
              <a:prstDash val="dash"/>
              <a:miter lim="800000"/>
            </a:ln>
          </p:spPr>
          <p:txBody>
            <a:bodyPr wrap="none" anchor="ctr"/>
            <a:lstStyle/>
            <a:p>
              <a:endParaRPr lang="zh-CN" altLang="en-US" sz="2585" b="1">
                <a:solidFill>
                  <a:srgbClr val="000099"/>
                </a:solidFill>
                <a:latin typeface="+mn-lt"/>
                <a:ea typeface="+mn-ea"/>
              </a:endParaRPr>
            </a:p>
          </p:txBody>
        </p:sp>
        <p:sp>
          <p:nvSpPr>
            <p:cNvPr id="340" name="AutoShape 54"/>
            <p:cNvSpPr>
              <a:spLocks noChangeArrowheads="1"/>
            </p:cNvSpPr>
            <p:nvPr/>
          </p:nvSpPr>
          <p:spPr bwMode="auto">
            <a:xfrm>
              <a:off x="1023045" y="3643660"/>
              <a:ext cx="720725" cy="623888"/>
            </a:xfrm>
            <a:prstGeom prst="hexagon">
              <a:avLst>
                <a:gd name="adj" fmla="val 28880"/>
                <a:gd name="vf" fmla="val 115470"/>
              </a:avLst>
            </a:prstGeom>
            <a:solidFill>
              <a:schemeClr val="bg1"/>
            </a:solidFill>
            <a:ln w="9525">
              <a:solidFill>
                <a:schemeClr val="tx1"/>
              </a:solidFill>
              <a:prstDash val="dash"/>
              <a:miter lim="800000"/>
            </a:ln>
          </p:spPr>
          <p:txBody>
            <a:bodyPr wrap="none" anchor="ctr"/>
            <a:lstStyle/>
            <a:p>
              <a:endParaRPr lang="zh-CN" altLang="en-US" sz="2585" b="1">
                <a:solidFill>
                  <a:srgbClr val="000099"/>
                </a:solidFill>
                <a:latin typeface="+mn-lt"/>
                <a:ea typeface="+mn-ea"/>
              </a:endParaRPr>
            </a:p>
          </p:txBody>
        </p:sp>
        <p:sp>
          <p:nvSpPr>
            <p:cNvPr id="341" name="AutoShape 55"/>
            <p:cNvSpPr>
              <a:spLocks noChangeArrowheads="1"/>
            </p:cNvSpPr>
            <p:nvPr/>
          </p:nvSpPr>
          <p:spPr bwMode="auto">
            <a:xfrm>
              <a:off x="1553270" y="3946873"/>
              <a:ext cx="720725" cy="623887"/>
            </a:xfrm>
            <a:prstGeom prst="hexagon">
              <a:avLst>
                <a:gd name="adj" fmla="val 28880"/>
                <a:gd name="vf" fmla="val 115470"/>
              </a:avLst>
            </a:prstGeom>
            <a:solidFill>
              <a:schemeClr val="bg1"/>
            </a:solidFill>
            <a:ln w="9525">
              <a:solidFill>
                <a:schemeClr val="tx1"/>
              </a:solidFill>
              <a:prstDash val="dash"/>
              <a:miter lim="800000"/>
            </a:ln>
          </p:spPr>
          <p:txBody>
            <a:bodyPr wrap="none" anchor="ctr"/>
            <a:lstStyle/>
            <a:p>
              <a:endParaRPr lang="zh-CN" altLang="en-US" sz="2585" b="1">
                <a:solidFill>
                  <a:srgbClr val="000099"/>
                </a:solidFill>
                <a:latin typeface="+mn-lt"/>
                <a:ea typeface="+mn-ea"/>
              </a:endParaRPr>
            </a:p>
          </p:txBody>
        </p:sp>
        <p:sp>
          <p:nvSpPr>
            <p:cNvPr id="342" name="AutoShape 56"/>
            <p:cNvSpPr>
              <a:spLocks noChangeArrowheads="1"/>
            </p:cNvSpPr>
            <p:nvPr/>
          </p:nvSpPr>
          <p:spPr bwMode="auto">
            <a:xfrm>
              <a:off x="2100958" y="3635723"/>
              <a:ext cx="720725" cy="623887"/>
            </a:xfrm>
            <a:prstGeom prst="hexagon">
              <a:avLst>
                <a:gd name="adj" fmla="val 28880"/>
                <a:gd name="vf" fmla="val 115470"/>
              </a:avLst>
            </a:prstGeom>
            <a:solidFill>
              <a:schemeClr val="bg1"/>
            </a:solidFill>
            <a:ln w="9525">
              <a:solidFill>
                <a:schemeClr val="tx1"/>
              </a:solidFill>
              <a:prstDash val="dash"/>
              <a:miter lim="800000"/>
            </a:ln>
          </p:spPr>
          <p:txBody>
            <a:bodyPr wrap="none" anchor="ctr"/>
            <a:lstStyle/>
            <a:p>
              <a:endParaRPr lang="zh-CN" altLang="en-US" sz="2585" b="1">
                <a:solidFill>
                  <a:srgbClr val="000099"/>
                </a:solidFill>
                <a:latin typeface="+mn-lt"/>
                <a:ea typeface="+mn-ea"/>
              </a:endParaRPr>
            </a:p>
          </p:txBody>
        </p:sp>
        <p:grpSp>
          <p:nvGrpSpPr>
            <p:cNvPr id="343" name="Group 11"/>
            <p:cNvGrpSpPr/>
            <p:nvPr/>
          </p:nvGrpSpPr>
          <p:grpSpPr bwMode="auto">
            <a:xfrm>
              <a:off x="1785045" y="2462560"/>
              <a:ext cx="287338" cy="504825"/>
              <a:chOff x="4608" y="700"/>
              <a:chExt cx="306" cy="553"/>
            </a:xfrm>
          </p:grpSpPr>
          <p:grpSp>
            <p:nvGrpSpPr>
              <p:cNvPr id="344" name="Group 12"/>
              <p:cNvGrpSpPr/>
              <p:nvPr/>
            </p:nvGrpSpPr>
            <p:grpSpPr bwMode="auto">
              <a:xfrm>
                <a:off x="4694" y="784"/>
                <a:ext cx="134" cy="469"/>
                <a:chOff x="4740" y="784"/>
                <a:chExt cx="88" cy="692"/>
              </a:xfrm>
            </p:grpSpPr>
            <p:sp>
              <p:nvSpPr>
                <p:cNvPr id="352" name="Line 13"/>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353" name="Group 14"/>
                <p:cNvGrpSpPr/>
                <p:nvPr/>
              </p:nvGrpSpPr>
              <p:grpSpPr bwMode="auto">
                <a:xfrm>
                  <a:off x="4740" y="784"/>
                  <a:ext cx="88" cy="692"/>
                  <a:chOff x="4740" y="784"/>
                  <a:chExt cx="88" cy="692"/>
                </a:xfrm>
              </p:grpSpPr>
              <p:sp>
                <p:nvSpPr>
                  <p:cNvPr id="354" name="Line 15"/>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55" name="Line 16"/>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56" name="Line 17"/>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57" name="Line 18"/>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58" name="Line 19"/>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59" name="Line 20"/>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60" name="Line 21"/>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61" name="Line 22"/>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62" name="Line 23"/>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63" name="Line 24"/>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64" name="Line 25"/>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65" name="Line 26"/>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66" name="Line 27"/>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67" name="Oval 28"/>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345" name="Group 29"/>
              <p:cNvGrpSpPr/>
              <p:nvPr/>
            </p:nvGrpSpPr>
            <p:grpSpPr bwMode="auto">
              <a:xfrm>
                <a:off x="4608" y="700"/>
                <a:ext cx="306" cy="90"/>
                <a:chOff x="748" y="2251"/>
                <a:chExt cx="306" cy="90"/>
              </a:xfrm>
            </p:grpSpPr>
            <p:sp>
              <p:nvSpPr>
                <p:cNvPr id="346" name="AutoShape 30"/>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47" name="AutoShape 31"/>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48" name="AutoShape 32"/>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49" name="AutoShape 33"/>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50" name="AutoShape 34"/>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51" name="AutoShape 35"/>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368" name="Group 64"/>
            <p:cNvGrpSpPr/>
            <p:nvPr/>
          </p:nvGrpSpPr>
          <p:grpSpPr bwMode="auto">
            <a:xfrm>
              <a:off x="1208783" y="2822923"/>
              <a:ext cx="287337" cy="504825"/>
              <a:chOff x="4608" y="700"/>
              <a:chExt cx="306" cy="553"/>
            </a:xfrm>
          </p:grpSpPr>
          <p:grpSp>
            <p:nvGrpSpPr>
              <p:cNvPr id="369" name="Group 65"/>
              <p:cNvGrpSpPr/>
              <p:nvPr/>
            </p:nvGrpSpPr>
            <p:grpSpPr bwMode="auto">
              <a:xfrm>
                <a:off x="4694" y="784"/>
                <a:ext cx="134" cy="469"/>
                <a:chOff x="4740" y="784"/>
                <a:chExt cx="88" cy="692"/>
              </a:xfrm>
            </p:grpSpPr>
            <p:sp>
              <p:nvSpPr>
                <p:cNvPr id="377" name="Line 66"/>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378" name="Group 67"/>
                <p:cNvGrpSpPr/>
                <p:nvPr/>
              </p:nvGrpSpPr>
              <p:grpSpPr bwMode="auto">
                <a:xfrm>
                  <a:off x="4740" y="784"/>
                  <a:ext cx="88" cy="692"/>
                  <a:chOff x="4740" y="784"/>
                  <a:chExt cx="88" cy="692"/>
                </a:xfrm>
              </p:grpSpPr>
              <p:sp>
                <p:nvSpPr>
                  <p:cNvPr id="379" name="Line 68"/>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0" name="Line 69"/>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1" name="Line 70"/>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2" name="Line 71"/>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3" name="Line 72"/>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4" name="Line 73"/>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5" name="Line 74"/>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6" name="Line 75"/>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7" name="Line 76"/>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8" name="Line 77"/>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89" name="Line 78"/>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0" name="Line 79"/>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1" name="Line 80"/>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392" name="Oval 81"/>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370" name="Group 82"/>
              <p:cNvGrpSpPr/>
              <p:nvPr/>
            </p:nvGrpSpPr>
            <p:grpSpPr bwMode="auto">
              <a:xfrm>
                <a:off x="4608" y="700"/>
                <a:ext cx="306" cy="90"/>
                <a:chOff x="748" y="2251"/>
                <a:chExt cx="306" cy="90"/>
              </a:xfrm>
            </p:grpSpPr>
            <p:sp>
              <p:nvSpPr>
                <p:cNvPr id="371" name="AutoShape 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72" name="AutoShape 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73" name="AutoShape 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74" name="AutoShape 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75" name="AutoShape 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76" name="AutoShape 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393" name="Group 89"/>
            <p:cNvGrpSpPr/>
            <p:nvPr/>
          </p:nvGrpSpPr>
          <p:grpSpPr bwMode="auto">
            <a:xfrm>
              <a:off x="1856483" y="3183285"/>
              <a:ext cx="287337" cy="504825"/>
              <a:chOff x="4608" y="700"/>
              <a:chExt cx="306" cy="553"/>
            </a:xfrm>
          </p:grpSpPr>
          <p:grpSp>
            <p:nvGrpSpPr>
              <p:cNvPr id="394" name="Group 90"/>
              <p:cNvGrpSpPr/>
              <p:nvPr/>
            </p:nvGrpSpPr>
            <p:grpSpPr bwMode="auto">
              <a:xfrm>
                <a:off x="4694" y="784"/>
                <a:ext cx="134" cy="469"/>
                <a:chOff x="4740" y="784"/>
                <a:chExt cx="88" cy="692"/>
              </a:xfrm>
            </p:grpSpPr>
            <p:sp>
              <p:nvSpPr>
                <p:cNvPr id="402" name="Line 91"/>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3" name="Group 92"/>
                <p:cNvGrpSpPr/>
                <p:nvPr/>
              </p:nvGrpSpPr>
              <p:grpSpPr bwMode="auto">
                <a:xfrm>
                  <a:off x="4740" y="784"/>
                  <a:ext cx="88" cy="692"/>
                  <a:chOff x="4740" y="784"/>
                  <a:chExt cx="88" cy="692"/>
                </a:xfrm>
              </p:grpSpPr>
              <p:sp>
                <p:nvSpPr>
                  <p:cNvPr id="404" name="Line 93"/>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5" name="Line 94"/>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 name="Line 95"/>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7" name="Line 96"/>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8" name="Line 97"/>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 name="Line 98"/>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 name="Line 99"/>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1" name="Line 100"/>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2" name="Line 101"/>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3" name="Line 102"/>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4" name="Line 103"/>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5" name="Line 104"/>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6" name="Line 105"/>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7" name="Oval 106"/>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395" name="Group 107"/>
              <p:cNvGrpSpPr/>
              <p:nvPr/>
            </p:nvGrpSpPr>
            <p:grpSpPr bwMode="auto">
              <a:xfrm>
                <a:off x="4608" y="700"/>
                <a:ext cx="306" cy="90"/>
                <a:chOff x="748" y="2251"/>
                <a:chExt cx="306" cy="90"/>
              </a:xfrm>
            </p:grpSpPr>
            <p:sp>
              <p:nvSpPr>
                <p:cNvPr id="396" name="AutoShape 1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97" name="AutoShape 1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98" name="AutoShape 1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399" name="AutoShape 1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00" name="AutoShape 1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01" name="AutoShape 1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418" name="Group 114"/>
            <p:cNvGrpSpPr/>
            <p:nvPr/>
          </p:nvGrpSpPr>
          <p:grpSpPr bwMode="auto">
            <a:xfrm>
              <a:off x="2432745" y="2749898"/>
              <a:ext cx="287338" cy="504825"/>
              <a:chOff x="4608" y="700"/>
              <a:chExt cx="306" cy="553"/>
            </a:xfrm>
          </p:grpSpPr>
          <p:grpSp>
            <p:nvGrpSpPr>
              <p:cNvPr id="419" name="Group 115"/>
              <p:cNvGrpSpPr/>
              <p:nvPr/>
            </p:nvGrpSpPr>
            <p:grpSpPr bwMode="auto">
              <a:xfrm>
                <a:off x="4694" y="784"/>
                <a:ext cx="134" cy="469"/>
                <a:chOff x="4740" y="784"/>
                <a:chExt cx="88" cy="692"/>
              </a:xfrm>
            </p:grpSpPr>
            <p:sp>
              <p:nvSpPr>
                <p:cNvPr id="427" name="Line 116"/>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28" name="Group 117"/>
                <p:cNvGrpSpPr/>
                <p:nvPr/>
              </p:nvGrpSpPr>
              <p:grpSpPr bwMode="auto">
                <a:xfrm>
                  <a:off x="4740" y="784"/>
                  <a:ext cx="88" cy="692"/>
                  <a:chOff x="4740" y="784"/>
                  <a:chExt cx="88" cy="692"/>
                </a:xfrm>
              </p:grpSpPr>
              <p:sp>
                <p:nvSpPr>
                  <p:cNvPr id="429" name="Line 118"/>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0" name="Line 119"/>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1" name="Line 120"/>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2" name="Line 121"/>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3" name="Line 122"/>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4" name="Line 123"/>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5" name="Line 124"/>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6" name="Line 125"/>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7" name="Line 126"/>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8" name="Line 127"/>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39" name="Line 128"/>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40" name="Line 129"/>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41" name="Line 130"/>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42" name="Oval 131"/>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20" name="Group 132"/>
              <p:cNvGrpSpPr/>
              <p:nvPr/>
            </p:nvGrpSpPr>
            <p:grpSpPr bwMode="auto">
              <a:xfrm>
                <a:off x="4608" y="700"/>
                <a:ext cx="306" cy="90"/>
                <a:chOff x="748" y="2251"/>
                <a:chExt cx="306" cy="90"/>
              </a:xfrm>
            </p:grpSpPr>
            <p:sp>
              <p:nvSpPr>
                <p:cNvPr id="421" name="AutoShape 1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22" name="AutoShape 1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23" name="AutoShape 1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24" name="AutoShape 1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25" name="AutoShape 1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26" name="AutoShape 1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443" name="Group 139"/>
            <p:cNvGrpSpPr/>
            <p:nvPr/>
          </p:nvGrpSpPr>
          <p:grpSpPr bwMode="auto">
            <a:xfrm>
              <a:off x="1280220" y="3470623"/>
              <a:ext cx="287338" cy="504825"/>
              <a:chOff x="4608" y="700"/>
              <a:chExt cx="306" cy="553"/>
            </a:xfrm>
          </p:grpSpPr>
          <p:grpSp>
            <p:nvGrpSpPr>
              <p:cNvPr id="444" name="Group 140"/>
              <p:cNvGrpSpPr/>
              <p:nvPr/>
            </p:nvGrpSpPr>
            <p:grpSpPr bwMode="auto">
              <a:xfrm>
                <a:off x="4694" y="784"/>
                <a:ext cx="134" cy="469"/>
                <a:chOff x="4740" y="784"/>
                <a:chExt cx="88" cy="692"/>
              </a:xfrm>
            </p:grpSpPr>
            <p:sp>
              <p:nvSpPr>
                <p:cNvPr id="452" name="Line 141"/>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53" name="Group 142"/>
                <p:cNvGrpSpPr/>
                <p:nvPr/>
              </p:nvGrpSpPr>
              <p:grpSpPr bwMode="auto">
                <a:xfrm>
                  <a:off x="4740" y="784"/>
                  <a:ext cx="88" cy="692"/>
                  <a:chOff x="4740" y="784"/>
                  <a:chExt cx="88" cy="692"/>
                </a:xfrm>
              </p:grpSpPr>
              <p:sp>
                <p:nvSpPr>
                  <p:cNvPr id="454" name="Line 143"/>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55" name="Line 144"/>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56" name="Line 145"/>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57" name="Line 146"/>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58" name="Line 147"/>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59" name="Line 148"/>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60" name="Line 149"/>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61" name="Line 150"/>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62" name="Line 151"/>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63" name="Line 152"/>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64" name="Line 153"/>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65" name="Line 154"/>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66" name="Line 155"/>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67" name="Oval 156"/>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45" name="Group 157"/>
              <p:cNvGrpSpPr/>
              <p:nvPr/>
            </p:nvGrpSpPr>
            <p:grpSpPr bwMode="auto">
              <a:xfrm>
                <a:off x="4608" y="700"/>
                <a:ext cx="306" cy="90"/>
                <a:chOff x="748" y="2251"/>
                <a:chExt cx="306" cy="90"/>
              </a:xfrm>
            </p:grpSpPr>
            <p:sp>
              <p:nvSpPr>
                <p:cNvPr id="446" name="AutoShape 15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47" name="AutoShape 15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48" name="AutoShape 16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49" name="AutoShape 16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50" name="AutoShape 16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51" name="AutoShape 16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468" name="Group 164"/>
            <p:cNvGrpSpPr/>
            <p:nvPr/>
          </p:nvGrpSpPr>
          <p:grpSpPr bwMode="auto">
            <a:xfrm>
              <a:off x="1785045" y="3830985"/>
              <a:ext cx="287338" cy="504825"/>
              <a:chOff x="4608" y="700"/>
              <a:chExt cx="306" cy="553"/>
            </a:xfrm>
          </p:grpSpPr>
          <p:grpSp>
            <p:nvGrpSpPr>
              <p:cNvPr id="469" name="Group 165"/>
              <p:cNvGrpSpPr/>
              <p:nvPr/>
            </p:nvGrpSpPr>
            <p:grpSpPr bwMode="auto">
              <a:xfrm>
                <a:off x="4694" y="784"/>
                <a:ext cx="134" cy="469"/>
                <a:chOff x="4740" y="784"/>
                <a:chExt cx="88" cy="692"/>
              </a:xfrm>
            </p:grpSpPr>
            <p:sp>
              <p:nvSpPr>
                <p:cNvPr id="477" name="Line 166"/>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78" name="Group 167"/>
                <p:cNvGrpSpPr/>
                <p:nvPr/>
              </p:nvGrpSpPr>
              <p:grpSpPr bwMode="auto">
                <a:xfrm>
                  <a:off x="4740" y="784"/>
                  <a:ext cx="88" cy="692"/>
                  <a:chOff x="4740" y="784"/>
                  <a:chExt cx="88" cy="692"/>
                </a:xfrm>
              </p:grpSpPr>
              <p:sp>
                <p:nvSpPr>
                  <p:cNvPr id="479" name="Line 168"/>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0" name="Line 169"/>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1" name="Line 170"/>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2" name="Line 171"/>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3" name="Line 172"/>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4" name="Line 173"/>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5" name="Line 174"/>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6" name="Line 175"/>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7" name="Line 176"/>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8" name="Line 177"/>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89" name="Line 178"/>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90" name="Line 179"/>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91" name="Line 180"/>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92" name="Oval 181"/>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70" name="Group 182"/>
              <p:cNvGrpSpPr/>
              <p:nvPr/>
            </p:nvGrpSpPr>
            <p:grpSpPr bwMode="auto">
              <a:xfrm>
                <a:off x="4608" y="700"/>
                <a:ext cx="306" cy="90"/>
                <a:chOff x="748" y="2251"/>
                <a:chExt cx="306" cy="90"/>
              </a:xfrm>
            </p:grpSpPr>
            <p:sp>
              <p:nvSpPr>
                <p:cNvPr id="471" name="AutoShape 1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72" name="AutoShape 1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73" name="AutoShape 1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74" name="AutoShape 1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75" name="AutoShape 1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76" name="AutoShape 1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493" name="Group 214"/>
            <p:cNvGrpSpPr/>
            <p:nvPr/>
          </p:nvGrpSpPr>
          <p:grpSpPr bwMode="auto">
            <a:xfrm>
              <a:off x="2361308" y="3470623"/>
              <a:ext cx="287337" cy="504825"/>
              <a:chOff x="4608" y="700"/>
              <a:chExt cx="306" cy="553"/>
            </a:xfrm>
          </p:grpSpPr>
          <p:grpSp>
            <p:nvGrpSpPr>
              <p:cNvPr id="494" name="Group 215"/>
              <p:cNvGrpSpPr/>
              <p:nvPr/>
            </p:nvGrpSpPr>
            <p:grpSpPr bwMode="auto">
              <a:xfrm>
                <a:off x="4694" y="784"/>
                <a:ext cx="134" cy="469"/>
                <a:chOff x="4740" y="784"/>
                <a:chExt cx="88" cy="692"/>
              </a:xfrm>
            </p:grpSpPr>
            <p:sp>
              <p:nvSpPr>
                <p:cNvPr id="502" name="Line 216"/>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503" name="Group 217"/>
                <p:cNvGrpSpPr/>
                <p:nvPr/>
              </p:nvGrpSpPr>
              <p:grpSpPr bwMode="auto">
                <a:xfrm>
                  <a:off x="4740" y="784"/>
                  <a:ext cx="88" cy="692"/>
                  <a:chOff x="4740" y="784"/>
                  <a:chExt cx="88" cy="692"/>
                </a:xfrm>
              </p:grpSpPr>
              <p:sp>
                <p:nvSpPr>
                  <p:cNvPr id="504" name="Line 218"/>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05" name="Line 219"/>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06" name="Line 220"/>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07" name="Line 221"/>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08" name="Line 222"/>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09" name="Line 223"/>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10" name="Line 224"/>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11" name="Line 225"/>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12" name="Line 226"/>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13" name="Line 227"/>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14" name="Line 228"/>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15" name="Line 229"/>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16" name="Line 230"/>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17" name="Oval 231"/>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95" name="Group 232"/>
              <p:cNvGrpSpPr/>
              <p:nvPr/>
            </p:nvGrpSpPr>
            <p:grpSpPr bwMode="auto">
              <a:xfrm>
                <a:off x="4608" y="700"/>
                <a:ext cx="306" cy="90"/>
                <a:chOff x="748" y="2251"/>
                <a:chExt cx="306" cy="90"/>
              </a:xfrm>
            </p:grpSpPr>
            <p:sp>
              <p:nvSpPr>
                <p:cNvPr id="496" name="AutoShape 2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97" name="AutoShape 2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98" name="AutoShape 2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499" name="AutoShape 2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00" name="AutoShape 2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01" name="AutoShape 2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518" name="Group 4"/>
            <p:cNvGrpSpPr/>
            <p:nvPr/>
          </p:nvGrpSpPr>
          <p:grpSpPr bwMode="auto">
            <a:xfrm>
              <a:off x="992883" y="2967385"/>
              <a:ext cx="204787" cy="417513"/>
              <a:chOff x="4186" y="1736"/>
              <a:chExt cx="229" cy="461"/>
            </a:xfrm>
          </p:grpSpPr>
          <p:pic>
            <p:nvPicPr>
              <p:cNvPr id="519" name="Picture 5"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0" name="Group 6"/>
              <p:cNvGrpSpPr/>
              <p:nvPr/>
            </p:nvGrpSpPr>
            <p:grpSpPr bwMode="auto">
              <a:xfrm>
                <a:off x="4186" y="1736"/>
                <a:ext cx="198" cy="79"/>
                <a:chOff x="4513" y="1707"/>
                <a:chExt cx="198" cy="177"/>
              </a:xfrm>
            </p:grpSpPr>
            <p:sp>
              <p:nvSpPr>
                <p:cNvPr id="521" name="AutoShape 7"/>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22" name="AutoShape 8"/>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23" name="AutoShape 9"/>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524" name="Group 389"/>
            <p:cNvGrpSpPr/>
            <p:nvPr/>
          </p:nvGrpSpPr>
          <p:grpSpPr bwMode="auto">
            <a:xfrm>
              <a:off x="2145408" y="3038823"/>
              <a:ext cx="204787" cy="417512"/>
              <a:chOff x="4186" y="1736"/>
              <a:chExt cx="229" cy="461"/>
            </a:xfrm>
          </p:grpSpPr>
          <p:pic>
            <p:nvPicPr>
              <p:cNvPr id="525" name="Picture 390"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6" name="Group 391"/>
              <p:cNvGrpSpPr/>
              <p:nvPr/>
            </p:nvGrpSpPr>
            <p:grpSpPr bwMode="auto">
              <a:xfrm>
                <a:off x="4186" y="1736"/>
                <a:ext cx="198" cy="79"/>
                <a:chOff x="4513" y="1707"/>
                <a:chExt cx="198" cy="177"/>
              </a:xfrm>
            </p:grpSpPr>
            <p:sp>
              <p:nvSpPr>
                <p:cNvPr id="527" name="AutoShape 39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28" name="AutoShape 39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29" name="AutoShape 39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530" name="Group 395"/>
            <p:cNvGrpSpPr/>
            <p:nvPr/>
          </p:nvGrpSpPr>
          <p:grpSpPr bwMode="auto">
            <a:xfrm>
              <a:off x="1569145" y="2678460"/>
              <a:ext cx="204788" cy="417513"/>
              <a:chOff x="4186" y="1736"/>
              <a:chExt cx="229" cy="461"/>
            </a:xfrm>
          </p:grpSpPr>
          <p:pic>
            <p:nvPicPr>
              <p:cNvPr id="531" name="Picture 396"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 name="Group 397"/>
              <p:cNvGrpSpPr/>
              <p:nvPr/>
            </p:nvGrpSpPr>
            <p:grpSpPr bwMode="auto">
              <a:xfrm>
                <a:off x="4186" y="1736"/>
                <a:ext cx="198" cy="79"/>
                <a:chOff x="4513" y="1707"/>
                <a:chExt cx="198" cy="177"/>
              </a:xfrm>
            </p:grpSpPr>
            <p:sp>
              <p:nvSpPr>
                <p:cNvPr id="533" name="AutoShape 398"/>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34" name="AutoShape 399"/>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35" name="AutoShape 400"/>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536" name="Group 401"/>
            <p:cNvGrpSpPr/>
            <p:nvPr/>
          </p:nvGrpSpPr>
          <p:grpSpPr bwMode="auto">
            <a:xfrm>
              <a:off x="992883" y="3615085"/>
              <a:ext cx="204787" cy="417513"/>
              <a:chOff x="4186" y="1736"/>
              <a:chExt cx="229" cy="461"/>
            </a:xfrm>
          </p:grpSpPr>
          <p:pic>
            <p:nvPicPr>
              <p:cNvPr id="537" name="Picture 402"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8" name="Group 403"/>
              <p:cNvGrpSpPr/>
              <p:nvPr/>
            </p:nvGrpSpPr>
            <p:grpSpPr bwMode="auto">
              <a:xfrm>
                <a:off x="4186" y="1736"/>
                <a:ext cx="198" cy="79"/>
                <a:chOff x="4513" y="1707"/>
                <a:chExt cx="198" cy="177"/>
              </a:xfrm>
            </p:grpSpPr>
            <p:sp>
              <p:nvSpPr>
                <p:cNvPr id="539" name="AutoShape 404"/>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40" name="AutoShape 405"/>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41" name="AutoShape 406"/>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542" name="Group 407"/>
            <p:cNvGrpSpPr/>
            <p:nvPr/>
          </p:nvGrpSpPr>
          <p:grpSpPr bwMode="auto">
            <a:xfrm>
              <a:off x="1569145" y="3254723"/>
              <a:ext cx="204788" cy="417512"/>
              <a:chOff x="4186" y="1736"/>
              <a:chExt cx="229" cy="461"/>
            </a:xfrm>
          </p:grpSpPr>
          <p:pic>
            <p:nvPicPr>
              <p:cNvPr id="543" name="Picture 408"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4" name="Group 409"/>
              <p:cNvGrpSpPr/>
              <p:nvPr/>
            </p:nvGrpSpPr>
            <p:grpSpPr bwMode="auto">
              <a:xfrm>
                <a:off x="4186" y="1736"/>
                <a:ext cx="198" cy="79"/>
                <a:chOff x="4513" y="1707"/>
                <a:chExt cx="198" cy="177"/>
              </a:xfrm>
            </p:grpSpPr>
            <p:sp>
              <p:nvSpPr>
                <p:cNvPr id="545" name="AutoShape 410"/>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46" name="AutoShape 411"/>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47" name="AutoShape 412"/>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548" name="Group 413"/>
            <p:cNvGrpSpPr/>
            <p:nvPr/>
          </p:nvGrpSpPr>
          <p:grpSpPr bwMode="auto">
            <a:xfrm>
              <a:off x="2577208" y="3757960"/>
              <a:ext cx="204787" cy="417513"/>
              <a:chOff x="4186" y="1736"/>
              <a:chExt cx="229" cy="461"/>
            </a:xfrm>
          </p:grpSpPr>
          <p:pic>
            <p:nvPicPr>
              <p:cNvPr id="549" name="Picture 414"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0" name="Group 415"/>
              <p:cNvGrpSpPr/>
              <p:nvPr/>
            </p:nvGrpSpPr>
            <p:grpSpPr bwMode="auto">
              <a:xfrm>
                <a:off x="4186" y="1736"/>
                <a:ext cx="198" cy="79"/>
                <a:chOff x="4513" y="1707"/>
                <a:chExt cx="198" cy="177"/>
              </a:xfrm>
            </p:grpSpPr>
            <p:sp>
              <p:nvSpPr>
                <p:cNvPr id="551" name="AutoShape 416"/>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52" name="AutoShape 417"/>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53" name="AutoShape 418"/>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pSp>
          <p:nvGrpSpPr>
            <p:cNvPr id="554" name="Group 419"/>
            <p:cNvGrpSpPr/>
            <p:nvPr/>
          </p:nvGrpSpPr>
          <p:grpSpPr bwMode="auto">
            <a:xfrm>
              <a:off x="1497708" y="4046885"/>
              <a:ext cx="204787" cy="417513"/>
              <a:chOff x="4186" y="1736"/>
              <a:chExt cx="229" cy="461"/>
            </a:xfrm>
          </p:grpSpPr>
          <p:pic>
            <p:nvPicPr>
              <p:cNvPr id="555" name="Picture 420"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6" name="Group 421"/>
              <p:cNvGrpSpPr/>
              <p:nvPr/>
            </p:nvGrpSpPr>
            <p:grpSpPr bwMode="auto">
              <a:xfrm>
                <a:off x="4186" y="1736"/>
                <a:ext cx="198" cy="79"/>
                <a:chOff x="4513" y="1707"/>
                <a:chExt cx="198" cy="177"/>
              </a:xfrm>
            </p:grpSpPr>
            <p:sp>
              <p:nvSpPr>
                <p:cNvPr id="557" name="AutoShape 42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58" name="AutoShape 42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59" name="AutoShape 42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graphicFrame>
          <p:nvGraphicFramePr>
            <p:cNvPr id="560" name="Object 36">
              <a:hlinkClick r:id="" action="ppaction://ole?verb=0"/>
            </p:cNvPr>
            <p:cNvGraphicFramePr/>
            <p:nvPr/>
          </p:nvGraphicFramePr>
          <p:xfrm>
            <a:off x="921445" y="4118323"/>
            <a:ext cx="503238" cy="258762"/>
          </p:xfrm>
          <a:graphic>
            <a:graphicData uri="http://schemas.openxmlformats.org/presentationml/2006/ole">
              <mc:AlternateContent xmlns:mc="http://schemas.openxmlformats.org/markup-compatibility/2006">
                <mc:Choice xmlns:v="urn:schemas-microsoft-com:vml" Requires="v">
                  <p:oleObj spid="_x0000_s9217" name="Microsoft ClipArt Gallery" r:id="rId2" imgW="53035200" imgH="20888325" progId="">
                    <p:embed/>
                  </p:oleObj>
                </mc:Choice>
                <mc:Fallback>
                  <p:oleObj name="Microsoft ClipArt Gallery" r:id="rId2" imgW="53035200" imgH="20888325" progId="">
                    <p:embed/>
                    <p:pic>
                      <p:nvPicPr>
                        <p:cNvPr id="0" name="图片 9216"/>
                        <p:cNvPicPr/>
                        <p:nvPr/>
                      </p:nvPicPr>
                      <p:blipFill>
                        <a:blip r:embed="rId3"/>
                        <a:stretch>
                          <a:fillRect/>
                        </a:stretch>
                      </p:blipFill>
                      <p:spPr>
                        <a:xfrm>
                          <a:off x="921445" y="4118323"/>
                          <a:ext cx="503238" cy="258762"/>
                        </a:xfrm>
                        <a:prstGeom prst="rect">
                          <a:avLst/>
                        </a:prstGeom>
                        <a:noFill/>
                        <a:ln w="12700">
                          <a:noFill/>
                        </a:ln>
                      </p:spPr>
                    </p:pic>
                  </p:oleObj>
                </mc:Fallback>
              </mc:AlternateContent>
            </a:graphicData>
          </a:graphic>
        </p:graphicFrame>
        <p:sp>
          <p:nvSpPr>
            <p:cNvPr id="561" name="Line 452"/>
            <p:cNvSpPr>
              <a:spLocks noChangeShapeType="1"/>
            </p:cNvSpPr>
            <p:nvPr/>
          </p:nvSpPr>
          <p:spPr bwMode="auto">
            <a:xfrm>
              <a:off x="2648645" y="3110260"/>
              <a:ext cx="936625"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62" name="Line 453"/>
            <p:cNvSpPr>
              <a:spLocks noChangeShapeType="1"/>
            </p:cNvSpPr>
            <p:nvPr/>
          </p:nvSpPr>
          <p:spPr bwMode="auto">
            <a:xfrm flipV="1">
              <a:off x="2505770" y="3757960"/>
              <a:ext cx="1008063" cy="1444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63" name="Line 455"/>
            <p:cNvSpPr>
              <a:spLocks noChangeShapeType="1"/>
            </p:cNvSpPr>
            <p:nvPr/>
          </p:nvSpPr>
          <p:spPr bwMode="auto">
            <a:xfrm>
              <a:off x="2000945" y="3615085"/>
              <a:ext cx="1512888" cy="714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64" name="Line 456"/>
            <p:cNvSpPr>
              <a:spLocks noChangeShapeType="1"/>
            </p:cNvSpPr>
            <p:nvPr/>
          </p:nvSpPr>
          <p:spPr bwMode="auto">
            <a:xfrm>
              <a:off x="1929508" y="2894360"/>
              <a:ext cx="1595437" cy="7286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65" name="Line 457"/>
            <p:cNvSpPr>
              <a:spLocks noChangeShapeType="1"/>
            </p:cNvSpPr>
            <p:nvPr/>
          </p:nvSpPr>
          <p:spPr bwMode="auto">
            <a:xfrm>
              <a:off x="1353245" y="3254723"/>
              <a:ext cx="2171700" cy="3921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66" name="Line 458"/>
            <p:cNvSpPr>
              <a:spLocks noChangeShapeType="1"/>
            </p:cNvSpPr>
            <p:nvPr/>
          </p:nvSpPr>
          <p:spPr bwMode="auto">
            <a:xfrm flipV="1">
              <a:off x="1424683" y="3705573"/>
              <a:ext cx="2087562" cy="1968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67" name="Line 459"/>
            <p:cNvSpPr>
              <a:spLocks noChangeShapeType="1"/>
            </p:cNvSpPr>
            <p:nvPr/>
          </p:nvSpPr>
          <p:spPr bwMode="auto">
            <a:xfrm flipV="1">
              <a:off x="1956495" y="3789710"/>
              <a:ext cx="1568450" cy="4746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568" name="Group 499"/>
            <p:cNvGrpSpPr/>
            <p:nvPr/>
          </p:nvGrpSpPr>
          <p:grpSpPr bwMode="auto">
            <a:xfrm>
              <a:off x="3009008" y="1400523"/>
              <a:ext cx="204787" cy="417512"/>
              <a:chOff x="4186" y="1736"/>
              <a:chExt cx="229" cy="461"/>
            </a:xfrm>
          </p:grpSpPr>
          <p:pic>
            <p:nvPicPr>
              <p:cNvPr id="569" name="Picture 500"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0" name="Group 501"/>
              <p:cNvGrpSpPr/>
              <p:nvPr/>
            </p:nvGrpSpPr>
            <p:grpSpPr bwMode="auto">
              <a:xfrm>
                <a:off x="4186" y="1736"/>
                <a:ext cx="198" cy="79"/>
                <a:chOff x="4513" y="1707"/>
                <a:chExt cx="198" cy="177"/>
              </a:xfrm>
            </p:grpSpPr>
            <p:sp>
              <p:nvSpPr>
                <p:cNvPr id="571" name="AutoShape 50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72" name="AutoShape 50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73" name="AutoShape 50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sp>
          <p:nvSpPr>
            <p:cNvPr id="574" name="Text Box 509"/>
            <p:cNvSpPr txBox="1">
              <a:spLocks noChangeArrowheads="1"/>
            </p:cNvSpPr>
            <p:nvPr/>
          </p:nvSpPr>
          <p:spPr bwMode="auto">
            <a:xfrm>
              <a:off x="3440808" y="3757960"/>
              <a:ext cx="639763" cy="2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75" b="1">
                  <a:solidFill>
                    <a:srgbClr val="000099"/>
                  </a:solidFill>
                  <a:latin typeface="+mn-lt"/>
                  <a:ea typeface="+mn-ea"/>
                </a:rPr>
                <a:t>RNC</a:t>
              </a:r>
              <a:endParaRPr kumimoji="1" lang="en-US" altLang="zh-CN" sz="1475" b="1">
                <a:solidFill>
                  <a:srgbClr val="000099"/>
                </a:solidFill>
                <a:latin typeface="+mn-lt"/>
                <a:ea typeface="+mn-ea"/>
              </a:endParaRPr>
            </a:p>
          </p:txBody>
        </p:sp>
        <p:sp>
          <p:nvSpPr>
            <p:cNvPr id="575" name="Text Box 511"/>
            <p:cNvSpPr txBox="1">
              <a:spLocks noChangeArrowheads="1"/>
            </p:cNvSpPr>
            <p:nvPr/>
          </p:nvSpPr>
          <p:spPr bwMode="auto">
            <a:xfrm>
              <a:off x="632520" y="2445098"/>
              <a:ext cx="1117177" cy="31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60" b="1" dirty="0">
                  <a:solidFill>
                    <a:srgbClr val="0000FF"/>
                  </a:solidFill>
                  <a:latin typeface="+mn-lt"/>
                  <a:ea typeface="+mn-ea"/>
                </a:rPr>
                <a:t>基站系统</a:t>
              </a:r>
              <a:endParaRPr kumimoji="1" lang="zh-CN" altLang="en-US" sz="1660" b="1" dirty="0">
                <a:solidFill>
                  <a:srgbClr val="0000FF"/>
                </a:solidFill>
                <a:latin typeface="+mn-lt"/>
                <a:ea typeface="+mn-ea"/>
              </a:endParaRPr>
            </a:p>
          </p:txBody>
        </p:sp>
        <p:grpSp>
          <p:nvGrpSpPr>
            <p:cNvPr id="576" name="Group 512"/>
            <p:cNvGrpSpPr/>
            <p:nvPr/>
          </p:nvGrpSpPr>
          <p:grpSpPr bwMode="auto">
            <a:xfrm>
              <a:off x="2000945" y="1400523"/>
              <a:ext cx="287338" cy="431800"/>
              <a:chOff x="4608" y="700"/>
              <a:chExt cx="306" cy="553"/>
            </a:xfrm>
          </p:grpSpPr>
          <p:grpSp>
            <p:nvGrpSpPr>
              <p:cNvPr id="577" name="Group 513"/>
              <p:cNvGrpSpPr/>
              <p:nvPr/>
            </p:nvGrpSpPr>
            <p:grpSpPr bwMode="auto">
              <a:xfrm>
                <a:off x="4694" y="784"/>
                <a:ext cx="134" cy="469"/>
                <a:chOff x="4740" y="784"/>
                <a:chExt cx="88" cy="692"/>
              </a:xfrm>
            </p:grpSpPr>
            <p:sp>
              <p:nvSpPr>
                <p:cNvPr id="585" name="Line 514"/>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586" name="Group 515"/>
                <p:cNvGrpSpPr/>
                <p:nvPr/>
              </p:nvGrpSpPr>
              <p:grpSpPr bwMode="auto">
                <a:xfrm>
                  <a:off x="4740" y="784"/>
                  <a:ext cx="88" cy="692"/>
                  <a:chOff x="4740" y="784"/>
                  <a:chExt cx="88" cy="692"/>
                </a:xfrm>
              </p:grpSpPr>
              <p:sp>
                <p:nvSpPr>
                  <p:cNvPr id="587" name="Line 516"/>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88" name="Line 517"/>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89" name="Line 518"/>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0" name="Line 519"/>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1" name="Line 520"/>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2" name="Line 521"/>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3" name="Line 522"/>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4" name="Line 523"/>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5" name="Line 524"/>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6" name="Line 525"/>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7" name="Line 526"/>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8" name="Line 527"/>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599" name="Line 528"/>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600" name="Oval 529"/>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578" name="Group 530"/>
              <p:cNvGrpSpPr/>
              <p:nvPr/>
            </p:nvGrpSpPr>
            <p:grpSpPr bwMode="auto">
              <a:xfrm>
                <a:off x="4608" y="700"/>
                <a:ext cx="306" cy="90"/>
                <a:chOff x="748" y="2251"/>
                <a:chExt cx="306" cy="90"/>
              </a:xfrm>
            </p:grpSpPr>
            <p:sp>
              <p:nvSpPr>
                <p:cNvPr id="579" name="AutoShape 5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80" name="AutoShape 5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81" name="AutoShape 5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82" name="AutoShape 5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83" name="AutoShape 5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sp>
              <p:nvSpPr>
                <p:cNvPr id="584" name="AutoShape 5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585" b="1">
                    <a:solidFill>
                      <a:srgbClr val="000099"/>
                    </a:solidFill>
                    <a:latin typeface="+mn-lt"/>
                    <a:ea typeface="+mn-ea"/>
                  </a:endParaRPr>
                </a:p>
              </p:txBody>
            </p:sp>
          </p:grpSp>
        </p:grpSp>
        <p:sp>
          <p:nvSpPr>
            <p:cNvPr id="601" name="Text Box 537"/>
            <p:cNvSpPr txBox="1">
              <a:spLocks noChangeArrowheads="1"/>
            </p:cNvSpPr>
            <p:nvPr/>
          </p:nvSpPr>
          <p:spPr bwMode="auto">
            <a:xfrm>
              <a:off x="2361308" y="1430685"/>
              <a:ext cx="608118" cy="2958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75" b="1">
                  <a:solidFill>
                    <a:srgbClr val="000099"/>
                  </a:solidFill>
                  <a:latin typeface="+mn-lt"/>
                  <a:ea typeface="+mn-ea"/>
                </a:rPr>
                <a:t>基站</a:t>
              </a:r>
              <a:endParaRPr kumimoji="1" lang="zh-CN" altLang="en-US" sz="1475" b="1">
                <a:solidFill>
                  <a:srgbClr val="000099"/>
                </a:solidFill>
                <a:latin typeface="+mn-lt"/>
                <a:ea typeface="+mn-ea"/>
              </a:endParaRPr>
            </a:p>
          </p:txBody>
        </p:sp>
        <p:sp>
          <p:nvSpPr>
            <p:cNvPr id="602" name="Text Box 538"/>
            <p:cNvSpPr txBox="1">
              <a:spLocks noChangeArrowheads="1"/>
            </p:cNvSpPr>
            <p:nvPr/>
          </p:nvSpPr>
          <p:spPr bwMode="auto">
            <a:xfrm>
              <a:off x="3296345" y="1430685"/>
              <a:ext cx="813118" cy="2958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75" b="1">
                  <a:solidFill>
                    <a:srgbClr val="000099"/>
                  </a:solidFill>
                  <a:latin typeface="+mn-lt"/>
                  <a:ea typeface="+mn-ea"/>
                </a:rPr>
                <a:t>移动站</a:t>
              </a:r>
              <a:endParaRPr kumimoji="1" lang="zh-CN" altLang="en-US" sz="1475" b="1">
                <a:solidFill>
                  <a:srgbClr val="000099"/>
                </a:solidFill>
                <a:latin typeface="+mn-lt"/>
                <a:ea typeface="+mn-ea"/>
              </a:endParaRPr>
            </a:p>
          </p:txBody>
        </p:sp>
        <p:sp>
          <p:nvSpPr>
            <p:cNvPr id="603" name="Rectangle 539"/>
            <p:cNvSpPr>
              <a:spLocks noChangeArrowheads="1"/>
            </p:cNvSpPr>
            <p:nvPr/>
          </p:nvSpPr>
          <p:spPr bwMode="auto">
            <a:xfrm>
              <a:off x="776983" y="1329085"/>
              <a:ext cx="3313112" cy="576263"/>
            </a:xfrm>
            <a:prstGeom prst="rect">
              <a:avLst/>
            </a:prstGeom>
            <a:noFill/>
            <a:ln w="38100" cmpd="dbl">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sz="2585" b="1">
                <a:solidFill>
                  <a:srgbClr val="000099"/>
                </a:solidFill>
                <a:latin typeface="+mn-lt"/>
                <a:ea typeface="+mn-ea"/>
              </a:endParaRPr>
            </a:p>
          </p:txBody>
        </p:sp>
        <p:sp>
          <p:nvSpPr>
            <p:cNvPr id="604" name="Line 540"/>
            <p:cNvSpPr>
              <a:spLocks noChangeShapeType="1"/>
            </p:cNvSpPr>
            <p:nvPr/>
          </p:nvSpPr>
          <p:spPr bwMode="auto">
            <a:xfrm>
              <a:off x="1929508" y="1329085"/>
              <a:ext cx="0" cy="576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605" name="Text Box 546"/>
            <p:cNvSpPr txBox="1">
              <a:spLocks noChangeArrowheads="1"/>
            </p:cNvSpPr>
            <p:nvPr/>
          </p:nvSpPr>
          <p:spPr bwMode="auto">
            <a:xfrm>
              <a:off x="4448870" y="3284885"/>
              <a:ext cx="608118" cy="2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75" b="1" dirty="0">
                  <a:solidFill>
                    <a:srgbClr val="FF0000"/>
                  </a:solidFill>
                  <a:latin typeface="+mn-lt"/>
                  <a:ea typeface="+mn-ea"/>
                </a:rPr>
                <a:t>数据</a:t>
              </a:r>
              <a:endParaRPr kumimoji="1" lang="zh-CN" altLang="en-US" sz="1475" b="1" dirty="0">
                <a:solidFill>
                  <a:srgbClr val="FF0000"/>
                </a:solidFill>
                <a:latin typeface="+mn-lt"/>
                <a:ea typeface="+mn-ea"/>
              </a:endParaRPr>
            </a:p>
          </p:txBody>
        </p:sp>
        <p:sp>
          <p:nvSpPr>
            <p:cNvPr id="606" name="Line 549"/>
            <p:cNvSpPr>
              <a:spLocks noChangeShapeType="1"/>
            </p:cNvSpPr>
            <p:nvPr/>
          </p:nvSpPr>
          <p:spPr bwMode="auto">
            <a:xfrm>
              <a:off x="2937570" y="1329085"/>
              <a:ext cx="0" cy="576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607" name="AutoShape 550"/>
            <p:cNvSpPr>
              <a:spLocks noChangeArrowheads="1"/>
            </p:cNvSpPr>
            <p:nvPr/>
          </p:nvSpPr>
          <p:spPr bwMode="auto">
            <a:xfrm>
              <a:off x="850008" y="1432273"/>
              <a:ext cx="431800" cy="373062"/>
            </a:xfrm>
            <a:prstGeom prst="hexagon">
              <a:avLst>
                <a:gd name="adj" fmla="val 28936"/>
                <a:gd name="vf" fmla="val 115470"/>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sz="2585" b="1">
                <a:solidFill>
                  <a:srgbClr val="000099"/>
                </a:solidFill>
                <a:latin typeface="+mn-lt"/>
                <a:ea typeface="+mn-ea"/>
              </a:endParaRPr>
            </a:p>
          </p:txBody>
        </p:sp>
        <p:sp>
          <p:nvSpPr>
            <p:cNvPr id="608" name="Text Box 551"/>
            <p:cNvSpPr txBox="1">
              <a:spLocks noChangeArrowheads="1"/>
            </p:cNvSpPr>
            <p:nvPr/>
          </p:nvSpPr>
          <p:spPr bwMode="auto">
            <a:xfrm>
              <a:off x="1340545" y="1332260"/>
              <a:ext cx="608118" cy="54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75" b="1">
                  <a:solidFill>
                    <a:srgbClr val="000099"/>
                  </a:solidFill>
                  <a:latin typeface="+mn-lt"/>
                  <a:ea typeface="+mn-ea"/>
                </a:rPr>
                <a:t>蜂窝</a:t>
              </a:r>
              <a:endParaRPr kumimoji="1" lang="en-US" altLang="zh-CN" sz="1475" b="1">
                <a:solidFill>
                  <a:srgbClr val="000099"/>
                </a:solidFill>
                <a:latin typeface="+mn-lt"/>
                <a:ea typeface="+mn-ea"/>
              </a:endParaRPr>
            </a:p>
            <a:p>
              <a:pPr eaLnBrk="1" hangingPunct="1"/>
              <a:r>
                <a:rPr kumimoji="1" lang="zh-CN" altLang="en-US" sz="1475" b="1">
                  <a:solidFill>
                    <a:srgbClr val="000099"/>
                  </a:solidFill>
                  <a:latin typeface="+mn-lt"/>
                  <a:ea typeface="+mn-ea"/>
                </a:rPr>
                <a:t>小区</a:t>
              </a:r>
              <a:endParaRPr kumimoji="1" lang="zh-CN" altLang="en-US" sz="1475" b="1">
                <a:solidFill>
                  <a:srgbClr val="000099"/>
                </a:solidFill>
                <a:latin typeface="+mn-lt"/>
                <a:ea typeface="+mn-ea"/>
              </a:endParaRPr>
            </a:p>
          </p:txBody>
        </p:sp>
        <p:grpSp>
          <p:nvGrpSpPr>
            <p:cNvPr id="609" name="Group 428"/>
            <p:cNvGrpSpPr/>
            <p:nvPr/>
          </p:nvGrpSpPr>
          <p:grpSpPr bwMode="auto">
            <a:xfrm>
              <a:off x="6530083" y="1268760"/>
              <a:ext cx="1736725" cy="1039813"/>
              <a:chOff x="912" y="768"/>
              <a:chExt cx="2400" cy="1584"/>
            </a:xfrm>
          </p:grpSpPr>
          <p:sp>
            <p:nvSpPr>
              <p:cNvPr id="610" name="Oval 429"/>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11" name="Oval 430"/>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12" name="Oval 431"/>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13" name="Oval 432"/>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14" name="Oval 433"/>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15" name="Oval 434"/>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16" name="Oval 435"/>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17" name="Oval 436"/>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18" name="Oval 437"/>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619" name="Group 438"/>
              <p:cNvGrpSpPr/>
              <p:nvPr/>
            </p:nvGrpSpPr>
            <p:grpSpPr bwMode="auto">
              <a:xfrm>
                <a:off x="912" y="768"/>
                <a:ext cx="2386" cy="1553"/>
                <a:chOff x="912" y="768"/>
                <a:chExt cx="2386" cy="1553"/>
              </a:xfrm>
            </p:grpSpPr>
            <p:sp>
              <p:nvSpPr>
                <p:cNvPr id="620" name="Oval 439"/>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21" name="Oval 440"/>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22" name="Oval 441"/>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23" name="Oval 442"/>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24" name="Oval 443"/>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25" name="Oval 444"/>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26" name="Oval 445"/>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27" name="Oval 446"/>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628" name="Oval 447"/>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sp>
          <p:nvSpPr>
            <p:cNvPr id="629" name="Text Box 468"/>
            <p:cNvSpPr txBox="1">
              <a:spLocks noChangeArrowheads="1"/>
            </p:cNvSpPr>
            <p:nvPr/>
          </p:nvSpPr>
          <p:spPr bwMode="auto">
            <a:xfrm>
              <a:off x="6819008" y="1629123"/>
              <a:ext cx="1223116" cy="2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75" b="1">
                  <a:solidFill>
                    <a:srgbClr val="000099"/>
                  </a:solidFill>
                  <a:latin typeface="+mn-lt"/>
                  <a:ea typeface="+mn-ea"/>
                </a:rPr>
                <a:t>公用电话网</a:t>
              </a:r>
              <a:endParaRPr kumimoji="1" lang="zh-CN" altLang="en-US" sz="1475" b="1">
                <a:solidFill>
                  <a:srgbClr val="000099"/>
                </a:solidFill>
                <a:latin typeface="+mn-lt"/>
                <a:ea typeface="+mn-ea"/>
              </a:endParaRPr>
            </a:p>
          </p:txBody>
        </p:sp>
        <p:sp>
          <p:nvSpPr>
            <p:cNvPr id="630" name="AutoShape 451"/>
            <p:cNvSpPr>
              <a:spLocks noChangeArrowheads="1"/>
            </p:cNvSpPr>
            <p:nvPr/>
          </p:nvSpPr>
          <p:spPr bwMode="auto">
            <a:xfrm>
              <a:off x="4882258" y="2637185"/>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ln>
          </p:spPr>
          <p:txBody>
            <a:bodyPr wrap="none" anchor="ctr"/>
            <a:lstStyle/>
            <a:p>
              <a:endParaRPr lang="zh-CN" altLang="en-US" sz="2585" b="1">
                <a:solidFill>
                  <a:srgbClr val="000099"/>
                </a:solidFill>
                <a:latin typeface="+mn-lt"/>
                <a:ea typeface="+mn-ea"/>
              </a:endParaRPr>
            </a:p>
          </p:txBody>
        </p:sp>
        <p:sp>
          <p:nvSpPr>
            <p:cNvPr id="631" name="Text Box 546"/>
            <p:cNvSpPr txBox="1">
              <a:spLocks noChangeArrowheads="1"/>
            </p:cNvSpPr>
            <p:nvPr/>
          </p:nvSpPr>
          <p:spPr bwMode="auto">
            <a:xfrm>
              <a:off x="5661720" y="1852960"/>
              <a:ext cx="808990" cy="2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75" b="1">
                  <a:solidFill>
                    <a:srgbClr val="000099"/>
                  </a:solidFill>
                  <a:latin typeface="+mn-lt"/>
                  <a:ea typeface="+mn-ea"/>
                </a:rPr>
                <a:t>GMSC</a:t>
              </a:r>
              <a:endParaRPr kumimoji="1" lang="zh-CN" altLang="en-US" sz="1475" b="1">
                <a:solidFill>
                  <a:srgbClr val="000099"/>
                </a:solidFill>
                <a:latin typeface="+mn-lt"/>
                <a:ea typeface="+mn-ea"/>
              </a:endParaRPr>
            </a:p>
          </p:txBody>
        </p:sp>
        <p:grpSp>
          <p:nvGrpSpPr>
            <p:cNvPr id="632" name="组合 341"/>
            <p:cNvGrpSpPr/>
            <p:nvPr/>
          </p:nvGrpSpPr>
          <p:grpSpPr>
            <a:xfrm>
              <a:off x="5071815" y="3069134"/>
              <a:ext cx="1080120" cy="952606"/>
              <a:chOff x="3131840" y="3501008"/>
              <a:chExt cx="936104" cy="936104"/>
            </a:xfrm>
            <a:solidFill>
              <a:schemeClr val="bg1">
                <a:lumMod val="85000"/>
              </a:schemeClr>
            </a:solidFill>
          </p:grpSpPr>
          <p:sp>
            <p:nvSpPr>
              <p:cNvPr id="633" name="等腰三角形 6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sp>
            <p:nvSpPr>
              <p:cNvPr id="634" name="矩形 6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grpSp>
        <p:grpSp>
          <p:nvGrpSpPr>
            <p:cNvPr id="635" name="组合 344"/>
            <p:cNvGrpSpPr/>
            <p:nvPr/>
          </p:nvGrpSpPr>
          <p:grpSpPr>
            <a:xfrm>
              <a:off x="6460704" y="2997126"/>
              <a:ext cx="1080120" cy="1007913"/>
              <a:chOff x="3131840" y="3501008"/>
              <a:chExt cx="936104" cy="936104"/>
            </a:xfrm>
            <a:solidFill>
              <a:schemeClr val="bg1">
                <a:lumMod val="85000"/>
              </a:schemeClr>
            </a:solidFill>
          </p:grpSpPr>
          <p:sp>
            <p:nvSpPr>
              <p:cNvPr id="636" name="等腰三角形 635"/>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sp>
            <p:nvSpPr>
              <p:cNvPr id="637" name="矩形 63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85" b="1">
                  <a:solidFill>
                    <a:srgbClr val="000099"/>
                  </a:solidFill>
                </a:endParaRPr>
              </a:p>
            </p:txBody>
          </p:sp>
        </p:grpSp>
        <p:sp>
          <p:nvSpPr>
            <p:cNvPr id="638" name="Freeform 497"/>
            <p:cNvSpPr/>
            <p:nvPr/>
          </p:nvSpPr>
          <p:spPr bwMode="auto">
            <a:xfrm>
              <a:off x="6387208" y="3357910"/>
              <a:ext cx="390525" cy="249238"/>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639" name="Freeform 498"/>
            <p:cNvSpPr/>
            <p:nvPr/>
          </p:nvSpPr>
          <p:spPr bwMode="auto">
            <a:xfrm rot="20527610">
              <a:off x="6311008" y="3857973"/>
              <a:ext cx="458787" cy="38100"/>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cxnSp>
          <p:nvCxnSpPr>
            <p:cNvPr id="640" name="直接连接符 639"/>
            <p:cNvCxnSpPr/>
            <p:nvPr/>
          </p:nvCxnSpPr>
          <p:spPr>
            <a:xfrm>
              <a:off x="3966270" y="3678585"/>
              <a:ext cx="3817938" cy="222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41" name="Picture 4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4058" y="3573810"/>
              <a:ext cx="600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42" name="Picture 4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6133" y="3573810"/>
              <a:ext cx="600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aphicFrame>
          <p:nvGraphicFramePr>
            <p:cNvPr id="643" name="Object 425"/>
            <p:cNvGraphicFramePr>
              <a:graphicFrameLocks noChangeAspect="1"/>
            </p:cNvGraphicFramePr>
            <p:nvPr/>
          </p:nvGraphicFramePr>
          <p:xfrm>
            <a:off x="7690545" y="3140423"/>
            <a:ext cx="1727200" cy="1081087"/>
          </p:xfrm>
          <a:graphic>
            <a:graphicData uri="http://schemas.openxmlformats.org/presentationml/2006/ole">
              <mc:AlternateContent xmlns:mc="http://schemas.openxmlformats.org/markup-compatibility/2006">
                <mc:Choice xmlns:v="urn:schemas-microsoft-com:vml" Requires="v">
                  <p:oleObj spid="_x0000_s9218" name="VISIO" r:id="rId5" imgW="3514725" imgH="2009775" progId="">
                    <p:embed/>
                  </p:oleObj>
                </mc:Choice>
                <mc:Fallback>
                  <p:oleObj name="VISIO" r:id="rId5" imgW="3514725" imgH="2009775" progId="">
                    <p:embed/>
                    <p:pic>
                      <p:nvPicPr>
                        <p:cNvPr id="0" name="图片 9217"/>
                        <p:cNvPicPr>
                          <a:picLocks noChangeAspect="1"/>
                        </p:cNvPicPr>
                        <p:nvPr/>
                      </p:nvPicPr>
                      <p:blipFill>
                        <a:blip r:embed="rId6"/>
                        <a:stretch>
                          <a:fillRect/>
                        </a:stretch>
                      </p:blipFill>
                      <p:spPr>
                        <a:xfrm>
                          <a:off x="7690545" y="3140423"/>
                          <a:ext cx="1727200" cy="1081087"/>
                        </a:xfrm>
                        <a:prstGeom prst="rect">
                          <a:avLst/>
                        </a:prstGeom>
                        <a:noFill/>
                        <a:ln w="9525">
                          <a:noFill/>
                        </a:ln>
                        <a:effectLst>
                          <a:outerShdw dist="25400" dir="5400000" algn="ctr" rotWithShape="0">
                            <a:srgbClr val="1C1C1C"/>
                          </a:outerShdw>
                        </a:effectLst>
                      </p:spPr>
                    </p:pic>
                  </p:oleObj>
                </mc:Fallback>
              </mc:AlternateContent>
            </a:graphicData>
          </a:graphic>
        </p:graphicFrame>
        <p:sp>
          <p:nvSpPr>
            <p:cNvPr id="644" name="Text Box 426"/>
            <p:cNvSpPr txBox="1">
              <a:spLocks noChangeArrowheads="1"/>
            </p:cNvSpPr>
            <p:nvPr/>
          </p:nvSpPr>
          <p:spPr bwMode="auto">
            <a:xfrm>
              <a:off x="8049344" y="3484579"/>
              <a:ext cx="96583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845" b="1" dirty="0">
                  <a:solidFill>
                    <a:srgbClr val="000099"/>
                  </a:solidFill>
                  <a:latin typeface="+mn-lt"/>
                  <a:ea typeface="+mn-ea"/>
                </a:rPr>
                <a:t>互联网</a:t>
              </a:r>
              <a:endParaRPr kumimoji="1" lang="zh-CN" altLang="en-US" sz="1845" b="1" dirty="0">
                <a:solidFill>
                  <a:srgbClr val="000099"/>
                </a:solidFill>
                <a:latin typeface="+mn-lt"/>
                <a:ea typeface="+mn-ea"/>
              </a:endParaRPr>
            </a:p>
          </p:txBody>
        </p:sp>
        <p:sp>
          <p:nvSpPr>
            <p:cNvPr id="645" name="AutoShape 449"/>
            <p:cNvSpPr>
              <a:spLocks noChangeArrowheads="1"/>
            </p:cNvSpPr>
            <p:nvPr/>
          </p:nvSpPr>
          <p:spPr bwMode="auto">
            <a:xfrm>
              <a:off x="3440808" y="3542060"/>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ln>
          </p:spPr>
          <p:txBody>
            <a:bodyPr wrap="none" anchor="ctr"/>
            <a:lstStyle/>
            <a:p>
              <a:endParaRPr lang="zh-CN" altLang="en-US" sz="2585" b="1">
                <a:solidFill>
                  <a:srgbClr val="000099"/>
                </a:solidFill>
                <a:latin typeface="+mn-lt"/>
                <a:ea typeface="+mn-ea"/>
              </a:endParaRPr>
            </a:p>
          </p:txBody>
        </p:sp>
        <p:sp>
          <p:nvSpPr>
            <p:cNvPr id="646" name="Text Box 546"/>
            <p:cNvSpPr txBox="1">
              <a:spLocks noChangeArrowheads="1"/>
            </p:cNvSpPr>
            <p:nvPr/>
          </p:nvSpPr>
          <p:spPr bwMode="auto">
            <a:xfrm>
              <a:off x="2643618" y="2010123"/>
              <a:ext cx="1018117" cy="2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475" b="1" dirty="0">
                  <a:solidFill>
                    <a:srgbClr val="0000FF"/>
                  </a:solidFill>
                  <a:latin typeface="+mn-lt"/>
                  <a:ea typeface="+mn-ea"/>
                </a:rPr>
                <a:t>无线接口</a:t>
              </a:r>
              <a:endParaRPr kumimoji="1" lang="en-US" altLang="zh-CN" sz="1475" b="1" dirty="0">
                <a:solidFill>
                  <a:srgbClr val="0000FF"/>
                </a:solidFill>
                <a:latin typeface="+mn-lt"/>
                <a:ea typeface="+mn-ea"/>
              </a:endParaRPr>
            </a:p>
          </p:txBody>
        </p:sp>
        <p:cxnSp>
          <p:nvCxnSpPr>
            <p:cNvPr id="647" name="直接连接符 646"/>
            <p:cNvCxnSpPr/>
            <p:nvPr/>
          </p:nvCxnSpPr>
          <p:spPr>
            <a:xfrm flipV="1">
              <a:off x="632520" y="4907310"/>
              <a:ext cx="3673475"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4305995" y="4907310"/>
              <a:ext cx="3382963"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7688958" y="4907310"/>
              <a:ext cx="1728787"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50" name="Text Box 546"/>
            <p:cNvSpPr txBox="1">
              <a:spLocks noChangeArrowheads="1"/>
            </p:cNvSpPr>
            <p:nvPr/>
          </p:nvSpPr>
          <p:spPr bwMode="auto">
            <a:xfrm>
              <a:off x="1686620" y="4746973"/>
              <a:ext cx="1428115" cy="2958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75" b="1">
                  <a:solidFill>
                    <a:srgbClr val="000099"/>
                  </a:solidFill>
                  <a:latin typeface="+mn-lt"/>
                  <a:ea typeface="+mn-ea"/>
                </a:rPr>
                <a:t>无线接入网络</a:t>
              </a:r>
              <a:endParaRPr kumimoji="1" lang="zh-CN" altLang="en-US" sz="1475" b="1">
                <a:solidFill>
                  <a:srgbClr val="000099"/>
                </a:solidFill>
                <a:latin typeface="+mn-lt"/>
                <a:ea typeface="+mn-ea"/>
              </a:endParaRPr>
            </a:p>
          </p:txBody>
        </p:sp>
        <p:sp>
          <p:nvSpPr>
            <p:cNvPr id="651" name="Text Box 546"/>
            <p:cNvSpPr txBox="1">
              <a:spLocks noChangeArrowheads="1"/>
            </p:cNvSpPr>
            <p:nvPr/>
          </p:nvSpPr>
          <p:spPr bwMode="auto">
            <a:xfrm>
              <a:off x="5169595" y="4746973"/>
              <a:ext cx="1651000" cy="2958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75" b="1">
                  <a:solidFill>
                    <a:srgbClr val="000099"/>
                  </a:solidFill>
                  <a:latin typeface="+mn-lt"/>
                  <a:ea typeface="+mn-ea"/>
                </a:rPr>
                <a:t>GPRS </a:t>
              </a:r>
              <a:r>
                <a:rPr kumimoji="1" lang="zh-CN" altLang="en-US" sz="1475" b="1">
                  <a:solidFill>
                    <a:srgbClr val="000099"/>
                  </a:solidFill>
                  <a:latin typeface="+mn-lt"/>
                  <a:ea typeface="+mn-ea"/>
                </a:rPr>
                <a:t>核心网络</a:t>
              </a:r>
              <a:endParaRPr kumimoji="1" lang="zh-CN" altLang="en-US" sz="1475" b="1">
                <a:solidFill>
                  <a:srgbClr val="000099"/>
                </a:solidFill>
                <a:latin typeface="+mn-lt"/>
                <a:ea typeface="+mn-ea"/>
              </a:endParaRPr>
            </a:p>
          </p:txBody>
        </p:sp>
        <p:sp>
          <p:nvSpPr>
            <p:cNvPr id="652" name="Text Box 546"/>
            <p:cNvSpPr txBox="1">
              <a:spLocks noChangeArrowheads="1"/>
            </p:cNvSpPr>
            <p:nvPr/>
          </p:nvSpPr>
          <p:spPr bwMode="auto">
            <a:xfrm>
              <a:off x="8041383" y="4746973"/>
              <a:ext cx="813118" cy="2958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75" b="1">
                  <a:solidFill>
                    <a:srgbClr val="000099"/>
                  </a:solidFill>
                  <a:latin typeface="+mn-lt"/>
                  <a:ea typeface="+mn-ea"/>
                </a:rPr>
                <a:t>互联网</a:t>
              </a:r>
              <a:endParaRPr kumimoji="1" lang="zh-CN" altLang="en-US" sz="1475" b="1">
                <a:solidFill>
                  <a:srgbClr val="000099"/>
                </a:solidFill>
                <a:latin typeface="+mn-lt"/>
                <a:ea typeface="+mn-ea"/>
              </a:endParaRPr>
            </a:p>
          </p:txBody>
        </p:sp>
        <p:cxnSp>
          <p:nvCxnSpPr>
            <p:cNvPr id="653" name="直接连接符 652"/>
            <p:cNvCxnSpPr/>
            <p:nvPr/>
          </p:nvCxnSpPr>
          <p:spPr>
            <a:xfrm>
              <a:off x="632520"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430599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3153470" y="2276823"/>
              <a:ext cx="0" cy="20521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769054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9417745"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8" name="Text Box 542"/>
            <p:cNvSpPr txBox="1">
              <a:spLocks noChangeArrowheads="1"/>
            </p:cNvSpPr>
            <p:nvPr/>
          </p:nvSpPr>
          <p:spPr bwMode="auto">
            <a:xfrm>
              <a:off x="3218293" y="2997548"/>
              <a:ext cx="1018117" cy="56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pPr>
              <a:r>
                <a:rPr kumimoji="1" lang="zh-CN" altLang="en-US" sz="1475" b="1">
                  <a:solidFill>
                    <a:srgbClr val="000099"/>
                  </a:solidFill>
                  <a:latin typeface="+mn-lt"/>
                  <a:ea typeface="+mn-ea"/>
                </a:rPr>
                <a:t>无线网络</a:t>
              </a:r>
              <a:endParaRPr kumimoji="1" lang="en-US" altLang="zh-CN" sz="1475" b="1">
                <a:solidFill>
                  <a:srgbClr val="000099"/>
                </a:solidFill>
                <a:latin typeface="+mn-lt"/>
                <a:ea typeface="+mn-ea"/>
              </a:endParaRPr>
            </a:p>
            <a:p>
              <a:pPr algn="ctr" eaLnBrk="1" hangingPunct="1">
                <a:lnSpc>
                  <a:spcPct val="85000"/>
                </a:lnSpc>
              </a:pPr>
              <a:r>
                <a:rPr kumimoji="1" lang="zh-CN" altLang="en-US" sz="1475" b="1">
                  <a:solidFill>
                    <a:srgbClr val="000099"/>
                  </a:solidFill>
                  <a:latin typeface="+mn-lt"/>
                  <a:ea typeface="+mn-ea"/>
                </a:rPr>
                <a:t>控制器</a:t>
              </a:r>
              <a:endParaRPr kumimoji="1" lang="zh-CN" altLang="en-US" sz="1475" b="1">
                <a:solidFill>
                  <a:srgbClr val="000099"/>
                </a:solidFill>
                <a:latin typeface="+mn-lt"/>
                <a:ea typeface="+mn-ea"/>
              </a:endParaRPr>
            </a:p>
          </p:txBody>
        </p:sp>
        <p:sp>
          <p:nvSpPr>
            <p:cNvPr id="659" name="Text Box 541"/>
            <p:cNvSpPr txBox="1">
              <a:spLocks noChangeArrowheads="1"/>
            </p:cNvSpPr>
            <p:nvPr/>
          </p:nvSpPr>
          <p:spPr bwMode="auto">
            <a:xfrm>
              <a:off x="4582750" y="1629123"/>
              <a:ext cx="1018117" cy="56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pPr>
              <a:r>
                <a:rPr kumimoji="1" lang="zh-CN" altLang="en-US" sz="1475" b="1">
                  <a:solidFill>
                    <a:srgbClr val="000099"/>
                  </a:solidFill>
                  <a:latin typeface="+mn-lt"/>
                  <a:ea typeface="+mn-ea"/>
                </a:rPr>
                <a:t>移动</a:t>
              </a:r>
              <a:endParaRPr kumimoji="1" lang="zh-CN" altLang="en-US" sz="1475" b="1">
                <a:solidFill>
                  <a:srgbClr val="000099"/>
                </a:solidFill>
                <a:latin typeface="+mn-lt"/>
                <a:ea typeface="+mn-ea"/>
              </a:endParaRPr>
            </a:p>
            <a:p>
              <a:pPr algn="ctr" eaLnBrk="1" hangingPunct="1">
                <a:lnSpc>
                  <a:spcPct val="85000"/>
                </a:lnSpc>
              </a:pPr>
              <a:r>
                <a:rPr kumimoji="1" lang="zh-CN" altLang="en-US" sz="1475" b="1">
                  <a:solidFill>
                    <a:srgbClr val="000099"/>
                  </a:solidFill>
                  <a:latin typeface="+mn-lt"/>
                  <a:ea typeface="+mn-ea"/>
                </a:rPr>
                <a:t>交换中心</a:t>
              </a:r>
              <a:endParaRPr kumimoji="1" lang="zh-CN" altLang="en-US" sz="1475" b="1">
                <a:solidFill>
                  <a:srgbClr val="000099"/>
                </a:solidFill>
                <a:latin typeface="+mn-lt"/>
                <a:ea typeface="+mn-ea"/>
              </a:endParaRPr>
            </a:p>
          </p:txBody>
        </p:sp>
        <p:sp>
          <p:nvSpPr>
            <p:cNvPr id="660" name="Text Box 508"/>
            <p:cNvSpPr txBox="1">
              <a:spLocks noChangeArrowheads="1"/>
            </p:cNvSpPr>
            <p:nvPr/>
          </p:nvSpPr>
          <p:spPr bwMode="auto">
            <a:xfrm>
              <a:off x="5523608" y="1303685"/>
              <a:ext cx="1018117" cy="54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75" b="1">
                  <a:solidFill>
                    <a:srgbClr val="000099"/>
                  </a:solidFill>
                  <a:latin typeface="+mn-lt"/>
                  <a:ea typeface="+mn-ea"/>
                </a:rPr>
                <a:t>网关移动</a:t>
              </a:r>
              <a:endParaRPr kumimoji="1" lang="en-US" altLang="zh-CN" sz="1475" b="1">
                <a:solidFill>
                  <a:srgbClr val="000099"/>
                </a:solidFill>
                <a:latin typeface="+mn-lt"/>
                <a:ea typeface="+mn-ea"/>
              </a:endParaRPr>
            </a:p>
            <a:p>
              <a:pPr eaLnBrk="1" hangingPunct="1"/>
              <a:r>
                <a:rPr kumimoji="1" lang="zh-CN" altLang="en-US" sz="1475" b="1">
                  <a:solidFill>
                    <a:srgbClr val="000099"/>
                  </a:solidFill>
                  <a:latin typeface="+mn-lt"/>
                  <a:ea typeface="+mn-ea"/>
                </a:rPr>
                <a:t>交换中心</a:t>
              </a:r>
              <a:endParaRPr kumimoji="1" lang="en-US" altLang="zh-CN" sz="1475" b="1">
                <a:solidFill>
                  <a:srgbClr val="000099"/>
                </a:solidFill>
                <a:latin typeface="+mn-lt"/>
                <a:ea typeface="+mn-ea"/>
              </a:endParaRPr>
            </a:p>
          </p:txBody>
        </p:sp>
        <p:sp>
          <p:nvSpPr>
            <p:cNvPr id="661" name="Text Box 543"/>
            <p:cNvSpPr txBox="1">
              <a:spLocks noChangeArrowheads="1"/>
            </p:cNvSpPr>
            <p:nvPr/>
          </p:nvSpPr>
          <p:spPr bwMode="auto">
            <a:xfrm>
              <a:off x="4964741" y="3947986"/>
              <a:ext cx="1356411" cy="54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75" b="1" dirty="0">
                  <a:solidFill>
                    <a:srgbClr val="000099"/>
                  </a:solidFill>
                  <a:latin typeface="+mn-lt"/>
                  <a:ea typeface="+mn-ea"/>
                </a:rPr>
                <a:t>GPRS </a:t>
              </a:r>
              <a:r>
                <a:rPr kumimoji="1" lang="zh-CN" altLang="en-US" sz="1475" b="1" dirty="0">
                  <a:solidFill>
                    <a:srgbClr val="000099"/>
                  </a:solidFill>
                  <a:latin typeface="+mn-lt"/>
                  <a:ea typeface="+mn-ea"/>
                </a:rPr>
                <a:t>服务</a:t>
              </a:r>
              <a:endParaRPr kumimoji="1" lang="en-US" altLang="zh-CN" sz="1475" b="1" dirty="0">
                <a:solidFill>
                  <a:srgbClr val="000099"/>
                </a:solidFill>
                <a:latin typeface="+mn-lt"/>
                <a:ea typeface="+mn-ea"/>
              </a:endParaRPr>
            </a:p>
            <a:p>
              <a:pPr algn="ctr" eaLnBrk="1" hangingPunct="1"/>
              <a:r>
                <a:rPr kumimoji="1" lang="zh-CN" altLang="en-US" sz="1475" b="1" dirty="0">
                  <a:solidFill>
                    <a:srgbClr val="000099"/>
                  </a:solidFill>
                  <a:latin typeface="+mn-lt"/>
                  <a:ea typeface="+mn-ea"/>
                </a:rPr>
                <a:t>支持结点</a:t>
              </a:r>
              <a:endParaRPr kumimoji="1" lang="zh-CN" altLang="en-US" sz="1475" b="1" dirty="0">
                <a:solidFill>
                  <a:srgbClr val="000099"/>
                </a:solidFill>
                <a:latin typeface="+mn-lt"/>
                <a:ea typeface="+mn-ea"/>
              </a:endParaRPr>
            </a:p>
          </p:txBody>
        </p:sp>
        <p:sp>
          <p:nvSpPr>
            <p:cNvPr id="662" name="Text Box 544"/>
            <p:cNvSpPr txBox="1">
              <a:spLocks noChangeArrowheads="1"/>
            </p:cNvSpPr>
            <p:nvPr/>
          </p:nvSpPr>
          <p:spPr bwMode="auto">
            <a:xfrm>
              <a:off x="6418376" y="3947986"/>
              <a:ext cx="1241002" cy="54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475" b="1" dirty="0">
                  <a:solidFill>
                    <a:srgbClr val="000099"/>
                  </a:solidFill>
                  <a:latin typeface="+mn-lt"/>
                  <a:ea typeface="+mn-ea"/>
                </a:rPr>
                <a:t>网关 </a:t>
              </a:r>
              <a:r>
                <a:rPr kumimoji="1" lang="en-US" altLang="zh-CN" sz="1475" b="1" dirty="0">
                  <a:solidFill>
                    <a:srgbClr val="000099"/>
                  </a:solidFill>
                  <a:latin typeface="+mn-lt"/>
                  <a:ea typeface="+mn-ea"/>
                </a:rPr>
                <a:t>GPRS</a:t>
              </a:r>
              <a:endParaRPr kumimoji="1" lang="en-US" altLang="zh-CN" sz="1475" b="1" dirty="0">
                <a:solidFill>
                  <a:srgbClr val="000099"/>
                </a:solidFill>
                <a:latin typeface="+mn-lt"/>
                <a:ea typeface="+mn-ea"/>
              </a:endParaRPr>
            </a:p>
            <a:p>
              <a:pPr algn="ctr" eaLnBrk="1" hangingPunct="1"/>
              <a:r>
                <a:rPr kumimoji="1" lang="zh-CN" altLang="en-US" sz="1475" b="1" dirty="0">
                  <a:solidFill>
                    <a:srgbClr val="000099"/>
                  </a:solidFill>
                  <a:latin typeface="+mn-lt"/>
                  <a:ea typeface="+mn-ea"/>
                </a:rPr>
                <a:t>支持结点</a:t>
              </a:r>
              <a:endParaRPr kumimoji="1" lang="zh-CN" altLang="en-US" sz="1475" b="1" dirty="0">
                <a:solidFill>
                  <a:srgbClr val="000099"/>
                </a:solidFill>
                <a:latin typeface="+mn-lt"/>
                <a:ea typeface="+mn-ea"/>
              </a:endParaRPr>
            </a:p>
          </p:txBody>
        </p:sp>
        <p:sp>
          <p:nvSpPr>
            <p:cNvPr id="663" name="Text Box 546"/>
            <p:cNvSpPr txBox="1">
              <a:spLocks noChangeArrowheads="1"/>
            </p:cNvSpPr>
            <p:nvPr/>
          </p:nvSpPr>
          <p:spPr bwMode="auto">
            <a:xfrm>
              <a:off x="4852095" y="2308573"/>
              <a:ext cx="650769" cy="2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75" b="1">
                  <a:solidFill>
                    <a:srgbClr val="000099"/>
                  </a:solidFill>
                  <a:latin typeface="+mn-lt"/>
                  <a:ea typeface="+mn-ea"/>
                </a:rPr>
                <a:t>MSC</a:t>
              </a:r>
              <a:endParaRPr kumimoji="1" lang="zh-CN" altLang="en-US" sz="1475" b="1">
                <a:solidFill>
                  <a:srgbClr val="000099"/>
                </a:solidFill>
                <a:latin typeface="+mn-lt"/>
                <a:ea typeface="+mn-ea"/>
              </a:endParaRPr>
            </a:p>
          </p:txBody>
        </p:sp>
        <p:sp>
          <p:nvSpPr>
            <p:cNvPr id="664" name="Text Box 546"/>
            <p:cNvSpPr txBox="1">
              <a:spLocks noChangeArrowheads="1"/>
            </p:cNvSpPr>
            <p:nvPr/>
          </p:nvSpPr>
          <p:spPr bwMode="auto">
            <a:xfrm>
              <a:off x="5241033" y="3284885"/>
              <a:ext cx="774594" cy="2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75" b="1">
                  <a:solidFill>
                    <a:srgbClr val="000099"/>
                  </a:solidFill>
                  <a:latin typeface="+mn-lt"/>
                  <a:ea typeface="+mn-ea"/>
                </a:rPr>
                <a:t>SGSN</a:t>
              </a:r>
              <a:endParaRPr kumimoji="1" lang="zh-CN" altLang="en-US" sz="1475" b="1">
                <a:solidFill>
                  <a:srgbClr val="000099"/>
                </a:solidFill>
                <a:latin typeface="+mn-lt"/>
                <a:ea typeface="+mn-ea"/>
              </a:endParaRPr>
            </a:p>
          </p:txBody>
        </p:sp>
        <p:sp>
          <p:nvSpPr>
            <p:cNvPr id="665" name="Text Box 546"/>
            <p:cNvSpPr txBox="1">
              <a:spLocks noChangeArrowheads="1"/>
            </p:cNvSpPr>
            <p:nvPr/>
          </p:nvSpPr>
          <p:spPr bwMode="auto">
            <a:xfrm>
              <a:off x="6604695" y="3284885"/>
              <a:ext cx="797295" cy="2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75" b="1">
                  <a:solidFill>
                    <a:srgbClr val="000099"/>
                  </a:solidFill>
                  <a:latin typeface="+mn-lt"/>
                  <a:ea typeface="+mn-ea"/>
                </a:rPr>
                <a:t>GGSN</a:t>
              </a:r>
              <a:endParaRPr kumimoji="1" lang="zh-CN" altLang="en-US" sz="1475" b="1">
                <a:solidFill>
                  <a:srgbClr val="000099"/>
                </a:solidFill>
                <a:latin typeface="+mn-lt"/>
                <a:ea typeface="+mn-ea"/>
              </a:endParaRPr>
            </a:p>
          </p:txBody>
        </p:sp>
        <p:sp>
          <p:nvSpPr>
            <p:cNvPr id="666" name="Freeform 497"/>
            <p:cNvSpPr/>
            <p:nvPr/>
          </p:nvSpPr>
          <p:spPr bwMode="auto">
            <a:xfrm rot="739597">
              <a:off x="6177658" y="2421285"/>
              <a:ext cx="504825" cy="144463"/>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667" name="Freeform 498"/>
            <p:cNvSpPr/>
            <p:nvPr/>
          </p:nvSpPr>
          <p:spPr bwMode="auto">
            <a:xfrm rot="16410095" flipH="1" flipV="1">
              <a:off x="6545958" y="2068860"/>
              <a:ext cx="44450" cy="492125"/>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668" name="AutoShape 450"/>
            <p:cNvSpPr>
              <a:spLocks noChangeArrowheads="1"/>
            </p:cNvSpPr>
            <p:nvPr/>
          </p:nvSpPr>
          <p:spPr bwMode="auto">
            <a:xfrm>
              <a:off x="5745858" y="2140298"/>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ln>
          </p:spPr>
          <p:txBody>
            <a:bodyPr wrap="none" anchor="ctr"/>
            <a:lstStyle/>
            <a:p>
              <a:endParaRPr lang="zh-CN" altLang="en-US" sz="2585" b="1">
                <a:solidFill>
                  <a:srgbClr val="000099"/>
                </a:solidFill>
                <a:latin typeface="+mn-lt"/>
                <a:ea typeface="+mn-ea"/>
              </a:endParaRPr>
            </a:p>
          </p:txBody>
        </p:sp>
        <p:cxnSp>
          <p:nvCxnSpPr>
            <p:cNvPr id="669" name="直接连接符 668"/>
            <p:cNvCxnSpPr/>
            <p:nvPr/>
          </p:nvCxnSpPr>
          <p:spPr>
            <a:xfrm>
              <a:off x="4259958" y="3586510"/>
              <a:ext cx="973137" cy="7938"/>
            </a:xfrm>
            <a:prstGeom prst="line">
              <a:avLst/>
            </a:prstGeom>
            <a:ln w="3810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70" name="Text Box 546"/>
            <p:cNvSpPr txBox="1">
              <a:spLocks noChangeArrowheads="1"/>
            </p:cNvSpPr>
            <p:nvPr/>
          </p:nvSpPr>
          <p:spPr bwMode="auto">
            <a:xfrm rot="19917455">
              <a:off x="4144070" y="2827685"/>
              <a:ext cx="608118" cy="2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75" b="1" dirty="0">
                  <a:solidFill>
                    <a:srgbClr val="C00000"/>
                  </a:solidFill>
                  <a:latin typeface="+mn-lt"/>
                  <a:ea typeface="+mn-ea"/>
                </a:rPr>
                <a:t>话音</a:t>
              </a:r>
              <a:endParaRPr kumimoji="1" lang="zh-CN" altLang="en-US" sz="1475" b="1" dirty="0">
                <a:solidFill>
                  <a:srgbClr val="C00000"/>
                </a:solidFill>
                <a:latin typeface="+mn-lt"/>
                <a:ea typeface="+mn-ea"/>
              </a:endParaRPr>
            </a:p>
          </p:txBody>
        </p:sp>
        <p:cxnSp>
          <p:nvCxnSpPr>
            <p:cNvPr id="671" name="直接连接符 670"/>
            <p:cNvCxnSpPr/>
            <p:nvPr/>
          </p:nvCxnSpPr>
          <p:spPr>
            <a:xfrm flipV="1">
              <a:off x="4237733" y="2984848"/>
              <a:ext cx="504825" cy="288925"/>
            </a:xfrm>
            <a:prstGeom prst="line">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36610" y="5157192"/>
            <a:ext cx="8422338" cy="1047115"/>
          </a:xfrm>
          <a:prstGeom prst="rect">
            <a:avLst/>
          </a:prstGeom>
          <a:solidFill>
            <a:srgbClr val="66FF66"/>
          </a:solidFill>
          <a:ln>
            <a:solidFill>
              <a:srgbClr val="000066"/>
            </a:solidFill>
          </a:ln>
        </p:spPr>
        <p:txBody>
          <a:bodyPr wrap="square">
            <a:spAutoFit/>
          </a:bodyPr>
          <a:lstStyle/>
          <a:p>
            <a:r>
              <a:rPr lang="zh-CN" altLang="zh-CN" sz="2585" b="1" dirty="0">
                <a:solidFill>
                  <a:srgbClr val="000066"/>
                </a:solidFill>
                <a:latin typeface="+mn-lt"/>
                <a:ea typeface="+mn-ea"/>
              </a:rPr>
              <a:t>用一个个相互拼接的</a:t>
            </a:r>
            <a:r>
              <a:rPr lang="zh-CN" altLang="zh-CN" sz="2585" b="1" dirty="0">
                <a:solidFill>
                  <a:srgbClr val="C00000"/>
                </a:solidFill>
                <a:latin typeface="+mn-lt"/>
                <a:ea typeface="+mn-ea"/>
              </a:rPr>
              <a:t>六角形的小区</a:t>
            </a:r>
            <a:r>
              <a:rPr lang="zh-CN" altLang="zh-CN" sz="2585" b="1" dirty="0">
                <a:solidFill>
                  <a:srgbClr val="000066"/>
                </a:solidFill>
                <a:latin typeface="+mn-lt"/>
                <a:ea typeface="+mn-ea"/>
              </a:rPr>
              <a:t>就可以组成很大的蜂窝状的无线通信系统。每个基站的发射功率既要能够覆盖本小区，也不能太大以致干扰了邻近小区的通信。</a:t>
            </a:r>
            <a:endParaRPr lang="zh-CN" altLang="en-US" sz="2585" b="1" dirty="0">
              <a:solidFill>
                <a:srgbClr val="000066"/>
              </a:solidFill>
              <a:latin typeface="+mn-lt"/>
              <a:ea typeface="+mn-ea"/>
            </a:endParaRPr>
          </a:p>
        </p:txBody>
      </p:sp>
      <p:pic>
        <p:nvPicPr>
          <p:cNvPr id="48132" name="图片 520196" descr="MCj03386840000[1]">
            <a:hlinkClick r:id="rId7" action="ppaction://hlinksldjump"/>
          </p:cNvPr>
          <p:cNvPicPr>
            <a:picLocks noChangeAspect="1"/>
          </p:cNvPicPr>
          <p:nvPr/>
        </p:nvPicPr>
        <p:blipFill>
          <a:blip r:embed="rId8"/>
          <a:stretch>
            <a:fillRect/>
          </a:stretch>
        </p:blipFill>
        <p:spPr>
          <a:xfrm>
            <a:off x="8594725" y="5969000"/>
            <a:ext cx="549275" cy="889000"/>
          </a:xfrm>
          <a:prstGeom prst="rect">
            <a:avLst/>
          </a:prstGeom>
          <a:noFill/>
          <a:ln w="9525">
            <a:noFill/>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dirty="0"/>
              <a:t>9.4.2 </a:t>
            </a:r>
            <a:r>
              <a:rPr lang="zh-CN" altLang="en-US" dirty="0"/>
              <a:t>移动 </a:t>
            </a:r>
            <a:r>
              <a:rPr lang="en-US" altLang="zh-CN" dirty="0"/>
              <a:t>IP</a:t>
            </a:r>
            <a:endParaRPr lang="en-US" altLang="zh-CN" dirty="0"/>
          </a:p>
        </p:txBody>
      </p:sp>
      <p:sp>
        <p:nvSpPr>
          <p:cNvPr id="401411" name="Rectangle 3"/>
          <p:cNvSpPr>
            <a:spLocks noGrp="1" noChangeArrowheads="1"/>
          </p:cNvSpPr>
          <p:nvPr>
            <p:ph idx="1"/>
          </p:nvPr>
        </p:nvSpPr>
        <p:spPr/>
        <p:txBody>
          <a:bodyPr/>
          <a:lstStyle/>
          <a:p>
            <a:r>
              <a:rPr lang="zh-CN" altLang="zh-CN" dirty="0"/>
              <a:t>移动</a:t>
            </a:r>
            <a:r>
              <a:rPr lang="en-US" altLang="zh-CN" dirty="0"/>
              <a:t>IP(Mobile IP)</a:t>
            </a:r>
            <a:r>
              <a:rPr lang="zh-CN" altLang="zh-CN" dirty="0"/>
              <a:t>又称为</a:t>
            </a:r>
            <a:r>
              <a:rPr lang="zh-CN" altLang="zh-CN" dirty="0" smtClean="0"/>
              <a:t>移动</a:t>
            </a:r>
            <a:r>
              <a:rPr lang="en-US" altLang="zh-CN" dirty="0" smtClean="0"/>
              <a:t> IP </a:t>
            </a:r>
            <a:r>
              <a:rPr lang="zh-CN" altLang="zh-CN" dirty="0" smtClean="0"/>
              <a:t>协议</a:t>
            </a:r>
            <a:r>
              <a:rPr lang="zh-CN" altLang="en-US" dirty="0" smtClean="0"/>
              <a:t>，</a:t>
            </a:r>
            <a:r>
              <a:rPr lang="zh-CN" altLang="zh-CN" dirty="0" smtClean="0"/>
              <a:t>是</a:t>
            </a:r>
            <a:r>
              <a:rPr lang="zh-CN" altLang="zh-CN" dirty="0"/>
              <a:t>由</a:t>
            </a:r>
            <a:r>
              <a:rPr lang="en-US" altLang="zh-CN" dirty="0"/>
              <a:t>IETF</a:t>
            </a:r>
            <a:r>
              <a:rPr lang="zh-CN" altLang="zh-CN" dirty="0"/>
              <a:t>开发的一种</a:t>
            </a:r>
            <a:r>
              <a:rPr lang="zh-CN" altLang="zh-CN" dirty="0" smtClean="0"/>
              <a:t>技术</a:t>
            </a:r>
            <a:r>
              <a:rPr lang="zh-CN" altLang="en-US" dirty="0" smtClean="0"/>
              <a:t>。</a:t>
            </a:r>
            <a:r>
              <a:rPr lang="zh-CN" altLang="zh-CN" dirty="0" smtClean="0"/>
              <a:t>移动</a:t>
            </a:r>
            <a:r>
              <a:rPr lang="en-US" altLang="zh-CN" dirty="0" smtClean="0"/>
              <a:t> IP </a:t>
            </a:r>
            <a:r>
              <a:rPr lang="zh-CN" altLang="zh-CN" dirty="0" smtClean="0"/>
              <a:t>对现在流行的在移动中上网有着重要的意义。</a:t>
            </a:r>
            <a:endParaRPr lang="en-US" altLang="zh-CN" dirty="0" smtClean="0"/>
          </a:p>
          <a:p>
            <a:r>
              <a:rPr lang="zh-CN" altLang="en-US" dirty="0" smtClean="0"/>
              <a:t>这种技术允许计算机移动到外地时，仍然</a:t>
            </a:r>
            <a:r>
              <a:rPr lang="zh-CN" altLang="en-US" dirty="0" smtClean="0">
                <a:solidFill>
                  <a:srgbClr val="FF0000"/>
                </a:solidFill>
              </a:rPr>
              <a:t>保留</a:t>
            </a:r>
            <a:r>
              <a:rPr lang="zh-CN" altLang="en-US" dirty="0" smtClean="0"/>
              <a:t>其原来的 </a:t>
            </a:r>
            <a:r>
              <a:rPr lang="en-US" altLang="zh-CN" dirty="0" smtClean="0"/>
              <a:t>IP </a:t>
            </a:r>
            <a:r>
              <a:rPr lang="zh-CN" altLang="en-US" dirty="0" smtClean="0"/>
              <a:t>地址。</a:t>
            </a:r>
            <a:endParaRPr lang="zh-CN" altLang="en-US" dirty="0" smtClean="0"/>
          </a:p>
          <a:p>
            <a:r>
              <a:rPr lang="zh-CN" altLang="en-US" dirty="0" smtClean="0">
                <a:solidFill>
                  <a:srgbClr val="FF0000"/>
                </a:solidFill>
              </a:rPr>
              <a:t>移动 </a:t>
            </a:r>
            <a:r>
              <a:rPr lang="en-US" altLang="zh-CN" dirty="0">
                <a:solidFill>
                  <a:srgbClr val="FF0000"/>
                </a:solidFill>
              </a:rPr>
              <a:t>IP </a:t>
            </a:r>
            <a:r>
              <a:rPr lang="zh-CN" altLang="en-US" dirty="0">
                <a:solidFill>
                  <a:srgbClr val="FF0000"/>
                </a:solidFill>
              </a:rPr>
              <a:t>要解决的</a:t>
            </a:r>
            <a:r>
              <a:rPr lang="zh-CN" altLang="en-US" dirty="0" smtClean="0">
                <a:solidFill>
                  <a:srgbClr val="FF0000"/>
                </a:solidFill>
              </a:rPr>
              <a:t>问题：</a:t>
            </a:r>
            <a:r>
              <a:rPr lang="zh-CN" altLang="en-US" dirty="0" smtClean="0"/>
              <a:t>使</a:t>
            </a:r>
            <a:r>
              <a:rPr lang="zh-CN" altLang="en-US" dirty="0"/>
              <a:t>用户的移动性对上层的网络应用是</a:t>
            </a:r>
            <a:r>
              <a:rPr lang="zh-CN" altLang="en-US" dirty="0">
                <a:solidFill>
                  <a:srgbClr val="0000FF"/>
                </a:solidFill>
              </a:rPr>
              <a:t>透明</a:t>
            </a:r>
            <a:r>
              <a:rPr lang="zh-CN" altLang="en-US" dirty="0"/>
              <a:t>的。  </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Grp="1" noChangeArrowheads="1"/>
          </p:cNvSpPr>
          <p:nvPr>
            <p:ph type="title"/>
          </p:nvPr>
        </p:nvSpPr>
        <p:spPr/>
        <p:txBody>
          <a:bodyPr/>
          <a:lstStyle/>
          <a:p>
            <a:pPr algn="ctr"/>
            <a:r>
              <a:rPr lang="zh-CN" altLang="en-US" dirty="0"/>
              <a:t>移动 </a:t>
            </a:r>
            <a:r>
              <a:rPr lang="en-US" altLang="zh-CN" dirty="0"/>
              <a:t>IP </a:t>
            </a:r>
            <a:r>
              <a:rPr lang="zh-CN" altLang="en-US" dirty="0" smtClean="0"/>
              <a:t>使用的</a:t>
            </a:r>
            <a:r>
              <a:rPr lang="zh-CN" altLang="en-US" dirty="0"/>
              <a:t>基本概念 </a:t>
            </a:r>
            <a:endParaRPr lang="zh-CN" altLang="en-US" dirty="0"/>
          </a:p>
        </p:txBody>
      </p:sp>
      <p:sp>
        <p:nvSpPr>
          <p:cNvPr id="402437" name="Line 5"/>
          <p:cNvSpPr>
            <a:spLocks noChangeShapeType="1"/>
          </p:cNvSpPr>
          <p:nvPr/>
        </p:nvSpPr>
        <p:spPr bwMode="auto">
          <a:xfrm>
            <a:off x="1698419" y="3075188"/>
            <a:ext cx="4602163" cy="190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2532" name="Group 100"/>
          <p:cNvGrpSpPr/>
          <p:nvPr/>
        </p:nvGrpSpPr>
        <p:grpSpPr bwMode="auto">
          <a:xfrm>
            <a:off x="7159420" y="3977864"/>
            <a:ext cx="671513" cy="457200"/>
            <a:chOff x="762" y="2391"/>
            <a:chExt cx="423" cy="312"/>
          </a:xfrm>
        </p:grpSpPr>
        <p:grpSp>
          <p:nvGrpSpPr>
            <p:cNvPr id="402533" name="Group 101"/>
            <p:cNvGrpSpPr/>
            <p:nvPr/>
          </p:nvGrpSpPr>
          <p:grpSpPr bwMode="auto">
            <a:xfrm>
              <a:off x="867" y="2432"/>
              <a:ext cx="318" cy="271"/>
              <a:chOff x="657" y="1570"/>
              <a:chExt cx="318" cy="311"/>
            </a:xfrm>
          </p:grpSpPr>
          <p:sp>
            <p:nvSpPr>
              <p:cNvPr id="402534" name="Line 102"/>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402535" name="Picture 103"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36" name="Group 104"/>
            <p:cNvGrpSpPr/>
            <p:nvPr/>
          </p:nvGrpSpPr>
          <p:grpSpPr bwMode="auto">
            <a:xfrm>
              <a:off x="762" y="2391"/>
              <a:ext cx="306" cy="90"/>
              <a:chOff x="748" y="2251"/>
              <a:chExt cx="306" cy="90"/>
            </a:xfrm>
          </p:grpSpPr>
          <p:sp>
            <p:nvSpPr>
              <p:cNvPr id="402537"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38"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39"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40"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41"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42"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02545" name="Text Box 113"/>
          <p:cNvSpPr txBox="1">
            <a:spLocks noChangeArrowheads="1"/>
          </p:cNvSpPr>
          <p:nvPr/>
        </p:nvSpPr>
        <p:spPr bwMode="auto">
          <a:xfrm>
            <a:off x="6293756" y="4256108"/>
            <a:ext cx="1126490"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45" b="1" dirty="0">
                <a:solidFill>
                  <a:srgbClr val="000099"/>
                </a:solidFill>
                <a:latin typeface="+mn-lt"/>
                <a:ea typeface="+mn-ea"/>
              </a:rPr>
              <a:t>通信者 </a:t>
            </a:r>
            <a:r>
              <a:rPr kumimoji="1" lang="en-US" altLang="zh-CN" sz="1845" b="1" dirty="0">
                <a:solidFill>
                  <a:srgbClr val="000099"/>
                </a:solidFill>
                <a:latin typeface="+mn-lt"/>
                <a:ea typeface="+mn-ea"/>
              </a:rPr>
              <a:t>B</a:t>
            </a:r>
            <a:endParaRPr kumimoji="1" lang="en-US" altLang="zh-CN" sz="1845" b="1" dirty="0">
              <a:solidFill>
                <a:srgbClr val="000099"/>
              </a:solidFill>
              <a:latin typeface="+mn-lt"/>
              <a:ea typeface="+mn-ea"/>
            </a:endParaRPr>
          </a:p>
        </p:txBody>
      </p:sp>
      <p:sp>
        <p:nvSpPr>
          <p:cNvPr id="402575" name="Text Box 143"/>
          <p:cNvSpPr txBox="1">
            <a:spLocks noChangeArrowheads="1"/>
          </p:cNvSpPr>
          <p:nvPr/>
        </p:nvSpPr>
        <p:spPr bwMode="auto">
          <a:xfrm flipH="1">
            <a:off x="8203115" y="3239311"/>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dirty="0">
                <a:solidFill>
                  <a:srgbClr val="000099"/>
                </a:solidFill>
                <a:latin typeface="+mn-lt"/>
                <a:ea typeface="+mn-ea"/>
                <a:sym typeface="Wingdings" panose="05000000000000000000" pitchFamily="2" charset="2"/>
              </a:rPr>
              <a:t></a:t>
            </a:r>
            <a:endParaRPr kumimoji="1" lang="en-US" altLang="zh-CN" sz="2585" b="1" dirty="0">
              <a:solidFill>
                <a:srgbClr val="000099"/>
              </a:solidFill>
              <a:latin typeface="+mn-lt"/>
              <a:ea typeface="+mn-ea"/>
              <a:sym typeface="Wingdings" panose="05000000000000000000" pitchFamily="2" charset="2"/>
            </a:endParaRPr>
          </a:p>
        </p:txBody>
      </p:sp>
      <p:sp>
        <p:nvSpPr>
          <p:cNvPr id="402578" name="Text Box 146"/>
          <p:cNvSpPr txBox="1">
            <a:spLocks noChangeArrowheads="1"/>
          </p:cNvSpPr>
          <p:nvPr/>
        </p:nvSpPr>
        <p:spPr bwMode="auto">
          <a:xfrm flipH="1">
            <a:off x="5303158" y="3438648"/>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dirty="0">
                <a:solidFill>
                  <a:srgbClr val="000099"/>
                </a:solidFill>
                <a:latin typeface="+mn-lt"/>
                <a:ea typeface="+mn-ea"/>
                <a:sym typeface="Wingdings" panose="05000000000000000000" pitchFamily="2" charset="2"/>
              </a:rPr>
              <a:t></a:t>
            </a:r>
            <a:endParaRPr kumimoji="1" lang="en-US" altLang="zh-CN" sz="2585" b="1" dirty="0">
              <a:solidFill>
                <a:srgbClr val="000099"/>
              </a:solidFill>
              <a:latin typeface="+mn-lt"/>
              <a:ea typeface="+mn-ea"/>
              <a:sym typeface="Wingdings" panose="05000000000000000000" pitchFamily="2" charset="2"/>
            </a:endParaRPr>
          </a:p>
        </p:txBody>
      </p:sp>
      <p:grpSp>
        <p:nvGrpSpPr>
          <p:cNvPr id="3" name="组合 2"/>
          <p:cNvGrpSpPr/>
          <p:nvPr/>
        </p:nvGrpSpPr>
        <p:grpSpPr>
          <a:xfrm>
            <a:off x="3042896" y="2037926"/>
            <a:ext cx="2528043" cy="2005880"/>
            <a:chOff x="2607056" y="4919666"/>
            <a:chExt cx="2345944" cy="1677686"/>
          </a:xfrm>
        </p:grpSpPr>
        <p:sp>
          <p:nvSpPr>
            <p:cNvPr id="2"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ln>
            <a:effectLst>
              <a:outerShdw dist="107763" dir="2700000" algn="ctr" rotWithShape="0">
                <a:srgbClr val="808080"/>
              </a:outerShdw>
            </a:effectLst>
          </p:spPr>
          <p:txBody>
            <a:bodyPr vert="horz" wrap="square" lIns="84406" tIns="42203" rIns="84406" bIns="42203" numCol="1" anchor="t" anchorCtr="0" compatLnSpc="1"/>
            <a:lstStyle/>
            <a:p>
              <a:endParaRPr lang="zh-CN" altLang="en-US" sz="2585">
                <a:solidFill>
                  <a:srgbClr val="000099"/>
                </a:solidFill>
              </a:endParaRPr>
            </a:p>
          </p:txBody>
        </p:sp>
        <p:sp>
          <p:nvSpPr>
            <p:cNvPr id="402525" name="Text Box 93"/>
            <p:cNvSpPr txBox="1">
              <a:spLocks noChangeArrowheads="1"/>
            </p:cNvSpPr>
            <p:nvPr/>
          </p:nvSpPr>
          <p:spPr bwMode="auto">
            <a:xfrm>
              <a:off x="3296816" y="5516564"/>
              <a:ext cx="827321" cy="26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dirty="0">
                  <a:solidFill>
                    <a:srgbClr val="000099"/>
                  </a:solidFill>
                  <a:latin typeface="+mn-lt"/>
                  <a:ea typeface="+mn-ea"/>
                </a:rPr>
                <a:t>广域网</a:t>
              </a:r>
              <a:endParaRPr kumimoji="1" lang="zh-CN" altLang="en-US" sz="1845" b="1" dirty="0">
                <a:solidFill>
                  <a:srgbClr val="000099"/>
                </a:solidFill>
                <a:latin typeface="+mn-lt"/>
                <a:ea typeface="+mn-ea"/>
              </a:endParaRPr>
            </a:p>
          </p:txBody>
        </p:sp>
      </p:grpSp>
      <p:sp>
        <p:nvSpPr>
          <p:cNvPr id="5" name="Cloud"/>
          <p:cNvSpPr>
            <a:spLocks noChangeAspect="1" noEditPoints="1" noChangeArrowheads="1"/>
          </p:cNvSpPr>
          <p:nvPr/>
        </p:nvSpPr>
        <p:spPr bwMode="auto">
          <a:xfrm>
            <a:off x="317989" y="1830002"/>
            <a:ext cx="2400401" cy="16086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ln>
          <a:effectLst>
            <a:outerShdw dist="107763" dir="2700000" algn="ctr" rotWithShape="0">
              <a:srgbClr val="808080"/>
            </a:outerShdw>
          </a:effectLst>
        </p:spPr>
        <p:txBody>
          <a:bodyPr vert="horz" wrap="square" lIns="84406" tIns="42203" rIns="84406" bIns="42203" numCol="1" anchor="t" anchorCtr="0" compatLnSpc="1"/>
          <a:lstStyle/>
          <a:p>
            <a:endParaRPr lang="zh-CN" altLang="en-US" sz="2585">
              <a:solidFill>
                <a:srgbClr val="000099"/>
              </a:solidFill>
            </a:endParaRPr>
          </a:p>
        </p:txBody>
      </p:sp>
      <p:sp>
        <p:nvSpPr>
          <p:cNvPr id="402523" name="Text Box 91"/>
          <p:cNvSpPr txBox="1">
            <a:spLocks noChangeArrowheads="1"/>
          </p:cNvSpPr>
          <p:nvPr/>
        </p:nvSpPr>
        <p:spPr bwMode="auto">
          <a:xfrm>
            <a:off x="185051" y="2128549"/>
            <a:ext cx="1126490"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dirty="0">
                <a:solidFill>
                  <a:srgbClr val="000099"/>
                </a:solidFill>
                <a:latin typeface="+mn-lt"/>
                <a:ea typeface="+mn-ea"/>
              </a:rPr>
              <a:t>移动站 </a:t>
            </a:r>
            <a:r>
              <a:rPr kumimoji="1" lang="en-US" altLang="zh-CN" sz="1845" b="1" dirty="0">
                <a:solidFill>
                  <a:srgbClr val="000099"/>
                </a:solidFill>
                <a:latin typeface="+mn-lt"/>
                <a:ea typeface="+mn-ea"/>
              </a:rPr>
              <a:t>A</a:t>
            </a:r>
            <a:endParaRPr kumimoji="1" lang="en-US" altLang="zh-CN" sz="1845" b="1" dirty="0">
              <a:solidFill>
                <a:srgbClr val="000099"/>
              </a:solidFill>
              <a:latin typeface="+mn-lt"/>
              <a:ea typeface="+mn-ea"/>
            </a:endParaRPr>
          </a:p>
        </p:txBody>
      </p:sp>
      <p:sp>
        <p:nvSpPr>
          <p:cNvPr id="402526" name="Line 94"/>
          <p:cNvSpPr>
            <a:spLocks noChangeShapeType="1"/>
          </p:cNvSpPr>
          <p:nvPr/>
        </p:nvSpPr>
        <p:spPr bwMode="auto">
          <a:xfrm>
            <a:off x="1463469" y="2301464"/>
            <a:ext cx="6350" cy="33850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28" name="Text Box 96"/>
          <p:cNvSpPr txBox="1">
            <a:spLocks noChangeArrowheads="1"/>
          </p:cNvSpPr>
          <p:nvPr/>
        </p:nvSpPr>
        <p:spPr bwMode="auto">
          <a:xfrm>
            <a:off x="517396" y="1444580"/>
            <a:ext cx="232156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dirty="0">
                <a:solidFill>
                  <a:srgbClr val="000099"/>
                </a:solidFill>
                <a:latin typeface="+mn-lt"/>
                <a:ea typeface="+mn-ea"/>
              </a:rPr>
              <a:t>归属网络  </a:t>
            </a:r>
            <a:r>
              <a:rPr kumimoji="1" lang="en-US" altLang="zh-CN" sz="1660" b="1" dirty="0">
                <a:solidFill>
                  <a:srgbClr val="000099"/>
                </a:solidFill>
                <a:latin typeface="+mn-lt"/>
                <a:ea typeface="+mn-ea"/>
              </a:rPr>
              <a:t>131.8.0.0/16</a:t>
            </a:r>
            <a:endParaRPr kumimoji="1" lang="en-US" altLang="zh-CN" sz="1660" b="1" dirty="0">
              <a:solidFill>
                <a:srgbClr val="000099"/>
              </a:solidFill>
              <a:latin typeface="+mn-lt"/>
              <a:ea typeface="+mn-ea"/>
            </a:endParaRPr>
          </a:p>
        </p:txBody>
      </p:sp>
      <p:sp>
        <p:nvSpPr>
          <p:cNvPr id="402531" name="Text Box 99"/>
          <p:cNvSpPr txBox="1">
            <a:spLocks noChangeArrowheads="1"/>
          </p:cNvSpPr>
          <p:nvPr/>
        </p:nvSpPr>
        <p:spPr bwMode="auto">
          <a:xfrm>
            <a:off x="485745" y="2773959"/>
            <a:ext cx="103124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dirty="0">
                <a:solidFill>
                  <a:srgbClr val="C00000"/>
                </a:solidFill>
                <a:latin typeface="+mn-lt"/>
                <a:ea typeface="+mn-ea"/>
              </a:rPr>
              <a:t>归属代理</a:t>
            </a:r>
            <a:endParaRPr kumimoji="1" lang="zh-CN" altLang="en-US" sz="1660" b="1" dirty="0">
              <a:solidFill>
                <a:srgbClr val="C00000"/>
              </a:solidFill>
              <a:latin typeface="+mn-lt"/>
              <a:ea typeface="+mn-ea"/>
            </a:endParaRPr>
          </a:p>
        </p:txBody>
      </p:sp>
      <p:sp>
        <p:nvSpPr>
          <p:cNvPr id="402548" name="Line 116"/>
          <p:cNvSpPr>
            <a:spLocks noChangeShapeType="1"/>
          </p:cNvSpPr>
          <p:nvPr/>
        </p:nvSpPr>
        <p:spPr bwMode="auto">
          <a:xfrm rot="16200000" flipV="1">
            <a:off x="1542845" y="1847805"/>
            <a:ext cx="0" cy="1584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2549" name="Group 117"/>
          <p:cNvGrpSpPr/>
          <p:nvPr/>
        </p:nvGrpSpPr>
        <p:grpSpPr bwMode="auto">
          <a:xfrm>
            <a:off x="1109457" y="2042091"/>
            <a:ext cx="671512" cy="457200"/>
            <a:chOff x="762" y="2391"/>
            <a:chExt cx="423" cy="312"/>
          </a:xfrm>
        </p:grpSpPr>
        <p:grpSp>
          <p:nvGrpSpPr>
            <p:cNvPr id="402550" name="Group 118"/>
            <p:cNvGrpSpPr/>
            <p:nvPr/>
          </p:nvGrpSpPr>
          <p:grpSpPr bwMode="auto">
            <a:xfrm>
              <a:off x="867" y="2432"/>
              <a:ext cx="318" cy="271"/>
              <a:chOff x="657" y="1570"/>
              <a:chExt cx="318" cy="311"/>
            </a:xfrm>
          </p:grpSpPr>
          <p:sp>
            <p:nvSpPr>
              <p:cNvPr id="402551" name="Line 119"/>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402552" name="Picture 120"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53" name="Group 121"/>
            <p:cNvGrpSpPr/>
            <p:nvPr/>
          </p:nvGrpSpPr>
          <p:grpSpPr bwMode="auto">
            <a:xfrm>
              <a:off x="762" y="2391"/>
              <a:ext cx="306" cy="90"/>
              <a:chOff x="748" y="2251"/>
              <a:chExt cx="306" cy="90"/>
            </a:xfrm>
          </p:grpSpPr>
          <p:sp>
            <p:nvSpPr>
              <p:cNvPr id="402554" name="AutoShape 12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55" name="AutoShape 12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56" name="AutoShape 12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57" name="AutoShape 12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58" name="AutoShape 12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59" name="AutoShape 12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02560" name="Line 128"/>
          <p:cNvSpPr>
            <a:spLocks noChangeShapeType="1"/>
          </p:cNvSpPr>
          <p:nvPr/>
        </p:nvSpPr>
        <p:spPr bwMode="auto">
          <a:xfrm>
            <a:off x="1758744" y="2639969"/>
            <a:ext cx="6350" cy="33850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pic>
        <p:nvPicPr>
          <p:cNvPr id="402561" name="Picture 1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9820" y="2972610"/>
            <a:ext cx="600075" cy="25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2576" name="Text Box 144"/>
          <p:cNvSpPr txBox="1">
            <a:spLocks noChangeArrowheads="1"/>
          </p:cNvSpPr>
          <p:nvPr/>
        </p:nvSpPr>
        <p:spPr bwMode="auto">
          <a:xfrm flipH="1">
            <a:off x="2335007" y="2375145"/>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dirty="0">
                <a:solidFill>
                  <a:srgbClr val="000099"/>
                </a:solidFill>
                <a:latin typeface="+mn-lt"/>
                <a:ea typeface="+mn-ea"/>
                <a:sym typeface="Wingdings" panose="05000000000000000000" pitchFamily="2" charset="2"/>
              </a:rPr>
              <a:t></a:t>
            </a:r>
            <a:endParaRPr kumimoji="1" lang="en-US" altLang="zh-CN" sz="2585" b="1" dirty="0">
              <a:solidFill>
                <a:srgbClr val="000099"/>
              </a:solidFill>
              <a:latin typeface="+mn-lt"/>
              <a:ea typeface="+mn-ea"/>
              <a:sym typeface="Wingdings" panose="05000000000000000000" pitchFamily="2" charset="2"/>
            </a:endParaRPr>
          </a:p>
        </p:txBody>
      </p:sp>
      <p:sp>
        <p:nvSpPr>
          <p:cNvPr id="402579" name="Text Box 147"/>
          <p:cNvSpPr txBox="1">
            <a:spLocks noChangeArrowheads="1"/>
          </p:cNvSpPr>
          <p:nvPr/>
        </p:nvSpPr>
        <p:spPr bwMode="auto">
          <a:xfrm>
            <a:off x="1542844" y="2040626"/>
            <a:ext cx="20904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dirty="0">
                <a:solidFill>
                  <a:srgbClr val="000099"/>
                </a:solidFill>
                <a:latin typeface="+mn-lt"/>
                <a:ea typeface="+mn-ea"/>
              </a:rPr>
              <a:t>永久地址  </a:t>
            </a:r>
            <a:r>
              <a:rPr kumimoji="1" lang="en-US" altLang="zh-CN" sz="1475" b="1" dirty="0">
                <a:solidFill>
                  <a:srgbClr val="000099"/>
                </a:solidFill>
                <a:latin typeface="+mn-lt"/>
                <a:ea typeface="+mn-ea"/>
              </a:rPr>
              <a:t>131.8.6.7/16</a:t>
            </a:r>
            <a:endParaRPr kumimoji="1" lang="en-US" altLang="zh-CN" sz="1475" b="1" dirty="0">
              <a:solidFill>
                <a:srgbClr val="000099"/>
              </a:solidFill>
              <a:latin typeface="+mn-lt"/>
              <a:ea typeface="+mn-ea"/>
            </a:endParaRPr>
          </a:p>
        </p:txBody>
      </p:sp>
      <p:sp>
        <p:nvSpPr>
          <p:cNvPr id="155" name="Cloud"/>
          <p:cNvSpPr>
            <a:spLocks noChangeAspect="1" noEditPoints="1" noChangeArrowheads="1"/>
          </p:cNvSpPr>
          <p:nvPr/>
        </p:nvSpPr>
        <p:spPr bwMode="auto">
          <a:xfrm>
            <a:off x="5901378" y="1843394"/>
            <a:ext cx="2400401" cy="16086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ln>
          <a:effectLst>
            <a:outerShdw dist="107763" dir="2700000" algn="ctr" rotWithShape="0">
              <a:srgbClr val="808080"/>
            </a:outerShdw>
          </a:effectLst>
        </p:spPr>
        <p:txBody>
          <a:bodyPr vert="horz" wrap="square" lIns="84406" tIns="42203" rIns="84406" bIns="42203" numCol="1" anchor="t" anchorCtr="0" compatLnSpc="1"/>
          <a:lstStyle/>
          <a:p>
            <a:endParaRPr lang="zh-CN" altLang="en-US" sz="2585">
              <a:solidFill>
                <a:srgbClr val="000099"/>
              </a:solidFill>
            </a:endParaRPr>
          </a:p>
        </p:txBody>
      </p:sp>
      <p:grpSp>
        <p:nvGrpSpPr>
          <p:cNvPr id="6" name="组合 5"/>
          <p:cNvGrpSpPr/>
          <p:nvPr/>
        </p:nvGrpSpPr>
        <p:grpSpPr>
          <a:xfrm>
            <a:off x="5701972" y="1511049"/>
            <a:ext cx="3414518" cy="2014890"/>
            <a:chOff x="6105128" y="2348880"/>
            <a:chExt cx="3699061" cy="2182797"/>
          </a:xfrm>
        </p:grpSpPr>
        <p:sp>
          <p:nvSpPr>
            <p:cNvPr id="402522" name="Line 90"/>
            <p:cNvSpPr>
              <a:spLocks noChangeShapeType="1"/>
            </p:cNvSpPr>
            <p:nvPr/>
          </p:nvSpPr>
          <p:spPr bwMode="auto">
            <a:xfrm flipH="1">
              <a:off x="7450138" y="3213101"/>
              <a:ext cx="0" cy="3587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pic>
          <p:nvPicPr>
            <p:cNvPr id="402527" name="Picture 9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8775" y="393223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2529" name="Text Box 97"/>
            <p:cNvSpPr txBox="1">
              <a:spLocks noChangeArrowheads="1"/>
            </p:cNvSpPr>
            <p:nvPr/>
          </p:nvSpPr>
          <p:spPr bwMode="auto">
            <a:xfrm>
              <a:off x="6500854" y="2348880"/>
              <a:ext cx="2260494"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dirty="0">
                  <a:solidFill>
                    <a:srgbClr val="000099"/>
                  </a:solidFill>
                  <a:latin typeface="+mn-lt"/>
                  <a:ea typeface="+mn-ea"/>
                </a:rPr>
                <a:t>被访网络  </a:t>
              </a:r>
              <a:r>
                <a:rPr kumimoji="1" lang="en-US" altLang="zh-CN" sz="1660" b="1" dirty="0">
                  <a:solidFill>
                    <a:srgbClr val="000099"/>
                  </a:solidFill>
                  <a:latin typeface="+mn-lt"/>
                  <a:ea typeface="+mn-ea"/>
                </a:rPr>
                <a:t>15.0.0.0/8</a:t>
              </a:r>
              <a:endParaRPr kumimoji="1" lang="en-US" altLang="zh-CN" sz="1660" b="1" dirty="0">
                <a:solidFill>
                  <a:srgbClr val="000099"/>
                </a:solidFill>
                <a:latin typeface="+mn-lt"/>
                <a:ea typeface="+mn-ea"/>
              </a:endParaRPr>
            </a:p>
          </p:txBody>
        </p:sp>
        <p:sp>
          <p:nvSpPr>
            <p:cNvPr id="402530" name="Text Box 98"/>
            <p:cNvSpPr txBox="1">
              <a:spLocks noChangeArrowheads="1"/>
            </p:cNvSpPr>
            <p:nvPr/>
          </p:nvSpPr>
          <p:spPr bwMode="auto">
            <a:xfrm>
              <a:off x="6105128" y="4211796"/>
              <a:ext cx="1117177"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0" b="1" dirty="0">
                  <a:solidFill>
                    <a:srgbClr val="C00000"/>
                  </a:solidFill>
                  <a:latin typeface="+mn-lt"/>
                  <a:ea typeface="+mn-ea"/>
                </a:rPr>
                <a:t>外地代理</a:t>
              </a:r>
              <a:endParaRPr kumimoji="1" lang="zh-CN" altLang="en-US" sz="1660" b="1" dirty="0">
                <a:solidFill>
                  <a:srgbClr val="C00000"/>
                </a:solidFill>
                <a:latin typeface="+mn-lt"/>
                <a:ea typeface="+mn-ea"/>
              </a:endParaRPr>
            </a:p>
          </p:txBody>
        </p:sp>
        <p:sp>
          <p:nvSpPr>
            <p:cNvPr id="402544" name="Line 112"/>
            <p:cNvSpPr>
              <a:spLocks noChangeShapeType="1"/>
            </p:cNvSpPr>
            <p:nvPr/>
          </p:nvSpPr>
          <p:spPr bwMode="auto">
            <a:xfrm flipV="1">
              <a:off x="6825854" y="3355975"/>
              <a:ext cx="545173" cy="649288"/>
            </a:xfrm>
            <a:prstGeom prst="line">
              <a:avLst/>
            </a:prstGeom>
            <a:noFill/>
            <a:ln w="762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2562" name="Line 130"/>
            <p:cNvSpPr>
              <a:spLocks noChangeShapeType="1"/>
            </p:cNvSpPr>
            <p:nvPr/>
          </p:nvSpPr>
          <p:spPr bwMode="auto">
            <a:xfrm rot="16200000" flipV="1">
              <a:off x="7372747" y="2713699"/>
              <a:ext cx="0" cy="171635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2563" name="Group 131"/>
            <p:cNvGrpSpPr/>
            <p:nvPr/>
          </p:nvGrpSpPr>
          <p:grpSpPr bwMode="auto">
            <a:xfrm>
              <a:off x="7113059" y="2933700"/>
              <a:ext cx="727472" cy="495300"/>
              <a:chOff x="762" y="2391"/>
              <a:chExt cx="423" cy="312"/>
            </a:xfrm>
          </p:grpSpPr>
          <p:grpSp>
            <p:nvGrpSpPr>
              <p:cNvPr id="402564" name="Group 132"/>
              <p:cNvGrpSpPr/>
              <p:nvPr/>
            </p:nvGrpSpPr>
            <p:grpSpPr bwMode="auto">
              <a:xfrm>
                <a:off x="867" y="2432"/>
                <a:ext cx="318" cy="271"/>
                <a:chOff x="657" y="1570"/>
                <a:chExt cx="318" cy="311"/>
              </a:xfrm>
            </p:grpSpPr>
            <p:sp>
              <p:nvSpPr>
                <p:cNvPr id="402565" name="Line 133"/>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402566" name="Picture 134" descr="laptop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67" name="Group 135"/>
              <p:cNvGrpSpPr/>
              <p:nvPr/>
            </p:nvGrpSpPr>
            <p:grpSpPr bwMode="auto">
              <a:xfrm>
                <a:off x="762" y="2391"/>
                <a:ext cx="306" cy="90"/>
                <a:chOff x="748" y="2251"/>
                <a:chExt cx="306" cy="90"/>
              </a:xfrm>
            </p:grpSpPr>
            <p:sp>
              <p:nvSpPr>
                <p:cNvPr id="402568" name="AutoShape 1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69" name="AutoShape 1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70" name="AutoShape 1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71" name="AutoShape 1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72" name="AutoShape 1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73" name="AutoShape 1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02574" name="Line 142"/>
            <p:cNvSpPr>
              <a:spLocks noChangeShapeType="1"/>
            </p:cNvSpPr>
            <p:nvPr/>
          </p:nvSpPr>
          <p:spPr bwMode="auto">
            <a:xfrm flipH="1">
              <a:off x="6825854" y="3571876"/>
              <a:ext cx="0" cy="3587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2577" name="Text Box 145"/>
            <p:cNvSpPr txBox="1">
              <a:spLocks noChangeArrowheads="1"/>
            </p:cNvSpPr>
            <p:nvPr/>
          </p:nvSpPr>
          <p:spPr bwMode="auto">
            <a:xfrm flipH="1">
              <a:off x="6980635" y="3644901"/>
              <a:ext cx="516625" cy="443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2580" name="Text Box 148"/>
            <p:cNvSpPr txBox="1">
              <a:spLocks noChangeArrowheads="1"/>
            </p:cNvSpPr>
            <p:nvPr/>
          </p:nvSpPr>
          <p:spPr bwMode="auto">
            <a:xfrm>
              <a:off x="6825854" y="2922588"/>
              <a:ext cx="345334" cy="29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A</a:t>
              </a:r>
              <a:endParaRPr kumimoji="1" lang="en-US" altLang="zh-CN" sz="1475" b="1">
                <a:solidFill>
                  <a:srgbClr val="000099"/>
                </a:solidFill>
                <a:latin typeface="+mn-lt"/>
                <a:ea typeface="+mn-ea"/>
              </a:endParaRPr>
            </a:p>
          </p:txBody>
        </p:sp>
        <p:sp>
          <p:nvSpPr>
            <p:cNvPr id="402581" name="Text Box 149"/>
            <p:cNvSpPr txBox="1">
              <a:spLocks noChangeArrowheads="1"/>
            </p:cNvSpPr>
            <p:nvPr/>
          </p:nvSpPr>
          <p:spPr bwMode="auto">
            <a:xfrm>
              <a:off x="7539567" y="2996952"/>
              <a:ext cx="2264622" cy="29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dirty="0">
                  <a:solidFill>
                    <a:srgbClr val="000099"/>
                  </a:solidFill>
                  <a:latin typeface="+mn-lt"/>
                  <a:ea typeface="+mn-ea"/>
                </a:rPr>
                <a:t>永久地址  </a:t>
              </a:r>
              <a:r>
                <a:rPr kumimoji="1" lang="en-US" altLang="zh-CN" sz="1475" b="1" dirty="0">
                  <a:solidFill>
                    <a:srgbClr val="000099"/>
                  </a:solidFill>
                  <a:latin typeface="+mn-lt"/>
                  <a:ea typeface="+mn-ea"/>
                </a:rPr>
                <a:t>131.8.6.7/16</a:t>
              </a:r>
              <a:endParaRPr kumimoji="1" lang="en-US" altLang="zh-CN" sz="1475" b="1" dirty="0">
                <a:solidFill>
                  <a:srgbClr val="000099"/>
                </a:solidFill>
                <a:latin typeface="+mn-lt"/>
                <a:ea typeface="+mn-ea"/>
              </a:endParaRPr>
            </a:p>
          </p:txBody>
        </p:sp>
        <p:sp>
          <p:nvSpPr>
            <p:cNvPr id="402582" name="AutoShape 150"/>
            <p:cNvSpPr>
              <a:spLocks noChangeArrowheads="1"/>
            </p:cNvSpPr>
            <p:nvPr/>
          </p:nvSpPr>
          <p:spPr bwMode="auto">
            <a:xfrm>
              <a:off x="7376839" y="4004295"/>
              <a:ext cx="1248569" cy="504825"/>
            </a:xfrm>
            <a:prstGeom prst="wedgeRoundRectCallout">
              <a:avLst>
                <a:gd name="adj1" fmla="val -76443"/>
                <a:gd name="adj2" fmla="val -40800"/>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85000"/>
                </a:lnSpc>
              </a:pPr>
              <a:r>
                <a:rPr kumimoji="1" lang="zh-CN" altLang="en-US" sz="1475" b="1" dirty="0">
                  <a:solidFill>
                    <a:srgbClr val="000099"/>
                  </a:solidFill>
                  <a:latin typeface="+mn-lt"/>
                  <a:ea typeface="+mn-ea"/>
                </a:rPr>
                <a:t>转交地址 </a:t>
              </a:r>
              <a:r>
                <a:rPr kumimoji="1" lang="en-US" altLang="zh-CN" sz="1475" b="1" dirty="0">
                  <a:solidFill>
                    <a:srgbClr val="000099"/>
                  </a:solidFill>
                  <a:latin typeface="+mn-lt"/>
                  <a:ea typeface="+mn-ea"/>
                </a:rPr>
                <a:t>15.5.6.7/8</a:t>
              </a:r>
              <a:endParaRPr kumimoji="1" lang="en-US" altLang="zh-CN" sz="1475" b="1" dirty="0">
                <a:solidFill>
                  <a:srgbClr val="000099"/>
                </a:solidFill>
                <a:latin typeface="+mn-lt"/>
                <a:ea typeface="+mn-ea"/>
              </a:endParaRPr>
            </a:p>
          </p:txBody>
        </p:sp>
      </p:grpSp>
      <p:sp>
        <p:nvSpPr>
          <p:cNvPr id="402546" name="Freeform 114"/>
          <p:cNvSpPr/>
          <p:nvPr/>
        </p:nvSpPr>
        <p:spPr bwMode="auto">
          <a:xfrm>
            <a:off x="1974644" y="2508083"/>
            <a:ext cx="4103688" cy="499697"/>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2524" name="Line 92"/>
          <p:cNvSpPr>
            <a:spLocks noChangeShapeType="1"/>
          </p:cNvSpPr>
          <p:nvPr/>
        </p:nvSpPr>
        <p:spPr bwMode="auto">
          <a:xfrm>
            <a:off x="1685719" y="2374734"/>
            <a:ext cx="5105400" cy="8792"/>
          </a:xfrm>
          <a:prstGeom prst="line">
            <a:avLst/>
          </a:prstGeom>
          <a:noFill/>
          <a:ln w="76200">
            <a:solidFill>
              <a:srgbClr val="0000FF"/>
            </a:solidFill>
            <a:prstDash val="sysDot"/>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2543" name="Line 111"/>
          <p:cNvSpPr>
            <a:spLocks noChangeShapeType="1"/>
          </p:cNvSpPr>
          <p:nvPr/>
        </p:nvSpPr>
        <p:spPr bwMode="auto">
          <a:xfrm flipH="1" flipV="1">
            <a:off x="1974644" y="3171904"/>
            <a:ext cx="5327650" cy="997926"/>
          </a:xfrm>
          <a:prstGeom prst="line">
            <a:avLst/>
          </a:prstGeom>
          <a:noFill/>
          <a:ln w="762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2547" name="Freeform 115"/>
          <p:cNvSpPr/>
          <p:nvPr/>
        </p:nvSpPr>
        <p:spPr bwMode="auto">
          <a:xfrm>
            <a:off x="7256240" y="2440675"/>
            <a:ext cx="971550" cy="1841989"/>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Lst>
            <a:ahLst/>
            <a:cxnLst>
              <a:cxn ang="0">
                <a:pos x="T0" y="T1"/>
              </a:cxn>
              <a:cxn ang="0">
                <a:pos x="T2" y="T3"/>
              </a:cxn>
              <a:cxn ang="0">
                <a:pos x="T4" y="T5"/>
              </a:cxn>
              <a:cxn ang="0">
                <a:pos x="T6" y="T7"/>
              </a:cxn>
              <a:cxn ang="0">
                <a:pos x="T8" y="T9"/>
              </a:cxn>
              <a:cxn ang="0">
                <a:pos x="T10" y="T11"/>
              </a:cxn>
            </a:cxnLst>
            <a:rect l="0" t="0" r="r" b="b"/>
            <a:pathLst>
              <a:path w="612" h="1257">
                <a:moveTo>
                  <a:pt x="0" y="0"/>
                </a:moveTo>
                <a:cubicBezTo>
                  <a:pt x="66" y="20"/>
                  <a:pt x="289" y="61"/>
                  <a:pt x="385" y="119"/>
                </a:cubicBezTo>
                <a:cubicBezTo>
                  <a:pt x="481" y="177"/>
                  <a:pt x="544" y="260"/>
                  <a:pt x="578" y="351"/>
                </a:cubicBezTo>
                <a:cubicBezTo>
                  <a:pt x="612" y="442"/>
                  <a:pt x="603" y="570"/>
                  <a:pt x="590" y="663"/>
                </a:cubicBezTo>
                <a:cubicBezTo>
                  <a:pt x="577" y="756"/>
                  <a:pt x="544" y="810"/>
                  <a:pt x="500" y="909"/>
                </a:cubicBezTo>
                <a:cubicBezTo>
                  <a:pt x="456" y="1008"/>
                  <a:pt x="362" y="1185"/>
                  <a:pt x="326" y="1257"/>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7" name="矩形 6"/>
          <p:cNvSpPr/>
          <p:nvPr/>
        </p:nvSpPr>
        <p:spPr>
          <a:xfrm>
            <a:off x="450927" y="4630263"/>
            <a:ext cx="8574491" cy="1513205"/>
          </a:xfrm>
          <a:prstGeom prst="rect">
            <a:avLst/>
          </a:prstGeom>
          <a:solidFill>
            <a:srgbClr val="66FF66"/>
          </a:solidFill>
          <a:ln>
            <a:solidFill>
              <a:schemeClr val="tx1"/>
            </a:solidFill>
          </a:ln>
        </p:spPr>
        <p:txBody>
          <a:bodyPr wrap="square">
            <a:spAutoFit/>
          </a:bodyPr>
          <a:lstStyle/>
          <a:p>
            <a:r>
              <a:rPr lang="zh-CN" altLang="zh-CN" sz="1845" b="1" dirty="0">
                <a:latin typeface="+mn-lt"/>
                <a:ea typeface="+mn-ea"/>
              </a:rPr>
              <a:t>移动站</a:t>
            </a:r>
            <a:r>
              <a:rPr lang="en-US" altLang="zh-CN" sz="1845" b="1" dirty="0">
                <a:latin typeface="+mn-lt"/>
                <a:ea typeface="+mn-ea"/>
              </a:rPr>
              <a:t>A</a:t>
            </a:r>
            <a:r>
              <a:rPr lang="zh-CN" altLang="zh-CN" sz="1845" b="1" dirty="0">
                <a:latin typeface="+mn-lt"/>
                <a:ea typeface="+mn-ea"/>
              </a:rPr>
              <a:t>必须有一个原始</a:t>
            </a:r>
            <a:r>
              <a:rPr lang="zh-CN" altLang="zh-CN" sz="1845" b="1" dirty="0" smtClean="0">
                <a:latin typeface="+mn-lt"/>
                <a:ea typeface="+mn-ea"/>
              </a:rPr>
              <a:t>地址</a:t>
            </a:r>
            <a:r>
              <a:rPr lang="zh-CN" altLang="en-US" sz="1845" b="1" dirty="0" smtClean="0">
                <a:latin typeface="+mn-lt"/>
                <a:ea typeface="+mn-ea"/>
              </a:rPr>
              <a:t>，</a:t>
            </a:r>
            <a:r>
              <a:rPr lang="zh-CN" altLang="zh-CN" sz="1845" b="1" dirty="0" smtClean="0">
                <a:latin typeface="+mn-lt"/>
                <a:ea typeface="+mn-ea"/>
              </a:rPr>
              <a:t>即</a:t>
            </a:r>
            <a:r>
              <a:rPr lang="zh-CN" altLang="zh-CN" sz="1845" b="1" dirty="0">
                <a:solidFill>
                  <a:srgbClr val="C00000"/>
                </a:solidFill>
                <a:latin typeface="+mn-lt"/>
                <a:ea typeface="+mn-ea"/>
              </a:rPr>
              <a:t>永久地址</a:t>
            </a:r>
            <a:r>
              <a:rPr lang="zh-CN" altLang="zh-CN" sz="1845" b="1" dirty="0">
                <a:latin typeface="+mn-lt"/>
                <a:ea typeface="+mn-ea"/>
              </a:rPr>
              <a:t>，或归属地址</a:t>
            </a:r>
            <a:r>
              <a:rPr lang="en-US" altLang="zh-CN" sz="1845" b="1" dirty="0">
                <a:latin typeface="+mn-lt"/>
                <a:ea typeface="+mn-ea"/>
              </a:rPr>
              <a:t>(home address)</a:t>
            </a:r>
            <a:r>
              <a:rPr lang="zh-CN" altLang="zh-CN" sz="1845" b="1" dirty="0" smtClean="0">
                <a:latin typeface="+mn-lt"/>
                <a:ea typeface="+mn-ea"/>
              </a:rPr>
              <a:t>。移动站</a:t>
            </a:r>
            <a:r>
              <a:rPr lang="zh-CN" altLang="zh-CN" sz="1845" b="1" dirty="0">
                <a:latin typeface="+mn-lt"/>
                <a:ea typeface="+mn-ea"/>
              </a:rPr>
              <a:t>原始连接到的网络叫做</a:t>
            </a:r>
            <a:r>
              <a:rPr lang="zh-CN" altLang="zh-CN" sz="1845" b="1" dirty="0">
                <a:solidFill>
                  <a:srgbClr val="C00000"/>
                </a:solidFill>
                <a:latin typeface="+mn-lt"/>
                <a:ea typeface="+mn-ea"/>
              </a:rPr>
              <a:t>归属网络</a:t>
            </a:r>
            <a:r>
              <a:rPr lang="en-US" altLang="zh-CN" sz="1845" b="1" dirty="0">
                <a:latin typeface="+mn-lt"/>
                <a:ea typeface="+mn-ea"/>
              </a:rPr>
              <a:t>(home network)</a:t>
            </a:r>
            <a:r>
              <a:rPr lang="zh-CN" altLang="zh-CN" sz="1845" b="1" dirty="0" smtClean="0">
                <a:latin typeface="+mn-lt"/>
                <a:ea typeface="+mn-ea"/>
              </a:rPr>
              <a:t>。</a:t>
            </a:r>
            <a:r>
              <a:rPr lang="zh-CN" altLang="en-US" sz="1845" b="1" dirty="0" smtClean="0">
                <a:latin typeface="+mn-lt"/>
                <a:ea typeface="+mn-ea"/>
              </a:rPr>
              <a:t>归属网络中使用的代理叫做</a:t>
            </a:r>
            <a:r>
              <a:rPr lang="zh-CN" altLang="zh-CN" sz="1845" b="1" dirty="0" smtClean="0">
                <a:solidFill>
                  <a:srgbClr val="C00000"/>
                </a:solidFill>
                <a:latin typeface="+mn-lt"/>
                <a:ea typeface="+mn-ea"/>
              </a:rPr>
              <a:t>归属</a:t>
            </a:r>
            <a:r>
              <a:rPr lang="zh-CN" altLang="zh-CN" sz="1845" b="1" dirty="0">
                <a:solidFill>
                  <a:srgbClr val="C00000"/>
                </a:solidFill>
                <a:latin typeface="+mn-lt"/>
                <a:ea typeface="+mn-ea"/>
              </a:rPr>
              <a:t>代理</a:t>
            </a:r>
            <a:r>
              <a:rPr lang="en-US" altLang="zh-CN" sz="1845" b="1" dirty="0">
                <a:latin typeface="+mn-lt"/>
                <a:ea typeface="+mn-ea"/>
              </a:rPr>
              <a:t>(home agent</a:t>
            </a:r>
            <a:r>
              <a:rPr lang="en-US" altLang="zh-CN" sz="1845" b="1" dirty="0" smtClean="0">
                <a:latin typeface="+mn-lt"/>
                <a:ea typeface="+mn-ea"/>
              </a:rPr>
              <a:t>)</a:t>
            </a:r>
            <a:r>
              <a:rPr lang="zh-CN" altLang="zh-CN" sz="1845" b="1" dirty="0" smtClean="0">
                <a:latin typeface="+mn-lt"/>
                <a:ea typeface="+mn-ea"/>
              </a:rPr>
              <a:t> 。</a:t>
            </a:r>
            <a:endParaRPr lang="en-US" altLang="zh-CN" sz="1845" b="1" dirty="0" smtClean="0">
              <a:latin typeface="+mn-lt"/>
              <a:ea typeface="+mn-ea"/>
            </a:endParaRPr>
          </a:p>
          <a:p>
            <a:r>
              <a:rPr lang="zh-CN" altLang="zh-CN" sz="1845" b="1" dirty="0">
                <a:latin typeface="+mn-lt"/>
                <a:ea typeface="+mn-ea"/>
              </a:rPr>
              <a:t>当移动站</a:t>
            </a:r>
            <a:r>
              <a:rPr lang="en-US" altLang="zh-CN" sz="1845" b="1" dirty="0">
                <a:latin typeface="+mn-lt"/>
                <a:ea typeface="+mn-ea"/>
              </a:rPr>
              <a:t>A</a:t>
            </a:r>
            <a:r>
              <a:rPr lang="zh-CN" altLang="zh-CN" sz="1845" b="1" dirty="0">
                <a:latin typeface="+mn-lt"/>
                <a:ea typeface="+mn-ea"/>
              </a:rPr>
              <a:t>移动到另一个地点</a:t>
            </a:r>
            <a:r>
              <a:rPr lang="zh-CN" altLang="zh-CN" sz="1845" b="1" dirty="0" smtClean="0">
                <a:latin typeface="+mn-lt"/>
                <a:ea typeface="+mn-ea"/>
              </a:rPr>
              <a:t>，接入</a:t>
            </a:r>
            <a:r>
              <a:rPr lang="zh-CN" altLang="zh-CN" sz="1845" b="1" dirty="0">
                <a:latin typeface="+mn-lt"/>
                <a:ea typeface="+mn-ea"/>
              </a:rPr>
              <a:t>的网络称为</a:t>
            </a:r>
            <a:r>
              <a:rPr lang="zh-CN" altLang="zh-CN" sz="1845" b="1" dirty="0">
                <a:solidFill>
                  <a:srgbClr val="C00000"/>
                </a:solidFill>
                <a:latin typeface="+mn-lt"/>
                <a:ea typeface="+mn-ea"/>
              </a:rPr>
              <a:t>被访网络</a:t>
            </a:r>
            <a:r>
              <a:rPr lang="en-US" altLang="zh-CN" sz="1845" b="1" dirty="0">
                <a:latin typeface="+mn-lt"/>
                <a:ea typeface="+mn-ea"/>
              </a:rPr>
              <a:t>(visited network)</a:t>
            </a:r>
            <a:r>
              <a:rPr lang="zh-CN" altLang="zh-CN" sz="1845" b="1" dirty="0">
                <a:latin typeface="+mn-lt"/>
                <a:ea typeface="+mn-ea"/>
              </a:rPr>
              <a:t>或外地网络</a:t>
            </a:r>
            <a:r>
              <a:rPr lang="en-US" altLang="zh-CN" sz="1845" b="1" dirty="0">
                <a:latin typeface="+mn-lt"/>
                <a:ea typeface="+mn-ea"/>
              </a:rPr>
              <a:t>(foreign network)</a:t>
            </a:r>
            <a:r>
              <a:rPr lang="zh-CN" altLang="zh-CN" sz="1845" b="1" dirty="0" smtClean="0">
                <a:latin typeface="+mn-lt"/>
                <a:ea typeface="+mn-ea"/>
              </a:rPr>
              <a:t>。被</a:t>
            </a:r>
            <a:r>
              <a:rPr lang="zh-CN" altLang="zh-CN" sz="1845" b="1" dirty="0">
                <a:latin typeface="+mn-lt"/>
                <a:ea typeface="+mn-ea"/>
              </a:rPr>
              <a:t>访网络中使用的代理叫做</a:t>
            </a:r>
            <a:r>
              <a:rPr lang="zh-CN" altLang="zh-CN" sz="1845" b="1" dirty="0">
                <a:solidFill>
                  <a:srgbClr val="C00000"/>
                </a:solidFill>
                <a:latin typeface="+mn-lt"/>
                <a:ea typeface="+mn-ea"/>
              </a:rPr>
              <a:t>外地代理</a:t>
            </a:r>
            <a:r>
              <a:rPr lang="en-US" altLang="zh-CN" sz="1845" b="1" dirty="0">
                <a:latin typeface="+mn-lt"/>
                <a:ea typeface="+mn-ea"/>
              </a:rPr>
              <a:t>(foreign agent</a:t>
            </a:r>
            <a:r>
              <a:rPr lang="en-US" altLang="zh-CN" sz="1845" b="1" dirty="0" smtClean="0">
                <a:latin typeface="+mn-lt"/>
                <a:ea typeface="+mn-ea"/>
              </a:rPr>
              <a:t>)</a:t>
            </a:r>
            <a:r>
              <a:rPr lang="zh-CN" altLang="en-US" sz="1845" b="1" dirty="0" smtClean="0">
                <a:latin typeface="+mn-lt"/>
                <a:ea typeface="+mn-ea"/>
              </a:rPr>
              <a:t>。</a:t>
            </a:r>
            <a:r>
              <a:rPr lang="zh-CN" altLang="en-US" sz="1845" b="1" dirty="0" smtClean="0"/>
              <a:t>为</a:t>
            </a:r>
            <a:r>
              <a:rPr lang="zh-CN" altLang="zh-CN" sz="1845" b="1" dirty="0" smtClean="0"/>
              <a:t>移动站</a:t>
            </a:r>
            <a:r>
              <a:rPr lang="en-US" altLang="zh-CN" sz="1845" b="1" dirty="0"/>
              <a:t>A</a:t>
            </a:r>
            <a:r>
              <a:rPr lang="zh-CN" altLang="en-US" sz="1845" b="1" dirty="0" smtClean="0">
                <a:latin typeface="+mn-lt"/>
                <a:ea typeface="+mn-ea"/>
              </a:rPr>
              <a:t>在</a:t>
            </a:r>
            <a:r>
              <a:rPr lang="zh-CN" altLang="zh-CN" sz="1845" b="1" dirty="0">
                <a:latin typeface="+mn-lt"/>
                <a:ea typeface="+mn-ea"/>
              </a:rPr>
              <a:t>被访网络中</a:t>
            </a:r>
            <a:r>
              <a:rPr lang="zh-CN" altLang="zh-CN" sz="1845" b="1" dirty="0" smtClean="0">
                <a:latin typeface="+mn-lt"/>
                <a:ea typeface="+mn-ea"/>
              </a:rPr>
              <a:t>创建</a:t>
            </a:r>
            <a:r>
              <a:rPr lang="zh-CN" altLang="en-US" sz="1845" b="1" dirty="0" smtClean="0">
                <a:latin typeface="+mn-lt"/>
                <a:ea typeface="+mn-ea"/>
              </a:rPr>
              <a:t>的</a:t>
            </a:r>
            <a:r>
              <a:rPr lang="zh-CN" altLang="zh-CN" sz="1845" b="1" dirty="0" smtClean="0">
                <a:latin typeface="+mn-lt"/>
                <a:ea typeface="+mn-ea"/>
              </a:rPr>
              <a:t>临时地址叫做</a:t>
            </a:r>
            <a:r>
              <a:rPr lang="zh-CN" altLang="zh-CN" sz="1845" b="1" dirty="0">
                <a:solidFill>
                  <a:srgbClr val="C00000"/>
                </a:solidFill>
                <a:latin typeface="+mn-lt"/>
                <a:ea typeface="+mn-ea"/>
              </a:rPr>
              <a:t>转交地址</a:t>
            </a:r>
            <a:r>
              <a:rPr lang="en-US" altLang="zh-CN" sz="1845" b="1" dirty="0">
                <a:latin typeface="+mn-lt"/>
                <a:ea typeface="+mn-ea"/>
              </a:rPr>
              <a:t>(care-of address</a:t>
            </a:r>
            <a:r>
              <a:rPr lang="en-US" altLang="zh-CN" sz="1845" b="1" dirty="0" smtClean="0">
                <a:latin typeface="+mn-lt"/>
                <a:ea typeface="+mn-ea"/>
              </a:rPr>
              <a:t>)</a:t>
            </a:r>
            <a:r>
              <a:rPr lang="zh-CN" altLang="en-US" sz="1845" b="1" dirty="0" smtClean="0">
                <a:latin typeface="+mn-lt"/>
                <a:ea typeface="+mn-ea"/>
              </a:rPr>
              <a:t>。</a:t>
            </a:r>
            <a:endParaRPr lang="zh-CN" altLang="en-US" sz="1845" b="1" dirty="0">
              <a:latin typeface="+mn-lt"/>
              <a:ea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585" y="437898"/>
            <a:ext cx="7902144" cy="731077"/>
          </a:xfrm>
        </p:spPr>
        <p:txBody>
          <a:bodyPr/>
          <a:lstStyle/>
          <a:p>
            <a:pPr algn="ctr"/>
            <a:r>
              <a:rPr lang="zh-CN" altLang="zh-CN" sz="3325" dirty="0" smtClean="0"/>
              <a:t>通信</a:t>
            </a:r>
            <a:r>
              <a:rPr lang="zh-CN" altLang="zh-CN" sz="3325" dirty="0"/>
              <a:t>者</a:t>
            </a:r>
            <a:r>
              <a:rPr lang="en-US" altLang="zh-CN" sz="3325" dirty="0" smtClean="0"/>
              <a:t>B</a:t>
            </a:r>
            <a:r>
              <a:rPr lang="zh-CN" altLang="zh-CN" sz="3325" dirty="0" smtClean="0"/>
              <a:t>和</a:t>
            </a:r>
            <a:r>
              <a:rPr lang="zh-CN" altLang="zh-CN" sz="3325" dirty="0"/>
              <a:t>移动站</a:t>
            </a:r>
            <a:r>
              <a:rPr lang="en-US" altLang="zh-CN" sz="3325" dirty="0" smtClean="0"/>
              <a:t>A</a:t>
            </a:r>
            <a:r>
              <a:rPr lang="zh-CN" altLang="en-US" sz="3325" dirty="0" smtClean="0"/>
              <a:t>的四个重要</a:t>
            </a:r>
            <a:r>
              <a:rPr lang="zh-CN" altLang="zh-CN" sz="3325" dirty="0" smtClean="0"/>
              <a:t>通信</a:t>
            </a:r>
            <a:r>
              <a:rPr lang="zh-CN" altLang="en-US" sz="3325" dirty="0" smtClean="0"/>
              <a:t>步骤</a:t>
            </a:r>
            <a:endParaRPr lang="zh-CN" altLang="en-US" sz="3325" dirty="0"/>
          </a:p>
        </p:txBody>
      </p:sp>
      <p:sp>
        <p:nvSpPr>
          <p:cNvPr id="4" name="内容占位符 3"/>
          <p:cNvSpPr>
            <a:spLocks noGrp="1"/>
          </p:cNvSpPr>
          <p:nvPr>
            <p:ph idx="1"/>
          </p:nvPr>
        </p:nvSpPr>
        <p:spPr/>
        <p:txBody>
          <a:bodyPr/>
          <a:lstStyle/>
          <a:p>
            <a:pPr marL="0" indent="0">
              <a:buNone/>
            </a:pPr>
            <a:r>
              <a:rPr lang="en-US" altLang="zh-CN" sz="2030" dirty="0">
                <a:sym typeface="Wingdings" panose="05000000000000000000"/>
              </a:rPr>
              <a:t></a:t>
            </a:r>
            <a:r>
              <a:rPr lang="en-US" altLang="zh-CN" sz="2030" dirty="0"/>
              <a:t> B</a:t>
            </a:r>
            <a:r>
              <a:rPr lang="zh-CN" altLang="zh-CN" sz="2030" dirty="0"/>
              <a:t>发送给</a:t>
            </a:r>
            <a:r>
              <a:rPr lang="en-US" altLang="zh-CN" sz="2030" dirty="0"/>
              <a:t>A</a:t>
            </a:r>
            <a:r>
              <a:rPr lang="zh-CN" altLang="zh-CN" sz="2030" dirty="0"/>
              <a:t>的数据报被</a:t>
            </a:r>
            <a:r>
              <a:rPr lang="en-US" altLang="zh-CN" sz="2030" dirty="0"/>
              <a:t>A</a:t>
            </a:r>
            <a:r>
              <a:rPr lang="zh-CN" altLang="zh-CN" sz="2030" dirty="0"/>
              <a:t>的归属代理截获了（只有当</a:t>
            </a:r>
            <a:r>
              <a:rPr lang="en-US" altLang="zh-CN" sz="2030" dirty="0"/>
              <a:t>A</a:t>
            </a:r>
            <a:r>
              <a:rPr lang="zh-CN" altLang="zh-CN" sz="2030" dirty="0"/>
              <a:t>离开归属网络时，归属代理才能截获发给</a:t>
            </a:r>
            <a:r>
              <a:rPr lang="en-US" altLang="zh-CN" sz="2030" dirty="0"/>
              <a:t>A</a:t>
            </a:r>
            <a:r>
              <a:rPr lang="zh-CN" altLang="zh-CN" sz="2030" dirty="0"/>
              <a:t>的数据报）。</a:t>
            </a:r>
            <a:endParaRPr lang="zh-CN" altLang="zh-CN" sz="2030" dirty="0"/>
          </a:p>
          <a:p>
            <a:pPr marL="0" indent="0">
              <a:buNone/>
            </a:pPr>
            <a:r>
              <a:rPr lang="en-US" altLang="zh-CN" sz="2030" dirty="0">
                <a:sym typeface="Wingdings" panose="05000000000000000000"/>
              </a:rPr>
              <a:t></a:t>
            </a:r>
            <a:r>
              <a:rPr lang="zh-CN" altLang="zh-CN" sz="2030" dirty="0"/>
              <a:t>由于归属代理已经知道了</a:t>
            </a:r>
            <a:r>
              <a:rPr lang="en-US" altLang="zh-CN" sz="2030" dirty="0"/>
              <a:t>A</a:t>
            </a:r>
            <a:r>
              <a:rPr lang="zh-CN" altLang="zh-CN" sz="2030" dirty="0"/>
              <a:t>的转交地址（后面要讲到），因此归属代理把</a:t>
            </a:r>
            <a:r>
              <a:rPr lang="en-US" altLang="zh-CN" sz="2030" dirty="0"/>
              <a:t>B</a:t>
            </a:r>
            <a:r>
              <a:rPr lang="zh-CN" altLang="zh-CN" sz="2030" dirty="0"/>
              <a:t>发来的数据报进行再封装，新的数据报的目的地址是</a:t>
            </a:r>
            <a:r>
              <a:rPr lang="en-US" altLang="zh-CN" sz="2030" dirty="0"/>
              <a:t>A</a:t>
            </a:r>
            <a:r>
              <a:rPr lang="zh-CN" altLang="zh-CN" sz="2030" dirty="0"/>
              <a:t>现在的转交地址。新封装的数据报发送到被访网络的外地代理。这里使用的就是以前讲过的隧道技术或</a:t>
            </a:r>
            <a:r>
              <a:rPr lang="en-US" altLang="zh-CN" sz="2030" dirty="0" smtClean="0"/>
              <a:t>IP-in-IP</a:t>
            </a:r>
            <a:r>
              <a:rPr lang="zh-CN" altLang="zh-CN" sz="2030" dirty="0" smtClean="0"/>
              <a:t>。</a:t>
            </a:r>
            <a:endParaRPr lang="zh-CN" altLang="zh-CN" sz="2030" dirty="0"/>
          </a:p>
          <a:p>
            <a:pPr marL="0" indent="0">
              <a:buNone/>
            </a:pPr>
            <a:r>
              <a:rPr lang="en-US" altLang="zh-CN" sz="2030" dirty="0">
                <a:sym typeface="Wingdings" panose="05000000000000000000"/>
              </a:rPr>
              <a:t></a:t>
            </a:r>
            <a:r>
              <a:rPr lang="en-US" altLang="zh-CN" sz="2030" dirty="0"/>
              <a:t> </a:t>
            </a:r>
            <a:r>
              <a:rPr lang="zh-CN" altLang="zh-CN" sz="2030" dirty="0"/>
              <a:t>被访网络中的外地代理把收到的封装的数据报进行拆封，取出</a:t>
            </a:r>
            <a:r>
              <a:rPr lang="en-US" altLang="zh-CN" sz="2030" dirty="0"/>
              <a:t>B</a:t>
            </a:r>
            <a:r>
              <a:rPr lang="zh-CN" altLang="zh-CN" sz="2030" dirty="0"/>
              <a:t>发送的原始数据报，然后转发给移动站</a:t>
            </a:r>
            <a:r>
              <a:rPr lang="en-US" altLang="zh-CN" sz="2030" dirty="0"/>
              <a:t>A</a:t>
            </a:r>
            <a:r>
              <a:rPr lang="zh-CN" altLang="zh-CN" sz="2030" dirty="0"/>
              <a:t>。这个数据报的目的地址就是</a:t>
            </a:r>
            <a:r>
              <a:rPr lang="en-US" altLang="zh-CN" sz="2030" dirty="0"/>
              <a:t>A</a:t>
            </a:r>
            <a:r>
              <a:rPr lang="zh-CN" altLang="zh-CN" sz="2030" dirty="0"/>
              <a:t>的永久地址。</a:t>
            </a:r>
            <a:r>
              <a:rPr lang="en-US" altLang="zh-CN" sz="2030" dirty="0"/>
              <a:t>A</a:t>
            </a:r>
            <a:r>
              <a:rPr lang="zh-CN" altLang="zh-CN" sz="2030" dirty="0"/>
              <a:t>收到</a:t>
            </a:r>
            <a:r>
              <a:rPr lang="en-US" altLang="zh-CN" sz="2030" dirty="0"/>
              <a:t>B</a:t>
            </a:r>
            <a:r>
              <a:rPr lang="zh-CN" altLang="zh-CN" sz="2030" dirty="0"/>
              <a:t>发送的原始数据报后，也得到了</a:t>
            </a:r>
            <a:r>
              <a:rPr lang="en-US" altLang="zh-CN" sz="2030" dirty="0"/>
              <a:t>B</a:t>
            </a:r>
            <a:r>
              <a:rPr lang="zh-CN" altLang="zh-CN" sz="2030" dirty="0"/>
              <a:t>的</a:t>
            </a:r>
            <a:r>
              <a:rPr lang="en-US" altLang="zh-CN" sz="2030" dirty="0"/>
              <a:t>IP</a:t>
            </a:r>
            <a:r>
              <a:rPr lang="zh-CN" altLang="zh-CN" sz="2030" dirty="0"/>
              <a:t>地址。</a:t>
            </a:r>
            <a:endParaRPr lang="zh-CN" altLang="zh-CN" sz="2030" dirty="0"/>
          </a:p>
          <a:p>
            <a:pPr marL="0" indent="0">
              <a:buNone/>
            </a:pPr>
            <a:r>
              <a:rPr lang="en-US" altLang="zh-CN" sz="2030" dirty="0">
                <a:sym typeface="Wingdings" panose="05000000000000000000"/>
              </a:rPr>
              <a:t></a:t>
            </a:r>
            <a:r>
              <a:rPr lang="en-US" altLang="zh-CN" sz="2030" dirty="0"/>
              <a:t> </a:t>
            </a:r>
            <a:r>
              <a:rPr lang="zh-CN" altLang="zh-CN" sz="2030" dirty="0"/>
              <a:t>如果现在</a:t>
            </a:r>
            <a:r>
              <a:rPr lang="en-US" altLang="zh-CN" sz="2030" dirty="0"/>
              <a:t>A</a:t>
            </a:r>
            <a:r>
              <a:rPr lang="zh-CN" altLang="zh-CN" sz="2030" dirty="0"/>
              <a:t>要向</a:t>
            </a:r>
            <a:r>
              <a:rPr lang="en-US" altLang="zh-CN" sz="2030" dirty="0"/>
              <a:t>B</a:t>
            </a:r>
            <a:r>
              <a:rPr lang="zh-CN" altLang="zh-CN" sz="2030" dirty="0"/>
              <a:t>发送数据报，那么情况就比较简单。</a:t>
            </a:r>
            <a:r>
              <a:rPr lang="en-US" altLang="zh-CN" sz="2030" dirty="0"/>
              <a:t>A</a:t>
            </a:r>
            <a:r>
              <a:rPr lang="zh-CN" altLang="zh-CN" sz="2030" dirty="0"/>
              <a:t>仍然使用自己的永久地址作为数据报的源地址，用</a:t>
            </a:r>
            <a:r>
              <a:rPr lang="en-US" altLang="zh-CN" sz="2030" dirty="0"/>
              <a:t>B</a:t>
            </a:r>
            <a:r>
              <a:rPr lang="zh-CN" altLang="zh-CN" sz="2030" dirty="0"/>
              <a:t>的</a:t>
            </a:r>
            <a:r>
              <a:rPr lang="en-US" altLang="zh-CN" sz="2030" dirty="0"/>
              <a:t>IP</a:t>
            </a:r>
            <a:r>
              <a:rPr lang="zh-CN" altLang="zh-CN" sz="2030" dirty="0"/>
              <a:t>地址作为数据报的目的地址。这个数据报显然没有必要在通过</a:t>
            </a:r>
            <a:r>
              <a:rPr lang="en-US" altLang="zh-CN" sz="2030" dirty="0"/>
              <a:t>A</a:t>
            </a:r>
            <a:r>
              <a:rPr lang="zh-CN" altLang="zh-CN" sz="2030" dirty="0"/>
              <a:t>的归属代理进行转发了。</a:t>
            </a:r>
            <a:endParaRPr lang="zh-CN" altLang="zh-CN" sz="2030" dirty="0"/>
          </a:p>
          <a:p>
            <a:endParaRPr lang="zh-CN" altLang="en-US" sz="203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网络层应增加的新功能</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smtClean="0"/>
              <a:t>移动站到</a:t>
            </a:r>
            <a:r>
              <a:rPr lang="zh-CN" altLang="zh-CN" dirty="0"/>
              <a:t>外地代理的协议</a:t>
            </a:r>
            <a:r>
              <a:rPr lang="zh-CN" altLang="zh-CN" dirty="0" smtClean="0"/>
              <a:t>。</a:t>
            </a:r>
            <a:endParaRPr lang="en-US" altLang="zh-CN" dirty="0" smtClean="0"/>
          </a:p>
          <a:p>
            <a:r>
              <a:rPr lang="en-US" altLang="zh-CN" dirty="0"/>
              <a:t>(2) </a:t>
            </a:r>
            <a:r>
              <a:rPr lang="zh-CN" altLang="zh-CN" dirty="0"/>
              <a:t>外地代理到归属代理的登记协议</a:t>
            </a:r>
            <a:r>
              <a:rPr lang="zh-CN" altLang="zh-CN" dirty="0" smtClean="0"/>
              <a:t>。</a:t>
            </a:r>
            <a:endParaRPr lang="en-US" altLang="zh-CN" dirty="0" smtClean="0"/>
          </a:p>
          <a:p>
            <a:r>
              <a:rPr lang="en-US" altLang="zh-CN" dirty="0"/>
              <a:t>(3) </a:t>
            </a:r>
            <a:r>
              <a:rPr lang="zh-CN" altLang="zh-CN" dirty="0"/>
              <a:t>归属代理数据报封装协议</a:t>
            </a:r>
            <a:r>
              <a:rPr lang="zh-CN" altLang="zh-CN" dirty="0" smtClean="0"/>
              <a:t>。</a:t>
            </a:r>
            <a:endParaRPr lang="en-US" altLang="zh-CN" dirty="0" smtClean="0"/>
          </a:p>
          <a:p>
            <a:r>
              <a:rPr lang="en-US" altLang="zh-CN" dirty="0"/>
              <a:t>(4) </a:t>
            </a:r>
            <a:r>
              <a:rPr lang="zh-CN" altLang="zh-CN" dirty="0"/>
              <a:t>外地代理拆封协议。</a:t>
            </a:r>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三角形路由选择问题</a:t>
            </a:r>
            <a:endParaRPr lang="zh-CN" altLang="en-US" dirty="0"/>
          </a:p>
        </p:txBody>
      </p:sp>
      <p:sp>
        <p:nvSpPr>
          <p:cNvPr id="3" name="内容占位符 2"/>
          <p:cNvSpPr>
            <a:spLocks noGrp="1"/>
          </p:cNvSpPr>
          <p:nvPr>
            <p:ph idx="1"/>
          </p:nvPr>
        </p:nvSpPr>
        <p:spPr/>
        <p:txBody>
          <a:bodyPr/>
          <a:lstStyle/>
          <a:p>
            <a:r>
              <a:rPr lang="zh-CN" altLang="zh-CN" sz="2585" dirty="0">
                <a:solidFill>
                  <a:srgbClr val="FF0000"/>
                </a:solidFill>
              </a:rPr>
              <a:t>间接</a:t>
            </a:r>
            <a:r>
              <a:rPr lang="zh-CN" altLang="zh-CN" sz="2585" dirty="0" smtClean="0">
                <a:solidFill>
                  <a:srgbClr val="FF0000"/>
                </a:solidFill>
              </a:rPr>
              <a:t>路由选择</a:t>
            </a:r>
            <a:r>
              <a:rPr lang="zh-CN" altLang="en-US" sz="2585" dirty="0" smtClean="0">
                <a:solidFill>
                  <a:srgbClr val="FF0000"/>
                </a:solidFill>
              </a:rPr>
              <a:t>：</a:t>
            </a:r>
            <a:r>
              <a:rPr lang="zh-CN" altLang="zh-CN" sz="2585" dirty="0" smtClean="0"/>
              <a:t>把</a:t>
            </a:r>
            <a:r>
              <a:rPr lang="zh-CN" altLang="zh-CN" sz="2585" dirty="0"/>
              <a:t>数据报发往移动站的归属网络</a:t>
            </a:r>
            <a:r>
              <a:rPr lang="zh-CN" altLang="zh-CN" sz="2585" dirty="0" smtClean="0"/>
              <a:t>，</a:t>
            </a:r>
            <a:r>
              <a:rPr lang="zh-CN" altLang="zh-CN" sz="2585" dirty="0"/>
              <a:t>由归属</a:t>
            </a:r>
            <a:r>
              <a:rPr lang="zh-CN" altLang="zh-CN" sz="2585" dirty="0" smtClean="0"/>
              <a:t>代理完成以后</a:t>
            </a:r>
            <a:r>
              <a:rPr lang="zh-CN" altLang="zh-CN" sz="2585" dirty="0"/>
              <a:t>的寻址</a:t>
            </a:r>
            <a:r>
              <a:rPr lang="zh-CN" altLang="zh-CN" sz="2585" dirty="0" smtClean="0"/>
              <a:t>工作</a:t>
            </a:r>
            <a:r>
              <a:rPr lang="zh-CN" altLang="en-US" sz="2585" dirty="0" smtClean="0"/>
              <a:t>，进而完成数据报转发的方式。</a:t>
            </a:r>
            <a:endParaRPr lang="en-US" altLang="zh-CN" sz="2585" dirty="0" smtClean="0"/>
          </a:p>
          <a:p>
            <a:r>
              <a:rPr lang="zh-CN" altLang="zh-CN" sz="2585" dirty="0"/>
              <a:t>间接</a:t>
            </a:r>
            <a:r>
              <a:rPr lang="zh-CN" altLang="zh-CN" sz="2585" dirty="0" smtClean="0"/>
              <a:t>路由选择可能</a:t>
            </a:r>
            <a:r>
              <a:rPr lang="zh-CN" altLang="zh-CN" sz="2585" dirty="0"/>
              <a:t>会引起数据报转发的</a:t>
            </a:r>
            <a:r>
              <a:rPr lang="zh-CN" altLang="zh-CN" sz="2585" dirty="0">
                <a:solidFill>
                  <a:srgbClr val="FF0000"/>
                </a:solidFill>
              </a:rPr>
              <a:t>低效</a:t>
            </a:r>
            <a:r>
              <a:rPr lang="zh-CN" altLang="zh-CN" sz="2585" dirty="0"/>
              <a:t>，文献中称之为</a:t>
            </a:r>
            <a:r>
              <a:rPr lang="zh-CN" altLang="zh-CN" sz="2585" dirty="0">
                <a:solidFill>
                  <a:srgbClr val="FF0000"/>
                </a:solidFill>
              </a:rPr>
              <a:t>三角形路由选择问题</a:t>
            </a:r>
            <a:r>
              <a:rPr lang="en-US" altLang="zh-CN" sz="2585" dirty="0"/>
              <a:t>(triangle routing problem)</a:t>
            </a:r>
            <a:r>
              <a:rPr lang="zh-CN" altLang="zh-CN" sz="2585" dirty="0"/>
              <a:t>。意思</a:t>
            </a:r>
            <a:r>
              <a:rPr lang="zh-CN" altLang="zh-CN" sz="2585" dirty="0" smtClean="0"/>
              <a:t>是</a:t>
            </a:r>
            <a:r>
              <a:rPr lang="zh-CN" altLang="en-US" sz="2585" dirty="0" smtClean="0"/>
              <a:t>：</a:t>
            </a:r>
            <a:r>
              <a:rPr lang="zh-CN" altLang="zh-CN" sz="2585" dirty="0" smtClean="0"/>
              <a:t>本来</a:t>
            </a:r>
            <a:r>
              <a:rPr lang="zh-CN" altLang="zh-CN" sz="2585" dirty="0"/>
              <a:t>在</a:t>
            </a:r>
            <a:r>
              <a:rPr lang="en-US" altLang="zh-CN" sz="2585" dirty="0"/>
              <a:t>B</a:t>
            </a:r>
            <a:r>
              <a:rPr lang="zh-CN" altLang="zh-CN" sz="2585" dirty="0"/>
              <a:t>和</a:t>
            </a:r>
            <a:r>
              <a:rPr lang="en-US" altLang="zh-CN" sz="2585" dirty="0"/>
              <a:t>A</a:t>
            </a:r>
            <a:r>
              <a:rPr lang="zh-CN" altLang="zh-CN" sz="2585" dirty="0"/>
              <a:t>之间可能有一条更有效的路由，但现在要走另外两条路：先要把数据报从</a:t>
            </a:r>
            <a:r>
              <a:rPr lang="en-US" altLang="zh-CN" sz="2585" dirty="0"/>
              <a:t>B</a:t>
            </a:r>
            <a:r>
              <a:rPr lang="zh-CN" altLang="zh-CN" sz="2585" dirty="0"/>
              <a:t>发送到</a:t>
            </a:r>
            <a:r>
              <a:rPr lang="en-US" altLang="zh-CN" sz="2585" dirty="0"/>
              <a:t>A</a:t>
            </a:r>
            <a:r>
              <a:rPr lang="zh-CN" altLang="zh-CN" sz="2585" dirty="0"/>
              <a:t>的归属代理，然后再转发给漫游到被访网络的</a:t>
            </a:r>
            <a:r>
              <a:rPr lang="en-US" altLang="zh-CN" sz="2585" dirty="0"/>
              <a:t>A</a:t>
            </a:r>
            <a:r>
              <a:rPr lang="zh-CN" altLang="zh-CN" sz="2585" dirty="0" smtClean="0"/>
              <a:t>。</a:t>
            </a:r>
            <a:endParaRPr lang="en-US" altLang="zh-CN" sz="2585"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1" name="Text Box 11"/>
          <p:cNvSpPr txBox="1">
            <a:spLocks noChangeArrowheads="1"/>
          </p:cNvSpPr>
          <p:nvPr/>
        </p:nvSpPr>
        <p:spPr bwMode="auto">
          <a:xfrm>
            <a:off x="699462" y="504367"/>
            <a:ext cx="7975852" cy="1524635"/>
          </a:xfrm>
          <a:prstGeom prst="rect">
            <a:avLst/>
          </a:prstGeom>
          <a:solidFill>
            <a:srgbClr val="66FF66"/>
          </a:solidFill>
          <a:ln>
            <a:solidFill>
              <a:srgbClr val="000099"/>
            </a:solidFill>
          </a:ln>
        </p:spPr>
        <p:txBody>
          <a:bodyPr wrap="square">
            <a:spAutoFit/>
          </a:bodyPr>
          <a:lstStyle>
            <a:defPPr>
              <a:defRPr lang="zh-CN"/>
            </a:defPPr>
            <a:lvl1pPr algn="ctr">
              <a:defRPr sz="2800" b="1">
                <a:solidFill>
                  <a:schemeClr val="tx2"/>
                </a:solidFill>
                <a:latin typeface="+mn-lt"/>
                <a:ea typeface="+mn-ea"/>
              </a:defRPr>
            </a:lvl1pPr>
          </a:lstStyle>
          <a:p>
            <a:r>
              <a:rPr lang="zh-CN" altLang="en-US" sz="2585" dirty="0"/>
              <a:t>一个基本服务集 </a:t>
            </a:r>
            <a:r>
              <a:rPr lang="en-US" altLang="zh-CN" sz="2585" dirty="0"/>
              <a:t>BSS </a:t>
            </a:r>
            <a:r>
              <a:rPr lang="zh-CN" altLang="en-US" sz="2585" dirty="0"/>
              <a:t>包括一个基站和若干个移动站，</a:t>
            </a:r>
            <a:endParaRPr lang="zh-CN" altLang="en-US" sz="2585" dirty="0"/>
          </a:p>
          <a:p>
            <a:r>
              <a:rPr lang="zh-CN" altLang="en-US" sz="2585" dirty="0" smtClean="0"/>
              <a:t>一个站无论要和本</a:t>
            </a:r>
            <a:r>
              <a:rPr lang="en-US" sz="2585" dirty="0" smtClean="0"/>
              <a:t>BSS</a:t>
            </a:r>
            <a:r>
              <a:rPr lang="zh-CN" altLang="en-US" sz="2585" dirty="0" smtClean="0"/>
              <a:t>的站进行通信，还是要和其他</a:t>
            </a:r>
            <a:r>
              <a:rPr lang="en-US" sz="2585" dirty="0" smtClean="0"/>
              <a:t>BSS</a:t>
            </a:r>
            <a:r>
              <a:rPr lang="zh-CN" altLang="en-US" sz="2585" dirty="0" smtClean="0"/>
              <a:t>的站进行通信，都必须通过本</a:t>
            </a:r>
            <a:r>
              <a:rPr lang="en-US" sz="2585" dirty="0" smtClean="0"/>
              <a:t>BSS</a:t>
            </a:r>
            <a:r>
              <a:rPr lang="zh-CN" altLang="en-US" sz="2585" dirty="0" smtClean="0"/>
              <a:t>的基站。</a:t>
            </a:r>
            <a:endParaRPr lang="zh-CN" altLang="en-US" sz="2585" dirty="0" smtClean="0"/>
          </a:p>
          <a:p>
            <a:r>
              <a:rPr lang="zh-CN" altLang="en-US" sz="2585" dirty="0" smtClean="0"/>
              <a:t> </a:t>
            </a:r>
            <a:endParaRPr lang="zh-CN" altLang="en-US" sz="2585" dirty="0"/>
          </a:p>
        </p:txBody>
      </p:sp>
      <p:grpSp>
        <p:nvGrpSpPr>
          <p:cNvPr id="16" name="组合 15"/>
          <p:cNvGrpSpPr/>
          <p:nvPr/>
        </p:nvGrpSpPr>
        <p:grpSpPr>
          <a:xfrm>
            <a:off x="317988" y="2386370"/>
            <a:ext cx="8773899" cy="3701387"/>
            <a:chOff x="344487" y="1484784"/>
            <a:chExt cx="9505057" cy="4009836"/>
          </a:xfrm>
        </p:grpSpPr>
        <p:sp>
          <p:nvSpPr>
            <p:cNvPr id="17"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sp>
          <p:nvSpPr>
            <p:cNvPr id="18"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pic>
          <p:nvPicPr>
            <p:cNvPr id="19" name="Picture 222"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ln>
          </p:spPr>
          <p:txBody>
            <a:bodyPr wrap="none" anchor="ctr"/>
            <a:lstStyle/>
            <a:p>
              <a:endParaRPr lang="zh-CN" altLang="en-US" sz="2955" b="1">
                <a:solidFill>
                  <a:srgbClr val="000099"/>
                </a:solidFill>
                <a:latin typeface="+mn-lt"/>
                <a:ea typeface="+mn-ea"/>
              </a:endParaRPr>
            </a:p>
          </p:txBody>
        </p:sp>
        <p:grpSp>
          <p:nvGrpSpPr>
            <p:cNvPr id="21" name="Group 425"/>
            <p:cNvGrpSpPr/>
            <p:nvPr/>
          </p:nvGrpSpPr>
          <p:grpSpPr bwMode="auto">
            <a:xfrm>
              <a:off x="941756" y="3721205"/>
              <a:ext cx="710422" cy="589759"/>
              <a:chOff x="762" y="2391"/>
              <a:chExt cx="423" cy="312"/>
            </a:xfrm>
          </p:grpSpPr>
          <p:grpSp>
            <p:nvGrpSpPr>
              <p:cNvPr id="149" name="Group 316"/>
              <p:cNvGrpSpPr/>
              <p:nvPr/>
            </p:nvGrpSpPr>
            <p:grpSpPr bwMode="auto">
              <a:xfrm>
                <a:off x="867" y="2432"/>
                <a:ext cx="318" cy="271"/>
                <a:chOff x="657" y="1570"/>
                <a:chExt cx="318" cy="311"/>
              </a:xfrm>
            </p:grpSpPr>
            <p:sp>
              <p:nvSpPr>
                <p:cNvPr id="157" name="Line 31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58" name="Picture 31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0" name="Group 424"/>
              <p:cNvGrpSpPr/>
              <p:nvPr/>
            </p:nvGrpSpPr>
            <p:grpSpPr bwMode="auto">
              <a:xfrm>
                <a:off x="762" y="2391"/>
                <a:ext cx="306" cy="90"/>
                <a:chOff x="748" y="2251"/>
                <a:chExt cx="306" cy="90"/>
              </a:xfrm>
            </p:grpSpPr>
            <p:sp>
              <p:nvSpPr>
                <p:cNvPr id="15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5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22" name="Text Box 45"/>
            <p:cNvSpPr txBox="1">
              <a:spLocks noChangeArrowheads="1"/>
            </p:cNvSpPr>
            <p:nvPr/>
          </p:nvSpPr>
          <p:spPr bwMode="auto">
            <a:xfrm>
              <a:off x="7282725" y="3230770"/>
              <a:ext cx="1477645"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dirty="0">
                  <a:solidFill>
                    <a:srgbClr val="000099"/>
                  </a:solidFill>
                  <a:latin typeface="+mn-lt"/>
                  <a:ea typeface="+mn-ea"/>
                </a:rPr>
                <a:t>基本服务集</a:t>
              </a:r>
              <a:endParaRPr lang="zh-CN" altLang="en-US" sz="1845" b="1" dirty="0">
                <a:solidFill>
                  <a:srgbClr val="000099"/>
                </a:solidFill>
                <a:latin typeface="+mn-lt"/>
                <a:ea typeface="+mn-ea"/>
              </a:endParaRPr>
            </a:p>
            <a:p>
              <a:pPr eaLnBrk="1" hangingPunct="1">
                <a:lnSpc>
                  <a:spcPct val="85000"/>
                </a:lnSpc>
              </a:pPr>
              <a:r>
                <a:rPr lang="zh-CN" altLang="en-US" sz="1845" b="1" dirty="0">
                  <a:solidFill>
                    <a:srgbClr val="000099"/>
                  </a:solidFill>
                  <a:latin typeface="+mn-lt"/>
                  <a:ea typeface="+mn-ea"/>
                </a:rPr>
                <a:t>       </a:t>
              </a:r>
              <a:r>
                <a:rPr lang="en-US" altLang="zh-CN" sz="1845" b="1" dirty="0">
                  <a:solidFill>
                    <a:srgbClr val="000099"/>
                  </a:solidFill>
                  <a:latin typeface="+mn-lt"/>
                  <a:ea typeface="+mn-ea"/>
                </a:rPr>
                <a:t>BSS</a:t>
              </a:r>
              <a:endParaRPr lang="en-US" altLang="zh-CN" sz="1845" b="1" dirty="0">
                <a:solidFill>
                  <a:srgbClr val="000099"/>
                </a:solidFill>
                <a:latin typeface="+mn-lt"/>
                <a:ea typeface="+mn-ea"/>
              </a:endParaRPr>
            </a:p>
          </p:txBody>
        </p:sp>
        <p:sp>
          <p:nvSpPr>
            <p:cNvPr id="23" name="Text Box 46"/>
            <p:cNvSpPr txBox="1">
              <a:spLocks noChangeArrowheads="1"/>
            </p:cNvSpPr>
            <p:nvPr/>
          </p:nvSpPr>
          <p:spPr bwMode="auto">
            <a:xfrm>
              <a:off x="588904" y="2408739"/>
              <a:ext cx="1733550" cy="65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45" b="1" dirty="0">
                  <a:solidFill>
                    <a:srgbClr val="000099"/>
                  </a:solidFill>
                  <a:latin typeface="+mn-lt"/>
                  <a:ea typeface="+mn-ea"/>
                </a:rPr>
                <a:t>扩展的服务集</a:t>
              </a:r>
              <a:endParaRPr lang="zh-CN" altLang="en-US" sz="1845" b="1" dirty="0">
                <a:solidFill>
                  <a:srgbClr val="000099"/>
                </a:solidFill>
                <a:latin typeface="+mn-lt"/>
                <a:ea typeface="+mn-ea"/>
              </a:endParaRPr>
            </a:p>
            <a:p>
              <a:pPr algn="ctr" eaLnBrk="1" hangingPunct="1"/>
              <a:r>
                <a:rPr lang="en-US" altLang="zh-CN" sz="1845" b="1" dirty="0">
                  <a:solidFill>
                    <a:srgbClr val="000099"/>
                  </a:solidFill>
                  <a:latin typeface="+mn-lt"/>
                  <a:ea typeface="+mn-ea"/>
                </a:rPr>
                <a:t>ESS</a:t>
              </a:r>
              <a:endParaRPr lang="en-US" altLang="zh-CN" sz="1845" b="1" dirty="0">
                <a:solidFill>
                  <a:srgbClr val="000099"/>
                </a:solidFill>
                <a:latin typeface="+mn-lt"/>
                <a:ea typeface="+mn-ea"/>
              </a:endParaRPr>
            </a:p>
          </p:txBody>
        </p:sp>
        <p:sp>
          <p:nvSpPr>
            <p:cNvPr id="24" name="Text Box 175"/>
            <p:cNvSpPr txBox="1">
              <a:spLocks noChangeArrowheads="1"/>
            </p:cNvSpPr>
            <p:nvPr/>
          </p:nvSpPr>
          <p:spPr bwMode="auto">
            <a:xfrm>
              <a:off x="776536" y="3834620"/>
              <a:ext cx="381794" cy="34533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endParaRPr lang="en-US" altLang="zh-CN" sz="1845" b="1" dirty="0">
                <a:solidFill>
                  <a:srgbClr val="FF0000"/>
                </a:solidFill>
                <a:latin typeface="+mn-lt"/>
                <a:ea typeface="+mn-ea"/>
              </a:endParaRPr>
            </a:p>
          </p:txBody>
        </p:sp>
        <p:sp>
          <p:nvSpPr>
            <p:cNvPr id="25" name="Text Box 176"/>
            <p:cNvSpPr txBox="1">
              <a:spLocks noChangeArrowheads="1"/>
            </p:cNvSpPr>
            <p:nvPr/>
          </p:nvSpPr>
          <p:spPr bwMode="auto">
            <a:xfrm>
              <a:off x="8450741" y="4091695"/>
              <a:ext cx="381794"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a:solidFill>
                    <a:srgbClr val="FF0000"/>
                  </a:solidFill>
                  <a:latin typeface="+mn-lt"/>
                  <a:ea typeface="+mn-ea"/>
                </a:rPr>
                <a:t>B</a:t>
              </a:r>
              <a:endParaRPr lang="en-US" altLang="zh-CN" sz="1845" b="1">
                <a:solidFill>
                  <a:srgbClr val="FF0000"/>
                </a:solidFill>
                <a:latin typeface="+mn-lt"/>
                <a:ea typeface="+mn-ea"/>
              </a:endParaRPr>
            </a:p>
          </p:txBody>
        </p:sp>
        <p:sp>
          <p:nvSpPr>
            <p:cNvPr id="26" name="Line 177"/>
            <p:cNvSpPr>
              <a:spLocks noChangeShapeType="1"/>
            </p:cNvSpPr>
            <p:nvPr/>
          </p:nvSpPr>
          <p:spPr bwMode="auto">
            <a:xfrm>
              <a:off x="1398576" y="4150292"/>
              <a:ext cx="5330691" cy="599211"/>
            </a:xfrm>
            <a:prstGeom prst="line">
              <a:avLst/>
            </a:prstGeom>
            <a:noFill/>
            <a:ln w="76200">
              <a:solidFill>
                <a:srgbClr val="0000FF"/>
              </a:solidFill>
              <a:prstDash val="sysDot"/>
              <a:roun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27"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ln>
            <a:effectLst>
              <a:outerShdw dist="28398" dir="3806097" algn="ctr" rotWithShape="0">
                <a:schemeClr val="bg2"/>
              </a:outerShdw>
            </a:effectLst>
          </p:spPr>
          <p:txBody>
            <a:bodyPr/>
            <a:lstStyle/>
            <a:p>
              <a:pPr algn="ctr">
                <a:defRPr/>
              </a:pPr>
              <a:endParaRPr lang="zh-CN" altLang="zh-CN" sz="1845" b="1">
                <a:solidFill>
                  <a:srgbClr val="000099"/>
                </a:solidFill>
                <a:latin typeface="+mn-lt"/>
                <a:ea typeface="+mn-ea"/>
              </a:endParaRPr>
            </a:p>
          </p:txBody>
        </p:sp>
        <p:sp>
          <p:nvSpPr>
            <p:cNvPr id="28" name="Text Box 178"/>
            <p:cNvSpPr txBox="1">
              <a:spLocks noChangeArrowheads="1"/>
            </p:cNvSpPr>
            <p:nvPr/>
          </p:nvSpPr>
          <p:spPr bwMode="auto">
            <a:xfrm>
              <a:off x="4664968" y="4908816"/>
              <a:ext cx="7099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漫游</a:t>
              </a:r>
              <a:endParaRPr lang="zh-CN" altLang="en-US" sz="1845" b="1" dirty="0">
                <a:solidFill>
                  <a:srgbClr val="000099"/>
                </a:solidFill>
                <a:latin typeface="+mn-lt"/>
                <a:ea typeface="+mn-ea"/>
              </a:endParaRPr>
            </a:p>
          </p:txBody>
        </p:sp>
        <p:sp>
          <p:nvSpPr>
            <p:cNvPr id="29" name="Line 187"/>
            <p:cNvSpPr>
              <a:spLocks noChangeShapeType="1"/>
            </p:cNvSpPr>
            <p:nvPr/>
          </p:nvSpPr>
          <p:spPr bwMode="auto">
            <a:xfrm flipV="1">
              <a:off x="2844614" y="2029356"/>
              <a:ext cx="578919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30" name="Text Box 50"/>
            <p:cNvSpPr txBox="1">
              <a:spLocks noChangeArrowheads="1"/>
            </p:cNvSpPr>
            <p:nvPr/>
          </p:nvSpPr>
          <p:spPr bwMode="auto">
            <a:xfrm>
              <a:off x="3607101" y="2520893"/>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smtClean="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1</a:t>
              </a:r>
              <a:endParaRPr lang="en-US" altLang="zh-CN" sz="1845" b="1" baseline="-25000" dirty="0">
                <a:solidFill>
                  <a:srgbClr val="FF0000"/>
                </a:solidFill>
                <a:latin typeface="+mn-lt"/>
                <a:ea typeface="+mn-ea"/>
              </a:endParaRPr>
            </a:p>
          </p:txBody>
        </p:sp>
        <p:sp>
          <p:nvSpPr>
            <p:cNvPr id="31" name="Freeform 288"/>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2" name="Freeform 291"/>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3" name="Freeform 293"/>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34" name="Freeform 294"/>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graphicFrame>
          <p:nvGraphicFramePr>
            <p:cNvPr id="35" name="Object 295"/>
            <p:cNvGraphicFramePr>
              <a:graphicFrameLocks noChangeAspect="1"/>
            </p:cNvGraphicFramePr>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049" name="VISIO" r:id="rId3" imgW="3514725" imgH="2009775" progId="">
                    <p:embed/>
                  </p:oleObj>
                </mc:Choice>
                <mc:Fallback>
                  <p:oleObj name="VISIO" r:id="rId3" imgW="3514725" imgH="2009775" progId="">
                    <p:embed/>
                    <p:pic>
                      <p:nvPicPr>
                        <p:cNvPr id="0" name="图片 2048"/>
                        <p:cNvPicPr>
                          <a:picLocks noChangeAspect="1"/>
                        </p:cNvPicPr>
                        <p:nvPr/>
                      </p:nvPicPr>
                      <p:blipFill>
                        <a:blip r:embed="rId4"/>
                        <a:stretch>
                          <a:fillRect/>
                        </a:stretch>
                      </p:blipFill>
                      <p:spPr>
                        <a:xfrm>
                          <a:off x="8405396" y="1484784"/>
                          <a:ext cx="1444148" cy="847341"/>
                        </a:xfrm>
                        <a:prstGeom prst="rect">
                          <a:avLst/>
                        </a:prstGeom>
                        <a:noFill/>
                        <a:ln w="9525">
                          <a:noFill/>
                        </a:ln>
                        <a:effectLst>
                          <a:outerShdw dist="25400" dir="5400000" algn="ctr" rotWithShape="0">
                            <a:srgbClr val="1C1C1C"/>
                          </a:outerShdw>
                        </a:effectLst>
                      </p:spPr>
                    </p:pic>
                  </p:oleObj>
                </mc:Fallback>
              </mc:AlternateContent>
            </a:graphicData>
          </a:graphic>
        </p:graphicFrame>
        <p:pic>
          <p:nvPicPr>
            <p:cNvPr id="36" name="Picture 297" descr="D-Link%20DI-713P%20Wireless%20Broadband%20rout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7" name="Text Box 300"/>
            <p:cNvSpPr txBox="1">
              <a:spLocks noChangeArrowheads="1"/>
            </p:cNvSpPr>
            <p:nvPr/>
          </p:nvSpPr>
          <p:spPr bwMode="auto">
            <a:xfrm>
              <a:off x="6873704" y="2542292"/>
              <a:ext cx="1410917"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FF0000"/>
                  </a:solidFill>
                  <a:latin typeface="+mn-lt"/>
                  <a:ea typeface="+mn-ea"/>
                </a:rPr>
                <a:t>接入点</a:t>
              </a:r>
              <a:r>
                <a:rPr lang="en-US" altLang="zh-CN" sz="1845" b="1" dirty="0" smtClean="0">
                  <a:solidFill>
                    <a:srgbClr val="FF0000"/>
                  </a:solidFill>
                  <a:latin typeface="+mn-lt"/>
                  <a:ea typeface="+mn-ea"/>
                </a:rPr>
                <a:t>AP</a:t>
              </a:r>
              <a:r>
                <a:rPr lang="en-US" altLang="zh-CN" sz="1845" b="1" baseline="-25000" dirty="0" smtClean="0">
                  <a:solidFill>
                    <a:srgbClr val="FF0000"/>
                  </a:solidFill>
                  <a:latin typeface="+mn-lt"/>
                  <a:ea typeface="+mn-ea"/>
                </a:rPr>
                <a:t>2</a:t>
              </a:r>
              <a:endParaRPr lang="en-US" altLang="zh-CN" sz="1845" b="1" baseline="-25000" dirty="0">
                <a:solidFill>
                  <a:srgbClr val="FF0000"/>
                </a:solidFill>
                <a:latin typeface="+mn-lt"/>
                <a:ea typeface="+mn-ea"/>
              </a:endParaRPr>
            </a:p>
          </p:txBody>
        </p:sp>
        <p:sp>
          <p:nvSpPr>
            <p:cNvPr id="38" name="Line 49"/>
            <p:cNvSpPr>
              <a:spLocks noChangeShapeType="1"/>
            </p:cNvSpPr>
            <p:nvPr/>
          </p:nvSpPr>
          <p:spPr bwMode="auto">
            <a:xfrm flipV="1">
              <a:off x="6578114" y="2029356"/>
              <a:ext cx="0" cy="10349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39" name="Text Box 190"/>
            <p:cNvSpPr txBox="1">
              <a:spLocks noChangeArrowheads="1"/>
            </p:cNvSpPr>
            <p:nvPr/>
          </p:nvSpPr>
          <p:spPr bwMode="auto">
            <a:xfrm>
              <a:off x="8553400" y="1671191"/>
              <a:ext cx="1118553" cy="39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15" b="1" dirty="0">
                  <a:solidFill>
                    <a:srgbClr val="000099"/>
                  </a:solidFill>
                  <a:latin typeface="+mn-lt"/>
                  <a:ea typeface="+mn-ea"/>
                </a:rPr>
                <a:t>互联网</a:t>
              </a:r>
              <a:endParaRPr lang="zh-CN" altLang="en-US" sz="2215" b="1" dirty="0">
                <a:solidFill>
                  <a:srgbClr val="000099"/>
                </a:solidFill>
                <a:latin typeface="+mn-lt"/>
                <a:ea typeface="+mn-ea"/>
              </a:endParaRPr>
            </a:p>
          </p:txBody>
        </p:sp>
        <p:sp>
          <p:nvSpPr>
            <p:cNvPr id="40" name="Freeform 301"/>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1" name="Freeform 302"/>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2" name="Freeform 303"/>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3" name="Freeform 304"/>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ln>
          </p:spPr>
          <p:txBody>
            <a:bodyPr/>
            <a:lstStyle/>
            <a:p>
              <a:endParaRPr lang="zh-CN" altLang="en-US" sz="2955" b="1">
                <a:solidFill>
                  <a:srgbClr val="000099"/>
                </a:solidFill>
                <a:latin typeface="+mn-lt"/>
                <a:ea typeface="+mn-ea"/>
              </a:endParaRPr>
            </a:p>
          </p:txBody>
        </p:sp>
        <p:sp>
          <p:nvSpPr>
            <p:cNvPr id="44" name="Text Box 305"/>
            <p:cNvSpPr txBox="1">
              <a:spLocks noChangeArrowheads="1"/>
            </p:cNvSpPr>
            <p:nvPr/>
          </p:nvSpPr>
          <p:spPr bwMode="auto">
            <a:xfrm>
              <a:off x="4651742" y="1628622"/>
              <a:ext cx="1646185"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b="1" dirty="0">
                  <a:solidFill>
                    <a:srgbClr val="000099"/>
                  </a:solidFill>
                  <a:latin typeface="+mn-lt"/>
                  <a:ea typeface="+mn-ea"/>
                </a:rPr>
                <a:t>分配系统 </a:t>
              </a:r>
              <a:r>
                <a:rPr lang="en-US" altLang="zh-CN" sz="1845" b="1" dirty="0">
                  <a:solidFill>
                    <a:srgbClr val="000099"/>
                  </a:solidFill>
                  <a:latin typeface="+mn-lt"/>
                  <a:ea typeface="+mn-ea"/>
                </a:rPr>
                <a:t>DS</a:t>
              </a:r>
              <a:endParaRPr lang="en-US" altLang="zh-CN" sz="1845" b="1" dirty="0">
                <a:solidFill>
                  <a:srgbClr val="000099"/>
                </a:solidFill>
                <a:latin typeface="+mn-lt"/>
                <a:ea typeface="+mn-ea"/>
              </a:endParaRPr>
            </a:p>
          </p:txBody>
        </p:sp>
        <p:pic>
          <p:nvPicPr>
            <p:cNvPr id="45" name="Picture 30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6"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7"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8"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49"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0"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1"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2"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3"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4"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55" name="Text Box 423"/>
            <p:cNvSpPr txBox="1">
              <a:spLocks noChangeArrowheads="1"/>
            </p:cNvSpPr>
            <p:nvPr/>
          </p:nvSpPr>
          <p:spPr bwMode="auto">
            <a:xfrm>
              <a:off x="7105473" y="4577489"/>
              <a:ext cx="442330" cy="34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b="1" dirty="0">
                  <a:solidFill>
                    <a:srgbClr val="FF0000"/>
                  </a:solidFill>
                  <a:latin typeface="+mn-lt"/>
                  <a:ea typeface="+mn-ea"/>
                </a:rPr>
                <a:t>A</a:t>
              </a:r>
              <a:r>
                <a:rPr lang="en-US" altLang="zh-CN" sz="1845" b="1" dirty="0">
                  <a:solidFill>
                    <a:srgbClr val="FF0000"/>
                  </a:solidFill>
                  <a:latin typeface="+mn-lt"/>
                  <a:ea typeface="+mn-ea"/>
                  <a:cs typeface="Times New Roman" panose="02020603050405020304" pitchFamily="18" charset="0"/>
                </a:rPr>
                <a:t>'</a:t>
              </a:r>
              <a:endParaRPr lang="en-US" altLang="zh-CN" sz="1845" b="1" dirty="0">
                <a:solidFill>
                  <a:srgbClr val="FF0000"/>
                </a:solidFill>
                <a:latin typeface="+mn-lt"/>
                <a:ea typeface="+mn-ea"/>
                <a:cs typeface="Times New Roman" panose="02020603050405020304" pitchFamily="18" charset="0"/>
              </a:endParaRPr>
            </a:p>
          </p:txBody>
        </p:sp>
        <p:grpSp>
          <p:nvGrpSpPr>
            <p:cNvPr id="56" name="Group 426"/>
            <p:cNvGrpSpPr/>
            <p:nvPr/>
          </p:nvGrpSpPr>
          <p:grpSpPr bwMode="auto">
            <a:xfrm>
              <a:off x="1930973" y="4331756"/>
              <a:ext cx="710423" cy="589759"/>
              <a:chOff x="762" y="2391"/>
              <a:chExt cx="423" cy="312"/>
            </a:xfrm>
          </p:grpSpPr>
          <p:grpSp>
            <p:nvGrpSpPr>
              <p:cNvPr id="139" name="Group 427"/>
              <p:cNvGrpSpPr/>
              <p:nvPr/>
            </p:nvGrpSpPr>
            <p:grpSpPr bwMode="auto">
              <a:xfrm>
                <a:off x="867" y="2432"/>
                <a:ext cx="318" cy="271"/>
                <a:chOff x="657" y="1570"/>
                <a:chExt cx="318" cy="311"/>
              </a:xfrm>
            </p:grpSpPr>
            <p:sp>
              <p:nvSpPr>
                <p:cNvPr id="147" name="Line 428"/>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48" name="Picture 429"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 name="Group 430"/>
              <p:cNvGrpSpPr/>
              <p:nvPr/>
            </p:nvGrpSpPr>
            <p:grpSpPr bwMode="auto">
              <a:xfrm>
                <a:off x="762" y="2391"/>
                <a:ext cx="306" cy="90"/>
                <a:chOff x="748" y="2251"/>
                <a:chExt cx="306" cy="90"/>
              </a:xfrm>
            </p:grpSpPr>
            <p:sp>
              <p:nvSpPr>
                <p:cNvPr id="141"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2"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3"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4"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5"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46"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7" name="Group 437"/>
            <p:cNvGrpSpPr/>
            <p:nvPr/>
          </p:nvGrpSpPr>
          <p:grpSpPr bwMode="auto">
            <a:xfrm>
              <a:off x="5283229" y="3207056"/>
              <a:ext cx="710423" cy="589759"/>
              <a:chOff x="762" y="2391"/>
              <a:chExt cx="423" cy="312"/>
            </a:xfrm>
          </p:grpSpPr>
          <p:grpSp>
            <p:nvGrpSpPr>
              <p:cNvPr id="129" name="Group 438"/>
              <p:cNvGrpSpPr/>
              <p:nvPr/>
            </p:nvGrpSpPr>
            <p:grpSpPr bwMode="auto">
              <a:xfrm>
                <a:off x="867" y="2432"/>
                <a:ext cx="318" cy="271"/>
                <a:chOff x="657" y="1570"/>
                <a:chExt cx="318" cy="311"/>
              </a:xfrm>
            </p:grpSpPr>
            <p:sp>
              <p:nvSpPr>
                <p:cNvPr id="137" name="Line 439"/>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38" name="Picture 440"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0" name="Group 441"/>
              <p:cNvGrpSpPr/>
              <p:nvPr/>
            </p:nvGrpSpPr>
            <p:grpSpPr bwMode="auto">
              <a:xfrm>
                <a:off x="762" y="2391"/>
                <a:ext cx="306" cy="90"/>
                <a:chOff x="748" y="2251"/>
                <a:chExt cx="306" cy="90"/>
              </a:xfrm>
            </p:grpSpPr>
            <p:sp>
              <p:nvSpPr>
                <p:cNvPr id="131"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2"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3"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4"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5"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36"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8" name="Group 448"/>
            <p:cNvGrpSpPr/>
            <p:nvPr/>
          </p:nvGrpSpPr>
          <p:grpSpPr bwMode="auto">
            <a:xfrm>
              <a:off x="2921871" y="4407367"/>
              <a:ext cx="710423" cy="589759"/>
              <a:chOff x="762" y="2391"/>
              <a:chExt cx="423" cy="312"/>
            </a:xfrm>
          </p:grpSpPr>
          <p:grpSp>
            <p:nvGrpSpPr>
              <p:cNvPr id="119" name="Group 449"/>
              <p:cNvGrpSpPr/>
              <p:nvPr/>
            </p:nvGrpSpPr>
            <p:grpSpPr bwMode="auto">
              <a:xfrm>
                <a:off x="867" y="2432"/>
                <a:ext cx="318" cy="271"/>
                <a:chOff x="657" y="1570"/>
                <a:chExt cx="318" cy="311"/>
              </a:xfrm>
            </p:grpSpPr>
            <p:sp>
              <p:nvSpPr>
                <p:cNvPr id="127" name="Line 450"/>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28" name="Picture 451"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0" name="Group 452"/>
              <p:cNvGrpSpPr/>
              <p:nvPr/>
            </p:nvGrpSpPr>
            <p:grpSpPr bwMode="auto">
              <a:xfrm>
                <a:off x="762" y="2391"/>
                <a:ext cx="306" cy="90"/>
                <a:chOff x="748" y="2251"/>
                <a:chExt cx="306" cy="90"/>
              </a:xfrm>
            </p:grpSpPr>
            <p:sp>
              <p:nvSpPr>
                <p:cNvPr id="121"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2"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3"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4"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5"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26"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59" name="Group 459"/>
            <p:cNvGrpSpPr/>
            <p:nvPr/>
          </p:nvGrpSpPr>
          <p:grpSpPr bwMode="auto">
            <a:xfrm>
              <a:off x="4520742" y="3292116"/>
              <a:ext cx="710423" cy="589759"/>
              <a:chOff x="762" y="2391"/>
              <a:chExt cx="423" cy="312"/>
            </a:xfrm>
          </p:grpSpPr>
          <p:grpSp>
            <p:nvGrpSpPr>
              <p:cNvPr id="109" name="Group 460"/>
              <p:cNvGrpSpPr/>
              <p:nvPr/>
            </p:nvGrpSpPr>
            <p:grpSpPr bwMode="auto">
              <a:xfrm>
                <a:off x="867" y="2432"/>
                <a:ext cx="318" cy="271"/>
                <a:chOff x="657" y="1570"/>
                <a:chExt cx="318" cy="311"/>
              </a:xfrm>
            </p:grpSpPr>
            <p:sp>
              <p:nvSpPr>
                <p:cNvPr id="117" name="Line 461"/>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18" name="Picture 462"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 name="Group 463"/>
              <p:cNvGrpSpPr/>
              <p:nvPr/>
            </p:nvGrpSpPr>
            <p:grpSpPr bwMode="auto">
              <a:xfrm>
                <a:off x="762" y="2391"/>
                <a:ext cx="306" cy="90"/>
                <a:chOff x="748" y="2251"/>
                <a:chExt cx="306" cy="90"/>
              </a:xfrm>
            </p:grpSpPr>
            <p:sp>
              <p:nvSpPr>
                <p:cNvPr id="111"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2"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3"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4"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5"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16"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0" name="Group 470"/>
            <p:cNvGrpSpPr/>
            <p:nvPr/>
          </p:nvGrpSpPr>
          <p:grpSpPr bwMode="auto">
            <a:xfrm>
              <a:off x="6653690" y="4492429"/>
              <a:ext cx="710423" cy="589759"/>
              <a:chOff x="762" y="2391"/>
              <a:chExt cx="423" cy="312"/>
            </a:xfrm>
          </p:grpSpPr>
          <p:grpSp>
            <p:nvGrpSpPr>
              <p:cNvPr id="99" name="Group 471"/>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108" name="Picture 473"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474"/>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1" name="Group 481"/>
            <p:cNvGrpSpPr/>
            <p:nvPr/>
          </p:nvGrpSpPr>
          <p:grpSpPr bwMode="auto">
            <a:xfrm>
              <a:off x="5740050" y="3978279"/>
              <a:ext cx="710423" cy="589759"/>
              <a:chOff x="762" y="2391"/>
              <a:chExt cx="423" cy="312"/>
            </a:xfrm>
          </p:grpSpPr>
          <p:grpSp>
            <p:nvGrpSpPr>
              <p:cNvPr id="89" name="Group 482"/>
              <p:cNvGrpSpPr/>
              <p:nvPr/>
            </p:nvGrpSpPr>
            <p:grpSpPr bwMode="auto">
              <a:xfrm>
                <a:off x="867" y="2432"/>
                <a:ext cx="318" cy="271"/>
                <a:chOff x="657" y="1570"/>
                <a:chExt cx="318" cy="311"/>
              </a:xfrm>
            </p:grpSpPr>
            <p:sp>
              <p:nvSpPr>
                <p:cNvPr id="97" name="Line 483"/>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98" name="Picture 484"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0" name="Group 485"/>
              <p:cNvGrpSpPr/>
              <p:nvPr/>
            </p:nvGrpSpPr>
            <p:grpSpPr bwMode="auto">
              <a:xfrm>
                <a:off x="762" y="2391"/>
                <a:ext cx="306" cy="90"/>
                <a:chOff x="748" y="2251"/>
                <a:chExt cx="306" cy="90"/>
              </a:xfrm>
            </p:grpSpPr>
            <p:sp>
              <p:nvSpPr>
                <p:cNvPr id="91"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2"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3"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4"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5"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96"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2" name="Group 492"/>
            <p:cNvGrpSpPr/>
            <p:nvPr/>
          </p:nvGrpSpPr>
          <p:grpSpPr bwMode="auto">
            <a:xfrm>
              <a:off x="7263345" y="4150292"/>
              <a:ext cx="710422" cy="589759"/>
              <a:chOff x="762" y="2391"/>
              <a:chExt cx="423" cy="312"/>
            </a:xfrm>
          </p:grpSpPr>
          <p:grpSp>
            <p:nvGrpSpPr>
              <p:cNvPr id="79" name="Group 493"/>
              <p:cNvGrpSpPr/>
              <p:nvPr/>
            </p:nvGrpSpPr>
            <p:grpSpPr bwMode="auto">
              <a:xfrm>
                <a:off x="867" y="2432"/>
                <a:ext cx="318" cy="271"/>
                <a:chOff x="657" y="1570"/>
                <a:chExt cx="318" cy="311"/>
              </a:xfrm>
            </p:grpSpPr>
            <p:sp>
              <p:nvSpPr>
                <p:cNvPr id="87" name="Line 494"/>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88" name="Picture 495"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496"/>
              <p:cNvGrpSpPr/>
              <p:nvPr/>
            </p:nvGrpSpPr>
            <p:grpSpPr bwMode="auto">
              <a:xfrm>
                <a:off x="762" y="2391"/>
                <a:ext cx="306" cy="90"/>
                <a:chOff x="748" y="2251"/>
                <a:chExt cx="306" cy="90"/>
              </a:xfrm>
            </p:grpSpPr>
            <p:sp>
              <p:nvSpPr>
                <p:cNvPr id="81"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2"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3"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4"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5"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86"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grpSp>
          <p:nvGrpSpPr>
            <p:cNvPr id="63" name="Group 503"/>
            <p:cNvGrpSpPr/>
            <p:nvPr/>
          </p:nvGrpSpPr>
          <p:grpSpPr bwMode="auto">
            <a:xfrm>
              <a:off x="8000639" y="3987730"/>
              <a:ext cx="710423" cy="589759"/>
              <a:chOff x="762" y="2391"/>
              <a:chExt cx="423" cy="312"/>
            </a:xfrm>
          </p:grpSpPr>
          <p:grpSp>
            <p:nvGrpSpPr>
              <p:cNvPr id="69" name="Group 504"/>
              <p:cNvGrpSpPr/>
              <p:nvPr/>
            </p:nvGrpSpPr>
            <p:grpSpPr bwMode="auto">
              <a:xfrm>
                <a:off x="867" y="2432"/>
                <a:ext cx="318" cy="271"/>
                <a:chOff x="657" y="1570"/>
                <a:chExt cx="318" cy="311"/>
              </a:xfrm>
            </p:grpSpPr>
            <p:sp>
              <p:nvSpPr>
                <p:cNvPr id="77" name="Line 505"/>
                <p:cNvSpPr>
                  <a:spLocks noChangeShapeType="1"/>
                </p:cNvSpPr>
                <p:nvPr/>
              </p:nvSpPr>
              <p:spPr bwMode="auto">
                <a:xfrm flipH="1">
                  <a:off x="703" y="1570"/>
                  <a:ext cx="0" cy="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pic>
              <p:nvPicPr>
                <p:cNvPr id="78" name="Picture 506"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 name="Group 507"/>
              <p:cNvGrpSpPr/>
              <p:nvPr/>
            </p:nvGrpSpPr>
            <p:grpSpPr bwMode="auto">
              <a:xfrm>
                <a:off x="762" y="2391"/>
                <a:ext cx="306" cy="90"/>
                <a:chOff x="748" y="2251"/>
                <a:chExt cx="306" cy="90"/>
              </a:xfrm>
            </p:grpSpPr>
            <p:sp>
              <p:nvSpPr>
                <p:cNvPr id="71"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2"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3"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4"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5"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sp>
              <p:nvSpPr>
                <p:cNvPr id="76"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955" b="1">
                    <a:solidFill>
                      <a:srgbClr val="000099"/>
                    </a:solidFill>
                    <a:latin typeface="+mn-lt"/>
                    <a:ea typeface="+mn-ea"/>
                  </a:endParaRPr>
                </a:p>
              </p:txBody>
            </p:sp>
          </p:grpSp>
        </p:grpSp>
        <p:sp>
          <p:nvSpPr>
            <p:cNvPr id="64" name="Line 517"/>
            <p:cNvSpPr>
              <a:spLocks noChangeShapeType="1"/>
            </p:cNvSpPr>
            <p:nvPr/>
          </p:nvSpPr>
          <p:spPr bwMode="auto">
            <a:xfrm flipH="1">
              <a:off x="1930973" y="1988840"/>
              <a:ext cx="744013" cy="0"/>
            </a:xfrm>
            <a:prstGeom prst="line">
              <a:avLst/>
            </a:prstGeom>
            <a:noFill/>
            <a:ln w="38100">
              <a:solidFill>
                <a:srgbClr val="C00000"/>
              </a:solidFill>
              <a:round/>
              <a:tailEnd type="triangle" w="med" len="lg"/>
            </a:ln>
            <a:extLst>
              <a:ext uri="{909E8E84-426E-40DD-AFC4-6F175D3DCCD1}">
                <a14:hiddenFill xmlns:a14="http://schemas.microsoft.com/office/drawing/2010/main">
                  <a:noFill/>
                </a14:hiddenFill>
              </a:ext>
            </a:extLst>
          </p:spPr>
          <p:txBody>
            <a:bodyPr/>
            <a:lstStyle/>
            <a:p>
              <a:endParaRPr lang="zh-CN" altLang="en-US" sz="2955" b="1">
                <a:solidFill>
                  <a:srgbClr val="000099"/>
                </a:solidFill>
                <a:latin typeface="+mn-lt"/>
                <a:ea typeface="+mn-ea"/>
              </a:endParaRPr>
            </a:p>
          </p:txBody>
        </p:sp>
        <p:sp>
          <p:nvSpPr>
            <p:cNvPr id="65" name="Text Box 44"/>
            <p:cNvSpPr txBox="1">
              <a:spLocks noChangeArrowheads="1"/>
            </p:cNvSpPr>
            <p:nvPr/>
          </p:nvSpPr>
          <p:spPr bwMode="auto">
            <a:xfrm>
              <a:off x="1474153" y="3116323"/>
              <a:ext cx="1477645" cy="683789"/>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1845" b="1">
                  <a:solidFill>
                    <a:srgbClr val="000099"/>
                  </a:solidFill>
                  <a:latin typeface="+mn-lt"/>
                  <a:ea typeface="+mn-ea"/>
                </a:rPr>
                <a:t>基本服务集</a:t>
              </a:r>
              <a:endParaRPr lang="zh-CN" altLang="en-US" sz="1845" b="1">
                <a:solidFill>
                  <a:srgbClr val="000099"/>
                </a:solidFill>
                <a:latin typeface="+mn-lt"/>
                <a:ea typeface="+mn-ea"/>
              </a:endParaRPr>
            </a:p>
            <a:p>
              <a:pPr eaLnBrk="1" hangingPunct="1">
                <a:lnSpc>
                  <a:spcPct val="85000"/>
                </a:lnSpc>
              </a:pPr>
              <a:r>
                <a:rPr lang="zh-CN" altLang="en-US" sz="1845" b="1">
                  <a:solidFill>
                    <a:srgbClr val="000099"/>
                  </a:solidFill>
                  <a:latin typeface="+mn-lt"/>
                  <a:ea typeface="+mn-ea"/>
                </a:rPr>
                <a:t>       </a:t>
              </a:r>
              <a:r>
                <a:rPr lang="en-US" altLang="zh-CN" sz="1845" b="1">
                  <a:solidFill>
                    <a:srgbClr val="000099"/>
                  </a:solidFill>
                  <a:latin typeface="+mn-lt"/>
                  <a:ea typeface="+mn-ea"/>
                </a:rPr>
                <a:t>BSS</a:t>
              </a:r>
              <a:endParaRPr lang="en-US" altLang="zh-CN" sz="1845" b="1">
                <a:solidFill>
                  <a:srgbClr val="000099"/>
                </a:solidFill>
                <a:latin typeface="+mn-lt"/>
                <a:ea typeface="+mn-ea"/>
              </a:endParaRPr>
            </a:p>
          </p:txBody>
        </p:sp>
        <p:sp>
          <p:nvSpPr>
            <p:cNvPr id="66" name="Line 48"/>
            <p:cNvSpPr>
              <a:spLocks noChangeShapeType="1"/>
            </p:cNvSpPr>
            <p:nvPr/>
          </p:nvSpPr>
          <p:spPr bwMode="auto">
            <a:xfrm flipH="1">
              <a:off x="3342582" y="2029356"/>
              <a:ext cx="0" cy="89164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955" b="1">
                <a:solidFill>
                  <a:srgbClr val="000099"/>
                </a:solidFill>
                <a:latin typeface="+mn-lt"/>
                <a:ea typeface="+mn-ea"/>
              </a:endParaRPr>
            </a:p>
          </p:txBody>
        </p:sp>
        <p:sp>
          <p:nvSpPr>
            <p:cNvPr id="67"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ln>
          </p:spPr>
          <p:txBody>
            <a:bodyPr wrap="none" anchor="ctr"/>
            <a:lstStyle/>
            <a:p>
              <a:pPr algn="ctr"/>
              <a:r>
                <a:rPr lang="zh-CN" altLang="en-US" sz="1845" b="1" dirty="0">
                  <a:solidFill>
                    <a:srgbClr val="000099"/>
                  </a:solidFill>
                  <a:latin typeface="+mn-lt"/>
                  <a:ea typeface="+mn-ea"/>
                </a:rPr>
                <a:t>门户</a:t>
              </a:r>
              <a:endParaRPr lang="en-US" altLang="zh-CN" sz="1845" b="1" dirty="0">
                <a:solidFill>
                  <a:srgbClr val="000099"/>
                </a:solidFill>
                <a:latin typeface="+mn-lt"/>
                <a:ea typeface="+mn-ea"/>
              </a:endParaRPr>
            </a:p>
          </p:txBody>
        </p:sp>
        <p:sp>
          <p:nvSpPr>
            <p:cNvPr id="68" name="Text Box 518"/>
            <p:cNvSpPr txBox="1">
              <a:spLocks noChangeArrowheads="1"/>
            </p:cNvSpPr>
            <p:nvPr/>
          </p:nvSpPr>
          <p:spPr bwMode="auto">
            <a:xfrm>
              <a:off x="493211" y="1628800"/>
              <a:ext cx="1674389" cy="68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5000"/>
                </a:lnSpc>
              </a:pPr>
              <a:r>
                <a:rPr lang="zh-CN" altLang="en-US" sz="1845" b="1" dirty="0">
                  <a:solidFill>
                    <a:srgbClr val="000099"/>
                  </a:solidFill>
                  <a:latin typeface="+mn-lt"/>
                  <a:ea typeface="+mn-ea"/>
                </a:rPr>
                <a:t>至其他 </a:t>
              </a:r>
              <a:r>
                <a:rPr lang="en-US" altLang="zh-CN" sz="1845" b="1" dirty="0">
                  <a:solidFill>
                    <a:srgbClr val="000099"/>
                  </a:solidFill>
                  <a:latin typeface="+mn-lt"/>
                  <a:ea typeface="+mn-ea"/>
                </a:rPr>
                <a:t>802.x</a:t>
              </a:r>
              <a:endParaRPr lang="en-US" altLang="zh-CN" sz="1845" b="1" dirty="0">
                <a:solidFill>
                  <a:srgbClr val="000099"/>
                </a:solidFill>
                <a:latin typeface="+mn-lt"/>
                <a:ea typeface="+mn-ea"/>
              </a:endParaRPr>
            </a:p>
            <a:p>
              <a:pPr algn="ctr" eaLnBrk="1" hangingPunct="1">
                <a:lnSpc>
                  <a:spcPct val="85000"/>
                </a:lnSpc>
              </a:pPr>
              <a:r>
                <a:rPr lang="zh-CN" altLang="en-US" sz="1845" b="1" dirty="0">
                  <a:solidFill>
                    <a:srgbClr val="000099"/>
                  </a:solidFill>
                  <a:latin typeface="+mn-lt"/>
                  <a:ea typeface="+mn-ea"/>
                </a:rPr>
                <a:t>局域网</a:t>
              </a:r>
              <a:endParaRPr lang="zh-CN" altLang="en-US" sz="1845" b="1" dirty="0">
                <a:solidFill>
                  <a:srgbClr val="000099"/>
                </a:solidFill>
                <a:latin typeface="+mn-lt"/>
                <a:ea typeface="+mn-ea"/>
              </a:endParaRPr>
            </a:p>
          </p:txBody>
        </p:sp>
      </p:grpSp>
      <p:sp>
        <p:nvSpPr>
          <p:cNvPr id="348175" name="Rectangle 15"/>
          <p:cNvSpPr>
            <a:spLocks noChangeArrowheads="1"/>
          </p:cNvSpPr>
          <p:nvPr/>
        </p:nvSpPr>
        <p:spPr bwMode="auto">
          <a:xfrm>
            <a:off x="1300964" y="3827814"/>
            <a:ext cx="1476375" cy="574431"/>
          </a:xfrm>
          <a:prstGeom prst="rect">
            <a:avLst/>
          </a:prstGeom>
          <a:noFill/>
          <a:ln w="57150">
            <a:solidFill>
              <a:schemeClr val="hlink"/>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a:p>
        </p:txBody>
      </p:sp>
      <p:sp>
        <p:nvSpPr>
          <p:cNvPr id="348176" name="Rectangle 16"/>
          <p:cNvSpPr>
            <a:spLocks noChangeArrowheads="1"/>
          </p:cNvSpPr>
          <p:nvPr/>
        </p:nvSpPr>
        <p:spPr bwMode="auto">
          <a:xfrm>
            <a:off x="6699006" y="3894282"/>
            <a:ext cx="1476375" cy="574431"/>
          </a:xfrm>
          <a:prstGeom prst="rect">
            <a:avLst/>
          </a:prstGeom>
          <a:noFill/>
          <a:ln w="57150">
            <a:solidFill>
              <a:schemeClr val="hlink"/>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1000"/>
                                  </p:stCondLst>
                                  <p:childTnLst>
                                    <p:set>
                                      <p:cBhvr>
                                        <p:cTn id="6" dur="1" fill="hold">
                                          <p:stCondLst>
                                            <p:cond delay="0"/>
                                          </p:stCondLst>
                                        </p:cTn>
                                        <p:tgtEl>
                                          <p:spTgt spid="348175"/>
                                        </p:tgtEl>
                                        <p:attrNameLst>
                                          <p:attrName>style.visibility</p:attrName>
                                        </p:attrNameLst>
                                      </p:cBhvr>
                                      <p:to>
                                        <p:strVal val="visible"/>
                                      </p:to>
                                    </p:set>
                                    <p:animEffect transition="in" filter="diamond(out)">
                                      <p:cBhvr>
                                        <p:cTn id="7" dur="2000"/>
                                        <p:tgtEl>
                                          <p:spTgt spid="348175"/>
                                        </p:tgtEl>
                                      </p:cBhvr>
                                    </p:animEffect>
                                  </p:childTnLst>
                                </p:cTn>
                              </p:par>
                            </p:childTnLst>
                          </p:cTn>
                        </p:par>
                        <p:par>
                          <p:cTn id="8" fill="hold">
                            <p:stCondLst>
                              <p:cond delay="3000"/>
                            </p:stCondLst>
                            <p:childTnLst>
                              <p:par>
                                <p:cTn id="9" presetID="8" presetClass="entr" presetSubtype="32" fill="hold" grpId="0" nodeType="afterEffect">
                                  <p:stCondLst>
                                    <p:cond delay="500"/>
                                  </p:stCondLst>
                                  <p:childTnLst>
                                    <p:set>
                                      <p:cBhvr>
                                        <p:cTn id="10" dur="1" fill="hold">
                                          <p:stCondLst>
                                            <p:cond delay="0"/>
                                          </p:stCondLst>
                                        </p:cTn>
                                        <p:tgtEl>
                                          <p:spTgt spid="348176"/>
                                        </p:tgtEl>
                                        <p:attrNameLst>
                                          <p:attrName>style.visibility</p:attrName>
                                        </p:attrNameLst>
                                      </p:cBhvr>
                                      <p:to>
                                        <p:strVal val="visible"/>
                                      </p:to>
                                    </p:set>
                                    <p:animEffect transition="in" filter="diamond(out)">
                                      <p:cBhvr>
                                        <p:cTn id="11" dur="2000"/>
                                        <p:tgtEl>
                                          <p:spTgt spid="348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5" grpId="0" bldLvl="0" animBg="1"/>
      <p:bldP spid="348176"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Grp="1" noChangeArrowheads="1"/>
          </p:cNvSpPr>
          <p:nvPr>
            <p:ph type="title"/>
          </p:nvPr>
        </p:nvSpPr>
        <p:spPr>
          <a:xfrm>
            <a:off x="467546" y="437898"/>
            <a:ext cx="7943304" cy="749957"/>
          </a:xfrm>
        </p:spPr>
        <p:txBody>
          <a:bodyPr/>
          <a:lstStyle/>
          <a:p>
            <a:pPr algn="ctr"/>
            <a:r>
              <a:rPr lang="zh-CN" altLang="en-US" sz="3325" dirty="0"/>
              <a:t>使用直接路由选择向</a:t>
            </a:r>
            <a:r>
              <a:rPr lang="zh-CN" altLang="en-US" sz="3325" dirty="0" smtClean="0"/>
              <a:t>移动站发送数据报</a:t>
            </a:r>
            <a:endParaRPr lang="zh-CN" altLang="en-US" sz="3325" dirty="0"/>
          </a:p>
        </p:txBody>
      </p:sp>
      <p:sp>
        <p:nvSpPr>
          <p:cNvPr id="2" name="矩形 1"/>
          <p:cNvSpPr/>
          <p:nvPr/>
        </p:nvSpPr>
        <p:spPr>
          <a:xfrm>
            <a:off x="576361" y="1326165"/>
            <a:ext cx="8287710" cy="1001395"/>
          </a:xfrm>
          <a:prstGeom prst="rect">
            <a:avLst/>
          </a:prstGeom>
          <a:solidFill>
            <a:srgbClr val="66FF66"/>
          </a:solidFill>
          <a:ln>
            <a:solidFill>
              <a:schemeClr val="tx1"/>
            </a:solidFill>
          </a:ln>
        </p:spPr>
        <p:txBody>
          <a:bodyPr wrap="square">
            <a:spAutoFit/>
          </a:bodyPr>
          <a:lstStyle/>
          <a:p>
            <a:r>
              <a:rPr lang="zh-CN" altLang="zh-CN" sz="1845" b="1" dirty="0">
                <a:latin typeface="+mn-lt"/>
                <a:ea typeface="+mn-ea"/>
              </a:rPr>
              <a:t>让通信者</a:t>
            </a:r>
            <a:r>
              <a:rPr lang="en-US" altLang="zh-CN" sz="1845" b="1" dirty="0">
                <a:latin typeface="+mn-lt"/>
                <a:ea typeface="+mn-ea"/>
              </a:rPr>
              <a:t>B</a:t>
            </a:r>
            <a:r>
              <a:rPr lang="zh-CN" altLang="zh-CN" sz="1845" b="1" dirty="0">
                <a:latin typeface="+mn-lt"/>
                <a:ea typeface="+mn-ea"/>
              </a:rPr>
              <a:t>创建一个</a:t>
            </a:r>
            <a:r>
              <a:rPr lang="zh-CN" altLang="zh-CN" sz="1845" b="1" dirty="0">
                <a:solidFill>
                  <a:srgbClr val="C00000"/>
                </a:solidFill>
                <a:latin typeface="+mn-lt"/>
                <a:ea typeface="+mn-ea"/>
              </a:rPr>
              <a:t>通信者代理</a:t>
            </a:r>
            <a:r>
              <a:rPr lang="en-US" altLang="zh-CN" sz="1845" b="1" dirty="0">
                <a:latin typeface="+mn-lt"/>
                <a:ea typeface="+mn-ea"/>
              </a:rPr>
              <a:t>(correspondent agent)</a:t>
            </a:r>
            <a:r>
              <a:rPr lang="zh-CN" altLang="zh-CN" sz="1845" b="1" dirty="0">
                <a:latin typeface="+mn-lt"/>
                <a:ea typeface="+mn-ea"/>
              </a:rPr>
              <a:t>，让这个通信者代理向归属代理询问到移动站在被访网络的转交地址。然后由通信者代理把数据报用</a:t>
            </a:r>
            <a:r>
              <a:rPr lang="zh-CN" altLang="zh-CN" sz="1845" b="1" dirty="0">
                <a:solidFill>
                  <a:srgbClr val="C00000"/>
                </a:solidFill>
                <a:latin typeface="+mn-lt"/>
                <a:ea typeface="+mn-ea"/>
              </a:rPr>
              <a:t>隧道技术</a:t>
            </a:r>
            <a:r>
              <a:rPr lang="zh-CN" altLang="zh-CN" sz="1845" b="1" dirty="0">
                <a:latin typeface="+mn-lt"/>
                <a:ea typeface="+mn-ea"/>
              </a:rPr>
              <a:t>发送到被访网络的外地代理，最后再由这个外地代理拆封，把数据报转发给移动站。但这是以增加复杂性为代价的。</a:t>
            </a:r>
            <a:endParaRPr lang="zh-CN" altLang="en-US" sz="1845" b="1" dirty="0">
              <a:latin typeface="+mn-lt"/>
              <a:ea typeface="+mn-ea"/>
            </a:endParaRPr>
          </a:p>
        </p:txBody>
      </p:sp>
      <p:grpSp>
        <p:nvGrpSpPr>
          <p:cNvPr id="202" name="组合 201"/>
          <p:cNvGrpSpPr/>
          <p:nvPr/>
        </p:nvGrpSpPr>
        <p:grpSpPr>
          <a:xfrm>
            <a:off x="3104490" y="3229593"/>
            <a:ext cx="2528043" cy="1886597"/>
            <a:chOff x="2607056" y="4919666"/>
            <a:chExt cx="2345944" cy="1677686"/>
          </a:xfrm>
        </p:grpSpPr>
        <p:sp>
          <p:nvSpPr>
            <p:cNvPr id="203"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ln>
            <a:effectLst>
              <a:outerShdw dist="107763" dir="2700000" algn="ctr" rotWithShape="0">
                <a:srgbClr val="808080"/>
              </a:outerShdw>
            </a:effectLst>
          </p:spPr>
          <p:txBody>
            <a:bodyPr vert="horz" wrap="square" lIns="84406" tIns="42203" rIns="84406" bIns="42203" numCol="1" anchor="t" anchorCtr="0" compatLnSpc="1"/>
            <a:lstStyle/>
            <a:p>
              <a:endParaRPr lang="zh-CN" altLang="en-US" sz="2585">
                <a:solidFill>
                  <a:srgbClr val="000099"/>
                </a:solidFill>
              </a:endParaRPr>
            </a:p>
          </p:txBody>
        </p:sp>
        <p:sp>
          <p:nvSpPr>
            <p:cNvPr id="204" name="Text Box 93"/>
            <p:cNvSpPr txBox="1">
              <a:spLocks noChangeArrowheads="1"/>
            </p:cNvSpPr>
            <p:nvPr/>
          </p:nvSpPr>
          <p:spPr bwMode="auto">
            <a:xfrm>
              <a:off x="3296816" y="5516564"/>
              <a:ext cx="827321" cy="28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dirty="0">
                  <a:solidFill>
                    <a:srgbClr val="000099"/>
                  </a:solidFill>
                  <a:latin typeface="+mn-lt"/>
                  <a:ea typeface="+mn-ea"/>
                </a:rPr>
                <a:t>广域网</a:t>
              </a:r>
              <a:endParaRPr kumimoji="1" lang="zh-CN" altLang="en-US" sz="1845" b="1" dirty="0">
                <a:solidFill>
                  <a:srgbClr val="000099"/>
                </a:solidFill>
                <a:latin typeface="+mn-lt"/>
                <a:ea typeface="+mn-ea"/>
              </a:endParaRPr>
            </a:p>
          </p:txBody>
        </p:sp>
      </p:grpSp>
      <p:sp>
        <p:nvSpPr>
          <p:cNvPr id="205" name="Cloud"/>
          <p:cNvSpPr>
            <a:spLocks noChangeAspect="1" noEditPoints="1" noChangeArrowheads="1"/>
          </p:cNvSpPr>
          <p:nvPr/>
        </p:nvSpPr>
        <p:spPr bwMode="auto">
          <a:xfrm>
            <a:off x="330425" y="3030186"/>
            <a:ext cx="2400401" cy="16086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ln>
          <a:effectLst>
            <a:outerShdw dist="107763" dir="2700000" algn="ctr" rotWithShape="0">
              <a:srgbClr val="808080"/>
            </a:outerShdw>
          </a:effectLst>
        </p:spPr>
        <p:txBody>
          <a:bodyPr vert="horz" wrap="square" lIns="84406" tIns="42203" rIns="84406" bIns="42203" numCol="1" anchor="t" anchorCtr="0" compatLnSpc="1"/>
          <a:lstStyle/>
          <a:p>
            <a:endParaRPr lang="zh-CN" altLang="en-US" sz="2585" b="1">
              <a:solidFill>
                <a:srgbClr val="000099"/>
              </a:solidFill>
              <a:latin typeface="+mn-lt"/>
              <a:ea typeface="+mn-ea"/>
            </a:endParaRPr>
          </a:p>
        </p:txBody>
      </p:sp>
      <p:sp>
        <p:nvSpPr>
          <p:cNvPr id="206" name="Cloud"/>
          <p:cNvSpPr>
            <a:spLocks noChangeAspect="1" noEditPoints="1" noChangeArrowheads="1"/>
          </p:cNvSpPr>
          <p:nvPr/>
        </p:nvSpPr>
        <p:spPr bwMode="auto">
          <a:xfrm>
            <a:off x="6021617" y="3030186"/>
            <a:ext cx="2400401" cy="16086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ln>
          <a:effectLst>
            <a:outerShdw dist="107763" dir="2700000" algn="ctr" rotWithShape="0">
              <a:srgbClr val="808080"/>
            </a:outerShdw>
          </a:effectLst>
        </p:spPr>
        <p:txBody>
          <a:bodyPr vert="horz" wrap="square" lIns="84406" tIns="42203" rIns="84406" bIns="42203" numCol="1" anchor="t" anchorCtr="0" compatLnSpc="1"/>
          <a:lstStyle/>
          <a:p>
            <a:endParaRPr lang="zh-CN" altLang="en-US" sz="2585" b="1">
              <a:solidFill>
                <a:srgbClr val="000099"/>
              </a:solidFill>
              <a:latin typeface="+mn-lt"/>
              <a:ea typeface="+mn-ea"/>
            </a:endParaRPr>
          </a:p>
        </p:txBody>
      </p:sp>
      <p:sp>
        <p:nvSpPr>
          <p:cNvPr id="207" name="Cloud"/>
          <p:cNvSpPr>
            <a:spLocks noChangeAspect="1" noEditPoints="1" noChangeArrowheads="1"/>
          </p:cNvSpPr>
          <p:nvPr/>
        </p:nvSpPr>
        <p:spPr bwMode="auto">
          <a:xfrm>
            <a:off x="6773382" y="4691910"/>
            <a:ext cx="2239337" cy="14605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ln>
          <a:effectLst>
            <a:outerShdw dist="107763" dir="2700000" algn="ctr" rotWithShape="0">
              <a:srgbClr val="808080"/>
            </a:outerShdw>
          </a:effectLst>
        </p:spPr>
        <p:txBody>
          <a:bodyPr vert="horz" wrap="square" lIns="84406" tIns="42203" rIns="84406" bIns="42203" numCol="1" anchor="t" anchorCtr="0" compatLnSpc="1"/>
          <a:lstStyle/>
          <a:p>
            <a:endParaRPr lang="zh-CN" altLang="en-US" sz="2585" b="1">
              <a:solidFill>
                <a:srgbClr val="000099"/>
              </a:solidFill>
              <a:latin typeface="+mn-lt"/>
              <a:ea typeface="+mn-ea"/>
            </a:endParaRPr>
          </a:p>
        </p:txBody>
      </p:sp>
      <p:sp>
        <p:nvSpPr>
          <p:cNvPr id="404485" name="Line 5"/>
          <p:cNvSpPr>
            <a:spLocks noChangeShapeType="1"/>
          </p:cNvSpPr>
          <p:nvPr/>
        </p:nvSpPr>
        <p:spPr bwMode="auto">
          <a:xfrm rot="16200000" flipV="1">
            <a:off x="3462613" y="5327602"/>
            <a:ext cx="0"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570" name="Line 90"/>
          <p:cNvSpPr>
            <a:spLocks noChangeShapeType="1"/>
          </p:cNvSpPr>
          <p:nvPr/>
        </p:nvSpPr>
        <p:spPr bwMode="auto">
          <a:xfrm flipH="1">
            <a:off x="7136087" y="3494284"/>
            <a:ext cx="0" cy="33117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571" name="Text Box 91"/>
          <p:cNvSpPr txBox="1">
            <a:spLocks noChangeArrowheads="1"/>
          </p:cNvSpPr>
          <p:nvPr/>
        </p:nvSpPr>
        <p:spPr bwMode="auto">
          <a:xfrm>
            <a:off x="467753" y="3429000"/>
            <a:ext cx="1126490"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5" b="1" dirty="0">
                <a:solidFill>
                  <a:srgbClr val="000099"/>
                </a:solidFill>
                <a:latin typeface="+mn-lt"/>
                <a:ea typeface="+mn-ea"/>
              </a:rPr>
              <a:t>移动站 </a:t>
            </a:r>
            <a:r>
              <a:rPr kumimoji="1" lang="en-US" altLang="zh-CN" sz="1845" b="1" dirty="0">
                <a:solidFill>
                  <a:srgbClr val="000099"/>
                </a:solidFill>
                <a:latin typeface="+mn-lt"/>
                <a:ea typeface="+mn-ea"/>
              </a:rPr>
              <a:t>A</a:t>
            </a:r>
            <a:endParaRPr kumimoji="1" lang="en-US" altLang="zh-CN" sz="1845" b="1" dirty="0">
              <a:solidFill>
                <a:srgbClr val="000099"/>
              </a:solidFill>
              <a:latin typeface="+mn-lt"/>
              <a:ea typeface="+mn-ea"/>
            </a:endParaRPr>
          </a:p>
        </p:txBody>
      </p:sp>
      <p:sp>
        <p:nvSpPr>
          <p:cNvPr id="404572" name="Line 92"/>
          <p:cNvSpPr>
            <a:spLocks noChangeShapeType="1"/>
          </p:cNvSpPr>
          <p:nvPr/>
        </p:nvSpPr>
        <p:spPr bwMode="auto">
          <a:xfrm>
            <a:off x="1878287" y="3560226"/>
            <a:ext cx="5105400" cy="8792"/>
          </a:xfrm>
          <a:prstGeom prst="line">
            <a:avLst/>
          </a:prstGeom>
          <a:noFill/>
          <a:ln w="76200">
            <a:solidFill>
              <a:schemeClr val="hlink"/>
            </a:solidFill>
            <a:prstDash val="sysDot"/>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4574" name="Line 94"/>
          <p:cNvSpPr>
            <a:spLocks noChangeShapeType="1"/>
          </p:cNvSpPr>
          <p:nvPr/>
        </p:nvSpPr>
        <p:spPr bwMode="auto">
          <a:xfrm>
            <a:off x="1656037" y="3486956"/>
            <a:ext cx="6350" cy="33850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pic>
        <p:nvPicPr>
          <p:cNvPr id="404575" name="Picture 9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48675" y="4158102"/>
            <a:ext cx="600075" cy="25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576" name="Text Box 96"/>
          <p:cNvSpPr txBox="1">
            <a:spLocks noChangeArrowheads="1"/>
          </p:cNvSpPr>
          <p:nvPr/>
        </p:nvSpPr>
        <p:spPr bwMode="auto">
          <a:xfrm>
            <a:off x="1102916" y="2695649"/>
            <a:ext cx="93980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dirty="0">
                <a:solidFill>
                  <a:srgbClr val="000099"/>
                </a:solidFill>
                <a:latin typeface="+mn-lt"/>
                <a:ea typeface="+mn-ea"/>
              </a:rPr>
              <a:t>归属网络</a:t>
            </a:r>
            <a:endParaRPr kumimoji="1" lang="zh-CN" altLang="en-US" sz="1475" b="1" dirty="0">
              <a:solidFill>
                <a:srgbClr val="000099"/>
              </a:solidFill>
              <a:latin typeface="+mn-lt"/>
              <a:ea typeface="+mn-ea"/>
            </a:endParaRPr>
          </a:p>
        </p:txBody>
      </p:sp>
      <p:sp>
        <p:nvSpPr>
          <p:cNvPr id="404577" name="Text Box 97"/>
          <p:cNvSpPr txBox="1">
            <a:spLocks noChangeArrowheads="1"/>
          </p:cNvSpPr>
          <p:nvPr/>
        </p:nvSpPr>
        <p:spPr bwMode="auto">
          <a:xfrm>
            <a:off x="6559825" y="2773314"/>
            <a:ext cx="119570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被访网络 </a:t>
            </a:r>
            <a:r>
              <a:rPr kumimoji="1" lang="en-US" altLang="zh-CN" sz="1475" b="1">
                <a:solidFill>
                  <a:srgbClr val="000099"/>
                </a:solidFill>
                <a:latin typeface="+mn-lt"/>
                <a:ea typeface="+mn-ea"/>
              </a:rPr>
              <a:t>N</a:t>
            </a:r>
            <a:r>
              <a:rPr kumimoji="1" lang="en-US" altLang="zh-CN" sz="1475" b="1" baseline="-25000">
                <a:solidFill>
                  <a:srgbClr val="000099"/>
                </a:solidFill>
                <a:latin typeface="+mn-lt"/>
                <a:ea typeface="+mn-ea"/>
              </a:rPr>
              <a:t>1</a:t>
            </a:r>
            <a:endParaRPr kumimoji="1" lang="en-US" altLang="zh-CN" sz="1475" b="1" baseline="-25000">
              <a:solidFill>
                <a:srgbClr val="000099"/>
              </a:solidFill>
              <a:latin typeface="+mn-lt"/>
              <a:ea typeface="+mn-ea"/>
            </a:endParaRPr>
          </a:p>
        </p:txBody>
      </p:sp>
      <p:sp>
        <p:nvSpPr>
          <p:cNvPr id="404578" name="Text Box 98"/>
          <p:cNvSpPr txBox="1">
            <a:spLocks noChangeArrowheads="1"/>
          </p:cNvSpPr>
          <p:nvPr/>
        </p:nvSpPr>
        <p:spPr bwMode="auto">
          <a:xfrm>
            <a:off x="6775724" y="4225510"/>
            <a:ext cx="112903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锚外地代理</a:t>
            </a:r>
            <a:endParaRPr kumimoji="1" lang="zh-CN" altLang="en-US" sz="1475" b="1">
              <a:solidFill>
                <a:srgbClr val="000099"/>
              </a:solidFill>
              <a:latin typeface="+mn-lt"/>
              <a:ea typeface="+mn-ea"/>
            </a:endParaRPr>
          </a:p>
        </p:txBody>
      </p:sp>
      <p:sp>
        <p:nvSpPr>
          <p:cNvPr id="404579" name="Text Box 99"/>
          <p:cNvSpPr txBox="1">
            <a:spLocks noChangeArrowheads="1"/>
          </p:cNvSpPr>
          <p:nvPr/>
        </p:nvSpPr>
        <p:spPr bwMode="auto">
          <a:xfrm>
            <a:off x="727350" y="4092160"/>
            <a:ext cx="93980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归属代理</a:t>
            </a:r>
            <a:endParaRPr kumimoji="1" lang="zh-CN" altLang="en-US" sz="1475" b="1">
              <a:solidFill>
                <a:srgbClr val="000099"/>
              </a:solidFill>
              <a:latin typeface="+mn-lt"/>
              <a:ea typeface="+mn-ea"/>
            </a:endParaRPr>
          </a:p>
        </p:txBody>
      </p:sp>
      <p:grpSp>
        <p:nvGrpSpPr>
          <p:cNvPr id="404580" name="Group 100"/>
          <p:cNvGrpSpPr/>
          <p:nvPr/>
        </p:nvGrpSpPr>
        <p:grpSpPr bwMode="auto">
          <a:xfrm>
            <a:off x="2814912" y="5421264"/>
            <a:ext cx="671513" cy="457200"/>
            <a:chOff x="762" y="2391"/>
            <a:chExt cx="423" cy="312"/>
          </a:xfrm>
        </p:grpSpPr>
        <p:grpSp>
          <p:nvGrpSpPr>
            <p:cNvPr id="404581" name="Group 101"/>
            <p:cNvGrpSpPr/>
            <p:nvPr/>
          </p:nvGrpSpPr>
          <p:grpSpPr bwMode="auto">
            <a:xfrm>
              <a:off x="867" y="2432"/>
              <a:ext cx="318" cy="271"/>
              <a:chOff x="657" y="1570"/>
              <a:chExt cx="318" cy="311"/>
            </a:xfrm>
          </p:grpSpPr>
          <p:sp>
            <p:nvSpPr>
              <p:cNvPr id="404582" name="Line 102"/>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404583" name="Picture 103"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584" name="Group 104"/>
            <p:cNvGrpSpPr/>
            <p:nvPr/>
          </p:nvGrpSpPr>
          <p:grpSpPr bwMode="auto">
            <a:xfrm>
              <a:off x="762" y="2391"/>
              <a:ext cx="306" cy="90"/>
              <a:chOff x="748" y="2251"/>
              <a:chExt cx="306" cy="90"/>
            </a:xfrm>
          </p:grpSpPr>
          <p:sp>
            <p:nvSpPr>
              <p:cNvPr id="404585"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586"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587"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588"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589"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590"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04591" name="Line 111"/>
          <p:cNvSpPr>
            <a:spLocks noChangeShapeType="1"/>
          </p:cNvSpPr>
          <p:nvPr/>
        </p:nvSpPr>
        <p:spPr bwMode="auto">
          <a:xfrm flipH="1" flipV="1">
            <a:off x="2238650" y="4357396"/>
            <a:ext cx="1439862" cy="1197219"/>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4592" name="Text Box 112"/>
          <p:cNvSpPr txBox="1">
            <a:spLocks noChangeArrowheads="1"/>
          </p:cNvSpPr>
          <p:nvPr/>
        </p:nvSpPr>
        <p:spPr bwMode="auto">
          <a:xfrm>
            <a:off x="1898251" y="5566337"/>
            <a:ext cx="1126490" cy="31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45" b="1" dirty="0">
                <a:solidFill>
                  <a:srgbClr val="000099"/>
                </a:solidFill>
                <a:latin typeface="+mn-lt"/>
                <a:ea typeface="+mn-ea"/>
              </a:rPr>
              <a:t>通信者 </a:t>
            </a:r>
            <a:r>
              <a:rPr kumimoji="1" lang="en-US" altLang="zh-CN" sz="1845" b="1" dirty="0">
                <a:solidFill>
                  <a:srgbClr val="000099"/>
                </a:solidFill>
                <a:latin typeface="+mn-lt"/>
                <a:ea typeface="+mn-ea"/>
              </a:rPr>
              <a:t>B</a:t>
            </a:r>
            <a:endParaRPr kumimoji="1" lang="en-US" altLang="zh-CN" sz="1845" b="1" dirty="0">
              <a:solidFill>
                <a:srgbClr val="000099"/>
              </a:solidFill>
              <a:latin typeface="+mn-lt"/>
              <a:ea typeface="+mn-ea"/>
            </a:endParaRPr>
          </a:p>
        </p:txBody>
      </p:sp>
      <p:sp>
        <p:nvSpPr>
          <p:cNvPr id="404593" name="Line 113"/>
          <p:cNvSpPr>
            <a:spLocks noChangeShapeType="1"/>
          </p:cNvSpPr>
          <p:nvPr/>
        </p:nvSpPr>
        <p:spPr bwMode="auto">
          <a:xfrm rot="16200000" flipV="1">
            <a:off x="1735412" y="3033297"/>
            <a:ext cx="0" cy="1584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4594" name="Group 114"/>
          <p:cNvGrpSpPr/>
          <p:nvPr/>
        </p:nvGrpSpPr>
        <p:grpSpPr bwMode="auto">
          <a:xfrm>
            <a:off x="1302025" y="3227583"/>
            <a:ext cx="671512" cy="457200"/>
            <a:chOff x="762" y="2391"/>
            <a:chExt cx="423" cy="312"/>
          </a:xfrm>
        </p:grpSpPr>
        <p:grpSp>
          <p:nvGrpSpPr>
            <p:cNvPr id="404595" name="Group 115"/>
            <p:cNvGrpSpPr/>
            <p:nvPr/>
          </p:nvGrpSpPr>
          <p:grpSpPr bwMode="auto">
            <a:xfrm>
              <a:off x="867" y="2432"/>
              <a:ext cx="318" cy="271"/>
              <a:chOff x="657" y="1570"/>
              <a:chExt cx="318" cy="311"/>
            </a:xfrm>
          </p:grpSpPr>
          <p:sp>
            <p:nvSpPr>
              <p:cNvPr id="404596" name="Line 116"/>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404597" name="Picture 117"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598" name="Group 118"/>
            <p:cNvGrpSpPr/>
            <p:nvPr/>
          </p:nvGrpSpPr>
          <p:grpSpPr bwMode="auto">
            <a:xfrm>
              <a:off x="762" y="2391"/>
              <a:ext cx="306" cy="90"/>
              <a:chOff x="748" y="2251"/>
              <a:chExt cx="306" cy="90"/>
            </a:xfrm>
          </p:grpSpPr>
          <p:sp>
            <p:nvSpPr>
              <p:cNvPr id="404599" name="AutoShape 11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00" name="AutoShape 12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01" name="AutoShape 12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02" name="AutoShape 12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03" name="AutoShape 12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04" name="AutoShape 12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04605" name="Line 125"/>
          <p:cNvSpPr>
            <a:spLocks noChangeShapeType="1"/>
          </p:cNvSpPr>
          <p:nvPr/>
        </p:nvSpPr>
        <p:spPr bwMode="auto">
          <a:xfrm>
            <a:off x="1951312" y="3825461"/>
            <a:ext cx="6350" cy="33850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pic>
        <p:nvPicPr>
          <p:cNvPr id="404606" name="Picture 12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62388" y="4158102"/>
            <a:ext cx="600075" cy="25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07" name="Line 127"/>
          <p:cNvSpPr>
            <a:spLocks noChangeShapeType="1"/>
          </p:cNvSpPr>
          <p:nvPr/>
        </p:nvSpPr>
        <p:spPr bwMode="auto">
          <a:xfrm rot="16200000" flipV="1">
            <a:off x="7064649" y="3033297"/>
            <a:ext cx="0" cy="1584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4608" name="Group 128"/>
          <p:cNvGrpSpPr/>
          <p:nvPr/>
        </p:nvGrpSpPr>
        <p:grpSpPr bwMode="auto">
          <a:xfrm>
            <a:off x="6824937" y="3236375"/>
            <a:ext cx="671513" cy="457200"/>
            <a:chOff x="762" y="2391"/>
            <a:chExt cx="423" cy="312"/>
          </a:xfrm>
        </p:grpSpPr>
        <p:grpSp>
          <p:nvGrpSpPr>
            <p:cNvPr id="404609" name="Group 129"/>
            <p:cNvGrpSpPr/>
            <p:nvPr/>
          </p:nvGrpSpPr>
          <p:grpSpPr bwMode="auto">
            <a:xfrm>
              <a:off x="867" y="2432"/>
              <a:ext cx="318" cy="271"/>
              <a:chOff x="657" y="1570"/>
              <a:chExt cx="318" cy="311"/>
            </a:xfrm>
          </p:grpSpPr>
          <p:sp>
            <p:nvSpPr>
              <p:cNvPr id="404610" name="Line 130"/>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404611" name="Picture 131"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612" name="Group 132"/>
            <p:cNvGrpSpPr/>
            <p:nvPr/>
          </p:nvGrpSpPr>
          <p:grpSpPr bwMode="auto">
            <a:xfrm>
              <a:off x="762" y="2391"/>
              <a:ext cx="306" cy="90"/>
              <a:chOff x="748" y="2251"/>
              <a:chExt cx="306" cy="90"/>
            </a:xfrm>
          </p:grpSpPr>
          <p:sp>
            <p:nvSpPr>
              <p:cNvPr id="404613" name="AutoShape 13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14" name="AutoShape 13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15" name="AutoShape 13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16" name="AutoShape 13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17" name="AutoShape 13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18" name="AutoShape 13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04619" name="Line 139"/>
          <p:cNvSpPr>
            <a:spLocks noChangeShapeType="1"/>
          </p:cNvSpPr>
          <p:nvPr/>
        </p:nvSpPr>
        <p:spPr bwMode="auto">
          <a:xfrm flipH="1">
            <a:off x="6559825" y="3825461"/>
            <a:ext cx="0" cy="33117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20" name="Text Box 140"/>
          <p:cNvSpPr txBox="1">
            <a:spLocks noChangeArrowheads="1"/>
          </p:cNvSpPr>
          <p:nvPr/>
        </p:nvSpPr>
        <p:spPr bwMode="auto">
          <a:xfrm flipH="1">
            <a:off x="7659962" y="4026218"/>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4621" name="Text Box 141"/>
          <p:cNvSpPr txBox="1">
            <a:spLocks noChangeArrowheads="1"/>
          </p:cNvSpPr>
          <p:nvPr/>
        </p:nvSpPr>
        <p:spPr bwMode="auto">
          <a:xfrm flipH="1">
            <a:off x="4686574" y="5156030"/>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4622" name="Text Box 142"/>
          <p:cNvSpPr txBox="1">
            <a:spLocks noChangeArrowheads="1"/>
          </p:cNvSpPr>
          <p:nvPr/>
        </p:nvSpPr>
        <p:spPr bwMode="auto">
          <a:xfrm flipH="1">
            <a:off x="2670450" y="4590391"/>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4623" name="Text Box 143"/>
          <p:cNvSpPr txBox="1">
            <a:spLocks noChangeArrowheads="1"/>
          </p:cNvSpPr>
          <p:nvPr/>
        </p:nvSpPr>
        <p:spPr bwMode="auto">
          <a:xfrm>
            <a:off x="6559825" y="3226118"/>
            <a:ext cx="31877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A</a:t>
            </a:r>
            <a:endParaRPr kumimoji="1" lang="en-US" altLang="zh-CN" sz="1475" b="1">
              <a:solidFill>
                <a:srgbClr val="000099"/>
              </a:solidFill>
              <a:latin typeface="+mn-lt"/>
              <a:ea typeface="+mn-ea"/>
            </a:endParaRPr>
          </a:p>
        </p:txBody>
      </p:sp>
      <p:pic>
        <p:nvPicPr>
          <p:cNvPr id="404624" name="Picture 1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07075" y="5554614"/>
            <a:ext cx="600075" cy="25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25" name="Text Box 145"/>
          <p:cNvSpPr txBox="1">
            <a:spLocks noChangeArrowheads="1"/>
          </p:cNvSpPr>
          <p:nvPr/>
        </p:nvSpPr>
        <p:spPr bwMode="auto">
          <a:xfrm>
            <a:off x="3493287" y="5816918"/>
            <a:ext cx="819150" cy="57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660" b="1" dirty="0">
                <a:solidFill>
                  <a:srgbClr val="C00000"/>
                </a:solidFill>
                <a:latin typeface="+mn-lt"/>
                <a:ea typeface="+mn-ea"/>
              </a:rPr>
              <a:t>通信者</a:t>
            </a:r>
            <a:endParaRPr kumimoji="1" lang="zh-CN" altLang="en-US" sz="1660" b="1" dirty="0">
              <a:solidFill>
                <a:srgbClr val="C00000"/>
              </a:solidFill>
              <a:latin typeface="+mn-lt"/>
              <a:ea typeface="+mn-ea"/>
            </a:endParaRPr>
          </a:p>
          <a:p>
            <a:pPr algn="ctr">
              <a:lnSpc>
                <a:spcPct val="85000"/>
              </a:lnSpc>
            </a:pPr>
            <a:r>
              <a:rPr kumimoji="1" lang="zh-CN" altLang="en-US" sz="1660" b="1" dirty="0">
                <a:solidFill>
                  <a:srgbClr val="C00000"/>
                </a:solidFill>
                <a:latin typeface="+mn-lt"/>
                <a:ea typeface="+mn-ea"/>
              </a:rPr>
              <a:t>代理</a:t>
            </a:r>
            <a:endParaRPr kumimoji="1" lang="zh-CN" altLang="en-US" sz="1660" b="1" dirty="0">
              <a:solidFill>
                <a:srgbClr val="C00000"/>
              </a:solidFill>
              <a:latin typeface="+mn-lt"/>
              <a:ea typeface="+mn-ea"/>
            </a:endParaRPr>
          </a:p>
        </p:txBody>
      </p:sp>
      <p:sp>
        <p:nvSpPr>
          <p:cNvPr id="404654" name="Line 174"/>
          <p:cNvSpPr>
            <a:spLocks noChangeShapeType="1"/>
          </p:cNvSpPr>
          <p:nvPr/>
        </p:nvSpPr>
        <p:spPr bwMode="auto">
          <a:xfrm flipH="1">
            <a:off x="8574362" y="5156030"/>
            <a:ext cx="0" cy="33117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pic>
        <p:nvPicPr>
          <p:cNvPr id="404655" name="Picture 1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12275" y="5819849"/>
            <a:ext cx="600075" cy="25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56" name="Text Box 176"/>
          <p:cNvSpPr txBox="1">
            <a:spLocks noChangeArrowheads="1"/>
          </p:cNvSpPr>
          <p:nvPr/>
        </p:nvSpPr>
        <p:spPr bwMode="auto">
          <a:xfrm>
            <a:off x="6918599" y="6041121"/>
            <a:ext cx="112903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新外地代理</a:t>
            </a:r>
            <a:endParaRPr kumimoji="1" lang="zh-CN" altLang="en-US" sz="1475" b="1">
              <a:solidFill>
                <a:srgbClr val="000099"/>
              </a:solidFill>
              <a:latin typeface="+mn-lt"/>
              <a:ea typeface="+mn-ea"/>
            </a:endParaRPr>
          </a:p>
        </p:txBody>
      </p:sp>
      <p:sp>
        <p:nvSpPr>
          <p:cNvPr id="404657" name="Line 177"/>
          <p:cNvSpPr>
            <a:spLocks noChangeShapeType="1"/>
          </p:cNvSpPr>
          <p:nvPr/>
        </p:nvSpPr>
        <p:spPr bwMode="auto">
          <a:xfrm rot="16200000" flipV="1">
            <a:off x="7928250" y="4695043"/>
            <a:ext cx="0" cy="1584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4658" name="Group 178"/>
          <p:cNvGrpSpPr/>
          <p:nvPr/>
        </p:nvGrpSpPr>
        <p:grpSpPr bwMode="auto">
          <a:xfrm>
            <a:off x="8263212" y="4898121"/>
            <a:ext cx="671513" cy="457200"/>
            <a:chOff x="762" y="2391"/>
            <a:chExt cx="423" cy="312"/>
          </a:xfrm>
        </p:grpSpPr>
        <p:grpSp>
          <p:nvGrpSpPr>
            <p:cNvPr id="404659" name="Group 179"/>
            <p:cNvGrpSpPr/>
            <p:nvPr/>
          </p:nvGrpSpPr>
          <p:grpSpPr bwMode="auto">
            <a:xfrm>
              <a:off x="867" y="2432"/>
              <a:ext cx="318" cy="271"/>
              <a:chOff x="657" y="1570"/>
              <a:chExt cx="318" cy="311"/>
            </a:xfrm>
          </p:grpSpPr>
          <p:sp>
            <p:nvSpPr>
              <p:cNvPr id="404660" name="Line 180"/>
              <p:cNvSpPr>
                <a:spLocks noChangeShapeType="1"/>
              </p:cNvSpPr>
              <p:nvPr/>
            </p:nvSpPr>
            <p:spPr bwMode="auto">
              <a:xfrm flipH="1">
                <a:off x="703" y="1570"/>
                <a:ext cx="0" cy="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pic>
            <p:nvPicPr>
              <p:cNvPr id="404661" name="Picture 181"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662" name="Group 182"/>
            <p:cNvGrpSpPr/>
            <p:nvPr/>
          </p:nvGrpSpPr>
          <p:grpSpPr bwMode="auto">
            <a:xfrm>
              <a:off x="762" y="2391"/>
              <a:ext cx="306" cy="90"/>
              <a:chOff x="748" y="2251"/>
              <a:chExt cx="306" cy="90"/>
            </a:xfrm>
          </p:grpSpPr>
          <p:sp>
            <p:nvSpPr>
              <p:cNvPr id="404663" name="AutoShape 18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64" name="AutoShape 18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65" name="AutoShape 18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66" name="AutoShape 18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67" name="AutoShape 18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68" name="AutoShape 18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04669" name="Line 189"/>
          <p:cNvSpPr>
            <a:spLocks noChangeShapeType="1"/>
          </p:cNvSpPr>
          <p:nvPr/>
        </p:nvSpPr>
        <p:spPr bwMode="auto">
          <a:xfrm flipH="1">
            <a:off x="7423424" y="5487207"/>
            <a:ext cx="0" cy="33117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4670" name="Text Box 190"/>
          <p:cNvSpPr txBox="1">
            <a:spLocks noChangeArrowheads="1"/>
          </p:cNvSpPr>
          <p:nvPr/>
        </p:nvSpPr>
        <p:spPr bwMode="auto">
          <a:xfrm>
            <a:off x="6991625" y="4887864"/>
            <a:ext cx="119570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被访网络 </a:t>
            </a:r>
            <a:r>
              <a:rPr kumimoji="1" lang="en-US" altLang="zh-CN" sz="1475" b="1">
                <a:solidFill>
                  <a:srgbClr val="000099"/>
                </a:solidFill>
                <a:latin typeface="+mn-lt"/>
                <a:ea typeface="+mn-ea"/>
              </a:rPr>
              <a:t>N</a:t>
            </a:r>
            <a:r>
              <a:rPr kumimoji="1" lang="en-US" altLang="zh-CN" sz="1475" b="1" baseline="-25000">
                <a:solidFill>
                  <a:srgbClr val="000099"/>
                </a:solidFill>
                <a:latin typeface="+mn-lt"/>
                <a:ea typeface="+mn-ea"/>
              </a:rPr>
              <a:t>2</a:t>
            </a:r>
            <a:endParaRPr kumimoji="1" lang="en-US" altLang="zh-CN" sz="1475" b="1" baseline="-25000">
              <a:solidFill>
                <a:srgbClr val="000099"/>
              </a:solidFill>
              <a:latin typeface="+mn-lt"/>
              <a:ea typeface="+mn-ea"/>
            </a:endParaRPr>
          </a:p>
        </p:txBody>
      </p:sp>
      <p:sp>
        <p:nvSpPr>
          <p:cNvPr id="404671" name="Line 191"/>
          <p:cNvSpPr>
            <a:spLocks noChangeShapeType="1"/>
          </p:cNvSpPr>
          <p:nvPr/>
        </p:nvSpPr>
        <p:spPr bwMode="auto">
          <a:xfrm>
            <a:off x="7351986" y="3693575"/>
            <a:ext cx="431800" cy="464527"/>
          </a:xfrm>
          <a:prstGeom prst="line">
            <a:avLst/>
          </a:prstGeom>
          <a:noFill/>
          <a:ln w="76200">
            <a:solidFill>
              <a:schemeClr val="hlink"/>
            </a:solidFill>
            <a:prstDash val="sysDot"/>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4672" name="Line 192"/>
          <p:cNvSpPr>
            <a:spLocks noChangeShapeType="1"/>
          </p:cNvSpPr>
          <p:nvPr/>
        </p:nvSpPr>
        <p:spPr bwMode="auto">
          <a:xfrm flipV="1">
            <a:off x="4254775" y="4357396"/>
            <a:ext cx="1944687" cy="1198685"/>
          </a:xfrm>
          <a:prstGeom prst="line">
            <a:avLst/>
          </a:prstGeom>
          <a:noFill/>
          <a:ln w="762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4673" name="Line 193"/>
          <p:cNvSpPr>
            <a:spLocks noChangeShapeType="1"/>
          </p:cNvSpPr>
          <p:nvPr/>
        </p:nvSpPr>
        <p:spPr bwMode="auto">
          <a:xfrm rot="10800000" flipV="1">
            <a:off x="7639325" y="5287914"/>
            <a:ext cx="792162" cy="531935"/>
          </a:xfrm>
          <a:prstGeom prst="line">
            <a:avLst/>
          </a:prstGeom>
          <a:noFill/>
          <a:ln w="762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4674" name="Line 194"/>
          <p:cNvSpPr>
            <a:spLocks noChangeShapeType="1"/>
          </p:cNvSpPr>
          <p:nvPr/>
        </p:nvSpPr>
        <p:spPr bwMode="auto">
          <a:xfrm flipH="1" flipV="1">
            <a:off x="6702700" y="4357396"/>
            <a:ext cx="576262" cy="1462454"/>
          </a:xfrm>
          <a:prstGeom prst="line">
            <a:avLst/>
          </a:prstGeom>
          <a:noFill/>
          <a:ln w="76200">
            <a:solidFill>
              <a:schemeClr val="hlink"/>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4675" name="Freeform 195"/>
          <p:cNvSpPr/>
          <p:nvPr/>
        </p:nvSpPr>
        <p:spPr bwMode="auto">
          <a:xfrm>
            <a:off x="6493149" y="4411614"/>
            <a:ext cx="2176462" cy="1663212"/>
          </a:xfrm>
          <a:custGeom>
            <a:avLst/>
            <a:gdLst>
              <a:gd name="T0" fmla="*/ 0 w 1371"/>
              <a:gd name="T1" fmla="*/ 0 h 1135"/>
              <a:gd name="T2" fmla="*/ 129 w 1371"/>
              <a:gd name="T3" fmla="*/ 445 h 1135"/>
              <a:gd name="T4" fmla="*/ 255 w 1371"/>
              <a:gd name="T5" fmla="*/ 775 h 1135"/>
              <a:gd name="T6" fmla="*/ 483 w 1371"/>
              <a:gd name="T7" fmla="*/ 1093 h 1135"/>
              <a:gd name="T8" fmla="*/ 897 w 1371"/>
              <a:gd name="T9" fmla="*/ 1027 h 1135"/>
              <a:gd name="T10" fmla="*/ 1371 w 1371"/>
              <a:gd name="T11" fmla="*/ 649 h 1135"/>
            </a:gdLst>
            <a:ahLst/>
            <a:cxnLst>
              <a:cxn ang="0">
                <a:pos x="T0" y="T1"/>
              </a:cxn>
              <a:cxn ang="0">
                <a:pos x="T2" y="T3"/>
              </a:cxn>
              <a:cxn ang="0">
                <a:pos x="T4" y="T5"/>
              </a:cxn>
              <a:cxn ang="0">
                <a:pos x="T6" y="T7"/>
              </a:cxn>
              <a:cxn ang="0">
                <a:pos x="T8" y="T9"/>
              </a:cxn>
              <a:cxn ang="0">
                <a:pos x="T10" y="T11"/>
              </a:cxn>
            </a:cxnLst>
            <a:rect l="0" t="0" r="r" b="b"/>
            <a:pathLst>
              <a:path w="1371" h="1135">
                <a:moveTo>
                  <a:pt x="0" y="0"/>
                </a:moveTo>
                <a:cubicBezTo>
                  <a:pt x="21" y="74"/>
                  <a:pt x="86" y="316"/>
                  <a:pt x="129" y="445"/>
                </a:cubicBezTo>
                <a:cubicBezTo>
                  <a:pt x="172" y="574"/>
                  <a:pt x="196" y="667"/>
                  <a:pt x="255" y="775"/>
                </a:cubicBezTo>
                <a:cubicBezTo>
                  <a:pt x="314" y="883"/>
                  <a:pt x="376" y="1051"/>
                  <a:pt x="483" y="1093"/>
                </a:cubicBezTo>
                <a:cubicBezTo>
                  <a:pt x="590" y="1135"/>
                  <a:pt x="749" y="1101"/>
                  <a:pt x="897" y="1027"/>
                </a:cubicBezTo>
                <a:cubicBezTo>
                  <a:pt x="1045" y="953"/>
                  <a:pt x="1272" y="728"/>
                  <a:pt x="1371" y="649"/>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4676" name="Text Box 196"/>
          <p:cNvSpPr txBox="1">
            <a:spLocks noChangeArrowheads="1"/>
          </p:cNvSpPr>
          <p:nvPr/>
        </p:nvSpPr>
        <p:spPr bwMode="auto">
          <a:xfrm>
            <a:off x="8718825" y="4975787"/>
            <a:ext cx="31877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A</a:t>
            </a:r>
            <a:endParaRPr kumimoji="1" lang="en-US" altLang="zh-CN" sz="1475" b="1">
              <a:solidFill>
                <a:srgbClr val="000099"/>
              </a:solidFill>
              <a:latin typeface="+mn-lt"/>
              <a:ea typeface="+mn-ea"/>
            </a:endParaRPr>
          </a:p>
        </p:txBody>
      </p:sp>
      <p:sp>
        <p:nvSpPr>
          <p:cNvPr id="404677" name="Text Box 197"/>
          <p:cNvSpPr txBox="1">
            <a:spLocks noChangeArrowheads="1"/>
          </p:cNvSpPr>
          <p:nvPr/>
        </p:nvSpPr>
        <p:spPr bwMode="auto">
          <a:xfrm flipH="1">
            <a:off x="6724925" y="3791757"/>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4678" name="Text Box 198"/>
          <p:cNvSpPr txBox="1">
            <a:spLocks noChangeArrowheads="1"/>
          </p:cNvSpPr>
          <p:nvPr/>
        </p:nvSpPr>
        <p:spPr bwMode="auto">
          <a:xfrm flipH="1">
            <a:off x="7875862" y="5156030"/>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4679" name="Line 199"/>
          <p:cNvSpPr>
            <a:spLocks noChangeShapeType="1"/>
          </p:cNvSpPr>
          <p:nvPr/>
        </p:nvSpPr>
        <p:spPr bwMode="auto">
          <a:xfrm flipV="1">
            <a:off x="6631262" y="3626168"/>
            <a:ext cx="431800" cy="531935"/>
          </a:xfrm>
          <a:prstGeom prst="line">
            <a:avLst/>
          </a:prstGeom>
          <a:noFill/>
          <a:ln w="2857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4680" name="Text Box 200"/>
          <p:cNvSpPr txBox="1">
            <a:spLocks noChangeArrowheads="1"/>
          </p:cNvSpPr>
          <p:nvPr/>
        </p:nvSpPr>
        <p:spPr bwMode="auto">
          <a:xfrm flipH="1">
            <a:off x="6775724" y="4556688"/>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4681" name="Text Box 201"/>
          <p:cNvSpPr txBox="1">
            <a:spLocks noChangeArrowheads="1"/>
          </p:cNvSpPr>
          <p:nvPr/>
        </p:nvSpPr>
        <p:spPr bwMode="auto">
          <a:xfrm flipH="1">
            <a:off x="6270899" y="4690038"/>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585" y="437898"/>
            <a:ext cx="7968613" cy="731077"/>
          </a:xfrm>
        </p:spPr>
        <p:txBody>
          <a:bodyPr/>
          <a:lstStyle/>
          <a:p>
            <a:pPr algn="ctr"/>
            <a:r>
              <a:rPr lang="zh-CN" altLang="en-US" sz="3325" dirty="0"/>
              <a:t>使用直接路由选择向移动站发送数据报</a:t>
            </a:r>
            <a:endParaRPr lang="zh-CN" altLang="en-US" sz="3325" dirty="0"/>
          </a:p>
        </p:txBody>
      </p:sp>
      <p:sp>
        <p:nvSpPr>
          <p:cNvPr id="4" name="内容占位符 3"/>
          <p:cNvSpPr>
            <a:spLocks noGrp="1"/>
          </p:cNvSpPr>
          <p:nvPr>
            <p:ph idx="1"/>
          </p:nvPr>
        </p:nvSpPr>
        <p:spPr/>
        <p:txBody>
          <a:bodyPr/>
          <a:lstStyle/>
          <a:p>
            <a:pPr marL="0" indent="0">
              <a:buNone/>
            </a:pPr>
            <a:r>
              <a:rPr lang="en-US" altLang="zh-CN" sz="1940" dirty="0">
                <a:sym typeface="Wingdings" panose="05000000000000000000"/>
              </a:rPr>
              <a:t></a:t>
            </a:r>
            <a:r>
              <a:rPr lang="en-US" altLang="zh-CN" sz="1940" dirty="0"/>
              <a:t> B</a:t>
            </a:r>
            <a:r>
              <a:rPr lang="zh-CN" altLang="zh-CN" sz="1940" dirty="0"/>
              <a:t>的通信者代理从移动站</a:t>
            </a:r>
            <a:r>
              <a:rPr lang="en-US" altLang="zh-CN" sz="1940" dirty="0"/>
              <a:t>A</a:t>
            </a:r>
            <a:r>
              <a:rPr lang="zh-CN" altLang="zh-CN" sz="1940" dirty="0"/>
              <a:t>的归属代理得到</a:t>
            </a:r>
            <a:r>
              <a:rPr lang="en-US" altLang="zh-CN" sz="1940" dirty="0"/>
              <a:t>A</a:t>
            </a:r>
            <a:r>
              <a:rPr lang="zh-CN" altLang="zh-CN" sz="1940" dirty="0"/>
              <a:t>所漫游到的被访网络</a:t>
            </a:r>
            <a:r>
              <a:rPr lang="en-US" altLang="zh-CN" sz="1940" dirty="0"/>
              <a:t>N</a:t>
            </a:r>
            <a:r>
              <a:rPr lang="en-US" altLang="zh-CN" sz="1940" baseline="-25000" dirty="0"/>
              <a:t>1</a:t>
            </a:r>
            <a:r>
              <a:rPr lang="zh-CN" altLang="zh-CN" sz="1940" dirty="0"/>
              <a:t>的外地代理。我们把移动站首次漫游到的被访网络的外地代理称为锚外地代理</a:t>
            </a:r>
            <a:r>
              <a:rPr lang="en-US" altLang="zh-CN" sz="1940" dirty="0"/>
              <a:t>(anchor foreign agent)</a:t>
            </a:r>
            <a:r>
              <a:rPr lang="zh-CN" altLang="zh-CN" sz="1940" dirty="0"/>
              <a:t>。</a:t>
            </a:r>
            <a:endParaRPr lang="zh-CN" altLang="zh-CN" sz="1940" dirty="0"/>
          </a:p>
          <a:p>
            <a:pPr marL="0" indent="0">
              <a:buNone/>
            </a:pPr>
            <a:r>
              <a:rPr lang="en-US" altLang="zh-CN" sz="1940" dirty="0">
                <a:sym typeface="Wingdings" panose="05000000000000000000"/>
              </a:rPr>
              <a:t></a:t>
            </a:r>
            <a:r>
              <a:rPr lang="en-US" altLang="zh-CN" sz="1940" dirty="0"/>
              <a:t> </a:t>
            </a:r>
            <a:r>
              <a:rPr lang="zh-CN" altLang="zh-CN" sz="1940" dirty="0"/>
              <a:t>通信者代理把</a:t>
            </a:r>
            <a:r>
              <a:rPr lang="en-US" altLang="zh-CN" sz="1940" dirty="0"/>
              <a:t>B</a:t>
            </a:r>
            <a:r>
              <a:rPr lang="zh-CN" altLang="zh-CN" sz="1940" dirty="0"/>
              <a:t>发给</a:t>
            </a:r>
            <a:r>
              <a:rPr lang="en-US" altLang="zh-CN" sz="1940" dirty="0"/>
              <a:t>A</a:t>
            </a:r>
            <a:r>
              <a:rPr lang="zh-CN" altLang="zh-CN" sz="1940" dirty="0"/>
              <a:t>的数据报再封装后，发送到</a:t>
            </a:r>
            <a:r>
              <a:rPr lang="en-US" altLang="zh-CN" sz="1940" dirty="0"/>
              <a:t>A</a:t>
            </a:r>
            <a:r>
              <a:rPr lang="zh-CN" altLang="zh-CN" sz="1940" dirty="0"/>
              <a:t>的锚外地代理。</a:t>
            </a:r>
            <a:endParaRPr lang="zh-CN" altLang="zh-CN" sz="1940" dirty="0"/>
          </a:p>
          <a:p>
            <a:pPr marL="0" indent="0">
              <a:buNone/>
            </a:pPr>
            <a:r>
              <a:rPr lang="en-US" altLang="zh-CN" sz="1940" dirty="0">
                <a:sym typeface="Wingdings" panose="05000000000000000000"/>
              </a:rPr>
              <a:t></a:t>
            </a:r>
            <a:r>
              <a:rPr lang="en-US" altLang="zh-CN" sz="1940" dirty="0"/>
              <a:t> </a:t>
            </a:r>
            <a:r>
              <a:rPr lang="zh-CN" altLang="zh-CN" sz="1940" dirty="0"/>
              <a:t>锚外地代理把拆封后的数据报发送给</a:t>
            </a:r>
            <a:r>
              <a:rPr lang="en-US" altLang="zh-CN" sz="1940" dirty="0"/>
              <a:t>A</a:t>
            </a:r>
            <a:r>
              <a:rPr lang="zh-CN" altLang="zh-CN" sz="1940" dirty="0"/>
              <a:t>。</a:t>
            </a:r>
            <a:endParaRPr lang="zh-CN" altLang="zh-CN" sz="1940" dirty="0"/>
          </a:p>
          <a:p>
            <a:pPr marL="0" indent="0">
              <a:buNone/>
            </a:pPr>
            <a:r>
              <a:rPr lang="en-US" altLang="zh-CN" sz="1940" dirty="0">
                <a:sym typeface="Wingdings" panose="05000000000000000000"/>
              </a:rPr>
              <a:t></a:t>
            </a:r>
            <a:r>
              <a:rPr lang="en-US" altLang="zh-CN" sz="1940" dirty="0"/>
              <a:t> A</a:t>
            </a:r>
            <a:r>
              <a:rPr lang="zh-CN" altLang="zh-CN" sz="1940" dirty="0"/>
              <a:t>移动到另一个被访网络</a:t>
            </a:r>
            <a:r>
              <a:rPr lang="en-US" altLang="zh-CN" sz="1940" dirty="0"/>
              <a:t>N</a:t>
            </a:r>
            <a:r>
              <a:rPr lang="en-US" altLang="zh-CN" sz="1940" baseline="-25000" dirty="0"/>
              <a:t>2</a:t>
            </a:r>
            <a:r>
              <a:rPr lang="zh-CN" altLang="zh-CN" sz="1940" dirty="0"/>
              <a:t>。</a:t>
            </a:r>
            <a:endParaRPr lang="zh-CN" altLang="zh-CN" sz="1940" dirty="0"/>
          </a:p>
          <a:p>
            <a:pPr marL="0" indent="0">
              <a:buNone/>
            </a:pPr>
            <a:r>
              <a:rPr lang="en-US" altLang="zh-CN" sz="1940" dirty="0">
                <a:sym typeface="Wingdings" panose="05000000000000000000"/>
              </a:rPr>
              <a:t></a:t>
            </a:r>
            <a:r>
              <a:rPr lang="en-US" altLang="zh-CN" sz="1940" dirty="0"/>
              <a:t> A</a:t>
            </a:r>
            <a:r>
              <a:rPr lang="zh-CN" altLang="zh-CN" sz="1940" dirty="0"/>
              <a:t>向被访网络</a:t>
            </a:r>
            <a:r>
              <a:rPr lang="en-US" altLang="zh-CN" sz="1940" dirty="0"/>
              <a:t>N</a:t>
            </a:r>
            <a:r>
              <a:rPr lang="en-US" altLang="zh-CN" sz="1940" baseline="-25000" dirty="0"/>
              <a:t>2</a:t>
            </a:r>
            <a:r>
              <a:rPr lang="zh-CN" altLang="zh-CN" sz="1940" dirty="0"/>
              <a:t>的新外地代理登记。</a:t>
            </a:r>
            <a:endParaRPr lang="zh-CN" altLang="zh-CN" sz="1940" dirty="0"/>
          </a:p>
          <a:p>
            <a:pPr marL="0" indent="0">
              <a:buNone/>
            </a:pPr>
            <a:r>
              <a:rPr lang="en-US" altLang="zh-CN" sz="1940" dirty="0">
                <a:sym typeface="Wingdings" panose="05000000000000000000"/>
              </a:rPr>
              <a:t></a:t>
            </a:r>
            <a:r>
              <a:rPr lang="en-US" altLang="zh-CN" sz="1940" dirty="0"/>
              <a:t> </a:t>
            </a:r>
            <a:r>
              <a:rPr lang="zh-CN" altLang="zh-CN" sz="1940" dirty="0"/>
              <a:t>新外地代理把</a:t>
            </a:r>
            <a:r>
              <a:rPr lang="en-US" altLang="zh-CN" sz="1940" dirty="0"/>
              <a:t>A</a:t>
            </a:r>
            <a:r>
              <a:rPr lang="zh-CN" altLang="zh-CN" sz="1940" dirty="0"/>
              <a:t>的新转交地址告诉锚外地代理。</a:t>
            </a:r>
            <a:endParaRPr lang="zh-CN" altLang="zh-CN" sz="1940" dirty="0"/>
          </a:p>
          <a:p>
            <a:pPr marL="0" indent="0">
              <a:buNone/>
            </a:pPr>
            <a:r>
              <a:rPr lang="en-US" altLang="zh-CN" sz="1940" dirty="0">
                <a:sym typeface="Wingdings" panose="05000000000000000000"/>
              </a:rPr>
              <a:t></a:t>
            </a:r>
            <a:r>
              <a:rPr lang="en-US" altLang="zh-CN" sz="1940" dirty="0"/>
              <a:t> </a:t>
            </a:r>
            <a:r>
              <a:rPr lang="zh-CN" altLang="zh-CN" sz="1940" dirty="0"/>
              <a:t>当锚外地代理收到发给</a:t>
            </a:r>
            <a:r>
              <a:rPr lang="en-US" altLang="zh-CN" sz="1940" dirty="0"/>
              <a:t>A</a:t>
            </a:r>
            <a:r>
              <a:rPr lang="zh-CN" altLang="zh-CN" sz="1940" dirty="0"/>
              <a:t>的封装数据报后，就用</a:t>
            </a:r>
            <a:r>
              <a:rPr lang="en-US" altLang="zh-CN" sz="1940" dirty="0"/>
              <a:t>A</a:t>
            </a:r>
            <a:r>
              <a:rPr lang="zh-CN" altLang="zh-CN" sz="1940" dirty="0"/>
              <a:t>的新转交地址对数据报进行再封装，然后发送给被访网络</a:t>
            </a:r>
            <a:r>
              <a:rPr lang="en-US" altLang="zh-CN" sz="1940" dirty="0"/>
              <a:t>N</a:t>
            </a:r>
            <a:r>
              <a:rPr lang="en-US" altLang="zh-CN" sz="1940" baseline="-25000" dirty="0"/>
              <a:t>2</a:t>
            </a:r>
            <a:r>
              <a:rPr lang="zh-CN" altLang="zh-CN" sz="1940" dirty="0"/>
              <a:t>上的新外地代理。在拆封后转发给移动站</a:t>
            </a:r>
            <a:r>
              <a:rPr lang="en-US" altLang="zh-CN" sz="1940" dirty="0"/>
              <a:t>A</a:t>
            </a:r>
            <a:r>
              <a:rPr lang="zh-CN" altLang="zh-CN" sz="1940" dirty="0"/>
              <a:t>。</a:t>
            </a:r>
            <a:endParaRPr lang="zh-CN" altLang="zh-CN" sz="1940" dirty="0"/>
          </a:p>
          <a:p>
            <a:pPr marL="0" indent="0">
              <a:buNone/>
            </a:pPr>
            <a:r>
              <a:rPr lang="zh-CN" altLang="zh-CN" sz="1940" dirty="0"/>
              <a:t>同理，如果移动站再漫游到另一个网络，则这个网络的外地代理将仍然要和锚外地代理联系，以便让锚外地代理以后把发给</a:t>
            </a:r>
            <a:r>
              <a:rPr lang="en-US" altLang="zh-CN" sz="1940" dirty="0"/>
              <a:t>A</a:t>
            </a:r>
            <a:r>
              <a:rPr lang="zh-CN" altLang="zh-CN" sz="1940" dirty="0"/>
              <a:t>的数据报转发过来。</a:t>
            </a:r>
            <a:endParaRPr lang="zh-CN" altLang="en-US" sz="1940" dirty="0"/>
          </a:p>
        </p:txBody>
      </p:sp>
      <p:pic>
        <p:nvPicPr>
          <p:cNvPr id="48132" name="图片 520196" descr="MCj03386840000[1]">
            <a:hlinkClick r:id="rId1"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67545" y="437898"/>
            <a:ext cx="8352928" cy="1395847"/>
          </a:xfrm>
        </p:spPr>
        <p:txBody>
          <a:bodyPr/>
          <a:lstStyle/>
          <a:p>
            <a:r>
              <a:rPr lang="en-US" altLang="zh-CN" dirty="0"/>
              <a:t>9.4.3  </a:t>
            </a:r>
            <a:r>
              <a:rPr lang="zh-CN" altLang="en-US" dirty="0"/>
              <a:t>蜂窝移动通信网</a:t>
            </a:r>
            <a:r>
              <a:rPr lang="zh-CN" altLang="en-US" dirty="0" smtClean="0"/>
              <a:t>中</a:t>
            </a:r>
            <a:br>
              <a:rPr lang="en-US" altLang="zh-CN" dirty="0" smtClean="0"/>
            </a:br>
            <a:r>
              <a:rPr lang="en-US" altLang="zh-CN" dirty="0" smtClean="0"/>
              <a:t>	</a:t>
            </a:r>
            <a:r>
              <a:rPr lang="zh-CN" altLang="en-US" dirty="0" smtClean="0"/>
              <a:t>对</a:t>
            </a:r>
            <a:r>
              <a:rPr lang="zh-CN" altLang="en-US" dirty="0"/>
              <a:t>移动用户的路由选择</a:t>
            </a:r>
            <a:endParaRPr lang="zh-CN" altLang="en-US" dirty="0"/>
          </a:p>
        </p:txBody>
      </p:sp>
      <p:sp>
        <p:nvSpPr>
          <p:cNvPr id="406532" name="Freeform 4"/>
          <p:cNvSpPr/>
          <p:nvPr/>
        </p:nvSpPr>
        <p:spPr bwMode="auto">
          <a:xfrm>
            <a:off x="611189" y="3894718"/>
            <a:ext cx="3508375" cy="2221523"/>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533" name="AutoShape 5"/>
          <p:cNvSpPr>
            <a:spLocks noChangeArrowheads="1"/>
          </p:cNvSpPr>
          <p:nvPr/>
        </p:nvSpPr>
        <p:spPr bwMode="auto">
          <a:xfrm>
            <a:off x="993775" y="4540952"/>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34" name="AutoShape 6"/>
          <p:cNvSpPr>
            <a:spLocks noChangeArrowheads="1"/>
          </p:cNvSpPr>
          <p:nvPr/>
        </p:nvSpPr>
        <p:spPr bwMode="auto">
          <a:xfrm>
            <a:off x="1533526" y="4247875"/>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35" name="AutoShape 7"/>
          <p:cNvSpPr>
            <a:spLocks noChangeArrowheads="1"/>
          </p:cNvSpPr>
          <p:nvPr/>
        </p:nvSpPr>
        <p:spPr bwMode="auto">
          <a:xfrm>
            <a:off x="1539876" y="4825237"/>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36" name="AutoShape 8"/>
          <p:cNvSpPr>
            <a:spLocks noChangeArrowheads="1"/>
          </p:cNvSpPr>
          <p:nvPr/>
        </p:nvSpPr>
        <p:spPr bwMode="auto">
          <a:xfrm>
            <a:off x="2073276" y="4526298"/>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37" name="AutoShape 9"/>
          <p:cNvSpPr>
            <a:spLocks noChangeArrowheads="1"/>
          </p:cNvSpPr>
          <p:nvPr/>
        </p:nvSpPr>
        <p:spPr bwMode="auto">
          <a:xfrm>
            <a:off x="1001714" y="5118314"/>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38" name="AutoShape 10"/>
          <p:cNvSpPr>
            <a:spLocks noChangeArrowheads="1"/>
          </p:cNvSpPr>
          <p:nvPr/>
        </p:nvSpPr>
        <p:spPr bwMode="auto">
          <a:xfrm>
            <a:off x="2079626" y="5110988"/>
            <a:ext cx="720725" cy="575896"/>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6539" name="Group 11"/>
          <p:cNvGrpSpPr/>
          <p:nvPr/>
        </p:nvGrpSpPr>
        <p:grpSpPr bwMode="auto">
          <a:xfrm>
            <a:off x="1763714" y="4028069"/>
            <a:ext cx="287337" cy="465992"/>
            <a:chOff x="4608" y="700"/>
            <a:chExt cx="306" cy="553"/>
          </a:xfrm>
        </p:grpSpPr>
        <p:grpSp>
          <p:nvGrpSpPr>
            <p:cNvPr id="406540" name="Group 12"/>
            <p:cNvGrpSpPr/>
            <p:nvPr/>
          </p:nvGrpSpPr>
          <p:grpSpPr bwMode="auto">
            <a:xfrm>
              <a:off x="4694" y="784"/>
              <a:ext cx="134" cy="469"/>
              <a:chOff x="4740" y="784"/>
              <a:chExt cx="88" cy="692"/>
            </a:xfrm>
          </p:grpSpPr>
          <p:sp>
            <p:nvSpPr>
              <p:cNvPr id="406541" name="Line 13"/>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6542" name="Group 14"/>
              <p:cNvGrpSpPr/>
              <p:nvPr/>
            </p:nvGrpSpPr>
            <p:grpSpPr bwMode="auto">
              <a:xfrm>
                <a:off x="4740" y="784"/>
                <a:ext cx="88" cy="692"/>
                <a:chOff x="4740" y="784"/>
                <a:chExt cx="88" cy="692"/>
              </a:xfrm>
            </p:grpSpPr>
            <p:sp>
              <p:nvSpPr>
                <p:cNvPr id="406543" name="Line 15"/>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44" name="Line 16"/>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45" name="Line 17"/>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46" name="Line 18"/>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47" name="Line 19"/>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48" name="Line 20"/>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49" name="Line 21"/>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50" name="Line 22"/>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51" name="Line 23"/>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52" name="Line 24"/>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53" name="Line 25"/>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54" name="Line 26"/>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55" name="Line 27"/>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56" name="Oval 28"/>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6557" name="Group 29"/>
            <p:cNvGrpSpPr/>
            <p:nvPr/>
          </p:nvGrpSpPr>
          <p:grpSpPr bwMode="auto">
            <a:xfrm>
              <a:off x="4608" y="700"/>
              <a:ext cx="306" cy="90"/>
              <a:chOff x="748" y="2251"/>
              <a:chExt cx="306" cy="90"/>
            </a:xfrm>
          </p:grpSpPr>
          <p:sp>
            <p:nvSpPr>
              <p:cNvPr id="406558" name="AutoShape 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59" name="AutoShape 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60" name="AutoShape 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61" name="AutoShape 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62" name="AutoShape 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63" name="AutoShape 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6564" name="Group 36"/>
          <p:cNvGrpSpPr/>
          <p:nvPr/>
        </p:nvGrpSpPr>
        <p:grpSpPr bwMode="auto">
          <a:xfrm>
            <a:off x="1187450" y="4360711"/>
            <a:ext cx="287338" cy="465992"/>
            <a:chOff x="4608" y="700"/>
            <a:chExt cx="306" cy="553"/>
          </a:xfrm>
        </p:grpSpPr>
        <p:grpSp>
          <p:nvGrpSpPr>
            <p:cNvPr id="406565" name="Group 37"/>
            <p:cNvGrpSpPr/>
            <p:nvPr/>
          </p:nvGrpSpPr>
          <p:grpSpPr bwMode="auto">
            <a:xfrm>
              <a:off x="4694" y="784"/>
              <a:ext cx="134" cy="469"/>
              <a:chOff x="4740" y="784"/>
              <a:chExt cx="88" cy="692"/>
            </a:xfrm>
          </p:grpSpPr>
          <p:sp>
            <p:nvSpPr>
              <p:cNvPr id="406566" name="Line 38"/>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6567" name="Group 39"/>
              <p:cNvGrpSpPr/>
              <p:nvPr/>
            </p:nvGrpSpPr>
            <p:grpSpPr bwMode="auto">
              <a:xfrm>
                <a:off x="4740" y="784"/>
                <a:ext cx="88" cy="692"/>
                <a:chOff x="4740" y="784"/>
                <a:chExt cx="88" cy="692"/>
              </a:xfrm>
            </p:grpSpPr>
            <p:sp>
              <p:nvSpPr>
                <p:cNvPr id="406568" name="Line 40"/>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69" name="Line 41"/>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0" name="Line 42"/>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1" name="Line 43"/>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2" name="Line 44"/>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3" name="Line 45"/>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4" name="Line 46"/>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5" name="Line 47"/>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6" name="Line 48"/>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7" name="Line 49"/>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8" name="Line 50"/>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79" name="Line 51"/>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80" name="Line 52"/>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81" name="Oval 53"/>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6582" name="Group 54"/>
            <p:cNvGrpSpPr/>
            <p:nvPr/>
          </p:nvGrpSpPr>
          <p:grpSpPr bwMode="auto">
            <a:xfrm>
              <a:off x="4608" y="700"/>
              <a:ext cx="306" cy="90"/>
              <a:chOff x="748" y="2251"/>
              <a:chExt cx="306" cy="90"/>
            </a:xfrm>
          </p:grpSpPr>
          <p:sp>
            <p:nvSpPr>
              <p:cNvPr id="406583" name="AutoShape 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84" name="AutoShape 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85" name="AutoShape 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86" name="AutoShape 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87" name="AutoShape 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588" name="AutoShape 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6589" name="Group 61"/>
          <p:cNvGrpSpPr/>
          <p:nvPr/>
        </p:nvGrpSpPr>
        <p:grpSpPr bwMode="auto">
          <a:xfrm>
            <a:off x="1835150" y="4693353"/>
            <a:ext cx="287338" cy="465992"/>
            <a:chOff x="4608" y="700"/>
            <a:chExt cx="306" cy="553"/>
          </a:xfrm>
        </p:grpSpPr>
        <p:grpSp>
          <p:nvGrpSpPr>
            <p:cNvPr id="406590" name="Group 62"/>
            <p:cNvGrpSpPr/>
            <p:nvPr/>
          </p:nvGrpSpPr>
          <p:grpSpPr bwMode="auto">
            <a:xfrm>
              <a:off x="4694" y="784"/>
              <a:ext cx="134" cy="469"/>
              <a:chOff x="4740" y="784"/>
              <a:chExt cx="88" cy="692"/>
            </a:xfrm>
          </p:grpSpPr>
          <p:sp>
            <p:nvSpPr>
              <p:cNvPr id="406591" name="Line 63"/>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6592" name="Group 64"/>
              <p:cNvGrpSpPr/>
              <p:nvPr/>
            </p:nvGrpSpPr>
            <p:grpSpPr bwMode="auto">
              <a:xfrm>
                <a:off x="4740" y="784"/>
                <a:ext cx="88" cy="692"/>
                <a:chOff x="4740" y="784"/>
                <a:chExt cx="88" cy="692"/>
              </a:xfrm>
            </p:grpSpPr>
            <p:sp>
              <p:nvSpPr>
                <p:cNvPr id="406593" name="Line 65"/>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94" name="Line 66"/>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95" name="Line 67"/>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96" name="Line 68"/>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97" name="Line 69"/>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98" name="Line 70"/>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599" name="Line 71"/>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00" name="Line 72"/>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01" name="Line 73"/>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02" name="Line 74"/>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03" name="Line 75"/>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04" name="Line 76"/>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05" name="Line 77"/>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06" name="Oval 78"/>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6607" name="Group 79"/>
            <p:cNvGrpSpPr/>
            <p:nvPr/>
          </p:nvGrpSpPr>
          <p:grpSpPr bwMode="auto">
            <a:xfrm>
              <a:off x="4608" y="700"/>
              <a:ext cx="306" cy="90"/>
              <a:chOff x="748" y="2251"/>
              <a:chExt cx="306" cy="90"/>
            </a:xfrm>
          </p:grpSpPr>
          <p:sp>
            <p:nvSpPr>
              <p:cNvPr id="406608" name="AutoShape 8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09" name="AutoShape 8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10" name="AutoShape 8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11" name="AutoShape 8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12" name="AutoShape 8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13" name="AutoShape 8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6614" name="Group 86"/>
          <p:cNvGrpSpPr/>
          <p:nvPr/>
        </p:nvGrpSpPr>
        <p:grpSpPr bwMode="auto">
          <a:xfrm>
            <a:off x="2411414" y="4293304"/>
            <a:ext cx="287337" cy="465992"/>
            <a:chOff x="4608" y="700"/>
            <a:chExt cx="306" cy="553"/>
          </a:xfrm>
        </p:grpSpPr>
        <p:grpSp>
          <p:nvGrpSpPr>
            <p:cNvPr id="406615" name="Group 87"/>
            <p:cNvGrpSpPr/>
            <p:nvPr/>
          </p:nvGrpSpPr>
          <p:grpSpPr bwMode="auto">
            <a:xfrm>
              <a:off x="4694" y="784"/>
              <a:ext cx="134" cy="469"/>
              <a:chOff x="4740" y="784"/>
              <a:chExt cx="88" cy="692"/>
            </a:xfrm>
          </p:grpSpPr>
          <p:sp>
            <p:nvSpPr>
              <p:cNvPr id="406616" name="Line 88"/>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6617" name="Group 89"/>
              <p:cNvGrpSpPr/>
              <p:nvPr/>
            </p:nvGrpSpPr>
            <p:grpSpPr bwMode="auto">
              <a:xfrm>
                <a:off x="4740" y="784"/>
                <a:ext cx="88" cy="692"/>
                <a:chOff x="4740" y="784"/>
                <a:chExt cx="88" cy="692"/>
              </a:xfrm>
            </p:grpSpPr>
            <p:sp>
              <p:nvSpPr>
                <p:cNvPr id="406618" name="Line 90"/>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19" name="Line 91"/>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0" name="Line 92"/>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1" name="Line 93"/>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2" name="Line 94"/>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3" name="Line 95"/>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4" name="Line 96"/>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5" name="Line 97"/>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6" name="Line 98"/>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7" name="Line 99"/>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8" name="Line 100"/>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29" name="Line 101"/>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30" name="Line 102"/>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31" name="Oval 103"/>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6632" name="Group 104"/>
            <p:cNvGrpSpPr/>
            <p:nvPr/>
          </p:nvGrpSpPr>
          <p:grpSpPr bwMode="auto">
            <a:xfrm>
              <a:off x="4608" y="700"/>
              <a:ext cx="306" cy="90"/>
              <a:chOff x="748" y="2251"/>
              <a:chExt cx="306" cy="90"/>
            </a:xfrm>
          </p:grpSpPr>
          <p:sp>
            <p:nvSpPr>
              <p:cNvPr id="406633"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34"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35"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36"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37"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38"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6639" name="Group 111"/>
          <p:cNvGrpSpPr/>
          <p:nvPr/>
        </p:nvGrpSpPr>
        <p:grpSpPr bwMode="auto">
          <a:xfrm>
            <a:off x="1258889" y="4958588"/>
            <a:ext cx="287337" cy="465992"/>
            <a:chOff x="4608" y="700"/>
            <a:chExt cx="306" cy="553"/>
          </a:xfrm>
        </p:grpSpPr>
        <p:grpSp>
          <p:nvGrpSpPr>
            <p:cNvPr id="406640" name="Group 112"/>
            <p:cNvGrpSpPr/>
            <p:nvPr/>
          </p:nvGrpSpPr>
          <p:grpSpPr bwMode="auto">
            <a:xfrm>
              <a:off x="4694" y="784"/>
              <a:ext cx="134" cy="469"/>
              <a:chOff x="4740" y="784"/>
              <a:chExt cx="88" cy="692"/>
            </a:xfrm>
          </p:grpSpPr>
          <p:sp>
            <p:nvSpPr>
              <p:cNvPr id="406641" name="Line 113"/>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6642" name="Group 114"/>
              <p:cNvGrpSpPr/>
              <p:nvPr/>
            </p:nvGrpSpPr>
            <p:grpSpPr bwMode="auto">
              <a:xfrm>
                <a:off x="4740" y="784"/>
                <a:ext cx="88" cy="692"/>
                <a:chOff x="4740" y="784"/>
                <a:chExt cx="88" cy="692"/>
              </a:xfrm>
            </p:grpSpPr>
            <p:sp>
              <p:nvSpPr>
                <p:cNvPr id="406643" name="Line 115"/>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44" name="Line 116"/>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45" name="Line 117"/>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46" name="Line 118"/>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47" name="Line 119"/>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48" name="Line 120"/>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49" name="Line 121"/>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50" name="Line 122"/>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51" name="Line 123"/>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52" name="Line 124"/>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53" name="Line 125"/>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54" name="Line 126"/>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55" name="Line 127"/>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56" name="Oval 128"/>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6657" name="Group 129"/>
            <p:cNvGrpSpPr/>
            <p:nvPr/>
          </p:nvGrpSpPr>
          <p:grpSpPr bwMode="auto">
            <a:xfrm>
              <a:off x="4608" y="700"/>
              <a:ext cx="306" cy="90"/>
              <a:chOff x="748" y="2251"/>
              <a:chExt cx="306" cy="90"/>
            </a:xfrm>
          </p:grpSpPr>
          <p:sp>
            <p:nvSpPr>
              <p:cNvPr id="406658" name="AutoShape 1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59" name="AutoShape 1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60" name="AutoShape 1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61" name="AutoShape 1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62" name="AutoShape 1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63" name="AutoShape 1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6664" name="Group 136"/>
          <p:cNvGrpSpPr/>
          <p:nvPr/>
        </p:nvGrpSpPr>
        <p:grpSpPr bwMode="auto">
          <a:xfrm>
            <a:off x="2339975" y="4958588"/>
            <a:ext cx="287338" cy="465992"/>
            <a:chOff x="4608" y="700"/>
            <a:chExt cx="306" cy="553"/>
          </a:xfrm>
        </p:grpSpPr>
        <p:grpSp>
          <p:nvGrpSpPr>
            <p:cNvPr id="406665" name="Group 137"/>
            <p:cNvGrpSpPr/>
            <p:nvPr/>
          </p:nvGrpSpPr>
          <p:grpSpPr bwMode="auto">
            <a:xfrm>
              <a:off x="4694" y="784"/>
              <a:ext cx="134" cy="469"/>
              <a:chOff x="4740" y="784"/>
              <a:chExt cx="88" cy="692"/>
            </a:xfrm>
          </p:grpSpPr>
          <p:sp>
            <p:nvSpPr>
              <p:cNvPr id="406666" name="Line 138"/>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6667" name="Group 139"/>
              <p:cNvGrpSpPr/>
              <p:nvPr/>
            </p:nvGrpSpPr>
            <p:grpSpPr bwMode="auto">
              <a:xfrm>
                <a:off x="4740" y="784"/>
                <a:ext cx="88" cy="692"/>
                <a:chOff x="4740" y="784"/>
                <a:chExt cx="88" cy="692"/>
              </a:xfrm>
            </p:grpSpPr>
            <p:sp>
              <p:nvSpPr>
                <p:cNvPr id="406668" name="Line 140"/>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69" name="Line 141"/>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0" name="Line 142"/>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1" name="Line 143"/>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2" name="Line 144"/>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3" name="Line 145"/>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4" name="Line 146"/>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5" name="Line 147"/>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6" name="Line 148"/>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7" name="Line 149"/>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8" name="Line 150"/>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79" name="Line 151"/>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80" name="Line 152"/>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6681" name="Oval 153"/>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6682" name="Group 154"/>
            <p:cNvGrpSpPr/>
            <p:nvPr/>
          </p:nvGrpSpPr>
          <p:grpSpPr bwMode="auto">
            <a:xfrm>
              <a:off x="4608" y="700"/>
              <a:ext cx="306" cy="90"/>
              <a:chOff x="748" y="2251"/>
              <a:chExt cx="306" cy="90"/>
            </a:xfrm>
          </p:grpSpPr>
          <p:sp>
            <p:nvSpPr>
              <p:cNvPr id="406683" name="AutoShape 1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84" name="AutoShape 1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85" name="AutoShape 1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86" name="AutoShape 1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87" name="AutoShape 1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88" name="AutoShape 1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6689" name="Group 161"/>
          <p:cNvGrpSpPr/>
          <p:nvPr/>
        </p:nvGrpSpPr>
        <p:grpSpPr bwMode="auto">
          <a:xfrm>
            <a:off x="971550" y="4494061"/>
            <a:ext cx="204788" cy="385397"/>
            <a:chOff x="4186" y="1736"/>
            <a:chExt cx="229" cy="461"/>
          </a:xfrm>
        </p:grpSpPr>
        <p:pic>
          <p:nvPicPr>
            <p:cNvPr id="406690" name="Picture 162"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691" name="Group 163"/>
            <p:cNvGrpSpPr/>
            <p:nvPr/>
          </p:nvGrpSpPr>
          <p:grpSpPr bwMode="auto">
            <a:xfrm>
              <a:off x="4186" y="1736"/>
              <a:ext cx="198" cy="79"/>
              <a:chOff x="4513" y="1707"/>
              <a:chExt cx="198" cy="177"/>
            </a:xfrm>
          </p:grpSpPr>
          <p:sp>
            <p:nvSpPr>
              <p:cNvPr id="406692" name="AutoShape 164"/>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93" name="AutoShape 165"/>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94" name="AutoShape 166"/>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6695" name="Group 167"/>
          <p:cNvGrpSpPr/>
          <p:nvPr/>
        </p:nvGrpSpPr>
        <p:grpSpPr bwMode="auto">
          <a:xfrm>
            <a:off x="1547814" y="4227361"/>
            <a:ext cx="204787" cy="385397"/>
            <a:chOff x="4186" y="1736"/>
            <a:chExt cx="229" cy="461"/>
          </a:xfrm>
        </p:grpSpPr>
        <p:pic>
          <p:nvPicPr>
            <p:cNvPr id="406696" name="Picture 168"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697" name="Group 169"/>
            <p:cNvGrpSpPr/>
            <p:nvPr/>
          </p:nvGrpSpPr>
          <p:grpSpPr bwMode="auto">
            <a:xfrm>
              <a:off x="4186" y="1736"/>
              <a:ext cx="198" cy="79"/>
              <a:chOff x="4513" y="1707"/>
              <a:chExt cx="198" cy="177"/>
            </a:xfrm>
          </p:grpSpPr>
          <p:sp>
            <p:nvSpPr>
              <p:cNvPr id="406698" name="AutoShape 170"/>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699" name="AutoShape 171"/>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700" name="AutoShape 172"/>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6701" name="Group 173"/>
          <p:cNvGrpSpPr/>
          <p:nvPr/>
        </p:nvGrpSpPr>
        <p:grpSpPr bwMode="auto">
          <a:xfrm>
            <a:off x="971550" y="5091938"/>
            <a:ext cx="204788" cy="385397"/>
            <a:chOff x="4186" y="1736"/>
            <a:chExt cx="229" cy="461"/>
          </a:xfrm>
        </p:grpSpPr>
        <p:pic>
          <p:nvPicPr>
            <p:cNvPr id="406702" name="Picture 174" descr="icon-mobile-ph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703" name="Group 175"/>
            <p:cNvGrpSpPr/>
            <p:nvPr/>
          </p:nvGrpSpPr>
          <p:grpSpPr bwMode="auto">
            <a:xfrm>
              <a:off x="4186" y="1736"/>
              <a:ext cx="198" cy="79"/>
              <a:chOff x="4513" y="1707"/>
              <a:chExt cx="198" cy="177"/>
            </a:xfrm>
          </p:grpSpPr>
          <p:sp>
            <p:nvSpPr>
              <p:cNvPr id="406704" name="AutoShape 176"/>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705" name="AutoShape 177"/>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706" name="AutoShape 178"/>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aphicFrame>
        <p:nvGraphicFramePr>
          <p:cNvPr id="406707" name="Object 179">
            <a:hlinkClick r:id="" action="ppaction://ole?verb=0"/>
          </p:cNvPr>
          <p:cNvGraphicFramePr/>
          <p:nvPr/>
        </p:nvGraphicFramePr>
        <p:xfrm>
          <a:off x="900114" y="5556464"/>
          <a:ext cx="503237" cy="238857"/>
        </p:xfrm>
        <a:graphic>
          <a:graphicData uri="http://schemas.openxmlformats.org/presentationml/2006/ole">
            <mc:AlternateContent xmlns:mc="http://schemas.openxmlformats.org/markup-compatibility/2006">
              <mc:Choice xmlns:v="urn:schemas-microsoft-com:vml" Requires="v">
                <p:oleObj spid="_x0000_s10241" name="Microsoft ClipArt Gallery" r:id="rId2" imgW="53035200" imgH="20888325" progId="">
                  <p:embed/>
                </p:oleObj>
              </mc:Choice>
              <mc:Fallback>
                <p:oleObj name="Microsoft ClipArt Gallery" r:id="rId2" imgW="53035200" imgH="20888325" progId="">
                  <p:embed/>
                  <p:pic>
                    <p:nvPicPr>
                      <p:cNvPr id="0" name="图片 10240"/>
                      <p:cNvPicPr/>
                      <p:nvPr/>
                    </p:nvPicPr>
                    <p:blipFill>
                      <a:blip r:embed="rId3"/>
                      <a:stretch>
                        <a:fillRect/>
                      </a:stretch>
                    </p:blipFill>
                    <p:spPr>
                      <a:xfrm>
                        <a:off x="900114" y="5556464"/>
                        <a:ext cx="503237" cy="238857"/>
                      </a:xfrm>
                      <a:prstGeom prst="rect">
                        <a:avLst/>
                      </a:prstGeom>
                      <a:noFill/>
                      <a:ln w="12700">
                        <a:noFill/>
                      </a:ln>
                    </p:spPr>
                  </p:pic>
                </p:oleObj>
              </mc:Fallback>
            </mc:AlternateContent>
          </a:graphicData>
        </a:graphic>
      </p:graphicFrame>
      <p:grpSp>
        <p:nvGrpSpPr>
          <p:cNvPr id="406708" name="Group 180"/>
          <p:cNvGrpSpPr/>
          <p:nvPr/>
        </p:nvGrpSpPr>
        <p:grpSpPr bwMode="auto">
          <a:xfrm>
            <a:off x="5076825" y="3097549"/>
            <a:ext cx="2736850" cy="1795096"/>
            <a:chOff x="912" y="768"/>
            <a:chExt cx="2400" cy="1584"/>
          </a:xfrm>
        </p:grpSpPr>
        <p:sp>
          <p:nvSpPr>
            <p:cNvPr id="406709" name="Oval 181"/>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10" name="Oval 182"/>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11" name="Oval 183"/>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12" name="Oval 184"/>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13" name="Oval 185"/>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14" name="Oval 186"/>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15" name="Oval 187"/>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16" name="Oval 188"/>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17" name="Oval 189"/>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6718" name="Group 190"/>
            <p:cNvGrpSpPr/>
            <p:nvPr/>
          </p:nvGrpSpPr>
          <p:grpSpPr bwMode="auto">
            <a:xfrm>
              <a:off x="912" y="768"/>
              <a:ext cx="2386" cy="1553"/>
              <a:chOff x="912" y="768"/>
              <a:chExt cx="2386" cy="1553"/>
            </a:xfrm>
          </p:grpSpPr>
          <p:sp>
            <p:nvSpPr>
              <p:cNvPr id="406719" name="Oval 191"/>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20" name="Oval 192"/>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21" name="Oval 193"/>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22" name="Oval 194"/>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23" name="Oval 195"/>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24" name="Oval 196"/>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25" name="Oval 197"/>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26" name="Oval 198"/>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6727" name="Oval 199"/>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sp>
        <p:nvSpPr>
          <p:cNvPr id="406728" name="Line 200"/>
          <p:cNvSpPr>
            <a:spLocks noChangeShapeType="1"/>
          </p:cNvSpPr>
          <p:nvPr/>
        </p:nvSpPr>
        <p:spPr bwMode="auto">
          <a:xfrm>
            <a:off x="2627313" y="4625946"/>
            <a:ext cx="936625" cy="4659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29" name="Line 201"/>
          <p:cNvSpPr>
            <a:spLocks noChangeShapeType="1"/>
          </p:cNvSpPr>
          <p:nvPr/>
        </p:nvSpPr>
        <p:spPr bwMode="auto">
          <a:xfrm flipV="1">
            <a:off x="2484438" y="5223822"/>
            <a:ext cx="1008062" cy="133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30" name="Line 202"/>
          <p:cNvSpPr>
            <a:spLocks noChangeShapeType="1"/>
          </p:cNvSpPr>
          <p:nvPr/>
        </p:nvSpPr>
        <p:spPr bwMode="auto">
          <a:xfrm>
            <a:off x="1979613" y="5091937"/>
            <a:ext cx="1512887" cy="659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31" name="Line 203"/>
          <p:cNvSpPr>
            <a:spLocks noChangeShapeType="1"/>
          </p:cNvSpPr>
          <p:nvPr/>
        </p:nvSpPr>
        <p:spPr bwMode="auto">
          <a:xfrm>
            <a:off x="1908175" y="4426653"/>
            <a:ext cx="1595438" cy="672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32" name="Line 204"/>
          <p:cNvSpPr>
            <a:spLocks noChangeShapeType="1"/>
          </p:cNvSpPr>
          <p:nvPr/>
        </p:nvSpPr>
        <p:spPr bwMode="auto">
          <a:xfrm>
            <a:off x="1331913" y="4759295"/>
            <a:ext cx="2171700" cy="3619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33" name="Line 205"/>
          <p:cNvSpPr>
            <a:spLocks noChangeShapeType="1"/>
          </p:cNvSpPr>
          <p:nvPr/>
        </p:nvSpPr>
        <p:spPr bwMode="auto">
          <a:xfrm flipV="1">
            <a:off x="1403350" y="5175464"/>
            <a:ext cx="2087563" cy="1817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34" name="Text Box 206"/>
          <p:cNvSpPr txBox="1">
            <a:spLocks noChangeArrowheads="1"/>
          </p:cNvSpPr>
          <p:nvPr/>
        </p:nvSpPr>
        <p:spPr bwMode="auto">
          <a:xfrm>
            <a:off x="5964238" y="3828775"/>
            <a:ext cx="112903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公用电话网</a:t>
            </a:r>
            <a:endParaRPr kumimoji="1" lang="zh-CN" altLang="en-US" sz="1475" b="1">
              <a:solidFill>
                <a:srgbClr val="000099"/>
              </a:solidFill>
              <a:latin typeface="+mn-lt"/>
              <a:ea typeface="+mn-ea"/>
            </a:endParaRPr>
          </a:p>
        </p:txBody>
      </p:sp>
      <p:sp>
        <p:nvSpPr>
          <p:cNvPr id="406735" name="Text Box 207"/>
          <p:cNvSpPr txBox="1">
            <a:spLocks noChangeArrowheads="1"/>
          </p:cNvSpPr>
          <p:nvPr/>
        </p:nvSpPr>
        <p:spPr bwMode="auto">
          <a:xfrm>
            <a:off x="3419476" y="5222357"/>
            <a:ext cx="57975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BSC</a:t>
            </a:r>
            <a:endParaRPr kumimoji="1" lang="en-US" altLang="zh-CN" sz="1475" b="1">
              <a:solidFill>
                <a:srgbClr val="000099"/>
              </a:solidFill>
              <a:latin typeface="+mn-lt"/>
              <a:ea typeface="+mn-ea"/>
            </a:endParaRPr>
          </a:p>
        </p:txBody>
      </p:sp>
      <p:sp>
        <p:nvSpPr>
          <p:cNvPr id="406736" name="Text Box 208"/>
          <p:cNvSpPr txBox="1">
            <a:spLocks noChangeArrowheads="1"/>
          </p:cNvSpPr>
          <p:nvPr/>
        </p:nvSpPr>
        <p:spPr bwMode="auto">
          <a:xfrm>
            <a:off x="2771775" y="4050049"/>
            <a:ext cx="939800"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被访网络</a:t>
            </a:r>
            <a:endParaRPr kumimoji="1" lang="zh-CN" altLang="en-US" sz="1475" b="1">
              <a:solidFill>
                <a:srgbClr val="000099"/>
              </a:solidFill>
              <a:latin typeface="+mn-lt"/>
              <a:ea typeface="+mn-ea"/>
            </a:endParaRPr>
          </a:p>
        </p:txBody>
      </p:sp>
      <p:sp>
        <p:nvSpPr>
          <p:cNvPr id="406737" name="Text Box 209"/>
          <p:cNvSpPr txBox="1">
            <a:spLocks noChangeArrowheads="1"/>
          </p:cNvSpPr>
          <p:nvPr/>
        </p:nvSpPr>
        <p:spPr bwMode="auto">
          <a:xfrm>
            <a:off x="3298190" y="4560003"/>
            <a:ext cx="750570" cy="5226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475" b="1">
                <a:solidFill>
                  <a:srgbClr val="000099"/>
                </a:solidFill>
                <a:latin typeface="+mn-lt"/>
                <a:ea typeface="+mn-ea"/>
              </a:rPr>
              <a:t>基站</a:t>
            </a:r>
            <a:endParaRPr kumimoji="1" lang="zh-CN" altLang="en-US" sz="1475" b="1">
              <a:solidFill>
                <a:srgbClr val="000099"/>
              </a:solidFill>
              <a:latin typeface="+mn-lt"/>
              <a:ea typeface="+mn-ea"/>
            </a:endParaRPr>
          </a:p>
          <a:p>
            <a:pPr algn="ctr">
              <a:lnSpc>
                <a:spcPct val="85000"/>
              </a:lnSpc>
            </a:pPr>
            <a:r>
              <a:rPr kumimoji="1" lang="zh-CN" altLang="en-US" sz="1475" b="1">
                <a:solidFill>
                  <a:srgbClr val="000099"/>
                </a:solidFill>
                <a:latin typeface="+mn-lt"/>
                <a:ea typeface="+mn-ea"/>
              </a:rPr>
              <a:t>控制器</a:t>
            </a:r>
            <a:endParaRPr kumimoji="1" lang="zh-CN" altLang="en-US" sz="1475" b="1">
              <a:solidFill>
                <a:srgbClr val="000099"/>
              </a:solidFill>
              <a:latin typeface="+mn-lt"/>
              <a:ea typeface="+mn-ea"/>
            </a:endParaRPr>
          </a:p>
        </p:txBody>
      </p:sp>
      <p:sp>
        <p:nvSpPr>
          <p:cNvPr id="406738" name="AutoShape 210"/>
          <p:cNvSpPr>
            <a:spLocks noChangeArrowheads="1"/>
          </p:cNvSpPr>
          <p:nvPr/>
        </p:nvSpPr>
        <p:spPr bwMode="auto">
          <a:xfrm>
            <a:off x="3419476" y="5024530"/>
            <a:ext cx="576263" cy="266700"/>
          </a:xfrm>
          <a:prstGeom prst="can">
            <a:avLst>
              <a:gd name="adj" fmla="val 44935"/>
            </a:avLst>
          </a:prstGeom>
          <a:gradFill rotWithShape="1">
            <a:gsLst>
              <a:gs pos="0">
                <a:srgbClr val="DDDDDD"/>
              </a:gs>
              <a:gs pos="50000">
                <a:srgbClr val="DDDDDD">
                  <a:gamma/>
                  <a:shade val="60392"/>
                  <a:invGamma/>
                </a:srgbClr>
              </a:gs>
              <a:gs pos="100000">
                <a:srgbClr val="DDDDDD"/>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739" name="Freeform 211"/>
          <p:cNvSpPr/>
          <p:nvPr/>
        </p:nvSpPr>
        <p:spPr bwMode="auto">
          <a:xfrm>
            <a:off x="3995738" y="4825238"/>
            <a:ext cx="360362" cy="332643"/>
          </a:xfrm>
          <a:custGeom>
            <a:avLst/>
            <a:gdLst>
              <a:gd name="T0" fmla="*/ 0 w 387"/>
              <a:gd name="T1" fmla="*/ 210 h 210"/>
              <a:gd name="T2" fmla="*/ 387 w 387"/>
              <a:gd name="T3" fmla="*/ 0 h 210"/>
            </a:gdLst>
            <a:ahLst/>
            <a:cxnLst>
              <a:cxn ang="0">
                <a:pos x="T0" y="T1"/>
              </a:cxn>
              <a:cxn ang="0">
                <a:pos x="T2" y="T3"/>
              </a:cxn>
            </a:cxnLst>
            <a:rect l="0" t="0" r="r" b="b"/>
            <a:pathLst>
              <a:path w="387" h="210">
                <a:moveTo>
                  <a:pt x="0" y="210"/>
                </a:moveTo>
                <a:lnTo>
                  <a:pt x="387" y="0"/>
                </a:lnTo>
              </a:path>
            </a:pathLst>
          </a:cu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40" name="Freeform 212"/>
          <p:cNvSpPr/>
          <p:nvPr/>
        </p:nvSpPr>
        <p:spPr bwMode="auto">
          <a:xfrm>
            <a:off x="2124075" y="2099622"/>
            <a:ext cx="2520950" cy="1661746"/>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41" name="Text Box 213"/>
          <p:cNvSpPr txBox="1">
            <a:spLocks noChangeArrowheads="1"/>
          </p:cNvSpPr>
          <p:nvPr/>
        </p:nvSpPr>
        <p:spPr bwMode="auto">
          <a:xfrm>
            <a:off x="2627313" y="2167029"/>
            <a:ext cx="939800"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归属网络</a:t>
            </a:r>
            <a:endParaRPr kumimoji="1" lang="zh-CN" altLang="en-US" sz="1475" b="1">
              <a:solidFill>
                <a:srgbClr val="000099"/>
              </a:solidFill>
              <a:latin typeface="+mn-lt"/>
              <a:ea typeface="+mn-ea"/>
            </a:endParaRPr>
          </a:p>
        </p:txBody>
      </p:sp>
      <p:grpSp>
        <p:nvGrpSpPr>
          <p:cNvPr id="406742" name="Group 214"/>
          <p:cNvGrpSpPr/>
          <p:nvPr/>
        </p:nvGrpSpPr>
        <p:grpSpPr bwMode="auto">
          <a:xfrm>
            <a:off x="4067176" y="4360709"/>
            <a:ext cx="720725" cy="486507"/>
            <a:chOff x="2744" y="1646"/>
            <a:chExt cx="454" cy="332"/>
          </a:xfrm>
        </p:grpSpPr>
        <p:sp>
          <p:nvSpPr>
            <p:cNvPr id="406743" name="AutoShape 215"/>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744" name="Text Box 216"/>
            <p:cNvSpPr txBox="1">
              <a:spLocks noChangeArrowheads="1"/>
            </p:cNvSpPr>
            <p:nvPr/>
          </p:nvSpPr>
          <p:spPr bwMode="auto">
            <a:xfrm>
              <a:off x="2777" y="1781"/>
              <a:ext cx="352"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VLR</a:t>
              </a:r>
              <a:endParaRPr kumimoji="1" lang="en-US" altLang="zh-CN" sz="1475" b="1">
                <a:solidFill>
                  <a:srgbClr val="000099"/>
                </a:solidFill>
                <a:latin typeface="+mn-lt"/>
                <a:ea typeface="+mn-ea"/>
              </a:endParaRPr>
            </a:p>
          </p:txBody>
        </p:sp>
      </p:grpSp>
      <p:grpSp>
        <p:nvGrpSpPr>
          <p:cNvPr id="406745" name="Group 217"/>
          <p:cNvGrpSpPr/>
          <p:nvPr/>
        </p:nvGrpSpPr>
        <p:grpSpPr bwMode="auto">
          <a:xfrm>
            <a:off x="2051051" y="2432262"/>
            <a:ext cx="720725" cy="486507"/>
            <a:chOff x="2744" y="1646"/>
            <a:chExt cx="454" cy="332"/>
          </a:xfrm>
        </p:grpSpPr>
        <p:sp>
          <p:nvSpPr>
            <p:cNvPr id="406746" name="AutoShape 218"/>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6747" name="Text Box 219"/>
            <p:cNvSpPr txBox="1">
              <a:spLocks noChangeArrowheads="1"/>
            </p:cNvSpPr>
            <p:nvPr/>
          </p:nvSpPr>
          <p:spPr bwMode="auto">
            <a:xfrm>
              <a:off x="2777" y="1781"/>
              <a:ext cx="359"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HLR</a:t>
              </a:r>
              <a:endParaRPr kumimoji="1" lang="en-US" altLang="zh-CN" sz="1475" b="1">
                <a:solidFill>
                  <a:srgbClr val="000099"/>
                </a:solidFill>
                <a:latin typeface="+mn-lt"/>
                <a:ea typeface="+mn-ea"/>
              </a:endParaRPr>
            </a:p>
          </p:txBody>
        </p:sp>
      </p:grpSp>
      <p:graphicFrame>
        <p:nvGraphicFramePr>
          <p:cNvPr id="406748" name="Object 220">
            <a:hlinkClick r:id="" action="ppaction://ole?verb=0"/>
          </p:cNvPr>
          <p:cNvGraphicFramePr/>
          <p:nvPr/>
        </p:nvGraphicFramePr>
        <p:xfrm>
          <a:off x="7308850" y="2366322"/>
          <a:ext cx="647700" cy="398585"/>
        </p:xfrm>
        <a:graphic>
          <a:graphicData uri="http://schemas.openxmlformats.org/presentationml/2006/ole">
            <mc:AlternateContent xmlns:mc="http://schemas.openxmlformats.org/markup-compatibility/2006">
              <mc:Choice xmlns:v="urn:schemas-microsoft-com:vml" Requires="v">
                <p:oleObj spid="_x0000_s10242" name="Microsoft ClipArt Gallery" r:id="rId4" imgW="30308550" imgH="15954375" progId="">
                  <p:embed/>
                </p:oleObj>
              </mc:Choice>
              <mc:Fallback>
                <p:oleObj name="Microsoft ClipArt Gallery" r:id="rId4" imgW="30308550" imgH="15954375" progId="">
                  <p:embed/>
                  <p:pic>
                    <p:nvPicPr>
                      <p:cNvPr id="0" name="图片 10241"/>
                      <p:cNvPicPr/>
                      <p:nvPr/>
                    </p:nvPicPr>
                    <p:blipFill>
                      <a:blip r:embed="rId5"/>
                      <a:stretch>
                        <a:fillRect/>
                      </a:stretch>
                    </p:blipFill>
                    <p:spPr>
                      <a:xfrm>
                        <a:off x="7308850" y="2366322"/>
                        <a:ext cx="647700" cy="398585"/>
                      </a:xfrm>
                      <a:prstGeom prst="rect">
                        <a:avLst/>
                      </a:prstGeom>
                      <a:noFill/>
                      <a:ln w="12700">
                        <a:noFill/>
                      </a:ln>
                    </p:spPr>
                  </p:pic>
                </p:oleObj>
              </mc:Fallback>
            </mc:AlternateContent>
          </a:graphicData>
        </a:graphic>
      </p:graphicFrame>
      <p:sp>
        <p:nvSpPr>
          <p:cNvPr id="406749" name="Text Box 221"/>
          <p:cNvSpPr txBox="1">
            <a:spLocks noChangeArrowheads="1"/>
          </p:cNvSpPr>
          <p:nvPr/>
        </p:nvSpPr>
        <p:spPr bwMode="auto">
          <a:xfrm>
            <a:off x="1042988" y="5755757"/>
            <a:ext cx="93980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移动用户</a:t>
            </a:r>
            <a:endParaRPr kumimoji="1" lang="zh-CN" altLang="en-US" sz="1475" b="1">
              <a:solidFill>
                <a:srgbClr val="000099"/>
              </a:solidFill>
              <a:latin typeface="+mn-lt"/>
              <a:ea typeface="+mn-ea"/>
            </a:endParaRPr>
          </a:p>
        </p:txBody>
      </p:sp>
      <p:sp>
        <p:nvSpPr>
          <p:cNvPr id="406750" name="Line 222"/>
          <p:cNvSpPr>
            <a:spLocks noChangeShapeType="1"/>
          </p:cNvSpPr>
          <p:nvPr/>
        </p:nvSpPr>
        <p:spPr bwMode="auto">
          <a:xfrm>
            <a:off x="2555874" y="2898257"/>
            <a:ext cx="503238" cy="332642"/>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51" name="Freeform 223"/>
          <p:cNvSpPr/>
          <p:nvPr/>
        </p:nvSpPr>
        <p:spPr bwMode="auto">
          <a:xfrm>
            <a:off x="3914775" y="2757581"/>
            <a:ext cx="3600450" cy="858715"/>
          </a:xfrm>
          <a:custGeom>
            <a:avLst/>
            <a:gdLst>
              <a:gd name="T0" fmla="*/ 2268 w 2268"/>
              <a:gd name="T1" fmla="*/ 0 h 586"/>
              <a:gd name="T2" fmla="*/ 1608 w 2268"/>
              <a:gd name="T3" fmla="*/ 504 h 586"/>
              <a:gd name="T4" fmla="*/ 924 w 2268"/>
              <a:gd name="T5" fmla="*/ 492 h 586"/>
              <a:gd name="T6" fmla="*/ 0 w 2268"/>
              <a:gd name="T7" fmla="*/ 288 h 586"/>
            </a:gdLst>
            <a:ahLst/>
            <a:cxnLst>
              <a:cxn ang="0">
                <a:pos x="T0" y="T1"/>
              </a:cxn>
              <a:cxn ang="0">
                <a:pos x="T2" y="T3"/>
              </a:cxn>
              <a:cxn ang="0">
                <a:pos x="T4" y="T5"/>
              </a:cxn>
              <a:cxn ang="0">
                <a:pos x="T6" y="T7"/>
              </a:cxn>
            </a:cxnLst>
            <a:rect l="0" t="0" r="r" b="b"/>
            <a:pathLst>
              <a:path w="2268" h="586">
                <a:moveTo>
                  <a:pt x="2268" y="0"/>
                </a:moveTo>
                <a:cubicBezTo>
                  <a:pt x="2157" y="84"/>
                  <a:pt x="1832" y="422"/>
                  <a:pt x="1608" y="504"/>
                </a:cubicBezTo>
                <a:cubicBezTo>
                  <a:pt x="1384" y="586"/>
                  <a:pt x="1192" y="528"/>
                  <a:pt x="924" y="492"/>
                </a:cubicBezTo>
                <a:cubicBezTo>
                  <a:pt x="656" y="456"/>
                  <a:pt x="192" y="330"/>
                  <a:pt x="0" y="2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52" name="Text Box 224"/>
          <p:cNvSpPr txBox="1">
            <a:spLocks noChangeArrowheads="1"/>
          </p:cNvSpPr>
          <p:nvPr/>
        </p:nvSpPr>
        <p:spPr bwMode="auto">
          <a:xfrm flipH="1">
            <a:off x="6732588" y="2830850"/>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6753" name="Text Box 225"/>
          <p:cNvSpPr txBox="1">
            <a:spLocks noChangeArrowheads="1"/>
          </p:cNvSpPr>
          <p:nvPr/>
        </p:nvSpPr>
        <p:spPr bwMode="auto">
          <a:xfrm flipH="1">
            <a:off x="2411413" y="2964199"/>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6754" name="Text Box 226"/>
          <p:cNvSpPr txBox="1">
            <a:spLocks noChangeArrowheads="1"/>
          </p:cNvSpPr>
          <p:nvPr/>
        </p:nvSpPr>
        <p:spPr bwMode="auto">
          <a:xfrm flipH="1">
            <a:off x="4500563" y="3528373"/>
            <a:ext cx="47688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585" b="1">
                <a:solidFill>
                  <a:srgbClr val="000099"/>
                </a:solidFill>
                <a:latin typeface="+mn-lt"/>
                <a:ea typeface="+mn-ea"/>
                <a:sym typeface="Wingdings" panose="05000000000000000000" pitchFamily="2" charset="2"/>
              </a:rPr>
              <a:t></a:t>
            </a:r>
            <a:endParaRPr kumimoji="1" lang="en-US" altLang="zh-CN" sz="2585" b="1">
              <a:solidFill>
                <a:srgbClr val="000099"/>
              </a:solidFill>
              <a:latin typeface="+mn-lt"/>
              <a:ea typeface="+mn-ea"/>
              <a:sym typeface="Wingdings" panose="05000000000000000000" pitchFamily="2" charset="2"/>
            </a:endParaRPr>
          </a:p>
        </p:txBody>
      </p:sp>
      <p:sp>
        <p:nvSpPr>
          <p:cNvPr id="406755" name="Text Box 227"/>
          <p:cNvSpPr txBox="1">
            <a:spLocks noChangeArrowheads="1"/>
          </p:cNvSpPr>
          <p:nvPr/>
        </p:nvSpPr>
        <p:spPr bwMode="auto">
          <a:xfrm>
            <a:off x="7235825" y="2099622"/>
            <a:ext cx="75057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通信者</a:t>
            </a:r>
            <a:endParaRPr kumimoji="1" lang="zh-CN" altLang="en-US" sz="1475" b="1">
              <a:solidFill>
                <a:srgbClr val="000099"/>
              </a:solidFill>
              <a:latin typeface="+mn-lt"/>
              <a:ea typeface="+mn-ea"/>
            </a:endParaRPr>
          </a:p>
        </p:txBody>
      </p:sp>
      <p:grpSp>
        <p:nvGrpSpPr>
          <p:cNvPr id="406756" name="Group 228"/>
          <p:cNvGrpSpPr/>
          <p:nvPr/>
        </p:nvGrpSpPr>
        <p:grpSpPr bwMode="auto">
          <a:xfrm>
            <a:off x="3924300" y="3894718"/>
            <a:ext cx="865188" cy="531934"/>
            <a:chOff x="3197" y="2387"/>
            <a:chExt cx="545" cy="363"/>
          </a:xfrm>
        </p:grpSpPr>
        <p:sp>
          <p:nvSpPr>
            <p:cNvPr id="406757" name="AutoShape 22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06758" name="Text Box 230"/>
            <p:cNvSpPr txBox="1">
              <a:spLocks noChangeArrowheads="1"/>
            </p:cNvSpPr>
            <p:nvPr/>
          </p:nvSpPr>
          <p:spPr bwMode="auto">
            <a:xfrm>
              <a:off x="3287" y="2529"/>
              <a:ext cx="37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grpSp>
      <p:sp>
        <p:nvSpPr>
          <p:cNvPr id="406759" name="Freeform 231"/>
          <p:cNvSpPr/>
          <p:nvPr/>
        </p:nvSpPr>
        <p:spPr bwMode="auto">
          <a:xfrm>
            <a:off x="1371600" y="4401741"/>
            <a:ext cx="2895600" cy="1195754"/>
          </a:xfrm>
          <a:custGeom>
            <a:avLst/>
            <a:gdLst>
              <a:gd name="T0" fmla="*/ 1824 w 1824"/>
              <a:gd name="T1" fmla="*/ 0 h 816"/>
              <a:gd name="T2" fmla="*/ 1692 w 1824"/>
              <a:gd name="T3" fmla="*/ 336 h 816"/>
              <a:gd name="T4" fmla="*/ 1428 w 1824"/>
              <a:gd name="T5" fmla="*/ 516 h 816"/>
              <a:gd name="T6" fmla="*/ 786 w 1824"/>
              <a:gd name="T7" fmla="*/ 714 h 816"/>
              <a:gd name="T8" fmla="*/ 396 w 1824"/>
              <a:gd name="T9" fmla="*/ 798 h 816"/>
              <a:gd name="T10" fmla="*/ 0 w 1824"/>
              <a:gd name="T11" fmla="*/ 816 h 816"/>
            </a:gdLst>
            <a:ahLst/>
            <a:cxnLst>
              <a:cxn ang="0">
                <a:pos x="T0" y="T1"/>
              </a:cxn>
              <a:cxn ang="0">
                <a:pos x="T2" y="T3"/>
              </a:cxn>
              <a:cxn ang="0">
                <a:pos x="T4" y="T5"/>
              </a:cxn>
              <a:cxn ang="0">
                <a:pos x="T6" y="T7"/>
              </a:cxn>
              <a:cxn ang="0">
                <a:pos x="T8" y="T9"/>
              </a:cxn>
              <a:cxn ang="0">
                <a:pos x="T10" y="T11"/>
              </a:cxn>
            </a:cxnLst>
            <a:rect l="0" t="0" r="r" b="b"/>
            <a:pathLst>
              <a:path w="1824" h="816">
                <a:moveTo>
                  <a:pt x="1824" y="0"/>
                </a:moveTo>
                <a:cubicBezTo>
                  <a:pt x="1802" y="56"/>
                  <a:pt x="1758" y="250"/>
                  <a:pt x="1692" y="336"/>
                </a:cubicBezTo>
                <a:cubicBezTo>
                  <a:pt x="1626" y="422"/>
                  <a:pt x="1579" y="453"/>
                  <a:pt x="1428" y="516"/>
                </a:cubicBezTo>
                <a:cubicBezTo>
                  <a:pt x="1277" y="579"/>
                  <a:pt x="958" y="667"/>
                  <a:pt x="786" y="714"/>
                </a:cubicBezTo>
                <a:cubicBezTo>
                  <a:pt x="614" y="761"/>
                  <a:pt x="527" y="781"/>
                  <a:pt x="396" y="798"/>
                </a:cubicBezTo>
                <a:cubicBezTo>
                  <a:pt x="265" y="815"/>
                  <a:pt x="82" y="812"/>
                  <a:pt x="0" y="81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6760" name="AutoShape 232"/>
          <p:cNvSpPr>
            <a:spLocks noChangeArrowheads="1"/>
          </p:cNvSpPr>
          <p:nvPr/>
        </p:nvSpPr>
        <p:spPr bwMode="auto">
          <a:xfrm>
            <a:off x="3059114" y="2964199"/>
            <a:ext cx="865187" cy="531935"/>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06761" name="Text Box 233"/>
          <p:cNvSpPr txBox="1">
            <a:spLocks noChangeArrowheads="1"/>
          </p:cNvSpPr>
          <p:nvPr/>
        </p:nvSpPr>
        <p:spPr bwMode="auto">
          <a:xfrm>
            <a:off x="2916238" y="2652072"/>
            <a:ext cx="10312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归属 </a:t>
            </a:r>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sp>
        <p:nvSpPr>
          <p:cNvPr id="406762" name="Freeform 234"/>
          <p:cNvSpPr/>
          <p:nvPr/>
        </p:nvSpPr>
        <p:spPr bwMode="auto">
          <a:xfrm>
            <a:off x="3781425" y="3364249"/>
            <a:ext cx="1774825" cy="861646"/>
          </a:xfrm>
          <a:custGeom>
            <a:avLst/>
            <a:gdLst>
              <a:gd name="T0" fmla="*/ 0 w 1118"/>
              <a:gd name="T1" fmla="*/ 0 h 588"/>
              <a:gd name="T2" fmla="*/ 936 w 1118"/>
              <a:gd name="T3" fmla="*/ 246 h 588"/>
              <a:gd name="T4" fmla="*/ 1092 w 1118"/>
              <a:gd name="T5" fmla="*/ 384 h 588"/>
              <a:gd name="T6" fmla="*/ 1008 w 1118"/>
              <a:gd name="T7" fmla="*/ 552 h 588"/>
              <a:gd name="T8" fmla="*/ 636 w 1118"/>
              <a:gd name="T9" fmla="*/ 588 h 588"/>
            </a:gdLst>
            <a:ahLst/>
            <a:cxnLst>
              <a:cxn ang="0">
                <a:pos x="T0" y="T1"/>
              </a:cxn>
              <a:cxn ang="0">
                <a:pos x="T2" y="T3"/>
              </a:cxn>
              <a:cxn ang="0">
                <a:pos x="T4" y="T5"/>
              </a:cxn>
              <a:cxn ang="0">
                <a:pos x="T6" y="T7"/>
              </a:cxn>
              <a:cxn ang="0">
                <a:pos x="T8" y="T9"/>
              </a:cxn>
            </a:cxnLst>
            <a:rect l="0" t="0" r="r" b="b"/>
            <a:pathLst>
              <a:path w="1118" h="588">
                <a:moveTo>
                  <a:pt x="0" y="0"/>
                </a:moveTo>
                <a:cubicBezTo>
                  <a:pt x="156" y="42"/>
                  <a:pt x="754" y="182"/>
                  <a:pt x="936" y="246"/>
                </a:cubicBezTo>
                <a:cubicBezTo>
                  <a:pt x="1118" y="310"/>
                  <a:pt x="1080" y="333"/>
                  <a:pt x="1092" y="384"/>
                </a:cubicBezTo>
                <a:cubicBezTo>
                  <a:pt x="1104" y="435"/>
                  <a:pt x="1084" y="518"/>
                  <a:pt x="1008" y="552"/>
                </a:cubicBezTo>
                <a:cubicBezTo>
                  <a:pt x="932" y="586"/>
                  <a:pt x="713" y="581"/>
                  <a:pt x="636" y="5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2" name="矩形 1"/>
          <p:cNvSpPr/>
          <p:nvPr/>
        </p:nvSpPr>
        <p:spPr>
          <a:xfrm>
            <a:off x="4267406" y="5401061"/>
            <a:ext cx="4814570" cy="409575"/>
          </a:xfrm>
          <a:prstGeom prst="rect">
            <a:avLst/>
          </a:prstGeom>
          <a:solidFill>
            <a:srgbClr val="66FF66"/>
          </a:solidFill>
          <a:ln>
            <a:solidFill>
              <a:srgbClr val="000066"/>
            </a:solidFill>
          </a:ln>
        </p:spPr>
        <p:txBody>
          <a:bodyPr wrap="none">
            <a:spAutoFit/>
          </a:bodyPr>
          <a:lstStyle/>
          <a:p>
            <a:r>
              <a:rPr lang="zh-CN" altLang="zh-CN" sz="2585" b="1" dirty="0">
                <a:latin typeface="+mn-lt"/>
                <a:ea typeface="+mn-ea"/>
              </a:rPr>
              <a:t>呼叫过程使用的是间接路由选择</a:t>
            </a:r>
            <a:endParaRPr lang="zh-CN" altLang="en-US" sz="2585" b="1" dirty="0">
              <a:latin typeface="+mn-lt"/>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58585" y="437898"/>
            <a:ext cx="8367508" cy="1395847"/>
          </a:xfrm>
        </p:spPr>
        <p:txBody>
          <a:bodyPr/>
          <a:lstStyle/>
          <a:p>
            <a:r>
              <a:rPr lang="en-US" altLang="zh-CN" dirty="0"/>
              <a:t>9.4.3  </a:t>
            </a:r>
            <a:r>
              <a:rPr lang="zh-CN" altLang="en-US" dirty="0"/>
              <a:t>蜂窝移动通信网</a:t>
            </a:r>
            <a:r>
              <a:rPr lang="zh-CN" altLang="en-US" dirty="0" smtClean="0"/>
              <a:t>中</a:t>
            </a:r>
            <a:br>
              <a:rPr lang="en-US" altLang="zh-CN" dirty="0" smtClean="0"/>
            </a:br>
            <a:r>
              <a:rPr lang="en-US" altLang="zh-CN" dirty="0" smtClean="0"/>
              <a:t>	</a:t>
            </a:r>
            <a:r>
              <a:rPr lang="zh-CN" altLang="en-US" dirty="0" smtClean="0"/>
              <a:t>对</a:t>
            </a:r>
            <a:r>
              <a:rPr lang="zh-CN" altLang="en-US" dirty="0"/>
              <a:t>移动用户的路由选择</a:t>
            </a:r>
            <a:endParaRPr lang="zh-CN" altLang="en-US" dirty="0"/>
          </a:p>
        </p:txBody>
      </p:sp>
      <p:sp>
        <p:nvSpPr>
          <p:cNvPr id="2" name="内容占位符 1"/>
          <p:cNvSpPr>
            <a:spLocks noGrp="1"/>
          </p:cNvSpPr>
          <p:nvPr>
            <p:ph idx="1"/>
          </p:nvPr>
        </p:nvSpPr>
        <p:spPr>
          <a:xfrm>
            <a:off x="458585" y="1900215"/>
            <a:ext cx="8367508" cy="4022754"/>
          </a:xfrm>
        </p:spPr>
        <p:txBody>
          <a:bodyPr/>
          <a:lstStyle/>
          <a:p>
            <a:pPr marL="0" indent="0">
              <a:buNone/>
            </a:pPr>
            <a:r>
              <a:rPr lang="en-US" altLang="zh-CN" dirty="0">
                <a:sym typeface="Wingdings" panose="05000000000000000000"/>
              </a:rPr>
              <a:t></a:t>
            </a:r>
            <a:r>
              <a:rPr lang="en-US" altLang="zh-CN" dirty="0"/>
              <a:t> </a:t>
            </a:r>
            <a:r>
              <a:rPr lang="zh-CN" altLang="zh-CN" dirty="0"/>
              <a:t>找到移动用户的归属网络</a:t>
            </a:r>
            <a:r>
              <a:rPr lang="zh-CN" altLang="zh-CN" dirty="0" smtClean="0"/>
              <a:t>。</a:t>
            </a:r>
            <a:endParaRPr lang="en-US" altLang="zh-CN" dirty="0" smtClean="0"/>
          </a:p>
          <a:p>
            <a:pPr marL="0" indent="0">
              <a:buNone/>
            </a:pPr>
            <a:r>
              <a:rPr lang="en-US" altLang="zh-CN" dirty="0">
                <a:sym typeface="Wingdings" panose="05000000000000000000"/>
              </a:rPr>
              <a:t></a:t>
            </a:r>
            <a:r>
              <a:rPr lang="en-US" altLang="zh-CN" dirty="0"/>
              <a:t> </a:t>
            </a:r>
            <a:r>
              <a:rPr lang="zh-CN" altLang="zh-CN" dirty="0" smtClean="0"/>
              <a:t>归属</a:t>
            </a:r>
            <a:r>
              <a:rPr lang="en-US" altLang="zh-CN" dirty="0" smtClean="0"/>
              <a:t> MSC </a:t>
            </a:r>
            <a:r>
              <a:rPr lang="zh-CN" altLang="zh-CN" dirty="0" smtClean="0"/>
              <a:t>向其</a:t>
            </a:r>
            <a:r>
              <a:rPr lang="en-US" altLang="zh-CN" dirty="0" smtClean="0"/>
              <a:t> HLR </a:t>
            </a:r>
            <a:r>
              <a:rPr lang="zh-CN" altLang="zh-CN" dirty="0" smtClean="0"/>
              <a:t>查询</a:t>
            </a:r>
            <a:r>
              <a:rPr lang="zh-CN" altLang="zh-CN" dirty="0"/>
              <a:t>现在被叫移动用户的位置。</a:t>
            </a:r>
            <a:r>
              <a:rPr lang="en-US" altLang="zh-CN" dirty="0" smtClean="0"/>
              <a:t>HLR </a:t>
            </a:r>
            <a:r>
              <a:rPr lang="zh-CN" altLang="zh-CN" dirty="0" smtClean="0"/>
              <a:t>向归属</a:t>
            </a:r>
            <a:r>
              <a:rPr lang="en-US" altLang="zh-CN" dirty="0" smtClean="0"/>
              <a:t> MSC </a:t>
            </a:r>
            <a:r>
              <a:rPr lang="zh-CN" altLang="zh-CN" dirty="0" smtClean="0"/>
              <a:t>返回</a:t>
            </a:r>
            <a:r>
              <a:rPr lang="zh-CN" altLang="zh-CN" dirty="0"/>
              <a:t>被叫移动用户的移动站漫游</a:t>
            </a:r>
            <a:r>
              <a:rPr lang="zh-CN" altLang="zh-CN" dirty="0" smtClean="0"/>
              <a:t>号</a:t>
            </a:r>
            <a:r>
              <a:rPr lang="en-US" altLang="zh-CN" dirty="0" smtClean="0"/>
              <a:t> MSRN</a:t>
            </a:r>
            <a:r>
              <a:rPr lang="zh-CN" altLang="zh-CN" dirty="0" smtClean="0"/>
              <a:t>。</a:t>
            </a:r>
            <a:endParaRPr lang="en-US" altLang="zh-CN" dirty="0" smtClean="0"/>
          </a:p>
          <a:p>
            <a:pPr marL="0" indent="0">
              <a:buNone/>
            </a:pPr>
            <a:r>
              <a:rPr lang="en-US" altLang="zh-CN" dirty="0">
                <a:sym typeface="Wingdings" panose="05000000000000000000"/>
              </a:rPr>
              <a:t></a:t>
            </a:r>
            <a:r>
              <a:rPr lang="en-US" altLang="zh-CN" dirty="0"/>
              <a:t> </a:t>
            </a:r>
            <a:r>
              <a:rPr lang="zh-CN" altLang="zh-CN" dirty="0" smtClean="0"/>
              <a:t>归属</a:t>
            </a:r>
            <a:r>
              <a:rPr lang="en-US" altLang="zh-CN" dirty="0" smtClean="0"/>
              <a:t> MSC </a:t>
            </a:r>
            <a:r>
              <a:rPr lang="zh-CN" altLang="zh-CN" dirty="0" smtClean="0"/>
              <a:t>按照</a:t>
            </a:r>
            <a:r>
              <a:rPr lang="zh-CN" altLang="zh-CN" dirty="0"/>
              <a:t>所得到的漫游</a:t>
            </a:r>
            <a:r>
              <a:rPr lang="zh-CN" altLang="zh-CN" dirty="0" smtClean="0"/>
              <a:t>号码</a:t>
            </a:r>
            <a:r>
              <a:rPr lang="en-US" altLang="zh-CN" dirty="0" smtClean="0"/>
              <a:t> MSRN </a:t>
            </a:r>
            <a:r>
              <a:rPr lang="zh-CN" altLang="zh-CN" dirty="0" smtClean="0"/>
              <a:t>进行</a:t>
            </a:r>
            <a:r>
              <a:rPr lang="zh-CN" altLang="zh-CN" dirty="0"/>
              <a:t>呼叫的第二段，把通信者发起的呼叫从</a:t>
            </a:r>
            <a:r>
              <a:rPr lang="zh-CN" altLang="zh-CN" dirty="0" smtClean="0"/>
              <a:t>归属</a:t>
            </a:r>
            <a:r>
              <a:rPr lang="en-US" altLang="zh-CN" dirty="0" smtClean="0"/>
              <a:t> MSC</a:t>
            </a:r>
            <a:r>
              <a:rPr lang="zh-CN" altLang="zh-CN" dirty="0"/>
              <a:t>传送到被访网络</a:t>
            </a:r>
            <a:r>
              <a:rPr lang="zh-CN" altLang="zh-CN" dirty="0" smtClean="0"/>
              <a:t>的</a:t>
            </a:r>
            <a:r>
              <a:rPr lang="en-US" altLang="zh-CN" dirty="0" smtClean="0"/>
              <a:t> MSC</a:t>
            </a:r>
            <a:r>
              <a:rPr lang="zh-CN" altLang="zh-CN" dirty="0"/>
              <a:t>，再传送到该移动用户所漫游到的小区的基站。</a:t>
            </a:r>
            <a:endParaRPr lang="zh-CN" altLang="en-US" dirty="0"/>
          </a:p>
        </p:txBody>
      </p:sp>
      <p:pic>
        <p:nvPicPr>
          <p:cNvPr id="48132" name="图片 520196" descr="MCj03386840000[1]">
            <a:hlinkClick r:id="rId1"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title"/>
          </p:nvPr>
        </p:nvSpPr>
        <p:spPr/>
        <p:txBody>
          <a:bodyPr/>
          <a:lstStyle/>
          <a:p>
            <a:r>
              <a:rPr lang="en-US" altLang="zh-CN" dirty="0"/>
              <a:t>9.4.4  GSM </a:t>
            </a:r>
            <a:r>
              <a:rPr lang="zh-CN" altLang="en-US" dirty="0"/>
              <a:t>中的切换</a:t>
            </a:r>
            <a:endParaRPr lang="zh-CN" altLang="en-US" dirty="0"/>
          </a:p>
        </p:txBody>
      </p:sp>
      <p:sp>
        <p:nvSpPr>
          <p:cNvPr id="2" name="内容占位符 1"/>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zh-CN" altLang="zh-CN" sz="2400" dirty="0">
                <a:solidFill>
                  <a:srgbClr val="FF0000"/>
                </a:solidFill>
              </a:rPr>
              <a:t>切换</a:t>
            </a:r>
            <a:r>
              <a:rPr lang="en-US" altLang="zh-CN" sz="2400" dirty="0"/>
              <a:t>(handover)</a:t>
            </a:r>
            <a:r>
              <a:rPr lang="zh-CN" altLang="zh-CN" sz="2400" dirty="0"/>
              <a:t>就是移动用户与相关联的基站发生了改变。</a:t>
            </a:r>
            <a:endParaRPr lang="en-US" altLang="zh-CN" sz="2400" dirty="0" smtClean="0"/>
          </a:p>
          <a:p>
            <a:r>
              <a:rPr lang="zh-CN" altLang="en-US" sz="2400" dirty="0" smtClean="0"/>
              <a:t>移动</a:t>
            </a:r>
            <a:r>
              <a:rPr lang="zh-CN" altLang="en-US" sz="2400" dirty="0"/>
              <a:t>用户在和一个基站相关联期间，会</a:t>
            </a:r>
            <a:r>
              <a:rPr lang="zh-CN" altLang="en-US" sz="2400" dirty="0">
                <a:solidFill>
                  <a:srgbClr val="FF0000"/>
                </a:solidFill>
              </a:rPr>
              <a:t>周期性</a:t>
            </a:r>
            <a:r>
              <a:rPr lang="zh-CN" altLang="en-US" sz="2400" dirty="0"/>
              <a:t>地测量来自其当前基站及其邻近基站的</a:t>
            </a:r>
            <a:r>
              <a:rPr lang="zh-CN" altLang="en-US" sz="2400" dirty="0">
                <a:solidFill>
                  <a:srgbClr val="FF0000"/>
                </a:solidFill>
              </a:rPr>
              <a:t>信标信号强度，</a:t>
            </a:r>
            <a:r>
              <a:rPr lang="zh-CN" altLang="en-US" sz="2400" dirty="0"/>
              <a:t>并将测量结果以每秒 </a:t>
            </a:r>
            <a:r>
              <a:rPr lang="en-US" altLang="zh-CN" sz="2400" dirty="0"/>
              <a:t>1 ~ 2 </a:t>
            </a:r>
            <a:r>
              <a:rPr lang="zh-CN" altLang="en-US" sz="2400" dirty="0"/>
              <a:t>次频率报告给当前基站。根据这些测量数据以及邻近蜂窝的当前负载情况，当前基站决定是否发起切换。</a:t>
            </a:r>
            <a:endParaRPr lang="zh-CN" altLang="en-US" sz="2400" dirty="0"/>
          </a:p>
          <a:p>
            <a:r>
              <a:rPr lang="zh-CN" altLang="en-US" sz="2400" dirty="0"/>
              <a:t>移动站的切换可能仍处在同一个 </a:t>
            </a:r>
            <a:r>
              <a:rPr lang="en-US" altLang="zh-CN" sz="2400" dirty="0"/>
              <a:t>MSC </a:t>
            </a:r>
            <a:r>
              <a:rPr lang="zh-CN" altLang="en-US" sz="2400" dirty="0"/>
              <a:t>的控制下，而只是相关联的基站发生了变化。但在许多情况下，移动站的切换是相关联的 </a:t>
            </a:r>
            <a:r>
              <a:rPr lang="en-US" altLang="zh-CN" sz="2400" dirty="0"/>
              <a:t>MSC </a:t>
            </a:r>
            <a:r>
              <a:rPr lang="zh-CN" altLang="en-US" sz="2400" dirty="0"/>
              <a:t>都改变了。在这种情况下，向移动站的呼叫路由会有很大的变化。 </a:t>
            </a:r>
            <a:endParaRPr lang="zh-CN" altLang="en-US" sz="2400" dirty="0"/>
          </a:p>
          <a:p>
            <a:endParaRPr lang="zh-CN" altLang="en-US" sz="24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04" name="Picture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71081" y="1101969"/>
            <a:ext cx="2954337" cy="19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09605" name="Picture 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31470" y="1101969"/>
            <a:ext cx="2954337" cy="19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9606" name="Freeform 6"/>
          <p:cNvSpPr/>
          <p:nvPr/>
        </p:nvSpPr>
        <p:spPr bwMode="auto">
          <a:xfrm>
            <a:off x="118582" y="4693627"/>
            <a:ext cx="2520950" cy="1793631"/>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607" name="AutoShape 7"/>
          <p:cNvSpPr>
            <a:spLocks noChangeArrowheads="1"/>
          </p:cNvSpPr>
          <p:nvPr/>
        </p:nvSpPr>
        <p:spPr bwMode="auto">
          <a:xfrm>
            <a:off x="243995" y="5098074"/>
            <a:ext cx="720725" cy="575896"/>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08" name="AutoShape 8"/>
          <p:cNvSpPr>
            <a:spLocks noChangeArrowheads="1"/>
          </p:cNvSpPr>
          <p:nvPr/>
        </p:nvSpPr>
        <p:spPr bwMode="auto">
          <a:xfrm>
            <a:off x="783745" y="4804998"/>
            <a:ext cx="720725" cy="575896"/>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09" name="AutoShape 9"/>
          <p:cNvSpPr>
            <a:spLocks noChangeArrowheads="1"/>
          </p:cNvSpPr>
          <p:nvPr/>
        </p:nvSpPr>
        <p:spPr bwMode="auto">
          <a:xfrm>
            <a:off x="790096" y="5382359"/>
            <a:ext cx="720725" cy="575896"/>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10" name="AutoShape 10"/>
          <p:cNvSpPr>
            <a:spLocks noChangeArrowheads="1"/>
          </p:cNvSpPr>
          <p:nvPr/>
        </p:nvSpPr>
        <p:spPr bwMode="auto">
          <a:xfrm>
            <a:off x="1323496" y="5083421"/>
            <a:ext cx="720725" cy="575896"/>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11" name="AutoShape 11"/>
          <p:cNvSpPr>
            <a:spLocks noChangeArrowheads="1"/>
          </p:cNvSpPr>
          <p:nvPr/>
        </p:nvSpPr>
        <p:spPr bwMode="auto">
          <a:xfrm>
            <a:off x="251933" y="5675436"/>
            <a:ext cx="720725" cy="575896"/>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9612" name="Group 12"/>
          <p:cNvGrpSpPr/>
          <p:nvPr/>
        </p:nvGrpSpPr>
        <p:grpSpPr bwMode="auto">
          <a:xfrm>
            <a:off x="1013932" y="4585190"/>
            <a:ext cx="287338" cy="465992"/>
            <a:chOff x="4608" y="700"/>
            <a:chExt cx="306" cy="553"/>
          </a:xfrm>
        </p:grpSpPr>
        <p:grpSp>
          <p:nvGrpSpPr>
            <p:cNvPr id="409613" name="Group 13"/>
            <p:cNvGrpSpPr/>
            <p:nvPr/>
          </p:nvGrpSpPr>
          <p:grpSpPr bwMode="auto">
            <a:xfrm>
              <a:off x="4694" y="784"/>
              <a:ext cx="134" cy="469"/>
              <a:chOff x="4740" y="784"/>
              <a:chExt cx="88" cy="692"/>
            </a:xfrm>
          </p:grpSpPr>
          <p:sp>
            <p:nvSpPr>
              <p:cNvPr id="409614" name="Line 14"/>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615" name="Group 15"/>
              <p:cNvGrpSpPr/>
              <p:nvPr/>
            </p:nvGrpSpPr>
            <p:grpSpPr bwMode="auto">
              <a:xfrm>
                <a:off x="4740" y="784"/>
                <a:ext cx="88" cy="692"/>
                <a:chOff x="4740" y="784"/>
                <a:chExt cx="88" cy="692"/>
              </a:xfrm>
            </p:grpSpPr>
            <p:sp>
              <p:nvSpPr>
                <p:cNvPr id="409616" name="Line 16"/>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17" name="Line 17"/>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18" name="Line 18"/>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19" name="Line 19"/>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0" name="Line 20"/>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1" name="Line 21"/>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2" name="Line 22"/>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3" name="Line 23"/>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4" name="Line 24"/>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5" name="Line 25"/>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6" name="Line 26"/>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7" name="Line 27"/>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8" name="Line 28"/>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29" name="Oval 29"/>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9630" name="Group 30"/>
            <p:cNvGrpSpPr/>
            <p:nvPr/>
          </p:nvGrpSpPr>
          <p:grpSpPr bwMode="auto">
            <a:xfrm>
              <a:off x="4608" y="700"/>
              <a:ext cx="306" cy="90"/>
              <a:chOff x="748" y="2251"/>
              <a:chExt cx="306" cy="90"/>
            </a:xfrm>
          </p:grpSpPr>
          <p:sp>
            <p:nvSpPr>
              <p:cNvPr id="409631" name="AutoShape 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32" name="AutoShape 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33" name="AutoShape 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34" name="AutoShape 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35" name="AutoShape 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36" name="AutoShape 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9637" name="Group 37"/>
          <p:cNvGrpSpPr/>
          <p:nvPr/>
        </p:nvGrpSpPr>
        <p:grpSpPr bwMode="auto">
          <a:xfrm>
            <a:off x="437670" y="4917832"/>
            <a:ext cx="287337" cy="465992"/>
            <a:chOff x="4608" y="700"/>
            <a:chExt cx="306" cy="553"/>
          </a:xfrm>
        </p:grpSpPr>
        <p:grpSp>
          <p:nvGrpSpPr>
            <p:cNvPr id="409638" name="Group 38"/>
            <p:cNvGrpSpPr/>
            <p:nvPr/>
          </p:nvGrpSpPr>
          <p:grpSpPr bwMode="auto">
            <a:xfrm>
              <a:off x="4694" y="784"/>
              <a:ext cx="134" cy="469"/>
              <a:chOff x="4740" y="784"/>
              <a:chExt cx="88" cy="692"/>
            </a:xfrm>
          </p:grpSpPr>
          <p:sp>
            <p:nvSpPr>
              <p:cNvPr id="409639" name="Line 39"/>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640" name="Group 40"/>
              <p:cNvGrpSpPr/>
              <p:nvPr/>
            </p:nvGrpSpPr>
            <p:grpSpPr bwMode="auto">
              <a:xfrm>
                <a:off x="4740" y="784"/>
                <a:ext cx="88" cy="692"/>
                <a:chOff x="4740" y="784"/>
                <a:chExt cx="88" cy="692"/>
              </a:xfrm>
            </p:grpSpPr>
            <p:sp>
              <p:nvSpPr>
                <p:cNvPr id="409641" name="Line 41"/>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42" name="Line 42"/>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43" name="Line 43"/>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44" name="Line 44"/>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45" name="Line 45"/>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46" name="Line 46"/>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47" name="Line 47"/>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48" name="Line 48"/>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49" name="Line 49"/>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50" name="Line 50"/>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51" name="Line 51"/>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52" name="Line 52"/>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53" name="Line 53"/>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54" name="Oval 54"/>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9655" name="Group 55"/>
            <p:cNvGrpSpPr/>
            <p:nvPr/>
          </p:nvGrpSpPr>
          <p:grpSpPr bwMode="auto">
            <a:xfrm>
              <a:off x="4608" y="700"/>
              <a:ext cx="306" cy="90"/>
              <a:chOff x="748" y="2251"/>
              <a:chExt cx="306" cy="90"/>
            </a:xfrm>
          </p:grpSpPr>
          <p:sp>
            <p:nvSpPr>
              <p:cNvPr id="409656" name="AutoShape 5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57" name="AutoShape 5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58" name="AutoShape 5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59" name="AutoShape 5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60" name="AutoShape 6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61" name="AutoShape 6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9662" name="Group 62"/>
          <p:cNvGrpSpPr/>
          <p:nvPr/>
        </p:nvGrpSpPr>
        <p:grpSpPr bwMode="auto">
          <a:xfrm>
            <a:off x="1085370" y="5250474"/>
            <a:ext cx="287337" cy="465992"/>
            <a:chOff x="4608" y="700"/>
            <a:chExt cx="306" cy="553"/>
          </a:xfrm>
        </p:grpSpPr>
        <p:grpSp>
          <p:nvGrpSpPr>
            <p:cNvPr id="409663" name="Group 63"/>
            <p:cNvGrpSpPr/>
            <p:nvPr/>
          </p:nvGrpSpPr>
          <p:grpSpPr bwMode="auto">
            <a:xfrm>
              <a:off x="4694" y="784"/>
              <a:ext cx="134" cy="469"/>
              <a:chOff x="4740" y="784"/>
              <a:chExt cx="88" cy="692"/>
            </a:xfrm>
          </p:grpSpPr>
          <p:sp>
            <p:nvSpPr>
              <p:cNvPr id="409664" name="Line 64"/>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665" name="Group 65"/>
              <p:cNvGrpSpPr/>
              <p:nvPr/>
            </p:nvGrpSpPr>
            <p:grpSpPr bwMode="auto">
              <a:xfrm>
                <a:off x="4740" y="784"/>
                <a:ext cx="88" cy="692"/>
                <a:chOff x="4740" y="784"/>
                <a:chExt cx="88" cy="692"/>
              </a:xfrm>
            </p:grpSpPr>
            <p:sp>
              <p:nvSpPr>
                <p:cNvPr id="409666" name="Line 66"/>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67" name="Line 67"/>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68" name="Line 68"/>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69" name="Line 69"/>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0" name="Line 70"/>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1" name="Line 71"/>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2" name="Line 72"/>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3" name="Line 73"/>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4" name="Line 74"/>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5" name="Line 75"/>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6" name="Line 76"/>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7" name="Line 77"/>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8" name="Line 78"/>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79" name="Oval 79"/>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9680" name="Group 80"/>
            <p:cNvGrpSpPr/>
            <p:nvPr/>
          </p:nvGrpSpPr>
          <p:grpSpPr bwMode="auto">
            <a:xfrm>
              <a:off x="4608" y="700"/>
              <a:ext cx="306" cy="90"/>
              <a:chOff x="748" y="2251"/>
              <a:chExt cx="306" cy="90"/>
            </a:xfrm>
          </p:grpSpPr>
          <p:sp>
            <p:nvSpPr>
              <p:cNvPr id="409681" name="AutoShape 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82" name="AutoShape 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83" name="AutoShape 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84" name="AutoShape 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85" name="AutoShape 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686" name="AutoShape 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9687" name="Group 87"/>
          <p:cNvGrpSpPr/>
          <p:nvPr/>
        </p:nvGrpSpPr>
        <p:grpSpPr bwMode="auto">
          <a:xfrm>
            <a:off x="1661632" y="4850424"/>
            <a:ext cx="287338" cy="465992"/>
            <a:chOff x="4608" y="700"/>
            <a:chExt cx="306" cy="553"/>
          </a:xfrm>
        </p:grpSpPr>
        <p:grpSp>
          <p:nvGrpSpPr>
            <p:cNvPr id="409688" name="Group 88"/>
            <p:cNvGrpSpPr/>
            <p:nvPr/>
          </p:nvGrpSpPr>
          <p:grpSpPr bwMode="auto">
            <a:xfrm>
              <a:off x="4694" y="784"/>
              <a:ext cx="134" cy="469"/>
              <a:chOff x="4740" y="784"/>
              <a:chExt cx="88" cy="692"/>
            </a:xfrm>
          </p:grpSpPr>
          <p:sp>
            <p:nvSpPr>
              <p:cNvPr id="409689" name="Line 89"/>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690" name="Group 90"/>
              <p:cNvGrpSpPr/>
              <p:nvPr/>
            </p:nvGrpSpPr>
            <p:grpSpPr bwMode="auto">
              <a:xfrm>
                <a:off x="4740" y="784"/>
                <a:ext cx="88" cy="692"/>
                <a:chOff x="4740" y="784"/>
                <a:chExt cx="88" cy="692"/>
              </a:xfrm>
            </p:grpSpPr>
            <p:sp>
              <p:nvSpPr>
                <p:cNvPr id="409691" name="Line 91"/>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92" name="Line 92"/>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93" name="Line 93"/>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94" name="Line 94"/>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95" name="Line 95"/>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96" name="Line 96"/>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97" name="Line 97"/>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98" name="Line 98"/>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699" name="Line 99"/>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00" name="Line 100"/>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01" name="Line 101"/>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02" name="Line 102"/>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03" name="Line 103"/>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04" name="Oval 104"/>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9705" name="Group 105"/>
            <p:cNvGrpSpPr/>
            <p:nvPr/>
          </p:nvGrpSpPr>
          <p:grpSpPr bwMode="auto">
            <a:xfrm>
              <a:off x="4608" y="700"/>
              <a:ext cx="306" cy="90"/>
              <a:chOff x="748" y="2251"/>
              <a:chExt cx="306" cy="90"/>
            </a:xfrm>
          </p:grpSpPr>
          <p:sp>
            <p:nvSpPr>
              <p:cNvPr id="409706" name="AutoShape 10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07" name="AutoShape 10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08" name="AutoShape 10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09" name="AutoShape 10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10" name="AutoShape 11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11" name="AutoShape 11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9712" name="Group 112"/>
          <p:cNvGrpSpPr/>
          <p:nvPr/>
        </p:nvGrpSpPr>
        <p:grpSpPr bwMode="auto">
          <a:xfrm>
            <a:off x="509106" y="5515709"/>
            <a:ext cx="287338" cy="465992"/>
            <a:chOff x="4608" y="700"/>
            <a:chExt cx="306" cy="553"/>
          </a:xfrm>
        </p:grpSpPr>
        <p:grpSp>
          <p:nvGrpSpPr>
            <p:cNvPr id="409713" name="Group 113"/>
            <p:cNvGrpSpPr/>
            <p:nvPr/>
          </p:nvGrpSpPr>
          <p:grpSpPr bwMode="auto">
            <a:xfrm>
              <a:off x="4694" y="784"/>
              <a:ext cx="134" cy="469"/>
              <a:chOff x="4740" y="784"/>
              <a:chExt cx="88" cy="692"/>
            </a:xfrm>
          </p:grpSpPr>
          <p:sp>
            <p:nvSpPr>
              <p:cNvPr id="409714" name="Line 114"/>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715" name="Group 115"/>
              <p:cNvGrpSpPr/>
              <p:nvPr/>
            </p:nvGrpSpPr>
            <p:grpSpPr bwMode="auto">
              <a:xfrm>
                <a:off x="4740" y="784"/>
                <a:ext cx="88" cy="692"/>
                <a:chOff x="4740" y="784"/>
                <a:chExt cx="88" cy="692"/>
              </a:xfrm>
            </p:grpSpPr>
            <p:sp>
              <p:nvSpPr>
                <p:cNvPr id="409716" name="Line 116"/>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17" name="Line 117"/>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18" name="Line 118"/>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19" name="Line 119"/>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0" name="Line 120"/>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1" name="Line 121"/>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2" name="Line 122"/>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3" name="Line 123"/>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4" name="Line 124"/>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5" name="Line 125"/>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6" name="Line 126"/>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7" name="Line 127"/>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8" name="Line 128"/>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29" name="Oval 129"/>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9730" name="Group 130"/>
            <p:cNvGrpSpPr/>
            <p:nvPr/>
          </p:nvGrpSpPr>
          <p:grpSpPr bwMode="auto">
            <a:xfrm>
              <a:off x="4608" y="700"/>
              <a:ext cx="306" cy="90"/>
              <a:chOff x="748" y="2251"/>
              <a:chExt cx="306" cy="90"/>
            </a:xfrm>
          </p:grpSpPr>
          <p:sp>
            <p:nvSpPr>
              <p:cNvPr id="409731"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32"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33"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34"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35"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736"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09737" name="Line 137"/>
          <p:cNvSpPr>
            <a:spLocks noChangeShapeType="1"/>
          </p:cNvSpPr>
          <p:nvPr/>
        </p:nvSpPr>
        <p:spPr bwMode="auto">
          <a:xfrm flipV="1">
            <a:off x="1847370" y="4825513"/>
            <a:ext cx="0" cy="4645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738" name="Line 138"/>
          <p:cNvSpPr>
            <a:spLocks noChangeShapeType="1"/>
          </p:cNvSpPr>
          <p:nvPr/>
        </p:nvSpPr>
        <p:spPr bwMode="auto">
          <a:xfrm flipV="1">
            <a:off x="1229832" y="4825513"/>
            <a:ext cx="546100" cy="82354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739" name="Line 139"/>
          <p:cNvSpPr>
            <a:spLocks noChangeShapeType="1"/>
          </p:cNvSpPr>
          <p:nvPr/>
        </p:nvSpPr>
        <p:spPr bwMode="auto">
          <a:xfrm flipV="1">
            <a:off x="1158395" y="4692162"/>
            <a:ext cx="401637" cy="291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740" name="Line 140"/>
          <p:cNvSpPr>
            <a:spLocks noChangeShapeType="1"/>
          </p:cNvSpPr>
          <p:nvPr/>
        </p:nvSpPr>
        <p:spPr bwMode="auto">
          <a:xfrm flipV="1">
            <a:off x="623406" y="4758104"/>
            <a:ext cx="1079500" cy="59787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741" name="Line 141"/>
          <p:cNvSpPr>
            <a:spLocks noChangeShapeType="1"/>
          </p:cNvSpPr>
          <p:nvPr/>
        </p:nvSpPr>
        <p:spPr bwMode="auto">
          <a:xfrm flipV="1">
            <a:off x="653570" y="4758105"/>
            <a:ext cx="1049337" cy="1156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742" name="Text Box 142"/>
          <p:cNvSpPr txBox="1">
            <a:spLocks noChangeArrowheads="1"/>
          </p:cNvSpPr>
          <p:nvPr/>
        </p:nvSpPr>
        <p:spPr bwMode="auto">
          <a:xfrm>
            <a:off x="3142770" y="2299189"/>
            <a:ext cx="112903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公用电话网</a:t>
            </a:r>
            <a:endParaRPr kumimoji="1" lang="zh-CN" altLang="en-US" sz="1475" b="1">
              <a:solidFill>
                <a:srgbClr val="000099"/>
              </a:solidFill>
              <a:latin typeface="+mn-lt"/>
              <a:ea typeface="+mn-ea"/>
            </a:endParaRPr>
          </a:p>
        </p:txBody>
      </p:sp>
      <p:sp>
        <p:nvSpPr>
          <p:cNvPr id="409743" name="Freeform 143"/>
          <p:cNvSpPr/>
          <p:nvPr/>
        </p:nvSpPr>
        <p:spPr bwMode="auto">
          <a:xfrm>
            <a:off x="334482" y="263770"/>
            <a:ext cx="2160588" cy="1263162"/>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744" name="Text Box 144"/>
          <p:cNvSpPr txBox="1">
            <a:spLocks noChangeArrowheads="1"/>
          </p:cNvSpPr>
          <p:nvPr/>
        </p:nvSpPr>
        <p:spPr bwMode="auto">
          <a:xfrm>
            <a:off x="767870" y="370743"/>
            <a:ext cx="939800"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归属网络</a:t>
            </a:r>
            <a:endParaRPr kumimoji="1" lang="zh-CN" altLang="en-US" sz="1475" b="1">
              <a:solidFill>
                <a:srgbClr val="000099"/>
              </a:solidFill>
              <a:latin typeface="+mn-lt"/>
              <a:ea typeface="+mn-ea"/>
            </a:endParaRPr>
          </a:p>
        </p:txBody>
      </p:sp>
      <p:graphicFrame>
        <p:nvGraphicFramePr>
          <p:cNvPr id="409745" name="Object 145">
            <a:hlinkClick r:id="" action="ppaction://ole?verb=0"/>
          </p:cNvPr>
          <p:cNvGraphicFramePr/>
          <p:nvPr/>
        </p:nvGraphicFramePr>
        <p:xfrm>
          <a:off x="3182708" y="638130"/>
          <a:ext cx="647700" cy="398585"/>
        </p:xfrm>
        <a:graphic>
          <a:graphicData uri="http://schemas.openxmlformats.org/presentationml/2006/ole">
            <mc:AlternateContent xmlns:mc="http://schemas.openxmlformats.org/markup-compatibility/2006">
              <mc:Choice xmlns:v="urn:schemas-microsoft-com:vml" Requires="v">
                <p:oleObj spid="_x0000_s11265" name="Microsoft ClipArt Gallery" r:id="rId2" imgW="30308550" imgH="15954375" progId="">
                  <p:embed/>
                </p:oleObj>
              </mc:Choice>
              <mc:Fallback>
                <p:oleObj name="Microsoft ClipArt Gallery" r:id="rId2" imgW="30308550" imgH="15954375" progId="">
                  <p:embed/>
                  <p:pic>
                    <p:nvPicPr>
                      <p:cNvPr id="0" name="图片 11264"/>
                      <p:cNvPicPr/>
                      <p:nvPr/>
                    </p:nvPicPr>
                    <p:blipFill>
                      <a:blip r:embed="rId3"/>
                      <a:stretch>
                        <a:fillRect/>
                      </a:stretch>
                    </p:blipFill>
                    <p:spPr>
                      <a:xfrm>
                        <a:off x="3182708" y="638130"/>
                        <a:ext cx="647700" cy="398585"/>
                      </a:xfrm>
                      <a:prstGeom prst="rect">
                        <a:avLst/>
                      </a:prstGeom>
                      <a:noFill/>
                      <a:ln w="12700">
                        <a:noFill/>
                      </a:ln>
                    </p:spPr>
                  </p:pic>
                </p:oleObj>
              </mc:Fallback>
            </mc:AlternateContent>
          </a:graphicData>
        </a:graphic>
      </p:graphicFrame>
      <p:sp>
        <p:nvSpPr>
          <p:cNvPr id="409746" name="Text Box 146"/>
          <p:cNvSpPr txBox="1">
            <a:spLocks noChangeArrowheads="1"/>
          </p:cNvSpPr>
          <p:nvPr/>
        </p:nvSpPr>
        <p:spPr bwMode="auto">
          <a:xfrm>
            <a:off x="3109684" y="371430"/>
            <a:ext cx="75057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通信者</a:t>
            </a:r>
            <a:endParaRPr kumimoji="1" lang="zh-CN" altLang="en-US" sz="1475" b="1">
              <a:solidFill>
                <a:srgbClr val="000099"/>
              </a:solidFill>
              <a:latin typeface="+mn-lt"/>
              <a:ea typeface="+mn-ea"/>
            </a:endParaRPr>
          </a:p>
        </p:txBody>
      </p:sp>
      <p:sp>
        <p:nvSpPr>
          <p:cNvPr id="409747" name="AutoShape 147"/>
          <p:cNvSpPr>
            <a:spLocks noChangeArrowheads="1"/>
          </p:cNvSpPr>
          <p:nvPr/>
        </p:nvSpPr>
        <p:spPr bwMode="auto">
          <a:xfrm>
            <a:off x="1128232" y="882162"/>
            <a:ext cx="865188" cy="531935"/>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09748" name="Text Box 148"/>
          <p:cNvSpPr txBox="1">
            <a:spLocks noChangeArrowheads="1"/>
          </p:cNvSpPr>
          <p:nvPr/>
        </p:nvSpPr>
        <p:spPr bwMode="auto">
          <a:xfrm>
            <a:off x="983769" y="635977"/>
            <a:ext cx="10312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归属 </a:t>
            </a:r>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sp>
        <p:nvSpPr>
          <p:cNvPr id="409749" name="Freeform 149"/>
          <p:cNvSpPr/>
          <p:nvPr/>
        </p:nvSpPr>
        <p:spPr bwMode="auto">
          <a:xfrm>
            <a:off x="1956906" y="1060938"/>
            <a:ext cx="1618458" cy="417635"/>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nvGrpSpPr>
          <p:cNvPr id="409750" name="Group 150"/>
          <p:cNvGrpSpPr/>
          <p:nvPr/>
        </p:nvGrpSpPr>
        <p:grpSpPr bwMode="auto">
          <a:xfrm>
            <a:off x="694845" y="6087209"/>
            <a:ext cx="503237" cy="238858"/>
            <a:chOff x="3561" y="3339"/>
            <a:chExt cx="317" cy="163"/>
          </a:xfrm>
        </p:grpSpPr>
        <p:sp>
          <p:nvSpPr>
            <p:cNvPr id="409751" name="AutoShape 151"/>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585" b="1">
                <a:solidFill>
                  <a:srgbClr val="000099"/>
                </a:solidFill>
                <a:latin typeface="+mn-lt"/>
                <a:ea typeface="+mn-ea"/>
              </a:endParaRPr>
            </a:p>
          </p:txBody>
        </p:sp>
        <p:grpSp>
          <p:nvGrpSpPr>
            <p:cNvPr id="409752" name="Group 152"/>
            <p:cNvGrpSpPr/>
            <p:nvPr/>
          </p:nvGrpSpPr>
          <p:grpSpPr bwMode="auto">
            <a:xfrm flipH="1">
              <a:off x="3676" y="3344"/>
              <a:ext cx="45" cy="34"/>
              <a:chOff x="3037" y="3208"/>
              <a:chExt cx="45" cy="34"/>
            </a:xfrm>
          </p:grpSpPr>
          <p:sp>
            <p:nvSpPr>
              <p:cNvPr id="409753" name="Freeform 153"/>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754" name="Freeform 154"/>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09755" name="Group 155"/>
            <p:cNvGrpSpPr/>
            <p:nvPr/>
          </p:nvGrpSpPr>
          <p:grpSpPr bwMode="auto">
            <a:xfrm flipH="1">
              <a:off x="3614" y="3351"/>
              <a:ext cx="168" cy="55"/>
              <a:chOff x="2976" y="3215"/>
              <a:chExt cx="168" cy="55"/>
            </a:xfrm>
          </p:grpSpPr>
          <p:sp>
            <p:nvSpPr>
              <p:cNvPr id="409756" name="Freeform 156"/>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9757" name="Group 157"/>
              <p:cNvGrpSpPr/>
              <p:nvPr/>
            </p:nvGrpSpPr>
            <p:grpSpPr bwMode="auto">
              <a:xfrm>
                <a:off x="2976" y="3215"/>
                <a:ext cx="132" cy="55"/>
                <a:chOff x="2976" y="3215"/>
                <a:chExt cx="132" cy="55"/>
              </a:xfrm>
            </p:grpSpPr>
            <p:grpSp>
              <p:nvGrpSpPr>
                <p:cNvPr id="409758" name="Group 158"/>
                <p:cNvGrpSpPr/>
                <p:nvPr/>
              </p:nvGrpSpPr>
              <p:grpSpPr bwMode="auto">
                <a:xfrm>
                  <a:off x="3014" y="3215"/>
                  <a:ext cx="94" cy="55"/>
                  <a:chOff x="3014" y="3215"/>
                  <a:chExt cx="94" cy="55"/>
                </a:xfrm>
              </p:grpSpPr>
              <p:grpSp>
                <p:nvGrpSpPr>
                  <p:cNvPr id="409759" name="Group 159"/>
                  <p:cNvGrpSpPr/>
                  <p:nvPr/>
                </p:nvGrpSpPr>
                <p:grpSpPr bwMode="auto">
                  <a:xfrm>
                    <a:off x="3054" y="3218"/>
                    <a:ext cx="54" cy="52"/>
                    <a:chOff x="3054" y="3218"/>
                    <a:chExt cx="54" cy="52"/>
                  </a:xfrm>
                </p:grpSpPr>
                <p:grpSp>
                  <p:nvGrpSpPr>
                    <p:cNvPr id="409760" name="Group 160"/>
                    <p:cNvGrpSpPr/>
                    <p:nvPr/>
                  </p:nvGrpSpPr>
                  <p:grpSpPr bwMode="auto">
                    <a:xfrm>
                      <a:off x="3090" y="3228"/>
                      <a:ext cx="9" cy="3"/>
                      <a:chOff x="3090" y="3228"/>
                      <a:chExt cx="9" cy="3"/>
                    </a:xfrm>
                  </p:grpSpPr>
                  <p:sp>
                    <p:nvSpPr>
                      <p:cNvPr id="409761" name="Line 161"/>
                      <p:cNvSpPr>
                        <a:spLocks noChangeShapeType="1"/>
                      </p:cNvSpPr>
                      <p:nvPr/>
                    </p:nvSpPr>
                    <p:spPr bwMode="auto">
                      <a:xfrm flipH="1">
                        <a:off x="3090" y="3228"/>
                        <a:ext cx="1" cy="3"/>
                      </a:xfrm>
                      <a:prstGeom prst="line">
                        <a:avLst/>
                      </a:prstGeom>
                      <a:noFill/>
                      <a:ln w="0">
                        <a:solidFill>
                          <a:srgbClr val="201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62" name="Line 162"/>
                      <p:cNvSpPr>
                        <a:spLocks noChangeShapeType="1"/>
                      </p:cNvSpPr>
                      <p:nvPr/>
                    </p:nvSpPr>
                    <p:spPr bwMode="auto">
                      <a:xfrm flipH="1">
                        <a:off x="3098" y="3228"/>
                        <a:ext cx="1" cy="3"/>
                      </a:xfrm>
                      <a:prstGeom prst="line">
                        <a:avLst/>
                      </a:prstGeom>
                      <a:noFill/>
                      <a:ln w="0">
                        <a:solidFill>
                          <a:srgbClr val="201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sp>
                  <p:nvSpPr>
                    <p:cNvPr id="409763" name="Freeform 163"/>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764" name="Freeform 164"/>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09765" name="Group 165"/>
                  <p:cNvGrpSpPr/>
                  <p:nvPr/>
                </p:nvGrpSpPr>
                <p:grpSpPr bwMode="auto">
                  <a:xfrm>
                    <a:off x="3014" y="3215"/>
                    <a:ext cx="54" cy="53"/>
                    <a:chOff x="3014" y="3215"/>
                    <a:chExt cx="54" cy="53"/>
                  </a:xfrm>
                </p:grpSpPr>
                <p:grpSp>
                  <p:nvGrpSpPr>
                    <p:cNvPr id="409766" name="Group 166"/>
                    <p:cNvGrpSpPr/>
                    <p:nvPr/>
                  </p:nvGrpSpPr>
                  <p:grpSpPr bwMode="auto">
                    <a:xfrm>
                      <a:off x="3050" y="3224"/>
                      <a:ext cx="10" cy="4"/>
                      <a:chOff x="3050" y="3224"/>
                      <a:chExt cx="10" cy="4"/>
                    </a:xfrm>
                  </p:grpSpPr>
                  <p:sp>
                    <p:nvSpPr>
                      <p:cNvPr id="409767" name="Line 167"/>
                      <p:cNvSpPr>
                        <a:spLocks noChangeShapeType="1"/>
                      </p:cNvSpPr>
                      <p:nvPr/>
                    </p:nvSpPr>
                    <p:spPr bwMode="auto">
                      <a:xfrm flipH="1">
                        <a:off x="3050" y="3224"/>
                        <a:ext cx="1" cy="4"/>
                      </a:xfrm>
                      <a:prstGeom prst="line">
                        <a:avLst/>
                      </a:prstGeom>
                      <a:noFill/>
                      <a:ln w="0">
                        <a:solidFill>
                          <a:srgbClr val="201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768" name="Line 168"/>
                      <p:cNvSpPr>
                        <a:spLocks noChangeShapeType="1"/>
                      </p:cNvSpPr>
                      <p:nvPr/>
                    </p:nvSpPr>
                    <p:spPr bwMode="auto">
                      <a:xfrm flipH="1">
                        <a:off x="3059" y="3225"/>
                        <a:ext cx="1" cy="3"/>
                      </a:xfrm>
                      <a:prstGeom prst="line">
                        <a:avLst/>
                      </a:prstGeom>
                      <a:noFill/>
                      <a:ln w="0">
                        <a:solidFill>
                          <a:srgbClr val="201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sp>
                  <p:nvSpPr>
                    <p:cNvPr id="409769" name="Freeform 169"/>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770" name="Freeform 170"/>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sp>
              <p:nvSpPr>
                <p:cNvPr id="409771" name="Freeform 171"/>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nvGrpSpPr>
            <p:cNvPr id="409772" name="Group 172"/>
            <p:cNvGrpSpPr/>
            <p:nvPr/>
          </p:nvGrpSpPr>
          <p:grpSpPr bwMode="auto">
            <a:xfrm flipH="1">
              <a:off x="3626" y="3348"/>
              <a:ext cx="7" cy="35"/>
              <a:chOff x="3125" y="3212"/>
              <a:chExt cx="7" cy="35"/>
            </a:xfrm>
          </p:grpSpPr>
          <p:sp>
            <p:nvSpPr>
              <p:cNvPr id="409773" name="Freeform 173"/>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774" name="Freeform 174"/>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09775" name="Group 175"/>
            <p:cNvGrpSpPr/>
            <p:nvPr/>
          </p:nvGrpSpPr>
          <p:grpSpPr bwMode="auto">
            <a:xfrm flipH="1">
              <a:off x="3655" y="3348"/>
              <a:ext cx="9" cy="38"/>
              <a:chOff x="3094" y="3212"/>
              <a:chExt cx="9" cy="38"/>
            </a:xfrm>
          </p:grpSpPr>
          <p:sp>
            <p:nvSpPr>
              <p:cNvPr id="409776" name="Freeform 176"/>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777" name="Freeform 177"/>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09778" name="Group 178"/>
            <p:cNvGrpSpPr/>
            <p:nvPr/>
          </p:nvGrpSpPr>
          <p:grpSpPr bwMode="auto">
            <a:xfrm flipH="1">
              <a:off x="3582" y="3404"/>
              <a:ext cx="272" cy="98"/>
              <a:chOff x="2904" y="3268"/>
              <a:chExt cx="272" cy="98"/>
            </a:xfrm>
          </p:grpSpPr>
          <p:grpSp>
            <p:nvGrpSpPr>
              <p:cNvPr id="409779" name="Group 179"/>
              <p:cNvGrpSpPr/>
              <p:nvPr/>
            </p:nvGrpSpPr>
            <p:grpSpPr bwMode="auto">
              <a:xfrm>
                <a:off x="2904" y="3289"/>
                <a:ext cx="42" cy="54"/>
                <a:chOff x="2904" y="3289"/>
                <a:chExt cx="42" cy="54"/>
              </a:xfrm>
            </p:grpSpPr>
            <p:sp>
              <p:nvSpPr>
                <p:cNvPr id="409780" name="Oval 180"/>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781" name="Oval 181"/>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09782" name="Group 182"/>
              <p:cNvGrpSpPr/>
              <p:nvPr/>
            </p:nvGrpSpPr>
            <p:grpSpPr bwMode="auto">
              <a:xfrm>
                <a:off x="2983" y="3281"/>
                <a:ext cx="55" cy="85"/>
                <a:chOff x="2983" y="3281"/>
                <a:chExt cx="55" cy="85"/>
              </a:xfrm>
            </p:grpSpPr>
            <p:sp>
              <p:nvSpPr>
                <p:cNvPr id="409783" name="Freeform 183"/>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9784" name="Group 184"/>
                <p:cNvGrpSpPr/>
                <p:nvPr/>
              </p:nvGrpSpPr>
              <p:grpSpPr bwMode="auto">
                <a:xfrm>
                  <a:off x="2983" y="3290"/>
                  <a:ext cx="49" cy="76"/>
                  <a:chOff x="2983" y="3290"/>
                  <a:chExt cx="49" cy="76"/>
                </a:xfrm>
              </p:grpSpPr>
              <p:sp>
                <p:nvSpPr>
                  <p:cNvPr id="409785" name="Freeform 185"/>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9786" name="Group 186"/>
                  <p:cNvGrpSpPr/>
                  <p:nvPr/>
                </p:nvGrpSpPr>
                <p:grpSpPr bwMode="auto">
                  <a:xfrm>
                    <a:off x="2992" y="3292"/>
                    <a:ext cx="40" cy="74"/>
                    <a:chOff x="2992" y="3292"/>
                    <a:chExt cx="40" cy="74"/>
                  </a:xfrm>
                </p:grpSpPr>
                <p:sp>
                  <p:nvSpPr>
                    <p:cNvPr id="409787" name="Oval 187"/>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788" name="Oval 188"/>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789" name="Oval 189"/>
                    <p:cNvSpPr>
                      <a:spLocks noChangeArrowheads="1"/>
                    </p:cNvSpPr>
                    <p:nvPr/>
                  </p:nvSpPr>
                  <p:spPr bwMode="auto">
                    <a:xfrm>
                      <a:off x="3002" y="3306"/>
                      <a:ext cx="23" cy="47"/>
                    </a:xfrm>
                    <a:prstGeom prst="ellipse">
                      <a:avLst/>
                    </a:prstGeom>
                    <a:solidFill>
                      <a:srgbClr val="404040"/>
                    </a:solidFill>
                    <a:ln w="1588">
                      <a:solidFill>
                        <a:srgbClr val="A0A0A0"/>
                      </a:solidFill>
                      <a:round/>
                    </a:ln>
                  </p:spPr>
                  <p:txBody>
                    <a:bodyPr/>
                    <a:lstStyle/>
                    <a:p>
                      <a:endParaRPr lang="zh-CN" altLang="en-US" sz="2585" b="1">
                        <a:solidFill>
                          <a:srgbClr val="000099"/>
                        </a:solidFill>
                        <a:latin typeface="+mn-lt"/>
                        <a:ea typeface="+mn-ea"/>
                      </a:endParaRPr>
                    </a:p>
                  </p:txBody>
                </p:sp>
                <p:sp>
                  <p:nvSpPr>
                    <p:cNvPr id="409790" name="Oval 190"/>
                    <p:cNvSpPr>
                      <a:spLocks noChangeArrowheads="1"/>
                    </p:cNvSpPr>
                    <p:nvPr/>
                  </p:nvSpPr>
                  <p:spPr bwMode="auto">
                    <a:xfrm>
                      <a:off x="3004" y="3310"/>
                      <a:ext cx="16" cy="36"/>
                    </a:xfrm>
                    <a:prstGeom prst="ellipse">
                      <a:avLst/>
                    </a:prstGeom>
                    <a:solidFill>
                      <a:srgbClr val="000000"/>
                    </a:solidFill>
                    <a:ln w="0">
                      <a:solidFill>
                        <a:srgbClr val="808080"/>
                      </a:solidFill>
                      <a:round/>
                    </a:ln>
                  </p:spPr>
                  <p:txBody>
                    <a:bodyPr/>
                    <a:lstStyle/>
                    <a:p>
                      <a:endParaRPr lang="zh-CN" altLang="en-US" sz="2585" b="1">
                        <a:solidFill>
                          <a:srgbClr val="000099"/>
                        </a:solidFill>
                        <a:latin typeface="+mn-lt"/>
                        <a:ea typeface="+mn-ea"/>
                      </a:endParaRPr>
                    </a:p>
                  </p:txBody>
                </p:sp>
                <p:grpSp>
                  <p:nvGrpSpPr>
                    <p:cNvPr id="409791" name="Group 191"/>
                    <p:cNvGrpSpPr/>
                    <p:nvPr/>
                  </p:nvGrpSpPr>
                  <p:grpSpPr bwMode="auto">
                    <a:xfrm>
                      <a:off x="3009" y="3324"/>
                      <a:ext cx="5" cy="10"/>
                      <a:chOff x="3009" y="3324"/>
                      <a:chExt cx="5" cy="10"/>
                    </a:xfrm>
                  </p:grpSpPr>
                  <p:sp>
                    <p:nvSpPr>
                      <p:cNvPr id="409792" name="Oval 192"/>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793" name="Oval 193"/>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grpSp>
          <p:grpSp>
            <p:nvGrpSpPr>
              <p:cNvPr id="409794" name="Group 194"/>
              <p:cNvGrpSpPr/>
              <p:nvPr/>
            </p:nvGrpSpPr>
            <p:grpSpPr bwMode="auto">
              <a:xfrm>
                <a:off x="3137" y="3268"/>
                <a:ext cx="39" cy="59"/>
                <a:chOff x="3137" y="3268"/>
                <a:chExt cx="39" cy="59"/>
              </a:xfrm>
            </p:grpSpPr>
            <p:sp>
              <p:nvSpPr>
                <p:cNvPr id="409795" name="Freeform 195"/>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9796" name="Group 196"/>
                <p:cNvGrpSpPr/>
                <p:nvPr/>
              </p:nvGrpSpPr>
              <p:grpSpPr bwMode="auto">
                <a:xfrm>
                  <a:off x="3137" y="3270"/>
                  <a:ext cx="37" cy="57"/>
                  <a:chOff x="3137" y="3270"/>
                  <a:chExt cx="37" cy="57"/>
                </a:xfrm>
              </p:grpSpPr>
              <p:sp>
                <p:nvSpPr>
                  <p:cNvPr id="409797" name="Freeform 197"/>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9798" name="Group 198"/>
                  <p:cNvGrpSpPr/>
                  <p:nvPr/>
                </p:nvGrpSpPr>
                <p:grpSpPr bwMode="auto">
                  <a:xfrm>
                    <a:off x="3144" y="3271"/>
                    <a:ext cx="30" cy="56"/>
                    <a:chOff x="3144" y="3271"/>
                    <a:chExt cx="30" cy="56"/>
                  </a:xfrm>
                </p:grpSpPr>
                <p:sp>
                  <p:nvSpPr>
                    <p:cNvPr id="409799" name="Oval 199"/>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00" name="Oval 200"/>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01" name="Oval 201"/>
                    <p:cNvSpPr>
                      <a:spLocks noChangeArrowheads="1"/>
                    </p:cNvSpPr>
                    <p:nvPr/>
                  </p:nvSpPr>
                  <p:spPr bwMode="auto">
                    <a:xfrm>
                      <a:off x="3151" y="3281"/>
                      <a:ext cx="17" cy="36"/>
                    </a:xfrm>
                    <a:prstGeom prst="ellipse">
                      <a:avLst/>
                    </a:prstGeom>
                    <a:solidFill>
                      <a:srgbClr val="404040"/>
                    </a:solidFill>
                    <a:ln w="1588">
                      <a:solidFill>
                        <a:srgbClr val="A0A0A0"/>
                      </a:solidFill>
                      <a:round/>
                    </a:ln>
                  </p:spPr>
                  <p:txBody>
                    <a:bodyPr/>
                    <a:lstStyle/>
                    <a:p>
                      <a:endParaRPr lang="zh-CN" altLang="en-US" sz="2585" b="1">
                        <a:solidFill>
                          <a:srgbClr val="000099"/>
                        </a:solidFill>
                        <a:latin typeface="+mn-lt"/>
                        <a:ea typeface="+mn-ea"/>
                      </a:endParaRPr>
                    </a:p>
                  </p:txBody>
                </p:sp>
                <p:sp>
                  <p:nvSpPr>
                    <p:cNvPr id="409802" name="Oval 202"/>
                    <p:cNvSpPr>
                      <a:spLocks noChangeArrowheads="1"/>
                    </p:cNvSpPr>
                    <p:nvPr/>
                  </p:nvSpPr>
                  <p:spPr bwMode="auto">
                    <a:xfrm>
                      <a:off x="3153" y="3285"/>
                      <a:ext cx="11" cy="26"/>
                    </a:xfrm>
                    <a:prstGeom prst="ellipse">
                      <a:avLst/>
                    </a:prstGeom>
                    <a:solidFill>
                      <a:srgbClr val="000000"/>
                    </a:solidFill>
                    <a:ln w="0">
                      <a:solidFill>
                        <a:srgbClr val="808080"/>
                      </a:solidFill>
                      <a:round/>
                    </a:ln>
                  </p:spPr>
                  <p:txBody>
                    <a:bodyPr/>
                    <a:lstStyle/>
                    <a:p>
                      <a:endParaRPr lang="zh-CN" altLang="en-US" sz="2585" b="1">
                        <a:solidFill>
                          <a:srgbClr val="000099"/>
                        </a:solidFill>
                        <a:latin typeface="+mn-lt"/>
                        <a:ea typeface="+mn-ea"/>
                      </a:endParaRPr>
                    </a:p>
                  </p:txBody>
                </p:sp>
                <p:grpSp>
                  <p:nvGrpSpPr>
                    <p:cNvPr id="409803" name="Group 203"/>
                    <p:cNvGrpSpPr/>
                    <p:nvPr/>
                  </p:nvGrpSpPr>
                  <p:grpSpPr bwMode="auto">
                    <a:xfrm>
                      <a:off x="3156" y="3295"/>
                      <a:ext cx="4" cy="8"/>
                      <a:chOff x="3156" y="3295"/>
                      <a:chExt cx="4" cy="8"/>
                    </a:xfrm>
                  </p:grpSpPr>
                  <p:sp>
                    <p:nvSpPr>
                      <p:cNvPr id="409804" name="Oval 204"/>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05" name="Oval 205"/>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grpSp>
        </p:grpSp>
        <p:grpSp>
          <p:nvGrpSpPr>
            <p:cNvPr id="409806" name="Group 206"/>
            <p:cNvGrpSpPr/>
            <p:nvPr/>
          </p:nvGrpSpPr>
          <p:grpSpPr bwMode="auto">
            <a:xfrm flipH="1">
              <a:off x="3568" y="3339"/>
              <a:ext cx="307" cy="133"/>
              <a:chOff x="2883" y="3203"/>
              <a:chExt cx="307" cy="133"/>
            </a:xfrm>
          </p:grpSpPr>
          <p:grpSp>
            <p:nvGrpSpPr>
              <p:cNvPr id="409807" name="Group 207"/>
              <p:cNvGrpSpPr/>
              <p:nvPr/>
            </p:nvGrpSpPr>
            <p:grpSpPr bwMode="auto">
              <a:xfrm>
                <a:off x="2883" y="3203"/>
                <a:ext cx="307" cy="133"/>
                <a:chOff x="2883" y="3203"/>
                <a:chExt cx="307" cy="133"/>
              </a:xfrm>
            </p:grpSpPr>
            <p:grpSp>
              <p:nvGrpSpPr>
                <p:cNvPr id="409808" name="Group 208"/>
                <p:cNvGrpSpPr/>
                <p:nvPr/>
              </p:nvGrpSpPr>
              <p:grpSpPr bwMode="auto">
                <a:xfrm>
                  <a:off x="2883" y="3203"/>
                  <a:ext cx="307" cy="133"/>
                  <a:chOff x="2883" y="3203"/>
                  <a:chExt cx="307" cy="133"/>
                </a:xfrm>
              </p:grpSpPr>
              <p:sp>
                <p:nvSpPr>
                  <p:cNvPr id="409809" name="Freeform 209"/>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9810" name="Group 210"/>
                  <p:cNvGrpSpPr/>
                  <p:nvPr/>
                </p:nvGrpSpPr>
                <p:grpSpPr bwMode="auto">
                  <a:xfrm>
                    <a:off x="2883" y="3203"/>
                    <a:ext cx="307" cy="133"/>
                    <a:chOff x="2883" y="3203"/>
                    <a:chExt cx="307" cy="133"/>
                  </a:xfrm>
                </p:grpSpPr>
                <p:sp>
                  <p:nvSpPr>
                    <p:cNvPr id="409811" name="Freeform 211"/>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12" name="Freeform 212"/>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13" name="Freeform 213"/>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nvGrpSpPr>
                <p:cNvPr id="409814" name="Group 214"/>
                <p:cNvGrpSpPr/>
                <p:nvPr/>
              </p:nvGrpSpPr>
              <p:grpSpPr bwMode="auto">
                <a:xfrm>
                  <a:off x="2975" y="3240"/>
                  <a:ext cx="178" cy="76"/>
                  <a:chOff x="2975" y="3240"/>
                  <a:chExt cx="178" cy="76"/>
                </a:xfrm>
              </p:grpSpPr>
              <p:grpSp>
                <p:nvGrpSpPr>
                  <p:cNvPr id="409815" name="Group 215"/>
                  <p:cNvGrpSpPr/>
                  <p:nvPr/>
                </p:nvGrpSpPr>
                <p:grpSpPr bwMode="auto">
                  <a:xfrm>
                    <a:off x="2975" y="3297"/>
                    <a:ext cx="8" cy="7"/>
                    <a:chOff x="2975" y="3297"/>
                    <a:chExt cx="8" cy="7"/>
                  </a:xfrm>
                </p:grpSpPr>
                <p:sp>
                  <p:nvSpPr>
                    <p:cNvPr id="409816" name="Freeform 216"/>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17" name="Freeform 217"/>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09818" name="Group 218"/>
                  <p:cNvGrpSpPr/>
                  <p:nvPr/>
                </p:nvGrpSpPr>
                <p:grpSpPr bwMode="auto">
                  <a:xfrm>
                    <a:off x="3052" y="3240"/>
                    <a:ext cx="101" cy="76"/>
                    <a:chOff x="3052" y="3240"/>
                    <a:chExt cx="101" cy="76"/>
                  </a:xfrm>
                </p:grpSpPr>
                <p:grpSp>
                  <p:nvGrpSpPr>
                    <p:cNvPr id="409819" name="Group 219"/>
                    <p:cNvGrpSpPr/>
                    <p:nvPr/>
                  </p:nvGrpSpPr>
                  <p:grpSpPr bwMode="auto">
                    <a:xfrm>
                      <a:off x="3064" y="3240"/>
                      <a:ext cx="20" cy="23"/>
                      <a:chOff x="3064" y="3240"/>
                      <a:chExt cx="20" cy="23"/>
                    </a:xfrm>
                  </p:grpSpPr>
                  <p:sp>
                    <p:nvSpPr>
                      <p:cNvPr id="409820" name="Freeform 220"/>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9821" name="Group 221"/>
                      <p:cNvGrpSpPr/>
                      <p:nvPr/>
                    </p:nvGrpSpPr>
                    <p:grpSpPr bwMode="auto">
                      <a:xfrm>
                        <a:off x="3064" y="3240"/>
                        <a:ext cx="18" cy="23"/>
                        <a:chOff x="3064" y="3240"/>
                        <a:chExt cx="18" cy="23"/>
                      </a:xfrm>
                    </p:grpSpPr>
                    <p:sp>
                      <p:nvSpPr>
                        <p:cNvPr id="409822" name="Freeform 222"/>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9823" name="Group 223"/>
                        <p:cNvGrpSpPr/>
                        <p:nvPr/>
                      </p:nvGrpSpPr>
                      <p:grpSpPr bwMode="auto">
                        <a:xfrm>
                          <a:off x="3064" y="3242"/>
                          <a:ext cx="18" cy="21"/>
                          <a:chOff x="3064" y="3242"/>
                          <a:chExt cx="18" cy="21"/>
                        </a:xfrm>
                      </p:grpSpPr>
                      <p:sp>
                        <p:nvSpPr>
                          <p:cNvPr id="409824" name="Freeform 224"/>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25" name="Freeform 225"/>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26" name="Freeform 226"/>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grpSp>
                  <p:nvGrpSpPr>
                    <p:cNvPr id="409827" name="Group 227"/>
                    <p:cNvGrpSpPr/>
                    <p:nvPr/>
                  </p:nvGrpSpPr>
                  <p:grpSpPr bwMode="auto">
                    <a:xfrm>
                      <a:off x="3096" y="3250"/>
                      <a:ext cx="51" cy="11"/>
                      <a:chOff x="3096" y="3250"/>
                      <a:chExt cx="51" cy="11"/>
                    </a:xfrm>
                  </p:grpSpPr>
                  <p:grpSp>
                    <p:nvGrpSpPr>
                      <p:cNvPr id="409828" name="Group 228"/>
                      <p:cNvGrpSpPr/>
                      <p:nvPr/>
                    </p:nvGrpSpPr>
                    <p:grpSpPr bwMode="auto">
                      <a:xfrm>
                        <a:off x="3096" y="3255"/>
                        <a:ext cx="9" cy="6"/>
                        <a:chOff x="3096" y="3255"/>
                        <a:chExt cx="9" cy="6"/>
                      </a:xfrm>
                    </p:grpSpPr>
                    <p:sp>
                      <p:nvSpPr>
                        <p:cNvPr id="409829" name="Freeform 229"/>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30" name="Freeform 230"/>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09831" name="Group 231"/>
                      <p:cNvGrpSpPr/>
                      <p:nvPr/>
                    </p:nvGrpSpPr>
                    <p:grpSpPr bwMode="auto">
                      <a:xfrm>
                        <a:off x="3138" y="3250"/>
                        <a:ext cx="9" cy="5"/>
                        <a:chOff x="3138" y="3250"/>
                        <a:chExt cx="9" cy="5"/>
                      </a:xfrm>
                    </p:grpSpPr>
                    <p:sp>
                      <p:nvSpPr>
                        <p:cNvPr id="409832" name="Freeform 232"/>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33" name="Freeform 233"/>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nvGrpSpPr>
                    <p:cNvPr id="409834" name="Group 234"/>
                    <p:cNvGrpSpPr/>
                    <p:nvPr/>
                  </p:nvGrpSpPr>
                  <p:grpSpPr bwMode="auto">
                    <a:xfrm>
                      <a:off x="3052" y="3245"/>
                      <a:ext cx="101" cy="71"/>
                      <a:chOff x="3052" y="3245"/>
                      <a:chExt cx="101" cy="71"/>
                    </a:xfrm>
                  </p:grpSpPr>
                  <p:sp>
                    <p:nvSpPr>
                      <p:cNvPr id="409835" name="Freeform 235"/>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09836" name="Freeform 236"/>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grpSp>
              </p:grpSp>
            </p:grpSp>
          </p:grpSp>
          <p:grpSp>
            <p:nvGrpSpPr>
              <p:cNvPr id="409837" name="Group 237"/>
              <p:cNvGrpSpPr/>
              <p:nvPr/>
            </p:nvGrpSpPr>
            <p:grpSpPr bwMode="auto">
              <a:xfrm>
                <a:off x="2883" y="3275"/>
                <a:ext cx="77" cy="45"/>
                <a:chOff x="2883" y="3275"/>
                <a:chExt cx="77" cy="45"/>
              </a:xfrm>
            </p:grpSpPr>
            <p:grpSp>
              <p:nvGrpSpPr>
                <p:cNvPr id="409838" name="Group 238"/>
                <p:cNvGrpSpPr/>
                <p:nvPr/>
              </p:nvGrpSpPr>
              <p:grpSpPr bwMode="auto">
                <a:xfrm>
                  <a:off x="2884" y="3281"/>
                  <a:ext cx="76" cy="39"/>
                  <a:chOff x="2884" y="3281"/>
                  <a:chExt cx="76" cy="39"/>
                </a:xfrm>
              </p:grpSpPr>
              <p:grpSp>
                <p:nvGrpSpPr>
                  <p:cNvPr id="409839" name="Group 239"/>
                  <p:cNvGrpSpPr/>
                  <p:nvPr/>
                </p:nvGrpSpPr>
                <p:grpSpPr bwMode="auto">
                  <a:xfrm>
                    <a:off x="2892" y="3283"/>
                    <a:ext cx="47" cy="37"/>
                    <a:chOff x="2892" y="3283"/>
                    <a:chExt cx="47" cy="37"/>
                  </a:xfrm>
                </p:grpSpPr>
                <p:sp>
                  <p:nvSpPr>
                    <p:cNvPr id="409840" name="Freeform 240"/>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09841" name="Group 241"/>
                    <p:cNvGrpSpPr/>
                    <p:nvPr/>
                  </p:nvGrpSpPr>
                  <p:grpSpPr bwMode="auto">
                    <a:xfrm>
                      <a:off x="2895" y="3285"/>
                      <a:ext cx="40" cy="25"/>
                      <a:chOff x="2895" y="3285"/>
                      <a:chExt cx="40" cy="25"/>
                    </a:xfrm>
                  </p:grpSpPr>
                  <p:sp>
                    <p:nvSpPr>
                      <p:cNvPr id="409842" name="Arc 242"/>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09843" name="Arc 243"/>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09844" name="Arc 244"/>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09845" name="Arc 245"/>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09846" name="Arc 246"/>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09847" name="Arc 247"/>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grpSp>
              </p:grpSp>
              <p:grpSp>
                <p:nvGrpSpPr>
                  <p:cNvPr id="409848" name="Group 248"/>
                  <p:cNvGrpSpPr/>
                  <p:nvPr/>
                </p:nvGrpSpPr>
                <p:grpSpPr bwMode="auto">
                  <a:xfrm>
                    <a:off x="2884" y="3281"/>
                    <a:ext cx="76" cy="35"/>
                    <a:chOff x="2884" y="3281"/>
                    <a:chExt cx="76" cy="35"/>
                  </a:xfrm>
                </p:grpSpPr>
                <p:grpSp>
                  <p:nvGrpSpPr>
                    <p:cNvPr id="409849" name="Group 249"/>
                    <p:cNvGrpSpPr/>
                    <p:nvPr/>
                  </p:nvGrpSpPr>
                  <p:grpSpPr bwMode="auto">
                    <a:xfrm>
                      <a:off x="2884" y="3281"/>
                      <a:ext cx="12" cy="26"/>
                      <a:chOff x="2884" y="3281"/>
                      <a:chExt cx="12" cy="26"/>
                    </a:xfrm>
                  </p:grpSpPr>
                  <p:sp>
                    <p:nvSpPr>
                      <p:cNvPr id="409850" name="Freeform 250"/>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51" name="Freeform 251"/>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52" name="Freeform 252"/>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09853" name="Group 253"/>
                    <p:cNvGrpSpPr/>
                    <p:nvPr/>
                  </p:nvGrpSpPr>
                  <p:grpSpPr bwMode="auto">
                    <a:xfrm>
                      <a:off x="2933" y="3295"/>
                      <a:ext cx="27" cy="21"/>
                      <a:chOff x="2933" y="3295"/>
                      <a:chExt cx="27" cy="21"/>
                    </a:xfrm>
                  </p:grpSpPr>
                  <p:sp>
                    <p:nvSpPr>
                      <p:cNvPr id="409854" name="Freeform 254"/>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55" name="Freeform 255"/>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56" name="Freeform 256"/>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sp>
              <p:nvSpPr>
                <p:cNvPr id="409857" name="Freeform 257"/>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nvGrpSpPr>
            <p:cNvPr id="409858" name="Group 258"/>
            <p:cNvGrpSpPr/>
            <p:nvPr/>
          </p:nvGrpSpPr>
          <p:grpSpPr bwMode="auto">
            <a:xfrm flipH="1">
              <a:off x="3561" y="3405"/>
              <a:ext cx="317" cy="67"/>
              <a:chOff x="2880" y="3269"/>
              <a:chExt cx="317" cy="67"/>
            </a:xfrm>
          </p:grpSpPr>
          <p:grpSp>
            <p:nvGrpSpPr>
              <p:cNvPr id="409859" name="Group 259"/>
              <p:cNvGrpSpPr/>
              <p:nvPr/>
            </p:nvGrpSpPr>
            <p:grpSpPr bwMode="auto">
              <a:xfrm>
                <a:off x="3174" y="3269"/>
                <a:ext cx="23" cy="20"/>
                <a:chOff x="3174" y="3269"/>
                <a:chExt cx="23" cy="20"/>
              </a:xfrm>
            </p:grpSpPr>
            <p:grpSp>
              <p:nvGrpSpPr>
                <p:cNvPr id="409860" name="Group 260"/>
                <p:cNvGrpSpPr/>
                <p:nvPr/>
              </p:nvGrpSpPr>
              <p:grpSpPr bwMode="auto">
                <a:xfrm>
                  <a:off x="3174" y="3269"/>
                  <a:ext cx="23" cy="20"/>
                  <a:chOff x="3174" y="3269"/>
                  <a:chExt cx="23" cy="20"/>
                </a:xfrm>
              </p:grpSpPr>
              <p:sp>
                <p:nvSpPr>
                  <p:cNvPr id="409861" name="Freeform 261"/>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62" name="Freeform 262"/>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sp>
              <p:nvSpPr>
                <p:cNvPr id="409863" name="Freeform 263"/>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grpSp>
          <p:grpSp>
            <p:nvGrpSpPr>
              <p:cNvPr id="409864" name="Group 264"/>
              <p:cNvGrpSpPr/>
              <p:nvPr/>
            </p:nvGrpSpPr>
            <p:grpSpPr bwMode="auto">
              <a:xfrm>
                <a:off x="2880" y="3291"/>
                <a:ext cx="103" cy="45"/>
                <a:chOff x="2880" y="3291"/>
                <a:chExt cx="103" cy="45"/>
              </a:xfrm>
            </p:grpSpPr>
            <p:grpSp>
              <p:nvGrpSpPr>
                <p:cNvPr id="409865" name="Group 265"/>
                <p:cNvGrpSpPr/>
                <p:nvPr/>
              </p:nvGrpSpPr>
              <p:grpSpPr bwMode="auto">
                <a:xfrm>
                  <a:off x="2880" y="3291"/>
                  <a:ext cx="103" cy="45"/>
                  <a:chOff x="2880" y="3291"/>
                  <a:chExt cx="103" cy="45"/>
                </a:xfrm>
              </p:grpSpPr>
              <p:sp>
                <p:nvSpPr>
                  <p:cNvPr id="409866" name="Freeform 266"/>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67" name="Freeform 267"/>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68" name="Arc 268"/>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grpSp>
            <p:grpSp>
              <p:nvGrpSpPr>
                <p:cNvPr id="409869" name="Group 269"/>
                <p:cNvGrpSpPr/>
                <p:nvPr/>
              </p:nvGrpSpPr>
              <p:grpSpPr bwMode="auto">
                <a:xfrm>
                  <a:off x="2884" y="3309"/>
                  <a:ext cx="66" cy="22"/>
                  <a:chOff x="2884" y="3309"/>
                  <a:chExt cx="66" cy="22"/>
                </a:xfrm>
              </p:grpSpPr>
              <p:grpSp>
                <p:nvGrpSpPr>
                  <p:cNvPr id="409870" name="Group 270"/>
                  <p:cNvGrpSpPr/>
                  <p:nvPr/>
                </p:nvGrpSpPr>
                <p:grpSpPr bwMode="auto">
                  <a:xfrm>
                    <a:off x="2938" y="3325"/>
                    <a:ext cx="12" cy="6"/>
                    <a:chOff x="2938" y="3325"/>
                    <a:chExt cx="12" cy="6"/>
                  </a:xfrm>
                </p:grpSpPr>
                <p:sp>
                  <p:nvSpPr>
                    <p:cNvPr id="409871" name="Freeform 271"/>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72" name="Freeform 272"/>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09873" name="Group 273"/>
                  <p:cNvGrpSpPr/>
                  <p:nvPr/>
                </p:nvGrpSpPr>
                <p:grpSpPr bwMode="auto">
                  <a:xfrm>
                    <a:off x="2884" y="3309"/>
                    <a:ext cx="5" cy="7"/>
                    <a:chOff x="2884" y="3309"/>
                    <a:chExt cx="5" cy="7"/>
                  </a:xfrm>
                </p:grpSpPr>
                <p:sp>
                  <p:nvSpPr>
                    <p:cNvPr id="409874" name="Freeform 274"/>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09875" name="Freeform 275"/>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grpSp>
      </p:grpSp>
      <p:sp>
        <p:nvSpPr>
          <p:cNvPr id="409876" name="Freeform 276"/>
          <p:cNvSpPr/>
          <p:nvPr/>
        </p:nvSpPr>
        <p:spPr bwMode="auto">
          <a:xfrm>
            <a:off x="407507" y="2299190"/>
            <a:ext cx="2049463" cy="1595803"/>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877" name="AutoShape 277"/>
          <p:cNvSpPr>
            <a:spLocks noChangeArrowheads="1"/>
          </p:cNvSpPr>
          <p:nvPr/>
        </p:nvSpPr>
        <p:spPr bwMode="auto">
          <a:xfrm>
            <a:off x="494820" y="2769577"/>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878" name="AutoShape 278"/>
          <p:cNvSpPr>
            <a:spLocks noChangeArrowheads="1"/>
          </p:cNvSpPr>
          <p:nvPr/>
        </p:nvSpPr>
        <p:spPr bwMode="auto">
          <a:xfrm>
            <a:off x="1034571" y="2476500"/>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879" name="AutoShape 279"/>
          <p:cNvSpPr>
            <a:spLocks noChangeArrowheads="1"/>
          </p:cNvSpPr>
          <p:nvPr/>
        </p:nvSpPr>
        <p:spPr bwMode="auto">
          <a:xfrm>
            <a:off x="1040921" y="3053862"/>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880" name="AutoShape 280"/>
          <p:cNvSpPr>
            <a:spLocks noChangeArrowheads="1"/>
          </p:cNvSpPr>
          <p:nvPr/>
        </p:nvSpPr>
        <p:spPr bwMode="auto">
          <a:xfrm>
            <a:off x="1574321" y="2754923"/>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9881" name="Group 281"/>
          <p:cNvGrpSpPr/>
          <p:nvPr/>
        </p:nvGrpSpPr>
        <p:grpSpPr bwMode="auto">
          <a:xfrm>
            <a:off x="1264757" y="2256693"/>
            <a:ext cx="287338" cy="465992"/>
            <a:chOff x="4608" y="700"/>
            <a:chExt cx="306" cy="553"/>
          </a:xfrm>
        </p:grpSpPr>
        <p:grpSp>
          <p:nvGrpSpPr>
            <p:cNvPr id="409882" name="Group 282"/>
            <p:cNvGrpSpPr/>
            <p:nvPr/>
          </p:nvGrpSpPr>
          <p:grpSpPr bwMode="auto">
            <a:xfrm>
              <a:off x="4694" y="784"/>
              <a:ext cx="134" cy="469"/>
              <a:chOff x="4740" y="784"/>
              <a:chExt cx="88" cy="692"/>
            </a:xfrm>
          </p:grpSpPr>
          <p:sp>
            <p:nvSpPr>
              <p:cNvPr id="409883" name="Line 283"/>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884" name="Group 284"/>
              <p:cNvGrpSpPr/>
              <p:nvPr/>
            </p:nvGrpSpPr>
            <p:grpSpPr bwMode="auto">
              <a:xfrm>
                <a:off x="4740" y="784"/>
                <a:ext cx="88" cy="692"/>
                <a:chOff x="4740" y="784"/>
                <a:chExt cx="88" cy="692"/>
              </a:xfrm>
            </p:grpSpPr>
            <p:sp>
              <p:nvSpPr>
                <p:cNvPr id="409885" name="Line 285"/>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86" name="Line 286"/>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87" name="Line 287"/>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88" name="Line 288"/>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89" name="Line 289"/>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90" name="Line 290"/>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91" name="Line 291"/>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92" name="Line 292"/>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93" name="Line 293"/>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94" name="Line 294"/>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95" name="Line 295"/>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96" name="Line 296"/>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97" name="Line 297"/>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898" name="Oval 298"/>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9899" name="Group 299"/>
            <p:cNvGrpSpPr/>
            <p:nvPr/>
          </p:nvGrpSpPr>
          <p:grpSpPr bwMode="auto">
            <a:xfrm>
              <a:off x="4608" y="700"/>
              <a:ext cx="306" cy="90"/>
              <a:chOff x="748" y="2251"/>
              <a:chExt cx="306" cy="90"/>
            </a:xfrm>
          </p:grpSpPr>
          <p:sp>
            <p:nvSpPr>
              <p:cNvPr id="409900" name="AutoShape 30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01" name="AutoShape 30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02" name="AutoShape 30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03" name="AutoShape 30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04" name="AutoShape 30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05" name="AutoShape 30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9906" name="Group 306"/>
          <p:cNvGrpSpPr/>
          <p:nvPr/>
        </p:nvGrpSpPr>
        <p:grpSpPr bwMode="auto">
          <a:xfrm>
            <a:off x="688495" y="2589336"/>
            <a:ext cx="287337" cy="465992"/>
            <a:chOff x="4608" y="700"/>
            <a:chExt cx="306" cy="553"/>
          </a:xfrm>
        </p:grpSpPr>
        <p:grpSp>
          <p:nvGrpSpPr>
            <p:cNvPr id="409907" name="Group 307"/>
            <p:cNvGrpSpPr/>
            <p:nvPr/>
          </p:nvGrpSpPr>
          <p:grpSpPr bwMode="auto">
            <a:xfrm>
              <a:off x="4694" y="784"/>
              <a:ext cx="134" cy="469"/>
              <a:chOff x="4740" y="784"/>
              <a:chExt cx="88" cy="692"/>
            </a:xfrm>
          </p:grpSpPr>
          <p:sp>
            <p:nvSpPr>
              <p:cNvPr id="409908" name="Line 308"/>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909" name="Group 309"/>
              <p:cNvGrpSpPr/>
              <p:nvPr/>
            </p:nvGrpSpPr>
            <p:grpSpPr bwMode="auto">
              <a:xfrm>
                <a:off x="4740" y="784"/>
                <a:ext cx="88" cy="692"/>
                <a:chOff x="4740" y="784"/>
                <a:chExt cx="88" cy="692"/>
              </a:xfrm>
            </p:grpSpPr>
            <p:sp>
              <p:nvSpPr>
                <p:cNvPr id="409910" name="Line 310"/>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11" name="Line 311"/>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12" name="Line 312"/>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13" name="Line 313"/>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14" name="Line 314"/>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15" name="Line 315"/>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16" name="Line 316"/>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17" name="Line 317"/>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18" name="Line 318"/>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19" name="Line 319"/>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20" name="Line 320"/>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21" name="Line 321"/>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22" name="Line 322"/>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23" name="Oval 323"/>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9924" name="Group 324"/>
            <p:cNvGrpSpPr/>
            <p:nvPr/>
          </p:nvGrpSpPr>
          <p:grpSpPr bwMode="auto">
            <a:xfrm>
              <a:off x="4608" y="700"/>
              <a:ext cx="306" cy="90"/>
              <a:chOff x="748" y="2251"/>
              <a:chExt cx="306" cy="90"/>
            </a:xfrm>
          </p:grpSpPr>
          <p:sp>
            <p:nvSpPr>
              <p:cNvPr id="409925" name="AutoShape 32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26" name="AutoShape 32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27" name="AutoShape 32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28" name="AutoShape 32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29" name="AutoShape 32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30" name="AutoShape 33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9931" name="Group 331"/>
          <p:cNvGrpSpPr/>
          <p:nvPr/>
        </p:nvGrpSpPr>
        <p:grpSpPr bwMode="auto">
          <a:xfrm>
            <a:off x="1336195" y="2921978"/>
            <a:ext cx="287337" cy="465992"/>
            <a:chOff x="4608" y="700"/>
            <a:chExt cx="306" cy="553"/>
          </a:xfrm>
        </p:grpSpPr>
        <p:grpSp>
          <p:nvGrpSpPr>
            <p:cNvPr id="409932" name="Group 332"/>
            <p:cNvGrpSpPr/>
            <p:nvPr/>
          </p:nvGrpSpPr>
          <p:grpSpPr bwMode="auto">
            <a:xfrm>
              <a:off x="4694" y="784"/>
              <a:ext cx="134" cy="469"/>
              <a:chOff x="4740" y="784"/>
              <a:chExt cx="88" cy="692"/>
            </a:xfrm>
          </p:grpSpPr>
          <p:sp>
            <p:nvSpPr>
              <p:cNvPr id="409933" name="Line 333"/>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934" name="Group 334"/>
              <p:cNvGrpSpPr/>
              <p:nvPr/>
            </p:nvGrpSpPr>
            <p:grpSpPr bwMode="auto">
              <a:xfrm>
                <a:off x="4740" y="784"/>
                <a:ext cx="88" cy="692"/>
                <a:chOff x="4740" y="784"/>
                <a:chExt cx="88" cy="692"/>
              </a:xfrm>
            </p:grpSpPr>
            <p:sp>
              <p:nvSpPr>
                <p:cNvPr id="409935" name="Line 335"/>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36" name="Line 336"/>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37" name="Line 337"/>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38" name="Line 338"/>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39" name="Line 339"/>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40" name="Line 340"/>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41" name="Line 341"/>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42" name="Line 342"/>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43" name="Line 343"/>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44" name="Line 344"/>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45" name="Line 345"/>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46" name="Line 346"/>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47" name="Line 347"/>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48" name="Oval 348"/>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9949" name="Group 349"/>
            <p:cNvGrpSpPr/>
            <p:nvPr/>
          </p:nvGrpSpPr>
          <p:grpSpPr bwMode="auto">
            <a:xfrm>
              <a:off x="4608" y="700"/>
              <a:ext cx="306" cy="90"/>
              <a:chOff x="748" y="2251"/>
              <a:chExt cx="306" cy="90"/>
            </a:xfrm>
          </p:grpSpPr>
          <p:sp>
            <p:nvSpPr>
              <p:cNvPr id="409950" name="AutoShape 35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51" name="AutoShape 35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52" name="AutoShape 35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53" name="AutoShape 35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54" name="AutoShape 35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55" name="AutoShape 35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09956" name="Group 356"/>
          <p:cNvGrpSpPr/>
          <p:nvPr/>
        </p:nvGrpSpPr>
        <p:grpSpPr bwMode="auto">
          <a:xfrm>
            <a:off x="1912457" y="2521928"/>
            <a:ext cx="287338" cy="465992"/>
            <a:chOff x="4608" y="700"/>
            <a:chExt cx="306" cy="553"/>
          </a:xfrm>
        </p:grpSpPr>
        <p:grpSp>
          <p:nvGrpSpPr>
            <p:cNvPr id="409957" name="Group 357"/>
            <p:cNvGrpSpPr/>
            <p:nvPr/>
          </p:nvGrpSpPr>
          <p:grpSpPr bwMode="auto">
            <a:xfrm>
              <a:off x="4694" y="784"/>
              <a:ext cx="134" cy="469"/>
              <a:chOff x="4740" y="784"/>
              <a:chExt cx="88" cy="692"/>
            </a:xfrm>
          </p:grpSpPr>
          <p:sp>
            <p:nvSpPr>
              <p:cNvPr id="409958" name="Line 358"/>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959" name="Group 359"/>
              <p:cNvGrpSpPr/>
              <p:nvPr/>
            </p:nvGrpSpPr>
            <p:grpSpPr bwMode="auto">
              <a:xfrm>
                <a:off x="4740" y="784"/>
                <a:ext cx="88" cy="692"/>
                <a:chOff x="4740" y="784"/>
                <a:chExt cx="88" cy="692"/>
              </a:xfrm>
            </p:grpSpPr>
            <p:sp>
              <p:nvSpPr>
                <p:cNvPr id="409960" name="Line 360"/>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61" name="Line 361"/>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62" name="Line 362"/>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63" name="Line 363"/>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64" name="Line 364"/>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65" name="Line 365"/>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66" name="Line 366"/>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67" name="Line 367"/>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68" name="Line 368"/>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69" name="Line 369"/>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70" name="Line 370"/>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71" name="Line 371"/>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72" name="Line 372"/>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73" name="Oval 373"/>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09974" name="Group 374"/>
            <p:cNvGrpSpPr/>
            <p:nvPr/>
          </p:nvGrpSpPr>
          <p:grpSpPr bwMode="auto">
            <a:xfrm>
              <a:off x="4608" y="700"/>
              <a:ext cx="306" cy="90"/>
              <a:chOff x="748" y="2251"/>
              <a:chExt cx="306" cy="90"/>
            </a:xfrm>
          </p:grpSpPr>
          <p:sp>
            <p:nvSpPr>
              <p:cNvPr id="409975" name="AutoShape 37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76" name="AutoShape 37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77" name="AutoShape 37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78" name="AutoShape 37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79" name="AutoShape 37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80" name="AutoShape 38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09981" name="Line 381"/>
          <p:cNvSpPr>
            <a:spLocks noChangeShapeType="1"/>
          </p:cNvSpPr>
          <p:nvPr/>
        </p:nvSpPr>
        <p:spPr bwMode="auto">
          <a:xfrm flipV="1">
            <a:off x="2128357" y="2497015"/>
            <a:ext cx="149225" cy="35755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982" name="Line 382"/>
          <p:cNvSpPr>
            <a:spLocks noChangeShapeType="1"/>
          </p:cNvSpPr>
          <p:nvPr/>
        </p:nvSpPr>
        <p:spPr bwMode="auto">
          <a:xfrm flipV="1">
            <a:off x="1480657" y="2432539"/>
            <a:ext cx="654050" cy="8880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983" name="Line 383"/>
          <p:cNvSpPr>
            <a:spLocks noChangeShapeType="1"/>
          </p:cNvSpPr>
          <p:nvPr/>
        </p:nvSpPr>
        <p:spPr bwMode="auto">
          <a:xfrm flipV="1">
            <a:off x="1409220" y="2365132"/>
            <a:ext cx="652462" cy="29014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984" name="Line 384"/>
          <p:cNvSpPr>
            <a:spLocks noChangeShapeType="1"/>
          </p:cNvSpPr>
          <p:nvPr/>
        </p:nvSpPr>
        <p:spPr bwMode="auto">
          <a:xfrm flipV="1">
            <a:off x="832957" y="2431074"/>
            <a:ext cx="1300163" cy="55684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nvGrpSpPr>
          <p:cNvPr id="409985" name="Group 385"/>
          <p:cNvGrpSpPr/>
          <p:nvPr/>
        </p:nvGrpSpPr>
        <p:grpSpPr bwMode="auto">
          <a:xfrm>
            <a:off x="1775932" y="1966547"/>
            <a:ext cx="865188" cy="531935"/>
            <a:chOff x="1233" y="1207"/>
            <a:chExt cx="545" cy="363"/>
          </a:xfrm>
        </p:grpSpPr>
        <p:sp>
          <p:nvSpPr>
            <p:cNvPr id="409986" name="AutoShape 386"/>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09987" name="Text Box 387"/>
            <p:cNvSpPr txBox="1">
              <a:spLocks noChangeArrowheads="1"/>
            </p:cNvSpPr>
            <p:nvPr/>
          </p:nvSpPr>
          <p:spPr bwMode="auto">
            <a:xfrm>
              <a:off x="1247" y="1349"/>
              <a:ext cx="49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锚</a:t>
              </a:r>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grpSp>
      <p:sp>
        <p:nvSpPr>
          <p:cNvPr id="409988" name="Freeform 388"/>
          <p:cNvSpPr/>
          <p:nvPr/>
        </p:nvSpPr>
        <p:spPr bwMode="auto">
          <a:xfrm>
            <a:off x="1868007" y="1359877"/>
            <a:ext cx="1746250" cy="880697"/>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989" name="Freeform 389"/>
          <p:cNvSpPr/>
          <p:nvPr/>
        </p:nvSpPr>
        <p:spPr bwMode="auto">
          <a:xfrm>
            <a:off x="2495070" y="4293578"/>
            <a:ext cx="1873250" cy="1661746"/>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09990" name="AutoShape 390"/>
          <p:cNvSpPr>
            <a:spLocks noChangeArrowheads="1"/>
          </p:cNvSpPr>
          <p:nvPr/>
        </p:nvSpPr>
        <p:spPr bwMode="auto">
          <a:xfrm>
            <a:off x="2909407" y="4698023"/>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91" name="AutoShape 391"/>
          <p:cNvSpPr>
            <a:spLocks noChangeArrowheads="1"/>
          </p:cNvSpPr>
          <p:nvPr/>
        </p:nvSpPr>
        <p:spPr bwMode="auto">
          <a:xfrm>
            <a:off x="3449157" y="4404946"/>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92" name="AutoShape 392"/>
          <p:cNvSpPr>
            <a:spLocks noChangeArrowheads="1"/>
          </p:cNvSpPr>
          <p:nvPr/>
        </p:nvSpPr>
        <p:spPr bwMode="auto">
          <a:xfrm>
            <a:off x="3455507" y="4982308"/>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09993" name="AutoShape 393"/>
          <p:cNvSpPr>
            <a:spLocks noChangeArrowheads="1"/>
          </p:cNvSpPr>
          <p:nvPr/>
        </p:nvSpPr>
        <p:spPr bwMode="auto">
          <a:xfrm>
            <a:off x="2917345" y="5275385"/>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09994" name="Group 394"/>
          <p:cNvGrpSpPr/>
          <p:nvPr/>
        </p:nvGrpSpPr>
        <p:grpSpPr bwMode="auto">
          <a:xfrm>
            <a:off x="3863495" y="4359521"/>
            <a:ext cx="287337" cy="465992"/>
            <a:chOff x="4608" y="700"/>
            <a:chExt cx="306" cy="553"/>
          </a:xfrm>
        </p:grpSpPr>
        <p:grpSp>
          <p:nvGrpSpPr>
            <p:cNvPr id="409995" name="Group 395"/>
            <p:cNvGrpSpPr/>
            <p:nvPr/>
          </p:nvGrpSpPr>
          <p:grpSpPr bwMode="auto">
            <a:xfrm>
              <a:off x="4694" y="784"/>
              <a:ext cx="134" cy="469"/>
              <a:chOff x="4740" y="784"/>
              <a:chExt cx="88" cy="692"/>
            </a:xfrm>
          </p:grpSpPr>
          <p:sp>
            <p:nvSpPr>
              <p:cNvPr id="409996" name="Line 396"/>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09997" name="Group 397"/>
              <p:cNvGrpSpPr/>
              <p:nvPr/>
            </p:nvGrpSpPr>
            <p:grpSpPr bwMode="auto">
              <a:xfrm>
                <a:off x="4740" y="784"/>
                <a:ext cx="88" cy="692"/>
                <a:chOff x="4740" y="784"/>
                <a:chExt cx="88" cy="692"/>
              </a:xfrm>
            </p:grpSpPr>
            <p:sp>
              <p:nvSpPr>
                <p:cNvPr id="409998" name="Line 398"/>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09999" name="Line 399"/>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0" name="Line 400"/>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1" name="Line 401"/>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2" name="Line 402"/>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3" name="Line 403"/>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4" name="Line 404"/>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5" name="Line 405"/>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6" name="Line 406"/>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7" name="Line 407"/>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8" name="Line 408"/>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09" name="Line 409"/>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10" name="Line 410"/>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11" name="Oval 411"/>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012" name="Group 412"/>
            <p:cNvGrpSpPr/>
            <p:nvPr/>
          </p:nvGrpSpPr>
          <p:grpSpPr bwMode="auto">
            <a:xfrm>
              <a:off x="4608" y="700"/>
              <a:ext cx="306" cy="90"/>
              <a:chOff x="748" y="2251"/>
              <a:chExt cx="306" cy="90"/>
            </a:xfrm>
          </p:grpSpPr>
          <p:sp>
            <p:nvSpPr>
              <p:cNvPr id="410013" name="AutoShape 41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14" name="AutoShape 41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15" name="AutoShape 41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16" name="AutoShape 41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17" name="AutoShape 41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18" name="AutoShape 41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019" name="Group 419"/>
          <p:cNvGrpSpPr/>
          <p:nvPr/>
        </p:nvGrpSpPr>
        <p:grpSpPr bwMode="auto">
          <a:xfrm>
            <a:off x="3103082" y="4517782"/>
            <a:ext cx="287338" cy="465992"/>
            <a:chOff x="4608" y="700"/>
            <a:chExt cx="306" cy="553"/>
          </a:xfrm>
        </p:grpSpPr>
        <p:grpSp>
          <p:nvGrpSpPr>
            <p:cNvPr id="410020" name="Group 420"/>
            <p:cNvGrpSpPr/>
            <p:nvPr/>
          </p:nvGrpSpPr>
          <p:grpSpPr bwMode="auto">
            <a:xfrm>
              <a:off x="4694" y="784"/>
              <a:ext cx="134" cy="469"/>
              <a:chOff x="4740" y="784"/>
              <a:chExt cx="88" cy="692"/>
            </a:xfrm>
          </p:grpSpPr>
          <p:sp>
            <p:nvSpPr>
              <p:cNvPr id="410021" name="Line 421"/>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022" name="Group 422"/>
              <p:cNvGrpSpPr/>
              <p:nvPr/>
            </p:nvGrpSpPr>
            <p:grpSpPr bwMode="auto">
              <a:xfrm>
                <a:off x="4740" y="784"/>
                <a:ext cx="88" cy="692"/>
                <a:chOff x="4740" y="784"/>
                <a:chExt cx="88" cy="692"/>
              </a:xfrm>
            </p:grpSpPr>
            <p:sp>
              <p:nvSpPr>
                <p:cNvPr id="410023" name="Line 423"/>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24" name="Line 424"/>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25" name="Line 425"/>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26" name="Line 426"/>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27" name="Line 427"/>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28" name="Line 428"/>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29" name="Line 429"/>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30" name="Line 430"/>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31" name="Line 431"/>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32" name="Line 432"/>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33" name="Line 433"/>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34" name="Line 434"/>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35" name="Line 435"/>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36" name="Oval 436"/>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037" name="Group 437"/>
            <p:cNvGrpSpPr/>
            <p:nvPr/>
          </p:nvGrpSpPr>
          <p:grpSpPr bwMode="auto">
            <a:xfrm>
              <a:off x="4608" y="700"/>
              <a:ext cx="306" cy="90"/>
              <a:chOff x="748" y="2251"/>
              <a:chExt cx="306" cy="90"/>
            </a:xfrm>
          </p:grpSpPr>
          <p:sp>
            <p:nvSpPr>
              <p:cNvPr id="410038" name="AutoShape 43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39" name="AutoShape 43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40" name="AutoShape 44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41" name="AutoShape 44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42" name="AutoShape 44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43" name="AutoShape 44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044" name="Group 444"/>
          <p:cNvGrpSpPr/>
          <p:nvPr/>
        </p:nvGrpSpPr>
        <p:grpSpPr bwMode="auto">
          <a:xfrm>
            <a:off x="3750782" y="4850424"/>
            <a:ext cx="287338" cy="465992"/>
            <a:chOff x="4608" y="700"/>
            <a:chExt cx="306" cy="553"/>
          </a:xfrm>
        </p:grpSpPr>
        <p:grpSp>
          <p:nvGrpSpPr>
            <p:cNvPr id="410045" name="Group 445"/>
            <p:cNvGrpSpPr/>
            <p:nvPr/>
          </p:nvGrpSpPr>
          <p:grpSpPr bwMode="auto">
            <a:xfrm>
              <a:off x="4694" y="784"/>
              <a:ext cx="134" cy="469"/>
              <a:chOff x="4740" y="784"/>
              <a:chExt cx="88" cy="692"/>
            </a:xfrm>
          </p:grpSpPr>
          <p:sp>
            <p:nvSpPr>
              <p:cNvPr id="410046" name="Line 446"/>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047" name="Group 447"/>
              <p:cNvGrpSpPr/>
              <p:nvPr/>
            </p:nvGrpSpPr>
            <p:grpSpPr bwMode="auto">
              <a:xfrm>
                <a:off x="4740" y="784"/>
                <a:ext cx="88" cy="692"/>
                <a:chOff x="4740" y="784"/>
                <a:chExt cx="88" cy="692"/>
              </a:xfrm>
            </p:grpSpPr>
            <p:sp>
              <p:nvSpPr>
                <p:cNvPr id="410048" name="Line 448"/>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49" name="Line 449"/>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0" name="Line 450"/>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1" name="Line 451"/>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2" name="Line 452"/>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3" name="Line 453"/>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4" name="Line 454"/>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5" name="Line 455"/>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6" name="Line 456"/>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7" name="Line 457"/>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8" name="Line 458"/>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59" name="Line 459"/>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60" name="Line 460"/>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61" name="Oval 461"/>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062" name="Group 462"/>
            <p:cNvGrpSpPr/>
            <p:nvPr/>
          </p:nvGrpSpPr>
          <p:grpSpPr bwMode="auto">
            <a:xfrm>
              <a:off x="4608" y="700"/>
              <a:ext cx="306" cy="90"/>
              <a:chOff x="748" y="2251"/>
              <a:chExt cx="306" cy="90"/>
            </a:xfrm>
          </p:grpSpPr>
          <p:sp>
            <p:nvSpPr>
              <p:cNvPr id="410063" name="AutoShape 46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64" name="AutoShape 46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65" name="AutoShape 46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66" name="AutoShape 46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67" name="AutoShape 46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68" name="AutoShape 46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069" name="Group 469"/>
          <p:cNvGrpSpPr/>
          <p:nvPr/>
        </p:nvGrpSpPr>
        <p:grpSpPr bwMode="auto">
          <a:xfrm>
            <a:off x="3174520" y="5115659"/>
            <a:ext cx="287337" cy="465992"/>
            <a:chOff x="4608" y="700"/>
            <a:chExt cx="306" cy="553"/>
          </a:xfrm>
        </p:grpSpPr>
        <p:grpSp>
          <p:nvGrpSpPr>
            <p:cNvPr id="410070" name="Group 470"/>
            <p:cNvGrpSpPr/>
            <p:nvPr/>
          </p:nvGrpSpPr>
          <p:grpSpPr bwMode="auto">
            <a:xfrm>
              <a:off x="4694" y="784"/>
              <a:ext cx="134" cy="469"/>
              <a:chOff x="4740" y="784"/>
              <a:chExt cx="88" cy="692"/>
            </a:xfrm>
          </p:grpSpPr>
          <p:sp>
            <p:nvSpPr>
              <p:cNvPr id="410071" name="Line 471"/>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072" name="Group 472"/>
              <p:cNvGrpSpPr/>
              <p:nvPr/>
            </p:nvGrpSpPr>
            <p:grpSpPr bwMode="auto">
              <a:xfrm>
                <a:off x="4740" y="784"/>
                <a:ext cx="88" cy="692"/>
                <a:chOff x="4740" y="784"/>
                <a:chExt cx="88" cy="692"/>
              </a:xfrm>
            </p:grpSpPr>
            <p:sp>
              <p:nvSpPr>
                <p:cNvPr id="410073" name="Line 473"/>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74" name="Line 474"/>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75" name="Line 475"/>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76" name="Line 476"/>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77" name="Line 477"/>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78" name="Line 478"/>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79" name="Line 479"/>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80" name="Line 480"/>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81" name="Line 481"/>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82" name="Line 482"/>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83" name="Line 483"/>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84" name="Line 484"/>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85" name="Line 485"/>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086" name="Oval 486"/>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087" name="Group 487"/>
            <p:cNvGrpSpPr/>
            <p:nvPr/>
          </p:nvGrpSpPr>
          <p:grpSpPr bwMode="auto">
            <a:xfrm>
              <a:off x="4608" y="700"/>
              <a:ext cx="306" cy="90"/>
              <a:chOff x="748" y="2251"/>
              <a:chExt cx="306" cy="90"/>
            </a:xfrm>
          </p:grpSpPr>
          <p:sp>
            <p:nvSpPr>
              <p:cNvPr id="410088" name="AutoShape 48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89" name="AutoShape 48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90" name="AutoShape 49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91" name="AutoShape 49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92" name="AutoShape 49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093" name="AutoShape 49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10094" name="Line 494"/>
          <p:cNvSpPr>
            <a:spLocks noChangeShapeType="1"/>
          </p:cNvSpPr>
          <p:nvPr/>
        </p:nvSpPr>
        <p:spPr bwMode="auto">
          <a:xfrm flipH="1" flipV="1">
            <a:off x="3617432" y="4428392"/>
            <a:ext cx="277813" cy="82061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095" name="Line 495"/>
          <p:cNvSpPr>
            <a:spLocks noChangeShapeType="1"/>
          </p:cNvSpPr>
          <p:nvPr/>
        </p:nvSpPr>
        <p:spPr bwMode="auto">
          <a:xfrm>
            <a:off x="3719033" y="4384432"/>
            <a:ext cx="288925" cy="3736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096" name="Line 496"/>
          <p:cNvSpPr>
            <a:spLocks noChangeShapeType="1"/>
          </p:cNvSpPr>
          <p:nvPr/>
        </p:nvSpPr>
        <p:spPr bwMode="auto">
          <a:xfrm flipV="1">
            <a:off x="3247544" y="4359520"/>
            <a:ext cx="112712" cy="55684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097" name="Line 497"/>
          <p:cNvSpPr>
            <a:spLocks noChangeShapeType="1"/>
          </p:cNvSpPr>
          <p:nvPr/>
        </p:nvSpPr>
        <p:spPr bwMode="auto">
          <a:xfrm flipV="1">
            <a:off x="3318981" y="4407878"/>
            <a:ext cx="152400" cy="1106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nvGrpSpPr>
          <p:cNvPr id="410098" name="Group 498"/>
          <p:cNvGrpSpPr/>
          <p:nvPr/>
        </p:nvGrpSpPr>
        <p:grpSpPr bwMode="auto">
          <a:xfrm>
            <a:off x="3142770" y="3894993"/>
            <a:ext cx="865187" cy="531935"/>
            <a:chOff x="3197" y="2387"/>
            <a:chExt cx="545" cy="363"/>
          </a:xfrm>
        </p:grpSpPr>
        <p:sp>
          <p:nvSpPr>
            <p:cNvPr id="410099" name="AutoShape 49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10100" name="Text Box 500"/>
            <p:cNvSpPr txBox="1">
              <a:spLocks noChangeArrowheads="1"/>
            </p:cNvSpPr>
            <p:nvPr/>
          </p:nvSpPr>
          <p:spPr bwMode="auto">
            <a:xfrm>
              <a:off x="3287" y="2529"/>
              <a:ext cx="37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grpSp>
      <p:grpSp>
        <p:nvGrpSpPr>
          <p:cNvPr id="410101" name="Group 501"/>
          <p:cNvGrpSpPr/>
          <p:nvPr/>
        </p:nvGrpSpPr>
        <p:grpSpPr bwMode="auto">
          <a:xfrm>
            <a:off x="1415570" y="4360986"/>
            <a:ext cx="865187" cy="531935"/>
            <a:chOff x="3197" y="2387"/>
            <a:chExt cx="545" cy="363"/>
          </a:xfrm>
        </p:grpSpPr>
        <p:sp>
          <p:nvSpPr>
            <p:cNvPr id="410102" name="AutoShape 502"/>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10103" name="Text Box 503"/>
            <p:cNvSpPr txBox="1">
              <a:spLocks noChangeArrowheads="1"/>
            </p:cNvSpPr>
            <p:nvPr/>
          </p:nvSpPr>
          <p:spPr bwMode="auto">
            <a:xfrm>
              <a:off x="3287" y="2529"/>
              <a:ext cx="37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grpSp>
      <p:sp>
        <p:nvSpPr>
          <p:cNvPr id="410104" name="Text Box 504"/>
          <p:cNvSpPr txBox="1">
            <a:spLocks noChangeArrowheads="1"/>
          </p:cNvSpPr>
          <p:nvPr/>
        </p:nvSpPr>
        <p:spPr bwMode="auto">
          <a:xfrm>
            <a:off x="7730017" y="2299189"/>
            <a:ext cx="112903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公用电话网</a:t>
            </a:r>
            <a:endParaRPr kumimoji="1" lang="zh-CN" altLang="en-US" sz="1475" b="1">
              <a:solidFill>
                <a:srgbClr val="000099"/>
              </a:solidFill>
              <a:latin typeface="+mn-lt"/>
              <a:ea typeface="+mn-ea"/>
            </a:endParaRPr>
          </a:p>
        </p:txBody>
      </p:sp>
      <p:sp>
        <p:nvSpPr>
          <p:cNvPr id="410105" name="Freeform 505"/>
          <p:cNvSpPr/>
          <p:nvPr/>
        </p:nvSpPr>
        <p:spPr bwMode="auto">
          <a:xfrm>
            <a:off x="4921731" y="263770"/>
            <a:ext cx="2160587" cy="1263162"/>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106" name="Text Box 506"/>
          <p:cNvSpPr txBox="1">
            <a:spLocks noChangeArrowheads="1"/>
          </p:cNvSpPr>
          <p:nvPr/>
        </p:nvSpPr>
        <p:spPr bwMode="auto">
          <a:xfrm>
            <a:off x="5355117" y="370743"/>
            <a:ext cx="939800"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归属网络</a:t>
            </a:r>
            <a:endParaRPr kumimoji="1" lang="zh-CN" altLang="en-US" sz="1475" b="1">
              <a:solidFill>
                <a:srgbClr val="000099"/>
              </a:solidFill>
              <a:latin typeface="+mn-lt"/>
              <a:ea typeface="+mn-ea"/>
            </a:endParaRPr>
          </a:p>
        </p:txBody>
      </p:sp>
      <p:graphicFrame>
        <p:nvGraphicFramePr>
          <p:cNvPr id="410107" name="Object 507">
            <a:hlinkClick r:id="" action="ppaction://ole?verb=0"/>
          </p:cNvPr>
          <p:cNvGraphicFramePr/>
          <p:nvPr/>
        </p:nvGraphicFramePr>
        <p:xfrm>
          <a:off x="7575150" y="662354"/>
          <a:ext cx="647700" cy="398585"/>
        </p:xfrm>
        <a:graphic>
          <a:graphicData uri="http://schemas.openxmlformats.org/presentationml/2006/ole">
            <mc:AlternateContent xmlns:mc="http://schemas.openxmlformats.org/markup-compatibility/2006">
              <mc:Choice xmlns:v="urn:schemas-microsoft-com:vml" Requires="v">
                <p:oleObj spid="_x0000_s11266" name="Microsoft ClipArt Gallery" r:id="rId4" imgW="30308550" imgH="15954375" progId="">
                  <p:embed/>
                </p:oleObj>
              </mc:Choice>
              <mc:Fallback>
                <p:oleObj name="Microsoft ClipArt Gallery" r:id="rId4" imgW="30308550" imgH="15954375" progId="">
                  <p:embed/>
                  <p:pic>
                    <p:nvPicPr>
                      <p:cNvPr id="0" name="图片 11265"/>
                      <p:cNvPicPr/>
                      <p:nvPr/>
                    </p:nvPicPr>
                    <p:blipFill>
                      <a:blip r:embed="rId3"/>
                      <a:stretch>
                        <a:fillRect/>
                      </a:stretch>
                    </p:blipFill>
                    <p:spPr>
                      <a:xfrm>
                        <a:off x="7575150" y="662354"/>
                        <a:ext cx="647700" cy="398585"/>
                      </a:xfrm>
                      <a:prstGeom prst="rect">
                        <a:avLst/>
                      </a:prstGeom>
                      <a:noFill/>
                      <a:ln w="12700">
                        <a:noFill/>
                      </a:ln>
                    </p:spPr>
                  </p:pic>
                </p:oleObj>
              </mc:Fallback>
            </mc:AlternateContent>
          </a:graphicData>
        </a:graphic>
      </p:graphicFrame>
      <p:sp>
        <p:nvSpPr>
          <p:cNvPr id="410108" name="Text Box 508"/>
          <p:cNvSpPr txBox="1">
            <a:spLocks noChangeArrowheads="1"/>
          </p:cNvSpPr>
          <p:nvPr/>
        </p:nvSpPr>
        <p:spPr bwMode="auto">
          <a:xfrm>
            <a:off x="7555596" y="371430"/>
            <a:ext cx="75057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dirty="0">
                <a:solidFill>
                  <a:srgbClr val="000099"/>
                </a:solidFill>
                <a:latin typeface="+mn-lt"/>
                <a:ea typeface="+mn-ea"/>
              </a:rPr>
              <a:t>通信者</a:t>
            </a:r>
            <a:endParaRPr kumimoji="1" lang="zh-CN" altLang="en-US" sz="1475" b="1" dirty="0">
              <a:solidFill>
                <a:srgbClr val="000099"/>
              </a:solidFill>
              <a:latin typeface="+mn-lt"/>
              <a:ea typeface="+mn-ea"/>
            </a:endParaRPr>
          </a:p>
        </p:txBody>
      </p:sp>
      <p:sp>
        <p:nvSpPr>
          <p:cNvPr id="410109" name="AutoShape 509"/>
          <p:cNvSpPr>
            <a:spLocks noChangeArrowheads="1"/>
          </p:cNvSpPr>
          <p:nvPr/>
        </p:nvSpPr>
        <p:spPr bwMode="auto">
          <a:xfrm>
            <a:off x="5715481" y="882162"/>
            <a:ext cx="865187" cy="531935"/>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10110" name="Text Box 510"/>
          <p:cNvSpPr txBox="1">
            <a:spLocks noChangeArrowheads="1"/>
          </p:cNvSpPr>
          <p:nvPr/>
        </p:nvSpPr>
        <p:spPr bwMode="auto">
          <a:xfrm>
            <a:off x="5571017" y="635977"/>
            <a:ext cx="10312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归属 </a:t>
            </a:r>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sp>
        <p:nvSpPr>
          <p:cNvPr id="410111" name="Freeform 511"/>
          <p:cNvSpPr/>
          <p:nvPr/>
        </p:nvSpPr>
        <p:spPr bwMode="auto">
          <a:xfrm>
            <a:off x="6544156" y="1060938"/>
            <a:ext cx="1438276" cy="417635"/>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112" name="Freeform 512"/>
          <p:cNvSpPr/>
          <p:nvPr/>
        </p:nvSpPr>
        <p:spPr bwMode="auto">
          <a:xfrm>
            <a:off x="4994754" y="2299190"/>
            <a:ext cx="2049462" cy="1595803"/>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113" name="AutoShape 513"/>
          <p:cNvSpPr>
            <a:spLocks noChangeArrowheads="1"/>
          </p:cNvSpPr>
          <p:nvPr/>
        </p:nvSpPr>
        <p:spPr bwMode="auto">
          <a:xfrm>
            <a:off x="5082067" y="2769577"/>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14" name="AutoShape 514"/>
          <p:cNvSpPr>
            <a:spLocks noChangeArrowheads="1"/>
          </p:cNvSpPr>
          <p:nvPr/>
        </p:nvSpPr>
        <p:spPr bwMode="auto">
          <a:xfrm>
            <a:off x="5621818" y="2476500"/>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15" name="AutoShape 515"/>
          <p:cNvSpPr>
            <a:spLocks noChangeArrowheads="1"/>
          </p:cNvSpPr>
          <p:nvPr/>
        </p:nvSpPr>
        <p:spPr bwMode="auto">
          <a:xfrm>
            <a:off x="5628168" y="3053862"/>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16" name="AutoShape 516"/>
          <p:cNvSpPr>
            <a:spLocks noChangeArrowheads="1"/>
          </p:cNvSpPr>
          <p:nvPr/>
        </p:nvSpPr>
        <p:spPr bwMode="auto">
          <a:xfrm>
            <a:off x="6161568" y="2754923"/>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10117" name="Group 517"/>
          <p:cNvGrpSpPr/>
          <p:nvPr/>
        </p:nvGrpSpPr>
        <p:grpSpPr bwMode="auto">
          <a:xfrm>
            <a:off x="5852006" y="2256693"/>
            <a:ext cx="287337" cy="465992"/>
            <a:chOff x="4608" y="700"/>
            <a:chExt cx="306" cy="553"/>
          </a:xfrm>
        </p:grpSpPr>
        <p:grpSp>
          <p:nvGrpSpPr>
            <p:cNvPr id="410118" name="Group 518"/>
            <p:cNvGrpSpPr/>
            <p:nvPr/>
          </p:nvGrpSpPr>
          <p:grpSpPr bwMode="auto">
            <a:xfrm>
              <a:off x="4694" y="784"/>
              <a:ext cx="134" cy="469"/>
              <a:chOff x="4740" y="784"/>
              <a:chExt cx="88" cy="692"/>
            </a:xfrm>
          </p:grpSpPr>
          <p:sp>
            <p:nvSpPr>
              <p:cNvPr id="410119" name="Line 519"/>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120" name="Group 520"/>
              <p:cNvGrpSpPr/>
              <p:nvPr/>
            </p:nvGrpSpPr>
            <p:grpSpPr bwMode="auto">
              <a:xfrm>
                <a:off x="4740" y="784"/>
                <a:ext cx="88" cy="692"/>
                <a:chOff x="4740" y="784"/>
                <a:chExt cx="88" cy="692"/>
              </a:xfrm>
            </p:grpSpPr>
            <p:sp>
              <p:nvSpPr>
                <p:cNvPr id="410121" name="Line 521"/>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22" name="Line 522"/>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23" name="Line 523"/>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24" name="Line 524"/>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25" name="Line 525"/>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26" name="Line 526"/>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27" name="Line 527"/>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28" name="Line 528"/>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29" name="Line 529"/>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30" name="Line 530"/>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31" name="Line 531"/>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32" name="Line 532"/>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33" name="Line 533"/>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34" name="Oval 534"/>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135" name="Group 535"/>
            <p:cNvGrpSpPr/>
            <p:nvPr/>
          </p:nvGrpSpPr>
          <p:grpSpPr bwMode="auto">
            <a:xfrm>
              <a:off x="4608" y="700"/>
              <a:ext cx="306" cy="90"/>
              <a:chOff x="748" y="2251"/>
              <a:chExt cx="306" cy="90"/>
            </a:xfrm>
          </p:grpSpPr>
          <p:sp>
            <p:nvSpPr>
              <p:cNvPr id="410136" name="AutoShape 5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37" name="AutoShape 5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38" name="AutoShape 5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39" name="AutoShape 5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40" name="AutoShape 5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41" name="AutoShape 5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142" name="Group 542"/>
          <p:cNvGrpSpPr/>
          <p:nvPr/>
        </p:nvGrpSpPr>
        <p:grpSpPr bwMode="auto">
          <a:xfrm>
            <a:off x="5275742" y="2589336"/>
            <a:ext cx="287338" cy="465992"/>
            <a:chOff x="4608" y="700"/>
            <a:chExt cx="306" cy="553"/>
          </a:xfrm>
        </p:grpSpPr>
        <p:grpSp>
          <p:nvGrpSpPr>
            <p:cNvPr id="410143" name="Group 543"/>
            <p:cNvGrpSpPr/>
            <p:nvPr/>
          </p:nvGrpSpPr>
          <p:grpSpPr bwMode="auto">
            <a:xfrm>
              <a:off x="4694" y="784"/>
              <a:ext cx="134" cy="469"/>
              <a:chOff x="4740" y="784"/>
              <a:chExt cx="88" cy="692"/>
            </a:xfrm>
          </p:grpSpPr>
          <p:sp>
            <p:nvSpPr>
              <p:cNvPr id="410144" name="Line 544"/>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145" name="Group 545"/>
              <p:cNvGrpSpPr/>
              <p:nvPr/>
            </p:nvGrpSpPr>
            <p:grpSpPr bwMode="auto">
              <a:xfrm>
                <a:off x="4740" y="784"/>
                <a:ext cx="88" cy="692"/>
                <a:chOff x="4740" y="784"/>
                <a:chExt cx="88" cy="692"/>
              </a:xfrm>
            </p:grpSpPr>
            <p:sp>
              <p:nvSpPr>
                <p:cNvPr id="410146" name="Line 546"/>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47" name="Line 547"/>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48" name="Line 548"/>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49" name="Line 549"/>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0" name="Line 550"/>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1" name="Line 551"/>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2" name="Line 552"/>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3" name="Line 553"/>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4" name="Line 554"/>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5" name="Line 555"/>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6" name="Line 556"/>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7" name="Line 557"/>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8" name="Line 558"/>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59" name="Oval 559"/>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160" name="Group 560"/>
            <p:cNvGrpSpPr/>
            <p:nvPr/>
          </p:nvGrpSpPr>
          <p:grpSpPr bwMode="auto">
            <a:xfrm>
              <a:off x="4608" y="700"/>
              <a:ext cx="306" cy="90"/>
              <a:chOff x="748" y="2251"/>
              <a:chExt cx="306" cy="90"/>
            </a:xfrm>
          </p:grpSpPr>
          <p:sp>
            <p:nvSpPr>
              <p:cNvPr id="410161" name="AutoShape 56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62" name="AutoShape 56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63" name="AutoShape 56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64" name="AutoShape 56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65" name="AutoShape 56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66" name="AutoShape 56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167" name="Group 567"/>
          <p:cNvGrpSpPr/>
          <p:nvPr/>
        </p:nvGrpSpPr>
        <p:grpSpPr bwMode="auto">
          <a:xfrm>
            <a:off x="5923442" y="2921978"/>
            <a:ext cx="287338" cy="465992"/>
            <a:chOff x="4608" y="700"/>
            <a:chExt cx="306" cy="553"/>
          </a:xfrm>
        </p:grpSpPr>
        <p:grpSp>
          <p:nvGrpSpPr>
            <p:cNvPr id="410168" name="Group 568"/>
            <p:cNvGrpSpPr/>
            <p:nvPr/>
          </p:nvGrpSpPr>
          <p:grpSpPr bwMode="auto">
            <a:xfrm>
              <a:off x="4694" y="784"/>
              <a:ext cx="134" cy="469"/>
              <a:chOff x="4740" y="784"/>
              <a:chExt cx="88" cy="692"/>
            </a:xfrm>
          </p:grpSpPr>
          <p:sp>
            <p:nvSpPr>
              <p:cNvPr id="410169" name="Line 569"/>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170" name="Group 570"/>
              <p:cNvGrpSpPr/>
              <p:nvPr/>
            </p:nvGrpSpPr>
            <p:grpSpPr bwMode="auto">
              <a:xfrm>
                <a:off x="4740" y="784"/>
                <a:ext cx="88" cy="692"/>
                <a:chOff x="4740" y="784"/>
                <a:chExt cx="88" cy="692"/>
              </a:xfrm>
            </p:grpSpPr>
            <p:sp>
              <p:nvSpPr>
                <p:cNvPr id="410171" name="Line 571"/>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72" name="Line 572"/>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73" name="Line 573"/>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74" name="Line 574"/>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75" name="Line 575"/>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76" name="Line 576"/>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77" name="Line 577"/>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78" name="Line 578"/>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79" name="Line 579"/>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80" name="Line 580"/>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81" name="Line 581"/>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82" name="Line 582"/>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83" name="Line 583"/>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84" name="Oval 584"/>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185" name="Group 585"/>
            <p:cNvGrpSpPr/>
            <p:nvPr/>
          </p:nvGrpSpPr>
          <p:grpSpPr bwMode="auto">
            <a:xfrm>
              <a:off x="4608" y="700"/>
              <a:ext cx="306" cy="90"/>
              <a:chOff x="748" y="2251"/>
              <a:chExt cx="306" cy="90"/>
            </a:xfrm>
          </p:grpSpPr>
          <p:sp>
            <p:nvSpPr>
              <p:cNvPr id="410186" name="AutoShape 5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87" name="AutoShape 5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88" name="AutoShape 5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89" name="AutoShape 5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90" name="AutoShape 5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191" name="AutoShape 5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192" name="Group 592"/>
          <p:cNvGrpSpPr/>
          <p:nvPr/>
        </p:nvGrpSpPr>
        <p:grpSpPr bwMode="auto">
          <a:xfrm>
            <a:off x="6499706" y="2521928"/>
            <a:ext cx="287337" cy="465992"/>
            <a:chOff x="4608" y="700"/>
            <a:chExt cx="306" cy="553"/>
          </a:xfrm>
        </p:grpSpPr>
        <p:grpSp>
          <p:nvGrpSpPr>
            <p:cNvPr id="410193" name="Group 593"/>
            <p:cNvGrpSpPr/>
            <p:nvPr/>
          </p:nvGrpSpPr>
          <p:grpSpPr bwMode="auto">
            <a:xfrm>
              <a:off x="4694" y="784"/>
              <a:ext cx="134" cy="469"/>
              <a:chOff x="4740" y="784"/>
              <a:chExt cx="88" cy="692"/>
            </a:xfrm>
          </p:grpSpPr>
          <p:sp>
            <p:nvSpPr>
              <p:cNvPr id="410194" name="Line 594"/>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195" name="Group 595"/>
              <p:cNvGrpSpPr/>
              <p:nvPr/>
            </p:nvGrpSpPr>
            <p:grpSpPr bwMode="auto">
              <a:xfrm>
                <a:off x="4740" y="784"/>
                <a:ext cx="88" cy="692"/>
                <a:chOff x="4740" y="784"/>
                <a:chExt cx="88" cy="692"/>
              </a:xfrm>
            </p:grpSpPr>
            <p:sp>
              <p:nvSpPr>
                <p:cNvPr id="410196" name="Line 596"/>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97" name="Line 597"/>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98" name="Line 598"/>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199" name="Line 599"/>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0" name="Line 600"/>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1" name="Line 601"/>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2" name="Line 602"/>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3" name="Line 603"/>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4" name="Line 604"/>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5" name="Line 605"/>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6" name="Line 606"/>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7" name="Line 607"/>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8" name="Line 608"/>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09" name="Oval 609"/>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210" name="Group 610"/>
            <p:cNvGrpSpPr/>
            <p:nvPr/>
          </p:nvGrpSpPr>
          <p:grpSpPr bwMode="auto">
            <a:xfrm>
              <a:off x="4608" y="700"/>
              <a:ext cx="306" cy="90"/>
              <a:chOff x="748" y="2251"/>
              <a:chExt cx="306" cy="90"/>
            </a:xfrm>
          </p:grpSpPr>
          <p:sp>
            <p:nvSpPr>
              <p:cNvPr id="410211" name="AutoShape 61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12" name="AutoShape 61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13" name="AutoShape 61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14" name="AutoShape 61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15" name="AutoShape 61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16" name="AutoShape 61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10217" name="Line 617"/>
          <p:cNvSpPr>
            <a:spLocks noChangeShapeType="1"/>
          </p:cNvSpPr>
          <p:nvPr/>
        </p:nvSpPr>
        <p:spPr bwMode="auto">
          <a:xfrm flipV="1">
            <a:off x="6715606" y="2497015"/>
            <a:ext cx="149225" cy="35755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218" name="Line 618"/>
          <p:cNvSpPr>
            <a:spLocks noChangeShapeType="1"/>
          </p:cNvSpPr>
          <p:nvPr/>
        </p:nvSpPr>
        <p:spPr bwMode="auto">
          <a:xfrm flipV="1">
            <a:off x="6067905" y="2432539"/>
            <a:ext cx="654050" cy="8880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219" name="Line 619"/>
          <p:cNvSpPr>
            <a:spLocks noChangeShapeType="1"/>
          </p:cNvSpPr>
          <p:nvPr/>
        </p:nvSpPr>
        <p:spPr bwMode="auto">
          <a:xfrm flipV="1">
            <a:off x="5996467" y="2365132"/>
            <a:ext cx="652463" cy="29014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220" name="Line 620"/>
          <p:cNvSpPr>
            <a:spLocks noChangeShapeType="1"/>
          </p:cNvSpPr>
          <p:nvPr/>
        </p:nvSpPr>
        <p:spPr bwMode="auto">
          <a:xfrm flipV="1">
            <a:off x="5420205" y="2431074"/>
            <a:ext cx="1300162" cy="55684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nvGrpSpPr>
          <p:cNvPr id="410221" name="Group 621"/>
          <p:cNvGrpSpPr/>
          <p:nvPr/>
        </p:nvGrpSpPr>
        <p:grpSpPr bwMode="auto">
          <a:xfrm>
            <a:off x="6363181" y="1966547"/>
            <a:ext cx="865187" cy="531935"/>
            <a:chOff x="1233" y="1207"/>
            <a:chExt cx="545" cy="363"/>
          </a:xfrm>
        </p:grpSpPr>
        <p:sp>
          <p:nvSpPr>
            <p:cNvPr id="410222" name="AutoShape 622"/>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10223" name="Text Box 623"/>
            <p:cNvSpPr txBox="1">
              <a:spLocks noChangeArrowheads="1"/>
            </p:cNvSpPr>
            <p:nvPr/>
          </p:nvSpPr>
          <p:spPr bwMode="auto">
            <a:xfrm>
              <a:off x="1247" y="1349"/>
              <a:ext cx="49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75" b="1">
                  <a:solidFill>
                    <a:srgbClr val="000099"/>
                  </a:solidFill>
                  <a:latin typeface="+mn-lt"/>
                  <a:ea typeface="+mn-ea"/>
                </a:rPr>
                <a:t>锚</a:t>
              </a:r>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grpSp>
      <p:sp>
        <p:nvSpPr>
          <p:cNvPr id="410224" name="Freeform 624"/>
          <p:cNvSpPr/>
          <p:nvPr/>
        </p:nvSpPr>
        <p:spPr bwMode="auto">
          <a:xfrm>
            <a:off x="6455255" y="1359877"/>
            <a:ext cx="1746250" cy="880697"/>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225" name="Freeform 625"/>
          <p:cNvSpPr/>
          <p:nvPr/>
        </p:nvSpPr>
        <p:spPr bwMode="auto">
          <a:xfrm>
            <a:off x="7082317" y="4293578"/>
            <a:ext cx="1873250" cy="1661746"/>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226" name="AutoShape 626"/>
          <p:cNvSpPr>
            <a:spLocks noChangeArrowheads="1"/>
          </p:cNvSpPr>
          <p:nvPr/>
        </p:nvSpPr>
        <p:spPr bwMode="auto">
          <a:xfrm>
            <a:off x="7496656" y="4698023"/>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27" name="AutoShape 627"/>
          <p:cNvSpPr>
            <a:spLocks noChangeArrowheads="1"/>
          </p:cNvSpPr>
          <p:nvPr/>
        </p:nvSpPr>
        <p:spPr bwMode="auto">
          <a:xfrm>
            <a:off x="8036406" y="4404946"/>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28" name="AutoShape 628"/>
          <p:cNvSpPr>
            <a:spLocks noChangeArrowheads="1"/>
          </p:cNvSpPr>
          <p:nvPr/>
        </p:nvSpPr>
        <p:spPr bwMode="auto">
          <a:xfrm>
            <a:off x="8042755" y="4982308"/>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29" name="AutoShape 629"/>
          <p:cNvSpPr>
            <a:spLocks noChangeArrowheads="1"/>
          </p:cNvSpPr>
          <p:nvPr/>
        </p:nvSpPr>
        <p:spPr bwMode="auto">
          <a:xfrm>
            <a:off x="7504593" y="5275385"/>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10230" name="Group 630"/>
          <p:cNvGrpSpPr/>
          <p:nvPr/>
        </p:nvGrpSpPr>
        <p:grpSpPr bwMode="auto">
          <a:xfrm>
            <a:off x="8450742" y="4359521"/>
            <a:ext cx="287338" cy="465992"/>
            <a:chOff x="4608" y="700"/>
            <a:chExt cx="306" cy="553"/>
          </a:xfrm>
        </p:grpSpPr>
        <p:grpSp>
          <p:nvGrpSpPr>
            <p:cNvPr id="410231" name="Group 631"/>
            <p:cNvGrpSpPr/>
            <p:nvPr/>
          </p:nvGrpSpPr>
          <p:grpSpPr bwMode="auto">
            <a:xfrm>
              <a:off x="4694" y="784"/>
              <a:ext cx="134" cy="469"/>
              <a:chOff x="4740" y="784"/>
              <a:chExt cx="88" cy="692"/>
            </a:xfrm>
          </p:grpSpPr>
          <p:sp>
            <p:nvSpPr>
              <p:cNvPr id="410232" name="Line 632"/>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233" name="Group 633"/>
              <p:cNvGrpSpPr/>
              <p:nvPr/>
            </p:nvGrpSpPr>
            <p:grpSpPr bwMode="auto">
              <a:xfrm>
                <a:off x="4740" y="784"/>
                <a:ext cx="88" cy="692"/>
                <a:chOff x="4740" y="784"/>
                <a:chExt cx="88" cy="692"/>
              </a:xfrm>
            </p:grpSpPr>
            <p:sp>
              <p:nvSpPr>
                <p:cNvPr id="410234" name="Line 634"/>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35" name="Line 635"/>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36" name="Line 636"/>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37" name="Line 637"/>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38" name="Line 638"/>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39" name="Line 639"/>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40" name="Line 640"/>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41" name="Line 641"/>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42" name="Line 642"/>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43" name="Line 643"/>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44" name="Line 644"/>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45" name="Line 645"/>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46" name="Line 646"/>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47" name="Oval 647"/>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248" name="Group 648"/>
            <p:cNvGrpSpPr/>
            <p:nvPr/>
          </p:nvGrpSpPr>
          <p:grpSpPr bwMode="auto">
            <a:xfrm>
              <a:off x="4608" y="700"/>
              <a:ext cx="306" cy="90"/>
              <a:chOff x="748" y="2251"/>
              <a:chExt cx="306" cy="90"/>
            </a:xfrm>
          </p:grpSpPr>
          <p:sp>
            <p:nvSpPr>
              <p:cNvPr id="410249" name="AutoShape 64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50" name="AutoShape 65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51" name="AutoShape 65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52" name="AutoShape 65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53" name="AutoShape 65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54" name="AutoShape 65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255" name="Group 655"/>
          <p:cNvGrpSpPr/>
          <p:nvPr/>
        </p:nvGrpSpPr>
        <p:grpSpPr bwMode="auto">
          <a:xfrm>
            <a:off x="7690330" y="4517782"/>
            <a:ext cx="287337" cy="465992"/>
            <a:chOff x="4608" y="700"/>
            <a:chExt cx="306" cy="553"/>
          </a:xfrm>
        </p:grpSpPr>
        <p:grpSp>
          <p:nvGrpSpPr>
            <p:cNvPr id="410256" name="Group 656"/>
            <p:cNvGrpSpPr/>
            <p:nvPr/>
          </p:nvGrpSpPr>
          <p:grpSpPr bwMode="auto">
            <a:xfrm>
              <a:off x="4694" y="784"/>
              <a:ext cx="134" cy="469"/>
              <a:chOff x="4740" y="784"/>
              <a:chExt cx="88" cy="692"/>
            </a:xfrm>
          </p:grpSpPr>
          <p:sp>
            <p:nvSpPr>
              <p:cNvPr id="410257" name="Line 657"/>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258" name="Group 658"/>
              <p:cNvGrpSpPr/>
              <p:nvPr/>
            </p:nvGrpSpPr>
            <p:grpSpPr bwMode="auto">
              <a:xfrm>
                <a:off x="4740" y="784"/>
                <a:ext cx="88" cy="692"/>
                <a:chOff x="4740" y="784"/>
                <a:chExt cx="88" cy="692"/>
              </a:xfrm>
            </p:grpSpPr>
            <p:sp>
              <p:nvSpPr>
                <p:cNvPr id="410259" name="Line 659"/>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0" name="Line 660"/>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1" name="Line 661"/>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2" name="Line 662"/>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3" name="Line 663"/>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4" name="Line 664"/>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5" name="Line 665"/>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6" name="Line 666"/>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7" name="Line 667"/>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8" name="Line 668"/>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69" name="Line 669"/>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70" name="Line 670"/>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71" name="Line 671"/>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72" name="Oval 672"/>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273" name="Group 673"/>
            <p:cNvGrpSpPr/>
            <p:nvPr/>
          </p:nvGrpSpPr>
          <p:grpSpPr bwMode="auto">
            <a:xfrm>
              <a:off x="4608" y="700"/>
              <a:ext cx="306" cy="90"/>
              <a:chOff x="748" y="2251"/>
              <a:chExt cx="306" cy="90"/>
            </a:xfrm>
          </p:grpSpPr>
          <p:sp>
            <p:nvSpPr>
              <p:cNvPr id="410274" name="AutoShape 67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75" name="AutoShape 67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76" name="AutoShape 67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77" name="AutoShape 67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78" name="AutoShape 67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279" name="AutoShape 67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280" name="Group 680"/>
          <p:cNvGrpSpPr/>
          <p:nvPr/>
        </p:nvGrpSpPr>
        <p:grpSpPr bwMode="auto">
          <a:xfrm>
            <a:off x="8338030" y="4850424"/>
            <a:ext cx="287337" cy="465992"/>
            <a:chOff x="4608" y="700"/>
            <a:chExt cx="306" cy="553"/>
          </a:xfrm>
        </p:grpSpPr>
        <p:grpSp>
          <p:nvGrpSpPr>
            <p:cNvPr id="410281" name="Group 681"/>
            <p:cNvGrpSpPr/>
            <p:nvPr/>
          </p:nvGrpSpPr>
          <p:grpSpPr bwMode="auto">
            <a:xfrm>
              <a:off x="4694" y="784"/>
              <a:ext cx="134" cy="469"/>
              <a:chOff x="4740" y="784"/>
              <a:chExt cx="88" cy="692"/>
            </a:xfrm>
          </p:grpSpPr>
          <p:sp>
            <p:nvSpPr>
              <p:cNvPr id="410282" name="Line 682"/>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283" name="Group 683"/>
              <p:cNvGrpSpPr/>
              <p:nvPr/>
            </p:nvGrpSpPr>
            <p:grpSpPr bwMode="auto">
              <a:xfrm>
                <a:off x="4740" y="784"/>
                <a:ext cx="88" cy="692"/>
                <a:chOff x="4740" y="784"/>
                <a:chExt cx="88" cy="692"/>
              </a:xfrm>
            </p:grpSpPr>
            <p:sp>
              <p:nvSpPr>
                <p:cNvPr id="410284" name="Line 684"/>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85" name="Line 685"/>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86" name="Line 686"/>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87" name="Line 687"/>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88" name="Line 688"/>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89" name="Line 689"/>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90" name="Line 690"/>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91" name="Line 691"/>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92" name="Line 692"/>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93" name="Line 693"/>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94" name="Line 694"/>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95" name="Line 695"/>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96" name="Line 696"/>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297" name="Oval 697"/>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298" name="Group 698"/>
            <p:cNvGrpSpPr/>
            <p:nvPr/>
          </p:nvGrpSpPr>
          <p:grpSpPr bwMode="auto">
            <a:xfrm>
              <a:off x="4608" y="700"/>
              <a:ext cx="306" cy="90"/>
              <a:chOff x="748" y="2251"/>
              <a:chExt cx="306" cy="90"/>
            </a:xfrm>
          </p:grpSpPr>
          <p:sp>
            <p:nvSpPr>
              <p:cNvPr id="410299" name="AutoShape 6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00" name="AutoShape 7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01" name="AutoShape 7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02" name="AutoShape 7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03" name="AutoShape 7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04" name="AutoShape 7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305" name="Group 705"/>
          <p:cNvGrpSpPr/>
          <p:nvPr/>
        </p:nvGrpSpPr>
        <p:grpSpPr bwMode="auto">
          <a:xfrm>
            <a:off x="7761767" y="5115659"/>
            <a:ext cx="287338" cy="465992"/>
            <a:chOff x="4608" y="700"/>
            <a:chExt cx="306" cy="553"/>
          </a:xfrm>
        </p:grpSpPr>
        <p:grpSp>
          <p:nvGrpSpPr>
            <p:cNvPr id="410306" name="Group 706"/>
            <p:cNvGrpSpPr/>
            <p:nvPr/>
          </p:nvGrpSpPr>
          <p:grpSpPr bwMode="auto">
            <a:xfrm>
              <a:off x="4694" y="784"/>
              <a:ext cx="134" cy="469"/>
              <a:chOff x="4740" y="784"/>
              <a:chExt cx="88" cy="692"/>
            </a:xfrm>
          </p:grpSpPr>
          <p:sp>
            <p:nvSpPr>
              <p:cNvPr id="410307" name="Line 707"/>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308" name="Group 708"/>
              <p:cNvGrpSpPr/>
              <p:nvPr/>
            </p:nvGrpSpPr>
            <p:grpSpPr bwMode="auto">
              <a:xfrm>
                <a:off x="4740" y="784"/>
                <a:ext cx="88" cy="692"/>
                <a:chOff x="4740" y="784"/>
                <a:chExt cx="88" cy="692"/>
              </a:xfrm>
            </p:grpSpPr>
            <p:sp>
              <p:nvSpPr>
                <p:cNvPr id="410309" name="Line 709"/>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0" name="Line 710"/>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1" name="Line 711"/>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2" name="Line 712"/>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3" name="Line 713"/>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4" name="Line 714"/>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5" name="Line 715"/>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6" name="Line 716"/>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7" name="Line 717"/>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8" name="Line 718"/>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19" name="Line 719"/>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20" name="Line 720"/>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21" name="Line 721"/>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22" name="Oval 722"/>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323" name="Group 723"/>
            <p:cNvGrpSpPr/>
            <p:nvPr/>
          </p:nvGrpSpPr>
          <p:grpSpPr bwMode="auto">
            <a:xfrm>
              <a:off x="4608" y="700"/>
              <a:ext cx="306" cy="90"/>
              <a:chOff x="748" y="2251"/>
              <a:chExt cx="306" cy="90"/>
            </a:xfrm>
          </p:grpSpPr>
          <p:sp>
            <p:nvSpPr>
              <p:cNvPr id="410324" name="AutoShape 72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25" name="AutoShape 72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26" name="AutoShape 72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27" name="AutoShape 72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28" name="AutoShape 72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29" name="AutoShape 72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10330" name="Line 730"/>
          <p:cNvSpPr>
            <a:spLocks noChangeShapeType="1"/>
          </p:cNvSpPr>
          <p:nvPr/>
        </p:nvSpPr>
        <p:spPr bwMode="auto">
          <a:xfrm flipH="1" flipV="1">
            <a:off x="8204680" y="4428392"/>
            <a:ext cx="277812" cy="82061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331" name="Line 731"/>
          <p:cNvSpPr>
            <a:spLocks noChangeShapeType="1"/>
          </p:cNvSpPr>
          <p:nvPr/>
        </p:nvSpPr>
        <p:spPr bwMode="auto">
          <a:xfrm>
            <a:off x="8306281" y="4384432"/>
            <a:ext cx="288925" cy="3736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332" name="Line 732"/>
          <p:cNvSpPr>
            <a:spLocks noChangeShapeType="1"/>
          </p:cNvSpPr>
          <p:nvPr/>
        </p:nvSpPr>
        <p:spPr bwMode="auto">
          <a:xfrm flipV="1">
            <a:off x="7834793" y="4359520"/>
            <a:ext cx="112713" cy="55684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333" name="Line 733"/>
          <p:cNvSpPr>
            <a:spLocks noChangeShapeType="1"/>
          </p:cNvSpPr>
          <p:nvPr/>
        </p:nvSpPr>
        <p:spPr bwMode="auto">
          <a:xfrm flipV="1">
            <a:off x="7906230" y="4407878"/>
            <a:ext cx="152400" cy="11063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nvGrpSpPr>
          <p:cNvPr id="410334" name="Group 734"/>
          <p:cNvGrpSpPr/>
          <p:nvPr/>
        </p:nvGrpSpPr>
        <p:grpSpPr bwMode="auto">
          <a:xfrm>
            <a:off x="7730017" y="3894993"/>
            <a:ext cx="865188" cy="531935"/>
            <a:chOff x="3197" y="2387"/>
            <a:chExt cx="545" cy="363"/>
          </a:xfrm>
        </p:grpSpPr>
        <p:sp>
          <p:nvSpPr>
            <p:cNvPr id="410335" name="AutoShape 735"/>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10336" name="Text Box 736"/>
            <p:cNvSpPr txBox="1">
              <a:spLocks noChangeArrowheads="1"/>
            </p:cNvSpPr>
            <p:nvPr/>
          </p:nvSpPr>
          <p:spPr bwMode="auto">
            <a:xfrm>
              <a:off x="3287" y="2529"/>
              <a:ext cx="37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grpSp>
      <p:sp>
        <p:nvSpPr>
          <p:cNvPr id="410337" name="Freeform 737"/>
          <p:cNvSpPr/>
          <p:nvPr/>
        </p:nvSpPr>
        <p:spPr bwMode="auto">
          <a:xfrm>
            <a:off x="7185506" y="2373923"/>
            <a:ext cx="1330325" cy="3264877"/>
          </a:xfrm>
          <a:custGeom>
            <a:avLst/>
            <a:gdLst>
              <a:gd name="T0" fmla="*/ 0 w 838"/>
              <a:gd name="T1" fmla="*/ 0 h 2228"/>
              <a:gd name="T2" fmla="*/ 495 w 838"/>
              <a:gd name="T3" fmla="*/ 316 h 2228"/>
              <a:gd name="T4" fmla="*/ 751 w 838"/>
              <a:gd name="T5" fmla="*/ 872 h 2228"/>
              <a:gd name="T6" fmla="*/ 759 w 838"/>
              <a:gd name="T7" fmla="*/ 1580 h 2228"/>
              <a:gd name="T8" fmla="*/ 279 w 838"/>
              <a:gd name="T9" fmla="*/ 2228 h 2228"/>
            </a:gdLst>
            <a:ahLst/>
            <a:cxnLst>
              <a:cxn ang="0">
                <a:pos x="T0" y="T1"/>
              </a:cxn>
              <a:cxn ang="0">
                <a:pos x="T2" y="T3"/>
              </a:cxn>
              <a:cxn ang="0">
                <a:pos x="T4" y="T5"/>
              </a:cxn>
              <a:cxn ang="0">
                <a:pos x="T6" y="T7"/>
              </a:cxn>
              <a:cxn ang="0">
                <a:pos x="T8" y="T9"/>
              </a:cxn>
            </a:cxnLst>
            <a:rect l="0" t="0" r="r" b="b"/>
            <a:pathLst>
              <a:path w="838" h="2228">
                <a:moveTo>
                  <a:pt x="0" y="0"/>
                </a:moveTo>
                <a:cubicBezTo>
                  <a:pt x="83" y="53"/>
                  <a:pt x="370" y="171"/>
                  <a:pt x="495" y="316"/>
                </a:cubicBezTo>
                <a:cubicBezTo>
                  <a:pt x="620" y="461"/>
                  <a:pt x="707" y="661"/>
                  <a:pt x="751" y="872"/>
                </a:cubicBezTo>
                <a:cubicBezTo>
                  <a:pt x="795" y="1083"/>
                  <a:pt x="838" y="1354"/>
                  <a:pt x="759" y="1580"/>
                </a:cubicBezTo>
                <a:cubicBezTo>
                  <a:pt x="680" y="1806"/>
                  <a:pt x="379" y="2093"/>
                  <a:pt x="279" y="222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338" name="Line 738"/>
          <p:cNvSpPr>
            <a:spLocks noChangeShapeType="1"/>
          </p:cNvSpPr>
          <p:nvPr/>
        </p:nvSpPr>
        <p:spPr bwMode="auto">
          <a:xfrm>
            <a:off x="4643438" y="263769"/>
            <a:ext cx="0" cy="662207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339" name="Text Box 739"/>
          <p:cNvSpPr txBox="1">
            <a:spLocks noChangeArrowheads="1"/>
          </p:cNvSpPr>
          <p:nvPr/>
        </p:nvSpPr>
        <p:spPr bwMode="auto">
          <a:xfrm>
            <a:off x="1991832" y="6293827"/>
            <a:ext cx="103314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(a) </a:t>
            </a:r>
            <a:r>
              <a:rPr kumimoji="1" lang="zh-CN" altLang="en-US" sz="1475" b="1">
                <a:solidFill>
                  <a:srgbClr val="000099"/>
                </a:solidFill>
                <a:latin typeface="+mn-lt"/>
                <a:ea typeface="+mn-ea"/>
              </a:rPr>
              <a:t>切换前</a:t>
            </a:r>
            <a:endParaRPr kumimoji="1" lang="zh-CN" altLang="en-US" sz="1475" b="1">
              <a:solidFill>
                <a:srgbClr val="000099"/>
              </a:solidFill>
              <a:latin typeface="+mn-lt"/>
              <a:ea typeface="+mn-ea"/>
            </a:endParaRPr>
          </a:p>
        </p:txBody>
      </p:sp>
      <p:sp>
        <p:nvSpPr>
          <p:cNvPr id="410340" name="Freeform 740"/>
          <p:cNvSpPr/>
          <p:nvPr/>
        </p:nvSpPr>
        <p:spPr bwMode="auto">
          <a:xfrm>
            <a:off x="1207607" y="2373923"/>
            <a:ext cx="2117725" cy="3868615"/>
          </a:xfrm>
          <a:custGeom>
            <a:avLst/>
            <a:gdLst>
              <a:gd name="T0" fmla="*/ 876 w 1334"/>
              <a:gd name="T1" fmla="*/ 0 h 2640"/>
              <a:gd name="T2" fmla="*/ 1308 w 1334"/>
              <a:gd name="T3" fmla="*/ 384 h 2640"/>
              <a:gd name="T4" fmla="*/ 723 w 1334"/>
              <a:gd name="T5" fmla="*/ 1134 h 2640"/>
              <a:gd name="T6" fmla="*/ 621 w 1334"/>
              <a:gd name="T7" fmla="*/ 1611 h 2640"/>
              <a:gd name="T8" fmla="*/ 504 w 1334"/>
              <a:gd name="T9" fmla="*/ 2187 h 2640"/>
              <a:gd name="T10" fmla="*/ 339 w 1334"/>
              <a:gd name="T11" fmla="*/ 2424 h 2640"/>
              <a:gd name="T12" fmla="*/ 0 w 1334"/>
              <a:gd name="T13" fmla="*/ 2640 h 2640"/>
            </a:gdLst>
            <a:ahLst/>
            <a:cxnLst>
              <a:cxn ang="0">
                <a:pos x="T0" y="T1"/>
              </a:cxn>
              <a:cxn ang="0">
                <a:pos x="T2" y="T3"/>
              </a:cxn>
              <a:cxn ang="0">
                <a:pos x="T4" y="T5"/>
              </a:cxn>
              <a:cxn ang="0">
                <a:pos x="T6" y="T7"/>
              </a:cxn>
              <a:cxn ang="0">
                <a:pos x="T8" y="T9"/>
              </a:cxn>
              <a:cxn ang="0">
                <a:pos x="T10" y="T11"/>
              </a:cxn>
              <a:cxn ang="0">
                <a:pos x="T12" y="T13"/>
              </a:cxn>
            </a:cxnLst>
            <a:rect l="0" t="0" r="r" b="b"/>
            <a:pathLst>
              <a:path w="1334" h="2640">
                <a:moveTo>
                  <a:pt x="876" y="0"/>
                </a:moveTo>
                <a:cubicBezTo>
                  <a:pt x="948" y="65"/>
                  <a:pt x="1334" y="195"/>
                  <a:pt x="1308" y="384"/>
                </a:cubicBezTo>
                <a:cubicBezTo>
                  <a:pt x="1282" y="573"/>
                  <a:pt x="838" y="930"/>
                  <a:pt x="723" y="1134"/>
                </a:cubicBezTo>
                <a:cubicBezTo>
                  <a:pt x="608" y="1338"/>
                  <a:pt x="657" y="1436"/>
                  <a:pt x="621" y="1611"/>
                </a:cubicBezTo>
                <a:cubicBezTo>
                  <a:pt x="585" y="1786"/>
                  <a:pt x="551" y="2052"/>
                  <a:pt x="504" y="2187"/>
                </a:cubicBezTo>
                <a:cubicBezTo>
                  <a:pt x="457" y="2322"/>
                  <a:pt x="423" y="2349"/>
                  <a:pt x="339" y="2424"/>
                </a:cubicBezTo>
                <a:cubicBezTo>
                  <a:pt x="255" y="2499"/>
                  <a:pt x="71" y="2595"/>
                  <a:pt x="0" y="2640"/>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341" name="Freeform 741"/>
          <p:cNvSpPr/>
          <p:nvPr/>
        </p:nvSpPr>
        <p:spPr bwMode="auto">
          <a:xfrm>
            <a:off x="4777267" y="4692162"/>
            <a:ext cx="2520950" cy="1793631"/>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342" name="AutoShape 742"/>
          <p:cNvSpPr>
            <a:spLocks noChangeArrowheads="1"/>
          </p:cNvSpPr>
          <p:nvPr/>
        </p:nvSpPr>
        <p:spPr bwMode="auto">
          <a:xfrm>
            <a:off x="4902681" y="5096608"/>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43" name="AutoShape 743"/>
          <p:cNvSpPr>
            <a:spLocks noChangeArrowheads="1"/>
          </p:cNvSpPr>
          <p:nvPr/>
        </p:nvSpPr>
        <p:spPr bwMode="auto">
          <a:xfrm>
            <a:off x="5442431" y="4803531"/>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44" name="AutoShape 744"/>
          <p:cNvSpPr>
            <a:spLocks noChangeArrowheads="1"/>
          </p:cNvSpPr>
          <p:nvPr/>
        </p:nvSpPr>
        <p:spPr bwMode="auto">
          <a:xfrm>
            <a:off x="5448781" y="5380892"/>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45" name="AutoShape 745"/>
          <p:cNvSpPr>
            <a:spLocks noChangeArrowheads="1"/>
          </p:cNvSpPr>
          <p:nvPr/>
        </p:nvSpPr>
        <p:spPr bwMode="auto">
          <a:xfrm>
            <a:off x="5982181" y="5081954"/>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46" name="AutoShape 746"/>
          <p:cNvSpPr>
            <a:spLocks noChangeArrowheads="1"/>
          </p:cNvSpPr>
          <p:nvPr/>
        </p:nvSpPr>
        <p:spPr bwMode="auto">
          <a:xfrm>
            <a:off x="4910618" y="5673969"/>
            <a:ext cx="720725" cy="575897"/>
          </a:xfrm>
          <a:prstGeom prst="hexagon">
            <a:avLst>
              <a:gd name="adj" fmla="val 28880"/>
              <a:gd name="vf" fmla="val 115470"/>
            </a:avLst>
          </a:prstGeom>
          <a:solidFill>
            <a:schemeClr val="bg1"/>
          </a:solidFill>
          <a:ln w="952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nvGrpSpPr>
          <p:cNvPr id="410347" name="Group 747"/>
          <p:cNvGrpSpPr/>
          <p:nvPr/>
        </p:nvGrpSpPr>
        <p:grpSpPr bwMode="auto">
          <a:xfrm>
            <a:off x="5672617" y="4583724"/>
            <a:ext cx="287338" cy="465992"/>
            <a:chOff x="4608" y="700"/>
            <a:chExt cx="306" cy="553"/>
          </a:xfrm>
        </p:grpSpPr>
        <p:grpSp>
          <p:nvGrpSpPr>
            <p:cNvPr id="410348" name="Group 748"/>
            <p:cNvGrpSpPr/>
            <p:nvPr/>
          </p:nvGrpSpPr>
          <p:grpSpPr bwMode="auto">
            <a:xfrm>
              <a:off x="4694" y="784"/>
              <a:ext cx="134" cy="469"/>
              <a:chOff x="4740" y="784"/>
              <a:chExt cx="88" cy="692"/>
            </a:xfrm>
          </p:grpSpPr>
          <p:sp>
            <p:nvSpPr>
              <p:cNvPr id="410349" name="Line 749"/>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350" name="Group 750"/>
              <p:cNvGrpSpPr/>
              <p:nvPr/>
            </p:nvGrpSpPr>
            <p:grpSpPr bwMode="auto">
              <a:xfrm>
                <a:off x="4740" y="784"/>
                <a:ext cx="88" cy="692"/>
                <a:chOff x="4740" y="784"/>
                <a:chExt cx="88" cy="692"/>
              </a:xfrm>
            </p:grpSpPr>
            <p:sp>
              <p:nvSpPr>
                <p:cNvPr id="410351" name="Line 751"/>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52" name="Line 752"/>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53" name="Line 753"/>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54" name="Line 754"/>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55" name="Line 755"/>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56" name="Line 756"/>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57" name="Line 757"/>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58" name="Line 758"/>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59" name="Line 759"/>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60" name="Line 760"/>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61" name="Line 761"/>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62" name="Line 762"/>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63" name="Line 763"/>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64" name="Oval 764"/>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365" name="Group 765"/>
            <p:cNvGrpSpPr/>
            <p:nvPr/>
          </p:nvGrpSpPr>
          <p:grpSpPr bwMode="auto">
            <a:xfrm>
              <a:off x="4608" y="700"/>
              <a:ext cx="306" cy="90"/>
              <a:chOff x="748" y="2251"/>
              <a:chExt cx="306" cy="90"/>
            </a:xfrm>
          </p:grpSpPr>
          <p:sp>
            <p:nvSpPr>
              <p:cNvPr id="410366" name="AutoShape 7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67" name="AutoShape 7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68" name="AutoShape 7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69" name="AutoShape 7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70" name="AutoShape 7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71" name="AutoShape 7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372" name="Group 772"/>
          <p:cNvGrpSpPr/>
          <p:nvPr/>
        </p:nvGrpSpPr>
        <p:grpSpPr bwMode="auto">
          <a:xfrm>
            <a:off x="5096356" y="4916367"/>
            <a:ext cx="287337" cy="465992"/>
            <a:chOff x="4608" y="700"/>
            <a:chExt cx="306" cy="553"/>
          </a:xfrm>
        </p:grpSpPr>
        <p:grpSp>
          <p:nvGrpSpPr>
            <p:cNvPr id="410373" name="Group 773"/>
            <p:cNvGrpSpPr/>
            <p:nvPr/>
          </p:nvGrpSpPr>
          <p:grpSpPr bwMode="auto">
            <a:xfrm>
              <a:off x="4694" y="784"/>
              <a:ext cx="134" cy="469"/>
              <a:chOff x="4740" y="784"/>
              <a:chExt cx="88" cy="692"/>
            </a:xfrm>
          </p:grpSpPr>
          <p:sp>
            <p:nvSpPr>
              <p:cNvPr id="410374" name="Line 774"/>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375" name="Group 775"/>
              <p:cNvGrpSpPr/>
              <p:nvPr/>
            </p:nvGrpSpPr>
            <p:grpSpPr bwMode="auto">
              <a:xfrm>
                <a:off x="4740" y="784"/>
                <a:ext cx="88" cy="692"/>
                <a:chOff x="4740" y="784"/>
                <a:chExt cx="88" cy="692"/>
              </a:xfrm>
            </p:grpSpPr>
            <p:sp>
              <p:nvSpPr>
                <p:cNvPr id="410376" name="Line 776"/>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77" name="Line 777"/>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78" name="Line 778"/>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79" name="Line 779"/>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0" name="Line 780"/>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1" name="Line 781"/>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2" name="Line 782"/>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3" name="Line 783"/>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4" name="Line 784"/>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5" name="Line 785"/>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6" name="Line 786"/>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7" name="Line 787"/>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8" name="Line 788"/>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389" name="Oval 789"/>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390" name="Group 790"/>
            <p:cNvGrpSpPr/>
            <p:nvPr/>
          </p:nvGrpSpPr>
          <p:grpSpPr bwMode="auto">
            <a:xfrm>
              <a:off x="4608" y="700"/>
              <a:ext cx="306" cy="90"/>
              <a:chOff x="748" y="2251"/>
              <a:chExt cx="306" cy="90"/>
            </a:xfrm>
          </p:grpSpPr>
          <p:sp>
            <p:nvSpPr>
              <p:cNvPr id="410391" name="AutoShape 79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92" name="AutoShape 79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93" name="AutoShape 79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94" name="AutoShape 79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95" name="AutoShape 79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396" name="AutoShape 79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397" name="Group 797"/>
          <p:cNvGrpSpPr/>
          <p:nvPr/>
        </p:nvGrpSpPr>
        <p:grpSpPr bwMode="auto">
          <a:xfrm>
            <a:off x="5744056" y="5249009"/>
            <a:ext cx="287337" cy="465992"/>
            <a:chOff x="4608" y="700"/>
            <a:chExt cx="306" cy="553"/>
          </a:xfrm>
        </p:grpSpPr>
        <p:grpSp>
          <p:nvGrpSpPr>
            <p:cNvPr id="410398" name="Group 798"/>
            <p:cNvGrpSpPr/>
            <p:nvPr/>
          </p:nvGrpSpPr>
          <p:grpSpPr bwMode="auto">
            <a:xfrm>
              <a:off x="4694" y="784"/>
              <a:ext cx="134" cy="469"/>
              <a:chOff x="4740" y="784"/>
              <a:chExt cx="88" cy="692"/>
            </a:xfrm>
          </p:grpSpPr>
          <p:sp>
            <p:nvSpPr>
              <p:cNvPr id="410399" name="Line 799"/>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400" name="Group 800"/>
              <p:cNvGrpSpPr/>
              <p:nvPr/>
            </p:nvGrpSpPr>
            <p:grpSpPr bwMode="auto">
              <a:xfrm>
                <a:off x="4740" y="784"/>
                <a:ext cx="88" cy="692"/>
                <a:chOff x="4740" y="784"/>
                <a:chExt cx="88" cy="692"/>
              </a:xfrm>
            </p:grpSpPr>
            <p:sp>
              <p:nvSpPr>
                <p:cNvPr id="410401" name="Line 801"/>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02" name="Line 802"/>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03" name="Line 803"/>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04" name="Line 804"/>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05" name="Line 805"/>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06" name="Line 806"/>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07" name="Line 807"/>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08" name="Line 808"/>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09" name="Line 809"/>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10" name="Line 810"/>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11" name="Line 811"/>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12" name="Line 812"/>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13" name="Line 813"/>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14" name="Oval 814"/>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415" name="Group 815"/>
            <p:cNvGrpSpPr/>
            <p:nvPr/>
          </p:nvGrpSpPr>
          <p:grpSpPr bwMode="auto">
            <a:xfrm>
              <a:off x="4608" y="700"/>
              <a:ext cx="306" cy="90"/>
              <a:chOff x="748" y="2251"/>
              <a:chExt cx="306" cy="90"/>
            </a:xfrm>
          </p:grpSpPr>
          <p:sp>
            <p:nvSpPr>
              <p:cNvPr id="410416" name="AutoShape 81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17" name="AutoShape 81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18" name="AutoShape 81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19" name="AutoShape 81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20" name="AutoShape 82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21" name="AutoShape 82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422" name="Group 822"/>
          <p:cNvGrpSpPr/>
          <p:nvPr/>
        </p:nvGrpSpPr>
        <p:grpSpPr bwMode="auto">
          <a:xfrm>
            <a:off x="6320317" y="4848959"/>
            <a:ext cx="287338" cy="465992"/>
            <a:chOff x="4608" y="700"/>
            <a:chExt cx="306" cy="553"/>
          </a:xfrm>
        </p:grpSpPr>
        <p:grpSp>
          <p:nvGrpSpPr>
            <p:cNvPr id="410423" name="Group 823"/>
            <p:cNvGrpSpPr/>
            <p:nvPr/>
          </p:nvGrpSpPr>
          <p:grpSpPr bwMode="auto">
            <a:xfrm>
              <a:off x="4694" y="784"/>
              <a:ext cx="134" cy="469"/>
              <a:chOff x="4740" y="784"/>
              <a:chExt cx="88" cy="692"/>
            </a:xfrm>
          </p:grpSpPr>
          <p:sp>
            <p:nvSpPr>
              <p:cNvPr id="410424" name="Line 824"/>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425" name="Group 825"/>
              <p:cNvGrpSpPr/>
              <p:nvPr/>
            </p:nvGrpSpPr>
            <p:grpSpPr bwMode="auto">
              <a:xfrm>
                <a:off x="4740" y="784"/>
                <a:ext cx="88" cy="692"/>
                <a:chOff x="4740" y="784"/>
                <a:chExt cx="88" cy="692"/>
              </a:xfrm>
            </p:grpSpPr>
            <p:sp>
              <p:nvSpPr>
                <p:cNvPr id="410426" name="Line 826"/>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27" name="Line 827"/>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28" name="Line 828"/>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29" name="Line 829"/>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0" name="Line 830"/>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1" name="Line 831"/>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2" name="Line 832"/>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3" name="Line 833"/>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4" name="Line 834"/>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5" name="Line 835"/>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6" name="Line 836"/>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7" name="Line 837"/>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8" name="Line 838"/>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39" name="Oval 839"/>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440" name="Group 840"/>
            <p:cNvGrpSpPr/>
            <p:nvPr/>
          </p:nvGrpSpPr>
          <p:grpSpPr bwMode="auto">
            <a:xfrm>
              <a:off x="4608" y="700"/>
              <a:ext cx="306" cy="90"/>
              <a:chOff x="748" y="2251"/>
              <a:chExt cx="306" cy="90"/>
            </a:xfrm>
          </p:grpSpPr>
          <p:sp>
            <p:nvSpPr>
              <p:cNvPr id="410441" name="AutoShape 84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42" name="AutoShape 84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43" name="AutoShape 84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44" name="AutoShape 84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45" name="AutoShape 84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46" name="AutoShape 84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grpSp>
        <p:nvGrpSpPr>
          <p:cNvPr id="410447" name="Group 847"/>
          <p:cNvGrpSpPr/>
          <p:nvPr/>
        </p:nvGrpSpPr>
        <p:grpSpPr bwMode="auto">
          <a:xfrm>
            <a:off x="5167792" y="5514244"/>
            <a:ext cx="287338" cy="465992"/>
            <a:chOff x="4608" y="700"/>
            <a:chExt cx="306" cy="553"/>
          </a:xfrm>
        </p:grpSpPr>
        <p:grpSp>
          <p:nvGrpSpPr>
            <p:cNvPr id="410448" name="Group 848"/>
            <p:cNvGrpSpPr/>
            <p:nvPr/>
          </p:nvGrpSpPr>
          <p:grpSpPr bwMode="auto">
            <a:xfrm>
              <a:off x="4694" y="784"/>
              <a:ext cx="134" cy="469"/>
              <a:chOff x="4740" y="784"/>
              <a:chExt cx="88" cy="692"/>
            </a:xfrm>
          </p:grpSpPr>
          <p:sp>
            <p:nvSpPr>
              <p:cNvPr id="410449" name="Line 849"/>
              <p:cNvSpPr>
                <a:spLocks noChangeShapeType="1"/>
              </p:cNvSpPr>
              <p:nvPr/>
            </p:nvSpPr>
            <p:spPr bwMode="auto">
              <a:xfrm>
                <a:off x="4771" y="1032"/>
                <a:ext cx="29"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nvGrpSpPr>
              <p:cNvPr id="410450" name="Group 850"/>
              <p:cNvGrpSpPr/>
              <p:nvPr/>
            </p:nvGrpSpPr>
            <p:grpSpPr bwMode="auto">
              <a:xfrm>
                <a:off x="4740" y="784"/>
                <a:ext cx="88" cy="692"/>
                <a:chOff x="4740" y="784"/>
                <a:chExt cx="88" cy="692"/>
              </a:xfrm>
            </p:grpSpPr>
            <p:sp>
              <p:nvSpPr>
                <p:cNvPr id="410451" name="Line 851"/>
                <p:cNvSpPr>
                  <a:spLocks noChangeShapeType="1"/>
                </p:cNvSpPr>
                <p:nvPr/>
              </p:nvSpPr>
              <p:spPr bwMode="auto">
                <a:xfrm flipV="1">
                  <a:off x="4785" y="793"/>
                  <a:ext cx="1" cy="13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52" name="Line 852"/>
                <p:cNvSpPr>
                  <a:spLocks noChangeShapeType="1"/>
                </p:cNvSpPr>
                <p:nvPr/>
              </p:nvSpPr>
              <p:spPr bwMode="auto">
                <a:xfrm flipV="1">
                  <a:off x="4740"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53" name="Line 853"/>
                <p:cNvSpPr>
                  <a:spLocks noChangeShapeType="1"/>
                </p:cNvSpPr>
                <p:nvPr/>
              </p:nvSpPr>
              <p:spPr bwMode="auto">
                <a:xfrm>
                  <a:off x="4793" y="929"/>
                  <a:ext cx="35" cy="54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54" name="Line 854"/>
                <p:cNvSpPr>
                  <a:spLocks noChangeShapeType="1"/>
                </p:cNvSpPr>
                <p:nvPr/>
              </p:nvSpPr>
              <p:spPr bwMode="auto">
                <a:xfrm>
                  <a:off x="4743" y="1461"/>
                  <a:ext cx="84"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55" name="Line 855"/>
                <p:cNvSpPr>
                  <a:spLocks noChangeShapeType="1"/>
                </p:cNvSpPr>
                <p:nvPr/>
              </p:nvSpPr>
              <p:spPr bwMode="auto">
                <a:xfrm>
                  <a:off x="4753" y="1312"/>
                  <a:ext cx="6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56" name="Line 856"/>
                <p:cNvSpPr>
                  <a:spLocks noChangeShapeType="1"/>
                </p:cNvSpPr>
                <p:nvPr/>
              </p:nvSpPr>
              <p:spPr bwMode="auto">
                <a:xfrm>
                  <a:off x="4752" y="1314"/>
                  <a:ext cx="73" cy="15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57" name="Line 857"/>
                <p:cNvSpPr>
                  <a:spLocks noChangeShapeType="1"/>
                </p:cNvSpPr>
                <p:nvPr/>
              </p:nvSpPr>
              <p:spPr bwMode="auto">
                <a:xfrm flipH="1">
                  <a:off x="4745" y="1313"/>
                  <a:ext cx="73" cy="149"/>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58" name="Line 858"/>
                <p:cNvSpPr>
                  <a:spLocks noChangeShapeType="1"/>
                </p:cNvSpPr>
                <p:nvPr/>
              </p:nvSpPr>
              <p:spPr bwMode="auto">
                <a:xfrm>
                  <a:off x="4762" y="1167"/>
                  <a:ext cx="4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59" name="Line 859"/>
                <p:cNvSpPr>
                  <a:spLocks noChangeShapeType="1"/>
                </p:cNvSpPr>
                <p:nvPr/>
              </p:nvSpPr>
              <p:spPr bwMode="auto">
                <a:xfrm>
                  <a:off x="4761" y="1166"/>
                  <a:ext cx="54" cy="147"/>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60" name="Line 860"/>
                <p:cNvSpPr>
                  <a:spLocks noChangeShapeType="1"/>
                </p:cNvSpPr>
                <p:nvPr/>
              </p:nvSpPr>
              <p:spPr bwMode="auto">
                <a:xfrm flipV="1">
                  <a:off x="4750" y="1166"/>
                  <a:ext cx="57" cy="145"/>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61" name="Line 861"/>
                <p:cNvSpPr>
                  <a:spLocks noChangeShapeType="1"/>
                </p:cNvSpPr>
                <p:nvPr/>
              </p:nvSpPr>
              <p:spPr bwMode="auto">
                <a:xfrm>
                  <a:off x="4768" y="1032"/>
                  <a:ext cx="41" cy="13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62" name="Line 862"/>
                <p:cNvSpPr>
                  <a:spLocks noChangeShapeType="1"/>
                </p:cNvSpPr>
                <p:nvPr/>
              </p:nvSpPr>
              <p:spPr bwMode="auto">
                <a:xfrm flipV="1">
                  <a:off x="4759" y="1031"/>
                  <a:ext cx="39" cy="138"/>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63" name="Line 863"/>
                <p:cNvSpPr>
                  <a:spLocks noChangeShapeType="1"/>
                </p:cNvSpPr>
                <p:nvPr/>
              </p:nvSpPr>
              <p:spPr bwMode="auto">
                <a:xfrm flipV="1">
                  <a:off x="4766" y="930"/>
                  <a:ext cx="27" cy="106"/>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64" name="Oval 864"/>
                <p:cNvSpPr>
                  <a:spLocks noChangeArrowheads="1"/>
                </p:cNvSpPr>
                <p:nvPr/>
              </p:nvSpPr>
              <p:spPr bwMode="auto">
                <a:xfrm>
                  <a:off x="4774" y="784"/>
                  <a:ext cx="22" cy="16"/>
                </a:xfrm>
                <a:prstGeom prst="ellipse">
                  <a:avLst/>
                </a:prstGeom>
                <a:solidFill>
                  <a:srgbClr val="C0C0C0"/>
                </a:solidFill>
                <a:ln w="9525">
                  <a:solidFill>
                    <a:schemeClr val="tx1"/>
                  </a:solidFill>
                  <a:round/>
                </a:ln>
              </p:spPr>
              <p:txBody>
                <a:bodyPr/>
                <a:lstStyle/>
                <a:p>
                  <a:endParaRPr lang="zh-CN" altLang="en-US" sz="2585" b="1">
                    <a:solidFill>
                      <a:srgbClr val="000099"/>
                    </a:solidFill>
                    <a:latin typeface="+mn-lt"/>
                    <a:ea typeface="+mn-ea"/>
                  </a:endParaRPr>
                </a:p>
              </p:txBody>
            </p:sp>
          </p:grpSp>
        </p:grpSp>
        <p:grpSp>
          <p:nvGrpSpPr>
            <p:cNvPr id="410465" name="Group 865"/>
            <p:cNvGrpSpPr/>
            <p:nvPr/>
          </p:nvGrpSpPr>
          <p:grpSpPr bwMode="auto">
            <a:xfrm>
              <a:off x="4608" y="700"/>
              <a:ext cx="306" cy="90"/>
              <a:chOff x="748" y="2251"/>
              <a:chExt cx="306" cy="90"/>
            </a:xfrm>
          </p:grpSpPr>
          <p:sp>
            <p:nvSpPr>
              <p:cNvPr id="410466" name="AutoShape 8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67" name="AutoShape 8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68" name="AutoShape 8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69" name="AutoShape 8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70" name="AutoShape 8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sp>
            <p:nvSpPr>
              <p:cNvPr id="410471" name="AutoShape 8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mn-ea"/>
                </a:endParaRPr>
              </a:p>
            </p:txBody>
          </p:sp>
        </p:grpSp>
      </p:grpSp>
      <p:sp>
        <p:nvSpPr>
          <p:cNvPr id="410472" name="Line 872"/>
          <p:cNvSpPr>
            <a:spLocks noChangeShapeType="1"/>
          </p:cNvSpPr>
          <p:nvPr/>
        </p:nvSpPr>
        <p:spPr bwMode="auto">
          <a:xfrm flipV="1">
            <a:off x="6506055" y="4824046"/>
            <a:ext cx="0" cy="4645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473" name="Line 873"/>
          <p:cNvSpPr>
            <a:spLocks noChangeShapeType="1"/>
          </p:cNvSpPr>
          <p:nvPr/>
        </p:nvSpPr>
        <p:spPr bwMode="auto">
          <a:xfrm flipV="1">
            <a:off x="5888517" y="4824047"/>
            <a:ext cx="546100" cy="82354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474" name="Line 874"/>
          <p:cNvSpPr>
            <a:spLocks noChangeShapeType="1"/>
          </p:cNvSpPr>
          <p:nvPr/>
        </p:nvSpPr>
        <p:spPr bwMode="auto">
          <a:xfrm flipV="1">
            <a:off x="5817080" y="4690697"/>
            <a:ext cx="401637" cy="2916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475" name="Line 875"/>
          <p:cNvSpPr>
            <a:spLocks noChangeShapeType="1"/>
          </p:cNvSpPr>
          <p:nvPr/>
        </p:nvSpPr>
        <p:spPr bwMode="auto">
          <a:xfrm flipV="1">
            <a:off x="5282093" y="4756638"/>
            <a:ext cx="1079500" cy="59787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410476" name="Line 876"/>
          <p:cNvSpPr>
            <a:spLocks noChangeShapeType="1"/>
          </p:cNvSpPr>
          <p:nvPr/>
        </p:nvSpPr>
        <p:spPr bwMode="auto">
          <a:xfrm flipV="1">
            <a:off x="5312255" y="4756638"/>
            <a:ext cx="1049337" cy="1156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grpSp>
        <p:nvGrpSpPr>
          <p:cNvPr id="410477" name="Group 877"/>
          <p:cNvGrpSpPr/>
          <p:nvPr/>
        </p:nvGrpSpPr>
        <p:grpSpPr bwMode="auto">
          <a:xfrm>
            <a:off x="6074256" y="4359520"/>
            <a:ext cx="865187" cy="531934"/>
            <a:chOff x="3197" y="2387"/>
            <a:chExt cx="545" cy="363"/>
          </a:xfrm>
        </p:grpSpPr>
        <p:sp>
          <p:nvSpPr>
            <p:cNvPr id="410478" name="AutoShape 878"/>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75" b="1">
                <a:solidFill>
                  <a:srgbClr val="000099"/>
                </a:solidFill>
                <a:latin typeface="+mn-lt"/>
                <a:ea typeface="+mn-ea"/>
              </a:endParaRPr>
            </a:p>
          </p:txBody>
        </p:sp>
        <p:sp>
          <p:nvSpPr>
            <p:cNvPr id="410479" name="Text Box 879"/>
            <p:cNvSpPr txBox="1">
              <a:spLocks noChangeArrowheads="1"/>
            </p:cNvSpPr>
            <p:nvPr/>
          </p:nvSpPr>
          <p:spPr bwMode="auto">
            <a:xfrm>
              <a:off x="3287" y="2529"/>
              <a:ext cx="37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MSC</a:t>
              </a:r>
              <a:endParaRPr kumimoji="1" lang="en-US" altLang="zh-CN" sz="1475" b="1">
                <a:solidFill>
                  <a:srgbClr val="000099"/>
                </a:solidFill>
                <a:latin typeface="+mn-lt"/>
                <a:ea typeface="+mn-ea"/>
              </a:endParaRPr>
            </a:p>
          </p:txBody>
        </p:sp>
      </p:grpSp>
      <p:sp>
        <p:nvSpPr>
          <p:cNvPr id="410480" name="Text Box 880"/>
          <p:cNvSpPr txBox="1">
            <a:spLocks noChangeArrowheads="1"/>
          </p:cNvSpPr>
          <p:nvPr/>
        </p:nvSpPr>
        <p:spPr bwMode="auto">
          <a:xfrm>
            <a:off x="6577492" y="6292362"/>
            <a:ext cx="104330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75" b="1">
                <a:solidFill>
                  <a:srgbClr val="000099"/>
                </a:solidFill>
                <a:latin typeface="+mn-lt"/>
                <a:ea typeface="+mn-ea"/>
              </a:rPr>
              <a:t>(b) </a:t>
            </a:r>
            <a:r>
              <a:rPr kumimoji="1" lang="zh-CN" altLang="en-US" sz="1475" b="1">
                <a:solidFill>
                  <a:srgbClr val="000099"/>
                </a:solidFill>
                <a:latin typeface="+mn-lt"/>
                <a:ea typeface="+mn-ea"/>
              </a:rPr>
              <a:t>切换后</a:t>
            </a:r>
            <a:endParaRPr kumimoji="1" lang="zh-CN" altLang="en-US" sz="1475" b="1">
              <a:solidFill>
                <a:srgbClr val="000099"/>
              </a:solidFill>
              <a:latin typeface="+mn-lt"/>
              <a:ea typeface="+mn-ea"/>
            </a:endParaRPr>
          </a:p>
        </p:txBody>
      </p:sp>
      <p:grpSp>
        <p:nvGrpSpPr>
          <p:cNvPr id="410481" name="Group 881"/>
          <p:cNvGrpSpPr/>
          <p:nvPr/>
        </p:nvGrpSpPr>
        <p:grpSpPr bwMode="auto">
          <a:xfrm>
            <a:off x="7226781" y="5556739"/>
            <a:ext cx="503237" cy="238858"/>
            <a:chOff x="3561" y="3339"/>
            <a:chExt cx="317" cy="163"/>
          </a:xfrm>
        </p:grpSpPr>
        <p:sp>
          <p:nvSpPr>
            <p:cNvPr id="410482" name="AutoShape 882"/>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585" b="1">
                <a:solidFill>
                  <a:srgbClr val="000099"/>
                </a:solidFill>
                <a:latin typeface="+mn-lt"/>
                <a:ea typeface="+mn-ea"/>
              </a:endParaRPr>
            </a:p>
          </p:txBody>
        </p:sp>
        <p:grpSp>
          <p:nvGrpSpPr>
            <p:cNvPr id="410483" name="Group 883"/>
            <p:cNvGrpSpPr/>
            <p:nvPr/>
          </p:nvGrpSpPr>
          <p:grpSpPr bwMode="auto">
            <a:xfrm flipH="1">
              <a:off x="3676" y="3344"/>
              <a:ext cx="45" cy="34"/>
              <a:chOff x="3037" y="3208"/>
              <a:chExt cx="45" cy="34"/>
            </a:xfrm>
          </p:grpSpPr>
          <p:sp>
            <p:nvSpPr>
              <p:cNvPr id="410484" name="Freeform 884"/>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485" name="Freeform 885"/>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10486" name="Group 886"/>
            <p:cNvGrpSpPr/>
            <p:nvPr/>
          </p:nvGrpSpPr>
          <p:grpSpPr bwMode="auto">
            <a:xfrm flipH="1">
              <a:off x="3614" y="3351"/>
              <a:ext cx="168" cy="55"/>
              <a:chOff x="2976" y="3215"/>
              <a:chExt cx="168" cy="55"/>
            </a:xfrm>
          </p:grpSpPr>
          <p:sp>
            <p:nvSpPr>
              <p:cNvPr id="410487" name="Freeform 887"/>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10488" name="Group 888"/>
              <p:cNvGrpSpPr/>
              <p:nvPr/>
            </p:nvGrpSpPr>
            <p:grpSpPr bwMode="auto">
              <a:xfrm>
                <a:off x="2976" y="3215"/>
                <a:ext cx="132" cy="55"/>
                <a:chOff x="2976" y="3215"/>
                <a:chExt cx="132" cy="55"/>
              </a:xfrm>
            </p:grpSpPr>
            <p:grpSp>
              <p:nvGrpSpPr>
                <p:cNvPr id="410489" name="Group 889"/>
                <p:cNvGrpSpPr/>
                <p:nvPr/>
              </p:nvGrpSpPr>
              <p:grpSpPr bwMode="auto">
                <a:xfrm>
                  <a:off x="3014" y="3215"/>
                  <a:ext cx="94" cy="55"/>
                  <a:chOff x="3014" y="3215"/>
                  <a:chExt cx="94" cy="55"/>
                </a:xfrm>
              </p:grpSpPr>
              <p:grpSp>
                <p:nvGrpSpPr>
                  <p:cNvPr id="410490" name="Group 890"/>
                  <p:cNvGrpSpPr/>
                  <p:nvPr/>
                </p:nvGrpSpPr>
                <p:grpSpPr bwMode="auto">
                  <a:xfrm>
                    <a:off x="3054" y="3218"/>
                    <a:ext cx="54" cy="52"/>
                    <a:chOff x="3054" y="3218"/>
                    <a:chExt cx="54" cy="52"/>
                  </a:xfrm>
                </p:grpSpPr>
                <p:grpSp>
                  <p:nvGrpSpPr>
                    <p:cNvPr id="410491" name="Group 891"/>
                    <p:cNvGrpSpPr/>
                    <p:nvPr/>
                  </p:nvGrpSpPr>
                  <p:grpSpPr bwMode="auto">
                    <a:xfrm>
                      <a:off x="3090" y="3228"/>
                      <a:ext cx="9" cy="3"/>
                      <a:chOff x="3090" y="3228"/>
                      <a:chExt cx="9" cy="3"/>
                    </a:xfrm>
                  </p:grpSpPr>
                  <p:sp>
                    <p:nvSpPr>
                      <p:cNvPr id="410492" name="Line 892"/>
                      <p:cNvSpPr>
                        <a:spLocks noChangeShapeType="1"/>
                      </p:cNvSpPr>
                      <p:nvPr/>
                    </p:nvSpPr>
                    <p:spPr bwMode="auto">
                      <a:xfrm flipH="1">
                        <a:off x="3090" y="3228"/>
                        <a:ext cx="1" cy="3"/>
                      </a:xfrm>
                      <a:prstGeom prst="line">
                        <a:avLst/>
                      </a:prstGeom>
                      <a:noFill/>
                      <a:ln w="0">
                        <a:solidFill>
                          <a:srgbClr val="201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93" name="Line 893"/>
                      <p:cNvSpPr>
                        <a:spLocks noChangeShapeType="1"/>
                      </p:cNvSpPr>
                      <p:nvPr/>
                    </p:nvSpPr>
                    <p:spPr bwMode="auto">
                      <a:xfrm flipH="1">
                        <a:off x="3098" y="3228"/>
                        <a:ext cx="1" cy="3"/>
                      </a:xfrm>
                      <a:prstGeom prst="line">
                        <a:avLst/>
                      </a:prstGeom>
                      <a:noFill/>
                      <a:ln w="0">
                        <a:solidFill>
                          <a:srgbClr val="201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sp>
                  <p:nvSpPr>
                    <p:cNvPr id="410494" name="Freeform 894"/>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495" name="Freeform 895"/>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10496" name="Group 896"/>
                  <p:cNvGrpSpPr/>
                  <p:nvPr/>
                </p:nvGrpSpPr>
                <p:grpSpPr bwMode="auto">
                  <a:xfrm>
                    <a:off x="3014" y="3215"/>
                    <a:ext cx="54" cy="53"/>
                    <a:chOff x="3014" y="3215"/>
                    <a:chExt cx="54" cy="53"/>
                  </a:xfrm>
                </p:grpSpPr>
                <p:grpSp>
                  <p:nvGrpSpPr>
                    <p:cNvPr id="410497" name="Group 897"/>
                    <p:cNvGrpSpPr/>
                    <p:nvPr/>
                  </p:nvGrpSpPr>
                  <p:grpSpPr bwMode="auto">
                    <a:xfrm>
                      <a:off x="3050" y="3224"/>
                      <a:ext cx="10" cy="4"/>
                      <a:chOff x="3050" y="3224"/>
                      <a:chExt cx="10" cy="4"/>
                    </a:xfrm>
                  </p:grpSpPr>
                  <p:sp>
                    <p:nvSpPr>
                      <p:cNvPr id="410498" name="Line 898"/>
                      <p:cNvSpPr>
                        <a:spLocks noChangeShapeType="1"/>
                      </p:cNvSpPr>
                      <p:nvPr/>
                    </p:nvSpPr>
                    <p:spPr bwMode="auto">
                      <a:xfrm flipH="1">
                        <a:off x="3050" y="3224"/>
                        <a:ext cx="1" cy="4"/>
                      </a:xfrm>
                      <a:prstGeom prst="line">
                        <a:avLst/>
                      </a:prstGeom>
                      <a:noFill/>
                      <a:ln w="0">
                        <a:solidFill>
                          <a:srgbClr val="201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sp>
                    <p:nvSpPr>
                      <p:cNvPr id="410499" name="Line 899"/>
                      <p:cNvSpPr>
                        <a:spLocks noChangeShapeType="1"/>
                      </p:cNvSpPr>
                      <p:nvPr/>
                    </p:nvSpPr>
                    <p:spPr bwMode="auto">
                      <a:xfrm flipH="1">
                        <a:off x="3059" y="3225"/>
                        <a:ext cx="1" cy="3"/>
                      </a:xfrm>
                      <a:prstGeom prst="line">
                        <a:avLst/>
                      </a:prstGeom>
                      <a:noFill/>
                      <a:ln w="0">
                        <a:solidFill>
                          <a:srgbClr val="201000"/>
                        </a:solidFill>
                        <a:round/>
                      </a:ln>
                      <a:extLst>
                        <a:ext uri="{909E8E84-426E-40DD-AFC4-6F175D3DCCD1}">
                          <a14:hiddenFill xmlns:a14="http://schemas.microsoft.com/office/drawing/2010/main">
                            <a:noFill/>
                          </a14:hiddenFill>
                        </a:ext>
                      </a:extLst>
                    </p:spPr>
                    <p:txBody>
                      <a:bodyPr/>
                      <a:lstStyle/>
                      <a:p>
                        <a:endParaRPr lang="zh-CN" altLang="en-US" sz="2585" b="1">
                          <a:solidFill>
                            <a:srgbClr val="000099"/>
                          </a:solidFill>
                          <a:latin typeface="+mn-lt"/>
                          <a:ea typeface="+mn-ea"/>
                        </a:endParaRPr>
                      </a:p>
                    </p:txBody>
                  </p:sp>
                </p:grpSp>
                <p:sp>
                  <p:nvSpPr>
                    <p:cNvPr id="410500" name="Freeform 900"/>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01" name="Freeform 901"/>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sp>
              <p:nvSpPr>
                <p:cNvPr id="410502" name="Freeform 902"/>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nvGrpSpPr>
            <p:cNvPr id="410503" name="Group 903"/>
            <p:cNvGrpSpPr/>
            <p:nvPr/>
          </p:nvGrpSpPr>
          <p:grpSpPr bwMode="auto">
            <a:xfrm flipH="1">
              <a:off x="3626" y="3348"/>
              <a:ext cx="7" cy="35"/>
              <a:chOff x="3125" y="3212"/>
              <a:chExt cx="7" cy="35"/>
            </a:xfrm>
          </p:grpSpPr>
          <p:sp>
            <p:nvSpPr>
              <p:cNvPr id="410504" name="Freeform 904"/>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05" name="Freeform 905"/>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10506" name="Group 906"/>
            <p:cNvGrpSpPr/>
            <p:nvPr/>
          </p:nvGrpSpPr>
          <p:grpSpPr bwMode="auto">
            <a:xfrm flipH="1">
              <a:off x="3655" y="3348"/>
              <a:ext cx="9" cy="38"/>
              <a:chOff x="3094" y="3212"/>
              <a:chExt cx="9" cy="38"/>
            </a:xfrm>
          </p:grpSpPr>
          <p:sp>
            <p:nvSpPr>
              <p:cNvPr id="410507" name="Freeform 907"/>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08" name="Freeform 908"/>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10509" name="Group 909"/>
            <p:cNvGrpSpPr/>
            <p:nvPr/>
          </p:nvGrpSpPr>
          <p:grpSpPr bwMode="auto">
            <a:xfrm flipH="1">
              <a:off x="3582" y="3404"/>
              <a:ext cx="272" cy="98"/>
              <a:chOff x="2904" y="3268"/>
              <a:chExt cx="272" cy="98"/>
            </a:xfrm>
          </p:grpSpPr>
          <p:grpSp>
            <p:nvGrpSpPr>
              <p:cNvPr id="410510" name="Group 910"/>
              <p:cNvGrpSpPr/>
              <p:nvPr/>
            </p:nvGrpSpPr>
            <p:grpSpPr bwMode="auto">
              <a:xfrm>
                <a:off x="2904" y="3289"/>
                <a:ext cx="42" cy="54"/>
                <a:chOff x="2904" y="3289"/>
                <a:chExt cx="42" cy="54"/>
              </a:xfrm>
            </p:grpSpPr>
            <p:sp>
              <p:nvSpPr>
                <p:cNvPr id="410511" name="Oval 911"/>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12" name="Oval 912"/>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10513" name="Group 913"/>
              <p:cNvGrpSpPr/>
              <p:nvPr/>
            </p:nvGrpSpPr>
            <p:grpSpPr bwMode="auto">
              <a:xfrm>
                <a:off x="2983" y="3281"/>
                <a:ext cx="55" cy="85"/>
                <a:chOff x="2983" y="3281"/>
                <a:chExt cx="55" cy="85"/>
              </a:xfrm>
            </p:grpSpPr>
            <p:sp>
              <p:nvSpPr>
                <p:cNvPr id="410514" name="Freeform 914"/>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10515" name="Group 915"/>
                <p:cNvGrpSpPr/>
                <p:nvPr/>
              </p:nvGrpSpPr>
              <p:grpSpPr bwMode="auto">
                <a:xfrm>
                  <a:off x="2983" y="3290"/>
                  <a:ext cx="49" cy="76"/>
                  <a:chOff x="2983" y="3290"/>
                  <a:chExt cx="49" cy="76"/>
                </a:xfrm>
              </p:grpSpPr>
              <p:sp>
                <p:nvSpPr>
                  <p:cNvPr id="410516" name="Freeform 916"/>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10517" name="Group 917"/>
                  <p:cNvGrpSpPr/>
                  <p:nvPr/>
                </p:nvGrpSpPr>
                <p:grpSpPr bwMode="auto">
                  <a:xfrm>
                    <a:off x="2992" y="3292"/>
                    <a:ext cx="40" cy="74"/>
                    <a:chOff x="2992" y="3292"/>
                    <a:chExt cx="40" cy="74"/>
                  </a:xfrm>
                </p:grpSpPr>
                <p:sp>
                  <p:nvSpPr>
                    <p:cNvPr id="410518" name="Oval 918"/>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19" name="Oval 919"/>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20" name="Oval 920"/>
                    <p:cNvSpPr>
                      <a:spLocks noChangeArrowheads="1"/>
                    </p:cNvSpPr>
                    <p:nvPr/>
                  </p:nvSpPr>
                  <p:spPr bwMode="auto">
                    <a:xfrm>
                      <a:off x="3002" y="3306"/>
                      <a:ext cx="23" cy="47"/>
                    </a:xfrm>
                    <a:prstGeom prst="ellipse">
                      <a:avLst/>
                    </a:prstGeom>
                    <a:solidFill>
                      <a:srgbClr val="404040"/>
                    </a:solidFill>
                    <a:ln w="1588">
                      <a:solidFill>
                        <a:srgbClr val="A0A0A0"/>
                      </a:solidFill>
                      <a:round/>
                    </a:ln>
                  </p:spPr>
                  <p:txBody>
                    <a:bodyPr/>
                    <a:lstStyle/>
                    <a:p>
                      <a:endParaRPr lang="zh-CN" altLang="en-US" sz="2585" b="1">
                        <a:solidFill>
                          <a:srgbClr val="000099"/>
                        </a:solidFill>
                        <a:latin typeface="+mn-lt"/>
                        <a:ea typeface="+mn-ea"/>
                      </a:endParaRPr>
                    </a:p>
                  </p:txBody>
                </p:sp>
                <p:sp>
                  <p:nvSpPr>
                    <p:cNvPr id="410521" name="Oval 921"/>
                    <p:cNvSpPr>
                      <a:spLocks noChangeArrowheads="1"/>
                    </p:cNvSpPr>
                    <p:nvPr/>
                  </p:nvSpPr>
                  <p:spPr bwMode="auto">
                    <a:xfrm>
                      <a:off x="3004" y="3310"/>
                      <a:ext cx="16" cy="36"/>
                    </a:xfrm>
                    <a:prstGeom prst="ellipse">
                      <a:avLst/>
                    </a:prstGeom>
                    <a:solidFill>
                      <a:srgbClr val="000000"/>
                    </a:solidFill>
                    <a:ln w="0">
                      <a:solidFill>
                        <a:srgbClr val="808080"/>
                      </a:solidFill>
                      <a:round/>
                    </a:ln>
                  </p:spPr>
                  <p:txBody>
                    <a:bodyPr/>
                    <a:lstStyle/>
                    <a:p>
                      <a:endParaRPr lang="zh-CN" altLang="en-US" sz="2585" b="1">
                        <a:solidFill>
                          <a:srgbClr val="000099"/>
                        </a:solidFill>
                        <a:latin typeface="+mn-lt"/>
                        <a:ea typeface="+mn-ea"/>
                      </a:endParaRPr>
                    </a:p>
                  </p:txBody>
                </p:sp>
                <p:grpSp>
                  <p:nvGrpSpPr>
                    <p:cNvPr id="410522" name="Group 922"/>
                    <p:cNvGrpSpPr/>
                    <p:nvPr/>
                  </p:nvGrpSpPr>
                  <p:grpSpPr bwMode="auto">
                    <a:xfrm>
                      <a:off x="3009" y="3324"/>
                      <a:ext cx="5" cy="10"/>
                      <a:chOff x="3009" y="3324"/>
                      <a:chExt cx="5" cy="10"/>
                    </a:xfrm>
                  </p:grpSpPr>
                  <p:sp>
                    <p:nvSpPr>
                      <p:cNvPr id="410523" name="Oval 923"/>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24" name="Oval 924"/>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grpSp>
          <p:grpSp>
            <p:nvGrpSpPr>
              <p:cNvPr id="410525" name="Group 925"/>
              <p:cNvGrpSpPr/>
              <p:nvPr/>
            </p:nvGrpSpPr>
            <p:grpSpPr bwMode="auto">
              <a:xfrm>
                <a:off x="3137" y="3268"/>
                <a:ext cx="39" cy="59"/>
                <a:chOff x="3137" y="3268"/>
                <a:chExt cx="39" cy="59"/>
              </a:xfrm>
            </p:grpSpPr>
            <p:sp>
              <p:nvSpPr>
                <p:cNvPr id="410526" name="Freeform 926"/>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10527" name="Group 927"/>
                <p:cNvGrpSpPr/>
                <p:nvPr/>
              </p:nvGrpSpPr>
              <p:grpSpPr bwMode="auto">
                <a:xfrm>
                  <a:off x="3137" y="3270"/>
                  <a:ext cx="37" cy="57"/>
                  <a:chOff x="3137" y="3270"/>
                  <a:chExt cx="37" cy="57"/>
                </a:xfrm>
              </p:grpSpPr>
              <p:sp>
                <p:nvSpPr>
                  <p:cNvPr id="410528" name="Freeform 928"/>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10529" name="Group 929"/>
                  <p:cNvGrpSpPr/>
                  <p:nvPr/>
                </p:nvGrpSpPr>
                <p:grpSpPr bwMode="auto">
                  <a:xfrm>
                    <a:off x="3144" y="3271"/>
                    <a:ext cx="30" cy="56"/>
                    <a:chOff x="3144" y="3271"/>
                    <a:chExt cx="30" cy="56"/>
                  </a:xfrm>
                </p:grpSpPr>
                <p:sp>
                  <p:nvSpPr>
                    <p:cNvPr id="410530" name="Oval 930"/>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31" name="Oval 931"/>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32" name="Oval 932"/>
                    <p:cNvSpPr>
                      <a:spLocks noChangeArrowheads="1"/>
                    </p:cNvSpPr>
                    <p:nvPr/>
                  </p:nvSpPr>
                  <p:spPr bwMode="auto">
                    <a:xfrm>
                      <a:off x="3151" y="3281"/>
                      <a:ext cx="17" cy="36"/>
                    </a:xfrm>
                    <a:prstGeom prst="ellipse">
                      <a:avLst/>
                    </a:prstGeom>
                    <a:solidFill>
                      <a:srgbClr val="404040"/>
                    </a:solidFill>
                    <a:ln w="1588">
                      <a:solidFill>
                        <a:srgbClr val="A0A0A0"/>
                      </a:solidFill>
                      <a:round/>
                    </a:ln>
                  </p:spPr>
                  <p:txBody>
                    <a:bodyPr/>
                    <a:lstStyle/>
                    <a:p>
                      <a:endParaRPr lang="zh-CN" altLang="en-US" sz="2585" b="1">
                        <a:solidFill>
                          <a:srgbClr val="000099"/>
                        </a:solidFill>
                        <a:latin typeface="+mn-lt"/>
                        <a:ea typeface="+mn-ea"/>
                      </a:endParaRPr>
                    </a:p>
                  </p:txBody>
                </p:sp>
                <p:sp>
                  <p:nvSpPr>
                    <p:cNvPr id="410533" name="Oval 933"/>
                    <p:cNvSpPr>
                      <a:spLocks noChangeArrowheads="1"/>
                    </p:cNvSpPr>
                    <p:nvPr/>
                  </p:nvSpPr>
                  <p:spPr bwMode="auto">
                    <a:xfrm>
                      <a:off x="3153" y="3285"/>
                      <a:ext cx="11" cy="26"/>
                    </a:xfrm>
                    <a:prstGeom prst="ellipse">
                      <a:avLst/>
                    </a:prstGeom>
                    <a:solidFill>
                      <a:srgbClr val="000000"/>
                    </a:solidFill>
                    <a:ln w="0">
                      <a:solidFill>
                        <a:srgbClr val="808080"/>
                      </a:solidFill>
                      <a:round/>
                    </a:ln>
                  </p:spPr>
                  <p:txBody>
                    <a:bodyPr/>
                    <a:lstStyle/>
                    <a:p>
                      <a:endParaRPr lang="zh-CN" altLang="en-US" sz="2585" b="1">
                        <a:solidFill>
                          <a:srgbClr val="000099"/>
                        </a:solidFill>
                        <a:latin typeface="+mn-lt"/>
                        <a:ea typeface="+mn-ea"/>
                      </a:endParaRPr>
                    </a:p>
                  </p:txBody>
                </p:sp>
                <p:grpSp>
                  <p:nvGrpSpPr>
                    <p:cNvPr id="410534" name="Group 934"/>
                    <p:cNvGrpSpPr/>
                    <p:nvPr/>
                  </p:nvGrpSpPr>
                  <p:grpSpPr bwMode="auto">
                    <a:xfrm>
                      <a:off x="3156" y="3295"/>
                      <a:ext cx="4" cy="8"/>
                      <a:chOff x="3156" y="3295"/>
                      <a:chExt cx="4" cy="8"/>
                    </a:xfrm>
                  </p:grpSpPr>
                  <p:sp>
                    <p:nvSpPr>
                      <p:cNvPr id="410535" name="Oval 935"/>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36" name="Oval 936"/>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grpSp>
        </p:grpSp>
        <p:grpSp>
          <p:nvGrpSpPr>
            <p:cNvPr id="410537" name="Group 937"/>
            <p:cNvGrpSpPr/>
            <p:nvPr/>
          </p:nvGrpSpPr>
          <p:grpSpPr bwMode="auto">
            <a:xfrm flipH="1">
              <a:off x="3568" y="3339"/>
              <a:ext cx="307" cy="133"/>
              <a:chOff x="2883" y="3203"/>
              <a:chExt cx="307" cy="133"/>
            </a:xfrm>
          </p:grpSpPr>
          <p:grpSp>
            <p:nvGrpSpPr>
              <p:cNvPr id="410538" name="Group 938"/>
              <p:cNvGrpSpPr/>
              <p:nvPr/>
            </p:nvGrpSpPr>
            <p:grpSpPr bwMode="auto">
              <a:xfrm>
                <a:off x="2883" y="3203"/>
                <a:ext cx="307" cy="133"/>
                <a:chOff x="2883" y="3203"/>
                <a:chExt cx="307" cy="133"/>
              </a:xfrm>
            </p:grpSpPr>
            <p:grpSp>
              <p:nvGrpSpPr>
                <p:cNvPr id="410539" name="Group 939"/>
                <p:cNvGrpSpPr/>
                <p:nvPr/>
              </p:nvGrpSpPr>
              <p:grpSpPr bwMode="auto">
                <a:xfrm>
                  <a:off x="2883" y="3203"/>
                  <a:ext cx="307" cy="133"/>
                  <a:chOff x="2883" y="3203"/>
                  <a:chExt cx="307" cy="133"/>
                </a:xfrm>
              </p:grpSpPr>
              <p:sp>
                <p:nvSpPr>
                  <p:cNvPr id="410540" name="Freeform 940"/>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10541" name="Group 941"/>
                  <p:cNvGrpSpPr/>
                  <p:nvPr/>
                </p:nvGrpSpPr>
                <p:grpSpPr bwMode="auto">
                  <a:xfrm>
                    <a:off x="2883" y="3203"/>
                    <a:ext cx="307" cy="133"/>
                    <a:chOff x="2883" y="3203"/>
                    <a:chExt cx="307" cy="133"/>
                  </a:xfrm>
                </p:grpSpPr>
                <p:sp>
                  <p:nvSpPr>
                    <p:cNvPr id="410542" name="Freeform 942"/>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43" name="Freeform 943"/>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44" name="Freeform 944"/>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nvGrpSpPr>
                <p:cNvPr id="410545" name="Group 945"/>
                <p:cNvGrpSpPr/>
                <p:nvPr/>
              </p:nvGrpSpPr>
              <p:grpSpPr bwMode="auto">
                <a:xfrm>
                  <a:off x="2975" y="3240"/>
                  <a:ext cx="178" cy="76"/>
                  <a:chOff x="2975" y="3240"/>
                  <a:chExt cx="178" cy="76"/>
                </a:xfrm>
              </p:grpSpPr>
              <p:grpSp>
                <p:nvGrpSpPr>
                  <p:cNvPr id="410546" name="Group 946"/>
                  <p:cNvGrpSpPr/>
                  <p:nvPr/>
                </p:nvGrpSpPr>
                <p:grpSpPr bwMode="auto">
                  <a:xfrm>
                    <a:off x="2975" y="3297"/>
                    <a:ext cx="8" cy="7"/>
                    <a:chOff x="2975" y="3297"/>
                    <a:chExt cx="8" cy="7"/>
                  </a:xfrm>
                </p:grpSpPr>
                <p:sp>
                  <p:nvSpPr>
                    <p:cNvPr id="410547" name="Freeform 947"/>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48" name="Freeform 948"/>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10549" name="Group 949"/>
                  <p:cNvGrpSpPr/>
                  <p:nvPr/>
                </p:nvGrpSpPr>
                <p:grpSpPr bwMode="auto">
                  <a:xfrm>
                    <a:off x="3052" y="3240"/>
                    <a:ext cx="101" cy="76"/>
                    <a:chOff x="3052" y="3240"/>
                    <a:chExt cx="101" cy="76"/>
                  </a:xfrm>
                </p:grpSpPr>
                <p:grpSp>
                  <p:nvGrpSpPr>
                    <p:cNvPr id="410550" name="Group 950"/>
                    <p:cNvGrpSpPr/>
                    <p:nvPr/>
                  </p:nvGrpSpPr>
                  <p:grpSpPr bwMode="auto">
                    <a:xfrm>
                      <a:off x="3064" y="3240"/>
                      <a:ext cx="20" cy="23"/>
                      <a:chOff x="3064" y="3240"/>
                      <a:chExt cx="20" cy="23"/>
                    </a:xfrm>
                  </p:grpSpPr>
                  <p:sp>
                    <p:nvSpPr>
                      <p:cNvPr id="410551" name="Freeform 951"/>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10552" name="Group 952"/>
                      <p:cNvGrpSpPr/>
                      <p:nvPr/>
                    </p:nvGrpSpPr>
                    <p:grpSpPr bwMode="auto">
                      <a:xfrm>
                        <a:off x="3064" y="3240"/>
                        <a:ext cx="18" cy="23"/>
                        <a:chOff x="3064" y="3240"/>
                        <a:chExt cx="18" cy="23"/>
                      </a:xfrm>
                    </p:grpSpPr>
                    <p:sp>
                      <p:nvSpPr>
                        <p:cNvPr id="410553" name="Freeform 953"/>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10554" name="Group 954"/>
                        <p:cNvGrpSpPr/>
                        <p:nvPr/>
                      </p:nvGrpSpPr>
                      <p:grpSpPr bwMode="auto">
                        <a:xfrm>
                          <a:off x="3064" y="3242"/>
                          <a:ext cx="18" cy="21"/>
                          <a:chOff x="3064" y="3242"/>
                          <a:chExt cx="18" cy="21"/>
                        </a:xfrm>
                      </p:grpSpPr>
                      <p:sp>
                        <p:nvSpPr>
                          <p:cNvPr id="410555" name="Freeform 955"/>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56" name="Freeform 956"/>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57" name="Freeform 957"/>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grpSp>
                  <p:nvGrpSpPr>
                    <p:cNvPr id="410558" name="Group 958"/>
                    <p:cNvGrpSpPr/>
                    <p:nvPr/>
                  </p:nvGrpSpPr>
                  <p:grpSpPr bwMode="auto">
                    <a:xfrm>
                      <a:off x="3096" y="3250"/>
                      <a:ext cx="51" cy="11"/>
                      <a:chOff x="3096" y="3250"/>
                      <a:chExt cx="51" cy="11"/>
                    </a:xfrm>
                  </p:grpSpPr>
                  <p:grpSp>
                    <p:nvGrpSpPr>
                      <p:cNvPr id="410559" name="Group 959"/>
                      <p:cNvGrpSpPr/>
                      <p:nvPr/>
                    </p:nvGrpSpPr>
                    <p:grpSpPr bwMode="auto">
                      <a:xfrm>
                        <a:off x="3096" y="3255"/>
                        <a:ext cx="9" cy="6"/>
                        <a:chOff x="3096" y="3255"/>
                        <a:chExt cx="9" cy="6"/>
                      </a:xfrm>
                    </p:grpSpPr>
                    <p:sp>
                      <p:nvSpPr>
                        <p:cNvPr id="410560" name="Freeform 960"/>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61" name="Freeform 961"/>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10562" name="Group 962"/>
                      <p:cNvGrpSpPr/>
                      <p:nvPr/>
                    </p:nvGrpSpPr>
                    <p:grpSpPr bwMode="auto">
                      <a:xfrm>
                        <a:off x="3138" y="3250"/>
                        <a:ext cx="9" cy="5"/>
                        <a:chOff x="3138" y="3250"/>
                        <a:chExt cx="9" cy="5"/>
                      </a:xfrm>
                    </p:grpSpPr>
                    <p:sp>
                      <p:nvSpPr>
                        <p:cNvPr id="410563" name="Freeform 963"/>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64" name="Freeform 964"/>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nvGrpSpPr>
                    <p:cNvPr id="410565" name="Group 965"/>
                    <p:cNvGrpSpPr/>
                    <p:nvPr/>
                  </p:nvGrpSpPr>
                  <p:grpSpPr bwMode="auto">
                    <a:xfrm>
                      <a:off x="3052" y="3245"/>
                      <a:ext cx="101" cy="71"/>
                      <a:chOff x="3052" y="3245"/>
                      <a:chExt cx="101" cy="71"/>
                    </a:xfrm>
                  </p:grpSpPr>
                  <p:sp>
                    <p:nvSpPr>
                      <p:cNvPr id="410566" name="Freeform 966"/>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10567" name="Freeform 967"/>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grpSp>
              </p:grpSp>
            </p:grpSp>
          </p:grpSp>
          <p:grpSp>
            <p:nvGrpSpPr>
              <p:cNvPr id="410568" name="Group 968"/>
              <p:cNvGrpSpPr/>
              <p:nvPr/>
            </p:nvGrpSpPr>
            <p:grpSpPr bwMode="auto">
              <a:xfrm>
                <a:off x="2883" y="3275"/>
                <a:ext cx="77" cy="45"/>
                <a:chOff x="2883" y="3275"/>
                <a:chExt cx="77" cy="45"/>
              </a:xfrm>
            </p:grpSpPr>
            <p:grpSp>
              <p:nvGrpSpPr>
                <p:cNvPr id="410569" name="Group 969"/>
                <p:cNvGrpSpPr/>
                <p:nvPr/>
              </p:nvGrpSpPr>
              <p:grpSpPr bwMode="auto">
                <a:xfrm>
                  <a:off x="2884" y="3281"/>
                  <a:ext cx="76" cy="39"/>
                  <a:chOff x="2884" y="3281"/>
                  <a:chExt cx="76" cy="39"/>
                </a:xfrm>
              </p:grpSpPr>
              <p:grpSp>
                <p:nvGrpSpPr>
                  <p:cNvPr id="410570" name="Group 970"/>
                  <p:cNvGrpSpPr/>
                  <p:nvPr/>
                </p:nvGrpSpPr>
                <p:grpSpPr bwMode="auto">
                  <a:xfrm>
                    <a:off x="2892" y="3283"/>
                    <a:ext cx="47" cy="37"/>
                    <a:chOff x="2892" y="3283"/>
                    <a:chExt cx="47" cy="37"/>
                  </a:xfrm>
                </p:grpSpPr>
                <p:sp>
                  <p:nvSpPr>
                    <p:cNvPr id="410571" name="Freeform 971"/>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nvGrpSpPr>
                    <p:cNvPr id="410572" name="Group 972"/>
                    <p:cNvGrpSpPr/>
                    <p:nvPr/>
                  </p:nvGrpSpPr>
                  <p:grpSpPr bwMode="auto">
                    <a:xfrm>
                      <a:off x="2895" y="3285"/>
                      <a:ext cx="40" cy="25"/>
                      <a:chOff x="2895" y="3285"/>
                      <a:chExt cx="40" cy="25"/>
                    </a:xfrm>
                  </p:grpSpPr>
                  <p:sp>
                    <p:nvSpPr>
                      <p:cNvPr id="410573" name="Arc 973"/>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10574" name="Arc 974"/>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10575" name="Arc 975"/>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10576" name="Arc 976"/>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10577" name="Arc 977"/>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sp>
                    <p:nvSpPr>
                      <p:cNvPr id="410578" name="Arc 978"/>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grpSp>
              </p:grpSp>
              <p:grpSp>
                <p:nvGrpSpPr>
                  <p:cNvPr id="410579" name="Group 979"/>
                  <p:cNvGrpSpPr/>
                  <p:nvPr/>
                </p:nvGrpSpPr>
                <p:grpSpPr bwMode="auto">
                  <a:xfrm>
                    <a:off x="2884" y="3281"/>
                    <a:ext cx="76" cy="35"/>
                    <a:chOff x="2884" y="3281"/>
                    <a:chExt cx="76" cy="35"/>
                  </a:xfrm>
                </p:grpSpPr>
                <p:grpSp>
                  <p:nvGrpSpPr>
                    <p:cNvPr id="410580" name="Group 980"/>
                    <p:cNvGrpSpPr/>
                    <p:nvPr/>
                  </p:nvGrpSpPr>
                  <p:grpSpPr bwMode="auto">
                    <a:xfrm>
                      <a:off x="2884" y="3281"/>
                      <a:ext cx="12" cy="26"/>
                      <a:chOff x="2884" y="3281"/>
                      <a:chExt cx="12" cy="26"/>
                    </a:xfrm>
                  </p:grpSpPr>
                  <p:sp>
                    <p:nvSpPr>
                      <p:cNvPr id="410581" name="Freeform 981"/>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82" name="Freeform 982"/>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83" name="Freeform 983"/>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10584" name="Group 984"/>
                    <p:cNvGrpSpPr/>
                    <p:nvPr/>
                  </p:nvGrpSpPr>
                  <p:grpSpPr bwMode="auto">
                    <a:xfrm>
                      <a:off x="2933" y="3295"/>
                      <a:ext cx="27" cy="21"/>
                      <a:chOff x="2933" y="3295"/>
                      <a:chExt cx="27" cy="21"/>
                    </a:xfrm>
                  </p:grpSpPr>
                  <p:sp>
                    <p:nvSpPr>
                      <p:cNvPr id="410585" name="Freeform 985"/>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86" name="Freeform 986"/>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87" name="Freeform 987"/>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sp>
              <p:nvSpPr>
                <p:cNvPr id="410588" name="Freeform 988"/>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nvGrpSpPr>
            <p:cNvPr id="410589" name="Group 989"/>
            <p:cNvGrpSpPr/>
            <p:nvPr/>
          </p:nvGrpSpPr>
          <p:grpSpPr bwMode="auto">
            <a:xfrm flipH="1">
              <a:off x="3561" y="3405"/>
              <a:ext cx="317" cy="67"/>
              <a:chOff x="2880" y="3269"/>
              <a:chExt cx="317" cy="67"/>
            </a:xfrm>
          </p:grpSpPr>
          <p:grpSp>
            <p:nvGrpSpPr>
              <p:cNvPr id="410590" name="Group 990"/>
              <p:cNvGrpSpPr/>
              <p:nvPr/>
            </p:nvGrpSpPr>
            <p:grpSpPr bwMode="auto">
              <a:xfrm>
                <a:off x="3174" y="3269"/>
                <a:ext cx="23" cy="20"/>
                <a:chOff x="3174" y="3269"/>
                <a:chExt cx="23" cy="20"/>
              </a:xfrm>
            </p:grpSpPr>
            <p:grpSp>
              <p:nvGrpSpPr>
                <p:cNvPr id="410591" name="Group 991"/>
                <p:cNvGrpSpPr/>
                <p:nvPr/>
              </p:nvGrpSpPr>
              <p:grpSpPr bwMode="auto">
                <a:xfrm>
                  <a:off x="3174" y="3269"/>
                  <a:ext cx="23" cy="20"/>
                  <a:chOff x="3174" y="3269"/>
                  <a:chExt cx="23" cy="20"/>
                </a:xfrm>
              </p:grpSpPr>
              <p:sp>
                <p:nvSpPr>
                  <p:cNvPr id="410592" name="Freeform 992"/>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93" name="Freeform 993"/>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sp>
              <p:nvSpPr>
                <p:cNvPr id="410594" name="Freeform 994"/>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grpSp>
          <p:grpSp>
            <p:nvGrpSpPr>
              <p:cNvPr id="410595" name="Group 995"/>
              <p:cNvGrpSpPr/>
              <p:nvPr/>
            </p:nvGrpSpPr>
            <p:grpSpPr bwMode="auto">
              <a:xfrm>
                <a:off x="2880" y="3291"/>
                <a:ext cx="103" cy="45"/>
                <a:chOff x="2880" y="3291"/>
                <a:chExt cx="103" cy="45"/>
              </a:xfrm>
            </p:grpSpPr>
            <p:grpSp>
              <p:nvGrpSpPr>
                <p:cNvPr id="410596" name="Group 996"/>
                <p:cNvGrpSpPr/>
                <p:nvPr/>
              </p:nvGrpSpPr>
              <p:grpSpPr bwMode="auto">
                <a:xfrm>
                  <a:off x="2880" y="3291"/>
                  <a:ext cx="103" cy="45"/>
                  <a:chOff x="2880" y="3291"/>
                  <a:chExt cx="103" cy="45"/>
                </a:xfrm>
              </p:grpSpPr>
              <p:sp>
                <p:nvSpPr>
                  <p:cNvPr id="410597" name="Freeform 997"/>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98" name="Freeform 998"/>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599" name="Arc 999"/>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ln>
                  <a:extLst>
                    <a:ext uri="{909E8E84-426E-40DD-AFC4-6F175D3DCCD1}">
                      <a14:hiddenFill xmlns:a14="http://schemas.microsoft.com/office/drawing/2010/main">
                        <a:solidFill>
                          <a:srgbClr val="FFFFFF"/>
                        </a:solidFill>
                      </a14:hiddenFill>
                    </a:ext>
                  </a:extLst>
                </p:spPr>
                <p:txBody>
                  <a:bodyPr/>
                  <a:lstStyle/>
                  <a:p>
                    <a:endParaRPr lang="zh-CN" altLang="en-US" sz="2585" b="1">
                      <a:solidFill>
                        <a:srgbClr val="000099"/>
                      </a:solidFill>
                      <a:latin typeface="+mn-lt"/>
                      <a:ea typeface="+mn-ea"/>
                    </a:endParaRPr>
                  </a:p>
                </p:txBody>
              </p:sp>
            </p:grpSp>
            <p:grpSp>
              <p:nvGrpSpPr>
                <p:cNvPr id="410600" name="Group 1000"/>
                <p:cNvGrpSpPr/>
                <p:nvPr/>
              </p:nvGrpSpPr>
              <p:grpSpPr bwMode="auto">
                <a:xfrm>
                  <a:off x="2884" y="3309"/>
                  <a:ext cx="66" cy="22"/>
                  <a:chOff x="2884" y="3309"/>
                  <a:chExt cx="66" cy="22"/>
                </a:xfrm>
              </p:grpSpPr>
              <p:grpSp>
                <p:nvGrpSpPr>
                  <p:cNvPr id="410601" name="Group 1001"/>
                  <p:cNvGrpSpPr/>
                  <p:nvPr/>
                </p:nvGrpSpPr>
                <p:grpSpPr bwMode="auto">
                  <a:xfrm>
                    <a:off x="2938" y="3325"/>
                    <a:ext cx="12" cy="6"/>
                    <a:chOff x="2938" y="3325"/>
                    <a:chExt cx="12" cy="6"/>
                  </a:xfrm>
                </p:grpSpPr>
                <p:sp>
                  <p:nvSpPr>
                    <p:cNvPr id="410602" name="Freeform 1002"/>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603" name="Freeform 1003"/>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nvGrpSpPr>
                  <p:cNvPr id="410604" name="Group 1004"/>
                  <p:cNvGrpSpPr/>
                  <p:nvPr/>
                </p:nvGrpSpPr>
                <p:grpSpPr bwMode="auto">
                  <a:xfrm>
                    <a:off x="2884" y="3309"/>
                    <a:ext cx="5" cy="7"/>
                    <a:chOff x="2884" y="3309"/>
                    <a:chExt cx="5" cy="7"/>
                  </a:xfrm>
                </p:grpSpPr>
                <p:sp>
                  <p:nvSpPr>
                    <p:cNvPr id="410605" name="Freeform 1005"/>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sp>
                  <p:nvSpPr>
                    <p:cNvPr id="410606" name="Freeform 1006"/>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585" b="1">
                        <a:solidFill>
                          <a:srgbClr val="000099"/>
                        </a:solidFill>
                        <a:latin typeface="+mn-lt"/>
                        <a:ea typeface="+mn-ea"/>
                      </a:endParaRPr>
                    </a:p>
                  </p:txBody>
                </p:sp>
              </p:grpSp>
            </p:grpSp>
          </p:grpSp>
        </p:grpSp>
      </p:grpSp>
      <p:pic>
        <p:nvPicPr>
          <p:cNvPr id="48132" name="图片 520196" descr="MCj03386840000[1]">
            <a:hlinkClick r:id="rId5" action="ppaction://hlinksldjump"/>
          </p:cNvPr>
          <p:cNvPicPr>
            <a:picLocks noChangeAspect="1"/>
          </p:cNvPicPr>
          <p:nvPr/>
        </p:nvPicPr>
        <p:blipFill>
          <a:blip r:embed="rId6"/>
          <a:stretch>
            <a:fillRect/>
          </a:stretch>
        </p:blipFill>
        <p:spPr>
          <a:xfrm>
            <a:off x="8594725" y="5969000"/>
            <a:ext cx="549275" cy="889000"/>
          </a:xfrm>
          <a:prstGeom prst="rect">
            <a:avLst/>
          </a:prstGeom>
          <a:noFill/>
          <a:ln w="9525">
            <a:noFill/>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3690"/>
              <a:t>9.4.5  </a:t>
            </a:r>
            <a:r>
              <a:rPr lang="zh-CN" altLang="en-US" sz="3690"/>
              <a:t>无线网络对高层协议的影响</a:t>
            </a:r>
            <a:endParaRPr lang="zh-CN" altLang="en-US" sz="3690"/>
          </a:p>
        </p:txBody>
      </p:sp>
      <p:sp>
        <p:nvSpPr>
          <p:cNvPr id="410627" name="Rectangle 3"/>
          <p:cNvSpPr>
            <a:spLocks noGrp="1" noChangeArrowheads="1"/>
          </p:cNvSpPr>
          <p:nvPr>
            <p:ph idx="1"/>
          </p:nvPr>
        </p:nvSpPr>
        <p:spPr/>
        <p:txBody>
          <a:bodyPr/>
          <a:lstStyle/>
          <a:p>
            <a:r>
              <a:rPr lang="zh-CN" altLang="zh-CN" sz="2585" dirty="0"/>
              <a:t>无线网络在移动站漫游时，会经常更换移动用户到无线网络的连接点（即到移动站相关联的基站）。这样，网络的连接就会发生很短时间的中断</a:t>
            </a:r>
            <a:r>
              <a:rPr lang="zh-CN" altLang="zh-CN" sz="2585" dirty="0" smtClean="0"/>
              <a:t>。</a:t>
            </a:r>
            <a:endParaRPr lang="en-US" altLang="zh-CN" sz="2585" dirty="0" smtClean="0"/>
          </a:p>
          <a:p>
            <a:r>
              <a:rPr lang="zh-CN" altLang="zh-CN" sz="2585" dirty="0"/>
              <a:t>由于移动用户更新相关联的基站需要一定的</a:t>
            </a:r>
            <a:r>
              <a:rPr lang="zh-CN" altLang="zh-CN" sz="2585" dirty="0" smtClean="0"/>
              <a:t>时间</a:t>
            </a:r>
            <a:r>
              <a:rPr lang="zh-CN" altLang="en-US" sz="2585" dirty="0" smtClean="0"/>
              <a:t>，</a:t>
            </a:r>
            <a:r>
              <a:rPr lang="zh-CN" altLang="zh-CN" sz="2585" dirty="0" smtClean="0"/>
              <a:t>这</a:t>
            </a:r>
            <a:r>
              <a:rPr lang="zh-CN" altLang="zh-CN" sz="2585" dirty="0"/>
              <a:t>就可能造成</a:t>
            </a:r>
            <a:r>
              <a:rPr lang="en-US" altLang="zh-CN" sz="2585" dirty="0"/>
              <a:t>TCP</a:t>
            </a:r>
            <a:r>
              <a:rPr lang="zh-CN" altLang="zh-CN" sz="2585" dirty="0"/>
              <a:t>报文段的丢失</a:t>
            </a:r>
            <a:r>
              <a:rPr lang="zh-CN" altLang="zh-CN" sz="2585" dirty="0" smtClean="0"/>
              <a:t>。只要</a:t>
            </a:r>
            <a:r>
              <a:rPr lang="zh-CN" altLang="zh-CN" sz="2585" dirty="0"/>
              <a:t>出现</a:t>
            </a:r>
            <a:r>
              <a:rPr lang="en-US" altLang="zh-CN" sz="2585" dirty="0"/>
              <a:t>TCP</a:t>
            </a:r>
            <a:r>
              <a:rPr lang="zh-CN" altLang="zh-CN" sz="2585" dirty="0"/>
              <a:t>报文段频繁丢失，</a:t>
            </a:r>
            <a:r>
              <a:rPr lang="en-US" altLang="zh-CN" sz="2585" dirty="0"/>
              <a:t>TCP</a:t>
            </a:r>
            <a:r>
              <a:rPr lang="zh-CN" altLang="zh-CN" sz="2585" dirty="0"/>
              <a:t>的拥塞控制就会采取措施，减小其拥塞窗口，从而使</a:t>
            </a:r>
            <a:r>
              <a:rPr lang="en-US" altLang="zh-CN" sz="2585" dirty="0"/>
              <a:t>TCP</a:t>
            </a:r>
            <a:r>
              <a:rPr lang="zh-CN" altLang="zh-CN" sz="2585" dirty="0"/>
              <a:t>发送方的报文段发送速率降低</a:t>
            </a:r>
            <a:r>
              <a:rPr lang="zh-CN" altLang="zh-CN" sz="2585" dirty="0" smtClean="0"/>
              <a:t>。</a:t>
            </a:r>
            <a:endParaRPr lang="en-US" altLang="zh-CN" sz="2585" dirty="0" smtClean="0"/>
          </a:p>
          <a:p>
            <a:r>
              <a:rPr lang="zh-CN" altLang="zh-CN" sz="2585" dirty="0" smtClean="0"/>
              <a:t>当</a:t>
            </a:r>
            <a:r>
              <a:rPr lang="zh-CN" altLang="zh-CN" sz="2585" dirty="0"/>
              <a:t>无线信道出现严重的比特差错，或由于切换产生了报文段丢失，</a:t>
            </a:r>
            <a:r>
              <a:rPr lang="zh-CN" altLang="zh-CN" sz="2585" dirty="0">
                <a:solidFill>
                  <a:srgbClr val="FF0000"/>
                </a:solidFill>
              </a:rPr>
              <a:t>减小</a:t>
            </a:r>
            <a:r>
              <a:rPr lang="en-US" altLang="zh-CN" sz="2585" dirty="0">
                <a:solidFill>
                  <a:srgbClr val="FF0000"/>
                </a:solidFill>
              </a:rPr>
              <a:t>TCP</a:t>
            </a:r>
            <a:r>
              <a:rPr lang="zh-CN" altLang="zh-CN" sz="2585" dirty="0">
                <a:solidFill>
                  <a:srgbClr val="FF0000"/>
                </a:solidFill>
              </a:rPr>
              <a:t>发送方的拥塞窗口对改善网络性能并不会有任何好处。</a:t>
            </a:r>
            <a:endParaRPr lang="en-US" altLang="zh-CN" sz="2585" dirty="0" smtClean="0">
              <a:solidFill>
                <a:srgbClr val="FF000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3690"/>
              <a:t>9.4.5  </a:t>
            </a:r>
            <a:r>
              <a:rPr lang="zh-CN" altLang="en-US" sz="3690"/>
              <a:t>无线网络对高层协议的影响</a:t>
            </a:r>
            <a:endParaRPr lang="zh-CN" altLang="en-US" sz="3690"/>
          </a:p>
        </p:txBody>
      </p:sp>
      <p:sp>
        <p:nvSpPr>
          <p:cNvPr id="410627" name="Rectangle 3"/>
          <p:cNvSpPr>
            <a:spLocks noGrp="1" noChangeArrowheads="1"/>
          </p:cNvSpPr>
          <p:nvPr>
            <p:ph idx="1"/>
          </p:nvPr>
        </p:nvSpPr>
        <p:spPr/>
        <p:txBody>
          <a:bodyPr/>
          <a:lstStyle/>
          <a:p>
            <a:r>
              <a:rPr lang="zh-CN" altLang="en-US" dirty="0" smtClean="0">
                <a:solidFill>
                  <a:srgbClr val="0000FF"/>
                </a:solidFill>
              </a:rPr>
              <a:t>解决方法：</a:t>
            </a:r>
            <a:endParaRPr lang="en-US" altLang="zh-CN" dirty="0" smtClean="0">
              <a:solidFill>
                <a:srgbClr val="0000FF"/>
              </a:solidFill>
            </a:endParaRPr>
          </a:p>
          <a:p>
            <a:pPr lvl="1"/>
            <a:r>
              <a:rPr lang="zh-CN" altLang="en-US" dirty="0" smtClean="0"/>
              <a:t>本地</a:t>
            </a:r>
            <a:r>
              <a:rPr lang="zh-CN" altLang="en-US" dirty="0"/>
              <a:t>恢复。这是指差错在什么地方出现，就在什么地方改正。</a:t>
            </a:r>
            <a:endParaRPr lang="zh-CN" altLang="en-US" dirty="0"/>
          </a:p>
          <a:p>
            <a:pPr lvl="1"/>
            <a:r>
              <a:rPr lang="zh-CN" altLang="en-US" dirty="0"/>
              <a:t>让 </a:t>
            </a:r>
            <a:r>
              <a:rPr lang="en-US" altLang="zh-CN" dirty="0"/>
              <a:t>TCP </a:t>
            </a:r>
            <a:r>
              <a:rPr lang="zh-CN" altLang="en-US" dirty="0"/>
              <a:t>发送方知道什么地方使用了无线链路</a:t>
            </a:r>
            <a:r>
              <a:rPr lang="zh-CN" altLang="en-US" dirty="0" smtClean="0"/>
              <a:t>。</a:t>
            </a:r>
            <a:r>
              <a:rPr lang="zh-CN" altLang="zh-CN" dirty="0"/>
              <a:t>只有当</a:t>
            </a:r>
            <a:r>
              <a:rPr lang="en-US" altLang="zh-CN" dirty="0"/>
              <a:t>TCP</a:t>
            </a:r>
            <a:r>
              <a:rPr lang="zh-CN" altLang="zh-CN" dirty="0"/>
              <a:t>能够确知，是有线网络部分发生了拥塞时，</a:t>
            </a:r>
            <a:r>
              <a:rPr lang="en-US" altLang="zh-CN" dirty="0"/>
              <a:t>TCP</a:t>
            </a:r>
            <a:r>
              <a:rPr lang="zh-CN" altLang="zh-CN" dirty="0"/>
              <a:t>才采用拥塞控制的策略。</a:t>
            </a:r>
            <a:endParaRPr lang="zh-CN" altLang="en-US" dirty="0"/>
          </a:p>
          <a:p>
            <a:pPr lvl="1"/>
            <a:r>
              <a:rPr lang="zh-CN" altLang="en-US" dirty="0"/>
              <a:t>把含有移动用户的端到端 </a:t>
            </a:r>
            <a:r>
              <a:rPr lang="en-US" altLang="zh-CN" dirty="0"/>
              <a:t>TCP </a:t>
            </a:r>
            <a:r>
              <a:rPr lang="zh-CN" altLang="en-US" dirty="0"/>
              <a:t>连接拆成两个互相串接的 </a:t>
            </a:r>
            <a:r>
              <a:rPr lang="en-US" altLang="zh-CN" dirty="0"/>
              <a:t>TCP </a:t>
            </a:r>
            <a:r>
              <a:rPr lang="zh-CN" altLang="en-US" dirty="0"/>
              <a:t>连接。   </a:t>
            </a:r>
            <a:endParaRPr lang="zh-CN" altLang="en-US" dirty="0"/>
          </a:p>
        </p:txBody>
      </p:sp>
      <p:pic>
        <p:nvPicPr>
          <p:cNvPr id="48132" name="图片 520196" descr="MCj03386840000[1]">
            <a:hlinkClick r:id="rId1" tooltip=""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zh-CN" dirty="0"/>
              <a:t>两种不同无线</a:t>
            </a:r>
            <a:r>
              <a:rPr lang="zh-CN" altLang="zh-CN" dirty="0" smtClean="0"/>
              <a:t>上网</a:t>
            </a:r>
            <a:endParaRPr lang="zh-CN" altLang="en-US" dirty="0"/>
          </a:p>
        </p:txBody>
      </p:sp>
      <p:sp>
        <p:nvSpPr>
          <p:cNvPr id="3" name="内容占位符 2"/>
          <p:cNvSpPr>
            <a:spLocks noGrp="1"/>
          </p:cNvSpPr>
          <p:nvPr>
            <p:ph idx="1"/>
          </p:nvPr>
        </p:nvSpPr>
        <p:spPr/>
        <p:txBody>
          <a:bodyPr/>
          <a:lstStyle/>
          <a:p>
            <a:r>
              <a:rPr lang="zh-CN" altLang="zh-CN" dirty="0"/>
              <a:t>前面已经介绍</a:t>
            </a:r>
            <a:r>
              <a:rPr lang="zh-CN" altLang="zh-CN" dirty="0" smtClean="0"/>
              <a:t>了两种</a:t>
            </a:r>
            <a:r>
              <a:rPr lang="zh-CN" altLang="zh-CN" dirty="0"/>
              <a:t>不同</a:t>
            </a:r>
            <a:r>
              <a:rPr lang="zh-CN" altLang="zh-CN" dirty="0" smtClean="0"/>
              <a:t>的</a:t>
            </a:r>
            <a:r>
              <a:rPr lang="zh-CN" altLang="zh-CN" dirty="0"/>
              <a:t>无线上网</a:t>
            </a:r>
            <a:r>
              <a:rPr lang="zh-CN" altLang="zh-CN" dirty="0" smtClean="0"/>
              <a:t>方法</a:t>
            </a:r>
            <a:r>
              <a:rPr lang="zh-CN" altLang="en-US" dirty="0" smtClean="0"/>
              <a:t>。</a:t>
            </a:r>
            <a:endParaRPr lang="zh-CN" altLang="zh-CN" dirty="0"/>
          </a:p>
          <a:p>
            <a:r>
              <a:rPr lang="zh-CN" altLang="zh-CN" dirty="0"/>
              <a:t>但应注意</a:t>
            </a:r>
            <a:r>
              <a:rPr lang="zh-CN" altLang="zh-CN" dirty="0" smtClean="0"/>
              <a:t>，</a:t>
            </a:r>
            <a:r>
              <a:rPr lang="zh-CN" altLang="en-US" dirty="0"/>
              <a:t>它们</a:t>
            </a:r>
            <a:r>
              <a:rPr lang="zh-CN" altLang="zh-CN" dirty="0" smtClean="0"/>
              <a:t>上网</a:t>
            </a:r>
            <a:r>
              <a:rPr lang="zh-CN" altLang="zh-CN" dirty="0"/>
              <a:t>所需的</a:t>
            </a:r>
            <a:r>
              <a:rPr lang="zh-CN" altLang="zh-CN" dirty="0">
                <a:solidFill>
                  <a:srgbClr val="FF0000"/>
                </a:solidFill>
              </a:rPr>
              <a:t>费用是很不一样的</a:t>
            </a:r>
            <a:r>
              <a:rPr lang="zh-CN" altLang="zh-CN" dirty="0" smtClean="0">
                <a:solidFill>
                  <a:srgbClr val="FF0000"/>
                </a:solidFill>
              </a:rPr>
              <a:t>。</a:t>
            </a:r>
            <a:endParaRPr lang="en-US" altLang="zh-CN" dirty="0" smtClean="0">
              <a:solidFill>
                <a:srgbClr val="FF0000"/>
              </a:solidFill>
            </a:endParaRPr>
          </a:p>
          <a:p>
            <a:pPr lvl="1"/>
            <a:r>
              <a:rPr lang="zh-CN" altLang="zh-CN" dirty="0"/>
              <a:t>目前</a:t>
            </a:r>
            <a:r>
              <a:rPr lang="zh-CN" altLang="zh-CN" dirty="0">
                <a:solidFill>
                  <a:srgbClr val="FF0000"/>
                </a:solidFill>
              </a:rPr>
              <a:t>蜂窝移动网络</a:t>
            </a:r>
            <a:r>
              <a:rPr lang="zh-CN" altLang="zh-CN" dirty="0"/>
              <a:t>的运营商的上网收费都是按照用户所消耗的</a:t>
            </a:r>
            <a:r>
              <a:rPr lang="zh-CN" altLang="zh-CN" dirty="0">
                <a:solidFill>
                  <a:srgbClr val="0000FF"/>
                </a:solidFill>
              </a:rPr>
              <a:t>数据流量</a:t>
            </a:r>
            <a:r>
              <a:rPr lang="zh-CN" altLang="zh-CN" dirty="0"/>
              <a:t>来计算的</a:t>
            </a:r>
            <a:r>
              <a:rPr lang="zh-CN" altLang="zh-CN" dirty="0" smtClean="0"/>
              <a:t>。</a:t>
            </a:r>
            <a:endParaRPr lang="en-US" altLang="zh-CN" dirty="0" smtClean="0"/>
          </a:p>
          <a:p>
            <a:pPr lvl="1"/>
            <a:r>
              <a:rPr lang="zh-CN" altLang="zh-CN" dirty="0"/>
              <a:t>我国的</a:t>
            </a:r>
            <a:r>
              <a:rPr lang="zh-CN" altLang="zh-CN" dirty="0">
                <a:solidFill>
                  <a:srgbClr val="FF0000"/>
                </a:solidFill>
              </a:rPr>
              <a:t>宽带入网</a:t>
            </a:r>
            <a:r>
              <a:rPr lang="zh-CN" altLang="zh-CN" dirty="0"/>
              <a:t>一般都是根据用户使用的带宽多少，按使用的</a:t>
            </a:r>
            <a:r>
              <a:rPr lang="zh-CN" altLang="zh-CN" dirty="0">
                <a:solidFill>
                  <a:srgbClr val="0000FF"/>
                </a:solidFill>
              </a:rPr>
              <a:t>时间</a:t>
            </a:r>
            <a:r>
              <a:rPr lang="zh-CN" altLang="zh-CN" dirty="0"/>
              <a:t>（按月或按年）付费的，因此，使用家庭的无线路由器上网，并不需要再增加任何额外上网的费用。</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ChangeArrowheads="1"/>
          </p:cNvSpPr>
          <p:nvPr>
            <p:ph type="title"/>
          </p:nvPr>
        </p:nvSpPr>
        <p:spPr>
          <a:xfrm>
            <a:off x="467546" y="437898"/>
            <a:ext cx="8358465" cy="749957"/>
          </a:xfrm>
        </p:spPr>
        <p:txBody>
          <a:bodyPr/>
          <a:lstStyle/>
          <a:p>
            <a:pPr algn="ctr"/>
            <a:r>
              <a:rPr lang="zh-CN" altLang="zh-CN" dirty="0"/>
              <a:t>几种无线网络的</a:t>
            </a:r>
            <a:r>
              <a:rPr lang="zh-CN" altLang="zh-CN" dirty="0" smtClean="0"/>
              <a:t>比较</a:t>
            </a:r>
            <a:endParaRPr lang="zh-CN" altLang="en-US" dirty="0"/>
          </a:p>
        </p:txBody>
      </p:sp>
      <p:sp>
        <p:nvSpPr>
          <p:cNvPr id="393238" name="Oval 22"/>
          <p:cNvSpPr>
            <a:spLocks noChangeArrowheads="1"/>
          </p:cNvSpPr>
          <p:nvPr/>
        </p:nvSpPr>
        <p:spPr bwMode="auto">
          <a:xfrm>
            <a:off x="3336993" y="3076230"/>
            <a:ext cx="1439863" cy="597877"/>
          </a:xfrm>
          <a:prstGeom prst="ellipse">
            <a:avLst/>
          </a:prstGeom>
          <a:solidFill>
            <a:srgbClr val="CC99FF"/>
          </a:soli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802.11n</a:t>
            </a:r>
            <a:endParaRPr lang="en-US" altLang="zh-CN" sz="1660" b="1">
              <a:solidFill>
                <a:srgbClr val="000099"/>
              </a:solidFill>
              <a:latin typeface="+mn-lt"/>
              <a:ea typeface="+mn-ea"/>
            </a:endParaRPr>
          </a:p>
        </p:txBody>
      </p:sp>
      <p:sp>
        <p:nvSpPr>
          <p:cNvPr id="393235" name="Text Box 19"/>
          <p:cNvSpPr txBox="1">
            <a:spLocks noChangeArrowheads="1"/>
          </p:cNvSpPr>
          <p:nvPr/>
        </p:nvSpPr>
        <p:spPr bwMode="auto">
          <a:xfrm>
            <a:off x="8127116" y="5626000"/>
            <a:ext cx="1031240" cy="39751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zh-CN" altLang="en-US" sz="1660" b="1">
                <a:solidFill>
                  <a:srgbClr val="000099"/>
                </a:solidFill>
                <a:latin typeface="+mn-lt"/>
                <a:ea typeface="+mn-ea"/>
              </a:rPr>
              <a:t>覆盖范围</a:t>
            </a:r>
            <a:endParaRPr lang="zh-CN" altLang="en-US" sz="1660" b="1">
              <a:solidFill>
                <a:srgbClr val="000099"/>
              </a:solidFill>
              <a:latin typeface="+mn-lt"/>
              <a:ea typeface="+mn-ea"/>
            </a:endParaRPr>
          </a:p>
        </p:txBody>
      </p:sp>
      <p:sp>
        <p:nvSpPr>
          <p:cNvPr id="393221" name="Text Box 5"/>
          <p:cNvSpPr txBox="1">
            <a:spLocks noChangeArrowheads="1"/>
          </p:cNvSpPr>
          <p:nvPr/>
        </p:nvSpPr>
        <p:spPr bwMode="auto">
          <a:xfrm>
            <a:off x="111698" y="2637477"/>
            <a:ext cx="1203325" cy="432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en-US" altLang="zh-CN" sz="1660" b="1" dirty="0">
                <a:solidFill>
                  <a:srgbClr val="000099"/>
                </a:solidFill>
                <a:latin typeface="+mn-lt"/>
                <a:ea typeface="+mn-ea"/>
              </a:rPr>
              <a:t>1 </a:t>
            </a:r>
            <a:r>
              <a:rPr lang="en-US" altLang="zh-CN" sz="1660" b="1" dirty="0" err="1" smtClean="0">
                <a:solidFill>
                  <a:srgbClr val="000099"/>
                </a:solidFill>
                <a:latin typeface="+mn-lt"/>
                <a:ea typeface="+mn-ea"/>
              </a:rPr>
              <a:t>Gbit</a:t>
            </a:r>
            <a:r>
              <a:rPr lang="en-US" altLang="zh-CN" sz="1660" b="1" dirty="0" smtClean="0">
                <a:solidFill>
                  <a:srgbClr val="000099"/>
                </a:solidFill>
                <a:latin typeface="+mn-lt"/>
                <a:ea typeface="+mn-ea"/>
              </a:rPr>
              <a:t>/s</a:t>
            </a:r>
            <a:endParaRPr lang="en-US" altLang="zh-CN" sz="1660" b="1" dirty="0">
              <a:solidFill>
                <a:srgbClr val="000099"/>
              </a:solidFill>
              <a:latin typeface="+mn-lt"/>
              <a:ea typeface="+mn-ea"/>
            </a:endParaRPr>
          </a:p>
          <a:p>
            <a:pPr algn="r">
              <a:lnSpc>
                <a:spcPct val="120000"/>
              </a:lnSpc>
            </a:pPr>
            <a:endParaRPr lang="en-US" altLang="zh-CN" sz="1660" b="1" dirty="0">
              <a:solidFill>
                <a:srgbClr val="000099"/>
              </a:solidFill>
              <a:latin typeface="+mn-lt"/>
              <a:ea typeface="+mn-ea"/>
            </a:endParaRPr>
          </a:p>
          <a:p>
            <a:pPr algn="r">
              <a:lnSpc>
                <a:spcPct val="120000"/>
              </a:lnSpc>
            </a:pPr>
            <a:r>
              <a:rPr lang="en-US" altLang="zh-CN" sz="1660" b="1" dirty="0">
                <a:solidFill>
                  <a:srgbClr val="000099"/>
                </a:solidFill>
                <a:latin typeface="+mn-lt"/>
                <a:ea typeface="+mn-ea"/>
              </a:rPr>
              <a:t>100 </a:t>
            </a:r>
            <a:r>
              <a:rPr lang="en-US" altLang="zh-CN" sz="1660" b="1" dirty="0" err="1" smtClean="0">
                <a:solidFill>
                  <a:srgbClr val="000099"/>
                </a:solidFill>
                <a:latin typeface="+mn-lt"/>
                <a:ea typeface="+mn-ea"/>
              </a:rPr>
              <a:t>Mbit</a:t>
            </a:r>
            <a:r>
              <a:rPr lang="en-US" altLang="zh-CN" sz="1660" b="1" dirty="0" smtClean="0">
                <a:solidFill>
                  <a:srgbClr val="000099"/>
                </a:solidFill>
                <a:latin typeface="+mn-lt"/>
                <a:ea typeface="+mn-ea"/>
              </a:rPr>
              <a:t>/s</a:t>
            </a:r>
            <a:endParaRPr lang="en-US" altLang="zh-CN" sz="1660" b="1" dirty="0">
              <a:solidFill>
                <a:srgbClr val="000099"/>
              </a:solidFill>
              <a:latin typeface="+mn-lt"/>
              <a:ea typeface="+mn-ea"/>
            </a:endParaRPr>
          </a:p>
          <a:p>
            <a:pPr algn="r">
              <a:lnSpc>
                <a:spcPct val="120000"/>
              </a:lnSpc>
            </a:pPr>
            <a:endParaRPr lang="en-US" altLang="zh-CN" sz="1660" b="1" dirty="0">
              <a:solidFill>
                <a:srgbClr val="000099"/>
              </a:solidFill>
              <a:latin typeface="+mn-lt"/>
              <a:ea typeface="+mn-ea"/>
            </a:endParaRPr>
          </a:p>
          <a:p>
            <a:pPr algn="r">
              <a:lnSpc>
                <a:spcPct val="120000"/>
              </a:lnSpc>
            </a:pPr>
            <a:r>
              <a:rPr lang="en-US" altLang="zh-CN" sz="1660" b="1" dirty="0">
                <a:solidFill>
                  <a:srgbClr val="000099"/>
                </a:solidFill>
                <a:latin typeface="+mn-lt"/>
                <a:ea typeface="+mn-ea"/>
              </a:rPr>
              <a:t>10 </a:t>
            </a:r>
            <a:r>
              <a:rPr lang="en-US" altLang="zh-CN" sz="1660" b="1" dirty="0" err="1" smtClean="0">
                <a:solidFill>
                  <a:srgbClr val="000099"/>
                </a:solidFill>
                <a:latin typeface="+mn-lt"/>
                <a:ea typeface="+mn-ea"/>
              </a:rPr>
              <a:t>Mbit</a:t>
            </a:r>
            <a:r>
              <a:rPr lang="en-US" altLang="zh-CN" sz="1660" b="1" dirty="0" smtClean="0">
                <a:solidFill>
                  <a:srgbClr val="000099"/>
                </a:solidFill>
                <a:latin typeface="+mn-lt"/>
                <a:ea typeface="+mn-ea"/>
              </a:rPr>
              <a:t>/s</a:t>
            </a:r>
            <a:endParaRPr lang="en-US" altLang="zh-CN" sz="1660" b="1" dirty="0">
              <a:solidFill>
                <a:srgbClr val="000099"/>
              </a:solidFill>
              <a:latin typeface="+mn-lt"/>
              <a:ea typeface="+mn-ea"/>
            </a:endParaRPr>
          </a:p>
          <a:p>
            <a:pPr algn="r">
              <a:lnSpc>
                <a:spcPct val="120000"/>
              </a:lnSpc>
            </a:pPr>
            <a:endParaRPr lang="en-US" altLang="zh-CN" sz="1660" b="1" dirty="0">
              <a:solidFill>
                <a:srgbClr val="000099"/>
              </a:solidFill>
              <a:latin typeface="+mn-lt"/>
              <a:ea typeface="+mn-ea"/>
            </a:endParaRPr>
          </a:p>
          <a:p>
            <a:pPr algn="r">
              <a:lnSpc>
                <a:spcPct val="120000"/>
              </a:lnSpc>
            </a:pPr>
            <a:r>
              <a:rPr lang="en-US" altLang="zh-CN" sz="1660" b="1" dirty="0">
                <a:solidFill>
                  <a:srgbClr val="000099"/>
                </a:solidFill>
                <a:latin typeface="+mn-lt"/>
                <a:ea typeface="+mn-ea"/>
              </a:rPr>
              <a:t>1 </a:t>
            </a:r>
            <a:r>
              <a:rPr lang="en-US" altLang="zh-CN" sz="1660" b="1" dirty="0" err="1" smtClean="0">
                <a:solidFill>
                  <a:srgbClr val="000099"/>
                </a:solidFill>
                <a:latin typeface="+mn-lt"/>
                <a:ea typeface="+mn-ea"/>
              </a:rPr>
              <a:t>Mbit</a:t>
            </a:r>
            <a:r>
              <a:rPr lang="en-US" altLang="zh-CN" sz="1660" b="1" dirty="0" smtClean="0">
                <a:solidFill>
                  <a:srgbClr val="000099"/>
                </a:solidFill>
                <a:latin typeface="+mn-lt"/>
                <a:ea typeface="+mn-ea"/>
              </a:rPr>
              <a:t>/s</a:t>
            </a:r>
            <a:endParaRPr lang="en-US" altLang="zh-CN" sz="1660" b="1" dirty="0">
              <a:solidFill>
                <a:srgbClr val="000099"/>
              </a:solidFill>
              <a:latin typeface="+mn-lt"/>
              <a:ea typeface="+mn-ea"/>
            </a:endParaRPr>
          </a:p>
          <a:p>
            <a:pPr algn="r">
              <a:lnSpc>
                <a:spcPct val="120000"/>
              </a:lnSpc>
            </a:pPr>
            <a:endParaRPr lang="en-US" altLang="zh-CN" sz="1660" b="1" dirty="0">
              <a:solidFill>
                <a:srgbClr val="000099"/>
              </a:solidFill>
              <a:latin typeface="+mn-lt"/>
              <a:ea typeface="+mn-ea"/>
            </a:endParaRPr>
          </a:p>
          <a:p>
            <a:pPr algn="r">
              <a:lnSpc>
                <a:spcPct val="120000"/>
              </a:lnSpc>
            </a:pPr>
            <a:r>
              <a:rPr lang="en-US" altLang="zh-CN" sz="1660" b="1" dirty="0">
                <a:solidFill>
                  <a:srgbClr val="000099"/>
                </a:solidFill>
                <a:latin typeface="+mn-lt"/>
                <a:ea typeface="+mn-ea"/>
              </a:rPr>
              <a:t>100 </a:t>
            </a:r>
            <a:r>
              <a:rPr lang="en-US" altLang="zh-CN" sz="1660" b="1" dirty="0" err="1" smtClean="0">
                <a:solidFill>
                  <a:srgbClr val="000099"/>
                </a:solidFill>
                <a:latin typeface="+mn-lt"/>
                <a:ea typeface="+mn-ea"/>
              </a:rPr>
              <a:t>kbit</a:t>
            </a:r>
            <a:r>
              <a:rPr lang="en-US" altLang="zh-CN" sz="1660" b="1" dirty="0" smtClean="0">
                <a:solidFill>
                  <a:srgbClr val="000099"/>
                </a:solidFill>
                <a:latin typeface="+mn-lt"/>
                <a:ea typeface="+mn-ea"/>
              </a:rPr>
              <a:t>/s</a:t>
            </a:r>
            <a:endParaRPr lang="en-US" altLang="zh-CN" sz="1660" b="1" dirty="0">
              <a:solidFill>
                <a:srgbClr val="000099"/>
              </a:solidFill>
              <a:latin typeface="+mn-lt"/>
              <a:ea typeface="+mn-ea"/>
            </a:endParaRPr>
          </a:p>
          <a:p>
            <a:pPr algn="r">
              <a:lnSpc>
                <a:spcPct val="120000"/>
              </a:lnSpc>
            </a:pPr>
            <a:endParaRPr lang="en-US" altLang="zh-CN" sz="1660" b="1" dirty="0">
              <a:solidFill>
                <a:srgbClr val="000099"/>
              </a:solidFill>
              <a:latin typeface="+mn-lt"/>
              <a:ea typeface="+mn-ea"/>
            </a:endParaRPr>
          </a:p>
          <a:p>
            <a:pPr algn="r">
              <a:lnSpc>
                <a:spcPct val="120000"/>
              </a:lnSpc>
            </a:pPr>
            <a:r>
              <a:rPr lang="en-US" altLang="zh-CN" sz="1660" b="1" dirty="0">
                <a:solidFill>
                  <a:srgbClr val="000099"/>
                </a:solidFill>
                <a:latin typeface="+mn-lt"/>
                <a:ea typeface="+mn-ea"/>
              </a:rPr>
              <a:t>10 </a:t>
            </a:r>
            <a:r>
              <a:rPr lang="en-US" altLang="zh-CN" sz="1660" b="1" dirty="0" err="1" smtClean="0">
                <a:solidFill>
                  <a:srgbClr val="000099"/>
                </a:solidFill>
                <a:latin typeface="+mn-lt"/>
                <a:ea typeface="+mn-ea"/>
              </a:rPr>
              <a:t>kbit</a:t>
            </a:r>
            <a:r>
              <a:rPr lang="en-US" altLang="zh-CN" sz="1660" b="1" dirty="0" smtClean="0">
                <a:solidFill>
                  <a:srgbClr val="000099"/>
                </a:solidFill>
                <a:latin typeface="+mn-lt"/>
                <a:ea typeface="+mn-ea"/>
              </a:rPr>
              <a:t>/s</a:t>
            </a:r>
            <a:endParaRPr lang="en-US" altLang="zh-CN" sz="1660" b="1" dirty="0">
              <a:solidFill>
                <a:srgbClr val="000099"/>
              </a:solidFill>
              <a:latin typeface="+mn-lt"/>
              <a:ea typeface="+mn-ea"/>
            </a:endParaRPr>
          </a:p>
          <a:p>
            <a:pPr algn="r">
              <a:lnSpc>
                <a:spcPct val="120000"/>
              </a:lnSpc>
            </a:pPr>
            <a:endParaRPr lang="en-US" altLang="zh-CN" sz="1660" b="1" dirty="0">
              <a:solidFill>
                <a:srgbClr val="000099"/>
              </a:solidFill>
              <a:latin typeface="+mn-lt"/>
              <a:ea typeface="+mn-ea"/>
            </a:endParaRPr>
          </a:p>
        </p:txBody>
      </p:sp>
      <p:sp>
        <p:nvSpPr>
          <p:cNvPr id="393222" name="Line 6"/>
          <p:cNvSpPr>
            <a:spLocks noChangeShapeType="1"/>
          </p:cNvSpPr>
          <p:nvPr/>
        </p:nvSpPr>
        <p:spPr bwMode="auto">
          <a:xfrm>
            <a:off x="1104967" y="6012860"/>
            <a:ext cx="7416800" cy="0"/>
          </a:xfrm>
          <a:prstGeom prst="line">
            <a:avLst/>
          </a:prstGeom>
          <a:noFill/>
          <a:ln w="28575">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93223" name="Line 7"/>
          <p:cNvSpPr>
            <a:spLocks noChangeShapeType="1"/>
          </p:cNvSpPr>
          <p:nvPr/>
        </p:nvSpPr>
        <p:spPr bwMode="auto">
          <a:xfrm rot="-5400000">
            <a:off x="-578636" y="4451493"/>
            <a:ext cx="3656135" cy="0"/>
          </a:xfrm>
          <a:prstGeom prst="line">
            <a:avLst/>
          </a:prstGeom>
          <a:noFill/>
          <a:ln w="28575">
            <a:solidFill>
              <a:schemeClr val="folHlink"/>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393224" name="Text Box 8"/>
          <p:cNvSpPr txBox="1">
            <a:spLocks noChangeArrowheads="1"/>
          </p:cNvSpPr>
          <p:nvPr/>
        </p:nvSpPr>
        <p:spPr bwMode="auto">
          <a:xfrm>
            <a:off x="1236730" y="2145711"/>
            <a:ext cx="819150" cy="69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660" b="1">
                <a:solidFill>
                  <a:srgbClr val="000099"/>
                </a:solidFill>
                <a:latin typeface="+mn-lt"/>
                <a:ea typeface="+mn-ea"/>
              </a:rPr>
              <a:t>用户</a:t>
            </a:r>
            <a:endParaRPr lang="zh-CN" altLang="en-US" sz="1660" b="1">
              <a:solidFill>
                <a:srgbClr val="000099"/>
              </a:solidFill>
              <a:latin typeface="+mn-lt"/>
              <a:ea typeface="+mn-ea"/>
            </a:endParaRPr>
          </a:p>
          <a:p>
            <a:pPr algn="ctr">
              <a:lnSpc>
                <a:spcPct val="95000"/>
              </a:lnSpc>
            </a:pPr>
            <a:r>
              <a:rPr lang="zh-CN" altLang="en-US" sz="1660" b="1">
                <a:solidFill>
                  <a:srgbClr val="000099"/>
                </a:solidFill>
                <a:latin typeface="+mn-lt"/>
                <a:ea typeface="+mn-ea"/>
              </a:rPr>
              <a:t>数据率</a:t>
            </a:r>
            <a:endParaRPr lang="zh-CN" altLang="en-US" sz="1660" b="1">
              <a:solidFill>
                <a:srgbClr val="000099"/>
              </a:solidFill>
              <a:latin typeface="+mn-lt"/>
              <a:ea typeface="+mn-ea"/>
            </a:endParaRPr>
          </a:p>
        </p:txBody>
      </p:sp>
      <p:sp>
        <p:nvSpPr>
          <p:cNvPr id="393225" name="Text Box 9"/>
          <p:cNvSpPr txBox="1">
            <a:spLocks noChangeArrowheads="1"/>
          </p:cNvSpPr>
          <p:nvPr/>
        </p:nvSpPr>
        <p:spPr bwMode="auto">
          <a:xfrm>
            <a:off x="2046181" y="5961572"/>
            <a:ext cx="5932170" cy="39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660" b="1" dirty="0">
                <a:solidFill>
                  <a:srgbClr val="000099"/>
                </a:solidFill>
                <a:latin typeface="+mn-lt"/>
                <a:ea typeface="+mn-ea"/>
              </a:rPr>
              <a:t>PAN                  </a:t>
            </a:r>
            <a:r>
              <a:rPr lang="en-US" altLang="zh-CN" sz="1660" b="1" dirty="0" smtClean="0">
                <a:solidFill>
                  <a:srgbClr val="000099"/>
                </a:solidFill>
                <a:latin typeface="+mn-lt"/>
                <a:ea typeface="+mn-ea"/>
              </a:rPr>
              <a:t>    LAN                    </a:t>
            </a:r>
            <a:r>
              <a:rPr lang="en-US" altLang="zh-CN" sz="1660" b="1" dirty="0">
                <a:solidFill>
                  <a:srgbClr val="000099"/>
                </a:solidFill>
                <a:latin typeface="+mn-lt"/>
                <a:ea typeface="+mn-ea"/>
              </a:rPr>
              <a:t>MAN        </a:t>
            </a:r>
            <a:r>
              <a:rPr lang="en-US" altLang="zh-CN" sz="1660" b="1" dirty="0" smtClean="0">
                <a:solidFill>
                  <a:srgbClr val="000099"/>
                </a:solidFill>
                <a:latin typeface="+mn-lt"/>
                <a:ea typeface="+mn-ea"/>
              </a:rPr>
              <a:t>                 </a:t>
            </a:r>
            <a:r>
              <a:rPr lang="en-US" altLang="zh-CN" sz="1660" b="1" dirty="0">
                <a:solidFill>
                  <a:srgbClr val="000099"/>
                </a:solidFill>
                <a:latin typeface="+mn-lt"/>
                <a:ea typeface="+mn-ea"/>
              </a:rPr>
              <a:t>WAN</a:t>
            </a:r>
            <a:endParaRPr lang="en-US" altLang="zh-CN" sz="1660" b="1" dirty="0">
              <a:solidFill>
                <a:srgbClr val="000099"/>
              </a:solidFill>
              <a:latin typeface="+mn-lt"/>
              <a:ea typeface="+mn-ea"/>
            </a:endParaRPr>
          </a:p>
        </p:txBody>
      </p:sp>
      <p:sp>
        <p:nvSpPr>
          <p:cNvPr id="393226" name="Oval 10"/>
          <p:cNvSpPr>
            <a:spLocks noChangeArrowheads="1"/>
          </p:cNvSpPr>
          <p:nvPr/>
        </p:nvSpPr>
        <p:spPr bwMode="auto">
          <a:xfrm>
            <a:off x="1609794" y="4883049"/>
            <a:ext cx="1439863" cy="665285"/>
          </a:xfrm>
          <a:prstGeom prst="ellipse">
            <a:avLst/>
          </a:prstGeom>
          <a:solidFill>
            <a:srgbClr val="CCCC00"/>
          </a:soli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802.15.4</a:t>
            </a:r>
            <a:endParaRPr lang="en-US" altLang="zh-CN" sz="1660" b="1">
              <a:solidFill>
                <a:srgbClr val="000099"/>
              </a:solidFill>
              <a:latin typeface="+mn-lt"/>
              <a:ea typeface="+mn-ea"/>
            </a:endParaRPr>
          </a:p>
          <a:p>
            <a:pPr algn="ctr"/>
            <a:r>
              <a:rPr lang="en-US" altLang="zh-CN" sz="1660" b="1">
                <a:solidFill>
                  <a:srgbClr val="000099"/>
                </a:solidFill>
                <a:latin typeface="+mn-lt"/>
                <a:ea typeface="+mn-ea"/>
              </a:rPr>
              <a:t>ZigBee</a:t>
            </a:r>
            <a:endParaRPr lang="en-US" altLang="zh-CN" sz="1660" b="1">
              <a:solidFill>
                <a:srgbClr val="000099"/>
              </a:solidFill>
              <a:latin typeface="+mn-lt"/>
              <a:ea typeface="+mn-ea"/>
            </a:endParaRPr>
          </a:p>
        </p:txBody>
      </p:sp>
      <p:sp>
        <p:nvSpPr>
          <p:cNvPr id="393227" name="Oval 11"/>
          <p:cNvSpPr>
            <a:spLocks noChangeArrowheads="1"/>
          </p:cNvSpPr>
          <p:nvPr/>
        </p:nvSpPr>
        <p:spPr bwMode="auto">
          <a:xfrm>
            <a:off x="1609794" y="4351114"/>
            <a:ext cx="1439863" cy="597877"/>
          </a:xfrm>
          <a:prstGeom prst="ellipse">
            <a:avLst/>
          </a:prstGeom>
          <a:solidFill>
            <a:srgbClr val="FFCC00"/>
          </a:soli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802.15.1</a:t>
            </a:r>
            <a:endParaRPr lang="en-US" altLang="zh-CN" sz="1660" b="1">
              <a:solidFill>
                <a:srgbClr val="000099"/>
              </a:solidFill>
              <a:latin typeface="+mn-lt"/>
              <a:ea typeface="+mn-ea"/>
            </a:endParaRPr>
          </a:p>
          <a:p>
            <a:pPr algn="ctr"/>
            <a:r>
              <a:rPr lang="zh-CN" altLang="en-US" sz="1660" b="1">
                <a:solidFill>
                  <a:srgbClr val="000099"/>
                </a:solidFill>
                <a:latin typeface="+mn-lt"/>
                <a:ea typeface="+mn-ea"/>
              </a:rPr>
              <a:t>蓝牙</a:t>
            </a:r>
            <a:endParaRPr lang="zh-CN" altLang="en-US" sz="1660" b="1">
              <a:solidFill>
                <a:srgbClr val="000099"/>
              </a:solidFill>
              <a:latin typeface="+mn-lt"/>
              <a:ea typeface="+mn-ea"/>
            </a:endParaRPr>
          </a:p>
        </p:txBody>
      </p:sp>
      <p:sp>
        <p:nvSpPr>
          <p:cNvPr id="393228" name="Oval 12"/>
          <p:cNvSpPr>
            <a:spLocks noChangeArrowheads="1"/>
          </p:cNvSpPr>
          <p:nvPr/>
        </p:nvSpPr>
        <p:spPr bwMode="auto">
          <a:xfrm>
            <a:off x="1609794" y="2890125"/>
            <a:ext cx="1439863" cy="597877"/>
          </a:xfrm>
          <a:prstGeom prst="ellipse">
            <a:avLst/>
          </a:prstGeom>
          <a:solidFill>
            <a:srgbClr val="FFFF99"/>
          </a:soli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802.15.3</a:t>
            </a:r>
            <a:endParaRPr lang="en-US" altLang="zh-CN" sz="1660" b="1">
              <a:solidFill>
                <a:srgbClr val="000099"/>
              </a:solidFill>
              <a:latin typeface="+mn-lt"/>
              <a:ea typeface="+mn-ea"/>
            </a:endParaRPr>
          </a:p>
          <a:p>
            <a:pPr algn="ctr"/>
            <a:r>
              <a:rPr lang="zh-CN" altLang="en-US" sz="1660" b="1">
                <a:solidFill>
                  <a:srgbClr val="000099"/>
                </a:solidFill>
                <a:latin typeface="+mn-lt"/>
                <a:ea typeface="+mn-ea"/>
              </a:rPr>
              <a:t>超宽带</a:t>
            </a:r>
            <a:endParaRPr lang="zh-CN" altLang="en-US" sz="1660" b="1">
              <a:solidFill>
                <a:srgbClr val="000099"/>
              </a:solidFill>
              <a:latin typeface="+mn-lt"/>
              <a:ea typeface="+mn-ea"/>
            </a:endParaRPr>
          </a:p>
        </p:txBody>
      </p:sp>
      <p:sp>
        <p:nvSpPr>
          <p:cNvPr id="393229" name="Oval 13"/>
          <p:cNvSpPr>
            <a:spLocks noChangeArrowheads="1"/>
          </p:cNvSpPr>
          <p:nvPr/>
        </p:nvSpPr>
        <p:spPr bwMode="auto">
          <a:xfrm>
            <a:off x="3336993" y="3488002"/>
            <a:ext cx="1439863" cy="597877"/>
          </a:xfrm>
          <a:prstGeom prst="ellipse">
            <a:avLst/>
          </a:prstGeom>
          <a:solidFill>
            <a:srgbClr val="FF99FF"/>
          </a:soli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802.11g, a</a:t>
            </a:r>
            <a:endParaRPr lang="en-US" altLang="zh-CN" sz="1660" b="1">
              <a:solidFill>
                <a:srgbClr val="000099"/>
              </a:solidFill>
              <a:latin typeface="+mn-lt"/>
              <a:ea typeface="+mn-ea"/>
            </a:endParaRPr>
          </a:p>
        </p:txBody>
      </p:sp>
      <p:sp>
        <p:nvSpPr>
          <p:cNvPr id="393230" name="Oval 14"/>
          <p:cNvSpPr>
            <a:spLocks noChangeArrowheads="1"/>
          </p:cNvSpPr>
          <p:nvPr/>
        </p:nvSpPr>
        <p:spPr bwMode="auto">
          <a:xfrm>
            <a:off x="3336993" y="3952530"/>
            <a:ext cx="1439863" cy="597877"/>
          </a:xfrm>
          <a:prstGeom prst="ellipse">
            <a:avLst/>
          </a:pr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802.11b</a:t>
            </a:r>
            <a:endParaRPr lang="en-US" altLang="zh-CN" sz="1660" b="1">
              <a:solidFill>
                <a:srgbClr val="000099"/>
              </a:solidFill>
              <a:latin typeface="+mn-lt"/>
              <a:ea typeface="+mn-ea"/>
            </a:endParaRPr>
          </a:p>
        </p:txBody>
      </p:sp>
      <p:sp>
        <p:nvSpPr>
          <p:cNvPr id="393231" name="Oval 15"/>
          <p:cNvSpPr>
            <a:spLocks noChangeArrowheads="1"/>
          </p:cNvSpPr>
          <p:nvPr/>
        </p:nvSpPr>
        <p:spPr bwMode="auto">
          <a:xfrm>
            <a:off x="4994343" y="3753237"/>
            <a:ext cx="1439863" cy="597877"/>
          </a:xfrm>
          <a:prstGeom prst="ellipse">
            <a:avLst/>
          </a:prstGeom>
          <a:solidFill>
            <a:srgbClr val="66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802.16</a:t>
            </a:r>
            <a:endParaRPr lang="en-US" altLang="zh-CN" sz="1660" b="1">
              <a:solidFill>
                <a:srgbClr val="000099"/>
              </a:solidFill>
              <a:latin typeface="+mn-lt"/>
              <a:ea typeface="+mn-ea"/>
            </a:endParaRPr>
          </a:p>
        </p:txBody>
      </p:sp>
      <p:sp>
        <p:nvSpPr>
          <p:cNvPr id="393232" name="Oval 16"/>
          <p:cNvSpPr>
            <a:spLocks noChangeArrowheads="1"/>
          </p:cNvSpPr>
          <p:nvPr/>
        </p:nvSpPr>
        <p:spPr bwMode="auto">
          <a:xfrm>
            <a:off x="6866006" y="5149748"/>
            <a:ext cx="1439862" cy="597877"/>
          </a:xfrm>
          <a:prstGeom prst="ellipse">
            <a:avLst/>
          </a:prstGeom>
          <a:solidFill>
            <a:srgbClr val="CC66FF"/>
          </a:solidFill>
          <a:ln w="38100" cmpd="dbl">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2G</a:t>
            </a:r>
            <a:endParaRPr lang="en-US" altLang="zh-CN" sz="1660" b="1">
              <a:solidFill>
                <a:srgbClr val="000099"/>
              </a:solidFill>
              <a:latin typeface="+mn-lt"/>
              <a:ea typeface="+mn-ea"/>
            </a:endParaRPr>
          </a:p>
          <a:p>
            <a:pPr algn="ctr"/>
            <a:r>
              <a:rPr lang="zh-CN" altLang="en-US" sz="1660" b="1">
                <a:solidFill>
                  <a:srgbClr val="000099"/>
                </a:solidFill>
                <a:latin typeface="+mn-lt"/>
                <a:ea typeface="+mn-ea"/>
              </a:rPr>
              <a:t>移动通信</a:t>
            </a:r>
            <a:endParaRPr lang="zh-CN" altLang="en-US" sz="1660" b="1">
              <a:solidFill>
                <a:srgbClr val="000099"/>
              </a:solidFill>
              <a:latin typeface="+mn-lt"/>
              <a:ea typeface="+mn-ea"/>
            </a:endParaRPr>
          </a:p>
        </p:txBody>
      </p:sp>
      <p:sp>
        <p:nvSpPr>
          <p:cNvPr id="393233" name="Oval 17"/>
          <p:cNvSpPr>
            <a:spLocks noChangeArrowheads="1"/>
          </p:cNvSpPr>
          <p:nvPr/>
        </p:nvSpPr>
        <p:spPr bwMode="auto">
          <a:xfrm>
            <a:off x="6866006" y="4418522"/>
            <a:ext cx="1439862" cy="597877"/>
          </a:xfrm>
          <a:prstGeom prst="ellipse">
            <a:avLst/>
          </a:prstGeom>
          <a:solidFill>
            <a:srgbClr val="66FF33"/>
          </a:solidFill>
          <a:ln w="38100" cmpd="dbl">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a:solidFill>
                  <a:srgbClr val="000099"/>
                </a:solidFill>
                <a:latin typeface="+mn-lt"/>
                <a:ea typeface="+mn-ea"/>
              </a:rPr>
              <a:t>3G</a:t>
            </a:r>
            <a:endParaRPr lang="en-US" altLang="zh-CN" sz="1660" b="1">
              <a:solidFill>
                <a:srgbClr val="000099"/>
              </a:solidFill>
              <a:latin typeface="+mn-lt"/>
              <a:ea typeface="+mn-ea"/>
            </a:endParaRPr>
          </a:p>
          <a:p>
            <a:pPr algn="ctr"/>
            <a:r>
              <a:rPr lang="zh-CN" altLang="en-US" sz="1660" b="1">
                <a:solidFill>
                  <a:srgbClr val="000099"/>
                </a:solidFill>
                <a:latin typeface="+mn-lt"/>
                <a:ea typeface="+mn-ea"/>
              </a:rPr>
              <a:t>移动通信</a:t>
            </a:r>
            <a:endParaRPr lang="zh-CN" altLang="en-US" sz="1660" b="1">
              <a:solidFill>
                <a:srgbClr val="000099"/>
              </a:solidFill>
              <a:latin typeface="+mn-lt"/>
              <a:ea typeface="+mn-ea"/>
            </a:endParaRPr>
          </a:p>
        </p:txBody>
      </p:sp>
      <p:sp>
        <p:nvSpPr>
          <p:cNvPr id="393234" name="Oval 18"/>
          <p:cNvSpPr>
            <a:spLocks noChangeArrowheads="1"/>
          </p:cNvSpPr>
          <p:nvPr/>
        </p:nvSpPr>
        <p:spPr bwMode="auto">
          <a:xfrm>
            <a:off x="6792980" y="3229937"/>
            <a:ext cx="1439862" cy="597877"/>
          </a:xfrm>
          <a:prstGeom prst="ellipse">
            <a:avLst/>
          </a:prstGeom>
          <a:solidFill>
            <a:srgbClr val="FFCC00"/>
          </a:solidFill>
          <a:ln w="38100" cmpd="dbl">
            <a:solidFill>
              <a:schemeClr val="folHlink"/>
            </a:solidFill>
            <a:prstDash val="solid"/>
            <a:round/>
          </a:ln>
          <a:effectLst/>
        </p:spPr>
        <p:txBody>
          <a:bodyPr wrap="none" anchor="ctr"/>
          <a:lstStyle/>
          <a:p>
            <a:pPr algn="ctr"/>
            <a:r>
              <a:rPr lang="en-US" altLang="zh-CN" sz="1660" b="1" dirty="0">
                <a:solidFill>
                  <a:srgbClr val="000099"/>
                </a:solidFill>
                <a:latin typeface="+mn-lt"/>
                <a:ea typeface="+mn-ea"/>
              </a:rPr>
              <a:t>4G</a:t>
            </a:r>
            <a:endParaRPr lang="en-US" altLang="zh-CN" sz="1660" b="1" dirty="0">
              <a:solidFill>
                <a:srgbClr val="000099"/>
              </a:solidFill>
              <a:latin typeface="+mn-lt"/>
              <a:ea typeface="+mn-ea"/>
            </a:endParaRPr>
          </a:p>
          <a:p>
            <a:pPr algn="ctr"/>
            <a:r>
              <a:rPr lang="zh-CN" altLang="en-US" sz="1660" b="1" dirty="0">
                <a:solidFill>
                  <a:srgbClr val="000099"/>
                </a:solidFill>
                <a:latin typeface="+mn-lt"/>
                <a:ea typeface="+mn-ea"/>
              </a:rPr>
              <a:t>移动通信</a:t>
            </a:r>
            <a:endParaRPr lang="zh-CN" altLang="en-US" sz="1660" b="1" dirty="0">
              <a:solidFill>
                <a:srgbClr val="000099"/>
              </a:solidFill>
              <a:latin typeface="+mn-lt"/>
              <a:ea typeface="+mn-ea"/>
            </a:endParaRPr>
          </a:p>
        </p:txBody>
      </p:sp>
      <p:sp>
        <p:nvSpPr>
          <p:cNvPr id="393236" name="Text Box 20"/>
          <p:cNvSpPr txBox="1">
            <a:spLocks noChangeArrowheads="1"/>
          </p:cNvSpPr>
          <p:nvPr/>
        </p:nvSpPr>
        <p:spPr bwMode="auto">
          <a:xfrm>
            <a:off x="3625918" y="2686438"/>
            <a:ext cx="695960" cy="39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660" b="1">
                <a:solidFill>
                  <a:srgbClr val="000099"/>
                </a:solidFill>
                <a:latin typeface="+mn-lt"/>
                <a:ea typeface="+mn-ea"/>
              </a:rPr>
              <a:t>Wi-Fi</a:t>
            </a:r>
            <a:endParaRPr lang="en-US" altLang="zh-CN" sz="1660" b="1">
              <a:solidFill>
                <a:srgbClr val="000099"/>
              </a:solidFill>
              <a:latin typeface="+mn-lt"/>
              <a:ea typeface="+mn-ea"/>
            </a:endParaRPr>
          </a:p>
        </p:txBody>
      </p:sp>
      <p:sp>
        <p:nvSpPr>
          <p:cNvPr id="393237" name="Text Box 21"/>
          <p:cNvSpPr txBox="1">
            <a:spLocks noChangeArrowheads="1"/>
          </p:cNvSpPr>
          <p:nvPr/>
        </p:nvSpPr>
        <p:spPr bwMode="auto">
          <a:xfrm>
            <a:off x="5210243" y="3392754"/>
            <a:ext cx="906780" cy="39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660" b="1">
                <a:solidFill>
                  <a:srgbClr val="000099"/>
                </a:solidFill>
                <a:latin typeface="+mn-lt"/>
                <a:ea typeface="+mn-ea"/>
              </a:rPr>
              <a:t>WiMAX</a:t>
            </a:r>
            <a:endParaRPr lang="en-US" altLang="zh-CN" sz="1660" b="1">
              <a:solidFill>
                <a:srgbClr val="000099"/>
              </a:solidFill>
              <a:latin typeface="+mn-lt"/>
              <a:ea typeface="+mn-ea"/>
            </a:endParaRPr>
          </a:p>
        </p:txBody>
      </p:sp>
      <p:sp>
        <p:nvSpPr>
          <p:cNvPr id="24" name="Oval 18"/>
          <p:cNvSpPr>
            <a:spLocks noChangeArrowheads="1"/>
          </p:cNvSpPr>
          <p:nvPr/>
        </p:nvSpPr>
        <p:spPr bwMode="auto">
          <a:xfrm>
            <a:off x="6792980" y="2033153"/>
            <a:ext cx="1439862" cy="597877"/>
          </a:xfrm>
          <a:prstGeom prst="ellipse">
            <a:avLst/>
          </a:prstGeom>
          <a:solidFill>
            <a:srgbClr val="CC9900"/>
          </a:solidFill>
          <a:ln w="38100" cmpd="dbl">
            <a:solidFill>
              <a:schemeClr val="folHlink"/>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0" b="1" dirty="0">
                <a:solidFill>
                  <a:srgbClr val="000099"/>
                </a:solidFill>
                <a:latin typeface="+mn-lt"/>
                <a:ea typeface="+mn-ea"/>
              </a:rPr>
              <a:t>5</a:t>
            </a:r>
            <a:r>
              <a:rPr lang="en-US" altLang="zh-CN" sz="1660" b="1" dirty="0" smtClean="0">
                <a:solidFill>
                  <a:srgbClr val="000099"/>
                </a:solidFill>
                <a:latin typeface="+mn-lt"/>
                <a:ea typeface="+mn-ea"/>
              </a:rPr>
              <a:t>G</a:t>
            </a:r>
            <a:endParaRPr lang="en-US" altLang="zh-CN" sz="1660" b="1" dirty="0">
              <a:solidFill>
                <a:srgbClr val="000099"/>
              </a:solidFill>
              <a:latin typeface="+mn-lt"/>
              <a:ea typeface="+mn-ea"/>
            </a:endParaRPr>
          </a:p>
          <a:p>
            <a:pPr algn="ctr"/>
            <a:r>
              <a:rPr lang="zh-CN" altLang="en-US" sz="1660" b="1" dirty="0">
                <a:solidFill>
                  <a:srgbClr val="000099"/>
                </a:solidFill>
                <a:latin typeface="+mn-lt"/>
                <a:ea typeface="+mn-ea"/>
              </a:rPr>
              <a:t>移动通信</a:t>
            </a:r>
            <a:endParaRPr lang="zh-CN" altLang="en-US" sz="1660" b="1" dirty="0">
              <a:solidFill>
                <a:srgbClr val="000099"/>
              </a:solidFill>
              <a:latin typeface="+mn-lt"/>
              <a:ea typeface="+mn-ea"/>
            </a:endParaRPr>
          </a:p>
        </p:txBody>
      </p:sp>
      <p:sp>
        <p:nvSpPr>
          <p:cNvPr id="25" name="Line 23"/>
          <p:cNvSpPr>
            <a:spLocks noChangeShapeType="1"/>
          </p:cNvSpPr>
          <p:nvPr/>
        </p:nvSpPr>
        <p:spPr bwMode="auto">
          <a:xfrm flipV="1">
            <a:off x="7496633" y="2637477"/>
            <a:ext cx="0" cy="551586"/>
          </a:xfrm>
          <a:prstGeom prst="line">
            <a:avLst/>
          </a:prstGeom>
          <a:noFill/>
          <a:ln w="38100">
            <a:solidFill>
              <a:schemeClr val="hlink"/>
            </a:solidFill>
            <a:prstDash val="sysDot"/>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585" b="1">
              <a:solidFill>
                <a:srgbClr val="000099"/>
              </a:solidFill>
              <a:latin typeface="+mn-lt"/>
              <a:ea typeface="+mn-ea"/>
            </a:endParaRPr>
          </a:p>
        </p:txBody>
      </p:sp>
      <p:sp>
        <p:nvSpPr>
          <p:cNvPr id="26" name="矩形 25"/>
          <p:cNvSpPr/>
          <p:nvPr/>
        </p:nvSpPr>
        <p:spPr>
          <a:xfrm>
            <a:off x="580857" y="1368463"/>
            <a:ext cx="6051679" cy="1047115"/>
          </a:xfrm>
          <a:prstGeom prst="rect">
            <a:avLst/>
          </a:prstGeom>
          <a:solidFill>
            <a:srgbClr val="66FF66"/>
          </a:solidFill>
          <a:ln>
            <a:solidFill>
              <a:srgbClr val="000066"/>
            </a:solidFill>
          </a:ln>
        </p:spPr>
        <p:txBody>
          <a:bodyPr wrap="square">
            <a:spAutoFit/>
          </a:bodyPr>
          <a:lstStyle/>
          <a:p>
            <a:r>
              <a:rPr lang="zh-CN" altLang="zh-CN" sz="2585" b="1" dirty="0">
                <a:solidFill>
                  <a:srgbClr val="000066"/>
                </a:solidFill>
                <a:latin typeface="+mn-lt"/>
                <a:ea typeface="+mn-ea"/>
              </a:rPr>
              <a:t>各种无线网络，可以看出，这些网络各有优缺点，也都有各自最适宜的使用环境。</a:t>
            </a:r>
            <a:endParaRPr lang="zh-CN" altLang="en-US" sz="2585" b="1" dirty="0">
              <a:solidFill>
                <a:srgbClr val="000066"/>
              </a:solidFill>
              <a:latin typeface="+mn-lt"/>
              <a:ea typeface="+mn-ea"/>
            </a:endParaRPr>
          </a:p>
        </p:txBody>
      </p:sp>
      <p:pic>
        <p:nvPicPr>
          <p:cNvPr id="40963" name="图片 516100" descr="MCj04326750000[1]">
            <a:hlinkClick r:id="rId1" action="ppaction://hlinksldjump"/>
          </p:cNvPr>
          <p:cNvPicPr>
            <a:picLocks noChangeAspect="1"/>
          </p:cNvPicPr>
          <p:nvPr/>
        </p:nvPicPr>
        <p:blipFill>
          <a:blip r:embed="rId2"/>
          <a:stretch>
            <a:fillRect/>
          </a:stretch>
        </p:blipFill>
        <p:spPr>
          <a:xfrm>
            <a:off x="8027988" y="5741988"/>
            <a:ext cx="1116012" cy="1116012"/>
          </a:xfrm>
          <a:prstGeom prst="rect">
            <a:avLst/>
          </a:prstGeom>
          <a:noFill/>
          <a:ln w="9525">
            <a:noFill/>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17501</Words>
  <Application>WPS 演示</Application>
  <PresentationFormat>在屏幕上显示</PresentationFormat>
  <Paragraphs>1869</Paragraphs>
  <Slides>103</Slides>
  <Notes>91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0</vt:i4>
      </vt:variant>
      <vt:variant>
        <vt:lpstr>幻灯片标题</vt:lpstr>
      </vt:variant>
      <vt:variant>
        <vt:i4>103</vt:i4>
      </vt:variant>
    </vt:vector>
  </HeadingPairs>
  <TitlesOfParts>
    <vt:vector size="119" baseType="lpstr">
      <vt:lpstr>Arial</vt:lpstr>
      <vt:lpstr>宋体</vt:lpstr>
      <vt:lpstr>Wingdings</vt:lpstr>
      <vt:lpstr>Arial Unicode MS</vt:lpstr>
      <vt:lpstr>Wingdings</vt:lpstr>
      <vt:lpstr>楷体_GB2312</vt:lpstr>
      <vt:lpstr>新宋体</vt:lpstr>
      <vt:lpstr>微软雅黑</vt:lpstr>
      <vt:lpstr>Arial Unicode MS</vt:lpstr>
      <vt:lpstr>黑体</vt:lpstr>
      <vt:lpstr>Times New Roman</vt:lpstr>
      <vt:lpstr>Symbol</vt:lpstr>
      <vt:lpstr>Symbol</vt:lpstr>
      <vt:lpstr>Wingdings</vt:lpstr>
      <vt:lpstr>楷体_GB2312</vt:lpstr>
      <vt:lpstr>默认设计模板</vt:lpstr>
      <vt:lpstr>计算机网络原理</vt:lpstr>
      <vt:lpstr>主题</vt:lpstr>
      <vt:lpstr>章节内容</vt:lpstr>
      <vt:lpstr>加2.0 引言</vt:lpstr>
      <vt:lpstr>9.1  无线局域网 WLAN</vt:lpstr>
      <vt:lpstr>9.1.1  无线局域网的组成</vt:lpstr>
      <vt:lpstr>1. IEEE 802.11</vt:lpstr>
      <vt:lpstr>1. IEEE 802.11</vt:lpstr>
      <vt:lpstr>PowerPoint 演示文稿</vt:lpstr>
      <vt:lpstr>PowerPoint 演示文稿</vt:lpstr>
      <vt:lpstr>PowerPoint 演示文稿</vt:lpstr>
      <vt:lpstr>PowerPoint 演示文稿</vt:lpstr>
      <vt:lpstr>PowerPoint 演示文稿</vt:lpstr>
      <vt:lpstr>建立关联(association)</vt:lpstr>
      <vt:lpstr>移动站与 AP 建立关联的方法</vt:lpstr>
      <vt:lpstr>热点(hot spot)</vt:lpstr>
      <vt:lpstr>2. 移动自组网络</vt:lpstr>
      <vt:lpstr>2. 移动自组网络</vt:lpstr>
      <vt:lpstr>移动自组网络的应用前景 </vt:lpstr>
      <vt:lpstr>无线传感器网络 WSN</vt:lpstr>
      <vt:lpstr>传感器结点的形状和组成</vt:lpstr>
      <vt:lpstr>无线传感器网络主要的应用领域 </vt:lpstr>
      <vt:lpstr>移动自组网络不同于移动 IP</vt:lpstr>
      <vt:lpstr>几种不同的接入</vt:lpstr>
      <vt:lpstr>9.1.2   802.11 局域网的物理层</vt:lpstr>
      <vt:lpstr>几种常用的 802.11 无线局域网 </vt:lpstr>
      <vt:lpstr>9.1.3  802.11局域网的 MAC 层协议</vt:lpstr>
      <vt:lpstr>无线局域网的特殊问题 </vt:lpstr>
      <vt:lpstr>无线局域网的特殊问题 </vt:lpstr>
      <vt:lpstr>CSMA/CA 协议 </vt:lpstr>
      <vt:lpstr>802.11 的 MAC 层 </vt:lpstr>
      <vt:lpstr>802.11 的 MAC 层 </vt:lpstr>
      <vt:lpstr>802.11 的 MAC 层 </vt:lpstr>
      <vt:lpstr>帧间间隔 IFS </vt:lpstr>
      <vt:lpstr>两种常用种帧间间隔 </vt:lpstr>
      <vt:lpstr>两种常用帧间间隔 </vt:lpstr>
      <vt:lpstr>CSMA/CA 协议的原理 </vt:lpstr>
      <vt:lpstr>为什么信道空闲还要再等待 </vt:lpstr>
      <vt:lpstr>假定没有高优先级帧要发送 </vt:lpstr>
      <vt:lpstr>虚拟载波监听 </vt:lpstr>
      <vt:lpstr>虚拟载波监听的效果 </vt:lpstr>
      <vt:lpstr>网络分配向量 </vt:lpstr>
      <vt:lpstr>争用窗口 </vt:lpstr>
      <vt:lpstr>802.11 的退避机制</vt:lpstr>
      <vt:lpstr>二进制指数退避算法 </vt:lpstr>
      <vt:lpstr>退避计时器 (backoff timer)</vt:lpstr>
      <vt:lpstr>退避算法的使用情况 </vt:lpstr>
      <vt:lpstr>CSMA/CA算法归纳</vt:lpstr>
      <vt:lpstr>2. 对信道进行预约 </vt:lpstr>
      <vt:lpstr>2. 对信道进行预约 </vt:lpstr>
      <vt:lpstr>2. 对信道进行预约 </vt:lpstr>
      <vt:lpstr>CSMA/CA协议的基本流程图</vt:lpstr>
      <vt:lpstr>9.1.4  802.11 局域网的 MAC 帧</vt:lpstr>
      <vt:lpstr>9.1.4  802.11 局域网的 MAC 帧</vt:lpstr>
      <vt:lpstr>802.11 数据帧的三大部分 </vt:lpstr>
      <vt:lpstr>1. 关于 802.11 数据帧的地址</vt:lpstr>
      <vt:lpstr>PowerPoint 演示文稿</vt:lpstr>
      <vt:lpstr>1. 关于 802.11 数据帧的地址</vt:lpstr>
      <vt:lpstr>2. 序号控制、持续期和帧控制字段 </vt:lpstr>
      <vt:lpstr>分片的发送举例 </vt:lpstr>
      <vt:lpstr>9.2  无线个人区域网 WPAN</vt:lpstr>
      <vt:lpstr>WPAN 和 WLAN 并不一样 </vt:lpstr>
      <vt:lpstr>WPAN 标准</vt:lpstr>
      <vt:lpstr>1. 蓝牙系统(Bluetooth)</vt:lpstr>
      <vt:lpstr>皮可网(piconet)</vt:lpstr>
      <vt:lpstr>蓝牙系统中的皮可网和扩散网 </vt:lpstr>
      <vt:lpstr>2. 低速 WPAN </vt:lpstr>
      <vt:lpstr>ZigBee 的特点</vt:lpstr>
      <vt:lpstr>ZigBee 的标准</vt:lpstr>
      <vt:lpstr>ZigBee 的协议栈 </vt:lpstr>
      <vt:lpstr>ZigBee 的协议栈 </vt:lpstr>
      <vt:lpstr>ZigBee 的组网方式</vt:lpstr>
      <vt:lpstr>ZigBee 的组网方式</vt:lpstr>
      <vt:lpstr>ZigBee 的组网方式</vt:lpstr>
      <vt:lpstr>3. 高速 WPAN</vt:lpstr>
      <vt:lpstr>9.3 无线城域网 WMAN </vt:lpstr>
      <vt:lpstr>WiMAX </vt:lpstr>
      <vt:lpstr>802.16 无线城域网服务范围的示意图 </vt:lpstr>
      <vt:lpstr>9.4  蜂窝移动通信网</vt:lpstr>
      <vt:lpstr>9.4.1  蜂窝无线通信技术简介 </vt:lpstr>
      <vt:lpstr>9.4.1  蜂窝无线通信技术简介 </vt:lpstr>
      <vt:lpstr>9.4.1  蜂窝无线通信技术简介 </vt:lpstr>
      <vt:lpstr>9.4.1  蜂窝无线通信技术简介 </vt:lpstr>
      <vt:lpstr>GSM 蜂窝通信系统的重要组成构件 </vt:lpstr>
      <vt:lpstr>9.4.2 移动 IP</vt:lpstr>
      <vt:lpstr>移动 IP 使用的基本概念 </vt:lpstr>
      <vt:lpstr>通信者B和移动站A的四个重要通信步骤</vt:lpstr>
      <vt:lpstr>网络层应增加的新功能</vt:lpstr>
      <vt:lpstr>三角形路由选择问题</vt:lpstr>
      <vt:lpstr>使用直接路由选择向移动站发送数据报</vt:lpstr>
      <vt:lpstr>使用直接路由选择向移动站发送数据报</vt:lpstr>
      <vt:lpstr>9.4.3  蜂窝移动通信网中 	对移动用户的路由选择</vt:lpstr>
      <vt:lpstr>9.4.3  蜂窝移动通信网中 	对移动用户的路由选择</vt:lpstr>
      <vt:lpstr>9.4.4  GSM 中的切换</vt:lpstr>
      <vt:lpstr>PowerPoint 演示文稿</vt:lpstr>
      <vt:lpstr>9.4.5  无线网络对高层协议的影响</vt:lpstr>
      <vt:lpstr>9.4.5  无线网络对高层协议的影响</vt:lpstr>
      <vt:lpstr>9.5  两种不同无线上网</vt:lpstr>
      <vt:lpstr>几种无线网络的比较</vt:lpstr>
      <vt:lpstr>本章小结</vt:lpstr>
      <vt:lpstr>课堂测试</vt:lpstr>
      <vt:lpstr>课后习题</vt:lpstr>
      <vt:lpstr>课外读物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Internet技术与应用</dc:title>
  <dc:creator>user</dc:creator>
  <cp:lastModifiedBy>pineiang</cp:lastModifiedBy>
  <cp:revision>145</cp:revision>
  <dcterms:created xsi:type="dcterms:W3CDTF">2007-02-13T23:50:00Z</dcterms:created>
  <dcterms:modified xsi:type="dcterms:W3CDTF">2018-11-07T00:49:26Z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