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8" r:id="rId5"/>
    <p:sldId id="259" r:id="rId6"/>
    <p:sldId id="751" r:id="rId8"/>
    <p:sldId id="749" r:id="rId9"/>
    <p:sldId id="750" r:id="rId10"/>
    <p:sldId id="752" r:id="rId11"/>
    <p:sldId id="753" r:id="rId12"/>
    <p:sldId id="754" r:id="rId13"/>
    <p:sldId id="755" r:id="rId14"/>
    <p:sldId id="756" r:id="rId15"/>
    <p:sldId id="757" r:id="rId16"/>
    <p:sldId id="1595" r:id="rId17"/>
    <p:sldId id="760" r:id="rId18"/>
    <p:sldId id="1912" r:id="rId19"/>
    <p:sldId id="945" r:id="rId20"/>
    <p:sldId id="761" r:id="rId21"/>
    <p:sldId id="946" r:id="rId22"/>
    <p:sldId id="947" r:id="rId23"/>
    <p:sldId id="1913" r:id="rId24"/>
    <p:sldId id="762" r:id="rId25"/>
    <p:sldId id="1914" r:id="rId26"/>
    <p:sldId id="1916" r:id="rId27"/>
    <p:sldId id="1915" r:id="rId28"/>
    <p:sldId id="1917" r:id="rId29"/>
    <p:sldId id="763" r:id="rId30"/>
    <p:sldId id="764" r:id="rId31"/>
    <p:sldId id="765" r:id="rId32"/>
    <p:sldId id="950" r:id="rId33"/>
    <p:sldId id="951" r:id="rId34"/>
    <p:sldId id="954" r:id="rId35"/>
    <p:sldId id="955" r:id="rId36"/>
    <p:sldId id="1441" r:id="rId37"/>
    <p:sldId id="956" r:id="rId38"/>
    <p:sldId id="957" r:id="rId39"/>
    <p:sldId id="1115" r:id="rId40"/>
    <p:sldId id="958" r:id="rId41"/>
    <p:sldId id="959" r:id="rId42"/>
    <p:sldId id="960" r:id="rId43"/>
    <p:sldId id="961" r:id="rId44"/>
    <p:sldId id="962" r:id="rId45"/>
    <p:sldId id="768" r:id="rId46"/>
    <p:sldId id="769" r:id="rId47"/>
    <p:sldId id="770" r:id="rId48"/>
    <p:sldId id="774" r:id="rId49"/>
    <p:sldId id="775" r:id="rId50"/>
    <p:sldId id="1919" r:id="rId51"/>
    <p:sldId id="1272" r:id="rId52"/>
    <p:sldId id="1273" r:id="rId53"/>
    <p:sldId id="1274" r:id="rId54"/>
    <p:sldId id="1275" r:id="rId55"/>
    <p:sldId id="1799" r:id="rId56"/>
    <p:sldId id="1921" r:id="rId57"/>
    <p:sldId id="776" r:id="rId58"/>
    <p:sldId id="777" r:id="rId59"/>
    <p:sldId id="778" r:id="rId60"/>
    <p:sldId id="1278" r:id="rId61"/>
    <p:sldId id="779" r:id="rId62"/>
    <p:sldId id="1279" r:id="rId63"/>
    <p:sldId id="1280" r:id="rId64"/>
    <p:sldId id="1281" r:id="rId65"/>
    <p:sldId id="1282" r:id="rId66"/>
    <p:sldId id="1283" r:id="rId67"/>
    <p:sldId id="1284" r:id="rId68"/>
    <p:sldId id="781" r:id="rId69"/>
    <p:sldId id="782" r:id="rId70"/>
    <p:sldId id="783" r:id="rId71"/>
    <p:sldId id="784" r:id="rId72"/>
    <p:sldId id="785" r:id="rId73"/>
    <p:sldId id="786" r:id="rId74"/>
    <p:sldId id="787" r:id="rId75"/>
    <p:sldId id="1412" r:id="rId76"/>
    <p:sldId id="788" r:id="rId77"/>
    <p:sldId id="789" r:id="rId78"/>
    <p:sldId id="1413" r:id="rId79"/>
    <p:sldId id="790" r:id="rId80"/>
    <p:sldId id="791" r:id="rId81"/>
    <p:sldId id="1414" r:id="rId82"/>
    <p:sldId id="792" r:id="rId83"/>
    <p:sldId id="793" r:id="rId84"/>
    <p:sldId id="1436" r:id="rId85"/>
    <p:sldId id="794" r:id="rId86"/>
    <p:sldId id="795" r:id="rId87"/>
    <p:sldId id="1438" r:id="rId88"/>
    <p:sldId id="796" r:id="rId89"/>
    <p:sldId id="797" r:id="rId90"/>
    <p:sldId id="798" r:id="rId91"/>
    <p:sldId id="799" r:id="rId92"/>
    <p:sldId id="1419" r:id="rId93"/>
    <p:sldId id="800" r:id="rId94"/>
    <p:sldId id="1417" r:id="rId95"/>
    <p:sldId id="1455" r:id="rId96"/>
    <p:sldId id="1605" r:id="rId97"/>
    <p:sldId id="1600" r:id="rId98"/>
    <p:sldId id="1602" r:id="rId99"/>
    <p:sldId id="1606" r:id="rId100"/>
    <p:sldId id="1603" r:id="rId101"/>
    <p:sldId id="1604" r:id="rId102"/>
    <p:sldId id="1607" r:id="rId103"/>
    <p:sldId id="1608" r:id="rId104"/>
    <p:sldId id="1596" r:id="rId105"/>
    <p:sldId id="1597" r:id="rId106"/>
    <p:sldId id="1609" r:id="rId107"/>
    <p:sldId id="1737" r:id="rId108"/>
    <p:sldId id="1738" r:id="rId109"/>
    <p:sldId id="1739" r:id="rId110"/>
    <p:sldId id="1740" r:id="rId111"/>
    <p:sldId id="1741" r:id="rId112"/>
    <p:sldId id="1598" r:id="rId113"/>
    <p:sldId id="1611" r:id="rId114"/>
    <p:sldId id="1610" r:id="rId115"/>
    <p:sldId id="1612" r:id="rId116"/>
    <p:sldId id="1613" r:id="rId117"/>
    <p:sldId id="1614" r:id="rId118"/>
    <p:sldId id="1729" r:id="rId119"/>
    <p:sldId id="1730" r:id="rId120"/>
    <p:sldId id="1732" r:id="rId121"/>
    <p:sldId id="1733" r:id="rId122"/>
    <p:sldId id="1734" r:id="rId123"/>
    <p:sldId id="1731" r:id="rId124"/>
    <p:sldId id="1735" r:id="rId125"/>
    <p:sldId id="802" r:id="rId126"/>
    <p:sldId id="803" r:id="rId127"/>
    <p:sldId id="804" r:id="rId128"/>
    <p:sldId id="805" r:id="rId129"/>
    <p:sldId id="806" r:id="rId130"/>
    <p:sldId id="1427" r:id="rId131"/>
    <p:sldId id="1428" r:id="rId132"/>
    <p:sldId id="1429" r:id="rId133"/>
    <p:sldId id="1430" r:id="rId134"/>
    <p:sldId id="807" r:id="rId135"/>
    <p:sldId id="808" r:id="rId136"/>
    <p:sldId id="809" r:id="rId137"/>
    <p:sldId id="1432" r:id="rId138"/>
    <p:sldId id="1433" r:id="rId139"/>
    <p:sldId id="1434" r:id="rId140"/>
    <p:sldId id="1456" r:id="rId141"/>
    <p:sldId id="811" r:id="rId142"/>
    <p:sldId id="1448" r:id="rId143"/>
    <p:sldId id="1449" r:id="rId144"/>
    <p:sldId id="1450" r:id="rId145"/>
    <p:sldId id="1451" r:id="rId146"/>
    <p:sldId id="1452" r:id="rId147"/>
    <p:sldId id="1453" r:id="rId148"/>
    <p:sldId id="1454" r:id="rId149"/>
    <p:sldId id="1457" r:id="rId150"/>
    <p:sldId id="812" r:id="rId151"/>
    <p:sldId id="813" r:id="rId152"/>
    <p:sldId id="814" r:id="rId153"/>
    <p:sldId id="815" r:id="rId154"/>
    <p:sldId id="816" r:id="rId155"/>
    <p:sldId id="817" r:id="rId156"/>
    <p:sldId id="818" r:id="rId157"/>
    <p:sldId id="819" r:id="rId158"/>
    <p:sldId id="820" r:id="rId159"/>
    <p:sldId id="942" r:id="rId160"/>
    <p:sldId id="262" r:id="rId161"/>
    <p:sldId id="265" r:id="rId162"/>
    <p:sldId id="311" r:id="rId163"/>
    <p:sldId id="270" r:id="rId164"/>
    <p:sldId id="822" r:id="rId165"/>
    <p:sldId id="823" r:id="rId166"/>
    <p:sldId id="824" r:id="rId167"/>
    <p:sldId id="821" r:id="rId168"/>
    <p:sldId id="271" r:id="rId169"/>
  </p:sldIdLst>
  <p:sldSz cx="9144000" cy="6858000" type="screen4x3"/>
  <p:notesSz cx="6858000" cy="9144000"/>
  <p:defaultTextStyle>
    <a:defPPr>
      <a:defRPr lang="zh-CN"/>
    </a:defPPr>
    <a:lvl1pPr marL="0" lvl="0" indent="0" algn="l" defTabSz="91440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80000"/>
      </a:lnSpc>
      <a:spcBef>
        <a:spcPct val="2000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63300"/>
    <a:srgbClr val="CC99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8738"/>
  </p:normalViewPr>
  <p:slideViewPr>
    <p:cSldViewPr showGuides="1">
      <p:cViewPr varScale="1">
        <p:scale>
          <a:sx n="86" d="100"/>
          <a:sy n="86" d="100"/>
        </p:scale>
        <p:origin x="-570" y="-90"/>
      </p:cViewPr>
      <p:guideLst>
        <p:guide orient="horz" pos="2160"/>
        <p:guide pos="2984"/>
      </p:guideLst>
    </p:cSldViewPr>
  </p:slideViewPr>
  <p:notesTextViewPr>
    <p:cViewPr>
      <p:scale>
        <a:sx n="100" d="100"/>
        <a:sy n="100" d="100"/>
      </p:scale>
      <p:origin x="0" y="0"/>
    </p:cViewPr>
  </p:notesTextViewPr>
  <p:sorterViewPr showFormatting="0">
    <p:cViewPr>
      <p:scale>
        <a:sx n="66" d="100"/>
        <a:sy n="66" d="100"/>
      </p:scale>
      <p:origin x="0" y="597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2" Type="http://schemas.openxmlformats.org/officeDocument/2006/relationships/tableStyles" Target="tableStyles.xml"/><Relationship Id="rId171" Type="http://schemas.openxmlformats.org/officeDocument/2006/relationships/viewProps" Target="viewProps.xml"/><Relationship Id="rId170" Type="http://schemas.openxmlformats.org/officeDocument/2006/relationships/presProps" Target="presProps.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7698" name="页眉占位符 157697"/>
          <p:cNvSpPr>
            <a:spLocks noGrp="1"/>
          </p:cNvSpPr>
          <p:nvPr>
            <p:ph type="hdr" sz="quarter"/>
          </p:nvPr>
        </p:nvSpPr>
        <p:spPr>
          <a:xfrm>
            <a:off x="0" y="0"/>
            <a:ext cx="2971800" cy="457200"/>
          </a:xfrm>
          <a:prstGeom prst="rect">
            <a:avLst/>
          </a:prstGeom>
          <a:noFill/>
          <a:ln w="9525">
            <a:noFill/>
          </a:ln>
        </p:spPr>
        <p:txBody>
          <a:bodyPr/>
          <a:p>
            <a:pPr lvl="0" fontAlgn="base"/>
            <a:endParaRPr lang="zh-CN" sz="1200" strike="noStrike" noProof="1" dirty="0"/>
          </a:p>
        </p:txBody>
      </p:sp>
      <p:sp>
        <p:nvSpPr>
          <p:cNvPr id="157699" name="日期占位符 157698"/>
          <p:cNvSpPr>
            <a:spLocks noGrp="1"/>
          </p:cNvSpPr>
          <p:nvPr>
            <p:ph type="dt" idx="1"/>
          </p:nvPr>
        </p:nvSpPr>
        <p:spPr>
          <a:xfrm>
            <a:off x="3884613" y="0"/>
            <a:ext cx="2971800" cy="457200"/>
          </a:xfrm>
          <a:prstGeom prst="rect">
            <a:avLst/>
          </a:prstGeom>
          <a:noFill/>
          <a:ln w="9525">
            <a:noFill/>
          </a:ln>
        </p:spPr>
        <p:txBody>
          <a:bodyPr/>
          <a:p>
            <a:pPr lvl="0" algn="r" fontAlgn="base"/>
            <a:endParaRPr lang="zh-CN" altLang="en-US" sz="1200" strike="noStrike" noProof="1" dirty="0"/>
          </a:p>
        </p:txBody>
      </p:sp>
      <p:sp>
        <p:nvSpPr>
          <p:cNvPr id="12292" name="幻灯片图像占位符 157699"/>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2293" name="文本占位符 157700"/>
          <p:cNvSpPr>
            <a:spLocks noGrp="1"/>
          </p:cNvSpPr>
          <p:nvPr>
            <p:ph type="body" sz="quarter"/>
          </p:nvPr>
        </p:nvSpPr>
        <p:spPr>
          <a:xfrm>
            <a:off x="685800" y="4343400"/>
            <a:ext cx="5486400" cy="4114800"/>
          </a:xfrm>
          <a:prstGeom prst="rect">
            <a:avLst/>
          </a:prstGeom>
          <a:noFill/>
          <a:ln w="9525">
            <a:noFill/>
          </a:ln>
        </p:spPr>
        <p:txBody>
          <a:bodyPr anchor="t"/>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157702" name="页脚占位符 157701"/>
          <p:cNvSpPr>
            <a:spLocks noGrp="1"/>
          </p:cNvSpPr>
          <p:nvPr>
            <p:ph type="ftr" sz="quarter" idx="4"/>
          </p:nvPr>
        </p:nvSpPr>
        <p:spPr>
          <a:xfrm>
            <a:off x="0" y="8685213"/>
            <a:ext cx="2971800" cy="457200"/>
          </a:xfrm>
          <a:prstGeom prst="rect">
            <a:avLst/>
          </a:prstGeom>
          <a:noFill/>
          <a:ln w="9525">
            <a:noFill/>
          </a:ln>
        </p:spPr>
        <p:txBody>
          <a:bodyPr anchor="b"/>
          <a:p>
            <a:pPr lvl="0" fontAlgn="base"/>
            <a:endParaRPr lang="zh-CN" sz="1200" strike="noStrike" noProof="1" dirty="0"/>
          </a:p>
        </p:txBody>
      </p:sp>
      <p:sp>
        <p:nvSpPr>
          <p:cNvPr id="157703" name="灯片编号占位符 157702"/>
          <p:cNvSpPr>
            <a:spLocks noGrp="1"/>
          </p:cNvSpPr>
          <p:nvPr>
            <p:ph type="sldNum" sz="quarter" idx="5"/>
          </p:nvPr>
        </p:nvSpPr>
        <p:spPr>
          <a:xfrm>
            <a:off x="3884613" y="8685213"/>
            <a:ext cx="2971800" cy="457200"/>
          </a:xfrm>
          <a:prstGeom prst="rect">
            <a:avLst/>
          </a:prstGeom>
          <a:noFill/>
          <a:ln w="9525">
            <a:noFill/>
          </a:ln>
        </p:spPr>
        <p:txBody>
          <a:bodyPr anchor="b"/>
          <a:p>
            <a:pPr lvl="0" algn="r" fontAlgn="base"/>
            <a:fld id="{9A0DB2DC-4C9A-4742-B13C-FB6460FD3503}" type="slidenum">
              <a:rPr lang="zh-CN" sz="1200" strike="noStrike" noProof="1" dirty="0">
                <a:latin typeface="Arial" panose="020B0604020202020204" pitchFamily="34" charset="0"/>
                <a:ea typeface="宋体" panose="02010600030101010101" pitchFamily="2" charset="-122"/>
                <a:cs typeface="+mn-ea"/>
              </a:rPr>
            </a:fld>
            <a:endParaRPr lang="zh-CN"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幻灯片图像占位符 709633"/>
          <p:cNvSpPr>
            <a:spLocks noRot="1" noTextEdit="1"/>
          </p:cNvSpPr>
          <p:nvPr>
            <p:ph type="sldImg"/>
          </p:nvPr>
        </p:nvSpPr>
        <p:spPr/>
      </p:sp>
      <p:sp>
        <p:nvSpPr>
          <p:cNvPr id="17410" name="文本占位符 709634"/>
          <p:cNvSpPr>
            <a:spLocks noGrp="1"/>
          </p:cNvSpPr>
          <p:nvPr>
            <p:ph type="body"/>
          </p:nvPr>
        </p:nvSpPr>
        <p:spPr/>
        <p:txBody>
          <a:bodyPr anchor="t"/>
          <a:p>
            <a:pPr lvl="0" indent="0"/>
            <a:endParaRPr lang="zh-CN" altLang="en-US" dirty="0"/>
          </a:p>
          <a:p>
            <a:pPr lvl="0" indent="0"/>
            <a:endParaRPr lang="zh-CN" altLang="en-US" dirty="0"/>
          </a:p>
        </p:txBody>
      </p:sp>
      <p:sp>
        <p:nvSpPr>
          <p:cNvPr id="17411" name="灯片编号占位符 1"/>
          <p:cNvSpPr/>
          <p:nvPr>
            <p:ph type="sldNum" sz="quarter"/>
          </p:nvPr>
        </p:nvSpPr>
        <p:spPr>
          <a:xfrm>
            <a:off x="3884613" y="8685213"/>
            <a:ext cx="2971800" cy="457200"/>
          </a:xfrm>
          <a:prstGeom prst="rect">
            <a:avLst/>
          </a:prstGeom>
          <a:noFill/>
          <a:ln w="9525">
            <a:noFill/>
          </a:ln>
        </p:spPr>
        <p:txBody>
          <a:bodyPr anchor="b"/>
          <a:p>
            <a:pPr lvl="0" indent="0" algn="r">
              <a:lnSpc>
                <a:spcPct val="100000"/>
              </a:lnSpc>
              <a:spcBef>
                <a:spcPct val="0"/>
              </a:spcBef>
            </a:pP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pPr>
              <a:lnSpc>
                <a:spcPct val="90000"/>
              </a:lnSpc>
            </a:pPr>
            <a:r>
              <a:rPr lang="zh-CN" altLang="en-US" dirty="0">
                <a:sym typeface="+mn-ea"/>
              </a:rPr>
              <a:t>首先服务器方要先启动，并根据请示提供相应服务，过程如下：</a:t>
            </a:r>
            <a:endParaRPr lang="zh-CN" altLang="en-US" dirty="0"/>
          </a:p>
          <a:p>
            <a:pPr>
              <a:lnSpc>
                <a:spcPct val="90000"/>
              </a:lnSpc>
              <a:buNone/>
            </a:pPr>
            <a:r>
              <a:rPr lang="en-US" altLang="zh-CN">
                <a:sym typeface="+mn-ea"/>
              </a:rPr>
              <a:t>1. </a:t>
            </a:r>
            <a:r>
              <a:rPr lang="zh-CN" altLang="en-US" dirty="0">
                <a:sym typeface="+mn-ea"/>
              </a:rPr>
              <a:t>打开一通信通道并告知本地主机，它愿意在某一个公认地址上接收客户请求；</a:t>
            </a:r>
            <a:endParaRPr lang="zh-CN" altLang="en-US" dirty="0"/>
          </a:p>
          <a:p>
            <a:pPr>
              <a:lnSpc>
                <a:spcPct val="90000"/>
              </a:lnSpc>
              <a:buNone/>
            </a:pPr>
            <a:r>
              <a:rPr lang="en-US" altLang="zh-CN">
                <a:sym typeface="+mn-ea"/>
              </a:rPr>
              <a:t>2. </a:t>
            </a:r>
            <a:r>
              <a:rPr lang="zh-CN" altLang="en-US" dirty="0">
                <a:sym typeface="+mn-ea"/>
              </a:rPr>
              <a:t>等待客户请求到达该端口；</a:t>
            </a:r>
            <a:endParaRPr lang="zh-CN" altLang="en-US" dirty="0"/>
          </a:p>
          <a:p>
            <a:pPr>
              <a:lnSpc>
                <a:spcPct val="90000"/>
              </a:lnSpc>
              <a:buNone/>
            </a:pPr>
            <a:r>
              <a:rPr lang="en-US" altLang="zh-CN">
                <a:sym typeface="+mn-ea"/>
              </a:rPr>
              <a:t>3. </a:t>
            </a:r>
            <a:r>
              <a:rPr lang="zh-CN" altLang="en-US" dirty="0">
                <a:sym typeface="+mn-ea"/>
              </a:rPr>
              <a:t>接收到重复服务请求，处理该请求并发送应答信号；</a:t>
            </a:r>
            <a:endParaRPr lang="zh-CN" altLang="en-US" dirty="0"/>
          </a:p>
          <a:p>
            <a:pPr>
              <a:lnSpc>
                <a:spcPct val="90000"/>
              </a:lnSpc>
              <a:buNone/>
            </a:pPr>
            <a:r>
              <a:rPr lang="en-US" altLang="zh-CN">
                <a:sym typeface="+mn-ea"/>
              </a:rPr>
              <a:t>4. </a:t>
            </a:r>
            <a:r>
              <a:rPr lang="zh-CN" altLang="en-US" dirty="0">
                <a:sym typeface="+mn-ea"/>
              </a:rPr>
              <a:t>返回第二步，等待另一客户请求；</a:t>
            </a:r>
            <a:endParaRPr lang="zh-CN" altLang="en-US" dirty="0"/>
          </a:p>
          <a:p>
            <a:pPr>
              <a:lnSpc>
                <a:spcPct val="90000"/>
              </a:lnSpc>
              <a:buNone/>
            </a:pPr>
            <a:r>
              <a:rPr lang="en-US" altLang="zh-CN">
                <a:sym typeface="+mn-ea"/>
              </a:rPr>
              <a:t>5. </a:t>
            </a:r>
            <a:r>
              <a:rPr lang="zh-CN" altLang="en-US" dirty="0">
                <a:sym typeface="+mn-ea"/>
              </a:rPr>
              <a:t>关闭服务器。</a:t>
            </a:r>
            <a:endParaRPr lang="zh-CN" altLang="en-US" dirty="0"/>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dirty="0">
                <a:sym typeface="+mn-ea"/>
              </a:rPr>
              <a:t>客户端：</a:t>
            </a:r>
            <a:endParaRPr lang="zh-CN" altLang="en-US" dirty="0"/>
          </a:p>
          <a:p>
            <a:pPr>
              <a:buNone/>
            </a:pPr>
            <a:r>
              <a:rPr lang="en-US" altLang="zh-CN">
                <a:sym typeface="+mn-ea"/>
              </a:rPr>
              <a:t>1. </a:t>
            </a:r>
            <a:r>
              <a:rPr lang="zh-CN" altLang="en-US" dirty="0">
                <a:sym typeface="+mn-ea"/>
              </a:rPr>
              <a:t>打开一通信通道，并连接到服务器所在主机的特定端口；</a:t>
            </a:r>
            <a:endParaRPr lang="zh-CN" altLang="en-US" dirty="0"/>
          </a:p>
          <a:p>
            <a:pPr>
              <a:buNone/>
            </a:pPr>
            <a:r>
              <a:rPr lang="en-US" altLang="zh-CN">
                <a:sym typeface="+mn-ea"/>
              </a:rPr>
              <a:t>2. </a:t>
            </a:r>
            <a:r>
              <a:rPr lang="zh-CN" altLang="en-US" dirty="0">
                <a:sym typeface="+mn-ea"/>
              </a:rPr>
              <a:t>向服务器发送服务请求报文，等待并接收应答；继续提出请求</a:t>
            </a:r>
            <a:r>
              <a:rPr lang="en-US" altLang="zh-CN">
                <a:sym typeface="+mn-ea"/>
              </a:rPr>
              <a:t>……</a:t>
            </a:r>
            <a:r>
              <a:rPr lang="zh-CN" altLang="en-US" dirty="0">
                <a:sym typeface="+mn-ea"/>
              </a:rPr>
              <a:t>；</a:t>
            </a:r>
            <a:endParaRPr lang="zh-CN" altLang="en-US" dirty="0"/>
          </a:p>
          <a:p>
            <a:pPr>
              <a:buNone/>
            </a:pPr>
            <a:r>
              <a:rPr lang="en-US" altLang="zh-CN">
                <a:sym typeface="+mn-ea"/>
              </a:rPr>
              <a:t>3. </a:t>
            </a:r>
            <a:r>
              <a:rPr lang="zh-CN" altLang="en-US" dirty="0">
                <a:sym typeface="+mn-ea"/>
              </a:rPr>
              <a:t>请求结束后关闭通信通道并终止。</a:t>
            </a:r>
            <a:endParaRPr lang="zh-CN" altLang="en-US" dirty="0"/>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pPr>
              <a:lnSpc>
                <a:spcPct val="90000"/>
              </a:lnSpc>
              <a:buClr>
                <a:srgbClr val="FF9933"/>
              </a:buClr>
              <a:buFont typeface="Wingdings" panose="05000000000000000000" pitchFamily="2" charset="2"/>
              <a:buChar char="n"/>
            </a:pPr>
            <a:r>
              <a:rPr lang="zh-CN" altLang="en-US" dirty="0">
                <a:sym typeface="+mn-ea"/>
              </a:rPr>
              <a:t>初始化</a:t>
            </a:r>
            <a:r>
              <a:rPr lang="en-US" altLang="zh-CN">
                <a:sym typeface="+mn-ea"/>
              </a:rPr>
              <a:t>SOCKET</a:t>
            </a:r>
            <a:endParaRPr lang="en-US" altLang="zh-CN"/>
          </a:p>
          <a:p>
            <a:pPr>
              <a:lnSpc>
                <a:spcPct val="90000"/>
              </a:lnSpc>
              <a:buClr>
                <a:srgbClr val="FF9933"/>
              </a:buClr>
              <a:buFont typeface="Wingdings" panose="05000000000000000000" pitchFamily="2" charset="2"/>
              <a:buNone/>
            </a:pPr>
            <a:r>
              <a:rPr lang="en-US" altLang="zh-CN">
                <a:sym typeface="+mn-ea"/>
              </a:rPr>
              <a:t>	</a:t>
            </a:r>
            <a:r>
              <a:rPr lang="en-US" altLang="zh-CN" err="1">
                <a:sym typeface="+mn-ea"/>
              </a:rPr>
              <a:t>int WSAStartup( WORD wVersionRequested, LPWSADATA lpWSAData</a:t>
            </a:r>
            <a:r>
              <a:rPr lang="en-US" altLang="zh-CN">
                <a:sym typeface="+mn-ea"/>
              </a:rPr>
              <a:t> );</a:t>
            </a:r>
            <a:endParaRPr lang="en-US" altLang="zh-CN"/>
          </a:p>
          <a:p>
            <a:pPr>
              <a:lnSpc>
                <a:spcPct val="90000"/>
              </a:lnSpc>
              <a:buClr>
                <a:srgbClr val="FF9933"/>
              </a:buClr>
              <a:buFont typeface="Wingdings" panose="05000000000000000000" pitchFamily="2" charset="2"/>
              <a:buNone/>
            </a:pPr>
            <a:r>
              <a:rPr lang="en-US" altLang="zh-CN" b="1" dirty="0">
                <a:sym typeface="+mn-ea"/>
              </a:rPr>
              <a:t>	</a:t>
            </a:r>
            <a:r>
              <a:rPr lang="zh-CN" altLang="en-US" b="1" dirty="0">
                <a:sym typeface="+mn-ea"/>
              </a:rPr>
              <a:t>参数说明 </a:t>
            </a:r>
            <a:r>
              <a:rPr lang="en-US" altLang="zh-CN" b="1">
                <a:sym typeface="+mn-ea"/>
              </a:rPr>
              <a:t>:</a:t>
            </a:r>
            <a:endParaRPr lang="en-US" altLang="zh-CN" b="1"/>
          </a:p>
          <a:p>
            <a:pPr>
              <a:lnSpc>
                <a:spcPct val="90000"/>
              </a:lnSpc>
              <a:buClr>
                <a:srgbClr val="FF9933"/>
              </a:buClr>
              <a:buFont typeface="Wingdings" panose="05000000000000000000" pitchFamily="2" charset="2"/>
              <a:buChar char="l"/>
            </a:pPr>
            <a:r>
              <a:rPr lang="en-US" altLang="zh-CN" err="1">
                <a:sym typeface="+mn-ea"/>
              </a:rPr>
              <a:t>wVersionRequested</a:t>
            </a:r>
            <a:r>
              <a:rPr lang="zh-CN" altLang="en-US" dirty="0">
                <a:sym typeface="+mn-ea"/>
              </a:rPr>
              <a:t>参数用于指定准备加载的</a:t>
            </a:r>
            <a:r>
              <a:rPr lang="en-US" altLang="zh-CN" dirty="0">
                <a:sym typeface="+mn-ea"/>
              </a:rPr>
              <a:t>Winsock</a:t>
            </a:r>
            <a:r>
              <a:rPr lang="zh-CN" altLang="en-US" dirty="0">
                <a:sym typeface="+mn-ea"/>
              </a:rPr>
              <a:t>库的版本。高位字节指定所需要的</a:t>
            </a:r>
            <a:r>
              <a:rPr lang="en-US" altLang="zh-CN" dirty="0">
                <a:sym typeface="+mn-ea"/>
              </a:rPr>
              <a:t>Winsock</a:t>
            </a:r>
            <a:r>
              <a:rPr lang="zh-CN" altLang="en-US" dirty="0">
                <a:sym typeface="+mn-ea"/>
              </a:rPr>
              <a:t>库的副版本，而低位字节则是主版本。可用</a:t>
            </a:r>
            <a:r>
              <a:rPr lang="en-US" altLang="zh-CN" err="1">
                <a:sym typeface="+mn-ea"/>
              </a:rPr>
              <a:t>MAKEWORD(x,y</a:t>
            </a:r>
            <a:r>
              <a:rPr lang="en-US" altLang="zh-CN" dirty="0">
                <a:sym typeface="+mn-ea"/>
              </a:rPr>
              <a:t>)(</a:t>
            </a:r>
            <a:r>
              <a:rPr lang="zh-CN" altLang="en-US" dirty="0">
                <a:sym typeface="+mn-ea"/>
              </a:rPr>
              <a:t>其中，</a:t>
            </a:r>
            <a:r>
              <a:rPr lang="en-US" altLang="zh-CN" dirty="0">
                <a:sym typeface="+mn-ea"/>
              </a:rPr>
              <a:t>x</a:t>
            </a:r>
            <a:r>
              <a:rPr lang="zh-CN" altLang="en-US" dirty="0">
                <a:sym typeface="+mn-ea"/>
              </a:rPr>
              <a:t>是高位字节，</a:t>
            </a:r>
            <a:r>
              <a:rPr lang="en-US" altLang="zh-CN" dirty="0">
                <a:sym typeface="+mn-ea"/>
              </a:rPr>
              <a:t>y</a:t>
            </a:r>
            <a:r>
              <a:rPr lang="zh-CN" altLang="en-US" dirty="0">
                <a:sym typeface="+mn-ea"/>
              </a:rPr>
              <a:t>是低位字节</a:t>
            </a:r>
            <a:r>
              <a:rPr lang="en-US" altLang="zh-CN" dirty="0">
                <a:sym typeface="+mn-ea"/>
              </a:rPr>
              <a:t>)</a:t>
            </a:r>
            <a:r>
              <a:rPr lang="zh-CN" altLang="en-US" dirty="0">
                <a:sym typeface="+mn-ea"/>
              </a:rPr>
              <a:t>方便地获得</a:t>
            </a:r>
            <a:r>
              <a:rPr lang="en-US" altLang="zh-CN" err="1">
                <a:sym typeface="+mn-ea"/>
              </a:rPr>
              <a:t>wVersionRequested</a:t>
            </a:r>
            <a:r>
              <a:rPr lang="zh-CN" altLang="en-US" dirty="0">
                <a:sym typeface="+mn-ea"/>
              </a:rPr>
              <a:t>的正确值。 </a:t>
            </a:r>
            <a:endParaRPr lang="zh-CN" altLang="en-US" dirty="0"/>
          </a:p>
          <a:p>
            <a:pPr>
              <a:lnSpc>
                <a:spcPct val="90000"/>
              </a:lnSpc>
              <a:buClr>
                <a:srgbClr val="FF9933"/>
              </a:buClr>
              <a:buFont typeface="Wingdings" panose="05000000000000000000" pitchFamily="2" charset="2"/>
              <a:buChar char="l"/>
            </a:pPr>
            <a:r>
              <a:rPr lang="en-US" altLang="zh-CN" err="1">
                <a:sym typeface="+mn-ea"/>
              </a:rPr>
              <a:t>lpWSAData</a:t>
            </a:r>
            <a:r>
              <a:rPr lang="zh-CN" altLang="en-US" dirty="0">
                <a:sym typeface="+mn-ea"/>
              </a:rPr>
              <a:t>参数是指向</a:t>
            </a:r>
            <a:r>
              <a:rPr lang="en-US" altLang="zh-CN" dirty="0">
                <a:sym typeface="+mn-ea"/>
              </a:rPr>
              <a:t>WSADATA</a:t>
            </a:r>
            <a:r>
              <a:rPr lang="zh-CN" altLang="en-US" dirty="0">
                <a:sym typeface="+mn-ea"/>
              </a:rPr>
              <a:t>结构的指针，</a:t>
            </a:r>
            <a:r>
              <a:rPr lang="en-US" altLang="zh-CN" err="1">
                <a:sym typeface="+mn-ea"/>
              </a:rPr>
              <a:t>WSAStartup</a:t>
            </a:r>
            <a:r>
              <a:rPr lang="zh-CN" altLang="en-US" dirty="0">
                <a:sym typeface="+mn-ea"/>
              </a:rPr>
              <a:t>用其加载的库版本有关的信息填在这个结构中。</a:t>
            </a:r>
            <a:endParaRPr lang="zh-CN" altLang="en-US"/>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sym typeface="+mn-ea"/>
              </a:rPr>
              <a:t>			</a:t>
            </a:r>
            <a:r>
              <a:rPr lang="en-US" altLang="zh-CN" dirty="0" err="1">
                <a:solidFill>
                  <a:srgbClr val="008000"/>
                </a:solidFill>
                <a:sym typeface="+mn-ea"/>
              </a:rPr>
              <a:t>int</a:t>
            </a:r>
            <a:r>
              <a:rPr lang="en-US" altLang="zh-CN">
                <a:solidFill>
                  <a:srgbClr val="008000"/>
                </a:solidFill>
                <a:sym typeface="+mn-ea"/>
              </a:rPr>
              <a:t> </a:t>
            </a:r>
            <a:r>
              <a:rPr lang="en-US" altLang="zh-CN" dirty="0" err="1">
                <a:solidFill>
                  <a:srgbClr val="0033CC"/>
                </a:solidFill>
                <a:sym typeface="+mn-ea"/>
              </a:rPr>
              <a:t>WSAStartup</a:t>
            </a:r>
            <a:r>
              <a:rPr lang="en-US" altLang="zh-CN">
                <a:solidFill>
                  <a:srgbClr val="0033CC"/>
                </a:solidFill>
                <a:sym typeface="+mn-ea"/>
              </a:rPr>
              <a:t>(</a:t>
            </a:r>
            <a:endParaRPr lang="en-US" altLang="zh-CN">
              <a:solidFill>
                <a:srgbClr val="0033CC"/>
              </a:solidFill>
            </a:endParaRPr>
          </a:p>
          <a:p>
            <a:pPr lvl="1">
              <a:buNone/>
            </a:pPr>
            <a:r>
              <a:rPr lang="en-US" altLang="zh-CN">
                <a:solidFill>
                  <a:srgbClr val="0033CC"/>
                </a:solidFill>
                <a:sym typeface="+mn-ea"/>
              </a:rPr>
              <a:t>				</a:t>
            </a:r>
            <a:r>
              <a:rPr lang="en-US" altLang="zh-CN">
                <a:solidFill>
                  <a:srgbClr val="008000"/>
                </a:solidFill>
                <a:sym typeface="+mn-ea"/>
              </a:rPr>
              <a:t>WORD</a:t>
            </a:r>
            <a:r>
              <a:rPr lang="en-US" altLang="zh-CN">
                <a:solidFill>
                  <a:srgbClr val="0033CC"/>
                </a:solidFill>
                <a:sym typeface="+mn-ea"/>
              </a:rPr>
              <a:t> </a:t>
            </a:r>
            <a:r>
              <a:rPr lang="en-US" altLang="zh-CN" dirty="0" err="1">
                <a:solidFill>
                  <a:srgbClr val="FF3300"/>
                </a:solidFill>
                <a:sym typeface="+mn-ea"/>
              </a:rPr>
              <a:t>wVersionRequested</a:t>
            </a:r>
            <a:r>
              <a:rPr lang="en-US" altLang="zh-CN">
                <a:solidFill>
                  <a:srgbClr val="0033CC"/>
                </a:solidFill>
                <a:sym typeface="+mn-ea"/>
              </a:rPr>
              <a:t>,</a:t>
            </a:r>
            <a:endParaRPr lang="en-US" altLang="zh-CN">
              <a:solidFill>
                <a:srgbClr val="0033CC"/>
              </a:solidFill>
            </a:endParaRPr>
          </a:p>
          <a:p>
            <a:pPr lvl="1">
              <a:buNone/>
            </a:pPr>
            <a:r>
              <a:rPr lang="en-US" altLang="zh-CN">
                <a:solidFill>
                  <a:srgbClr val="0033CC"/>
                </a:solidFill>
                <a:sym typeface="+mn-ea"/>
              </a:rPr>
              <a:t>				</a:t>
            </a:r>
            <a:r>
              <a:rPr lang="en-US" altLang="zh-CN">
                <a:solidFill>
                  <a:srgbClr val="008000"/>
                </a:solidFill>
                <a:sym typeface="+mn-ea"/>
              </a:rPr>
              <a:t>LPWSADATA</a:t>
            </a:r>
            <a:r>
              <a:rPr lang="en-US" altLang="zh-CN">
                <a:solidFill>
                  <a:srgbClr val="0033CC"/>
                </a:solidFill>
                <a:sym typeface="+mn-ea"/>
              </a:rPr>
              <a:t> </a:t>
            </a:r>
            <a:r>
              <a:rPr lang="en-US" altLang="zh-CN" dirty="0" err="1">
                <a:solidFill>
                  <a:srgbClr val="FF3300"/>
                </a:solidFill>
                <a:sym typeface="+mn-ea"/>
              </a:rPr>
              <a:t>lpWSAData</a:t>
            </a:r>
            <a:endParaRPr lang="en-US" altLang="zh-CN">
              <a:solidFill>
                <a:srgbClr val="FF3300"/>
              </a:solidFill>
            </a:endParaRPr>
          </a:p>
          <a:p>
            <a:pPr lvl="1">
              <a:buNone/>
            </a:pPr>
            <a:r>
              <a:rPr lang="en-US" altLang="zh-CN">
                <a:solidFill>
                  <a:srgbClr val="0033CC"/>
                </a:solidFill>
                <a:sym typeface="+mn-ea"/>
              </a:rPr>
              <a:t>			);</a:t>
            </a:r>
            <a:endParaRPr lang="en-US" altLang="zh-CN">
              <a:solidFill>
                <a:srgbClr val="0033CC"/>
              </a:solidFill>
            </a:endParaRPr>
          </a:p>
          <a:p>
            <a:pPr lvl="1">
              <a:buNone/>
            </a:pPr>
            <a:r>
              <a:rPr lang="en-US" altLang="zh-CN" dirty="0" err="1">
                <a:solidFill>
                  <a:srgbClr val="FF3300"/>
                </a:solidFill>
                <a:sym typeface="+mn-ea"/>
              </a:rPr>
              <a:t>wVersionRequested</a:t>
            </a:r>
            <a:r>
              <a:rPr lang="zh-CN" altLang="en-US" dirty="0">
                <a:sym typeface="+mn-ea"/>
              </a:rPr>
              <a:t>是一个</a:t>
            </a:r>
            <a:r>
              <a:rPr lang="en-US" altLang="zh-CN">
                <a:sym typeface="+mn-ea"/>
              </a:rPr>
              <a:t>WORD</a:t>
            </a:r>
            <a:r>
              <a:rPr lang="zh-CN" altLang="en-US" dirty="0">
                <a:sym typeface="+mn-ea"/>
              </a:rPr>
              <a:t>型</a:t>
            </a:r>
            <a:r>
              <a:rPr lang="en-US" altLang="zh-CN">
                <a:sym typeface="+mn-ea"/>
              </a:rPr>
              <a:t>(</a:t>
            </a:r>
            <a:r>
              <a:rPr lang="zh-CN" altLang="en-US" dirty="0">
                <a:sym typeface="+mn-ea"/>
              </a:rPr>
              <a:t>双字节型</a:t>
            </a:r>
            <a:r>
              <a:rPr lang="en-US" altLang="zh-CN">
                <a:sym typeface="+mn-ea"/>
              </a:rPr>
              <a:t>)</a:t>
            </a:r>
            <a:r>
              <a:rPr lang="zh-CN" altLang="en-US" dirty="0">
                <a:sym typeface="+mn-ea"/>
              </a:rPr>
              <a:t>数值，指定使用的版本号，对</a:t>
            </a:r>
            <a:r>
              <a:rPr lang="en-US" altLang="zh-CN">
                <a:sym typeface="+mn-ea"/>
              </a:rPr>
              <a:t>Winsock2.2</a:t>
            </a:r>
            <a:r>
              <a:rPr lang="zh-CN" altLang="en-US" dirty="0">
                <a:sym typeface="+mn-ea"/>
              </a:rPr>
              <a:t>而言，此参数的值为</a:t>
            </a:r>
            <a:r>
              <a:rPr lang="en-US" altLang="zh-CN">
                <a:sym typeface="+mn-ea"/>
              </a:rPr>
              <a:t>0x0202</a:t>
            </a:r>
            <a:r>
              <a:rPr lang="zh-CN" altLang="en-US" dirty="0">
                <a:sym typeface="+mn-ea"/>
              </a:rPr>
              <a:t>，也可以用宏</a:t>
            </a:r>
            <a:r>
              <a:rPr lang="en-US" altLang="zh-CN">
                <a:sym typeface="+mn-ea"/>
              </a:rPr>
              <a:t>MAKEWORD(x,y)</a:t>
            </a:r>
            <a:r>
              <a:rPr lang="en-US" altLang="zh-CN" dirty="0">
                <a:sym typeface="+mn-ea"/>
              </a:rPr>
              <a:t>(</a:t>
            </a:r>
            <a:r>
              <a:rPr lang="zh-CN" altLang="en-US" dirty="0">
                <a:sym typeface="+mn-ea"/>
              </a:rPr>
              <a:t>其中，</a:t>
            </a:r>
            <a:r>
              <a:rPr lang="en-US" altLang="zh-CN" dirty="0">
                <a:sym typeface="+mn-ea"/>
              </a:rPr>
              <a:t>x</a:t>
            </a:r>
            <a:r>
              <a:rPr lang="zh-CN" altLang="en-US" dirty="0">
                <a:sym typeface="+mn-ea"/>
              </a:rPr>
              <a:t>是高位字节，</a:t>
            </a:r>
            <a:r>
              <a:rPr lang="en-US" altLang="zh-CN" dirty="0">
                <a:sym typeface="+mn-ea"/>
              </a:rPr>
              <a:t>y</a:t>
            </a:r>
            <a:r>
              <a:rPr lang="zh-CN" altLang="en-US" dirty="0">
                <a:sym typeface="+mn-ea"/>
              </a:rPr>
              <a:t>是低位字节</a:t>
            </a:r>
            <a:r>
              <a:rPr lang="en-US" altLang="zh-CN" dirty="0">
                <a:sym typeface="+mn-ea"/>
              </a:rPr>
              <a:t>)</a:t>
            </a:r>
            <a:r>
              <a:rPr lang="zh-CN" altLang="en-US" dirty="0">
                <a:sym typeface="+mn-ea"/>
              </a:rPr>
              <a:t>来获得</a:t>
            </a:r>
            <a:endParaRPr lang="en-US" altLang="zh-CN" dirty="0" err="1">
              <a:solidFill>
                <a:srgbClr val="FF0000"/>
              </a:solidFill>
            </a:endParaRPr>
          </a:p>
          <a:p>
            <a:pPr lvl="1">
              <a:buNone/>
            </a:pPr>
            <a:r>
              <a:rPr lang="en-US" altLang="zh-CN" dirty="0" err="1">
                <a:solidFill>
                  <a:srgbClr val="FF3300"/>
                </a:solidFill>
                <a:sym typeface="+mn-ea"/>
              </a:rPr>
              <a:t>lpWSAData</a:t>
            </a:r>
            <a:r>
              <a:rPr lang="zh-CN" altLang="en-US" dirty="0">
                <a:sym typeface="+mn-ea"/>
              </a:rPr>
              <a:t>是一个指向</a:t>
            </a:r>
            <a:r>
              <a:rPr lang="en-US" altLang="zh-CN">
                <a:sym typeface="+mn-ea"/>
              </a:rPr>
              <a:t>WSADATA</a:t>
            </a:r>
            <a:r>
              <a:rPr lang="zh-CN" altLang="en-US" dirty="0">
                <a:sym typeface="+mn-ea"/>
              </a:rPr>
              <a:t>结构的指针，它返回关于</a:t>
            </a:r>
            <a:r>
              <a:rPr lang="en-US" altLang="zh-CN">
                <a:sym typeface="+mn-ea"/>
              </a:rPr>
              <a:t>Winsock</a:t>
            </a:r>
            <a:r>
              <a:rPr lang="zh-CN" altLang="en-US" dirty="0">
                <a:sym typeface="+mn-ea"/>
              </a:rPr>
              <a:t>实现的详细信息</a:t>
            </a:r>
            <a:endParaRPr lang="zh-CN" altLang="en-US" dirty="0"/>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pPr>
              <a:lnSpc>
                <a:spcPct val="90000"/>
              </a:lnSpc>
              <a:buClr>
                <a:srgbClr val="FF9933"/>
              </a:buClr>
              <a:buFont typeface="Wingdings" panose="05000000000000000000" pitchFamily="2" charset="2"/>
              <a:buChar char="l"/>
            </a:pPr>
            <a:r>
              <a:rPr lang="zh-CN" altLang="en-US" dirty="0">
                <a:sym typeface="+mn-ea"/>
              </a:rPr>
              <a:t>参数说明</a:t>
            </a:r>
            <a:endParaRPr lang="zh-CN" altLang="en-US" dirty="0"/>
          </a:p>
          <a:p>
            <a:pPr>
              <a:lnSpc>
                <a:spcPct val="90000"/>
              </a:lnSpc>
              <a:buNone/>
            </a:pPr>
            <a:r>
              <a:rPr lang="zh-CN" altLang="en-US" dirty="0">
                <a:sym typeface="+mn-ea"/>
              </a:rPr>
              <a:t>	</a:t>
            </a:r>
            <a:r>
              <a:rPr lang="en-US" altLang="zh-CN" dirty="0">
                <a:sym typeface="+mn-ea"/>
              </a:rPr>
              <a:t>1</a:t>
            </a:r>
            <a:r>
              <a:rPr lang="zh-CN" altLang="en-US" dirty="0">
                <a:sym typeface="+mn-ea"/>
              </a:rPr>
              <a:t>、第一个参数</a:t>
            </a:r>
            <a:r>
              <a:rPr lang="en-US" altLang="zh-CN" i="1" err="1">
                <a:sym typeface="+mn-ea"/>
              </a:rPr>
              <a:t>af</a:t>
            </a:r>
            <a:r>
              <a:rPr lang="zh-CN" altLang="en-US" dirty="0">
                <a:sym typeface="+mn-ea"/>
              </a:rPr>
              <a:t>指定地址族，对于</a:t>
            </a:r>
            <a:r>
              <a:rPr lang="en-US" altLang="zh-CN" dirty="0">
                <a:sym typeface="+mn-ea"/>
              </a:rPr>
              <a:t>TCP/IP</a:t>
            </a:r>
            <a:r>
              <a:rPr lang="zh-CN" altLang="en-US" dirty="0">
                <a:sym typeface="+mn-ea"/>
              </a:rPr>
              <a:t>协议的套接字，它只能是</a:t>
            </a:r>
            <a:r>
              <a:rPr lang="en-US" altLang="zh-CN" dirty="0">
                <a:sym typeface="+mn-ea"/>
              </a:rPr>
              <a:t>AF_INET(</a:t>
            </a:r>
            <a:r>
              <a:rPr lang="zh-CN" altLang="en-US" dirty="0">
                <a:sym typeface="+mn-ea"/>
              </a:rPr>
              <a:t>也可写成</a:t>
            </a:r>
            <a:r>
              <a:rPr lang="en-US" altLang="zh-CN" dirty="0">
                <a:sym typeface="+mn-ea"/>
              </a:rPr>
              <a:t>PF_INET)</a:t>
            </a:r>
            <a:r>
              <a:rPr lang="zh-CN" altLang="en-US" dirty="0">
                <a:sym typeface="+mn-ea"/>
              </a:rPr>
              <a:t>。</a:t>
            </a:r>
            <a:endParaRPr lang="zh-CN" altLang="en-US" dirty="0"/>
          </a:p>
          <a:p>
            <a:pPr>
              <a:lnSpc>
                <a:spcPct val="90000"/>
              </a:lnSpc>
              <a:buNone/>
            </a:pPr>
            <a:r>
              <a:rPr lang="zh-CN" altLang="en-US" dirty="0">
                <a:sym typeface="+mn-ea"/>
              </a:rPr>
              <a:t>	</a:t>
            </a:r>
            <a:r>
              <a:rPr lang="en-US" altLang="zh-CN" dirty="0">
                <a:sym typeface="+mn-ea"/>
              </a:rPr>
              <a:t>2</a:t>
            </a:r>
            <a:r>
              <a:rPr lang="zh-CN" altLang="en-US" dirty="0">
                <a:sym typeface="+mn-ea"/>
              </a:rPr>
              <a:t>、第二个参数指定</a:t>
            </a:r>
            <a:r>
              <a:rPr lang="en-US" altLang="zh-CN" dirty="0">
                <a:sym typeface="+mn-ea"/>
              </a:rPr>
              <a:t>Socket</a:t>
            </a:r>
            <a:r>
              <a:rPr lang="zh-CN" altLang="en-US" dirty="0">
                <a:sym typeface="+mn-ea"/>
              </a:rPr>
              <a:t>类型，对于</a:t>
            </a:r>
            <a:r>
              <a:rPr lang="en-US" altLang="zh-CN" dirty="0">
                <a:sym typeface="+mn-ea"/>
              </a:rPr>
              <a:t>1.1</a:t>
            </a:r>
            <a:r>
              <a:rPr lang="zh-CN" altLang="en-US" dirty="0">
                <a:sym typeface="+mn-ea"/>
              </a:rPr>
              <a:t>版本的</a:t>
            </a:r>
            <a:r>
              <a:rPr lang="en-US" altLang="zh-CN" dirty="0">
                <a:sym typeface="+mn-ea"/>
              </a:rPr>
              <a:t>Socket</a:t>
            </a:r>
            <a:r>
              <a:rPr lang="zh-CN" altLang="en-US" dirty="0">
                <a:sym typeface="+mn-ea"/>
              </a:rPr>
              <a:t>，它只支持两种类型的套接字，</a:t>
            </a:r>
            <a:r>
              <a:rPr lang="en-US" altLang="zh-CN" dirty="0">
                <a:sym typeface="+mn-ea"/>
              </a:rPr>
              <a:t>SOCK_STREAM</a:t>
            </a:r>
            <a:r>
              <a:rPr lang="zh-CN" altLang="en-US" dirty="0">
                <a:sym typeface="+mn-ea"/>
              </a:rPr>
              <a:t>指定产生流式套接字，</a:t>
            </a:r>
            <a:r>
              <a:rPr lang="en-US" altLang="zh-CN" dirty="0">
                <a:sym typeface="+mn-ea"/>
              </a:rPr>
              <a:t>SOCK_DGRAM</a:t>
            </a:r>
            <a:r>
              <a:rPr lang="zh-CN" altLang="en-US" dirty="0">
                <a:sym typeface="+mn-ea"/>
              </a:rPr>
              <a:t>产生数据报套接字。</a:t>
            </a:r>
            <a:endParaRPr lang="zh-CN" altLang="en-US" dirty="0"/>
          </a:p>
          <a:p>
            <a:pPr>
              <a:lnSpc>
                <a:spcPct val="90000"/>
              </a:lnSpc>
              <a:buNone/>
            </a:pPr>
            <a:r>
              <a:rPr lang="zh-CN" altLang="en-US" dirty="0">
                <a:sym typeface="+mn-ea"/>
              </a:rPr>
              <a:t>	</a:t>
            </a:r>
            <a:r>
              <a:rPr lang="en-US" altLang="zh-CN" dirty="0">
                <a:sym typeface="+mn-ea"/>
              </a:rPr>
              <a:t>3</a:t>
            </a:r>
            <a:r>
              <a:rPr lang="zh-CN" altLang="en-US" dirty="0">
                <a:sym typeface="+mn-ea"/>
              </a:rPr>
              <a:t>、第三个参数是与特定的地址家族相关的协议，如果指定为</a:t>
            </a:r>
            <a:r>
              <a:rPr lang="en-US" altLang="zh-CN" dirty="0">
                <a:sym typeface="+mn-ea"/>
              </a:rPr>
              <a:t>0</a:t>
            </a:r>
            <a:r>
              <a:rPr lang="zh-CN" altLang="en-US" dirty="0">
                <a:sym typeface="+mn-ea"/>
              </a:rPr>
              <a:t>，那么它就会根据地址格式和套接字类别，自动为你选择一个合适的协议。这是推荐使用的一种选择协议的方法。</a:t>
            </a:r>
            <a:endParaRPr lang="zh-CN" altLang="en-US" dirty="0">
              <a:sym typeface="+mn-ea"/>
            </a:endParaRPr>
          </a:p>
          <a:p>
            <a:pPr>
              <a:lnSpc>
                <a:spcPct val="90000"/>
              </a:lnSpc>
              <a:buNone/>
            </a:pPr>
            <a:r>
              <a:rPr lang="zh-CN" altLang="en-US" dirty="0">
                <a:sym typeface="+mn-ea"/>
              </a:rPr>
              <a:t>根据</a:t>
            </a:r>
            <a:endParaRPr lang="zh-CN" altLang="en-US" dirty="0">
              <a:sym typeface="+mn-ea"/>
            </a:endParaRPr>
          </a:p>
          <a:p>
            <a:pPr>
              <a:lnSpc>
                <a:spcPct val="90000"/>
              </a:lnSpc>
              <a:buNone/>
            </a:pPr>
            <a:r>
              <a:rPr lang="zh-CN" altLang="en-US" dirty="0">
                <a:sym typeface="+mn-ea"/>
              </a:rPr>
              <a:t>include/winsock2.h文件</a:t>
            </a:r>
            <a:endParaRPr lang="zh-CN" altLang="en-US" dirty="0">
              <a:sym typeface="+mn-ea"/>
            </a:endParaRPr>
          </a:p>
          <a:p>
            <a:pPr>
              <a:lnSpc>
                <a:spcPct val="90000"/>
              </a:lnSpc>
              <a:buNone/>
            </a:pPr>
            <a:r>
              <a:rPr lang="zh-CN" altLang="en-US" dirty="0">
                <a:sym typeface="+mn-ea"/>
              </a:rPr>
              <a:t>有以下定义</a:t>
            </a:r>
            <a:endParaRPr lang="zh-CN" altLang="en-US" dirty="0">
              <a:sym typeface="+mn-ea"/>
            </a:endParaRPr>
          </a:p>
          <a:p>
            <a:pPr>
              <a:lnSpc>
                <a:spcPct val="90000"/>
              </a:lnSpc>
              <a:buNone/>
            </a:pPr>
            <a:r>
              <a:rPr lang="zh-CN" altLang="en-US" dirty="0">
                <a:sym typeface="+mn-ea"/>
              </a:rPr>
              <a:t>/*</a:t>
            </a:r>
            <a:endParaRPr lang="zh-CN" altLang="en-US" dirty="0">
              <a:sym typeface="+mn-ea"/>
            </a:endParaRPr>
          </a:p>
          <a:p>
            <a:pPr>
              <a:lnSpc>
                <a:spcPct val="90000"/>
              </a:lnSpc>
              <a:buNone/>
            </a:pPr>
            <a:r>
              <a:rPr lang="zh-CN" altLang="en-US" dirty="0">
                <a:sym typeface="+mn-ea"/>
              </a:rPr>
              <a:t>* Protocols</a:t>
            </a:r>
            <a:endParaRPr lang="zh-CN" altLang="en-US" dirty="0">
              <a:sym typeface="+mn-ea"/>
            </a:endParaRPr>
          </a:p>
          <a:p>
            <a:pPr>
              <a:lnSpc>
                <a:spcPct val="90000"/>
              </a:lnSpc>
              <a:buNone/>
            </a:pPr>
            <a:r>
              <a:rPr lang="zh-CN" altLang="en-US" dirty="0">
                <a:sym typeface="+mn-ea"/>
              </a:rPr>
              <a:t>*/</a:t>
            </a:r>
            <a:endParaRPr lang="zh-CN" altLang="en-US" dirty="0">
              <a:sym typeface="+mn-ea"/>
            </a:endParaRPr>
          </a:p>
          <a:p>
            <a:pPr>
              <a:lnSpc>
                <a:spcPct val="90000"/>
              </a:lnSpc>
              <a:buNone/>
            </a:pPr>
            <a:r>
              <a:rPr lang="zh-CN" altLang="en-US" dirty="0">
                <a:sym typeface="+mn-ea"/>
              </a:rPr>
              <a:t>#define IPPROTO_IP 0 /* dummy for IP */</a:t>
            </a:r>
            <a:endParaRPr lang="zh-CN" altLang="en-US" dirty="0">
              <a:sym typeface="+mn-ea"/>
            </a:endParaRPr>
          </a:p>
          <a:p>
            <a:pPr>
              <a:lnSpc>
                <a:spcPct val="90000"/>
              </a:lnSpc>
              <a:buNone/>
            </a:pPr>
            <a:r>
              <a:rPr lang="zh-CN" altLang="en-US" dirty="0">
                <a:sym typeface="+mn-ea"/>
              </a:rPr>
              <a:t>#define IPPROTO_ICMP 1 /* control message protocol */</a:t>
            </a:r>
            <a:endParaRPr lang="zh-CN" altLang="en-US" dirty="0">
              <a:sym typeface="+mn-ea"/>
            </a:endParaRPr>
          </a:p>
          <a:p>
            <a:pPr>
              <a:lnSpc>
                <a:spcPct val="90000"/>
              </a:lnSpc>
              <a:buNone/>
            </a:pPr>
            <a:r>
              <a:rPr lang="zh-CN" altLang="en-US" dirty="0">
                <a:sym typeface="+mn-ea"/>
              </a:rPr>
              <a:t>#define IPPROTO_IGMP 2 /* internet group management protocol */</a:t>
            </a:r>
            <a:endParaRPr lang="zh-CN" altLang="en-US" dirty="0">
              <a:sym typeface="+mn-ea"/>
            </a:endParaRPr>
          </a:p>
          <a:p>
            <a:pPr>
              <a:lnSpc>
                <a:spcPct val="90000"/>
              </a:lnSpc>
              <a:buNone/>
            </a:pPr>
            <a:r>
              <a:rPr lang="zh-CN" altLang="en-US" dirty="0">
                <a:sym typeface="+mn-ea"/>
              </a:rPr>
              <a:t>#define IPPROTO_GGP 3 /* gateway^2 (deprecated) */</a:t>
            </a:r>
            <a:endParaRPr lang="zh-CN" altLang="en-US" dirty="0">
              <a:sym typeface="+mn-ea"/>
            </a:endParaRPr>
          </a:p>
          <a:p>
            <a:pPr>
              <a:lnSpc>
                <a:spcPct val="90000"/>
              </a:lnSpc>
              <a:buNone/>
            </a:pPr>
            <a:r>
              <a:rPr lang="zh-CN" altLang="en-US" dirty="0">
                <a:sym typeface="+mn-ea"/>
              </a:rPr>
              <a:t>#define IPPROTO_TCP 6 /* tcp */</a:t>
            </a:r>
            <a:endParaRPr lang="zh-CN" altLang="en-US" dirty="0">
              <a:sym typeface="+mn-ea"/>
            </a:endParaRPr>
          </a:p>
          <a:p>
            <a:pPr>
              <a:lnSpc>
                <a:spcPct val="90000"/>
              </a:lnSpc>
              <a:buNone/>
            </a:pPr>
            <a:r>
              <a:rPr lang="zh-CN" altLang="en-US" dirty="0">
                <a:sym typeface="+mn-ea"/>
              </a:rPr>
              <a:t>#define IPPROTO_PUP 12 /* pup */</a:t>
            </a:r>
            <a:endParaRPr lang="zh-CN" altLang="en-US" dirty="0">
              <a:sym typeface="+mn-ea"/>
            </a:endParaRPr>
          </a:p>
          <a:p>
            <a:pPr>
              <a:lnSpc>
                <a:spcPct val="90000"/>
              </a:lnSpc>
              <a:buNone/>
            </a:pPr>
            <a:r>
              <a:rPr lang="zh-CN" altLang="en-US" dirty="0">
                <a:sym typeface="+mn-ea"/>
              </a:rPr>
              <a:t>#define IPPROTO_UDP 17 /* user datagram protocol */</a:t>
            </a:r>
            <a:endParaRPr lang="zh-CN" altLang="en-US" dirty="0">
              <a:sym typeface="+mn-ea"/>
            </a:endParaRPr>
          </a:p>
          <a:p>
            <a:pPr>
              <a:lnSpc>
                <a:spcPct val="90000"/>
              </a:lnSpc>
              <a:buNone/>
            </a:pPr>
            <a:r>
              <a:rPr lang="zh-CN" altLang="en-US" dirty="0">
                <a:sym typeface="+mn-ea"/>
              </a:rPr>
              <a:t>#define IPPROTO_IDP 22 /* xns idp */</a:t>
            </a:r>
            <a:endParaRPr lang="zh-CN" altLang="en-US" dirty="0">
              <a:sym typeface="+mn-ea"/>
            </a:endParaRPr>
          </a:p>
          <a:p>
            <a:pPr>
              <a:lnSpc>
                <a:spcPct val="90000"/>
              </a:lnSpc>
              <a:buNone/>
            </a:pPr>
            <a:r>
              <a:rPr lang="zh-CN" altLang="en-US" dirty="0">
                <a:sym typeface="+mn-ea"/>
              </a:rPr>
              <a:t>#define IPPROTO_ND 77 /* UNOFFICIAL net disk proto */</a:t>
            </a:r>
            <a:endParaRPr lang="zh-CN" altLang="en-US" dirty="0">
              <a:sym typeface="+mn-ea"/>
            </a:endParaRPr>
          </a:p>
          <a:p>
            <a:pPr>
              <a:lnSpc>
                <a:spcPct val="90000"/>
              </a:lnSpc>
              <a:buNone/>
            </a:pPr>
            <a:r>
              <a:rPr lang="zh-CN" altLang="en-US" dirty="0">
                <a:sym typeface="+mn-ea"/>
              </a:rPr>
              <a:t>#define IPPROTO_RAW 255 /* raw IP packet */</a:t>
            </a:r>
            <a:endParaRPr lang="zh-CN" altLang="en-US" dirty="0">
              <a:sym typeface="+mn-ea"/>
            </a:endParaRPr>
          </a:p>
          <a:p>
            <a:pPr>
              <a:lnSpc>
                <a:spcPct val="90000"/>
              </a:lnSpc>
              <a:buNone/>
            </a:pPr>
            <a:r>
              <a:rPr lang="zh-CN" altLang="en-US" dirty="0">
                <a:sym typeface="+mn-ea"/>
              </a:rPr>
              <a:t>#define IPPROTO_MAX 256</a:t>
            </a:r>
            <a:endParaRPr lang="zh-CN" altLang="en-US" dirty="0">
              <a:sym typeface="+mn-ea"/>
            </a:endParaRPr>
          </a:p>
          <a:p>
            <a:pPr>
              <a:lnSpc>
                <a:spcPct val="90000"/>
              </a:lnSpc>
              <a:buNone/>
            </a:pPr>
            <a:r>
              <a:rPr lang="zh-CN" altLang="en-US" dirty="0">
                <a:sym typeface="+mn-ea"/>
              </a:rPr>
              <a:t>所以 参数protocol用来指定socket所使用的 传输协议编号可以有以上几种</a:t>
            </a:r>
            <a:endParaRPr lang="zh-CN" altLang="en-US" dirty="0">
              <a:sym typeface="+mn-ea"/>
            </a:endParaRPr>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zh-CN"/>
              <a:t>操作系统分配一个数据结构存储该套接字的相关信息</a:t>
            </a:r>
            <a:endParaRPr lang="zh-CN" altLang="zh-CN"/>
          </a:p>
          <a:p>
            <a:r>
              <a:rPr lang="zh-CN" altLang="zh-CN"/>
              <a:t>返回套接字描述符。</a:t>
            </a:r>
            <a:endParaRPr lang="zh-CN" altLang="zh-CN"/>
          </a:p>
          <a:p>
            <a:r>
              <a:rPr lang="en-US" altLang="zh-CN"/>
              <a:t>Socket</a:t>
            </a:r>
            <a:r>
              <a:rPr lang="zh-CN" altLang="en-US"/>
              <a:t>描述符表</a:t>
            </a:r>
            <a:r>
              <a:rPr lang="en-US" altLang="zh-CN"/>
              <a:t>(</a:t>
            </a:r>
            <a:r>
              <a:rPr lang="zh-CN" altLang="en-US"/>
              <a:t>每一个进程有一个</a:t>
            </a:r>
            <a:r>
              <a:rPr lang="en-US" altLang="zh-CN"/>
              <a:t>)-</a:t>
            </a:r>
            <a:r>
              <a:rPr lang="zh-CN" altLang="en-US"/>
              <a:t>》</a:t>
            </a:r>
            <a:r>
              <a:rPr lang="en-US" altLang="zh-CN"/>
              <a:t>Socket</a:t>
            </a:r>
            <a:r>
              <a:rPr lang="zh-CN" altLang="en-US"/>
              <a:t>数据结构</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const使用的基本形式： const type m;限定m不可变。替换基本形式中的m为1式中的*p1，替换后const char *p1;限定*p1不可变，当然p1是可变的，因此问题中p1++是对的。替换基本形式中的type为2式中的pStr，替换后const pStr m;</a:t>
            </a:r>
            <a:endParaRPr lang="zh-CN" altLang="en-US"/>
          </a:p>
          <a:p>
            <a:endParaRPr lang="zh-CN" altLang="en-US"/>
          </a:p>
          <a:p>
            <a:r>
              <a:rPr lang="zh-CN" altLang="en-US"/>
              <a:t>这个问题讨论的是“常量”与“只读变量”的区别。常量，例如5， "abc"，等，肯定是只读的，因为常量是被编译器放在内存中的只读区域，当然也就不能够去修改它。而“只读变量”则是在内存中开辟一个地方来存放它的值，只不过这个值由编译器限定不允许被修改。C语言关键字const就是用来限定一个变量不允许被改变的修饰符（Qualifier）。上述代码中变量n被修饰为只读变量，可惜再怎么修饰也不是常量。而ANSI C规定数组定义时长度必须是“常量”，“只读变量”也是不可以的，“常量”不等于“不可变的变量”。但是在C++中，局部数组是可以使用变量作为其长度的。</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pPr>
              <a:lnSpc>
                <a:spcPct val="80000"/>
              </a:lnSpc>
              <a:spcBef>
                <a:spcPts val="1000"/>
              </a:spcBef>
              <a:spcAft>
                <a:spcPts val="1000"/>
              </a:spcAft>
              <a:buClr>
                <a:schemeClr val="bg1"/>
              </a:buClr>
              <a:buNone/>
            </a:pPr>
            <a:r>
              <a:rPr lang="en-US" altLang="zh-CN" dirty="0" err="1">
                <a:sym typeface="+mn-ea"/>
              </a:rPr>
              <a:t>struct</a:t>
            </a:r>
            <a:r>
              <a:rPr lang="en-US" altLang="zh-CN">
                <a:sym typeface="+mn-ea"/>
              </a:rPr>
              <a:t> </a:t>
            </a:r>
            <a:r>
              <a:rPr lang="en-US" altLang="zh-CN" dirty="0" err="1">
                <a:sym typeface="+mn-ea"/>
              </a:rPr>
              <a:t>sockaddr_in</a:t>
            </a:r>
            <a:endParaRPr lang="en-US" altLang="zh-CN"/>
          </a:p>
          <a:p>
            <a:pPr>
              <a:lnSpc>
                <a:spcPct val="80000"/>
              </a:lnSpc>
              <a:spcBef>
                <a:spcPts val="1000"/>
              </a:spcBef>
              <a:spcAft>
                <a:spcPts val="1000"/>
              </a:spcAft>
              <a:buClr>
                <a:schemeClr val="bg1"/>
              </a:buClr>
              <a:buNone/>
            </a:pPr>
            <a:r>
              <a:rPr lang="en-US" altLang="zh-CN">
                <a:sym typeface="+mn-ea"/>
              </a:rPr>
              <a:t>{</a:t>
            </a:r>
            <a:endParaRPr lang="en-US" altLang="zh-CN"/>
          </a:p>
          <a:p>
            <a:pPr>
              <a:lnSpc>
                <a:spcPct val="80000"/>
              </a:lnSpc>
              <a:spcBef>
                <a:spcPts val="1000"/>
              </a:spcBef>
              <a:spcAft>
                <a:spcPts val="1000"/>
              </a:spcAft>
              <a:buClr>
                <a:schemeClr val="bg1"/>
              </a:buClr>
              <a:buNone/>
            </a:pPr>
            <a:r>
              <a:rPr lang="en-US" altLang="zh-CN">
                <a:sym typeface="+mn-ea"/>
              </a:rPr>
              <a:t>short </a:t>
            </a:r>
            <a:r>
              <a:rPr lang="en-US" altLang="zh-CN" dirty="0" err="1">
                <a:sym typeface="+mn-ea"/>
              </a:rPr>
              <a:t>sin_family</a:t>
            </a:r>
            <a:r>
              <a:rPr lang="en-US" altLang="zh-CN">
                <a:sym typeface="+mn-ea"/>
              </a:rPr>
              <a:t>;          //AF_INET</a:t>
            </a:r>
            <a:endParaRPr lang="en-US" altLang="zh-CN"/>
          </a:p>
          <a:p>
            <a:pPr>
              <a:lnSpc>
                <a:spcPct val="80000"/>
              </a:lnSpc>
              <a:spcBef>
                <a:spcPts val="1000"/>
              </a:spcBef>
              <a:spcAft>
                <a:spcPts val="1000"/>
              </a:spcAft>
              <a:buClr>
                <a:schemeClr val="bg1"/>
              </a:buClr>
              <a:buNone/>
            </a:pPr>
            <a:r>
              <a:rPr lang="en-US" altLang="zh-CN" dirty="0" err="1">
                <a:sym typeface="+mn-ea"/>
              </a:rPr>
              <a:t>u_short</a:t>
            </a:r>
            <a:r>
              <a:rPr lang="en-US" altLang="zh-CN">
                <a:sym typeface="+mn-ea"/>
              </a:rPr>
              <a:t> </a:t>
            </a:r>
            <a:r>
              <a:rPr lang="en-US" altLang="zh-CN" dirty="0" err="1">
                <a:sym typeface="+mn-ea"/>
              </a:rPr>
              <a:t>sin_port</a:t>
            </a:r>
            <a:r>
              <a:rPr lang="en-US" altLang="zh-CN">
                <a:sym typeface="+mn-ea"/>
              </a:rPr>
              <a:t>;          //16</a:t>
            </a:r>
            <a:r>
              <a:rPr lang="zh-CN" altLang="en-US" dirty="0">
                <a:sym typeface="+mn-ea"/>
              </a:rPr>
              <a:t>位端口号，网络字节顺序</a:t>
            </a:r>
            <a:endParaRPr lang="zh-CN" altLang="en-US" dirty="0"/>
          </a:p>
          <a:p>
            <a:pPr>
              <a:lnSpc>
                <a:spcPct val="80000"/>
              </a:lnSpc>
              <a:spcBef>
                <a:spcPts val="1000"/>
              </a:spcBef>
              <a:spcAft>
                <a:spcPts val="1000"/>
              </a:spcAft>
              <a:buClr>
                <a:schemeClr val="bg1"/>
              </a:buClr>
              <a:buNone/>
            </a:pPr>
            <a:r>
              <a:rPr lang="en-US" altLang="zh-CN" dirty="0" err="1">
                <a:sym typeface="+mn-ea"/>
              </a:rPr>
              <a:t>struct</a:t>
            </a:r>
            <a:r>
              <a:rPr lang="en-US" altLang="zh-CN">
                <a:sym typeface="+mn-ea"/>
              </a:rPr>
              <a:t> </a:t>
            </a:r>
            <a:r>
              <a:rPr lang="en-US" altLang="zh-CN" dirty="0" err="1">
                <a:sym typeface="+mn-ea"/>
              </a:rPr>
              <a:t>in_addr</a:t>
            </a:r>
            <a:r>
              <a:rPr lang="en-US" altLang="zh-CN">
                <a:sym typeface="+mn-ea"/>
              </a:rPr>
              <a:t> </a:t>
            </a:r>
            <a:r>
              <a:rPr lang="en-US" altLang="zh-CN" dirty="0" err="1">
                <a:sym typeface="+mn-ea"/>
              </a:rPr>
              <a:t>sin_addr</a:t>
            </a:r>
            <a:r>
              <a:rPr lang="en-US" altLang="zh-CN">
                <a:sym typeface="+mn-ea"/>
              </a:rPr>
              <a:t>;     //32</a:t>
            </a:r>
            <a:r>
              <a:rPr lang="zh-CN" altLang="en-US" dirty="0">
                <a:sym typeface="+mn-ea"/>
              </a:rPr>
              <a:t>位</a:t>
            </a:r>
            <a:r>
              <a:rPr lang="en-US" altLang="zh-CN">
                <a:sym typeface="+mn-ea"/>
              </a:rPr>
              <a:t>IP</a:t>
            </a:r>
            <a:r>
              <a:rPr lang="zh-CN" altLang="en-US" dirty="0">
                <a:sym typeface="+mn-ea"/>
              </a:rPr>
              <a:t>地址，网络字节顺序</a:t>
            </a:r>
            <a:endParaRPr lang="zh-CN" altLang="en-US" dirty="0"/>
          </a:p>
          <a:p>
            <a:pPr>
              <a:lnSpc>
                <a:spcPct val="80000"/>
              </a:lnSpc>
              <a:spcBef>
                <a:spcPts val="1000"/>
              </a:spcBef>
              <a:spcAft>
                <a:spcPts val="1000"/>
              </a:spcAft>
              <a:buClr>
                <a:schemeClr val="bg1"/>
              </a:buClr>
              <a:buNone/>
            </a:pPr>
            <a:r>
              <a:rPr lang="en-US" altLang="zh-CN">
                <a:sym typeface="+mn-ea"/>
              </a:rPr>
              <a:t>char sin_zero[8];          //</a:t>
            </a:r>
            <a:r>
              <a:rPr lang="zh-CN" altLang="en-US" dirty="0">
                <a:sym typeface="+mn-ea"/>
              </a:rPr>
              <a:t>保留</a:t>
            </a:r>
            <a:endParaRPr lang="zh-CN" altLang="en-US" dirty="0"/>
          </a:p>
          <a:p>
            <a:pPr>
              <a:lnSpc>
                <a:spcPct val="80000"/>
              </a:lnSpc>
              <a:spcBef>
                <a:spcPts val="1000"/>
              </a:spcBef>
              <a:spcAft>
                <a:spcPts val="1000"/>
              </a:spcAft>
              <a:buClr>
                <a:schemeClr val="bg1"/>
              </a:buClr>
              <a:buNone/>
            </a:pPr>
            <a:r>
              <a:rPr lang="en-US" altLang="zh-CN">
                <a:sym typeface="+mn-ea"/>
              </a:rPr>
              <a:t>}</a:t>
            </a:r>
            <a:endParaRPr lang="en-US" altLang="zh-CN"/>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pPr>
              <a:lnSpc>
                <a:spcPct val="80000"/>
              </a:lnSpc>
              <a:buNone/>
            </a:pPr>
            <a:r>
              <a:rPr lang="en-US" altLang="zh-CN" dirty="0" err="1">
                <a:solidFill>
                  <a:srgbClr val="FF3300"/>
                </a:solidFill>
                <a:sym typeface="+mn-ea"/>
              </a:rPr>
              <a:t>sin_family</a:t>
            </a:r>
            <a:r>
              <a:rPr lang="zh-CN" altLang="en-US" dirty="0">
                <a:sym typeface="+mn-ea"/>
              </a:rPr>
              <a:t>一般为</a:t>
            </a:r>
            <a:r>
              <a:rPr lang="en-US" altLang="zh-CN">
                <a:sym typeface="+mn-ea"/>
              </a:rPr>
              <a:t>AF_INET</a:t>
            </a:r>
            <a:r>
              <a:rPr lang="zh-CN" altLang="en-US" dirty="0">
                <a:sym typeface="+mn-ea"/>
              </a:rPr>
              <a:t>，表示使用</a:t>
            </a:r>
            <a:r>
              <a:rPr lang="en-US" altLang="zh-CN">
                <a:sym typeface="+mn-ea"/>
              </a:rPr>
              <a:t>IP</a:t>
            </a:r>
            <a:r>
              <a:rPr lang="zh-CN" altLang="en-US" dirty="0">
                <a:sym typeface="+mn-ea"/>
              </a:rPr>
              <a:t>地址族；</a:t>
            </a:r>
            <a:r>
              <a:rPr lang="en-US" altLang="zh-CN" dirty="0" err="1">
                <a:solidFill>
                  <a:srgbClr val="FF3300"/>
                </a:solidFill>
                <a:sym typeface="+mn-ea"/>
              </a:rPr>
              <a:t>sin_port</a:t>
            </a:r>
            <a:r>
              <a:rPr lang="zh-CN" altLang="en-US" dirty="0">
                <a:sym typeface="+mn-ea"/>
              </a:rPr>
              <a:t>是以网络字节序表示的</a:t>
            </a:r>
            <a:r>
              <a:rPr lang="en-US" altLang="zh-CN">
                <a:sym typeface="+mn-ea"/>
              </a:rPr>
              <a:t>16</a:t>
            </a:r>
            <a:r>
              <a:rPr lang="zh-CN" altLang="en-US" dirty="0">
                <a:sym typeface="+mn-ea"/>
              </a:rPr>
              <a:t>位端口号；</a:t>
            </a:r>
            <a:r>
              <a:rPr lang="en-US" altLang="zh-CN" dirty="0" err="1">
                <a:solidFill>
                  <a:srgbClr val="FF3300"/>
                </a:solidFill>
                <a:sym typeface="+mn-ea"/>
              </a:rPr>
              <a:t>sin_addr</a:t>
            </a:r>
            <a:r>
              <a:rPr lang="zh-CN" altLang="en-US" dirty="0">
                <a:sym typeface="+mn-ea"/>
              </a:rPr>
              <a:t>是网络字节序的</a:t>
            </a:r>
            <a:r>
              <a:rPr lang="en-US" altLang="zh-CN">
                <a:sym typeface="+mn-ea"/>
              </a:rPr>
              <a:t>32</a:t>
            </a:r>
            <a:r>
              <a:rPr lang="zh-CN" altLang="en-US" dirty="0">
                <a:sym typeface="+mn-ea"/>
              </a:rPr>
              <a:t>位</a:t>
            </a:r>
            <a:r>
              <a:rPr lang="en-US" altLang="zh-CN">
                <a:sym typeface="+mn-ea"/>
              </a:rPr>
              <a:t>IP</a:t>
            </a:r>
            <a:r>
              <a:rPr lang="zh-CN" altLang="en-US" dirty="0">
                <a:sym typeface="+mn-ea"/>
              </a:rPr>
              <a:t>地址；</a:t>
            </a:r>
            <a:r>
              <a:rPr lang="en-US" altLang="zh-CN" dirty="0" err="1">
                <a:solidFill>
                  <a:srgbClr val="FF3300"/>
                </a:solidFill>
                <a:sym typeface="+mn-ea"/>
              </a:rPr>
              <a:t>sin_zero</a:t>
            </a:r>
            <a:r>
              <a:rPr lang="zh-CN" altLang="en-US" dirty="0">
                <a:sym typeface="+mn-ea"/>
              </a:rPr>
              <a:t>字段一般不用，用</a:t>
            </a:r>
            <a:r>
              <a:rPr lang="en-US" altLang="zh-CN">
                <a:sym typeface="+mn-ea"/>
              </a:rPr>
              <a:t>0</a:t>
            </a:r>
            <a:r>
              <a:rPr lang="zh-CN" altLang="en-US" dirty="0">
                <a:sym typeface="+mn-ea"/>
              </a:rPr>
              <a:t>填充</a:t>
            </a:r>
            <a:endParaRPr lang="zh-CN" altLang="en-US" dirty="0"/>
          </a:p>
          <a:p>
            <a:pPr>
              <a:lnSpc>
                <a:spcPct val="80000"/>
              </a:lnSpc>
            </a:pPr>
            <a:r>
              <a:rPr lang="en-US" altLang="zh-CN" dirty="0" err="1">
                <a:solidFill>
                  <a:srgbClr val="FF3300"/>
                </a:solidFill>
                <a:sym typeface="+mn-ea"/>
              </a:rPr>
              <a:t>namelen</a:t>
            </a:r>
            <a:r>
              <a:rPr lang="zh-CN" altLang="en-US" dirty="0">
                <a:sym typeface="+mn-ea"/>
              </a:rPr>
              <a:t>表示地址参数</a:t>
            </a:r>
            <a:r>
              <a:rPr lang="en-US" altLang="zh-CN">
                <a:sym typeface="+mn-ea"/>
              </a:rPr>
              <a:t>(</a:t>
            </a:r>
            <a:r>
              <a:rPr lang="en-US" altLang="zh-CN">
                <a:solidFill>
                  <a:srgbClr val="FF3300"/>
                </a:solidFill>
                <a:sym typeface="+mn-ea"/>
              </a:rPr>
              <a:t>name</a:t>
            </a:r>
            <a:r>
              <a:rPr lang="en-US" altLang="zh-CN">
                <a:sym typeface="+mn-ea"/>
              </a:rPr>
              <a:t>)</a:t>
            </a:r>
            <a:r>
              <a:rPr lang="zh-CN" altLang="en-US" dirty="0">
                <a:sym typeface="+mn-ea"/>
              </a:rPr>
              <a:t>的长度</a:t>
            </a:r>
            <a:endParaRPr lang="zh-CN" altLang="en-US" dirty="0"/>
          </a:p>
          <a:p>
            <a:pPr>
              <a:lnSpc>
                <a:spcPct val="80000"/>
              </a:lnSpc>
            </a:pPr>
            <a:endParaRPr lang="zh-CN" altLang="en-US" dirty="0"/>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pPr>
              <a:buClr>
                <a:srgbClr val="FF9933"/>
              </a:buClr>
              <a:buFont typeface="Wingdings" panose="05000000000000000000" pitchFamily="2" charset="2"/>
              <a:buChar char="n"/>
            </a:pPr>
            <a:r>
              <a:rPr lang="zh-CN" altLang="en-US" dirty="0">
                <a:sym typeface="+mn-ea"/>
              </a:rPr>
              <a:t>监听套接字</a:t>
            </a:r>
            <a:endParaRPr lang="zh-CN" altLang="en-US" dirty="0"/>
          </a:p>
          <a:p>
            <a:pPr>
              <a:buClr>
                <a:srgbClr val="FF9933"/>
              </a:buClr>
              <a:buFont typeface="Wingdings" panose="05000000000000000000" pitchFamily="2" charset="2"/>
              <a:buNone/>
            </a:pPr>
            <a:r>
              <a:rPr lang="zh-CN" altLang="en-US" dirty="0">
                <a:sym typeface="+mn-ea"/>
              </a:rPr>
              <a:t>	</a:t>
            </a:r>
            <a:r>
              <a:rPr lang="en-US" altLang="zh-CN" b="1" err="1">
                <a:sym typeface="+mn-ea"/>
              </a:rPr>
              <a:t>int</a:t>
            </a:r>
            <a:r>
              <a:rPr lang="en-US" altLang="zh-CN" b="1">
                <a:sym typeface="+mn-ea"/>
              </a:rPr>
              <a:t> listen ( SOCKET</a:t>
            </a:r>
            <a:r>
              <a:rPr lang="en-US" altLang="zh-CN" i="1">
                <a:sym typeface="+mn-ea"/>
              </a:rPr>
              <a:t> s</a:t>
            </a:r>
            <a:r>
              <a:rPr lang="en-US" altLang="zh-CN" b="1" err="1">
                <a:sym typeface="+mn-ea"/>
              </a:rPr>
              <a:t>, int</a:t>
            </a:r>
            <a:r>
              <a:rPr lang="en-US" altLang="zh-CN" i="1">
                <a:sym typeface="+mn-ea"/>
              </a:rPr>
              <a:t> backlog </a:t>
            </a:r>
            <a:r>
              <a:rPr lang="en-US" altLang="zh-CN" b="1">
                <a:sym typeface="+mn-ea"/>
              </a:rPr>
              <a:t>);</a:t>
            </a:r>
            <a:r>
              <a:rPr lang="en-US" altLang="zh-CN">
                <a:sym typeface="+mn-ea"/>
              </a:rPr>
              <a:t> </a:t>
            </a:r>
            <a:endParaRPr lang="en-US" altLang="zh-CN"/>
          </a:p>
          <a:p>
            <a:pPr>
              <a:buClr>
                <a:srgbClr val="FF9933"/>
              </a:buClr>
              <a:buFont typeface="Wingdings" panose="05000000000000000000" pitchFamily="2" charset="2"/>
              <a:buChar char="l"/>
            </a:pPr>
            <a:r>
              <a:rPr lang="zh-CN" altLang="en-US" dirty="0">
                <a:sym typeface="+mn-ea"/>
              </a:rPr>
              <a:t>参数说明：</a:t>
            </a:r>
            <a:endParaRPr lang="zh-CN" altLang="en-US" dirty="0"/>
          </a:p>
          <a:p>
            <a:pPr>
              <a:buClr>
                <a:srgbClr val="FF9933"/>
              </a:buClr>
              <a:buFont typeface="Wingdings" panose="05000000000000000000" pitchFamily="2" charset="2"/>
              <a:buNone/>
            </a:pPr>
            <a:r>
              <a:rPr lang="zh-CN" altLang="en-US" dirty="0">
                <a:sym typeface="+mn-ea"/>
              </a:rPr>
              <a:t>	</a:t>
            </a:r>
            <a:r>
              <a:rPr lang="en-US" altLang="zh-CN" dirty="0">
                <a:sym typeface="+mn-ea"/>
              </a:rPr>
              <a:t>s:</a:t>
            </a:r>
            <a:r>
              <a:rPr lang="zh-CN" altLang="en-US" dirty="0">
                <a:sym typeface="+mn-ea"/>
              </a:rPr>
              <a:t>需要监听的套接字</a:t>
            </a:r>
            <a:endParaRPr lang="zh-CN" altLang="en-US" dirty="0"/>
          </a:p>
          <a:p>
            <a:pPr>
              <a:buClr>
                <a:srgbClr val="FF9933"/>
              </a:buClr>
              <a:buFont typeface="Wingdings" panose="05000000000000000000" pitchFamily="2" charset="2"/>
              <a:buNone/>
            </a:pPr>
            <a:r>
              <a:rPr lang="zh-CN" altLang="en-US" dirty="0">
                <a:sym typeface="+mn-ea"/>
              </a:rPr>
              <a:t>	</a:t>
            </a:r>
            <a:r>
              <a:rPr lang="en-US" altLang="zh-CN" dirty="0">
                <a:sym typeface="+mn-ea"/>
              </a:rPr>
              <a:t>backlog:</a:t>
            </a:r>
            <a:r>
              <a:rPr lang="zh-CN" altLang="en-US" dirty="0">
                <a:sym typeface="+mn-ea"/>
              </a:rPr>
              <a:t>最大连接数</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pPr>
              <a:buClr>
                <a:srgbClr val="FF9933"/>
              </a:buClr>
              <a:buFont typeface="Wingdings" panose="05000000000000000000" pitchFamily="2" charset="2"/>
              <a:buChar char="n"/>
            </a:pPr>
            <a:r>
              <a:rPr lang="zh-CN" altLang="en-US" dirty="0">
                <a:sym typeface="+mn-ea"/>
              </a:rPr>
              <a:t>按照</a:t>
            </a:r>
            <a:r>
              <a:rPr lang="en-US" altLang="zh-CN" dirty="0">
                <a:sym typeface="+mn-ea"/>
              </a:rPr>
              <a:t>OSI</a:t>
            </a:r>
            <a:r>
              <a:rPr lang="zh-CN" altLang="en-US" dirty="0">
                <a:sym typeface="+mn-ea"/>
              </a:rPr>
              <a:t>七层模型的描述，传输层提供进程（应用程序）通信的能力。为 了标识通信实体中进行通信的进程（应用程序），</a:t>
            </a:r>
            <a:r>
              <a:rPr lang="en-US" altLang="zh-CN" dirty="0">
                <a:sym typeface="+mn-ea"/>
              </a:rPr>
              <a:t>TCP/IP</a:t>
            </a:r>
            <a:r>
              <a:rPr lang="zh-CN" altLang="en-US" dirty="0">
                <a:sym typeface="+mn-ea"/>
              </a:rPr>
              <a:t>协议提出了协议端口（</a:t>
            </a:r>
            <a:r>
              <a:rPr lang="en-US" altLang="zh-CN" dirty="0">
                <a:sym typeface="+mn-ea"/>
              </a:rPr>
              <a:t>protocol port</a:t>
            </a:r>
            <a:r>
              <a:rPr lang="zh-CN" altLang="en-US" dirty="0">
                <a:sym typeface="+mn-ea"/>
              </a:rPr>
              <a:t>，简称端口）的概念。</a:t>
            </a:r>
            <a:endParaRPr lang="zh-CN" altLang="en-US" dirty="0"/>
          </a:p>
          <a:p>
            <a:pPr>
              <a:buClr>
                <a:srgbClr val="FF9933"/>
              </a:buClr>
              <a:buFont typeface="Wingdings" panose="05000000000000000000" pitchFamily="2" charset="2"/>
              <a:buChar char="n"/>
            </a:pPr>
            <a:r>
              <a:rPr lang="zh-CN" altLang="en-US" dirty="0">
                <a:sym typeface="+mn-ea"/>
              </a:rPr>
              <a:t>端口是一种抽象的软件结构。应用程序通过系统调用与某端口建立连接（</a:t>
            </a:r>
            <a:r>
              <a:rPr lang="en-US" altLang="zh-CN" dirty="0">
                <a:sym typeface="+mn-ea"/>
              </a:rPr>
              <a:t>binding</a:t>
            </a:r>
            <a:r>
              <a:rPr lang="zh-CN" altLang="en-US" dirty="0">
                <a:sym typeface="+mn-ea"/>
              </a:rPr>
              <a:t>）后，传输层传给该端口的数据都被相应的进程所接收，相应进程发给传输层的数据都通过该端口输出。</a:t>
            </a:r>
            <a:endParaRPr lang="zh-CN" altLang="en-US" dirty="0"/>
          </a:p>
          <a:p>
            <a:pPr>
              <a:buClr>
                <a:srgbClr val="FF9933"/>
              </a:buClr>
              <a:buFont typeface="Wingdings" panose="05000000000000000000" pitchFamily="2" charset="2"/>
              <a:buChar char="n"/>
            </a:pPr>
            <a:r>
              <a:rPr lang="zh-CN" altLang="en-US" dirty="0">
                <a:sym typeface="+mn-ea"/>
              </a:rPr>
              <a:t>端口用一个整数型标识符来表示，即端口号。端口号跟协议相关，</a:t>
            </a:r>
            <a:r>
              <a:rPr lang="en-US" altLang="zh-CN" dirty="0">
                <a:sym typeface="+mn-ea"/>
              </a:rPr>
              <a:t>TCP/IP</a:t>
            </a:r>
            <a:r>
              <a:rPr lang="zh-CN" altLang="en-US" dirty="0">
                <a:sym typeface="+mn-ea"/>
              </a:rPr>
              <a:t>传输层的两个协议</a:t>
            </a:r>
            <a:r>
              <a:rPr lang="en-US" altLang="zh-CN" dirty="0">
                <a:sym typeface="+mn-ea"/>
              </a:rPr>
              <a:t>TCP</a:t>
            </a:r>
            <a:r>
              <a:rPr lang="zh-CN" altLang="en-US" dirty="0">
                <a:sym typeface="+mn-ea"/>
              </a:rPr>
              <a:t>和</a:t>
            </a:r>
            <a:r>
              <a:rPr lang="en-US" altLang="zh-CN" dirty="0">
                <a:sym typeface="+mn-ea"/>
              </a:rPr>
              <a:t>UDP</a:t>
            </a:r>
            <a:r>
              <a:rPr lang="zh-CN" altLang="en-US" dirty="0">
                <a:sym typeface="+mn-ea"/>
              </a:rPr>
              <a:t>是完全独立的两个软件模块，因此各自的端口号也相互独立。</a:t>
            </a:r>
            <a:endParaRPr lang="zh-CN" altLang="en-US" dirty="0"/>
          </a:p>
          <a:p>
            <a:pPr>
              <a:buClr>
                <a:srgbClr val="FF9933"/>
              </a:buClr>
              <a:buFont typeface="Wingdings" panose="05000000000000000000" pitchFamily="2" charset="2"/>
              <a:buChar char="n"/>
            </a:pPr>
            <a:r>
              <a:rPr lang="zh-CN" altLang="en-US" dirty="0">
                <a:sym typeface="+mn-ea"/>
              </a:rPr>
              <a:t>端口使用一个</a:t>
            </a:r>
            <a:r>
              <a:rPr lang="en-US" altLang="zh-CN" dirty="0">
                <a:sym typeface="+mn-ea"/>
              </a:rPr>
              <a:t>16</a:t>
            </a:r>
            <a:r>
              <a:rPr lang="zh-CN" altLang="en-US" dirty="0">
                <a:sym typeface="+mn-ea"/>
              </a:rPr>
              <a:t>位的数字来表示，它的范围是</a:t>
            </a:r>
            <a:r>
              <a:rPr lang="en-US" altLang="zh-CN" dirty="0">
                <a:sym typeface="+mn-ea"/>
              </a:rPr>
              <a:t>0~65535</a:t>
            </a:r>
            <a:r>
              <a:rPr lang="zh-CN" altLang="en-US" dirty="0">
                <a:sym typeface="+mn-ea"/>
              </a:rPr>
              <a:t>，</a:t>
            </a:r>
            <a:r>
              <a:rPr lang="en-US" altLang="zh-CN" dirty="0">
                <a:sym typeface="+mn-ea"/>
              </a:rPr>
              <a:t>1024</a:t>
            </a:r>
            <a:r>
              <a:rPr lang="zh-CN" altLang="en-US" dirty="0">
                <a:sym typeface="+mn-ea"/>
              </a:rPr>
              <a:t>以下的端口号保留给预定义的服务。例如：</a:t>
            </a:r>
            <a:r>
              <a:rPr lang="en-US" altLang="zh-CN" dirty="0">
                <a:sym typeface="+mn-ea"/>
              </a:rPr>
              <a:t>http</a:t>
            </a:r>
            <a:r>
              <a:rPr lang="zh-CN" altLang="en-US" dirty="0">
                <a:sym typeface="+mn-ea"/>
              </a:rPr>
              <a:t>使用</a:t>
            </a:r>
            <a:r>
              <a:rPr lang="en-US" altLang="zh-CN" dirty="0">
                <a:sym typeface="+mn-ea"/>
              </a:rPr>
              <a:t>80</a:t>
            </a:r>
            <a:r>
              <a:rPr lang="zh-CN" altLang="en-US" dirty="0">
                <a:sym typeface="+mn-ea"/>
              </a:rPr>
              <a:t>端口。</a:t>
            </a:r>
            <a:endParaRPr lang="zh-CN" altLang="en-US" dirty="0"/>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pPr>
              <a:buClr>
                <a:srgbClr val="FF9933"/>
              </a:buClr>
              <a:buFont typeface="Wingdings" panose="05000000000000000000" pitchFamily="2" charset="2"/>
              <a:buChar char="n"/>
            </a:pPr>
            <a:r>
              <a:rPr lang="zh-CN" altLang="en-US" dirty="0">
                <a:sym typeface="+mn-ea"/>
              </a:rPr>
              <a:t>连接服务器</a:t>
            </a:r>
            <a:endParaRPr lang="zh-CN" altLang="en-US" dirty="0"/>
          </a:p>
          <a:p>
            <a:pPr>
              <a:buClr>
                <a:srgbClr val="FF9933"/>
              </a:buClr>
              <a:buFont typeface="Wingdings" panose="05000000000000000000" pitchFamily="2" charset="2"/>
              <a:buNone/>
            </a:pPr>
            <a:r>
              <a:rPr lang="zh-CN" altLang="en-US" dirty="0">
                <a:sym typeface="+mn-ea"/>
              </a:rPr>
              <a:t>	</a:t>
            </a:r>
            <a:r>
              <a:rPr lang="en-US" altLang="zh-CN" err="1">
                <a:sym typeface="+mn-ea"/>
              </a:rPr>
              <a:t>int</a:t>
            </a:r>
            <a:r>
              <a:rPr lang="en-US" altLang="zh-CN">
                <a:sym typeface="+mn-ea"/>
              </a:rPr>
              <a:t> connect ( SOCKET</a:t>
            </a:r>
            <a:r>
              <a:rPr lang="en-US" altLang="zh-CN" i="1">
                <a:sym typeface="+mn-ea"/>
              </a:rPr>
              <a:t> s</a:t>
            </a:r>
            <a:r>
              <a:rPr lang="en-US" altLang="zh-CN" err="1">
                <a:sym typeface="+mn-ea"/>
              </a:rPr>
              <a:t>, const struct sockaddr</a:t>
            </a:r>
            <a:r>
              <a:rPr lang="en-US" altLang="zh-CN">
                <a:sym typeface="+mn-ea"/>
              </a:rPr>
              <a:t> FAR* </a:t>
            </a:r>
            <a:r>
              <a:rPr lang="en-US" altLang="zh-CN" i="1">
                <a:sym typeface="+mn-ea"/>
              </a:rPr>
              <a:t>name</a:t>
            </a:r>
            <a:r>
              <a:rPr lang="en-US" altLang="zh-CN" err="1">
                <a:sym typeface="+mn-ea"/>
              </a:rPr>
              <a:t>, int</a:t>
            </a:r>
            <a:r>
              <a:rPr lang="en-US" altLang="zh-CN" i="1" err="1">
                <a:sym typeface="+mn-ea"/>
              </a:rPr>
              <a:t> namelen</a:t>
            </a:r>
            <a:r>
              <a:rPr lang="en-US" altLang="zh-CN" i="1">
                <a:sym typeface="+mn-ea"/>
              </a:rPr>
              <a:t> </a:t>
            </a:r>
            <a:r>
              <a:rPr lang="en-US" altLang="zh-CN">
                <a:sym typeface="+mn-ea"/>
              </a:rPr>
              <a:t>); </a:t>
            </a:r>
            <a:endParaRPr lang="en-US" altLang="zh-CN"/>
          </a:p>
          <a:p>
            <a:pPr>
              <a:buClr>
                <a:srgbClr val="FF9933"/>
              </a:buClr>
              <a:buFont typeface="Wingdings" panose="05000000000000000000" pitchFamily="2" charset="2"/>
              <a:buChar char="l"/>
            </a:pPr>
            <a:r>
              <a:rPr lang="zh-CN" altLang="en-US" dirty="0">
                <a:sym typeface="+mn-ea"/>
              </a:rPr>
              <a:t>参数说明：</a:t>
            </a:r>
            <a:endParaRPr lang="zh-CN" altLang="en-US" dirty="0"/>
          </a:p>
          <a:p>
            <a:pPr>
              <a:buClr>
                <a:srgbClr val="FF9933"/>
              </a:buClr>
              <a:buFont typeface="Wingdings" panose="05000000000000000000" pitchFamily="2" charset="2"/>
              <a:buNone/>
            </a:pPr>
            <a:r>
              <a:rPr lang="zh-CN" altLang="en-US" dirty="0">
                <a:sym typeface="+mn-ea"/>
              </a:rPr>
              <a:t>	</a:t>
            </a:r>
            <a:r>
              <a:rPr lang="en-US" altLang="zh-CN" dirty="0">
                <a:sym typeface="+mn-ea"/>
              </a:rPr>
              <a:t>s:</a:t>
            </a:r>
            <a:r>
              <a:rPr lang="zh-CN" altLang="en-US" dirty="0">
                <a:sym typeface="+mn-ea"/>
              </a:rPr>
              <a:t>请求连接套接字</a:t>
            </a:r>
            <a:endParaRPr lang="zh-CN" altLang="en-US" dirty="0"/>
          </a:p>
          <a:p>
            <a:pPr>
              <a:buClr>
                <a:srgbClr val="FF9933"/>
              </a:buClr>
              <a:buFont typeface="Wingdings" panose="05000000000000000000" pitchFamily="2" charset="2"/>
              <a:buNone/>
            </a:pPr>
            <a:r>
              <a:rPr lang="zh-CN" altLang="en-US" dirty="0">
                <a:sym typeface="+mn-ea"/>
              </a:rPr>
              <a:t>	</a:t>
            </a:r>
            <a:r>
              <a:rPr lang="en-US" altLang="zh-CN" dirty="0">
                <a:sym typeface="+mn-ea"/>
              </a:rPr>
              <a:t>name:</a:t>
            </a:r>
            <a:r>
              <a:rPr lang="zh-CN" altLang="en-US" dirty="0">
                <a:sym typeface="+mn-ea"/>
              </a:rPr>
              <a:t>服务器地址</a:t>
            </a:r>
            <a:endParaRPr lang="zh-CN" altLang="en-US" dirty="0"/>
          </a:p>
          <a:p>
            <a:pPr>
              <a:buClr>
                <a:srgbClr val="FF9933"/>
              </a:buClr>
              <a:buFont typeface="Wingdings" panose="05000000000000000000" pitchFamily="2" charset="2"/>
              <a:buNone/>
            </a:pPr>
            <a:r>
              <a:rPr lang="zh-CN" altLang="en-US" dirty="0">
                <a:sym typeface="+mn-ea"/>
              </a:rPr>
              <a:t>	</a:t>
            </a:r>
            <a:r>
              <a:rPr lang="en-US" altLang="zh-CN" err="1">
                <a:sym typeface="+mn-ea"/>
              </a:rPr>
              <a:t>namelen</a:t>
            </a:r>
            <a:r>
              <a:rPr lang="en-US" altLang="zh-CN" dirty="0">
                <a:sym typeface="+mn-ea"/>
              </a:rPr>
              <a:t>:</a:t>
            </a:r>
            <a:r>
              <a:rPr lang="zh-CN" altLang="en-US" dirty="0">
                <a:sym typeface="+mn-ea"/>
              </a:rPr>
              <a:t>服务器地址长度。</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pPr>
              <a:buClr>
                <a:srgbClr val="FF9933"/>
              </a:buClr>
              <a:buFont typeface="Wingdings" panose="05000000000000000000" pitchFamily="2" charset="2"/>
              <a:buChar char="n"/>
            </a:pPr>
            <a:r>
              <a:rPr lang="zh-CN" altLang="en-US" dirty="0">
                <a:sym typeface="+mn-ea"/>
              </a:rPr>
              <a:t>接收请求</a:t>
            </a:r>
            <a:endParaRPr lang="zh-CN" altLang="en-US" dirty="0"/>
          </a:p>
          <a:p>
            <a:pPr>
              <a:buClr>
                <a:srgbClr val="FF9933"/>
              </a:buClr>
              <a:buFont typeface="Wingdings" panose="05000000000000000000" pitchFamily="2" charset="2"/>
              <a:buNone/>
            </a:pPr>
            <a:r>
              <a:rPr lang="zh-CN" altLang="en-US">
                <a:sym typeface="+mn-ea"/>
              </a:rPr>
              <a:t>	</a:t>
            </a:r>
            <a:r>
              <a:rPr lang="en-US" altLang="zh-CN">
                <a:sym typeface="+mn-ea"/>
              </a:rPr>
              <a:t>SOCKET accept ( SOCKET</a:t>
            </a:r>
            <a:r>
              <a:rPr lang="en-US" altLang="zh-CN" i="1">
                <a:sym typeface="+mn-ea"/>
              </a:rPr>
              <a:t> s</a:t>
            </a:r>
            <a:r>
              <a:rPr lang="en-US" altLang="zh-CN" err="1">
                <a:sym typeface="+mn-ea"/>
              </a:rPr>
              <a:t>, struct sockaddr</a:t>
            </a:r>
            <a:r>
              <a:rPr lang="en-US" altLang="zh-CN">
                <a:sym typeface="+mn-ea"/>
              </a:rPr>
              <a:t> FAR*</a:t>
            </a:r>
            <a:r>
              <a:rPr lang="en-US" altLang="zh-CN" i="1" err="1">
                <a:sym typeface="+mn-ea"/>
              </a:rPr>
              <a:t> addr</a:t>
            </a:r>
            <a:r>
              <a:rPr lang="en-US" altLang="zh-CN" err="1">
                <a:sym typeface="+mn-ea"/>
              </a:rPr>
              <a:t>, int</a:t>
            </a:r>
            <a:r>
              <a:rPr lang="en-US" altLang="zh-CN">
                <a:sym typeface="+mn-ea"/>
              </a:rPr>
              <a:t> FAR*</a:t>
            </a:r>
            <a:r>
              <a:rPr lang="en-US" altLang="zh-CN" i="1" err="1">
                <a:sym typeface="+mn-ea"/>
              </a:rPr>
              <a:t> addrlen</a:t>
            </a:r>
            <a:r>
              <a:rPr lang="en-US" altLang="zh-CN" i="1">
                <a:sym typeface="+mn-ea"/>
              </a:rPr>
              <a:t> </a:t>
            </a:r>
            <a:r>
              <a:rPr lang="en-US" altLang="zh-CN">
                <a:sym typeface="+mn-ea"/>
              </a:rPr>
              <a:t>); </a:t>
            </a:r>
            <a:endParaRPr lang="en-US" altLang="zh-CN"/>
          </a:p>
          <a:p>
            <a:pPr>
              <a:buClr>
                <a:srgbClr val="FF9933"/>
              </a:buClr>
              <a:buFont typeface="Wingdings" panose="05000000000000000000" pitchFamily="2" charset="2"/>
              <a:buChar char="l"/>
            </a:pPr>
            <a:r>
              <a:rPr lang="zh-CN" altLang="en-US" dirty="0">
                <a:sym typeface="+mn-ea"/>
              </a:rPr>
              <a:t>参数说明：</a:t>
            </a:r>
            <a:endParaRPr lang="zh-CN" altLang="en-US" dirty="0"/>
          </a:p>
          <a:p>
            <a:pPr>
              <a:buClr>
                <a:srgbClr val="FF9933"/>
              </a:buClr>
              <a:buFont typeface="Wingdings" panose="05000000000000000000" pitchFamily="2" charset="2"/>
              <a:buNone/>
            </a:pPr>
            <a:r>
              <a:rPr lang="zh-CN" altLang="en-US" dirty="0">
                <a:sym typeface="+mn-ea"/>
              </a:rPr>
              <a:t>	</a:t>
            </a:r>
            <a:r>
              <a:rPr lang="en-US" altLang="zh-CN" dirty="0">
                <a:sym typeface="+mn-ea"/>
              </a:rPr>
              <a:t>s:</a:t>
            </a:r>
            <a:r>
              <a:rPr lang="zh-CN" altLang="en-US" dirty="0">
                <a:sym typeface="+mn-ea"/>
              </a:rPr>
              <a:t>接收请求的套接字</a:t>
            </a:r>
            <a:endParaRPr lang="zh-CN" altLang="en-US" dirty="0"/>
          </a:p>
          <a:p>
            <a:pPr>
              <a:buClr>
                <a:srgbClr val="FF9933"/>
              </a:buClr>
              <a:buFont typeface="Wingdings" panose="05000000000000000000" pitchFamily="2" charset="2"/>
              <a:buNone/>
            </a:pPr>
            <a:r>
              <a:rPr lang="zh-CN" altLang="en-US" dirty="0">
                <a:sym typeface="+mn-ea"/>
              </a:rPr>
              <a:t>	</a:t>
            </a:r>
            <a:r>
              <a:rPr lang="en-US" altLang="zh-CN" err="1">
                <a:sym typeface="+mn-ea"/>
              </a:rPr>
              <a:t>addr</a:t>
            </a:r>
            <a:r>
              <a:rPr lang="en-US" altLang="zh-CN" dirty="0">
                <a:sym typeface="+mn-ea"/>
              </a:rPr>
              <a:t>:</a:t>
            </a:r>
            <a:r>
              <a:rPr lang="zh-CN" altLang="en-US" dirty="0">
                <a:sym typeface="+mn-ea"/>
              </a:rPr>
              <a:t>发送请求的地址</a:t>
            </a:r>
            <a:endParaRPr lang="zh-CN" altLang="en-US" dirty="0"/>
          </a:p>
          <a:p>
            <a:pPr>
              <a:buClr>
                <a:srgbClr val="FF9933"/>
              </a:buClr>
              <a:buFont typeface="Wingdings" panose="05000000000000000000" pitchFamily="2" charset="2"/>
              <a:buNone/>
            </a:pPr>
            <a:r>
              <a:rPr lang="zh-CN" altLang="en-US" dirty="0">
                <a:sym typeface="+mn-ea"/>
              </a:rPr>
              <a:t>	</a:t>
            </a:r>
            <a:r>
              <a:rPr lang="en-US" altLang="zh-CN" err="1">
                <a:sym typeface="+mn-ea"/>
              </a:rPr>
              <a:t>addrlen</a:t>
            </a:r>
            <a:r>
              <a:rPr lang="en-US" altLang="zh-CN" dirty="0">
                <a:sym typeface="+mn-ea"/>
              </a:rPr>
              <a:t>:</a:t>
            </a:r>
            <a:r>
              <a:rPr lang="zh-CN" altLang="en-US" dirty="0">
                <a:sym typeface="+mn-ea"/>
              </a:rPr>
              <a:t>地址长度</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pPr>
              <a:lnSpc>
                <a:spcPct val="90000"/>
              </a:lnSpc>
              <a:buClr>
                <a:srgbClr val="FF9933"/>
              </a:buClr>
              <a:buFont typeface="Wingdings" panose="05000000000000000000" pitchFamily="2" charset="2"/>
              <a:buChar char="n"/>
            </a:pPr>
            <a:r>
              <a:rPr lang="zh-CN" altLang="en-US" dirty="0">
                <a:sym typeface="+mn-ea"/>
              </a:rPr>
              <a:t>接收数据</a:t>
            </a:r>
            <a:endParaRPr lang="zh-CN" altLang="en-US" dirty="0"/>
          </a:p>
          <a:p>
            <a:pPr>
              <a:lnSpc>
                <a:spcPct val="90000"/>
              </a:lnSpc>
              <a:buClr>
                <a:srgbClr val="FF9933"/>
              </a:buClr>
              <a:buFont typeface="Wingdings" panose="05000000000000000000" pitchFamily="2" charset="2"/>
              <a:buNone/>
            </a:pPr>
            <a:r>
              <a:rPr lang="zh-CN" altLang="en-US" dirty="0">
                <a:sym typeface="+mn-ea"/>
              </a:rPr>
              <a:t>	</a:t>
            </a:r>
            <a:r>
              <a:rPr lang="en-US" altLang="zh-CN" err="1">
                <a:sym typeface="+mn-ea"/>
              </a:rPr>
              <a:t>int recv</a:t>
            </a:r>
            <a:r>
              <a:rPr lang="en-US" altLang="zh-CN">
                <a:sym typeface="+mn-ea"/>
              </a:rPr>
              <a:t> ( SOCKET</a:t>
            </a:r>
            <a:r>
              <a:rPr lang="en-US" altLang="zh-CN" i="1">
                <a:sym typeface="+mn-ea"/>
              </a:rPr>
              <a:t> s</a:t>
            </a:r>
            <a:r>
              <a:rPr lang="en-US" altLang="zh-CN">
                <a:sym typeface="+mn-ea"/>
              </a:rPr>
              <a:t>, char FAR*</a:t>
            </a:r>
            <a:r>
              <a:rPr lang="en-US" altLang="zh-CN" i="1" err="1">
                <a:sym typeface="+mn-ea"/>
              </a:rPr>
              <a:t> buf</a:t>
            </a:r>
            <a:r>
              <a:rPr lang="en-US" altLang="zh-CN" err="1">
                <a:sym typeface="+mn-ea"/>
              </a:rPr>
              <a:t>, int</a:t>
            </a:r>
            <a:r>
              <a:rPr lang="en-US" altLang="zh-CN" i="1" err="1">
                <a:sym typeface="+mn-ea"/>
              </a:rPr>
              <a:t> len</a:t>
            </a:r>
            <a:r>
              <a:rPr lang="en-US" altLang="zh-CN" err="1">
                <a:sym typeface="+mn-ea"/>
              </a:rPr>
              <a:t>, int</a:t>
            </a:r>
            <a:r>
              <a:rPr lang="en-US" altLang="zh-CN" i="1">
                <a:sym typeface="+mn-ea"/>
              </a:rPr>
              <a:t> flags </a:t>
            </a:r>
            <a:r>
              <a:rPr lang="en-US" altLang="zh-CN">
                <a:sym typeface="+mn-ea"/>
              </a:rPr>
              <a:t>); </a:t>
            </a:r>
            <a:endParaRPr lang="en-US" altLang="zh-CN"/>
          </a:p>
          <a:p>
            <a:pPr>
              <a:lnSpc>
                <a:spcPct val="90000"/>
              </a:lnSpc>
              <a:buClr>
                <a:srgbClr val="FF9933"/>
              </a:buClr>
              <a:buFont typeface="Wingdings" panose="05000000000000000000" pitchFamily="2" charset="2"/>
              <a:buChar char="l"/>
            </a:pPr>
            <a:r>
              <a:rPr lang="zh-CN" altLang="en-US" dirty="0">
                <a:sym typeface="+mn-ea"/>
              </a:rPr>
              <a:t>参数说明：</a:t>
            </a:r>
            <a:endParaRPr lang="zh-CN" altLang="en-US" dirty="0"/>
          </a:p>
          <a:p>
            <a:pPr>
              <a:lnSpc>
                <a:spcPct val="90000"/>
              </a:lnSpc>
              <a:buClr>
                <a:srgbClr val="FF9933"/>
              </a:buClr>
              <a:buFont typeface="Wingdings" panose="05000000000000000000" pitchFamily="2" charset="2"/>
              <a:buNone/>
            </a:pPr>
            <a:r>
              <a:rPr lang="zh-CN" altLang="en-US" dirty="0">
                <a:sym typeface="+mn-ea"/>
              </a:rPr>
              <a:t>	</a:t>
            </a:r>
            <a:r>
              <a:rPr lang="en-US" altLang="zh-CN" dirty="0">
                <a:sym typeface="+mn-ea"/>
              </a:rPr>
              <a:t>s:</a:t>
            </a:r>
            <a:r>
              <a:rPr lang="zh-CN" altLang="en-US" dirty="0">
                <a:sym typeface="+mn-ea"/>
              </a:rPr>
              <a:t>接收端套接字</a:t>
            </a:r>
            <a:endParaRPr lang="zh-CN" altLang="en-US" dirty="0"/>
          </a:p>
          <a:p>
            <a:pPr>
              <a:lnSpc>
                <a:spcPct val="90000"/>
              </a:lnSpc>
              <a:buClr>
                <a:srgbClr val="FF9933"/>
              </a:buClr>
              <a:buFont typeface="Wingdings" panose="05000000000000000000" pitchFamily="2" charset="2"/>
              <a:buNone/>
            </a:pPr>
            <a:r>
              <a:rPr lang="zh-CN" altLang="en-US" dirty="0">
                <a:sym typeface="+mn-ea"/>
              </a:rPr>
              <a:t>	</a:t>
            </a:r>
            <a:r>
              <a:rPr lang="en-US" altLang="zh-CN" err="1">
                <a:sym typeface="+mn-ea"/>
              </a:rPr>
              <a:t>buf</a:t>
            </a:r>
            <a:r>
              <a:rPr lang="en-US" altLang="zh-CN" dirty="0">
                <a:sym typeface="+mn-ea"/>
              </a:rPr>
              <a:t>:</a:t>
            </a:r>
            <a:r>
              <a:rPr lang="zh-CN" altLang="en-US" dirty="0">
                <a:sym typeface="+mn-ea"/>
              </a:rPr>
              <a:t>发送字符串</a:t>
            </a:r>
            <a:endParaRPr lang="zh-CN" altLang="en-US" dirty="0"/>
          </a:p>
          <a:p>
            <a:pPr>
              <a:lnSpc>
                <a:spcPct val="90000"/>
              </a:lnSpc>
              <a:buClr>
                <a:srgbClr val="FF9933"/>
              </a:buClr>
              <a:buFont typeface="Wingdings" panose="05000000000000000000" pitchFamily="2" charset="2"/>
              <a:buNone/>
            </a:pPr>
            <a:r>
              <a:rPr lang="zh-CN" altLang="en-US" dirty="0">
                <a:sym typeface="+mn-ea"/>
              </a:rPr>
              <a:t>	</a:t>
            </a:r>
            <a:r>
              <a:rPr lang="en-US" altLang="zh-CN" err="1">
                <a:sym typeface="+mn-ea"/>
              </a:rPr>
              <a:t>len</a:t>
            </a:r>
            <a:r>
              <a:rPr lang="en-US" altLang="zh-CN" dirty="0">
                <a:sym typeface="+mn-ea"/>
              </a:rPr>
              <a:t>:</a:t>
            </a:r>
            <a:r>
              <a:rPr lang="zh-CN" altLang="en-US" dirty="0">
                <a:sym typeface="+mn-ea"/>
              </a:rPr>
              <a:t>发送长度</a:t>
            </a:r>
            <a:endParaRPr lang="zh-CN" altLang="en-US" dirty="0"/>
          </a:p>
          <a:p>
            <a:pPr>
              <a:lnSpc>
                <a:spcPct val="90000"/>
              </a:lnSpc>
              <a:buClr>
                <a:srgbClr val="FF9933"/>
              </a:buClr>
              <a:buFont typeface="Wingdings" panose="05000000000000000000" pitchFamily="2" charset="2"/>
              <a:buNone/>
            </a:pPr>
            <a:r>
              <a:rPr lang="zh-CN" altLang="en-US" dirty="0">
                <a:sym typeface="+mn-ea"/>
              </a:rPr>
              <a:t>	</a:t>
            </a:r>
            <a:r>
              <a:rPr lang="en-US" altLang="zh-CN" dirty="0">
                <a:sym typeface="+mn-ea"/>
              </a:rPr>
              <a:t>flags:</a:t>
            </a:r>
            <a:r>
              <a:rPr lang="zh-CN" altLang="en-US" dirty="0">
                <a:sym typeface="+mn-ea"/>
              </a:rPr>
              <a:t>一般设置为</a:t>
            </a:r>
            <a:r>
              <a:rPr lang="en-US" altLang="zh-CN" dirty="0">
                <a:sym typeface="+mn-ea"/>
              </a:rPr>
              <a:t>0</a:t>
            </a:r>
            <a:r>
              <a:rPr lang="zh-CN" altLang="en-US" dirty="0">
                <a:sym typeface="+mn-ea"/>
              </a:rPr>
              <a:t>，课在</a:t>
            </a:r>
            <a:r>
              <a:rPr lang="en-US" altLang="zh-CN" dirty="0">
                <a:sym typeface="+mn-ea"/>
              </a:rPr>
              <a:t>MSDN</a:t>
            </a:r>
            <a:r>
              <a:rPr lang="zh-CN" altLang="en-US" dirty="0">
                <a:sym typeface="+mn-ea"/>
              </a:rPr>
              <a:t>上查询具体含义</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pPr>
              <a:lnSpc>
                <a:spcPct val="90000"/>
              </a:lnSpc>
              <a:buClr>
                <a:srgbClr val="FF9933"/>
              </a:buClr>
              <a:buFont typeface="Wingdings" panose="05000000000000000000" pitchFamily="2" charset="2"/>
              <a:buChar char="n"/>
            </a:pPr>
            <a:r>
              <a:rPr lang="zh-CN" altLang="en-US" dirty="0">
                <a:sym typeface="+mn-ea"/>
              </a:rPr>
              <a:t>发送数据</a:t>
            </a:r>
            <a:endParaRPr lang="zh-CN" altLang="en-US" dirty="0"/>
          </a:p>
          <a:p>
            <a:pPr>
              <a:lnSpc>
                <a:spcPct val="90000"/>
              </a:lnSpc>
              <a:buClr>
                <a:srgbClr val="FF9933"/>
              </a:buClr>
              <a:buFont typeface="Wingdings" panose="05000000000000000000" pitchFamily="2" charset="2"/>
              <a:buNone/>
            </a:pPr>
            <a:r>
              <a:rPr lang="zh-CN" altLang="en-US" err="1">
                <a:sym typeface="+mn-ea"/>
              </a:rPr>
              <a:t>	</a:t>
            </a:r>
            <a:r>
              <a:rPr lang="en-US" altLang="zh-CN" err="1">
                <a:sym typeface="+mn-ea"/>
              </a:rPr>
              <a:t>int</a:t>
            </a:r>
            <a:r>
              <a:rPr lang="en-US" altLang="zh-CN">
                <a:sym typeface="+mn-ea"/>
              </a:rPr>
              <a:t> send ( SOCKET</a:t>
            </a:r>
            <a:r>
              <a:rPr lang="en-US" altLang="zh-CN" i="1">
                <a:sym typeface="+mn-ea"/>
              </a:rPr>
              <a:t> s</a:t>
            </a:r>
            <a:r>
              <a:rPr lang="en-US" altLang="zh-CN">
                <a:sym typeface="+mn-ea"/>
              </a:rPr>
              <a:t>, const char FAR *</a:t>
            </a:r>
            <a:r>
              <a:rPr lang="en-US" altLang="zh-CN" i="1" err="1">
                <a:sym typeface="+mn-ea"/>
              </a:rPr>
              <a:t> buf</a:t>
            </a:r>
            <a:r>
              <a:rPr lang="en-US" altLang="zh-CN" err="1">
                <a:sym typeface="+mn-ea"/>
              </a:rPr>
              <a:t>, int</a:t>
            </a:r>
            <a:r>
              <a:rPr lang="en-US" altLang="zh-CN" i="1" err="1">
                <a:sym typeface="+mn-ea"/>
              </a:rPr>
              <a:t> len</a:t>
            </a:r>
            <a:r>
              <a:rPr lang="en-US" altLang="zh-CN" err="1">
                <a:sym typeface="+mn-ea"/>
              </a:rPr>
              <a:t>, int</a:t>
            </a:r>
            <a:r>
              <a:rPr lang="en-US" altLang="zh-CN" i="1">
                <a:sym typeface="+mn-ea"/>
              </a:rPr>
              <a:t> flags </a:t>
            </a:r>
            <a:r>
              <a:rPr lang="en-US" altLang="zh-CN">
                <a:sym typeface="+mn-ea"/>
              </a:rPr>
              <a:t>);</a:t>
            </a:r>
            <a:endParaRPr lang="en-US" altLang="zh-CN"/>
          </a:p>
          <a:p>
            <a:pPr>
              <a:lnSpc>
                <a:spcPct val="90000"/>
              </a:lnSpc>
              <a:buClr>
                <a:srgbClr val="FF9933"/>
              </a:buClr>
              <a:buFont typeface="Wingdings" panose="05000000000000000000" pitchFamily="2" charset="2"/>
              <a:buChar char="l"/>
            </a:pPr>
            <a:r>
              <a:rPr lang="zh-CN" altLang="en-US" dirty="0">
                <a:sym typeface="+mn-ea"/>
              </a:rPr>
              <a:t>参数说明：</a:t>
            </a:r>
            <a:endParaRPr lang="zh-CN" altLang="en-US" dirty="0"/>
          </a:p>
          <a:p>
            <a:pPr>
              <a:lnSpc>
                <a:spcPct val="90000"/>
              </a:lnSpc>
              <a:buClr>
                <a:srgbClr val="FF9933"/>
              </a:buClr>
              <a:buFont typeface="Wingdings" panose="05000000000000000000" pitchFamily="2" charset="2"/>
              <a:buNone/>
            </a:pPr>
            <a:r>
              <a:rPr lang="zh-CN" altLang="en-US" dirty="0">
                <a:sym typeface="+mn-ea"/>
              </a:rPr>
              <a:t>	</a:t>
            </a:r>
            <a:r>
              <a:rPr lang="en-US" altLang="zh-CN" dirty="0">
                <a:sym typeface="+mn-ea"/>
              </a:rPr>
              <a:t>s: </a:t>
            </a:r>
            <a:r>
              <a:rPr lang="zh-CN" altLang="en-US" dirty="0">
                <a:sym typeface="+mn-ea"/>
              </a:rPr>
              <a:t>发送端套接字</a:t>
            </a:r>
            <a:endParaRPr lang="zh-CN" altLang="en-US" dirty="0"/>
          </a:p>
          <a:p>
            <a:pPr>
              <a:lnSpc>
                <a:spcPct val="90000"/>
              </a:lnSpc>
              <a:buClr>
                <a:srgbClr val="FF9933"/>
              </a:buClr>
              <a:buFont typeface="Wingdings" panose="05000000000000000000" pitchFamily="2" charset="2"/>
              <a:buNone/>
            </a:pPr>
            <a:r>
              <a:rPr lang="zh-CN" altLang="en-US" dirty="0">
                <a:sym typeface="+mn-ea"/>
              </a:rPr>
              <a:t>	</a:t>
            </a:r>
            <a:r>
              <a:rPr lang="en-US" altLang="zh-CN" err="1">
                <a:sym typeface="+mn-ea"/>
              </a:rPr>
              <a:t>buf</a:t>
            </a:r>
            <a:r>
              <a:rPr lang="en-US" altLang="zh-CN" dirty="0">
                <a:sym typeface="+mn-ea"/>
              </a:rPr>
              <a:t>:</a:t>
            </a:r>
            <a:r>
              <a:rPr lang="zh-CN" altLang="en-US" dirty="0">
                <a:sym typeface="+mn-ea"/>
              </a:rPr>
              <a:t>发送字符串</a:t>
            </a:r>
            <a:endParaRPr lang="zh-CN" altLang="en-US" dirty="0"/>
          </a:p>
          <a:p>
            <a:pPr>
              <a:lnSpc>
                <a:spcPct val="90000"/>
              </a:lnSpc>
              <a:buClr>
                <a:srgbClr val="FF9933"/>
              </a:buClr>
              <a:buFont typeface="Wingdings" panose="05000000000000000000" pitchFamily="2" charset="2"/>
              <a:buNone/>
            </a:pPr>
            <a:r>
              <a:rPr lang="zh-CN" altLang="en-US" dirty="0">
                <a:sym typeface="+mn-ea"/>
              </a:rPr>
              <a:t>	</a:t>
            </a:r>
            <a:r>
              <a:rPr lang="en-US" altLang="zh-CN" err="1">
                <a:sym typeface="+mn-ea"/>
              </a:rPr>
              <a:t>len</a:t>
            </a:r>
            <a:r>
              <a:rPr lang="en-US" altLang="zh-CN" dirty="0">
                <a:sym typeface="+mn-ea"/>
              </a:rPr>
              <a:t>:</a:t>
            </a:r>
            <a:r>
              <a:rPr lang="zh-CN" altLang="en-US" dirty="0">
                <a:sym typeface="+mn-ea"/>
              </a:rPr>
              <a:t>发送字符长度。一般多发送一个字符</a:t>
            </a:r>
            <a:endParaRPr lang="zh-CN" altLang="en-US" dirty="0"/>
          </a:p>
          <a:p>
            <a:pPr>
              <a:lnSpc>
                <a:spcPct val="90000"/>
              </a:lnSpc>
              <a:buClr>
                <a:srgbClr val="FF9933"/>
              </a:buClr>
              <a:buFont typeface="Wingdings" panose="05000000000000000000" pitchFamily="2" charset="2"/>
              <a:buNone/>
            </a:pPr>
            <a:r>
              <a:rPr lang="zh-CN" altLang="en-US" dirty="0">
                <a:sym typeface="+mn-ea"/>
              </a:rPr>
              <a:t>	</a:t>
            </a:r>
            <a:r>
              <a:rPr lang="en-US" altLang="zh-CN" dirty="0">
                <a:sym typeface="+mn-ea"/>
              </a:rPr>
              <a:t>flags:</a:t>
            </a:r>
            <a:r>
              <a:rPr lang="zh-CN" altLang="en-US" dirty="0">
                <a:sym typeface="+mn-ea"/>
              </a:rPr>
              <a:t>一般设置为</a:t>
            </a:r>
            <a:r>
              <a:rPr lang="en-US" altLang="zh-CN">
                <a:sym typeface="+mn-ea"/>
              </a:rPr>
              <a:t>0.</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pPr>
              <a:lnSpc>
                <a:spcPct val="90000"/>
              </a:lnSpc>
              <a:buClr>
                <a:srgbClr val="FF9933"/>
              </a:buClr>
              <a:buFont typeface="Wingdings" panose="05000000000000000000" pitchFamily="2" charset="2"/>
              <a:buChar char="n"/>
            </a:pPr>
            <a:r>
              <a:rPr lang="zh-CN" altLang="en-US" dirty="0">
                <a:sym typeface="+mn-ea"/>
              </a:rPr>
              <a:t>接收消息</a:t>
            </a:r>
            <a:endParaRPr lang="zh-CN" altLang="en-US" dirty="0"/>
          </a:p>
          <a:p>
            <a:pPr>
              <a:lnSpc>
                <a:spcPct val="90000"/>
              </a:lnSpc>
              <a:buClr>
                <a:srgbClr val="FF9933"/>
              </a:buClr>
              <a:buFont typeface="Wingdings" panose="05000000000000000000" pitchFamily="2" charset="2"/>
              <a:buNone/>
            </a:pPr>
            <a:r>
              <a:rPr lang="zh-CN" altLang="en-US" dirty="0">
                <a:sym typeface="+mn-ea"/>
              </a:rPr>
              <a:t>	</a:t>
            </a:r>
            <a:r>
              <a:rPr lang="en-US" altLang="zh-CN" err="1">
                <a:sym typeface="+mn-ea"/>
              </a:rPr>
              <a:t>int recvfrom</a:t>
            </a:r>
            <a:r>
              <a:rPr lang="en-US" altLang="zh-CN">
                <a:sym typeface="+mn-ea"/>
              </a:rPr>
              <a:t> ( SOCKET</a:t>
            </a:r>
            <a:r>
              <a:rPr lang="en-US" altLang="zh-CN" i="1">
                <a:sym typeface="+mn-ea"/>
              </a:rPr>
              <a:t> s</a:t>
            </a:r>
            <a:r>
              <a:rPr lang="en-US" altLang="zh-CN">
                <a:sym typeface="+mn-ea"/>
              </a:rPr>
              <a:t>, char FAR*</a:t>
            </a:r>
            <a:r>
              <a:rPr lang="en-US" altLang="zh-CN" i="1" err="1">
                <a:sym typeface="+mn-ea"/>
              </a:rPr>
              <a:t> buf</a:t>
            </a:r>
            <a:r>
              <a:rPr lang="en-US" altLang="zh-CN" err="1">
                <a:sym typeface="+mn-ea"/>
              </a:rPr>
              <a:t>, int</a:t>
            </a:r>
            <a:r>
              <a:rPr lang="en-US" altLang="zh-CN" i="1" err="1">
                <a:sym typeface="+mn-ea"/>
              </a:rPr>
              <a:t> len</a:t>
            </a:r>
            <a:r>
              <a:rPr lang="en-US" altLang="zh-CN" err="1">
                <a:sym typeface="+mn-ea"/>
              </a:rPr>
              <a:t>, int</a:t>
            </a:r>
            <a:r>
              <a:rPr lang="en-US" altLang="zh-CN" i="1">
                <a:sym typeface="+mn-ea"/>
              </a:rPr>
              <a:t> flags</a:t>
            </a:r>
            <a:r>
              <a:rPr lang="en-US" altLang="zh-CN" err="1">
                <a:sym typeface="+mn-ea"/>
              </a:rPr>
              <a:t>, struct sockaddr</a:t>
            </a:r>
            <a:r>
              <a:rPr lang="en-US" altLang="zh-CN">
                <a:sym typeface="+mn-ea"/>
              </a:rPr>
              <a:t> FAR*</a:t>
            </a:r>
            <a:r>
              <a:rPr lang="en-US" altLang="zh-CN" i="1">
                <a:sym typeface="+mn-ea"/>
              </a:rPr>
              <a:t> from</a:t>
            </a:r>
            <a:r>
              <a:rPr lang="en-US" altLang="zh-CN" err="1">
                <a:sym typeface="+mn-ea"/>
              </a:rPr>
              <a:t>, int</a:t>
            </a:r>
            <a:r>
              <a:rPr lang="en-US" altLang="zh-CN">
                <a:sym typeface="+mn-ea"/>
              </a:rPr>
              <a:t> FAR*</a:t>
            </a:r>
            <a:r>
              <a:rPr lang="en-US" altLang="zh-CN" i="1" err="1">
                <a:sym typeface="+mn-ea"/>
              </a:rPr>
              <a:t> fromlen</a:t>
            </a:r>
            <a:r>
              <a:rPr lang="en-US" altLang="zh-CN" i="1">
                <a:sym typeface="+mn-ea"/>
              </a:rPr>
              <a:t> </a:t>
            </a:r>
            <a:r>
              <a:rPr lang="en-US" altLang="zh-CN">
                <a:sym typeface="+mn-ea"/>
              </a:rPr>
              <a:t>); </a:t>
            </a:r>
            <a:endParaRPr lang="en-US" altLang="zh-CN"/>
          </a:p>
          <a:p>
            <a:pPr>
              <a:lnSpc>
                <a:spcPct val="90000"/>
              </a:lnSpc>
              <a:buClr>
                <a:srgbClr val="FF9933"/>
              </a:buClr>
              <a:buFont typeface="Wingdings" panose="05000000000000000000" pitchFamily="2" charset="2"/>
              <a:buChar char="l"/>
            </a:pPr>
            <a:r>
              <a:rPr lang="zh-CN" altLang="en-US" dirty="0">
                <a:sym typeface="+mn-ea"/>
              </a:rPr>
              <a:t>参数说明：</a:t>
            </a:r>
            <a:endParaRPr lang="zh-CN" altLang="en-US" dirty="0"/>
          </a:p>
          <a:p>
            <a:pPr>
              <a:lnSpc>
                <a:spcPct val="90000"/>
              </a:lnSpc>
              <a:buClr>
                <a:srgbClr val="FF9933"/>
              </a:buClr>
              <a:buFont typeface="Wingdings" panose="05000000000000000000" pitchFamily="2" charset="2"/>
              <a:buNone/>
            </a:pPr>
            <a:r>
              <a:rPr lang="zh-CN" altLang="en-US" dirty="0">
                <a:sym typeface="+mn-ea"/>
              </a:rPr>
              <a:t>	</a:t>
            </a:r>
            <a:r>
              <a:rPr lang="en-US" altLang="zh-CN" dirty="0">
                <a:sym typeface="+mn-ea"/>
              </a:rPr>
              <a:t>s:</a:t>
            </a:r>
            <a:r>
              <a:rPr lang="zh-CN" altLang="en-US" dirty="0">
                <a:sym typeface="+mn-ea"/>
              </a:rPr>
              <a:t>接收套接字</a:t>
            </a:r>
            <a:endParaRPr lang="zh-CN" altLang="en-US" dirty="0"/>
          </a:p>
          <a:p>
            <a:pPr>
              <a:lnSpc>
                <a:spcPct val="90000"/>
              </a:lnSpc>
              <a:buClr>
                <a:srgbClr val="FF9933"/>
              </a:buClr>
              <a:buFont typeface="Wingdings" panose="05000000000000000000" pitchFamily="2" charset="2"/>
              <a:buNone/>
            </a:pPr>
            <a:r>
              <a:rPr lang="zh-CN" altLang="en-US" dirty="0">
                <a:sym typeface="+mn-ea"/>
              </a:rPr>
              <a:t>	</a:t>
            </a:r>
            <a:r>
              <a:rPr lang="en-US" altLang="zh-CN" err="1">
                <a:sym typeface="+mn-ea"/>
              </a:rPr>
              <a:t>buf</a:t>
            </a:r>
            <a:r>
              <a:rPr lang="en-US" altLang="zh-CN" dirty="0">
                <a:sym typeface="+mn-ea"/>
              </a:rPr>
              <a:t>:</a:t>
            </a:r>
            <a:r>
              <a:rPr lang="zh-CN" altLang="en-US" dirty="0">
                <a:sym typeface="+mn-ea"/>
              </a:rPr>
              <a:t>接收消息</a:t>
            </a:r>
            <a:endParaRPr lang="zh-CN" altLang="en-US" dirty="0"/>
          </a:p>
          <a:p>
            <a:pPr>
              <a:lnSpc>
                <a:spcPct val="90000"/>
              </a:lnSpc>
              <a:buClr>
                <a:srgbClr val="FF9933"/>
              </a:buClr>
              <a:buFont typeface="Wingdings" panose="05000000000000000000" pitchFamily="2" charset="2"/>
              <a:buNone/>
            </a:pPr>
            <a:r>
              <a:rPr lang="zh-CN" altLang="en-US" dirty="0">
                <a:sym typeface="+mn-ea"/>
              </a:rPr>
              <a:t>	</a:t>
            </a:r>
            <a:r>
              <a:rPr lang="en-US" altLang="zh-CN" err="1">
                <a:sym typeface="+mn-ea"/>
              </a:rPr>
              <a:t>len</a:t>
            </a:r>
            <a:r>
              <a:rPr lang="en-US" altLang="zh-CN" dirty="0">
                <a:sym typeface="+mn-ea"/>
              </a:rPr>
              <a:t>:</a:t>
            </a:r>
            <a:r>
              <a:rPr lang="zh-CN" altLang="en-US" dirty="0">
                <a:sym typeface="+mn-ea"/>
              </a:rPr>
              <a:t>接收消息长度</a:t>
            </a:r>
            <a:endParaRPr lang="zh-CN" altLang="en-US" dirty="0"/>
          </a:p>
          <a:p>
            <a:pPr>
              <a:lnSpc>
                <a:spcPct val="90000"/>
              </a:lnSpc>
              <a:buClr>
                <a:srgbClr val="FF9933"/>
              </a:buClr>
              <a:buFont typeface="Wingdings" panose="05000000000000000000" pitchFamily="2" charset="2"/>
              <a:buNone/>
            </a:pPr>
            <a:r>
              <a:rPr lang="zh-CN" altLang="en-US" dirty="0">
                <a:sym typeface="+mn-ea"/>
              </a:rPr>
              <a:t>	</a:t>
            </a:r>
            <a:r>
              <a:rPr lang="en-US" altLang="zh-CN" dirty="0">
                <a:sym typeface="+mn-ea"/>
              </a:rPr>
              <a:t>flags:</a:t>
            </a:r>
            <a:r>
              <a:rPr lang="zh-CN" altLang="en-US" dirty="0">
                <a:sym typeface="+mn-ea"/>
              </a:rPr>
              <a:t>一般设置为</a:t>
            </a:r>
            <a:r>
              <a:rPr lang="en-US" altLang="zh-CN">
                <a:sym typeface="+mn-ea"/>
              </a:rPr>
              <a:t>0</a:t>
            </a:r>
            <a:endParaRPr lang="en-US" altLang="zh-CN"/>
          </a:p>
          <a:p>
            <a:pPr>
              <a:lnSpc>
                <a:spcPct val="90000"/>
              </a:lnSpc>
              <a:buClr>
                <a:srgbClr val="FF9933"/>
              </a:buClr>
              <a:buFont typeface="Wingdings" panose="05000000000000000000" pitchFamily="2" charset="2"/>
              <a:buNone/>
            </a:pPr>
            <a:r>
              <a:rPr lang="en-US" altLang="zh-CN" dirty="0">
                <a:sym typeface="+mn-ea"/>
              </a:rPr>
              <a:t>	from:</a:t>
            </a:r>
            <a:r>
              <a:rPr lang="zh-CN" altLang="en-US" dirty="0">
                <a:sym typeface="+mn-ea"/>
              </a:rPr>
              <a:t>发送端地址</a:t>
            </a:r>
            <a:endParaRPr lang="zh-CN" altLang="en-US" dirty="0"/>
          </a:p>
          <a:p>
            <a:pPr>
              <a:lnSpc>
                <a:spcPct val="90000"/>
              </a:lnSpc>
              <a:buClr>
                <a:srgbClr val="FF9933"/>
              </a:buClr>
              <a:buFont typeface="Wingdings" panose="05000000000000000000" pitchFamily="2" charset="2"/>
              <a:buNone/>
            </a:pPr>
            <a:r>
              <a:rPr lang="zh-CN" altLang="en-US" dirty="0">
                <a:sym typeface="+mn-ea"/>
              </a:rPr>
              <a:t>	</a:t>
            </a:r>
            <a:r>
              <a:rPr lang="en-US" altLang="zh-CN" err="1">
                <a:sym typeface="+mn-ea"/>
              </a:rPr>
              <a:t>fromlen</a:t>
            </a:r>
            <a:r>
              <a:rPr lang="en-US" altLang="zh-CN" dirty="0">
                <a:sym typeface="+mn-ea"/>
              </a:rPr>
              <a:t>:</a:t>
            </a:r>
            <a:r>
              <a:rPr lang="zh-CN" altLang="en-US" dirty="0">
                <a:sym typeface="+mn-ea"/>
              </a:rPr>
              <a:t>地址长度</a:t>
            </a:r>
            <a:endParaRPr lang="zh-CN" altLang="en-US" dirty="0"/>
          </a:p>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pPr>
              <a:lnSpc>
                <a:spcPct val="90000"/>
              </a:lnSpc>
              <a:buClr>
                <a:srgbClr val="FF9933"/>
              </a:buClr>
              <a:buFont typeface="Wingdings" panose="05000000000000000000" pitchFamily="2" charset="2"/>
              <a:buChar char="n"/>
            </a:pPr>
            <a:r>
              <a:rPr lang="zh-CN" altLang="en-US" dirty="0">
                <a:sym typeface="+mn-ea"/>
              </a:rPr>
              <a:t>发送消息</a:t>
            </a:r>
            <a:endParaRPr lang="zh-CN" altLang="en-US" dirty="0"/>
          </a:p>
          <a:p>
            <a:pPr>
              <a:lnSpc>
                <a:spcPct val="90000"/>
              </a:lnSpc>
              <a:buClr>
                <a:srgbClr val="FF9933"/>
              </a:buClr>
              <a:buFont typeface="Wingdings" panose="05000000000000000000" pitchFamily="2" charset="2"/>
              <a:buNone/>
            </a:pPr>
            <a:r>
              <a:rPr lang="zh-CN" altLang="en-US" err="1">
                <a:sym typeface="+mn-ea"/>
              </a:rPr>
              <a:t>	</a:t>
            </a:r>
            <a:r>
              <a:rPr lang="en-US" altLang="zh-CN" err="1">
                <a:sym typeface="+mn-ea"/>
              </a:rPr>
              <a:t>int sendto</a:t>
            </a:r>
            <a:r>
              <a:rPr lang="en-US" altLang="zh-CN">
                <a:sym typeface="+mn-ea"/>
              </a:rPr>
              <a:t> ( SOCKET</a:t>
            </a:r>
            <a:r>
              <a:rPr lang="en-US" altLang="zh-CN" i="1">
                <a:sym typeface="+mn-ea"/>
              </a:rPr>
              <a:t> s</a:t>
            </a:r>
            <a:r>
              <a:rPr lang="en-US" altLang="zh-CN">
                <a:sym typeface="+mn-ea"/>
              </a:rPr>
              <a:t>, const char FAR *</a:t>
            </a:r>
            <a:r>
              <a:rPr lang="en-US" altLang="zh-CN" i="1" err="1">
                <a:sym typeface="+mn-ea"/>
              </a:rPr>
              <a:t> buf</a:t>
            </a:r>
            <a:r>
              <a:rPr lang="en-US" altLang="zh-CN" err="1">
                <a:sym typeface="+mn-ea"/>
              </a:rPr>
              <a:t>, int</a:t>
            </a:r>
            <a:r>
              <a:rPr lang="en-US" altLang="zh-CN" i="1" err="1">
                <a:sym typeface="+mn-ea"/>
              </a:rPr>
              <a:t> len</a:t>
            </a:r>
            <a:r>
              <a:rPr lang="en-US" altLang="zh-CN" err="1">
                <a:sym typeface="+mn-ea"/>
              </a:rPr>
              <a:t>, int</a:t>
            </a:r>
            <a:r>
              <a:rPr lang="en-US" altLang="zh-CN" i="1">
                <a:sym typeface="+mn-ea"/>
              </a:rPr>
              <a:t> flags</a:t>
            </a:r>
            <a:r>
              <a:rPr lang="en-US" altLang="zh-CN" err="1">
                <a:sym typeface="+mn-ea"/>
              </a:rPr>
              <a:t>, const struct sockaddr</a:t>
            </a:r>
            <a:r>
              <a:rPr lang="en-US" altLang="zh-CN">
                <a:sym typeface="+mn-ea"/>
              </a:rPr>
              <a:t> FAR *</a:t>
            </a:r>
            <a:r>
              <a:rPr lang="en-US" altLang="zh-CN" i="1">
                <a:sym typeface="+mn-ea"/>
              </a:rPr>
              <a:t> to</a:t>
            </a:r>
            <a:r>
              <a:rPr lang="en-US" altLang="zh-CN" err="1">
                <a:sym typeface="+mn-ea"/>
              </a:rPr>
              <a:t>, int</a:t>
            </a:r>
            <a:r>
              <a:rPr lang="en-US" altLang="zh-CN" i="1" err="1">
                <a:sym typeface="+mn-ea"/>
              </a:rPr>
              <a:t> tolen</a:t>
            </a:r>
            <a:r>
              <a:rPr lang="en-US" altLang="zh-CN" i="1">
                <a:sym typeface="+mn-ea"/>
              </a:rPr>
              <a:t> </a:t>
            </a:r>
            <a:r>
              <a:rPr lang="en-US" altLang="zh-CN">
                <a:sym typeface="+mn-ea"/>
              </a:rPr>
              <a:t>); </a:t>
            </a:r>
            <a:endParaRPr lang="en-US" altLang="zh-CN"/>
          </a:p>
          <a:p>
            <a:pPr>
              <a:lnSpc>
                <a:spcPct val="90000"/>
              </a:lnSpc>
              <a:buClr>
                <a:srgbClr val="FF9933"/>
              </a:buClr>
              <a:buFont typeface="Wingdings" panose="05000000000000000000" pitchFamily="2" charset="2"/>
              <a:buChar char="l"/>
            </a:pPr>
            <a:r>
              <a:rPr lang="zh-CN" altLang="en-US" dirty="0">
                <a:sym typeface="+mn-ea"/>
              </a:rPr>
              <a:t>参数说明：</a:t>
            </a:r>
            <a:endParaRPr lang="zh-CN" altLang="en-US" dirty="0"/>
          </a:p>
          <a:p>
            <a:pPr>
              <a:lnSpc>
                <a:spcPct val="90000"/>
              </a:lnSpc>
              <a:buClr>
                <a:srgbClr val="FF9933"/>
              </a:buClr>
              <a:buFont typeface="Wingdings" panose="05000000000000000000" pitchFamily="2" charset="2"/>
              <a:buNone/>
            </a:pPr>
            <a:r>
              <a:rPr lang="zh-CN" altLang="en-US" dirty="0">
                <a:sym typeface="+mn-ea"/>
              </a:rPr>
              <a:t>	</a:t>
            </a:r>
            <a:r>
              <a:rPr lang="en-US" altLang="zh-CN" dirty="0">
                <a:sym typeface="+mn-ea"/>
              </a:rPr>
              <a:t>s:</a:t>
            </a:r>
            <a:r>
              <a:rPr lang="zh-CN" altLang="en-US" dirty="0">
                <a:sym typeface="+mn-ea"/>
              </a:rPr>
              <a:t>发送套接字</a:t>
            </a:r>
            <a:endParaRPr lang="zh-CN" altLang="en-US" dirty="0"/>
          </a:p>
          <a:p>
            <a:pPr>
              <a:lnSpc>
                <a:spcPct val="90000"/>
              </a:lnSpc>
              <a:buClr>
                <a:srgbClr val="FF9933"/>
              </a:buClr>
              <a:buFont typeface="Wingdings" panose="05000000000000000000" pitchFamily="2" charset="2"/>
              <a:buNone/>
            </a:pPr>
            <a:r>
              <a:rPr lang="zh-CN" altLang="en-US" dirty="0">
                <a:sym typeface="+mn-ea"/>
              </a:rPr>
              <a:t>	</a:t>
            </a:r>
            <a:r>
              <a:rPr lang="en-US" altLang="zh-CN" err="1">
                <a:sym typeface="+mn-ea"/>
              </a:rPr>
              <a:t>buf</a:t>
            </a:r>
            <a:r>
              <a:rPr lang="en-US" altLang="zh-CN" dirty="0">
                <a:sym typeface="+mn-ea"/>
              </a:rPr>
              <a:t>:</a:t>
            </a:r>
            <a:r>
              <a:rPr lang="zh-CN" altLang="en-US" dirty="0">
                <a:sym typeface="+mn-ea"/>
              </a:rPr>
              <a:t>发送消息</a:t>
            </a:r>
            <a:endParaRPr lang="zh-CN" altLang="en-US" dirty="0"/>
          </a:p>
          <a:p>
            <a:pPr>
              <a:lnSpc>
                <a:spcPct val="90000"/>
              </a:lnSpc>
              <a:buClr>
                <a:srgbClr val="FF9933"/>
              </a:buClr>
              <a:buFont typeface="Wingdings" panose="05000000000000000000" pitchFamily="2" charset="2"/>
              <a:buNone/>
            </a:pPr>
            <a:r>
              <a:rPr lang="zh-CN" altLang="en-US" dirty="0">
                <a:sym typeface="+mn-ea"/>
              </a:rPr>
              <a:t>	</a:t>
            </a:r>
            <a:r>
              <a:rPr lang="en-US" altLang="zh-CN" err="1">
                <a:sym typeface="+mn-ea"/>
              </a:rPr>
              <a:t>len</a:t>
            </a:r>
            <a:r>
              <a:rPr lang="en-US" altLang="zh-CN" dirty="0">
                <a:sym typeface="+mn-ea"/>
              </a:rPr>
              <a:t>:</a:t>
            </a:r>
            <a:r>
              <a:rPr lang="zh-CN" altLang="en-US" dirty="0">
                <a:sym typeface="+mn-ea"/>
              </a:rPr>
              <a:t>发送消息长度</a:t>
            </a:r>
            <a:endParaRPr lang="zh-CN" altLang="en-US" dirty="0"/>
          </a:p>
          <a:p>
            <a:pPr>
              <a:lnSpc>
                <a:spcPct val="90000"/>
              </a:lnSpc>
              <a:buClr>
                <a:srgbClr val="FF9933"/>
              </a:buClr>
              <a:buFont typeface="Wingdings" panose="05000000000000000000" pitchFamily="2" charset="2"/>
              <a:buNone/>
            </a:pPr>
            <a:r>
              <a:rPr lang="zh-CN" altLang="en-US" dirty="0">
                <a:sym typeface="+mn-ea"/>
              </a:rPr>
              <a:t>	</a:t>
            </a:r>
            <a:r>
              <a:rPr lang="en-US" altLang="zh-CN" dirty="0">
                <a:sym typeface="+mn-ea"/>
              </a:rPr>
              <a:t>flags:</a:t>
            </a:r>
            <a:r>
              <a:rPr lang="zh-CN" altLang="en-US" dirty="0">
                <a:sym typeface="+mn-ea"/>
              </a:rPr>
              <a:t>一般设置为</a:t>
            </a:r>
            <a:r>
              <a:rPr lang="en-US" altLang="zh-CN">
                <a:sym typeface="+mn-ea"/>
              </a:rPr>
              <a:t>0</a:t>
            </a:r>
            <a:endParaRPr lang="en-US" altLang="zh-CN"/>
          </a:p>
          <a:p>
            <a:pPr>
              <a:lnSpc>
                <a:spcPct val="90000"/>
              </a:lnSpc>
              <a:buClr>
                <a:srgbClr val="FF9933"/>
              </a:buClr>
              <a:buFont typeface="Wingdings" panose="05000000000000000000" pitchFamily="2" charset="2"/>
              <a:buNone/>
            </a:pPr>
            <a:r>
              <a:rPr lang="en-US" altLang="zh-CN" dirty="0">
                <a:sym typeface="+mn-ea"/>
              </a:rPr>
              <a:t>	to:</a:t>
            </a:r>
            <a:r>
              <a:rPr lang="zh-CN" altLang="en-US" dirty="0">
                <a:sym typeface="+mn-ea"/>
              </a:rPr>
              <a:t>接收端</a:t>
            </a:r>
            <a:r>
              <a:rPr lang="en-US" altLang="zh-CN" dirty="0">
                <a:sym typeface="+mn-ea"/>
              </a:rPr>
              <a:t>IP</a:t>
            </a:r>
            <a:r>
              <a:rPr lang="zh-CN" altLang="en-US" dirty="0">
                <a:sym typeface="+mn-ea"/>
              </a:rPr>
              <a:t>地址</a:t>
            </a:r>
            <a:endParaRPr lang="zh-CN" altLang="en-US" dirty="0"/>
          </a:p>
          <a:p>
            <a:pPr>
              <a:lnSpc>
                <a:spcPct val="90000"/>
              </a:lnSpc>
              <a:buClr>
                <a:srgbClr val="FF9933"/>
              </a:buClr>
              <a:buFont typeface="Wingdings" panose="05000000000000000000" pitchFamily="2" charset="2"/>
              <a:buNone/>
            </a:pPr>
            <a:r>
              <a:rPr lang="zh-CN" altLang="en-US" dirty="0">
                <a:sym typeface="+mn-ea"/>
              </a:rPr>
              <a:t>	</a:t>
            </a:r>
            <a:r>
              <a:rPr lang="en-US" altLang="zh-CN" err="1">
                <a:sym typeface="+mn-ea"/>
              </a:rPr>
              <a:t>tolen</a:t>
            </a:r>
            <a:r>
              <a:rPr lang="en-US" altLang="zh-CN" dirty="0">
                <a:sym typeface="+mn-ea"/>
              </a:rPr>
              <a:t>:</a:t>
            </a:r>
            <a:r>
              <a:rPr lang="zh-CN" altLang="en-US" dirty="0">
                <a:sym typeface="+mn-ea"/>
              </a:rPr>
              <a:t>地址长度</a:t>
            </a:r>
            <a:endParaRPr lang="zh-CN" altLang="en-US" dirty="0"/>
          </a:p>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pPr>
              <a:buClr>
                <a:srgbClr val="FF9933"/>
              </a:buClr>
              <a:buFont typeface="Wingdings" panose="05000000000000000000" pitchFamily="2" charset="2"/>
              <a:buChar char="l"/>
            </a:pPr>
            <a:r>
              <a:rPr lang="en-US" altLang="zh-CN" err="1">
                <a:sym typeface="+mn-ea"/>
              </a:rPr>
              <a:t>unsigned long inet_addr</a:t>
            </a:r>
            <a:r>
              <a:rPr lang="en-US" altLang="zh-CN">
                <a:sym typeface="+mn-ea"/>
              </a:rPr>
              <a:t> ( const char FAR *</a:t>
            </a:r>
            <a:r>
              <a:rPr lang="en-US" altLang="zh-CN" i="1">
                <a:sym typeface="+mn-ea"/>
              </a:rPr>
              <a:t> cp </a:t>
            </a:r>
            <a:r>
              <a:rPr lang="en-US" altLang="zh-CN">
                <a:sym typeface="+mn-ea"/>
              </a:rPr>
              <a:t>);</a:t>
            </a:r>
            <a:endParaRPr lang="en-US" altLang="zh-CN"/>
          </a:p>
          <a:p>
            <a:pPr>
              <a:buNone/>
            </a:pPr>
            <a:r>
              <a:rPr lang="zh-CN" altLang="en-US" dirty="0">
                <a:sym typeface="+mn-ea"/>
              </a:rPr>
              <a:t>将一个以点分十进制的</a:t>
            </a:r>
            <a:r>
              <a:rPr lang="en-US" altLang="zh-CN" dirty="0">
                <a:sym typeface="+mn-ea"/>
              </a:rPr>
              <a:t>IP</a:t>
            </a:r>
            <a:r>
              <a:rPr lang="zh-CN" altLang="en-US" dirty="0">
                <a:sym typeface="+mn-ea"/>
              </a:rPr>
              <a:t>地址转化为网络字节序。 </a:t>
            </a:r>
            <a:endParaRPr lang="zh-CN" altLang="en-US" dirty="0"/>
          </a:p>
          <a:p>
            <a:pPr>
              <a:buClr>
                <a:srgbClr val="FF9933"/>
              </a:buClr>
              <a:buFont typeface="Wingdings" panose="05000000000000000000" pitchFamily="2" charset="2"/>
              <a:buChar char="l"/>
            </a:pPr>
            <a:r>
              <a:rPr lang="en-US" altLang="zh-CN" err="1">
                <a:sym typeface="+mn-ea"/>
              </a:rPr>
              <a:t>char FAR * inet_ntoa ( struct in_addr</a:t>
            </a:r>
            <a:r>
              <a:rPr lang="en-US" altLang="zh-CN" i="1">
                <a:sym typeface="+mn-ea"/>
              </a:rPr>
              <a:t> in </a:t>
            </a:r>
            <a:r>
              <a:rPr lang="en-US" altLang="zh-CN">
                <a:sym typeface="+mn-ea"/>
              </a:rPr>
              <a:t>); </a:t>
            </a:r>
            <a:endParaRPr lang="en-US" altLang="zh-CN"/>
          </a:p>
          <a:p>
            <a:pPr>
              <a:buNone/>
            </a:pPr>
            <a:r>
              <a:rPr lang="zh-CN" altLang="en-US" dirty="0">
                <a:sym typeface="+mn-ea"/>
              </a:rPr>
              <a:t>将一个网络字节序的</a:t>
            </a:r>
            <a:r>
              <a:rPr lang="en-US" altLang="zh-CN" dirty="0">
                <a:sym typeface="+mn-ea"/>
              </a:rPr>
              <a:t>IP</a:t>
            </a:r>
            <a:r>
              <a:rPr lang="zh-CN" altLang="en-US" dirty="0">
                <a:sym typeface="+mn-ea"/>
              </a:rPr>
              <a:t>地址转化为以点分十进制表示的</a:t>
            </a:r>
            <a:r>
              <a:rPr lang="en-US" altLang="zh-CN" dirty="0">
                <a:sym typeface="+mn-ea"/>
              </a:rPr>
              <a:t>IP</a:t>
            </a:r>
            <a:r>
              <a:rPr lang="zh-CN" altLang="en-US" dirty="0">
                <a:sym typeface="+mn-ea"/>
              </a:rPr>
              <a:t>地址。</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pPr>
              <a:buClr>
                <a:srgbClr val="FF9933"/>
              </a:buClr>
              <a:buFont typeface="Wingdings" panose="05000000000000000000" pitchFamily="2" charset="2"/>
              <a:buChar char="n"/>
            </a:pPr>
            <a:r>
              <a:rPr lang="zh-CN" altLang="en-US" dirty="0">
                <a:sym typeface="+mn-ea"/>
              </a:rPr>
              <a:t>由于各种不同的计算机处理数据时的方法是不一样的，</a:t>
            </a:r>
            <a:r>
              <a:rPr lang="en-US" altLang="zh-CN">
                <a:sym typeface="+mn-ea"/>
              </a:rPr>
              <a:t>Intel X86</a:t>
            </a:r>
            <a:r>
              <a:rPr lang="zh-CN" altLang="en-US" dirty="0">
                <a:sym typeface="+mn-ea"/>
              </a:rPr>
              <a:t>处理器表示多字节的编号时，把低字节放在前面，把高字节放在后面，而互联网标准却正好相反，所以，必须把主机字节转换成网络字节的顺序。</a:t>
            </a:r>
            <a:endParaRPr lang="zh-CN" altLang="en-US" dirty="0"/>
          </a:p>
          <a:p>
            <a:pPr>
              <a:buClr>
                <a:srgbClr val="FF9933"/>
              </a:buClr>
              <a:buFont typeface="Wingdings" panose="05000000000000000000" pitchFamily="2" charset="2"/>
              <a:buChar char="n"/>
            </a:pPr>
            <a:endParaRPr lang="zh-CN" altLang="en-US" dirty="0">
              <a:sym typeface="+mn-ea"/>
            </a:endParaRPr>
          </a:p>
          <a:p>
            <a:pPr>
              <a:buClr>
                <a:srgbClr val="FF9933"/>
              </a:buClr>
              <a:buFont typeface="Wingdings" panose="05000000000000000000" pitchFamily="2" charset="2"/>
              <a:buChar char="n"/>
            </a:pPr>
            <a:r>
              <a:rPr lang="zh-CN" altLang="en-US" dirty="0">
                <a:sym typeface="+mn-ea"/>
              </a:rPr>
              <a:t>转换函数</a:t>
            </a:r>
            <a:endParaRPr lang="zh-CN" altLang="en-US" dirty="0"/>
          </a:p>
          <a:p>
            <a:pPr>
              <a:buClr>
                <a:srgbClr val="FF9933"/>
              </a:buClr>
              <a:buFont typeface="Wingdings" panose="05000000000000000000" pitchFamily="2" charset="2"/>
              <a:buChar char="l"/>
            </a:pPr>
            <a:r>
              <a:rPr lang="zh-CN" altLang="en-US" dirty="0">
                <a:sym typeface="+mn-ea"/>
              </a:rPr>
              <a:t>	</a:t>
            </a:r>
            <a:r>
              <a:rPr lang="en-US" altLang="zh-CN" err="1">
                <a:sym typeface="+mn-ea"/>
              </a:rPr>
              <a:t>u_long htonl ( u_long</a:t>
            </a:r>
            <a:r>
              <a:rPr lang="en-US" altLang="zh-CN" i="1" err="1">
                <a:sym typeface="+mn-ea"/>
              </a:rPr>
              <a:t> hostlong</a:t>
            </a:r>
            <a:r>
              <a:rPr lang="en-US" altLang="zh-CN" i="1">
                <a:sym typeface="+mn-ea"/>
              </a:rPr>
              <a:t> </a:t>
            </a:r>
            <a:r>
              <a:rPr lang="en-US" altLang="zh-CN">
                <a:sym typeface="+mn-ea"/>
              </a:rPr>
              <a:t>); </a:t>
            </a:r>
            <a:endParaRPr lang="en-US" altLang="zh-CN"/>
          </a:p>
          <a:p>
            <a:pPr>
              <a:buClr>
                <a:srgbClr val="FF9933"/>
              </a:buClr>
              <a:buFont typeface="Wingdings" panose="05000000000000000000" pitchFamily="2" charset="2"/>
              <a:buNone/>
            </a:pPr>
            <a:r>
              <a:rPr lang="en-US" altLang="zh-CN" dirty="0">
                <a:sym typeface="+mn-ea"/>
              </a:rPr>
              <a:t>	</a:t>
            </a:r>
            <a:r>
              <a:rPr lang="zh-CN" altLang="en-US" dirty="0">
                <a:sym typeface="+mn-ea"/>
              </a:rPr>
              <a:t>返回一个</a:t>
            </a:r>
            <a:r>
              <a:rPr lang="en-US" altLang="zh-CN" dirty="0">
                <a:sym typeface="+mn-ea"/>
              </a:rPr>
              <a:t>32</a:t>
            </a:r>
            <a:r>
              <a:rPr lang="zh-CN" altLang="en-US" dirty="0">
                <a:sym typeface="+mn-ea"/>
              </a:rPr>
              <a:t>位的</a:t>
            </a:r>
            <a:r>
              <a:rPr lang="en-US" altLang="zh-CN" dirty="0">
                <a:sym typeface="+mn-ea"/>
              </a:rPr>
              <a:t>TCP/IP</a:t>
            </a:r>
            <a:r>
              <a:rPr lang="zh-CN" altLang="en-US" dirty="0">
                <a:sym typeface="+mn-ea"/>
              </a:rPr>
              <a:t>的网络字节序。</a:t>
            </a:r>
            <a:endParaRPr lang="zh-CN" altLang="en-US" dirty="0"/>
          </a:p>
          <a:p>
            <a:pPr>
              <a:buClr>
                <a:srgbClr val="FF9933"/>
              </a:buClr>
              <a:buFont typeface="Wingdings" panose="05000000000000000000" pitchFamily="2" charset="2"/>
              <a:buChar char="l"/>
            </a:pPr>
            <a:r>
              <a:rPr lang="zh-CN" altLang="en-US" dirty="0">
                <a:sym typeface="+mn-ea"/>
              </a:rPr>
              <a:t>	</a:t>
            </a:r>
            <a:r>
              <a:rPr lang="en-US" altLang="zh-CN" err="1">
                <a:sym typeface="+mn-ea"/>
              </a:rPr>
              <a:t>u_short htons ( u_short</a:t>
            </a:r>
            <a:r>
              <a:rPr lang="en-US" altLang="zh-CN" i="1" err="1">
                <a:sym typeface="+mn-ea"/>
              </a:rPr>
              <a:t> hostshort</a:t>
            </a:r>
            <a:r>
              <a:rPr lang="en-US" altLang="zh-CN" i="1">
                <a:sym typeface="+mn-ea"/>
              </a:rPr>
              <a:t> </a:t>
            </a:r>
            <a:r>
              <a:rPr lang="en-US" altLang="zh-CN">
                <a:sym typeface="+mn-ea"/>
              </a:rPr>
              <a:t>);</a:t>
            </a:r>
            <a:endParaRPr lang="en-US" altLang="zh-CN"/>
          </a:p>
          <a:p>
            <a:pPr>
              <a:buClr>
                <a:srgbClr val="FF9933"/>
              </a:buClr>
              <a:buFont typeface="Wingdings" panose="05000000000000000000" pitchFamily="2" charset="2"/>
              <a:buNone/>
            </a:pPr>
            <a:r>
              <a:rPr lang="en-US" altLang="zh-CN" dirty="0">
                <a:sym typeface="+mn-ea"/>
              </a:rPr>
              <a:t>	</a:t>
            </a:r>
            <a:r>
              <a:rPr lang="zh-CN" altLang="en-US" dirty="0">
                <a:sym typeface="+mn-ea"/>
              </a:rPr>
              <a:t>返回一个</a:t>
            </a:r>
            <a:r>
              <a:rPr lang="en-US" altLang="zh-CN" dirty="0">
                <a:sym typeface="+mn-ea"/>
              </a:rPr>
              <a:t>16</a:t>
            </a:r>
            <a:r>
              <a:rPr lang="zh-CN" altLang="en-US" dirty="0">
                <a:sym typeface="+mn-ea"/>
              </a:rPr>
              <a:t>位的</a:t>
            </a:r>
            <a:r>
              <a:rPr lang="en-US" altLang="zh-CN" dirty="0">
                <a:sym typeface="+mn-ea"/>
              </a:rPr>
              <a:t>TCP/IP</a:t>
            </a:r>
            <a:r>
              <a:rPr lang="zh-CN" altLang="en-US" dirty="0">
                <a:sym typeface="+mn-ea"/>
              </a:rPr>
              <a:t>网络字节序。</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pPr>
              <a:lnSpc>
                <a:spcPct val="90000"/>
              </a:lnSpc>
              <a:buClr>
                <a:srgbClr val="FF9933"/>
              </a:buClr>
              <a:buFont typeface="Wingdings" panose="05000000000000000000" pitchFamily="2" charset="2"/>
              <a:buChar char="l"/>
            </a:pPr>
            <a:r>
              <a:rPr lang="zh-CN" altLang="en-US" dirty="0">
                <a:sym typeface="+mn-ea"/>
              </a:rPr>
              <a:t>返回值：</a:t>
            </a:r>
            <a:endParaRPr lang="zh-CN" altLang="en-US" dirty="0"/>
          </a:p>
          <a:p>
            <a:pPr>
              <a:lnSpc>
                <a:spcPct val="90000"/>
              </a:lnSpc>
              <a:buClr>
                <a:srgbClr val="FF9933"/>
              </a:buClr>
              <a:buFont typeface="Wingdings" panose="05000000000000000000" pitchFamily="2" charset="2"/>
              <a:buNone/>
            </a:pPr>
            <a:r>
              <a:rPr lang="zh-CN" altLang="en-US" dirty="0">
                <a:sym typeface="+mn-ea"/>
              </a:rPr>
              <a:t>返回的指针指向一个由</a:t>
            </a:r>
            <a:r>
              <a:rPr lang="en-US" altLang="zh-CN" dirty="0">
                <a:sym typeface="+mn-ea"/>
              </a:rPr>
              <a:t>Winsock</a:t>
            </a:r>
            <a:r>
              <a:rPr lang="zh-CN" altLang="en-US" dirty="0">
                <a:sym typeface="+mn-ea"/>
              </a:rPr>
              <a:t>实现分配的结构，应用程序不应修改这个结构或者释放它的任何部分。此外，每一线程仅有一份这个结构的副本，所以应用程序应该再翻出其他的</a:t>
            </a:r>
            <a:r>
              <a:rPr lang="en-US" altLang="zh-CN" dirty="0">
                <a:sym typeface="+mn-ea"/>
              </a:rPr>
              <a:t>WinsockAPI</a:t>
            </a:r>
            <a:r>
              <a:rPr lang="zh-CN" altLang="en-US" dirty="0">
                <a:sym typeface="+mn-ea"/>
              </a:rPr>
              <a:t>函数调用前，把自己所需的信息进行复制保存。</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套接字可以处于阻塞模式或非阻塞模式。调用任何一个阻塞模式的函数，都会产生相同的结果：耗费或长或短的时间去等待操作的完成。</a:t>
            </a:r>
            <a:endParaRPr lang="zh-CN" altLang="en-US"/>
          </a:p>
          <a:p>
            <a:r>
              <a:rPr lang="zh-CN" altLang="en-US"/>
              <a:t>当套接字处于非阻塞模式时，</a:t>
            </a:r>
            <a:r>
              <a:rPr lang="en-US" altLang="zh-CN"/>
              <a:t>API</a:t>
            </a:r>
            <a:r>
              <a:rPr lang="zh-CN" altLang="en-US"/>
              <a:t>函数的调用将立即返回，大多数情况下这些调用都会</a:t>
            </a:r>
            <a:r>
              <a:rPr lang="en-US" altLang="zh-CN"/>
              <a:t>“</a:t>
            </a:r>
            <a:r>
              <a:rPr lang="zh-CN" altLang="en-US"/>
              <a:t>失败</a:t>
            </a:r>
            <a:r>
              <a:rPr lang="en-US" altLang="zh-CN"/>
              <a:t>”</a:t>
            </a:r>
            <a:r>
              <a:rPr lang="zh-CN" altLang="en-US"/>
              <a:t>，并返回一个</a:t>
            </a:r>
            <a:r>
              <a:rPr lang="en-US" altLang="zh-CN"/>
              <a:t>WSAEWOULDBLOCK</a:t>
            </a:r>
            <a:r>
              <a:rPr lang="zh-CN" altLang="en-US"/>
              <a:t>的错误，</a:t>
            </a:r>
            <a:endParaRPr lang="zh-CN" altLang="en-US"/>
          </a:p>
          <a:p>
            <a:r>
              <a:rPr lang="zh-CN" altLang="en-US"/>
              <a:t>它意味着请求的操作 在调用时设备没有时间完成。这是如果利用</a:t>
            </a:r>
            <a:r>
              <a:rPr lang="en-US" altLang="zh-CN"/>
              <a:t>Winksock</a:t>
            </a:r>
            <a:r>
              <a:rPr lang="zh-CN" altLang="en-US"/>
              <a:t>的套接字</a:t>
            </a:r>
            <a:r>
              <a:rPr lang="en-US" altLang="zh-CN"/>
              <a:t>I/O</a:t>
            </a:r>
            <a:r>
              <a:rPr lang="zh-CN" altLang="en-US"/>
              <a:t>模型则可以帮助应用程序判断一个套接字是否完成或可否读写。</a:t>
            </a:r>
            <a:endParaRPr lang="zh-CN" altLang="en-US"/>
          </a:p>
          <a:p>
            <a:r>
              <a:rPr lang="zh-CN" altLang="en-US"/>
              <a:t>套接字的行为在</a:t>
            </a:r>
            <a:r>
              <a:rPr lang="en-US" altLang="zh-CN"/>
              <a:t>Windows 9x</a:t>
            </a:r>
            <a:r>
              <a:rPr lang="zh-CN" altLang="en-US"/>
              <a:t>和</a:t>
            </a:r>
            <a:r>
              <a:rPr lang="en-US" altLang="zh-CN"/>
              <a:t>NT</a:t>
            </a:r>
            <a:r>
              <a:rPr lang="zh-CN" altLang="en-US"/>
              <a:t>中与</a:t>
            </a:r>
            <a:r>
              <a:rPr lang="en-US" altLang="zh-CN"/>
              <a:t>Windows 3.1</a:t>
            </a:r>
            <a:r>
              <a:rPr lang="zh-CN" altLang="en-US"/>
              <a:t>中不同。在</a:t>
            </a:r>
            <a:r>
              <a:rPr lang="en-US" altLang="zh-CN"/>
              <a:t>32 </a:t>
            </a:r>
            <a:r>
              <a:rPr lang="zh-CN" altLang="en-US"/>
              <a:t>位操作系统中，可以采用多线程编程，即在不同的线程中使用套接字。这样即使某个线程的套接字</a:t>
            </a:r>
            <a:endParaRPr lang="zh-CN" altLang="en-US"/>
          </a:p>
          <a:p>
            <a:r>
              <a:rPr lang="zh-CN" altLang="en-US"/>
              <a:t>被阻塞，也不会影响应用程序的其他操作，同时也不会在阻塞线程上耗费</a:t>
            </a:r>
            <a:r>
              <a:rPr lang="en-US" altLang="zh-CN"/>
              <a:t>CPU</a:t>
            </a:r>
            <a:r>
              <a:rPr lang="zh-CN" altLang="en-US"/>
              <a:t>时间。</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通过</a:t>
            </a:r>
            <a:r>
              <a:rPr lang="en-US" altLang="zh-CN"/>
              <a:t>gethostname</a:t>
            </a:r>
            <a:r>
              <a:rPr lang="zh-CN" altLang="en-US"/>
              <a:t>函数获取计算机名称，并保存在变量</a:t>
            </a:r>
            <a:r>
              <a:rPr lang="en-US" altLang="zh-CN"/>
              <a:t>sHostName</a:t>
            </a:r>
            <a:r>
              <a:rPr lang="zh-CN" altLang="en-US"/>
              <a:t>中，接下来调用</a:t>
            </a:r>
            <a:r>
              <a:rPr lang="en-US" altLang="zh-CN"/>
              <a:t>GetIPAddress</a:t>
            </a:r>
            <a:r>
              <a:rPr lang="zh-CN" altLang="en-US"/>
              <a:t>函数来获得主机</a:t>
            </a:r>
            <a:r>
              <a:rPr lang="en-US" altLang="zh-CN"/>
              <a:t>IP</a:t>
            </a:r>
            <a:r>
              <a:rPr lang="zh-CN" altLang="en-US"/>
              <a:t>地址。</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通过</a:t>
            </a:r>
            <a:r>
              <a:rPr lang="en-US" altLang="zh-CN"/>
              <a:t>gethostname</a:t>
            </a:r>
            <a:r>
              <a:rPr lang="zh-CN" altLang="en-US"/>
              <a:t>函数获取计算机名称，并保存在变量</a:t>
            </a:r>
            <a:r>
              <a:rPr lang="en-US" altLang="zh-CN"/>
              <a:t>sHostName</a:t>
            </a:r>
            <a:r>
              <a:rPr lang="zh-CN" altLang="en-US"/>
              <a:t>中，接下来调用</a:t>
            </a:r>
            <a:r>
              <a:rPr lang="en-US" altLang="zh-CN"/>
              <a:t>GetIPAddress</a:t>
            </a:r>
            <a:r>
              <a:rPr lang="zh-CN" altLang="en-US"/>
              <a:t>函数来获得主机</a:t>
            </a:r>
            <a:r>
              <a:rPr lang="en-US" altLang="zh-CN"/>
              <a:t>IP</a:t>
            </a:r>
            <a:r>
              <a:rPr lang="zh-CN" altLang="en-US"/>
              <a:t>地址。</a:t>
            </a:r>
            <a:endParaRPr lang="zh-CN" altLang="en-US"/>
          </a:p>
          <a:p>
            <a:r>
              <a:rPr lang="zh-CN" altLang="en-US"/>
              <a:t>memmove() 用来复制内存内容，其原型为：</a:t>
            </a:r>
            <a:endParaRPr lang="zh-CN" altLang="en-US"/>
          </a:p>
          <a:p>
            <a:r>
              <a:rPr lang="zh-CN" altLang="en-US"/>
              <a:t>    void * memmove(void *dest, const void *src, size_t num);</a:t>
            </a:r>
            <a:endParaRPr lang="zh-CN" altLang="en-US"/>
          </a:p>
          <a:p>
            <a:r>
              <a:rPr lang="zh-CN" altLang="en-US"/>
              <a:t> memmove() 与 memcpy() 类似都是用来复制 src 所指的内存内容前 num 个字节到 dest 所指的地址上。不同的是，memmove() 更为灵活，当src 和 dest 所指的内存区域重叠时，memmove() 仍然可以正确的处理，不过执行效率上会比使用 memcpy() 略慢些。</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在完成了原始套接字的创建之后，接下来的事情便是在发送及接收调用中使用对应的套接字句柄。</a:t>
            </a:r>
            <a:endParaRPr lang="zh-CN" altLang="en-US"/>
          </a:p>
          <a:p>
            <a:r>
              <a:rPr lang="zh-CN" altLang="en-US"/>
              <a:t>需要说明的是，在创建原始套接字时，无论是否设定了</a:t>
            </a:r>
            <a:r>
              <a:rPr lang="en-US" altLang="zh-CN"/>
              <a:t>IP_HDRINCL</a:t>
            </a:r>
            <a:r>
              <a:rPr lang="zh-CN" altLang="en-US"/>
              <a:t>选项，</a:t>
            </a:r>
            <a:r>
              <a:rPr lang="en-US" altLang="zh-CN"/>
              <a:t>IP</a:t>
            </a:r>
            <a:r>
              <a:rPr lang="zh-CN" altLang="en-US"/>
              <a:t>头均会包含在接收到的任何返回数据中。</a:t>
            </a:r>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zh-CN"/>
              <a:t>参数</a:t>
            </a:r>
            <a:r>
              <a:rPr lang="en-US" altLang="zh-CN"/>
              <a:t>nfds</a:t>
            </a:r>
            <a:r>
              <a:rPr lang="zh-CN" altLang="en-US"/>
              <a:t>可以忽略，它仅仅起到与</a:t>
            </a:r>
            <a:r>
              <a:rPr lang="en-US" altLang="zh-CN"/>
              <a:t>Berkeley</a:t>
            </a:r>
            <a:r>
              <a:rPr lang="zh-CN" altLang="en-US"/>
              <a:t>套接字兼容的作用。</a:t>
            </a:r>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select()机制中提供一fd_set的数据结构，实际上是一long类型的数组，每一个数组元素都能与一打开的文件句柄（不管是socket句柄，还是其他文件或命名管道或设备句柄）建立联系，建立联系的工作由程序员完成，当调用select()时，由内核根据IO状态修改fd_set的内容，由此来通知执行了select()的进程哪一socket或文件发生了可读或可写事件。</a:t>
            </a:r>
            <a:endParaRPr lang="zh-CN" altLang="en-US"/>
          </a:p>
          <a:p>
            <a:endParaRPr lang="zh-CN" altLang="en-US"/>
          </a:p>
          <a:p>
            <a:endParaRPr lang="zh-CN" altLang="en-US"/>
          </a:p>
          <a:p>
            <a:r>
              <a:rPr lang="zh-CN" altLang="en-US"/>
              <a:t>typedef struct</a:t>
            </a:r>
            <a:endParaRPr lang="zh-CN" altLang="en-US"/>
          </a:p>
          <a:p>
            <a:r>
              <a:rPr lang="zh-CN" altLang="en-US"/>
              <a:t>{</a:t>
            </a:r>
            <a:endParaRPr lang="zh-CN" altLang="en-US"/>
          </a:p>
          <a:p>
            <a:r>
              <a:rPr lang="zh-CN" altLang="en-US"/>
              <a:t>/*XPG4.2requiresthismembername.Otherwiseavoidthename</a:t>
            </a:r>
            <a:endParaRPr lang="zh-CN" altLang="en-US"/>
          </a:p>
          <a:p>
            <a:r>
              <a:rPr lang="zh-CN" altLang="en-US"/>
              <a:t>fromtheglobalnamespace.*/</a:t>
            </a:r>
            <a:endParaRPr lang="zh-CN" altLang="en-US"/>
          </a:p>
          <a:p>
            <a:r>
              <a:rPr lang="zh-CN" altLang="en-US"/>
              <a:t>#ifdef__USE_XOPEN</a:t>
            </a:r>
            <a:endParaRPr lang="zh-CN" altLang="en-US"/>
          </a:p>
          <a:p>
            <a:r>
              <a:rPr lang="zh-CN" altLang="en-US"/>
              <a:t>__fd_maskfds_bits[__FD_SETSIZE/__NFDBITS];</a:t>
            </a:r>
            <a:endParaRPr lang="zh-CN" altLang="en-US"/>
          </a:p>
          <a:p>
            <a:r>
              <a:rPr lang="zh-CN" altLang="en-US"/>
              <a:t>#define__FDS_BITS(set)((set)-&gt;fds_bits)</a:t>
            </a:r>
            <a:endParaRPr lang="zh-CN" altLang="en-US"/>
          </a:p>
          <a:p>
            <a:r>
              <a:rPr lang="zh-CN" altLang="en-US"/>
              <a:t>#else</a:t>
            </a:r>
            <a:endParaRPr lang="zh-CN" altLang="en-US"/>
          </a:p>
          <a:p>
            <a:r>
              <a:rPr lang="zh-CN" altLang="en-US"/>
              <a:t>__fd_mask__fds_bits[__FD_SETSIZE/__NFDBITS];</a:t>
            </a:r>
            <a:endParaRPr lang="zh-CN" altLang="en-US"/>
          </a:p>
          <a:p>
            <a:r>
              <a:rPr lang="zh-CN" altLang="en-US"/>
              <a:t>#define__FDS_BITS(set)((set)-&gt;__fds_bits)</a:t>
            </a:r>
            <a:endParaRPr lang="zh-CN" altLang="en-US"/>
          </a:p>
          <a:p>
            <a:r>
              <a:rPr lang="zh-CN" altLang="en-US"/>
              <a:t>#endif</a:t>
            </a:r>
            <a:endParaRPr lang="zh-CN" altLang="en-US"/>
          </a:p>
          <a:p>
            <a:r>
              <a:rPr lang="zh-CN" altLang="en-US"/>
              <a:t>}fd_set;</a:t>
            </a:r>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zh-CN">
                <a:sym typeface="+mn-ea"/>
              </a:rPr>
              <a:t>参数</a:t>
            </a:r>
            <a:r>
              <a:rPr lang="en-US" altLang="zh-CN">
                <a:sym typeface="+mn-ea"/>
              </a:rPr>
              <a:t>nfds</a:t>
            </a:r>
            <a:r>
              <a:rPr lang="zh-CN" altLang="en-US">
                <a:sym typeface="+mn-ea"/>
              </a:rPr>
              <a:t>可以忽略，它仅仅起到与</a:t>
            </a:r>
            <a:r>
              <a:rPr lang="en-US" altLang="zh-CN">
                <a:sym typeface="+mn-ea"/>
              </a:rPr>
              <a:t>Berkeley</a:t>
            </a:r>
            <a:r>
              <a:rPr lang="zh-CN" altLang="en-US">
                <a:sym typeface="+mn-ea"/>
              </a:rPr>
              <a:t>套接字兼容的作用。</a:t>
            </a:r>
            <a:r>
              <a:rPr lang="en-US" altLang="zh-CN">
                <a:sym typeface="+mn-ea"/>
              </a:rPr>
              <a:t>readfds,writefds</a:t>
            </a:r>
            <a:r>
              <a:rPr lang="zh-CN" altLang="en-US">
                <a:sym typeface="+mn-ea"/>
              </a:rPr>
              <a:t>和</a:t>
            </a:r>
            <a:r>
              <a:rPr lang="en-US" altLang="zh-CN">
                <a:sym typeface="+mn-ea"/>
              </a:rPr>
              <a:t>exceptfds</a:t>
            </a:r>
            <a:r>
              <a:rPr lang="zh-CN" altLang="en-US">
                <a:sym typeface="+mn-ea"/>
              </a:rPr>
              <a:t>这三个</a:t>
            </a:r>
            <a:r>
              <a:rPr lang="en-US" altLang="zh-CN">
                <a:sym typeface="+mn-ea"/>
              </a:rPr>
              <a:t>fd_set</a:t>
            </a:r>
            <a:r>
              <a:rPr lang="zh-CN" altLang="en-US">
                <a:sym typeface="+mn-ea"/>
              </a:rPr>
              <a:t>数据类型的参数分别为指向等待可读性检查的套接字组、指向等待可写性检查的套接字组合指向等待错误检查的套接字组指针。这三个</a:t>
            </a:r>
            <a:r>
              <a:rPr lang="en-US" altLang="zh-CN">
                <a:sym typeface="+mn-ea"/>
              </a:rPr>
              <a:t>fd_set</a:t>
            </a:r>
            <a:r>
              <a:rPr lang="zh-CN" altLang="en-US">
                <a:sym typeface="+mn-ea"/>
              </a:rPr>
              <a:t>参数中，应至少有一个不为</a:t>
            </a:r>
            <a:r>
              <a:rPr lang="en-US" altLang="zh-CN">
                <a:sym typeface="+mn-ea"/>
              </a:rPr>
              <a:t>NULL</a:t>
            </a:r>
            <a:r>
              <a:rPr lang="zh-CN" altLang="en-US">
                <a:sym typeface="+mn-ea"/>
              </a:rPr>
              <a:t>。在任何不为空的集合中，必须包含一个套接字句柄，否则</a:t>
            </a:r>
            <a:r>
              <a:rPr lang="en-US" altLang="zh-CN">
                <a:sym typeface="+mn-ea"/>
              </a:rPr>
              <a:t>select</a:t>
            </a:r>
            <a:r>
              <a:rPr lang="zh-CN" altLang="en-US">
                <a:sym typeface="+mn-ea"/>
              </a:rPr>
              <a:t>函数将没有任何东西可以等待了。</a:t>
            </a:r>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fd_set set;</a:t>
            </a:r>
            <a:endParaRPr lang="zh-CN" altLang="en-US"/>
          </a:p>
          <a:p>
            <a:r>
              <a:rPr lang="zh-CN" altLang="en-US"/>
              <a:t>FD_ZERO(&amp;set); /*将set清零使集合中不含任何fd*/</a:t>
            </a:r>
            <a:endParaRPr lang="zh-CN" altLang="en-US"/>
          </a:p>
          <a:p>
            <a:r>
              <a:rPr lang="zh-CN" altLang="en-US"/>
              <a:t>FD_SET(fd, &amp;set); /*将fd加入set集合*/</a:t>
            </a:r>
            <a:endParaRPr lang="zh-CN" altLang="en-US"/>
          </a:p>
          <a:p>
            <a:r>
              <a:rPr lang="zh-CN" altLang="en-US"/>
              <a:t>FD_CLR(fd, &amp;set); /*将fd从set集合中清除*/</a:t>
            </a:r>
            <a:endParaRPr lang="zh-CN" altLang="en-US"/>
          </a:p>
          <a:p>
            <a:r>
              <a:rPr lang="zh-CN" altLang="en-US"/>
              <a:t>FD_ISSET(fd, &amp;set); /*在调用select()函数后，用FD_ISSET来检测fd是否在set集合中，当检测到fd在set中则返回真，否则，返回假（0）*/</a:t>
            </a:r>
            <a:endParaRPr lang="zh-CN" altLang="en-US"/>
          </a:p>
          <a:p>
            <a:r>
              <a:rPr lang="zh-CN" altLang="en-US"/>
              <a:t>以上式子中的fd为socket句柄。</a:t>
            </a:r>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把格式化的数据写入某个字符串缓冲区。</a:t>
            </a:r>
            <a:endParaRPr lang="zh-CN" altLang="en-US"/>
          </a:p>
          <a:p>
            <a:r>
              <a:rPr lang="zh-CN" altLang="en-US"/>
              <a:t>头文件</a:t>
            </a:r>
            <a:endParaRPr lang="zh-CN" altLang="en-US"/>
          </a:p>
          <a:p>
            <a:r>
              <a:rPr lang="zh-CN" altLang="en-US"/>
              <a:t>stdio.h</a:t>
            </a:r>
            <a:endParaRPr lang="zh-CN" altLang="en-US"/>
          </a:p>
          <a:p>
            <a:r>
              <a:rPr lang="zh-CN" altLang="en-US"/>
              <a:t>原型</a:t>
            </a:r>
            <a:endParaRPr lang="zh-CN" altLang="en-US"/>
          </a:p>
          <a:p>
            <a:r>
              <a:rPr lang="zh-CN" altLang="en-US"/>
              <a:t>int sprintf( char *buffer, const char *format, [ argument] … );</a:t>
            </a:r>
            <a:endParaRPr lang="zh-CN" altLang="en-US"/>
          </a:p>
          <a:p>
            <a:r>
              <a:rPr lang="zh-CN" altLang="en-US"/>
              <a:t>参数列表</a:t>
            </a:r>
            <a:endParaRPr lang="zh-CN" altLang="en-US"/>
          </a:p>
          <a:p>
            <a:r>
              <a:rPr lang="zh-CN" altLang="en-US"/>
              <a:t>buffer：char型指针，指向将要写入的字符串的缓冲区。</a:t>
            </a:r>
            <a:endParaRPr lang="zh-CN" altLang="en-US"/>
          </a:p>
          <a:p>
            <a:r>
              <a:rPr lang="zh-CN" altLang="en-US"/>
              <a:t>format：格式化字符串。</a:t>
            </a:r>
            <a:endParaRPr lang="zh-CN" altLang="en-US"/>
          </a:p>
          <a:p>
            <a:r>
              <a:rPr lang="zh-CN" altLang="en-US"/>
              <a:t>[argument]...：可选参数，可以是任何类型的数据。</a:t>
            </a:r>
            <a:endParaRPr lang="zh-CN" altLang="en-US"/>
          </a:p>
          <a:p>
            <a:r>
              <a:rPr lang="zh-CN" altLang="en-US"/>
              <a:t>返回值</a:t>
            </a:r>
            <a:endParaRPr lang="zh-CN" altLang="en-US"/>
          </a:p>
          <a:p>
            <a:r>
              <a:rPr lang="zh-CN" altLang="en-US"/>
              <a:t>返回写入buffer 的字符数，出错则返回-1. 如果 buffer 或 format 是空指针，且不出错而继续，函数将返回-1，并且 errno 会被设置为 EINVAL。</a:t>
            </a:r>
            <a:endParaRPr lang="zh-CN" altLang="en-US"/>
          </a:p>
          <a:p>
            <a:r>
              <a:rPr lang="zh-CN" altLang="en-US"/>
              <a:t>sprintf 返回以format为格式argument为内容组成的结果被写入buffer 的字节数，结束字符‘\0’不计入内。即，如果“Hello”被写入空间足够大的buffer后，函数sprintf 返回5。</a:t>
            </a:r>
            <a:endParaRPr lang="zh-CN" altLang="en-US"/>
          </a:p>
          <a:p>
            <a:r>
              <a:rPr lang="zh-CN" altLang="en-US"/>
              <a:t>同时buffer的内容将被改变。</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sym typeface="+mn-ea"/>
              </a:rPr>
              <a:t>TCP/IP</a:t>
            </a:r>
            <a:r>
              <a:rPr lang="zh-CN" altLang="en-US" dirty="0">
                <a:sym typeface="+mn-ea"/>
              </a:rPr>
              <a:t>协议的核心部分是传输层协议（</a:t>
            </a:r>
            <a:r>
              <a:rPr lang="en-US" altLang="zh-CN">
                <a:sym typeface="+mn-ea"/>
              </a:rPr>
              <a:t>TCP</a:t>
            </a:r>
            <a:r>
              <a:rPr lang="zh-CN" altLang="en-US" dirty="0">
                <a:sym typeface="+mn-ea"/>
              </a:rPr>
              <a:t>、</a:t>
            </a:r>
            <a:r>
              <a:rPr lang="en-US" altLang="zh-CN">
                <a:sym typeface="+mn-ea"/>
              </a:rPr>
              <a:t>UDP</a:t>
            </a:r>
            <a:r>
              <a:rPr lang="zh-CN" altLang="en-US" dirty="0">
                <a:sym typeface="+mn-ea"/>
              </a:rPr>
              <a:t>）、网络层协议（</a:t>
            </a:r>
            <a:r>
              <a:rPr lang="en-US" altLang="zh-CN">
                <a:sym typeface="+mn-ea"/>
              </a:rPr>
              <a:t>IP</a:t>
            </a:r>
            <a:r>
              <a:rPr lang="zh-CN" altLang="en-US" dirty="0">
                <a:sym typeface="+mn-ea"/>
              </a:rPr>
              <a:t>）和物理接口层，这三层通常是在操作系统内核中实现，因此用户一般不涉及。</a:t>
            </a:r>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pPr>
              <a:buClr>
                <a:srgbClr val="FF9933"/>
              </a:buClr>
              <a:buFont typeface="Wingdings" panose="05000000000000000000" pitchFamily="2" charset="2"/>
              <a:buChar char="n"/>
            </a:pPr>
            <a:r>
              <a:rPr lang="zh-CN" altLang="en-US" dirty="0">
                <a:sym typeface="+mn-ea"/>
              </a:rPr>
              <a:t> 无连接服务器一般都是面向事务处理的</a:t>
            </a:r>
            <a:r>
              <a:rPr lang="en-US" altLang="zh-CN">
                <a:sym typeface="+mn-ea"/>
              </a:rPr>
              <a:t>,</a:t>
            </a:r>
            <a:r>
              <a:rPr lang="zh-CN" altLang="en-US" dirty="0">
                <a:sym typeface="+mn-ea"/>
              </a:rPr>
              <a:t>一个请求一个应答就完成了客户程序与服务程序之间的相互作用。</a:t>
            </a:r>
            <a:endParaRPr lang="zh-CN" altLang="en-US" dirty="0"/>
          </a:p>
          <a:p>
            <a:pPr>
              <a:buClr>
                <a:srgbClr val="FF9933"/>
              </a:buClr>
              <a:buFont typeface="Wingdings" panose="05000000000000000000" pitchFamily="2" charset="2"/>
              <a:buChar char="n"/>
            </a:pPr>
            <a:endParaRPr lang="zh-CN" altLang="en-US" dirty="0">
              <a:sym typeface="+mn-ea"/>
            </a:endParaRPr>
          </a:p>
          <a:p>
            <a:pPr>
              <a:buClr>
                <a:srgbClr val="FF9933"/>
              </a:buClr>
              <a:buFont typeface="Wingdings" panose="05000000000000000000" pitchFamily="2" charset="2"/>
              <a:buChar char="n"/>
            </a:pPr>
            <a:r>
              <a:rPr lang="zh-CN" altLang="en-US" dirty="0">
                <a:sym typeface="+mn-ea"/>
              </a:rPr>
              <a:t>与</a:t>
            </a:r>
            <a:r>
              <a:rPr lang="en-US" altLang="zh-CN" dirty="0">
                <a:sym typeface="+mn-ea"/>
              </a:rPr>
              <a:t>TCP</a:t>
            </a:r>
            <a:r>
              <a:rPr lang="zh-CN" altLang="en-US" dirty="0">
                <a:sym typeface="+mn-ea"/>
              </a:rPr>
              <a:t>相同的部分</a:t>
            </a:r>
            <a:endParaRPr lang="zh-CN" altLang="en-US" dirty="0"/>
          </a:p>
          <a:p>
            <a:pPr lvl="1">
              <a:buClr>
                <a:srgbClr val="FF9933"/>
              </a:buClr>
              <a:buFont typeface="Wingdings" panose="05000000000000000000" pitchFamily="2" charset="2"/>
              <a:buChar char="l"/>
            </a:pPr>
            <a:r>
              <a:rPr lang="zh-CN" altLang="en-US" dirty="0">
                <a:sym typeface="+mn-ea"/>
              </a:rPr>
              <a:t>初始化套接字</a:t>
            </a:r>
            <a:r>
              <a:rPr lang="en-US" altLang="zh-CN" err="1">
                <a:sym typeface="+mn-ea"/>
              </a:rPr>
              <a:t>WSAStartup</a:t>
            </a:r>
            <a:endParaRPr lang="en-US" altLang="zh-CN"/>
          </a:p>
          <a:p>
            <a:pPr lvl="1">
              <a:buClr>
                <a:srgbClr val="FF9933"/>
              </a:buClr>
              <a:buFont typeface="Wingdings" panose="05000000000000000000" pitchFamily="2" charset="2"/>
              <a:buChar char="l"/>
            </a:pPr>
            <a:r>
              <a:rPr lang="zh-CN" altLang="en-US" dirty="0">
                <a:sym typeface="+mn-ea"/>
              </a:rPr>
              <a:t>创建套接字</a:t>
            </a:r>
            <a:r>
              <a:rPr lang="en-US" altLang="zh-CN">
                <a:sym typeface="+mn-ea"/>
              </a:rPr>
              <a:t>socket</a:t>
            </a:r>
            <a:endParaRPr lang="en-US" altLang="zh-CN"/>
          </a:p>
          <a:p>
            <a:pPr lvl="1">
              <a:buClr>
                <a:srgbClr val="FF9933"/>
              </a:buClr>
              <a:buFont typeface="Wingdings" panose="05000000000000000000" pitchFamily="2" charset="2"/>
              <a:buChar char="l"/>
            </a:pPr>
            <a:r>
              <a:rPr lang="zh-CN" altLang="en-US" dirty="0">
                <a:sym typeface="+mn-ea"/>
              </a:rPr>
              <a:t>绑定套接字</a:t>
            </a:r>
            <a:r>
              <a:rPr lang="en-US" altLang="zh-CN">
                <a:sym typeface="+mn-ea"/>
              </a:rPr>
              <a:t>bind</a:t>
            </a:r>
            <a:endParaRPr lang="en-US" altLang="zh-CN"/>
          </a:p>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在 Berkeley Sockets 中请求服务是阻塞的，WINDOWS SICKETS 除了支持这一类函数外，还增加了相应的异步请求函数(WSAAsyncGetXByY();)。 </a:t>
            </a:r>
            <a:endParaRPr lang="zh-CN" altLang="en-US"/>
          </a:p>
          <a:p>
            <a:r>
              <a:rPr lang="zh-CN" altLang="en-US"/>
              <a:t>3、阻塞处理方法</a:t>
            </a:r>
            <a:endParaRPr lang="zh-CN" altLang="en-US"/>
          </a:p>
          <a:p>
            <a:r>
              <a:rPr lang="zh-CN" altLang="en-US"/>
              <a:t>WINDOWS SOCKETS 为了实现当一个应用程序的套接字调用处于阻塞时，能够放弃CPU让其它应用程序运行，它在调用处于阻塞时便进入一个叫“HOOK”的例程，此例程负责接收和分配WINDOWS消息，使得其它应用程序仍然能够接收到自己的消息并取得控制权。</a:t>
            </a:r>
            <a:endParaRPr lang="zh-CN" altLang="en-US"/>
          </a:p>
          <a:p>
            <a:r>
              <a:rPr lang="zh-CN" altLang="en-US"/>
              <a:t>WINDOWS 是非抢先的多任务环境，即若一个程序不主动放弃其控制权，别的程序就不能执行。因此在设计 WINDOWS SOCKETS 程序时，尽管系统支持阻塞操作，但还是反对程序员使用该操作。但由于 SUN 公司下的 Berkeley Sockets 的套接字默认操作是阻塞的，WINDOWS 作为移植的 SOCKETS 也不可避免对这个操作支持。</a:t>
            </a:r>
            <a:endParaRPr lang="zh-CN" altLang="en-US"/>
          </a:p>
          <a:p>
            <a:r>
              <a:rPr lang="zh-CN" altLang="en-US"/>
              <a:t> 在 WINDOWS SOCKETS 实现中，对于不能立即完成的阻塞操作做如下处理：DLL初始化→循环操作。在循环中，它发送任何 WINDOWS 消息，并检查这个 WINDOWS SOCKETS 调用是否完成，在必要时，它可以放弃CPU让其它应用程序执行（当然使用超线程的CPU就不会有这个麻烦了^_^）。我们可以调用 WSACancelBlockingCall() 函数取消此阻塞操作。</a:t>
            </a:r>
            <a:endParaRPr lang="zh-CN" altLang="en-US"/>
          </a:p>
          <a:p>
            <a:r>
              <a:rPr lang="zh-CN" altLang="en-US"/>
              <a:t> 在 WINDOWS SOCKETS 中，有一个默认的阻塞处理例程 BlockingHook() 简单地获取并发送 WINDOWS 消息。如果要对复杂程序进行处理，WINDOWS SOCKETS 中还有 WSASetBlockingHook() 提供用户安装自己的阻塞处理例程能力；与该函数相对应的则是 SWAUnhookBlockingHook()，它用于删除先前安装的任何阻塞处理例程，并重新安装默认的处理例程。请注意，设计自己的阻塞处理例程时，除了函数 WSACancelBlockingHook() 之外，它不能使用其它的 WINDOWS SOCKETS API 函数。在处理例程中调用 WSACancelBlockingHook()函数将取消处于阻塞的操作，它将结束阻塞循环</a:t>
            </a:r>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错误检查和控制对于</a:t>
            </a:r>
            <a:r>
              <a:rPr lang="en-US" altLang="zh-CN"/>
              <a:t>Winsock</a:t>
            </a:r>
            <a:r>
              <a:rPr lang="zh-CN" altLang="en-US"/>
              <a:t>应用程序是至关重要的。事实上，虽然对于</a:t>
            </a:r>
            <a:r>
              <a:rPr lang="en-US" altLang="zh-CN"/>
              <a:t>Winsock API</a:t>
            </a:r>
            <a:r>
              <a:rPr lang="zh-CN" altLang="en-US"/>
              <a:t>函数来说，返回错误信息是很常见的，但是大多数情况下，</a:t>
            </a:r>
            <a:endParaRPr lang="zh-CN" altLang="en-US"/>
          </a:p>
          <a:p>
            <a:r>
              <a:rPr lang="zh-CN" altLang="en-US"/>
              <a:t>通信仍可在套接字上进行。尽管返回的值并非一成不变，但不成功的</a:t>
            </a:r>
            <a:r>
              <a:rPr lang="en-US" altLang="zh-CN"/>
              <a:t>Winsock</a:t>
            </a:r>
            <a:r>
              <a:rPr lang="zh-CN" altLang="en-US"/>
              <a:t>调用最常见的返回值是</a:t>
            </a:r>
            <a:r>
              <a:rPr lang="en-US" altLang="zh-CN"/>
              <a:t>SOCKET_ERROR</a:t>
            </a:r>
            <a:r>
              <a:rPr lang="zh-CN" altLang="en-US"/>
              <a:t>。</a:t>
            </a:r>
            <a:r>
              <a:rPr lang="en-US" altLang="zh-CN">
                <a:sym typeface="+mn-ea"/>
              </a:rPr>
              <a:t>SOCKET_ERROR</a:t>
            </a:r>
            <a:r>
              <a:rPr lang="zh-CN" altLang="en-US">
                <a:sym typeface="+mn-ea"/>
              </a:rPr>
              <a:t>是值为</a:t>
            </a:r>
            <a:endParaRPr lang="zh-CN" altLang="en-US">
              <a:sym typeface="+mn-ea"/>
            </a:endParaRPr>
          </a:p>
          <a:p>
            <a:r>
              <a:rPr lang="en-US" altLang="zh-CN">
                <a:sym typeface="+mn-ea"/>
              </a:rPr>
              <a:t>-1</a:t>
            </a:r>
            <a:r>
              <a:rPr lang="zh-CN" altLang="en-US">
                <a:sym typeface="+mn-ea"/>
              </a:rPr>
              <a:t>的常量。如果发生了错误可以用</a:t>
            </a:r>
            <a:r>
              <a:rPr lang="en-US" altLang="zh-CN" dirty="0" err="1">
                <a:sym typeface="+mn-ea"/>
              </a:rPr>
              <a:t>WSAGetLastError</a:t>
            </a:r>
            <a:r>
              <a:rPr lang="zh-CN" altLang="en-US" dirty="0">
                <a:sym typeface="+mn-ea"/>
              </a:rPr>
              <a:t>（）来获取一段代码，该代码将明确地表明产生错误的原因。</a:t>
            </a:r>
            <a:endParaRPr lang="zh-CN" altLang="en-US" dirty="0">
              <a:sym typeface="+mn-ea"/>
            </a:endParaRPr>
          </a:p>
          <a:p>
            <a:r>
              <a:rPr lang="en-US" altLang="zh-CN" dirty="0" err="1">
                <a:sym typeface="+mn-ea"/>
              </a:rPr>
              <a:t>WSAGetLastError</a:t>
            </a:r>
            <a:r>
              <a:rPr lang="zh-CN" altLang="en-US" dirty="0">
                <a:sym typeface="+mn-ea"/>
              </a:rPr>
              <a:t>（）函数返回的错误信息都是预先声明的常量值，根据</a:t>
            </a:r>
            <a:r>
              <a:rPr lang="en-US" altLang="zh-CN" dirty="0">
                <a:sym typeface="+mn-ea"/>
              </a:rPr>
              <a:t>Winsock</a:t>
            </a:r>
            <a:r>
              <a:rPr lang="zh-CN" altLang="en-US" dirty="0">
                <a:sym typeface="+mn-ea"/>
              </a:rPr>
              <a:t>版本的不同，这些值的声明都包含在</a:t>
            </a:r>
            <a:r>
              <a:rPr lang="en-US" altLang="zh-CN" dirty="0">
                <a:sym typeface="+mn-ea"/>
              </a:rPr>
              <a:t>Winsock1.h</a:t>
            </a:r>
            <a:r>
              <a:rPr lang="zh-CN" altLang="en-US" dirty="0">
                <a:sym typeface="+mn-ea"/>
              </a:rPr>
              <a:t>和</a:t>
            </a:r>
            <a:r>
              <a:rPr lang="en-US" altLang="zh-CN" dirty="0">
                <a:sym typeface="+mn-ea"/>
              </a:rPr>
              <a:t>Winsock2.h</a:t>
            </a:r>
            <a:r>
              <a:rPr lang="zh-CN" altLang="en-US" dirty="0">
                <a:sym typeface="+mn-ea"/>
              </a:rPr>
              <a:t>中。</a:t>
            </a:r>
            <a:endParaRPr lang="zh-CN" altLang="en-US" dirty="0">
              <a:sym typeface="+mn-ea"/>
            </a:endParaRPr>
          </a:p>
          <a:p>
            <a:r>
              <a:rPr lang="zh-CN" altLang="en-US" dirty="0">
                <a:sym typeface="+mn-ea"/>
              </a:rPr>
              <a:t>两个头字段的唯一区别在于</a:t>
            </a:r>
            <a:r>
              <a:rPr lang="en-US" altLang="zh-CN" dirty="0">
                <a:sym typeface="+mn-ea"/>
              </a:rPr>
              <a:t>Winsock2.h</a:t>
            </a:r>
            <a:r>
              <a:rPr lang="zh-CN" altLang="en-US" dirty="0">
                <a:sym typeface="+mn-ea"/>
              </a:rPr>
              <a:t>中包含的错误代码更多。且针对</a:t>
            </a:r>
            <a:r>
              <a:rPr lang="en-US" altLang="zh-CN" dirty="0">
                <a:sym typeface="+mn-ea"/>
              </a:rPr>
              <a:t>Winsock2</a:t>
            </a:r>
            <a:r>
              <a:rPr lang="zh-CN" altLang="en-US" dirty="0">
                <a:sym typeface="+mn-ea"/>
              </a:rPr>
              <a:t>中引入的新</a:t>
            </a:r>
            <a:r>
              <a:rPr lang="en-US" altLang="zh-CN" dirty="0">
                <a:sym typeface="+mn-ea"/>
              </a:rPr>
              <a:t>API</a:t>
            </a:r>
            <a:r>
              <a:rPr lang="zh-CN" altLang="en-US" dirty="0">
                <a:sym typeface="+mn-ea"/>
              </a:rPr>
              <a:t>函数，为各种错误代码声明的常量一般都是以</a:t>
            </a:r>
            <a:r>
              <a:rPr lang="en-US" altLang="zh-CN" dirty="0">
                <a:sym typeface="+mn-ea"/>
              </a:rPr>
              <a:t>WSAE</a:t>
            </a:r>
            <a:r>
              <a:rPr lang="zh-CN" altLang="en-US" dirty="0">
                <a:sym typeface="+mn-ea"/>
              </a:rPr>
              <a:t>开头。</a:t>
            </a:r>
            <a:endParaRPr lang="zh-CN" altLang="en-US" dirty="0">
              <a:sym typeface="+mn-ea"/>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pPr>
              <a:lnSpc>
                <a:spcPct val="80000"/>
              </a:lnSpc>
            </a:pPr>
            <a:r>
              <a:rPr lang="zh-CN" altLang="en-US" dirty="0">
                <a:sym typeface="+mn-ea"/>
              </a:rPr>
              <a:t>下面这段代码，说明如何进行</a:t>
            </a:r>
            <a:r>
              <a:rPr lang="en-US" altLang="zh-CN" dirty="0" err="1">
                <a:sym typeface="+mn-ea"/>
              </a:rPr>
              <a:t>WSAStartup</a:t>
            </a:r>
            <a:r>
              <a:rPr lang="zh-CN" altLang="en-US" dirty="0">
                <a:sym typeface="+mn-ea"/>
              </a:rPr>
              <a:t>（）的调用。</a:t>
            </a:r>
            <a:endParaRPr lang="zh-CN" altLang="en-US" dirty="0"/>
          </a:p>
          <a:p>
            <a:pPr>
              <a:lnSpc>
                <a:spcPct val="80000"/>
              </a:lnSpc>
              <a:buClr>
                <a:schemeClr val="bg1"/>
              </a:buClr>
              <a:buNone/>
            </a:pPr>
            <a:r>
              <a:rPr lang="en-US" altLang="zh-CN">
                <a:sym typeface="+mn-ea"/>
              </a:rPr>
              <a:t>WORD </a:t>
            </a:r>
            <a:r>
              <a:rPr lang="en-US" altLang="zh-CN" dirty="0" err="1">
                <a:sym typeface="+mn-ea"/>
              </a:rPr>
              <a:t>wVersionRequested</a:t>
            </a:r>
            <a:r>
              <a:rPr lang="en-US" altLang="zh-CN">
                <a:sym typeface="+mn-ea"/>
              </a:rPr>
              <a:t>;   // </a:t>
            </a:r>
            <a:r>
              <a:rPr lang="zh-CN" altLang="en-US" dirty="0">
                <a:sym typeface="+mn-ea"/>
              </a:rPr>
              <a:t>定义版本信息变量</a:t>
            </a:r>
            <a:endParaRPr lang="zh-CN" altLang="en-US" dirty="0"/>
          </a:p>
          <a:p>
            <a:pPr>
              <a:lnSpc>
                <a:spcPct val="80000"/>
              </a:lnSpc>
              <a:buClr>
                <a:schemeClr val="bg1"/>
              </a:buClr>
              <a:buNone/>
            </a:pPr>
            <a:r>
              <a:rPr lang="en-US" altLang="zh-CN">
                <a:sym typeface="+mn-ea"/>
              </a:rPr>
              <a:t>WSADATA </a:t>
            </a:r>
            <a:r>
              <a:rPr lang="en-US" altLang="zh-CN" dirty="0" err="1">
                <a:sym typeface="+mn-ea"/>
              </a:rPr>
              <a:t>wsaData</a:t>
            </a:r>
            <a:r>
              <a:rPr lang="en-US" altLang="zh-CN">
                <a:sym typeface="+mn-ea"/>
              </a:rPr>
              <a:t>;        //</a:t>
            </a:r>
            <a:r>
              <a:rPr lang="zh-CN" altLang="en-US" dirty="0">
                <a:sym typeface="+mn-ea"/>
              </a:rPr>
              <a:t>定义数据信息变量</a:t>
            </a:r>
            <a:endParaRPr lang="zh-CN" altLang="en-US" dirty="0"/>
          </a:p>
          <a:p>
            <a:pPr>
              <a:lnSpc>
                <a:spcPct val="80000"/>
              </a:lnSpc>
              <a:buClr>
                <a:schemeClr val="bg1"/>
              </a:buClr>
              <a:buNone/>
            </a:pPr>
            <a:r>
              <a:rPr lang="en-US" altLang="zh-CN" dirty="0" err="1">
                <a:sym typeface="+mn-ea"/>
              </a:rPr>
              <a:t>int</a:t>
            </a:r>
            <a:r>
              <a:rPr lang="en-US" altLang="zh-CN">
                <a:sym typeface="+mn-ea"/>
              </a:rPr>
              <a:t> err;                    //</a:t>
            </a:r>
            <a:r>
              <a:rPr lang="zh-CN" altLang="en-US" dirty="0">
                <a:sym typeface="+mn-ea"/>
              </a:rPr>
              <a:t>定义错误号变量</a:t>
            </a:r>
            <a:endParaRPr lang="zh-CN" altLang="en-US" dirty="0"/>
          </a:p>
          <a:p>
            <a:pPr>
              <a:lnSpc>
                <a:spcPct val="80000"/>
              </a:lnSpc>
              <a:buClr>
                <a:schemeClr val="bg1"/>
              </a:buClr>
              <a:buNone/>
            </a:pPr>
            <a:r>
              <a:rPr lang="en-US" altLang="zh-CN" dirty="0" err="1">
                <a:sym typeface="+mn-ea"/>
              </a:rPr>
              <a:t>wVersionRequested</a:t>
            </a:r>
            <a:r>
              <a:rPr lang="en-US" altLang="zh-CN">
                <a:sym typeface="+mn-ea"/>
              </a:rPr>
              <a:t> = MAKEWORD</a:t>
            </a:r>
            <a:r>
              <a:rPr lang="zh-CN" altLang="en-US" dirty="0">
                <a:sym typeface="+mn-ea"/>
              </a:rPr>
              <a:t>（</a:t>
            </a:r>
            <a:r>
              <a:rPr lang="en-US" altLang="zh-CN">
                <a:sym typeface="+mn-ea"/>
              </a:rPr>
              <a:t>1,1</a:t>
            </a:r>
            <a:r>
              <a:rPr lang="zh-CN" altLang="en-US" dirty="0">
                <a:sym typeface="+mn-ea"/>
              </a:rPr>
              <a:t>）</a:t>
            </a:r>
            <a:r>
              <a:rPr lang="en-US" altLang="zh-CN">
                <a:sym typeface="+mn-ea"/>
              </a:rPr>
              <a:t>;       //</a:t>
            </a:r>
            <a:r>
              <a:rPr lang="zh-CN" altLang="en-US" dirty="0">
                <a:sym typeface="+mn-ea"/>
              </a:rPr>
              <a:t>给版本信息赋值</a:t>
            </a:r>
            <a:endParaRPr lang="zh-CN" altLang="en-US" dirty="0"/>
          </a:p>
          <a:p>
            <a:pPr>
              <a:lnSpc>
                <a:spcPct val="80000"/>
              </a:lnSpc>
              <a:buClr>
                <a:schemeClr val="bg1"/>
              </a:buClr>
              <a:buNone/>
            </a:pPr>
            <a:endParaRPr lang="en-US" altLang="zh-CN"/>
          </a:p>
          <a:p>
            <a:pPr>
              <a:lnSpc>
                <a:spcPct val="80000"/>
              </a:lnSpc>
              <a:buClr>
                <a:schemeClr val="bg1"/>
              </a:buClr>
              <a:buNone/>
            </a:pPr>
            <a:r>
              <a:rPr lang="en-US" altLang="zh-CN">
                <a:sym typeface="+mn-ea"/>
              </a:rPr>
              <a:t>err = </a:t>
            </a:r>
            <a:r>
              <a:rPr lang="en-US" altLang="zh-CN" dirty="0" err="1">
                <a:sym typeface="+mn-ea"/>
              </a:rPr>
              <a:t>WSAStartup</a:t>
            </a:r>
            <a:r>
              <a:rPr lang="zh-CN" altLang="en-US" dirty="0">
                <a:sym typeface="+mn-ea"/>
              </a:rPr>
              <a:t>（</a:t>
            </a:r>
            <a:r>
              <a:rPr lang="en-US" altLang="zh-CN" dirty="0" err="1">
                <a:sym typeface="+mn-ea"/>
              </a:rPr>
              <a:t>wVersionRequested</a:t>
            </a:r>
            <a:r>
              <a:rPr lang="en-US" altLang="zh-CN">
                <a:sym typeface="+mn-ea"/>
              </a:rPr>
              <a:t>, &amp;</a:t>
            </a:r>
            <a:r>
              <a:rPr lang="en-US" altLang="zh-CN" dirty="0" err="1">
                <a:sym typeface="+mn-ea"/>
              </a:rPr>
              <a:t>wsaData</a:t>
            </a:r>
            <a:r>
              <a:rPr lang="zh-CN" altLang="en-US" dirty="0">
                <a:sym typeface="+mn-ea"/>
              </a:rPr>
              <a:t>）</a:t>
            </a:r>
            <a:r>
              <a:rPr lang="en-US" altLang="zh-CN">
                <a:sym typeface="+mn-ea"/>
              </a:rPr>
              <a:t>; //</a:t>
            </a:r>
            <a:r>
              <a:rPr lang="zh-CN" altLang="en-US" dirty="0">
                <a:sym typeface="+mn-ea"/>
              </a:rPr>
              <a:t>给错误信息赋值</a:t>
            </a:r>
            <a:br>
              <a:rPr lang="zh-CN" altLang="en-US" dirty="0">
                <a:sym typeface="+mn-ea"/>
              </a:rPr>
            </a:br>
            <a:r>
              <a:rPr lang="zh-CN" altLang="en-US" dirty="0">
                <a:sym typeface="+mn-ea"/>
              </a:rPr>
              <a:t>    </a:t>
            </a:r>
            <a:r>
              <a:rPr lang="en-US" altLang="zh-CN">
                <a:sym typeface="+mn-ea"/>
              </a:rPr>
              <a:t>if</a:t>
            </a:r>
            <a:r>
              <a:rPr lang="zh-CN" altLang="en-US" dirty="0">
                <a:sym typeface="+mn-ea"/>
              </a:rPr>
              <a:t>（</a:t>
            </a:r>
            <a:r>
              <a:rPr lang="en-US" altLang="zh-CN">
                <a:sym typeface="+mn-ea"/>
              </a:rPr>
              <a:t>err!=0</a:t>
            </a:r>
            <a:r>
              <a:rPr lang="zh-CN" altLang="en-US" dirty="0">
                <a:sym typeface="+mn-ea"/>
              </a:rPr>
              <a:t>）</a:t>
            </a:r>
            <a:endParaRPr lang="zh-CN" altLang="en-US" dirty="0"/>
          </a:p>
          <a:p>
            <a:pPr>
              <a:lnSpc>
                <a:spcPct val="80000"/>
              </a:lnSpc>
              <a:buClr>
                <a:schemeClr val="bg1"/>
              </a:buClr>
              <a:buNone/>
            </a:pPr>
            <a:r>
              <a:rPr lang="en-US" altLang="zh-CN">
                <a:sym typeface="+mn-ea"/>
              </a:rPr>
              <a:t>{</a:t>
            </a:r>
            <a:endParaRPr lang="en-US" altLang="zh-CN"/>
          </a:p>
          <a:p>
            <a:pPr>
              <a:lnSpc>
                <a:spcPct val="80000"/>
              </a:lnSpc>
              <a:buClr>
                <a:schemeClr val="bg1"/>
              </a:buClr>
              <a:buNone/>
            </a:pPr>
            <a:r>
              <a:rPr lang="en-US" altLang="zh-CN">
                <a:sym typeface="+mn-ea"/>
              </a:rPr>
              <a:t> 	return;      /    /</a:t>
            </a:r>
            <a:r>
              <a:rPr lang="zh-CN" altLang="en-US" dirty="0">
                <a:sym typeface="+mn-ea"/>
              </a:rPr>
              <a:t>通知用户找不到合适的版本</a:t>
            </a:r>
            <a:endParaRPr lang="zh-CN" altLang="en-US" dirty="0"/>
          </a:p>
          <a:p>
            <a:pPr>
              <a:lnSpc>
                <a:spcPct val="80000"/>
              </a:lnSpc>
              <a:buClr>
                <a:schemeClr val="bg1"/>
              </a:buClr>
              <a:buNone/>
            </a:pPr>
            <a:r>
              <a:rPr lang="en-US" altLang="zh-CN">
                <a:sym typeface="+mn-ea"/>
              </a:rPr>
              <a:t>}</a:t>
            </a:r>
            <a:endParaRPr lang="en-US" altLang="zh-CN"/>
          </a:p>
          <a:p>
            <a:pPr>
              <a:lnSpc>
                <a:spcPct val="80000"/>
              </a:lnSpc>
              <a:buClr>
                <a:schemeClr val="bg1"/>
              </a:buClr>
              <a:buNone/>
            </a:pPr>
            <a:r>
              <a:rPr lang="en-US" altLang="zh-CN">
                <a:sym typeface="+mn-ea"/>
              </a:rPr>
              <a:t>//</a:t>
            </a:r>
            <a:r>
              <a:rPr lang="zh-CN" altLang="en-US" dirty="0">
                <a:sym typeface="+mn-ea"/>
              </a:rPr>
              <a:t>确认 </a:t>
            </a:r>
            <a:r>
              <a:rPr lang="en-US" altLang="zh-CN">
                <a:sym typeface="+mn-ea"/>
              </a:rPr>
              <a:t>Windows Sockets DLL </a:t>
            </a:r>
            <a:r>
              <a:rPr lang="zh-CN" altLang="en-US" dirty="0">
                <a:sym typeface="+mn-ea"/>
              </a:rPr>
              <a:t>支持 </a:t>
            </a:r>
            <a:r>
              <a:rPr lang="en-US" altLang="zh-CN">
                <a:sym typeface="+mn-ea"/>
              </a:rPr>
              <a:t>1.1 </a:t>
            </a:r>
            <a:r>
              <a:rPr lang="zh-CN" altLang="en-US" dirty="0">
                <a:sym typeface="+mn-ea"/>
              </a:rPr>
              <a:t>版本</a:t>
            </a:r>
            <a:endParaRPr lang="zh-CN" altLang="en-US" dirty="0"/>
          </a:p>
          <a:p>
            <a:pPr>
              <a:lnSpc>
                <a:spcPct val="80000"/>
              </a:lnSpc>
              <a:buClr>
                <a:schemeClr val="bg1"/>
              </a:buClr>
              <a:buNone/>
            </a:pPr>
            <a:r>
              <a:rPr lang="en-US" altLang="zh-CN">
                <a:sym typeface="+mn-ea"/>
              </a:rPr>
              <a:t>//DLL </a:t>
            </a:r>
            <a:r>
              <a:rPr lang="zh-CN" altLang="en-US" dirty="0">
                <a:sym typeface="+mn-ea"/>
              </a:rPr>
              <a:t>版本可以高于 </a:t>
            </a:r>
            <a:r>
              <a:rPr lang="en-US" altLang="zh-CN">
                <a:sym typeface="+mn-ea"/>
              </a:rPr>
              <a:t>1.1</a:t>
            </a:r>
            <a:endParaRPr lang="en-US" altLang="zh-CN"/>
          </a:p>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pPr>
              <a:lnSpc>
                <a:spcPct val="80000"/>
              </a:lnSpc>
              <a:buClr>
                <a:schemeClr val="bg1"/>
              </a:buClr>
              <a:buNone/>
            </a:pPr>
            <a:r>
              <a:rPr lang="en-US" altLang="zh-CN">
                <a:sym typeface="+mn-ea"/>
              </a:rPr>
              <a:t>//</a:t>
            </a:r>
            <a:r>
              <a:rPr lang="zh-CN" altLang="en-US" dirty="0">
                <a:sym typeface="+mn-ea"/>
              </a:rPr>
              <a:t>系统返回的版本号始终是最低要求的 </a:t>
            </a:r>
            <a:r>
              <a:rPr lang="en-US" altLang="zh-CN">
                <a:sym typeface="+mn-ea"/>
              </a:rPr>
              <a:t>1.1</a:t>
            </a:r>
            <a:r>
              <a:rPr lang="zh-CN" altLang="en-US" dirty="0">
                <a:sym typeface="+mn-ea"/>
              </a:rPr>
              <a:t>，即应用程序与</a:t>
            </a:r>
            <a:r>
              <a:rPr lang="en-US" altLang="zh-CN">
                <a:sym typeface="+mn-ea"/>
              </a:rPr>
              <a:t>DLL </a:t>
            </a:r>
            <a:r>
              <a:rPr lang="zh-CN" altLang="en-US" dirty="0">
                <a:sym typeface="+mn-ea"/>
              </a:rPr>
              <a:t>中可支持的最低版本号</a:t>
            </a:r>
            <a:endParaRPr lang="zh-CN" altLang="en-US" dirty="0"/>
          </a:p>
          <a:p>
            <a:pPr>
              <a:lnSpc>
                <a:spcPct val="80000"/>
              </a:lnSpc>
              <a:buClr>
                <a:schemeClr val="bg1"/>
              </a:buClr>
              <a:buNone/>
            </a:pPr>
            <a:r>
              <a:rPr lang="en-US" altLang="zh-CN">
                <a:sym typeface="+mn-ea"/>
              </a:rPr>
              <a:t>if</a:t>
            </a:r>
            <a:r>
              <a:rPr lang="zh-CN" altLang="en-US" dirty="0">
                <a:sym typeface="+mn-ea"/>
              </a:rPr>
              <a:t>（</a:t>
            </a:r>
            <a:r>
              <a:rPr lang="en-US" altLang="zh-CN">
                <a:sym typeface="+mn-ea"/>
              </a:rPr>
              <a:t>LOBYTE</a:t>
            </a:r>
            <a:r>
              <a:rPr lang="zh-CN" altLang="en-US" dirty="0">
                <a:sym typeface="+mn-ea"/>
              </a:rPr>
              <a:t>（</a:t>
            </a:r>
            <a:r>
              <a:rPr lang="en-US" altLang="zh-CN" dirty="0" err="1">
                <a:sym typeface="+mn-ea"/>
              </a:rPr>
              <a:t>wsaData.wVersion</a:t>
            </a:r>
            <a:r>
              <a:rPr lang="zh-CN" altLang="en-US" dirty="0">
                <a:sym typeface="+mn-ea"/>
              </a:rPr>
              <a:t>）</a:t>
            </a:r>
            <a:r>
              <a:rPr lang="en-US" altLang="zh-CN">
                <a:sym typeface="+mn-ea"/>
              </a:rPr>
              <a:t>!= 1|| HIBYTE</a:t>
            </a:r>
            <a:r>
              <a:rPr lang="zh-CN" altLang="en-US" dirty="0">
                <a:sym typeface="+mn-ea"/>
              </a:rPr>
              <a:t>（</a:t>
            </a:r>
            <a:r>
              <a:rPr lang="en-US" altLang="zh-CN" dirty="0" err="1">
                <a:sym typeface="+mn-ea"/>
              </a:rPr>
              <a:t>wsaData.wVersion</a:t>
            </a:r>
            <a:r>
              <a:rPr lang="zh-CN" altLang="en-US" dirty="0">
                <a:sym typeface="+mn-ea"/>
              </a:rPr>
              <a:t>）</a:t>
            </a:r>
            <a:r>
              <a:rPr lang="en-US" altLang="zh-CN">
                <a:sym typeface="+mn-ea"/>
              </a:rPr>
              <a:t>!=1</a:t>
            </a:r>
            <a:r>
              <a:rPr lang="zh-CN" altLang="en-US" dirty="0">
                <a:sym typeface="+mn-ea"/>
              </a:rPr>
              <a:t>）</a:t>
            </a:r>
            <a:endParaRPr lang="zh-CN" altLang="en-US" dirty="0"/>
          </a:p>
          <a:p>
            <a:pPr>
              <a:lnSpc>
                <a:spcPct val="80000"/>
              </a:lnSpc>
              <a:buClr>
                <a:schemeClr val="bg1"/>
              </a:buClr>
              <a:buNone/>
            </a:pPr>
            <a:r>
              <a:rPr lang="en-US" altLang="zh-CN">
                <a:sym typeface="+mn-ea"/>
              </a:rPr>
              <a:t>{</a:t>
            </a:r>
            <a:endParaRPr lang="en-US" altLang="zh-CN"/>
          </a:p>
          <a:p>
            <a:pPr>
              <a:lnSpc>
                <a:spcPct val="80000"/>
              </a:lnSpc>
              <a:buClr>
                <a:schemeClr val="bg1"/>
              </a:buClr>
              <a:buNone/>
            </a:pPr>
            <a:r>
              <a:rPr lang="en-US" altLang="zh-CN" dirty="0" err="1">
                <a:sym typeface="+mn-ea"/>
              </a:rPr>
              <a:t>WSACleanup</a:t>
            </a:r>
            <a:r>
              <a:rPr lang="zh-CN" altLang="en-US" dirty="0">
                <a:sym typeface="+mn-ea"/>
              </a:rPr>
              <a:t>（）</a:t>
            </a:r>
            <a:r>
              <a:rPr lang="en-US" altLang="zh-CN">
                <a:sym typeface="+mn-ea"/>
              </a:rPr>
              <a:t>;   //</a:t>
            </a:r>
            <a:r>
              <a:rPr lang="zh-CN" altLang="en-US" dirty="0">
                <a:sym typeface="+mn-ea"/>
              </a:rPr>
              <a:t>通知用户找不到合适的版本</a:t>
            </a:r>
            <a:endParaRPr lang="zh-CN" altLang="en-US" dirty="0"/>
          </a:p>
          <a:p>
            <a:pPr>
              <a:lnSpc>
                <a:spcPct val="80000"/>
              </a:lnSpc>
              <a:buClr>
                <a:schemeClr val="bg1"/>
              </a:buClr>
              <a:buNone/>
            </a:pPr>
            <a:r>
              <a:rPr lang="en-US" altLang="zh-CN">
                <a:sym typeface="+mn-ea"/>
              </a:rPr>
              <a:t>return;</a:t>
            </a:r>
            <a:endParaRPr lang="en-US" altLang="zh-CN"/>
          </a:p>
          <a:p>
            <a:pPr>
              <a:lnSpc>
                <a:spcPct val="80000"/>
              </a:lnSpc>
              <a:buClr>
                <a:schemeClr val="bg1"/>
              </a:buClr>
              <a:buNone/>
            </a:pPr>
            <a:r>
              <a:rPr lang="en-US" altLang="zh-CN">
                <a:sym typeface="+mn-ea"/>
              </a:rPr>
              <a:t>}</a:t>
            </a:r>
            <a:endParaRPr lang="en-US" altLang="zh-CN"/>
          </a:p>
          <a:p>
            <a:pPr>
              <a:buNone/>
            </a:pPr>
            <a:r>
              <a:rPr lang="en-US" altLang="zh-CN">
                <a:sym typeface="+mn-ea"/>
              </a:rPr>
              <a:t>//Windows Sockets DLL </a:t>
            </a:r>
            <a:r>
              <a:rPr lang="zh-CN" altLang="en-US" dirty="0">
                <a:sym typeface="+mn-ea"/>
              </a:rPr>
              <a:t>被进程接受，可以进入下一步操作</a:t>
            </a:r>
            <a:endParaRPr lang="zh-CN" altLang="en-US" dirty="0"/>
          </a:p>
          <a:p>
            <a:r>
              <a:rPr lang="zh-CN" altLang="en-US" dirty="0">
                <a:sym typeface="+mn-ea"/>
              </a:rPr>
              <a:t>关闭函数使用时，任何打开并已连接的 </a:t>
            </a:r>
            <a:r>
              <a:rPr lang="en-US" altLang="zh-CN">
                <a:sym typeface="+mn-ea"/>
              </a:rPr>
              <a:t>SOCK_STREAM </a:t>
            </a:r>
            <a:r>
              <a:rPr lang="zh-CN" altLang="en-US" dirty="0">
                <a:sym typeface="+mn-ea"/>
              </a:rPr>
              <a:t>套接字被复位，但那些已由 </a:t>
            </a:r>
            <a:r>
              <a:rPr lang="en-US" altLang="zh-CN" dirty="0" err="1">
                <a:sym typeface="+mn-ea"/>
              </a:rPr>
              <a:t>closesocket</a:t>
            </a:r>
            <a:r>
              <a:rPr lang="zh-CN" altLang="en-US" dirty="0">
                <a:sym typeface="+mn-ea"/>
              </a:rPr>
              <a:t>（） 函数关闭的但仍有未发送数据的套接字不受影响，未发送的数据仍将被发送。程序运行时可能会多次调用</a:t>
            </a:r>
            <a:r>
              <a:rPr lang="en-US" altLang="zh-CN" dirty="0" err="1">
                <a:sym typeface="+mn-ea"/>
              </a:rPr>
              <a:t>WSAStartuo</a:t>
            </a:r>
            <a:r>
              <a:rPr lang="zh-CN" altLang="en-US" dirty="0">
                <a:sym typeface="+mn-ea"/>
              </a:rPr>
              <a:t>（）函数，但必须保证每次调用时的 </a:t>
            </a:r>
            <a:r>
              <a:rPr lang="en-US" altLang="zh-CN" dirty="0" err="1">
                <a:sym typeface="+mn-ea"/>
              </a:rPr>
              <a:t>wVersionRequested</a:t>
            </a:r>
            <a:r>
              <a:rPr lang="en-US" altLang="zh-CN">
                <a:sym typeface="+mn-ea"/>
              </a:rPr>
              <a:t> </a:t>
            </a:r>
            <a:r>
              <a:rPr lang="zh-CN" altLang="en-US" dirty="0">
                <a:sym typeface="+mn-ea"/>
              </a:rPr>
              <a:t>的值是相同的。</a:t>
            </a:r>
            <a:endParaRPr lang="zh-CN" altLang="en-US" dirty="0"/>
          </a:p>
          <a:p>
            <a:endParaRPr lang="zh-CN" altLang="en-US"/>
          </a:p>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pPr>
              <a:lnSpc>
                <a:spcPct val="80000"/>
              </a:lnSpc>
            </a:pPr>
            <a:r>
              <a:rPr lang="zh-CN" altLang="en-US" dirty="0">
                <a:sym typeface="+mn-ea"/>
              </a:rPr>
              <a:t>当服务器端和客户端建立连接以后，无论是客户端，还是服务器端都可以使用：</a:t>
            </a:r>
            <a:endParaRPr lang="zh-CN" altLang="en-US" dirty="0"/>
          </a:p>
          <a:p>
            <a:pPr>
              <a:lnSpc>
                <a:spcPct val="80000"/>
              </a:lnSpc>
              <a:buClr>
                <a:schemeClr val="bg1"/>
              </a:buClr>
              <a:buNone/>
            </a:pPr>
            <a:r>
              <a:rPr lang="en-US" altLang="zh-CN" dirty="0" err="1">
                <a:sym typeface="+mn-ea"/>
              </a:rPr>
              <a:t>int</a:t>
            </a:r>
            <a:r>
              <a:rPr lang="en-US" altLang="zh-CN">
                <a:sym typeface="+mn-ea"/>
              </a:rPr>
              <a:t> </a:t>
            </a:r>
            <a:r>
              <a:rPr lang="en-US" altLang="zh-CN" dirty="0" err="1">
                <a:sym typeface="+mn-ea"/>
              </a:rPr>
              <a:t>send(SOCKET</a:t>
            </a:r>
            <a:r>
              <a:rPr lang="en-US" altLang="zh-CN">
                <a:sym typeface="+mn-ea"/>
              </a:rPr>
              <a:t> </a:t>
            </a:r>
            <a:r>
              <a:rPr lang="en-US" altLang="zh-CN" dirty="0" err="1">
                <a:sym typeface="+mn-ea"/>
              </a:rPr>
              <a:t>s,const</a:t>
            </a:r>
            <a:r>
              <a:rPr lang="en-US" altLang="zh-CN">
                <a:sym typeface="+mn-ea"/>
              </a:rPr>
              <a:t> char FAR* </a:t>
            </a:r>
            <a:r>
              <a:rPr lang="en-US" altLang="zh-CN" dirty="0" err="1">
                <a:sym typeface="+mn-ea"/>
              </a:rPr>
              <a:t>buf,int</a:t>
            </a:r>
            <a:r>
              <a:rPr lang="en-US" altLang="zh-CN">
                <a:sym typeface="+mn-ea"/>
              </a:rPr>
              <a:t> </a:t>
            </a:r>
            <a:r>
              <a:rPr lang="en-US" altLang="zh-CN" dirty="0" err="1">
                <a:sym typeface="+mn-ea"/>
              </a:rPr>
              <a:t>len,int</a:t>
            </a:r>
            <a:r>
              <a:rPr lang="en-US" altLang="zh-CN">
                <a:sym typeface="+mn-ea"/>
              </a:rPr>
              <a:t> flags);</a:t>
            </a:r>
            <a:endParaRPr lang="en-US" altLang="zh-CN"/>
          </a:p>
          <a:p>
            <a:pPr>
              <a:lnSpc>
                <a:spcPct val="80000"/>
              </a:lnSpc>
              <a:buClr>
                <a:schemeClr val="bg1"/>
              </a:buClr>
              <a:buNone/>
            </a:pPr>
            <a:r>
              <a:rPr lang="en-US" altLang="zh-CN" dirty="0" err="1">
                <a:sym typeface="+mn-ea"/>
              </a:rPr>
              <a:t>int</a:t>
            </a:r>
            <a:r>
              <a:rPr lang="en-US" altLang="zh-CN">
                <a:sym typeface="+mn-ea"/>
              </a:rPr>
              <a:t> </a:t>
            </a:r>
            <a:r>
              <a:rPr lang="en-US" altLang="zh-CN" dirty="0" err="1">
                <a:sym typeface="+mn-ea"/>
              </a:rPr>
              <a:t>recv</a:t>
            </a:r>
            <a:r>
              <a:rPr lang="en-US" altLang="zh-CN">
                <a:sym typeface="+mn-ea"/>
              </a:rPr>
              <a:t>( SOCKET </a:t>
            </a:r>
            <a:r>
              <a:rPr lang="en-US" altLang="zh-CN" dirty="0" err="1">
                <a:sym typeface="+mn-ea"/>
              </a:rPr>
              <a:t>s,char</a:t>
            </a:r>
            <a:r>
              <a:rPr lang="en-US" altLang="zh-CN">
                <a:sym typeface="+mn-ea"/>
              </a:rPr>
              <a:t> FAR* </a:t>
            </a:r>
            <a:r>
              <a:rPr lang="en-US" altLang="zh-CN" dirty="0" err="1">
                <a:sym typeface="+mn-ea"/>
              </a:rPr>
              <a:t>buf,int</a:t>
            </a:r>
            <a:r>
              <a:rPr lang="en-US" altLang="zh-CN">
                <a:sym typeface="+mn-ea"/>
              </a:rPr>
              <a:t> </a:t>
            </a:r>
            <a:r>
              <a:rPr lang="en-US" altLang="zh-CN" dirty="0" err="1">
                <a:sym typeface="+mn-ea"/>
              </a:rPr>
              <a:t>len,int</a:t>
            </a:r>
            <a:r>
              <a:rPr lang="en-US" altLang="zh-CN">
                <a:sym typeface="+mn-ea"/>
              </a:rPr>
              <a:t> flags);</a:t>
            </a:r>
            <a:endParaRPr lang="en-US" altLang="zh-CN"/>
          </a:p>
          <a:p>
            <a:pPr>
              <a:lnSpc>
                <a:spcPct val="80000"/>
              </a:lnSpc>
              <a:buClr>
                <a:schemeClr val="bg1"/>
              </a:buClr>
              <a:buNone/>
            </a:pPr>
            <a:r>
              <a:rPr lang="zh-CN" altLang="en-US" dirty="0">
                <a:sym typeface="+mn-ea"/>
              </a:rPr>
              <a:t>函数来接收和发送数据，因为，</a:t>
            </a:r>
            <a:r>
              <a:rPr lang="en-US" altLang="zh-CN">
                <a:sym typeface="+mn-ea"/>
              </a:rPr>
              <a:t>TCP</a:t>
            </a:r>
            <a:r>
              <a:rPr lang="zh-CN" altLang="en-US" dirty="0">
                <a:sym typeface="+mn-ea"/>
              </a:rPr>
              <a:t>连接是双向的。</a:t>
            </a:r>
            <a:endParaRPr lang="zh-CN" altLang="en-US" dirty="0"/>
          </a:p>
          <a:p>
            <a:r>
              <a:rPr lang="zh-CN" altLang="en-US" dirty="0">
                <a:sym typeface="+mn-ea"/>
              </a:rPr>
              <a:t>当要关闭通讯连结的时候，任何一方都可以调用：</a:t>
            </a:r>
            <a:endParaRPr lang="zh-CN" altLang="en-US" dirty="0"/>
          </a:p>
          <a:p>
            <a:pPr>
              <a:buClr>
                <a:schemeClr val="bg1"/>
              </a:buClr>
              <a:buNone/>
            </a:pPr>
            <a:r>
              <a:rPr lang="en-US" altLang="zh-CN" dirty="0" err="1">
                <a:sym typeface="+mn-ea"/>
              </a:rPr>
              <a:t>int</a:t>
            </a:r>
            <a:r>
              <a:rPr lang="en-US" altLang="zh-CN">
                <a:sym typeface="+mn-ea"/>
              </a:rPr>
              <a:t> shutdown</a:t>
            </a:r>
            <a:r>
              <a:rPr lang="zh-CN" altLang="en-US" dirty="0">
                <a:sym typeface="+mn-ea"/>
              </a:rPr>
              <a:t>（</a:t>
            </a:r>
            <a:r>
              <a:rPr lang="en-US" altLang="zh-CN">
                <a:sym typeface="+mn-ea"/>
              </a:rPr>
              <a:t>SOCKET </a:t>
            </a:r>
            <a:r>
              <a:rPr lang="en-US" altLang="zh-CN" dirty="0" err="1">
                <a:sym typeface="+mn-ea"/>
              </a:rPr>
              <a:t>s,int</a:t>
            </a:r>
            <a:r>
              <a:rPr lang="en-US" altLang="zh-CN">
                <a:sym typeface="+mn-ea"/>
              </a:rPr>
              <a:t> how</a:t>
            </a:r>
            <a:r>
              <a:rPr lang="zh-CN" altLang="en-US" dirty="0">
                <a:sym typeface="+mn-ea"/>
              </a:rPr>
              <a:t>）</a:t>
            </a:r>
            <a:r>
              <a:rPr lang="en-US" altLang="zh-CN">
                <a:sym typeface="+mn-ea"/>
              </a:rPr>
              <a:t>;</a:t>
            </a:r>
            <a:endParaRPr lang="en-US" altLang="zh-CN"/>
          </a:p>
          <a:p>
            <a:pPr>
              <a:buClr>
                <a:schemeClr val="bg1"/>
              </a:buClr>
              <a:buNone/>
            </a:pPr>
            <a:r>
              <a:rPr lang="zh-CN" altLang="en-US" dirty="0">
                <a:sym typeface="+mn-ea"/>
              </a:rPr>
              <a:t>来关闭套接字的指定功能，再调用：</a:t>
            </a:r>
            <a:endParaRPr lang="zh-CN" altLang="en-US" dirty="0"/>
          </a:p>
          <a:p>
            <a:pPr>
              <a:buClr>
                <a:schemeClr val="bg1"/>
              </a:buClr>
              <a:buNone/>
            </a:pPr>
            <a:r>
              <a:rPr lang="en-US" altLang="zh-CN" dirty="0" err="1">
                <a:sym typeface="+mn-ea"/>
              </a:rPr>
              <a:t>int</a:t>
            </a:r>
            <a:r>
              <a:rPr lang="en-US" altLang="zh-CN">
                <a:sym typeface="+mn-ea"/>
              </a:rPr>
              <a:t> </a:t>
            </a:r>
            <a:r>
              <a:rPr lang="en-US" altLang="zh-CN" dirty="0" err="1">
                <a:sym typeface="+mn-ea"/>
              </a:rPr>
              <a:t>closeSocket</a:t>
            </a:r>
            <a:r>
              <a:rPr lang="zh-CN" altLang="en-US" dirty="0">
                <a:sym typeface="+mn-ea"/>
              </a:rPr>
              <a:t>（</a:t>
            </a:r>
            <a:r>
              <a:rPr lang="en-US" altLang="zh-CN">
                <a:sym typeface="+mn-ea"/>
              </a:rPr>
              <a:t>SOCKET s</a:t>
            </a:r>
            <a:r>
              <a:rPr lang="zh-CN" altLang="en-US" dirty="0">
                <a:sym typeface="+mn-ea"/>
              </a:rPr>
              <a:t>）</a:t>
            </a:r>
            <a:r>
              <a:rPr lang="en-US" altLang="zh-CN">
                <a:sym typeface="+mn-ea"/>
              </a:rPr>
              <a:t>;</a:t>
            </a:r>
            <a:endParaRPr lang="en-US" altLang="zh-CN"/>
          </a:p>
          <a:p>
            <a:pPr>
              <a:buClr>
                <a:schemeClr val="bg1"/>
              </a:buClr>
              <a:buNone/>
            </a:pPr>
            <a:r>
              <a:rPr lang="zh-CN" altLang="en-US" dirty="0">
                <a:sym typeface="+mn-ea"/>
              </a:rPr>
              <a:t>来关闭套接字句柄，这样一个通讯过程就算完成了。</a:t>
            </a:r>
            <a:endParaRPr lang="zh-CN" altLang="en-US"/>
          </a:p>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幻灯片图像占位符 681985"/>
          <p:cNvSpPr>
            <a:spLocks noRot="1" noTextEdit="1"/>
          </p:cNvSpPr>
          <p:nvPr>
            <p:ph type="sldImg"/>
          </p:nvPr>
        </p:nvSpPr>
        <p:spPr/>
      </p:sp>
      <p:sp>
        <p:nvSpPr>
          <p:cNvPr id="161794" name="文本占位符 681986"/>
          <p:cNvSpPr>
            <a:spLocks noGrp="1"/>
          </p:cNvSpPr>
          <p:nvPr>
            <p:ph type="body"/>
          </p:nvPr>
        </p:nvSpPr>
        <p:spPr/>
        <p:txBody>
          <a:bodyPr anchor="t"/>
          <a:p>
            <a:pPr lvl="0" indent="0"/>
            <a:br>
              <a:rPr lang="en-US" altLang="zh-CN" dirty="0"/>
            </a:br>
            <a:endParaRPr lang="zh-CN" altLang="en-US" dirty="0"/>
          </a:p>
        </p:txBody>
      </p:sp>
      <p:sp>
        <p:nvSpPr>
          <p:cNvPr id="161795" name="灯片编号占位符 1"/>
          <p:cNvSpPr/>
          <p:nvPr>
            <p:ph type="sldNum" sz="quarter"/>
          </p:nvPr>
        </p:nvSpPr>
        <p:spPr>
          <a:xfrm>
            <a:off x="3884613" y="8685213"/>
            <a:ext cx="2971800" cy="457200"/>
          </a:xfrm>
          <a:prstGeom prst="rect">
            <a:avLst/>
          </a:prstGeom>
          <a:noFill/>
          <a:ln w="9525">
            <a:noFill/>
          </a:ln>
        </p:spPr>
        <p:txBody>
          <a:bodyPr anchor="b"/>
          <a:p>
            <a:pPr lvl="0" indent="0" algn="r">
              <a:lnSpc>
                <a:spcPct val="100000"/>
              </a:lnSpc>
              <a:spcBef>
                <a:spcPct val="0"/>
              </a:spcBef>
            </a:pP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93" name="幻灯片图像占位符 707585"/>
          <p:cNvSpPr>
            <a:spLocks noRot="1" noTextEdit="1"/>
          </p:cNvSpPr>
          <p:nvPr>
            <p:ph type="sldImg"/>
          </p:nvPr>
        </p:nvSpPr>
        <p:spPr/>
      </p:sp>
      <p:sp>
        <p:nvSpPr>
          <p:cNvPr id="212994" name="文本占位符 707586"/>
          <p:cNvSpPr>
            <a:spLocks noGrp="1"/>
          </p:cNvSpPr>
          <p:nvPr>
            <p:ph type="body"/>
          </p:nvPr>
        </p:nvSpPr>
        <p:spPr/>
        <p:txBody>
          <a:bodyPr anchor="t"/>
          <a:p>
            <a:pPr lvl="0" indent="0"/>
            <a:endParaRPr lang="zh-CN" altLang="en-US" dirty="0"/>
          </a:p>
        </p:txBody>
      </p:sp>
      <p:sp>
        <p:nvSpPr>
          <p:cNvPr id="212995" name="灯片编号占位符 1"/>
          <p:cNvSpPr/>
          <p:nvPr>
            <p:ph type="sldNum" sz="quarter"/>
          </p:nvPr>
        </p:nvSpPr>
        <p:spPr>
          <a:xfrm>
            <a:off x="3884613" y="8685213"/>
            <a:ext cx="2971800" cy="457200"/>
          </a:xfrm>
          <a:prstGeom prst="rect">
            <a:avLst/>
          </a:prstGeom>
          <a:noFill/>
          <a:ln w="9525">
            <a:noFill/>
          </a:ln>
        </p:spPr>
        <p:txBody>
          <a:bodyPr anchor="b"/>
          <a:p>
            <a:pPr lvl="0" indent="0" algn="r">
              <a:lnSpc>
                <a:spcPct val="100000"/>
              </a:lnSpc>
              <a:spcBef>
                <a:spcPct val="0"/>
              </a:spcBef>
            </a:pP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dirty="0">
                <a:sym typeface="+mn-ea"/>
              </a:rPr>
              <a:t>套接字存在于通信区域中。通信区域也叫地址族，它是一个抽象的概念，主要用于将通过套接字通信的进程的共有特性综合在一起。套接字通常只与同一区域的套接字交换数据（也有可能跨区域通信，但这只在执行了某种转换进程后才能实现）。</a:t>
            </a:r>
            <a:r>
              <a:rPr lang="en-US" altLang="zh-CN" dirty="0">
                <a:sym typeface="+mn-ea"/>
              </a:rPr>
              <a:t>Windows Sockets</a:t>
            </a:r>
            <a:r>
              <a:rPr lang="zh-CN" altLang="en-US" dirty="0">
                <a:sym typeface="+mn-ea"/>
              </a:rPr>
              <a:t>只支持一个通信区域：网际域</a:t>
            </a:r>
            <a:r>
              <a:rPr lang="en-US" altLang="zh-CN" dirty="0">
                <a:sym typeface="+mn-ea"/>
              </a:rPr>
              <a:t>( AF_INET)</a:t>
            </a:r>
            <a:r>
              <a:rPr lang="zh-CN" altLang="en-US" dirty="0">
                <a:sym typeface="+mn-ea"/>
              </a:rPr>
              <a:t>，这个域被使用网际协议簇通信的进程使用。</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pPr>
              <a:buClr>
                <a:srgbClr val="FF9933"/>
              </a:buClr>
              <a:buFont typeface="Wingdings" panose="05000000000000000000" pitchFamily="2" charset="2"/>
              <a:buChar char="n"/>
            </a:pPr>
            <a:r>
              <a:rPr lang="zh-CN" altLang="en-US" dirty="0">
                <a:sym typeface="+mn-ea"/>
              </a:rPr>
              <a:t>流式套接字（</a:t>
            </a:r>
            <a:r>
              <a:rPr lang="en-US" altLang="zh-CN" dirty="0">
                <a:sym typeface="+mn-ea"/>
              </a:rPr>
              <a:t>SOCK_STREAM</a:t>
            </a:r>
            <a:r>
              <a:rPr lang="zh-CN" altLang="en-US" dirty="0">
                <a:sym typeface="+mn-ea"/>
              </a:rPr>
              <a:t>）</a:t>
            </a:r>
            <a:endParaRPr lang="zh-CN" altLang="en-US" dirty="0"/>
          </a:p>
          <a:p>
            <a:pPr>
              <a:buNone/>
            </a:pPr>
            <a:r>
              <a:rPr lang="zh-CN" altLang="en-US" dirty="0">
                <a:sym typeface="+mn-ea"/>
              </a:rPr>
              <a:t>		提供面向连接、可靠的数据传输服务，数据无差错、无重复的发送，且按发送顺序接收。</a:t>
            </a:r>
            <a:endParaRPr lang="zh-CN" altLang="en-US" dirty="0"/>
          </a:p>
          <a:p>
            <a:pPr>
              <a:buClr>
                <a:srgbClr val="FF9933"/>
              </a:buClr>
              <a:buFont typeface="Wingdings" panose="05000000000000000000" pitchFamily="2" charset="2"/>
              <a:buChar char="n"/>
            </a:pPr>
            <a:r>
              <a:rPr lang="zh-CN" altLang="en-US" dirty="0">
                <a:sym typeface="+mn-ea"/>
              </a:rPr>
              <a:t>数据报式套接字（</a:t>
            </a:r>
            <a:r>
              <a:rPr lang="en-US" altLang="zh-CN" dirty="0">
                <a:sym typeface="+mn-ea"/>
              </a:rPr>
              <a:t>SOCK_DGRAM</a:t>
            </a:r>
            <a:r>
              <a:rPr lang="zh-CN" altLang="en-US" dirty="0">
                <a:sym typeface="+mn-ea"/>
              </a:rPr>
              <a:t>）</a:t>
            </a:r>
            <a:endParaRPr lang="zh-CN" altLang="en-US" dirty="0"/>
          </a:p>
          <a:p>
            <a:pPr>
              <a:buNone/>
            </a:pPr>
            <a:r>
              <a:rPr lang="zh-CN" altLang="en-US" dirty="0">
                <a:sym typeface="+mn-ea"/>
              </a:rPr>
              <a:t>		提供无连接服务。数据包以独立包形式发送，不提供无错保证，数据可能丢失或重复，并且接收顺序混乱。</a:t>
            </a:r>
            <a:endParaRPr lang="zh-CN" altLang="en-US" dirty="0"/>
          </a:p>
          <a:p>
            <a:pPr>
              <a:buClr>
                <a:srgbClr val="FF9933"/>
              </a:buClr>
              <a:buFont typeface="Wingdings" panose="05000000000000000000" pitchFamily="2" charset="2"/>
              <a:buChar char="n"/>
            </a:pPr>
            <a:r>
              <a:rPr lang="zh-CN" altLang="en-US" dirty="0">
                <a:sym typeface="+mn-ea"/>
              </a:rPr>
              <a:t>原始套接字（</a:t>
            </a:r>
            <a:r>
              <a:rPr lang="en-US" altLang="zh-CN" dirty="0">
                <a:sym typeface="+mn-ea"/>
              </a:rPr>
              <a:t>SOCK_RAW</a:t>
            </a:r>
            <a:r>
              <a:rPr lang="zh-CN" altLang="en-US" dirty="0">
                <a:sym typeface="+mn-ea"/>
              </a:rPr>
              <a:t>）。</a:t>
            </a:r>
            <a:endParaRPr lang="zh-CN" altLang="en-US" dirty="0"/>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sym typeface="+mn-ea"/>
              </a:rPr>
              <a:t>WinSock</a:t>
            </a:r>
            <a:r>
              <a:rPr lang="zh-CN" altLang="en-US" dirty="0">
                <a:sym typeface="+mn-ea"/>
              </a:rPr>
              <a:t>并不是一种网络协议，它只是一个网络编程接口，也就是说，它不是协议，但是它可以访问很多种网络协议，可以把它当作一些协议的封装。现在的</a:t>
            </a:r>
            <a:r>
              <a:rPr lang="en-US" altLang="zh-CN">
                <a:sym typeface="+mn-ea"/>
              </a:rPr>
              <a:t>WinSock</a:t>
            </a:r>
            <a:r>
              <a:rPr lang="zh-CN" altLang="en-US" dirty="0">
                <a:sym typeface="+mn-ea"/>
              </a:rPr>
              <a:t>已经基本上实现了与协议无关。可以使用</a:t>
            </a:r>
            <a:r>
              <a:rPr lang="en-US" altLang="zh-CN">
                <a:sym typeface="+mn-ea"/>
              </a:rPr>
              <a:t>WinSock</a:t>
            </a:r>
            <a:r>
              <a:rPr lang="zh-CN" altLang="en-US" dirty="0">
                <a:sym typeface="+mn-ea"/>
              </a:rPr>
              <a:t>来调用多种协议的功能。那么，</a:t>
            </a:r>
            <a:r>
              <a:rPr lang="en-US" altLang="zh-CN">
                <a:sym typeface="+mn-ea"/>
              </a:rPr>
              <a:t>WinSock</a:t>
            </a:r>
            <a:r>
              <a:rPr lang="zh-CN" altLang="en-US" dirty="0">
                <a:sym typeface="+mn-ea"/>
              </a:rPr>
              <a:t>和</a:t>
            </a:r>
            <a:r>
              <a:rPr lang="en-US" altLang="zh-CN">
                <a:sym typeface="+mn-ea"/>
              </a:rPr>
              <a:t>TCP/IP</a:t>
            </a:r>
            <a:r>
              <a:rPr lang="zh-CN" altLang="en-US" dirty="0">
                <a:sym typeface="+mn-ea"/>
              </a:rPr>
              <a:t>协议到底是什么关系呢？实际上，</a:t>
            </a:r>
            <a:r>
              <a:rPr lang="en-US" altLang="zh-CN">
                <a:sym typeface="+mn-ea"/>
              </a:rPr>
              <a:t>WinSock</a:t>
            </a:r>
            <a:r>
              <a:rPr lang="zh-CN" altLang="en-US" dirty="0">
                <a:sym typeface="+mn-ea"/>
              </a:rPr>
              <a:t>就是</a:t>
            </a:r>
            <a:r>
              <a:rPr lang="en-US" altLang="zh-CN">
                <a:sym typeface="+mn-ea"/>
              </a:rPr>
              <a:t>TCP/IP</a:t>
            </a:r>
            <a:r>
              <a:rPr lang="zh-CN" altLang="en-US" dirty="0">
                <a:sym typeface="+mn-ea"/>
              </a:rPr>
              <a:t>协议的一种封装，可通过调用</a:t>
            </a:r>
            <a:r>
              <a:rPr lang="en-US" altLang="zh-CN">
                <a:sym typeface="+mn-ea"/>
              </a:rPr>
              <a:t>WinSock</a:t>
            </a:r>
            <a:r>
              <a:rPr lang="zh-CN" altLang="en-US" dirty="0">
                <a:sym typeface="+mn-ea"/>
              </a:rPr>
              <a:t>的接口函数来调用</a:t>
            </a:r>
            <a:r>
              <a:rPr lang="en-US" altLang="zh-CN">
                <a:sym typeface="+mn-ea"/>
              </a:rPr>
              <a:t>TCP/IP</a:t>
            </a:r>
            <a:r>
              <a:rPr lang="zh-CN" altLang="en-US" dirty="0">
                <a:sym typeface="+mn-ea"/>
              </a:rPr>
              <a:t>的各种功能。</a:t>
            </a:r>
            <a:endParaRPr lang="zh-CN" altLang="en-US" dirty="0">
              <a:sym typeface="+mn-ea"/>
            </a:endParaRPr>
          </a:p>
          <a:p>
            <a:r>
              <a:rPr lang="en-US" altLang="zh-CN">
                <a:sym typeface="+mn-ea"/>
              </a:rPr>
              <a:t>Winsock</a:t>
            </a:r>
            <a:r>
              <a:rPr lang="zh-CN" altLang="en-US" dirty="0">
                <a:sym typeface="+mn-ea"/>
              </a:rPr>
              <a:t>是一个基于</a:t>
            </a:r>
            <a:r>
              <a:rPr lang="en-US" altLang="zh-CN">
                <a:sym typeface="+mn-ea"/>
              </a:rPr>
              <a:t>Socket</a:t>
            </a:r>
            <a:r>
              <a:rPr lang="zh-CN" altLang="en-US" dirty="0">
                <a:sym typeface="+mn-ea"/>
              </a:rPr>
              <a:t>模型的</a:t>
            </a:r>
            <a:r>
              <a:rPr lang="en-US" altLang="zh-CN">
                <a:sym typeface="+mn-ea"/>
              </a:rPr>
              <a:t>API</a:t>
            </a:r>
            <a:r>
              <a:rPr lang="zh-CN" altLang="en-US" dirty="0">
                <a:sym typeface="+mn-ea"/>
              </a:rPr>
              <a:t>，在</a:t>
            </a:r>
            <a:r>
              <a:rPr lang="en-US" altLang="zh-CN">
                <a:sym typeface="+mn-ea"/>
              </a:rPr>
              <a:t>Windows</a:t>
            </a:r>
            <a:r>
              <a:rPr lang="zh-CN" altLang="en-US" dirty="0">
                <a:sym typeface="+mn-ea"/>
              </a:rPr>
              <a:t>系统中广泛使用</a:t>
            </a:r>
            <a:r>
              <a:rPr lang="en-US" altLang="zh-CN" dirty="0">
                <a:sym typeface="+mn-ea"/>
              </a:rPr>
              <a:t>.</a:t>
            </a:r>
            <a:r>
              <a:rPr lang="zh-CN" altLang="en-US" dirty="0">
                <a:sym typeface="+mn-ea"/>
              </a:rPr>
              <a:t>它在</a:t>
            </a:r>
            <a:r>
              <a:rPr lang="en-US" altLang="zh-CN">
                <a:sym typeface="+mn-ea"/>
              </a:rPr>
              <a:t>Berkeley</a:t>
            </a:r>
            <a:r>
              <a:rPr lang="zh-CN" altLang="en-US" dirty="0">
                <a:sym typeface="+mn-ea"/>
              </a:rPr>
              <a:t>接口函数的基础上，还增加了基于消息驱动机制的</a:t>
            </a:r>
            <a:r>
              <a:rPr lang="en-US" altLang="zh-CN">
                <a:sym typeface="+mn-ea"/>
              </a:rPr>
              <a:t>Windows</a:t>
            </a:r>
            <a:r>
              <a:rPr lang="zh-CN" altLang="en-US" dirty="0">
                <a:sym typeface="+mn-ea"/>
              </a:rPr>
              <a:t>扩展函数</a:t>
            </a:r>
            <a:endParaRPr lang="en-US" altLang="zh-CN" dirty="0">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dirty="0"/>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dirty="0">
                <a:sym typeface="+mn-ea"/>
              </a:rPr>
              <a:t>在</a:t>
            </a:r>
            <a:r>
              <a:rPr lang="en-US" altLang="zh-CN">
                <a:sym typeface="+mn-ea"/>
              </a:rPr>
              <a:t>TCP/IP</a:t>
            </a:r>
            <a:r>
              <a:rPr lang="zh-CN" altLang="en-US" dirty="0">
                <a:sym typeface="+mn-ea"/>
              </a:rPr>
              <a:t>网络中两个进程间的相互作用的主机模式是客户机</a:t>
            </a:r>
            <a:r>
              <a:rPr lang="en-US" altLang="zh-CN">
                <a:sym typeface="+mn-ea"/>
              </a:rPr>
              <a:t>/</a:t>
            </a:r>
            <a:r>
              <a:rPr lang="zh-CN" altLang="en-US" dirty="0">
                <a:sym typeface="+mn-ea"/>
              </a:rPr>
              <a:t>服务器模式（</a:t>
            </a:r>
            <a:r>
              <a:rPr lang="en-US" altLang="zh-CN">
                <a:sym typeface="+mn-ea"/>
              </a:rPr>
              <a:t>Client/Server model</a:t>
            </a:r>
            <a:r>
              <a:rPr lang="zh-CN" altLang="en-US" dirty="0">
                <a:sym typeface="+mn-ea"/>
              </a:rPr>
              <a:t>）。该模式的建立基于以下两点：第一，非对等作用；第二，通信完全是异步的。客户机</a:t>
            </a:r>
            <a:r>
              <a:rPr lang="en-US" altLang="zh-CN">
                <a:sym typeface="+mn-ea"/>
              </a:rPr>
              <a:t>/</a:t>
            </a:r>
            <a:r>
              <a:rPr lang="zh-CN" altLang="en-US" dirty="0">
                <a:sym typeface="+mn-ea"/>
              </a:rPr>
              <a:t>服务器模式在操作过程中采取的是主动请示方式：</a:t>
            </a:r>
            <a:endParaRPr lang="zh-CN" altLang="en-US" dirty="0"/>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5" name="页脚占位符 4"/>
          <p:cNvSpPr>
            <a:spLocks noGrp="1"/>
          </p:cNvSpPr>
          <p:nvPr>
            <p:ph type="ftr" sz="quarter" idx="11"/>
          </p:nvPr>
        </p:nvSpPr>
        <p:spPr/>
        <p:txBody>
          <a:bodyPr/>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lstStyle/>
          <a:p>
            <a:pPr fontAlgn="base"/>
            <a:endParaRPr lang="zh-CN" altLang="en-US" noProof="1" dirty="0"/>
          </a:p>
        </p:txBody>
      </p:sp>
      <p:sp>
        <p:nvSpPr>
          <p:cNvPr id="5" name="页脚占位符 4"/>
          <p:cNvSpPr>
            <a:spLocks noGrp="1"/>
          </p:cNvSpPr>
          <p:nvPr>
            <p:ph type="ftr" sz="quarter" idx="11"/>
          </p:nvPr>
        </p:nvSpPr>
        <p:spPr>
          <a:xfrm>
            <a:off x="3124200" y="6245225"/>
            <a:ext cx="2895600" cy="476250"/>
          </a:xfrm>
          <a:prstGeom prst="rect">
            <a:avLst/>
          </a:prstGeom>
          <a:noFill/>
          <a:ln w="9525">
            <a:noFill/>
          </a:ln>
        </p:spPr>
        <p:txBody>
          <a:bodyPr/>
          <a:lstStyle/>
          <a:p>
            <a:pPr fontAlgn="base"/>
            <a:fld id="{9A0DB2DC-4C9A-4742-B13C-FB6460FD3503}" type="slidenum">
              <a:rPr lang="zh-CN" noProof="1" dirty="0">
                <a:latin typeface="Arial" panose="020B0604020202020204" pitchFamily="34" charset="0"/>
                <a:ea typeface="宋体" panose="02010600030101010101" pitchFamily="2" charset="-122"/>
                <a:cs typeface="+mn-ea"/>
              </a:rPr>
            </a:fld>
            <a:endParaRPr lang="zh-CN" noProof="1" dirty="0"/>
          </a:p>
        </p:txBody>
      </p:sp>
      <p:sp>
        <p:nvSpPr>
          <p:cNvPr id="6" name="灯片编号占位符 5"/>
          <p:cNvSpPr>
            <a:spLocks noGrp="1"/>
          </p:cNvSpPr>
          <p:nvPr>
            <p:ph type="sldNum" sz="quarter" idx="12"/>
          </p:nvPr>
        </p:nvSpPr>
        <p:spPr>
          <a:xfrm>
            <a:off x="6553200" y="6245225"/>
            <a:ext cx="2133600" cy="476250"/>
          </a:xfrm>
          <a:prstGeom prst="rect">
            <a:avLst/>
          </a:prstGeom>
          <a:noFill/>
          <a:ln w="9525">
            <a:noFill/>
          </a:ln>
        </p:spPr>
        <p:txBody>
          <a:bodyPr/>
          <a:lstStyle/>
          <a:p>
            <a:pPr fontAlgn="base"/>
            <a:fld id="{9A0DB2DC-4C9A-4742-B13C-FB6460FD3503}" type="slidenum">
              <a:rPr lang="zh-CN" noProof="1" dirty="0">
                <a:latin typeface="Arial" panose="020B0604020202020204" pitchFamily="34" charset="0"/>
                <a:ea typeface="宋体" panose="02010600030101010101" pitchFamily="2" charset="-122"/>
                <a:cs typeface="+mn-ea"/>
              </a:rPr>
            </a:fld>
            <a:endParaRPr lang="zh-CN"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7735" y="404813"/>
            <a:ext cx="2060178" cy="57213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404813"/>
            <a:ext cx="6061104" cy="57213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lstStyle/>
          <a:p>
            <a:pPr fontAlgn="base"/>
            <a:endParaRPr lang="zh-CN" altLang="en-US" noProof="1" dirty="0"/>
          </a:p>
        </p:txBody>
      </p:sp>
      <p:sp>
        <p:nvSpPr>
          <p:cNvPr id="5" name="页脚占位符 4"/>
          <p:cNvSpPr>
            <a:spLocks noGrp="1"/>
          </p:cNvSpPr>
          <p:nvPr>
            <p:ph type="ftr" sz="quarter" idx="11"/>
          </p:nvPr>
        </p:nvSpPr>
        <p:spPr>
          <a:xfrm>
            <a:off x="3124200" y="6245225"/>
            <a:ext cx="2895600" cy="476250"/>
          </a:xfrm>
          <a:prstGeom prst="rect">
            <a:avLst/>
          </a:prstGeom>
          <a:noFill/>
          <a:ln w="9525">
            <a:noFill/>
          </a:ln>
        </p:spPr>
        <p:txBody>
          <a:bodyPr/>
          <a:lstStyle/>
          <a:p>
            <a:pPr fontAlgn="base"/>
            <a:fld id="{9A0DB2DC-4C9A-4742-B13C-FB6460FD3503}" type="slidenum">
              <a:rPr lang="zh-CN" noProof="1" dirty="0">
                <a:latin typeface="Arial" panose="020B0604020202020204" pitchFamily="34" charset="0"/>
                <a:ea typeface="宋体" panose="02010600030101010101" pitchFamily="2" charset="-122"/>
                <a:cs typeface="+mn-ea"/>
              </a:rPr>
            </a:fld>
            <a:endParaRPr lang="zh-CN" noProof="1" dirty="0"/>
          </a:p>
        </p:txBody>
      </p:sp>
      <p:sp>
        <p:nvSpPr>
          <p:cNvPr id="6" name="灯片编号占位符 5"/>
          <p:cNvSpPr>
            <a:spLocks noGrp="1"/>
          </p:cNvSpPr>
          <p:nvPr>
            <p:ph type="sldNum" sz="quarter" idx="12"/>
          </p:nvPr>
        </p:nvSpPr>
        <p:spPr>
          <a:xfrm>
            <a:off x="6553200" y="6245225"/>
            <a:ext cx="2133600" cy="476250"/>
          </a:xfrm>
          <a:prstGeom prst="rect">
            <a:avLst/>
          </a:prstGeom>
          <a:noFill/>
          <a:ln w="9525">
            <a:noFill/>
          </a:ln>
        </p:spPr>
        <p:txBody>
          <a:bodyPr/>
          <a:lstStyle/>
          <a:p>
            <a:pPr fontAlgn="base"/>
            <a:fld id="{9A0DB2DC-4C9A-4742-B13C-FB6460FD3503}" type="slidenum">
              <a:rPr lang="zh-CN" noProof="1" dirty="0">
                <a:latin typeface="Arial" panose="020B0604020202020204" pitchFamily="34" charset="0"/>
                <a:ea typeface="宋体" panose="02010600030101010101" pitchFamily="2" charset="-122"/>
                <a:cs typeface="+mn-ea"/>
              </a:rPr>
            </a:fld>
            <a:endParaRPr lang="zh-CN"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78867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8650" y="4076700"/>
            <a:ext cx="78867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6" name="页脚占位符 5"/>
          <p:cNvSpPr>
            <a:spLocks noGrp="1"/>
          </p:cNvSpPr>
          <p:nvPr>
            <p:ph type="ftr" sz="quarter" idx="11"/>
          </p:nvPr>
        </p:nvSpPr>
        <p:spPr/>
        <p:txBody>
          <a:bodyPr/>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6883" y="39655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lstStyle/>
          <a:p>
            <a:pPr fontAlgn="base"/>
            <a:endParaRPr lang="zh-CN" altLang="en-US" noProof="1" dirty="0"/>
          </a:p>
        </p:txBody>
      </p:sp>
      <p:sp>
        <p:nvSpPr>
          <p:cNvPr id="5" name="页脚占位符 4"/>
          <p:cNvSpPr>
            <a:spLocks noGrp="1"/>
          </p:cNvSpPr>
          <p:nvPr>
            <p:ph type="ftr" sz="quarter" idx="11"/>
          </p:nvPr>
        </p:nvSpPr>
        <p:spPr>
          <a:xfrm>
            <a:off x="3124200" y="6245225"/>
            <a:ext cx="2895600" cy="476250"/>
          </a:xfrm>
          <a:prstGeom prst="rect">
            <a:avLst/>
          </a:prstGeom>
          <a:noFill/>
          <a:ln w="9525">
            <a:noFill/>
          </a:ln>
        </p:spPr>
        <p:txBody>
          <a:bodyPr/>
          <a:lstStyle/>
          <a:p>
            <a:pPr fontAlgn="base"/>
            <a:fld id="{9A0DB2DC-4C9A-4742-B13C-FB6460FD3503}" type="slidenum">
              <a:rPr lang="zh-CN" noProof="1" dirty="0">
                <a:latin typeface="Arial" panose="020B0604020202020204" pitchFamily="34" charset="0"/>
                <a:ea typeface="宋体" panose="02010600030101010101" pitchFamily="2" charset="-122"/>
                <a:cs typeface="+mn-ea"/>
              </a:rPr>
            </a:fld>
            <a:endParaRPr lang="zh-CN" noProof="1" dirty="0"/>
          </a:p>
        </p:txBody>
      </p:sp>
      <p:sp>
        <p:nvSpPr>
          <p:cNvPr id="6" name="灯片编号占位符 5"/>
          <p:cNvSpPr>
            <a:spLocks noGrp="1"/>
          </p:cNvSpPr>
          <p:nvPr>
            <p:ph type="sldNum" sz="quarter" idx="12"/>
          </p:nvPr>
        </p:nvSpPr>
        <p:spPr>
          <a:xfrm>
            <a:off x="6553200" y="6245225"/>
            <a:ext cx="2133600" cy="476250"/>
          </a:xfrm>
          <a:prstGeom prst="rect">
            <a:avLst/>
          </a:prstGeom>
          <a:noFill/>
          <a:ln w="9525">
            <a:noFill/>
          </a:ln>
        </p:spPr>
        <p:txBody>
          <a:bodyPr/>
          <a:lstStyle/>
          <a:p>
            <a:pPr fontAlgn="base"/>
            <a:fld id="{9A0DB2DC-4C9A-4742-B13C-FB6460FD3503}" type="slidenum">
              <a:rPr lang="zh-CN" noProof="1" dirty="0">
                <a:latin typeface="Arial" panose="020B0604020202020204" pitchFamily="34" charset="0"/>
                <a:ea typeface="宋体" panose="02010600030101010101" pitchFamily="2" charset="-122"/>
                <a:cs typeface="+mn-ea"/>
              </a:rPr>
            </a:fld>
            <a:endParaRPr lang="zh-CN"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lstStyle/>
          <a:p>
            <a:pPr fontAlgn="base"/>
            <a:endParaRPr lang="zh-CN" altLang="en-US" noProof="1" dirty="0"/>
          </a:p>
        </p:txBody>
      </p:sp>
      <p:sp>
        <p:nvSpPr>
          <p:cNvPr id="5" name="页脚占位符 4"/>
          <p:cNvSpPr>
            <a:spLocks noGrp="1"/>
          </p:cNvSpPr>
          <p:nvPr>
            <p:ph type="ftr" sz="quarter" idx="11"/>
          </p:nvPr>
        </p:nvSpPr>
        <p:spPr>
          <a:xfrm>
            <a:off x="3124200" y="6245225"/>
            <a:ext cx="2895600" cy="476250"/>
          </a:xfrm>
          <a:prstGeom prst="rect">
            <a:avLst/>
          </a:prstGeom>
          <a:noFill/>
          <a:ln w="9525">
            <a:noFill/>
          </a:ln>
        </p:spPr>
        <p:txBody>
          <a:bodyPr/>
          <a:lstStyle/>
          <a:p>
            <a:pPr fontAlgn="base"/>
            <a:fld id="{9A0DB2DC-4C9A-4742-B13C-FB6460FD3503}" type="slidenum">
              <a:rPr lang="zh-CN" noProof="1" dirty="0">
                <a:latin typeface="Arial" panose="020B0604020202020204" pitchFamily="34" charset="0"/>
                <a:ea typeface="宋体" panose="02010600030101010101" pitchFamily="2" charset="-122"/>
                <a:cs typeface="+mn-ea"/>
              </a:rPr>
            </a:fld>
            <a:endParaRPr lang="zh-CN" noProof="1" dirty="0"/>
          </a:p>
        </p:txBody>
      </p:sp>
      <p:sp>
        <p:nvSpPr>
          <p:cNvPr id="6" name="灯片编号占位符 5"/>
          <p:cNvSpPr>
            <a:spLocks noGrp="1"/>
          </p:cNvSpPr>
          <p:nvPr>
            <p:ph type="sldNum" sz="quarter" idx="12"/>
          </p:nvPr>
        </p:nvSpPr>
        <p:spPr>
          <a:xfrm>
            <a:off x="6553200" y="6245225"/>
            <a:ext cx="2133600" cy="476250"/>
          </a:xfrm>
          <a:prstGeom prst="rect">
            <a:avLst/>
          </a:prstGeom>
          <a:noFill/>
          <a:ln w="9525">
            <a:noFill/>
          </a:ln>
        </p:spPr>
        <p:txBody>
          <a:bodyPr/>
          <a:lstStyle/>
          <a:p>
            <a:pPr fontAlgn="base"/>
            <a:fld id="{9A0DB2DC-4C9A-4742-B13C-FB6460FD3503}" type="slidenum">
              <a:rPr lang="zh-CN" noProof="1" dirty="0">
                <a:latin typeface="Arial" panose="020B0604020202020204" pitchFamily="34" charset="0"/>
                <a:ea typeface="宋体" panose="02010600030101010101" pitchFamily="2" charset="-122"/>
                <a:cs typeface="+mn-ea"/>
              </a:rPr>
            </a:fld>
            <a:endParaRPr lang="zh-CN"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lstStyle/>
          <a:p>
            <a:pPr fontAlgn="base"/>
            <a:endParaRPr lang="zh-CN" altLang="en-US" noProof="1" dirty="0"/>
          </a:p>
        </p:txBody>
      </p:sp>
      <p:sp>
        <p:nvSpPr>
          <p:cNvPr id="6" name="页脚占位符 5"/>
          <p:cNvSpPr>
            <a:spLocks noGrp="1"/>
          </p:cNvSpPr>
          <p:nvPr>
            <p:ph type="ftr" sz="quarter" idx="11"/>
          </p:nvPr>
        </p:nvSpPr>
        <p:spPr>
          <a:xfrm>
            <a:off x="3124200" y="6245225"/>
            <a:ext cx="2895600" cy="476250"/>
          </a:xfrm>
          <a:prstGeom prst="rect">
            <a:avLst/>
          </a:prstGeom>
          <a:noFill/>
          <a:ln w="9525">
            <a:noFill/>
          </a:ln>
        </p:spPr>
        <p:txBody>
          <a:bodyPr/>
          <a:lstStyle/>
          <a:p>
            <a:pPr fontAlgn="base"/>
            <a:fld id="{9A0DB2DC-4C9A-4742-B13C-FB6460FD3503}" type="slidenum">
              <a:rPr lang="zh-CN" noProof="1" dirty="0">
                <a:latin typeface="Arial" panose="020B0604020202020204" pitchFamily="34" charset="0"/>
                <a:ea typeface="宋体" panose="02010600030101010101" pitchFamily="2" charset="-122"/>
                <a:cs typeface="+mn-ea"/>
              </a:rPr>
            </a:fld>
            <a:endParaRPr lang="zh-CN" noProof="1" dirty="0"/>
          </a:p>
        </p:txBody>
      </p:sp>
      <p:sp>
        <p:nvSpPr>
          <p:cNvPr id="7" name="灯片编号占位符 6"/>
          <p:cNvSpPr>
            <a:spLocks noGrp="1"/>
          </p:cNvSpPr>
          <p:nvPr>
            <p:ph type="sldNum" sz="quarter" idx="12"/>
          </p:nvPr>
        </p:nvSpPr>
        <p:spPr>
          <a:xfrm>
            <a:off x="6553200" y="6245225"/>
            <a:ext cx="2133600" cy="476250"/>
          </a:xfrm>
          <a:prstGeom prst="rect">
            <a:avLst/>
          </a:prstGeom>
          <a:noFill/>
          <a:ln w="9525">
            <a:noFill/>
          </a:ln>
        </p:spPr>
        <p:txBody>
          <a:bodyPr/>
          <a:lstStyle/>
          <a:p>
            <a:pPr fontAlgn="base"/>
            <a:fld id="{9A0DB2DC-4C9A-4742-B13C-FB6460FD3503}" type="slidenum">
              <a:rPr lang="zh-CN" noProof="1" dirty="0">
                <a:latin typeface="Arial" panose="020B0604020202020204" pitchFamily="34" charset="0"/>
                <a:ea typeface="宋体" panose="02010600030101010101" pitchFamily="2" charset="-122"/>
                <a:cs typeface="+mn-ea"/>
              </a:rPr>
            </a:fld>
            <a:endParaRPr lang="zh-CN"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457200" y="6245225"/>
            <a:ext cx="2133600" cy="476250"/>
          </a:xfrm>
          <a:prstGeom prst="rect">
            <a:avLst/>
          </a:prstGeom>
          <a:noFill/>
          <a:ln w="9525">
            <a:noFill/>
          </a:ln>
        </p:spPr>
        <p:txBody>
          <a:bodyPr/>
          <a:lstStyle/>
          <a:p>
            <a:pPr fontAlgn="base"/>
            <a:endParaRPr lang="zh-CN" altLang="en-US" noProof="1" dirty="0"/>
          </a:p>
        </p:txBody>
      </p:sp>
      <p:sp>
        <p:nvSpPr>
          <p:cNvPr id="8" name="页脚占位符 7"/>
          <p:cNvSpPr>
            <a:spLocks noGrp="1"/>
          </p:cNvSpPr>
          <p:nvPr>
            <p:ph type="ftr" sz="quarter" idx="11"/>
          </p:nvPr>
        </p:nvSpPr>
        <p:spPr>
          <a:xfrm>
            <a:off x="3124200" y="6245225"/>
            <a:ext cx="2895600" cy="476250"/>
          </a:xfrm>
          <a:prstGeom prst="rect">
            <a:avLst/>
          </a:prstGeom>
          <a:noFill/>
          <a:ln w="9525">
            <a:noFill/>
          </a:ln>
        </p:spPr>
        <p:txBody>
          <a:bodyPr/>
          <a:lstStyle/>
          <a:p>
            <a:pPr fontAlgn="base"/>
            <a:fld id="{9A0DB2DC-4C9A-4742-B13C-FB6460FD3503}" type="slidenum">
              <a:rPr lang="zh-CN" noProof="1" dirty="0">
                <a:latin typeface="Arial" panose="020B0604020202020204" pitchFamily="34" charset="0"/>
                <a:ea typeface="宋体" panose="02010600030101010101" pitchFamily="2" charset="-122"/>
                <a:cs typeface="+mn-ea"/>
              </a:rPr>
            </a:fld>
            <a:endParaRPr lang="zh-CN" noProof="1" dirty="0"/>
          </a:p>
        </p:txBody>
      </p:sp>
      <p:sp>
        <p:nvSpPr>
          <p:cNvPr id="9" name="灯片编号占位符 8"/>
          <p:cNvSpPr>
            <a:spLocks noGrp="1"/>
          </p:cNvSpPr>
          <p:nvPr>
            <p:ph type="sldNum" sz="quarter" idx="12"/>
          </p:nvPr>
        </p:nvSpPr>
        <p:spPr>
          <a:xfrm>
            <a:off x="6553200" y="6245225"/>
            <a:ext cx="2133600" cy="476250"/>
          </a:xfrm>
          <a:prstGeom prst="rect">
            <a:avLst/>
          </a:prstGeom>
          <a:noFill/>
          <a:ln w="9525">
            <a:noFill/>
          </a:ln>
        </p:spPr>
        <p:txBody>
          <a:bodyPr/>
          <a:lstStyle/>
          <a:p>
            <a:pPr fontAlgn="base"/>
            <a:fld id="{9A0DB2DC-4C9A-4742-B13C-FB6460FD3503}" type="slidenum">
              <a:rPr lang="zh-CN" noProof="1" dirty="0">
                <a:latin typeface="Arial" panose="020B0604020202020204" pitchFamily="34" charset="0"/>
                <a:ea typeface="宋体" panose="02010600030101010101" pitchFamily="2" charset="-122"/>
                <a:cs typeface="+mn-ea"/>
              </a:rPr>
            </a:fld>
            <a:endParaRPr lang="zh-CN"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ln>
        </p:spPr>
        <p:txBody>
          <a:bodyPr/>
          <a:lstStyle/>
          <a:p>
            <a:pPr fontAlgn="base"/>
            <a:endParaRPr lang="zh-CN" altLang="en-US" noProof="1" dirty="0"/>
          </a:p>
        </p:txBody>
      </p:sp>
      <p:sp>
        <p:nvSpPr>
          <p:cNvPr id="4" name="页脚占位符 3"/>
          <p:cNvSpPr>
            <a:spLocks noGrp="1"/>
          </p:cNvSpPr>
          <p:nvPr>
            <p:ph type="ftr" sz="quarter" idx="11"/>
          </p:nvPr>
        </p:nvSpPr>
        <p:spPr>
          <a:xfrm>
            <a:off x="3124200" y="6245225"/>
            <a:ext cx="2895600" cy="476250"/>
          </a:xfrm>
          <a:prstGeom prst="rect">
            <a:avLst/>
          </a:prstGeom>
          <a:noFill/>
          <a:ln w="9525">
            <a:noFill/>
          </a:ln>
        </p:spPr>
        <p:txBody>
          <a:bodyPr/>
          <a:lstStyle/>
          <a:p>
            <a:pPr fontAlgn="base"/>
            <a:fld id="{9A0DB2DC-4C9A-4742-B13C-FB6460FD3503}" type="slidenum">
              <a:rPr lang="zh-CN" noProof="1" dirty="0">
                <a:latin typeface="Arial" panose="020B0604020202020204" pitchFamily="34" charset="0"/>
                <a:ea typeface="宋体" panose="02010600030101010101" pitchFamily="2" charset="-122"/>
                <a:cs typeface="+mn-ea"/>
              </a:rPr>
            </a:fld>
            <a:endParaRPr lang="zh-CN" noProof="1" dirty="0"/>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ln>
        </p:spPr>
        <p:txBody>
          <a:bodyPr/>
          <a:lstStyle/>
          <a:p>
            <a:pPr fontAlgn="base"/>
            <a:fld id="{9A0DB2DC-4C9A-4742-B13C-FB6460FD3503}" type="slidenum">
              <a:rPr lang="zh-CN" noProof="1" dirty="0">
                <a:latin typeface="Arial" panose="020B0604020202020204" pitchFamily="34" charset="0"/>
                <a:ea typeface="宋体" panose="02010600030101010101" pitchFamily="2" charset="-122"/>
                <a:cs typeface="+mn-ea"/>
              </a:rPr>
            </a:fld>
            <a:endParaRPr lang="zh-CN"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5225"/>
            <a:ext cx="2133600" cy="476250"/>
          </a:xfrm>
          <a:prstGeom prst="rect">
            <a:avLst/>
          </a:prstGeom>
          <a:noFill/>
          <a:ln w="9525">
            <a:noFill/>
          </a:ln>
        </p:spPr>
        <p:txBody>
          <a:bodyPr/>
          <a:lstStyle/>
          <a:p>
            <a:pPr fontAlgn="base"/>
            <a:endParaRPr lang="zh-CN" altLang="en-US" noProof="1" dirty="0"/>
          </a:p>
        </p:txBody>
      </p:sp>
      <p:sp>
        <p:nvSpPr>
          <p:cNvPr id="3" name="页脚占位符 2"/>
          <p:cNvSpPr>
            <a:spLocks noGrp="1"/>
          </p:cNvSpPr>
          <p:nvPr>
            <p:ph type="ftr" sz="quarter" idx="11"/>
          </p:nvPr>
        </p:nvSpPr>
        <p:spPr>
          <a:xfrm>
            <a:off x="3124200" y="6245225"/>
            <a:ext cx="2895600" cy="476250"/>
          </a:xfrm>
          <a:prstGeom prst="rect">
            <a:avLst/>
          </a:prstGeom>
          <a:noFill/>
          <a:ln w="9525">
            <a:noFill/>
          </a:ln>
        </p:spPr>
        <p:txBody>
          <a:bodyPr/>
          <a:lstStyle/>
          <a:p>
            <a:pPr fontAlgn="base"/>
            <a:fld id="{9A0DB2DC-4C9A-4742-B13C-FB6460FD3503}" type="slidenum">
              <a:rPr lang="zh-CN" noProof="1" dirty="0">
                <a:latin typeface="Arial" panose="020B0604020202020204" pitchFamily="34" charset="0"/>
                <a:ea typeface="宋体" panose="02010600030101010101" pitchFamily="2" charset="-122"/>
                <a:cs typeface="+mn-ea"/>
              </a:rPr>
            </a:fld>
            <a:endParaRPr lang="zh-CN" noProof="1" dirty="0"/>
          </a:p>
        </p:txBody>
      </p:sp>
      <p:sp>
        <p:nvSpPr>
          <p:cNvPr id="4" name="灯片编号占位符 3"/>
          <p:cNvSpPr>
            <a:spLocks noGrp="1"/>
          </p:cNvSpPr>
          <p:nvPr>
            <p:ph type="sldNum" sz="quarter" idx="12"/>
          </p:nvPr>
        </p:nvSpPr>
        <p:spPr>
          <a:xfrm>
            <a:off x="6553200" y="6245225"/>
            <a:ext cx="2133600" cy="476250"/>
          </a:xfrm>
          <a:prstGeom prst="rect">
            <a:avLst/>
          </a:prstGeom>
          <a:noFill/>
          <a:ln w="9525">
            <a:noFill/>
          </a:ln>
        </p:spPr>
        <p:txBody>
          <a:bodyPr/>
          <a:lstStyle/>
          <a:p>
            <a:pPr fontAlgn="base"/>
            <a:fld id="{9A0DB2DC-4C9A-4742-B13C-FB6460FD3503}" type="slidenum">
              <a:rPr lang="zh-CN" noProof="1" dirty="0">
                <a:latin typeface="Arial" panose="020B0604020202020204" pitchFamily="34" charset="0"/>
                <a:ea typeface="宋体" panose="02010600030101010101" pitchFamily="2" charset="-122"/>
                <a:cs typeface="+mn-ea"/>
              </a:rPr>
            </a:fld>
            <a:endParaRPr lang="zh-CN"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lstStyle/>
          <a:p>
            <a:pPr fontAlgn="base"/>
            <a:endParaRPr lang="zh-CN" altLang="en-US" noProof="1" dirty="0"/>
          </a:p>
        </p:txBody>
      </p:sp>
      <p:sp>
        <p:nvSpPr>
          <p:cNvPr id="6" name="页脚占位符 5"/>
          <p:cNvSpPr>
            <a:spLocks noGrp="1"/>
          </p:cNvSpPr>
          <p:nvPr>
            <p:ph type="ftr" sz="quarter" idx="11"/>
          </p:nvPr>
        </p:nvSpPr>
        <p:spPr>
          <a:xfrm>
            <a:off x="3124200" y="6245225"/>
            <a:ext cx="2895600" cy="476250"/>
          </a:xfrm>
          <a:prstGeom prst="rect">
            <a:avLst/>
          </a:prstGeom>
          <a:noFill/>
          <a:ln w="9525">
            <a:noFill/>
          </a:ln>
        </p:spPr>
        <p:txBody>
          <a:bodyPr/>
          <a:lstStyle/>
          <a:p>
            <a:pPr fontAlgn="base"/>
            <a:fld id="{9A0DB2DC-4C9A-4742-B13C-FB6460FD3503}" type="slidenum">
              <a:rPr lang="zh-CN" noProof="1" dirty="0">
                <a:latin typeface="Arial" panose="020B0604020202020204" pitchFamily="34" charset="0"/>
                <a:ea typeface="宋体" panose="02010600030101010101" pitchFamily="2" charset="-122"/>
                <a:cs typeface="+mn-ea"/>
              </a:rPr>
            </a:fld>
            <a:endParaRPr lang="zh-CN" noProof="1" dirty="0"/>
          </a:p>
        </p:txBody>
      </p:sp>
      <p:sp>
        <p:nvSpPr>
          <p:cNvPr id="7" name="灯片编号占位符 6"/>
          <p:cNvSpPr>
            <a:spLocks noGrp="1"/>
          </p:cNvSpPr>
          <p:nvPr>
            <p:ph type="sldNum" sz="quarter" idx="12"/>
          </p:nvPr>
        </p:nvSpPr>
        <p:spPr>
          <a:xfrm>
            <a:off x="6553200" y="6245225"/>
            <a:ext cx="2133600" cy="476250"/>
          </a:xfrm>
          <a:prstGeom prst="rect">
            <a:avLst/>
          </a:prstGeom>
          <a:noFill/>
          <a:ln w="9525">
            <a:noFill/>
          </a:ln>
        </p:spPr>
        <p:txBody>
          <a:bodyPr/>
          <a:lstStyle/>
          <a:p>
            <a:pPr fontAlgn="base"/>
            <a:fld id="{9A0DB2DC-4C9A-4742-B13C-FB6460FD3503}" type="slidenum">
              <a:rPr lang="zh-CN" noProof="1" dirty="0">
                <a:latin typeface="Arial" panose="020B0604020202020204" pitchFamily="34" charset="0"/>
                <a:ea typeface="宋体" panose="02010600030101010101" pitchFamily="2" charset="-122"/>
                <a:cs typeface="+mn-ea"/>
              </a:rPr>
            </a:fld>
            <a:endParaRPr lang="zh-CN"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lstStyle/>
          <a:p>
            <a:pPr fontAlgn="base"/>
            <a:endParaRPr lang="zh-CN" altLang="en-US" noProof="1" dirty="0"/>
          </a:p>
        </p:txBody>
      </p:sp>
      <p:sp>
        <p:nvSpPr>
          <p:cNvPr id="6" name="页脚占位符 5"/>
          <p:cNvSpPr>
            <a:spLocks noGrp="1"/>
          </p:cNvSpPr>
          <p:nvPr>
            <p:ph type="ftr" sz="quarter" idx="11"/>
          </p:nvPr>
        </p:nvSpPr>
        <p:spPr>
          <a:xfrm>
            <a:off x="3124200" y="6245225"/>
            <a:ext cx="2895600" cy="476250"/>
          </a:xfrm>
          <a:prstGeom prst="rect">
            <a:avLst/>
          </a:prstGeom>
          <a:noFill/>
          <a:ln w="9525">
            <a:noFill/>
          </a:ln>
        </p:spPr>
        <p:txBody>
          <a:bodyPr/>
          <a:lstStyle/>
          <a:p>
            <a:pPr fontAlgn="base"/>
            <a:fld id="{9A0DB2DC-4C9A-4742-B13C-FB6460FD3503}" type="slidenum">
              <a:rPr lang="zh-CN" noProof="1" dirty="0">
                <a:latin typeface="Arial" panose="020B0604020202020204" pitchFamily="34" charset="0"/>
                <a:ea typeface="宋体" panose="02010600030101010101" pitchFamily="2" charset="-122"/>
                <a:cs typeface="+mn-ea"/>
              </a:rPr>
            </a:fld>
            <a:endParaRPr lang="zh-CN" noProof="1" dirty="0"/>
          </a:p>
        </p:txBody>
      </p:sp>
      <p:sp>
        <p:nvSpPr>
          <p:cNvPr id="7" name="灯片编号占位符 6"/>
          <p:cNvSpPr>
            <a:spLocks noGrp="1"/>
          </p:cNvSpPr>
          <p:nvPr>
            <p:ph type="sldNum" sz="quarter" idx="12"/>
          </p:nvPr>
        </p:nvSpPr>
        <p:spPr>
          <a:xfrm>
            <a:off x="6553200" y="6245225"/>
            <a:ext cx="2133600" cy="476250"/>
          </a:xfrm>
          <a:prstGeom prst="rect">
            <a:avLst/>
          </a:prstGeom>
          <a:noFill/>
          <a:ln w="9525">
            <a:noFill/>
          </a:ln>
        </p:spPr>
        <p:txBody>
          <a:bodyPr/>
          <a:lstStyle/>
          <a:p>
            <a:pPr fontAlgn="base"/>
            <a:fld id="{9A0DB2DC-4C9A-4742-B13C-FB6460FD3503}" type="slidenum">
              <a:rPr lang="zh-CN" noProof="1" dirty="0">
                <a:latin typeface="Arial" panose="020B0604020202020204" pitchFamily="34" charset="0"/>
                <a:ea typeface="宋体" panose="02010600030101010101" pitchFamily="2" charset="-122"/>
                <a:cs typeface="+mn-ea"/>
              </a:rPr>
            </a:fld>
            <a:endParaRPr lang="zh-CN"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3.wmf"/><Relationship Id="rId15" Type="http://schemas.openxmlformats.org/officeDocument/2006/relationships/image" Target="../media/image2.jpeg"/><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68313" y="404813"/>
            <a:ext cx="8229600" cy="1143000"/>
          </a:xfrm>
          <a:prstGeom prst="rect">
            <a:avLst/>
          </a:prstGeom>
          <a:noFill/>
          <a:ln w="9525">
            <a:noFill/>
          </a:ln>
        </p:spPr>
        <p:txBody>
          <a:bodyPr anchor="ctr"/>
          <a:p>
            <a:pPr lvl="0" indent="0"/>
            <a:r>
              <a:rPr lang="zh-CN" altLang="en-US" dirty="0"/>
              <a:t>单击此处编辑母版标题样式</a:t>
            </a:r>
            <a:endParaRPr lang="zh-CN" altLang="en-US" dirty="0"/>
          </a:p>
        </p:txBody>
      </p:sp>
      <p:sp>
        <p:nvSpPr>
          <p:cNvPr id="1027" name="文本占位符 1026"/>
          <p:cNvSpPr>
            <a:spLocks noGrp="1"/>
          </p:cNvSpPr>
          <p:nvPr>
            <p:ph type="body"/>
          </p:nvPr>
        </p:nvSpPr>
        <p:spPr>
          <a:xfrm>
            <a:off x="457200" y="1600200"/>
            <a:ext cx="8229600" cy="4525963"/>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
        <p:nvSpPr>
          <p:cNvPr id="1031" name="矩形 1033"/>
          <p:cNvSpPr/>
          <p:nvPr/>
        </p:nvSpPr>
        <p:spPr>
          <a:xfrm>
            <a:off x="6156325" y="0"/>
            <a:ext cx="2735263" cy="404813"/>
          </a:xfrm>
          <a:prstGeom prst="rect">
            <a:avLst/>
          </a:prstGeom>
        </p:spPr>
        <p:txBody>
          <a:bodyPr wrap="none" fromWordArt="1">
            <a:prstTxWarp prst="textPlain">
              <a:avLst>
                <a:gd name="adj" fmla="val 50000"/>
              </a:avLst>
            </a:prstTxWarp>
            <a:normAutofit/>
          </a:bodyPr>
          <a:p>
            <a:pPr algn="ctr"/>
            <a:r>
              <a:rPr lang="zh-CN" altLang="en-US" sz="200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宋体" panose="02010600030101010101" pitchFamily="2" charset="-122"/>
                <a:ea typeface="宋体" panose="02010600030101010101" pitchFamily="2" charset="-122"/>
              </a:rPr>
              <a:t>计算机网络原理A</a:t>
            </a:r>
            <a:endParaRPr lang="zh-CN" altLang="en-US" sz="200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宋体" panose="02010600030101010101" pitchFamily="2" charset="-122"/>
              <a:ea typeface="宋体" panose="02010600030101010101" pitchFamily="2" charset="-122"/>
            </a:endParaRPr>
          </a:p>
        </p:txBody>
      </p:sp>
      <p:sp>
        <p:nvSpPr>
          <p:cNvPr id="1032" name="直接连接符 1034"/>
          <p:cNvSpPr/>
          <p:nvPr/>
        </p:nvSpPr>
        <p:spPr>
          <a:xfrm>
            <a:off x="2411413" y="549275"/>
            <a:ext cx="6732587" cy="0"/>
          </a:xfrm>
          <a:prstGeom prst="line">
            <a:avLst/>
          </a:prstGeom>
          <a:ln w="38100" cap="flat" cmpd="sng">
            <a:solidFill>
              <a:srgbClr val="666699"/>
            </a:solidFill>
            <a:prstDash val="solid"/>
            <a:round/>
            <a:headEnd type="none" w="med" len="med"/>
            <a:tailEnd type="none" w="med" len="med"/>
          </a:ln>
        </p:spPr>
      </p:sp>
      <p:grpSp>
        <p:nvGrpSpPr>
          <p:cNvPr id="1033" name="组合 1043"/>
          <p:cNvGrpSpPr/>
          <p:nvPr userDrawn="1"/>
        </p:nvGrpSpPr>
        <p:grpSpPr>
          <a:xfrm>
            <a:off x="0" y="0"/>
            <a:ext cx="2700338" cy="720725"/>
            <a:chOff x="0" y="0"/>
            <a:chExt cx="1701" cy="454"/>
          </a:xfrm>
        </p:grpSpPr>
        <p:pic>
          <p:nvPicPr>
            <p:cNvPr id="1034" name="图片 1044" descr="燕大蓝色校标"/>
            <p:cNvPicPr>
              <a:picLocks noChangeAspect="1"/>
            </p:cNvPicPr>
            <p:nvPr userDrawn="1"/>
          </p:nvPicPr>
          <p:blipFill>
            <a:blip r:embed="rId14"/>
            <a:stretch>
              <a:fillRect/>
            </a:stretch>
          </p:blipFill>
          <p:spPr>
            <a:xfrm>
              <a:off x="0" y="0"/>
              <a:ext cx="454" cy="454"/>
            </a:xfrm>
            <a:prstGeom prst="rect">
              <a:avLst/>
            </a:prstGeom>
            <a:noFill/>
            <a:ln w="9525">
              <a:noFill/>
            </a:ln>
          </p:spPr>
        </p:pic>
        <p:pic>
          <p:nvPicPr>
            <p:cNvPr id="1035" name="图片 1045" descr="燕山大学彭真字体图片宽松"/>
            <p:cNvPicPr>
              <a:picLocks noChangeAspect="1"/>
            </p:cNvPicPr>
            <p:nvPr userDrawn="1"/>
          </p:nvPicPr>
          <p:blipFill>
            <a:blip r:embed="rId15"/>
            <a:stretch>
              <a:fillRect/>
            </a:stretch>
          </p:blipFill>
          <p:spPr>
            <a:xfrm>
              <a:off x="431" y="84"/>
              <a:ext cx="1270" cy="263"/>
            </a:xfrm>
            <a:prstGeom prst="rect">
              <a:avLst/>
            </a:prstGeom>
            <a:noFill/>
            <a:ln w="9525">
              <a:noFill/>
            </a:ln>
          </p:spPr>
        </p:pic>
      </p:grpSp>
      <p:pic>
        <p:nvPicPr>
          <p:cNvPr id="1036" name="图片 1046" descr="MCj04125640000[1]"/>
          <p:cNvPicPr>
            <a:picLocks noChangeAspect="1"/>
          </p:cNvPicPr>
          <p:nvPr userDrawn="1"/>
        </p:nvPicPr>
        <p:blipFill>
          <a:blip r:embed="rId16"/>
          <a:stretch>
            <a:fillRect/>
          </a:stretch>
        </p:blipFill>
        <p:spPr>
          <a:xfrm>
            <a:off x="0" y="5661025"/>
            <a:ext cx="1063625" cy="11969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marL="0" lvl="0" indent="0" algn="ctr" defTabSz="914400" eaLnBrk="1" fontAlgn="base" latinLnBrk="0" hangingPunct="1">
        <a:lnSpc>
          <a:spcPct val="100000"/>
        </a:lnSpc>
        <a:spcBef>
          <a:spcPct val="0"/>
        </a:spcBef>
        <a:spcAft>
          <a:spcPct val="0"/>
        </a:spcAft>
        <a:buNone/>
        <a:defRPr sz="4000" b="1" i="0" u="none" kern="1200" baseline="0">
          <a:solidFill>
            <a:srgbClr val="A50021"/>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1"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1"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1"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1"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80000"/>
        </a:lnSpc>
        <a:spcBef>
          <a:spcPct val="20000"/>
        </a:spcBef>
        <a:spcAft>
          <a:spcPct val="0"/>
        </a:spcAft>
        <a:buNone/>
        <a:defRPr sz="2800" b="0" i="0" u="none" kern="1200" baseline="0">
          <a:solidFill>
            <a:schemeClr val="tx1"/>
          </a:solidFill>
          <a:latin typeface="+mn-lt"/>
          <a:ea typeface="+mn-ea"/>
          <a:cs typeface="+mn-cs"/>
        </a:defRPr>
      </a:lvl2pPr>
      <a:lvl3pPr marL="914400" lvl="2" indent="0" algn="l" defTabSz="914400" eaLnBrk="1" fontAlgn="base" latinLnBrk="0" hangingPunct="1">
        <a:lnSpc>
          <a:spcPct val="80000"/>
        </a:lnSpc>
        <a:spcBef>
          <a:spcPct val="20000"/>
        </a:spcBef>
        <a:spcAft>
          <a:spcPct val="0"/>
        </a:spcAft>
        <a:buNone/>
        <a:defRPr sz="2800" b="0" i="0" u="none" kern="1200" baseline="0">
          <a:solidFill>
            <a:schemeClr val="tx1"/>
          </a:solidFill>
          <a:latin typeface="+mn-lt"/>
          <a:ea typeface="+mn-ea"/>
          <a:cs typeface="+mn-cs"/>
        </a:defRPr>
      </a:lvl3pPr>
      <a:lvl4pPr marL="1371600" lvl="3" indent="0" algn="l" defTabSz="914400" eaLnBrk="1" fontAlgn="base" latinLnBrk="0" hangingPunct="1">
        <a:lnSpc>
          <a:spcPct val="80000"/>
        </a:lnSpc>
        <a:spcBef>
          <a:spcPct val="20000"/>
        </a:spcBef>
        <a:spcAft>
          <a:spcPct val="0"/>
        </a:spcAft>
        <a:buNone/>
        <a:defRPr sz="2800" b="0" i="0" u="none" kern="1200" baseline="0">
          <a:solidFill>
            <a:schemeClr val="tx1"/>
          </a:solidFill>
          <a:latin typeface="+mn-lt"/>
          <a:ea typeface="+mn-ea"/>
          <a:cs typeface="+mn-cs"/>
        </a:defRPr>
      </a:lvl4pPr>
      <a:lvl5pPr marL="1828800" lvl="4" indent="0" algn="l" defTabSz="914400" eaLnBrk="1" fontAlgn="base" latinLnBrk="0" hangingPunct="1">
        <a:lnSpc>
          <a:spcPct val="80000"/>
        </a:lnSpc>
        <a:spcBef>
          <a:spcPct val="20000"/>
        </a:spcBef>
        <a:spcAft>
          <a:spcPct val="0"/>
        </a:spcAft>
        <a:buNone/>
        <a:defRPr sz="2800" b="0" i="0" u="none" kern="1200" baseline="0">
          <a:solidFill>
            <a:schemeClr val="tx1"/>
          </a:solidFill>
          <a:latin typeface="+mn-lt"/>
          <a:ea typeface="+mn-ea"/>
          <a:cs typeface="+mn-cs"/>
        </a:defRPr>
      </a:lvl5pPr>
      <a:lvl6pPr marL="2286000" lvl="5" indent="0" algn="l" defTabSz="914400" eaLnBrk="1" fontAlgn="base" latinLnBrk="0" hangingPunct="1">
        <a:lnSpc>
          <a:spcPct val="80000"/>
        </a:lnSpc>
        <a:spcBef>
          <a:spcPct val="20000"/>
        </a:spcBef>
        <a:spcAft>
          <a:spcPct val="0"/>
        </a:spcAft>
        <a:buNone/>
        <a:defRPr sz="2800" b="0" i="0" u="none" kern="1200" baseline="0">
          <a:solidFill>
            <a:schemeClr val="tx1"/>
          </a:solidFill>
          <a:latin typeface="+mn-lt"/>
          <a:ea typeface="+mn-ea"/>
          <a:cs typeface="+mn-cs"/>
        </a:defRPr>
      </a:lvl6pPr>
      <a:lvl7pPr marL="2743200" lvl="6" indent="0" algn="l" defTabSz="914400" eaLnBrk="1" fontAlgn="base" latinLnBrk="0" hangingPunct="1">
        <a:lnSpc>
          <a:spcPct val="80000"/>
        </a:lnSpc>
        <a:spcBef>
          <a:spcPct val="20000"/>
        </a:spcBef>
        <a:spcAft>
          <a:spcPct val="0"/>
        </a:spcAft>
        <a:buNone/>
        <a:defRPr sz="2800" b="0" i="0" u="none" kern="1200" baseline="0">
          <a:solidFill>
            <a:schemeClr val="tx1"/>
          </a:solidFill>
          <a:latin typeface="+mn-lt"/>
          <a:ea typeface="+mn-ea"/>
          <a:cs typeface="+mn-cs"/>
        </a:defRPr>
      </a:lvl7pPr>
      <a:lvl8pPr marL="3200400" lvl="7" indent="0" algn="l" defTabSz="914400" eaLnBrk="1" fontAlgn="base" latinLnBrk="0" hangingPunct="1">
        <a:lnSpc>
          <a:spcPct val="80000"/>
        </a:lnSpc>
        <a:spcBef>
          <a:spcPct val="20000"/>
        </a:spcBef>
        <a:spcAft>
          <a:spcPct val="0"/>
        </a:spcAft>
        <a:buNone/>
        <a:defRPr sz="2800" b="0" i="0" u="none" kern="1200" baseline="0">
          <a:solidFill>
            <a:schemeClr val="tx1"/>
          </a:solidFill>
          <a:latin typeface="+mn-lt"/>
          <a:ea typeface="+mn-ea"/>
          <a:cs typeface="+mn-cs"/>
        </a:defRPr>
      </a:lvl8pPr>
      <a:lvl9pPr marL="3657600" lvl="8" indent="0" algn="l" defTabSz="914400" eaLnBrk="1" fontAlgn="base" latinLnBrk="0" hangingPunct="1">
        <a:lnSpc>
          <a:spcPct val="80000"/>
        </a:lnSpc>
        <a:spcBef>
          <a:spcPct val="20000"/>
        </a:spcBef>
        <a:spcAft>
          <a:spcPct val="0"/>
        </a:spcAft>
        <a:buNone/>
        <a:defRPr sz="2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oleObject" Target="../embeddings/oleObject3.bin"/></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slide" Target="slide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slide" Target="slide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3.xml"/><Relationship Id="rId2" Type="http://schemas.openxmlformats.org/officeDocument/2006/relationships/image" Target="../media/image11.emf"/><Relationship Id="rId1" Type="http://schemas.openxmlformats.org/officeDocument/2006/relationships/oleObject" Target="../embeddings/oleObject4.bin"/></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slide" Target="slide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23.emf"/><Relationship Id="rId1" Type="http://schemas.openxmlformats.org/officeDocument/2006/relationships/oleObject" Target="../embeddings/oleObject6.bin"/></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slide" Target="slide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oleObject" Target="../embeddings/oleObject7.bin"/></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5.emf"/><Relationship Id="rId1"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slide" Target="slide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slide" Target="slide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slide" Target="slide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jpeg"/><Relationship Id="rId1" Type="http://schemas.openxmlformats.org/officeDocument/2006/relationships/image" Target="../media/image26.jpeg"/></Relationships>
</file>

<file path=ppt/slides/_rels/slide1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slide" Target="slide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0.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slide" Target="slide2.xml"/></Relationships>
</file>

<file path=ppt/slides/_rels/slide1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slide" Target="slide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1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slide" Target="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4.wmf"/><Relationship Id="rId5" Type="http://schemas.openxmlformats.org/officeDocument/2006/relationships/slide" Target="slide166.xml"/><Relationship Id="rId4" Type="http://schemas.openxmlformats.org/officeDocument/2006/relationships/slide" Target="slide161.xml"/><Relationship Id="rId3" Type="http://schemas.openxmlformats.org/officeDocument/2006/relationships/slide" Target="slide159.xml"/><Relationship Id="rId2" Type="http://schemas.openxmlformats.org/officeDocument/2006/relationships/slide" Target="slide158.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9.emf"/><Relationship Id="rId1"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image" Target="../media/image5.wmf"/><Relationship Id="rId8" Type="http://schemas.openxmlformats.org/officeDocument/2006/relationships/slide" Target="slide2.xml"/><Relationship Id="rId7" Type="http://schemas.openxmlformats.org/officeDocument/2006/relationships/slide" Target="slide123.xml"/><Relationship Id="rId6" Type="http://schemas.openxmlformats.org/officeDocument/2006/relationships/slide" Target="slide43.xml"/><Relationship Id="rId5" Type="http://schemas.openxmlformats.org/officeDocument/2006/relationships/slide" Target="slide38.xml"/><Relationship Id="rId4" Type="http://schemas.openxmlformats.org/officeDocument/2006/relationships/slide" Target="slide1.xml"/><Relationship Id="rId3" Type="http://schemas.openxmlformats.org/officeDocument/2006/relationships/slide" Target="slide15.xml"/><Relationship Id="rId2" Type="http://schemas.openxmlformats.org/officeDocument/2006/relationships/slide" Target="slide5.xml"/><Relationship Id="rId12" Type="http://schemas.openxmlformats.org/officeDocument/2006/relationships/slideLayout" Target="../slideLayouts/slideLayout2.xml"/><Relationship Id="rId11" Type="http://schemas.openxmlformats.org/officeDocument/2006/relationships/slide" Target="slide102.xml"/><Relationship Id="rId10" Type="http://schemas.openxmlformats.org/officeDocument/2006/relationships/slide" Target="slide148.xml"/><Relationship Id="rId1" Type="http://schemas.openxmlformats.org/officeDocument/2006/relationships/slide" Target="slide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slide" Target="slide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slide" Target="slide3.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slide" Target="slide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png"/><Relationship Id="rId7" Type="http://schemas.openxmlformats.org/officeDocument/2006/relationships/slide" Target="slide3.xml"/><Relationship Id="rId6" Type="http://schemas.openxmlformats.org/officeDocument/2006/relationships/slide" Target="slide14.xml"/><Relationship Id="rId5" Type="http://schemas.openxmlformats.org/officeDocument/2006/relationships/slide" Target="slide12.xml"/><Relationship Id="rId4" Type="http://schemas.openxmlformats.org/officeDocument/2006/relationships/slide" Target="slide9.xml"/><Relationship Id="rId3" Type="http://schemas.openxmlformats.org/officeDocument/2006/relationships/slide" Target="slide8.xml"/><Relationship Id="rId2" Type="http://schemas.openxmlformats.org/officeDocument/2006/relationships/slide" Target="slide7.xml"/><Relationship Id="rId1" Type="http://schemas.openxmlformats.org/officeDocument/2006/relationships/slide" Target="slide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8.wmf"/><Relationship Id="rId3" Type="http://schemas.openxmlformats.org/officeDocument/2006/relationships/slide" Target="slide5.xml"/><Relationship Id="rId2" Type="http://schemas.openxmlformats.org/officeDocument/2006/relationships/image" Target="../media/image7.emf"/><Relationship Id="rId1"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8.wmf"/><Relationship Id="rId3" Type="http://schemas.openxmlformats.org/officeDocument/2006/relationships/slide" Target="slide5.xml"/><Relationship Id="rId2" Type="http://schemas.openxmlformats.org/officeDocument/2006/relationships/image" Target="../media/image9.emf"/><Relationship Id="rId1"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slide" Target="slide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2049"/>
          <p:cNvSpPr>
            <a:spLocks noGrp="1"/>
          </p:cNvSpPr>
          <p:nvPr>
            <p:ph type="ctrTitle"/>
          </p:nvPr>
        </p:nvSpPr>
        <p:spPr>
          <a:xfrm>
            <a:off x="685800" y="2130425"/>
            <a:ext cx="7772400" cy="1470025"/>
          </a:xfrm>
        </p:spPr>
        <p:txBody>
          <a:bodyPr anchor="ctr"/>
          <a:p>
            <a:pPr defTabSz="914400"/>
            <a:r>
              <a:rPr lang="zh-CN" altLang="en-US" sz="4000" kern="1200" baseline="0" dirty="0">
                <a:latin typeface="+mj-lt"/>
                <a:ea typeface="+mj-ea"/>
                <a:cs typeface="+mj-cs"/>
              </a:rPr>
              <a:t>计算机网络原理</a:t>
            </a:r>
            <a:r>
              <a:rPr lang="en-US" altLang="zh-CN" sz="4000" kern="1200" baseline="0" dirty="0">
                <a:latin typeface="+mj-lt"/>
                <a:ea typeface="+mj-ea"/>
                <a:cs typeface="+mj-cs"/>
              </a:rPr>
              <a:t>A</a:t>
            </a:r>
            <a:endParaRPr lang="zh-CN" altLang="en-US" sz="4000" kern="1200" baseline="0" dirty="0">
              <a:latin typeface="+mj-lt"/>
              <a:ea typeface="+mj-ea"/>
              <a:cs typeface="+mj-cs"/>
            </a:endParaRPr>
          </a:p>
        </p:txBody>
      </p:sp>
      <p:sp>
        <p:nvSpPr>
          <p:cNvPr id="13314" name="副标题 2050"/>
          <p:cNvSpPr>
            <a:spLocks noGrp="1"/>
          </p:cNvSpPr>
          <p:nvPr>
            <p:ph type="subTitle" idx="1"/>
          </p:nvPr>
        </p:nvSpPr>
        <p:spPr>
          <a:xfrm>
            <a:off x="1371600" y="3886200"/>
            <a:ext cx="6400800" cy="1752600"/>
          </a:xfrm>
        </p:spPr>
        <p:txBody>
          <a:bodyPr anchor="t"/>
          <a:p>
            <a:pPr defTabSz="914400"/>
            <a:r>
              <a:rPr lang="en-US" altLang="zh-CN" sz="3200" kern="1200" baseline="0" dirty="0">
                <a:latin typeface="+mn-lt"/>
                <a:ea typeface="+mn-ea"/>
                <a:cs typeface="+mn-cs"/>
              </a:rPr>
              <a:t>11 Socket</a:t>
            </a:r>
            <a:r>
              <a:rPr lang="zh-CN" altLang="en-US" sz="3200" kern="1200" baseline="0" dirty="0">
                <a:latin typeface="+mn-lt"/>
                <a:ea typeface="+mn-ea"/>
                <a:cs typeface="+mn-cs"/>
              </a:rPr>
              <a:t>编程</a:t>
            </a:r>
            <a:endParaRPr lang="zh-CN" altLang="en-US" sz="3200" kern="1200" baseline="0" dirty="0">
              <a:latin typeface="+mn-lt"/>
              <a:ea typeface="+mn-ea"/>
              <a:cs typeface="+mn-cs"/>
            </a:endParaRPr>
          </a:p>
        </p:txBody>
      </p:sp>
      <p:sp>
        <p:nvSpPr>
          <p:cNvPr id="13315" name="页脚占位符 1"/>
          <p:cNvSpPr/>
          <p:nvPr>
            <p:ph type="ftr" sz="quarter" idx="11"/>
          </p:nvPr>
        </p:nvSpPr>
        <p:spPr/>
        <p:txBody>
          <a:bodyPr anchor="t"/>
          <a:p>
            <a:pPr indent="0"/>
            <a:fld id="{9A0DB2DC-4C9A-4742-B13C-FB6460FD3503}" type="slidenum">
              <a:rPr lang="zh-CN" altLang="en-US" dirty="0"/>
            </a:fld>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6418" name="标题 316417"/>
          <p:cNvSpPr>
            <a:spLocks noGrp="1"/>
          </p:cNvSpPr>
          <p:nvPr>
            <p:ph type="title"/>
          </p:nvPr>
        </p:nvSpPr>
        <p:spPr/>
        <p:txBody>
          <a:bodyPr anchor="ctr"/>
          <a:p>
            <a:r>
              <a:rPr lang="zh-CN" altLang="en-US" dirty="0"/>
              <a:t>端到端通信数据包投递过程</a:t>
            </a:r>
            <a:endParaRPr lang="zh-CN" altLang="en-US" dirty="0"/>
          </a:p>
        </p:txBody>
      </p:sp>
      <p:graphicFrame>
        <p:nvGraphicFramePr>
          <p:cNvPr id="316419" name="内容占位符 316418"/>
          <p:cNvGraphicFramePr/>
          <p:nvPr>
            <p:ph idx="1"/>
          </p:nvPr>
        </p:nvGraphicFramePr>
        <p:xfrm>
          <a:off x="179388" y="1844675"/>
          <a:ext cx="8713787" cy="3763963"/>
        </p:xfrm>
        <a:graphic>
          <a:graphicData uri="http://schemas.openxmlformats.org/presentationml/2006/ole">
            <mc:AlternateContent xmlns:mc="http://schemas.openxmlformats.org/markup-compatibility/2006">
              <mc:Choice xmlns:v="urn:schemas-microsoft-com:vml" Requires="v">
                <p:oleObj spid="_x0000_s3076" name="" r:id="rId1" imgW="6750685" imgH="2922270" progId="Visio.Drawing.11">
                  <p:embed/>
                </p:oleObj>
              </mc:Choice>
              <mc:Fallback>
                <p:oleObj name="" r:id="rId1" imgW="6750685" imgH="2922270" progId="Visio.Drawing.11">
                  <p:embed/>
                  <p:pic>
                    <p:nvPicPr>
                      <p:cNvPr id="0" name="图片 3075"/>
                      <p:cNvPicPr/>
                      <p:nvPr/>
                    </p:nvPicPr>
                    <p:blipFill>
                      <a:blip r:embed="rId2"/>
                      <a:stretch>
                        <a:fillRect/>
                      </a:stretch>
                    </p:blipFill>
                    <p:spPr>
                      <a:xfrm>
                        <a:off x="179388" y="1844675"/>
                        <a:ext cx="8713787" cy="3763963"/>
                      </a:xfrm>
                      <a:prstGeom prst="rect">
                        <a:avLst/>
                      </a:prstGeom>
                      <a:noFill/>
                      <a:ln w="38100">
                        <a:miter/>
                      </a:ln>
                    </p:spPr>
                  </p:pic>
                </p:oleObj>
              </mc:Fallback>
            </mc:AlternateContent>
          </a:graphicData>
        </a:graphic>
      </p:graphicFrame>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4850" name="标题 334849"/>
          <p:cNvSpPr>
            <a:spLocks noGrp="1"/>
          </p:cNvSpPr>
          <p:nvPr>
            <p:ph type="title"/>
          </p:nvPr>
        </p:nvSpPr>
        <p:spPr/>
        <p:txBody>
          <a:bodyPr anchor="ctr"/>
          <a:p>
            <a:r>
              <a:rPr lang="zh-CN" altLang="en-US" dirty="0">
                <a:sym typeface="+mn-ea"/>
              </a:rPr>
              <a:t>例：获取本地主机</a:t>
            </a:r>
            <a:r>
              <a:rPr lang="en-US" altLang="zh-CN" dirty="0">
                <a:sym typeface="+mn-ea"/>
              </a:rPr>
              <a:t>IP</a:t>
            </a:r>
            <a:endParaRPr lang="zh-CN" altLang="en-US" dirty="0">
              <a:sym typeface="+mn-ea"/>
            </a:endParaRPr>
          </a:p>
        </p:txBody>
      </p:sp>
      <p:sp>
        <p:nvSpPr>
          <p:cNvPr id="334851" name="文本占位符 334850"/>
          <p:cNvSpPr>
            <a:spLocks noGrp="1"/>
          </p:cNvSpPr>
          <p:nvPr>
            <p:ph type="body" idx="1"/>
          </p:nvPr>
        </p:nvSpPr>
        <p:spPr>
          <a:xfrm>
            <a:off x="457200" y="1400810"/>
            <a:ext cx="8229600" cy="5176520"/>
          </a:xfrm>
        </p:spPr>
        <p:txBody>
          <a:bodyPr/>
          <a:p>
            <a:pPr marL="0" indent="0">
              <a:buNone/>
            </a:pPr>
            <a:r>
              <a:rPr lang="en-US" altLang="zh-CN" sz="2000" dirty="0"/>
              <a:t>int CIPAddressDlg::GetIPAddress(const CString &amp; sHostName,</a:t>
            </a:r>
            <a:r>
              <a:rPr lang="en-US" altLang="zh-CN" sz="2000" dirty="0">
                <a:sym typeface="+mn-ea"/>
              </a:rPr>
              <a:t>CString &amp; </a:t>
            </a:r>
            <a:r>
              <a:rPr lang="en-US" altLang="zh-CN" sz="2000" dirty="0"/>
              <a:t> s</a:t>
            </a:r>
            <a:r>
              <a:rPr lang="en-US" altLang="zh-CN" sz="2000" dirty="0">
                <a:sym typeface="+mn-ea"/>
              </a:rPr>
              <a:t>IPAddress</a:t>
            </a:r>
            <a:r>
              <a:rPr lang="en-US" altLang="zh-CN" sz="2000" dirty="0"/>
              <a:t>)</a:t>
            </a:r>
            <a:endParaRPr lang="en-US" altLang="zh-CN" sz="2000" dirty="0"/>
          </a:p>
          <a:p>
            <a:pPr marL="0" indent="0">
              <a:buNone/>
            </a:pPr>
            <a:r>
              <a:rPr lang="en-US" altLang="zh-CN" sz="2000" dirty="0"/>
              <a:t>{</a:t>
            </a:r>
            <a:endParaRPr lang="en-US" altLang="zh-CN" sz="2000" dirty="0"/>
          </a:p>
          <a:p>
            <a:pPr marL="0" indent="0">
              <a:buNone/>
            </a:pPr>
            <a:r>
              <a:rPr lang="en-US" altLang="zh-CN" sz="2000" dirty="0"/>
              <a:t>	struct hostent FAR * 	lpHostEnt=gethostbyname(</a:t>
            </a:r>
            <a:r>
              <a:rPr lang="en-US" altLang="zh-CN" sz="2000" dirty="0">
                <a:sym typeface="+mn-ea"/>
              </a:rPr>
              <a:t>sHostName</a:t>
            </a:r>
            <a:r>
              <a:rPr lang="en-US" altLang="zh-CN" sz="2000" dirty="0"/>
              <a:t>);</a:t>
            </a:r>
            <a:endParaRPr lang="en-US" altLang="zh-CN" sz="2000" dirty="0"/>
          </a:p>
          <a:p>
            <a:pPr marL="0" indent="0">
              <a:buNone/>
            </a:pPr>
            <a:r>
              <a:rPr lang="en-US" altLang="zh-CN" sz="2000" dirty="0">
                <a:sym typeface="+mn-ea"/>
              </a:rPr>
              <a:t>	if(lpHostEnt==NULL)</a:t>
            </a:r>
            <a:endParaRPr lang="en-US" altLang="zh-CN" sz="2000" dirty="0">
              <a:sym typeface="+mn-ea"/>
            </a:endParaRPr>
          </a:p>
          <a:p>
            <a:pPr marL="0" indent="0">
              <a:buNone/>
            </a:pPr>
            <a:r>
              <a:rPr lang="en-US" altLang="zh-CN" sz="2000" dirty="0">
                <a:sym typeface="+mn-ea"/>
              </a:rPr>
              <a:t>		{</a:t>
            </a:r>
            <a:endParaRPr lang="en-US" altLang="zh-CN" sz="2000" dirty="0">
              <a:sym typeface="+mn-ea"/>
            </a:endParaRPr>
          </a:p>
          <a:p>
            <a:pPr marL="0" indent="0">
              <a:buNone/>
            </a:pPr>
            <a:r>
              <a:rPr lang="en-US" altLang="zh-CN" sz="2000" dirty="0">
                <a:sym typeface="+mn-ea"/>
              </a:rPr>
              <a:t>		//</a:t>
            </a:r>
            <a:r>
              <a:rPr lang="zh-CN" altLang="en-US" sz="2000" dirty="0">
                <a:sym typeface="+mn-ea"/>
              </a:rPr>
              <a:t>错误产生</a:t>
            </a:r>
            <a:endParaRPr lang="zh-CN" altLang="en-US" sz="2000" dirty="0">
              <a:sym typeface="+mn-ea"/>
            </a:endParaRPr>
          </a:p>
          <a:p>
            <a:pPr marL="0" indent="0">
              <a:buNone/>
            </a:pPr>
            <a:r>
              <a:rPr lang="en-US" altLang="zh-CN" sz="2000" dirty="0">
                <a:sym typeface="+mn-ea"/>
              </a:rPr>
              <a:t>		sIPAddress=_T(“”);</a:t>
            </a:r>
            <a:endParaRPr lang="en-US" altLang="zh-CN" sz="2000" dirty="0">
              <a:sym typeface="+mn-ea"/>
            </a:endParaRPr>
          </a:p>
          <a:p>
            <a:pPr marL="0" indent="0">
              <a:buNone/>
            </a:pPr>
            <a:r>
              <a:rPr lang="en-US" altLang="zh-CN" sz="2000" dirty="0">
                <a:sym typeface="+mn-ea"/>
              </a:rPr>
              <a:t>		return WSAGetLastError();</a:t>
            </a:r>
            <a:endParaRPr lang="en-US" altLang="zh-CN" sz="2000" dirty="0">
              <a:sym typeface="+mn-ea"/>
            </a:endParaRPr>
          </a:p>
          <a:p>
            <a:pPr marL="0" indent="0">
              <a:buNone/>
            </a:pPr>
            <a:r>
              <a:rPr lang="en-US" altLang="zh-CN" sz="2000" dirty="0">
                <a:sym typeface="+mn-ea"/>
              </a:rPr>
              <a:t>		}</a:t>
            </a:r>
            <a:endParaRPr lang="en-US" altLang="zh-CN" sz="2000" dirty="0">
              <a:sym typeface="+mn-ea"/>
            </a:endParaRPr>
          </a:p>
          <a:p>
            <a:pPr marL="0" indent="0">
              <a:buNone/>
            </a:pPr>
            <a:r>
              <a:rPr lang="en-US" altLang="zh-CN" sz="2000" dirty="0">
                <a:sym typeface="+mn-ea"/>
              </a:rPr>
              <a:t>	</a:t>
            </a:r>
            <a:endParaRPr lang="en-US" altLang="zh-CN" sz="2000" dirty="0">
              <a:sym typeface="+mn-ea"/>
            </a:endParaRPr>
          </a:p>
          <a:p>
            <a:pPr marL="0" indent="0">
              <a:buNone/>
            </a:pPr>
            <a:endParaRPr lang="en-US" altLang="zh-CN" sz="2000" dirty="0"/>
          </a:p>
          <a:p>
            <a:pPr marL="457200" lvl="1" indent="0">
              <a:buNone/>
            </a:pPr>
            <a:endParaRPr lang="zh-CN" altLang="en-US" sz="2000"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4850" name="标题 334849"/>
          <p:cNvSpPr>
            <a:spLocks noGrp="1"/>
          </p:cNvSpPr>
          <p:nvPr>
            <p:ph type="title"/>
          </p:nvPr>
        </p:nvSpPr>
        <p:spPr/>
        <p:txBody>
          <a:bodyPr anchor="ctr"/>
          <a:p>
            <a:r>
              <a:rPr lang="zh-CN" altLang="en-US" dirty="0">
                <a:sym typeface="+mn-ea"/>
              </a:rPr>
              <a:t>例：获取本地主机</a:t>
            </a:r>
            <a:r>
              <a:rPr lang="en-US" altLang="zh-CN" dirty="0">
                <a:sym typeface="+mn-ea"/>
              </a:rPr>
              <a:t>IP(</a:t>
            </a:r>
            <a:r>
              <a:rPr lang="zh-CN" altLang="en-US" dirty="0">
                <a:sym typeface="+mn-ea"/>
              </a:rPr>
              <a:t>续</a:t>
            </a:r>
            <a:r>
              <a:rPr lang="en-US" altLang="zh-CN" dirty="0">
                <a:sym typeface="+mn-ea"/>
              </a:rPr>
              <a:t>)</a:t>
            </a:r>
            <a:endParaRPr lang="zh-CN" altLang="en-US" dirty="0">
              <a:sym typeface="+mn-ea"/>
            </a:endParaRPr>
          </a:p>
        </p:txBody>
      </p:sp>
      <p:sp>
        <p:nvSpPr>
          <p:cNvPr id="334851" name="文本占位符 334850"/>
          <p:cNvSpPr>
            <a:spLocks noGrp="1"/>
          </p:cNvSpPr>
          <p:nvPr>
            <p:ph type="body" idx="1"/>
          </p:nvPr>
        </p:nvSpPr>
        <p:spPr>
          <a:xfrm>
            <a:off x="1171575" y="1243330"/>
            <a:ext cx="7578725" cy="5176520"/>
          </a:xfrm>
        </p:spPr>
        <p:txBody>
          <a:bodyPr/>
          <a:p>
            <a:pPr marL="0" indent="0">
              <a:buNone/>
            </a:pPr>
            <a:r>
              <a:rPr lang="en-US" altLang="zh-CN" sz="2000" dirty="0">
                <a:sym typeface="+mn-ea"/>
              </a:rPr>
              <a:t>	//</a:t>
            </a:r>
            <a:r>
              <a:rPr lang="zh-CN" altLang="en-US" sz="2000" dirty="0">
                <a:sym typeface="+mn-ea"/>
              </a:rPr>
              <a:t>获得</a:t>
            </a:r>
            <a:r>
              <a:rPr lang="en-US" altLang="zh-CN" sz="2000" dirty="0">
                <a:sym typeface="+mn-ea"/>
              </a:rPr>
              <a:t>IP</a:t>
            </a:r>
            <a:r>
              <a:rPr lang="zh-CN" altLang="en-US" sz="2000" dirty="0">
                <a:sym typeface="+mn-ea"/>
              </a:rPr>
              <a:t>地址</a:t>
            </a:r>
            <a:endParaRPr lang="en-US" altLang="zh-CN" sz="2000" dirty="0">
              <a:sym typeface="+mn-ea"/>
            </a:endParaRPr>
          </a:p>
          <a:p>
            <a:pPr marL="0" indent="0">
              <a:buNone/>
            </a:pPr>
            <a:r>
              <a:rPr lang="en-US" altLang="zh-CN" sz="2000" dirty="0">
                <a:sym typeface="+mn-ea"/>
              </a:rPr>
              <a:t>	LPSTR lpAddr=lpHostEnt-&gt;h_addr_list[0];</a:t>
            </a:r>
            <a:endParaRPr lang="en-US" altLang="zh-CN" sz="2000" dirty="0">
              <a:sym typeface="+mn-ea"/>
            </a:endParaRPr>
          </a:p>
          <a:p>
            <a:pPr marL="0" indent="0">
              <a:buNone/>
            </a:pPr>
            <a:r>
              <a:rPr lang="en-US" altLang="zh-CN" sz="2000" dirty="0">
                <a:sym typeface="+mn-ea"/>
              </a:rPr>
              <a:t>	if(lpAddr)</a:t>
            </a:r>
            <a:endParaRPr lang="en-US" altLang="zh-CN" sz="2000" dirty="0">
              <a:sym typeface="+mn-ea"/>
            </a:endParaRPr>
          </a:p>
          <a:p>
            <a:pPr marL="0" indent="0">
              <a:buNone/>
            </a:pPr>
            <a:r>
              <a:rPr lang="en-US" altLang="zh-CN" sz="2000" dirty="0">
                <a:sym typeface="+mn-ea"/>
              </a:rPr>
              <a:t>		{</a:t>
            </a:r>
            <a:endParaRPr lang="en-US" altLang="zh-CN" sz="2000" dirty="0">
              <a:sym typeface="+mn-ea"/>
            </a:endParaRPr>
          </a:p>
          <a:p>
            <a:pPr marL="0" indent="0">
              <a:buNone/>
            </a:pPr>
            <a:r>
              <a:rPr lang="en-US" altLang="zh-CN" sz="2000" dirty="0">
                <a:sym typeface="+mn-ea"/>
              </a:rPr>
              <a:t>		struct in_addr inAddr;</a:t>
            </a:r>
            <a:endParaRPr lang="en-US" altLang="zh-CN" sz="2000" dirty="0">
              <a:sym typeface="+mn-ea"/>
            </a:endParaRPr>
          </a:p>
          <a:p>
            <a:pPr marL="0" indent="0">
              <a:buNone/>
            </a:pPr>
            <a:r>
              <a:rPr lang="en-US" altLang="zh-CN" sz="2000" dirty="0">
                <a:sym typeface="+mn-ea"/>
              </a:rPr>
              <a:t>		memmove(&amp;inAddr, lpAddr,4);</a:t>
            </a:r>
            <a:endParaRPr lang="en-US" altLang="zh-CN" sz="2000" dirty="0">
              <a:sym typeface="+mn-ea"/>
            </a:endParaRPr>
          </a:p>
          <a:p>
            <a:pPr marL="0" indent="0">
              <a:buNone/>
            </a:pPr>
            <a:r>
              <a:rPr lang="en-US" altLang="zh-CN" sz="2000" dirty="0">
                <a:sym typeface="+mn-ea"/>
              </a:rPr>
              <a:t>		//</a:t>
            </a:r>
            <a:r>
              <a:rPr lang="zh-CN" altLang="en-US" sz="2000" dirty="0">
                <a:sym typeface="+mn-ea"/>
              </a:rPr>
              <a:t>转换成标准的</a:t>
            </a:r>
            <a:r>
              <a:rPr lang="en-US" altLang="zh-CN" sz="2000" dirty="0">
                <a:sym typeface="+mn-ea"/>
              </a:rPr>
              <a:t>IP</a:t>
            </a:r>
            <a:r>
              <a:rPr lang="zh-CN" altLang="en-US" sz="2000" dirty="0">
                <a:sym typeface="+mn-ea"/>
              </a:rPr>
              <a:t>地址形式</a:t>
            </a:r>
            <a:r>
              <a:rPr lang="en-US" altLang="zh-CN" sz="2000" dirty="0">
                <a:sym typeface="+mn-ea"/>
              </a:rPr>
              <a:t>	</a:t>
            </a:r>
            <a:endParaRPr lang="en-US" altLang="zh-CN" sz="2000" dirty="0">
              <a:sym typeface="+mn-ea"/>
            </a:endParaRPr>
          </a:p>
          <a:p>
            <a:pPr marL="0" indent="0">
              <a:buNone/>
            </a:pPr>
            <a:r>
              <a:rPr lang="en-US" altLang="zh-CN" sz="2000" dirty="0">
                <a:sym typeface="+mn-ea"/>
              </a:rPr>
              <a:t>		sIPAddress=inet_ntoa(inAddr);</a:t>
            </a:r>
            <a:endParaRPr lang="en-US" altLang="zh-CN" sz="2000" dirty="0">
              <a:sym typeface="+mn-ea"/>
            </a:endParaRPr>
          </a:p>
          <a:p>
            <a:pPr marL="0" indent="0">
              <a:buNone/>
            </a:pPr>
            <a:r>
              <a:rPr lang="en-US" altLang="zh-CN" sz="2000" dirty="0">
                <a:sym typeface="+mn-ea"/>
              </a:rPr>
              <a:t>		if(sIPAddress.IsEmpty())</a:t>
            </a:r>
            <a:endParaRPr lang="en-US" altLang="zh-CN" sz="2000" dirty="0">
              <a:sym typeface="+mn-ea"/>
            </a:endParaRPr>
          </a:p>
          <a:p>
            <a:pPr marL="0" indent="0">
              <a:buNone/>
            </a:pPr>
            <a:r>
              <a:rPr lang="en-US" altLang="zh-CN" sz="2000" dirty="0">
                <a:sym typeface="+mn-ea"/>
              </a:rPr>
              <a:t>		sIPAddress=_T(“Not available”);</a:t>
            </a:r>
            <a:endParaRPr lang="en-US" altLang="zh-CN" sz="2000" dirty="0">
              <a:sym typeface="+mn-ea"/>
            </a:endParaRPr>
          </a:p>
          <a:p>
            <a:pPr marL="0" indent="0">
              <a:buNone/>
            </a:pPr>
            <a:r>
              <a:rPr lang="en-US" altLang="zh-CN" sz="2000" dirty="0">
                <a:sym typeface="+mn-ea"/>
              </a:rPr>
              <a:t>		}</a:t>
            </a:r>
            <a:endParaRPr lang="en-US" altLang="zh-CN" sz="2000" dirty="0">
              <a:sym typeface="+mn-ea"/>
            </a:endParaRPr>
          </a:p>
          <a:p>
            <a:pPr marL="0" indent="0">
              <a:buNone/>
            </a:pPr>
            <a:r>
              <a:rPr lang="en-US" altLang="zh-CN" sz="2000" dirty="0">
                <a:sym typeface="+mn-ea"/>
              </a:rPr>
              <a:t>	retrun 0;</a:t>
            </a:r>
            <a:endParaRPr lang="en-US" altLang="zh-CN" sz="2000" dirty="0">
              <a:sym typeface="+mn-ea"/>
            </a:endParaRPr>
          </a:p>
          <a:p>
            <a:pPr marL="0" indent="0">
              <a:buNone/>
            </a:pPr>
            <a:r>
              <a:rPr lang="en-US" altLang="zh-CN" sz="2000" dirty="0"/>
              <a:t>}</a:t>
            </a:r>
            <a:endParaRPr lang="en-US" altLang="zh-CN" sz="2000" dirty="0"/>
          </a:p>
          <a:p>
            <a:pPr marL="457200" lvl="1" indent="0">
              <a:buNone/>
            </a:pPr>
            <a:endParaRPr lang="zh-CN" altLang="en-US" sz="2000"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6291" name="文本占位符 396290"/>
          <p:cNvSpPr>
            <a:spLocks noGrp="1"/>
          </p:cNvSpPr>
          <p:nvPr>
            <p:ph type="body" idx="1"/>
          </p:nvPr>
        </p:nvSpPr>
        <p:spPr/>
        <p:txBody>
          <a:bodyPr/>
          <a:p>
            <a:pPr algn="l">
              <a:buNone/>
            </a:pPr>
            <a:r>
              <a:rPr lang="en-US" altLang="zh-CN" b="0" dirty="0">
                <a:ea typeface="华文行楷" panose="02010800040101010101" pitchFamily="2" charset="-122"/>
              </a:rPr>
              <a:t>11.5.1 </a:t>
            </a:r>
            <a:r>
              <a:rPr lang="zh-CN" altLang="zh-CN" b="0" dirty="0">
                <a:ea typeface="华文行楷" panose="02010800040101010101" pitchFamily="2" charset="-122"/>
              </a:rPr>
              <a:t>原始套接字</a:t>
            </a:r>
            <a:endParaRPr lang="zh-CN" altLang="zh-CN" b="0" dirty="0">
              <a:ea typeface="华文行楷" panose="02010800040101010101" pitchFamily="2" charset="-122"/>
            </a:endParaRPr>
          </a:p>
          <a:p>
            <a:pPr algn="l">
              <a:buNone/>
            </a:pPr>
            <a:r>
              <a:rPr lang="en-US" altLang="zh-CN" b="0" dirty="0">
                <a:ea typeface="华文行楷" panose="02010800040101010101" pitchFamily="2" charset="-122"/>
              </a:rPr>
              <a:t>11.5.2 Select</a:t>
            </a:r>
            <a:r>
              <a:rPr lang="zh-CN" altLang="en-US" b="0" dirty="0">
                <a:ea typeface="华文行楷" panose="02010800040101010101" pitchFamily="2" charset="-122"/>
              </a:rPr>
              <a:t>模型</a:t>
            </a:r>
            <a:endParaRPr lang="zh-CN" altLang="en-US" b="0" dirty="0">
              <a:ea typeface="华文行楷" panose="02010800040101010101" pitchFamily="2" charset="-122"/>
            </a:endParaRPr>
          </a:p>
          <a:p>
            <a:pPr algn="l">
              <a:buNone/>
            </a:pPr>
            <a:r>
              <a:rPr lang="en-US" altLang="zh-CN" b="0" dirty="0">
                <a:ea typeface="华文行楷" panose="02010800040101010101" pitchFamily="2" charset="-122"/>
              </a:rPr>
              <a:t>11.5.3 </a:t>
            </a:r>
            <a:r>
              <a:rPr lang="zh-CN" altLang="en-US" b="0" dirty="0">
                <a:ea typeface="华文行楷" panose="02010800040101010101" pitchFamily="2" charset="-122"/>
              </a:rPr>
              <a:t>代码实现</a:t>
            </a:r>
            <a:endParaRPr lang="zh-CN" altLang="en-US" b="0" dirty="0">
              <a:ea typeface="华文行楷" panose="02010800040101010101" pitchFamily="2" charset="-122"/>
            </a:endParaRPr>
          </a:p>
          <a:p>
            <a:pPr algn="l">
              <a:buNone/>
            </a:pPr>
            <a:endParaRPr lang="zh-CN" altLang="en-US" dirty="0"/>
          </a:p>
          <a:p>
            <a:pPr algn="l">
              <a:buNone/>
            </a:pP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
        <p:nvSpPr>
          <p:cNvPr id="3" name="标题 2"/>
          <p:cNvSpPr/>
          <p:nvPr>
            <p:ph type="title"/>
          </p:nvPr>
        </p:nvSpPr>
        <p:spPr/>
        <p:txBody>
          <a:bodyPr/>
          <a:p>
            <a:r>
              <a:rPr lang="en-US" altLang="zh-CN" sz="3200"/>
              <a:t>11.5  收发ICMP封包实现ping</a:t>
            </a:r>
            <a:r>
              <a:rPr lang="zh-CN" altLang="en-US" sz="3200"/>
              <a:t>实例</a:t>
            </a:r>
            <a:endParaRPr lang="zh-CN" altLang="en-US" sz="3200"/>
          </a:p>
        </p:txBody>
      </p:sp>
      <p:pic>
        <p:nvPicPr>
          <p:cNvPr id="20483" name="图片 647171" descr="MCj04326750000[1]">
            <a:hlinkClick r:id="rId1" action="ppaction://hlinksldjump"/>
          </p:cNvPr>
          <p:cNvPicPr>
            <a:picLocks noChangeAspect="1"/>
          </p:cNvPicPr>
          <p:nvPr/>
        </p:nvPicPr>
        <p:blipFill>
          <a:blip r:embed="rId2"/>
          <a:stretch>
            <a:fillRect/>
          </a:stretch>
        </p:blipFill>
        <p:spPr>
          <a:xfrm>
            <a:off x="7953693" y="5844223"/>
            <a:ext cx="1116012" cy="1116012"/>
          </a:xfrm>
          <a:prstGeom prst="rect">
            <a:avLst/>
          </a:prstGeom>
          <a:noFill/>
          <a:ln w="9525">
            <a:noFill/>
          </a:ln>
        </p:spPr>
      </p:pic>
    </p:spTree>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0" dirty="0">
                <a:ea typeface="华文行楷" panose="02010800040101010101" pitchFamily="2" charset="-122"/>
                <a:sym typeface="+mn-ea"/>
              </a:rPr>
              <a:t>11.5.1 </a:t>
            </a:r>
            <a:r>
              <a:rPr lang="zh-CN" altLang="zh-CN" b="0" dirty="0">
                <a:ea typeface="华文行楷" panose="02010800040101010101" pitchFamily="2" charset="-122"/>
                <a:sym typeface="+mn-ea"/>
              </a:rPr>
              <a:t>原始套接字</a:t>
            </a:r>
            <a:endParaRPr lang="zh-CN" altLang="en-US"/>
          </a:p>
        </p:txBody>
      </p:sp>
      <p:sp>
        <p:nvSpPr>
          <p:cNvPr id="3" name="内容占位符 2"/>
          <p:cNvSpPr>
            <a:spLocks noGrp="1"/>
          </p:cNvSpPr>
          <p:nvPr>
            <p:ph idx="1"/>
          </p:nvPr>
        </p:nvSpPr>
        <p:spPr>
          <a:xfrm>
            <a:off x="457200" y="1306195"/>
            <a:ext cx="8534400" cy="4662805"/>
          </a:xfrm>
        </p:spPr>
        <p:txBody>
          <a:bodyPr/>
          <a:p>
            <a:r>
              <a:rPr lang="en-US" altLang="zh-CN" sz="2800"/>
              <a:t>Winsock 2 </a:t>
            </a:r>
            <a:r>
              <a:rPr lang="zh-CN" altLang="en-US" sz="2800"/>
              <a:t>通过原始套接字这一重要的套接字类型来支持多种协议。通过原始套接字，程序员可以对网络底层的传输机制进行控制。</a:t>
            </a:r>
            <a:r>
              <a:rPr lang="zh-CN" altLang="en-US" sz="2800">
                <a:solidFill>
                  <a:srgbClr val="FF0000"/>
                </a:solidFill>
              </a:rPr>
              <a:t>原始套接字与流套接字和数据包套接字最大的不同在于套接字的创建</a:t>
            </a:r>
            <a:r>
              <a:rPr lang="zh-CN" altLang="en-US" sz="2800"/>
              <a:t>。</a:t>
            </a:r>
            <a:endParaRPr lang="zh-CN" altLang="en-US" sz="2800"/>
          </a:p>
          <a:p>
            <a:r>
              <a:rPr lang="zh-CN" altLang="en-US" sz="2800"/>
              <a:t>一般情况下，在</a:t>
            </a:r>
            <a:r>
              <a:rPr lang="en-US" altLang="zh-CN" sz="2800"/>
              <a:t>Winsock</a:t>
            </a:r>
            <a:r>
              <a:rPr lang="zh-CN" altLang="en-US" sz="2800"/>
              <a:t>列出的目录中，并不存在</a:t>
            </a:r>
            <a:r>
              <a:rPr lang="en-US" altLang="zh-CN" sz="2800"/>
              <a:t>SOCK_RAW</a:t>
            </a:r>
            <a:r>
              <a:rPr lang="zh-CN" altLang="en-US" sz="2800"/>
              <a:t>这一套接字类型，程序员在通过</a:t>
            </a:r>
            <a:r>
              <a:rPr lang="en-US" altLang="zh-CN" sz="2800"/>
              <a:t>socket</a:t>
            </a:r>
            <a:r>
              <a:rPr lang="zh-CN" altLang="en-US" sz="2800"/>
              <a:t>或</a:t>
            </a:r>
            <a:r>
              <a:rPr lang="en-US" altLang="zh-CN" sz="2800"/>
              <a:t>WSASocket</a:t>
            </a:r>
            <a:r>
              <a:rPr lang="zh-CN" altLang="en-US" sz="2800"/>
              <a:t>函数创建原始套接字时，</a:t>
            </a:r>
            <a:r>
              <a:rPr lang="zh-CN" altLang="en-US" sz="2800">
                <a:solidFill>
                  <a:srgbClr val="FF0000"/>
                </a:solidFill>
              </a:rPr>
              <a:t>必须自行设定</a:t>
            </a:r>
            <a:r>
              <a:rPr lang="en-US" altLang="zh-CN" sz="2800">
                <a:solidFill>
                  <a:srgbClr val="FF0000"/>
                </a:solidFill>
              </a:rPr>
              <a:t>SOCK_RAW</a:t>
            </a:r>
            <a:r>
              <a:rPr lang="zh-CN" altLang="en-US" sz="2800">
                <a:solidFill>
                  <a:srgbClr val="FF0000"/>
                </a:solidFill>
              </a:rPr>
              <a:t>标志。</a:t>
            </a:r>
            <a:endParaRPr lang="zh-CN" altLang="en-US" sz="2800">
              <a:solidFill>
                <a:srgbClr val="FF0000"/>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40690" y="714375"/>
            <a:ext cx="8593455" cy="5272405"/>
          </a:xfrm>
        </p:spPr>
        <p:txBody>
          <a:bodyPr/>
          <a:p>
            <a:r>
              <a:rPr lang="zh-CN" altLang="en-US"/>
              <a:t>下面</a:t>
            </a:r>
            <a:r>
              <a:rPr lang="zh-CN" altLang="en-US">
                <a:sym typeface="+mn-ea"/>
              </a:rPr>
              <a:t>代码</a:t>
            </a:r>
            <a:r>
              <a:rPr lang="zh-CN" altLang="en-US"/>
              <a:t>创建一个将</a:t>
            </a:r>
            <a:r>
              <a:rPr lang="en-US" altLang="zh-CN"/>
              <a:t>ICMP</a:t>
            </a:r>
            <a:r>
              <a:rPr lang="zh-CN" altLang="en-US"/>
              <a:t>作为一个基层</a:t>
            </a:r>
            <a:r>
              <a:rPr lang="en-US" altLang="zh-CN"/>
              <a:t>IP</a:t>
            </a:r>
            <a:r>
              <a:rPr lang="zh-CN" altLang="en-US"/>
              <a:t>协议的原始套接字：</a:t>
            </a:r>
            <a:endParaRPr lang="zh-CN" altLang="en-US"/>
          </a:p>
          <a:p>
            <a:pPr marL="457200" lvl="1" indent="0">
              <a:buNone/>
            </a:pPr>
            <a:r>
              <a:rPr lang="en-US" altLang="zh-CN" sz="2400"/>
              <a:t>SOCKET s;</a:t>
            </a:r>
            <a:endParaRPr lang="en-US" altLang="zh-CN" sz="2400"/>
          </a:p>
          <a:p>
            <a:pPr marL="457200" lvl="1" indent="0">
              <a:buNone/>
            </a:pPr>
            <a:r>
              <a:rPr lang="en-US" altLang="zh-CN" sz="2400"/>
              <a:t>s=socket(AF_INET,SOCK_RAW,IPPROTO_ICMP)</a:t>
            </a:r>
            <a:endParaRPr lang="en-US" altLang="zh-CN" sz="2400"/>
          </a:p>
          <a:p>
            <a:pPr marL="457200" lvl="1" indent="0">
              <a:buNone/>
            </a:pPr>
            <a:r>
              <a:rPr lang="en-US" altLang="zh-CN" sz="2400"/>
              <a:t>//</a:t>
            </a:r>
            <a:r>
              <a:rPr lang="zh-CN" altLang="en-US" sz="2400"/>
              <a:t>或者使用</a:t>
            </a:r>
            <a:r>
              <a:rPr lang="en-US" altLang="zh-CN" sz="2400"/>
              <a:t>WSASocket</a:t>
            </a:r>
            <a:r>
              <a:rPr lang="zh-CN" altLang="en-US" sz="2400"/>
              <a:t>创建套接字</a:t>
            </a:r>
            <a:r>
              <a:rPr lang="en-US" altLang="zh-CN" sz="2400"/>
              <a:t>s</a:t>
            </a:r>
            <a:endParaRPr lang="en-US" altLang="zh-CN" sz="2400"/>
          </a:p>
          <a:p>
            <a:pPr marL="457200" lvl="1" indent="0">
              <a:buNone/>
            </a:pPr>
            <a:r>
              <a:rPr lang="en-US" altLang="zh-CN" sz="2400"/>
              <a:t>// s=WSASocket(</a:t>
            </a:r>
            <a:r>
              <a:rPr lang="en-US" altLang="zh-CN" sz="2400">
                <a:sym typeface="+mn-ea"/>
              </a:rPr>
              <a:t>(AF_INET,SOCK_RAW,IPPROTO,   </a:t>
            </a:r>
            <a:endParaRPr lang="en-US" altLang="zh-CN" sz="2400">
              <a:sym typeface="+mn-ea"/>
            </a:endParaRPr>
          </a:p>
          <a:p>
            <a:pPr marL="457200" lvl="1" indent="0">
              <a:buNone/>
            </a:pPr>
            <a:r>
              <a:rPr lang="en-US" altLang="zh-CN" sz="2400">
                <a:sym typeface="+mn-ea"/>
              </a:rPr>
              <a:t>//  NULL,0,WSA_FLAG_OVERLAPPED</a:t>
            </a:r>
            <a:r>
              <a:rPr lang="en-US" altLang="zh-CN" sz="2400"/>
              <a:t>);</a:t>
            </a:r>
            <a:endParaRPr lang="en-US" altLang="zh-CN" sz="2400"/>
          </a:p>
          <a:p>
            <a:pPr marL="457200" lvl="1" indent="0">
              <a:buNone/>
            </a:pPr>
            <a:r>
              <a:rPr lang="en-US" altLang="zh-CN" sz="2400"/>
              <a:t>if(s==INVALID_SOCKET)</a:t>
            </a:r>
            <a:endParaRPr lang="en-US" altLang="zh-CN" sz="2400"/>
          </a:p>
          <a:p>
            <a:pPr marL="457200" lvl="1" indent="0">
              <a:buNone/>
            </a:pPr>
            <a:r>
              <a:rPr lang="en-US" altLang="zh-CN" sz="2400"/>
              <a:t>{</a:t>
            </a:r>
            <a:endParaRPr lang="en-US" altLang="zh-CN" sz="2400"/>
          </a:p>
          <a:p>
            <a:pPr marL="457200" lvl="1" indent="0">
              <a:buNone/>
            </a:pPr>
            <a:r>
              <a:rPr lang="en-US" altLang="zh-CN" sz="2400"/>
              <a:t>//</a:t>
            </a:r>
            <a:r>
              <a:rPr lang="zh-CN" altLang="en-US" sz="2400"/>
              <a:t>创建套接字失败</a:t>
            </a:r>
            <a:endParaRPr lang="zh-CN" altLang="en-US" sz="2400"/>
          </a:p>
          <a:p>
            <a:pPr marL="457200" lvl="1" indent="0">
              <a:buNone/>
            </a:pPr>
            <a:r>
              <a:rPr lang="en-US" altLang="zh-CN" sz="2400"/>
              <a:t>}</a:t>
            </a:r>
            <a:endParaRPr lang="en-US" altLang="zh-CN" sz="24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6706" name="标题 456705"/>
          <p:cNvSpPr>
            <a:spLocks noGrp="1"/>
          </p:cNvSpPr>
          <p:nvPr>
            <p:ph type="title"/>
          </p:nvPr>
        </p:nvSpPr>
        <p:spPr/>
        <p:txBody>
          <a:bodyPr anchor="ctr"/>
          <a:p>
            <a:r>
              <a:rPr lang="en-US" altLang="zh-CN" dirty="0">
                <a:sym typeface="+mn-ea"/>
              </a:rPr>
              <a:t>11.5.2 </a:t>
            </a:r>
            <a:r>
              <a:rPr lang="en-US" altLang="zh-CN">
                <a:sym typeface="+mn-ea"/>
              </a:rPr>
              <a:t>select</a:t>
            </a:r>
            <a:r>
              <a:rPr lang="zh-CN" altLang="en-US">
                <a:sym typeface="+mn-ea"/>
              </a:rPr>
              <a:t>模型</a:t>
            </a:r>
            <a:endParaRPr lang="zh-CN" altLang="en-US" dirty="0">
              <a:sym typeface="+mn-ea"/>
            </a:endParaRPr>
          </a:p>
        </p:txBody>
      </p:sp>
      <p:sp>
        <p:nvSpPr>
          <p:cNvPr id="456707" name="文本占位符 456706"/>
          <p:cNvSpPr>
            <a:spLocks noGrp="1"/>
          </p:cNvSpPr>
          <p:nvPr>
            <p:ph type="body" idx="1"/>
          </p:nvPr>
        </p:nvSpPr>
        <p:spPr/>
        <p:txBody>
          <a:bodyPr/>
          <a:p>
            <a:pPr>
              <a:lnSpc>
                <a:spcPct val="80000"/>
              </a:lnSpc>
              <a:buNone/>
            </a:pPr>
            <a:r>
              <a:rPr lang="en-US" altLang="zh-CN" dirty="0"/>
              <a:t>select</a:t>
            </a:r>
            <a:r>
              <a:rPr lang="zh-CN" altLang="en-US" dirty="0"/>
              <a:t>模型是</a:t>
            </a:r>
            <a:r>
              <a:rPr lang="en-US" altLang="zh-CN" dirty="0"/>
              <a:t>Winsock</a:t>
            </a:r>
            <a:r>
              <a:rPr lang="zh-CN" altLang="en-US" dirty="0"/>
              <a:t>中最常见的</a:t>
            </a:r>
            <a:r>
              <a:rPr lang="en-US" altLang="zh-CN" dirty="0"/>
              <a:t>I/O</a:t>
            </a:r>
            <a:r>
              <a:rPr lang="zh-CN" altLang="en-US" dirty="0"/>
              <a:t>模型。通过调用</a:t>
            </a:r>
            <a:r>
              <a:rPr lang="en-US" altLang="zh-CN" dirty="0"/>
              <a:t>select</a:t>
            </a:r>
            <a:r>
              <a:rPr lang="zh-CN" altLang="en-US" dirty="0"/>
              <a:t>函数可以确定一个或多个套接字的状态，来判断套接字上是否存在数据，或者能否向一个套接字写入数据。</a:t>
            </a:r>
            <a:endParaRPr lang="zh-CN" altLang="en-US" dirty="0"/>
          </a:p>
          <a:p>
            <a:pPr>
              <a:lnSpc>
                <a:spcPct val="80000"/>
              </a:lnSpc>
              <a:buNone/>
            </a:pPr>
            <a:r>
              <a:rPr lang="zh-CN" altLang="en-US" dirty="0"/>
              <a:t>它既能防止应用程序在套接字处于阻塞模式时经过一次</a:t>
            </a:r>
            <a:r>
              <a:rPr lang="en-US" altLang="zh-CN" dirty="0"/>
              <a:t>I/O</a:t>
            </a:r>
            <a:r>
              <a:rPr lang="zh-CN" altLang="en-US" dirty="0"/>
              <a:t>操作后就被阻塞，同时也能防止套接字处于非阻塞模式时产生</a:t>
            </a:r>
            <a:r>
              <a:rPr lang="en-US" altLang="zh-CN" dirty="0"/>
              <a:t>WSAEWOULDBLOCK</a:t>
            </a:r>
            <a:r>
              <a:rPr lang="zh-CN" altLang="en-US" dirty="0"/>
              <a:t>错误。</a:t>
            </a:r>
            <a:endParaRPr lang="zh-CN" altLang="en-US" dirty="0"/>
          </a:p>
        </p:txBody>
      </p:sp>
    </p:spTree>
  </p:cSld>
  <p:clrMapOvr>
    <a:masterClrMapping/>
  </p:clrMapOvr>
  <p:transition spd="med">
    <p:zoom dir="in"/>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6706" name="标题 456705"/>
          <p:cNvSpPr>
            <a:spLocks noGrp="1"/>
          </p:cNvSpPr>
          <p:nvPr>
            <p:ph type="title"/>
          </p:nvPr>
        </p:nvSpPr>
        <p:spPr/>
        <p:txBody>
          <a:bodyPr anchor="ctr"/>
          <a:p>
            <a:endParaRPr lang="zh-CN" altLang="en-US" dirty="0">
              <a:sym typeface="+mn-ea"/>
            </a:endParaRPr>
          </a:p>
        </p:txBody>
      </p:sp>
      <p:sp>
        <p:nvSpPr>
          <p:cNvPr id="456707" name="文本占位符 456706"/>
          <p:cNvSpPr>
            <a:spLocks noGrp="1"/>
          </p:cNvSpPr>
          <p:nvPr>
            <p:ph type="body" idx="1"/>
          </p:nvPr>
        </p:nvSpPr>
        <p:spPr/>
        <p:txBody>
          <a:bodyPr/>
          <a:p>
            <a:pPr>
              <a:lnSpc>
                <a:spcPct val="80000"/>
              </a:lnSpc>
              <a:buNone/>
            </a:pPr>
            <a:r>
              <a:rPr lang="zh-CN" altLang="en-US" dirty="0"/>
              <a:t>功能：用来检测一个或多个套接字状态。</a:t>
            </a:r>
            <a:endParaRPr lang="zh-CN" altLang="en-US" dirty="0"/>
          </a:p>
          <a:p>
            <a:pPr>
              <a:lnSpc>
                <a:spcPct val="80000"/>
              </a:lnSpc>
            </a:pPr>
            <a:r>
              <a:rPr lang="zh-CN" altLang="en-US" dirty="0"/>
              <a:t>格式：</a:t>
            </a:r>
            <a:endParaRPr lang="zh-CN" altLang="en-US" dirty="0"/>
          </a:p>
          <a:p>
            <a:pPr marL="0" indent="0">
              <a:lnSpc>
                <a:spcPct val="80000"/>
              </a:lnSpc>
              <a:buNone/>
            </a:pPr>
            <a:r>
              <a:rPr lang="en-US" altLang="zh-CN" dirty="0" err="1"/>
              <a:t>int</a:t>
            </a:r>
            <a:r>
              <a:rPr lang="en-US" altLang="zh-CN"/>
              <a:t> PASCAL FAR select</a:t>
            </a:r>
            <a:r>
              <a:rPr lang="zh-CN" altLang="en-US" dirty="0"/>
              <a:t>（</a:t>
            </a:r>
            <a:endParaRPr lang="zh-CN" altLang="en-US" dirty="0"/>
          </a:p>
          <a:p>
            <a:pPr marL="0" indent="0">
              <a:lnSpc>
                <a:spcPct val="80000"/>
              </a:lnSpc>
              <a:buNone/>
            </a:pPr>
            <a:r>
              <a:rPr lang="en-US" altLang="zh-CN" dirty="0" err="1"/>
              <a:t>int</a:t>
            </a:r>
            <a:r>
              <a:rPr lang="en-US" altLang="zh-CN"/>
              <a:t>                                              </a:t>
            </a:r>
            <a:r>
              <a:rPr lang="en-US" altLang="zh-CN" dirty="0" err="1">
                <a:solidFill>
                  <a:srgbClr val="FF0000"/>
                </a:solidFill>
              </a:rPr>
              <a:t>nfds</a:t>
            </a:r>
            <a:r>
              <a:rPr lang="en-US" altLang="zh-CN" dirty="0" err="1">
                <a:solidFill>
                  <a:schemeClr val="tx1"/>
                </a:solidFill>
              </a:rPr>
              <a:t>,</a:t>
            </a:r>
            <a:endParaRPr lang="en-US" altLang="zh-CN" dirty="0" err="1">
              <a:solidFill>
                <a:schemeClr val="tx1"/>
              </a:solidFill>
            </a:endParaRPr>
          </a:p>
          <a:p>
            <a:pPr marL="0" indent="0">
              <a:lnSpc>
                <a:spcPct val="80000"/>
              </a:lnSpc>
              <a:buNone/>
            </a:pPr>
            <a:r>
              <a:rPr lang="en-US" altLang="zh-CN" dirty="0" err="1"/>
              <a:t>fd_set</a:t>
            </a:r>
            <a:r>
              <a:rPr lang="en-US" altLang="zh-CN"/>
              <a:t> FAR *                        </a:t>
            </a:r>
            <a:r>
              <a:rPr lang="en-US" altLang="zh-CN" dirty="0" err="1">
                <a:solidFill>
                  <a:srgbClr val="FF0000"/>
                </a:solidFill>
              </a:rPr>
              <a:t>readfds</a:t>
            </a:r>
            <a:r>
              <a:rPr lang="en-US" altLang="zh-CN" dirty="0" err="1"/>
              <a:t>,</a:t>
            </a:r>
            <a:endParaRPr lang="en-US" altLang="zh-CN" dirty="0" err="1"/>
          </a:p>
          <a:p>
            <a:pPr marL="0" indent="0">
              <a:lnSpc>
                <a:spcPct val="80000"/>
              </a:lnSpc>
              <a:buNone/>
            </a:pPr>
            <a:r>
              <a:rPr lang="en-US" altLang="zh-CN" dirty="0" err="1"/>
              <a:t>fd_set</a:t>
            </a:r>
            <a:r>
              <a:rPr lang="en-US" altLang="zh-CN"/>
              <a:t> FAR *                       </a:t>
            </a:r>
            <a:r>
              <a:rPr lang="en-US" altLang="zh-CN" dirty="0" err="1">
                <a:solidFill>
                  <a:srgbClr val="FF0000"/>
                </a:solidFill>
              </a:rPr>
              <a:t>writefds</a:t>
            </a:r>
            <a:r>
              <a:rPr lang="en-US" altLang="zh-CN"/>
              <a:t>,</a:t>
            </a:r>
            <a:endParaRPr lang="en-US" altLang="zh-CN"/>
          </a:p>
          <a:p>
            <a:pPr marL="0" indent="0">
              <a:lnSpc>
                <a:spcPct val="80000"/>
              </a:lnSpc>
              <a:buNone/>
            </a:pPr>
            <a:r>
              <a:rPr lang="en-US" altLang="zh-CN" dirty="0" err="1"/>
              <a:t>fd_set</a:t>
            </a:r>
            <a:r>
              <a:rPr lang="en-US" altLang="zh-CN"/>
              <a:t> FAR *                     </a:t>
            </a:r>
            <a:r>
              <a:rPr lang="en-US" altLang="zh-CN" dirty="0" err="1">
                <a:solidFill>
                  <a:srgbClr val="FF0000"/>
                </a:solidFill>
              </a:rPr>
              <a:t>exceptfds</a:t>
            </a:r>
            <a:r>
              <a:rPr lang="en-US" altLang="zh-CN" dirty="0" err="1"/>
              <a:t>,</a:t>
            </a:r>
            <a:endParaRPr lang="en-US" altLang="zh-CN" dirty="0" err="1"/>
          </a:p>
          <a:p>
            <a:pPr marL="0" indent="0">
              <a:lnSpc>
                <a:spcPct val="80000"/>
              </a:lnSpc>
              <a:buNone/>
            </a:pPr>
            <a:r>
              <a:rPr lang="en-US" altLang="zh-CN" dirty="0" err="1"/>
              <a:t>const</a:t>
            </a:r>
            <a:r>
              <a:rPr lang="en-US" altLang="zh-CN"/>
              <a:t> </a:t>
            </a:r>
            <a:r>
              <a:rPr lang="en-US" altLang="zh-CN" dirty="0" err="1"/>
              <a:t>struct</a:t>
            </a:r>
            <a:r>
              <a:rPr lang="en-US" altLang="zh-CN"/>
              <a:t> </a:t>
            </a:r>
            <a:r>
              <a:rPr lang="en-US" altLang="zh-CN" dirty="0" err="1"/>
              <a:t>timeval</a:t>
            </a:r>
            <a:r>
              <a:rPr lang="en-US" altLang="zh-CN"/>
              <a:t> FAR * </a:t>
            </a:r>
            <a:r>
              <a:rPr lang="en-US" altLang="zh-CN" dirty="0" err="1">
                <a:solidFill>
                  <a:srgbClr val="FF0000"/>
                </a:solidFill>
              </a:rPr>
              <a:t>timeout</a:t>
            </a:r>
            <a:r>
              <a:rPr lang="zh-CN" altLang="en-US" dirty="0"/>
              <a:t>）</a:t>
            </a:r>
            <a:r>
              <a:rPr lang="en-US" altLang="zh-CN"/>
              <a:t>;</a:t>
            </a:r>
            <a:endParaRPr lang="en-US" altLang="zh-CN"/>
          </a:p>
          <a:p>
            <a:pPr>
              <a:lnSpc>
                <a:spcPct val="80000"/>
              </a:lnSpc>
            </a:pPr>
            <a:endParaRPr lang="zh-CN" altLang="en-US" dirty="0"/>
          </a:p>
        </p:txBody>
      </p:sp>
    </p:spTree>
  </p:cSld>
  <p:clrMapOvr>
    <a:masterClrMapping/>
  </p:clrMapOvr>
  <p:transition spd="med">
    <p:zoom dir="in"/>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6707" name="文本占位符 456706"/>
          <p:cNvSpPr>
            <a:spLocks noGrp="1"/>
          </p:cNvSpPr>
          <p:nvPr>
            <p:ph type="body" idx="1"/>
          </p:nvPr>
        </p:nvSpPr>
        <p:spPr>
          <a:xfrm>
            <a:off x="315595" y="558800"/>
            <a:ext cx="8229600" cy="5740400"/>
          </a:xfrm>
        </p:spPr>
        <p:txBody>
          <a:bodyPr/>
          <a:p>
            <a:pPr>
              <a:lnSpc>
                <a:spcPct val="80000"/>
              </a:lnSpc>
              <a:buNone/>
            </a:pPr>
            <a:endParaRPr lang="en-US" altLang="zh-CN"/>
          </a:p>
          <a:p>
            <a:pPr>
              <a:lnSpc>
                <a:spcPct val="80000"/>
              </a:lnSpc>
            </a:pPr>
            <a:r>
              <a:rPr lang="zh-CN" altLang="en-US" dirty="0"/>
              <a:t>参数：</a:t>
            </a:r>
            <a:endParaRPr lang="zh-CN" altLang="en-US" dirty="0"/>
          </a:p>
          <a:p>
            <a:pPr>
              <a:lnSpc>
                <a:spcPct val="80000"/>
              </a:lnSpc>
            </a:pPr>
            <a:r>
              <a:rPr lang="en-US" altLang="zh-CN" dirty="0" err="1">
                <a:solidFill>
                  <a:srgbClr val="FF0000"/>
                </a:solidFill>
              </a:rPr>
              <a:t>readfds</a:t>
            </a:r>
            <a:r>
              <a:rPr lang="zh-CN" altLang="en-US" dirty="0"/>
              <a:t>指向要做读检测的指针</a:t>
            </a:r>
            <a:endParaRPr lang="zh-CN" altLang="en-US" dirty="0"/>
          </a:p>
          <a:p>
            <a:pPr>
              <a:lnSpc>
                <a:spcPct val="80000"/>
              </a:lnSpc>
            </a:pPr>
            <a:r>
              <a:rPr lang="en-US" altLang="zh-CN" dirty="0" err="1">
                <a:solidFill>
                  <a:srgbClr val="FF0000"/>
                </a:solidFill>
              </a:rPr>
              <a:t>writefds</a:t>
            </a:r>
            <a:r>
              <a:rPr lang="zh-CN" altLang="en-US" dirty="0"/>
              <a:t>指向要做写检测的指针</a:t>
            </a:r>
            <a:endParaRPr lang="zh-CN" altLang="en-US" dirty="0"/>
          </a:p>
          <a:p>
            <a:pPr>
              <a:lnSpc>
                <a:spcPct val="80000"/>
              </a:lnSpc>
            </a:pPr>
            <a:r>
              <a:rPr lang="en-US" altLang="zh-CN" dirty="0" err="1">
                <a:solidFill>
                  <a:srgbClr val="FF0000"/>
                </a:solidFill>
              </a:rPr>
              <a:t>exceptfds</a:t>
            </a:r>
            <a:r>
              <a:rPr lang="zh-CN" altLang="en-US" dirty="0"/>
              <a:t>指向要检测是否出错的指针</a:t>
            </a:r>
            <a:endParaRPr lang="zh-CN" altLang="en-US" dirty="0"/>
          </a:p>
          <a:p>
            <a:pPr>
              <a:lnSpc>
                <a:spcPct val="80000"/>
              </a:lnSpc>
            </a:pPr>
            <a:r>
              <a:rPr lang="en-US" altLang="zh-CN" dirty="0" err="1">
                <a:solidFill>
                  <a:srgbClr val="FF0000"/>
                </a:solidFill>
              </a:rPr>
              <a:t>timeout</a:t>
            </a:r>
            <a:r>
              <a:rPr lang="zh-CN" altLang="en-US" dirty="0"/>
              <a:t>为最大等待时间，对阻塞操作其值为</a:t>
            </a:r>
            <a:r>
              <a:rPr lang="en-US" altLang="zh-CN" dirty="0"/>
              <a:t>NULL</a:t>
            </a:r>
            <a:endParaRPr lang="en-US" altLang="zh-CN" dirty="0"/>
          </a:p>
          <a:p>
            <a:pPr>
              <a:lnSpc>
                <a:spcPct val="80000"/>
              </a:lnSpc>
            </a:pPr>
            <a:r>
              <a:rPr lang="zh-CN" altLang="en-US" dirty="0"/>
              <a:t>返回值：</a:t>
            </a:r>
            <a:endParaRPr lang="zh-CN" altLang="en-US" dirty="0"/>
          </a:p>
          <a:p>
            <a:pPr marL="457200" lvl="1" indent="0">
              <a:lnSpc>
                <a:spcPct val="80000"/>
              </a:lnSpc>
              <a:buNone/>
            </a:pPr>
            <a:r>
              <a:rPr lang="zh-CN" altLang="en-US" dirty="0"/>
              <a:t>当成功返回时，</a:t>
            </a:r>
            <a:r>
              <a:rPr lang="en-US" altLang="zh-CN" dirty="0"/>
              <a:t>fd_set</a:t>
            </a:r>
            <a:r>
              <a:rPr lang="zh-CN" altLang="en-US" dirty="0"/>
              <a:t>结构中将存有满足一定条件的套接字组子集。同时，</a:t>
            </a:r>
            <a:r>
              <a:rPr lang="en-US" altLang="zh-CN" dirty="0"/>
              <a:t>select</a:t>
            </a:r>
            <a:r>
              <a:rPr lang="zh-CN" altLang="en-US" dirty="0"/>
              <a:t>函数返回满足条件的套接字的数目。若调用超过</a:t>
            </a:r>
            <a:r>
              <a:rPr lang="en-US" altLang="zh-CN" dirty="0"/>
              <a:t>timeval</a:t>
            </a:r>
            <a:r>
              <a:rPr lang="zh-CN" altLang="en-US" dirty="0"/>
              <a:t>参数值所设定的时间，</a:t>
            </a:r>
            <a:r>
              <a:rPr lang="en-US" altLang="zh-CN" dirty="0"/>
              <a:t>select</a:t>
            </a:r>
            <a:r>
              <a:rPr lang="zh-CN" altLang="en-US" dirty="0"/>
              <a:t>函数返回值</a:t>
            </a:r>
            <a:r>
              <a:rPr lang="en-US" altLang="zh-CN" dirty="0"/>
              <a:t>0</a:t>
            </a:r>
            <a:r>
              <a:rPr lang="zh-CN" altLang="en-US" dirty="0"/>
              <a:t>。</a:t>
            </a:r>
            <a:endParaRPr lang="zh-CN" altLang="en-US" dirty="0"/>
          </a:p>
          <a:p>
            <a:pPr marL="457200" lvl="1" indent="0">
              <a:lnSpc>
                <a:spcPct val="80000"/>
              </a:lnSpc>
              <a:buNone/>
            </a:pPr>
            <a:r>
              <a:rPr lang="zh-CN" altLang="en-US" dirty="0"/>
              <a:t>当调用失败，返回错误信息</a:t>
            </a:r>
            <a:r>
              <a:rPr lang="en-US" altLang="zh-CN" dirty="0"/>
              <a:t>SOCKET_ERROR</a:t>
            </a:r>
            <a:r>
              <a:rPr lang="zh-CN" altLang="en-US" dirty="0"/>
              <a:t>。</a:t>
            </a:r>
            <a:endParaRPr lang="zh-CN" altLang="en-US" dirty="0"/>
          </a:p>
        </p:txBody>
      </p:sp>
    </p:spTree>
  </p:cSld>
  <p:clrMapOvr>
    <a:masterClrMapping/>
  </p:clrMapOvr>
  <p:transition spd="med">
    <p:zoom dir="in"/>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96875" y="801370"/>
            <a:ext cx="8229600" cy="5517515"/>
          </a:xfrm>
        </p:spPr>
        <p:txBody>
          <a:bodyPr/>
          <a:p>
            <a:r>
              <a:rPr lang="en-US" altLang="zh-CN"/>
              <a:t>timeval</a:t>
            </a:r>
            <a:r>
              <a:rPr lang="zh-CN" altLang="en-US"/>
              <a:t>结构的格式为：</a:t>
            </a:r>
            <a:endParaRPr lang="zh-CN" altLang="en-US"/>
          </a:p>
          <a:p>
            <a:pPr marL="0" indent="0">
              <a:buNone/>
            </a:pPr>
            <a:r>
              <a:rPr lang="en-US" altLang="zh-CN"/>
              <a:t>	struct timeval{</a:t>
            </a:r>
            <a:endParaRPr lang="en-US" altLang="zh-CN"/>
          </a:p>
          <a:p>
            <a:pPr marL="0" indent="0">
              <a:buNone/>
            </a:pPr>
            <a:r>
              <a:rPr lang="en-US" altLang="zh-CN"/>
              <a:t>		long </a:t>
            </a:r>
            <a:r>
              <a:rPr lang="en-US" altLang="zh-CN">
                <a:solidFill>
                  <a:srgbClr val="FF0000"/>
                </a:solidFill>
              </a:rPr>
              <a:t>tv_sec</a:t>
            </a:r>
            <a:r>
              <a:rPr lang="en-US" altLang="zh-CN"/>
              <a:t>;   //</a:t>
            </a:r>
            <a:r>
              <a:rPr lang="zh-CN" altLang="zh-CN"/>
              <a:t>秒</a:t>
            </a:r>
            <a:r>
              <a:rPr lang="en-US" altLang="zh-CN"/>
              <a:t>(s)</a:t>
            </a:r>
            <a:endParaRPr lang="en-US" altLang="zh-CN"/>
          </a:p>
          <a:p>
            <a:pPr marL="0" indent="0">
              <a:buNone/>
            </a:pPr>
            <a:r>
              <a:rPr lang="en-US" altLang="zh-CN"/>
              <a:t>		long </a:t>
            </a:r>
            <a:r>
              <a:rPr lang="en-US" altLang="zh-CN">
                <a:solidFill>
                  <a:srgbClr val="FF0000"/>
                </a:solidFill>
              </a:rPr>
              <a:t>tv_usec</a:t>
            </a:r>
            <a:r>
              <a:rPr lang="en-US" altLang="zh-CN"/>
              <a:t>; //</a:t>
            </a:r>
            <a:r>
              <a:rPr lang="zh-CN" altLang="en-US"/>
              <a:t>毫秒</a:t>
            </a:r>
            <a:r>
              <a:rPr lang="en-US" altLang="zh-CN"/>
              <a:t>(ms)</a:t>
            </a:r>
            <a:endParaRPr lang="en-US" altLang="zh-CN"/>
          </a:p>
          <a:p>
            <a:pPr marL="0" indent="0">
              <a:buNone/>
            </a:pPr>
            <a:r>
              <a:rPr lang="en-US" altLang="zh-CN"/>
              <a:t>};</a:t>
            </a:r>
            <a:endParaRPr lang="en-US" altLang="zh-CN"/>
          </a:p>
          <a:p>
            <a:r>
              <a:rPr lang="zh-CN" altLang="en-US"/>
              <a:t>参数说明：</a:t>
            </a:r>
            <a:endParaRPr lang="zh-CN" altLang="en-US"/>
          </a:p>
          <a:p>
            <a:pPr marL="457200" lvl="1" indent="0">
              <a:buNone/>
            </a:pPr>
            <a:r>
              <a:rPr lang="en-US" altLang="zh-CN" sz="3200">
                <a:solidFill>
                  <a:srgbClr val="FF0000"/>
                </a:solidFill>
                <a:sym typeface="+mn-ea"/>
              </a:rPr>
              <a:t>tv_sec </a:t>
            </a:r>
            <a:r>
              <a:rPr lang="zh-CN" altLang="en-US" sz="3200">
                <a:solidFill>
                  <a:schemeClr val="tx1"/>
                </a:solidFill>
                <a:sym typeface="+mn-ea"/>
              </a:rPr>
              <a:t>以秒为单位指定等待时间；</a:t>
            </a:r>
            <a:endParaRPr lang="zh-CN" altLang="en-US" sz="3200">
              <a:solidFill>
                <a:schemeClr val="tx1"/>
              </a:solidFill>
              <a:sym typeface="+mn-ea"/>
            </a:endParaRPr>
          </a:p>
          <a:p>
            <a:pPr marL="457200" lvl="1" indent="0">
              <a:buNone/>
            </a:pPr>
            <a:r>
              <a:rPr lang="en-US" altLang="zh-CN" sz="3200">
                <a:solidFill>
                  <a:srgbClr val="FF0000"/>
                </a:solidFill>
                <a:sym typeface="+mn-ea"/>
              </a:rPr>
              <a:t>tv_usec </a:t>
            </a:r>
            <a:r>
              <a:rPr lang="zh-CN" altLang="en-US" sz="3200">
                <a:sym typeface="+mn-ea"/>
              </a:rPr>
              <a:t>以毫秒为单位指定等待时间</a:t>
            </a:r>
            <a:endParaRPr lang="zh-CN" altLang="en-US" sz="3200">
              <a:sym typeface="+mn-ea"/>
            </a:endParaRPr>
          </a:p>
          <a:p>
            <a:pPr marL="457200" lvl="1" indent="0">
              <a:buNone/>
            </a:pPr>
            <a:r>
              <a:rPr lang="zh-CN" altLang="en-US" sz="3200"/>
              <a:t>时间设置为</a:t>
            </a:r>
            <a:r>
              <a:rPr lang="en-US" altLang="zh-CN" sz="3200"/>
              <a:t>(0,0)</a:t>
            </a:r>
            <a:r>
              <a:rPr lang="zh-CN" altLang="en-US" sz="3200"/>
              <a:t>则</a:t>
            </a:r>
            <a:r>
              <a:rPr lang="en-US" altLang="zh-CN" sz="3200"/>
              <a:t>select</a:t>
            </a:r>
            <a:r>
              <a:rPr lang="zh-CN" altLang="en-US" sz="3200"/>
              <a:t>函数会立即返回。</a:t>
            </a:r>
            <a:endParaRPr lang="zh-CN" altLang="en-US" sz="32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44145" y="801370"/>
            <a:ext cx="8815070" cy="5547360"/>
          </a:xfrm>
        </p:spPr>
        <p:txBody>
          <a:bodyPr/>
          <a:p>
            <a:pPr marL="0" indent="0">
              <a:buNone/>
            </a:pPr>
            <a:r>
              <a:rPr lang="en-US" altLang="zh-CN"/>
              <a:t>Winsock</a:t>
            </a:r>
            <a:r>
              <a:rPr lang="zh-CN" altLang="en-US"/>
              <a:t>提供了</a:t>
            </a:r>
            <a:r>
              <a:rPr lang="en-US" altLang="zh-CN">
                <a:solidFill>
                  <a:srgbClr val="FF0000"/>
                </a:solidFill>
              </a:rPr>
              <a:t>FD_SETSIZE</a:t>
            </a:r>
            <a:r>
              <a:rPr lang="zh-CN" altLang="en-US"/>
              <a:t>变量用于确定一个集合中最多的套接字描述数字，默认值为</a:t>
            </a:r>
            <a:r>
              <a:rPr lang="en-US" altLang="zh-CN"/>
              <a:t>64</a:t>
            </a:r>
            <a:r>
              <a:rPr lang="zh-CN" altLang="en-US"/>
              <a:t>。可以用</a:t>
            </a:r>
            <a:r>
              <a:rPr lang="en-US" altLang="zh-CN"/>
              <a:t>#defineFD_SETSIZE</a:t>
            </a:r>
            <a:r>
              <a:rPr lang="zh-CN" altLang="en-US"/>
              <a:t>改变该值。</a:t>
            </a:r>
            <a:endParaRPr lang="zh-CN" altLang="en-US"/>
          </a:p>
          <a:p>
            <a:pPr marL="0" indent="0">
              <a:buNone/>
            </a:pPr>
            <a:r>
              <a:rPr lang="zh-CN" altLang="en-US"/>
              <a:t>此外</a:t>
            </a:r>
            <a:r>
              <a:rPr lang="en-US" altLang="zh-CN"/>
              <a:t>Winsock</a:t>
            </a:r>
            <a:r>
              <a:rPr lang="zh-CN" altLang="en-US"/>
              <a:t>提供</a:t>
            </a:r>
            <a:r>
              <a:rPr lang="en-US" altLang="zh-CN"/>
              <a:t>4</a:t>
            </a:r>
            <a:r>
              <a:rPr lang="zh-CN" altLang="en-US"/>
              <a:t>个宏对</a:t>
            </a:r>
            <a:r>
              <a:rPr lang="en-US" altLang="zh-CN"/>
              <a:t>fd_set</a:t>
            </a:r>
            <a:r>
              <a:rPr lang="zh-CN" altLang="en-US"/>
              <a:t>结构进行操作：</a:t>
            </a:r>
            <a:endParaRPr lang="zh-CN" altLang="en-US"/>
          </a:p>
          <a:p>
            <a:pPr marL="0" indent="0">
              <a:buNone/>
            </a:pPr>
            <a:r>
              <a:rPr lang="en-US" altLang="zh-CN">
                <a:solidFill>
                  <a:srgbClr val="FF0000"/>
                </a:solidFill>
              </a:rPr>
              <a:t>FD_CLR(s, * set)</a:t>
            </a:r>
            <a:r>
              <a:rPr lang="zh-CN" altLang="en-US"/>
              <a:t>：从集合中删除描述字</a:t>
            </a:r>
            <a:r>
              <a:rPr lang="en-US" altLang="zh-CN"/>
              <a:t>s</a:t>
            </a:r>
            <a:r>
              <a:rPr lang="zh-CN" altLang="en-US"/>
              <a:t>；</a:t>
            </a:r>
            <a:endParaRPr lang="zh-CN" altLang="en-US"/>
          </a:p>
          <a:p>
            <a:pPr marL="0" indent="0">
              <a:buNone/>
            </a:pPr>
            <a:r>
              <a:rPr lang="en-US" altLang="zh-CN">
                <a:solidFill>
                  <a:srgbClr val="FF0000"/>
                </a:solidFill>
              </a:rPr>
              <a:t>FD_ISSET(</a:t>
            </a:r>
            <a:r>
              <a:rPr lang="en-US" altLang="zh-CN">
                <a:solidFill>
                  <a:srgbClr val="FF0000"/>
                </a:solidFill>
                <a:sym typeface="+mn-ea"/>
              </a:rPr>
              <a:t>s, * set</a:t>
            </a:r>
            <a:r>
              <a:rPr lang="en-US" altLang="zh-CN">
                <a:solidFill>
                  <a:srgbClr val="FF0000"/>
                </a:solidFill>
              </a:rPr>
              <a:t>)</a:t>
            </a:r>
            <a:r>
              <a:rPr lang="en-US" altLang="zh-CN"/>
              <a:t>:</a:t>
            </a:r>
            <a:r>
              <a:rPr lang="zh-CN" altLang="en-US"/>
              <a:t>若</a:t>
            </a:r>
            <a:r>
              <a:rPr lang="en-US" altLang="zh-CN"/>
              <a:t>s</a:t>
            </a:r>
            <a:r>
              <a:rPr lang="zh-CN" altLang="en-US"/>
              <a:t>为集合中一员，则返回非零值，否则返回</a:t>
            </a:r>
            <a:r>
              <a:rPr lang="en-US" altLang="zh-CN"/>
              <a:t>0;</a:t>
            </a:r>
            <a:endParaRPr lang="en-US" altLang="zh-CN"/>
          </a:p>
          <a:p>
            <a:pPr marL="0" indent="0">
              <a:buNone/>
            </a:pPr>
            <a:r>
              <a:rPr lang="en-US" altLang="zh-CN">
                <a:solidFill>
                  <a:srgbClr val="FF0000"/>
                </a:solidFill>
                <a:sym typeface="+mn-ea"/>
              </a:rPr>
              <a:t>FD_SET(s, * set)</a:t>
            </a:r>
            <a:r>
              <a:rPr lang="zh-CN" altLang="en-US">
                <a:sym typeface="+mn-ea"/>
              </a:rPr>
              <a:t>：向集合添加描述字</a:t>
            </a:r>
            <a:r>
              <a:rPr lang="en-US" altLang="zh-CN">
                <a:sym typeface="+mn-ea"/>
              </a:rPr>
              <a:t>s</a:t>
            </a:r>
            <a:r>
              <a:rPr lang="zh-CN" altLang="en-US">
                <a:sym typeface="+mn-ea"/>
              </a:rPr>
              <a:t>；</a:t>
            </a:r>
            <a:endParaRPr lang="zh-CN" altLang="en-US">
              <a:sym typeface="+mn-ea"/>
            </a:endParaRPr>
          </a:p>
          <a:p>
            <a:pPr marL="0" indent="0">
              <a:buNone/>
            </a:pPr>
            <a:r>
              <a:rPr lang="en-US" altLang="zh-CN">
                <a:solidFill>
                  <a:srgbClr val="FF0000"/>
                </a:solidFill>
                <a:sym typeface="+mn-ea"/>
              </a:rPr>
              <a:t>FD_SERO( * set)</a:t>
            </a:r>
            <a:r>
              <a:rPr lang="zh-CN" altLang="en-US">
                <a:sym typeface="+mn-ea"/>
              </a:rPr>
              <a:t>：将</a:t>
            </a:r>
            <a:r>
              <a:rPr lang="en-US" altLang="zh-CN">
                <a:sym typeface="+mn-ea"/>
              </a:rPr>
              <a:t>set</a:t>
            </a:r>
            <a:r>
              <a:rPr lang="zh-CN" altLang="en-US">
                <a:sym typeface="+mn-ea"/>
              </a:rPr>
              <a:t>初始化为空集合</a:t>
            </a:r>
            <a:r>
              <a:rPr lang="en-US" altLang="zh-CN">
                <a:sym typeface="+mn-ea"/>
              </a:rPr>
              <a:t>NULL</a:t>
            </a:r>
            <a:r>
              <a:rPr lang="zh-CN" altLang="en-US">
                <a:sym typeface="+mn-ea"/>
              </a:rPr>
              <a:t>。</a:t>
            </a:r>
            <a:endParaRPr lang="zh-CN" altLang="en-US">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8466" name="标题 318465"/>
          <p:cNvSpPr>
            <a:spLocks noGrp="1"/>
          </p:cNvSpPr>
          <p:nvPr>
            <p:ph type="title"/>
          </p:nvPr>
        </p:nvSpPr>
        <p:spPr/>
        <p:txBody>
          <a:bodyPr anchor="ctr"/>
          <a:p>
            <a:r>
              <a:rPr lang="zh-CN" altLang="en-US" dirty="0"/>
              <a:t>一个比喻</a:t>
            </a:r>
            <a:endParaRPr lang="zh-CN" altLang="en-US" dirty="0"/>
          </a:p>
        </p:txBody>
      </p:sp>
      <p:sp>
        <p:nvSpPr>
          <p:cNvPr id="318467" name="文本占位符 318466"/>
          <p:cNvSpPr>
            <a:spLocks noGrp="1"/>
          </p:cNvSpPr>
          <p:nvPr>
            <p:ph type="body" idx="1"/>
          </p:nvPr>
        </p:nvSpPr>
        <p:spPr>
          <a:xfrm>
            <a:off x="588645" y="1283970"/>
            <a:ext cx="8229600" cy="4525963"/>
          </a:xfrm>
        </p:spPr>
        <p:txBody>
          <a:bodyPr/>
          <a:p>
            <a:r>
              <a:rPr lang="zh-CN" altLang="en-US" dirty="0"/>
              <a:t>如果把</a:t>
            </a:r>
            <a:r>
              <a:rPr lang="en-US" altLang="zh-CN"/>
              <a:t>IP</a:t>
            </a:r>
            <a:r>
              <a:rPr lang="zh-CN" altLang="en-US" dirty="0"/>
              <a:t>数据包的投递过程看成是给远方的一位朋友（张三，手机号</a:t>
            </a:r>
            <a:r>
              <a:rPr lang="en-US" altLang="zh-CN" dirty="0"/>
              <a:t>13800211234</a:t>
            </a:r>
            <a:r>
              <a:rPr lang="zh-CN" altLang="en-US" dirty="0"/>
              <a:t>）发一个包裹，那么</a:t>
            </a:r>
            <a:endParaRPr lang="zh-CN" altLang="en-US" dirty="0"/>
          </a:p>
          <a:p>
            <a:r>
              <a:rPr lang="en-US" altLang="zh-CN"/>
              <a:t>IP</a:t>
            </a:r>
            <a:r>
              <a:rPr lang="zh-CN" altLang="en-US" dirty="0"/>
              <a:t>地址就是这位朋友的所在位置，如广东省广州市中山大学软件学院（依靠此信息进行路由）</a:t>
            </a:r>
            <a:endParaRPr lang="zh-CN" altLang="en-US" dirty="0"/>
          </a:p>
          <a:p>
            <a:r>
              <a:rPr lang="zh-CN" altLang="en-US" dirty="0"/>
              <a:t>端口号就是这位朋友的名字</a:t>
            </a:r>
            <a:r>
              <a:rPr lang="en-US" altLang="zh-CN" dirty="0"/>
              <a:t>/</a:t>
            </a:r>
            <a:r>
              <a:rPr lang="zh-CN" altLang="en-US" dirty="0"/>
              <a:t>手机号（依靠这个信息最终把这个包裹交付给这位收件人）</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pic>
        <p:nvPicPr>
          <p:cNvPr id="26627" name="图片 520196" descr="MCj03386840000[1]">
            <a:hlinkClick r:id="rId1" action="ppaction://hlinksldjump"/>
          </p:cNvPr>
          <p:cNvPicPr>
            <a:picLocks noChangeAspect="1"/>
          </p:cNvPicPr>
          <p:nvPr/>
        </p:nvPicPr>
        <p:blipFill>
          <a:blip r:embed="rId2"/>
          <a:stretch>
            <a:fillRect/>
          </a:stretch>
        </p:blipFill>
        <p:spPr>
          <a:xfrm>
            <a:off x="8594725" y="5969000"/>
            <a:ext cx="549275" cy="889000"/>
          </a:xfrm>
          <a:prstGeom prst="rect">
            <a:avLst/>
          </a:prstGeom>
          <a:noFill/>
          <a:ln w="9525">
            <a:noFill/>
          </a:ln>
        </p:spPr>
      </p:pic>
    </p:spTree>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0" dirty="0">
                <a:ea typeface="华文行楷" panose="02010800040101010101" pitchFamily="2" charset="-122"/>
                <a:sym typeface="+mn-ea"/>
              </a:rPr>
              <a:t>11.5.3 </a:t>
            </a:r>
            <a:r>
              <a:rPr lang="zh-CN" altLang="en-US" b="0" dirty="0">
                <a:ea typeface="华文行楷" panose="02010800040101010101" pitchFamily="2" charset="-122"/>
                <a:sym typeface="+mn-ea"/>
              </a:rPr>
              <a:t>代码实现</a:t>
            </a:r>
            <a:endParaRPr lang="zh-CN" altLang="en-US"/>
          </a:p>
        </p:txBody>
      </p:sp>
      <p:sp>
        <p:nvSpPr>
          <p:cNvPr id="3" name="内容占位符 2"/>
          <p:cNvSpPr>
            <a:spLocks noGrp="1"/>
          </p:cNvSpPr>
          <p:nvPr>
            <p:ph idx="1"/>
          </p:nvPr>
        </p:nvSpPr>
        <p:spPr>
          <a:xfrm>
            <a:off x="457835" y="1316355"/>
            <a:ext cx="8228965" cy="4851400"/>
          </a:xfrm>
        </p:spPr>
        <p:txBody>
          <a:bodyPr/>
          <a:p>
            <a:pPr marL="0" indent="0">
              <a:buNone/>
            </a:pPr>
            <a:r>
              <a:rPr lang="zh-CN" altLang="en-US"/>
              <a:t>#include "stdafx.h"</a:t>
            </a:r>
            <a:endParaRPr lang="zh-CN" altLang="en-US"/>
          </a:p>
          <a:p>
            <a:pPr marL="0" indent="0">
              <a:buNone/>
            </a:pPr>
            <a:r>
              <a:rPr lang="zh-CN" altLang="en-US"/>
              <a:t>#include &lt;</a:t>
            </a:r>
            <a:r>
              <a:rPr lang="zh-CN" altLang="en-US">
                <a:solidFill>
                  <a:srgbClr val="FF0000"/>
                </a:solidFill>
              </a:rPr>
              <a:t>WINSOCK2.H</a:t>
            </a:r>
            <a:r>
              <a:rPr lang="zh-CN" altLang="en-US"/>
              <a:t>&gt;</a:t>
            </a:r>
            <a:endParaRPr lang="zh-CN" altLang="en-US"/>
          </a:p>
          <a:p>
            <a:pPr marL="0" indent="0">
              <a:buNone/>
            </a:pPr>
            <a:r>
              <a:rPr lang="zh-CN" altLang="en-US"/>
              <a:t>#</a:t>
            </a:r>
            <a:r>
              <a:rPr lang="zh-CN" altLang="en-US">
                <a:solidFill>
                  <a:srgbClr val="FF0000"/>
                </a:solidFill>
              </a:rPr>
              <a:t>pragma comment(lib, "Ws2_32.lib")</a:t>
            </a:r>
            <a:endParaRPr lang="zh-CN" altLang="en-US">
              <a:solidFill>
                <a:srgbClr val="FF0000"/>
              </a:solidFill>
            </a:endParaRPr>
          </a:p>
          <a:p>
            <a:pPr marL="0" indent="0">
              <a:buNone/>
            </a:pPr>
            <a:r>
              <a:rPr lang="zh-CN" altLang="en-US"/>
              <a:t>#define ECHO_REPLY   0  //回应</a:t>
            </a:r>
            <a:endParaRPr lang="zh-CN" altLang="en-US"/>
          </a:p>
          <a:p>
            <a:pPr marL="0" indent="0">
              <a:buNone/>
            </a:pPr>
            <a:r>
              <a:rPr lang="zh-CN" altLang="en-US"/>
              <a:t>#define ECHO_REQUEST 8  //请求回应</a:t>
            </a:r>
            <a:endParaRPr lang="zh-CN" altLang="en-US"/>
          </a:p>
          <a:p>
            <a:pPr marL="0" indent="0">
              <a:buNone/>
            </a:pPr>
            <a:endParaRPr lang="zh-CN"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558290" y="707390"/>
            <a:ext cx="7128510" cy="5460365"/>
          </a:xfrm>
        </p:spPr>
        <p:txBody>
          <a:bodyPr/>
          <a:p>
            <a:pPr marL="0" indent="0">
              <a:buNone/>
            </a:pPr>
            <a:r>
              <a:rPr lang="zh-CN" altLang="en-US" sz="2000"/>
              <a:t>struct ip_hdr</a:t>
            </a:r>
            <a:endParaRPr lang="zh-CN" altLang="en-US" sz="2000"/>
          </a:p>
          <a:p>
            <a:pPr marL="0" indent="0">
              <a:buNone/>
            </a:pPr>
            <a:r>
              <a:rPr lang="zh-CN" altLang="en-US" sz="2000"/>
              <a:t>{</a:t>
            </a:r>
            <a:endParaRPr lang="zh-CN" altLang="en-US" sz="2000"/>
          </a:p>
          <a:p>
            <a:pPr marL="0" indent="0">
              <a:buNone/>
            </a:pPr>
            <a:r>
              <a:rPr lang="zh-CN" altLang="en-US" sz="2000"/>
              <a:t>    unsigned char h_len:4;         //length of header</a:t>
            </a:r>
            <a:endParaRPr lang="zh-CN" altLang="en-US" sz="2000"/>
          </a:p>
          <a:p>
            <a:pPr marL="0" indent="0">
              <a:buNone/>
            </a:pPr>
            <a:r>
              <a:rPr lang="zh-CN" altLang="en-US" sz="2000"/>
              <a:t>    unsigned char version:4;       //Version of IP</a:t>
            </a:r>
            <a:endParaRPr lang="zh-CN" altLang="en-US" sz="2000"/>
          </a:p>
          <a:p>
            <a:pPr marL="0" indent="0">
              <a:buNone/>
            </a:pPr>
            <a:r>
              <a:rPr lang="zh-CN" altLang="en-US" sz="2000"/>
              <a:t>    unsigned char tos;             //Type of service</a:t>
            </a:r>
            <a:endParaRPr lang="zh-CN" altLang="en-US" sz="2000"/>
          </a:p>
          <a:p>
            <a:pPr marL="0" indent="0">
              <a:buNone/>
            </a:pPr>
            <a:r>
              <a:rPr lang="zh-CN" altLang="en-US" sz="2000"/>
              <a:t>    unsigned short total_len;      //total length of the packet</a:t>
            </a:r>
            <a:endParaRPr lang="zh-CN" altLang="en-US" sz="2000"/>
          </a:p>
          <a:p>
            <a:pPr marL="0" indent="0">
              <a:buNone/>
            </a:pPr>
            <a:r>
              <a:rPr lang="zh-CN" altLang="en-US" sz="2000"/>
              <a:t>    unsigned short ident;          //unique identifier</a:t>
            </a:r>
            <a:endParaRPr lang="zh-CN" altLang="en-US" sz="2000"/>
          </a:p>
          <a:p>
            <a:pPr marL="0" indent="0">
              <a:buNone/>
            </a:pPr>
            <a:r>
              <a:rPr lang="zh-CN" altLang="en-US" sz="2000"/>
              <a:t>    unsigned short frag_and_flags; //flags</a:t>
            </a:r>
            <a:endParaRPr lang="zh-CN" altLang="en-US" sz="2000"/>
          </a:p>
          <a:p>
            <a:pPr marL="0" indent="0">
              <a:buNone/>
            </a:pPr>
            <a:r>
              <a:rPr lang="zh-CN" altLang="en-US" sz="2000"/>
              <a:t>    unsigned char ttl;             //ttl</a:t>
            </a:r>
            <a:endParaRPr lang="zh-CN" altLang="en-US" sz="2000"/>
          </a:p>
          <a:p>
            <a:pPr marL="0" indent="0">
              <a:buNone/>
            </a:pPr>
            <a:r>
              <a:rPr lang="zh-CN" altLang="en-US" sz="2000"/>
              <a:t>    unsigned char proto;           //protocol(TCP ,UDP etc)</a:t>
            </a:r>
            <a:endParaRPr lang="zh-CN" altLang="en-US" sz="2000"/>
          </a:p>
          <a:p>
            <a:pPr marL="0" indent="0">
              <a:buNone/>
            </a:pPr>
            <a:r>
              <a:rPr lang="zh-CN" altLang="en-US" sz="2000"/>
              <a:t>    unsigned short checksum;       //IP checksum</a:t>
            </a:r>
            <a:endParaRPr lang="zh-CN" altLang="en-US" sz="2000"/>
          </a:p>
          <a:p>
            <a:pPr marL="0" indent="0">
              <a:buNone/>
            </a:pPr>
            <a:r>
              <a:rPr lang="zh-CN" altLang="en-US" sz="2000"/>
              <a:t>    unsigned int sourceIP;</a:t>
            </a:r>
            <a:endParaRPr lang="zh-CN" altLang="en-US" sz="2000"/>
          </a:p>
          <a:p>
            <a:pPr marL="0" indent="0">
              <a:buNone/>
            </a:pPr>
            <a:r>
              <a:rPr lang="zh-CN" altLang="en-US" sz="2000"/>
              <a:t>    unsigned int destIP;</a:t>
            </a:r>
            <a:endParaRPr lang="zh-CN" altLang="en-US" sz="2000"/>
          </a:p>
          <a:p>
            <a:pPr marL="0" indent="0">
              <a:buNone/>
            </a:pPr>
            <a:r>
              <a:rPr lang="zh-CN" altLang="en-US" sz="2000"/>
              <a:t>};</a:t>
            </a:r>
            <a:endParaRPr lang="zh-CN" altLang="en-US" sz="20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821815" y="686435"/>
            <a:ext cx="6864985" cy="5481320"/>
          </a:xfrm>
        </p:spPr>
        <p:txBody>
          <a:bodyPr/>
          <a:p>
            <a:pPr marL="0" indent="0">
              <a:buNone/>
            </a:pPr>
            <a:r>
              <a:rPr lang="zh-CN" altLang="en-US" sz="2400"/>
              <a:t>struct icmp_hdr </a:t>
            </a:r>
            <a:endParaRPr lang="zh-CN" altLang="en-US" sz="2400"/>
          </a:p>
          <a:p>
            <a:pPr marL="0" indent="0">
              <a:buNone/>
            </a:pPr>
            <a:r>
              <a:rPr lang="zh-CN" altLang="en-US" sz="2400"/>
              <a:t>{</a:t>
            </a:r>
            <a:endParaRPr lang="zh-CN" altLang="en-US" sz="2400"/>
          </a:p>
          <a:p>
            <a:pPr marL="0" indent="0">
              <a:buNone/>
            </a:pPr>
            <a:r>
              <a:rPr lang="zh-CN" altLang="en-US" sz="2400"/>
              <a:t>    BYTE icmp_type;     //类型</a:t>
            </a:r>
            <a:endParaRPr lang="zh-CN" altLang="en-US" sz="2400"/>
          </a:p>
          <a:p>
            <a:pPr marL="0" indent="0">
              <a:buNone/>
            </a:pPr>
            <a:r>
              <a:rPr lang="zh-CN" altLang="en-US" sz="2400"/>
              <a:t>    BYTE icmp_code;     //代码</a:t>
            </a:r>
            <a:endParaRPr lang="zh-CN" altLang="en-US" sz="2400"/>
          </a:p>
          <a:p>
            <a:pPr marL="0" indent="0">
              <a:buNone/>
            </a:pPr>
            <a:r>
              <a:rPr lang="zh-CN" altLang="en-US" sz="2400"/>
              <a:t>    USHORT icmp_cksum;  //效验和</a:t>
            </a:r>
            <a:endParaRPr lang="zh-CN" altLang="en-US" sz="2400"/>
          </a:p>
          <a:p>
            <a:pPr marL="0" indent="0">
              <a:buNone/>
            </a:pPr>
            <a:r>
              <a:rPr lang="zh-CN" altLang="en-US" sz="2400"/>
              <a:t>    USHORT icmp_id;     //n</a:t>
            </a:r>
            <a:endParaRPr lang="zh-CN" altLang="en-US" sz="2400"/>
          </a:p>
          <a:p>
            <a:pPr marL="0" indent="0">
              <a:buNone/>
            </a:pPr>
            <a:r>
              <a:rPr lang="zh-CN" altLang="en-US" sz="2400"/>
              <a:t>    USHORT icmp_seq;    //n</a:t>
            </a:r>
            <a:endParaRPr lang="zh-CN" altLang="en-US" sz="2400"/>
          </a:p>
          <a:p>
            <a:pPr marL="0" indent="0">
              <a:buNone/>
            </a:pPr>
            <a:r>
              <a:rPr lang="zh-CN" altLang="en-US" sz="2400"/>
              <a:t>    ULONG  icmp_data;   //GetTickout()</a:t>
            </a:r>
            <a:endParaRPr lang="zh-CN" altLang="en-US" sz="2400"/>
          </a:p>
          <a:p>
            <a:pPr marL="0" indent="0">
              <a:buNone/>
            </a:pPr>
            <a:r>
              <a:rPr lang="zh-CN" altLang="en-US" sz="2400"/>
              <a:t>};</a:t>
            </a:r>
            <a:endParaRPr lang="zh-CN" altLang="en-US" sz="240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128395" y="707390"/>
            <a:ext cx="7558405" cy="5712460"/>
          </a:xfrm>
        </p:spPr>
        <p:txBody>
          <a:bodyPr/>
          <a:p>
            <a:pPr marL="0" indent="0">
              <a:buNone/>
            </a:pPr>
            <a:r>
              <a:rPr lang="zh-CN" altLang="en-US" sz="2400"/>
              <a:t>//计算ICMP封包校验和</a:t>
            </a:r>
            <a:endParaRPr lang="zh-CN" altLang="en-US" sz="2400"/>
          </a:p>
          <a:p>
            <a:pPr marL="0" indent="0">
              <a:buNone/>
            </a:pPr>
            <a:r>
              <a:rPr lang="zh-CN" altLang="en-US" sz="2400"/>
              <a:t>WORD CalcCheckSum(IN unsigned short* addr,IN int len)</a:t>
            </a:r>
            <a:endParaRPr lang="zh-CN" altLang="en-US" sz="2400"/>
          </a:p>
          <a:p>
            <a:pPr marL="0" indent="0">
              <a:buNone/>
            </a:pPr>
            <a:r>
              <a:rPr lang="zh-CN" altLang="en-US" sz="2400"/>
              <a:t>{</a:t>
            </a:r>
            <a:endParaRPr lang="zh-CN" altLang="en-US" sz="2400"/>
          </a:p>
          <a:p>
            <a:pPr marL="0" indent="0">
              <a:buNone/>
            </a:pPr>
            <a:r>
              <a:rPr lang="zh-CN" altLang="en-US" sz="2400"/>
              <a:t>    int        nleft = len;</a:t>
            </a:r>
            <a:endParaRPr lang="zh-CN" altLang="en-US" sz="2400"/>
          </a:p>
          <a:p>
            <a:pPr marL="0" indent="0">
              <a:buNone/>
            </a:pPr>
            <a:r>
              <a:rPr lang="zh-CN" altLang="en-US" sz="2400"/>
              <a:t>    int        sum = 0;</a:t>
            </a:r>
            <a:endParaRPr lang="zh-CN" altLang="en-US" sz="2400"/>
          </a:p>
          <a:p>
            <a:pPr marL="0" indent="0">
              <a:buNone/>
            </a:pPr>
            <a:r>
              <a:rPr lang="zh-CN" altLang="en-US" sz="2400"/>
              <a:t>    unsigned short* w = addr;</a:t>
            </a:r>
            <a:endParaRPr lang="zh-CN" altLang="en-US" sz="2400"/>
          </a:p>
          <a:p>
            <a:pPr marL="0" indent="0">
              <a:buNone/>
            </a:pPr>
            <a:r>
              <a:rPr lang="zh-CN" altLang="en-US" sz="2400"/>
              <a:t>    unsigned short answer = 0;</a:t>
            </a:r>
            <a:endParaRPr lang="zh-CN" altLang="en-US" sz="2400"/>
          </a:p>
          <a:p>
            <a:pPr marL="0" indent="0">
              <a:buNone/>
            </a:pPr>
            <a:r>
              <a:rPr lang="zh-CN" altLang="en-US" sz="2400"/>
              <a:t>      while(nleft &gt; 1) </a:t>
            </a:r>
            <a:endParaRPr lang="zh-CN" altLang="en-US" sz="2400"/>
          </a:p>
          <a:p>
            <a:pPr marL="0" indent="0">
              <a:buNone/>
            </a:pPr>
            <a:r>
              <a:rPr lang="zh-CN" altLang="en-US" sz="2400"/>
              <a:t>    {</a:t>
            </a:r>
            <a:endParaRPr lang="zh-CN" altLang="en-US" sz="2400"/>
          </a:p>
          <a:p>
            <a:pPr marL="0" indent="0">
              <a:buNone/>
            </a:pPr>
            <a:r>
              <a:rPr lang="zh-CN" altLang="en-US" sz="2400"/>
              <a:t>        sum += *w++;</a:t>
            </a:r>
            <a:endParaRPr lang="zh-CN" altLang="en-US" sz="2400"/>
          </a:p>
          <a:p>
            <a:pPr marL="0" indent="0">
              <a:buNone/>
            </a:pPr>
            <a:r>
              <a:rPr lang="zh-CN" altLang="en-US" sz="2400"/>
              <a:t>        nleft -= 2;</a:t>
            </a:r>
            <a:endParaRPr lang="zh-CN" altLang="en-US" sz="2400"/>
          </a:p>
          <a:p>
            <a:pPr marL="0" indent="0">
              <a:buNone/>
            </a:pPr>
            <a:r>
              <a:rPr lang="zh-CN" altLang="en-US" sz="2400"/>
              <a:t>    }    </a:t>
            </a:r>
            <a:endParaRPr lang="zh-CN" altLang="en-US" sz="2400"/>
          </a:p>
          <a:p>
            <a:pPr marL="0" indent="0">
              <a:buNone/>
            </a:pPr>
            <a:r>
              <a:rPr lang="zh-CN" altLang="en-US" sz="2400"/>
              <a:t> </a:t>
            </a:r>
            <a:endParaRPr lang="zh-CN" altLang="en-US" sz="240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95020" y="707390"/>
            <a:ext cx="8212455" cy="5712460"/>
          </a:xfrm>
        </p:spPr>
        <p:txBody>
          <a:bodyPr/>
          <a:p>
            <a:pPr marL="0" indent="0">
              <a:buNone/>
            </a:pPr>
            <a:r>
              <a:rPr lang="zh-CN" altLang="en-US" sz="2400"/>
              <a:t>    if(nleft == 1) </a:t>
            </a:r>
            <a:endParaRPr lang="zh-CN" altLang="en-US" sz="2400"/>
          </a:p>
          <a:p>
            <a:pPr marL="0" indent="0">
              <a:buNone/>
            </a:pPr>
            <a:r>
              <a:rPr lang="zh-CN" altLang="en-US" sz="2400"/>
              <a:t>    {</a:t>
            </a:r>
            <a:endParaRPr lang="zh-CN" altLang="en-US" sz="2400"/>
          </a:p>
          <a:p>
            <a:pPr marL="0" indent="0">
              <a:buNone/>
            </a:pPr>
            <a:r>
              <a:rPr lang="zh-CN" altLang="en-US" sz="2400"/>
              <a:t>        *(unsigned char*)(&amp;answer) = *(unsigned char*)w;</a:t>
            </a:r>
            <a:endParaRPr lang="zh-CN" altLang="en-US" sz="2400"/>
          </a:p>
          <a:p>
            <a:pPr marL="0" indent="0">
              <a:buNone/>
            </a:pPr>
            <a:r>
              <a:rPr lang="zh-CN" altLang="en-US" sz="2400"/>
              <a:t>        sum += answer;</a:t>
            </a:r>
            <a:endParaRPr lang="zh-CN" altLang="en-US" sz="2400"/>
          </a:p>
          <a:p>
            <a:pPr marL="0" indent="0">
              <a:buNone/>
            </a:pPr>
            <a:r>
              <a:rPr lang="zh-CN" altLang="en-US" sz="2400"/>
              <a:t>    }    </a:t>
            </a:r>
            <a:endParaRPr lang="zh-CN" altLang="en-US" sz="2400"/>
          </a:p>
          <a:p>
            <a:pPr marL="0" indent="0">
              <a:buNone/>
            </a:pPr>
            <a:r>
              <a:rPr lang="zh-CN" altLang="en-US" sz="2400"/>
              <a:t>    sum = (sum &gt;&gt; 16) + (sum &amp; 0xffff); //高16位 + 低16位</a:t>
            </a:r>
            <a:endParaRPr lang="zh-CN" altLang="en-US" sz="2400"/>
          </a:p>
          <a:p>
            <a:pPr marL="0" indent="0">
              <a:buNone/>
            </a:pPr>
            <a:r>
              <a:rPr lang="zh-CN" altLang="en-US" sz="2400"/>
              <a:t>    sum += (sum &gt;&gt; 16);                 //+进位</a:t>
            </a:r>
            <a:endParaRPr lang="zh-CN" altLang="en-US" sz="2400"/>
          </a:p>
          <a:p>
            <a:pPr marL="0" indent="0">
              <a:buNone/>
            </a:pPr>
            <a:r>
              <a:rPr lang="zh-CN" altLang="en-US" sz="2400"/>
              <a:t>    answer = ~sum;                      //取反    </a:t>
            </a:r>
            <a:endParaRPr lang="zh-CN" altLang="en-US" sz="2400"/>
          </a:p>
          <a:p>
            <a:pPr marL="0" indent="0">
              <a:buNone/>
            </a:pPr>
            <a:r>
              <a:rPr lang="zh-CN" altLang="en-US" sz="2400"/>
              <a:t>    return (answer);</a:t>
            </a:r>
            <a:endParaRPr lang="zh-CN" altLang="en-US" sz="2400"/>
          </a:p>
          <a:p>
            <a:pPr marL="0" indent="0">
              <a:buNone/>
            </a:pPr>
            <a:r>
              <a:rPr lang="zh-CN" altLang="en-US" sz="2400"/>
              <a:t>}</a:t>
            </a:r>
            <a:endParaRPr lang="zh-CN" altLang="en-US" sz="240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975360" y="780415"/>
            <a:ext cx="7711440" cy="5346065"/>
          </a:xfrm>
        </p:spPr>
        <p:txBody>
          <a:bodyPr/>
          <a:p>
            <a:pPr marL="0" indent="0">
              <a:buNone/>
            </a:pPr>
            <a:r>
              <a:rPr lang="zh-CN" altLang="en-US" sz="2400"/>
              <a:t>int main(int argc, char* argv[])</a:t>
            </a:r>
            <a:endParaRPr lang="zh-CN" altLang="en-US" sz="2400"/>
          </a:p>
          <a:p>
            <a:pPr marL="0" indent="0">
              <a:buNone/>
            </a:pPr>
            <a:r>
              <a:rPr lang="zh-CN" altLang="en-US" sz="2400"/>
              <a:t>{</a:t>
            </a:r>
            <a:endParaRPr lang="zh-CN" altLang="en-US" sz="2400"/>
          </a:p>
          <a:p>
            <a:pPr marL="0" indent="0">
              <a:buNone/>
            </a:pPr>
            <a:r>
              <a:rPr lang="zh-CN" altLang="en-US" sz="2400"/>
              <a:t>    //socket初始化</a:t>
            </a:r>
            <a:endParaRPr lang="zh-CN" altLang="en-US" sz="2400"/>
          </a:p>
          <a:p>
            <a:pPr marL="0" indent="0">
              <a:buNone/>
            </a:pPr>
            <a:r>
              <a:rPr lang="zh-CN" altLang="en-US" sz="2400"/>
              <a:t>    WSADATA wsaData;</a:t>
            </a:r>
            <a:endParaRPr lang="zh-CN" altLang="en-US" sz="2400"/>
          </a:p>
          <a:p>
            <a:pPr marL="0" indent="0">
              <a:buNone/>
            </a:pPr>
            <a:r>
              <a:rPr lang="zh-CN" altLang="en-US" sz="2400"/>
              <a:t>    WSAStartup(MAKEWORD(2, 2), &amp;wsaData);</a:t>
            </a:r>
            <a:endParaRPr lang="zh-CN" altLang="en-US" sz="2400"/>
          </a:p>
          <a:p>
            <a:pPr marL="0" indent="0">
              <a:buNone/>
            </a:pPr>
            <a:r>
              <a:rPr lang="zh-CN" altLang="en-US" sz="2400"/>
              <a:t>    //没有域名，返回</a:t>
            </a:r>
            <a:endParaRPr lang="zh-CN" altLang="en-US" sz="2400"/>
          </a:p>
          <a:p>
            <a:pPr marL="0" indent="0">
              <a:buNone/>
            </a:pPr>
            <a:r>
              <a:rPr lang="zh-CN" altLang="en-US" sz="2400"/>
              <a:t>    if (argc &lt; 2)</a:t>
            </a:r>
            <a:endParaRPr lang="zh-CN" altLang="en-US" sz="2400"/>
          </a:p>
          <a:p>
            <a:pPr marL="0" indent="0">
              <a:buNone/>
            </a:pPr>
            <a:r>
              <a:rPr lang="zh-CN" altLang="en-US" sz="2400"/>
              <a:t>    {</a:t>
            </a:r>
            <a:endParaRPr lang="zh-CN" altLang="en-US" sz="2400"/>
          </a:p>
          <a:p>
            <a:pPr marL="0" indent="0">
              <a:buNone/>
            </a:pPr>
            <a:r>
              <a:rPr lang="zh-CN" altLang="en-US" sz="2400"/>
              <a:t>        puts("Get Domain Error");</a:t>
            </a:r>
            <a:endParaRPr lang="zh-CN" altLang="en-US" sz="2400"/>
          </a:p>
          <a:p>
            <a:pPr marL="0" indent="0">
              <a:buNone/>
            </a:pPr>
            <a:r>
              <a:rPr lang="zh-CN" altLang="en-US" sz="2400"/>
              <a:t>        return 0;</a:t>
            </a:r>
            <a:endParaRPr lang="zh-CN" altLang="en-US" sz="2400"/>
          </a:p>
          <a:p>
            <a:pPr marL="0" indent="0">
              <a:buNone/>
            </a:pPr>
            <a:r>
              <a:rPr lang="zh-CN" altLang="en-US" sz="2400"/>
              <a:t>    }</a:t>
            </a:r>
            <a:endParaRPr lang="zh-CN" altLang="en-US" sz="2400"/>
          </a:p>
          <a:p>
            <a:pPr marL="0" indent="0">
              <a:buNone/>
            </a:pPr>
            <a:r>
              <a:rPr lang="zh-CN" altLang="en-US" sz="2400"/>
              <a:t>   </a:t>
            </a:r>
            <a:endParaRPr lang="zh-CN" altLang="en-US" sz="2400"/>
          </a:p>
          <a:p>
            <a:pPr marL="0" indent="0">
              <a:buNone/>
            </a:pPr>
            <a:r>
              <a:rPr lang="zh-CN" altLang="en-US" sz="2400"/>
              <a:t>  </a:t>
            </a:r>
            <a:endParaRPr lang="zh-CN" altLang="en-US" sz="24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300480" y="780415"/>
            <a:ext cx="7140575" cy="5690870"/>
          </a:xfrm>
        </p:spPr>
        <p:txBody>
          <a:bodyPr/>
          <a:p>
            <a:pPr marL="0" indent="0">
              <a:buNone/>
            </a:pPr>
            <a:r>
              <a:rPr lang="zh-CN" altLang="en-US" sz="2400"/>
              <a:t>    //域名转IP地址</a:t>
            </a:r>
            <a:endParaRPr lang="zh-CN" altLang="en-US" sz="2400"/>
          </a:p>
          <a:p>
            <a:pPr marL="0" indent="0">
              <a:buNone/>
            </a:pPr>
            <a:r>
              <a:rPr lang="zh-CN" altLang="en-US" sz="2400"/>
              <a:t>    HOSTENT *pHost = gethostbyname(argv[1]);</a:t>
            </a:r>
            <a:endParaRPr lang="zh-CN" altLang="en-US" sz="2400"/>
          </a:p>
          <a:p>
            <a:pPr marL="0" indent="0">
              <a:buNone/>
            </a:pPr>
            <a:r>
              <a:rPr lang="zh-CN" altLang="en-US" sz="2400"/>
              <a:t>    if (pHost == NULL)</a:t>
            </a:r>
            <a:endParaRPr lang="zh-CN" altLang="en-US" sz="2400"/>
          </a:p>
          <a:p>
            <a:pPr marL="0" indent="0">
              <a:buNone/>
            </a:pPr>
            <a:r>
              <a:rPr lang="zh-CN" altLang="en-US" sz="2400"/>
              <a:t>    {</a:t>
            </a:r>
            <a:endParaRPr lang="zh-CN" altLang="en-US" sz="2400"/>
          </a:p>
          <a:p>
            <a:pPr marL="0" indent="0">
              <a:buNone/>
            </a:pPr>
            <a:r>
              <a:rPr lang="zh-CN" altLang="en-US" sz="2400"/>
              <a:t>        puts("Get Domain Error");</a:t>
            </a:r>
            <a:endParaRPr lang="zh-CN" altLang="en-US" sz="2400"/>
          </a:p>
          <a:p>
            <a:pPr marL="0" indent="0">
              <a:buNone/>
            </a:pPr>
            <a:r>
              <a:rPr lang="zh-CN" altLang="en-US" sz="2400"/>
              <a:t>        return 0;</a:t>
            </a:r>
            <a:endParaRPr lang="zh-CN" altLang="en-US" sz="2400"/>
          </a:p>
          <a:p>
            <a:pPr marL="0" indent="0">
              <a:buNone/>
            </a:pPr>
            <a:r>
              <a:rPr lang="zh-CN" altLang="en-US" sz="2400"/>
              <a:t>    }</a:t>
            </a:r>
            <a:endParaRPr lang="zh-CN" altLang="en-US" sz="2400"/>
          </a:p>
          <a:p>
            <a:pPr marL="0" indent="0">
              <a:buNone/>
            </a:pPr>
            <a:r>
              <a:rPr lang="zh-CN" altLang="en-US" sz="2400"/>
              <a:t>    unsigned long nAddress = ((long**)pHost-&gt;h_addr_list)[0][0];</a:t>
            </a:r>
            <a:endParaRPr lang="zh-CN" altLang="en-US" sz="2400"/>
          </a:p>
          <a:p>
            <a:pPr marL="0" indent="0">
              <a:buNone/>
            </a:pPr>
            <a:r>
              <a:rPr lang="zh-CN" altLang="en-US" sz="2400"/>
              <a:t>    sockaddr_in addrSend;</a:t>
            </a:r>
            <a:endParaRPr lang="zh-CN" altLang="en-US" sz="2400"/>
          </a:p>
          <a:p>
            <a:pPr marL="0" indent="0">
              <a:buNone/>
            </a:pPr>
            <a:r>
              <a:rPr lang="zh-CN" altLang="en-US" sz="2400"/>
              <a:t>    addrSend.sin_family = AF_INET;</a:t>
            </a:r>
            <a:endParaRPr lang="zh-CN" altLang="en-US" sz="2400"/>
          </a:p>
          <a:p>
            <a:pPr marL="0" indent="0">
              <a:buNone/>
            </a:pPr>
            <a:r>
              <a:rPr lang="zh-CN" altLang="en-US" sz="2400"/>
              <a:t>    addrSend.sin_port = htons(0);</a:t>
            </a:r>
            <a:endParaRPr lang="zh-CN" altLang="en-US" sz="2400"/>
          </a:p>
          <a:p>
            <a:pPr marL="0" indent="0">
              <a:buNone/>
            </a:pPr>
            <a:r>
              <a:rPr lang="zh-CN" altLang="en-US" sz="2400"/>
              <a:t>    addrSend.sin_addr.s_addr = nAddress;    </a:t>
            </a:r>
            <a:endParaRPr lang="zh-CN" altLang="en-US" sz="24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286510" y="780415"/>
            <a:ext cx="7400290" cy="5690870"/>
          </a:xfrm>
        </p:spPr>
        <p:txBody>
          <a:bodyPr/>
          <a:p>
            <a:pPr marL="0" indent="0">
              <a:buNone/>
            </a:pPr>
            <a:r>
              <a:rPr lang="zh-CN" altLang="en-US" sz="2400"/>
              <a:t>//创建原始套接字</a:t>
            </a:r>
            <a:endParaRPr lang="zh-CN" altLang="en-US" sz="2400"/>
          </a:p>
          <a:p>
            <a:pPr marL="0" indent="0">
              <a:buNone/>
            </a:pPr>
            <a:r>
              <a:rPr lang="zh-CN" altLang="en-US" sz="2400"/>
              <a:t>    SOCKET sRaw = socket(AF_INET, SOCK_RAW, IPPROTO_ICMP);</a:t>
            </a:r>
            <a:endParaRPr lang="zh-CN" altLang="en-US" sz="2400"/>
          </a:p>
          <a:p>
            <a:pPr marL="0" indent="0">
              <a:buNone/>
            </a:pPr>
            <a:r>
              <a:rPr lang="zh-CN" altLang="en-US" sz="2400"/>
              <a:t>    if (sRaw == INVALID_SOCKET)</a:t>
            </a:r>
            <a:endParaRPr lang="zh-CN" altLang="en-US" sz="2400"/>
          </a:p>
          <a:p>
            <a:pPr marL="0" indent="0">
              <a:buNone/>
            </a:pPr>
            <a:r>
              <a:rPr lang="zh-CN" altLang="en-US" sz="2400"/>
              <a:t>    {</a:t>
            </a:r>
            <a:endParaRPr lang="zh-CN" altLang="en-US" sz="2400"/>
          </a:p>
          <a:p>
            <a:pPr marL="0" indent="0">
              <a:buNone/>
            </a:pPr>
            <a:r>
              <a:rPr lang="zh-CN" altLang="en-US" sz="2400"/>
              <a:t>        puts("socket error");</a:t>
            </a:r>
            <a:endParaRPr lang="zh-CN" altLang="en-US" sz="2400"/>
          </a:p>
          <a:p>
            <a:pPr marL="0" indent="0">
              <a:buNone/>
            </a:pPr>
            <a:r>
              <a:rPr lang="zh-CN" altLang="en-US" sz="2400"/>
              <a:t>        return 0;</a:t>
            </a:r>
            <a:endParaRPr lang="zh-CN" altLang="en-US" sz="2400"/>
          </a:p>
          <a:p>
            <a:pPr marL="0" indent="0">
              <a:buNone/>
            </a:pPr>
            <a:r>
              <a:rPr lang="zh-CN" altLang="en-US" sz="2400"/>
              <a:t>    }</a:t>
            </a:r>
            <a:endParaRPr lang="zh-CN" altLang="en-US" sz="2400"/>
          </a:p>
          <a:p>
            <a:pPr marL="0" indent="0">
              <a:buNone/>
            </a:pPr>
            <a:r>
              <a:rPr lang="zh-CN" altLang="en-US" sz="2400"/>
              <a:t>    printf("Pinging [ %s ] with 32 bytes of data:\r\n\r\n", argv[1]);</a:t>
            </a:r>
            <a:endParaRPr lang="zh-CN" altLang="en-US" sz="2400"/>
          </a:p>
          <a:p>
            <a:pPr marL="0" indent="0">
              <a:buNone/>
            </a:pPr>
            <a:r>
              <a:rPr lang="zh-CN" altLang="en-US" sz="2400"/>
              <a:t>    char szSend[32] = {0};</a:t>
            </a:r>
            <a:endParaRPr lang="zh-CN" altLang="en-US" sz="2400"/>
          </a:p>
          <a:p>
            <a:pPr marL="0" indent="0">
              <a:buNone/>
            </a:pPr>
            <a:r>
              <a:rPr lang="zh-CN" altLang="en-US" sz="2400"/>
              <a:t>    </a:t>
            </a:r>
            <a:endParaRPr lang="zh-CN" altLang="en-US" sz="240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286510" y="780415"/>
            <a:ext cx="7400290" cy="5690870"/>
          </a:xfrm>
        </p:spPr>
        <p:txBody>
          <a:bodyPr/>
          <a:p>
            <a:pPr marL="0" indent="0">
              <a:buNone/>
            </a:pPr>
            <a:r>
              <a:rPr lang="zh-CN" altLang="en-US" sz="2400"/>
              <a:t>   </a:t>
            </a:r>
            <a:r>
              <a:rPr lang="zh-CN" altLang="en-US" sz="2400">
                <a:sym typeface="+mn-ea"/>
              </a:rPr>
              <a:t>for (int i = 0; i &lt; 4; i++)</a:t>
            </a:r>
            <a:endParaRPr lang="zh-CN" altLang="en-US" sz="2400"/>
          </a:p>
          <a:p>
            <a:pPr marL="0" indent="0">
              <a:buNone/>
            </a:pPr>
            <a:r>
              <a:rPr lang="zh-CN" altLang="en-US" sz="2400">
                <a:sym typeface="+mn-ea"/>
              </a:rPr>
              <a:t>    {</a:t>
            </a:r>
            <a:endParaRPr lang="zh-CN" altLang="en-US" sz="2400"/>
          </a:p>
          <a:p>
            <a:pPr marL="0" indent="0">
              <a:buNone/>
            </a:pPr>
            <a:r>
              <a:rPr lang="zh-CN" altLang="en-US" sz="2400">
                <a:sym typeface="+mn-ea"/>
              </a:rPr>
              <a:t>        icmp_hdr *pICMP = (icmp_hdr *)szSend;</a:t>
            </a:r>
            <a:endParaRPr lang="zh-CN" altLang="en-US" sz="2400"/>
          </a:p>
          <a:p>
            <a:pPr marL="0" indent="0">
              <a:buNone/>
            </a:pPr>
            <a:r>
              <a:rPr lang="zh-CN" altLang="en-US" sz="2400">
                <a:sym typeface="+mn-ea"/>
              </a:rPr>
              <a:t>        pICMP-&gt;icmp_code = 0;</a:t>
            </a:r>
            <a:endParaRPr lang="zh-CN" altLang="en-US" sz="2400"/>
          </a:p>
          <a:p>
            <a:pPr marL="0" indent="0">
              <a:buNone/>
            </a:pPr>
            <a:r>
              <a:rPr lang="zh-CN" altLang="en-US" sz="2400">
                <a:sym typeface="+mn-ea"/>
              </a:rPr>
              <a:t>        pICMP-&gt;icmp_cksum = 0;</a:t>
            </a:r>
            <a:endParaRPr lang="zh-CN" altLang="en-US" sz="2400"/>
          </a:p>
          <a:p>
            <a:pPr marL="0" indent="0">
              <a:buNone/>
            </a:pPr>
            <a:r>
              <a:rPr lang="zh-CN" altLang="en-US" sz="2400">
                <a:sym typeface="+mn-ea"/>
              </a:rPr>
              <a:t>        pICMP-&gt;icmp_data = ::GetTickCount();</a:t>
            </a:r>
            <a:endParaRPr lang="zh-CN" altLang="en-US" sz="2400"/>
          </a:p>
          <a:p>
            <a:pPr marL="0" indent="0">
              <a:buNone/>
            </a:pPr>
            <a:r>
              <a:rPr lang="zh-CN" altLang="en-US" sz="2400">
                <a:sym typeface="+mn-ea"/>
              </a:rPr>
              <a:t>        pICMP-&gt;icmp_id = (unsigned short)GetCurrentProcessId();</a:t>
            </a:r>
            <a:endParaRPr lang="zh-CN" altLang="en-US" sz="2400"/>
          </a:p>
          <a:p>
            <a:pPr marL="0" indent="0">
              <a:buNone/>
            </a:pPr>
            <a:r>
              <a:rPr lang="zh-CN" altLang="en-US" sz="2400">
                <a:sym typeface="+mn-ea"/>
              </a:rPr>
              <a:t>        pICMP-&gt;icmp_seq = i;</a:t>
            </a:r>
            <a:endParaRPr lang="zh-CN" altLang="en-US" sz="2400"/>
          </a:p>
          <a:p>
            <a:pPr marL="0" indent="0">
              <a:buNone/>
            </a:pPr>
            <a:r>
              <a:rPr lang="zh-CN" altLang="en-US" sz="2400">
                <a:sym typeface="+mn-ea"/>
              </a:rPr>
              <a:t>        pICMP-&gt;icmp_type = ECHO_REQUEST;</a:t>
            </a:r>
            <a:endParaRPr lang="zh-CN" altLang="en-US" sz="2400"/>
          </a:p>
          <a:p>
            <a:pPr marL="0" indent="0">
              <a:buNone/>
            </a:pPr>
            <a:r>
              <a:rPr lang="zh-CN" altLang="en-US" sz="2400">
                <a:sym typeface="+mn-ea"/>
              </a:rPr>
              <a:t>        pICMP-&gt;icmp_cksum = CalcCheckSum((unsigned short *)pICMP, sizeof(icmp_hdr));   </a:t>
            </a:r>
            <a:endParaRPr lang="zh-CN" altLang="en-US" sz="2400"/>
          </a:p>
          <a:p>
            <a:pPr marL="0" indent="0">
              <a:buNone/>
            </a:pPr>
            <a:endParaRPr lang="zh-CN" altLang="en-US" sz="24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286510" y="780415"/>
            <a:ext cx="7400290" cy="6019165"/>
          </a:xfrm>
        </p:spPr>
        <p:txBody>
          <a:bodyPr/>
          <a:p>
            <a:pPr marL="0" indent="0">
              <a:buNone/>
            </a:pPr>
            <a:r>
              <a:rPr lang="zh-CN" altLang="en-US" sz="2400"/>
              <a:t>  //发送封包</a:t>
            </a:r>
            <a:endParaRPr lang="zh-CN" altLang="en-US" sz="2400"/>
          </a:p>
          <a:p>
            <a:pPr marL="0" indent="0">
              <a:buNone/>
            </a:pPr>
            <a:r>
              <a:rPr lang="zh-CN" altLang="en-US" sz="2400"/>
              <a:t>        sendto(sRaw, szSend, sizeof(szSend), 0, (sockaddr *)&amp;addrSend, sizeof(addrSend));</a:t>
            </a:r>
            <a:endParaRPr lang="zh-CN" altLang="en-US" sz="2400"/>
          </a:p>
          <a:p>
            <a:pPr marL="0" indent="0">
              <a:buNone/>
            </a:pPr>
            <a:r>
              <a:rPr lang="zh-CN" altLang="en-US" sz="2400"/>
              <a:t>        //通过选择模型，设置等待时间</a:t>
            </a:r>
            <a:endParaRPr lang="zh-CN" altLang="en-US" sz="2400"/>
          </a:p>
          <a:p>
            <a:pPr marL="0" indent="0">
              <a:buNone/>
            </a:pPr>
            <a:r>
              <a:rPr lang="zh-CN" altLang="en-US" sz="2400"/>
              <a:t>        fd_set fd;</a:t>
            </a:r>
            <a:endParaRPr lang="zh-CN" altLang="en-US" sz="2400"/>
          </a:p>
          <a:p>
            <a:pPr marL="0" indent="0">
              <a:buNone/>
            </a:pPr>
            <a:r>
              <a:rPr lang="zh-CN" altLang="en-US" sz="2400"/>
              <a:t>        FD_ZERO(&amp;fd);</a:t>
            </a:r>
            <a:endParaRPr lang="zh-CN" altLang="en-US" sz="2400"/>
          </a:p>
          <a:p>
            <a:pPr marL="0" indent="0">
              <a:buNone/>
            </a:pPr>
            <a:r>
              <a:rPr lang="zh-CN" altLang="en-US" sz="2400"/>
              <a:t>        FD_SET(sRaw, &amp;fd);</a:t>
            </a:r>
            <a:endParaRPr lang="zh-CN" altLang="en-US" sz="2400"/>
          </a:p>
          <a:p>
            <a:pPr marL="0" indent="0">
              <a:buNone/>
            </a:pPr>
            <a:r>
              <a:rPr lang="zh-CN" altLang="en-US" sz="2400"/>
              <a:t>        timeval tv = {1, 0};</a:t>
            </a:r>
            <a:endParaRPr lang="zh-CN" altLang="en-US" sz="2400"/>
          </a:p>
          <a:p>
            <a:pPr marL="0" indent="0">
              <a:buNone/>
            </a:pPr>
            <a:r>
              <a:rPr lang="zh-CN" altLang="en-US" sz="2400"/>
              <a:t>        int nResult = select(0, &amp;fd, NULL, NULL, &amp;tv);</a:t>
            </a:r>
            <a:endParaRPr lang="zh-CN" altLang="en-US" sz="2400"/>
          </a:p>
          <a:p>
            <a:pPr marL="0" indent="0">
              <a:buNone/>
            </a:pPr>
            <a:r>
              <a:rPr lang="zh-CN" altLang="en-US" sz="2400"/>
              <a:t>        if (nResult == 0)</a:t>
            </a:r>
            <a:endParaRPr lang="zh-CN" altLang="en-US" sz="2400"/>
          </a:p>
          <a:p>
            <a:pPr marL="0" indent="0">
              <a:buNone/>
            </a:pPr>
            <a:r>
              <a:rPr lang="zh-CN" altLang="en-US" sz="2400"/>
              <a:t>        {</a:t>
            </a:r>
            <a:endParaRPr lang="zh-CN" altLang="en-US" sz="2400"/>
          </a:p>
          <a:p>
            <a:pPr marL="0" indent="0">
              <a:buNone/>
            </a:pPr>
            <a:r>
              <a:rPr lang="zh-CN" altLang="en-US" sz="2400"/>
              <a:t>            puts("Time Out");</a:t>
            </a:r>
            <a:endParaRPr lang="zh-CN" altLang="en-US" sz="2400"/>
          </a:p>
          <a:p>
            <a:pPr marL="0" indent="0">
              <a:buNone/>
            </a:pPr>
            <a:r>
              <a:rPr lang="zh-CN" altLang="en-US" sz="2400"/>
              <a:t>            continue;</a:t>
            </a:r>
            <a:endParaRPr lang="zh-CN" altLang="en-US" sz="2400"/>
          </a:p>
          <a:p>
            <a:pPr marL="0" indent="0">
              <a:buNone/>
            </a:pPr>
            <a:r>
              <a:rPr lang="zh-CN" altLang="en-US" sz="2400"/>
              <a:t>        } </a:t>
            </a:r>
            <a:endParaRPr lang="zh-CN"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9490" name="标题 319489"/>
          <p:cNvSpPr>
            <a:spLocks noGrp="1"/>
          </p:cNvSpPr>
          <p:nvPr>
            <p:ph type="title"/>
          </p:nvPr>
        </p:nvSpPr>
        <p:spPr>
          <a:xfrm>
            <a:off x="456883" y="272733"/>
            <a:ext cx="8229600" cy="1143000"/>
          </a:xfrm>
        </p:spPr>
        <p:txBody>
          <a:bodyPr anchor="ctr"/>
          <a:p>
            <a:r>
              <a:rPr lang="en-US" altLang="zh-CN" dirty="0">
                <a:sym typeface="+mn-ea"/>
              </a:rPr>
              <a:t>11.1.5 </a:t>
            </a:r>
            <a:r>
              <a:rPr lang="zh-CN" altLang="en-US" dirty="0"/>
              <a:t>字节序</a:t>
            </a:r>
            <a:endParaRPr lang="zh-CN" altLang="en-US" dirty="0"/>
          </a:p>
        </p:txBody>
      </p:sp>
      <p:sp>
        <p:nvSpPr>
          <p:cNvPr id="319491" name="文本占位符 319490"/>
          <p:cNvSpPr>
            <a:spLocks noGrp="1"/>
          </p:cNvSpPr>
          <p:nvPr>
            <p:ph type="body" sz="half" idx="1"/>
          </p:nvPr>
        </p:nvSpPr>
        <p:spPr>
          <a:xfrm>
            <a:off x="250825" y="1158240"/>
            <a:ext cx="8569325" cy="5150485"/>
          </a:xfrm>
        </p:spPr>
        <p:txBody>
          <a:bodyPr/>
          <a:p>
            <a:pPr>
              <a:lnSpc>
                <a:spcPct val="90000"/>
              </a:lnSpc>
            </a:pPr>
            <a:r>
              <a:rPr lang="zh-CN" altLang="en-US" dirty="0"/>
              <a:t>大尾端</a:t>
            </a:r>
            <a:r>
              <a:rPr lang="en-US" altLang="zh-CN"/>
              <a:t>(Big-</a:t>
            </a:r>
            <a:r>
              <a:rPr lang="en-US" altLang="zh-CN" dirty="0" err="1"/>
              <a:t>Endian</a:t>
            </a:r>
            <a:r>
              <a:rPr lang="en-US" altLang="zh-CN"/>
              <a:t>):</a:t>
            </a:r>
            <a:r>
              <a:rPr lang="zh-CN" altLang="en-US" dirty="0"/>
              <a:t>字节的高位在内存中放在存储单元的起始位置</a:t>
            </a:r>
            <a:endParaRPr lang="zh-CN" altLang="en-US" dirty="0"/>
          </a:p>
          <a:p>
            <a:pPr>
              <a:lnSpc>
                <a:spcPct val="90000"/>
              </a:lnSpc>
            </a:pPr>
            <a:endParaRPr lang="zh-CN" altLang="en-US" dirty="0"/>
          </a:p>
          <a:p>
            <a:pPr>
              <a:lnSpc>
                <a:spcPct val="90000"/>
              </a:lnSpc>
            </a:pPr>
            <a:endParaRPr lang="zh-CN" altLang="en-US" dirty="0"/>
          </a:p>
          <a:p>
            <a:pPr>
              <a:lnSpc>
                <a:spcPct val="90000"/>
              </a:lnSpc>
            </a:pPr>
            <a:endParaRPr lang="zh-CN" altLang="en-US" dirty="0"/>
          </a:p>
          <a:p>
            <a:pPr>
              <a:lnSpc>
                <a:spcPct val="90000"/>
              </a:lnSpc>
            </a:pPr>
            <a:endParaRPr lang="zh-CN" altLang="en-US" dirty="0"/>
          </a:p>
          <a:p>
            <a:pPr>
              <a:lnSpc>
                <a:spcPct val="90000"/>
              </a:lnSpc>
            </a:pPr>
            <a:endParaRPr lang="zh-CN" altLang="en-US" dirty="0"/>
          </a:p>
          <a:p>
            <a:pPr>
              <a:lnSpc>
                <a:spcPct val="90000"/>
              </a:lnSpc>
            </a:pPr>
            <a:endParaRPr lang="zh-CN" altLang="en-US" dirty="0"/>
          </a:p>
          <a:p>
            <a:pPr>
              <a:lnSpc>
                <a:spcPct val="90000"/>
              </a:lnSpc>
            </a:pPr>
            <a:r>
              <a:rPr lang="zh-CN" altLang="en-US" dirty="0"/>
              <a:t>小尾端</a:t>
            </a:r>
            <a:r>
              <a:rPr lang="en-US" altLang="zh-CN"/>
              <a:t>(Little-</a:t>
            </a:r>
            <a:r>
              <a:rPr lang="en-US" altLang="zh-CN" dirty="0" err="1"/>
              <a:t>Endian</a:t>
            </a:r>
            <a:r>
              <a:rPr lang="en-US" altLang="zh-CN"/>
              <a:t>):</a:t>
            </a:r>
            <a:r>
              <a:rPr lang="zh-CN" altLang="en-US" dirty="0"/>
              <a:t>与大尾端相反</a:t>
            </a:r>
            <a:endParaRPr lang="zh-CN" altLang="en-US" dirty="0"/>
          </a:p>
          <a:p>
            <a:pPr>
              <a:lnSpc>
                <a:spcPct val="90000"/>
              </a:lnSpc>
            </a:pPr>
            <a:endParaRPr lang="en-US" altLang="zh-CN"/>
          </a:p>
        </p:txBody>
      </p:sp>
      <p:graphicFrame>
        <p:nvGraphicFramePr>
          <p:cNvPr id="319492" name="内容占位符 319491"/>
          <p:cNvGraphicFramePr/>
          <p:nvPr>
            <p:ph sz="half" idx="2"/>
          </p:nvPr>
        </p:nvGraphicFramePr>
        <p:xfrm>
          <a:off x="611188" y="2165350"/>
          <a:ext cx="7848600" cy="2600325"/>
        </p:xfrm>
        <a:graphic>
          <a:graphicData uri="http://schemas.openxmlformats.org/presentationml/2006/ole">
            <mc:AlternateContent xmlns:mc="http://schemas.openxmlformats.org/markup-compatibility/2006">
              <mc:Choice xmlns:v="urn:schemas-microsoft-com:vml" Requires="v">
                <p:oleObj spid="_x0000_s3077" name="" r:id="rId1" imgW="6141085" imgH="1909445" progId="Visio.Drawing.11">
                  <p:embed/>
                </p:oleObj>
              </mc:Choice>
              <mc:Fallback>
                <p:oleObj name="" r:id="rId1" imgW="6141085" imgH="1909445" progId="Visio.Drawing.11">
                  <p:embed/>
                  <p:pic>
                    <p:nvPicPr>
                      <p:cNvPr id="0" name="图片 3076"/>
                      <p:cNvPicPr/>
                      <p:nvPr/>
                    </p:nvPicPr>
                    <p:blipFill>
                      <a:blip r:embed="rId2"/>
                      <a:stretch>
                        <a:fillRect/>
                      </a:stretch>
                    </p:blipFill>
                    <p:spPr>
                      <a:xfrm>
                        <a:off x="611188" y="2165350"/>
                        <a:ext cx="7848600" cy="2600325"/>
                      </a:xfrm>
                      <a:prstGeom prst="rect">
                        <a:avLst/>
                      </a:prstGeom>
                      <a:noFill/>
                      <a:ln w="38100">
                        <a:miter/>
                      </a:ln>
                    </p:spPr>
                  </p:pic>
                </p:oleObj>
              </mc:Fallback>
            </mc:AlternateContent>
          </a:graphicData>
        </a:graphic>
      </p:graphicFrame>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286510" y="780415"/>
            <a:ext cx="7400290" cy="5690870"/>
          </a:xfrm>
        </p:spPr>
        <p:txBody>
          <a:bodyPr/>
          <a:p>
            <a:pPr marL="0" indent="0">
              <a:buNone/>
            </a:pPr>
            <a:r>
              <a:rPr lang="zh-CN" altLang="en-US" sz="2400"/>
              <a:t>     //接收封包</a:t>
            </a:r>
            <a:endParaRPr lang="zh-CN" altLang="en-US" sz="2400"/>
          </a:p>
          <a:p>
            <a:pPr marL="0" indent="0">
              <a:buNone/>
            </a:pPr>
            <a:r>
              <a:rPr lang="zh-CN" altLang="en-US" sz="2400"/>
              <a:t>        char szRecv[MAXBYTE];</a:t>
            </a:r>
            <a:endParaRPr lang="zh-CN" altLang="en-US" sz="2400"/>
          </a:p>
          <a:p>
            <a:pPr marL="0" indent="0">
              <a:buNone/>
            </a:pPr>
            <a:r>
              <a:rPr lang="zh-CN" altLang="en-US" sz="2400"/>
              <a:t>        sockaddr_in addrRecv;</a:t>
            </a:r>
            <a:endParaRPr lang="zh-CN" altLang="en-US" sz="2400"/>
          </a:p>
          <a:p>
            <a:pPr marL="0" indent="0">
              <a:buNone/>
            </a:pPr>
            <a:r>
              <a:rPr lang="zh-CN" altLang="en-US" sz="2400"/>
              <a:t>        int nLen = sizeof(addrRecv);</a:t>
            </a:r>
            <a:endParaRPr lang="zh-CN" altLang="en-US" sz="2400"/>
          </a:p>
          <a:p>
            <a:pPr marL="0" indent="0">
              <a:buNone/>
            </a:pPr>
            <a:r>
              <a:rPr lang="zh-CN" altLang="en-US" sz="2400"/>
              <a:t>        recvfrom(sRaw, szRecv, sizeof(szRecv), 0, (sockaddr *)&amp;addrRecv, &amp;nLen);</a:t>
            </a:r>
            <a:endParaRPr lang="zh-CN" altLang="en-US" sz="2400"/>
          </a:p>
          <a:p>
            <a:pPr marL="0" indent="0">
              <a:buNone/>
            </a:pPr>
            <a:r>
              <a:rPr lang="zh-CN" altLang="en-US" sz="2400"/>
              <a:t>        //检验校验和</a:t>
            </a:r>
            <a:endParaRPr lang="zh-CN" altLang="en-US" sz="2400"/>
          </a:p>
          <a:p>
            <a:pPr marL="0" indent="0">
              <a:buNone/>
            </a:pPr>
            <a:r>
              <a:rPr lang="zh-CN" altLang="en-US" sz="2400"/>
              <a:t>        ip_hdr * pIPRecv = (ip_hdr *)szRecv;</a:t>
            </a:r>
            <a:endParaRPr lang="zh-CN" altLang="en-US" sz="2400"/>
          </a:p>
          <a:p>
            <a:pPr marL="0" indent="0">
              <a:buNone/>
            </a:pPr>
            <a:r>
              <a:rPr lang="zh-CN" altLang="en-US" sz="2400"/>
              <a:t>        icmp_hdr *pICMPRecv = (icmp_hdr *)(pIPRecv + 1);</a:t>
            </a:r>
            <a:endParaRPr lang="zh-CN" altLang="en-US" sz="2400"/>
          </a:p>
          <a:p>
            <a:pPr marL="0" indent="0">
              <a:buNone/>
            </a:pPr>
            <a:r>
              <a:rPr lang="zh-CN" altLang="en-US" sz="2400"/>
              <a:t>        //校验和为0，表示封包正确</a:t>
            </a:r>
            <a:endParaRPr lang="zh-CN" altLang="en-US" sz="2400"/>
          </a:p>
          <a:p>
            <a:pPr marL="0" indent="0">
              <a:buNone/>
            </a:pPr>
            <a:r>
              <a:rPr lang="zh-CN" altLang="en-US" sz="2400"/>
              <a:t>        if (!CalcCheckSum((unsigned short *)pICMPRecv, sizeof(icmp_hdr)))</a:t>
            </a:r>
            <a:endParaRPr lang="zh-CN" altLang="en-US" sz="2400"/>
          </a:p>
          <a:p>
            <a:pPr marL="0" indent="0">
              <a:buNone/>
            </a:pPr>
            <a:r>
              <a:rPr lang="zh-CN" altLang="en-US" sz="2400"/>
              <a:t>        </a:t>
            </a:r>
            <a:endParaRPr lang="zh-CN" altLang="en-US" sz="240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286510" y="780415"/>
            <a:ext cx="7400290" cy="5690870"/>
          </a:xfrm>
        </p:spPr>
        <p:txBody>
          <a:bodyPr/>
          <a:p>
            <a:pPr marL="0" indent="0">
              <a:buNone/>
            </a:pPr>
            <a:r>
              <a:rPr lang="zh-CN" altLang="en-US" sz="2400"/>
              <a:t>   </a:t>
            </a:r>
            <a:r>
              <a:rPr lang="zh-CN" altLang="en-US" sz="2400">
                <a:sym typeface="+mn-ea"/>
              </a:rPr>
              <a:t>{</a:t>
            </a:r>
            <a:endParaRPr lang="zh-CN" altLang="en-US" sz="2400"/>
          </a:p>
          <a:p>
            <a:pPr marL="0" indent="0">
              <a:buNone/>
            </a:pPr>
            <a:r>
              <a:rPr lang="zh-CN" altLang="en-US" sz="2400">
                <a:sym typeface="+mn-ea"/>
              </a:rPr>
              <a:t>            //计算时间间隔</a:t>
            </a:r>
            <a:endParaRPr lang="zh-CN" altLang="en-US" sz="2400"/>
          </a:p>
          <a:p>
            <a:pPr marL="0" indent="0">
              <a:buNone/>
            </a:pPr>
            <a:r>
              <a:rPr lang="zh-CN" altLang="en-US" sz="2400">
                <a:sym typeface="+mn-ea"/>
              </a:rPr>
              <a:t>            DWORD dwTime = ::GetTickCount() - pICMPRecv-&gt;icmp_data;</a:t>
            </a:r>
            <a:endParaRPr lang="zh-CN" altLang="en-US" sz="2400"/>
          </a:p>
          <a:p>
            <a:pPr marL="0" indent="0">
              <a:buNone/>
            </a:pPr>
            <a:r>
              <a:rPr lang="zh-CN" altLang="en-US" sz="2400">
                <a:sym typeface="+mn-ea"/>
              </a:rPr>
              <a:t>            </a:t>
            </a:r>
            <a:endParaRPr lang="zh-CN" altLang="en-US" sz="2400"/>
          </a:p>
          <a:p>
            <a:pPr marL="0" indent="0">
              <a:buNone/>
            </a:pPr>
            <a:r>
              <a:rPr lang="zh-CN" altLang="en-US" sz="2400">
                <a:sym typeface="+mn-ea"/>
              </a:rPr>
              <a:t>            printf("Reply from %s: bytes=%d time=%dms TTL=%d\n", </a:t>
            </a:r>
            <a:endParaRPr lang="zh-CN" altLang="en-US" sz="2400"/>
          </a:p>
          <a:p>
            <a:pPr marL="0" indent="0">
              <a:buNone/>
            </a:pPr>
            <a:r>
              <a:rPr lang="zh-CN" altLang="en-US" sz="2400">
                <a:sym typeface="+mn-ea"/>
              </a:rPr>
              <a:t>                inet_ntoa(addrRecv.sin_addr), </a:t>
            </a:r>
            <a:endParaRPr lang="zh-CN" altLang="en-US" sz="2400"/>
          </a:p>
          <a:p>
            <a:pPr marL="0" indent="0">
              <a:buNone/>
            </a:pPr>
            <a:r>
              <a:rPr lang="zh-CN" altLang="en-US" sz="2400">
                <a:sym typeface="+mn-ea"/>
              </a:rPr>
              <a:t>                sizeof(szRecv), </a:t>
            </a:r>
            <a:endParaRPr lang="zh-CN" altLang="en-US" sz="2400"/>
          </a:p>
          <a:p>
            <a:pPr marL="0" indent="0">
              <a:buNone/>
            </a:pPr>
            <a:r>
              <a:rPr lang="zh-CN" altLang="en-US" sz="2400">
                <a:sym typeface="+mn-ea"/>
              </a:rPr>
              <a:t>                dwTime, </a:t>
            </a:r>
            <a:endParaRPr lang="zh-CN" altLang="en-US" sz="2400"/>
          </a:p>
          <a:p>
            <a:pPr marL="0" indent="0">
              <a:buNone/>
            </a:pPr>
            <a:r>
              <a:rPr lang="zh-CN" altLang="en-US" sz="2400">
                <a:sym typeface="+mn-ea"/>
              </a:rPr>
              <a:t>                pIPRecv-&gt;ttl);</a:t>
            </a:r>
            <a:endParaRPr lang="zh-CN" altLang="en-US" sz="2400"/>
          </a:p>
          <a:p>
            <a:pPr marL="0" indent="0">
              <a:buNone/>
            </a:pPr>
            <a:r>
              <a:rPr lang="zh-CN" altLang="en-US" sz="2400">
                <a:sym typeface="+mn-ea"/>
              </a:rPr>
              <a:t>        }</a:t>
            </a:r>
            <a:endParaRPr lang="zh-CN" altLang="en-US" sz="2400"/>
          </a:p>
          <a:p>
            <a:pPr marL="0" indent="0">
              <a:buNone/>
            </a:pPr>
            <a:r>
              <a:rPr lang="zh-CN" altLang="en-US" sz="2400">
                <a:sym typeface="+mn-ea"/>
              </a:rPr>
              <a:t>    }</a:t>
            </a:r>
            <a:endParaRPr lang="zh-CN" altLang="en-US" sz="2400"/>
          </a:p>
          <a:p>
            <a:pPr marL="0" indent="0">
              <a:buNone/>
            </a:pPr>
            <a:endParaRPr lang="zh-CN" altLang="en-US" sz="240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286510" y="780415"/>
            <a:ext cx="7400290" cy="5690870"/>
          </a:xfrm>
        </p:spPr>
        <p:txBody>
          <a:bodyPr/>
          <a:p>
            <a:pPr marL="0" indent="0">
              <a:buNone/>
            </a:pPr>
            <a:r>
              <a:rPr lang="zh-CN" altLang="en-US" sz="2400"/>
              <a:t> //格式控制</a:t>
            </a:r>
            <a:endParaRPr lang="zh-CN" altLang="en-US" sz="2400"/>
          </a:p>
          <a:p>
            <a:pPr marL="0" indent="0">
              <a:buNone/>
            </a:pPr>
            <a:r>
              <a:rPr lang="zh-CN" altLang="en-US" sz="2400"/>
              <a:t>    puts("");</a:t>
            </a:r>
            <a:endParaRPr lang="zh-CN" altLang="en-US" sz="2400"/>
          </a:p>
          <a:p>
            <a:pPr marL="0" indent="0">
              <a:buNone/>
            </a:pPr>
            <a:r>
              <a:rPr lang="zh-CN" altLang="en-US" sz="2400"/>
              <a:t>    //socket释放资源</a:t>
            </a:r>
            <a:endParaRPr lang="zh-CN" altLang="en-US" sz="2400"/>
          </a:p>
          <a:p>
            <a:pPr marL="0" indent="0">
              <a:buNone/>
            </a:pPr>
            <a:r>
              <a:rPr lang="zh-CN" altLang="en-US" sz="2400"/>
              <a:t>    WSACleanup( );</a:t>
            </a:r>
            <a:endParaRPr lang="zh-CN" altLang="en-US" sz="2400"/>
          </a:p>
          <a:p>
            <a:pPr marL="0" indent="0">
              <a:buNone/>
            </a:pPr>
            <a:r>
              <a:rPr lang="zh-CN" altLang="en-US" sz="2400"/>
              <a:t>    return 0;</a:t>
            </a:r>
            <a:endParaRPr lang="zh-CN" altLang="en-US" sz="2400"/>
          </a:p>
          <a:p>
            <a:pPr marL="0" indent="0">
              <a:buNone/>
            </a:pPr>
            <a:r>
              <a:rPr lang="zh-CN" altLang="en-US" sz="2400"/>
              <a:t>}</a:t>
            </a:r>
            <a:endParaRPr lang="zh-CN" altLang="en-US" sz="2400"/>
          </a:p>
          <a:p>
            <a:pPr marL="0" indent="0">
              <a:buNone/>
            </a:pPr>
            <a:endParaRPr lang="zh-CN" altLang="en-US" sz="240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7618" name="标题 367617"/>
          <p:cNvSpPr>
            <a:spLocks noGrp="1"/>
          </p:cNvSpPr>
          <p:nvPr>
            <p:ph type="title"/>
          </p:nvPr>
        </p:nvSpPr>
        <p:spPr/>
        <p:txBody>
          <a:bodyPr anchor="ctr"/>
          <a:p>
            <a:r>
              <a:rPr lang="en-US" altLang="zh-CN"/>
              <a:t>11.6 TCP/IP</a:t>
            </a:r>
            <a:r>
              <a:rPr lang="zh-CN" altLang="en-US" dirty="0"/>
              <a:t>网络程序框架</a:t>
            </a:r>
            <a:endParaRPr lang="zh-CN" altLang="en-US" dirty="0"/>
          </a:p>
        </p:txBody>
      </p:sp>
      <p:sp>
        <p:nvSpPr>
          <p:cNvPr id="367619" name="文本占位符 367618"/>
          <p:cNvSpPr>
            <a:spLocks noGrp="1"/>
          </p:cNvSpPr>
          <p:nvPr>
            <p:ph type="body" idx="1"/>
          </p:nvPr>
        </p:nvSpPr>
        <p:spPr/>
        <p:txBody>
          <a:bodyPr/>
          <a:p>
            <a:endParaRPr lang="zh-CN" altLang="en-US" dirty="0"/>
          </a:p>
          <a:p>
            <a:r>
              <a:rPr lang="en-US" altLang="zh-CN" dirty="0"/>
              <a:t>11.6.1 </a:t>
            </a:r>
            <a:r>
              <a:rPr lang="zh-CN" altLang="en-US" dirty="0"/>
              <a:t>面向连接的</a:t>
            </a:r>
            <a:r>
              <a:rPr lang="en-US" altLang="zh-CN"/>
              <a:t>C/S</a:t>
            </a:r>
            <a:r>
              <a:rPr lang="zh-CN" altLang="en-US" dirty="0"/>
              <a:t>程序工作流程</a:t>
            </a:r>
            <a:endParaRPr lang="zh-CN" altLang="en-US" dirty="0"/>
          </a:p>
          <a:p>
            <a:endParaRPr lang="zh-CN" altLang="en-US" dirty="0"/>
          </a:p>
          <a:p>
            <a:r>
              <a:rPr lang="en-US" altLang="zh-CN" dirty="0"/>
              <a:t>11.6.2  </a:t>
            </a:r>
            <a:r>
              <a:rPr lang="zh-CN" altLang="en-US" dirty="0"/>
              <a:t>无连接的</a:t>
            </a:r>
            <a:r>
              <a:rPr lang="en-US" altLang="zh-CN"/>
              <a:t>C/S</a:t>
            </a:r>
            <a:r>
              <a:rPr lang="zh-CN" altLang="en-US" dirty="0"/>
              <a:t>程序工作流程</a:t>
            </a:r>
            <a:endParaRPr lang="zh-CN" altLang="en-US" dirty="0"/>
          </a:p>
          <a:p>
            <a:endParaRPr lang="zh-CN" altLang="en-US" dirty="0"/>
          </a:p>
          <a:p>
            <a:r>
              <a:rPr lang="en-US" altLang="zh-CN" dirty="0"/>
              <a:t>11.6.3 </a:t>
            </a:r>
            <a:r>
              <a:rPr lang="zh-CN" altLang="en-US" dirty="0"/>
              <a:t>其他内容</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pic>
        <p:nvPicPr>
          <p:cNvPr id="20483" name="图片 647171" descr="MCj04326750000[1]">
            <a:hlinkClick r:id="rId1" action="ppaction://hlinksldjump"/>
          </p:cNvPr>
          <p:cNvPicPr>
            <a:picLocks noChangeAspect="1"/>
          </p:cNvPicPr>
          <p:nvPr/>
        </p:nvPicPr>
        <p:blipFill>
          <a:blip r:embed="rId2"/>
          <a:stretch>
            <a:fillRect/>
          </a:stretch>
        </p:blipFill>
        <p:spPr>
          <a:xfrm>
            <a:off x="7963853" y="5924868"/>
            <a:ext cx="1116012" cy="1116012"/>
          </a:xfrm>
          <a:prstGeom prst="rect">
            <a:avLst/>
          </a:prstGeom>
          <a:noFill/>
          <a:ln w="9525">
            <a:noFill/>
          </a:ln>
        </p:spPr>
      </p:pic>
    </p:spTree>
  </p:cSld>
  <p:clrMapOvr>
    <a:masterClrMapping/>
  </p:clrMapOvr>
  <p:transition>
    <p:fad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0690" name="标题 370689"/>
          <p:cNvSpPr>
            <a:spLocks noGrp="1"/>
          </p:cNvSpPr>
          <p:nvPr>
            <p:ph type="title"/>
          </p:nvPr>
        </p:nvSpPr>
        <p:spPr/>
        <p:txBody>
          <a:bodyPr anchor="ctr"/>
          <a:p>
            <a:r>
              <a:rPr lang="en-US" altLang="zh-CN" sz="3200" dirty="0"/>
              <a:t>11.6.1 </a:t>
            </a:r>
            <a:r>
              <a:rPr lang="zh-CN" altLang="en-US" sz="3200" dirty="0"/>
              <a:t>面向连接的</a:t>
            </a:r>
            <a:r>
              <a:rPr lang="en-US" altLang="zh-CN" sz="3200"/>
              <a:t>C/S</a:t>
            </a:r>
            <a:r>
              <a:rPr lang="zh-CN" altLang="en-US" sz="3200" dirty="0"/>
              <a:t>程序工作流程</a:t>
            </a:r>
            <a:r>
              <a:rPr lang="en-US" altLang="zh-CN" sz="3200"/>
              <a:t>(TCP)</a:t>
            </a:r>
            <a:endParaRPr lang="en-US" altLang="zh-CN" sz="3200"/>
          </a:p>
        </p:txBody>
      </p:sp>
      <p:sp>
        <p:nvSpPr>
          <p:cNvPr id="370691" name="文本占位符 370690"/>
          <p:cNvSpPr>
            <a:spLocks noGrp="1"/>
          </p:cNvSpPr>
          <p:nvPr>
            <p:ph type="body" idx="1"/>
          </p:nvPr>
        </p:nvSpPr>
        <p:spPr>
          <a:xfrm>
            <a:off x="457200" y="1297305"/>
            <a:ext cx="8229600" cy="4525963"/>
          </a:xfrm>
        </p:spPr>
        <p:txBody>
          <a:bodyPr/>
          <a:p>
            <a:r>
              <a:rPr lang="zh-CN" altLang="en-US" sz="2200" dirty="0"/>
              <a:t>服务器端工作流程</a:t>
            </a:r>
            <a:endParaRPr lang="zh-CN" altLang="en-US" sz="2200" dirty="0"/>
          </a:p>
          <a:p>
            <a:pPr lvl="1"/>
            <a:r>
              <a:rPr lang="zh-CN" altLang="en-US" sz="2200" dirty="0"/>
              <a:t>使用</a:t>
            </a:r>
            <a:r>
              <a:rPr lang="en-US" altLang="zh-CN" sz="2200" dirty="0" err="1"/>
              <a:t>WSAStartup</a:t>
            </a:r>
            <a:r>
              <a:rPr lang="en-US" altLang="zh-CN" sz="2200"/>
              <a:t>()</a:t>
            </a:r>
            <a:r>
              <a:rPr lang="zh-CN" altLang="en-US" sz="2200" dirty="0"/>
              <a:t>函数检查系统协议栈安装情况</a:t>
            </a:r>
            <a:endParaRPr lang="zh-CN" altLang="en-US" sz="2200" dirty="0"/>
          </a:p>
          <a:p>
            <a:pPr lvl="1"/>
            <a:r>
              <a:rPr lang="zh-CN" altLang="en-US" sz="2200" dirty="0"/>
              <a:t>使用</a:t>
            </a:r>
            <a:r>
              <a:rPr lang="en-US" altLang="zh-CN" sz="2200"/>
              <a:t>socket()</a:t>
            </a:r>
            <a:r>
              <a:rPr lang="zh-CN" altLang="en-US" sz="2200" dirty="0"/>
              <a:t>函数创建服务器端通信套接口</a:t>
            </a:r>
            <a:endParaRPr lang="zh-CN" altLang="en-US" sz="2200" dirty="0"/>
          </a:p>
          <a:p>
            <a:pPr lvl="1"/>
            <a:r>
              <a:rPr lang="zh-CN" altLang="en-US" sz="2200" dirty="0"/>
              <a:t>使用</a:t>
            </a:r>
            <a:r>
              <a:rPr lang="en-US" altLang="zh-CN" sz="2200"/>
              <a:t>bind()</a:t>
            </a:r>
            <a:r>
              <a:rPr lang="zh-CN" altLang="en-US" sz="2200" dirty="0"/>
              <a:t>函数将创建的套接口与服务器地址绑定</a:t>
            </a:r>
            <a:endParaRPr lang="zh-CN" altLang="en-US" sz="2200" dirty="0"/>
          </a:p>
          <a:p>
            <a:pPr lvl="1"/>
            <a:r>
              <a:rPr lang="zh-CN" altLang="en-US" sz="2200" dirty="0"/>
              <a:t>使用</a:t>
            </a:r>
            <a:r>
              <a:rPr lang="en-US" altLang="zh-CN" sz="2200"/>
              <a:t>listen()</a:t>
            </a:r>
            <a:r>
              <a:rPr lang="zh-CN" altLang="en-US" sz="2200" dirty="0"/>
              <a:t>函数使服务器套接口做好接收连接请求准备</a:t>
            </a:r>
            <a:endParaRPr lang="zh-CN" altLang="en-US" sz="2200" dirty="0"/>
          </a:p>
          <a:p>
            <a:pPr lvl="1"/>
            <a:r>
              <a:rPr lang="zh-CN" altLang="en-US" sz="2200" dirty="0"/>
              <a:t>使用</a:t>
            </a:r>
            <a:r>
              <a:rPr lang="en-US" altLang="zh-CN" sz="2200"/>
              <a:t>accept()</a:t>
            </a:r>
            <a:r>
              <a:rPr lang="zh-CN" altLang="en-US" sz="2200" dirty="0"/>
              <a:t>接收来自客户端由</a:t>
            </a:r>
            <a:r>
              <a:rPr lang="en-US" altLang="zh-CN" sz="2200"/>
              <a:t>connect()</a:t>
            </a:r>
            <a:r>
              <a:rPr lang="zh-CN" altLang="en-US" sz="2200" dirty="0"/>
              <a:t>函数发出的连接请求</a:t>
            </a:r>
            <a:endParaRPr lang="zh-CN" altLang="en-US" sz="2200" dirty="0"/>
          </a:p>
          <a:p>
            <a:pPr lvl="1"/>
            <a:r>
              <a:rPr lang="zh-CN" altLang="en-US" sz="2200" dirty="0"/>
              <a:t>根据连接请求建立连接后，使用</a:t>
            </a:r>
            <a:r>
              <a:rPr lang="en-US" altLang="zh-CN" sz="2200"/>
              <a:t>send()</a:t>
            </a:r>
            <a:r>
              <a:rPr lang="zh-CN" altLang="en-US" sz="2200" dirty="0"/>
              <a:t>函数发送数据，或者使用</a:t>
            </a:r>
            <a:r>
              <a:rPr lang="en-US" altLang="zh-CN" sz="2200" dirty="0" err="1"/>
              <a:t>recv</a:t>
            </a:r>
            <a:r>
              <a:rPr lang="en-US" altLang="zh-CN" sz="2200"/>
              <a:t>()</a:t>
            </a:r>
            <a:r>
              <a:rPr lang="zh-CN" altLang="en-US" sz="2200" dirty="0"/>
              <a:t>函数接收数据</a:t>
            </a:r>
            <a:endParaRPr lang="zh-CN" altLang="en-US" sz="2200" dirty="0"/>
          </a:p>
          <a:p>
            <a:pPr lvl="1"/>
            <a:r>
              <a:rPr lang="zh-CN" altLang="en-US" sz="2200" dirty="0"/>
              <a:t>使用</a:t>
            </a:r>
            <a:r>
              <a:rPr lang="en-US" altLang="zh-CN" sz="2200" dirty="0" err="1"/>
              <a:t>closesocket</a:t>
            </a:r>
            <a:r>
              <a:rPr lang="en-US" altLang="zh-CN" sz="2200"/>
              <a:t>()</a:t>
            </a:r>
            <a:r>
              <a:rPr lang="zh-CN" altLang="en-US" sz="2200" dirty="0"/>
              <a:t>函数关闭套接口（可以先用</a:t>
            </a:r>
            <a:r>
              <a:rPr lang="en-US" altLang="zh-CN" sz="2200"/>
              <a:t>shutdown()</a:t>
            </a:r>
            <a:r>
              <a:rPr lang="zh-CN" altLang="en-US" sz="2200" dirty="0"/>
              <a:t>函数先关闭读写通道）</a:t>
            </a:r>
            <a:endParaRPr lang="zh-CN" altLang="en-US" sz="2200" dirty="0"/>
          </a:p>
          <a:p>
            <a:pPr lvl="1"/>
            <a:r>
              <a:rPr lang="zh-CN" altLang="en-US" sz="2200" dirty="0"/>
              <a:t>最后调用</a:t>
            </a:r>
            <a:r>
              <a:rPr lang="en-US" altLang="zh-CN" sz="2200" dirty="0" err="1"/>
              <a:t>WSACleanup</a:t>
            </a:r>
            <a:r>
              <a:rPr lang="en-US" altLang="zh-CN" sz="2200"/>
              <a:t>()</a:t>
            </a:r>
            <a:r>
              <a:rPr lang="zh-CN" altLang="en-US" sz="2200" dirty="0"/>
              <a:t>函数结束</a:t>
            </a:r>
            <a:r>
              <a:rPr lang="en-US" altLang="zh-CN" sz="2200"/>
              <a:t>Winsock Sockets API</a:t>
            </a:r>
            <a:endParaRPr lang="zh-CN" altLang="en-US" sz="2200"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1714" name="标题 371713"/>
          <p:cNvSpPr>
            <a:spLocks noGrp="1"/>
          </p:cNvSpPr>
          <p:nvPr>
            <p:ph type="title"/>
          </p:nvPr>
        </p:nvSpPr>
        <p:spPr/>
        <p:txBody>
          <a:bodyPr anchor="ctr"/>
          <a:p>
            <a:r>
              <a:rPr lang="zh-CN" altLang="en-US" dirty="0"/>
              <a:t>面向连接的</a:t>
            </a:r>
            <a:r>
              <a:rPr lang="en-US" altLang="zh-CN"/>
              <a:t>C/S</a:t>
            </a:r>
            <a:r>
              <a:rPr lang="zh-CN" altLang="en-US" dirty="0"/>
              <a:t>程序工作流程</a:t>
            </a:r>
            <a:r>
              <a:rPr lang="en-US" altLang="zh-CN"/>
              <a:t>(TCP)</a:t>
            </a:r>
            <a:endParaRPr lang="zh-CN" altLang="en-US" dirty="0"/>
          </a:p>
        </p:txBody>
      </p:sp>
      <p:sp>
        <p:nvSpPr>
          <p:cNvPr id="371715" name="文本占位符 371714"/>
          <p:cNvSpPr>
            <a:spLocks noGrp="1"/>
          </p:cNvSpPr>
          <p:nvPr>
            <p:ph type="body" idx="1"/>
          </p:nvPr>
        </p:nvSpPr>
        <p:spPr>
          <a:xfrm>
            <a:off x="457200" y="1297940"/>
            <a:ext cx="8229600" cy="4525963"/>
          </a:xfrm>
        </p:spPr>
        <p:txBody>
          <a:bodyPr/>
          <a:p>
            <a:r>
              <a:rPr lang="zh-CN" altLang="en-US" sz="2400" dirty="0"/>
              <a:t>客户端程序工作流程</a:t>
            </a:r>
            <a:endParaRPr lang="zh-CN" altLang="en-US" sz="2400" dirty="0"/>
          </a:p>
          <a:p>
            <a:pPr lvl="1"/>
            <a:r>
              <a:rPr lang="zh-CN" altLang="en-US" sz="2400" dirty="0"/>
              <a:t>使用</a:t>
            </a:r>
            <a:r>
              <a:rPr lang="en-US" altLang="zh-CN" sz="2400" dirty="0" err="1"/>
              <a:t>WSAStartup</a:t>
            </a:r>
            <a:r>
              <a:rPr lang="en-US" altLang="zh-CN" sz="2400"/>
              <a:t>()</a:t>
            </a:r>
            <a:r>
              <a:rPr lang="zh-CN" altLang="en-US" sz="2400" dirty="0"/>
              <a:t>函数检查系统协议栈安装情况</a:t>
            </a:r>
            <a:endParaRPr lang="zh-CN" altLang="en-US" sz="2400" dirty="0"/>
          </a:p>
          <a:p>
            <a:pPr lvl="1"/>
            <a:r>
              <a:rPr lang="zh-CN" altLang="en-US" sz="2400" dirty="0"/>
              <a:t>使用</a:t>
            </a:r>
            <a:r>
              <a:rPr lang="en-US" altLang="zh-CN" sz="2400"/>
              <a:t>socket()</a:t>
            </a:r>
            <a:r>
              <a:rPr lang="zh-CN" altLang="en-US" sz="2400" dirty="0"/>
              <a:t>函数创建客户端套接口</a:t>
            </a:r>
            <a:endParaRPr lang="zh-CN" altLang="en-US" sz="2400" dirty="0"/>
          </a:p>
          <a:p>
            <a:pPr lvl="1"/>
            <a:r>
              <a:rPr lang="zh-CN" altLang="en-US" sz="2400" dirty="0"/>
              <a:t>使用</a:t>
            </a:r>
            <a:r>
              <a:rPr lang="en-US" altLang="zh-CN" sz="2400"/>
              <a:t>connect()</a:t>
            </a:r>
            <a:r>
              <a:rPr lang="zh-CN" altLang="en-US" sz="2400" dirty="0"/>
              <a:t>函数发出也服务器建立连接的请求（调用前可以不用</a:t>
            </a:r>
            <a:r>
              <a:rPr lang="en-US" altLang="zh-CN" sz="2400"/>
              <a:t>bind()</a:t>
            </a:r>
            <a:r>
              <a:rPr lang="zh-CN" altLang="en-US" sz="2400" dirty="0"/>
              <a:t>端口号，由系统自动完成）</a:t>
            </a:r>
            <a:endParaRPr lang="zh-CN" altLang="en-US" sz="2400" dirty="0"/>
          </a:p>
          <a:p>
            <a:pPr lvl="1"/>
            <a:r>
              <a:rPr lang="zh-CN" altLang="en-US" sz="2400" dirty="0"/>
              <a:t>连接建立后使用</a:t>
            </a:r>
            <a:r>
              <a:rPr lang="en-US" altLang="zh-CN" sz="2400"/>
              <a:t>send()</a:t>
            </a:r>
            <a:r>
              <a:rPr lang="zh-CN" altLang="en-US" sz="2400" dirty="0"/>
              <a:t>函数发送数据，或使用</a:t>
            </a:r>
            <a:r>
              <a:rPr lang="en-US" altLang="zh-CN" sz="2400" dirty="0" err="1"/>
              <a:t>recv</a:t>
            </a:r>
            <a:r>
              <a:rPr lang="en-US" altLang="zh-CN" sz="2400"/>
              <a:t>()</a:t>
            </a:r>
            <a:r>
              <a:rPr lang="zh-CN" altLang="en-US" sz="2400" dirty="0"/>
              <a:t>函数接收数据</a:t>
            </a:r>
            <a:endParaRPr lang="zh-CN" altLang="en-US" sz="2400" dirty="0"/>
          </a:p>
          <a:p>
            <a:pPr lvl="1"/>
            <a:r>
              <a:rPr lang="zh-CN" altLang="en-US" sz="2400" dirty="0"/>
              <a:t>使用</a:t>
            </a:r>
            <a:r>
              <a:rPr lang="en-US" altLang="zh-CN" sz="2400" dirty="0" err="1"/>
              <a:t>closesocet</a:t>
            </a:r>
            <a:r>
              <a:rPr lang="en-US" altLang="zh-CN" sz="2400"/>
              <a:t>()</a:t>
            </a:r>
            <a:r>
              <a:rPr lang="zh-CN" altLang="en-US" sz="2400" dirty="0"/>
              <a:t>函数关闭套接口</a:t>
            </a:r>
            <a:endParaRPr lang="zh-CN" altLang="en-US" sz="2400" dirty="0"/>
          </a:p>
          <a:p>
            <a:pPr lvl="1"/>
            <a:r>
              <a:rPr lang="zh-CN" altLang="en-US" sz="2400" dirty="0"/>
              <a:t>最后调用</a:t>
            </a:r>
            <a:r>
              <a:rPr lang="en-US" altLang="zh-CN" sz="2400" dirty="0" err="1"/>
              <a:t>WSACleanup</a:t>
            </a:r>
            <a:r>
              <a:rPr lang="en-US" altLang="zh-CN" sz="2400"/>
              <a:t>()</a:t>
            </a:r>
            <a:r>
              <a:rPr lang="zh-CN" altLang="en-US" sz="2400" dirty="0"/>
              <a:t>函数，结束</a:t>
            </a:r>
            <a:r>
              <a:rPr lang="en-US" altLang="zh-CN" sz="2400"/>
              <a:t>Winsock Sockets API</a:t>
            </a:r>
            <a:endParaRPr lang="en-US" altLang="zh-CN" sz="240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2738" name="标题 372737"/>
          <p:cNvSpPr>
            <a:spLocks noGrp="1"/>
          </p:cNvSpPr>
          <p:nvPr>
            <p:ph type="title"/>
          </p:nvPr>
        </p:nvSpPr>
        <p:spPr/>
        <p:txBody>
          <a:bodyPr anchor="ctr"/>
          <a:p>
            <a:r>
              <a:rPr lang="zh-CN" altLang="en-US" dirty="0"/>
              <a:t>面向连接的</a:t>
            </a:r>
            <a:r>
              <a:rPr lang="en-US" altLang="zh-CN"/>
              <a:t>C/S</a:t>
            </a:r>
            <a:r>
              <a:rPr lang="zh-CN" altLang="en-US" dirty="0"/>
              <a:t>程序工作流程</a:t>
            </a:r>
            <a:r>
              <a:rPr lang="en-US" altLang="zh-CN"/>
              <a:t>(TCP)</a:t>
            </a:r>
            <a:endParaRPr lang="zh-CN" altLang="en-US" dirty="0"/>
          </a:p>
        </p:txBody>
      </p:sp>
      <p:sp>
        <p:nvSpPr>
          <p:cNvPr id="372739" name="文本占位符 372738"/>
          <p:cNvSpPr>
            <a:spLocks noGrp="1"/>
          </p:cNvSpPr>
          <p:nvPr>
            <p:ph type="body" sz="half" idx="1"/>
          </p:nvPr>
        </p:nvSpPr>
        <p:spPr>
          <a:xfrm>
            <a:off x="262255" y="1379220"/>
            <a:ext cx="8642350" cy="4866005"/>
          </a:xfrm>
        </p:spPr>
        <p:txBody>
          <a:bodyPr/>
          <a:p>
            <a:r>
              <a:rPr lang="zh-CN" altLang="en-US" sz="2800" dirty="0"/>
              <a:t>服务器与客户端五元组的建立</a:t>
            </a:r>
            <a:endParaRPr lang="zh-CN" altLang="en-US" sz="2800" dirty="0"/>
          </a:p>
          <a:p>
            <a:endParaRPr lang="zh-CN" altLang="en-US" sz="2800" dirty="0"/>
          </a:p>
        </p:txBody>
      </p:sp>
      <p:graphicFrame>
        <p:nvGraphicFramePr>
          <p:cNvPr id="372852" name="内容占位符 372851"/>
          <p:cNvGraphicFramePr/>
          <p:nvPr>
            <p:ph sz="half" idx="2"/>
          </p:nvPr>
        </p:nvGraphicFramePr>
        <p:xfrm>
          <a:off x="250825" y="1984058"/>
          <a:ext cx="8569325" cy="4048125"/>
        </p:xfrm>
        <a:graphic>
          <a:graphicData uri="http://schemas.openxmlformats.org/drawingml/2006/table">
            <a:tbl>
              <a:tblPr/>
              <a:tblGrid>
                <a:gridCol w="1152525"/>
                <a:gridCol w="1368425"/>
                <a:gridCol w="3671888"/>
                <a:gridCol w="2376487"/>
              </a:tblGrid>
              <a:tr h="762000">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lgn="ctr">
                        <a:buNone/>
                      </a:pPr>
                      <a:r>
                        <a:rPr lang="zh-CN" altLang="en-US" sz="2000" dirty="0"/>
                        <a:t>五元组</a:t>
                      </a:r>
                      <a:endParaRPr lang="zh-CN" altLang="en-US" sz="20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lgn="ctr">
                        <a:buNone/>
                      </a:pPr>
                      <a:r>
                        <a:rPr lang="en-US" altLang="zh-CN" sz="2000"/>
                        <a:t>&lt;</a:t>
                      </a:r>
                      <a:r>
                        <a:rPr lang="zh-CN" altLang="en-US" sz="2000" dirty="0"/>
                        <a:t>协议</a:t>
                      </a:r>
                      <a:r>
                        <a:rPr lang="en-US" altLang="zh-CN" sz="2000"/>
                        <a:t>&gt;</a:t>
                      </a:r>
                      <a:endParaRPr lang="en-US" altLang="zh-CN" sz="20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lgn="ctr">
                        <a:buNone/>
                      </a:pPr>
                      <a:r>
                        <a:rPr lang="en-US" altLang="zh-CN" sz="2000"/>
                        <a:t>&lt;</a:t>
                      </a:r>
                      <a:r>
                        <a:rPr lang="zh-CN" altLang="en-US" sz="2000" dirty="0"/>
                        <a:t>本地</a:t>
                      </a:r>
                      <a:r>
                        <a:rPr lang="en-US" altLang="zh-CN" sz="2000"/>
                        <a:t>IP</a:t>
                      </a:r>
                      <a:r>
                        <a:rPr lang="zh-CN" altLang="en-US" sz="2000" dirty="0"/>
                        <a:t>地址，本地端口号</a:t>
                      </a:r>
                      <a:r>
                        <a:rPr lang="en-US" altLang="zh-CN" sz="2000"/>
                        <a:t>&gt;</a:t>
                      </a:r>
                      <a:endParaRPr lang="en-US" altLang="zh-CN" sz="20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lgn="ctr">
                        <a:buNone/>
                      </a:pPr>
                      <a:r>
                        <a:rPr lang="en-US" altLang="zh-CN" sz="2000"/>
                        <a:t>&lt;</a:t>
                      </a:r>
                      <a:r>
                        <a:rPr lang="zh-CN" altLang="en-US" sz="2000" dirty="0"/>
                        <a:t>远程</a:t>
                      </a:r>
                      <a:r>
                        <a:rPr lang="en-US" altLang="zh-CN" sz="2000"/>
                        <a:t>IP</a:t>
                      </a:r>
                      <a:r>
                        <a:rPr lang="zh-CN" altLang="en-US" sz="2000" dirty="0"/>
                        <a:t>地址，远程端口号</a:t>
                      </a:r>
                      <a:r>
                        <a:rPr lang="en-US" altLang="zh-CN" sz="2000"/>
                        <a:t>&gt;</a:t>
                      </a:r>
                      <a:endParaRPr lang="en-US" altLang="zh-CN" sz="20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327150">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lgn="ctr">
                        <a:buNone/>
                      </a:pPr>
                      <a:r>
                        <a:rPr lang="zh-CN" altLang="en-US" sz="2000" dirty="0"/>
                        <a:t>服务器端五元组</a:t>
                      </a:r>
                      <a:endParaRPr lang="zh-CN" altLang="en-US" sz="20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lgn="ctr">
                        <a:buNone/>
                      </a:pPr>
                      <a:r>
                        <a:rPr lang="zh-CN" altLang="en-US" sz="2000" dirty="0"/>
                        <a:t>由</a:t>
                      </a:r>
                      <a:r>
                        <a:rPr lang="en-US" altLang="zh-CN" sz="2000"/>
                        <a:t>socket()</a:t>
                      </a:r>
                      <a:r>
                        <a:rPr lang="zh-CN" altLang="en-US" sz="2000" dirty="0"/>
                        <a:t>确定</a:t>
                      </a:r>
                      <a:endParaRPr lang="zh-CN" altLang="en-US" sz="20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buNone/>
                      </a:pPr>
                      <a:r>
                        <a:rPr lang="zh-CN" altLang="en-US" sz="2000" dirty="0"/>
                        <a:t>由服务器端调用</a:t>
                      </a:r>
                      <a:r>
                        <a:rPr lang="en-US" altLang="zh-CN" sz="2000"/>
                        <a:t>bind()</a:t>
                      </a:r>
                      <a:r>
                        <a:rPr lang="zh-CN" altLang="en-US" sz="2000" dirty="0"/>
                        <a:t>时确定</a:t>
                      </a:r>
                      <a:endParaRPr lang="zh-CN" altLang="en-US" sz="20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lgn="ctr">
                        <a:buNone/>
                      </a:pPr>
                      <a:r>
                        <a:rPr lang="zh-CN" altLang="en-US" sz="2000" dirty="0"/>
                        <a:t>由</a:t>
                      </a:r>
                      <a:r>
                        <a:rPr lang="en-US" altLang="zh-CN" sz="2000"/>
                        <a:t>accept()</a:t>
                      </a:r>
                      <a:r>
                        <a:rPr lang="zh-CN" altLang="en-US" sz="2000" dirty="0"/>
                        <a:t>确定</a:t>
                      </a:r>
                      <a:endParaRPr lang="zh-CN" altLang="en-US" sz="20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958975">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lgn="ctr">
                        <a:buNone/>
                      </a:pPr>
                      <a:r>
                        <a:rPr lang="zh-CN" altLang="en-US" sz="2000" dirty="0"/>
                        <a:t>客户端五元组</a:t>
                      </a:r>
                      <a:endParaRPr lang="zh-CN" altLang="en-US" sz="20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lgn="ctr">
                        <a:buNone/>
                      </a:pPr>
                      <a:r>
                        <a:rPr lang="zh-CN" altLang="en-US" sz="2000" dirty="0"/>
                        <a:t>由</a:t>
                      </a:r>
                      <a:r>
                        <a:rPr lang="en-US" altLang="zh-CN" sz="2000"/>
                        <a:t>socket()</a:t>
                      </a:r>
                      <a:r>
                        <a:rPr lang="zh-CN" altLang="en-US" sz="2000" dirty="0"/>
                        <a:t>确定</a:t>
                      </a:r>
                      <a:endParaRPr lang="zh-CN" altLang="en-US" sz="20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buNone/>
                      </a:pPr>
                      <a:r>
                        <a:rPr lang="zh-CN" altLang="en-US" sz="2000" dirty="0"/>
                        <a:t>　由客户端的</a:t>
                      </a:r>
                      <a:r>
                        <a:rPr lang="en-US" altLang="zh-CN" sz="2000"/>
                        <a:t>bind()</a:t>
                      </a:r>
                      <a:r>
                        <a:rPr lang="zh-CN" altLang="en-US" sz="2000" dirty="0"/>
                        <a:t>调用确定。如果客户端没有进行</a:t>
                      </a:r>
                      <a:r>
                        <a:rPr lang="en-US" altLang="zh-CN" sz="2000"/>
                        <a:t>bind()</a:t>
                      </a:r>
                      <a:r>
                        <a:rPr lang="zh-CN" altLang="en-US" sz="2000" dirty="0"/>
                        <a:t>调用，或调用了</a:t>
                      </a:r>
                      <a:r>
                        <a:rPr lang="en-US" altLang="zh-CN" sz="2000"/>
                        <a:t>bind()</a:t>
                      </a:r>
                      <a:r>
                        <a:rPr lang="zh-CN" altLang="en-US" sz="2000" dirty="0"/>
                        <a:t>但没有指定具体地址或端口号，则由系统内核自动确定地址和端口</a:t>
                      </a:r>
                      <a:endParaRPr lang="zh-CN" altLang="en-US" sz="20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lgn="ctr">
                        <a:buNone/>
                      </a:pPr>
                      <a:r>
                        <a:rPr lang="zh-CN" altLang="en-US" sz="2000" dirty="0"/>
                        <a:t>由</a:t>
                      </a:r>
                      <a:r>
                        <a:rPr lang="en-US" altLang="zh-CN" sz="2000"/>
                        <a:t>connect()</a:t>
                      </a:r>
                      <a:r>
                        <a:rPr lang="zh-CN" altLang="en-US" sz="2000" dirty="0"/>
                        <a:t>确定</a:t>
                      </a:r>
                      <a:endParaRPr lang="zh-CN" altLang="en-US" sz="20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4786" name="标题 374785"/>
          <p:cNvSpPr>
            <a:spLocks noGrp="1"/>
          </p:cNvSpPr>
          <p:nvPr>
            <p:ph type="title"/>
          </p:nvPr>
        </p:nvSpPr>
        <p:spPr/>
        <p:txBody>
          <a:bodyPr anchor="ctr"/>
          <a:p>
            <a:r>
              <a:rPr lang="zh-CN" altLang="en-US" sz="3600" dirty="0"/>
              <a:t>面向连接的</a:t>
            </a:r>
            <a:r>
              <a:rPr lang="en-US" altLang="zh-CN" sz="3600"/>
              <a:t>C/S</a:t>
            </a:r>
            <a:r>
              <a:rPr lang="zh-CN" altLang="en-US" sz="3600" dirty="0"/>
              <a:t>程序工作流程图</a:t>
            </a:r>
            <a:r>
              <a:rPr lang="en-US" altLang="zh-CN" sz="3600"/>
              <a:t>(TCP)</a:t>
            </a:r>
            <a:endParaRPr lang="zh-CN" altLang="en-US" sz="3600" dirty="0"/>
          </a:p>
        </p:txBody>
      </p:sp>
      <p:graphicFrame>
        <p:nvGraphicFramePr>
          <p:cNvPr id="374787" name="内容占位符 374786"/>
          <p:cNvGraphicFramePr/>
          <p:nvPr>
            <p:ph idx="1"/>
          </p:nvPr>
        </p:nvGraphicFramePr>
        <p:xfrm>
          <a:off x="395288" y="1132205"/>
          <a:ext cx="8208962" cy="5688013"/>
        </p:xfrm>
        <a:graphic>
          <a:graphicData uri="http://schemas.openxmlformats.org/presentationml/2006/ole">
            <mc:AlternateContent xmlns:mc="http://schemas.openxmlformats.org/markup-compatibility/2006">
              <mc:Choice xmlns:v="urn:schemas-microsoft-com:vml" Requires="v">
                <p:oleObj spid="_x0000_s3078" name="" r:id="rId1" imgW="6203315" imgH="5459730" progId="Visio.Drawing.11">
                  <p:embed/>
                </p:oleObj>
              </mc:Choice>
              <mc:Fallback>
                <p:oleObj name="" r:id="rId1" imgW="6203315" imgH="5459730" progId="Visio.Drawing.11">
                  <p:embed/>
                  <p:pic>
                    <p:nvPicPr>
                      <p:cNvPr id="0" name="图片 3077"/>
                      <p:cNvPicPr/>
                      <p:nvPr/>
                    </p:nvPicPr>
                    <p:blipFill>
                      <a:blip r:embed="rId2"/>
                      <a:stretch>
                        <a:fillRect/>
                      </a:stretch>
                    </p:blipFill>
                    <p:spPr>
                      <a:xfrm>
                        <a:off x="395288" y="1132205"/>
                        <a:ext cx="8208962" cy="5688013"/>
                      </a:xfrm>
                      <a:prstGeom prst="rect">
                        <a:avLst/>
                      </a:prstGeom>
                      <a:noFill/>
                      <a:ln w="38100">
                        <a:miter/>
                      </a:ln>
                    </p:spPr>
                  </p:pic>
                </p:oleObj>
              </mc:Fallback>
            </mc:AlternateContent>
          </a:graphicData>
        </a:graphic>
      </p:graphicFrame>
      <p:sp>
        <p:nvSpPr>
          <p:cNvPr id="2" name="灯片编号占位符 1"/>
          <p:cNvSpPr/>
          <p:nvPr>
            <p:ph type="sldNum" sz="quarter" idx="12"/>
          </p:nvPr>
        </p:nvSpPr>
        <p:spPr>
          <a:xfrm>
            <a:off x="7007860" y="6344285"/>
            <a:ext cx="2133600" cy="476250"/>
          </a:xfrm>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5347" name="文本占位符 825346"/>
          <p:cNvSpPr>
            <a:spLocks noGrp="1"/>
          </p:cNvSpPr>
          <p:nvPr>
            <p:ph type="body" idx="1"/>
          </p:nvPr>
        </p:nvSpPr>
        <p:spPr>
          <a:xfrm>
            <a:off x="457200" y="795655"/>
            <a:ext cx="8229600" cy="5183505"/>
          </a:xfrm>
          <a:noFill/>
          <a:ln>
            <a:noFill/>
          </a:ln>
        </p:spPr>
        <p:txBody>
          <a:bodyPr/>
          <a:p>
            <a:pPr>
              <a:lnSpc>
                <a:spcPct val="80000"/>
              </a:lnSpc>
              <a:buClr>
                <a:srgbClr val="FF9933"/>
              </a:buClr>
              <a:buFont typeface="Wingdings" panose="05000000000000000000" pitchFamily="2" charset="2"/>
              <a:buChar char="n"/>
            </a:pPr>
            <a:r>
              <a:rPr lang="zh-CN" altLang="en-US" dirty="0"/>
              <a:t>服务器端：</a:t>
            </a:r>
            <a:endParaRPr lang="zh-CN" altLang="en-US" dirty="0"/>
          </a:p>
          <a:p>
            <a:pPr>
              <a:lnSpc>
                <a:spcPct val="80000"/>
              </a:lnSpc>
              <a:buNone/>
            </a:pPr>
            <a:r>
              <a:rPr lang="zh-CN" altLang="en-US" sz="2000" err="1"/>
              <a:t>	</a:t>
            </a:r>
            <a:r>
              <a:rPr lang="en-US" altLang="zh-CN" sz="2400" err="1"/>
              <a:t>SOCKET sockSrv</a:t>
            </a:r>
            <a:r>
              <a:rPr lang="en-US" altLang="zh-CN" sz="2400" dirty="0"/>
              <a:t>=socket(AF_INET,SOCK_STREAM,0);</a:t>
            </a:r>
            <a:r>
              <a:rPr lang="en-US" altLang="zh-CN" sz="2400" dirty="0">
                <a:solidFill>
                  <a:srgbClr val="0070C0"/>
                </a:solidFill>
              </a:rPr>
              <a:t>//</a:t>
            </a:r>
            <a:r>
              <a:rPr lang="zh-CN" altLang="en-US" sz="2400" dirty="0">
                <a:solidFill>
                  <a:srgbClr val="0070C0"/>
                </a:solidFill>
              </a:rPr>
              <a:t>创建套接字</a:t>
            </a:r>
            <a:endParaRPr lang="zh-CN" altLang="en-US" sz="2400" dirty="0">
              <a:solidFill>
                <a:srgbClr val="0070C0"/>
              </a:solidFill>
            </a:endParaRPr>
          </a:p>
          <a:p>
            <a:pPr>
              <a:lnSpc>
                <a:spcPct val="80000"/>
              </a:lnSpc>
              <a:buNone/>
            </a:pPr>
            <a:r>
              <a:rPr lang="zh-CN" altLang="en-US" sz="2400" err="1"/>
              <a:t>	</a:t>
            </a:r>
            <a:r>
              <a:rPr lang="en-US" altLang="zh-CN" sz="2400" err="1"/>
              <a:t>SOCKADDR_IN addrSrv</a:t>
            </a:r>
            <a:r>
              <a:rPr lang="en-US" altLang="zh-CN" sz="2400"/>
              <a:t>;</a:t>
            </a:r>
            <a:endParaRPr lang="en-US" altLang="zh-CN" sz="2400"/>
          </a:p>
          <a:p>
            <a:pPr>
              <a:lnSpc>
                <a:spcPct val="80000"/>
              </a:lnSpc>
              <a:buNone/>
            </a:pPr>
            <a:r>
              <a:rPr lang="en-US" altLang="zh-CN" sz="2400" err="1"/>
              <a:t>	addrSrv.sin_addr.S_un.S_addr=htonl(INADDR_ANY</a:t>
            </a:r>
            <a:r>
              <a:rPr lang="en-US" altLang="zh-CN" sz="2400"/>
              <a:t>);</a:t>
            </a:r>
            <a:endParaRPr lang="en-US" altLang="zh-CN" sz="2400"/>
          </a:p>
          <a:p>
            <a:pPr>
              <a:lnSpc>
                <a:spcPct val="80000"/>
              </a:lnSpc>
              <a:buNone/>
            </a:pPr>
            <a:r>
              <a:rPr lang="en-US" altLang="zh-CN" sz="2400" err="1"/>
              <a:t>	addrSrv.sin_family</a:t>
            </a:r>
            <a:r>
              <a:rPr lang="en-US" altLang="zh-CN" sz="2400"/>
              <a:t>=AF_INET;</a:t>
            </a:r>
            <a:endParaRPr lang="en-US" altLang="zh-CN" sz="2400"/>
          </a:p>
          <a:p>
            <a:pPr>
              <a:lnSpc>
                <a:spcPct val="80000"/>
              </a:lnSpc>
              <a:buNone/>
            </a:pPr>
            <a:r>
              <a:rPr lang="en-US" altLang="zh-CN" sz="2400" err="1"/>
              <a:t>	addrSrv.sin_port</a:t>
            </a:r>
            <a:r>
              <a:rPr lang="en-US" altLang="zh-CN" sz="2400"/>
              <a:t>=htons(6000);</a:t>
            </a:r>
            <a:endParaRPr lang="en-US" altLang="zh-CN" sz="2400"/>
          </a:p>
          <a:p>
            <a:pPr>
              <a:lnSpc>
                <a:spcPct val="80000"/>
              </a:lnSpc>
              <a:buNone/>
            </a:pPr>
            <a:r>
              <a:rPr lang="en-US" altLang="zh-CN" sz="2400" dirty="0"/>
              <a:t>	</a:t>
            </a:r>
            <a:r>
              <a:rPr lang="en-US" altLang="zh-CN" sz="2400" dirty="0">
                <a:solidFill>
                  <a:srgbClr val="0070C0"/>
                </a:solidFill>
              </a:rPr>
              <a:t>//绑定套接字</a:t>
            </a:r>
            <a:endParaRPr lang="zh-CN" altLang="en-US" sz="2400" dirty="0"/>
          </a:p>
          <a:p>
            <a:pPr>
              <a:lnSpc>
                <a:spcPct val="80000"/>
              </a:lnSpc>
              <a:buNone/>
            </a:pPr>
            <a:r>
              <a:rPr lang="zh-CN" altLang="en-US" sz="2400" err="1"/>
              <a:t>	</a:t>
            </a:r>
            <a:r>
              <a:rPr lang="en-US" altLang="zh-CN" sz="2400" err="1"/>
              <a:t>bind(sockSrv,(SOCKADDR*)&amp;addrSrv,sizeof(SOCKADDR</a:t>
            </a:r>
            <a:r>
              <a:rPr lang="en-US" altLang="zh-CN" sz="2400"/>
              <a:t>));</a:t>
            </a:r>
            <a:endParaRPr lang="en-US" altLang="zh-CN" sz="2400"/>
          </a:p>
          <a:p>
            <a:pPr>
              <a:lnSpc>
                <a:spcPct val="80000"/>
              </a:lnSpc>
              <a:buNone/>
            </a:pPr>
            <a:r>
              <a:rPr lang="en-US" altLang="zh-CN" sz="2400" dirty="0"/>
              <a:t>	listen(sockSrv,5);</a:t>
            </a:r>
            <a:r>
              <a:rPr lang="en-US" altLang="zh-CN" sz="2400" dirty="0">
                <a:solidFill>
                  <a:srgbClr val="0070C0"/>
                </a:solidFill>
              </a:rPr>
              <a:t>//监听套接字</a:t>
            </a:r>
            <a:endParaRPr lang="zh-CN" altLang="en-US" sz="2400" dirty="0"/>
          </a:p>
          <a:p>
            <a:pPr>
              <a:lnSpc>
                <a:spcPct val="80000"/>
              </a:lnSpc>
              <a:buNone/>
            </a:pPr>
            <a:r>
              <a:rPr lang="zh-CN" altLang="en-US" sz="2400" err="1"/>
              <a:t>	</a:t>
            </a:r>
            <a:r>
              <a:rPr lang="en-US" altLang="zh-CN" sz="2400" err="1"/>
              <a:t>SOCKADDR_IN addrClient</a:t>
            </a:r>
            <a:r>
              <a:rPr lang="en-US" altLang="zh-CN" sz="2400"/>
              <a:t>;</a:t>
            </a:r>
            <a:endParaRPr lang="en-US" altLang="zh-CN" sz="2400"/>
          </a:p>
          <a:p>
            <a:pPr>
              <a:lnSpc>
                <a:spcPct val="80000"/>
              </a:lnSpc>
              <a:buNone/>
            </a:pPr>
            <a:r>
              <a:rPr lang="en-US" altLang="zh-CN" sz="2400" err="1"/>
              <a:t>	int len=sizeof(SOCKADDR</a:t>
            </a:r>
            <a:r>
              <a:rPr lang="en-US" altLang="zh-CN" sz="2400"/>
              <a:t>);</a:t>
            </a:r>
            <a:endParaRPr lang="en-US" altLang="zh-CN" sz="2400"/>
          </a:p>
          <a:p>
            <a:pPr>
              <a:lnSpc>
                <a:spcPct val="80000"/>
              </a:lnSpc>
              <a:buNone/>
            </a:pPr>
            <a:r>
              <a:rPr lang="en-US" altLang="zh-CN" sz="2000"/>
              <a:t>	</a:t>
            </a:r>
            <a:endParaRPr lang="en-US" altLang="zh-CN" sz="2000"/>
          </a:p>
        </p:txBody>
      </p:sp>
      <p:sp>
        <p:nvSpPr>
          <p:cNvPr id="825348" name="矩形 825347"/>
          <p:cNvSpPr/>
          <p:nvPr/>
        </p:nvSpPr>
        <p:spPr>
          <a:xfrm>
            <a:off x="1813560" y="574040"/>
            <a:ext cx="7056438" cy="647700"/>
          </a:xfrm>
          <a:noFill/>
          <a:ln w="9525">
            <a:noFill/>
          </a:ln>
        </p:spPr>
        <p:txBody>
          <a:bodyPr/>
          <a:lstStyle>
            <a:lvl1pPr marL="0" lvl="0" indent="0" algn="l" defTabSz="914400" eaLnBrk="1" fontAlgn="base" latinLnBrk="0" hangingPunct="1">
              <a:lnSpc>
                <a:spcPct val="100000"/>
              </a:lnSpc>
              <a:spcBef>
                <a:spcPct val="0"/>
              </a:spcBef>
              <a:spcAft>
                <a:spcPct val="0"/>
              </a:spcAft>
              <a:buNone/>
              <a:defRPr sz="3800" b="0" i="0" u="none" kern="1200" baseline="0">
                <a:solidFill>
                  <a:schemeClr val="tx2"/>
                </a:solidFill>
                <a:latin typeface="Verdana" panose="020B0604030504040204" pitchFamily="34" charset="0"/>
                <a:ea typeface="宋体" panose="02010600030101010101" pitchFamily="2" charset="-122"/>
              </a:defRPr>
            </a:lvl1pPr>
          </a:lstStyle>
          <a:p>
            <a:pPr lvl="0" algn="ctr"/>
            <a:r>
              <a:rPr lang="en-US" altLang="zh-CN" sz="3400" b="1" dirty="0"/>
              <a:t>TCP</a:t>
            </a:r>
            <a:r>
              <a:rPr lang="zh-CN" altLang="en-US" sz="3400" b="1" dirty="0"/>
              <a:t>编程实例</a:t>
            </a:r>
            <a:endParaRPr lang="zh-CN" altLang="en-US" sz="3400" b="1" dirty="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6371" name="文本占位符 826370"/>
          <p:cNvSpPr>
            <a:spLocks noGrp="1"/>
          </p:cNvSpPr>
          <p:nvPr>
            <p:ph type="body" idx="1"/>
          </p:nvPr>
        </p:nvSpPr>
        <p:spPr>
          <a:xfrm>
            <a:off x="563880" y="908050"/>
            <a:ext cx="8341360" cy="5041900"/>
          </a:xfrm>
          <a:noFill/>
          <a:ln>
            <a:noFill/>
          </a:ln>
        </p:spPr>
        <p:txBody>
          <a:bodyPr/>
          <a:p>
            <a:pPr>
              <a:lnSpc>
                <a:spcPct val="80000"/>
              </a:lnSpc>
              <a:buNone/>
            </a:pPr>
            <a:r>
              <a:rPr lang="en-US" altLang="zh-CN" sz="2400"/>
              <a:t>while (1)</a:t>
            </a:r>
            <a:endParaRPr lang="en-US" altLang="zh-CN" sz="2400"/>
          </a:p>
          <a:p>
            <a:pPr>
              <a:lnSpc>
                <a:spcPct val="80000"/>
              </a:lnSpc>
              <a:buNone/>
            </a:pPr>
            <a:r>
              <a:rPr lang="en-US" altLang="zh-CN" sz="2400"/>
              <a:t>{</a:t>
            </a:r>
            <a:endParaRPr lang="en-US" altLang="zh-CN" sz="2400"/>
          </a:p>
          <a:p>
            <a:pPr algn="l">
              <a:lnSpc>
                <a:spcPct val="80000"/>
              </a:lnSpc>
              <a:buNone/>
            </a:pPr>
            <a:r>
              <a:rPr lang="en-US" altLang="zh-CN" sz="2400" err="1"/>
              <a:t>SOCKET sockConn=accept(sockSrv,(SOCKADDR*)&amp;addrClient,&amp;len</a:t>
            </a:r>
            <a:r>
              <a:rPr lang="en-US" altLang="zh-CN" sz="2400" dirty="0"/>
              <a:t>);</a:t>
            </a:r>
            <a:r>
              <a:rPr lang="en-US" altLang="zh-CN" sz="2400" dirty="0">
                <a:solidFill>
                  <a:srgbClr val="0070C0"/>
                </a:solidFill>
              </a:rPr>
              <a:t>//接收套接字请求</a:t>
            </a:r>
            <a:endParaRPr lang="en-US" altLang="zh-CN" sz="2400" dirty="0">
              <a:solidFill>
                <a:srgbClr val="0070C0"/>
              </a:solidFill>
            </a:endParaRPr>
          </a:p>
          <a:p>
            <a:pPr>
              <a:lnSpc>
                <a:spcPct val="80000"/>
              </a:lnSpc>
              <a:buNone/>
            </a:pPr>
            <a:r>
              <a:rPr lang="en-US" altLang="zh-CN" sz="2400"/>
              <a:t>char sendBuf[100];</a:t>
            </a:r>
            <a:endParaRPr lang="en-US" altLang="zh-CN" sz="2400"/>
          </a:p>
          <a:p>
            <a:pPr>
              <a:lnSpc>
                <a:spcPct val="80000"/>
              </a:lnSpc>
              <a:buNone/>
            </a:pPr>
            <a:r>
              <a:rPr lang="en-US" altLang="zh-CN" sz="2400" err="1"/>
              <a:t>sprintf(sendBuf,"Welcome",inet_ntoa(addrClient.sin_addr</a:t>
            </a:r>
            <a:r>
              <a:rPr lang="en-US" altLang="zh-CN" sz="2400"/>
              <a:t>));</a:t>
            </a:r>
            <a:endParaRPr lang="en-US" altLang="zh-CN" sz="2400"/>
          </a:p>
          <a:p>
            <a:pPr>
              <a:lnSpc>
                <a:spcPct val="80000"/>
              </a:lnSpc>
              <a:buNone/>
            </a:pPr>
            <a:r>
              <a:rPr lang="en-US" altLang="zh-CN" sz="2400" dirty="0"/>
              <a:t>send(sockConn,sendBuf,strlen(sendBuf)+1,0);</a:t>
            </a:r>
            <a:r>
              <a:rPr lang="en-US" altLang="zh-CN" sz="2400" dirty="0">
                <a:solidFill>
                  <a:srgbClr val="0070C0"/>
                </a:solidFill>
              </a:rPr>
              <a:t>//发送消息</a:t>
            </a:r>
            <a:endParaRPr lang="zh-CN" altLang="en-US" sz="2400" dirty="0"/>
          </a:p>
          <a:p>
            <a:pPr>
              <a:lnSpc>
                <a:spcPct val="80000"/>
              </a:lnSpc>
              <a:buNone/>
            </a:pPr>
            <a:r>
              <a:rPr lang="en-US" altLang="zh-CN" sz="2400"/>
              <a:t>char recvBuf[100];</a:t>
            </a:r>
            <a:endParaRPr lang="en-US" altLang="zh-CN" sz="2400"/>
          </a:p>
          <a:p>
            <a:pPr>
              <a:lnSpc>
                <a:spcPct val="80000"/>
              </a:lnSpc>
              <a:buNone/>
            </a:pPr>
            <a:r>
              <a:rPr lang="en-US" altLang="zh-CN" sz="2400" dirty="0"/>
              <a:t>recv(sockConn,recvBuf,100,0);</a:t>
            </a:r>
            <a:r>
              <a:rPr lang="en-US" altLang="zh-CN" sz="2400" dirty="0">
                <a:solidFill>
                  <a:srgbClr val="0070C0"/>
                </a:solidFill>
              </a:rPr>
              <a:t>//接收消息</a:t>
            </a:r>
            <a:endParaRPr lang="zh-CN" altLang="en-US" sz="2400" dirty="0"/>
          </a:p>
          <a:p>
            <a:pPr>
              <a:lnSpc>
                <a:spcPct val="80000"/>
              </a:lnSpc>
              <a:buNone/>
            </a:pPr>
            <a:r>
              <a:rPr lang="en-US" altLang="zh-CN" sz="2400" err="1"/>
              <a:t>printf("%s\n",recvBuf</a:t>
            </a:r>
            <a:r>
              <a:rPr lang="en-US" altLang="zh-CN" sz="2400"/>
              <a:t>);	</a:t>
            </a:r>
            <a:endParaRPr lang="en-US" altLang="zh-CN" sz="2400"/>
          </a:p>
          <a:p>
            <a:pPr>
              <a:lnSpc>
                <a:spcPct val="80000"/>
              </a:lnSpc>
              <a:buNone/>
            </a:pPr>
            <a:r>
              <a:rPr lang="en-US" altLang="zh-CN" sz="2400" err="1"/>
              <a:t>closesocket(sockConn</a:t>
            </a:r>
            <a:r>
              <a:rPr lang="en-US" altLang="zh-CN" sz="2400" dirty="0"/>
              <a:t>);</a:t>
            </a:r>
            <a:r>
              <a:rPr lang="en-US" altLang="zh-CN" sz="2400" dirty="0">
                <a:solidFill>
                  <a:srgbClr val="0070C0"/>
                </a:solidFill>
              </a:rPr>
              <a:t>//关闭套接字连接</a:t>
            </a:r>
            <a:r>
              <a:rPr lang="zh-CN" altLang="en-US" sz="2400" dirty="0"/>
              <a:t>	</a:t>
            </a:r>
            <a:endParaRPr lang="zh-CN" altLang="en-US" sz="2400" dirty="0"/>
          </a:p>
          <a:p>
            <a:pPr>
              <a:lnSpc>
                <a:spcPct val="80000"/>
              </a:lnSpc>
              <a:buNone/>
            </a:pPr>
            <a:r>
              <a:rPr lang="en-US" altLang="zh-CN" sz="2400"/>
              <a:t>}</a:t>
            </a:r>
            <a:endParaRPr lang="en-US" altLang="zh-CN" sz="240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82" name="标题 327681"/>
          <p:cNvSpPr>
            <a:spLocks noGrp="1"/>
          </p:cNvSpPr>
          <p:nvPr>
            <p:ph type="title"/>
          </p:nvPr>
        </p:nvSpPr>
        <p:spPr/>
        <p:txBody>
          <a:bodyPr anchor="ctr"/>
          <a:p>
            <a:r>
              <a:rPr lang="zh-CN" altLang="en-US" dirty="0"/>
              <a:t>字节序</a:t>
            </a:r>
            <a:endParaRPr lang="zh-CN" altLang="en-US" dirty="0"/>
          </a:p>
        </p:txBody>
      </p:sp>
      <p:sp>
        <p:nvSpPr>
          <p:cNvPr id="327683" name="文本占位符 327682"/>
          <p:cNvSpPr>
            <a:spLocks noGrp="1"/>
          </p:cNvSpPr>
          <p:nvPr>
            <p:ph type="body" idx="1"/>
          </p:nvPr>
        </p:nvSpPr>
        <p:spPr>
          <a:xfrm>
            <a:off x="457200" y="1165860"/>
            <a:ext cx="8229600" cy="5220335"/>
          </a:xfrm>
        </p:spPr>
        <p:txBody>
          <a:bodyPr/>
          <a:p>
            <a:r>
              <a:rPr lang="zh-CN" altLang="en-US" dirty="0">
                <a:solidFill>
                  <a:srgbClr val="0033CC"/>
                </a:solidFill>
              </a:rPr>
              <a:t>网络字节序</a:t>
            </a:r>
            <a:r>
              <a:rPr lang="zh-CN" altLang="en-US" dirty="0"/>
              <a:t>（</a:t>
            </a:r>
            <a:r>
              <a:rPr lang="en-US" altLang="zh-CN"/>
              <a:t>NBO</a:t>
            </a:r>
            <a:r>
              <a:rPr lang="zh-CN" altLang="en-US" dirty="0"/>
              <a:t>，</a:t>
            </a:r>
            <a:r>
              <a:rPr lang="en-US" altLang="zh-CN"/>
              <a:t>Network Byte Order</a:t>
            </a:r>
            <a:r>
              <a:rPr lang="zh-CN" altLang="en-US" dirty="0"/>
              <a:t>）</a:t>
            </a:r>
            <a:endParaRPr lang="zh-CN" altLang="en-US" dirty="0"/>
          </a:p>
          <a:p>
            <a:pPr lvl="1"/>
            <a:r>
              <a:rPr lang="zh-CN" altLang="en-US" dirty="0"/>
              <a:t>使用统一的字节顺序，避免兼容性问题</a:t>
            </a:r>
            <a:endParaRPr lang="zh-CN" altLang="en-US" dirty="0"/>
          </a:p>
          <a:p>
            <a:r>
              <a:rPr lang="zh-CN" altLang="en-US" dirty="0">
                <a:solidFill>
                  <a:srgbClr val="0033CC"/>
                </a:solidFill>
              </a:rPr>
              <a:t>主机字节序</a:t>
            </a:r>
            <a:r>
              <a:rPr lang="zh-CN" altLang="en-US" dirty="0"/>
              <a:t>（</a:t>
            </a:r>
            <a:r>
              <a:rPr lang="en-US" altLang="zh-CN"/>
              <a:t>HBO</a:t>
            </a:r>
            <a:r>
              <a:rPr lang="zh-CN" altLang="en-US" dirty="0"/>
              <a:t>，</a:t>
            </a:r>
            <a:r>
              <a:rPr lang="en-US" altLang="zh-CN"/>
              <a:t>Host Byte Order</a:t>
            </a:r>
            <a:r>
              <a:rPr lang="zh-CN" altLang="en-US" dirty="0"/>
              <a:t>）</a:t>
            </a:r>
            <a:endParaRPr lang="zh-CN" altLang="en-US" dirty="0"/>
          </a:p>
          <a:p>
            <a:pPr lvl="1"/>
            <a:r>
              <a:rPr lang="zh-CN" altLang="en-US" dirty="0"/>
              <a:t>不同的机器</a:t>
            </a:r>
            <a:r>
              <a:rPr lang="en-US" altLang="zh-CN"/>
              <a:t>HBO</a:t>
            </a:r>
            <a:r>
              <a:rPr lang="zh-CN" altLang="en-US" dirty="0"/>
              <a:t>是不一样的，这与</a:t>
            </a:r>
            <a:r>
              <a:rPr lang="en-US" altLang="zh-CN"/>
              <a:t>CPU</a:t>
            </a:r>
            <a:r>
              <a:rPr lang="zh-CN" altLang="en-US" dirty="0"/>
              <a:t>的设计有关</a:t>
            </a:r>
            <a:endParaRPr lang="zh-CN" altLang="en-US" dirty="0"/>
          </a:p>
          <a:p>
            <a:pPr lvl="1"/>
            <a:r>
              <a:rPr lang="en-US" altLang="zh-CN"/>
              <a:t>Motorola 68K</a:t>
            </a:r>
            <a:r>
              <a:rPr lang="zh-CN" altLang="en-US" dirty="0"/>
              <a:t>系列，</a:t>
            </a:r>
            <a:r>
              <a:rPr lang="en-US" altLang="zh-CN"/>
              <a:t>HBO</a:t>
            </a:r>
            <a:r>
              <a:rPr lang="zh-CN" altLang="en-US" dirty="0"/>
              <a:t>与</a:t>
            </a:r>
            <a:r>
              <a:rPr lang="en-US" altLang="zh-CN"/>
              <a:t>NBO</a:t>
            </a:r>
            <a:r>
              <a:rPr lang="zh-CN" altLang="en-US" dirty="0"/>
              <a:t>是一致的</a:t>
            </a:r>
            <a:endParaRPr lang="zh-CN" altLang="en-US" dirty="0"/>
          </a:p>
          <a:p>
            <a:pPr lvl="1"/>
            <a:r>
              <a:rPr lang="en-US" altLang="zh-CN"/>
              <a:t>Intel X86</a:t>
            </a:r>
            <a:r>
              <a:rPr lang="zh-CN" altLang="en-US" dirty="0"/>
              <a:t>系列，</a:t>
            </a:r>
            <a:r>
              <a:rPr lang="en-US" altLang="zh-CN"/>
              <a:t>HBO</a:t>
            </a:r>
            <a:r>
              <a:rPr lang="zh-CN" altLang="en-US" dirty="0"/>
              <a:t>与</a:t>
            </a:r>
            <a:r>
              <a:rPr lang="en-US" altLang="zh-CN"/>
              <a:t>NBO</a:t>
            </a:r>
            <a:r>
              <a:rPr lang="zh-CN" altLang="en-US" dirty="0"/>
              <a:t>不一致</a:t>
            </a:r>
            <a:endParaRPr lang="zh-CN" altLang="en-US" dirty="0"/>
          </a:p>
          <a:p>
            <a:pPr lvl="1">
              <a:buNone/>
            </a:pPr>
            <a:r>
              <a:rPr lang="zh-CN" altLang="en-US" dirty="0">
                <a:solidFill>
                  <a:srgbClr val="FF3300"/>
                </a:solidFill>
              </a:rPr>
              <a:t>通信过程中</a:t>
            </a:r>
            <a:r>
              <a:rPr lang="zh-CN" altLang="en-US" dirty="0"/>
              <a:t>：主机字序</a:t>
            </a:r>
            <a:r>
              <a:rPr lang="en-US" altLang="zh-CN">
                <a:sym typeface="Wingdings" panose="05000000000000000000" pitchFamily="2" charset="2"/>
              </a:rPr>
              <a:t></a:t>
            </a:r>
            <a:r>
              <a:rPr lang="zh-CN" altLang="en-US" dirty="0"/>
              <a:t>网络字序</a:t>
            </a:r>
            <a:r>
              <a:rPr lang="en-US" altLang="zh-CN">
                <a:sym typeface="Wingdings" panose="05000000000000000000" pitchFamily="2" charset="2"/>
              </a:rPr>
              <a:t></a:t>
            </a:r>
            <a:r>
              <a:rPr lang="zh-CN" altLang="en-US" dirty="0"/>
              <a:t>网络字序</a:t>
            </a:r>
            <a:r>
              <a:rPr lang="en-US" altLang="zh-CN">
                <a:sym typeface="Wingdings" panose="05000000000000000000" pitchFamily="2" charset="2"/>
              </a:rPr>
              <a:t></a:t>
            </a:r>
            <a:r>
              <a:rPr lang="zh-CN" altLang="en-US" dirty="0"/>
              <a:t>主机字序</a:t>
            </a:r>
            <a:endParaRPr lang="en-US" altLang="zh-CN"/>
          </a:p>
        </p:txBody>
      </p:sp>
      <p:sp>
        <p:nvSpPr>
          <p:cNvPr id="2" name="灯片编号占位符 1"/>
          <p:cNvSpPr/>
          <p:nvPr>
            <p:ph type="sldNum" sz="quarter" idx="12"/>
          </p:nvPr>
        </p:nvSpPr>
        <p:spPr>
          <a:xfrm>
            <a:off x="5110480" y="6381750"/>
            <a:ext cx="2133600" cy="476250"/>
          </a:xfrm>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pic>
        <p:nvPicPr>
          <p:cNvPr id="26627" name="图片 520196" descr="MCj03386840000[1]">
            <a:hlinkClick r:id="rId1" action="ppaction://hlinksldjump"/>
          </p:cNvPr>
          <p:cNvPicPr>
            <a:picLocks noChangeAspect="1"/>
          </p:cNvPicPr>
          <p:nvPr/>
        </p:nvPicPr>
        <p:blipFill>
          <a:blip r:embed="rId2"/>
          <a:stretch>
            <a:fillRect/>
          </a:stretch>
        </p:blipFill>
        <p:spPr>
          <a:xfrm>
            <a:off x="8594725" y="5969000"/>
            <a:ext cx="549275" cy="889000"/>
          </a:xfrm>
          <a:prstGeom prst="rect">
            <a:avLst/>
          </a:prstGeom>
          <a:noFill/>
          <a:ln w="9525">
            <a:noFill/>
          </a:ln>
        </p:spPr>
      </p:pic>
    </p:spTree>
  </p:cSld>
  <p:clrMapOvr>
    <a:masterClrMapping/>
  </p:clrMapOvr>
  <p:transition>
    <p:fade/>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7395" name="文本占位符 827394"/>
          <p:cNvSpPr>
            <a:spLocks noGrp="1"/>
          </p:cNvSpPr>
          <p:nvPr>
            <p:ph type="body" idx="1"/>
          </p:nvPr>
        </p:nvSpPr>
        <p:spPr>
          <a:xfrm>
            <a:off x="457200" y="908050"/>
            <a:ext cx="8229600" cy="4900295"/>
          </a:xfrm>
          <a:noFill/>
          <a:ln>
            <a:noFill/>
          </a:ln>
        </p:spPr>
        <p:txBody>
          <a:bodyPr/>
          <a:p>
            <a:pPr>
              <a:buClr>
                <a:srgbClr val="FF9933"/>
              </a:buClr>
              <a:buFont typeface="Wingdings" panose="05000000000000000000" pitchFamily="2" charset="2"/>
              <a:buChar char="n"/>
            </a:pPr>
            <a:r>
              <a:rPr lang="zh-CN" altLang="en-US" dirty="0"/>
              <a:t>客户端</a:t>
            </a:r>
            <a:endParaRPr lang="zh-CN" altLang="en-US" dirty="0"/>
          </a:p>
          <a:p>
            <a:pPr>
              <a:buClr>
                <a:srgbClr val="FF9933"/>
              </a:buClr>
              <a:buFont typeface="Wingdings" panose="05000000000000000000" pitchFamily="2" charset="2"/>
              <a:buNone/>
            </a:pPr>
            <a:r>
              <a:rPr lang="en-US" altLang="zh-CN" sz="2400" dirty="0"/>
              <a:t>//</a:t>
            </a:r>
            <a:r>
              <a:rPr lang="zh-CN" altLang="en-US" sz="2400" dirty="0"/>
              <a:t>创建套接字</a:t>
            </a:r>
            <a:endParaRPr lang="zh-CN" altLang="en-US" sz="2400" dirty="0"/>
          </a:p>
          <a:p>
            <a:pPr>
              <a:buNone/>
            </a:pPr>
            <a:r>
              <a:rPr lang="en-US" altLang="zh-CN" sz="2400" err="1"/>
              <a:t>SOCKET sockClient</a:t>
            </a:r>
            <a:r>
              <a:rPr lang="en-US" altLang="zh-CN" sz="2400"/>
              <a:t>=socket(AF_INET,SOCK_STREAM,0);</a:t>
            </a:r>
            <a:endParaRPr lang="en-US" altLang="zh-CN" sz="2400"/>
          </a:p>
          <a:p>
            <a:pPr>
              <a:buNone/>
            </a:pPr>
            <a:r>
              <a:rPr lang="en-US" altLang="zh-CN" sz="2400" err="1"/>
              <a:t>SOCKADDR_IN addrSrv</a:t>
            </a:r>
            <a:r>
              <a:rPr lang="en-US" altLang="zh-CN" sz="2400" dirty="0"/>
              <a:t>;//</a:t>
            </a:r>
            <a:r>
              <a:rPr lang="zh-CN" altLang="en-US" sz="2400" dirty="0"/>
              <a:t>定义服务器地址</a:t>
            </a:r>
            <a:endParaRPr lang="zh-CN" altLang="en-US" sz="2400" dirty="0"/>
          </a:p>
          <a:p>
            <a:pPr>
              <a:buNone/>
            </a:pPr>
            <a:r>
              <a:rPr lang="en-US" altLang="zh-CN" sz="2400"/>
              <a:t>addrSrv.sin_addr.S_un.S_addr=inet_addr("127.0.0.1");</a:t>
            </a:r>
            <a:endParaRPr lang="en-US" altLang="zh-CN" sz="2400"/>
          </a:p>
          <a:p>
            <a:pPr>
              <a:buNone/>
            </a:pPr>
            <a:r>
              <a:rPr lang="en-US" altLang="zh-CN" sz="2400" err="1"/>
              <a:t>addrSrv.sin_family</a:t>
            </a:r>
            <a:r>
              <a:rPr lang="en-US" altLang="zh-CN" sz="2400"/>
              <a:t>=AF_INET;</a:t>
            </a:r>
            <a:endParaRPr lang="en-US" altLang="zh-CN" sz="2400"/>
          </a:p>
          <a:p>
            <a:pPr>
              <a:buNone/>
            </a:pPr>
            <a:r>
              <a:rPr lang="en-US" altLang="zh-CN" sz="2400" err="1"/>
              <a:t>addrSrv.sin_port</a:t>
            </a:r>
            <a:r>
              <a:rPr lang="en-US" altLang="zh-CN" sz="2400" dirty="0"/>
              <a:t> =htons(6000);//</a:t>
            </a:r>
            <a:r>
              <a:rPr lang="zh-CN" altLang="en-US" sz="2400" dirty="0"/>
              <a:t>设定端口</a:t>
            </a:r>
            <a:endParaRPr lang="zh-CN" altLang="en-US" sz="2400" dirty="0"/>
          </a:p>
          <a:p>
            <a:pPr>
              <a:buNone/>
            </a:pPr>
            <a:r>
              <a:rPr lang="en-US" altLang="zh-CN" sz="2400" err="1"/>
              <a:t>connect(sockClient,(SOCKADDR*)&amp;addrSrv,sizeof(SOCKADDR</a:t>
            </a:r>
            <a:r>
              <a:rPr lang="en-US" altLang="zh-CN" sz="2400" dirty="0"/>
              <a:t>));//</a:t>
            </a:r>
            <a:r>
              <a:rPr lang="zh-CN" altLang="en-US" sz="2400" dirty="0"/>
              <a:t>连接服务器</a:t>
            </a:r>
            <a:endParaRPr lang="zh-CN" altLang="en-US" sz="2400" dirty="0"/>
          </a:p>
        </p:txBody>
      </p:sp>
      <p:sp>
        <p:nvSpPr>
          <p:cNvPr id="827396" name="矩形 827395"/>
          <p:cNvSpPr/>
          <p:nvPr/>
        </p:nvSpPr>
        <p:spPr>
          <a:xfrm>
            <a:off x="1835150" y="542290"/>
            <a:ext cx="7056438" cy="647700"/>
          </a:xfrm>
          <a:noFill/>
          <a:ln w="9525">
            <a:noFill/>
          </a:ln>
        </p:spPr>
        <p:txBody>
          <a:bodyPr/>
          <a:lstStyle>
            <a:lvl1pPr marL="0" lvl="0" indent="0" algn="l" defTabSz="914400" eaLnBrk="1" fontAlgn="base" latinLnBrk="0" hangingPunct="1">
              <a:lnSpc>
                <a:spcPct val="100000"/>
              </a:lnSpc>
              <a:spcBef>
                <a:spcPct val="0"/>
              </a:spcBef>
              <a:spcAft>
                <a:spcPct val="0"/>
              </a:spcAft>
              <a:buNone/>
              <a:defRPr sz="3800" b="0" i="0" u="none" kern="1200" baseline="0">
                <a:solidFill>
                  <a:schemeClr val="tx2"/>
                </a:solidFill>
                <a:latin typeface="Verdana" panose="020B0604030504040204" pitchFamily="34" charset="0"/>
                <a:ea typeface="宋体" panose="02010600030101010101" pitchFamily="2" charset="-122"/>
              </a:defRPr>
            </a:lvl1pPr>
          </a:lstStyle>
          <a:p>
            <a:pPr lvl="0" algn="ctr"/>
            <a:r>
              <a:rPr lang="en-US" altLang="zh-CN" sz="3400" b="1" dirty="0"/>
              <a:t>TCP</a:t>
            </a:r>
            <a:r>
              <a:rPr lang="zh-CN" altLang="en-US" sz="3400" b="1" dirty="0"/>
              <a:t>编程实例</a:t>
            </a:r>
            <a:endParaRPr lang="zh-CN" altLang="en-US" sz="3400" b="1" dirty="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8419" name="文本占位符 828418"/>
          <p:cNvSpPr>
            <a:spLocks noGrp="1"/>
          </p:cNvSpPr>
          <p:nvPr>
            <p:ph type="body" idx="1"/>
          </p:nvPr>
        </p:nvSpPr>
        <p:spPr>
          <a:xfrm>
            <a:off x="457200" y="1165860"/>
            <a:ext cx="8229600" cy="4525963"/>
          </a:xfrm>
          <a:noFill/>
          <a:ln>
            <a:noFill/>
          </a:ln>
        </p:spPr>
        <p:txBody>
          <a:bodyPr/>
          <a:p>
            <a:pPr>
              <a:buNone/>
            </a:pPr>
            <a:r>
              <a:rPr lang="en-US" altLang="zh-CN" sz="2400"/>
              <a:t>char recvBuf[100];</a:t>
            </a:r>
            <a:endParaRPr lang="en-US" altLang="zh-CN" sz="2400"/>
          </a:p>
          <a:p>
            <a:pPr>
              <a:buNone/>
            </a:pPr>
            <a:r>
              <a:rPr lang="en-US" altLang="zh-CN" sz="2400" dirty="0"/>
              <a:t>recv(sockClient,recvBuf,100,0);// </a:t>
            </a:r>
            <a:r>
              <a:rPr lang="zh-CN" altLang="en-US" sz="2400" dirty="0"/>
              <a:t>接收消息</a:t>
            </a:r>
            <a:endParaRPr lang="zh-CN" altLang="en-US" sz="2400" dirty="0"/>
          </a:p>
          <a:p>
            <a:pPr>
              <a:buNone/>
            </a:pPr>
            <a:r>
              <a:rPr lang="en-US" altLang="zh-CN" sz="2400" err="1"/>
              <a:t>printf("%s\n",recvBuf</a:t>
            </a:r>
            <a:r>
              <a:rPr lang="en-US" altLang="zh-CN" sz="2400"/>
              <a:t>);		</a:t>
            </a:r>
            <a:endParaRPr lang="en-US" altLang="zh-CN" sz="2400"/>
          </a:p>
          <a:p>
            <a:pPr>
              <a:buNone/>
            </a:pPr>
            <a:r>
              <a:rPr lang="en-US" altLang="zh-CN" sz="2400" err="1"/>
              <a:t>printf</a:t>
            </a:r>
            <a:r>
              <a:rPr lang="en-US" altLang="zh-CN" sz="2400" dirty="0"/>
              <a:t>("</a:t>
            </a:r>
            <a:r>
              <a:rPr lang="zh-CN" altLang="en-US" sz="2400" dirty="0"/>
              <a:t>请输入需要发送内容：</a:t>
            </a:r>
            <a:r>
              <a:rPr lang="en-US" altLang="zh-CN" sz="2400"/>
              <a:t>\n");</a:t>
            </a:r>
            <a:endParaRPr lang="en-US" altLang="zh-CN" sz="2400"/>
          </a:p>
          <a:p>
            <a:pPr>
              <a:buNone/>
            </a:pPr>
            <a:r>
              <a:rPr lang="en-US" altLang="zh-CN" sz="2400"/>
              <a:t>char sendBug[100];</a:t>
            </a:r>
            <a:endParaRPr lang="en-US" altLang="zh-CN" sz="2400"/>
          </a:p>
          <a:p>
            <a:pPr>
              <a:buNone/>
            </a:pPr>
            <a:r>
              <a:rPr lang="en-US" altLang="zh-CN" sz="2400" err="1"/>
              <a:t>scanf("%s",sendBug</a:t>
            </a:r>
            <a:r>
              <a:rPr lang="en-US" altLang="zh-CN" sz="2400"/>
              <a:t>);</a:t>
            </a:r>
            <a:endParaRPr lang="en-US" altLang="zh-CN" sz="2400"/>
          </a:p>
          <a:p>
            <a:pPr>
              <a:buNone/>
            </a:pPr>
            <a:r>
              <a:rPr lang="en-US" altLang="zh-CN" sz="2400" dirty="0"/>
              <a:t>send(sockClient,sendBug,strlen(sendBug)+1,0);//</a:t>
            </a:r>
            <a:r>
              <a:rPr lang="zh-CN" altLang="en-US" sz="2400" dirty="0"/>
              <a:t>发送消息</a:t>
            </a:r>
            <a:endParaRPr lang="zh-CN" altLang="en-US" sz="2400" dirty="0"/>
          </a:p>
          <a:p>
            <a:pPr>
              <a:buNone/>
            </a:pPr>
            <a:r>
              <a:rPr lang="en-US" altLang="zh-CN" sz="2400" err="1"/>
              <a:t>closesocket(sockClient</a:t>
            </a:r>
            <a:r>
              <a:rPr lang="en-US" altLang="zh-CN" sz="2400" dirty="0"/>
              <a:t>);//</a:t>
            </a:r>
            <a:r>
              <a:rPr lang="zh-CN" altLang="en-US" sz="2400" dirty="0"/>
              <a:t>关闭套接字</a:t>
            </a:r>
            <a:endParaRPr lang="zh-CN" altLang="en-US" sz="2400" dirty="0"/>
          </a:p>
          <a:p>
            <a:pPr>
              <a:buNone/>
            </a:pPr>
            <a:r>
              <a:rPr lang="en-US" altLang="zh-CN" sz="2400" err="1"/>
              <a:t>WSACleanup</a:t>
            </a:r>
            <a:r>
              <a:rPr lang="en-US" altLang="zh-CN" sz="2400" dirty="0"/>
              <a:t>();//</a:t>
            </a:r>
            <a:r>
              <a:rPr lang="zh-CN" altLang="en-US" sz="2400" dirty="0"/>
              <a:t>注销套接字</a:t>
            </a:r>
            <a:endParaRPr lang="zh-CN" altLang="en-US" sz="2400" dirty="0"/>
          </a:p>
          <a:p>
            <a:pPr>
              <a:buNone/>
            </a:pPr>
            <a:endParaRPr lang="zh-CN" altLang="en-US" sz="2400" dirty="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6834" name="标题 376833"/>
          <p:cNvSpPr>
            <a:spLocks noGrp="1"/>
          </p:cNvSpPr>
          <p:nvPr>
            <p:ph type="title"/>
          </p:nvPr>
        </p:nvSpPr>
        <p:spPr/>
        <p:txBody>
          <a:bodyPr anchor="ctr"/>
          <a:p>
            <a:r>
              <a:rPr lang="en-US" altLang="zh-CN" sz="3200" dirty="0"/>
              <a:t>11.6.2 </a:t>
            </a:r>
            <a:r>
              <a:rPr lang="zh-CN" altLang="en-US" sz="3200" dirty="0"/>
              <a:t>无连接的</a:t>
            </a:r>
            <a:r>
              <a:rPr lang="en-US" altLang="zh-CN" sz="3200"/>
              <a:t>C/S</a:t>
            </a:r>
            <a:r>
              <a:rPr lang="zh-CN" altLang="en-US" sz="3200" dirty="0"/>
              <a:t>程序工作流程</a:t>
            </a:r>
            <a:r>
              <a:rPr lang="en-US" altLang="zh-CN" sz="3200"/>
              <a:t>(UDP)</a:t>
            </a:r>
            <a:endParaRPr lang="en-US" altLang="zh-CN" sz="3200"/>
          </a:p>
        </p:txBody>
      </p:sp>
      <p:sp>
        <p:nvSpPr>
          <p:cNvPr id="376835" name="文本占位符 376834"/>
          <p:cNvSpPr>
            <a:spLocks noGrp="1"/>
          </p:cNvSpPr>
          <p:nvPr>
            <p:ph type="body" idx="1"/>
          </p:nvPr>
        </p:nvSpPr>
        <p:spPr>
          <a:xfrm>
            <a:off x="457200" y="1286510"/>
            <a:ext cx="8229600" cy="4525963"/>
          </a:xfrm>
        </p:spPr>
        <p:txBody>
          <a:bodyPr/>
          <a:p>
            <a:r>
              <a:rPr lang="zh-CN" altLang="en-US" sz="2400" dirty="0"/>
              <a:t>无连接的数据报传输服务通信时，客户端与服务器端所使用的函数是类似的，其工作流程如下：</a:t>
            </a:r>
            <a:endParaRPr lang="zh-CN" altLang="en-US" sz="2400" dirty="0"/>
          </a:p>
          <a:p>
            <a:pPr lvl="1"/>
            <a:r>
              <a:rPr lang="zh-CN" altLang="en-US" sz="2400" dirty="0"/>
              <a:t>使用</a:t>
            </a:r>
            <a:r>
              <a:rPr lang="en-US" altLang="zh-CN" sz="2400" dirty="0" err="1"/>
              <a:t>WSAStartup</a:t>
            </a:r>
            <a:r>
              <a:rPr lang="en-US" altLang="zh-CN" sz="2400"/>
              <a:t>()</a:t>
            </a:r>
            <a:r>
              <a:rPr lang="zh-CN" altLang="en-US" sz="2400" dirty="0"/>
              <a:t>函数检查系统协议栈的安装情况</a:t>
            </a:r>
            <a:endParaRPr lang="zh-CN" altLang="en-US" sz="2400" dirty="0"/>
          </a:p>
          <a:p>
            <a:pPr lvl="1"/>
            <a:r>
              <a:rPr lang="zh-CN" altLang="en-US" sz="2400" dirty="0"/>
              <a:t>使用</a:t>
            </a:r>
            <a:r>
              <a:rPr lang="en-US" altLang="zh-CN" sz="2400"/>
              <a:t>socket()</a:t>
            </a:r>
            <a:r>
              <a:rPr lang="zh-CN" altLang="en-US" sz="2400" dirty="0"/>
              <a:t>函数创建套接口，以确定协议类型</a:t>
            </a:r>
            <a:endParaRPr lang="zh-CN" altLang="en-US" sz="2400" dirty="0"/>
          </a:p>
          <a:p>
            <a:pPr lvl="1"/>
            <a:r>
              <a:rPr lang="zh-CN" altLang="en-US" sz="2400" dirty="0"/>
              <a:t>调用</a:t>
            </a:r>
            <a:r>
              <a:rPr lang="en-US" altLang="zh-CN" sz="2400"/>
              <a:t>bind()</a:t>
            </a:r>
            <a:r>
              <a:rPr lang="zh-CN" altLang="en-US" sz="2400" dirty="0"/>
              <a:t>函数将创建的套接口与本地地址绑定，确定本地地址和本地端口号</a:t>
            </a:r>
            <a:endParaRPr lang="zh-CN" altLang="en-US" sz="2400" dirty="0"/>
          </a:p>
          <a:p>
            <a:pPr lvl="1"/>
            <a:r>
              <a:rPr lang="zh-CN" altLang="en-US" sz="2400" dirty="0"/>
              <a:t>使用</a:t>
            </a:r>
            <a:r>
              <a:rPr lang="en-US" altLang="zh-CN" sz="2400" dirty="0" err="1"/>
              <a:t>sendto</a:t>
            </a:r>
            <a:r>
              <a:rPr lang="en-US" altLang="zh-CN" sz="2400"/>
              <a:t>()</a:t>
            </a:r>
            <a:r>
              <a:rPr lang="zh-CN" altLang="en-US" sz="2400" dirty="0"/>
              <a:t>函数发送数据，或者使用</a:t>
            </a:r>
            <a:r>
              <a:rPr lang="en-US" altLang="zh-CN" sz="2400" dirty="0" err="1"/>
              <a:t>recvfrom</a:t>
            </a:r>
            <a:r>
              <a:rPr lang="en-US" altLang="zh-CN" sz="2400"/>
              <a:t>()</a:t>
            </a:r>
            <a:r>
              <a:rPr lang="zh-CN" altLang="en-US" sz="2400" dirty="0"/>
              <a:t>函数接收数据</a:t>
            </a:r>
            <a:endParaRPr lang="zh-CN" altLang="en-US" sz="2400" dirty="0"/>
          </a:p>
          <a:p>
            <a:pPr lvl="1"/>
            <a:r>
              <a:rPr lang="zh-CN" altLang="en-US" sz="2400" dirty="0"/>
              <a:t>使用</a:t>
            </a:r>
            <a:r>
              <a:rPr lang="en-US" altLang="zh-CN" sz="2400" dirty="0" err="1"/>
              <a:t>closesocket</a:t>
            </a:r>
            <a:r>
              <a:rPr lang="en-US" altLang="zh-CN" sz="2400"/>
              <a:t>()</a:t>
            </a:r>
            <a:r>
              <a:rPr lang="zh-CN" altLang="en-US" sz="2400" dirty="0"/>
              <a:t>函数关闭套接口</a:t>
            </a:r>
            <a:endParaRPr lang="zh-CN" altLang="en-US" sz="2400" dirty="0"/>
          </a:p>
          <a:p>
            <a:pPr lvl="1"/>
            <a:r>
              <a:rPr lang="zh-CN" altLang="en-US" sz="2400" dirty="0"/>
              <a:t>调用</a:t>
            </a:r>
            <a:r>
              <a:rPr lang="en-US" altLang="zh-CN" sz="2400" dirty="0" err="1"/>
              <a:t>WSACleanup</a:t>
            </a:r>
            <a:r>
              <a:rPr lang="en-US" altLang="zh-CN" sz="2400"/>
              <a:t>()</a:t>
            </a:r>
            <a:r>
              <a:rPr lang="zh-CN" altLang="en-US" sz="2400" dirty="0"/>
              <a:t>函数，结束</a:t>
            </a:r>
            <a:r>
              <a:rPr lang="en-US" altLang="zh-CN" sz="2400"/>
              <a:t>Windows Sockets API</a:t>
            </a:r>
            <a:endParaRPr lang="en-US" altLang="zh-CN" sz="240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6835">
                                            <p:txEl>
                                              <p:charRg st="43" end="72"/>
                                            </p:txEl>
                                          </p:spTgt>
                                        </p:tgtEl>
                                        <p:attrNameLst>
                                          <p:attrName>style.visibility</p:attrName>
                                        </p:attrNameLst>
                                      </p:cBhvr>
                                      <p:to>
                                        <p:strVal val="visible"/>
                                      </p:to>
                                    </p:set>
                                    <p:anim calcmode="lin" valueType="num">
                                      <p:cBhvr additive="base">
                                        <p:cTn id="7" dur="500" fill="hold"/>
                                        <p:tgtEl>
                                          <p:spTgt spid="376835">
                                            <p:txEl>
                                              <p:charRg st="43" end="7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6835">
                                            <p:txEl>
                                              <p:charRg st="43" end="7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6835">
                                            <p:txEl>
                                              <p:charRg st="72" end="98"/>
                                            </p:txEl>
                                          </p:spTgt>
                                        </p:tgtEl>
                                        <p:attrNameLst>
                                          <p:attrName>style.visibility</p:attrName>
                                        </p:attrNameLst>
                                      </p:cBhvr>
                                      <p:to>
                                        <p:strVal val="visible"/>
                                      </p:to>
                                    </p:set>
                                    <p:anim calcmode="lin" valueType="num">
                                      <p:cBhvr additive="base">
                                        <p:cTn id="13" dur="500" fill="hold"/>
                                        <p:tgtEl>
                                          <p:spTgt spid="376835">
                                            <p:txEl>
                                              <p:charRg st="72" end="9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6835">
                                            <p:txEl>
                                              <p:charRg st="72" end="9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6835">
                                            <p:txEl>
                                              <p:charRg st="98" end="136"/>
                                            </p:txEl>
                                          </p:spTgt>
                                        </p:tgtEl>
                                        <p:attrNameLst>
                                          <p:attrName>style.visibility</p:attrName>
                                        </p:attrNameLst>
                                      </p:cBhvr>
                                      <p:to>
                                        <p:strVal val="visible"/>
                                      </p:to>
                                    </p:set>
                                    <p:anim calcmode="lin" valueType="num">
                                      <p:cBhvr additive="base">
                                        <p:cTn id="19" dur="500" fill="hold"/>
                                        <p:tgtEl>
                                          <p:spTgt spid="376835">
                                            <p:txEl>
                                              <p:charRg st="98" end="13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6835">
                                            <p:txEl>
                                              <p:charRg st="98" end="13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76835">
                                            <p:txEl>
                                              <p:charRg st="136" end="174"/>
                                            </p:txEl>
                                          </p:spTgt>
                                        </p:tgtEl>
                                        <p:attrNameLst>
                                          <p:attrName>style.visibility</p:attrName>
                                        </p:attrNameLst>
                                      </p:cBhvr>
                                      <p:to>
                                        <p:strVal val="visible"/>
                                      </p:to>
                                    </p:set>
                                    <p:anim calcmode="lin" valueType="num">
                                      <p:cBhvr additive="base">
                                        <p:cTn id="25" dur="500" fill="hold"/>
                                        <p:tgtEl>
                                          <p:spTgt spid="376835">
                                            <p:txEl>
                                              <p:charRg st="136" end="17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6835">
                                            <p:txEl>
                                              <p:charRg st="136" end="17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76835">
                                            <p:txEl>
                                              <p:charRg st="174" end="197"/>
                                            </p:txEl>
                                          </p:spTgt>
                                        </p:tgtEl>
                                        <p:attrNameLst>
                                          <p:attrName>style.visibility</p:attrName>
                                        </p:attrNameLst>
                                      </p:cBhvr>
                                      <p:to>
                                        <p:strVal val="visible"/>
                                      </p:to>
                                    </p:set>
                                    <p:anim calcmode="lin" valueType="num">
                                      <p:cBhvr additive="base">
                                        <p:cTn id="31" dur="500" fill="hold"/>
                                        <p:tgtEl>
                                          <p:spTgt spid="376835">
                                            <p:txEl>
                                              <p:charRg st="174" end="19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6835">
                                            <p:txEl>
                                              <p:charRg st="174" end="19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76835">
                                            <p:txEl>
                                              <p:charRg st="197" end="236"/>
                                            </p:txEl>
                                          </p:spTgt>
                                        </p:tgtEl>
                                        <p:attrNameLst>
                                          <p:attrName>style.visibility</p:attrName>
                                        </p:attrNameLst>
                                      </p:cBhvr>
                                      <p:to>
                                        <p:strVal val="visible"/>
                                      </p:to>
                                    </p:set>
                                    <p:anim calcmode="lin" valueType="num">
                                      <p:cBhvr additive="base">
                                        <p:cTn id="37" dur="500" fill="hold"/>
                                        <p:tgtEl>
                                          <p:spTgt spid="376835">
                                            <p:txEl>
                                              <p:charRg st="197" end="23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76835">
                                            <p:txEl>
                                              <p:charRg st="197" end="23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7858" name="标题 377857"/>
          <p:cNvSpPr>
            <a:spLocks noGrp="1"/>
          </p:cNvSpPr>
          <p:nvPr>
            <p:ph type="title"/>
          </p:nvPr>
        </p:nvSpPr>
        <p:spPr/>
        <p:txBody>
          <a:bodyPr anchor="ctr"/>
          <a:p>
            <a:r>
              <a:rPr lang="zh-CN" altLang="en-US" dirty="0"/>
              <a:t>无连接的</a:t>
            </a:r>
            <a:r>
              <a:rPr lang="en-US" altLang="zh-CN"/>
              <a:t>C/S</a:t>
            </a:r>
            <a:r>
              <a:rPr lang="zh-CN" altLang="en-US" dirty="0"/>
              <a:t>程序工作流程</a:t>
            </a:r>
            <a:r>
              <a:rPr lang="en-US" altLang="zh-CN"/>
              <a:t>(UDP)</a:t>
            </a:r>
            <a:endParaRPr lang="zh-CN" altLang="en-US" dirty="0"/>
          </a:p>
        </p:txBody>
      </p:sp>
      <p:sp>
        <p:nvSpPr>
          <p:cNvPr id="377859" name="文本占位符 377858"/>
          <p:cNvSpPr>
            <a:spLocks noGrp="1"/>
          </p:cNvSpPr>
          <p:nvPr>
            <p:ph type="body" idx="1"/>
          </p:nvPr>
        </p:nvSpPr>
        <p:spPr>
          <a:xfrm>
            <a:off x="68580" y="1202055"/>
            <a:ext cx="8824595" cy="5043170"/>
          </a:xfrm>
        </p:spPr>
        <p:txBody>
          <a:bodyPr/>
          <a:p>
            <a:pPr>
              <a:lnSpc>
                <a:spcPct val="90000"/>
              </a:lnSpc>
            </a:pPr>
            <a:r>
              <a:rPr lang="zh-CN" altLang="en-US" sz="2400" dirty="0"/>
              <a:t>注意事项：</a:t>
            </a:r>
            <a:endParaRPr lang="zh-CN" altLang="en-US" sz="2400" dirty="0"/>
          </a:p>
          <a:p>
            <a:pPr lvl="1">
              <a:lnSpc>
                <a:spcPct val="90000"/>
              </a:lnSpc>
            </a:pPr>
            <a:r>
              <a:rPr lang="zh-CN" altLang="en-US" sz="2400" dirty="0"/>
              <a:t>通信的一方可以不用</a:t>
            </a:r>
            <a:r>
              <a:rPr lang="en-US" altLang="zh-CN" sz="2400"/>
              <a:t>bind()</a:t>
            </a:r>
            <a:r>
              <a:rPr lang="zh-CN" altLang="en-US" sz="2400" dirty="0"/>
              <a:t>绑定地址和端口，由系统分配</a:t>
            </a:r>
            <a:endParaRPr lang="zh-CN" altLang="en-US" sz="2400" dirty="0"/>
          </a:p>
          <a:p>
            <a:pPr lvl="1">
              <a:lnSpc>
                <a:spcPct val="90000"/>
              </a:lnSpc>
            </a:pPr>
            <a:r>
              <a:rPr lang="zh-CN" altLang="en-US" sz="2400" dirty="0"/>
              <a:t>不绑定</a:t>
            </a:r>
            <a:r>
              <a:rPr lang="en-US" altLang="zh-CN" sz="2400"/>
              <a:t>IP</a:t>
            </a:r>
            <a:r>
              <a:rPr lang="zh-CN" altLang="en-US" sz="2400" dirty="0"/>
              <a:t>地址和端口号的一方必须首先向绑定地址的一方发送数据</a:t>
            </a:r>
            <a:endParaRPr lang="zh-CN" altLang="en-US" sz="2400" dirty="0"/>
          </a:p>
          <a:p>
            <a:pPr lvl="1">
              <a:lnSpc>
                <a:spcPct val="90000"/>
              </a:lnSpc>
            </a:pPr>
            <a:r>
              <a:rPr lang="zh-CN" altLang="en-US" sz="2400" dirty="0"/>
              <a:t>无连接的应用程序也可以调用</a:t>
            </a:r>
            <a:r>
              <a:rPr lang="en-US" altLang="zh-CN" sz="2400"/>
              <a:t>connect()</a:t>
            </a:r>
            <a:r>
              <a:rPr lang="zh-CN" altLang="en-US" sz="2400" dirty="0"/>
              <a:t>函数，但是它并不向对方发出建立连接的请求，而是在本地返回，由内核将</a:t>
            </a:r>
            <a:r>
              <a:rPr lang="en-US" altLang="zh-CN" sz="2400"/>
              <a:t>connect()</a:t>
            </a:r>
            <a:r>
              <a:rPr lang="zh-CN" altLang="en-US" sz="2400" dirty="0"/>
              <a:t>中指定的目标</a:t>
            </a:r>
            <a:r>
              <a:rPr lang="en-US" altLang="zh-CN" sz="2400"/>
              <a:t>IP</a:t>
            </a:r>
            <a:r>
              <a:rPr lang="zh-CN" altLang="en-US" sz="2400" dirty="0"/>
              <a:t>地址和端口号记录下来，在以后的通信中就可以使用面向连接的数据发送函数</a:t>
            </a:r>
            <a:r>
              <a:rPr lang="en-US" altLang="zh-CN" sz="2400"/>
              <a:t>send()</a:t>
            </a:r>
            <a:r>
              <a:rPr lang="zh-CN" altLang="en-US" sz="2400" dirty="0"/>
              <a:t>和数据接收函数</a:t>
            </a:r>
            <a:r>
              <a:rPr lang="en-US" altLang="zh-CN" sz="2400" dirty="0" err="1"/>
              <a:t>recv</a:t>
            </a:r>
            <a:r>
              <a:rPr lang="en-US" altLang="zh-CN" sz="2400"/>
              <a:t>()</a:t>
            </a:r>
            <a:endParaRPr lang="en-US" altLang="zh-CN" sz="2400"/>
          </a:p>
          <a:p>
            <a:pPr lvl="1">
              <a:lnSpc>
                <a:spcPct val="90000"/>
              </a:lnSpc>
            </a:pPr>
            <a:r>
              <a:rPr lang="zh-CN" altLang="en-US" sz="2400" dirty="0"/>
              <a:t>无连接的数据报传输过程中，作为服务器的一方必须先启动</a:t>
            </a:r>
            <a:endParaRPr lang="zh-CN" altLang="en-US" sz="2400" dirty="0"/>
          </a:p>
          <a:p>
            <a:pPr lvl="1">
              <a:lnSpc>
                <a:spcPct val="90000"/>
              </a:lnSpc>
            </a:pPr>
            <a:r>
              <a:rPr lang="zh-CN" altLang="en-US" sz="2400" dirty="0"/>
              <a:t>无连接客户端一般不调用</a:t>
            </a:r>
            <a:r>
              <a:rPr lang="en-US" altLang="zh-CN" sz="2400"/>
              <a:t>connect()</a:t>
            </a:r>
            <a:r>
              <a:rPr lang="zh-CN" altLang="en-US" sz="2400" dirty="0"/>
              <a:t>，在数据发送前客户与服务器各自通过</a:t>
            </a:r>
            <a:r>
              <a:rPr lang="en-US" altLang="zh-CN" sz="2400"/>
              <a:t>socket()</a:t>
            </a:r>
            <a:r>
              <a:rPr lang="zh-CN" altLang="en-US" sz="2400" dirty="0"/>
              <a:t>和</a:t>
            </a:r>
            <a:r>
              <a:rPr lang="en-US" altLang="zh-CN" sz="2400"/>
              <a:t>bind()</a:t>
            </a:r>
            <a:r>
              <a:rPr lang="zh-CN" altLang="en-US" sz="2400" dirty="0"/>
              <a:t>建立了半相关，发送数据时除指定本地套接口的地址外，还需要指定接收方套接口地址，从而在数据收发过程中动态建立全连接</a:t>
            </a:r>
            <a:endParaRPr lang="zh-CN" altLang="en-US" sz="2400"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84" name="标题 378883"/>
          <p:cNvSpPr>
            <a:spLocks noGrp="1"/>
          </p:cNvSpPr>
          <p:nvPr>
            <p:ph type="title"/>
          </p:nvPr>
        </p:nvSpPr>
        <p:spPr/>
        <p:txBody>
          <a:bodyPr anchor="ctr"/>
          <a:p>
            <a:r>
              <a:rPr lang="zh-CN" altLang="en-US" dirty="0"/>
              <a:t>无连接的</a:t>
            </a:r>
            <a:r>
              <a:rPr lang="en-US" altLang="zh-CN"/>
              <a:t>C/S</a:t>
            </a:r>
            <a:r>
              <a:rPr lang="zh-CN" altLang="en-US" dirty="0"/>
              <a:t>程序工作流程图</a:t>
            </a:r>
            <a:r>
              <a:rPr lang="en-US" altLang="zh-CN"/>
              <a:t>(UDP)</a:t>
            </a:r>
            <a:endParaRPr lang="zh-CN" altLang="en-US" dirty="0"/>
          </a:p>
        </p:txBody>
      </p:sp>
      <p:graphicFrame>
        <p:nvGraphicFramePr>
          <p:cNvPr id="378883" name="内容占位符 378882"/>
          <p:cNvGraphicFramePr/>
          <p:nvPr>
            <p:ph idx="1"/>
          </p:nvPr>
        </p:nvGraphicFramePr>
        <p:xfrm>
          <a:off x="1114743" y="1427798"/>
          <a:ext cx="6913562" cy="5040312"/>
        </p:xfrm>
        <a:graphic>
          <a:graphicData uri="http://schemas.openxmlformats.org/presentationml/2006/ole">
            <mc:AlternateContent xmlns:mc="http://schemas.openxmlformats.org/markup-compatibility/2006">
              <mc:Choice xmlns:v="urn:schemas-microsoft-com:vml" Requires="v">
                <p:oleObj spid="_x0000_s3079" name="" r:id="rId1" imgW="4446270" imgH="4105910" progId="Visio.Drawing.11">
                  <p:embed/>
                </p:oleObj>
              </mc:Choice>
              <mc:Fallback>
                <p:oleObj name="" r:id="rId1" imgW="4446270" imgH="4105910" progId="Visio.Drawing.11">
                  <p:embed/>
                  <p:pic>
                    <p:nvPicPr>
                      <p:cNvPr id="0" name="图片 3078"/>
                      <p:cNvPicPr/>
                      <p:nvPr/>
                    </p:nvPicPr>
                    <p:blipFill>
                      <a:blip r:embed="rId2"/>
                      <a:stretch>
                        <a:fillRect/>
                      </a:stretch>
                    </p:blipFill>
                    <p:spPr>
                      <a:xfrm>
                        <a:off x="1114743" y="1427798"/>
                        <a:ext cx="6913562" cy="5040312"/>
                      </a:xfrm>
                      <a:prstGeom prst="rect">
                        <a:avLst/>
                      </a:prstGeom>
                      <a:noFill/>
                      <a:ln w="38100">
                        <a:miter/>
                      </a:ln>
                    </p:spPr>
                  </p:pic>
                </p:oleObj>
              </mc:Fallback>
            </mc:AlternateContent>
          </a:graphicData>
        </a:graphic>
      </p:graphicFrame>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7635" name="文本占位符 837634"/>
          <p:cNvSpPr>
            <a:spLocks noGrp="1"/>
          </p:cNvSpPr>
          <p:nvPr>
            <p:ph type="body" idx="1"/>
          </p:nvPr>
        </p:nvSpPr>
        <p:spPr>
          <a:xfrm>
            <a:off x="376555" y="1071880"/>
            <a:ext cx="8640763" cy="4713288"/>
          </a:xfrm>
          <a:noFill/>
          <a:ln>
            <a:noFill/>
          </a:ln>
        </p:spPr>
        <p:txBody>
          <a:bodyPr/>
          <a:p>
            <a:pPr>
              <a:lnSpc>
                <a:spcPct val="90000"/>
              </a:lnSpc>
              <a:buClr>
                <a:srgbClr val="FF9933"/>
              </a:buClr>
              <a:buFont typeface="Wingdings" panose="05000000000000000000" pitchFamily="2" charset="2"/>
              <a:buChar char="n"/>
            </a:pPr>
            <a:r>
              <a:rPr lang="zh-CN" altLang="en-US" dirty="0"/>
              <a:t>服务器端</a:t>
            </a:r>
            <a:endParaRPr lang="zh-CN" altLang="en-US" dirty="0"/>
          </a:p>
          <a:p>
            <a:pPr>
              <a:lnSpc>
                <a:spcPct val="90000"/>
              </a:lnSpc>
              <a:buNone/>
            </a:pPr>
            <a:r>
              <a:rPr lang="en-US" altLang="zh-CN" sz="2400" dirty="0"/>
              <a:t>//</a:t>
            </a:r>
            <a:r>
              <a:rPr lang="zh-CN" altLang="en-US" sz="2400" dirty="0"/>
              <a:t>创建套接字</a:t>
            </a:r>
            <a:endParaRPr lang="zh-CN" altLang="en-US" sz="2400" dirty="0"/>
          </a:p>
          <a:p>
            <a:pPr>
              <a:lnSpc>
                <a:spcPct val="90000"/>
              </a:lnSpc>
              <a:buNone/>
            </a:pPr>
            <a:r>
              <a:rPr lang="en-US" altLang="zh-CN" sz="2400" err="1"/>
              <a:t>SOCKET sockSrv</a:t>
            </a:r>
            <a:r>
              <a:rPr lang="en-US" altLang="zh-CN" sz="2400"/>
              <a:t>=socket(AF_INET,SOCK_DGRAM,0);</a:t>
            </a:r>
            <a:endParaRPr lang="en-US" altLang="zh-CN" sz="2400"/>
          </a:p>
          <a:p>
            <a:pPr>
              <a:lnSpc>
                <a:spcPct val="90000"/>
              </a:lnSpc>
              <a:buNone/>
            </a:pPr>
            <a:r>
              <a:rPr lang="en-US" altLang="zh-CN" sz="2400" err="1"/>
              <a:t>SOCKADDR_IN addrSrv</a:t>
            </a:r>
            <a:r>
              <a:rPr lang="en-US" altLang="zh-CN" sz="2400" dirty="0"/>
              <a:t>;//</a:t>
            </a:r>
            <a:r>
              <a:rPr lang="zh-CN" altLang="en-US" sz="2400" dirty="0"/>
              <a:t>设置服务器地址</a:t>
            </a:r>
            <a:endParaRPr lang="zh-CN" altLang="en-US" sz="2400" dirty="0"/>
          </a:p>
          <a:p>
            <a:pPr>
              <a:lnSpc>
                <a:spcPct val="90000"/>
              </a:lnSpc>
              <a:buNone/>
            </a:pPr>
            <a:r>
              <a:rPr lang="en-US" altLang="zh-CN" sz="2400" err="1"/>
              <a:t>addrSrv.sin_addr.S_un.S_addr=htonl(INADDR_ANY</a:t>
            </a:r>
            <a:r>
              <a:rPr lang="en-US" altLang="zh-CN" sz="2400"/>
              <a:t>);</a:t>
            </a:r>
            <a:endParaRPr lang="en-US" altLang="zh-CN" sz="2400"/>
          </a:p>
          <a:p>
            <a:pPr>
              <a:lnSpc>
                <a:spcPct val="90000"/>
              </a:lnSpc>
              <a:buNone/>
            </a:pPr>
            <a:r>
              <a:rPr lang="en-US" altLang="zh-CN" sz="2400" err="1"/>
              <a:t>addrSrv.sin_family</a:t>
            </a:r>
            <a:r>
              <a:rPr lang="en-US" altLang="zh-CN" sz="2400"/>
              <a:t>=AF_INET;</a:t>
            </a:r>
            <a:endParaRPr lang="en-US" altLang="zh-CN" sz="2400"/>
          </a:p>
          <a:p>
            <a:pPr>
              <a:lnSpc>
                <a:spcPct val="90000"/>
              </a:lnSpc>
              <a:buNone/>
            </a:pPr>
            <a:r>
              <a:rPr lang="en-US" altLang="zh-CN" sz="2400" err="1"/>
              <a:t>addrSrv.sin_port</a:t>
            </a:r>
            <a:r>
              <a:rPr lang="en-US" altLang="zh-CN" sz="2400"/>
              <a:t>=htons(6000);</a:t>
            </a:r>
            <a:endParaRPr lang="en-US" altLang="zh-CN" sz="2400"/>
          </a:p>
          <a:p>
            <a:pPr>
              <a:lnSpc>
                <a:spcPct val="90000"/>
              </a:lnSpc>
              <a:buNone/>
            </a:pPr>
            <a:r>
              <a:rPr lang="en-US" altLang="zh-CN" sz="2400" dirty="0"/>
              <a:t>//</a:t>
            </a:r>
            <a:r>
              <a:rPr lang="zh-CN" altLang="en-US" sz="2400" dirty="0"/>
              <a:t>绑定套接字</a:t>
            </a:r>
            <a:endParaRPr lang="zh-CN" altLang="en-US" sz="2400" dirty="0"/>
          </a:p>
          <a:p>
            <a:pPr>
              <a:lnSpc>
                <a:spcPct val="90000"/>
              </a:lnSpc>
              <a:buNone/>
            </a:pPr>
            <a:r>
              <a:rPr lang="en-US" altLang="zh-CN" sz="2400" err="1"/>
              <a:t>bind(sockSrv,(SOCKADDR*)&amp;addrSrv,sizeof(SOCKADDR</a:t>
            </a:r>
            <a:r>
              <a:rPr lang="en-US" altLang="zh-CN" sz="2400"/>
              <a:t>));</a:t>
            </a:r>
            <a:endParaRPr lang="en-US" altLang="zh-CN" sz="2400"/>
          </a:p>
          <a:p>
            <a:pPr>
              <a:lnSpc>
                <a:spcPct val="90000"/>
              </a:lnSpc>
              <a:buNone/>
            </a:pPr>
            <a:r>
              <a:rPr lang="en-US" altLang="zh-CN"/>
              <a:t>	</a:t>
            </a:r>
            <a:endParaRPr lang="en-US" altLang="zh-CN"/>
          </a:p>
        </p:txBody>
      </p:sp>
      <p:sp>
        <p:nvSpPr>
          <p:cNvPr id="837636" name="矩形 837635"/>
          <p:cNvSpPr/>
          <p:nvPr/>
        </p:nvSpPr>
        <p:spPr>
          <a:xfrm>
            <a:off x="1813560" y="530860"/>
            <a:ext cx="7056438" cy="647700"/>
          </a:xfrm>
          <a:noFill/>
          <a:ln w="9525">
            <a:noFill/>
          </a:ln>
        </p:spPr>
        <p:txBody>
          <a:bodyPr/>
          <a:lstStyle>
            <a:lvl1pPr marL="0" lvl="0" indent="0" algn="l" defTabSz="914400" eaLnBrk="1" fontAlgn="base" latinLnBrk="0" hangingPunct="1">
              <a:lnSpc>
                <a:spcPct val="100000"/>
              </a:lnSpc>
              <a:spcBef>
                <a:spcPct val="0"/>
              </a:spcBef>
              <a:spcAft>
                <a:spcPct val="0"/>
              </a:spcAft>
              <a:buNone/>
              <a:defRPr sz="3800" b="0" i="0" u="none" kern="1200" baseline="0">
                <a:solidFill>
                  <a:schemeClr val="tx2"/>
                </a:solidFill>
                <a:latin typeface="Verdana" panose="020B0604030504040204" pitchFamily="34" charset="0"/>
                <a:ea typeface="宋体" panose="02010600030101010101" pitchFamily="2" charset="-122"/>
              </a:defRPr>
            </a:lvl1pPr>
          </a:lstStyle>
          <a:p>
            <a:pPr lvl="0" algn="ctr"/>
            <a:r>
              <a:rPr lang="en-US" altLang="zh-CN" sz="3400" b="1" dirty="0"/>
              <a:t>UDP</a:t>
            </a:r>
            <a:r>
              <a:rPr lang="zh-CN" altLang="en-US" sz="3400" b="1" dirty="0"/>
              <a:t>编程实例</a:t>
            </a:r>
            <a:endParaRPr lang="zh-CN" altLang="en-US" sz="3400" b="1" dirty="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8659" name="文本占位符 838658"/>
          <p:cNvSpPr>
            <a:spLocks noGrp="1"/>
          </p:cNvSpPr>
          <p:nvPr>
            <p:ph type="body" idx="1"/>
          </p:nvPr>
        </p:nvSpPr>
        <p:spPr>
          <a:xfrm>
            <a:off x="662305" y="993775"/>
            <a:ext cx="8229600" cy="4525963"/>
          </a:xfrm>
          <a:noFill/>
          <a:ln>
            <a:noFill/>
          </a:ln>
        </p:spPr>
        <p:txBody>
          <a:bodyPr/>
          <a:p>
            <a:pPr>
              <a:buNone/>
            </a:pPr>
            <a:r>
              <a:rPr lang="en-US" altLang="zh-CN" sz="2400" err="1"/>
              <a:t>SOCKADDR_IN addrClient</a:t>
            </a:r>
            <a:r>
              <a:rPr lang="en-US" altLang="zh-CN" sz="2400" dirty="0"/>
              <a:t>;//</a:t>
            </a:r>
            <a:r>
              <a:rPr lang="zh-CN" altLang="en-US" sz="2400" dirty="0"/>
              <a:t>定义客户端地址</a:t>
            </a:r>
            <a:endParaRPr lang="zh-CN" altLang="en-US" sz="2400" dirty="0"/>
          </a:p>
          <a:p>
            <a:pPr>
              <a:buNone/>
            </a:pPr>
            <a:r>
              <a:rPr lang="en-US" altLang="zh-CN" sz="2400" err="1"/>
              <a:t>int len=sizeof(SOCKADDR</a:t>
            </a:r>
            <a:r>
              <a:rPr lang="en-US" altLang="zh-CN" sz="2400" dirty="0"/>
              <a:t>);//</a:t>
            </a:r>
            <a:r>
              <a:rPr lang="zh-CN" altLang="en-US" sz="2400" dirty="0"/>
              <a:t>获取地址长度</a:t>
            </a:r>
            <a:endParaRPr lang="zh-CN" altLang="en-US" sz="2400" dirty="0"/>
          </a:p>
          <a:p>
            <a:pPr>
              <a:buNone/>
            </a:pPr>
            <a:r>
              <a:rPr lang="en-US" altLang="zh-CN" sz="2400"/>
              <a:t>char recvBuf[100];</a:t>
            </a:r>
            <a:endParaRPr lang="en-US" altLang="zh-CN" sz="2400"/>
          </a:p>
          <a:p>
            <a:pPr>
              <a:buNone/>
            </a:pPr>
            <a:r>
              <a:rPr lang="en-US" altLang="zh-CN" sz="2400" dirty="0"/>
              <a:t>//</a:t>
            </a:r>
            <a:r>
              <a:rPr lang="zh-CN" altLang="en-US" sz="2400" dirty="0"/>
              <a:t>接收消息</a:t>
            </a:r>
            <a:endParaRPr lang="zh-CN" altLang="en-US" sz="2400" dirty="0"/>
          </a:p>
          <a:p>
            <a:pPr>
              <a:buNone/>
            </a:pPr>
            <a:r>
              <a:rPr lang="en-US" altLang="zh-CN" sz="2400" err="1"/>
              <a:t>recvfrom(sockSrv,recvBuf,100,0,(SOCKADDR*)&amp;addrClient,&amp;len</a:t>
            </a:r>
            <a:r>
              <a:rPr lang="en-US" altLang="zh-CN" sz="2400"/>
              <a:t>);</a:t>
            </a:r>
            <a:endParaRPr lang="en-US" altLang="zh-CN" sz="2400"/>
          </a:p>
          <a:p>
            <a:pPr>
              <a:buNone/>
            </a:pPr>
            <a:r>
              <a:rPr lang="en-US" altLang="zh-CN" sz="2400" err="1"/>
              <a:t>printf("%s\n",recvBuf</a:t>
            </a:r>
            <a:r>
              <a:rPr lang="en-US" altLang="zh-CN" sz="2400"/>
              <a:t>);</a:t>
            </a:r>
            <a:endParaRPr lang="en-US" altLang="zh-CN" sz="2400"/>
          </a:p>
          <a:p>
            <a:pPr>
              <a:buNone/>
            </a:pPr>
            <a:r>
              <a:rPr lang="en-US" altLang="zh-CN" sz="2400" err="1"/>
              <a:t>closesocket(sockSrv</a:t>
            </a:r>
            <a:r>
              <a:rPr lang="en-US" altLang="zh-CN" sz="2400" dirty="0"/>
              <a:t>);//</a:t>
            </a:r>
            <a:r>
              <a:rPr lang="zh-CN" altLang="en-US" sz="2400" dirty="0"/>
              <a:t>关闭套接字</a:t>
            </a:r>
            <a:endParaRPr lang="zh-CN" altLang="en-US" sz="2400" dirty="0"/>
          </a:p>
          <a:p>
            <a:pPr>
              <a:buNone/>
            </a:pPr>
            <a:r>
              <a:rPr lang="en-US" altLang="zh-CN" sz="2400" err="1"/>
              <a:t>WSACleanup</a:t>
            </a:r>
            <a:r>
              <a:rPr lang="en-US" altLang="zh-CN" sz="2400" dirty="0"/>
              <a:t>();//</a:t>
            </a:r>
            <a:r>
              <a:rPr lang="zh-CN" altLang="en-US" sz="2400" dirty="0"/>
              <a:t>注销套接字</a:t>
            </a:r>
            <a:endParaRPr lang="zh-CN" altLang="en-US" sz="2400" dirty="0"/>
          </a:p>
          <a:p>
            <a:endParaRPr lang="zh-CN" altLang="en-US" sz="2400" dirty="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83" name="文本占位符 839682"/>
          <p:cNvSpPr>
            <a:spLocks noGrp="1"/>
          </p:cNvSpPr>
          <p:nvPr>
            <p:ph type="body" idx="1"/>
          </p:nvPr>
        </p:nvSpPr>
        <p:spPr>
          <a:xfrm>
            <a:off x="662305" y="908050"/>
            <a:ext cx="8229600" cy="5447030"/>
          </a:xfrm>
          <a:noFill/>
          <a:ln>
            <a:noFill/>
          </a:ln>
        </p:spPr>
        <p:txBody>
          <a:bodyPr/>
          <a:p>
            <a:pPr>
              <a:buClr>
                <a:srgbClr val="FF9933"/>
              </a:buClr>
              <a:buFont typeface="Wingdings" panose="05000000000000000000" pitchFamily="2" charset="2"/>
              <a:buChar char="n"/>
            </a:pPr>
            <a:r>
              <a:rPr lang="zh-CN" altLang="en-US" dirty="0"/>
              <a:t>客户端</a:t>
            </a:r>
            <a:endParaRPr lang="zh-CN" altLang="en-US" dirty="0"/>
          </a:p>
          <a:p>
            <a:pPr>
              <a:buNone/>
            </a:pPr>
            <a:r>
              <a:rPr lang="en-US" altLang="zh-CN" sz="2400" err="1"/>
              <a:t>SOCKET sockClient</a:t>
            </a:r>
            <a:r>
              <a:rPr lang="en-US" altLang="zh-CN" sz="2400"/>
              <a:t>=socket(AF_INET,SOCK_DGRAM,0);</a:t>
            </a:r>
            <a:endParaRPr lang="en-US" altLang="zh-CN" sz="2400"/>
          </a:p>
          <a:p>
            <a:pPr>
              <a:buNone/>
            </a:pPr>
            <a:r>
              <a:rPr lang="en-US" altLang="zh-CN" sz="2400" err="1"/>
              <a:t>SOCKADDR_IN addrSrv</a:t>
            </a:r>
            <a:r>
              <a:rPr lang="en-US" altLang="zh-CN" sz="2400" dirty="0"/>
              <a:t>;//</a:t>
            </a:r>
            <a:r>
              <a:rPr lang="zh-CN" altLang="en-US" sz="2400" dirty="0"/>
              <a:t>设置服务器地址</a:t>
            </a:r>
            <a:endParaRPr lang="zh-CN" altLang="en-US" sz="2400" dirty="0"/>
          </a:p>
          <a:p>
            <a:pPr>
              <a:buNone/>
            </a:pPr>
            <a:r>
              <a:rPr lang="en-US" altLang="zh-CN" sz="2400"/>
              <a:t>addrSrv.sin_addr.S_un.S_addr=inet_addr("127.0.0.1");</a:t>
            </a:r>
            <a:endParaRPr lang="en-US" altLang="zh-CN" sz="2400"/>
          </a:p>
          <a:p>
            <a:pPr>
              <a:buNone/>
            </a:pPr>
            <a:r>
              <a:rPr lang="en-US" altLang="zh-CN" sz="2400" err="1"/>
              <a:t>addrSrv.sin_family</a:t>
            </a:r>
            <a:r>
              <a:rPr lang="en-US" altLang="zh-CN" sz="2400"/>
              <a:t>=AF_INET;</a:t>
            </a:r>
            <a:endParaRPr lang="en-US" altLang="zh-CN" sz="2400"/>
          </a:p>
          <a:p>
            <a:pPr>
              <a:buNone/>
            </a:pPr>
            <a:r>
              <a:rPr lang="en-US" altLang="zh-CN" sz="2400" err="1"/>
              <a:t>addrSrv.sin_port</a:t>
            </a:r>
            <a:r>
              <a:rPr lang="en-US" altLang="zh-CN" sz="2400"/>
              <a:t>=htons(6000);</a:t>
            </a:r>
            <a:endParaRPr lang="en-US" altLang="zh-CN" sz="2400"/>
          </a:p>
          <a:p>
            <a:pPr>
              <a:buNone/>
            </a:pPr>
            <a:r>
              <a:rPr lang="en-US" altLang="zh-CN" sz="2400" dirty="0"/>
              <a:t>//</a:t>
            </a:r>
            <a:r>
              <a:rPr lang="zh-CN" altLang="en-US" sz="2400" dirty="0"/>
              <a:t>发送消息</a:t>
            </a:r>
            <a:endParaRPr lang="zh-CN" altLang="en-US" sz="2400" dirty="0"/>
          </a:p>
          <a:p>
            <a:pPr>
              <a:buNone/>
            </a:pPr>
            <a:r>
              <a:rPr lang="en-US" altLang="zh-CN" sz="2400"/>
              <a:t>sendto(sockClient,"Hello",strlen("Hello")+1,0,</a:t>
            </a:r>
            <a:endParaRPr lang="en-US" altLang="zh-CN" sz="2400"/>
          </a:p>
          <a:p>
            <a:pPr>
              <a:buNone/>
            </a:pPr>
            <a:r>
              <a:rPr lang="en-US" altLang="zh-CN" sz="2400" err="1"/>
              <a:t>		(SOCKADDR*)&amp;addrSrv,sizeof(SOCKADDR</a:t>
            </a:r>
            <a:r>
              <a:rPr lang="en-US" altLang="zh-CN" sz="2400"/>
              <a:t>));</a:t>
            </a:r>
            <a:endParaRPr lang="en-US" altLang="zh-CN" sz="2400"/>
          </a:p>
          <a:p>
            <a:pPr>
              <a:buNone/>
            </a:pPr>
            <a:r>
              <a:rPr lang="en-US" altLang="zh-CN" sz="2400" err="1"/>
              <a:t>closesocket(sockClient</a:t>
            </a:r>
            <a:r>
              <a:rPr lang="en-US" altLang="zh-CN" sz="2400" dirty="0"/>
              <a:t>);//</a:t>
            </a:r>
            <a:r>
              <a:rPr lang="zh-CN" altLang="en-US" sz="2400" dirty="0"/>
              <a:t>关闭套接字</a:t>
            </a:r>
            <a:endParaRPr lang="zh-CN" altLang="en-US" sz="2400" dirty="0"/>
          </a:p>
          <a:p>
            <a:pPr>
              <a:buNone/>
            </a:pPr>
            <a:r>
              <a:rPr lang="en-US" altLang="zh-CN" sz="2400" err="1"/>
              <a:t>WSACleanup</a:t>
            </a:r>
            <a:r>
              <a:rPr lang="en-US" altLang="zh-CN" sz="2400" dirty="0"/>
              <a:t>();//</a:t>
            </a:r>
            <a:r>
              <a:rPr lang="zh-CN" altLang="en-US" sz="2400" dirty="0"/>
              <a:t>注销套接字</a:t>
            </a:r>
            <a:endParaRPr lang="zh-CN" altLang="en-US" sz="2400" dirty="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11.6.3 </a:t>
            </a:r>
            <a:r>
              <a:rPr lang="zh-CN" altLang="en-US" dirty="0">
                <a:sym typeface="+mn-ea"/>
              </a:rPr>
              <a:t>其他内容</a:t>
            </a:r>
            <a:endParaRPr lang="zh-CN" altLang="en-US"/>
          </a:p>
        </p:txBody>
      </p:sp>
      <p:sp>
        <p:nvSpPr>
          <p:cNvPr id="3" name="内容占位符 2"/>
          <p:cNvSpPr>
            <a:spLocks noGrp="1"/>
          </p:cNvSpPr>
          <p:nvPr>
            <p:ph idx="1"/>
          </p:nvPr>
        </p:nvSpPr>
        <p:spPr>
          <a:xfrm>
            <a:off x="549910" y="1539875"/>
            <a:ext cx="8229600" cy="4525963"/>
          </a:xfrm>
        </p:spPr>
        <p:txBody>
          <a:bodyPr/>
          <a:p>
            <a:r>
              <a:rPr lang="zh-CN" altLang="en-US" dirty="0">
                <a:sym typeface="+mn-ea"/>
              </a:rPr>
              <a:t>并发服务器</a:t>
            </a:r>
            <a:endParaRPr lang="zh-CN" altLang="en-US" dirty="0">
              <a:sym typeface="+mn-ea"/>
            </a:endParaRPr>
          </a:p>
          <a:p>
            <a:r>
              <a:rPr lang="zh-CN" altLang="en-US" dirty="0">
                <a:sym typeface="+mn-ea"/>
              </a:rPr>
              <a:t>启动与终止</a:t>
            </a:r>
            <a:endParaRPr lang="zh-CN" altLang="zh-CN"/>
          </a:p>
          <a:p>
            <a:r>
              <a:rPr lang="zh-CN" altLang="en-US" dirty="0">
                <a:sym typeface="+mn-ea"/>
              </a:rPr>
              <a:t>异步请求服务</a:t>
            </a:r>
            <a:endParaRPr lang="zh-CN" altLang="en-US"/>
          </a:p>
          <a:p>
            <a:r>
              <a:rPr lang="zh-CN" altLang="en-US" dirty="0">
                <a:sym typeface="+mn-ea"/>
              </a:rPr>
              <a:t>异步数据传输</a:t>
            </a:r>
            <a:endParaRPr lang="zh-CN" altLang="en-US"/>
          </a:p>
          <a:p>
            <a:r>
              <a:rPr lang="zh-CN" altLang="en-US" dirty="0">
                <a:sym typeface="+mn-ea"/>
              </a:rPr>
              <a:t>出错处理</a:t>
            </a:r>
            <a:endParaRPr lang="zh-CN" altLang="en-US" dirty="0">
              <a:sym typeface="+mn-ea"/>
            </a:endParaRPr>
          </a:p>
          <a:p>
            <a:r>
              <a:rPr lang="zh-CN" altLang="en-US" dirty="0">
                <a:sym typeface="+mn-ea"/>
              </a:rPr>
              <a:t>高级网络编程</a:t>
            </a:r>
            <a:r>
              <a:rPr lang="en-US" altLang="zh-CN">
                <a:sym typeface="+mn-ea"/>
              </a:rPr>
              <a:t>API</a:t>
            </a:r>
            <a:endParaRPr lang="en-US" altLang="zh-CN"/>
          </a:p>
          <a:p>
            <a:endParaRPr lang="zh-CN" altLang="en-US"/>
          </a:p>
          <a:p>
            <a:endParaRPr lang="zh-CN" altLang="en-US" dirty="0">
              <a:sym typeface="+mn-ea"/>
            </a:endParaRPr>
          </a:p>
          <a:p>
            <a:endParaRPr lang="zh-CN" alt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2194" name="标题 392193"/>
          <p:cNvSpPr>
            <a:spLocks noGrp="1"/>
          </p:cNvSpPr>
          <p:nvPr>
            <p:ph type="title"/>
          </p:nvPr>
        </p:nvSpPr>
        <p:spPr/>
        <p:txBody>
          <a:bodyPr anchor="ctr"/>
          <a:p>
            <a:r>
              <a:rPr lang="zh-CN" altLang="en-US" dirty="0"/>
              <a:t>并发服务器</a:t>
            </a:r>
            <a:endParaRPr lang="zh-CN" altLang="en-US" dirty="0"/>
          </a:p>
        </p:txBody>
      </p:sp>
      <p:graphicFrame>
        <p:nvGraphicFramePr>
          <p:cNvPr id="392195" name="内容占位符 392194"/>
          <p:cNvGraphicFramePr/>
          <p:nvPr>
            <p:ph idx="1"/>
          </p:nvPr>
        </p:nvGraphicFramePr>
        <p:xfrm>
          <a:off x="1076643" y="1320800"/>
          <a:ext cx="7489825" cy="5400675"/>
        </p:xfrm>
        <a:graphic>
          <a:graphicData uri="http://schemas.openxmlformats.org/presentationml/2006/ole">
            <mc:AlternateContent xmlns:mc="http://schemas.openxmlformats.org/markup-compatibility/2006">
              <mc:Choice xmlns:v="urn:schemas-microsoft-com:vml" Requires="v">
                <p:oleObj spid="_x0000_s3080" name="" r:id="rId1" imgW="6311265" imgH="5163820" progId="Visio.Drawing.11">
                  <p:embed/>
                </p:oleObj>
              </mc:Choice>
              <mc:Fallback>
                <p:oleObj name="" r:id="rId1" imgW="6311265" imgH="5163820" progId="Visio.Drawing.11">
                  <p:embed/>
                  <p:pic>
                    <p:nvPicPr>
                      <p:cNvPr id="0" name="图片 3079"/>
                      <p:cNvPicPr/>
                      <p:nvPr/>
                    </p:nvPicPr>
                    <p:blipFill>
                      <a:blip r:embed="rId2"/>
                      <a:stretch>
                        <a:fillRect/>
                      </a:stretch>
                    </p:blipFill>
                    <p:spPr>
                      <a:xfrm>
                        <a:off x="1076643" y="1320800"/>
                        <a:ext cx="7489825" cy="5400675"/>
                      </a:xfrm>
                      <a:prstGeom prst="rect">
                        <a:avLst/>
                      </a:prstGeom>
                      <a:noFill/>
                      <a:ln w="38100">
                        <a:miter/>
                      </a:ln>
                    </p:spPr>
                  </p:pic>
                </p:oleObj>
              </mc:Fallback>
            </mc:AlternateContent>
          </a:graphicData>
        </a:graphic>
      </p:graphicFrame>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1170" name="标题 391169"/>
          <p:cNvSpPr>
            <a:spLocks noGrp="1"/>
          </p:cNvSpPr>
          <p:nvPr>
            <p:ph type="title"/>
          </p:nvPr>
        </p:nvSpPr>
        <p:spPr/>
        <p:txBody>
          <a:bodyPr anchor="ctr"/>
          <a:p>
            <a:r>
              <a:rPr lang="en-US" altLang="zh-CN" dirty="0"/>
              <a:t>11.1.6 </a:t>
            </a:r>
            <a:r>
              <a:rPr lang="zh-CN" altLang="en-US" dirty="0"/>
              <a:t>阻塞通信与非阻塞通信</a:t>
            </a:r>
            <a:endParaRPr lang="zh-CN" altLang="en-US" dirty="0"/>
          </a:p>
        </p:txBody>
      </p:sp>
      <p:sp>
        <p:nvSpPr>
          <p:cNvPr id="391171" name="文本占位符 391170"/>
          <p:cNvSpPr>
            <a:spLocks noGrp="1"/>
          </p:cNvSpPr>
          <p:nvPr>
            <p:ph type="body" idx="1"/>
          </p:nvPr>
        </p:nvSpPr>
        <p:spPr>
          <a:xfrm>
            <a:off x="457200" y="1350010"/>
            <a:ext cx="8413115" cy="5236845"/>
          </a:xfrm>
        </p:spPr>
        <p:txBody>
          <a:bodyPr/>
          <a:p>
            <a:r>
              <a:rPr lang="zh-CN" altLang="en-US" sz="2800" dirty="0">
                <a:solidFill>
                  <a:srgbClr val="FF0000"/>
                </a:solidFill>
              </a:rPr>
              <a:t>阻塞方式</a:t>
            </a:r>
            <a:r>
              <a:rPr lang="zh-CN" altLang="en-US" sz="2800" dirty="0"/>
              <a:t>：套接字进行</a:t>
            </a:r>
            <a:r>
              <a:rPr lang="en-US" altLang="zh-CN" sz="2800"/>
              <a:t>I/O</a:t>
            </a:r>
            <a:r>
              <a:rPr lang="zh-CN" altLang="en-US" sz="2800" dirty="0"/>
              <a:t>操作时，函数要等待到相关的操作完成以后才能返回，对提高处理机的利用率不利，但编程简单。</a:t>
            </a:r>
            <a:endParaRPr lang="zh-CN" altLang="en-US" sz="2800" dirty="0"/>
          </a:p>
          <a:p>
            <a:endParaRPr lang="zh-CN" altLang="en-US" sz="2800" dirty="0"/>
          </a:p>
          <a:p>
            <a:r>
              <a:rPr lang="zh-CN" altLang="en-US" sz="2800" dirty="0">
                <a:solidFill>
                  <a:srgbClr val="FF0000"/>
                </a:solidFill>
              </a:rPr>
              <a:t>非阻塞方式</a:t>
            </a:r>
            <a:r>
              <a:rPr lang="zh-CN" altLang="en-US" sz="2800" dirty="0"/>
              <a:t>：套接字进行</a:t>
            </a:r>
            <a:r>
              <a:rPr lang="en-US" altLang="zh-CN" sz="2800"/>
              <a:t>I/O</a:t>
            </a:r>
            <a:r>
              <a:rPr lang="zh-CN" altLang="en-US" sz="2800" dirty="0"/>
              <a:t>操作时，无论操作成功与否，调用都会立即返回。</a:t>
            </a:r>
            <a:endParaRPr lang="zh-CN" altLang="en-US" sz="2800" dirty="0"/>
          </a:p>
          <a:p>
            <a:endParaRPr lang="zh-CN" altLang="en-US" sz="2800" dirty="0"/>
          </a:p>
          <a:p>
            <a:r>
              <a:rPr lang="zh-CN" altLang="en-US" sz="2800" dirty="0"/>
              <a:t>阻塞方式编程简单，一个套接口的默认操作模式为阻塞，可以调用函数</a:t>
            </a:r>
            <a:r>
              <a:rPr lang="en-US" altLang="zh-CN" sz="2800" dirty="0" err="1">
                <a:solidFill>
                  <a:srgbClr val="FF3300"/>
                </a:solidFill>
              </a:rPr>
              <a:t>ioctlsocket</a:t>
            </a:r>
            <a:r>
              <a:rPr lang="en-US" altLang="zh-CN" sz="2800">
                <a:solidFill>
                  <a:srgbClr val="FF3300"/>
                </a:solidFill>
              </a:rPr>
              <a:t>()</a:t>
            </a:r>
            <a:r>
              <a:rPr lang="zh-CN" altLang="en-US" sz="2800" dirty="0"/>
              <a:t>进行设置。</a:t>
            </a:r>
            <a:endParaRPr lang="zh-CN" altLang="en-US" sz="2800"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pic>
        <p:nvPicPr>
          <p:cNvPr id="26627" name="图片 520196" descr="MCj03386840000[1]">
            <a:hlinkClick r:id="rId1" action="ppaction://hlinksldjump"/>
          </p:cNvPr>
          <p:cNvPicPr>
            <a:picLocks noChangeAspect="1"/>
          </p:cNvPicPr>
          <p:nvPr/>
        </p:nvPicPr>
        <p:blipFill>
          <a:blip r:embed="rId2"/>
          <a:stretch>
            <a:fillRect/>
          </a:stretch>
        </p:blipFill>
        <p:spPr>
          <a:xfrm>
            <a:off x="8594725" y="5969000"/>
            <a:ext cx="549275" cy="889000"/>
          </a:xfrm>
          <a:prstGeom prst="rect">
            <a:avLst/>
          </a:prstGeom>
          <a:noFill/>
          <a:ln w="9525">
            <a:noFill/>
          </a:ln>
        </p:spPr>
      </p:pic>
    </p:spTree>
  </p:cSld>
  <p:clrMapOvr>
    <a:masterClrMapping/>
  </p:clrMapOvr>
  <p:transition>
    <p:fade/>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8995" name="文本占位符 468994"/>
          <p:cNvSpPr>
            <a:spLocks noGrp="1"/>
          </p:cNvSpPr>
          <p:nvPr>
            <p:ph type="body" idx="1"/>
          </p:nvPr>
        </p:nvSpPr>
        <p:spPr>
          <a:xfrm>
            <a:off x="457200" y="1341438"/>
            <a:ext cx="8229600" cy="4525962"/>
          </a:xfrm>
        </p:spPr>
        <p:txBody>
          <a:bodyPr/>
          <a:p>
            <a:pPr>
              <a:spcBef>
                <a:spcPts val="1000"/>
              </a:spcBef>
              <a:spcAft>
                <a:spcPts val="1000"/>
              </a:spcAft>
              <a:buNone/>
            </a:pPr>
            <a:r>
              <a:rPr lang="zh-CN" altLang="en-US" dirty="0"/>
              <a:t>在所有</a:t>
            </a:r>
            <a:r>
              <a:rPr lang="en-US" altLang="zh-CN"/>
              <a:t>Windows Sockets </a:t>
            </a:r>
            <a:r>
              <a:rPr lang="zh-CN" altLang="en-US" dirty="0"/>
              <a:t>函数中，只有启动函数</a:t>
            </a:r>
            <a:r>
              <a:rPr lang="en-US" altLang="zh-CN" dirty="0" err="1"/>
              <a:t>WSAStartup</a:t>
            </a:r>
            <a:r>
              <a:rPr lang="zh-CN" altLang="en-US" dirty="0"/>
              <a:t>（）和终止函数 </a:t>
            </a:r>
            <a:r>
              <a:rPr lang="en-US" altLang="zh-CN" dirty="0" err="1"/>
              <a:t>WSACleanup</a:t>
            </a:r>
            <a:r>
              <a:rPr lang="zh-CN" altLang="en-US" dirty="0"/>
              <a:t>（）是必须使用的。启动函数必须是第一个使用的函数，而且它允许指定 </a:t>
            </a:r>
            <a:r>
              <a:rPr lang="en-US" altLang="zh-CN"/>
              <a:t>Windows Sockets API </a:t>
            </a:r>
            <a:r>
              <a:rPr lang="zh-CN" altLang="en-US" dirty="0"/>
              <a:t>的版本，并获得 </a:t>
            </a:r>
            <a:r>
              <a:rPr lang="en-US" altLang="zh-CN"/>
              <a:t>SOCKETS</a:t>
            </a:r>
            <a:r>
              <a:rPr lang="zh-CN" altLang="en-US" dirty="0"/>
              <a:t>的特定的一些技术细节。</a:t>
            </a:r>
            <a:endParaRPr lang="zh-CN" altLang="en-US" dirty="0"/>
          </a:p>
        </p:txBody>
      </p:sp>
      <p:sp>
        <p:nvSpPr>
          <p:cNvPr id="2" name="标题 1"/>
          <p:cNvSpPr/>
          <p:nvPr>
            <p:ph type="title"/>
          </p:nvPr>
        </p:nvSpPr>
        <p:spPr/>
        <p:txBody>
          <a:bodyPr/>
          <a:p>
            <a:r>
              <a:rPr lang="en-US" altLang="zh-CN"/>
              <a:t>	</a:t>
            </a:r>
            <a:r>
              <a:rPr lang="zh-CN" altLang="en-US" dirty="0">
                <a:sym typeface="+mn-ea"/>
              </a:rPr>
              <a:t>启动与终止</a:t>
            </a:r>
            <a:endParaRPr lang="zh-CN" altLang="zh-CN"/>
          </a:p>
        </p:txBody>
      </p:sp>
    </p:spTree>
  </p:cSld>
  <p:clrMapOvr>
    <a:masterClrMapping/>
  </p:clrMapOvr>
  <p:transition spd="med">
    <p:zoom dir="in"/>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3091" name="文本占位符 473090"/>
          <p:cNvSpPr>
            <a:spLocks noGrp="1"/>
          </p:cNvSpPr>
          <p:nvPr>
            <p:ph type="body" idx="1"/>
          </p:nvPr>
        </p:nvSpPr>
        <p:spPr/>
        <p:txBody>
          <a:bodyPr/>
          <a:p>
            <a:pPr>
              <a:buNone/>
            </a:pPr>
            <a:r>
              <a:rPr lang="zh-CN" altLang="en-US"/>
              <a:t>  </a:t>
            </a:r>
            <a:r>
              <a:rPr lang="zh-CN" altLang="en-US" dirty="0"/>
              <a:t>关闭函数使用时，任何打开并已连接的 </a:t>
            </a:r>
            <a:r>
              <a:rPr lang="en-US" altLang="zh-CN"/>
              <a:t>SOCK_STREAM </a:t>
            </a:r>
            <a:r>
              <a:rPr lang="zh-CN" altLang="en-US" dirty="0"/>
              <a:t>套接字被复位，但那些已由 </a:t>
            </a:r>
            <a:r>
              <a:rPr lang="en-US" altLang="zh-CN" dirty="0" err="1"/>
              <a:t>closesocket</a:t>
            </a:r>
            <a:r>
              <a:rPr lang="zh-CN" altLang="en-US" dirty="0"/>
              <a:t>（） 函数关闭的但仍有未发送数据的套接字不受影响，未发送的数据仍将被发送。程序运行时可能会多次调用</a:t>
            </a:r>
            <a:r>
              <a:rPr lang="en-US" altLang="zh-CN" dirty="0" err="1"/>
              <a:t>WSAStartuo</a:t>
            </a:r>
            <a:r>
              <a:rPr lang="zh-CN" altLang="en-US" dirty="0"/>
              <a:t>（）函数，但必须保证每次调用时的 </a:t>
            </a:r>
            <a:r>
              <a:rPr lang="en-US" altLang="zh-CN" dirty="0" err="1"/>
              <a:t>wVersionRequested</a:t>
            </a:r>
            <a:r>
              <a:rPr lang="en-US" altLang="zh-CN"/>
              <a:t> </a:t>
            </a:r>
            <a:r>
              <a:rPr lang="zh-CN" altLang="en-US" dirty="0"/>
              <a:t>的值是相同的。</a:t>
            </a:r>
            <a:endParaRPr lang="zh-CN" altLang="en-US" dirty="0"/>
          </a:p>
        </p:txBody>
      </p:sp>
      <p:sp>
        <p:nvSpPr>
          <p:cNvPr id="2" name="标题 1"/>
          <p:cNvSpPr/>
          <p:nvPr>
            <p:ph type="title"/>
          </p:nvPr>
        </p:nvSpPr>
        <p:spPr/>
        <p:txBody>
          <a:bodyPr/>
          <a:p>
            <a:endParaRPr lang="zh-CN" altLang="en-US"/>
          </a:p>
        </p:txBody>
      </p:sp>
    </p:spTree>
  </p:cSld>
  <p:clrMapOvr>
    <a:masterClrMapping/>
  </p:clrMapOvr>
  <p:transition spd="med">
    <p:zoom dir="in"/>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4115" name="文本占位符 474114"/>
          <p:cNvSpPr>
            <a:spLocks noGrp="1"/>
          </p:cNvSpPr>
          <p:nvPr>
            <p:ph type="body" idx="1"/>
          </p:nvPr>
        </p:nvSpPr>
        <p:spPr>
          <a:xfrm>
            <a:off x="457200" y="1539875"/>
            <a:ext cx="8229600" cy="4525963"/>
          </a:xfrm>
        </p:spPr>
        <p:txBody>
          <a:bodyPr/>
          <a:p>
            <a:pPr>
              <a:buNone/>
            </a:pPr>
            <a:r>
              <a:rPr lang="en-US" altLang="zh-CN"/>
              <a:t>Windows Sockets </a:t>
            </a:r>
            <a:r>
              <a:rPr lang="zh-CN" altLang="en-US" dirty="0"/>
              <a:t>除支持</a:t>
            </a:r>
            <a:r>
              <a:rPr lang="en-US" altLang="zh-CN"/>
              <a:t>Berkeley Sockets</a:t>
            </a:r>
            <a:r>
              <a:rPr lang="zh-CN" altLang="en-US" dirty="0"/>
              <a:t>中同步请求，还增加了一类异步请求服务函数</a:t>
            </a:r>
            <a:r>
              <a:rPr lang="en-US" altLang="zh-CN" dirty="0" err="1"/>
              <a:t>WSAAsyncGerXByY</a:t>
            </a:r>
            <a:r>
              <a:rPr lang="zh-CN" altLang="en-US" dirty="0"/>
              <a:t>（）。该函数是阻塞请求函数的异步版本。</a:t>
            </a:r>
            <a:endParaRPr lang="zh-CN" altLang="en-US" dirty="0"/>
          </a:p>
          <a:p>
            <a:pPr>
              <a:buNone/>
            </a:pPr>
            <a:r>
              <a:rPr lang="zh-CN" altLang="en-US" dirty="0"/>
              <a:t>应用程序调用它时，由 </a:t>
            </a:r>
            <a:r>
              <a:rPr lang="en-US" altLang="zh-CN"/>
              <a:t>Windows Sockets DLL</a:t>
            </a:r>
            <a:r>
              <a:rPr lang="zh-CN" altLang="en-US" dirty="0"/>
              <a:t>初始化这一操作并返回调用者，此函数返回一个异步句柄，用来标识这个操作。当结果存储在调用者提供的缓冲区，并且发送一个消息到应用程序相应窗口。</a:t>
            </a:r>
            <a:endParaRPr lang="zh-CN" altLang="en-US" dirty="0"/>
          </a:p>
        </p:txBody>
      </p:sp>
      <p:sp>
        <p:nvSpPr>
          <p:cNvPr id="2" name="标题 1"/>
          <p:cNvSpPr/>
          <p:nvPr>
            <p:ph type="title"/>
          </p:nvPr>
        </p:nvSpPr>
        <p:spPr/>
        <p:txBody>
          <a:bodyPr/>
          <a:p>
            <a:r>
              <a:rPr lang="zh-CN" altLang="en-US" dirty="0">
                <a:sym typeface="+mn-ea"/>
              </a:rPr>
              <a:t>异步请求服务</a:t>
            </a:r>
            <a:endParaRPr lang="zh-CN" altLang="en-US"/>
          </a:p>
        </p:txBody>
      </p:sp>
    </p:spTree>
  </p:cSld>
  <p:clrMapOvr>
    <a:masterClrMapping/>
  </p:clrMapOvr>
  <p:transition spd="med">
    <p:zoom dir="in"/>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5139" name="文本占位符 475138"/>
          <p:cNvSpPr>
            <a:spLocks noGrp="1"/>
          </p:cNvSpPr>
          <p:nvPr>
            <p:ph type="body" idx="1"/>
          </p:nvPr>
        </p:nvSpPr>
        <p:spPr>
          <a:xfrm>
            <a:off x="549910" y="1165860"/>
            <a:ext cx="8229600" cy="4525963"/>
          </a:xfrm>
        </p:spPr>
        <p:txBody>
          <a:bodyPr/>
          <a:p>
            <a:pPr>
              <a:lnSpc>
                <a:spcPct val="80000"/>
              </a:lnSpc>
              <a:spcBef>
                <a:spcPts val="1000"/>
              </a:spcBef>
              <a:spcAft>
                <a:spcPts val="1000"/>
              </a:spcAft>
            </a:pPr>
            <a:r>
              <a:rPr lang="zh-CN" altLang="en-US" dirty="0"/>
              <a:t>常用结构如下：</a:t>
            </a:r>
            <a:endParaRPr lang="zh-CN" altLang="en-US" dirty="0"/>
          </a:p>
          <a:p>
            <a:pPr>
              <a:lnSpc>
                <a:spcPct val="80000"/>
              </a:lnSpc>
              <a:spcBef>
                <a:spcPts val="1000"/>
              </a:spcBef>
              <a:spcAft>
                <a:spcPts val="1000"/>
              </a:spcAft>
              <a:buClr>
                <a:schemeClr val="bg1"/>
              </a:buClr>
              <a:buNone/>
            </a:pPr>
            <a:r>
              <a:rPr lang="en-US" altLang="zh-CN"/>
              <a:t>HANDLE </a:t>
            </a:r>
            <a:r>
              <a:rPr lang="en-US" altLang="zh-CN" dirty="0" err="1"/>
              <a:t>taskHnd</a:t>
            </a:r>
            <a:r>
              <a:rPr lang="en-US" altLang="zh-CN"/>
              <a:t>;</a:t>
            </a:r>
            <a:endParaRPr lang="en-US" altLang="zh-CN"/>
          </a:p>
          <a:p>
            <a:pPr>
              <a:lnSpc>
                <a:spcPct val="80000"/>
              </a:lnSpc>
              <a:spcBef>
                <a:spcPts val="1000"/>
              </a:spcBef>
              <a:spcAft>
                <a:spcPts val="1000"/>
              </a:spcAft>
              <a:buClr>
                <a:schemeClr val="bg1"/>
              </a:buClr>
              <a:buNone/>
            </a:pPr>
            <a:r>
              <a:rPr lang="en-US" altLang="zh-CN"/>
              <a:t>char hostname="rs6000";</a:t>
            </a:r>
            <a:endParaRPr lang="en-US" altLang="zh-CN"/>
          </a:p>
          <a:p>
            <a:pPr>
              <a:lnSpc>
                <a:spcPct val="80000"/>
              </a:lnSpc>
              <a:spcBef>
                <a:spcPts val="1000"/>
              </a:spcBef>
              <a:spcAft>
                <a:spcPts val="1000"/>
              </a:spcAft>
              <a:buClr>
                <a:schemeClr val="bg1"/>
              </a:buClr>
              <a:buNone/>
            </a:pPr>
            <a:r>
              <a:rPr lang="en-US" altLang="zh-CN" dirty="0" err="1"/>
              <a:t>taskHnd</a:t>
            </a:r>
            <a:r>
              <a:rPr lang="en-US" altLang="zh-CN"/>
              <a:t> = </a:t>
            </a:r>
            <a:r>
              <a:rPr lang="en-US" altLang="zh-CN" dirty="0" err="1"/>
              <a:t>WSAAsyncBetHostByName</a:t>
            </a:r>
            <a:r>
              <a:rPr lang="zh-CN" altLang="en-US" dirty="0"/>
              <a:t>（</a:t>
            </a:r>
            <a:r>
              <a:rPr lang="en-US" altLang="zh-CN" dirty="0" err="1"/>
              <a:t>hWnd,wMsg,hostname,buf,buflen</a:t>
            </a:r>
            <a:r>
              <a:rPr lang="zh-CN" altLang="en-US" dirty="0"/>
              <a:t>）</a:t>
            </a:r>
            <a:r>
              <a:rPr lang="en-US" altLang="zh-CN"/>
              <a:t>;</a:t>
            </a:r>
            <a:endParaRPr lang="en-US" altLang="zh-CN"/>
          </a:p>
          <a:p>
            <a:pPr>
              <a:lnSpc>
                <a:spcPct val="80000"/>
              </a:lnSpc>
              <a:spcBef>
                <a:spcPts val="1000"/>
              </a:spcBef>
              <a:spcAft>
                <a:spcPts val="1000"/>
              </a:spcAft>
            </a:pPr>
            <a:r>
              <a:rPr lang="zh-CN" altLang="en-US" dirty="0"/>
              <a:t>需要注意，由于</a:t>
            </a:r>
            <a:r>
              <a:rPr lang="en-US" altLang="zh-CN"/>
              <a:t>Windows </a:t>
            </a:r>
            <a:r>
              <a:rPr lang="zh-CN" altLang="en-US" dirty="0"/>
              <a:t>的内存对像可以设置为可移动和可丢弃，因此在操作内存对象时，必须保证</a:t>
            </a:r>
            <a:r>
              <a:rPr lang="en-US" altLang="zh-CN" dirty="0" err="1"/>
              <a:t>WIindows</a:t>
            </a:r>
            <a:r>
              <a:rPr lang="en-US" altLang="zh-CN"/>
              <a:t> Sockets DLL</a:t>
            </a:r>
            <a:r>
              <a:rPr lang="zh-CN" altLang="en-US" dirty="0"/>
              <a:t>对象是可用的。</a:t>
            </a:r>
            <a:endParaRPr lang="zh-CN" altLang="en-US" dirty="0"/>
          </a:p>
        </p:txBody>
      </p:sp>
      <p:sp>
        <p:nvSpPr>
          <p:cNvPr id="2" name="标题 1"/>
          <p:cNvSpPr/>
          <p:nvPr>
            <p:ph type="title"/>
          </p:nvPr>
        </p:nvSpPr>
        <p:spPr/>
        <p:txBody>
          <a:bodyPr/>
          <a:p>
            <a:endParaRPr lang="zh-CN" altLang="en-US"/>
          </a:p>
        </p:txBody>
      </p:sp>
    </p:spTree>
  </p:cSld>
  <p:clrMapOvr>
    <a:masterClrMapping/>
  </p:clrMapOvr>
  <p:transition spd="med">
    <p:zoom dir="in"/>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6163" name="文本占位符 476162"/>
          <p:cNvSpPr>
            <a:spLocks noGrp="1"/>
          </p:cNvSpPr>
          <p:nvPr>
            <p:ph type="body" idx="1"/>
          </p:nvPr>
        </p:nvSpPr>
        <p:spPr>
          <a:xfrm>
            <a:off x="601345" y="1539875"/>
            <a:ext cx="8229600" cy="4525963"/>
          </a:xfrm>
        </p:spPr>
        <p:txBody>
          <a:bodyPr/>
          <a:p>
            <a:pPr>
              <a:spcBef>
                <a:spcPts val="1000"/>
              </a:spcBef>
              <a:spcAft>
                <a:spcPts val="1000"/>
              </a:spcAft>
              <a:buNone/>
            </a:pPr>
            <a:r>
              <a:rPr lang="zh-CN" altLang="en-US" sz="2800" dirty="0"/>
              <a:t>使用</a:t>
            </a:r>
            <a:r>
              <a:rPr lang="en-US" altLang="zh-CN" sz="2800"/>
              <a:t>send</a:t>
            </a:r>
            <a:r>
              <a:rPr lang="zh-CN" altLang="en-US" sz="2800" dirty="0"/>
              <a:t>（）或</a:t>
            </a:r>
            <a:r>
              <a:rPr lang="en-US" altLang="zh-CN" sz="2800" dirty="0" err="1"/>
              <a:t>sendto</a:t>
            </a:r>
            <a:r>
              <a:rPr lang="zh-CN" altLang="en-US" sz="2800" dirty="0"/>
              <a:t>（）函数来发送数据，使用</a:t>
            </a:r>
            <a:r>
              <a:rPr lang="en-US" altLang="zh-CN" sz="2800" dirty="0" err="1"/>
              <a:t>recv</a:t>
            </a:r>
            <a:r>
              <a:rPr lang="zh-CN" altLang="en-US" sz="2800" dirty="0"/>
              <a:t>（）或</a:t>
            </a:r>
            <a:r>
              <a:rPr lang="en-US" altLang="zh-CN" sz="2800" dirty="0" err="1"/>
              <a:t>recvfrom</a:t>
            </a:r>
            <a:r>
              <a:rPr lang="zh-CN" altLang="en-US" sz="2800" dirty="0"/>
              <a:t>（）来接收数据。</a:t>
            </a:r>
            <a:r>
              <a:rPr lang="en-US" altLang="zh-CN" sz="2800"/>
              <a:t>Windows Sockets</a:t>
            </a:r>
            <a:r>
              <a:rPr lang="zh-CN" altLang="en-US" sz="2800" dirty="0"/>
              <a:t>不鼓励用户使用阻塞方式传输数据，因为那样可能会阻塞整个</a:t>
            </a:r>
            <a:r>
              <a:rPr lang="en-US" altLang="zh-CN" sz="2800"/>
              <a:t>Windows </a:t>
            </a:r>
            <a:r>
              <a:rPr lang="zh-CN" altLang="en-US" sz="2800" dirty="0"/>
              <a:t>环境。下面看一个异步数据传输实例：</a:t>
            </a:r>
            <a:endParaRPr lang="zh-CN" altLang="en-US" sz="2800" dirty="0"/>
          </a:p>
          <a:p>
            <a:pPr>
              <a:spcBef>
                <a:spcPts val="1000"/>
              </a:spcBef>
              <a:spcAft>
                <a:spcPts val="1000"/>
              </a:spcAft>
            </a:pPr>
            <a:r>
              <a:rPr lang="zh-CN" altLang="en-US" sz="2800" dirty="0"/>
              <a:t>假设套接字</a:t>
            </a:r>
            <a:r>
              <a:rPr lang="en-US" altLang="zh-CN" sz="2800"/>
              <a:t>s </a:t>
            </a:r>
            <a:r>
              <a:rPr lang="zh-CN" altLang="en-US" sz="2800" dirty="0"/>
              <a:t>在连接建立后，已经使用了函数 </a:t>
            </a:r>
            <a:r>
              <a:rPr lang="en-US" altLang="zh-CN" sz="2800" dirty="0" err="1"/>
              <a:t>WSAAsyncSelect</a:t>
            </a:r>
            <a:r>
              <a:rPr lang="zh-CN" altLang="en-US" sz="2800" dirty="0"/>
              <a:t>（）在其上注册了网络事件</a:t>
            </a:r>
            <a:r>
              <a:rPr lang="en-US" altLang="zh-CN" sz="2800"/>
              <a:t>FD_READ</a:t>
            </a:r>
            <a:r>
              <a:rPr lang="zh-CN" altLang="en-US" sz="2800" dirty="0"/>
              <a:t>和</a:t>
            </a:r>
            <a:r>
              <a:rPr lang="en-US" altLang="zh-CN" sz="2800"/>
              <a:t>FD_WRITE</a:t>
            </a:r>
            <a:r>
              <a:rPr lang="zh-CN" altLang="en-US" sz="2800" dirty="0"/>
              <a:t>，并且</a:t>
            </a:r>
            <a:r>
              <a:rPr lang="en-US" altLang="zh-CN" sz="2800" dirty="0" err="1"/>
              <a:t>wMsg</a:t>
            </a:r>
            <a:r>
              <a:rPr lang="zh-CN" altLang="en-US" sz="2800" dirty="0"/>
              <a:t>值为</a:t>
            </a:r>
            <a:r>
              <a:rPr lang="en-US" altLang="zh-CN" sz="2800"/>
              <a:t>UM_SOCK</a:t>
            </a:r>
            <a:r>
              <a:rPr lang="zh-CN" altLang="en-US" sz="2800" dirty="0"/>
              <a:t>，那么就可以在 </a:t>
            </a:r>
            <a:r>
              <a:rPr lang="en-US" altLang="zh-CN" sz="2800"/>
              <a:t>Windows </a:t>
            </a:r>
            <a:r>
              <a:rPr lang="zh-CN" altLang="en-US" sz="2800" dirty="0"/>
              <a:t>消息循环中增加如下的分支语句：</a:t>
            </a:r>
            <a:endParaRPr lang="zh-CN" altLang="en-US" sz="2800" dirty="0"/>
          </a:p>
        </p:txBody>
      </p:sp>
      <p:sp>
        <p:nvSpPr>
          <p:cNvPr id="2" name="标题 1"/>
          <p:cNvSpPr/>
          <p:nvPr>
            <p:ph type="title"/>
          </p:nvPr>
        </p:nvSpPr>
        <p:spPr/>
        <p:txBody>
          <a:bodyPr/>
          <a:p>
            <a:r>
              <a:rPr lang="zh-CN" altLang="en-US" dirty="0">
                <a:sym typeface="+mn-ea"/>
              </a:rPr>
              <a:t>异步数据传输</a:t>
            </a:r>
            <a:endParaRPr lang="zh-CN" altLang="en-US"/>
          </a:p>
        </p:txBody>
      </p:sp>
    </p:spTree>
  </p:cSld>
  <p:clrMapOvr>
    <a:masterClrMapping/>
  </p:clrMapOvr>
  <p:transition spd="med">
    <p:zoom dir="in"/>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7187" name="文本占位符 477186"/>
          <p:cNvSpPr>
            <a:spLocks noGrp="1"/>
          </p:cNvSpPr>
          <p:nvPr>
            <p:ph type="body" idx="1"/>
          </p:nvPr>
        </p:nvSpPr>
        <p:spPr>
          <a:xfrm>
            <a:off x="518795" y="1228725"/>
            <a:ext cx="8229600" cy="4525963"/>
          </a:xfrm>
        </p:spPr>
        <p:txBody>
          <a:bodyPr/>
          <a:p>
            <a:pPr>
              <a:lnSpc>
                <a:spcPct val="80000"/>
              </a:lnSpc>
              <a:spcBef>
                <a:spcPct val="0"/>
              </a:spcBef>
              <a:buClr>
                <a:schemeClr val="bg1"/>
              </a:buClr>
              <a:buNone/>
            </a:pPr>
            <a:r>
              <a:rPr lang="en-US" altLang="zh-CN" sz="2800"/>
              <a:t>case UM_SOCK:</a:t>
            </a:r>
            <a:endParaRPr lang="en-US" altLang="zh-CN" sz="2800"/>
          </a:p>
          <a:p>
            <a:pPr>
              <a:lnSpc>
                <a:spcPct val="80000"/>
              </a:lnSpc>
              <a:spcBef>
                <a:spcPct val="0"/>
              </a:spcBef>
              <a:buClr>
                <a:schemeClr val="bg1"/>
              </a:buClr>
              <a:buNone/>
            </a:pPr>
            <a:r>
              <a:rPr lang="en-US" altLang="zh-CN" sz="2800"/>
              <a:t>switch</a:t>
            </a:r>
            <a:r>
              <a:rPr lang="zh-CN" altLang="en-US" sz="2800" dirty="0"/>
              <a:t>（</a:t>
            </a:r>
            <a:r>
              <a:rPr lang="en-US" altLang="zh-CN" sz="2800" dirty="0" err="1"/>
              <a:t>lParam</a:t>
            </a:r>
            <a:r>
              <a:rPr lang="zh-CN" altLang="en-US" sz="2800" dirty="0"/>
              <a:t>）</a:t>
            </a:r>
            <a:endParaRPr lang="zh-CN" altLang="en-US" sz="2800" dirty="0"/>
          </a:p>
          <a:p>
            <a:pPr>
              <a:lnSpc>
                <a:spcPct val="80000"/>
              </a:lnSpc>
              <a:spcBef>
                <a:spcPct val="0"/>
              </a:spcBef>
              <a:buClr>
                <a:schemeClr val="bg1"/>
              </a:buClr>
              <a:buNone/>
            </a:pPr>
            <a:r>
              <a:rPr lang="en-US" altLang="zh-CN" sz="2800"/>
              <a:t>{</a:t>
            </a:r>
            <a:endParaRPr lang="en-US" altLang="zh-CN" sz="2800"/>
          </a:p>
          <a:p>
            <a:pPr>
              <a:lnSpc>
                <a:spcPct val="80000"/>
              </a:lnSpc>
              <a:spcBef>
                <a:spcPct val="0"/>
              </a:spcBef>
              <a:buClr>
                <a:schemeClr val="bg1"/>
              </a:buClr>
              <a:buNone/>
            </a:pPr>
            <a:r>
              <a:rPr lang="en-US" altLang="zh-CN" sz="2800"/>
              <a:t>case FD_READ:</a:t>
            </a:r>
            <a:endParaRPr lang="en-US" altLang="zh-CN" sz="2800"/>
          </a:p>
          <a:p>
            <a:pPr>
              <a:lnSpc>
                <a:spcPct val="80000"/>
              </a:lnSpc>
              <a:spcBef>
                <a:spcPct val="0"/>
              </a:spcBef>
              <a:buClr>
                <a:schemeClr val="bg1"/>
              </a:buClr>
              <a:buNone/>
            </a:pPr>
            <a:r>
              <a:rPr lang="en-US" altLang="zh-CN" sz="2800" dirty="0" err="1"/>
              <a:t>len</a:t>
            </a:r>
            <a:r>
              <a:rPr lang="en-US" altLang="zh-CN" sz="2800"/>
              <a:t> = </a:t>
            </a:r>
            <a:r>
              <a:rPr lang="en-US" altLang="zh-CN" sz="2800" dirty="0" err="1"/>
              <a:t>recv</a:t>
            </a:r>
            <a:r>
              <a:rPr lang="zh-CN" altLang="en-US" sz="2800" dirty="0"/>
              <a:t>（</a:t>
            </a:r>
            <a:r>
              <a:rPr lang="en-US" altLang="zh-CN" sz="2800"/>
              <a:t>wParam,lpBuffer,length,0</a:t>
            </a:r>
            <a:r>
              <a:rPr lang="zh-CN" altLang="en-US" sz="2800" dirty="0"/>
              <a:t>）</a:t>
            </a:r>
            <a:r>
              <a:rPr lang="en-US" altLang="zh-CN" sz="2800"/>
              <a:t>;</a:t>
            </a:r>
            <a:endParaRPr lang="en-US" altLang="zh-CN" sz="2800"/>
          </a:p>
          <a:p>
            <a:pPr>
              <a:lnSpc>
                <a:spcPct val="80000"/>
              </a:lnSpc>
              <a:spcBef>
                <a:spcPct val="0"/>
              </a:spcBef>
              <a:buClr>
                <a:schemeClr val="bg1"/>
              </a:buClr>
              <a:buNone/>
            </a:pPr>
            <a:r>
              <a:rPr lang="en-US" altLang="zh-CN" sz="2800"/>
              <a:t>break;</a:t>
            </a:r>
            <a:endParaRPr lang="en-US" altLang="zh-CN" sz="2800"/>
          </a:p>
          <a:p>
            <a:pPr>
              <a:lnSpc>
                <a:spcPct val="80000"/>
              </a:lnSpc>
              <a:spcBef>
                <a:spcPct val="0"/>
              </a:spcBef>
              <a:buClr>
                <a:schemeClr val="bg1"/>
              </a:buClr>
              <a:buNone/>
            </a:pPr>
            <a:r>
              <a:rPr lang="en-US" altLang="zh-CN" sz="2800"/>
              <a:t>case FD_WRITE:</a:t>
            </a:r>
            <a:endParaRPr lang="en-US" altLang="zh-CN" sz="2800"/>
          </a:p>
          <a:p>
            <a:pPr>
              <a:lnSpc>
                <a:spcPct val="80000"/>
              </a:lnSpc>
              <a:spcBef>
                <a:spcPct val="0"/>
              </a:spcBef>
              <a:buClr>
                <a:schemeClr val="bg1"/>
              </a:buClr>
              <a:buNone/>
            </a:pPr>
            <a:r>
              <a:rPr lang="en-US" altLang="zh-CN" sz="2800"/>
              <a:t>while</a:t>
            </a:r>
            <a:r>
              <a:rPr lang="zh-CN" altLang="en-US" sz="2800" dirty="0"/>
              <a:t>（</a:t>
            </a:r>
            <a:r>
              <a:rPr lang="en-US" altLang="zh-CN" sz="2800"/>
              <a:t>send</a:t>
            </a:r>
            <a:r>
              <a:rPr lang="zh-CN" altLang="en-US" sz="2800" dirty="0"/>
              <a:t>（</a:t>
            </a:r>
            <a:r>
              <a:rPr lang="en-US" altLang="zh-CN" sz="2800"/>
              <a:t>wParam,lpBuffer,len,0</a:t>
            </a:r>
            <a:r>
              <a:rPr lang="zh-CN" altLang="en-US" sz="2800" dirty="0"/>
              <a:t>）</a:t>
            </a:r>
            <a:r>
              <a:rPr lang="en-US" altLang="zh-CN" sz="2800"/>
              <a:t>!=SOCKET_ERROR</a:t>
            </a:r>
            <a:r>
              <a:rPr lang="zh-CN" altLang="en-US" sz="2800" dirty="0"/>
              <a:t>）</a:t>
            </a:r>
            <a:endParaRPr lang="zh-CN" altLang="en-US" sz="2800" dirty="0"/>
          </a:p>
          <a:p>
            <a:pPr>
              <a:lnSpc>
                <a:spcPct val="80000"/>
              </a:lnSpc>
              <a:spcBef>
                <a:spcPct val="0"/>
              </a:spcBef>
              <a:buClr>
                <a:schemeClr val="bg1"/>
              </a:buClr>
              <a:buNone/>
            </a:pPr>
            <a:r>
              <a:rPr lang="en-US" altLang="zh-CN" sz="2800"/>
              <a:t>break;</a:t>
            </a:r>
            <a:endParaRPr lang="en-US" altLang="zh-CN" sz="2800"/>
          </a:p>
          <a:p>
            <a:pPr>
              <a:lnSpc>
                <a:spcPct val="80000"/>
              </a:lnSpc>
              <a:spcBef>
                <a:spcPct val="0"/>
              </a:spcBef>
              <a:buClr>
                <a:schemeClr val="bg1"/>
              </a:buClr>
              <a:buNone/>
            </a:pPr>
            <a:r>
              <a:rPr lang="en-US" altLang="zh-CN" sz="2800"/>
              <a:t>}</a:t>
            </a:r>
            <a:endParaRPr lang="en-US" altLang="zh-CN" sz="2800"/>
          </a:p>
          <a:p>
            <a:pPr>
              <a:lnSpc>
                <a:spcPct val="80000"/>
              </a:lnSpc>
              <a:spcBef>
                <a:spcPct val="0"/>
              </a:spcBef>
              <a:buClr>
                <a:schemeClr val="bg1"/>
              </a:buClr>
              <a:buNone/>
            </a:pPr>
            <a:r>
              <a:rPr lang="en-US" altLang="zh-CN" sz="2800"/>
              <a:t>break;</a:t>
            </a:r>
            <a:endParaRPr lang="en-US" altLang="zh-CN" sz="2800"/>
          </a:p>
        </p:txBody>
      </p:sp>
      <p:sp>
        <p:nvSpPr>
          <p:cNvPr id="2" name="标题 1"/>
          <p:cNvSpPr/>
          <p:nvPr>
            <p:ph type="title"/>
          </p:nvPr>
        </p:nvSpPr>
        <p:spPr/>
        <p:txBody>
          <a:bodyPr/>
          <a:p>
            <a:endParaRPr lang="zh-CN" altLang="en-US"/>
          </a:p>
        </p:txBody>
      </p:sp>
    </p:spTree>
  </p:cSld>
  <p:clrMapOvr>
    <a:masterClrMapping/>
  </p:clrMapOvr>
  <p:transition spd="med">
    <p:zoom dir="in"/>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8211" name="文本占位符 478210"/>
          <p:cNvSpPr>
            <a:spLocks noGrp="1"/>
          </p:cNvSpPr>
          <p:nvPr>
            <p:ph type="body" idx="1"/>
          </p:nvPr>
        </p:nvSpPr>
        <p:spPr>
          <a:xfrm>
            <a:off x="622300" y="1383665"/>
            <a:ext cx="8229600" cy="4525963"/>
          </a:xfrm>
        </p:spPr>
        <p:txBody>
          <a:bodyPr/>
          <a:p>
            <a:pPr>
              <a:lnSpc>
                <a:spcPct val="90000"/>
              </a:lnSpc>
              <a:buNone/>
            </a:pPr>
            <a:r>
              <a:rPr lang="en-US" altLang="zh-CN"/>
              <a:t>Windows</a:t>
            </a:r>
            <a:r>
              <a:rPr lang="zh-CN" altLang="en-US" dirty="0"/>
              <a:t>提供了一个函数来获取最近的错误码</a:t>
            </a:r>
            <a:r>
              <a:rPr lang="en-US" altLang="zh-CN" dirty="0" err="1"/>
              <a:t>WSAGetLastError</a:t>
            </a:r>
            <a:r>
              <a:rPr lang="zh-CN" altLang="en-US" dirty="0"/>
              <a:t>（），推荐的编写方式如下： </a:t>
            </a:r>
            <a:endParaRPr lang="zh-CN" altLang="en-US" dirty="0"/>
          </a:p>
          <a:p>
            <a:pPr>
              <a:lnSpc>
                <a:spcPct val="90000"/>
              </a:lnSpc>
            </a:pPr>
            <a:r>
              <a:rPr lang="de-DE" altLang="zh-CN" dirty="0"/>
              <a:t>len = send </a:t>
            </a:r>
            <a:r>
              <a:rPr lang="zh-CN" altLang="de-DE" dirty="0"/>
              <a:t>（</a:t>
            </a:r>
            <a:r>
              <a:rPr lang="de-DE" altLang="zh-CN" dirty="0"/>
              <a:t>s,lpBuffer,len,0</a:t>
            </a:r>
            <a:r>
              <a:rPr lang="zh-CN" altLang="de-DE" dirty="0"/>
              <a:t>）</a:t>
            </a:r>
            <a:r>
              <a:rPr lang="de-DE" altLang="zh-CN" dirty="0"/>
              <a:t>;</a:t>
            </a:r>
            <a:endParaRPr lang="de-DE" altLang="zh-CN" dirty="0"/>
          </a:p>
          <a:p>
            <a:pPr>
              <a:lnSpc>
                <a:spcPct val="90000"/>
              </a:lnSpc>
            </a:pPr>
            <a:r>
              <a:rPr lang="de-DE" altLang="zh-CN" dirty="0"/>
              <a:t>of</a:t>
            </a:r>
            <a:r>
              <a:rPr lang="zh-CN" altLang="de-DE" dirty="0"/>
              <a:t>（（</a:t>
            </a:r>
            <a:r>
              <a:rPr lang="de-DE" altLang="zh-CN" dirty="0"/>
              <a:t>len==SOCKET_ERROR</a:t>
            </a:r>
            <a:r>
              <a:rPr lang="zh-CN" altLang="de-DE" dirty="0"/>
              <a:t>）</a:t>
            </a:r>
            <a:r>
              <a:rPr lang="de-DE" altLang="zh-CN" dirty="0"/>
              <a:t>&amp;&amp;</a:t>
            </a:r>
            <a:r>
              <a:rPr lang="zh-CN" altLang="de-DE" dirty="0"/>
              <a:t>（</a:t>
            </a:r>
            <a:r>
              <a:rPr lang="de-DE" altLang="zh-CN" dirty="0"/>
              <a:t>WSAGetLastError</a:t>
            </a:r>
            <a:r>
              <a:rPr lang="zh-CN" altLang="de-DE" dirty="0"/>
              <a:t>（）</a:t>
            </a:r>
            <a:r>
              <a:rPr lang="de-DE" altLang="zh-CN" dirty="0"/>
              <a:t>==WSAWOULDBLOCK</a:t>
            </a:r>
            <a:r>
              <a:rPr lang="zh-CN" altLang="de-DE" dirty="0"/>
              <a:t>）） </a:t>
            </a:r>
            <a:endParaRPr lang="zh-CN" altLang="de-DE" dirty="0"/>
          </a:p>
          <a:p>
            <a:pPr>
              <a:lnSpc>
                <a:spcPct val="90000"/>
              </a:lnSpc>
            </a:pPr>
            <a:r>
              <a:rPr lang="de-DE" altLang="zh-CN" dirty="0"/>
              <a:t>{ ...}</a:t>
            </a:r>
            <a:endParaRPr lang="de-DE" altLang="zh-CN" dirty="0"/>
          </a:p>
        </p:txBody>
      </p:sp>
      <p:sp>
        <p:nvSpPr>
          <p:cNvPr id="2" name="标题 1"/>
          <p:cNvSpPr/>
          <p:nvPr>
            <p:ph type="title"/>
          </p:nvPr>
        </p:nvSpPr>
        <p:spPr/>
        <p:txBody>
          <a:bodyPr/>
          <a:p>
            <a:r>
              <a:rPr lang="zh-CN" altLang="en-US" dirty="0">
                <a:sym typeface="+mn-ea"/>
              </a:rPr>
              <a:t>出错处理</a:t>
            </a:r>
            <a:endParaRPr lang="zh-CN" altLang="en-US"/>
          </a:p>
        </p:txBody>
      </p:sp>
    </p:spTree>
  </p:cSld>
  <p:clrMapOvr>
    <a:masterClrMapping/>
  </p:clrMapOvr>
  <p:transition spd="med">
    <p:zoom dir="in"/>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4242" name="标题 394241"/>
          <p:cNvSpPr>
            <a:spLocks noGrp="1"/>
          </p:cNvSpPr>
          <p:nvPr>
            <p:ph type="title"/>
          </p:nvPr>
        </p:nvSpPr>
        <p:spPr/>
        <p:txBody>
          <a:bodyPr anchor="ctr"/>
          <a:p>
            <a:r>
              <a:rPr lang="zh-CN" altLang="en-US" dirty="0"/>
              <a:t>高级网络编程</a:t>
            </a:r>
            <a:r>
              <a:rPr lang="en-US" altLang="zh-CN"/>
              <a:t>API</a:t>
            </a:r>
            <a:endParaRPr lang="en-US" altLang="zh-CN"/>
          </a:p>
        </p:txBody>
      </p:sp>
      <p:sp>
        <p:nvSpPr>
          <p:cNvPr id="394243" name="文本占位符 394242"/>
          <p:cNvSpPr>
            <a:spLocks noGrp="1"/>
          </p:cNvSpPr>
          <p:nvPr>
            <p:ph type="body" idx="1"/>
          </p:nvPr>
        </p:nvSpPr>
        <p:spPr>
          <a:xfrm>
            <a:off x="457200" y="1465580"/>
            <a:ext cx="8229600" cy="4525963"/>
          </a:xfrm>
        </p:spPr>
        <p:txBody>
          <a:bodyPr/>
          <a:p>
            <a:r>
              <a:rPr lang="en-US" altLang="zh-CN"/>
              <a:t>MFC</a:t>
            </a:r>
            <a:r>
              <a:rPr lang="zh-CN" altLang="en-US" dirty="0"/>
              <a:t>编程技术定义了用于网络编程的</a:t>
            </a:r>
            <a:r>
              <a:rPr lang="en-US" altLang="zh-CN"/>
              <a:t>Winsock</a:t>
            </a:r>
            <a:r>
              <a:rPr lang="zh-CN" altLang="en-US" dirty="0"/>
              <a:t>类，类名为</a:t>
            </a:r>
            <a:r>
              <a:rPr lang="en-US" altLang="zh-CN" dirty="0" err="1"/>
              <a:t>CAsyncSocket</a:t>
            </a:r>
            <a:r>
              <a:rPr lang="zh-CN" altLang="en-US" dirty="0"/>
              <a:t>；还定义了一个派生于</a:t>
            </a:r>
            <a:r>
              <a:rPr lang="en-US" altLang="zh-CN" dirty="0" err="1"/>
              <a:t>CAsyncSocket</a:t>
            </a:r>
            <a:r>
              <a:rPr lang="zh-CN" altLang="en-US" dirty="0"/>
              <a:t>的</a:t>
            </a:r>
            <a:r>
              <a:rPr lang="en-US" altLang="zh-CN" dirty="0" err="1"/>
              <a:t>CSocket</a:t>
            </a:r>
            <a:r>
              <a:rPr lang="zh-CN" altLang="en-US" dirty="0"/>
              <a:t>类。这两个类简单实用，用户可以使用它们来实现自己的网络程序。</a:t>
            </a:r>
            <a:endParaRPr lang="zh-CN" altLang="en-US" dirty="0"/>
          </a:p>
          <a:p>
            <a:endParaRPr lang="zh-CN" altLang="en-US" dirty="0"/>
          </a:p>
          <a:p>
            <a:r>
              <a:rPr lang="zh-CN" altLang="en-US" dirty="0"/>
              <a:t>与前面的介绍相似，使用</a:t>
            </a:r>
            <a:r>
              <a:rPr lang="en-US" altLang="zh-CN"/>
              <a:t>MFC</a:t>
            </a:r>
            <a:r>
              <a:rPr lang="zh-CN" altLang="en-US" dirty="0"/>
              <a:t>的</a:t>
            </a:r>
            <a:r>
              <a:rPr lang="en-US" altLang="zh-CN"/>
              <a:t>Winsock</a:t>
            </a:r>
            <a:r>
              <a:rPr lang="zh-CN" altLang="en-US" dirty="0"/>
              <a:t>类进行操作时需要使用</a:t>
            </a:r>
            <a:r>
              <a:rPr lang="en-US" altLang="zh-CN"/>
              <a:t>Winsock2.h</a:t>
            </a:r>
            <a:r>
              <a:rPr lang="zh-CN" altLang="en-US" dirty="0"/>
              <a:t>、</a:t>
            </a:r>
            <a:r>
              <a:rPr lang="en-US" altLang="zh-CN"/>
              <a:t>Winsock32.dll</a:t>
            </a:r>
            <a:r>
              <a:rPr lang="zh-CN" altLang="en-US" dirty="0"/>
              <a:t>和</a:t>
            </a:r>
            <a:r>
              <a:rPr lang="en-US" altLang="zh-CN"/>
              <a:t>ws2_32.lib</a:t>
            </a:r>
            <a:r>
              <a:rPr lang="zh-CN" altLang="en-US" dirty="0"/>
              <a:t>三个文件</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6291" name="文本占位符 396290"/>
          <p:cNvSpPr>
            <a:spLocks noGrp="1"/>
          </p:cNvSpPr>
          <p:nvPr>
            <p:ph type="body" idx="1"/>
          </p:nvPr>
        </p:nvSpPr>
        <p:spPr/>
        <p:txBody>
          <a:bodyPr/>
          <a:p>
            <a:pPr algn="l">
              <a:buNone/>
            </a:pPr>
            <a:r>
              <a:rPr lang="en-US" altLang="zh-CN" b="0" dirty="0">
                <a:ea typeface="华文行楷" panose="02010800040101010101" pitchFamily="2" charset="-122"/>
              </a:rPr>
              <a:t>11.7.1 </a:t>
            </a:r>
            <a:r>
              <a:rPr lang="zh-CN" altLang="en-US" dirty="0">
                <a:sym typeface="+mn-ea"/>
              </a:rPr>
              <a:t>基于</a:t>
            </a:r>
            <a:r>
              <a:rPr lang="en-US" altLang="zh-CN">
                <a:sym typeface="+mn-ea"/>
              </a:rPr>
              <a:t>TCP</a:t>
            </a:r>
            <a:r>
              <a:rPr lang="zh-CN" altLang="en-US" dirty="0">
                <a:sym typeface="+mn-ea"/>
              </a:rPr>
              <a:t>的客户</a:t>
            </a:r>
            <a:r>
              <a:rPr lang="en-US" altLang="zh-CN">
                <a:sym typeface="+mn-ea"/>
              </a:rPr>
              <a:t>/</a:t>
            </a:r>
            <a:r>
              <a:rPr lang="zh-CN" altLang="en-US" dirty="0">
                <a:sym typeface="+mn-ea"/>
              </a:rPr>
              <a:t>服务器的</a:t>
            </a:r>
            <a:r>
              <a:rPr lang="zh-CN" altLang="en-US" dirty="0"/>
              <a:t>服务器端</a:t>
            </a:r>
            <a:endParaRPr lang="zh-CN" altLang="en-US" b="0" dirty="0">
              <a:ea typeface="华文行楷" panose="02010800040101010101" pitchFamily="2" charset="-122"/>
            </a:endParaRPr>
          </a:p>
          <a:p>
            <a:pPr algn="l">
              <a:buNone/>
            </a:pPr>
            <a:r>
              <a:rPr lang="en-US" altLang="zh-CN" b="0" dirty="0">
                <a:ea typeface="华文行楷" panose="02010800040101010101" pitchFamily="2" charset="-122"/>
              </a:rPr>
              <a:t>11.7.2 </a:t>
            </a:r>
            <a:r>
              <a:rPr lang="zh-CN" altLang="en-US" dirty="0">
                <a:sym typeface="+mn-ea"/>
              </a:rPr>
              <a:t>基于</a:t>
            </a:r>
            <a:r>
              <a:rPr lang="en-US" altLang="zh-CN">
                <a:sym typeface="+mn-ea"/>
              </a:rPr>
              <a:t>TCP</a:t>
            </a:r>
            <a:r>
              <a:rPr lang="zh-CN" altLang="en-US" dirty="0">
                <a:sym typeface="+mn-ea"/>
              </a:rPr>
              <a:t>的客户</a:t>
            </a:r>
            <a:r>
              <a:rPr lang="en-US" altLang="zh-CN">
                <a:sym typeface="+mn-ea"/>
              </a:rPr>
              <a:t>/</a:t>
            </a:r>
            <a:r>
              <a:rPr lang="zh-CN" altLang="en-US" dirty="0">
                <a:sym typeface="+mn-ea"/>
              </a:rPr>
              <a:t>服务器的</a:t>
            </a:r>
            <a:r>
              <a:rPr lang="zh-CN" altLang="en-US" dirty="0"/>
              <a:t>客户端</a:t>
            </a:r>
            <a:endParaRPr lang="zh-CN" altLang="en-US" dirty="0"/>
          </a:p>
          <a:p>
            <a:pPr algn="l">
              <a:buNone/>
            </a:pPr>
            <a:r>
              <a:rPr lang="en-US" altLang="zh-CN" b="0" dirty="0">
                <a:ea typeface="华文行楷" panose="02010800040101010101" pitchFamily="2" charset="-122"/>
                <a:sym typeface="+mn-ea"/>
              </a:rPr>
              <a:t>11.7.3 </a:t>
            </a:r>
            <a:r>
              <a:rPr lang="zh-CN" altLang="en-US" dirty="0">
                <a:sym typeface="+mn-ea"/>
              </a:rPr>
              <a:t>基于</a:t>
            </a:r>
            <a:r>
              <a:rPr lang="en-US" altLang="zh-CN">
                <a:sym typeface="+mn-ea"/>
              </a:rPr>
              <a:t>TCP</a:t>
            </a:r>
            <a:r>
              <a:rPr lang="zh-CN" altLang="en-US" dirty="0">
                <a:sym typeface="+mn-ea"/>
              </a:rPr>
              <a:t>的客户</a:t>
            </a:r>
            <a:r>
              <a:rPr lang="en-US" altLang="zh-CN">
                <a:sym typeface="+mn-ea"/>
              </a:rPr>
              <a:t>/</a:t>
            </a:r>
            <a:r>
              <a:rPr lang="zh-CN" altLang="en-US" dirty="0">
                <a:sym typeface="+mn-ea"/>
              </a:rPr>
              <a:t>服务器的运行效果</a:t>
            </a:r>
            <a:endParaRPr lang="zh-CN" altLang="en-US" dirty="0"/>
          </a:p>
          <a:p>
            <a:pPr algn="l">
              <a:buNone/>
            </a:pP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
        <p:nvSpPr>
          <p:cNvPr id="3" name="标题 2"/>
          <p:cNvSpPr/>
          <p:nvPr>
            <p:ph type="title"/>
          </p:nvPr>
        </p:nvSpPr>
        <p:spPr/>
        <p:txBody>
          <a:bodyPr/>
          <a:p>
            <a:r>
              <a:rPr lang="en-US" altLang="zh-CN"/>
              <a:t>11.7  </a:t>
            </a:r>
            <a:r>
              <a:rPr lang="zh-CN" altLang="en-US"/>
              <a:t>基于</a:t>
            </a:r>
            <a:r>
              <a:rPr lang="en-US" altLang="zh-CN"/>
              <a:t>TCP</a:t>
            </a:r>
            <a:r>
              <a:rPr lang="zh-CN" altLang="en-US"/>
              <a:t>的网络编程实例</a:t>
            </a:r>
            <a:endParaRPr lang="zh-CN" altLang="en-US"/>
          </a:p>
        </p:txBody>
      </p:sp>
      <p:pic>
        <p:nvPicPr>
          <p:cNvPr id="20483" name="图片 647171" descr="MCj04326750000[1]">
            <a:hlinkClick r:id="rId1" action="ppaction://hlinksldjump"/>
          </p:cNvPr>
          <p:cNvPicPr>
            <a:picLocks noChangeAspect="1"/>
          </p:cNvPicPr>
          <p:nvPr/>
        </p:nvPicPr>
        <p:blipFill>
          <a:blip r:embed="rId2"/>
          <a:stretch>
            <a:fillRect/>
          </a:stretch>
        </p:blipFill>
        <p:spPr>
          <a:xfrm>
            <a:off x="7953693" y="5844223"/>
            <a:ext cx="1116012" cy="1116012"/>
          </a:xfrm>
          <a:prstGeom prst="rect">
            <a:avLst/>
          </a:prstGeom>
          <a:noFill/>
          <a:ln w="9525">
            <a:noFill/>
          </a:ln>
        </p:spPr>
      </p:pic>
    </p:spTree>
  </p:cSld>
  <p:clrMapOvr>
    <a:masterClrMapping/>
  </p:clrMapOvr>
  <p:transition>
    <p:fade/>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0930" name="标题 380929"/>
          <p:cNvSpPr>
            <a:spLocks noGrp="1"/>
          </p:cNvSpPr>
          <p:nvPr>
            <p:ph type="title"/>
          </p:nvPr>
        </p:nvSpPr>
        <p:spPr>
          <a:xfrm>
            <a:off x="456883" y="317183"/>
            <a:ext cx="8229600" cy="1143000"/>
          </a:xfrm>
        </p:spPr>
        <p:txBody>
          <a:bodyPr anchor="ctr"/>
          <a:p>
            <a:r>
              <a:rPr lang="zh-CN" altLang="en-US" sz="3600" dirty="0"/>
              <a:t>基于</a:t>
            </a:r>
            <a:r>
              <a:rPr lang="en-US" altLang="zh-CN" sz="3600"/>
              <a:t>TCP</a:t>
            </a:r>
            <a:r>
              <a:rPr lang="zh-CN" altLang="en-US" sz="3600" dirty="0"/>
              <a:t>的客户</a:t>
            </a:r>
            <a:r>
              <a:rPr lang="en-US" altLang="zh-CN" sz="3600"/>
              <a:t>/</a:t>
            </a:r>
            <a:r>
              <a:rPr lang="zh-CN" altLang="en-US" sz="3600" dirty="0"/>
              <a:t>服务器－服务器代码</a:t>
            </a:r>
            <a:endParaRPr lang="en-US" altLang="zh-CN" sz="3600"/>
          </a:p>
        </p:txBody>
      </p:sp>
      <p:sp>
        <p:nvSpPr>
          <p:cNvPr id="380931" name="文本占位符 380930"/>
          <p:cNvSpPr>
            <a:spLocks noGrp="1"/>
          </p:cNvSpPr>
          <p:nvPr>
            <p:ph type="body" idx="1"/>
          </p:nvPr>
        </p:nvSpPr>
        <p:spPr>
          <a:xfrm>
            <a:off x="911860" y="1218565"/>
            <a:ext cx="8042910" cy="5760720"/>
          </a:xfrm>
        </p:spPr>
        <p:txBody>
          <a:bodyPr/>
          <a:p>
            <a:pPr>
              <a:lnSpc>
                <a:spcPct val="80000"/>
              </a:lnSpc>
              <a:buNone/>
            </a:pPr>
            <a:r>
              <a:rPr lang="en-US" altLang="zh-CN" sz="1800">
                <a:solidFill>
                  <a:srgbClr val="008000"/>
                </a:solidFill>
              </a:rPr>
              <a:t>// </a:t>
            </a:r>
            <a:r>
              <a:rPr lang="en-US" altLang="zh-CN" sz="1800" dirty="0" err="1">
                <a:solidFill>
                  <a:srgbClr val="008000"/>
                </a:solidFill>
              </a:rPr>
              <a:t>server.cpp</a:t>
            </a:r>
            <a:r>
              <a:rPr lang="en-US" altLang="zh-CN" sz="1800">
                <a:solidFill>
                  <a:srgbClr val="008000"/>
                </a:solidFill>
              </a:rPr>
              <a:t> : </a:t>
            </a:r>
            <a:r>
              <a:rPr lang="zh-CN" altLang="en-US" sz="1800" dirty="0">
                <a:solidFill>
                  <a:srgbClr val="008000"/>
                </a:solidFill>
              </a:rPr>
              <a:t>定义控制台应用程序的入口点。</a:t>
            </a:r>
            <a:endParaRPr lang="en-US" altLang="zh-CN" sz="1800">
              <a:solidFill>
                <a:srgbClr val="0033CC"/>
              </a:solidFill>
            </a:endParaRPr>
          </a:p>
          <a:p>
            <a:pPr>
              <a:lnSpc>
                <a:spcPct val="80000"/>
              </a:lnSpc>
              <a:buNone/>
            </a:pPr>
            <a:r>
              <a:rPr lang="en-US" altLang="zh-CN" sz="1800" dirty="0">
                <a:solidFill>
                  <a:srgbClr val="0033CC"/>
                </a:solidFill>
              </a:rPr>
              <a:t>#include</a:t>
            </a:r>
            <a:r>
              <a:rPr lang="en-US" altLang="zh-CN" sz="1800" dirty="0"/>
              <a:t> </a:t>
            </a:r>
            <a:r>
              <a:rPr lang="en-US" altLang="zh-CN" sz="1800" dirty="0">
                <a:solidFill>
                  <a:srgbClr val="FF3300"/>
                </a:solidFill>
              </a:rPr>
              <a:t>"stdafx.h"</a:t>
            </a:r>
            <a:endParaRPr lang="en-US" altLang="zh-CN" sz="1800" dirty="0">
              <a:solidFill>
                <a:srgbClr val="FF3300"/>
              </a:solidFill>
            </a:endParaRPr>
          </a:p>
          <a:p>
            <a:pPr>
              <a:lnSpc>
                <a:spcPct val="80000"/>
              </a:lnSpc>
              <a:buNone/>
            </a:pPr>
            <a:r>
              <a:rPr lang="en-US" altLang="zh-CN" sz="1800" dirty="0">
                <a:solidFill>
                  <a:srgbClr val="0033CC"/>
                </a:solidFill>
              </a:rPr>
              <a:t>#include</a:t>
            </a:r>
            <a:r>
              <a:rPr lang="en-US" altLang="zh-CN" sz="1800" dirty="0"/>
              <a:t> </a:t>
            </a:r>
            <a:r>
              <a:rPr lang="en-US" altLang="zh-CN" sz="1800" dirty="0">
                <a:solidFill>
                  <a:srgbClr val="FF3300"/>
                </a:solidFill>
              </a:rPr>
              <a:t>&lt;Winsock2.h&gt;</a:t>
            </a:r>
            <a:endParaRPr lang="en-US" altLang="zh-CN" sz="1800" dirty="0">
              <a:solidFill>
                <a:srgbClr val="FF3300"/>
              </a:solidFill>
            </a:endParaRPr>
          </a:p>
          <a:p>
            <a:pPr>
              <a:lnSpc>
                <a:spcPct val="80000"/>
              </a:lnSpc>
              <a:buNone/>
            </a:pPr>
            <a:r>
              <a:rPr lang="en-US" altLang="zh-CN" sz="1800" dirty="0">
                <a:solidFill>
                  <a:srgbClr val="0033CC"/>
                </a:solidFill>
              </a:rPr>
              <a:t>#include</a:t>
            </a:r>
            <a:r>
              <a:rPr lang="en-US" altLang="zh-CN" sz="1800" dirty="0"/>
              <a:t> </a:t>
            </a:r>
            <a:r>
              <a:rPr lang="en-US" altLang="zh-CN" sz="1800" dirty="0">
                <a:solidFill>
                  <a:srgbClr val="FF3300"/>
                </a:solidFill>
              </a:rPr>
              <a:t>&lt;stdio.h&gt;</a:t>
            </a:r>
            <a:endParaRPr lang="en-US" altLang="zh-CN" sz="1800" dirty="0">
              <a:solidFill>
                <a:srgbClr val="FF3300"/>
              </a:solidFill>
            </a:endParaRPr>
          </a:p>
          <a:p>
            <a:pPr>
              <a:lnSpc>
                <a:spcPct val="80000"/>
              </a:lnSpc>
              <a:buNone/>
            </a:pPr>
            <a:r>
              <a:rPr lang="en-US" altLang="zh-CN" sz="1800" dirty="0">
                <a:solidFill>
                  <a:srgbClr val="0033CC"/>
                </a:solidFill>
              </a:rPr>
              <a:t>#include</a:t>
            </a:r>
            <a:r>
              <a:rPr lang="en-US" altLang="zh-CN" sz="1800" dirty="0"/>
              <a:t> </a:t>
            </a:r>
            <a:r>
              <a:rPr lang="en-US" altLang="zh-CN" sz="1800" dirty="0">
                <a:solidFill>
                  <a:srgbClr val="FF3300"/>
                </a:solidFill>
              </a:rPr>
              <a:t>&lt;stdlib.h&gt;</a:t>
            </a:r>
            <a:endParaRPr lang="en-US" altLang="zh-CN" sz="1800" dirty="0">
              <a:solidFill>
                <a:srgbClr val="FF3300"/>
              </a:solidFill>
            </a:endParaRPr>
          </a:p>
          <a:p>
            <a:pPr>
              <a:lnSpc>
                <a:spcPct val="80000"/>
              </a:lnSpc>
              <a:buNone/>
            </a:pPr>
            <a:r>
              <a:rPr lang="en-US" altLang="zh-CN" sz="1800" dirty="0">
                <a:solidFill>
                  <a:srgbClr val="0033CC"/>
                </a:solidFill>
              </a:rPr>
              <a:t>#define</a:t>
            </a:r>
            <a:r>
              <a:rPr lang="en-US" altLang="zh-CN" sz="1800" dirty="0"/>
              <a:t> DEFAULT_PORT </a:t>
            </a:r>
            <a:r>
              <a:rPr lang="en-US" altLang="zh-CN" sz="1800" dirty="0">
                <a:solidFill>
                  <a:srgbClr val="FF3300"/>
                </a:solidFill>
              </a:rPr>
              <a:t>5050</a:t>
            </a:r>
            <a:r>
              <a:rPr lang="en-US" altLang="zh-CN" sz="1800" dirty="0"/>
              <a:t> </a:t>
            </a:r>
            <a:r>
              <a:rPr lang="en-US" altLang="zh-CN" sz="1800" dirty="0">
                <a:solidFill>
                  <a:srgbClr val="008000"/>
                </a:solidFill>
              </a:rPr>
              <a:t>//</a:t>
            </a:r>
            <a:r>
              <a:rPr lang="en-US" altLang="en-US" sz="1800" dirty="0">
                <a:solidFill>
                  <a:srgbClr val="008000"/>
                </a:solidFill>
              </a:rPr>
              <a:t>服务端默认端口</a:t>
            </a:r>
            <a:endParaRPr lang="en-US" altLang="en-US" sz="1800" dirty="0">
              <a:solidFill>
                <a:srgbClr val="008000"/>
              </a:solidFill>
            </a:endParaRPr>
          </a:p>
          <a:p>
            <a:pPr>
              <a:lnSpc>
                <a:spcPct val="80000"/>
              </a:lnSpc>
              <a:buNone/>
            </a:pPr>
            <a:r>
              <a:rPr lang="en-US" altLang="zh-CN" sz="1800" dirty="0">
                <a:solidFill>
                  <a:srgbClr val="0033CC"/>
                </a:solidFill>
              </a:rPr>
              <a:t>int</a:t>
            </a:r>
            <a:r>
              <a:rPr lang="en-US" altLang="zh-CN" sz="1800" dirty="0"/>
              <a:t> _tmain</a:t>
            </a:r>
            <a:r>
              <a:rPr lang="en-US" altLang="zh-CN" sz="1800" dirty="0">
                <a:solidFill>
                  <a:srgbClr val="FF33CC"/>
                </a:solidFill>
              </a:rPr>
              <a:t>(</a:t>
            </a:r>
            <a:r>
              <a:rPr lang="en-US" altLang="zh-CN" sz="1800">
                <a:solidFill>
                  <a:srgbClr val="FF33CC"/>
                </a:solidFill>
              </a:rPr>
              <a:t>  </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0033CC"/>
                </a:solidFill>
              </a:rPr>
              <a:t>int</a:t>
            </a:r>
            <a:r>
              <a:rPr lang="en-US" altLang="zh-CN" sz="1800" dirty="0"/>
              <a:t>		iPort </a:t>
            </a:r>
            <a:r>
              <a:rPr lang="en-US" altLang="zh-CN" sz="1800" dirty="0">
                <a:solidFill>
                  <a:srgbClr val="FF33CC"/>
                </a:solidFill>
              </a:rPr>
              <a:t>=</a:t>
            </a:r>
            <a:r>
              <a:rPr lang="en-US" altLang="zh-CN" sz="1800" dirty="0"/>
              <a:t> DEFAULT_PORT</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0033CC"/>
                </a:solidFill>
              </a:rPr>
              <a:t>WSADATA</a:t>
            </a:r>
            <a:r>
              <a:rPr lang="en-US" altLang="zh-CN" sz="1800" dirty="0"/>
              <a:t>	wsaData</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0033CC"/>
                </a:solidFill>
              </a:rPr>
              <a:t>SOCKET</a:t>
            </a:r>
            <a:r>
              <a:rPr lang="en-US" altLang="zh-CN" sz="1800" dirty="0"/>
              <a:t>	sListen</a:t>
            </a:r>
            <a:r>
              <a:rPr lang="en-US" altLang="zh-CN" sz="1800" dirty="0">
                <a:solidFill>
                  <a:srgbClr val="FF33CC"/>
                </a:solidFill>
              </a:rPr>
              <a:t>,</a:t>
            </a:r>
            <a:r>
              <a:rPr lang="en-US" altLang="zh-CN" sz="1800" dirty="0"/>
              <a:t>sAccept</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0033CC"/>
                </a:solidFill>
              </a:rPr>
              <a:t>int</a:t>
            </a:r>
            <a:r>
              <a:rPr lang="en-US" altLang="zh-CN" sz="1800" dirty="0"/>
              <a:t>		iLen</a:t>
            </a:r>
            <a:r>
              <a:rPr lang="en-US" altLang="zh-CN" sz="1800" dirty="0">
                <a:solidFill>
                  <a:srgbClr val="FF33CC"/>
                </a:solidFill>
              </a:rPr>
              <a:t>;</a:t>
            </a:r>
            <a:r>
              <a:rPr lang="en-US" altLang="zh-CN" sz="1800" dirty="0"/>
              <a:t> </a:t>
            </a:r>
            <a:r>
              <a:rPr lang="en-US" altLang="zh-CN" sz="1800" dirty="0">
                <a:solidFill>
                  <a:srgbClr val="008000"/>
                </a:solidFill>
              </a:rPr>
              <a:t>//</a:t>
            </a:r>
            <a:r>
              <a:rPr lang="en-US" altLang="en-US" sz="1800" dirty="0">
                <a:solidFill>
                  <a:srgbClr val="008000"/>
                </a:solidFill>
              </a:rPr>
              <a:t>客户地址长度</a:t>
            </a:r>
            <a:endParaRPr lang="en-US" altLang="en-US" sz="1800" dirty="0">
              <a:solidFill>
                <a:srgbClr val="008000"/>
              </a:solidFill>
            </a:endParaRPr>
          </a:p>
          <a:p>
            <a:pPr>
              <a:lnSpc>
                <a:spcPct val="80000"/>
              </a:lnSpc>
              <a:buNone/>
            </a:pPr>
            <a:r>
              <a:rPr lang="en-US" altLang="en-US" sz="1800" dirty="0"/>
              <a:t>	</a:t>
            </a:r>
            <a:r>
              <a:rPr lang="en-US" altLang="zh-CN" sz="1800" dirty="0">
                <a:solidFill>
                  <a:srgbClr val="0033CC"/>
                </a:solidFill>
              </a:rPr>
              <a:t>int</a:t>
            </a:r>
            <a:r>
              <a:rPr lang="en-US" altLang="zh-CN" sz="1800" dirty="0"/>
              <a:t>		iSend</a:t>
            </a:r>
            <a:r>
              <a:rPr lang="en-US" altLang="zh-CN" sz="1800" dirty="0">
                <a:solidFill>
                  <a:srgbClr val="FF33CC"/>
                </a:solidFill>
              </a:rPr>
              <a:t>;</a:t>
            </a:r>
            <a:r>
              <a:rPr lang="en-US" altLang="zh-CN" sz="1800" dirty="0">
                <a:solidFill>
                  <a:srgbClr val="008000"/>
                </a:solidFill>
              </a:rPr>
              <a:t>//</a:t>
            </a:r>
            <a:r>
              <a:rPr lang="en-US" altLang="en-US" sz="1800" dirty="0">
                <a:solidFill>
                  <a:srgbClr val="008000"/>
                </a:solidFill>
              </a:rPr>
              <a:t>发送数据长度</a:t>
            </a:r>
            <a:endParaRPr lang="en-US" altLang="en-US" sz="1800" dirty="0">
              <a:solidFill>
                <a:srgbClr val="008000"/>
              </a:solidFill>
            </a:endParaRPr>
          </a:p>
          <a:p>
            <a:pPr>
              <a:lnSpc>
                <a:spcPct val="80000"/>
              </a:lnSpc>
              <a:buNone/>
            </a:pPr>
            <a:r>
              <a:rPr lang="en-US" altLang="en-US" sz="1800" dirty="0"/>
              <a:t>	</a:t>
            </a:r>
            <a:r>
              <a:rPr lang="en-US" altLang="zh-CN" sz="1800" dirty="0">
                <a:solidFill>
                  <a:srgbClr val="0033CC"/>
                </a:solidFill>
              </a:rPr>
              <a:t>char</a:t>
            </a:r>
            <a:r>
              <a:rPr lang="en-US" altLang="zh-CN" sz="1800" dirty="0"/>
              <a:t>		buf</a:t>
            </a:r>
            <a:r>
              <a:rPr lang="en-US" altLang="zh-CN" sz="1800" dirty="0">
                <a:solidFill>
                  <a:srgbClr val="FF33CC"/>
                </a:solidFill>
              </a:rPr>
              <a:t>[] =</a:t>
            </a:r>
            <a:r>
              <a:rPr lang="en-US" altLang="zh-CN" sz="1800" dirty="0"/>
              <a:t> </a:t>
            </a:r>
            <a:r>
              <a:rPr lang="en-US" altLang="zh-CN" sz="1800" dirty="0">
                <a:solidFill>
                  <a:srgbClr val="FF3300"/>
                </a:solidFill>
              </a:rPr>
              <a:t>"I am a server"</a:t>
            </a:r>
            <a:r>
              <a:rPr lang="en-US" altLang="zh-CN" sz="1800" dirty="0">
                <a:solidFill>
                  <a:srgbClr val="FF33CC"/>
                </a:solidFill>
              </a:rPr>
              <a:t>;</a:t>
            </a:r>
            <a:r>
              <a:rPr lang="en-US" altLang="zh-CN" sz="1800" dirty="0">
                <a:solidFill>
                  <a:srgbClr val="008000"/>
                </a:solidFill>
              </a:rPr>
              <a:t>//</a:t>
            </a:r>
            <a:r>
              <a:rPr lang="en-US" altLang="en-US" sz="1800" dirty="0">
                <a:solidFill>
                  <a:srgbClr val="008000"/>
                </a:solidFill>
              </a:rPr>
              <a:t>要发送给客户的信息</a:t>
            </a:r>
            <a:endParaRPr lang="en-US" altLang="en-US" sz="1800" dirty="0">
              <a:solidFill>
                <a:srgbClr val="008000"/>
              </a:solidFill>
            </a:endParaRPr>
          </a:p>
          <a:p>
            <a:pPr>
              <a:lnSpc>
                <a:spcPct val="80000"/>
              </a:lnSpc>
              <a:buNone/>
            </a:pPr>
            <a:r>
              <a:rPr lang="en-US" altLang="en-US" sz="1800" dirty="0"/>
              <a:t>	</a:t>
            </a:r>
            <a:r>
              <a:rPr lang="en-US" altLang="zh-CN" sz="1800" dirty="0">
                <a:solidFill>
                  <a:srgbClr val="0033CC"/>
                </a:solidFill>
              </a:rPr>
              <a:t>struct</a:t>
            </a:r>
            <a:r>
              <a:rPr lang="en-US" altLang="zh-CN" sz="1800" dirty="0"/>
              <a:t> sockaddr_in ser</a:t>
            </a:r>
            <a:r>
              <a:rPr lang="en-US" altLang="zh-CN" sz="1800" dirty="0">
                <a:solidFill>
                  <a:srgbClr val="FF33CC"/>
                </a:solidFill>
              </a:rPr>
              <a:t>,</a:t>
            </a:r>
            <a:r>
              <a:rPr lang="en-US" altLang="zh-CN" sz="1800" dirty="0"/>
              <a:t>cli</a:t>
            </a:r>
            <a:r>
              <a:rPr lang="en-US" altLang="zh-CN" sz="1800" dirty="0">
                <a:solidFill>
                  <a:srgbClr val="FF33CC"/>
                </a:solidFill>
              </a:rPr>
              <a:t>;</a:t>
            </a:r>
            <a:r>
              <a:rPr lang="en-US" altLang="zh-CN" sz="1800" dirty="0">
                <a:solidFill>
                  <a:srgbClr val="008000"/>
                </a:solidFill>
              </a:rPr>
              <a:t>//</a:t>
            </a:r>
            <a:r>
              <a:rPr lang="en-US" altLang="en-US" sz="1800" dirty="0">
                <a:solidFill>
                  <a:srgbClr val="008000"/>
                </a:solidFill>
              </a:rPr>
              <a:t>服务器和客户的地址</a:t>
            </a:r>
            <a:endParaRPr lang="en-US" altLang="en-US" sz="1800" dirty="0">
              <a:solidFill>
                <a:srgbClr val="008000"/>
              </a:solidFill>
            </a:endParaRPr>
          </a:p>
          <a:p>
            <a:pPr>
              <a:lnSpc>
                <a:spcPct val="80000"/>
              </a:lnSpc>
              <a:buNone/>
            </a:pPr>
            <a:r>
              <a:rPr lang="en-US" altLang="en-US" sz="1800" dirty="0"/>
              <a:t>	</a:t>
            </a:r>
            <a:r>
              <a:rPr lang="en-US" altLang="zh-CN" sz="1800" dirty="0">
                <a:solidFill>
                  <a:srgbClr val="0033CC"/>
                </a:solidFill>
              </a:rPr>
              <a:t>if</a:t>
            </a:r>
            <a:r>
              <a:rPr lang="en-US" altLang="zh-CN" sz="1800" dirty="0">
                <a:solidFill>
                  <a:srgbClr val="FF33CC"/>
                </a:solidFill>
              </a:rPr>
              <a:t>(</a:t>
            </a:r>
            <a:r>
              <a:rPr lang="en-US" altLang="zh-CN" sz="1800" dirty="0"/>
              <a:t>WSAStartup</a:t>
            </a:r>
            <a:r>
              <a:rPr lang="en-US" altLang="zh-CN" sz="1800" dirty="0">
                <a:solidFill>
                  <a:srgbClr val="FF33CC"/>
                </a:solidFill>
              </a:rPr>
              <a:t>(</a:t>
            </a:r>
            <a:r>
              <a:rPr lang="en-US" altLang="zh-CN" sz="1800" dirty="0"/>
              <a:t>MAKEWORD</a:t>
            </a:r>
            <a:r>
              <a:rPr lang="en-US" altLang="zh-CN" sz="1800" dirty="0">
                <a:solidFill>
                  <a:srgbClr val="FF33CC"/>
                </a:solidFill>
              </a:rPr>
              <a:t>(</a:t>
            </a:r>
            <a:r>
              <a:rPr lang="en-US" altLang="zh-CN" sz="1800" dirty="0">
                <a:solidFill>
                  <a:srgbClr val="FF3300"/>
                </a:solidFill>
              </a:rPr>
              <a:t>2</a:t>
            </a:r>
            <a:r>
              <a:rPr lang="en-US" altLang="zh-CN" sz="1800" dirty="0">
                <a:solidFill>
                  <a:srgbClr val="FF33CC"/>
                </a:solidFill>
              </a:rPr>
              <a:t>,</a:t>
            </a:r>
            <a:r>
              <a:rPr lang="en-US" altLang="zh-CN" sz="1800" dirty="0">
                <a:solidFill>
                  <a:srgbClr val="FF3300"/>
                </a:solidFill>
              </a:rPr>
              <a:t>2</a:t>
            </a:r>
            <a:r>
              <a:rPr lang="en-US" altLang="zh-CN" sz="1800" dirty="0">
                <a:solidFill>
                  <a:srgbClr val="FF33CC"/>
                </a:solidFill>
              </a:rPr>
              <a:t>),&amp;</a:t>
            </a:r>
            <a:r>
              <a:rPr lang="en-US" altLang="zh-CN" sz="1800" dirty="0"/>
              <a:t>wsaData</a:t>
            </a:r>
            <a:r>
              <a:rPr lang="en-US" altLang="zh-CN" sz="1800" dirty="0">
                <a:solidFill>
                  <a:srgbClr val="FF33CC"/>
                </a:solidFill>
              </a:rPr>
              <a:t>)!=</a:t>
            </a:r>
            <a:r>
              <a:rPr lang="en-US" altLang="zh-CN" sz="1800" dirty="0">
                <a:solidFill>
                  <a:srgbClr val="FF3300"/>
                </a:solidFill>
              </a:rPr>
              <a:t>0</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printf</a:t>
            </a:r>
            <a:r>
              <a:rPr lang="en-US" altLang="zh-CN" sz="1800" dirty="0">
                <a:solidFill>
                  <a:srgbClr val="FF33CC"/>
                </a:solidFill>
              </a:rPr>
              <a:t>(</a:t>
            </a:r>
            <a:r>
              <a:rPr lang="en-US" altLang="zh-CN" sz="1800" dirty="0">
                <a:solidFill>
                  <a:srgbClr val="FF3300"/>
                </a:solidFill>
              </a:rPr>
              <a:t>"Failed to load Winsock.\n"</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0033CC"/>
                </a:solidFill>
              </a:rPr>
              <a:t>return</a:t>
            </a:r>
            <a:r>
              <a:rPr lang="en-US" altLang="zh-CN" sz="1800" dirty="0"/>
              <a:t> </a:t>
            </a:r>
            <a:r>
              <a:rPr lang="en-US" altLang="zh-CN" sz="1800" dirty="0">
                <a:solidFill>
                  <a:srgbClr val="FF3300"/>
                </a:solidFill>
              </a:rPr>
              <a:t>-1</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FF33CC"/>
                </a:solidFill>
              </a:rPr>
              <a:t>}</a:t>
            </a:r>
            <a:endParaRPr lang="zh-CN" altLang="en-US" sz="1800" dirty="0">
              <a:solidFill>
                <a:srgbClr val="FF33CC"/>
              </a:solidFill>
            </a:endParaRPr>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298" name="标题 311297"/>
          <p:cNvSpPr>
            <a:spLocks noGrp="1"/>
          </p:cNvSpPr>
          <p:nvPr>
            <p:ph type="title"/>
          </p:nvPr>
        </p:nvSpPr>
        <p:spPr/>
        <p:txBody>
          <a:bodyPr anchor="ctr"/>
          <a:p>
            <a:r>
              <a:rPr lang="en-US" altLang="zh-CN" dirty="0">
                <a:sym typeface="+mn-ea"/>
              </a:rPr>
              <a:t>11.2  Socket</a:t>
            </a:r>
            <a:r>
              <a:rPr lang="zh-CN" altLang="en-US" dirty="0">
                <a:sym typeface="+mn-ea"/>
              </a:rPr>
              <a:t>编程接口简介</a:t>
            </a:r>
            <a:endParaRPr lang="zh-CN" altLang="en-US" dirty="0">
              <a:sym typeface="+mn-ea"/>
            </a:endParaRPr>
          </a:p>
        </p:txBody>
      </p:sp>
      <p:sp>
        <p:nvSpPr>
          <p:cNvPr id="311299" name="文本占位符 311298"/>
          <p:cNvSpPr>
            <a:spLocks noGrp="1"/>
          </p:cNvSpPr>
          <p:nvPr>
            <p:ph type="body" idx="1"/>
          </p:nvPr>
        </p:nvSpPr>
        <p:spPr/>
        <p:txBody>
          <a:bodyPr/>
          <a:p>
            <a:r>
              <a:rPr lang="en-US" altLang="zh-CN"/>
              <a:t>11.2.1 Socket</a:t>
            </a:r>
            <a:r>
              <a:rPr lang="zh-CN" altLang="en-US" dirty="0"/>
              <a:t>简介</a:t>
            </a:r>
            <a:endParaRPr lang="zh-CN" altLang="en-US" dirty="0"/>
          </a:p>
          <a:p>
            <a:r>
              <a:rPr lang="en-US" altLang="zh-CN">
                <a:sym typeface="+mn-ea"/>
              </a:rPr>
              <a:t>11.2.2 Linux Socket</a:t>
            </a:r>
            <a:endParaRPr lang="en-US" altLang="zh-CN">
              <a:sym typeface="+mn-ea"/>
            </a:endParaRPr>
          </a:p>
          <a:p>
            <a:r>
              <a:rPr lang="en-US" altLang="zh-CN" dirty="0"/>
              <a:t>11.2.3 </a:t>
            </a:r>
            <a:r>
              <a:rPr lang="en-US" altLang="zh-CN"/>
              <a:t>Windows Socket</a:t>
            </a:r>
            <a:endParaRPr lang="en-US" altLang="zh-CN"/>
          </a:p>
          <a:p>
            <a:endParaRPr lang="en-US" altLang="zh-CN"/>
          </a:p>
          <a:p>
            <a:endParaRPr lang="zh-CN" altLang="en-US" dirty="0"/>
          </a:p>
          <a:p>
            <a:endParaRPr lang="en-US" altLang="zh-CN"/>
          </a:p>
        </p:txBody>
      </p:sp>
      <p:sp>
        <p:nvSpPr>
          <p:cNvPr id="2" name="灯片编号占位符 1"/>
          <p:cNvSpPr/>
          <p:nvPr>
            <p:ph type="sldNum" sz="quarter" idx="12"/>
          </p:nvPr>
        </p:nvSpPr>
        <p:spPr>
          <a:xfrm>
            <a:off x="5787390" y="6299200"/>
            <a:ext cx="2133600" cy="476250"/>
          </a:xfrm>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pic>
        <p:nvPicPr>
          <p:cNvPr id="20483" name="图片 647171" descr="MCj04326750000[1]">
            <a:hlinkClick r:id="rId1" action="ppaction://hlinksldjump"/>
          </p:cNvPr>
          <p:cNvPicPr>
            <a:picLocks noChangeAspect="1"/>
          </p:cNvPicPr>
          <p:nvPr/>
        </p:nvPicPr>
        <p:blipFill>
          <a:blip r:embed="rId2"/>
          <a:stretch>
            <a:fillRect/>
          </a:stretch>
        </p:blipFill>
        <p:spPr>
          <a:xfrm>
            <a:off x="8170228" y="5978843"/>
            <a:ext cx="1116012" cy="1116012"/>
          </a:xfrm>
          <a:prstGeom prst="rect">
            <a:avLst/>
          </a:prstGeom>
          <a:noFill/>
          <a:ln w="9525">
            <a:noFill/>
          </a:ln>
        </p:spPr>
      </p:pic>
    </p:spTree>
  </p:cSld>
  <p:clrMapOvr>
    <a:masterClrMapping/>
  </p:clrMapOvr>
  <p:transition>
    <p:fade/>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1955" name="文本占位符 381954"/>
          <p:cNvSpPr>
            <a:spLocks noGrp="1"/>
          </p:cNvSpPr>
          <p:nvPr>
            <p:ph type="body" idx="1"/>
          </p:nvPr>
        </p:nvSpPr>
        <p:spPr>
          <a:xfrm>
            <a:off x="998220" y="655955"/>
            <a:ext cx="7995920" cy="5545455"/>
          </a:xfrm>
        </p:spPr>
        <p:txBody>
          <a:bodyPr/>
          <a:p>
            <a:pPr>
              <a:lnSpc>
                <a:spcPct val="80000"/>
              </a:lnSpc>
              <a:buNone/>
            </a:pPr>
            <a:r>
              <a:rPr lang="en-US" altLang="zh-CN" sz="1800"/>
              <a:t>	</a:t>
            </a:r>
            <a:r>
              <a:rPr lang="en-US" altLang="zh-CN" sz="1800" dirty="0"/>
              <a:t>sListen </a:t>
            </a:r>
            <a:r>
              <a:rPr lang="en-US" altLang="zh-CN" sz="1800" dirty="0">
                <a:solidFill>
                  <a:srgbClr val="FF33CC"/>
                </a:solidFill>
              </a:rPr>
              <a:t>=</a:t>
            </a:r>
            <a:r>
              <a:rPr lang="en-US" altLang="zh-CN" sz="1800" dirty="0"/>
              <a:t> socket</a:t>
            </a:r>
            <a:r>
              <a:rPr lang="en-US" altLang="zh-CN" sz="1800" dirty="0">
                <a:solidFill>
                  <a:srgbClr val="FF33CC"/>
                </a:solidFill>
              </a:rPr>
              <a:t>(</a:t>
            </a:r>
            <a:r>
              <a:rPr lang="en-US" altLang="zh-CN" sz="1800" dirty="0"/>
              <a:t>AF_INET</a:t>
            </a:r>
            <a:r>
              <a:rPr lang="en-US" altLang="zh-CN" sz="1800" dirty="0">
                <a:solidFill>
                  <a:srgbClr val="FF33CC"/>
                </a:solidFill>
              </a:rPr>
              <a:t>,</a:t>
            </a:r>
            <a:r>
              <a:rPr lang="en-US" altLang="zh-CN" sz="1800" dirty="0"/>
              <a:t>SOCK_STREAM</a:t>
            </a:r>
            <a:r>
              <a:rPr lang="en-US" altLang="zh-CN" sz="1800" dirty="0">
                <a:solidFill>
                  <a:srgbClr val="FF33CC"/>
                </a:solidFill>
              </a:rPr>
              <a:t>,</a:t>
            </a:r>
            <a:r>
              <a:rPr lang="en-US" altLang="zh-CN" sz="1800" dirty="0">
                <a:solidFill>
                  <a:srgbClr val="FF3300"/>
                </a:solidFill>
              </a:rPr>
              <a:t>0</a:t>
            </a:r>
            <a:r>
              <a:rPr lang="en-US" altLang="zh-CN" sz="1800" dirty="0">
                <a:solidFill>
                  <a:srgbClr val="FF33CC"/>
                </a:solidFill>
              </a:rPr>
              <a:t>);</a:t>
            </a:r>
            <a:r>
              <a:rPr lang="en-US" altLang="zh-CN" sz="1800" dirty="0">
                <a:solidFill>
                  <a:srgbClr val="008000"/>
                </a:solidFill>
              </a:rPr>
              <a:t>//</a:t>
            </a:r>
            <a:r>
              <a:rPr lang="en-US" altLang="en-US" sz="1800" dirty="0">
                <a:solidFill>
                  <a:srgbClr val="008000"/>
                </a:solidFill>
              </a:rPr>
              <a:t>创建服务器端套接口</a:t>
            </a:r>
            <a:endParaRPr lang="en-US" altLang="en-US" sz="1800" dirty="0">
              <a:solidFill>
                <a:srgbClr val="008000"/>
              </a:solidFill>
            </a:endParaRPr>
          </a:p>
          <a:p>
            <a:pPr>
              <a:lnSpc>
                <a:spcPct val="80000"/>
              </a:lnSpc>
              <a:buNone/>
            </a:pPr>
            <a:r>
              <a:rPr lang="en-US" altLang="en-US" sz="1800" dirty="0"/>
              <a:t>	</a:t>
            </a:r>
            <a:r>
              <a:rPr lang="en-US" altLang="zh-CN" sz="1800" dirty="0">
                <a:solidFill>
                  <a:srgbClr val="0033CC"/>
                </a:solidFill>
              </a:rPr>
              <a:t>if</a:t>
            </a:r>
            <a:r>
              <a:rPr lang="en-US" altLang="zh-CN" sz="1800" dirty="0">
                <a:solidFill>
                  <a:srgbClr val="FF33CC"/>
                </a:solidFill>
              </a:rPr>
              <a:t>(</a:t>
            </a:r>
            <a:r>
              <a:rPr lang="en-US" altLang="zh-CN" sz="1800" dirty="0"/>
              <a:t>sListen </a:t>
            </a:r>
            <a:r>
              <a:rPr lang="en-US" altLang="zh-CN" sz="1800" dirty="0">
                <a:solidFill>
                  <a:srgbClr val="FF33CC"/>
                </a:solidFill>
              </a:rPr>
              <a:t>==</a:t>
            </a:r>
            <a:r>
              <a:rPr lang="en-US" altLang="zh-CN" sz="1800" dirty="0"/>
              <a:t> INVALID_SOCKET</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printf</a:t>
            </a:r>
            <a:r>
              <a:rPr lang="en-US" altLang="zh-CN" sz="1800" dirty="0">
                <a:solidFill>
                  <a:srgbClr val="FF33CC"/>
                </a:solidFill>
              </a:rPr>
              <a:t>(</a:t>
            </a:r>
            <a:r>
              <a:rPr lang="en-US" altLang="zh-CN" sz="1800" dirty="0">
                <a:solidFill>
                  <a:srgbClr val="FF3300"/>
                </a:solidFill>
              </a:rPr>
              <a:t>"socket() Failed: %d\n"</a:t>
            </a:r>
            <a:r>
              <a:rPr lang="en-US" altLang="zh-CN" sz="1800" dirty="0">
                <a:solidFill>
                  <a:srgbClr val="FF33CC"/>
                </a:solidFill>
              </a:rPr>
              <a:t>,</a:t>
            </a:r>
            <a:r>
              <a:rPr lang="en-US" altLang="zh-CN" sz="1800" dirty="0"/>
              <a:t>WSAGetLastError</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0033CC"/>
                </a:solidFill>
              </a:rPr>
              <a:t>return</a:t>
            </a:r>
            <a:r>
              <a:rPr lang="en-US" altLang="zh-CN" sz="1800" dirty="0"/>
              <a:t> </a:t>
            </a:r>
            <a:r>
              <a:rPr lang="en-US" altLang="zh-CN" sz="1800" dirty="0">
                <a:solidFill>
                  <a:srgbClr val="FF3300"/>
                </a:solidFill>
              </a:rPr>
              <a:t>-1</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008000"/>
                </a:solidFill>
              </a:rPr>
              <a:t>//</a:t>
            </a:r>
            <a:r>
              <a:rPr lang="en-US" altLang="en-US" sz="1800" dirty="0">
                <a:solidFill>
                  <a:srgbClr val="008000"/>
                </a:solidFill>
              </a:rPr>
              <a:t>以下建立服务器端地址</a:t>
            </a:r>
            <a:endParaRPr lang="en-US" altLang="en-US" sz="1800" dirty="0">
              <a:solidFill>
                <a:srgbClr val="008000"/>
              </a:solidFill>
            </a:endParaRPr>
          </a:p>
          <a:p>
            <a:pPr>
              <a:lnSpc>
                <a:spcPct val="80000"/>
              </a:lnSpc>
              <a:buNone/>
            </a:pPr>
            <a:r>
              <a:rPr lang="en-US" altLang="en-US" sz="1800" dirty="0">
                <a:solidFill>
                  <a:srgbClr val="008000"/>
                </a:solidFill>
              </a:rPr>
              <a:t>	</a:t>
            </a:r>
            <a:r>
              <a:rPr lang="en-US" altLang="zh-CN" sz="1800" dirty="0">
                <a:solidFill>
                  <a:srgbClr val="008000"/>
                </a:solidFill>
              </a:rPr>
              <a:t>//</a:t>
            </a:r>
            <a:r>
              <a:rPr lang="en-US" altLang="en-US" sz="1800" dirty="0">
                <a:solidFill>
                  <a:srgbClr val="008000"/>
                </a:solidFill>
              </a:rPr>
              <a:t>使用</a:t>
            </a:r>
            <a:r>
              <a:rPr lang="en-US" altLang="zh-CN" sz="1800" dirty="0">
                <a:solidFill>
                  <a:srgbClr val="008000"/>
                </a:solidFill>
              </a:rPr>
              <a:t>IP</a:t>
            </a:r>
            <a:r>
              <a:rPr lang="en-US" altLang="en-US" sz="1800" dirty="0">
                <a:solidFill>
                  <a:srgbClr val="008000"/>
                </a:solidFill>
              </a:rPr>
              <a:t>地址族</a:t>
            </a:r>
            <a:endParaRPr lang="en-US" altLang="en-US" sz="1800" dirty="0">
              <a:solidFill>
                <a:srgbClr val="008000"/>
              </a:solidFill>
            </a:endParaRPr>
          </a:p>
          <a:p>
            <a:pPr>
              <a:lnSpc>
                <a:spcPct val="80000"/>
              </a:lnSpc>
              <a:buNone/>
            </a:pPr>
            <a:r>
              <a:rPr lang="en-US" altLang="en-US" sz="1800" dirty="0"/>
              <a:t>	</a:t>
            </a:r>
            <a:r>
              <a:rPr lang="en-US" altLang="zh-CN" sz="1800" dirty="0"/>
              <a:t>ser.sin_family </a:t>
            </a:r>
            <a:r>
              <a:rPr lang="en-US" altLang="zh-CN" sz="1800" dirty="0">
                <a:solidFill>
                  <a:srgbClr val="FF33CC"/>
                </a:solidFill>
              </a:rPr>
              <a:t>=</a:t>
            </a:r>
            <a:r>
              <a:rPr lang="en-US" altLang="zh-CN" sz="1800" dirty="0"/>
              <a:t> AF_INET</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008000"/>
                </a:solidFill>
              </a:rPr>
              <a:t>//</a:t>
            </a:r>
            <a:r>
              <a:rPr lang="en-US" altLang="en-US" sz="1800" dirty="0">
                <a:solidFill>
                  <a:srgbClr val="008000"/>
                </a:solidFill>
              </a:rPr>
              <a:t>使用</a:t>
            </a:r>
            <a:r>
              <a:rPr lang="en-US" altLang="zh-CN" sz="1800" dirty="0">
                <a:solidFill>
                  <a:srgbClr val="008000"/>
                </a:solidFill>
              </a:rPr>
              <a:t>htons()</a:t>
            </a:r>
            <a:r>
              <a:rPr lang="en-US" altLang="en-US" sz="1800" dirty="0">
                <a:solidFill>
                  <a:srgbClr val="008000"/>
                </a:solidFill>
              </a:rPr>
              <a:t>把双字节主机序端口号转换为网络字节序端口号</a:t>
            </a:r>
            <a:endParaRPr lang="en-US" altLang="en-US" sz="1800" dirty="0">
              <a:solidFill>
                <a:srgbClr val="008000"/>
              </a:solidFill>
            </a:endParaRPr>
          </a:p>
          <a:p>
            <a:pPr>
              <a:lnSpc>
                <a:spcPct val="80000"/>
              </a:lnSpc>
              <a:buNone/>
            </a:pPr>
            <a:r>
              <a:rPr lang="en-US" altLang="en-US" sz="1800" dirty="0"/>
              <a:t>	</a:t>
            </a:r>
            <a:r>
              <a:rPr lang="en-US" altLang="zh-CN" sz="1800" dirty="0"/>
              <a:t>ser.sin_port </a:t>
            </a:r>
            <a:r>
              <a:rPr lang="en-US" altLang="zh-CN" sz="1800" dirty="0">
                <a:solidFill>
                  <a:srgbClr val="FF33CC"/>
                </a:solidFill>
              </a:rPr>
              <a:t>=</a:t>
            </a:r>
            <a:r>
              <a:rPr lang="en-US" altLang="zh-CN" sz="1800" dirty="0"/>
              <a:t> htons</a:t>
            </a:r>
            <a:r>
              <a:rPr lang="en-US" altLang="zh-CN" sz="1800" dirty="0">
                <a:solidFill>
                  <a:srgbClr val="FF33CC"/>
                </a:solidFill>
              </a:rPr>
              <a:t>(</a:t>
            </a:r>
            <a:r>
              <a:rPr lang="en-US" altLang="zh-CN" sz="1800" dirty="0"/>
              <a:t>iPort</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008000"/>
                </a:solidFill>
              </a:rPr>
              <a:t>//htonl()</a:t>
            </a:r>
            <a:r>
              <a:rPr lang="en-US" altLang="en-US" sz="1800" dirty="0">
                <a:solidFill>
                  <a:srgbClr val="008000"/>
                </a:solidFill>
              </a:rPr>
              <a:t>把一个四字节主机序</a:t>
            </a:r>
            <a:r>
              <a:rPr lang="en-US" altLang="zh-CN" sz="1800" dirty="0">
                <a:solidFill>
                  <a:srgbClr val="008000"/>
                </a:solidFill>
              </a:rPr>
              <a:t>IP</a:t>
            </a:r>
            <a:r>
              <a:rPr lang="en-US" altLang="en-US" sz="1800" dirty="0">
                <a:solidFill>
                  <a:srgbClr val="008000"/>
                </a:solidFill>
              </a:rPr>
              <a:t>地址转换为网络字节序主机地址</a:t>
            </a:r>
            <a:endParaRPr lang="en-US" altLang="en-US" sz="1800" dirty="0">
              <a:solidFill>
                <a:srgbClr val="008000"/>
              </a:solidFill>
            </a:endParaRPr>
          </a:p>
          <a:p>
            <a:pPr>
              <a:lnSpc>
                <a:spcPct val="80000"/>
              </a:lnSpc>
              <a:buNone/>
            </a:pPr>
            <a:r>
              <a:rPr lang="en-US" altLang="en-US" sz="1800" dirty="0">
                <a:solidFill>
                  <a:srgbClr val="008000"/>
                </a:solidFill>
              </a:rPr>
              <a:t>	</a:t>
            </a:r>
            <a:r>
              <a:rPr lang="en-US" altLang="zh-CN" sz="1800" dirty="0">
                <a:solidFill>
                  <a:srgbClr val="008000"/>
                </a:solidFill>
              </a:rPr>
              <a:t>//</a:t>
            </a:r>
            <a:r>
              <a:rPr lang="en-US" altLang="en-US" sz="1800" dirty="0">
                <a:solidFill>
                  <a:srgbClr val="008000"/>
                </a:solidFill>
              </a:rPr>
              <a:t>使用系统指定的</a:t>
            </a:r>
            <a:r>
              <a:rPr lang="en-US" altLang="zh-CN" sz="1800" dirty="0">
                <a:solidFill>
                  <a:srgbClr val="008000"/>
                </a:solidFill>
              </a:rPr>
              <a:t>IP</a:t>
            </a:r>
            <a:r>
              <a:rPr lang="en-US" altLang="en-US" sz="1800" dirty="0">
                <a:solidFill>
                  <a:srgbClr val="008000"/>
                </a:solidFill>
              </a:rPr>
              <a:t>地址</a:t>
            </a:r>
            <a:r>
              <a:rPr lang="en-US" altLang="zh-CN" sz="1800" dirty="0">
                <a:solidFill>
                  <a:srgbClr val="008000"/>
                </a:solidFill>
              </a:rPr>
              <a:t>INADDR_ANY</a:t>
            </a:r>
            <a:endParaRPr lang="en-US" altLang="zh-CN" sz="1800" dirty="0">
              <a:solidFill>
                <a:srgbClr val="008000"/>
              </a:solidFill>
            </a:endParaRPr>
          </a:p>
          <a:p>
            <a:pPr>
              <a:lnSpc>
                <a:spcPct val="80000"/>
              </a:lnSpc>
              <a:buNone/>
            </a:pPr>
            <a:r>
              <a:rPr lang="en-US" altLang="zh-CN" sz="1800" dirty="0"/>
              <a:t>	ser.sin_addr.s_addr </a:t>
            </a:r>
            <a:r>
              <a:rPr lang="en-US" altLang="zh-CN" sz="1800" dirty="0">
                <a:solidFill>
                  <a:srgbClr val="FF33CC"/>
                </a:solidFill>
              </a:rPr>
              <a:t>=</a:t>
            </a:r>
            <a:r>
              <a:rPr lang="en-US" altLang="zh-CN" sz="1800" dirty="0"/>
              <a:t> htonl</a:t>
            </a:r>
            <a:r>
              <a:rPr lang="en-US" altLang="zh-CN" sz="1800" dirty="0">
                <a:solidFill>
                  <a:srgbClr val="FF33CC"/>
                </a:solidFill>
              </a:rPr>
              <a:t>(</a:t>
            </a:r>
            <a:r>
              <a:rPr lang="en-US" altLang="zh-CN" sz="1800" dirty="0"/>
              <a:t>INADDR_ANY</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008000"/>
                </a:solidFill>
              </a:rPr>
              <a:t>//bind()</a:t>
            </a:r>
            <a:r>
              <a:rPr lang="en-US" altLang="en-US" sz="1800" dirty="0">
                <a:solidFill>
                  <a:srgbClr val="008000"/>
                </a:solidFill>
              </a:rPr>
              <a:t>函数进行套接定与地址的绑定</a:t>
            </a:r>
            <a:endParaRPr lang="en-US" altLang="en-US" sz="1800" dirty="0">
              <a:solidFill>
                <a:srgbClr val="008000"/>
              </a:solidFill>
            </a:endParaRPr>
          </a:p>
          <a:p>
            <a:pPr>
              <a:lnSpc>
                <a:spcPct val="80000"/>
              </a:lnSpc>
              <a:buNone/>
            </a:pPr>
            <a:r>
              <a:rPr lang="en-US" altLang="en-US" sz="1800" dirty="0"/>
              <a:t>	</a:t>
            </a:r>
            <a:r>
              <a:rPr lang="en-US" altLang="zh-CN" sz="1800" dirty="0">
                <a:solidFill>
                  <a:srgbClr val="0033CC"/>
                </a:solidFill>
              </a:rPr>
              <a:t>if</a:t>
            </a:r>
            <a:r>
              <a:rPr lang="en-US" altLang="zh-CN" sz="1800" dirty="0">
                <a:solidFill>
                  <a:srgbClr val="FF33CC"/>
                </a:solidFill>
              </a:rPr>
              <a:t>(</a:t>
            </a:r>
            <a:r>
              <a:rPr lang="en-US" altLang="zh-CN" sz="1800" dirty="0"/>
              <a:t>bind</a:t>
            </a:r>
            <a:r>
              <a:rPr lang="en-US" altLang="zh-CN" sz="1800" dirty="0">
                <a:solidFill>
                  <a:srgbClr val="FF33CC"/>
                </a:solidFill>
              </a:rPr>
              <a:t>(</a:t>
            </a:r>
            <a:r>
              <a:rPr lang="en-US" altLang="zh-CN" sz="1800" dirty="0"/>
              <a:t>sListen</a:t>
            </a:r>
            <a:r>
              <a:rPr lang="en-US" altLang="zh-CN" sz="1800" dirty="0">
                <a:solidFill>
                  <a:srgbClr val="FF33CC"/>
                </a:solidFill>
              </a:rPr>
              <a:t>,(</a:t>
            </a:r>
            <a:r>
              <a:rPr lang="en-US" altLang="zh-CN" sz="1800" dirty="0"/>
              <a:t>LPSOCKADDR</a:t>
            </a:r>
            <a:r>
              <a:rPr lang="en-US" altLang="zh-CN" sz="1800" dirty="0">
                <a:solidFill>
                  <a:srgbClr val="FF33CC"/>
                </a:solidFill>
              </a:rPr>
              <a:t>)&amp;</a:t>
            </a:r>
            <a:r>
              <a:rPr lang="en-US" altLang="zh-CN" sz="1800" dirty="0"/>
              <a:t>ser</a:t>
            </a:r>
            <a:r>
              <a:rPr lang="en-US" altLang="zh-CN" sz="1800" dirty="0">
                <a:solidFill>
                  <a:srgbClr val="FF33CC"/>
                </a:solidFill>
              </a:rPr>
              <a:t>,</a:t>
            </a:r>
            <a:r>
              <a:rPr lang="en-US" altLang="zh-CN" sz="1800" dirty="0">
                <a:solidFill>
                  <a:srgbClr val="0033CC"/>
                </a:solidFill>
              </a:rPr>
              <a:t>sizeof</a:t>
            </a:r>
            <a:r>
              <a:rPr lang="en-US" altLang="zh-CN" sz="1800" dirty="0">
                <a:solidFill>
                  <a:srgbClr val="FF33CC"/>
                </a:solidFill>
              </a:rPr>
              <a:t>(</a:t>
            </a:r>
            <a:r>
              <a:rPr lang="en-US" altLang="zh-CN" sz="1800" dirty="0"/>
              <a:t>ser</a:t>
            </a:r>
            <a:r>
              <a:rPr lang="en-US" altLang="zh-CN" sz="1800" dirty="0">
                <a:solidFill>
                  <a:srgbClr val="FF33CC"/>
                </a:solidFill>
              </a:rPr>
              <a:t>)) ==</a:t>
            </a:r>
            <a:r>
              <a:rPr lang="en-US" altLang="zh-CN" sz="1800" dirty="0"/>
              <a:t> SOCKET_ERROR</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printf</a:t>
            </a:r>
            <a:r>
              <a:rPr lang="en-US" altLang="zh-CN" sz="1800" dirty="0">
                <a:solidFill>
                  <a:srgbClr val="FF33CC"/>
                </a:solidFill>
              </a:rPr>
              <a:t>(</a:t>
            </a:r>
            <a:r>
              <a:rPr lang="en-US" altLang="zh-CN" sz="1800" dirty="0">
                <a:solidFill>
                  <a:srgbClr val="FF3300"/>
                </a:solidFill>
              </a:rPr>
              <a:t>"bind() Failed: %d\n"</a:t>
            </a:r>
            <a:r>
              <a:rPr lang="en-US" altLang="zh-CN" sz="1800" dirty="0">
                <a:solidFill>
                  <a:srgbClr val="FF33CC"/>
                </a:solidFill>
              </a:rPr>
              <a:t>,</a:t>
            </a:r>
            <a:r>
              <a:rPr lang="en-US" altLang="zh-CN" sz="1800" dirty="0"/>
              <a:t>WSAGetLastError</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0033CC"/>
                </a:solidFill>
              </a:rPr>
              <a:t>return</a:t>
            </a:r>
            <a:r>
              <a:rPr lang="en-US" altLang="zh-CN" sz="1800" dirty="0"/>
              <a:t> </a:t>
            </a:r>
            <a:r>
              <a:rPr lang="en-US" altLang="zh-CN" sz="1800" dirty="0">
                <a:solidFill>
                  <a:srgbClr val="FF3300"/>
                </a:solidFill>
              </a:rPr>
              <a:t>-1</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FF33CC"/>
                </a:solidFill>
              </a:rPr>
              <a:t>}</a:t>
            </a:r>
            <a:endParaRPr lang="zh-CN" altLang="en-US" sz="1800" dirty="0">
              <a:solidFill>
                <a:srgbClr val="FF33CC"/>
              </a:solidFill>
            </a:endParaRPr>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2979" name="文本占位符 382978"/>
          <p:cNvSpPr>
            <a:spLocks noGrp="1"/>
          </p:cNvSpPr>
          <p:nvPr>
            <p:ph type="body" idx="1"/>
          </p:nvPr>
        </p:nvSpPr>
        <p:spPr>
          <a:xfrm>
            <a:off x="1009015" y="781050"/>
            <a:ext cx="7489190" cy="5545455"/>
          </a:xfrm>
        </p:spPr>
        <p:txBody>
          <a:bodyPr/>
          <a:p>
            <a:pPr>
              <a:lnSpc>
                <a:spcPct val="80000"/>
              </a:lnSpc>
              <a:buNone/>
            </a:pPr>
            <a:r>
              <a:rPr lang="en-US" altLang="zh-CN" sz="1800"/>
              <a:t>	</a:t>
            </a:r>
            <a:r>
              <a:rPr lang="en-US" altLang="zh-CN" sz="1800" dirty="0">
                <a:solidFill>
                  <a:srgbClr val="008000"/>
                </a:solidFill>
              </a:rPr>
              <a:t>//</a:t>
            </a:r>
            <a:r>
              <a:rPr lang="en-US" altLang="en-US" sz="1800" dirty="0">
                <a:solidFill>
                  <a:srgbClr val="008000"/>
                </a:solidFill>
              </a:rPr>
              <a:t>进入监听状态</a:t>
            </a:r>
            <a:endParaRPr lang="en-US" altLang="en-US" sz="1800" dirty="0">
              <a:solidFill>
                <a:srgbClr val="008000"/>
              </a:solidFill>
            </a:endParaRPr>
          </a:p>
          <a:p>
            <a:pPr>
              <a:lnSpc>
                <a:spcPct val="80000"/>
              </a:lnSpc>
              <a:buNone/>
            </a:pPr>
            <a:r>
              <a:rPr lang="en-US" altLang="en-US" sz="1800" dirty="0"/>
              <a:t>	</a:t>
            </a:r>
            <a:r>
              <a:rPr lang="en-US" altLang="zh-CN" sz="1800" dirty="0">
                <a:solidFill>
                  <a:srgbClr val="0033CC"/>
                </a:solidFill>
              </a:rPr>
              <a:t>if</a:t>
            </a:r>
            <a:r>
              <a:rPr lang="en-US" altLang="zh-CN" sz="1800" dirty="0">
                <a:solidFill>
                  <a:srgbClr val="FF33CC"/>
                </a:solidFill>
              </a:rPr>
              <a:t>(</a:t>
            </a:r>
            <a:r>
              <a:rPr lang="en-US" altLang="zh-CN" sz="1800" dirty="0"/>
              <a:t>listen</a:t>
            </a:r>
            <a:r>
              <a:rPr lang="en-US" altLang="zh-CN" sz="1800" dirty="0">
                <a:solidFill>
                  <a:srgbClr val="FF33CC"/>
                </a:solidFill>
              </a:rPr>
              <a:t>(</a:t>
            </a:r>
            <a:r>
              <a:rPr lang="en-US" altLang="zh-CN" sz="1800" dirty="0"/>
              <a:t>sListen</a:t>
            </a:r>
            <a:r>
              <a:rPr lang="en-US" altLang="zh-CN" sz="1800" dirty="0">
                <a:solidFill>
                  <a:srgbClr val="FF33CC"/>
                </a:solidFill>
              </a:rPr>
              <a:t>,</a:t>
            </a:r>
            <a:r>
              <a:rPr lang="en-US" altLang="zh-CN" sz="1800" dirty="0">
                <a:solidFill>
                  <a:srgbClr val="FF3300"/>
                </a:solidFill>
              </a:rPr>
              <a:t>5</a:t>
            </a:r>
            <a:r>
              <a:rPr lang="en-US" altLang="zh-CN" sz="1800" dirty="0">
                <a:solidFill>
                  <a:srgbClr val="FF33CC"/>
                </a:solidFill>
              </a:rPr>
              <a:t>) ==</a:t>
            </a:r>
            <a:r>
              <a:rPr lang="en-US" altLang="zh-CN" sz="1800" dirty="0"/>
              <a:t> SOCKET_ERROR</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printf</a:t>
            </a:r>
            <a:r>
              <a:rPr lang="en-US" altLang="zh-CN" sz="1800" dirty="0">
                <a:solidFill>
                  <a:srgbClr val="FF33CC"/>
                </a:solidFill>
              </a:rPr>
              <a:t>(</a:t>
            </a:r>
            <a:r>
              <a:rPr lang="en-US" altLang="zh-CN" sz="1800" dirty="0">
                <a:solidFill>
                  <a:srgbClr val="FF3300"/>
                </a:solidFill>
              </a:rPr>
              <a:t>"lisiten() Failed: %d\n"</a:t>
            </a:r>
            <a:r>
              <a:rPr lang="en-US" altLang="zh-CN" sz="1800" dirty="0">
                <a:solidFill>
                  <a:srgbClr val="FF33CC"/>
                </a:solidFill>
              </a:rPr>
              <a:t>,</a:t>
            </a:r>
            <a:r>
              <a:rPr lang="en-US" altLang="zh-CN" sz="1800" dirty="0"/>
              <a:t>WSAGetLastError</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0033CC"/>
                </a:solidFill>
              </a:rPr>
              <a:t>return</a:t>
            </a:r>
            <a:r>
              <a:rPr lang="en-US" altLang="zh-CN" sz="1800" dirty="0"/>
              <a:t> </a:t>
            </a:r>
            <a:r>
              <a:rPr lang="en-US" altLang="zh-CN" sz="1800" dirty="0">
                <a:solidFill>
                  <a:srgbClr val="FF3300"/>
                </a:solidFill>
              </a:rPr>
              <a:t>-1</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008000"/>
                </a:solidFill>
              </a:rPr>
              <a:t>//</a:t>
            </a:r>
            <a:r>
              <a:rPr lang="en-US" altLang="en-US" sz="1800" dirty="0">
                <a:solidFill>
                  <a:srgbClr val="008000"/>
                </a:solidFill>
              </a:rPr>
              <a:t>初始化客户地址长度参数</a:t>
            </a:r>
            <a:endParaRPr lang="en-US" altLang="en-US" sz="1800" dirty="0">
              <a:solidFill>
                <a:srgbClr val="008000"/>
              </a:solidFill>
            </a:endParaRPr>
          </a:p>
          <a:p>
            <a:pPr>
              <a:lnSpc>
                <a:spcPct val="80000"/>
              </a:lnSpc>
              <a:buNone/>
            </a:pPr>
            <a:r>
              <a:rPr lang="en-US" altLang="en-US" sz="1800" dirty="0"/>
              <a:t>	</a:t>
            </a:r>
            <a:r>
              <a:rPr lang="en-US" altLang="zh-CN" sz="1800" dirty="0"/>
              <a:t>iLen</a:t>
            </a:r>
            <a:r>
              <a:rPr lang="en-US" altLang="zh-CN" sz="1800"/>
              <a:t> </a:t>
            </a:r>
            <a:r>
              <a:rPr lang="en-US" altLang="zh-CN" sz="1800" dirty="0">
                <a:solidFill>
                  <a:srgbClr val="FF33CC"/>
                </a:solidFill>
              </a:rPr>
              <a:t>=</a:t>
            </a:r>
            <a:r>
              <a:rPr lang="en-US" altLang="zh-CN" sz="1800"/>
              <a:t> </a:t>
            </a:r>
            <a:r>
              <a:rPr lang="en-US" altLang="zh-CN" sz="1800" dirty="0">
                <a:solidFill>
                  <a:srgbClr val="0033CC"/>
                </a:solidFill>
              </a:rPr>
              <a:t>sizeof</a:t>
            </a:r>
            <a:r>
              <a:rPr lang="en-US" altLang="zh-CN" sz="1800" dirty="0">
                <a:solidFill>
                  <a:srgbClr val="FF33CC"/>
                </a:solidFill>
              </a:rPr>
              <a:t>(</a:t>
            </a:r>
            <a:r>
              <a:rPr lang="en-US" altLang="zh-CN" sz="1800" dirty="0"/>
              <a:t>cli</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008000"/>
                </a:solidFill>
              </a:rPr>
              <a:t>//</a:t>
            </a:r>
            <a:r>
              <a:rPr lang="en-US" altLang="en-US" sz="1800" dirty="0">
                <a:solidFill>
                  <a:srgbClr val="008000"/>
                </a:solidFill>
              </a:rPr>
              <a:t>进入一个无限循环，等待客户的连接请求</a:t>
            </a:r>
            <a:endParaRPr lang="en-US" altLang="en-US" sz="1800" dirty="0">
              <a:solidFill>
                <a:srgbClr val="008000"/>
              </a:solidFill>
            </a:endParaRPr>
          </a:p>
          <a:p>
            <a:pPr>
              <a:lnSpc>
                <a:spcPct val="80000"/>
              </a:lnSpc>
              <a:buNone/>
            </a:pPr>
            <a:r>
              <a:rPr lang="en-US" altLang="en-US" sz="1800" dirty="0"/>
              <a:t>	</a:t>
            </a:r>
            <a:r>
              <a:rPr lang="en-US" altLang="zh-CN" sz="1800" dirty="0">
                <a:solidFill>
                  <a:srgbClr val="0033CC"/>
                </a:solidFill>
              </a:rPr>
              <a:t>while</a:t>
            </a:r>
            <a:r>
              <a:rPr lang="en-US" altLang="zh-CN" sz="1800" dirty="0">
                <a:solidFill>
                  <a:srgbClr val="FF33CC"/>
                </a:solidFill>
              </a:rPr>
              <a:t>(</a:t>
            </a:r>
            <a:r>
              <a:rPr lang="en-US" altLang="zh-CN" sz="1800" dirty="0">
                <a:solidFill>
                  <a:srgbClr val="FF3300"/>
                </a:solidFill>
              </a:rPr>
              <a:t>1</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sAccept </a:t>
            </a:r>
            <a:r>
              <a:rPr lang="en-US" altLang="zh-CN" sz="1800" dirty="0">
                <a:solidFill>
                  <a:srgbClr val="FF33CC"/>
                </a:solidFill>
              </a:rPr>
              <a:t>=</a:t>
            </a:r>
            <a:r>
              <a:rPr lang="en-US" altLang="zh-CN" sz="1800" dirty="0"/>
              <a:t> accept</a:t>
            </a:r>
            <a:r>
              <a:rPr lang="en-US" altLang="zh-CN" sz="1800" dirty="0">
                <a:solidFill>
                  <a:srgbClr val="FF33CC"/>
                </a:solidFill>
              </a:rPr>
              <a:t>(</a:t>
            </a:r>
            <a:r>
              <a:rPr lang="en-US" altLang="zh-CN" sz="1800" dirty="0"/>
              <a:t>sListen</a:t>
            </a:r>
            <a:r>
              <a:rPr lang="en-US" altLang="zh-CN" sz="1800" dirty="0">
                <a:solidFill>
                  <a:srgbClr val="FF33CC"/>
                </a:solidFill>
              </a:rPr>
              <a:t>,(</a:t>
            </a:r>
            <a:r>
              <a:rPr lang="en-US" altLang="zh-CN" sz="1800" dirty="0">
                <a:solidFill>
                  <a:srgbClr val="0033CC"/>
                </a:solidFill>
              </a:rPr>
              <a:t>struct</a:t>
            </a:r>
            <a:r>
              <a:rPr lang="en-US" altLang="zh-CN" sz="1800" dirty="0"/>
              <a:t> sockaddr </a:t>
            </a:r>
            <a:r>
              <a:rPr lang="en-US" altLang="zh-CN" sz="1800" dirty="0">
                <a:solidFill>
                  <a:srgbClr val="FF33CC"/>
                </a:solidFill>
              </a:rPr>
              <a:t>*)&amp;</a:t>
            </a:r>
            <a:r>
              <a:rPr lang="en-US" altLang="zh-CN" sz="1800" dirty="0"/>
              <a:t>cli</a:t>
            </a:r>
            <a:r>
              <a:rPr lang="en-US" altLang="zh-CN" sz="1800" dirty="0">
                <a:solidFill>
                  <a:srgbClr val="FF33CC"/>
                </a:solidFill>
              </a:rPr>
              <a:t>,&amp;</a:t>
            </a:r>
            <a:r>
              <a:rPr lang="en-US" altLang="zh-CN" sz="1800" dirty="0"/>
              <a:t>iLen</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0033CC"/>
                </a:solidFill>
              </a:rPr>
              <a:t>if</a:t>
            </a:r>
            <a:r>
              <a:rPr lang="en-US" altLang="zh-CN" sz="1800" dirty="0">
                <a:solidFill>
                  <a:srgbClr val="FF33CC"/>
                </a:solidFill>
              </a:rPr>
              <a:t>(</a:t>
            </a:r>
            <a:r>
              <a:rPr lang="en-US" altLang="zh-CN" sz="1800" dirty="0"/>
              <a:t>sAccept</a:t>
            </a:r>
            <a:r>
              <a:rPr lang="en-US" altLang="zh-CN" sz="1800" dirty="0">
                <a:solidFill>
                  <a:srgbClr val="FF33CC"/>
                </a:solidFill>
              </a:rPr>
              <a:t> ==</a:t>
            </a:r>
            <a:r>
              <a:rPr lang="en-US" altLang="zh-CN" sz="1800" dirty="0"/>
              <a:t> INVALID_SOCKET</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printf</a:t>
            </a:r>
            <a:r>
              <a:rPr lang="en-US" altLang="zh-CN" sz="1800" dirty="0">
                <a:solidFill>
                  <a:srgbClr val="FF33CC"/>
                </a:solidFill>
              </a:rPr>
              <a:t>(</a:t>
            </a:r>
            <a:r>
              <a:rPr lang="en-US" altLang="zh-CN" sz="1800" dirty="0">
                <a:solidFill>
                  <a:srgbClr val="FF3300"/>
                </a:solidFill>
              </a:rPr>
              <a:t>"accept() Failed: %d\n"</a:t>
            </a:r>
            <a:r>
              <a:rPr lang="en-US" altLang="zh-CN" sz="1800" dirty="0">
                <a:solidFill>
                  <a:srgbClr val="FF33CC"/>
                </a:solidFill>
              </a:rPr>
              <a:t>,</a:t>
            </a:r>
            <a:r>
              <a:rPr lang="en-US" altLang="zh-CN" sz="1800" dirty="0"/>
              <a:t>WSAGetLastError</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0033CC"/>
                </a:solidFill>
              </a:rPr>
              <a:t>return</a:t>
            </a:r>
            <a:r>
              <a:rPr lang="en-US" altLang="zh-CN" sz="1800" dirty="0"/>
              <a:t> </a:t>
            </a:r>
            <a:r>
              <a:rPr lang="en-US" altLang="zh-CN" sz="1800" dirty="0">
                <a:solidFill>
                  <a:srgbClr val="FF3300"/>
                </a:solidFill>
              </a:rPr>
              <a:t>-1</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008000"/>
                </a:solidFill>
              </a:rPr>
              <a:t>//</a:t>
            </a:r>
            <a:r>
              <a:rPr lang="en-US" altLang="en-US" sz="1800" dirty="0">
                <a:solidFill>
                  <a:srgbClr val="008000"/>
                </a:solidFill>
              </a:rPr>
              <a:t>输出客户</a:t>
            </a:r>
            <a:r>
              <a:rPr lang="en-US" altLang="zh-CN" sz="1800" dirty="0">
                <a:solidFill>
                  <a:srgbClr val="008000"/>
                </a:solidFill>
              </a:rPr>
              <a:t>IP</a:t>
            </a:r>
            <a:r>
              <a:rPr lang="en-US" altLang="en-US" sz="1800" dirty="0">
                <a:solidFill>
                  <a:srgbClr val="008000"/>
                </a:solidFill>
              </a:rPr>
              <a:t>地址和端口号</a:t>
            </a:r>
            <a:endParaRPr lang="en-US" altLang="en-US" sz="1800" dirty="0">
              <a:solidFill>
                <a:srgbClr val="008000"/>
              </a:solidFill>
            </a:endParaRPr>
          </a:p>
          <a:p>
            <a:pPr>
              <a:lnSpc>
                <a:spcPct val="80000"/>
              </a:lnSpc>
              <a:buNone/>
            </a:pPr>
            <a:r>
              <a:rPr lang="en-US" altLang="en-US" sz="1800" dirty="0"/>
              <a:t>		</a:t>
            </a:r>
            <a:r>
              <a:rPr lang="en-US" altLang="zh-CN" sz="1800" dirty="0"/>
              <a:t>printf</a:t>
            </a:r>
            <a:r>
              <a:rPr lang="en-US" altLang="zh-CN" sz="1800" dirty="0">
                <a:solidFill>
                  <a:srgbClr val="FF33CC"/>
                </a:solidFill>
              </a:rPr>
              <a:t>(</a:t>
            </a:r>
            <a:r>
              <a:rPr lang="en-US" altLang="zh-CN" sz="1800" dirty="0">
                <a:solidFill>
                  <a:srgbClr val="FF3300"/>
                </a:solidFill>
              </a:rPr>
              <a:t>"Accepted client IP:[%s],port:[%d]\n"</a:t>
            </a:r>
            <a:r>
              <a:rPr lang="en-US" altLang="zh-CN" sz="1800" dirty="0">
                <a:solidFill>
                  <a:srgbClr val="FF33CC"/>
                </a:solidFill>
              </a:rPr>
              <a:t>,</a:t>
            </a:r>
            <a:r>
              <a:rPr lang="en-US" altLang="zh-CN" sz="1800" dirty="0"/>
              <a:t>inet_ntoa</a:t>
            </a:r>
            <a:r>
              <a:rPr lang="en-US" altLang="zh-CN" sz="1800" dirty="0">
                <a:solidFill>
                  <a:srgbClr val="FF33CC"/>
                </a:solidFill>
              </a:rPr>
              <a:t>(</a:t>
            </a:r>
            <a:r>
              <a:rPr lang="en-US" altLang="zh-CN" sz="1800" dirty="0"/>
              <a:t>cli.sin_addr</a:t>
            </a:r>
            <a:r>
              <a:rPr lang="en-US" altLang="zh-CN" sz="1800" dirty="0">
                <a:solidFill>
                  <a:srgbClr val="FF33CC"/>
                </a:solidFill>
              </a:rPr>
              <a:t>),</a:t>
            </a:r>
            <a:r>
              <a:rPr lang="en-US" altLang="zh-CN" sz="1800" dirty="0"/>
              <a:t>ntohs</a:t>
            </a:r>
            <a:r>
              <a:rPr lang="en-US" altLang="zh-CN" sz="1800" dirty="0">
                <a:solidFill>
                  <a:srgbClr val="FF33CC"/>
                </a:solidFill>
              </a:rPr>
              <a:t>(</a:t>
            </a:r>
            <a:r>
              <a:rPr lang="en-US" altLang="zh-CN" sz="1800" dirty="0"/>
              <a:t>cli.sin_port</a:t>
            </a:r>
            <a:r>
              <a:rPr lang="en-US" altLang="zh-CN" sz="1800" dirty="0">
                <a:solidFill>
                  <a:srgbClr val="FF33CC"/>
                </a:solidFill>
              </a:rPr>
              <a:t>));</a:t>
            </a:r>
            <a:endParaRPr lang="zh-CN" altLang="en-US" sz="1800" dirty="0">
              <a:solidFill>
                <a:srgbClr val="FF33CC"/>
              </a:solidFill>
            </a:endParaRPr>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4003" name="文本占位符 384002"/>
          <p:cNvSpPr>
            <a:spLocks noGrp="1"/>
          </p:cNvSpPr>
          <p:nvPr>
            <p:ph type="body" idx="1"/>
          </p:nvPr>
        </p:nvSpPr>
        <p:spPr>
          <a:xfrm>
            <a:off x="1476375" y="620395"/>
            <a:ext cx="7416800" cy="6292215"/>
          </a:xfrm>
        </p:spPr>
        <p:txBody>
          <a:bodyPr/>
          <a:p>
            <a:pPr>
              <a:lnSpc>
                <a:spcPct val="80000"/>
              </a:lnSpc>
              <a:buNone/>
            </a:pPr>
            <a:r>
              <a:rPr lang="en-US" altLang="zh-CN" sz="1400"/>
              <a:t>		</a:t>
            </a:r>
            <a:r>
              <a:rPr lang="en-US" altLang="zh-CN" sz="1800" dirty="0">
                <a:solidFill>
                  <a:srgbClr val="008000"/>
                </a:solidFill>
              </a:rPr>
              <a:t>//</a:t>
            </a:r>
            <a:r>
              <a:rPr lang="en-US" altLang="en-US" sz="1800" dirty="0">
                <a:solidFill>
                  <a:srgbClr val="008000"/>
                </a:solidFill>
              </a:rPr>
              <a:t>给连接的客户发送信息</a:t>
            </a:r>
            <a:endParaRPr lang="en-US" altLang="en-US" sz="1800" dirty="0">
              <a:solidFill>
                <a:srgbClr val="008000"/>
              </a:solidFill>
            </a:endParaRPr>
          </a:p>
          <a:p>
            <a:pPr>
              <a:lnSpc>
                <a:spcPct val="80000"/>
              </a:lnSpc>
              <a:buNone/>
            </a:pPr>
            <a:r>
              <a:rPr lang="en-US" altLang="en-US" sz="1800" dirty="0"/>
              <a:t>		</a:t>
            </a:r>
            <a:r>
              <a:rPr lang="en-US" altLang="zh-CN" sz="1800" dirty="0"/>
              <a:t>iSend </a:t>
            </a:r>
            <a:r>
              <a:rPr lang="en-US" altLang="zh-CN" sz="1800" dirty="0">
                <a:solidFill>
                  <a:srgbClr val="FF33CC"/>
                </a:solidFill>
              </a:rPr>
              <a:t>=</a:t>
            </a:r>
            <a:r>
              <a:rPr lang="en-US" altLang="zh-CN" sz="1800" dirty="0"/>
              <a:t> send</a:t>
            </a:r>
            <a:r>
              <a:rPr lang="en-US" altLang="zh-CN" sz="1800" dirty="0">
                <a:solidFill>
                  <a:srgbClr val="FF33CC"/>
                </a:solidFill>
              </a:rPr>
              <a:t>(</a:t>
            </a:r>
            <a:r>
              <a:rPr lang="en-US" altLang="zh-CN" sz="1800" dirty="0"/>
              <a:t>sAccept</a:t>
            </a:r>
            <a:r>
              <a:rPr lang="en-US" altLang="zh-CN" sz="1800" dirty="0">
                <a:solidFill>
                  <a:srgbClr val="FF33CC"/>
                </a:solidFill>
              </a:rPr>
              <a:t>,</a:t>
            </a:r>
            <a:r>
              <a:rPr lang="en-US" altLang="zh-CN" sz="1800" dirty="0"/>
              <a:t>buf</a:t>
            </a:r>
            <a:r>
              <a:rPr lang="en-US" altLang="zh-CN" sz="1800" dirty="0">
                <a:solidFill>
                  <a:srgbClr val="FF33CC"/>
                </a:solidFill>
              </a:rPr>
              <a:t>,</a:t>
            </a:r>
            <a:r>
              <a:rPr lang="en-US" altLang="zh-CN" sz="1800" dirty="0">
                <a:solidFill>
                  <a:srgbClr val="0033CC"/>
                </a:solidFill>
              </a:rPr>
              <a:t>sizeof</a:t>
            </a:r>
            <a:r>
              <a:rPr lang="en-US" altLang="zh-CN" sz="1800" dirty="0">
                <a:solidFill>
                  <a:srgbClr val="FF33CC"/>
                </a:solidFill>
              </a:rPr>
              <a:t>(</a:t>
            </a:r>
            <a:r>
              <a:rPr lang="en-US" altLang="zh-CN" sz="1800" dirty="0"/>
              <a:t>buf</a:t>
            </a:r>
            <a:r>
              <a:rPr lang="en-US" altLang="zh-CN" sz="1800" dirty="0">
                <a:solidFill>
                  <a:srgbClr val="FF33CC"/>
                </a:solidFill>
              </a:rPr>
              <a:t>),</a:t>
            </a:r>
            <a:r>
              <a:rPr lang="en-US" altLang="zh-CN" sz="1800" dirty="0">
                <a:solidFill>
                  <a:srgbClr val="FF3300"/>
                </a:solidFill>
              </a:rPr>
              <a:t>0</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0033CC"/>
                </a:solidFill>
              </a:rPr>
              <a:t>if</a:t>
            </a:r>
            <a:r>
              <a:rPr lang="en-US" altLang="zh-CN" sz="1800" dirty="0">
                <a:solidFill>
                  <a:srgbClr val="FF33CC"/>
                </a:solidFill>
              </a:rPr>
              <a:t>(</a:t>
            </a:r>
            <a:r>
              <a:rPr lang="en-US" altLang="zh-CN" sz="1800" dirty="0"/>
              <a:t>iSend </a:t>
            </a:r>
            <a:r>
              <a:rPr lang="en-US" altLang="zh-CN" sz="1800" dirty="0">
                <a:solidFill>
                  <a:srgbClr val="FF33CC"/>
                </a:solidFill>
              </a:rPr>
              <a:t>==</a:t>
            </a:r>
            <a:r>
              <a:rPr lang="en-US" altLang="zh-CN" sz="1800" dirty="0"/>
              <a:t> SOCKET_ERROR</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printf</a:t>
            </a:r>
            <a:r>
              <a:rPr lang="en-US" altLang="zh-CN" sz="1800" dirty="0">
                <a:solidFill>
                  <a:srgbClr val="FF33CC"/>
                </a:solidFill>
              </a:rPr>
              <a:t>(</a:t>
            </a:r>
            <a:r>
              <a:rPr lang="en-US" altLang="zh-CN" sz="1800" dirty="0">
                <a:solidFill>
                  <a:srgbClr val="FF3300"/>
                </a:solidFill>
              </a:rPr>
              <a:t>"send() Failed: %d\n"</a:t>
            </a:r>
            <a:r>
              <a:rPr lang="en-US" altLang="zh-CN" sz="1800" dirty="0">
                <a:solidFill>
                  <a:srgbClr val="FF33CC"/>
                </a:solidFill>
              </a:rPr>
              <a:t>,</a:t>
            </a:r>
            <a:r>
              <a:rPr lang="en-US" altLang="zh-CN" sz="1800" dirty="0"/>
              <a:t>WSAGetLastError</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0033CC"/>
                </a:solidFill>
              </a:rPr>
              <a:t>break</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0033CC"/>
                </a:solidFill>
              </a:rPr>
              <a:t>else if</a:t>
            </a:r>
            <a:r>
              <a:rPr lang="en-US" altLang="zh-CN" sz="1800" dirty="0">
                <a:solidFill>
                  <a:srgbClr val="FF33CC"/>
                </a:solidFill>
              </a:rPr>
              <a:t>(</a:t>
            </a:r>
            <a:r>
              <a:rPr lang="en-US" altLang="zh-CN" sz="1800" dirty="0"/>
              <a:t>iSend </a:t>
            </a:r>
            <a:r>
              <a:rPr lang="en-US" altLang="zh-CN" sz="1800" dirty="0">
                <a:solidFill>
                  <a:srgbClr val="FF33CC"/>
                </a:solidFill>
              </a:rPr>
              <a:t>==</a:t>
            </a:r>
            <a:r>
              <a:rPr lang="en-US" altLang="zh-CN" sz="1800" dirty="0"/>
              <a:t> </a:t>
            </a:r>
            <a:r>
              <a:rPr lang="en-US" altLang="zh-CN" sz="1800" dirty="0">
                <a:solidFill>
                  <a:srgbClr val="FF3300"/>
                </a:solidFill>
              </a:rPr>
              <a:t>0</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0033CC"/>
                </a:solidFill>
              </a:rPr>
              <a:t>break</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0033CC"/>
                </a:solidFill>
              </a:rPr>
              <a:t>else</a:t>
            </a:r>
            <a:endParaRPr lang="en-US" altLang="zh-CN" sz="1800" dirty="0">
              <a:solidFill>
                <a:srgbClr val="0033CC"/>
              </a:solidFill>
            </a:endParaRPr>
          </a:p>
          <a:p>
            <a:pPr>
              <a:lnSpc>
                <a:spcPct val="80000"/>
              </a:lnSpc>
              <a:buNone/>
            </a:pPr>
            <a:r>
              <a:rPr lang="en-US" altLang="zh-CN" sz="1800" dirty="0"/>
              <a:t>		</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printf</a:t>
            </a:r>
            <a:r>
              <a:rPr lang="en-US" altLang="zh-CN" sz="1800" dirty="0">
                <a:solidFill>
                  <a:srgbClr val="FF33CC"/>
                </a:solidFill>
              </a:rPr>
              <a:t>(</a:t>
            </a:r>
            <a:r>
              <a:rPr lang="en-US" altLang="zh-CN" sz="1800" dirty="0">
                <a:solidFill>
                  <a:srgbClr val="FF3300"/>
                </a:solidFill>
              </a:rPr>
              <a:t>"send() byte: %d\n"</a:t>
            </a:r>
            <a:r>
              <a:rPr lang="en-US" altLang="zh-CN" sz="1800" dirty="0">
                <a:solidFill>
                  <a:srgbClr val="FF33CC"/>
                </a:solidFill>
              </a:rPr>
              <a:t>,</a:t>
            </a:r>
            <a:r>
              <a:rPr lang="en-US" altLang="zh-CN" sz="1800" dirty="0"/>
              <a:t>iSend</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closesocket</a:t>
            </a:r>
            <a:r>
              <a:rPr lang="en-US" altLang="zh-CN" sz="1800" dirty="0">
                <a:solidFill>
                  <a:srgbClr val="FF33CC"/>
                </a:solidFill>
              </a:rPr>
              <a:t>(</a:t>
            </a:r>
            <a:r>
              <a:rPr lang="en-US" altLang="zh-CN" sz="1800" dirty="0"/>
              <a:t>sAccept</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closesocket</a:t>
            </a:r>
            <a:r>
              <a:rPr lang="en-US" altLang="zh-CN" sz="1800" dirty="0">
                <a:solidFill>
                  <a:srgbClr val="FF33CC"/>
                </a:solidFill>
              </a:rPr>
              <a:t>(</a:t>
            </a:r>
            <a:r>
              <a:rPr lang="en-US" altLang="zh-CN" sz="1800" dirty="0"/>
              <a:t>sListen</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WSACleanup</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t>	</a:t>
            </a:r>
            <a:r>
              <a:rPr lang="en-US" altLang="zh-CN" sz="1800" dirty="0">
                <a:solidFill>
                  <a:srgbClr val="0033CC"/>
                </a:solidFill>
              </a:rPr>
              <a:t>return</a:t>
            </a:r>
            <a:r>
              <a:rPr lang="en-US" altLang="zh-CN" sz="1800" dirty="0"/>
              <a:t> </a:t>
            </a:r>
            <a:r>
              <a:rPr lang="en-US" altLang="zh-CN" sz="1800" dirty="0">
                <a:solidFill>
                  <a:srgbClr val="FF3300"/>
                </a:solidFill>
              </a:rPr>
              <a:t>0</a:t>
            </a:r>
            <a:r>
              <a:rPr lang="en-US" altLang="zh-CN" sz="1800" dirty="0">
                <a:solidFill>
                  <a:srgbClr val="FF33CC"/>
                </a:solidFill>
              </a:rPr>
              <a:t>;</a:t>
            </a:r>
            <a:endParaRPr lang="en-US" altLang="zh-CN" sz="1800" dirty="0">
              <a:solidFill>
                <a:srgbClr val="FF33CC"/>
              </a:solidFill>
            </a:endParaRPr>
          </a:p>
          <a:p>
            <a:pPr>
              <a:lnSpc>
                <a:spcPct val="80000"/>
              </a:lnSpc>
              <a:buNone/>
            </a:pPr>
            <a:r>
              <a:rPr lang="en-US" altLang="zh-CN" sz="1800" dirty="0">
                <a:solidFill>
                  <a:srgbClr val="FF33CC"/>
                </a:solidFill>
              </a:rPr>
              <a:t>}</a:t>
            </a:r>
            <a:endParaRPr lang="zh-CN" altLang="en-US" sz="1800" dirty="0">
              <a:solidFill>
                <a:srgbClr val="FF33CC"/>
              </a:solidFill>
            </a:endParaRPr>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5026" name="标题 385025"/>
          <p:cNvSpPr>
            <a:spLocks noGrp="1"/>
          </p:cNvSpPr>
          <p:nvPr>
            <p:ph type="title"/>
          </p:nvPr>
        </p:nvSpPr>
        <p:spPr>
          <a:xfrm>
            <a:off x="457200" y="396875"/>
            <a:ext cx="8229600" cy="958850"/>
          </a:xfrm>
        </p:spPr>
        <p:txBody>
          <a:bodyPr anchor="ctr"/>
          <a:p>
            <a:r>
              <a:rPr lang="zh-CN" altLang="en-US" sz="3600" dirty="0"/>
              <a:t>基于</a:t>
            </a:r>
            <a:r>
              <a:rPr lang="en-US" altLang="zh-CN" sz="3600"/>
              <a:t>TCP</a:t>
            </a:r>
            <a:r>
              <a:rPr lang="zh-CN" altLang="en-US" sz="3600" dirty="0"/>
              <a:t>的客户</a:t>
            </a:r>
            <a:r>
              <a:rPr lang="en-US" altLang="zh-CN" sz="3600"/>
              <a:t>/</a:t>
            </a:r>
            <a:r>
              <a:rPr lang="zh-CN" altLang="en-US" sz="3600" dirty="0"/>
              <a:t>服务器－客户端代码</a:t>
            </a:r>
            <a:endParaRPr lang="zh-CN" altLang="en-US" sz="3600" dirty="0"/>
          </a:p>
        </p:txBody>
      </p:sp>
      <p:sp>
        <p:nvSpPr>
          <p:cNvPr id="385027" name="文本占位符 385026"/>
          <p:cNvSpPr>
            <a:spLocks noGrp="1"/>
          </p:cNvSpPr>
          <p:nvPr>
            <p:ph type="body" idx="1"/>
          </p:nvPr>
        </p:nvSpPr>
        <p:spPr>
          <a:xfrm>
            <a:off x="1241425" y="1042035"/>
            <a:ext cx="7445375" cy="5292090"/>
          </a:xfrm>
        </p:spPr>
        <p:txBody>
          <a:bodyPr/>
          <a:p>
            <a:pPr>
              <a:lnSpc>
                <a:spcPct val="80000"/>
              </a:lnSpc>
              <a:buNone/>
            </a:pPr>
            <a:r>
              <a:rPr lang="en-US" altLang="zh-CN" sz="1800">
                <a:solidFill>
                  <a:srgbClr val="008000"/>
                </a:solidFill>
              </a:rPr>
              <a:t>// </a:t>
            </a:r>
            <a:r>
              <a:rPr lang="en-US" altLang="zh-CN" sz="1800" dirty="0" err="1">
                <a:solidFill>
                  <a:srgbClr val="008000"/>
                </a:solidFill>
              </a:rPr>
              <a:t>client.cpp</a:t>
            </a:r>
            <a:r>
              <a:rPr lang="en-US" altLang="zh-CN" sz="1800">
                <a:solidFill>
                  <a:srgbClr val="008000"/>
                </a:solidFill>
              </a:rPr>
              <a:t> : </a:t>
            </a:r>
            <a:r>
              <a:rPr lang="zh-CN" altLang="en-US" sz="1800" dirty="0">
                <a:solidFill>
                  <a:srgbClr val="008000"/>
                </a:solidFill>
              </a:rPr>
              <a:t>定义控制台应用程序的入口点。</a:t>
            </a:r>
            <a:endParaRPr lang="zh-CN" altLang="en-US" sz="1800" dirty="0">
              <a:solidFill>
                <a:srgbClr val="008000"/>
              </a:solidFill>
            </a:endParaRPr>
          </a:p>
          <a:p>
            <a:pPr>
              <a:lnSpc>
                <a:spcPct val="80000"/>
              </a:lnSpc>
              <a:buNone/>
            </a:pPr>
            <a:r>
              <a:rPr lang="en-US" altLang="zh-CN" sz="1800">
                <a:solidFill>
                  <a:srgbClr val="0033CC"/>
                </a:solidFill>
              </a:rPr>
              <a:t>#include</a:t>
            </a:r>
            <a:r>
              <a:rPr lang="en-US" altLang="zh-CN" sz="1800"/>
              <a:t> </a:t>
            </a:r>
            <a:r>
              <a:rPr lang="en-US" altLang="zh-CN" sz="1800">
                <a:solidFill>
                  <a:srgbClr val="FF3300"/>
                </a:solidFill>
              </a:rPr>
              <a:t>"</a:t>
            </a:r>
            <a:r>
              <a:rPr lang="en-US" altLang="zh-CN" sz="1800" dirty="0" err="1">
                <a:solidFill>
                  <a:srgbClr val="FF3300"/>
                </a:solidFill>
              </a:rPr>
              <a:t>stdafx.h</a:t>
            </a:r>
            <a:r>
              <a:rPr lang="en-US" altLang="zh-CN" sz="1800">
                <a:solidFill>
                  <a:srgbClr val="FF3300"/>
                </a:solidFill>
              </a:rPr>
              <a:t>"</a:t>
            </a:r>
            <a:endParaRPr lang="en-US" altLang="zh-CN" sz="1800">
              <a:solidFill>
                <a:srgbClr val="FF3300"/>
              </a:solidFill>
            </a:endParaRPr>
          </a:p>
          <a:p>
            <a:pPr>
              <a:lnSpc>
                <a:spcPct val="80000"/>
              </a:lnSpc>
              <a:buNone/>
            </a:pPr>
            <a:r>
              <a:rPr lang="en-US" altLang="zh-CN" sz="1800">
                <a:solidFill>
                  <a:srgbClr val="0033CC"/>
                </a:solidFill>
              </a:rPr>
              <a:t>#include</a:t>
            </a:r>
            <a:r>
              <a:rPr lang="en-US" altLang="zh-CN" sz="1800"/>
              <a:t> </a:t>
            </a:r>
            <a:r>
              <a:rPr lang="en-US" altLang="zh-CN" sz="1800">
                <a:solidFill>
                  <a:srgbClr val="FF3300"/>
                </a:solidFill>
              </a:rPr>
              <a:t>&lt;Winsock2.h&gt;</a:t>
            </a:r>
            <a:endParaRPr lang="en-US" altLang="zh-CN" sz="1800">
              <a:solidFill>
                <a:srgbClr val="FF3300"/>
              </a:solidFill>
            </a:endParaRPr>
          </a:p>
          <a:p>
            <a:pPr>
              <a:lnSpc>
                <a:spcPct val="80000"/>
              </a:lnSpc>
              <a:buNone/>
            </a:pPr>
            <a:r>
              <a:rPr lang="en-US" altLang="zh-CN" sz="1800">
                <a:solidFill>
                  <a:srgbClr val="0033CC"/>
                </a:solidFill>
              </a:rPr>
              <a:t>#include</a:t>
            </a:r>
            <a:r>
              <a:rPr lang="en-US" altLang="zh-CN" sz="1800"/>
              <a:t> </a:t>
            </a:r>
            <a:r>
              <a:rPr lang="en-US" altLang="zh-CN" sz="1800">
                <a:solidFill>
                  <a:srgbClr val="FF3300"/>
                </a:solidFill>
              </a:rPr>
              <a:t>&lt;</a:t>
            </a:r>
            <a:r>
              <a:rPr lang="en-US" altLang="zh-CN" sz="1800" dirty="0" err="1">
                <a:solidFill>
                  <a:srgbClr val="FF3300"/>
                </a:solidFill>
              </a:rPr>
              <a:t>stdio.h</a:t>
            </a:r>
            <a:r>
              <a:rPr lang="en-US" altLang="zh-CN" sz="1800">
                <a:solidFill>
                  <a:srgbClr val="FF3300"/>
                </a:solidFill>
              </a:rPr>
              <a:t>&gt;</a:t>
            </a:r>
            <a:endParaRPr lang="en-US" altLang="zh-CN" sz="1800">
              <a:solidFill>
                <a:srgbClr val="FF3300"/>
              </a:solidFill>
            </a:endParaRPr>
          </a:p>
          <a:p>
            <a:pPr>
              <a:lnSpc>
                <a:spcPct val="80000"/>
              </a:lnSpc>
              <a:buNone/>
            </a:pPr>
            <a:r>
              <a:rPr lang="en-US" altLang="zh-CN" sz="1800">
                <a:solidFill>
                  <a:srgbClr val="0033CC"/>
                </a:solidFill>
              </a:rPr>
              <a:t>#include</a:t>
            </a:r>
            <a:r>
              <a:rPr lang="en-US" altLang="zh-CN" sz="1800"/>
              <a:t> </a:t>
            </a:r>
            <a:r>
              <a:rPr lang="en-US" altLang="zh-CN" sz="1800">
                <a:solidFill>
                  <a:srgbClr val="FF3300"/>
                </a:solidFill>
              </a:rPr>
              <a:t>&lt;</a:t>
            </a:r>
            <a:r>
              <a:rPr lang="en-US" altLang="zh-CN" sz="1800" dirty="0" err="1">
                <a:solidFill>
                  <a:srgbClr val="FF3300"/>
                </a:solidFill>
              </a:rPr>
              <a:t>stdlib.h</a:t>
            </a:r>
            <a:r>
              <a:rPr lang="en-US" altLang="zh-CN" sz="1800">
                <a:solidFill>
                  <a:srgbClr val="FF3300"/>
                </a:solidFill>
              </a:rPr>
              <a:t>&gt;</a:t>
            </a:r>
            <a:endParaRPr lang="en-US" altLang="zh-CN" sz="1800">
              <a:solidFill>
                <a:srgbClr val="FF3300"/>
              </a:solidFill>
            </a:endParaRPr>
          </a:p>
          <a:p>
            <a:pPr>
              <a:lnSpc>
                <a:spcPct val="80000"/>
              </a:lnSpc>
              <a:buNone/>
            </a:pPr>
            <a:r>
              <a:rPr lang="en-US" altLang="zh-CN" sz="1800">
                <a:solidFill>
                  <a:srgbClr val="0033CC"/>
                </a:solidFill>
              </a:rPr>
              <a:t>#define</a:t>
            </a:r>
            <a:r>
              <a:rPr lang="en-US" altLang="zh-CN" sz="1800"/>
              <a:t> DATA_BUFFER </a:t>
            </a:r>
            <a:r>
              <a:rPr lang="en-US" altLang="zh-CN" sz="1800">
                <a:solidFill>
                  <a:srgbClr val="FF3300"/>
                </a:solidFill>
              </a:rPr>
              <a:t>1024</a:t>
            </a:r>
            <a:r>
              <a:rPr lang="en-US" altLang="zh-CN" sz="1800"/>
              <a:t> </a:t>
            </a:r>
            <a:r>
              <a:rPr lang="en-US" altLang="zh-CN" sz="1800">
                <a:solidFill>
                  <a:srgbClr val="008000"/>
                </a:solidFill>
              </a:rPr>
              <a:t>//</a:t>
            </a:r>
            <a:r>
              <a:rPr lang="zh-CN" altLang="en-US" sz="1800" dirty="0">
                <a:solidFill>
                  <a:srgbClr val="008000"/>
                </a:solidFill>
              </a:rPr>
              <a:t>默认缓冲区大小</a:t>
            </a:r>
            <a:endParaRPr lang="zh-CN" altLang="en-US" sz="1800" dirty="0">
              <a:solidFill>
                <a:srgbClr val="008000"/>
              </a:solidFill>
            </a:endParaRPr>
          </a:p>
          <a:p>
            <a:pPr>
              <a:lnSpc>
                <a:spcPct val="80000"/>
              </a:lnSpc>
              <a:buNone/>
            </a:pPr>
            <a:r>
              <a:rPr lang="en-US" altLang="zh-CN" sz="1800" dirty="0" err="1">
                <a:solidFill>
                  <a:srgbClr val="0033CC"/>
                </a:solidFill>
              </a:rPr>
              <a:t>int</a:t>
            </a:r>
            <a:r>
              <a:rPr lang="en-US" altLang="zh-CN" sz="1800"/>
              <a:t> _</a:t>
            </a:r>
            <a:r>
              <a:rPr lang="en-US" altLang="zh-CN" sz="1800" dirty="0" err="1"/>
              <a:t>tmain</a:t>
            </a:r>
            <a:r>
              <a:rPr lang="en-US" altLang="zh-CN" sz="1800" dirty="0" err="1">
                <a:solidFill>
                  <a:srgbClr val="FF33CC"/>
                </a:solidFill>
              </a:rPr>
              <a:t>(</a:t>
            </a:r>
            <a:r>
              <a:rPr lang="en-US" altLang="zh-CN" sz="1800" dirty="0" err="1">
                <a:solidFill>
                  <a:srgbClr val="0033CC"/>
                </a:solidFill>
              </a:rPr>
              <a:t>int</a:t>
            </a:r>
            <a:r>
              <a:rPr lang="en-US" altLang="zh-CN" sz="1800"/>
              <a:t> </a:t>
            </a:r>
            <a:r>
              <a:rPr lang="en-US" altLang="zh-CN" sz="1800" dirty="0" err="1"/>
              <a:t>argc</a:t>
            </a:r>
            <a:r>
              <a:rPr lang="en-US" altLang="zh-CN" sz="1800">
                <a:solidFill>
                  <a:srgbClr val="FF33CC"/>
                </a:solidFill>
              </a:rPr>
              <a:t>,</a:t>
            </a:r>
            <a:r>
              <a:rPr lang="en-US" altLang="zh-CN" sz="1800"/>
              <a:t> </a:t>
            </a:r>
            <a:r>
              <a:rPr lang="en-US" altLang="zh-CN" sz="1800">
                <a:solidFill>
                  <a:srgbClr val="0033CC"/>
                </a:solidFill>
              </a:rPr>
              <a:t>char</a:t>
            </a:r>
            <a:r>
              <a:rPr lang="en-US" altLang="zh-CN" sz="1800"/>
              <a:t> </a:t>
            </a:r>
            <a:r>
              <a:rPr lang="en-US" altLang="zh-CN" sz="1800">
                <a:solidFill>
                  <a:srgbClr val="FF33CC"/>
                </a:solidFill>
              </a:rPr>
              <a:t>*</a:t>
            </a:r>
            <a:r>
              <a:rPr lang="en-US" altLang="zh-CN" sz="1800"/>
              <a:t> </a:t>
            </a:r>
            <a:r>
              <a:rPr lang="en-US" altLang="zh-CN" sz="1800" dirty="0" err="1"/>
              <a:t>argv</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solidFill>
                  <a:srgbClr val="FF33CC"/>
                </a:solidFill>
              </a:rPr>
              <a:t>{</a:t>
            </a:r>
            <a:endParaRPr lang="en-US" altLang="zh-CN" sz="1800">
              <a:solidFill>
                <a:srgbClr val="FF33CC"/>
              </a:solidFill>
            </a:endParaRPr>
          </a:p>
          <a:p>
            <a:pPr>
              <a:lnSpc>
                <a:spcPct val="80000"/>
              </a:lnSpc>
              <a:buNone/>
            </a:pPr>
            <a:r>
              <a:rPr lang="en-US" altLang="zh-CN" sz="1800"/>
              <a:t>	WSADATA </a:t>
            </a:r>
            <a:r>
              <a:rPr lang="en-US" altLang="zh-CN" sz="1800" dirty="0" err="1"/>
              <a:t>wsaData</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SOCKET </a:t>
            </a:r>
            <a:r>
              <a:rPr lang="en-US" altLang="zh-CN" sz="1800" dirty="0" err="1"/>
              <a:t>sClient</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a:t>
            </a:r>
            <a:r>
              <a:rPr lang="en-US" altLang="zh-CN" sz="1800" dirty="0" err="1">
                <a:solidFill>
                  <a:srgbClr val="0033CC"/>
                </a:solidFill>
              </a:rPr>
              <a:t>int</a:t>
            </a:r>
            <a:r>
              <a:rPr lang="en-US" altLang="zh-CN" sz="1800"/>
              <a:t> </a:t>
            </a:r>
            <a:r>
              <a:rPr lang="en-US" altLang="zh-CN" sz="1800" dirty="0" err="1"/>
              <a:t>iPort</a:t>
            </a:r>
            <a:r>
              <a:rPr lang="en-US" altLang="zh-CN" sz="1800"/>
              <a:t> </a:t>
            </a:r>
            <a:r>
              <a:rPr lang="en-US" altLang="zh-CN" sz="1800">
                <a:solidFill>
                  <a:srgbClr val="FF33CC"/>
                </a:solidFill>
              </a:rPr>
              <a:t>=</a:t>
            </a:r>
            <a:r>
              <a:rPr lang="en-US" altLang="zh-CN" sz="1800"/>
              <a:t> </a:t>
            </a:r>
            <a:r>
              <a:rPr lang="en-US" altLang="zh-CN" sz="1800">
                <a:solidFill>
                  <a:srgbClr val="FF3300"/>
                </a:solidFill>
              </a:rPr>
              <a:t>5050</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a:t>
            </a:r>
            <a:r>
              <a:rPr lang="en-US" altLang="zh-CN" sz="1800" dirty="0" err="1">
                <a:solidFill>
                  <a:srgbClr val="0033CC"/>
                </a:solidFill>
              </a:rPr>
              <a:t>int</a:t>
            </a:r>
            <a:r>
              <a:rPr lang="en-US" altLang="zh-CN" sz="1800"/>
              <a:t> </a:t>
            </a:r>
            <a:r>
              <a:rPr lang="en-US" altLang="zh-CN" sz="1800" dirty="0" err="1"/>
              <a:t>iLen</a:t>
            </a:r>
            <a:r>
              <a:rPr lang="en-US" altLang="zh-CN" sz="1800">
                <a:solidFill>
                  <a:srgbClr val="FF33CC"/>
                </a:solidFill>
              </a:rPr>
              <a:t>;</a:t>
            </a:r>
            <a:r>
              <a:rPr lang="en-US" altLang="zh-CN" sz="1800">
                <a:solidFill>
                  <a:srgbClr val="008000"/>
                </a:solidFill>
              </a:rPr>
              <a:t>//</a:t>
            </a:r>
            <a:r>
              <a:rPr lang="zh-CN" altLang="en-US" sz="1800" dirty="0">
                <a:solidFill>
                  <a:srgbClr val="008000"/>
                </a:solidFill>
              </a:rPr>
              <a:t>从服务器端接收的数据长度</a:t>
            </a:r>
            <a:endParaRPr lang="zh-CN" altLang="en-US" sz="1800" dirty="0">
              <a:solidFill>
                <a:srgbClr val="008000"/>
              </a:solidFill>
            </a:endParaRPr>
          </a:p>
          <a:p>
            <a:pPr>
              <a:lnSpc>
                <a:spcPct val="80000"/>
              </a:lnSpc>
              <a:buNone/>
            </a:pPr>
            <a:r>
              <a:rPr lang="zh-CN" altLang="en-US" sz="1800" dirty="0"/>
              <a:t>	</a:t>
            </a:r>
            <a:r>
              <a:rPr lang="en-US" altLang="zh-CN" sz="1800">
                <a:solidFill>
                  <a:srgbClr val="0033CC"/>
                </a:solidFill>
              </a:rPr>
              <a:t>char</a:t>
            </a:r>
            <a:r>
              <a:rPr lang="en-US" altLang="zh-CN" sz="1800"/>
              <a:t> </a:t>
            </a:r>
            <a:r>
              <a:rPr lang="en-US" altLang="zh-CN" sz="1800" dirty="0" err="1"/>
              <a:t>buf</a:t>
            </a:r>
            <a:r>
              <a:rPr lang="en-US" altLang="zh-CN" sz="1800" dirty="0" err="1">
                <a:solidFill>
                  <a:srgbClr val="FF33CC"/>
                </a:solidFill>
              </a:rPr>
              <a:t>[</a:t>
            </a:r>
            <a:r>
              <a:rPr lang="en-US" altLang="zh-CN" sz="1800" dirty="0" err="1"/>
              <a:t>DATA_BUFFER</a:t>
            </a:r>
            <a:r>
              <a:rPr lang="en-US" altLang="zh-CN" sz="1800">
                <a:solidFill>
                  <a:srgbClr val="FF33CC"/>
                </a:solidFill>
              </a:rPr>
              <a:t>];</a:t>
            </a:r>
            <a:r>
              <a:rPr lang="en-US" altLang="zh-CN" sz="1800">
                <a:solidFill>
                  <a:srgbClr val="008000"/>
                </a:solidFill>
              </a:rPr>
              <a:t>//</a:t>
            </a:r>
            <a:r>
              <a:rPr lang="zh-CN" altLang="en-US" sz="1800" dirty="0">
                <a:solidFill>
                  <a:srgbClr val="008000"/>
                </a:solidFill>
              </a:rPr>
              <a:t>接收数据的缓冲区</a:t>
            </a:r>
            <a:endParaRPr lang="zh-CN" altLang="en-US" sz="1800" dirty="0">
              <a:solidFill>
                <a:srgbClr val="008000"/>
              </a:solidFill>
            </a:endParaRPr>
          </a:p>
          <a:p>
            <a:pPr>
              <a:lnSpc>
                <a:spcPct val="80000"/>
              </a:lnSpc>
              <a:buNone/>
            </a:pPr>
            <a:r>
              <a:rPr lang="zh-CN" altLang="en-US" sz="1800" dirty="0"/>
              <a:t>	</a:t>
            </a:r>
            <a:r>
              <a:rPr lang="en-US" altLang="zh-CN" sz="1800" dirty="0" err="1">
                <a:solidFill>
                  <a:srgbClr val="0033CC"/>
                </a:solidFill>
              </a:rPr>
              <a:t>struct</a:t>
            </a:r>
            <a:r>
              <a:rPr lang="en-US" altLang="zh-CN" sz="1800"/>
              <a:t> </a:t>
            </a:r>
            <a:r>
              <a:rPr lang="en-US" altLang="zh-CN" sz="1800" dirty="0" err="1"/>
              <a:t>sockaddr_in</a:t>
            </a:r>
            <a:r>
              <a:rPr lang="en-US" altLang="zh-CN" sz="1800"/>
              <a:t> ser</a:t>
            </a:r>
            <a:r>
              <a:rPr lang="en-US" altLang="zh-CN" sz="1800">
                <a:solidFill>
                  <a:srgbClr val="FF33CC"/>
                </a:solidFill>
              </a:rPr>
              <a:t>;</a:t>
            </a:r>
            <a:r>
              <a:rPr lang="en-US" altLang="zh-CN" sz="1800">
                <a:solidFill>
                  <a:srgbClr val="008000"/>
                </a:solidFill>
              </a:rPr>
              <a:t>//</a:t>
            </a:r>
            <a:r>
              <a:rPr lang="zh-CN" altLang="en-US" sz="1800" dirty="0">
                <a:solidFill>
                  <a:srgbClr val="008000"/>
                </a:solidFill>
              </a:rPr>
              <a:t>服务器端地址</a:t>
            </a:r>
            <a:endParaRPr lang="zh-CN" altLang="en-US" sz="1800" dirty="0">
              <a:solidFill>
                <a:srgbClr val="008000"/>
              </a:solidFill>
            </a:endParaRPr>
          </a:p>
          <a:p>
            <a:pPr>
              <a:lnSpc>
                <a:spcPct val="80000"/>
              </a:lnSpc>
              <a:buNone/>
            </a:pPr>
            <a:r>
              <a:rPr lang="zh-CN" altLang="en-US" sz="1800" dirty="0"/>
              <a:t>	</a:t>
            </a:r>
            <a:r>
              <a:rPr lang="en-US" altLang="zh-CN" sz="1800">
                <a:solidFill>
                  <a:srgbClr val="008000"/>
                </a:solidFill>
              </a:rPr>
              <a:t>//</a:t>
            </a:r>
            <a:r>
              <a:rPr lang="zh-CN" altLang="en-US" sz="1800" dirty="0">
                <a:solidFill>
                  <a:srgbClr val="008000"/>
                </a:solidFill>
              </a:rPr>
              <a:t>判断参数输入是否正确：</a:t>
            </a:r>
            <a:r>
              <a:rPr lang="en-US" altLang="zh-CN" sz="1800">
                <a:solidFill>
                  <a:srgbClr val="008000"/>
                </a:solidFill>
              </a:rPr>
              <a:t>client [Server IP]</a:t>
            </a:r>
            <a:endParaRPr lang="en-US" altLang="zh-CN" sz="1800">
              <a:solidFill>
                <a:srgbClr val="008000"/>
              </a:solidFill>
            </a:endParaRPr>
          </a:p>
          <a:p>
            <a:pPr>
              <a:lnSpc>
                <a:spcPct val="80000"/>
              </a:lnSpc>
              <a:buNone/>
            </a:pPr>
            <a:r>
              <a:rPr lang="en-US" altLang="zh-CN" sz="1800"/>
              <a:t>	</a:t>
            </a:r>
            <a:r>
              <a:rPr lang="en-US" altLang="zh-CN" sz="1800" dirty="0" err="1">
                <a:solidFill>
                  <a:srgbClr val="0033CC"/>
                </a:solidFill>
              </a:rPr>
              <a:t>if</a:t>
            </a:r>
            <a:r>
              <a:rPr lang="en-US" altLang="zh-CN" sz="1800" dirty="0" err="1"/>
              <a:t>(argc</a:t>
            </a:r>
            <a:r>
              <a:rPr lang="en-US" altLang="zh-CN" sz="1800">
                <a:solidFill>
                  <a:srgbClr val="FF33CC"/>
                </a:solidFill>
              </a:rPr>
              <a:t>&lt;</a:t>
            </a:r>
            <a:r>
              <a:rPr lang="en-US" altLang="zh-CN" sz="1800">
                <a:solidFill>
                  <a:srgbClr val="FF3300"/>
                </a:solidFill>
              </a:rPr>
              <a:t>2</a:t>
            </a:r>
            <a:r>
              <a:rPr lang="en-US" altLang="zh-CN" sz="1800"/>
              <a:t>)</a:t>
            </a:r>
            <a:endParaRPr lang="en-US" altLang="zh-CN" sz="1800"/>
          </a:p>
          <a:p>
            <a:pPr>
              <a:lnSpc>
                <a:spcPct val="80000"/>
              </a:lnSpc>
              <a:buNone/>
            </a:pPr>
            <a:r>
              <a:rPr lang="en-US" altLang="zh-CN" sz="1800"/>
              <a:t>	</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a:t>
            </a:r>
            <a:r>
              <a:rPr lang="en-US" altLang="zh-CN" sz="1800">
                <a:solidFill>
                  <a:srgbClr val="008000"/>
                </a:solidFill>
              </a:rPr>
              <a:t>//</a:t>
            </a:r>
            <a:r>
              <a:rPr lang="zh-CN" altLang="en-US" sz="1800" dirty="0">
                <a:solidFill>
                  <a:srgbClr val="008000"/>
                </a:solidFill>
              </a:rPr>
              <a:t>提示在命令行中输入服务器</a:t>
            </a:r>
            <a:r>
              <a:rPr lang="en-US" altLang="zh-CN" sz="1800">
                <a:solidFill>
                  <a:srgbClr val="008000"/>
                </a:solidFill>
              </a:rPr>
              <a:t>IP</a:t>
            </a:r>
            <a:r>
              <a:rPr lang="zh-CN" altLang="en-US" sz="1800" dirty="0">
                <a:solidFill>
                  <a:srgbClr val="008000"/>
                </a:solidFill>
              </a:rPr>
              <a:t>地址</a:t>
            </a:r>
            <a:endParaRPr lang="zh-CN" altLang="en-US" sz="1800" dirty="0">
              <a:solidFill>
                <a:srgbClr val="008000"/>
              </a:solidFill>
            </a:endParaRPr>
          </a:p>
          <a:p>
            <a:pPr>
              <a:lnSpc>
                <a:spcPct val="80000"/>
              </a:lnSpc>
              <a:buNone/>
            </a:pPr>
            <a:r>
              <a:rPr lang="zh-CN" altLang="en-US" sz="1800" dirty="0"/>
              <a:t>		</a:t>
            </a:r>
            <a:r>
              <a:rPr lang="en-US" altLang="zh-CN" sz="1800" dirty="0" err="1"/>
              <a:t>printf</a:t>
            </a:r>
            <a:r>
              <a:rPr lang="en-US" altLang="zh-CN" sz="1800" dirty="0" err="1">
                <a:solidFill>
                  <a:srgbClr val="FF33CC"/>
                </a:solidFill>
              </a:rPr>
              <a:t>(</a:t>
            </a:r>
            <a:r>
              <a:rPr lang="en-US" altLang="zh-CN" sz="1800" dirty="0" err="1">
                <a:solidFill>
                  <a:srgbClr val="FF3300"/>
                </a:solidFill>
              </a:rPr>
              <a:t>"Usage</a:t>
            </a:r>
            <a:r>
              <a:rPr lang="en-US" altLang="zh-CN" sz="1800">
                <a:solidFill>
                  <a:srgbClr val="FF3300"/>
                </a:solidFill>
              </a:rPr>
              <a:t>: client [server IP address]\n</a:t>
            </a:r>
            <a:r>
              <a:rPr lang="en-US" altLang="zh-CN" sz="1800"/>
              <a:t>"</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a:t>
            </a:r>
            <a:r>
              <a:rPr lang="en-US" altLang="zh-CN" sz="1800">
                <a:solidFill>
                  <a:srgbClr val="0033CC"/>
                </a:solidFill>
              </a:rPr>
              <a:t>return</a:t>
            </a:r>
            <a:r>
              <a:rPr lang="en-US" altLang="zh-CN" sz="1800"/>
              <a:t> </a:t>
            </a:r>
            <a:r>
              <a:rPr lang="en-US" altLang="zh-CN" sz="1800">
                <a:solidFill>
                  <a:srgbClr val="FF3300"/>
                </a:solidFill>
              </a:rPr>
              <a:t>-1</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a:t>
            </a:r>
            <a:r>
              <a:rPr lang="en-US" altLang="zh-CN" sz="1800">
                <a:solidFill>
                  <a:srgbClr val="FF33CC"/>
                </a:solidFill>
              </a:rPr>
              <a:t>}</a:t>
            </a:r>
            <a:endParaRPr lang="zh-CN" altLang="en-US" sz="1800" dirty="0">
              <a:solidFill>
                <a:srgbClr val="FF33CC"/>
              </a:solidFill>
            </a:endParaRPr>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6051" name="文本占位符 386050"/>
          <p:cNvSpPr>
            <a:spLocks noGrp="1"/>
          </p:cNvSpPr>
          <p:nvPr>
            <p:ph type="body" idx="1"/>
          </p:nvPr>
        </p:nvSpPr>
        <p:spPr>
          <a:xfrm>
            <a:off x="891540" y="730885"/>
            <a:ext cx="7795895" cy="5288915"/>
          </a:xfrm>
        </p:spPr>
        <p:txBody>
          <a:bodyPr/>
          <a:p>
            <a:pPr>
              <a:lnSpc>
                <a:spcPct val="80000"/>
              </a:lnSpc>
              <a:buNone/>
            </a:pPr>
            <a:r>
              <a:rPr lang="zh-CN" altLang="en-US" sz="1800" dirty="0"/>
              <a:t>	</a:t>
            </a:r>
            <a:r>
              <a:rPr lang="en-US" altLang="zh-CN" sz="1800"/>
              <a:t>memset</a:t>
            </a:r>
            <a:r>
              <a:rPr lang="en-US" altLang="zh-CN" sz="1800">
                <a:solidFill>
                  <a:srgbClr val="FF33CC"/>
                </a:solidFill>
              </a:rPr>
              <a:t>(</a:t>
            </a:r>
            <a:r>
              <a:rPr lang="en-US" altLang="zh-CN" sz="1800"/>
              <a:t>buf</a:t>
            </a:r>
            <a:r>
              <a:rPr lang="en-US" altLang="zh-CN" sz="1800">
                <a:solidFill>
                  <a:srgbClr val="FF33CC"/>
                </a:solidFill>
              </a:rPr>
              <a:t>,</a:t>
            </a:r>
            <a:r>
              <a:rPr lang="en-US" altLang="zh-CN" sz="1800">
                <a:solidFill>
                  <a:srgbClr val="FF3300"/>
                </a:solidFill>
              </a:rPr>
              <a:t>0</a:t>
            </a:r>
            <a:r>
              <a:rPr lang="en-US" altLang="zh-CN" sz="1800">
                <a:solidFill>
                  <a:srgbClr val="FF33CC"/>
                </a:solidFill>
              </a:rPr>
              <a:t>,</a:t>
            </a:r>
            <a:r>
              <a:rPr lang="en-US" altLang="zh-CN" sz="1800">
                <a:solidFill>
                  <a:srgbClr val="0033CC"/>
                </a:solidFill>
              </a:rPr>
              <a:t>sizeof</a:t>
            </a:r>
            <a:r>
              <a:rPr lang="en-US" altLang="zh-CN" sz="1800">
                <a:solidFill>
                  <a:srgbClr val="FF33CC"/>
                </a:solidFill>
              </a:rPr>
              <a:t>(</a:t>
            </a:r>
            <a:r>
              <a:rPr lang="en-US" altLang="zh-CN" sz="1800"/>
              <a:t>buf</a:t>
            </a:r>
            <a:r>
              <a:rPr lang="en-US" altLang="zh-CN" sz="1800">
                <a:solidFill>
                  <a:srgbClr val="FF33CC"/>
                </a:solidFill>
              </a:rPr>
              <a:t>));</a:t>
            </a:r>
            <a:r>
              <a:rPr lang="en-US" altLang="zh-CN" sz="1800">
                <a:solidFill>
                  <a:srgbClr val="008000"/>
                </a:solidFill>
              </a:rPr>
              <a:t>//</a:t>
            </a:r>
            <a:r>
              <a:rPr lang="zh-CN" altLang="en-US" sz="1800" dirty="0">
                <a:solidFill>
                  <a:srgbClr val="008000"/>
                </a:solidFill>
              </a:rPr>
              <a:t>接收缓冲区初始化</a:t>
            </a:r>
            <a:endParaRPr lang="zh-CN" altLang="en-US" sz="1800" dirty="0">
              <a:solidFill>
                <a:srgbClr val="008000"/>
              </a:solidFill>
            </a:endParaRPr>
          </a:p>
          <a:p>
            <a:pPr>
              <a:lnSpc>
                <a:spcPct val="80000"/>
              </a:lnSpc>
              <a:buNone/>
            </a:pPr>
            <a:r>
              <a:rPr lang="zh-CN" altLang="en-US" sz="1800" dirty="0"/>
              <a:t>	</a:t>
            </a:r>
            <a:r>
              <a:rPr lang="en-US" altLang="zh-CN" sz="1800">
                <a:solidFill>
                  <a:srgbClr val="0033CC"/>
                </a:solidFill>
              </a:rPr>
              <a:t>if</a:t>
            </a:r>
            <a:r>
              <a:rPr lang="en-US" altLang="zh-CN" sz="1800">
                <a:solidFill>
                  <a:srgbClr val="FF33CC"/>
                </a:solidFill>
              </a:rPr>
              <a:t>(</a:t>
            </a:r>
            <a:r>
              <a:rPr lang="en-US" altLang="zh-CN" sz="1800"/>
              <a:t>WSAStartup</a:t>
            </a:r>
            <a:r>
              <a:rPr lang="en-US" altLang="zh-CN" sz="1800">
                <a:solidFill>
                  <a:srgbClr val="FF33CC"/>
                </a:solidFill>
              </a:rPr>
              <a:t>(</a:t>
            </a:r>
            <a:r>
              <a:rPr lang="en-US" altLang="zh-CN" sz="1800"/>
              <a:t>MAKEWORD</a:t>
            </a:r>
            <a:r>
              <a:rPr lang="en-US" altLang="zh-CN" sz="1800">
                <a:solidFill>
                  <a:srgbClr val="FF33CC"/>
                </a:solidFill>
              </a:rPr>
              <a:t>(</a:t>
            </a:r>
            <a:r>
              <a:rPr lang="en-US" altLang="zh-CN" sz="1800">
                <a:solidFill>
                  <a:srgbClr val="FF3300"/>
                </a:solidFill>
              </a:rPr>
              <a:t>2</a:t>
            </a:r>
            <a:r>
              <a:rPr lang="en-US" altLang="zh-CN" sz="1800">
                <a:solidFill>
                  <a:srgbClr val="FF33CC"/>
                </a:solidFill>
              </a:rPr>
              <a:t>,</a:t>
            </a:r>
            <a:r>
              <a:rPr lang="en-US" altLang="zh-CN" sz="1800">
                <a:solidFill>
                  <a:srgbClr val="FF3300"/>
                </a:solidFill>
              </a:rPr>
              <a:t>2</a:t>
            </a:r>
            <a:r>
              <a:rPr lang="en-US" altLang="zh-CN" sz="1800">
                <a:solidFill>
                  <a:srgbClr val="FF33CC"/>
                </a:solidFill>
              </a:rPr>
              <a:t>),&amp;</a:t>
            </a:r>
            <a:r>
              <a:rPr lang="en-US" altLang="zh-CN" sz="1800"/>
              <a:t>wsaData</a:t>
            </a:r>
            <a:r>
              <a:rPr lang="en-US" altLang="zh-CN" sz="1800">
                <a:solidFill>
                  <a:srgbClr val="FF33CC"/>
                </a:solidFill>
              </a:rPr>
              <a:t>)!=</a:t>
            </a:r>
            <a:r>
              <a:rPr lang="en-US" altLang="zh-CN" sz="1800">
                <a:solidFill>
                  <a:srgbClr val="FF3300"/>
                </a:solidFill>
              </a:rPr>
              <a:t>0</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a:t>
            </a:r>
            <a:r>
              <a:rPr lang="en-US" altLang="zh-CN" sz="1800" dirty="0" err="1"/>
              <a:t>printf</a:t>
            </a:r>
            <a:r>
              <a:rPr lang="en-US" altLang="zh-CN" sz="1800" dirty="0" err="1">
                <a:solidFill>
                  <a:srgbClr val="FF33CC"/>
                </a:solidFill>
              </a:rPr>
              <a:t>(</a:t>
            </a:r>
            <a:r>
              <a:rPr lang="en-US" altLang="zh-CN" sz="1800" dirty="0" err="1">
                <a:solidFill>
                  <a:srgbClr val="FF3300"/>
                </a:solidFill>
              </a:rPr>
              <a:t>"Failed</a:t>
            </a:r>
            <a:r>
              <a:rPr lang="en-US" altLang="zh-CN" sz="1800">
                <a:solidFill>
                  <a:srgbClr val="FF3300"/>
                </a:solidFill>
              </a:rPr>
              <a:t> to load Winsock.\n"</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a:t>
            </a:r>
            <a:r>
              <a:rPr lang="en-US" altLang="zh-CN" sz="1800">
                <a:solidFill>
                  <a:srgbClr val="0033CC"/>
                </a:solidFill>
              </a:rPr>
              <a:t>return</a:t>
            </a:r>
            <a:r>
              <a:rPr lang="en-US" altLang="zh-CN" sz="1800"/>
              <a:t> </a:t>
            </a:r>
            <a:r>
              <a:rPr lang="en-US" altLang="zh-CN" sz="1800">
                <a:solidFill>
                  <a:srgbClr val="FF3300"/>
                </a:solidFill>
              </a:rPr>
              <a:t>-1</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a:t>
            </a:r>
            <a:r>
              <a:rPr lang="en-US" altLang="zh-CN" sz="1800">
                <a:solidFill>
                  <a:srgbClr val="008000"/>
                </a:solidFill>
              </a:rPr>
              <a:t>//</a:t>
            </a:r>
            <a:r>
              <a:rPr lang="zh-CN" altLang="en-US" sz="1800" dirty="0">
                <a:solidFill>
                  <a:srgbClr val="008000"/>
                </a:solidFill>
              </a:rPr>
              <a:t>填写要连接的服务器地址信息</a:t>
            </a:r>
            <a:endParaRPr lang="zh-CN" altLang="en-US" sz="1800" dirty="0">
              <a:solidFill>
                <a:srgbClr val="008000"/>
              </a:solidFill>
            </a:endParaRPr>
          </a:p>
          <a:p>
            <a:pPr>
              <a:lnSpc>
                <a:spcPct val="80000"/>
              </a:lnSpc>
              <a:buNone/>
            </a:pPr>
            <a:r>
              <a:rPr lang="zh-CN" altLang="en-US" sz="1800" dirty="0"/>
              <a:t>	</a:t>
            </a:r>
            <a:r>
              <a:rPr lang="en-US" altLang="zh-CN" sz="1800" dirty="0" err="1"/>
              <a:t>ser.sin_family</a:t>
            </a:r>
            <a:r>
              <a:rPr lang="en-US" altLang="zh-CN" sz="1800"/>
              <a:t> </a:t>
            </a:r>
            <a:r>
              <a:rPr lang="en-US" altLang="zh-CN" sz="1800">
                <a:solidFill>
                  <a:srgbClr val="FF33CC"/>
                </a:solidFill>
              </a:rPr>
              <a:t>=</a:t>
            </a:r>
            <a:r>
              <a:rPr lang="en-US" altLang="zh-CN" sz="1800"/>
              <a:t> AF_INET</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a:t>
            </a:r>
            <a:r>
              <a:rPr lang="en-US" altLang="zh-CN" sz="1800" dirty="0" err="1"/>
              <a:t>ser.sin_port</a:t>
            </a:r>
            <a:r>
              <a:rPr lang="en-US" altLang="zh-CN" sz="1800"/>
              <a:t> </a:t>
            </a:r>
            <a:r>
              <a:rPr lang="en-US" altLang="zh-CN" sz="1800">
                <a:solidFill>
                  <a:srgbClr val="FF33CC"/>
                </a:solidFill>
              </a:rPr>
              <a:t>=</a:t>
            </a:r>
            <a:r>
              <a:rPr lang="en-US" altLang="zh-CN" sz="1800"/>
              <a:t> </a:t>
            </a:r>
            <a:r>
              <a:rPr lang="en-US" altLang="zh-CN" sz="1800" dirty="0" err="1"/>
              <a:t>htons</a:t>
            </a:r>
            <a:r>
              <a:rPr lang="en-US" altLang="zh-CN" sz="1800" dirty="0" err="1">
                <a:solidFill>
                  <a:srgbClr val="FF33CC"/>
                </a:solidFill>
              </a:rPr>
              <a:t>(</a:t>
            </a:r>
            <a:r>
              <a:rPr lang="en-US" altLang="zh-CN" sz="1800" dirty="0" err="1"/>
              <a:t>iPort</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a:t>
            </a:r>
            <a:r>
              <a:rPr lang="en-US" altLang="zh-CN" sz="1800">
                <a:solidFill>
                  <a:srgbClr val="008000"/>
                </a:solidFill>
              </a:rPr>
              <a:t>//</a:t>
            </a:r>
            <a:r>
              <a:rPr lang="en-US" altLang="zh-CN" sz="1800" dirty="0" err="1">
                <a:solidFill>
                  <a:srgbClr val="008000"/>
                </a:solidFill>
              </a:rPr>
              <a:t>inet_addr</a:t>
            </a:r>
            <a:r>
              <a:rPr lang="en-US" altLang="zh-CN" sz="1800">
                <a:solidFill>
                  <a:srgbClr val="008000"/>
                </a:solidFill>
              </a:rPr>
              <a:t>()</a:t>
            </a:r>
            <a:r>
              <a:rPr lang="zh-CN" altLang="en-US" sz="1800" dirty="0">
                <a:solidFill>
                  <a:srgbClr val="008000"/>
                </a:solidFill>
              </a:rPr>
              <a:t>将命令行中输入的点分</a:t>
            </a:r>
            <a:r>
              <a:rPr lang="en-US" altLang="zh-CN" sz="1800">
                <a:solidFill>
                  <a:srgbClr val="008000"/>
                </a:solidFill>
              </a:rPr>
              <a:t>IP</a:t>
            </a:r>
            <a:r>
              <a:rPr lang="zh-CN" altLang="en-US" sz="1800" dirty="0">
                <a:solidFill>
                  <a:srgbClr val="008000"/>
                </a:solidFill>
              </a:rPr>
              <a:t>地址转换为二进制表示的网络字节序</a:t>
            </a:r>
            <a:r>
              <a:rPr lang="en-US" altLang="zh-CN" sz="1800">
                <a:solidFill>
                  <a:srgbClr val="008000"/>
                </a:solidFill>
              </a:rPr>
              <a:t>IP</a:t>
            </a:r>
            <a:r>
              <a:rPr lang="zh-CN" altLang="en-US" sz="1800" dirty="0">
                <a:solidFill>
                  <a:srgbClr val="008000"/>
                </a:solidFill>
              </a:rPr>
              <a:t>地址</a:t>
            </a:r>
            <a:endParaRPr lang="zh-CN" altLang="en-US" sz="1800" dirty="0">
              <a:solidFill>
                <a:srgbClr val="008000"/>
              </a:solidFill>
            </a:endParaRPr>
          </a:p>
          <a:p>
            <a:pPr>
              <a:lnSpc>
                <a:spcPct val="80000"/>
              </a:lnSpc>
              <a:buNone/>
            </a:pPr>
            <a:r>
              <a:rPr lang="zh-CN" altLang="en-US" sz="1800" dirty="0"/>
              <a:t>	</a:t>
            </a:r>
            <a:r>
              <a:rPr lang="en-US" altLang="zh-CN" sz="1800" dirty="0" err="1"/>
              <a:t>ser.sin_addr.s_addr</a:t>
            </a:r>
            <a:r>
              <a:rPr lang="en-US" altLang="zh-CN" sz="1800"/>
              <a:t> </a:t>
            </a:r>
            <a:r>
              <a:rPr lang="en-US" altLang="zh-CN" sz="1800">
                <a:solidFill>
                  <a:srgbClr val="FF33CC"/>
                </a:solidFill>
              </a:rPr>
              <a:t>=</a:t>
            </a:r>
            <a:r>
              <a:rPr lang="en-US" altLang="zh-CN" sz="1800"/>
              <a:t> inet_addr</a:t>
            </a:r>
            <a:r>
              <a:rPr lang="en-US" altLang="zh-CN" sz="1800">
                <a:solidFill>
                  <a:srgbClr val="FF33CC"/>
                </a:solidFill>
              </a:rPr>
              <a:t>(</a:t>
            </a:r>
            <a:r>
              <a:rPr lang="en-US" altLang="zh-CN" sz="1800"/>
              <a:t>argv</a:t>
            </a:r>
            <a:r>
              <a:rPr lang="en-US" altLang="zh-CN" sz="1800">
                <a:solidFill>
                  <a:srgbClr val="FF33CC"/>
                </a:solidFill>
              </a:rPr>
              <a:t>[</a:t>
            </a:r>
            <a:r>
              <a:rPr lang="en-US" altLang="zh-CN" sz="1800">
                <a:solidFill>
                  <a:srgbClr val="FF3300"/>
                </a:solidFill>
              </a:rPr>
              <a:t>1</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a:t>
            </a:r>
            <a:r>
              <a:rPr lang="en-US" altLang="zh-CN" sz="1800">
                <a:solidFill>
                  <a:srgbClr val="008000"/>
                </a:solidFill>
              </a:rPr>
              <a:t>//</a:t>
            </a:r>
            <a:r>
              <a:rPr lang="zh-CN" altLang="en-US" sz="1800" dirty="0">
                <a:solidFill>
                  <a:srgbClr val="008000"/>
                </a:solidFill>
              </a:rPr>
              <a:t>建立客户端流式套接口</a:t>
            </a:r>
            <a:endParaRPr lang="zh-CN" altLang="en-US" sz="1800" dirty="0">
              <a:solidFill>
                <a:srgbClr val="008000"/>
              </a:solidFill>
            </a:endParaRPr>
          </a:p>
          <a:p>
            <a:pPr>
              <a:lnSpc>
                <a:spcPct val="80000"/>
              </a:lnSpc>
              <a:buNone/>
            </a:pPr>
            <a:r>
              <a:rPr lang="zh-CN" altLang="en-US" sz="1800" dirty="0"/>
              <a:t>	</a:t>
            </a:r>
            <a:r>
              <a:rPr lang="en-US" altLang="zh-CN" sz="1800" dirty="0" err="1"/>
              <a:t>sClient</a:t>
            </a:r>
            <a:r>
              <a:rPr lang="en-US" altLang="zh-CN" sz="1800"/>
              <a:t> </a:t>
            </a:r>
            <a:r>
              <a:rPr lang="en-US" altLang="zh-CN" sz="1800">
                <a:solidFill>
                  <a:srgbClr val="FF33CC"/>
                </a:solidFill>
              </a:rPr>
              <a:t>=</a:t>
            </a:r>
            <a:r>
              <a:rPr lang="en-US" altLang="zh-CN" sz="1800"/>
              <a:t> socket</a:t>
            </a:r>
            <a:r>
              <a:rPr lang="en-US" altLang="zh-CN" sz="1800">
                <a:solidFill>
                  <a:srgbClr val="FF33CC"/>
                </a:solidFill>
              </a:rPr>
              <a:t>(</a:t>
            </a:r>
            <a:r>
              <a:rPr lang="en-US" altLang="zh-CN" sz="1800"/>
              <a:t>AF_INET</a:t>
            </a:r>
            <a:r>
              <a:rPr lang="en-US" altLang="zh-CN" sz="1800">
                <a:solidFill>
                  <a:srgbClr val="FF33CC"/>
                </a:solidFill>
              </a:rPr>
              <a:t>,</a:t>
            </a:r>
            <a:r>
              <a:rPr lang="en-US" altLang="zh-CN" sz="1800"/>
              <a:t>SOCK_STREAM</a:t>
            </a:r>
            <a:r>
              <a:rPr lang="en-US" altLang="zh-CN" sz="1800">
                <a:solidFill>
                  <a:srgbClr val="FF33CC"/>
                </a:solidFill>
              </a:rPr>
              <a:t>,</a:t>
            </a:r>
            <a:r>
              <a:rPr lang="en-US" altLang="zh-CN" sz="1800">
                <a:solidFill>
                  <a:srgbClr val="FF3300"/>
                </a:solidFill>
              </a:rPr>
              <a:t>0</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a:t>
            </a:r>
            <a:r>
              <a:rPr lang="en-US" altLang="zh-CN" sz="1800" dirty="0" err="1">
                <a:solidFill>
                  <a:srgbClr val="0033CC"/>
                </a:solidFill>
              </a:rPr>
              <a:t>if</a:t>
            </a:r>
            <a:r>
              <a:rPr lang="en-US" altLang="zh-CN" sz="1800" dirty="0" err="1">
                <a:solidFill>
                  <a:srgbClr val="FF33CC"/>
                </a:solidFill>
              </a:rPr>
              <a:t>(</a:t>
            </a:r>
            <a:r>
              <a:rPr lang="en-US" altLang="zh-CN" sz="1800" dirty="0" err="1"/>
              <a:t>sClient</a:t>
            </a:r>
            <a:r>
              <a:rPr lang="en-US" altLang="zh-CN" sz="1800"/>
              <a:t> </a:t>
            </a:r>
            <a:r>
              <a:rPr lang="en-US" altLang="zh-CN" sz="1800">
                <a:solidFill>
                  <a:srgbClr val="FF33CC"/>
                </a:solidFill>
              </a:rPr>
              <a:t>==</a:t>
            </a:r>
            <a:r>
              <a:rPr lang="en-US" altLang="zh-CN" sz="1800"/>
              <a:t> INVALID_SOCKET</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a:t>
            </a:r>
            <a:r>
              <a:rPr lang="en-US" altLang="zh-CN" sz="1800" dirty="0" err="1"/>
              <a:t>printf</a:t>
            </a:r>
            <a:r>
              <a:rPr lang="en-US" altLang="zh-CN" sz="1800" dirty="0" err="1">
                <a:solidFill>
                  <a:srgbClr val="FF33CC"/>
                </a:solidFill>
              </a:rPr>
              <a:t>(</a:t>
            </a:r>
            <a:r>
              <a:rPr lang="en-US" altLang="zh-CN" sz="1800" dirty="0" err="1">
                <a:solidFill>
                  <a:srgbClr val="FF3300"/>
                </a:solidFill>
              </a:rPr>
              <a:t>"socket</a:t>
            </a:r>
            <a:r>
              <a:rPr lang="en-US" altLang="zh-CN" sz="1800">
                <a:solidFill>
                  <a:srgbClr val="FF3300"/>
                </a:solidFill>
              </a:rPr>
              <a:t>() Failed: %</a:t>
            </a:r>
            <a:r>
              <a:rPr lang="en-US" altLang="zh-CN" sz="1800" dirty="0" err="1">
                <a:solidFill>
                  <a:srgbClr val="FF3300"/>
                </a:solidFill>
              </a:rPr>
              <a:t>d\n"</a:t>
            </a:r>
            <a:r>
              <a:rPr lang="en-US" altLang="zh-CN" sz="1800" dirty="0" err="1">
                <a:solidFill>
                  <a:srgbClr val="FF33CC"/>
                </a:solidFill>
              </a:rPr>
              <a:t>,</a:t>
            </a:r>
            <a:r>
              <a:rPr lang="en-US" altLang="zh-CN" sz="1800" dirty="0" err="1"/>
              <a:t>WSAGetLastError</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a:t>
            </a:r>
            <a:r>
              <a:rPr lang="en-US" altLang="zh-CN" sz="1800">
                <a:solidFill>
                  <a:srgbClr val="0033CC"/>
                </a:solidFill>
              </a:rPr>
              <a:t>return</a:t>
            </a:r>
            <a:r>
              <a:rPr lang="en-US" altLang="zh-CN" sz="1800"/>
              <a:t> </a:t>
            </a:r>
            <a:r>
              <a:rPr lang="en-US" altLang="zh-CN" sz="1800">
                <a:solidFill>
                  <a:srgbClr val="FF3300"/>
                </a:solidFill>
              </a:rPr>
              <a:t>-1</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a:t>
            </a:r>
            <a:r>
              <a:rPr lang="en-US" altLang="zh-CN" sz="1800">
                <a:solidFill>
                  <a:srgbClr val="FF33CC"/>
                </a:solidFill>
              </a:rPr>
              <a:t>}</a:t>
            </a:r>
            <a:endParaRPr lang="zh-CN" altLang="en-US" sz="1800" dirty="0">
              <a:solidFill>
                <a:srgbClr val="FF33CC"/>
              </a:solidFill>
            </a:endParaRPr>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8099" name="文本占位符 388098"/>
          <p:cNvSpPr>
            <a:spLocks noGrp="1"/>
          </p:cNvSpPr>
          <p:nvPr>
            <p:ph type="body" idx="1"/>
          </p:nvPr>
        </p:nvSpPr>
        <p:spPr>
          <a:xfrm>
            <a:off x="1361440" y="584200"/>
            <a:ext cx="7824470" cy="5689600"/>
          </a:xfrm>
        </p:spPr>
        <p:txBody>
          <a:bodyPr/>
          <a:p>
            <a:pPr>
              <a:lnSpc>
                <a:spcPct val="80000"/>
              </a:lnSpc>
              <a:buNone/>
            </a:pPr>
            <a:r>
              <a:rPr lang="zh-CN" altLang="en-US" sz="1800" dirty="0"/>
              <a:t>	</a:t>
            </a:r>
            <a:r>
              <a:rPr lang="en-US" altLang="zh-CN" sz="1800">
                <a:solidFill>
                  <a:srgbClr val="008000"/>
                </a:solidFill>
              </a:rPr>
              <a:t>//</a:t>
            </a:r>
            <a:r>
              <a:rPr lang="zh-CN" altLang="en-US" sz="1800" dirty="0">
                <a:solidFill>
                  <a:srgbClr val="008000"/>
                </a:solidFill>
              </a:rPr>
              <a:t>请求与服务器端建立</a:t>
            </a:r>
            <a:r>
              <a:rPr lang="en-US" altLang="zh-CN" sz="1800">
                <a:solidFill>
                  <a:srgbClr val="008000"/>
                </a:solidFill>
              </a:rPr>
              <a:t>TCP</a:t>
            </a:r>
            <a:r>
              <a:rPr lang="zh-CN" altLang="en-US" sz="1800" dirty="0">
                <a:solidFill>
                  <a:srgbClr val="008000"/>
                </a:solidFill>
              </a:rPr>
              <a:t>连接</a:t>
            </a:r>
            <a:endParaRPr lang="zh-CN" altLang="en-US" sz="1800" dirty="0">
              <a:solidFill>
                <a:srgbClr val="008000"/>
              </a:solidFill>
            </a:endParaRPr>
          </a:p>
          <a:p>
            <a:pPr>
              <a:lnSpc>
                <a:spcPct val="80000"/>
              </a:lnSpc>
              <a:buNone/>
            </a:pPr>
            <a:r>
              <a:rPr lang="zh-CN" altLang="en-US" sz="1800" dirty="0"/>
              <a:t>	</a:t>
            </a:r>
            <a:r>
              <a:rPr lang="en-US" altLang="zh-CN" sz="1800" dirty="0" err="1"/>
              <a:t>if</a:t>
            </a:r>
            <a:r>
              <a:rPr lang="en-US" altLang="zh-CN" sz="1800" dirty="0" err="1">
                <a:solidFill>
                  <a:srgbClr val="FF33CC"/>
                </a:solidFill>
              </a:rPr>
              <a:t>(</a:t>
            </a:r>
            <a:r>
              <a:rPr lang="en-US" altLang="zh-CN" sz="1800" dirty="0" err="1"/>
              <a:t>connect</a:t>
            </a:r>
            <a:r>
              <a:rPr lang="en-US" altLang="zh-CN" sz="1800" dirty="0" err="1">
                <a:solidFill>
                  <a:srgbClr val="FF33CC"/>
                </a:solidFill>
              </a:rPr>
              <a:t>(</a:t>
            </a:r>
            <a:r>
              <a:rPr lang="en-US" altLang="zh-CN" sz="1800" dirty="0" err="1"/>
              <a:t>sClient</a:t>
            </a:r>
            <a:r>
              <a:rPr lang="en-US" altLang="zh-CN" sz="1800" dirty="0" err="1">
                <a:solidFill>
                  <a:srgbClr val="FF33CC"/>
                </a:solidFill>
              </a:rPr>
              <a:t>,(</a:t>
            </a:r>
            <a:r>
              <a:rPr lang="en-US" altLang="zh-CN" sz="1800" dirty="0" err="1"/>
              <a:t>struct</a:t>
            </a:r>
            <a:r>
              <a:rPr lang="en-US" altLang="zh-CN" sz="1800"/>
              <a:t> </a:t>
            </a:r>
            <a:r>
              <a:rPr lang="en-US" altLang="zh-CN" sz="1800" dirty="0" err="1"/>
              <a:t>sockaddr</a:t>
            </a:r>
            <a:r>
              <a:rPr lang="en-US" altLang="zh-CN" sz="1800"/>
              <a:t> </a:t>
            </a:r>
            <a:r>
              <a:rPr lang="en-US" altLang="zh-CN" sz="1800">
                <a:solidFill>
                  <a:srgbClr val="FF33CC"/>
                </a:solidFill>
              </a:rPr>
              <a:t>*)&amp;</a:t>
            </a:r>
            <a:r>
              <a:rPr lang="en-US" altLang="zh-CN" sz="1800" dirty="0" err="1"/>
              <a:t>ser,sizeof</a:t>
            </a:r>
            <a:r>
              <a:rPr lang="en-US" altLang="zh-CN" sz="1800" dirty="0" err="1">
                <a:solidFill>
                  <a:srgbClr val="FF33CC"/>
                </a:solidFill>
              </a:rPr>
              <a:t>(</a:t>
            </a:r>
            <a:r>
              <a:rPr lang="en-US" altLang="zh-CN" sz="1800" dirty="0" err="1"/>
              <a:t>ser</a:t>
            </a:r>
            <a:r>
              <a:rPr lang="en-US" altLang="zh-CN" sz="1800">
                <a:solidFill>
                  <a:srgbClr val="FF33CC"/>
                </a:solidFill>
              </a:rPr>
              <a:t>)) == </a:t>
            </a:r>
            <a:r>
              <a:rPr lang="en-US" altLang="zh-CN" sz="1800"/>
              <a:t>INVALID_SOCKET</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a:t>
            </a:r>
            <a:r>
              <a:rPr lang="en-US" altLang="zh-CN" sz="1800" dirty="0" err="1"/>
              <a:t>printf</a:t>
            </a:r>
            <a:r>
              <a:rPr lang="en-US" altLang="zh-CN" sz="1800" dirty="0" err="1">
                <a:solidFill>
                  <a:srgbClr val="FF33CC"/>
                </a:solidFill>
              </a:rPr>
              <a:t>(</a:t>
            </a:r>
            <a:r>
              <a:rPr lang="en-US" altLang="zh-CN" sz="1800" dirty="0" err="1">
                <a:solidFill>
                  <a:srgbClr val="FF3300"/>
                </a:solidFill>
              </a:rPr>
              <a:t>"connect</a:t>
            </a:r>
            <a:r>
              <a:rPr lang="en-US" altLang="zh-CN" sz="1800">
                <a:solidFill>
                  <a:srgbClr val="FF3300"/>
                </a:solidFill>
              </a:rPr>
              <a:t>() Failed: %</a:t>
            </a:r>
            <a:r>
              <a:rPr lang="en-US" altLang="zh-CN" sz="1800" dirty="0" err="1">
                <a:solidFill>
                  <a:srgbClr val="FF3300"/>
                </a:solidFill>
              </a:rPr>
              <a:t>d\n"</a:t>
            </a:r>
            <a:r>
              <a:rPr lang="en-US" altLang="zh-CN" sz="1800" dirty="0" err="1">
                <a:solidFill>
                  <a:srgbClr val="FF33CC"/>
                </a:solidFill>
              </a:rPr>
              <a:t>,</a:t>
            </a:r>
            <a:r>
              <a:rPr lang="en-US" altLang="zh-CN" sz="1800" dirty="0" err="1"/>
              <a:t>WSAGetLastError</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return </a:t>
            </a:r>
            <a:r>
              <a:rPr lang="en-US" altLang="zh-CN" sz="1800">
                <a:solidFill>
                  <a:srgbClr val="FF3300"/>
                </a:solidFill>
              </a:rPr>
              <a:t>-1</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else</a:t>
            </a:r>
            <a:endParaRPr lang="en-US" altLang="zh-CN" sz="1800"/>
          </a:p>
          <a:p>
            <a:pPr>
              <a:lnSpc>
                <a:spcPct val="80000"/>
              </a:lnSpc>
              <a:buNone/>
            </a:pPr>
            <a:r>
              <a:rPr lang="en-US" altLang="zh-CN" sz="1800"/>
              <a:t>	</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a:t>
            </a:r>
            <a:r>
              <a:rPr lang="en-US" altLang="zh-CN" sz="1800">
                <a:solidFill>
                  <a:srgbClr val="008000"/>
                </a:solidFill>
              </a:rPr>
              <a:t>//</a:t>
            </a:r>
            <a:r>
              <a:rPr lang="zh-CN" altLang="en-US" sz="1800" dirty="0">
                <a:solidFill>
                  <a:srgbClr val="008000"/>
                </a:solidFill>
              </a:rPr>
              <a:t>从服务器端接收数据</a:t>
            </a:r>
            <a:endParaRPr lang="zh-CN" altLang="en-US" sz="1800" dirty="0">
              <a:solidFill>
                <a:srgbClr val="008000"/>
              </a:solidFill>
            </a:endParaRPr>
          </a:p>
          <a:p>
            <a:pPr>
              <a:lnSpc>
                <a:spcPct val="80000"/>
              </a:lnSpc>
              <a:buNone/>
            </a:pPr>
            <a:r>
              <a:rPr lang="zh-CN" altLang="en-US" sz="1800" dirty="0"/>
              <a:t>		</a:t>
            </a:r>
            <a:r>
              <a:rPr lang="en-US" altLang="zh-CN" sz="1800" dirty="0" err="1"/>
              <a:t>iLen</a:t>
            </a:r>
            <a:r>
              <a:rPr lang="en-US" altLang="zh-CN" sz="1800"/>
              <a:t> </a:t>
            </a:r>
            <a:r>
              <a:rPr lang="en-US" altLang="zh-CN" sz="1800">
                <a:solidFill>
                  <a:srgbClr val="FF33CC"/>
                </a:solidFill>
              </a:rPr>
              <a:t>=</a:t>
            </a:r>
            <a:r>
              <a:rPr lang="en-US" altLang="zh-CN" sz="1800"/>
              <a:t> recv</a:t>
            </a:r>
            <a:r>
              <a:rPr lang="en-US" altLang="zh-CN" sz="1800">
                <a:solidFill>
                  <a:srgbClr val="FF33CC"/>
                </a:solidFill>
              </a:rPr>
              <a:t>(</a:t>
            </a:r>
            <a:r>
              <a:rPr lang="en-US" altLang="zh-CN" sz="1800"/>
              <a:t>sClient</a:t>
            </a:r>
            <a:r>
              <a:rPr lang="en-US" altLang="zh-CN" sz="1800">
                <a:solidFill>
                  <a:srgbClr val="FF33CC"/>
                </a:solidFill>
              </a:rPr>
              <a:t>,</a:t>
            </a:r>
            <a:r>
              <a:rPr lang="en-US" altLang="zh-CN" sz="1800"/>
              <a:t>buf</a:t>
            </a:r>
            <a:r>
              <a:rPr lang="en-US" altLang="zh-CN" sz="1800">
                <a:solidFill>
                  <a:srgbClr val="FF33CC"/>
                </a:solidFill>
              </a:rPr>
              <a:t>,</a:t>
            </a:r>
            <a:r>
              <a:rPr lang="en-US" altLang="zh-CN" sz="1800"/>
              <a:t>sizeof</a:t>
            </a:r>
            <a:r>
              <a:rPr lang="en-US" altLang="zh-CN" sz="1800">
                <a:solidFill>
                  <a:srgbClr val="FF33CC"/>
                </a:solidFill>
              </a:rPr>
              <a:t>(</a:t>
            </a:r>
            <a:r>
              <a:rPr lang="en-US" altLang="zh-CN" sz="1800"/>
              <a:t>buf</a:t>
            </a:r>
            <a:r>
              <a:rPr lang="en-US" altLang="zh-CN" sz="1800">
                <a:solidFill>
                  <a:srgbClr val="FF33CC"/>
                </a:solidFill>
              </a:rPr>
              <a:t>),</a:t>
            </a:r>
            <a:r>
              <a:rPr lang="en-US" altLang="zh-CN" sz="1800">
                <a:solidFill>
                  <a:srgbClr val="FF3300"/>
                </a:solidFill>
              </a:rPr>
              <a:t>0</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a:t>
            </a:r>
            <a:r>
              <a:rPr lang="en-US" altLang="zh-CN" sz="1800" dirty="0" err="1"/>
              <a:t>if</a:t>
            </a:r>
            <a:r>
              <a:rPr lang="en-US" altLang="zh-CN" sz="1800" dirty="0" err="1">
                <a:solidFill>
                  <a:srgbClr val="FF33CC"/>
                </a:solidFill>
              </a:rPr>
              <a:t>(</a:t>
            </a:r>
            <a:r>
              <a:rPr lang="en-US" altLang="zh-CN" sz="1800" dirty="0" err="1"/>
              <a:t>iLen</a:t>
            </a:r>
            <a:r>
              <a:rPr lang="en-US" altLang="zh-CN" sz="1800"/>
              <a:t> </a:t>
            </a:r>
            <a:r>
              <a:rPr lang="en-US" altLang="zh-CN" sz="1800">
                <a:solidFill>
                  <a:srgbClr val="FF33CC"/>
                </a:solidFill>
              </a:rPr>
              <a:t>==</a:t>
            </a:r>
            <a:r>
              <a:rPr lang="en-US" altLang="zh-CN" sz="1800"/>
              <a:t> </a:t>
            </a:r>
            <a:r>
              <a:rPr lang="en-US" altLang="zh-CN" sz="1800">
                <a:solidFill>
                  <a:srgbClr val="FF3300"/>
                </a:solidFill>
              </a:rPr>
              <a:t>0</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return </a:t>
            </a:r>
            <a:r>
              <a:rPr lang="en-US" altLang="zh-CN" sz="1800">
                <a:solidFill>
                  <a:srgbClr val="FF3300"/>
                </a:solidFill>
              </a:rPr>
              <a:t>-1</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else </a:t>
            </a:r>
            <a:r>
              <a:rPr lang="en-US" altLang="zh-CN" sz="1800" dirty="0" err="1"/>
              <a:t>if</a:t>
            </a:r>
            <a:r>
              <a:rPr lang="en-US" altLang="zh-CN" sz="1800" dirty="0" err="1">
                <a:solidFill>
                  <a:srgbClr val="FF33CC"/>
                </a:solidFill>
              </a:rPr>
              <a:t>(</a:t>
            </a:r>
            <a:r>
              <a:rPr lang="en-US" altLang="zh-CN" sz="1800" dirty="0" err="1"/>
              <a:t>iLen</a:t>
            </a:r>
            <a:r>
              <a:rPr lang="en-US" altLang="zh-CN" sz="1800"/>
              <a:t> </a:t>
            </a:r>
            <a:r>
              <a:rPr lang="en-US" altLang="zh-CN" sz="1800">
                <a:solidFill>
                  <a:srgbClr val="FF33CC"/>
                </a:solidFill>
              </a:rPr>
              <a:t>==</a:t>
            </a:r>
            <a:r>
              <a:rPr lang="en-US" altLang="zh-CN" sz="1800"/>
              <a:t> SOCKET_ERROR</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a:t>
            </a:r>
            <a:r>
              <a:rPr lang="en-US" altLang="zh-CN" sz="1800" dirty="0" err="1"/>
              <a:t>printf</a:t>
            </a:r>
            <a:r>
              <a:rPr lang="en-US" altLang="zh-CN" sz="1800" dirty="0" err="1">
                <a:solidFill>
                  <a:srgbClr val="FF33CC"/>
                </a:solidFill>
              </a:rPr>
              <a:t>(</a:t>
            </a:r>
            <a:r>
              <a:rPr lang="en-US" altLang="zh-CN" sz="1800" dirty="0" err="1">
                <a:solidFill>
                  <a:srgbClr val="FF3300"/>
                </a:solidFill>
              </a:rPr>
              <a:t>"recv</a:t>
            </a:r>
            <a:r>
              <a:rPr lang="en-US" altLang="zh-CN" sz="1800">
                <a:solidFill>
                  <a:srgbClr val="FF3300"/>
                </a:solidFill>
              </a:rPr>
              <a:t>() Failed: %</a:t>
            </a:r>
            <a:r>
              <a:rPr lang="en-US" altLang="zh-CN" sz="1800" dirty="0" err="1">
                <a:solidFill>
                  <a:srgbClr val="FF3300"/>
                </a:solidFill>
              </a:rPr>
              <a:t>d\n"</a:t>
            </a:r>
            <a:r>
              <a:rPr lang="en-US" altLang="zh-CN" sz="1800" dirty="0" err="1">
                <a:solidFill>
                  <a:srgbClr val="FF33CC"/>
                </a:solidFill>
              </a:rPr>
              <a:t>,</a:t>
            </a:r>
            <a:r>
              <a:rPr lang="en-US" altLang="zh-CN" sz="1800" dirty="0" err="1"/>
              <a:t>WSAGetLastError</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return </a:t>
            </a:r>
            <a:r>
              <a:rPr lang="en-US" altLang="zh-CN" sz="1800">
                <a:solidFill>
                  <a:srgbClr val="FF3300"/>
                </a:solidFill>
              </a:rPr>
              <a:t>-1</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else</a:t>
            </a:r>
            <a:endParaRPr lang="en-US" altLang="zh-CN" sz="1800"/>
          </a:p>
          <a:p>
            <a:pPr>
              <a:lnSpc>
                <a:spcPct val="80000"/>
              </a:lnSpc>
              <a:buNone/>
            </a:pPr>
            <a:r>
              <a:rPr lang="en-US" altLang="zh-CN" sz="1800"/>
              <a:t>			</a:t>
            </a:r>
            <a:r>
              <a:rPr lang="en-US" altLang="zh-CN" sz="1800" dirty="0" err="1"/>
              <a:t>printf</a:t>
            </a:r>
            <a:r>
              <a:rPr lang="en-US" altLang="zh-CN" sz="1800" dirty="0" err="1">
                <a:solidFill>
                  <a:srgbClr val="FF33CC"/>
                </a:solidFill>
              </a:rPr>
              <a:t>(</a:t>
            </a:r>
            <a:r>
              <a:rPr lang="en-US" altLang="zh-CN" sz="1800" dirty="0" err="1">
                <a:solidFill>
                  <a:srgbClr val="FF3300"/>
                </a:solidFill>
              </a:rPr>
              <a:t>"recv</a:t>
            </a:r>
            <a:r>
              <a:rPr lang="en-US" altLang="zh-CN" sz="1800">
                <a:solidFill>
                  <a:srgbClr val="FF3300"/>
                </a:solidFill>
              </a:rPr>
              <a:t>() data from server: %</a:t>
            </a:r>
            <a:r>
              <a:rPr lang="en-US" altLang="zh-CN" sz="1800" dirty="0" err="1">
                <a:solidFill>
                  <a:srgbClr val="FF3300"/>
                </a:solidFill>
              </a:rPr>
              <a:t>s\n"</a:t>
            </a:r>
            <a:r>
              <a:rPr lang="en-US" altLang="zh-CN" sz="1800" dirty="0" err="1">
                <a:solidFill>
                  <a:srgbClr val="FF33CC"/>
                </a:solidFill>
              </a:rPr>
              <a:t>,</a:t>
            </a:r>
            <a:r>
              <a:rPr lang="en-US" altLang="zh-CN" sz="1800" dirty="0" err="1"/>
              <a:t>buf</a:t>
            </a:r>
            <a:r>
              <a:rPr lang="en-US" altLang="zh-CN" sz="1800">
                <a:solidFill>
                  <a:srgbClr val="FF33CC"/>
                </a:solidFill>
              </a:rPr>
              <a:t>);</a:t>
            </a:r>
            <a:endParaRPr lang="en-US" altLang="zh-CN" sz="1800">
              <a:solidFill>
                <a:srgbClr val="FF33CC"/>
              </a:solidFill>
            </a:endParaRPr>
          </a:p>
          <a:p>
            <a:pPr>
              <a:lnSpc>
                <a:spcPct val="80000"/>
              </a:lnSpc>
              <a:buNone/>
            </a:pPr>
            <a:r>
              <a:rPr lang="en-US" altLang="zh-CN" sz="1800"/>
              <a:t>	</a:t>
            </a:r>
            <a:r>
              <a:rPr lang="en-US" altLang="zh-CN" sz="1800">
                <a:solidFill>
                  <a:srgbClr val="FF33CC"/>
                </a:solidFill>
              </a:rPr>
              <a:t>}</a:t>
            </a:r>
            <a:endParaRPr lang="zh-CN" altLang="en-US" sz="1800" dirty="0">
              <a:solidFill>
                <a:srgbClr val="FF33CC"/>
              </a:solidFill>
            </a:endParaRPr>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23" name="文本占位符 389122"/>
          <p:cNvSpPr>
            <a:spLocks noGrp="1"/>
          </p:cNvSpPr>
          <p:nvPr>
            <p:ph type="body" idx="1"/>
          </p:nvPr>
        </p:nvSpPr>
        <p:spPr>
          <a:xfrm>
            <a:off x="699770" y="1165860"/>
            <a:ext cx="8229600" cy="4525963"/>
          </a:xfrm>
        </p:spPr>
        <p:txBody>
          <a:bodyPr/>
          <a:p>
            <a:pPr>
              <a:buNone/>
            </a:pPr>
            <a:r>
              <a:rPr lang="zh-CN" altLang="en-US" sz="1800" dirty="0"/>
              <a:t>	</a:t>
            </a:r>
            <a:r>
              <a:rPr lang="en-US" altLang="zh-CN" sz="1800" dirty="0" err="1"/>
              <a:t>closesocket</a:t>
            </a:r>
            <a:r>
              <a:rPr lang="en-US" altLang="zh-CN" sz="1800" dirty="0" err="1">
                <a:solidFill>
                  <a:srgbClr val="FF33CC"/>
                </a:solidFill>
              </a:rPr>
              <a:t>(</a:t>
            </a:r>
            <a:r>
              <a:rPr lang="en-US" altLang="zh-CN" sz="1800" dirty="0" err="1"/>
              <a:t>sClient</a:t>
            </a:r>
            <a:r>
              <a:rPr lang="en-US" altLang="zh-CN" sz="1800">
                <a:solidFill>
                  <a:srgbClr val="FF33CC"/>
                </a:solidFill>
              </a:rPr>
              <a:t>);</a:t>
            </a:r>
            <a:endParaRPr lang="en-US" altLang="zh-CN" sz="1800">
              <a:solidFill>
                <a:srgbClr val="FF33CC"/>
              </a:solidFill>
            </a:endParaRPr>
          </a:p>
          <a:p>
            <a:pPr>
              <a:buNone/>
            </a:pPr>
            <a:r>
              <a:rPr lang="en-US" altLang="zh-CN" sz="1800"/>
              <a:t>	</a:t>
            </a:r>
            <a:r>
              <a:rPr lang="en-US" altLang="zh-CN" sz="1800" dirty="0" err="1"/>
              <a:t>WSACleanup</a:t>
            </a:r>
            <a:r>
              <a:rPr lang="en-US" altLang="zh-CN" sz="1800">
                <a:solidFill>
                  <a:srgbClr val="FF33CC"/>
                </a:solidFill>
              </a:rPr>
              <a:t>();</a:t>
            </a:r>
            <a:endParaRPr lang="en-US" altLang="zh-CN" sz="1800">
              <a:solidFill>
                <a:srgbClr val="FF33CC"/>
              </a:solidFill>
            </a:endParaRPr>
          </a:p>
          <a:p>
            <a:pPr>
              <a:buNone/>
            </a:pPr>
            <a:r>
              <a:rPr lang="en-US" altLang="zh-CN" sz="1800"/>
              <a:t>	return </a:t>
            </a:r>
            <a:r>
              <a:rPr lang="en-US" altLang="zh-CN" sz="1800">
                <a:solidFill>
                  <a:srgbClr val="FF3300"/>
                </a:solidFill>
              </a:rPr>
              <a:t>0</a:t>
            </a:r>
            <a:r>
              <a:rPr lang="en-US" altLang="zh-CN" sz="1800">
                <a:solidFill>
                  <a:srgbClr val="FF33CC"/>
                </a:solidFill>
              </a:rPr>
              <a:t>;</a:t>
            </a:r>
            <a:endParaRPr lang="en-US" altLang="zh-CN" sz="1800">
              <a:solidFill>
                <a:srgbClr val="FF33CC"/>
              </a:solidFill>
            </a:endParaRPr>
          </a:p>
          <a:p>
            <a:pPr>
              <a:buNone/>
            </a:pPr>
            <a:r>
              <a:rPr lang="en-US" altLang="zh-CN" sz="1800">
                <a:solidFill>
                  <a:srgbClr val="FF33CC"/>
                </a:solidFill>
              </a:rPr>
              <a:t>}</a:t>
            </a:r>
            <a:endParaRPr lang="en-US" altLang="zh-CN" sz="1800">
              <a:solidFill>
                <a:srgbClr val="FF33CC"/>
              </a:solidFill>
            </a:endParaRPr>
          </a:p>
          <a:p>
            <a:pPr>
              <a:buNone/>
            </a:pPr>
            <a:endParaRPr lang="zh-CN" altLang="en-US" sz="1800" dirty="0">
              <a:solidFill>
                <a:srgbClr val="FF33CC"/>
              </a:solidFill>
            </a:endParaRPr>
          </a:p>
          <a:p>
            <a:pPr>
              <a:buNone/>
            </a:pPr>
            <a:endParaRPr lang="zh-CN" altLang="en-US" sz="2800" dirty="0"/>
          </a:p>
          <a:p>
            <a:pPr>
              <a:buNone/>
            </a:pPr>
            <a:endParaRPr lang="zh-CN" altLang="en-US" sz="2800" dirty="0">
              <a:solidFill>
                <a:srgbClr val="FF33CC"/>
              </a:solidFill>
            </a:endParaRPr>
          </a:p>
          <a:p>
            <a:pPr>
              <a:buNone/>
            </a:pPr>
            <a:endParaRPr lang="zh-CN" altLang="en-US" sz="1800" dirty="0">
              <a:solidFill>
                <a:srgbClr val="FF33CC"/>
              </a:solidFill>
            </a:endParaRPr>
          </a:p>
          <a:p>
            <a:pPr>
              <a:buNone/>
            </a:pPr>
            <a:endParaRPr lang="zh-CN" altLang="en-US" sz="1800" dirty="0">
              <a:solidFill>
                <a:srgbClr val="FF33CC"/>
              </a:solidFill>
            </a:endParaRPr>
          </a:p>
          <a:p>
            <a:pPr>
              <a:buNone/>
            </a:pPr>
            <a:endParaRPr lang="zh-CN" altLang="en-US" sz="1800" dirty="0">
              <a:solidFill>
                <a:srgbClr val="FF33CC"/>
              </a:solidFill>
            </a:endParaRPr>
          </a:p>
          <a:p>
            <a:pPr>
              <a:buNone/>
            </a:pPr>
            <a:endParaRPr lang="zh-CN" altLang="en-US" sz="1800" dirty="0">
              <a:solidFill>
                <a:srgbClr val="FF33CC"/>
              </a:solidFill>
            </a:endParaRPr>
          </a:p>
          <a:p>
            <a:pPr>
              <a:buNone/>
            </a:pPr>
            <a:endParaRPr lang="zh-CN" altLang="en-US" sz="3600" dirty="0"/>
          </a:p>
          <a:p>
            <a:pPr>
              <a:buNone/>
            </a:pPr>
            <a:endParaRPr lang="zh-CN" altLang="en-US" sz="2400"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22" name="标题 389121"/>
          <p:cNvSpPr>
            <a:spLocks noGrp="1"/>
          </p:cNvSpPr>
          <p:nvPr>
            <p:ph type="title"/>
          </p:nvPr>
        </p:nvSpPr>
        <p:spPr/>
        <p:txBody>
          <a:bodyPr anchor="ctr"/>
          <a:p>
            <a:r>
              <a:rPr lang="zh-CN" altLang="en-US" dirty="0"/>
              <a:t>基于</a:t>
            </a:r>
            <a:r>
              <a:rPr lang="en-US" altLang="zh-CN"/>
              <a:t>TCP</a:t>
            </a:r>
            <a:r>
              <a:rPr lang="zh-CN" altLang="en-US" dirty="0"/>
              <a:t>的客户</a:t>
            </a:r>
            <a:r>
              <a:rPr lang="en-US" altLang="zh-CN"/>
              <a:t>/</a:t>
            </a:r>
            <a:r>
              <a:rPr lang="zh-CN" altLang="en-US" dirty="0"/>
              <a:t>服务器－运行效果</a:t>
            </a:r>
            <a:endParaRPr lang="zh-CN" altLang="en-US" dirty="0"/>
          </a:p>
        </p:txBody>
      </p:sp>
      <p:sp>
        <p:nvSpPr>
          <p:cNvPr id="389123" name="文本占位符 389122"/>
          <p:cNvSpPr>
            <a:spLocks noGrp="1"/>
          </p:cNvSpPr>
          <p:nvPr>
            <p:ph type="body" idx="1"/>
          </p:nvPr>
        </p:nvSpPr>
        <p:spPr/>
        <p:txBody>
          <a:bodyPr/>
          <a:p>
            <a:pPr>
              <a:buNone/>
            </a:pPr>
            <a:r>
              <a:rPr lang="zh-CN" altLang="en-US" sz="2800" dirty="0"/>
              <a:t>服务器端</a:t>
            </a:r>
            <a:endParaRPr lang="zh-CN" altLang="en-US" sz="2800" dirty="0"/>
          </a:p>
          <a:p>
            <a:pPr>
              <a:buNone/>
            </a:pPr>
            <a:endParaRPr lang="zh-CN" altLang="en-US" sz="2800" dirty="0">
              <a:solidFill>
                <a:srgbClr val="FF33CC"/>
              </a:solidFill>
            </a:endParaRPr>
          </a:p>
          <a:p>
            <a:pPr>
              <a:buNone/>
            </a:pPr>
            <a:endParaRPr lang="zh-CN" altLang="en-US" sz="1800" dirty="0">
              <a:solidFill>
                <a:srgbClr val="FF33CC"/>
              </a:solidFill>
            </a:endParaRPr>
          </a:p>
          <a:p>
            <a:pPr>
              <a:buNone/>
            </a:pPr>
            <a:endParaRPr lang="zh-CN" altLang="en-US" sz="1800" dirty="0">
              <a:solidFill>
                <a:srgbClr val="FF33CC"/>
              </a:solidFill>
            </a:endParaRPr>
          </a:p>
          <a:p>
            <a:pPr>
              <a:buNone/>
            </a:pPr>
            <a:endParaRPr lang="zh-CN" altLang="en-US" sz="1800" dirty="0">
              <a:solidFill>
                <a:srgbClr val="FF33CC"/>
              </a:solidFill>
            </a:endParaRPr>
          </a:p>
          <a:p>
            <a:pPr>
              <a:buNone/>
            </a:pPr>
            <a:endParaRPr lang="zh-CN" altLang="en-US" sz="1800" dirty="0">
              <a:solidFill>
                <a:srgbClr val="FF33CC"/>
              </a:solidFill>
            </a:endParaRPr>
          </a:p>
          <a:p>
            <a:pPr>
              <a:buNone/>
            </a:pPr>
            <a:r>
              <a:rPr lang="zh-CN" altLang="en-US" sz="2800" dirty="0"/>
              <a:t>客户端</a:t>
            </a:r>
            <a:endParaRPr lang="zh-CN" altLang="en-US" sz="3600" dirty="0"/>
          </a:p>
          <a:p>
            <a:pPr>
              <a:buNone/>
            </a:pPr>
            <a:endParaRPr lang="zh-CN" altLang="en-US" sz="2400" dirty="0"/>
          </a:p>
        </p:txBody>
      </p:sp>
      <p:pic>
        <p:nvPicPr>
          <p:cNvPr id="389125" name="图片 389124" descr="client"/>
          <p:cNvPicPr>
            <a:picLocks noChangeAspect="1"/>
          </p:cNvPicPr>
          <p:nvPr/>
        </p:nvPicPr>
        <p:blipFill>
          <a:blip r:embed="rId1"/>
          <a:stretch>
            <a:fillRect/>
          </a:stretch>
        </p:blipFill>
        <p:spPr>
          <a:xfrm>
            <a:off x="3132773" y="4195763"/>
            <a:ext cx="5040312" cy="2049462"/>
          </a:xfrm>
          <a:prstGeom prst="rect">
            <a:avLst/>
          </a:prstGeom>
          <a:noFill/>
          <a:ln w="9525">
            <a:noFill/>
          </a:ln>
        </p:spPr>
      </p:pic>
      <p:pic>
        <p:nvPicPr>
          <p:cNvPr id="389126" name="图片 389125" descr="server"/>
          <p:cNvPicPr>
            <a:picLocks noChangeAspect="1"/>
          </p:cNvPicPr>
          <p:nvPr/>
        </p:nvPicPr>
        <p:blipFill>
          <a:blip r:embed="rId2"/>
          <a:stretch>
            <a:fillRect/>
          </a:stretch>
        </p:blipFill>
        <p:spPr>
          <a:xfrm>
            <a:off x="3132773" y="2040255"/>
            <a:ext cx="5040312" cy="2049463"/>
          </a:xfrm>
          <a:prstGeom prst="rect">
            <a:avLst/>
          </a:prstGeom>
          <a:noFill/>
          <a:ln w="9525">
            <a:noFill/>
          </a:ln>
        </p:spPr>
      </p:pic>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标题 10241"/>
          <p:cNvSpPr>
            <a:spLocks noGrp="1"/>
          </p:cNvSpPr>
          <p:nvPr>
            <p:ph type="title"/>
          </p:nvPr>
        </p:nvSpPr>
        <p:spPr/>
        <p:txBody>
          <a:bodyPr anchor="ctr"/>
          <a:p>
            <a:r>
              <a:rPr lang="zh-CN" altLang="en-US" dirty="0"/>
              <a:t>本章小结</a:t>
            </a:r>
            <a:endParaRPr lang="zh-CN" altLang="en-US" dirty="0"/>
          </a:p>
        </p:txBody>
      </p:sp>
      <p:sp>
        <p:nvSpPr>
          <p:cNvPr id="159746" name="文本占位符 10242"/>
          <p:cNvSpPr>
            <a:spLocks noGrp="1"/>
          </p:cNvSpPr>
          <p:nvPr>
            <p:ph idx="1"/>
          </p:nvPr>
        </p:nvSpPr>
        <p:spPr/>
        <p:txBody>
          <a:bodyPr anchor="t"/>
          <a:p>
            <a:pPr>
              <a:lnSpc>
                <a:spcPct val="90000"/>
              </a:lnSpc>
            </a:pPr>
            <a:r>
              <a:rPr lang="zh-CN" altLang="en-US" dirty="0"/>
              <a:t>本章主要对</a:t>
            </a:r>
            <a:r>
              <a:rPr lang="en-US" altLang="zh-CN" dirty="0"/>
              <a:t>Winsocket</a:t>
            </a:r>
            <a:r>
              <a:rPr lang="zh-CN" altLang="en-US" dirty="0"/>
              <a:t>编程原理、套接字概念等内容进行了描述。</a:t>
            </a:r>
            <a:endParaRPr lang="zh-CN" altLang="en-US" dirty="0"/>
          </a:p>
          <a:p>
            <a:pPr>
              <a:lnSpc>
                <a:spcPct val="90000"/>
              </a:lnSpc>
            </a:pPr>
            <a:r>
              <a:rPr lang="zh-CN" altLang="en-US" dirty="0"/>
              <a:t>重点介绍使用</a:t>
            </a:r>
            <a:r>
              <a:rPr lang="en-US" altLang="zh-CN" dirty="0"/>
              <a:t>Winsock</a:t>
            </a:r>
            <a:r>
              <a:rPr lang="zh-CN" altLang="en-US" dirty="0"/>
              <a:t>开发典型客户端</a:t>
            </a:r>
            <a:r>
              <a:rPr lang="en-US" altLang="zh-CN" dirty="0"/>
              <a:t>/</a:t>
            </a:r>
            <a:r>
              <a:rPr lang="zh-CN" altLang="en-US" dirty="0"/>
              <a:t>服务器端程序的方法，并结合了一个简单的</a:t>
            </a:r>
            <a:r>
              <a:rPr lang="en-US" altLang="zh-CN" dirty="0"/>
              <a:t>TCP</a:t>
            </a:r>
            <a:r>
              <a:rPr lang="zh-CN" altLang="en-US" dirty="0"/>
              <a:t>服务器实例来讲解</a:t>
            </a:r>
            <a:r>
              <a:rPr lang="en-US" altLang="zh-CN" dirty="0"/>
              <a:t>Winsock</a:t>
            </a:r>
            <a:r>
              <a:rPr lang="zh-CN" altLang="en-US" dirty="0"/>
              <a:t>的编程方法。</a:t>
            </a:r>
            <a:endParaRPr lang="zh-CN" altLang="en-US" dirty="0"/>
          </a:p>
        </p:txBody>
      </p:sp>
      <p:pic>
        <p:nvPicPr>
          <p:cNvPr id="159747" name="图片 10244" descr="MCj02955300000[1]">
            <a:hlinkClick r:id="rId1" action="ppaction://hlinksldjump"/>
          </p:cNvPr>
          <p:cNvPicPr>
            <a:picLocks noChangeAspect="1"/>
          </p:cNvPicPr>
          <p:nvPr/>
        </p:nvPicPr>
        <p:blipFill>
          <a:blip r:embed="rId2"/>
          <a:stretch>
            <a:fillRect/>
          </a:stretch>
        </p:blipFill>
        <p:spPr>
          <a:xfrm>
            <a:off x="7812088" y="5861050"/>
            <a:ext cx="1331912" cy="996950"/>
          </a:xfrm>
          <a:prstGeom prst="rect">
            <a:avLst/>
          </a:prstGeom>
          <a:noFill/>
          <a:ln w="9525">
            <a:noFill/>
          </a:ln>
        </p:spPr>
      </p:pic>
      <p:sp>
        <p:nvSpPr>
          <p:cNvPr id="159748" name="页脚占位符 1"/>
          <p:cNvSpPr/>
          <p:nvPr>
            <p:ph type="ftr" sz="quarter" idx="11"/>
          </p:nvPr>
        </p:nvSpPr>
        <p:spPr/>
        <p:txBody>
          <a:bodyPr anchor="t"/>
          <a:p>
            <a:pPr indent="0">
              <a:lnSpc>
                <a:spcPct val="100000"/>
              </a:lnSpc>
              <a:spcBef>
                <a:spcPct val="0"/>
              </a:spcBef>
            </a:pPr>
            <a:fld id="{9A0DB2DC-4C9A-4742-B13C-FB6460FD3503}" type="slidenum">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标题 13313"/>
          <p:cNvSpPr>
            <a:spLocks noGrp="1"/>
          </p:cNvSpPr>
          <p:nvPr>
            <p:ph type="title"/>
          </p:nvPr>
        </p:nvSpPr>
        <p:spPr/>
        <p:txBody>
          <a:bodyPr anchor="ctr"/>
          <a:p>
            <a:r>
              <a:rPr lang="zh-CN" altLang="en-US" dirty="0"/>
              <a:t>课堂测试</a:t>
            </a:r>
            <a:endParaRPr lang="zh-CN" altLang="en-US" dirty="0"/>
          </a:p>
        </p:txBody>
      </p:sp>
      <p:sp>
        <p:nvSpPr>
          <p:cNvPr id="160770" name="文本占位符 13314"/>
          <p:cNvSpPr>
            <a:spLocks noGrp="1"/>
          </p:cNvSpPr>
          <p:nvPr>
            <p:ph idx="1"/>
          </p:nvPr>
        </p:nvSpPr>
        <p:spPr/>
        <p:txBody>
          <a:bodyPr anchor="t"/>
          <a:p>
            <a:r>
              <a:rPr lang="zh-CN" altLang="en-US" dirty="0"/>
              <a:t>一、选择题：</a:t>
            </a:r>
            <a:endParaRPr lang="zh-CN" altLang="en-US" dirty="0"/>
          </a:p>
          <a:p>
            <a:r>
              <a:rPr lang="en-US" altLang="zh-CN" dirty="0"/>
              <a:t>1. </a:t>
            </a:r>
            <a:br>
              <a:rPr lang="zh-CN" altLang="en-US" dirty="0"/>
            </a:br>
            <a:r>
              <a:rPr lang="en-US" altLang="zh-CN" dirty="0"/>
              <a:t>A) </a:t>
            </a:r>
            <a:br>
              <a:rPr lang="zh-CN" altLang="en-US" dirty="0"/>
            </a:br>
            <a:r>
              <a:rPr lang="en-US" altLang="zh-CN" dirty="0"/>
              <a:t>B) </a:t>
            </a:r>
            <a:br>
              <a:rPr lang="zh-CN" altLang="en-US" dirty="0"/>
            </a:br>
            <a:r>
              <a:rPr lang="en-US" altLang="zh-CN" dirty="0"/>
              <a:t>C) </a:t>
            </a:r>
            <a:br>
              <a:rPr lang="zh-CN" altLang="en-US" dirty="0"/>
            </a:br>
            <a:r>
              <a:rPr lang="en-US" altLang="zh-CN" dirty="0"/>
              <a:t>D) </a:t>
            </a:r>
            <a:endParaRPr lang="zh-CN" altLang="en-US" dirty="0"/>
          </a:p>
          <a:p>
            <a:endParaRPr lang="zh-CN" altLang="en-US" dirty="0"/>
          </a:p>
        </p:txBody>
      </p:sp>
      <p:sp>
        <p:nvSpPr>
          <p:cNvPr id="160771" name="页脚占位符 1"/>
          <p:cNvSpPr/>
          <p:nvPr>
            <p:ph type="ftr" sz="quarter" idx="11"/>
          </p:nvPr>
        </p:nvSpPr>
        <p:spPr/>
        <p:txBody>
          <a:bodyPr anchor="t"/>
          <a:p>
            <a:pPr indent="0">
              <a:lnSpc>
                <a:spcPct val="100000"/>
              </a:lnSpc>
              <a:spcBef>
                <a:spcPct val="0"/>
              </a:spcBef>
            </a:pPr>
            <a:fld id="{9A0DB2DC-4C9A-4742-B13C-FB6460FD3503}" type="slidenum">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60020" y="1297940"/>
            <a:ext cx="8681720" cy="4544060"/>
          </a:xfrm>
          <a:prstGeom prst="rect">
            <a:avLst/>
          </a:prstGeom>
        </p:spPr>
      </p:pic>
      <p:sp>
        <p:nvSpPr>
          <p:cNvPr id="789507" name="文本占位符 789506"/>
          <p:cNvSpPr>
            <a:spLocks noGrp="1"/>
          </p:cNvSpPr>
          <p:nvPr>
            <p:ph type="body" idx="1"/>
          </p:nvPr>
        </p:nvSpPr>
        <p:spPr>
          <a:noFill/>
          <a:ln>
            <a:noFill/>
          </a:ln>
        </p:spPr>
        <p:txBody>
          <a:bodyPr/>
          <a:p>
            <a:pPr>
              <a:buClr>
                <a:srgbClr val="FF9933"/>
              </a:buClr>
              <a:buFont typeface="Wingdings" panose="05000000000000000000" pitchFamily="2" charset="2"/>
              <a:buChar char="n"/>
            </a:pPr>
            <a:endParaRPr lang="zh-CN" altLang="en-US" dirty="0"/>
          </a:p>
          <a:p>
            <a:pPr>
              <a:buClr>
                <a:srgbClr val="FF9933"/>
              </a:buClr>
              <a:buFont typeface="Wingdings" panose="05000000000000000000" pitchFamily="2" charset="2"/>
              <a:buChar char="n"/>
            </a:pPr>
            <a:endParaRPr lang="zh-CN" altLang="en-US" dirty="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
        <p:nvSpPr>
          <p:cNvPr id="321538" name="标题 321537"/>
          <p:cNvSpPr>
            <a:spLocks noGrp="1"/>
          </p:cNvSpPr>
          <p:nvPr>
            <p:ph type="title"/>
          </p:nvPr>
        </p:nvSpPr>
        <p:spPr>
          <a:xfrm>
            <a:off x="456883" y="992823"/>
            <a:ext cx="8229600" cy="1143000"/>
          </a:xfrm>
        </p:spPr>
        <p:txBody>
          <a:bodyPr anchor="ctr"/>
          <a:p>
            <a:r>
              <a:rPr lang="en-US" altLang="zh-CN">
                <a:sym typeface="+mn-ea"/>
              </a:rPr>
              <a:t>11.2.1 Socket</a:t>
            </a:r>
            <a:r>
              <a:rPr lang="zh-CN" altLang="en-US" dirty="0">
                <a:sym typeface="+mn-ea"/>
              </a:rPr>
              <a:t>简介</a:t>
            </a:r>
            <a:endParaRPr lang="en-US" altLang="zh-CN"/>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1969" name="标题 60417"/>
          <p:cNvSpPr>
            <a:spLocks noGrp="1"/>
          </p:cNvSpPr>
          <p:nvPr>
            <p:ph type="title"/>
          </p:nvPr>
        </p:nvSpPr>
        <p:spPr/>
        <p:txBody>
          <a:bodyPr anchor="ctr"/>
          <a:p>
            <a:endParaRPr lang="zh-CN" altLang="en-US" dirty="0"/>
          </a:p>
        </p:txBody>
      </p:sp>
      <p:sp>
        <p:nvSpPr>
          <p:cNvPr id="211970" name="文本占位符 60418"/>
          <p:cNvSpPr>
            <a:spLocks noGrp="1"/>
          </p:cNvSpPr>
          <p:nvPr>
            <p:ph idx="1"/>
          </p:nvPr>
        </p:nvSpPr>
        <p:spPr/>
        <p:txBody>
          <a:bodyPr anchor="t"/>
          <a:p>
            <a:pPr>
              <a:lnSpc>
                <a:spcPct val="90000"/>
              </a:lnSpc>
            </a:pPr>
            <a:r>
              <a:rPr lang="zh-CN" altLang="en-US" dirty="0"/>
              <a:t>二、填空题：</a:t>
            </a:r>
            <a:endParaRPr lang="zh-CN" altLang="en-US" dirty="0"/>
          </a:p>
          <a:p>
            <a:pPr>
              <a:lnSpc>
                <a:spcPct val="90000"/>
              </a:lnSpc>
            </a:pPr>
            <a:r>
              <a:rPr lang="en-US" altLang="zh-CN" dirty="0"/>
              <a:t>1. </a:t>
            </a:r>
            <a:r>
              <a:rPr lang="zh-CN" altLang="en-US" dirty="0"/>
              <a:t>【</a:t>
            </a:r>
            <a:r>
              <a:rPr lang="en-US" altLang="zh-CN" dirty="0"/>
              <a:t>1</a:t>
            </a:r>
            <a:r>
              <a:rPr lang="zh-CN" altLang="en-US" dirty="0"/>
              <a:t>】。</a:t>
            </a:r>
            <a:endParaRPr lang="zh-CN" altLang="en-US" dirty="0"/>
          </a:p>
          <a:p>
            <a:pPr>
              <a:lnSpc>
                <a:spcPct val="90000"/>
              </a:lnSpc>
            </a:pPr>
            <a:endParaRPr lang="zh-CN" altLang="en-US" dirty="0"/>
          </a:p>
          <a:p>
            <a:pPr>
              <a:lnSpc>
                <a:spcPct val="90000"/>
              </a:lnSpc>
            </a:pPr>
            <a:r>
              <a:rPr lang="en-US" altLang="zh-CN" dirty="0"/>
              <a:t>2. </a:t>
            </a:r>
            <a:r>
              <a:rPr lang="zh-CN" altLang="en-US" dirty="0"/>
              <a:t>【</a:t>
            </a:r>
            <a:r>
              <a:rPr lang="en-US" altLang="zh-CN" dirty="0"/>
              <a:t>2</a:t>
            </a:r>
            <a:r>
              <a:rPr lang="zh-CN" altLang="en-US" dirty="0"/>
              <a:t>】。</a:t>
            </a:r>
            <a:endParaRPr lang="zh-CN" altLang="en-US" dirty="0"/>
          </a:p>
          <a:p>
            <a:pPr>
              <a:lnSpc>
                <a:spcPct val="90000"/>
              </a:lnSpc>
            </a:pPr>
            <a:endParaRPr lang="zh-CN" altLang="en-US" dirty="0"/>
          </a:p>
          <a:p>
            <a:pPr>
              <a:lnSpc>
                <a:spcPct val="90000"/>
              </a:lnSpc>
            </a:pPr>
            <a:r>
              <a:rPr lang="en-US" altLang="zh-CN" dirty="0"/>
              <a:t>3. </a:t>
            </a:r>
            <a:r>
              <a:rPr lang="zh-CN" altLang="en-US" dirty="0"/>
              <a:t>【</a:t>
            </a:r>
            <a:r>
              <a:rPr lang="en-US" altLang="zh-CN" dirty="0"/>
              <a:t>3</a:t>
            </a:r>
            <a:r>
              <a:rPr lang="zh-CN" altLang="en-US" dirty="0"/>
              <a:t>】。</a:t>
            </a:r>
            <a:endParaRPr lang="zh-CN" altLang="en-US" dirty="0"/>
          </a:p>
        </p:txBody>
      </p:sp>
      <p:sp>
        <p:nvSpPr>
          <p:cNvPr id="211971" name="页脚占位符 1"/>
          <p:cNvSpPr/>
          <p:nvPr>
            <p:ph type="ftr" sz="quarter" idx="11"/>
          </p:nvPr>
        </p:nvSpPr>
        <p:spPr/>
        <p:txBody>
          <a:bodyPr anchor="t"/>
          <a:p>
            <a:pPr indent="0">
              <a:lnSpc>
                <a:spcPct val="100000"/>
              </a:lnSpc>
              <a:spcBef>
                <a:spcPct val="0"/>
              </a:spcBef>
            </a:pPr>
            <a:fld id="{9A0DB2DC-4C9A-4742-B13C-FB6460FD3503}" type="slidenum">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pic>
        <p:nvPicPr>
          <p:cNvPr id="214019" name="图片 680964" descr="MCj02955300000[1]">
            <a:hlinkClick r:id="rId1" action="ppaction://hlinksldjump"/>
          </p:cNvPr>
          <p:cNvPicPr>
            <a:picLocks noChangeAspect="1"/>
          </p:cNvPicPr>
          <p:nvPr/>
        </p:nvPicPr>
        <p:blipFill>
          <a:blip r:embed="rId2"/>
          <a:stretch>
            <a:fillRect/>
          </a:stretch>
        </p:blipFill>
        <p:spPr>
          <a:xfrm>
            <a:off x="7812088" y="5861050"/>
            <a:ext cx="1331912" cy="996950"/>
          </a:xfrm>
          <a:prstGeom prst="rect">
            <a:avLst/>
          </a:prstGeom>
          <a:noFill/>
          <a:ln w="9525">
            <a:noFill/>
          </a:ln>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6065" name="标题 18433"/>
          <p:cNvSpPr>
            <a:spLocks noGrp="1"/>
          </p:cNvSpPr>
          <p:nvPr>
            <p:ph type="title"/>
          </p:nvPr>
        </p:nvSpPr>
        <p:spPr/>
        <p:txBody>
          <a:bodyPr anchor="ctr"/>
          <a:p>
            <a:r>
              <a:rPr lang="zh-CN" altLang="en-US" dirty="0"/>
              <a:t>课后习题</a:t>
            </a:r>
            <a:endParaRPr lang="zh-CN" altLang="en-US" dirty="0"/>
          </a:p>
        </p:txBody>
      </p:sp>
      <p:sp>
        <p:nvSpPr>
          <p:cNvPr id="216066" name="文本占位符 18434"/>
          <p:cNvSpPr>
            <a:spLocks noGrp="1"/>
          </p:cNvSpPr>
          <p:nvPr>
            <p:ph idx="1"/>
          </p:nvPr>
        </p:nvSpPr>
        <p:spPr/>
        <p:txBody>
          <a:bodyPr anchor="t"/>
          <a:p>
            <a:r>
              <a:rPr lang="zh-CN" altLang="en-US" dirty="0">
                <a:sym typeface="+mn-ea"/>
              </a:rPr>
              <a:t>使用</a:t>
            </a:r>
            <a:r>
              <a:rPr lang="en-US" altLang="zh-CN">
                <a:sym typeface="+mn-ea"/>
              </a:rPr>
              <a:t>UDP</a:t>
            </a:r>
            <a:r>
              <a:rPr lang="zh-CN" altLang="en-US" dirty="0">
                <a:sym typeface="+mn-ea"/>
              </a:rPr>
              <a:t>数据报套接字改写示例程序。</a:t>
            </a:r>
            <a:endParaRPr lang="zh-CN" altLang="en-US" dirty="0"/>
          </a:p>
          <a:p>
            <a:r>
              <a:rPr lang="en-US" altLang="zh-CN">
                <a:sym typeface="+mn-ea"/>
              </a:rPr>
              <a:t>Sockets</a:t>
            </a:r>
            <a:r>
              <a:rPr lang="zh-CN" altLang="en-US" dirty="0">
                <a:sym typeface="+mn-ea"/>
              </a:rPr>
              <a:t>实现一个简单的聊天、传收文件程序功能的服务器以及相应的客户端，可以使用</a:t>
            </a:r>
            <a:r>
              <a:rPr lang="en-US" altLang="zh-CN">
                <a:sym typeface="+mn-ea"/>
              </a:rPr>
              <a:t>UDP</a:t>
            </a:r>
            <a:r>
              <a:rPr lang="zh-CN" altLang="en-US" dirty="0">
                <a:sym typeface="+mn-ea"/>
              </a:rPr>
              <a:t>也可以使用</a:t>
            </a:r>
            <a:r>
              <a:rPr lang="en-US" altLang="zh-CN">
                <a:sym typeface="+mn-ea"/>
              </a:rPr>
              <a:t>TCP</a:t>
            </a:r>
            <a:r>
              <a:rPr lang="zh-CN" altLang="en-US" dirty="0">
                <a:sym typeface="+mn-ea"/>
              </a:rPr>
              <a:t>。</a:t>
            </a:r>
            <a:endParaRPr lang="zh-CN" altLang="en-US" dirty="0"/>
          </a:p>
        </p:txBody>
      </p:sp>
      <p:pic>
        <p:nvPicPr>
          <p:cNvPr id="216067" name="图片 18436" descr="MCj02955300000[1]">
            <a:hlinkClick r:id="rId1" action="ppaction://hlinksldjump"/>
          </p:cNvPr>
          <p:cNvPicPr>
            <a:picLocks noChangeAspect="1"/>
          </p:cNvPicPr>
          <p:nvPr/>
        </p:nvPicPr>
        <p:blipFill>
          <a:blip r:embed="rId2"/>
          <a:stretch>
            <a:fillRect/>
          </a:stretch>
        </p:blipFill>
        <p:spPr>
          <a:xfrm>
            <a:off x="7812088" y="5861050"/>
            <a:ext cx="1331912" cy="996950"/>
          </a:xfrm>
          <a:prstGeom prst="rect">
            <a:avLst/>
          </a:prstGeom>
          <a:noFill/>
          <a:ln w="9525">
            <a:noFill/>
          </a:ln>
        </p:spPr>
      </p:pic>
      <p:sp>
        <p:nvSpPr>
          <p:cNvPr id="216068" name="页脚占位符 1"/>
          <p:cNvSpPr/>
          <p:nvPr>
            <p:ph type="ftr" sz="quarter" idx="11"/>
          </p:nvPr>
        </p:nvSpPr>
        <p:spPr/>
        <p:txBody>
          <a:bodyPr anchor="t"/>
          <a:p>
            <a:pPr indent="0">
              <a:lnSpc>
                <a:spcPct val="100000"/>
              </a:lnSpc>
              <a:spcBef>
                <a:spcPct val="0"/>
              </a:spcBef>
            </a:pPr>
            <a:fld id="{9A0DB2DC-4C9A-4742-B13C-FB6460FD3503}" type="slidenum">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2546" name="标题 492545"/>
          <p:cNvSpPr>
            <a:spLocks noGrp="1"/>
          </p:cNvSpPr>
          <p:nvPr>
            <p:ph type="title"/>
          </p:nvPr>
        </p:nvSpPr>
        <p:spPr>
          <a:xfrm>
            <a:off x="0" y="274638"/>
            <a:ext cx="9144000" cy="1143000"/>
          </a:xfrm>
        </p:spPr>
        <p:txBody>
          <a:bodyPr anchor="ctr"/>
          <a:p>
            <a:r>
              <a:rPr lang="zh-CN" altLang="en-US" sz="3200" dirty="0"/>
              <a:t>程序简介</a:t>
            </a:r>
            <a:endParaRPr lang="zh-CN" altLang="en-US" sz="3200" dirty="0"/>
          </a:p>
        </p:txBody>
      </p:sp>
      <p:sp>
        <p:nvSpPr>
          <p:cNvPr id="492547" name="文本占位符 492546"/>
          <p:cNvSpPr>
            <a:spLocks noGrp="1"/>
          </p:cNvSpPr>
          <p:nvPr>
            <p:ph type="body" idx="1"/>
          </p:nvPr>
        </p:nvSpPr>
        <p:spPr/>
        <p:txBody>
          <a:bodyPr/>
          <a:p>
            <a:pPr>
              <a:buClr>
                <a:schemeClr val="bg1"/>
              </a:buClr>
            </a:pPr>
            <a:r>
              <a:rPr lang="zh-CN" altLang="en-US" dirty="0"/>
              <a:t>在</a:t>
            </a:r>
            <a:r>
              <a:rPr lang="en-US" altLang="zh-CN"/>
              <a:t>Internet</a:t>
            </a:r>
            <a:r>
              <a:rPr lang="zh-CN" altLang="en-US" dirty="0"/>
              <a:t>上的聊天程序一般都是以服务器提供服务端连接响应，使用者通过客户端程序登录到服务器，就可以与服务器上的用户交谈，这是一个面向连接的通信过程。因此，程序要在</a:t>
            </a:r>
            <a:r>
              <a:rPr lang="en-US" altLang="zh-CN"/>
              <a:t>TCP/IP</a:t>
            </a:r>
            <a:r>
              <a:rPr lang="zh-CN" altLang="en-US" dirty="0"/>
              <a:t>环境下，实现服务器端和客户端两部分程序。</a:t>
            </a:r>
            <a:endParaRPr lang="zh-CN" altLang="en-US" dirty="0"/>
          </a:p>
        </p:txBody>
      </p:sp>
    </p:spTree>
  </p:cSld>
  <p:clrMapOvr>
    <a:masterClrMapping/>
  </p:clrMapOvr>
  <p:transition spd="med">
    <p:zoom dir="in"/>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3571" name="文本占位符 493570"/>
          <p:cNvSpPr>
            <a:spLocks noGrp="1"/>
          </p:cNvSpPr>
          <p:nvPr>
            <p:ph type="body" idx="1"/>
          </p:nvPr>
        </p:nvSpPr>
        <p:spPr>
          <a:xfrm>
            <a:off x="635635" y="887730"/>
            <a:ext cx="8229600" cy="4525963"/>
          </a:xfrm>
        </p:spPr>
        <p:txBody>
          <a:bodyPr/>
          <a:p>
            <a:pPr>
              <a:lnSpc>
                <a:spcPct val="90000"/>
              </a:lnSpc>
            </a:pPr>
            <a:r>
              <a:rPr lang="zh-CN" altLang="en-US" dirty="0"/>
              <a:t>服务器端通过</a:t>
            </a:r>
            <a:r>
              <a:rPr lang="en-US" altLang="zh-CN"/>
              <a:t>socket</a:t>
            </a:r>
            <a:r>
              <a:rPr lang="zh-CN" altLang="en-US" dirty="0"/>
              <a:t>（）系统调用创建一个</a:t>
            </a:r>
            <a:r>
              <a:rPr lang="en-US" altLang="zh-CN"/>
              <a:t>Socket</a:t>
            </a:r>
            <a:r>
              <a:rPr lang="zh-CN" altLang="en-US" dirty="0"/>
              <a:t>数组后（即设定了接受连接客户的最大数目），与指定的本地端口绑定</a:t>
            </a:r>
            <a:r>
              <a:rPr lang="en-US" altLang="zh-CN"/>
              <a:t>bind</a:t>
            </a:r>
            <a:r>
              <a:rPr lang="zh-CN" altLang="en-US" dirty="0"/>
              <a:t>（），就可以在端口进行侦听</a:t>
            </a:r>
            <a:r>
              <a:rPr lang="en-US" altLang="zh-CN"/>
              <a:t>listen</a:t>
            </a:r>
            <a:r>
              <a:rPr lang="zh-CN" altLang="en-US" dirty="0"/>
              <a:t>（）。如果有客户端连接请求，则在数组中选择一个空</a:t>
            </a:r>
            <a:r>
              <a:rPr lang="en-US" altLang="zh-CN"/>
              <a:t>Socket</a:t>
            </a:r>
            <a:r>
              <a:rPr lang="zh-CN" altLang="en-US" dirty="0"/>
              <a:t>，将客户端地址赋给这个</a:t>
            </a:r>
            <a:r>
              <a:rPr lang="en-US" altLang="zh-CN"/>
              <a:t>Socket</a:t>
            </a:r>
            <a:r>
              <a:rPr lang="zh-CN" altLang="en-US" dirty="0"/>
              <a:t>。然后登录成功的客户就可以在服务器上聊天了。</a:t>
            </a:r>
            <a:endParaRPr lang="zh-CN" altLang="en-US" dirty="0"/>
          </a:p>
          <a:p>
            <a:pPr>
              <a:lnSpc>
                <a:spcPct val="90000"/>
              </a:lnSpc>
            </a:pPr>
            <a:r>
              <a:rPr lang="zh-CN" altLang="en-US" dirty="0"/>
              <a:t>客户端程序相对简单，只需要建立一个</a:t>
            </a:r>
            <a:r>
              <a:rPr lang="en-US" altLang="zh-CN"/>
              <a:t>Socket</a:t>
            </a:r>
            <a:r>
              <a:rPr lang="zh-CN" altLang="en-US" dirty="0"/>
              <a:t>与服务器端连接，成功后通过这个</a:t>
            </a:r>
            <a:r>
              <a:rPr lang="en-US" altLang="zh-CN"/>
              <a:t>Socket</a:t>
            </a:r>
            <a:r>
              <a:rPr lang="zh-CN" altLang="en-US" dirty="0"/>
              <a:t>来发送和接收数据就可以了。</a:t>
            </a:r>
            <a:endParaRPr lang="zh-CN" altLang="en-US" dirty="0">
              <a:solidFill>
                <a:srgbClr val="000000"/>
              </a:solidFill>
            </a:endParaRPr>
          </a:p>
        </p:txBody>
      </p:sp>
    </p:spTree>
  </p:cSld>
  <p:clrMapOvr>
    <a:masterClrMapping/>
  </p:clrMapOvr>
  <p:transition spd="med">
    <p:zoom dir="in"/>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4594" name="标题 494593"/>
          <p:cNvSpPr>
            <a:spLocks noGrp="1"/>
          </p:cNvSpPr>
          <p:nvPr>
            <p:ph type="title"/>
          </p:nvPr>
        </p:nvSpPr>
        <p:spPr/>
        <p:txBody>
          <a:bodyPr anchor="ctr"/>
          <a:p>
            <a:r>
              <a:rPr lang="zh-CN" altLang="en-US" sz="2800" dirty="0"/>
              <a:t>程序实现</a:t>
            </a:r>
            <a:endParaRPr lang="zh-CN" altLang="en-US" sz="2800" dirty="0"/>
          </a:p>
        </p:txBody>
      </p:sp>
      <p:sp>
        <p:nvSpPr>
          <p:cNvPr id="494595" name="文本占位符 494594"/>
          <p:cNvSpPr>
            <a:spLocks noGrp="1"/>
          </p:cNvSpPr>
          <p:nvPr>
            <p:ph type="body" idx="1"/>
          </p:nvPr>
        </p:nvSpPr>
        <p:spPr/>
        <p:txBody>
          <a:bodyPr/>
          <a:p>
            <a:pPr>
              <a:buNone/>
            </a:pPr>
            <a:r>
              <a:rPr lang="en-US" altLang="zh-CN"/>
              <a:t>1</a:t>
            </a:r>
            <a:r>
              <a:rPr lang="zh-CN" altLang="en-US" dirty="0"/>
              <a:t>．界面构建</a:t>
            </a:r>
            <a:endParaRPr lang="zh-CN" altLang="en-US" dirty="0"/>
          </a:p>
        </p:txBody>
      </p:sp>
      <p:pic>
        <p:nvPicPr>
          <p:cNvPr id="494596" name="图片 494595"/>
          <p:cNvPicPr>
            <a:picLocks noChangeAspect="1"/>
          </p:cNvPicPr>
          <p:nvPr/>
        </p:nvPicPr>
        <p:blipFill>
          <a:blip r:embed="rId1"/>
          <a:stretch>
            <a:fillRect/>
          </a:stretch>
        </p:blipFill>
        <p:spPr>
          <a:xfrm>
            <a:off x="1763713" y="2349500"/>
            <a:ext cx="5172075" cy="3749675"/>
          </a:xfrm>
          <a:prstGeom prst="rect">
            <a:avLst/>
          </a:prstGeom>
          <a:noFill/>
          <a:ln w="9525">
            <a:noFill/>
          </a:ln>
        </p:spPr>
      </p:pic>
    </p:spTree>
  </p:cSld>
  <p:clrMapOvr>
    <a:masterClrMapping/>
  </p:clrMapOvr>
  <p:transition spd="med">
    <p:zoom dir="in"/>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5618" name="标题 495617"/>
          <p:cNvSpPr>
            <a:spLocks noGrp="1"/>
          </p:cNvSpPr>
          <p:nvPr>
            <p:ph type="title"/>
          </p:nvPr>
        </p:nvSpPr>
        <p:spPr/>
        <p:txBody>
          <a:bodyPr anchor="ctr"/>
          <a:p>
            <a:br>
              <a:rPr lang="zh-CN" altLang="en-US" sz="2800" dirty="0"/>
            </a:br>
            <a:endParaRPr lang="zh-CN" altLang="en-US" sz="2800" dirty="0"/>
          </a:p>
        </p:txBody>
      </p:sp>
      <p:sp>
        <p:nvSpPr>
          <p:cNvPr id="495619" name="文本占位符 495618"/>
          <p:cNvSpPr>
            <a:spLocks noGrp="1"/>
          </p:cNvSpPr>
          <p:nvPr>
            <p:ph type="body" idx="1"/>
          </p:nvPr>
        </p:nvSpPr>
        <p:spPr>
          <a:xfrm>
            <a:off x="-87947" y="905510"/>
            <a:ext cx="4176712" cy="4781550"/>
          </a:xfrm>
        </p:spPr>
        <p:txBody>
          <a:bodyPr/>
          <a:p>
            <a:pPr>
              <a:buNone/>
            </a:pPr>
            <a:endParaRPr lang="zh-CN" altLang="en-US" dirty="0"/>
          </a:p>
          <a:p>
            <a:pPr>
              <a:buNone/>
            </a:pPr>
            <a:r>
              <a:rPr lang="zh-CN" altLang="en-US" dirty="0"/>
              <a:t>（</a:t>
            </a:r>
            <a:r>
              <a:rPr lang="en-US" altLang="zh-CN"/>
              <a:t>1</a:t>
            </a:r>
            <a:r>
              <a:rPr lang="zh-CN" altLang="en-US" dirty="0"/>
              <a:t>）服务器端功能实现。</a:t>
            </a:r>
            <a:endParaRPr lang="zh-CN" altLang="en-US" dirty="0"/>
          </a:p>
          <a:p>
            <a:r>
              <a:rPr lang="zh-CN" altLang="en-US"/>
              <a:t>“</a:t>
            </a:r>
            <a:r>
              <a:rPr lang="zh-CN" altLang="en-US" dirty="0"/>
              <a:t>服务选择”选择“服务器”选项时，完成设置窗口及相关控件文本</a:t>
            </a:r>
            <a:endParaRPr lang="zh-CN" altLang="en-US" dirty="0"/>
          </a:p>
          <a:p>
            <a:pPr>
              <a:buNone/>
            </a:pPr>
            <a:r>
              <a:rPr lang="zh-CN" altLang="en-US" dirty="0"/>
              <a:t>（</a:t>
            </a:r>
            <a:r>
              <a:rPr lang="en-US" altLang="zh-CN"/>
              <a:t>2</a:t>
            </a:r>
            <a:r>
              <a:rPr lang="zh-CN" altLang="en-US" dirty="0"/>
              <a:t>）客户端功能实现</a:t>
            </a:r>
            <a:endParaRPr lang="zh-CN" altLang="en-US"/>
          </a:p>
          <a:p>
            <a:endParaRPr lang="zh-CN" altLang="en-US" dirty="0">
              <a:solidFill>
                <a:srgbClr val="000000"/>
              </a:solidFill>
            </a:endParaRPr>
          </a:p>
        </p:txBody>
      </p:sp>
      <p:sp>
        <p:nvSpPr>
          <p:cNvPr id="495620" name="矩形 495619"/>
          <p:cNvSpPr/>
          <p:nvPr/>
        </p:nvSpPr>
        <p:spPr>
          <a:xfrm>
            <a:off x="5033963" y="6237288"/>
            <a:ext cx="3354387" cy="457200"/>
          </a:xfrm>
          <a:prstGeom prst="rect">
            <a:avLst/>
          </a:prstGeom>
          <a:noFill/>
          <a:ln w="9525">
            <a:noFill/>
          </a:ln>
        </p:spPr>
        <p:txBody>
          <a:bodyPr>
            <a:spAutoFit/>
          </a:bodyPr>
          <a:p>
            <a:pPr lvl="0" algn="l"/>
            <a:r>
              <a:rPr lang="zh-CN" altLang="en-US" sz="2400" b="1" dirty="0">
                <a:solidFill>
                  <a:schemeClr val="bg1"/>
                </a:solidFill>
                <a:latin typeface="Arial" panose="020B0604020202020204" pitchFamily="34" charset="0"/>
                <a:ea typeface="宋体" panose="02010600030101010101" pitchFamily="2" charset="-122"/>
              </a:rPr>
              <a:t>图</a:t>
            </a:r>
            <a:r>
              <a:rPr lang="en-US" altLang="zh-CN" sz="2400" b="1">
                <a:solidFill>
                  <a:schemeClr val="bg1"/>
                </a:solidFill>
                <a:latin typeface="Arial" panose="020B0604020202020204" pitchFamily="34" charset="0"/>
                <a:ea typeface="宋体" panose="02010600030101010101" pitchFamily="2" charset="-122"/>
              </a:rPr>
              <a:t>7-7 </a:t>
            </a:r>
            <a:r>
              <a:rPr lang="zh-CN" altLang="en-US" sz="2400" b="1" dirty="0">
                <a:solidFill>
                  <a:schemeClr val="bg1"/>
                </a:solidFill>
                <a:latin typeface="Arial" panose="020B0604020202020204" pitchFamily="34" charset="0"/>
                <a:ea typeface="宋体" panose="02010600030101010101" pitchFamily="2" charset="-122"/>
              </a:rPr>
              <a:t>程序启动界面</a:t>
            </a:r>
            <a:endParaRPr lang="zh-CN" altLang="en-US" sz="2400" b="1" dirty="0">
              <a:solidFill>
                <a:schemeClr val="bg1"/>
              </a:solidFill>
              <a:latin typeface="Arial" panose="020B0604020202020204" pitchFamily="34" charset="0"/>
              <a:ea typeface="宋体" panose="02010600030101010101" pitchFamily="2" charset="-122"/>
            </a:endParaRPr>
          </a:p>
        </p:txBody>
      </p:sp>
      <p:pic>
        <p:nvPicPr>
          <p:cNvPr id="495621" name="图片 495620"/>
          <p:cNvPicPr>
            <a:picLocks noChangeAspect="1"/>
          </p:cNvPicPr>
          <p:nvPr/>
        </p:nvPicPr>
        <p:blipFill>
          <a:blip r:embed="rId1"/>
          <a:stretch>
            <a:fillRect/>
          </a:stretch>
        </p:blipFill>
        <p:spPr>
          <a:xfrm>
            <a:off x="4012248" y="1899603"/>
            <a:ext cx="4968875" cy="4249737"/>
          </a:xfrm>
          <a:prstGeom prst="rect">
            <a:avLst/>
          </a:prstGeom>
          <a:noFill/>
          <a:ln w="9525">
            <a:noFill/>
          </a:ln>
        </p:spPr>
      </p:pic>
    </p:spTree>
  </p:cSld>
  <p:clrMapOvr>
    <a:masterClrMapping/>
  </p:clrMapOvr>
  <p:transition spd="med">
    <p:zoom dir="in"/>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7089" name="标题 19457"/>
          <p:cNvSpPr>
            <a:spLocks noGrp="1"/>
          </p:cNvSpPr>
          <p:nvPr>
            <p:ph type="title"/>
          </p:nvPr>
        </p:nvSpPr>
        <p:spPr/>
        <p:txBody>
          <a:bodyPr anchor="ctr"/>
          <a:p>
            <a:r>
              <a:rPr lang="zh-CN" altLang="en-US" dirty="0"/>
              <a:t>课外读物</a:t>
            </a:r>
            <a:endParaRPr lang="zh-CN" altLang="en-US" dirty="0"/>
          </a:p>
        </p:txBody>
      </p:sp>
      <p:sp>
        <p:nvSpPr>
          <p:cNvPr id="217090" name="文本占位符 19458"/>
          <p:cNvSpPr>
            <a:spLocks noGrp="1"/>
          </p:cNvSpPr>
          <p:nvPr>
            <p:ph idx="1"/>
          </p:nvPr>
        </p:nvSpPr>
        <p:spPr/>
        <p:txBody>
          <a:bodyPr anchor="t"/>
          <a:p>
            <a:r>
              <a:rPr lang="en-US" altLang="zh-CN" sz="2400" dirty="0"/>
              <a:t>1.</a:t>
            </a:r>
            <a:r>
              <a:rPr lang="zh-CN" altLang="zh-CN" sz="2400" dirty="0"/>
              <a:t>代勇</a:t>
            </a:r>
            <a:r>
              <a:rPr lang="en-US" altLang="zh-CN" sz="2400" dirty="0"/>
              <a:t>,</a:t>
            </a:r>
            <a:r>
              <a:rPr lang="zh-CN" altLang="zh-CN" sz="2400" dirty="0"/>
              <a:t>等</a:t>
            </a:r>
            <a:r>
              <a:rPr lang="en-US" altLang="zh-CN" sz="2400" dirty="0"/>
              <a:t>.Visual C++</a:t>
            </a:r>
            <a:r>
              <a:rPr lang="zh-CN" altLang="en-US" sz="2400" dirty="0"/>
              <a:t>网络通信编程技术详解</a:t>
            </a:r>
            <a:r>
              <a:rPr lang="en-US" altLang="zh-CN" sz="2400" dirty="0"/>
              <a:t>.</a:t>
            </a:r>
            <a:r>
              <a:rPr lang="zh-CN" altLang="en-US" sz="2400" dirty="0"/>
              <a:t>机械工业出版社</a:t>
            </a:r>
            <a:r>
              <a:rPr lang="en-US" altLang="zh-CN" sz="2400"/>
              <a:t>.2011</a:t>
            </a:r>
            <a:endParaRPr lang="en-US" altLang="zh-CN" sz="2400"/>
          </a:p>
          <a:p>
            <a:r>
              <a:rPr lang="en-US" altLang="zh-CN" sz="2400" dirty="0"/>
              <a:t>2.</a:t>
            </a:r>
            <a:endParaRPr lang="en-US" altLang="zh-CN" sz="2400"/>
          </a:p>
          <a:p>
            <a:r>
              <a:rPr lang="en-US" altLang="zh-CN" sz="2400"/>
              <a:t>3. </a:t>
            </a:r>
            <a:endParaRPr lang="en-US" altLang="zh-CN" sz="2400"/>
          </a:p>
          <a:p>
            <a:r>
              <a:rPr lang="en-US" altLang="zh-CN" sz="2400" dirty="0"/>
              <a:t> </a:t>
            </a:r>
            <a:endParaRPr lang="en-US" altLang="zh-CN" sz="2400"/>
          </a:p>
          <a:p>
            <a:endParaRPr lang="en-US" altLang="zh-CN" sz="2400"/>
          </a:p>
        </p:txBody>
      </p:sp>
      <p:pic>
        <p:nvPicPr>
          <p:cNvPr id="217091" name="图片 19460" descr="MCj02955300000[1]">
            <a:hlinkClick r:id="rId1" action="ppaction://hlinksldjump"/>
          </p:cNvPr>
          <p:cNvPicPr>
            <a:picLocks noChangeAspect="1"/>
          </p:cNvPicPr>
          <p:nvPr/>
        </p:nvPicPr>
        <p:blipFill>
          <a:blip r:embed="rId2"/>
          <a:stretch>
            <a:fillRect/>
          </a:stretch>
        </p:blipFill>
        <p:spPr>
          <a:xfrm>
            <a:off x="7812088" y="5861050"/>
            <a:ext cx="1331912" cy="996950"/>
          </a:xfrm>
          <a:prstGeom prst="rect">
            <a:avLst/>
          </a:prstGeom>
          <a:noFill/>
          <a:ln w="9525">
            <a:noFill/>
          </a:ln>
        </p:spPr>
      </p:pic>
      <p:sp>
        <p:nvSpPr>
          <p:cNvPr id="217092" name="页脚占位符 1"/>
          <p:cNvSpPr/>
          <p:nvPr>
            <p:ph type="ftr" sz="quarter" idx="11"/>
          </p:nvPr>
        </p:nvSpPr>
        <p:spPr/>
        <p:txBody>
          <a:bodyPr anchor="t"/>
          <a:p>
            <a:pPr indent="0">
              <a:lnSpc>
                <a:spcPct val="100000"/>
              </a:lnSpc>
              <a:spcBef>
                <a:spcPct val="0"/>
              </a:spcBef>
            </a:pPr>
            <a:fld id="{9A0DB2DC-4C9A-4742-B13C-FB6460FD3503}" type="slidenum">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9507" name="文本占位符 789506"/>
          <p:cNvSpPr>
            <a:spLocks noGrp="1"/>
          </p:cNvSpPr>
          <p:nvPr>
            <p:ph type="body" idx="1"/>
          </p:nvPr>
        </p:nvSpPr>
        <p:spPr>
          <a:noFill/>
          <a:ln>
            <a:noFill/>
          </a:ln>
        </p:spPr>
        <p:txBody>
          <a:bodyPr/>
          <a:p>
            <a:pPr>
              <a:buClr>
                <a:srgbClr val="FF9933"/>
              </a:buClr>
              <a:buFont typeface="Wingdings" panose="05000000000000000000" pitchFamily="2" charset="2"/>
              <a:buChar char="n"/>
            </a:pPr>
            <a:endParaRPr lang="zh-CN" altLang="en-US" dirty="0"/>
          </a:p>
          <a:p>
            <a:pPr>
              <a:buClr>
                <a:srgbClr val="FF9933"/>
              </a:buClr>
              <a:buFont typeface="Wingdings" panose="05000000000000000000" pitchFamily="2" charset="2"/>
              <a:buChar char="n"/>
            </a:pPr>
            <a:r>
              <a:rPr lang="zh-CN" altLang="en-US" dirty="0">
                <a:sym typeface="+mn-ea"/>
              </a:rPr>
              <a:t>为什么需要</a:t>
            </a:r>
            <a:r>
              <a:rPr lang="en-US" altLang="zh-CN">
                <a:sym typeface="+mn-ea"/>
              </a:rPr>
              <a:t>Socket</a:t>
            </a:r>
            <a:endParaRPr lang="en-US" altLang="zh-CN"/>
          </a:p>
          <a:p>
            <a:pPr lvl="1">
              <a:buClr>
                <a:srgbClr val="FF9933"/>
              </a:buClr>
              <a:buFont typeface="Wingdings" panose="05000000000000000000" pitchFamily="2" charset="2"/>
              <a:buChar char="n"/>
            </a:pPr>
            <a:r>
              <a:rPr lang="zh-CN" altLang="en-US" dirty="0"/>
              <a:t>我们开发网络应用程序是否需要我们手工的去封装我们需要传输的数据？</a:t>
            </a:r>
            <a:endParaRPr lang="zh-CN" altLang="en-US" dirty="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
        <p:nvSpPr>
          <p:cNvPr id="2" name="标题 1"/>
          <p:cNvSpPr/>
          <p:nvPr>
            <p:ph type="title"/>
          </p:nvPr>
        </p:nvSpPr>
        <p:spPr/>
        <p:txBody>
          <a:bodyPr/>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1539" name="文本占位符 321538"/>
          <p:cNvSpPr>
            <a:spLocks noGrp="1"/>
          </p:cNvSpPr>
          <p:nvPr>
            <p:ph type="body" idx="1"/>
          </p:nvPr>
        </p:nvSpPr>
        <p:spPr>
          <a:xfrm>
            <a:off x="457200" y="768350"/>
            <a:ext cx="8229600" cy="4525963"/>
          </a:xfrm>
        </p:spPr>
        <p:txBody>
          <a:bodyPr/>
          <a:p>
            <a:r>
              <a:rPr lang="zh-CN" altLang="en-US" dirty="0"/>
              <a:t>普通的</a:t>
            </a:r>
            <a:r>
              <a:rPr lang="en-US" altLang="zh-CN"/>
              <a:t>I/O</a:t>
            </a:r>
            <a:r>
              <a:rPr lang="zh-CN" altLang="en-US" dirty="0"/>
              <a:t>操作过程</a:t>
            </a:r>
            <a:endParaRPr lang="zh-CN" altLang="en-US" dirty="0"/>
          </a:p>
          <a:p>
            <a:pPr lvl="1"/>
            <a:r>
              <a:rPr lang="zh-CN" altLang="en-US" dirty="0"/>
              <a:t>打开文件－＞读</a:t>
            </a:r>
            <a:r>
              <a:rPr lang="en-US" altLang="zh-CN"/>
              <a:t>/</a:t>
            </a:r>
            <a:r>
              <a:rPr lang="zh-CN" altLang="en-US" dirty="0"/>
              <a:t>写操作－＞关闭文件</a:t>
            </a:r>
            <a:endParaRPr lang="zh-CN" altLang="en-US" dirty="0"/>
          </a:p>
          <a:p>
            <a:pPr lvl="1"/>
            <a:endParaRPr lang="zh-CN" altLang="en-US" dirty="0"/>
          </a:p>
          <a:p>
            <a:r>
              <a:rPr lang="en-US" altLang="zh-CN"/>
              <a:t>TCP/IP</a:t>
            </a:r>
            <a:r>
              <a:rPr lang="zh-CN" altLang="en-US" dirty="0"/>
              <a:t>协议被集成到操作系统的内核中，引入了新型的“</a:t>
            </a:r>
            <a:r>
              <a:rPr lang="en-US" altLang="zh-CN"/>
              <a:t>I/O”</a:t>
            </a:r>
            <a:r>
              <a:rPr lang="zh-CN" altLang="en-US" dirty="0"/>
              <a:t>操作</a:t>
            </a:r>
            <a:endParaRPr lang="zh-CN" altLang="en-US" dirty="0"/>
          </a:p>
          <a:p>
            <a:pPr lvl="1"/>
            <a:r>
              <a:rPr lang="zh-CN" altLang="en-US" dirty="0"/>
              <a:t>进行网络操作的两个进程在不同的机器上，如何连接？</a:t>
            </a:r>
            <a:endParaRPr lang="zh-CN" altLang="en-US" dirty="0"/>
          </a:p>
          <a:p>
            <a:pPr lvl="1"/>
            <a:r>
              <a:rPr lang="zh-CN" altLang="en-US" dirty="0"/>
              <a:t>网络协议具有多样性，如何进行统一的操作</a:t>
            </a:r>
            <a:endParaRPr lang="zh-CN" altLang="en-US" dirty="0"/>
          </a:p>
          <a:p>
            <a:endParaRPr lang="en-US" altLang="zh-CN"/>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4419" name="文本占位符 444418"/>
          <p:cNvSpPr>
            <a:spLocks noGrp="1"/>
          </p:cNvSpPr>
          <p:nvPr>
            <p:ph type="body" idx="1"/>
          </p:nvPr>
        </p:nvSpPr>
        <p:spPr>
          <a:xfrm>
            <a:off x="476885" y="742950"/>
            <a:ext cx="8502015" cy="5421630"/>
          </a:xfrm>
        </p:spPr>
        <p:txBody>
          <a:bodyPr/>
          <a:p>
            <a:endParaRPr lang="zh-CN" altLang="en-US" dirty="0"/>
          </a:p>
          <a:p>
            <a:r>
              <a:rPr lang="zh-CN" altLang="en-US" dirty="0"/>
              <a:t>编程时，编程界面有两种形式：</a:t>
            </a:r>
            <a:endParaRPr lang="zh-CN" altLang="en-US" dirty="0"/>
          </a:p>
          <a:p>
            <a:pPr lvl="1"/>
            <a:r>
              <a:rPr lang="zh-CN" altLang="en-US" dirty="0"/>
              <a:t>第一种是由内核心直接提供的</a:t>
            </a:r>
            <a:r>
              <a:rPr lang="zh-CN" altLang="en-US" dirty="0">
                <a:solidFill>
                  <a:srgbClr val="FF0000"/>
                </a:solidFill>
              </a:rPr>
              <a:t>系统调用</a:t>
            </a:r>
            <a:r>
              <a:rPr lang="zh-CN" altLang="en-US" dirty="0"/>
              <a:t>；</a:t>
            </a:r>
            <a:endParaRPr lang="zh-CN" altLang="en-US" dirty="0"/>
          </a:p>
          <a:p>
            <a:pPr lvl="1"/>
            <a:r>
              <a:rPr lang="zh-CN" altLang="en-US" dirty="0"/>
              <a:t>第二种是使用以</a:t>
            </a:r>
            <a:r>
              <a:rPr lang="zh-CN" altLang="en-US" dirty="0">
                <a:solidFill>
                  <a:srgbClr val="FF0000"/>
                </a:solidFill>
              </a:rPr>
              <a:t>库函数</a:t>
            </a:r>
            <a:r>
              <a:rPr lang="zh-CN" altLang="en-US" dirty="0"/>
              <a:t>方式提供的各种函数。</a:t>
            </a:r>
            <a:endParaRPr lang="zh-CN" altLang="en-US" dirty="0"/>
          </a:p>
          <a:p>
            <a:r>
              <a:rPr lang="zh-CN" altLang="en-US" dirty="0"/>
              <a:t>前者为</a:t>
            </a:r>
            <a:r>
              <a:rPr lang="zh-CN" altLang="en-US" dirty="0">
                <a:solidFill>
                  <a:srgbClr val="FF0000"/>
                </a:solidFill>
              </a:rPr>
              <a:t>核内实现</a:t>
            </a:r>
            <a:r>
              <a:rPr lang="zh-CN" altLang="en-US" dirty="0"/>
              <a:t>，后者为</a:t>
            </a:r>
            <a:r>
              <a:rPr lang="zh-CN" altLang="en-US" dirty="0">
                <a:solidFill>
                  <a:srgbClr val="FF0000"/>
                </a:solidFill>
              </a:rPr>
              <a:t>核外实现</a:t>
            </a:r>
            <a:r>
              <a:rPr lang="zh-CN" altLang="en-US" dirty="0"/>
              <a:t>。用户服务要通过核外的应用程序才能实现，所以</a:t>
            </a:r>
            <a:r>
              <a:rPr lang="zh-CN" altLang="en-US" dirty="0">
                <a:sym typeface="+mn-ea"/>
              </a:rPr>
              <a:t>需要一种</a:t>
            </a:r>
            <a:r>
              <a:rPr lang="zh-CN" altLang="en-US" dirty="0">
                <a:solidFill>
                  <a:srgbClr val="FF3300"/>
                </a:solidFill>
                <a:sym typeface="+mn-ea"/>
              </a:rPr>
              <a:t>通用</a:t>
            </a:r>
            <a:r>
              <a:rPr lang="zh-CN" altLang="en-US" dirty="0">
                <a:sym typeface="+mn-ea"/>
              </a:rPr>
              <a:t>的网络编程接口：</a:t>
            </a:r>
            <a:r>
              <a:rPr lang="en-US" altLang="zh-CN">
                <a:sym typeface="+mn-ea"/>
              </a:rPr>
              <a:t>Socket </a:t>
            </a:r>
            <a:r>
              <a:rPr lang="zh-CN" altLang="en-US">
                <a:sym typeface="+mn-ea"/>
              </a:rPr>
              <a:t>来实现。</a:t>
            </a:r>
            <a:endParaRPr lang="zh-CN" altLang="en-US">
              <a:sym typeface="+mn-ea"/>
            </a:endParaRPr>
          </a:p>
          <a:p>
            <a:r>
              <a:rPr lang="en-US" altLang="zh-CN"/>
              <a:t>TCP/IP</a:t>
            </a:r>
            <a:r>
              <a:rPr lang="zh-CN" altLang="en-US" dirty="0"/>
              <a:t>协议核心与应用程序关系如下图所示。</a:t>
            </a:r>
            <a:endParaRPr lang="zh-CN" altLang="en-US" dirty="0"/>
          </a:p>
        </p:txBody>
      </p:sp>
    </p:spTree>
  </p:cSld>
  <p:clrMapOvr>
    <a:masterClrMapping/>
  </p:clrMapOvr>
  <p:transition spd="med">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3073"/>
          <p:cNvSpPr>
            <a:spLocks noGrp="1"/>
          </p:cNvSpPr>
          <p:nvPr>
            <p:ph type="title"/>
          </p:nvPr>
        </p:nvSpPr>
        <p:spPr/>
        <p:txBody>
          <a:bodyPr anchor="ctr"/>
          <a:p>
            <a:r>
              <a:rPr lang="zh-CN" altLang="en-US" dirty="0"/>
              <a:t>主题</a:t>
            </a:r>
            <a:endParaRPr lang="zh-CN" altLang="en-US" dirty="0"/>
          </a:p>
        </p:txBody>
      </p:sp>
      <p:sp>
        <p:nvSpPr>
          <p:cNvPr id="14338" name="文本占位符 3075"/>
          <p:cNvSpPr>
            <a:spLocks noGrp="1"/>
          </p:cNvSpPr>
          <p:nvPr>
            <p:ph sz="half" idx="2"/>
          </p:nvPr>
        </p:nvSpPr>
        <p:spPr>
          <a:xfrm>
            <a:off x="1547813" y="1557338"/>
            <a:ext cx="4038600" cy="4525962"/>
          </a:xfrm>
        </p:spPr>
        <p:txBody>
          <a:bodyPr anchor="t"/>
          <a:p>
            <a:r>
              <a:rPr lang="zh-CN" altLang="en-US" dirty="0">
                <a:hlinkClick r:id="rId1" action="ppaction://hlinksldjump"/>
              </a:rPr>
              <a:t>章节内容</a:t>
            </a:r>
            <a:endParaRPr lang="zh-CN" altLang="en-US" dirty="0"/>
          </a:p>
          <a:p>
            <a:r>
              <a:rPr lang="zh-CN" altLang="en-US" dirty="0">
                <a:hlinkClick r:id="rId2" action="ppaction://hlinksldjump"/>
              </a:rPr>
              <a:t>本章小结</a:t>
            </a:r>
            <a:endParaRPr lang="zh-CN" altLang="en-US" dirty="0"/>
          </a:p>
          <a:p>
            <a:r>
              <a:rPr lang="zh-CN" altLang="en-US" dirty="0">
                <a:hlinkClick r:id="rId3" action="ppaction://hlinksldjump"/>
              </a:rPr>
              <a:t>课堂测试</a:t>
            </a:r>
            <a:endParaRPr lang="zh-CN" altLang="en-US" dirty="0"/>
          </a:p>
          <a:p>
            <a:r>
              <a:rPr lang="zh-CN" altLang="en-US" dirty="0">
                <a:hlinkClick r:id="rId4" action="ppaction://hlinksldjump"/>
              </a:rPr>
              <a:t>课后习题</a:t>
            </a:r>
            <a:endParaRPr lang="zh-CN" altLang="en-US" dirty="0"/>
          </a:p>
          <a:p>
            <a:r>
              <a:rPr lang="zh-CN" altLang="en-US" dirty="0">
                <a:hlinkClick r:id="rId5" action="ppaction://hlinksldjump"/>
              </a:rPr>
              <a:t>课外读物</a:t>
            </a:r>
            <a:endParaRPr lang="zh-CN" altLang="en-US" dirty="0"/>
          </a:p>
          <a:p>
            <a:endParaRPr lang="zh-CN" altLang="en-US" dirty="0"/>
          </a:p>
        </p:txBody>
      </p:sp>
      <p:pic>
        <p:nvPicPr>
          <p:cNvPr id="14339" name="图片 3076" descr="MCj04346870000[1]">
            <a:hlinkClick r:id="" action="ppaction://hlinkshowjump?jump=endshow"/>
          </p:cNvPr>
          <p:cNvPicPr>
            <a:picLocks noChangeAspect="1"/>
          </p:cNvPicPr>
          <p:nvPr/>
        </p:nvPicPr>
        <p:blipFill>
          <a:blip r:embed="rId6"/>
          <a:stretch>
            <a:fillRect/>
          </a:stretch>
        </p:blipFill>
        <p:spPr>
          <a:xfrm>
            <a:off x="8108950" y="5805488"/>
            <a:ext cx="1035050" cy="1052512"/>
          </a:xfrm>
          <a:prstGeom prst="rect">
            <a:avLst/>
          </a:prstGeom>
          <a:noFill/>
          <a:ln w="9525">
            <a:noFill/>
          </a:ln>
        </p:spPr>
      </p:pic>
      <p:sp>
        <p:nvSpPr>
          <p:cNvPr id="14340" name="页脚占位符 1"/>
          <p:cNvSpPr/>
          <p:nvPr>
            <p:ph type="ftr" sz="quarter" idx="11"/>
          </p:nvPr>
        </p:nvSpPr>
        <p:spPr/>
        <p:txBody>
          <a:bodyPr anchor="t"/>
          <a:p>
            <a:pPr indent="0">
              <a:lnSpc>
                <a:spcPct val="100000"/>
              </a:lnSpc>
              <a:spcBef>
                <a:spcPct val="0"/>
              </a:spcBef>
            </a:pPr>
            <a:fld id="{9A0DB2DC-4C9A-4742-B13C-FB6460FD3503}" type="slidenum">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5443" name="文本占位符 445442"/>
          <p:cNvSpPr>
            <a:spLocks noGrp="1"/>
          </p:cNvSpPr>
          <p:nvPr>
            <p:ph type="body" idx="1"/>
          </p:nvPr>
        </p:nvSpPr>
        <p:spPr>
          <a:xfrm>
            <a:off x="1968500" y="6061075"/>
            <a:ext cx="6059488" cy="392113"/>
          </a:xfrm>
        </p:spPr>
        <p:txBody>
          <a:bodyPr/>
          <a:p>
            <a:pPr>
              <a:lnSpc>
                <a:spcPct val="80000"/>
              </a:lnSpc>
              <a:buNone/>
            </a:pPr>
            <a:r>
              <a:rPr lang="en-US" altLang="zh-CN" sz="2400"/>
              <a:t>TCP/IP</a:t>
            </a:r>
            <a:r>
              <a:rPr lang="zh-CN" altLang="en-US" sz="2400" dirty="0"/>
              <a:t>协议核心与应用程序关系图</a:t>
            </a:r>
            <a:endParaRPr lang="zh-CN" altLang="en-US" sz="2400" dirty="0"/>
          </a:p>
        </p:txBody>
      </p:sp>
      <p:pic>
        <p:nvPicPr>
          <p:cNvPr id="445444" name="图片 445443" descr="54679"/>
          <p:cNvPicPr>
            <a:picLocks noChangeAspect="1"/>
          </p:cNvPicPr>
          <p:nvPr/>
        </p:nvPicPr>
        <p:blipFill>
          <a:blip r:embed="rId1"/>
          <a:stretch>
            <a:fillRect/>
          </a:stretch>
        </p:blipFill>
        <p:spPr>
          <a:xfrm>
            <a:off x="1845945" y="754380"/>
            <a:ext cx="6305550" cy="5071110"/>
          </a:xfrm>
          <a:prstGeom prst="rect">
            <a:avLst/>
          </a:prstGeom>
          <a:noFill/>
          <a:ln w="9525">
            <a:noFill/>
          </a:ln>
        </p:spPr>
      </p:pic>
    </p:spTree>
  </p:cSld>
  <p:clrMapOvr>
    <a:masterClrMapping/>
  </p:clrMapOvr>
  <p:transition spd="med">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600710" y="1484630"/>
            <a:ext cx="7665720" cy="44805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2562" name="标题 322561"/>
          <p:cNvSpPr>
            <a:spLocks noGrp="1"/>
          </p:cNvSpPr>
          <p:nvPr>
            <p:ph type="title"/>
          </p:nvPr>
        </p:nvSpPr>
        <p:spPr/>
        <p:txBody>
          <a:bodyPr anchor="ctr"/>
          <a:p>
            <a:r>
              <a:rPr lang="zh-CN" altLang="en-US" dirty="0"/>
              <a:t>什么是</a:t>
            </a:r>
            <a:r>
              <a:rPr lang="en-US" altLang="zh-CN"/>
              <a:t>Socket</a:t>
            </a:r>
            <a:endParaRPr lang="en-US" altLang="zh-CN"/>
          </a:p>
        </p:txBody>
      </p:sp>
      <p:sp>
        <p:nvSpPr>
          <p:cNvPr id="322563" name="文本占位符 322562"/>
          <p:cNvSpPr>
            <a:spLocks noGrp="1"/>
          </p:cNvSpPr>
          <p:nvPr>
            <p:ph type="body" idx="1"/>
          </p:nvPr>
        </p:nvSpPr>
        <p:spPr>
          <a:xfrm>
            <a:off x="457200" y="1442720"/>
            <a:ext cx="8229600" cy="4525963"/>
          </a:xfrm>
        </p:spPr>
        <p:txBody>
          <a:bodyPr/>
          <a:p>
            <a:r>
              <a:rPr lang="zh-CN" altLang="en-US" dirty="0"/>
              <a:t>独立于具体协议的网络编程接口</a:t>
            </a:r>
            <a:endParaRPr lang="zh-CN" altLang="en-US" dirty="0"/>
          </a:p>
          <a:p>
            <a:endParaRPr lang="zh-CN" altLang="en-US" dirty="0"/>
          </a:p>
          <a:p>
            <a:r>
              <a:rPr lang="zh-CN" altLang="en-US" dirty="0"/>
              <a:t>在</a:t>
            </a:r>
            <a:r>
              <a:rPr lang="en-US" altLang="zh-CN"/>
              <a:t>ISO</a:t>
            </a:r>
            <a:r>
              <a:rPr lang="zh-CN" altLang="en-US" dirty="0"/>
              <a:t>模型中，主要位于会话层和传输层之间</a:t>
            </a:r>
            <a:endParaRPr lang="zh-CN" altLang="en-US" dirty="0"/>
          </a:p>
          <a:p>
            <a:endParaRPr lang="zh-CN" altLang="en-US" dirty="0"/>
          </a:p>
          <a:p>
            <a:r>
              <a:rPr lang="en-US" altLang="zh-CN"/>
              <a:t>BSD Socket</a:t>
            </a:r>
            <a:r>
              <a:rPr lang="zh-CN" altLang="en-US" dirty="0"/>
              <a:t>（伯克利套接字）是通过标准的</a:t>
            </a:r>
            <a:r>
              <a:rPr lang="en-US" altLang="zh-CN"/>
              <a:t>UNIX</a:t>
            </a:r>
            <a:r>
              <a:rPr lang="zh-CN" altLang="en-US" dirty="0"/>
              <a:t>文件描述符和其它程序通讯的一个方法，目前已经被广泛移植到各个平台。</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901065" y="1600200"/>
            <a:ext cx="7340600" cy="452628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997585" y="1600200"/>
            <a:ext cx="7147560" cy="45262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041400" y="1600200"/>
            <a:ext cx="7060565" cy="45262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798830" y="1600200"/>
            <a:ext cx="7545705" cy="452628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5634" name="标题 325633"/>
          <p:cNvSpPr>
            <a:spLocks noGrp="1"/>
          </p:cNvSpPr>
          <p:nvPr>
            <p:ph type="title"/>
          </p:nvPr>
        </p:nvSpPr>
        <p:spPr/>
        <p:txBody>
          <a:bodyPr anchor="ctr"/>
          <a:p>
            <a:r>
              <a:rPr lang="en-US" altLang="zh-CN"/>
              <a:t>Socket</a:t>
            </a:r>
            <a:r>
              <a:rPr lang="zh-CN" altLang="en-US" dirty="0"/>
              <a:t>类型</a:t>
            </a:r>
            <a:endParaRPr lang="zh-CN" altLang="en-US" dirty="0"/>
          </a:p>
        </p:txBody>
      </p:sp>
      <p:sp>
        <p:nvSpPr>
          <p:cNvPr id="325635" name="文本占位符 325634"/>
          <p:cNvSpPr>
            <a:spLocks noGrp="1"/>
          </p:cNvSpPr>
          <p:nvPr>
            <p:ph type="body" idx="1"/>
          </p:nvPr>
        </p:nvSpPr>
        <p:spPr>
          <a:xfrm>
            <a:off x="457200" y="1165860"/>
            <a:ext cx="8229600" cy="4525963"/>
          </a:xfrm>
        </p:spPr>
        <p:txBody>
          <a:bodyPr/>
          <a:p>
            <a:r>
              <a:rPr lang="zh-CN" altLang="en-US" dirty="0"/>
              <a:t>流式套接字</a:t>
            </a:r>
            <a:r>
              <a:rPr lang="en-US" altLang="zh-CN"/>
              <a:t>(SOCK_STREAM)</a:t>
            </a:r>
            <a:endParaRPr lang="en-US" altLang="zh-CN"/>
          </a:p>
          <a:p>
            <a:pPr lvl="1"/>
            <a:r>
              <a:rPr lang="zh-CN" altLang="en-US" dirty="0"/>
              <a:t>提供了一个面向连接、可靠的数据传输服务，数据无差错、无重复的发送且按发送顺序接收。内设置流量控制，避免数据流淹没慢的接收方。数据被看作是字节流，无长度限制。</a:t>
            </a:r>
            <a:endParaRPr lang="zh-CN" altLang="en-US" dirty="0"/>
          </a:p>
          <a:p>
            <a:r>
              <a:rPr lang="zh-CN" altLang="en-US" dirty="0"/>
              <a:t>数据报套接字</a:t>
            </a:r>
            <a:r>
              <a:rPr lang="en-US" altLang="zh-CN"/>
              <a:t>(SOCK_DGRAM)</a:t>
            </a:r>
            <a:endParaRPr lang="en-US" altLang="zh-CN"/>
          </a:p>
          <a:p>
            <a:pPr lvl="1"/>
            <a:r>
              <a:rPr lang="zh-CN" altLang="en-US" dirty="0"/>
              <a:t>提供无连接服务。数据包以独立数据包的形式被发送，不提供无差错保证，数据可能丢失或重复，顺序发送，可能乱序接收。</a:t>
            </a:r>
            <a:endParaRPr lang="zh-CN" altLang="en-US" dirty="0"/>
          </a:p>
          <a:p>
            <a:r>
              <a:rPr lang="zh-CN" altLang="en-US" dirty="0"/>
              <a:t>原始套接字</a:t>
            </a:r>
            <a:r>
              <a:rPr lang="en-US" altLang="zh-CN"/>
              <a:t>(SOCK_RAW)</a:t>
            </a:r>
            <a:endParaRPr lang="en-US" altLang="zh-CN"/>
          </a:p>
          <a:p>
            <a:pPr lvl="1"/>
            <a:r>
              <a:rPr lang="zh-CN" altLang="en-US" dirty="0"/>
              <a:t>可以对较低层次协议，如</a:t>
            </a:r>
            <a:r>
              <a:rPr lang="en-US" altLang="zh-CN"/>
              <a:t>IP</a:t>
            </a:r>
            <a:r>
              <a:rPr lang="zh-CN" altLang="en-US" dirty="0"/>
              <a:t>、</a:t>
            </a:r>
            <a:r>
              <a:rPr lang="en-US" altLang="zh-CN"/>
              <a:t>ICMP</a:t>
            </a:r>
            <a:r>
              <a:rPr lang="zh-CN" altLang="en-US" dirty="0"/>
              <a:t>直接访问。</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3586" name="标题 323585"/>
          <p:cNvSpPr>
            <a:spLocks noGrp="1"/>
          </p:cNvSpPr>
          <p:nvPr>
            <p:ph type="title"/>
          </p:nvPr>
        </p:nvSpPr>
        <p:spPr>
          <a:xfrm>
            <a:off x="456883" y="289243"/>
            <a:ext cx="8229600" cy="1143000"/>
          </a:xfrm>
        </p:spPr>
        <p:txBody>
          <a:bodyPr anchor="ctr"/>
          <a:p>
            <a:r>
              <a:rPr lang="en-US" altLang="zh-CN"/>
              <a:t>Socket</a:t>
            </a:r>
            <a:r>
              <a:rPr lang="zh-CN" altLang="en-US" dirty="0"/>
              <a:t>的位置</a:t>
            </a:r>
            <a:endParaRPr lang="zh-CN" altLang="en-US" dirty="0"/>
          </a:p>
        </p:txBody>
      </p:sp>
      <p:graphicFrame>
        <p:nvGraphicFramePr>
          <p:cNvPr id="323587" name="内容占位符 323586"/>
          <p:cNvGraphicFramePr/>
          <p:nvPr>
            <p:ph idx="1"/>
          </p:nvPr>
        </p:nvGraphicFramePr>
        <p:xfrm>
          <a:off x="646748" y="1174115"/>
          <a:ext cx="7850187" cy="4916488"/>
        </p:xfrm>
        <a:graphic>
          <a:graphicData uri="http://schemas.openxmlformats.org/presentationml/2006/ole">
            <mc:AlternateContent xmlns:mc="http://schemas.openxmlformats.org/markup-compatibility/2006">
              <mc:Choice xmlns:v="urn:schemas-microsoft-com:vml" Requires="v">
                <p:oleObj spid="_x0000_s3076" name="" r:id="rId1" imgW="4787265" imgH="2922270" progId="Visio.Drawing.11">
                  <p:embed/>
                </p:oleObj>
              </mc:Choice>
              <mc:Fallback>
                <p:oleObj name="" r:id="rId1" imgW="4787265" imgH="2922270" progId="Visio.Drawing.11">
                  <p:embed/>
                  <p:pic>
                    <p:nvPicPr>
                      <p:cNvPr id="0" name="图片 3075"/>
                      <p:cNvPicPr/>
                      <p:nvPr/>
                    </p:nvPicPr>
                    <p:blipFill>
                      <a:blip r:embed="rId2"/>
                      <a:stretch>
                        <a:fillRect/>
                      </a:stretch>
                    </p:blipFill>
                    <p:spPr>
                      <a:xfrm>
                        <a:off x="646748" y="1174115"/>
                        <a:ext cx="7850187" cy="4916488"/>
                      </a:xfrm>
                      <a:prstGeom prst="rect">
                        <a:avLst/>
                      </a:prstGeom>
                      <a:noFill/>
                      <a:ln w="38100">
                        <a:miter/>
                      </a:ln>
                    </p:spPr>
                  </p:pic>
                </p:oleObj>
              </mc:Fallback>
            </mc:AlternateContent>
          </a:graphicData>
        </a:graphic>
      </p:graphicFrame>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6658" name="标题 326657"/>
          <p:cNvSpPr>
            <a:spLocks noGrp="1"/>
          </p:cNvSpPr>
          <p:nvPr>
            <p:ph type="title"/>
          </p:nvPr>
        </p:nvSpPr>
        <p:spPr/>
        <p:txBody>
          <a:bodyPr anchor="ctr"/>
          <a:p>
            <a:r>
              <a:rPr lang="en-US" altLang="zh-CN">
                <a:sym typeface="+mn-ea"/>
              </a:rPr>
              <a:t>11.2.2 Linux Socket</a:t>
            </a:r>
            <a:endParaRPr lang="en-US" altLang="zh-CN"/>
          </a:p>
        </p:txBody>
      </p:sp>
      <p:sp>
        <p:nvSpPr>
          <p:cNvPr id="326659" name="文本占位符 326658"/>
          <p:cNvSpPr>
            <a:spLocks noGrp="1"/>
          </p:cNvSpPr>
          <p:nvPr>
            <p:ph type="body" idx="1"/>
          </p:nvPr>
        </p:nvSpPr>
        <p:spPr/>
        <p:txBody>
          <a:bodyPr/>
          <a:p>
            <a:r>
              <a:rPr lang="zh-CN" altLang="en-US" dirty="0"/>
              <a:t>不同操作系统中的</a:t>
            </a:r>
            <a:r>
              <a:rPr lang="en-US" altLang="zh-CN"/>
              <a:t>Socket</a:t>
            </a:r>
            <a:endParaRPr lang="en-US" altLang="zh-CN"/>
          </a:p>
          <a:p>
            <a:pPr lvl="1"/>
            <a:r>
              <a:rPr lang="en-US" altLang="zh-CN"/>
              <a:t>Windows Socket (Winsock)</a:t>
            </a:r>
            <a:endParaRPr lang="en-US" altLang="zh-CN"/>
          </a:p>
          <a:p>
            <a:pPr lvl="1"/>
            <a:r>
              <a:rPr lang="en-US" altLang="zh-CN"/>
              <a:t>Linux Socket (BSD Socket)</a:t>
            </a:r>
            <a:endParaRPr lang="en-US" altLang="zh-CN"/>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4097"/>
          <p:cNvSpPr>
            <a:spLocks noGrp="1"/>
          </p:cNvSpPr>
          <p:nvPr>
            <p:ph type="title"/>
          </p:nvPr>
        </p:nvSpPr>
        <p:spPr/>
        <p:txBody>
          <a:bodyPr anchor="ctr"/>
          <a:p>
            <a:r>
              <a:rPr lang="zh-CN" altLang="en-US" dirty="0"/>
              <a:t>章节内容</a:t>
            </a:r>
            <a:endParaRPr lang="zh-CN" altLang="en-US" dirty="0"/>
          </a:p>
        </p:txBody>
      </p:sp>
      <p:sp>
        <p:nvSpPr>
          <p:cNvPr id="4099" name="内容占位符 4098"/>
          <p:cNvSpPr>
            <a:spLocks noGrp="1"/>
          </p:cNvSpPr>
          <p:nvPr>
            <p:ph idx="1"/>
          </p:nvPr>
        </p:nvSpPr>
        <p:spPr>
          <a:xfrm>
            <a:off x="528638" y="1196975"/>
            <a:ext cx="7643812" cy="460375"/>
          </a:xfrm>
        </p:spPr>
        <p:txBody>
          <a:bodyPr anchor="t"/>
          <a:p>
            <a:pPr>
              <a:lnSpc>
                <a:spcPct val="80000"/>
              </a:lnSpc>
              <a:buClr>
                <a:schemeClr val="tx1"/>
              </a:buClr>
              <a:buFont typeface="Wingdings" panose="05000000000000000000" pitchFamily="2" charset="2"/>
              <a:buChar char="Ø"/>
            </a:pPr>
            <a:r>
              <a:rPr lang="en-US" altLang="zh-CN" sz="2800" dirty="0">
                <a:hlinkClick r:id="rId1" action="ppaction://hlinksldjump"/>
              </a:rPr>
              <a:t>11.0 </a:t>
            </a:r>
            <a:r>
              <a:rPr lang="zh-CN" altLang="en-US" sz="2800" dirty="0">
                <a:hlinkClick r:id="rId1" action="ppaction://hlinksldjump"/>
              </a:rPr>
              <a:t>引言</a:t>
            </a:r>
            <a:endParaRPr lang="zh-CN" altLang="en-US" sz="2800" dirty="0">
              <a:hlinkClick r:id="rId1" action="ppaction://hlinksldjump"/>
            </a:endParaRPr>
          </a:p>
        </p:txBody>
      </p:sp>
      <p:sp>
        <p:nvSpPr>
          <p:cNvPr id="4101" name="文本框 4100"/>
          <p:cNvSpPr txBox="1"/>
          <p:nvPr/>
        </p:nvSpPr>
        <p:spPr>
          <a:xfrm>
            <a:off x="539433" y="1657033"/>
            <a:ext cx="7129462" cy="518160"/>
          </a:xfrm>
          <a:prstGeom prst="rect">
            <a:avLst/>
          </a:prstGeom>
          <a:noFill/>
          <a:ln w="9525">
            <a:noFill/>
          </a:ln>
        </p:spPr>
        <p:txBody>
          <a:bodyPr anchor="t">
            <a:spAutoFit/>
          </a:bodyPr>
          <a:p>
            <a:pPr lvl="0" indent="0">
              <a:lnSpc>
                <a:spcPct val="100000"/>
              </a:lnSpc>
              <a:spcBef>
                <a:spcPct val="50000"/>
              </a:spcBef>
              <a:buFont typeface="Wingdings" panose="05000000000000000000" pitchFamily="2" charset="2"/>
              <a:buChar char="Ø"/>
            </a:pPr>
            <a:r>
              <a:rPr lang="en-US" altLang="zh-CN" b="1" dirty="0">
                <a:latin typeface="Arial" panose="020B0604020202020204" pitchFamily="34" charset="0"/>
                <a:ea typeface="宋体" panose="02010600030101010101" pitchFamily="2" charset="-122"/>
                <a:hlinkClick r:id="rId2" action="ppaction://hlinksldjump"/>
              </a:rPr>
              <a:t>11.1 </a:t>
            </a:r>
            <a:r>
              <a:rPr lang="zh-CN" altLang="en-US" b="1" dirty="0">
                <a:latin typeface="Arial" panose="020B0604020202020204" pitchFamily="34" charset="0"/>
                <a:ea typeface="宋体" panose="02010600030101010101" pitchFamily="2" charset="-122"/>
                <a:hlinkClick r:id="rId2" action="ppaction://hlinksldjump"/>
              </a:rPr>
              <a:t>一些基本概念</a:t>
            </a:r>
            <a:endParaRPr lang="zh-CN" altLang="en-US" b="1" dirty="0">
              <a:latin typeface="Arial" panose="020B0604020202020204" pitchFamily="34" charset="0"/>
              <a:ea typeface="宋体" panose="02010600030101010101" pitchFamily="2" charset="-122"/>
            </a:endParaRPr>
          </a:p>
        </p:txBody>
      </p:sp>
      <p:sp>
        <p:nvSpPr>
          <p:cNvPr id="4102" name="文本框 4101"/>
          <p:cNvSpPr txBox="1"/>
          <p:nvPr/>
        </p:nvSpPr>
        <p:spPr>
          <a:xfrm>
            <a:off x="539433" y="2276475"/>
            <a:ext cx="4895850" cy="488315"/>
          </a:xfrm>
          <a:prstGeom prst="rect">
            <a:avLst/>
          </a:prstGeom>
          <a:noFill/>
          <a:ln w="9525">
            <a:noFill/>
          </a:ln>
        </p:spPr>
        <p:txBody>
          <a:bodyPr anchor="t">
            <a:spAutoFit/>
          </a:bodyPr>
          <a:p>
            <a:pPr lvl="0" indent="0">
              <a:buFont typeface="Wingdings" panose="05000000000000000000" pitchFamily="2" charset="2"/>
              <a:buChar char="Ø"/>
            </a:pPr>
            <a:r>
              <a:rPr lang="en-US" altLang="zh-CN" b="1" dirty="0">
                <a:latin typeface="Arial" panose="020B0604020202020204" pitchFamily="34" charset="0"/>
                <a:ea typeface="宋体" panose="02010600030101010101" pitchFamily="2" charset="-122"/>
                <a:hlinkClick r:id="rId3" action="ppaction://hlinksldjump"/>
              </a:rPr>
              <a:t>11.2 </a:t>
            </a:r>
            <a:r>
              <a:rPr lang="en-US" altLang="zh-CN" b="1" dirty="0">
                <a:sym typeface="+mn-ea"/>
                <a:hlinkClick r:id="rId3" action="ppaction://hlinksldjump"/>
              </a:rPr>
              <a:t>Socket</a:t>
            </a:r>
            <a:r>
              <a:rPr lang="zh-CN" altLang="en-US" b="1" dirty="0">
                <a:sym typeface="+mn-ea"/>
                <a:hlinkClick r:id="rId3" action="ppaction://hlinksldjump"/>
              </a:rPr>
              <a:t>编程接口简介</a:t>
            </a:r>
            <a:r>
              <a:rPr lang="en-US" altLang="zh-CN" b="1" dirty="0">
                <a:latin typeface="Arial" panose="020B0604020202020204" pitchFamily="34" charset="0"/>
                <a:ea typeface="宋体" panose="02010600030101010101" pitchFamily="2" charset="-122"/>
                <a:hlinkClick r:id="rId3" action="ppaction://hlinksldjump"/>
              </a:rPr>
              <a:t> </a:t>
            </a:r>
            <a:r>
              <a:rPr lang="zh-CN" altLang="en-US" b="1" dirty="0">
                <a:latin typeface="Arial" panose="020B0604020202020204" pitchFamily="34" charset="0"/>
                <a:ea typeface="宋体" panose="02010600030101010101" pitchFamily="2" charset="-122"/>
                <a:hlinkClick r:id="rId4" action="ppaction://hlinksldjump"/>
              </a:rPr>
              <a:t> </a:t>
            </a:r>
            <a:endParaRPr lang="zh-CN" altLang="en-US" b="1">
              <a:latin typeface="Arial" panose="020B0604020202020204" pitchFamily="34" charset="0"/>
              <a:ea typeface="宋体" panose="02010600030101010101" pitchFamily="2" charset="-122"/>
            </a:endParaRPr>
          </a:p>
        </p:txBody>
      </p:sp>
      <p:sp>
        <p:nvSpPr>
          <p:cNvPr id="4103" name="文本框 4102"/>
          <p:cNvSpPr txBox="1"/>
          <p:nvPr/>
        </p:nvSpPr>
        <p:spPr>
          <a:xfrm>
            <a:off x="528638" y="2781300"/>
            <a:ext cx="6192837" cy="488315"/>
          </a:xfrm>
          <a:prstGeom prst="rect">
            <a:avLst/>
          </a:prstGeom>
          <a:noFill/>
          <a:ln w="9525">
            <a:noFill/>
          </a:ln>
        </p:spPr>
        <p:txBody>
          <a:bodyPr anchor="t">
            <a:spAutoFit/>
          </a:bodyPr>
          <a:p>
            <a:pPr lvl="0" indent="0">
              <a:buFont typeface="Wingdings" panose="05000000000000000000" pitchFamily="2" charset="2"/>
              <a:buChar char="Ø"/>
            </a:pPr>
            <a:r>
              <a:rPr lang="en-US" altLang="zh-CN" b="1" dirty="0">
                <a:latin typeface="Arial" panose="020B0604020202020204" pitchFamily="34" charset="0"/>
                <a:ea typeface="宋体" panose="02010600030101010101" pitchFamily="2" charset="-122"/>
                <a:hlinkClick r:id="rId5" action="ppaction://hlinksldjump"/>
              </a:rPr>
              <a:t>11.3 </a:t>
            </a:r>
            <a:r>
              <a:rPr lang="en-US" altLang="zh-CN" b="1">
                <a:sym typeface="+mn-ea"/>
                <a:hlinkClick r:id="rId5" action="ppaction://hlinksldjump"/>
              </a:rPr>
              <a:t>TCP/IP </a:t>
            </a:r>
            <a:r>
              <a:rPr lang="zh-CN" altLang="en-US" b="1">
                <a:sym typeface="+mn-ea"/>
                <a:hlinkClick r:id="rId5" action="ppaction://hlinksldjump"/>
              </a:rPr>
              <a:t>的客服机</a:t>
            </a:r>
            <a:r>
              <a:rPr lang="en-US" altLang="zh-CN" b="1">
                <a:sym typeface="+mn-ea"/>
                <a:hlinkClick r:id="rId5" action="ppaction://hlinksldjump"/>
              </a:rPr>
              <a:t>/</a:t>
            </a:r>
            <a:r>
              <a:rPr lang="zh-CN" altLang="en-US" b="1">
                <a:sym typeface="+mn-ea"/>
                <a:hlinkClick r:id="rId5" action="ppaction://hlinksldjump"/>
              </a:rPr>
              <a:t>服务器模式</a:t>
            </a:r>
            <a:endParaRPr lang="zh-CN" altLang="en-US" b="1" dirty="0">
              <a:latin typeface="Arial" panose="020B0604020202020204" pitchFamily="34" charset="0"/>
              <a:ea typeface="宋体" panose="02010600030101010101" pitchFamily="2" charset="-122"/>
            </a:endParaRPr>
          </a:p>
        </p:txBody>
      </p:sp>
      <p:sp>
        <p:nvSpPr>
          <p:cNvPr id="4104" name="文本框 4103"/>
          <p:cNvSpPr txBox="1"/>
          <p:nvPr/>
        </p:nvSpPr>
        <p:spPr>
          <a:xfrm>
            <a:off x="528638" y="3284538"/>
            <a:ext cx="5616575" cy="488315"/>
          </a:xfrm>
          <a:prstGeom prst="rect">
            <a:avLst/>
          </a:prstGeom>
          <a:noFill/>
          <a:ln w="9525">
            <a:noFill/>
          </a:ln>
        </p:spPr>
        <p:txBody>
          <a:bodyPr anchor="t">
            <a:spAutoFit/>
          </a:bodyPr>
          <a:p>
            <a:pPr lvl="0" indent="0">
              <a:buFont typeface="Wingdings" panose="05000000000000000000" pitchFamily="2" charset="2"/>
              <a:buChar char="Ø"/>
            </a:pPr>
            <a:r>
              <a:rPr lang="en-US" altLang="zh-CN" b="1" dirty="0">
                <a:latin typeface="Arial" panose="020B0604020202020204" pitchFamily="34" charset="0"/>
                <a:ea typeface="宋体" panose="02010600030101010101" pitchFamily="2" charset="-122"/>
                <a:hlinkClick r:id="rId6" action="ppaction://hlinksldjump"/>
              </a:rPr>
              <a:t>11.4 </a:t>
            </a:r>
            <a:r>
              <a:rPr lang="en-US" altLang="zh-CN" b="1" dirty="0">
                <a:sym typeface="+mn-ea"/>
                <a:hlinkClick r:id="rId6" action="ppaction://hlinksldjump"/>
              </a:rPr>
              <a:t> </a:t>
            </a:r>
            <a:r>
              <a:rPr lang="en-US" altLang="zh-CN" b="1">
                <a:sym typeface="+mn-ea"/>
                <a:hlinkClick r:id="rId6" action="ppaction://hlinksldjump"/>
              </a:rPr>
              <a:t>Socket</a:t>
            </a:r>
            <a:r>
              <a:rPr lang="zh-CN" altLang="en-US" b="1" dirty="0">
                <a:sym typeface="+mn-ea"/>
                <a:hlinkClick r:id="rId6" action="ppaction://hlinksldjump"/>
              </a:rPr>
              <a:t>常用函数介绍</a:t>
            </a:r>
            <a:r>
              <a:rPr lang="zh-CN" altLang="en-US" b="1" dirty="0">
                <a:latin typeface="Arial" panose="020B0604020202020204" pitchFamily="34" charset="0"/>
                <a:ea typeface="宋体" panose="02010600030101010101" pitchFamily="2" charset="-122"/>
                <a:hlinkClick r:id="rId4" action="ppaction://hlinksldjump"/>
              </a:rPr>
              <a:t> </a:t>
            </a:r>
            <a:endParaRPr lang="zh-CN" altLang="en-US" b="1" dirty="0">
              <a:latin typeface="Arial" panose="020B0604020202020204" pitchFamily="34" charset="0"/>
              <a:ea typeface="宋体" panose="02010600030101010101" pitchFamily="2" charset="-122"/>
            </a:endParaRPr>
          </a:p>
        </p:txBody>
      </p:sp>
      <p:sp>
        <p:nvSpPr>
          <p:cNvPr id="4105" name="文本框 4104"/>
          <p:cNvSpPr txBox="1"/>
          <p:nvPr/>
        </p:nvSpPr>
        <p:spPr>
          <a:xfrm>
            <a:off x="600075" y="4198938"/>
            <a:ext cx="5545138" cy="488315"/>
          </a:xfrm>
          <a:prstGeom prst="rect">
            <a:avLst/>
          </a:prstGeom>
          <a:noFill/>
          <a:ln w="9525">
            <a:noFill/>
          </a:ln>
        </p:spPr>
        <p:txBody>
          <a:bodyPr anchor="t">
            <a:spAutoFit/>
          </a:bodyPr>
          <a:p>
            <a:pPr lvl="0" indent="0">
              <a:buFont typeface="Wingdings" panose="05000000000000000000" pitchFamily="2" charset="2"/>
              <a:buChar char="Ø"/>
            </a:pPr>
            <a:r>
              <a:rPr lang="en-US" altLang="zh-CN" b="1" dirty="0">
                <a:latin typeface="Arial" panose="020B0604020202020204" pitchFamily="34" charset="0"/>
                <a:ea typeface="宋体" panose="02010600030101010101" pitchFamily="2" charset="-122"/>
                <a:hlinkClick r:id="rId7" action="ppaction://hlinksldjump"/>
              </a:rPr>
              <a:t>11.6 </a:t>
            </a:r>
            <a:r>
              <a:rPr lang="en-US" altLang="zh-CN" b="1">
                <a:sym typeface="+mn-ea"/>
                <a:hlinkClick r:id="rId7" action="ppaction://hlinksldjump"/>
              </a:rPr>
              <a:t> TCP/IP</a:t>
            </a:r>
            <a:r>
              <a:rPr lang="zh-CN" altLang="en-US" b="1" dirty="0">
                <a:sym typeface="+mn-ea"/>
                <a:hlinkClick r:id="rId7" action="ppaction://hlinksldjump"/>
              </a:rPr>
              <a:t>网络程序框架</a:t>
            </a:r>
            <a:r>
              <a:rPr lang="zh-CN" altLang="en-US" b="1" dirty="0">
                <a:latin typeface="Arial" panose="020B0604020202020204" pitchFamily="34" charset="0"/>
                <a:ea typeface="宋体" panose="02010600030101010101" pitchFamily="2" charset="-122"/>
                <a:hlinkClick r:id="rId4" action="ppaction://hlinksldjump"/>
              </a:rPr>
              <a:t> </a:t>
            </a:r>
            <a:endParaRPr lang="zh-CN" altLang="en-US" b="1" dirty="0">
              <a:latin typeface="Arial" panose="020B0604020202020204" pitchFamily="34" charset="0"/>
              <a:ea typeface="宋体" panose="02010600030101010101" pitchFamily="2" charset="-122"/>
            </a:endParaRPr>
          </a:p>
        </p:txBody>
      </p:sp>
      <p:pic>
        <p:nvPicPr>
          <p:cNvPr id="15369" name="图片 4109" descr="MCj02955300000[1]">
            <a:hlinkClick r:id="rId8" action="ppaction://hlinksldjump"/>
          </p:cNvPr>
          <p:cNvPicPr>
            <a:picLocks noChangeAspect="1"/>
          </p:cNvPicPr>
          <p:nvPr/>
        </p:nvPicPr>
        <p:blipFill>
          <a:blip r:embed="rId9"/>
          <a:stretch>
            <a:fillRect/>
          </a:stretch>
        </p:blipFill>
        <p:spPr>
          <a:xfrm>
            <a:off x="7812088" y="5861050"/>
            <a:ext cx="1331912" cy="996950"/>
          </a:xfrm>
          <a:prstGeom prst="rect">
            <a:avLst/>
          </a:prstGeom>
          <a:noFill/>
          <a:ln w="9525">
            <a:noFill/>
          </a:ln>
        </p:spPr>
      </p:pic>
      <p:sp>
        <p:nvSpPr>
          <p:cNvPr id="15370" name="页脚占位符 1"/>
          <p:cNvSpPr/>
          <p:nvPr>
            <p:ph type="ftr" sz="quarter" idx="11"/>
          </p:nvPr>
        </p:nvSpPr>
        <p:spPr/>
        <p:txBody>
          <a:bodyPr anchor="t"/>
          <a:p>
            <a:pPr indent="0">
              <a:lnSpc>
                <a:spcPct val="100000"/>
              </a:lnSpc>
              <a:spcBef>
                <a:spcPct val="0"/>
              </a:spcBef>
            </a:pPr>
            <a:fld id="{9A0DB2DC-4C9A-4742-B13C-FB6460FD3503}" type="slidenum">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
        <p:nvSpPr>
          <p:cNvPr id="2" name="文本框 1"/>
          <p:cNvSpPr txBox="1"/>
          <p:nvPr/>
        </p:nvSpPr>
        <p:spPr>
          <a:xfrm>
            <a:off x="539750" y="4687253"/>
            <a:ext cx="5545138" cy="488315"/>
          </a:xfrm>
          <a:prstGeom prst="rect">
            <a:avLst/>
          </a:prstGeom>
          <a:noFill/>
          <a:ln w="9525">
            <a:noFill/>
          </a:ln>
        </p:spPr>
        <p:txBody>
          <a:bodyPr anchor="t">
            <a:spAutoFit/>
          </a:bodyPr>
          <a:p>
            <a:pPr lvl="0" indent="0">
              <a:buFont typeface="Wingdings" panose="05000000000000000000" pitchFamily="2" charset="2"/>
              <a:buChar char="Ø"/>
            </a:pPr>
            <a:r>
              <a:rPr lang="en-US" altLang="zh-CN" b="1" dirty="0">
                <a:latin typeface="Arial" panose="020B0604020202020204" pitchFamily="34" charset="0"/>
                <a:ea typeface="宋体" panose="02010600030101010101" pitchFamily="2" charset="-122"/>
                <a:hlinkClick r:id="rId10" action="ppaction://hlinksldjump"/>
              </a:rPr>
              <a:t>11.7 </a:t>
            </a:r>
            <a:r>
              <a:rPr lang="en-US" altLang="zh-CN" b="1">
                <a:sym typeface="+mn-ea"/>
                <a:hlinkClick r:id="rId10" action="ppaction://hlinksldjump"/>
              </a:rPr>
              <a:t> </a:t>
            </a:r>
            <a:r>
              <a:rPr lang="zh-CN" altLang="en-US" b="1">
                <a:sym typeface="+mn-ea"/>
                <a:hlinkClick r:id="rId10" action="ppaction://hlinksldjump"/>
              </a:rPr>
              <a:t>基于</a:t>
            </a:r>
            <a:r>
              <a:rPr lang="en-US" altLang="zh-CN" b="1">
                <a:sym typeface="+mn-ea"/>
                <a:hlinkClick r:id="rId10" action="ppaction://hlinksldjump"/>
              </a:rPr>
              <a:t>TCP</a:t>
            </a:r>
            <a:r>
              <a:rPr lang="zh-CN" altLang="en-US" b="1">
                <a:sym typeface="+mn-ea"/>
                <a:hlinkClick r:id="rId10" action="ppaction://hlinksldjump"/>
              </a:rPr>
              <a:t>的网络编程实例</a:t>
            </a:r>
            <a:r>
              <a:rPr lang="zh-CN" altLang="en-US" b="1" dirty="0">
                <a:latin typeface="Arial" panose="020B0604020202020204" pitchFamily="34" charset="0"/>
                <a:ea typeface="宋体" panose="02010600030101010101" pitchFamily="2" charset="-122"/>
                <a:hlinkClick r:id="rId4" action="ppaction://hlinksldjump"/>
              </a:rPr>
              <a:t> </a:t>
            </a:r>
            <a:endParaRPr lang="zh-CN" altLang="en-US" b="1" dirty="0">
              <a:latin typeface="Arial" panose="020B0604020202020204" pitchFamily="34" charset="0"/>
              <a:ea typeface="宋体" panose="02010600030101010101" pitchFamily="2" charset="-122"/>
            </a:endParaRPr>
          </a:p>
        </p:txBody>
      </p:sp>
      <p:sp>
        <p:nvSpPr>
          <p:cNvPr id="3" name="文本框 2"/>
          <p:cNvSpPr txBox="1"/>
          <p:nvPr/>
        </p:nvSpPr>
        <p:spPr>
          <a:xfrm>
            <a:off x="600075" y="3710940"/>
            <a:ext cx="5836285" cy="488315"/>
          </a:xfrm>
          <a:prstGeom prst="rect">
            <a:avLst/>
          </a:prstGeom>
          <a:noFill/>
          <a:ln w="9525">
            <a:noFill/>
          </a:ln>
        </p:spPr>
        <p:txBody>
          <a:bodyPr wrap="square" anchor="t">
            <a:spAutoFit/>
          </a:bodyPr>
          <a:p>
            <a:pPr lvl="0" indent="0">
              <a:buFont typeface="Wingdings" panose="05000000000000000000" pitchFamily="2" charset="2"/>
              <a:buChar char="Ø"/>
            </a:pPr>
            <a:r>
              <a:rPr lang="en-US" altLang="zh-CN" b="1">
                <a:sym typeface="+mn-ea"/>
                <a:hlinkClick r:id="rId11" action="ppaction://hlinksldjump"/>
              </a:rPr>
              <a:t>11.5  收发ICMP封包实现ping</a:t>
            </a:r>
            <a:r>
              <a:rPr lang="zh-CN" altLang="en-US" b="1">
                <a:sym typeface="+mn-ea"/>
                <a:hlinkClick r:id="rId11" action="ppaction://hlinksldjump"/>
              </a:rPr>
              <a:t>实例</a:t>
            </a:r>
            <a:endParaRPr lang="zh-CN" altLang="en-US"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4099">
                                            <p:txEl>
                                              <p:charRg st="0" end="7"/>
                                            </p:txEl>
                                          </p:spTgt>
                                        </p:tgtEl>
                                        <p:attrNameLst>
                                          <p:attrName>style.visibility</p:attrName>
                                        </p:attrNameLst>
                                      </p:cBhvr>
                                      <p:to>
                                        <p:strVal val="visible"/>
                                      </p:to>
                                    </p:set>
                                    <p:anim calcmode="lin" valueType="num">
                                      <p:cBhvr additive="base">
                                        <p:cTn id="7" dur="2000" fill="hold"/>
                                        <p:tgtEl>
                                          <p:spTgt spid="4099">
                                            <p:txEl>
                                              <p:charRg st="0" end="7"/>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4099">
                                            <p:txEl>
                                              <p:charRg st="0"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4101"/>
                                        </p:tgtEl>
                                        <p:attrNameLst>
                                          <p:attrName>style.visibility</p:attrName>
                                        </p:attrNameLst>
                                      </p:cBhvr>
                                      <p:to>
                                        <p:strVal val="visible"/>
                                      </p:to>
                                    </p:set>
                                    <p:anim calcmode="lin" valueType="num">
                                      <p:cBhvr additive="base">
                                        <p:cTn id="13" dur="2000" fill="hold"/>
                                        <p:tgtEl>
                                          <p:spTgt spid="4101"/>
                                        </p:tgtEl>
                                        <p:attrNameLst>
                                          <p:attrName>ppt_x</p:attrName>
                                        </p:attrNameLst>
                                      </p:cBhvr>
                                      <p:tavLst>
                                        <p:tav tm="0">
                                          <p:val>
                                            <p:strVal val="0-#ppt_w/2"/>
                                          </p:val>
                                        </p:tav>
                                        <p:tav tm="100000">
                                          <p:val>
                                            <p:strVal val="#ppt_x"/>
                                          </p:val>
                                        </p:tav>
                                      </p:tavLst>
                                    </p:anim>
                                    <p:anim calcmode="lin" valueType="num">
                                      <p:cBhvr additive="base">
                                        <p:cTn id="14" dur="2000" fill="hold"/>
                                        <p:tgtEl>
                                          <p:spTgt spid="410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4102"/>
                                        </p:tgtEl>
                                        <p:attrNameLst>
                                          <p:attrName>style.visibility</p:attrName>
                                        </p:attrNameLst>
                                      </p:cBhvr>
                                      <p:to>
                                        <p:strVal val="visible"/>
                                      </p:to>
                                    </p:set>
                                    <p:anim calcmode="lin" valueType="num">
                                      <p:cBhvr additive="base">
                                        <p:cTn id="19" dur="2000" fill="hold"/>
                                        <p:tgtEl>
                                          <p:spTgt spid="4102"/>
                                        </p:tgtEl>
                                        <p:attrNameLst>
                                          <p:attrName>ppt_x</p:attrName>
                                        </p:attrNameLst>
                                      </p:cBhvr>
                                      <p:tavLst>
                                        <p:tav tm="0">
                                          <p:val>
                                            <p:strVal val="0-#ppt_w/2"/>
                                          </p:val>
                                        </p:tav>
                                        <p:tav tm="100000">
                                          <p:val>
                                            <p:strVal val="#ppt_x"/>
                                          </p:val>
                                        </p:tav>
                                      </p:tavLst>
                                    </p:anim>
                                    <p:anim calcmode="lin" valueType="num">
                                      <p:cBhvr additive="base">
                                        <p:cTn id="20" dur="2000" fill="hold"/>
                                        <p:tgtEl>
                                          <p:spTgt spid="410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4103"/>
                                        </p:tgtEl>
                                        <p:attrNameLst>
                                          <p:attrName>style.visibility</p:attrName>
                                        </p:attrNameLst>
                                      </p:cBhvr>
                                      <p:to>
                                        <p:strVal val="visible"/>
                                      </p:to>
                                    </p:set>
                                    <p:anim calcmode="lin" valueType="num">
                                      <p:cBhvr additive="base">
                                        <p:cTn id="25" dur="2000" fill="hold"/>
                                        <p:tgtEl>
                                          <p:spTgt spid="4103"/>
                                        </p:tgtEl>
                                        <p:attrNameLst>
                                          <p:attrName>ppt_x</p:attrName>
                                        </p:attrNameLst>
                                      </p:cBhvr>
                                      <p:tavLst>
                                        <p:tav tm="0">
                                          <p:val>
                                            <p:strVal val="0-#ppt_w/2"/>
                                          </p:val>
                                        </p:tav>
                                        <p:tav tm="100000">
                                          <p:val>
                                            <p:strVal val="#ppt_x"/>
                                          </p:val>
                                        </p:tav>
                                      </p:tavLst>
                                    </p:anim>
                                    <p:anim calcmode="lin" valueType="num">
                                      <p:cBhvr additive="base">
                                        <p:cTn id="26" dur="2000" fill="hold"/>
                                        <p:tgtEl>
                                          <p:spTgt spid="410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2" fill="hold" grpId="0" nodeType="clickEffect">
                                  <p:stCondLst>
                                    <p:cond delay="0"/>
                                  </p:stCondLst>
                                  <p:childTnLst>
                                    <p:set>
                                      <p:cBhvr>
                                        <p:cTn id="30" dur="1" fill="hold">
                                          <p:stCondLst>
                                            <p:cond delay="0"/>
                                          </p:stCondLst>
                                        </p:cTn>
                                        <p:tgtEl>
                                          <p:spTgt spid="4104"/>
                                        </p:tgtEl>
                                        <p:attrNameLst>
                                          <p:attrName>style.visibility</p:attrName>
                                        </p:attrNameLst>
                                      </p:cBhvr>
                                      <p:to>
                                        <p:strVal val="visible"/>
                                      </p:to>
                                    </p:set>
                                    <p:anim calcmode="lin" valueType="num">
                                      <p:cBhvr additive="base">
                                        <p:cTn id="31" dur="2000" fill="hold"/>
                                        <p:tgtEl>
                                          <p:spTgt spid="4104"/>
                                        </p:tgtEl>
                                        <p:attrNameLst>
                                          <p:attrName>ppt_x</p:attrName>
                                        </p:attrNameLst>
                                      </p:cBhvr>
                                      <p:tavLst>
                                        <p:tav tm="0">
                                          <p:val>
                                            <p:strVal val="0-#ppt_w/2"/>
                                          </p:val>
                                        </p:tav>
                                        <p:tav tm="100000">
                                          <p:val>
                                            <p:strVal val="#ppt_x"/>
                                          </p:val>
                                        </p:tav>
                                      </p:tavLst>
                                    </p:anim>
                                    <p:anim calcmode="lin" valueType="num">
                                      <p:cBhvr additive="base">
                                        <p:cTn id="32" dur="2000" fill="hold"/>
                                        <p:tgtEl>
                                          <p:spTgt spid="410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2" fill="hold" grpId="0" nodeType="clickEffect">
                                  <p:stCondLst>
                                    <p:cond delay="0"/>
                                  </p:stCondLst>
                                  <p:childTnLst>
                                    <p:set>
                                      <p:cBhvr>
                                        <p:cTn id="36" dur="1" fill="hold">
                                          <p:stCondLst>
                                            <p:cond delay="0"/>
                                          </p:stCondLst>
                                        </p:cTn>
                                        <p:tgtEl>
                                          <p:spTgt spid="4105"/>
                                        </p:tgtEl>
                                        <p:attrNameLst>
                                          <p:attrName>style.visibility</p:attrName>
                                        </p:attrNameLst>
                                      </p:cBhvr>
                                      <p:to>
                                        <p:strVal val="visible"/>
                                      </p:to>
                                    </p:set>
                                    <p:anim calcmode="lin" valueType="num">
                                      <p:cBhvr additive="base">
                                        <p:cTn id="37" dur="2000" fill="hold"/>
                                        <p:tgtEl>
                                          <p:spTgt spid="4105"/>
                                        </p:tgtEl>
                                        <p:attrNameLst>
                                          <p:attrName>ppt_x</p:attrName>
                                        </p:attrNameLst>
                                      </p:cBhvr>
                                      <p:tavLst>
                                        <p:tav tm="0">
                                          <p:val>
                                            <p:strVal val="0-#ppt_w/2"/>
                                          </p:val>
                                        </p:tav>
                                        <p:tav tm="100000">
                                          <p:val>
                                            <p:strVal val="#ppt_x"/>
                                          </p:val>
                                        </p:tav>
                                      </p:tavLst>
                                    </p:anim>
                                    <p:anim calcmode="lin" valueType="num">
                                      <p:cBhvr additive="base">
                                        <p:cTn id="38" dur="2000" fill="hold"/>
                                        <p:tgtEl>
                                          <p:spTgt spid="410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2"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2000" fill="hold"/>
                                        <p:tgtEl>
                                          <p:spTgt spid="2"/>
                                        </p:tgtEl>
                                        <p:attrNameLst>
                                          <p:attrName>ppt_x</p:attrName>
                                        </p:attrNameLst>
                                      </p:cBhvr>
                                      <p:tavLst>
                                        <p:tav tm="0">
                                          <p:val>
                                            <p:strVal val="0-#ppt_w/2"/>
                                          </p:val>
                                        </p:tav>
                                        <p:tav tm="100000">
                                          <p:val>
                                            <p:strVal val="#ppt_x"/>
                                          </p:val>
                                        </p:tav>
                                      </p:tavLst>
                                    </p:anim>
                                    <p:anim calcmode="lin" valueType="num">
                                      <p:cBhvr additive="base">
                                        <p:cTn id="44"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2"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2000" fill="hold"/>
                                        <p:tgtEl>
                                          <p:spTgt spid="3"/>
                                        </p:tgtEl>
                                        <p:attrNameLst>
                                          <p:attrName>ppt_x</p:attrName>
                                        </p:attrNameLst>
                                      </p:cBhvr>
                                      <p:tavLst>
                                        <p:tav tm="0">
                                          <p:val>
                                            <p:strVal val="0-#ppt_w/2"/>
                                          </p:val>
                                        </p:tav>
                                        <p:tav tm="100000">
                                          <p:val>
                                            <p:strVal val="#ppt_x"/>
                                          </p:val>
                                        </p:tav>
                                      </p:tavLst>
                                    </p:anim>
                                    <p:anim calcmode="lin" valueType="num">
                                      <p:cBhvr additive="base">
                                        <p:cTn id="50"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P spid="4101" grpId="0"/>
      <p:bldP spid="4102" grpId="0"/>
      <p:bldP spid="4103" grpId="0"/>
      <p:bldP spid="4104" grpId="0"/>
      <p:bldP spid="4105" grpId="0"/>
      <p:bldP spid="2"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0531" name="文本占位符 790530"/>
          <p:cNvSpPr>
            <a:spLocks noGrp="1"/>
          </p:cNvSpPr>
          <p:nvPr>
            <p:ph type="body" idx="1"/>
          </p:nvPr>
        </p:nvSpPr>
        <p:spPr>
          <a:noFill/>
          <a:ln>
            <a:noFill/>
          </a:ln>
        </p:spPr>
        <p:txBody>
          <a:bodyPr/>
          <a:p>
            <a:pPr>
              <a:buClr>
                <a:srgbClr val="FF9933"/>
              </a:buClr>
              <a:buFont typeface="Wingdings" panose="05000000000000000000" pitchFamily="2" charset="2"/>
              <a:buChar char="n"/>
            </a:pPr>
            <a:r>
              <a:rPr lang="zh-CN" altLang="en-US" dirty="0"/>
              <a:t>为了能够方便的开发网络应用软件，由美国伯克利大学在</a:t>
            </a:r>
            <a:r>
              <a:rPr lang="en-US" altLang="zh-CN" dirty="0"/>
              <a:t>Unix</a:t>
            </a:r>
            <a:r>
              <a:rPr lang="zh-CN" altLang="en-US" dirty="0"/>
              <a:t>上推出了一种应用程序访问通信协议的操作系统调用</a:t>
            </a:r>
            <a:r>
              <a:rPr lang="en-US" altLang="zh-CN" dirty="0"/>
              <a:t>socket(</a:t>
            </a:r>
            <a:r>
              <a:rPr lang="zh-CN" altLang="en-US" dirty="0"/>
              <a:t>套接字</a:t>
            </a:r>
            <a:r>
              <a:rPr lang="en-US" altLang="zh-CN" dirty="0"/>
              <a:t>)</a:t>
            </a:r>
            <a:r>
              <a:rPr lang="zh-CN" altLang="en-US" dirty="0"/>
              <a:t>。</a:t>
            </a:r>
            <a:r>
              <a:rPr lang="en-US" altLang="zh-CN" dirty="0"/>
              <a:t>socket</a:t>
            </a:r>
            <a:r>
              <a:rPr lang="zh-CN" altLang="en-US" dirty="0"/>
              <a:t>的出现，使程序员可以很方便地访问</a:t>
            </a:r>
            <a:r>
              <a:rPr lang="en-US" altLang="zh-CN" dirty="0"/>
              <a:t>TCP/IP</a:t>
            </a:r>
            <a:r>
              <a:rPr lang="zh-CN" altLang="en-US" dirty="0"/>
              <a:t>，从而开发各种网络应用的程序。</a:t>
            </a:r>
            <a:endParaRPr lang="zh-CN" altLang="en-US" dirty="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
        <p:nvSpPr>
          <p:cNvPr id="329730" name="标题 329729"/>
          <p:cNvSpPr>
            <a:spLocks noGrp="1"/>
          </p:cNvSpPr>
          <p:nvPr>
            <p:ph type="title"/>
          </p:nvPr>
        </p:nvSpPr>
        <p:spPr>
          <a:xfrm>
            <a:off x="456883" y="591503"/>
            <a:ext cx="8229600" cy="1143000"/>
          </a:xfrm>
        </p:spPr>
        <p:txBody>
          <a:bodyPr anchor="ctr"/>
          <a:p>
            <a:r>
              <a:rPr lang="en-US" altLang="zh-CN"/>
              <a:t>Linux Socket</a:t>
            </a: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1555" name="文本占位符 791554"/>
          <p:cNvSpPr>
            <a:spLocks noGrp="1"/>
          </p:cNvSpPr>
          <p:nvPr>
            <p:ph type="body" idx="1"/>
          </p:nvPr>
        </p:nvSpPr>
        <p:spPr>
          <a:noFill/>
          <a:ln>
            <a:noFill/>
          </a:ln>
        </p:spPr>
        <p:txBody>
          <a:bodyPr/>
          <a:p>
            <a:pPr>
              <a:buClr>
                <a:srgbClr val="FF9933"/>
              </a:buClr>
              <a:buFont typeface="Wingdings" panose="05000000000000000000" pitchFamily="2" charset="2"/>
              <a:buChar char="n"/>
            </a:pPr>
            <a:r>
              <a:rPr lang="zh-CN" altLang="en-US" dirty="0"/>
              <a:t>随着</a:t>
            </a:r>
            <a:r>
              <a:rPr lang="en-US" altLang="zh-CN" dirty="0"/>
              <a:t>Unix</a:t>
            </a:r>
            <a:r>
              <a:rPr lang="zh-CN" altLang="en-US" dirty="0"/>
              <a:t>的应用推广，套接字在编写网络软件中得到了极大的普及。后来，套接字又被引进了</a:t>
            </a:r>
            <a:r>
              <a:rPr lang="en-US" altLang="zh-CN" dirty="0"/>
              <a:t>Windows</a:t>
            </a:r>
            <a:r>
              <a:rPr lang="zh-CN" altLang="en-US" dirty="0"/>
              <a:t>等操作系统，成为开发网络应用程序的非常有效快捷的工具。</a:t>
            </a:r>
            <a:endParaRPr lang="zh-CN" altLang="en-US" dirty="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9731" name="文本占位符 329730"/>
          <p:cNvSpPr>
            <a:spLocks noGrp="1"/>
          </p:cNvSpPr>
          <p:nvPr>
            <p:ph type="body" idx="1"/>
          </p:nvPr>
        </p:nvSpPr>
        <p:spPr/>
        <p:txBody>
          <a:bodyPr/>
          <a:p>
            <a:r>
              <a:rPr lang="zh-CN" altLang="en-US" dirty="0"/>
              <a:t>基本上就是</a:t>
            </a:r>
            <a:r>
              <a:rPr lang="en-US" altLang="zh-CN"/>
              <a:t>BSD Socket</a:t>
            </a:r>
            <a:endParaRPr lang="en-US" altLang="zh-CN"/>
          </a:p>
          <a:p>
            <a:r>
              <a:rPr lang="zh-CN" altLang="en-US" dirty="0"/>
              <a:t>需要使用的头文件</a:t>
            </a:r>
            <a:endParaRPr lang="zh-CN" altLang="en-US" dirty="0"/>
          </a:p>
          <a:p>
            <a:pPr lvl="1"/>
            <a:r>
              <a:rPr lang="zh-CN" altLang="en-US" dirty="0"/>
              <a:t>数据类型：</a:t>
            </a:r>
            <a:r>
              <a:rPr lang="en-US" altLang="zh-CN"/>
              <a:t>#include &lt;sys/</a:t>
            </a:r>
            <a:r>
              <a:rPr lang="en-US" altLang="zh-CN" dirty="0" err="1"/>
              <a:t>types.h</a:t>
            </a:r>
            <a:r>
              <a:rPr lang="en-US" altLang="zh-CN"/>
              <a:t>&gt;</a:t>
            </a:r>
            <a:endParaRPr lang="en-US" altLang="zh-CN"/>
          </a:p>
          <a:p>
            <a:pPr lvl="1"/>
            <a:r>
              <a:rPr lang="zh-CN" altLang="en-US" dirty="0"/>
              <a:t>函数定义：</a:t>
            </a:r>
            <a:r>
              <a:rPr lang="en-US" altLang="zh-CN"/>
              <a:t>#include &lt;sys/</a:t>
            </a:r>
            <a:r>
              <a:rPr lang="en-US" altLang="zh-CN" dirty="0" err="1"/>
              <a:t>socket.h</a:t>
            </a:r>
            <a:r>
              <a:rPr lang="en-US" altLang="zh-CN"/>
              <a:t>&gt;</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
        <p:nvSpPr>
          <p:cNvPr id="3" name="标题 2"/>
          <p:cNvSpPr/>
          <p:nvPr>
            <p:ph type="title"/>
          </p:nvPr>
        </p:nvSpPr>
        <p:spPr/>
        <p:txBody>
          <a:bodyPr/>
          <a:p>
            <a:endParaRPr lang="zh-CN" altLang="en-US"/>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7699" name="文本占位符 797698"/>
          <p:cNvSpPr>
            <a:spLocks noGrp="1"/>
          </p:cNvSpPr>
          <p:nvPr>
            <p:ph type="body" idx="1"/>
          </p:nvPr>
        </p:nvSpPr>
        <p:spPr>
          <a:xfrm>
            <a:off x="662305" y="1388745"/>
            <a:ext cx="8229600" cy="4525963"/>
          </a:xfrm>
          <a:noFill/>
          <a:ln>
            <a:noFill/>
          </a:ln>
        </p:spPr>
        <p:txBody>
          <a:bodyPr/>
          <a:p>
            <a:pPr>
              <a:buClr>
                <a:srgbClr val="FF9933"/>
              </a:buClr>
              <a:buFont typeface="Wingdings" panose="05000000000000000000" pitchFamily="2" charset="2"/>
              <a:buChar char="n"/>
            </a:pPr>
            <a:r>
              <a:rPr lang="en-US" altLang="zh-CN" dirty="0"/>
              <a:t>Windows Sockets</a:t>
            </a:r>
            <a:r>
              <a:rPr lang="zh-CN" altLang="en-US" dirty="0"/>
              <a:t>是</a:t>
            </a:r>
            <a:r>
              <a:rPr lang="en-US" altLang="zh-CN" dirty="0"/>
              <a:t>Microsoft Windows</a:t>
            </a:r>
            <a:r>
              <a:rPr lang="zh-CN" altLang="en-US" dirty="0"/>
              <a:t>的网络程序设计接口，它是从</a:t>
            </a:r>
            <a:r>
              <a:rPr lang="en-US" altLang="zh-CN" dirty="0"/>
              <a:t>Berkeley Sockets</a:t>
            </a:r>
            <a:r>
              <a:rPr lang="zh-CN" altLang="en-US" dirty="0"/>
              <a:t>扩展而来的，以动态链接库的形式提供给我们使用。</a:t>
            </a:r>
            <a:r>
              <a:rPr lang="en-US" altLang="zh-CN" dirty="0"/>
              <a:t>Windows Sockets</a:t>
            </a:r>
            <a:r>
              <a:rPr lang="zh-CN" altLang="en-US" dirty="0"/>
              <a:t>在继承了</a:t>
            </a:r>
            <a:r>
              <a:rPr lang="en-US" altLang="zh-CN" dirty="0"/>
              <a:t>Berkeley Sockets</a:t>
            </a:r>
            <a:r>
              <a:rPr lang="zh-CN" altLang="en-US" dirty="0"/>
              <a:t>主要特征的基础上，又对它进行了重要扩充。这些扩充主要是提供了一些</a:t>
            </a:r>
            <a:r>
              <a:rPr lang="zh-CN" altLang="en-US" dirty="0">
                <a:solidFill>
                  <a:srgbClr val="FF0000"/>
                </a:solidFill>
              </a:rPr>
              <a:t>异步函数</a:t>
            </a:r>
            <a:r>
              <a:rPr lang="zh-CN" altLang="en-US" dirty="0"/>
              <a:t>，并增加了符合</a:t>
            </a:r>
            <a:r>
              <a:rPr lang="en-US" altLang="zh-CN" dirty="0"/>
              <a:t>Windows</a:t>
            </a:r>
            <a:r>
              <a:rPr lang="zh-CN" altLang="en-US" dirty="0"/>
              <a:t>消息驱动特性的</a:t>
            </a:r>
            <a:r>
              <a:rPr lang="zh-CN" altLang="en-US" dirty="0">
                <a:solidFill>
                  <a:srgbClr val="FF0000"/>
                </a:solidFill>
              </a:rPr>
              <a:t>网络事件异步选择机制</a:t>
            </a:r>
            <a:r>
              <a:rPr lang="zh-CN" altLang="en-US" dirty="0"/>
              <a:t>。</a:t>
            </a:r>
            <a:endParaRPr lang="zh-CN" altLang="en-US" dirty="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
        <p:nvSpPr>
          <p:cNvPr id="328706" name="标题 328705"/>
          <p:cNvSpPr>
            <a:spLocks noGrp="1"/>
          </p:cNvSpPr>
          <p:nvPr>
            <p:ph type="title"/>
          </p:nvPr>
        </p:nvSpPr>
        <p:spPr/>
        <p:txBody>
          <a:bodyPr anchor="ctr"/>
          <a:p>
            <a:r>
              <a:rPr lang="en-US" altLang="zh-CN" dirty="0">
                <a:sym typeface="+mn-ea"/>
              </a:rPr>
              <a:t>11.2.3 </a:t>
            </a:r>
            <a:r>
              <a:rPr lang="en-US" altLang="zh-CN">
                <a:sym typeface="+mn-ea"/>
              </a:rPr>
              <a:t>Windows Socket</a:t>
            </a:r>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6467" name="文本占位符 446466"/>
          <p:cNvSpPr>
            <a:spLocks noGrp="1"/>
          </p:cNvSpPr>
          <p:nvPr>
            <p:ph type="body" idx="1"/>
          </p:nvPr>
        </p:nvSpPr>
        <p:spPr>
          <a:xfrm>
            <a:off x="519430" y="1165860"/>
            <a:ext cx="8229600" cy="5022215"/>
          </a:xfrm>
        </p:spPr>
        <p:txBody>
          <a:bodyPr/>
          <a:p>
            <a:r>
              <a:rPr lang="en-US" altLang="zh-CN"/>
              <a:t>WinSock</a:t>
            </a:r>
            <a:r>
              <a:rPr lang="zh-CN" altLang="en-US" dirty="0"/>
              <a:t>并不是一种网络协议，它只是一个网络编程接口，也就是说，它不是协议，但是它可以访问很多种网络协议，可以把它当作一些协议的封装。现在的</a:t>
            </a:r>
            <a:r>
              <a:rPr lang="en-US" altLang="zh-CN"/>
              <a:t>WinSock</a:t>
            </a:r>
            <a:r>
              <a:rPr lang="zh-CN" altLang="en-US" dirty="0"/>
              <a:t>已经基本上实现了与协议无关。可以使用</a:t>
            </a:r>
            <a:r>
              <a:rPr lang="en-US" altLang="zh-CN"/>
              <a:t>WinSock</a:t>
            </a:r>
            <a:r>
              <a:rPr lang="zh-CN" altLang="en-US" dirty="0"/>
              <a:t>来调用多种协议的功能。那么，</a:t>
            </a:r>
            <a:r>
              <a:rPr lang="en-US" altLang="zh-CN"/>
              <a:t>WinSock</a:t>
            </a:r>
            <a:r>
              <a:rPr lang="zh-CN" altLang="en-US" dirty="0"/>
              <a:t>和</a:t>
            </a:r>
            <a:r>
              <a:rPr lang="en-US" altLang="zh-CN"/>
              <a:t>TCP/IP</a:t>
            </a:r>
            <a:r>
              <a:rPr lang="zh-CN" altLang="en-US" dirty="0"/>
              <a:t>协议到底是什么关系呢？实际上，</a:t>
            </a:r>
            <a:r>
              <a:rPr lang="en-US" altLang="zh-CN">
                <a:solidFill>
                  <a:srgbClr val="FF0000"/>
                </a:solidFill>
              </a:rPr>
              <a:t>WinSock</a:t>
            </a:r>
            <a:r>
              <a:rPr lang="zh-CN" altLang="en-US" dirty="0">
                <a:solidFill>
                  <a:srgbClr val="FF0000"/>
                </a:solidFill>
              </a:rPr>
              <a:t>就是</a:t>
            </a:r>
            <a:r>
              <a:rPr lang="en-US" altLang="zh-CN">
                <a:solidFill>
                  <a:srgbClr val="FF0000"/>
                </a:solidFill>
              </a:rPr>
              <a:t>TCP/IP</a:t>
            </a:r>
            <a:r>
              <a:rPr lang="zh-CN" altLang="en-US" dirty="0">
                <a:solidFill>
                  <a:srgbClr val="FF0000"/>
                </a:solidFill>
              </a:rPr>
              <a:t>协议的一种封装，可通过调用</a:t>
            </a:r>
            <a:r>
              <a:rPr lang="en-US" altLang="zh-CN">
                <a:solidFill>
                  <a:srgbClr val="FF0000"/>
                </a:solidFill>
              </a:rPr>
              <a:t>WinSock</a:t>
            </a:r>
            <a:r>
              <a:rPr lang="zh-CN" altLang="en-US" dirty="0">
                <a:solidFill>
                  <a:srgbClr val="FF0000"/>
                </a:solidFill>
              </a:rPr>
              <a:t>的接口函数来调用</a:t>
            </a:r>
            <a:r>
              <a:rPr lang="en-US" altLang="zh-CN">
                <a:solidFill>
                  <a:srgbClr val="FF0000"/>
                </a:solidFill>
              </a:rPr>
              <a:t>TCP/IP</a:t>
            </a:r>
            <a:r>
              <a:rPr lang="zh-CN" altLang="en-US" dirty="0">
                <a:solidFill>
                  <a:srgbClr val="FF0000"/>
                </a:solidFill>
              </a:rPr>
              <a:t>的各种功能</a:t>
            </a:r>
            <a:r>
              <a:rPr lang="zh-CN" altLang="en-US" dirty="0"/>
              <a:t>。</a:t>
            </a:r>
            <a:endParaRPr lang="zh-CN" altLang="en-US" dirty="0"/>
          </a:p>
        </p:txBody>
      </p:sp>
    </p:spTree>
  </p:cSld>
  <p:clrMapOvr>
    <a:masterClrMapping/>
  </p:clrMapOvr>
  <p:transition spd="med">
    <p:zoom dir="in"/>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23" name="文本占位符 798722"/>
          <p:cNvSpPr>
            <a:spLocks noGrp="1"/>
          </p:cNvSpPr>
          <p:nvPr>
            <p:ph type="body" idx="1"/>
          </p:nvPr>
        </p:nvSpPr>
        <p:spPr>
          <a:xfrm>
            <a:off x="457200" y="823595"/>
            <a:ext cx="8229600" cy="4525963"/>
          </a:xfrm>
          <a:noFill/>
          <a:ln>
            <a:noFill/>
          </a:ln>
        </p:spPr>
        <p:txBody>
          <a:bodyPr/>
          <a:p>
            <a:pPr>
              <a:buClr>
                <a:srgbClr val="FF9933"/>
              </a:buClr>
              <a:buFont typeface="Wingdings" panose="05000000000000000000" pitchFamily="2" charset="2"/>
              <a:buChar char="n"/>
            </a:pPr>
            <a:r>
              <a:rPr lang="en-US" altLang="zh-CN" dirty="0"/>
              <a:t>Windows Sockets 1.1</a:t>
            </a:r>
            <a:r>
              <a:rPr lang="zh-CN" altLang="en-US" dirty="0"/>
              <a:t>和</a:t>
            </a:r>
            <a:r>
              <a:rPr lang="en-US" altLang="zh-CN" dirty="0"/>
              <a:t>Berkeley Sockets</a:t>
            </a:r>
            <a:r>
              <a:rPr lang="zh-CN" altLang="en-US" dirty="0"/>
              <a:t>都是基于</a:t>
            </a:r>
            <a:r>
              <a:rPr lang="en-US" altLang="zh-CN" dirty="0"/>
              <a:t>TCP/IP</a:t>
            </a:r>
            <a:r>
              <a:rPr lang="zh-CN" altLang="en-US" dirty="0"/>
              <a:t>协议的；</a:t>
            </a:r>
            <a:endParaRPr lang="zh-CN" altLang="en-US" dirty="0"/>
          </a:p>
          <a:p>
            <a:pPr>
              <a:lnSpc>
                <a:spcPct val="90000"/>
              </a:lnSpc>
            </a:pPr>
            <a:r>
              <a:rPr lang="zh-CN" altLang="en-US" sz="3200" dirty="0">
                <a:sym typeface="+mn-ea"/>
              </a:rPr>
              <a:t>简称</a:t>
            </a:r>
            <a:r>
              <a:rPr lang="en-US" altLang="zh-CN" sz="3200">
                <a:sym typeface="+mn-ea"/>
              </a:rPr>
              <a:t>Winsock</a:t>
            </a:r>
            <a:r>
              <a:rPr lang="zh-CN" altLang="en-US" sz="3200" dirty="0">
                <a:sym typeface="+mn-ea"/>
              </a:rPr>
              <a:t>，是在</a:t>
            </a:r>
            <a:r>
              <a:rPr lang="en-US" altLang="zh-CN" sz="3200">
                <a:sym typeface="+mn-ea"/>
              </a:rPr>
              <a:t>Windows</a:t>
            </a:r>
            <a:r>
              <a:rPr lang="zh-CN" altLang="en-US" sz="3200" dirty="0">
                <a:sym typeface="+mn-ea"/>
              </a:rPr>
              <a:t>环境下使用的一套网络编程规范，基于</a:t>
            </a:r>
            <a:r>
              <a:rPr lang="en-US" altLang="zh-CN" sz="3200">
                <a:sym typeface="+mn-ea"/>
              </a:rPr>
              <a:t>4.3BSD</a:t>
            </a:r>
            <a:r>
              <a:rPr lang="zh-CN" altLang="en-US" sz="3200" dirty="0">
                <a:sym typeface="+mn-ea"/>
              </a:rPr>
              <a:t>的</a:t>
            </a:r>
            <a:r>
              <a:rPr lang="en-US" altLang="zh-CN" sz="3200">
                <a:sym typeface="+mn-ea"/>
              </a:rPr>
              <a:t>BSD Socket API</a:t>
            </a:r>
            <a:r>
              <a:rPr lang="zh-CN" altLang="en-US" sz="3200" dirty="0">
                <a:sym typeface="+mn-ea"/>
              </a:rPr>
              <a:t>制定</a:t>
            </a:r>
            <a:endParaRPr lang="zh-CN" altLang="en-US" sz="3200" dirty="0"/>
          </a:p>
          <a:p>
            <a:pPr lvl="1">
              <a:lnSpc>
                <a:spcPct val="90000"/>
              </a:lnSpc>
            </a:pPr>
            <a:r>
              <a:rPr lang="en-US" altLang="zh-CN" sz="3200">
                <a:sym typeface="+mn-ea"/>
              </a:rPr>
              <a:t>1991</a:t>
            </a:r>
            <a:r>
              <a:rPr lang="zh-CN" altLang="en-US" sz="3200" dirty="0">
                <a:sym typeface="+mn-ea"/>
              </a:rPr>
              <a:t>年</a:t>
            </a:r>
            <a:r>
              <a:rPr lang="en-US" altLang="zh-CN" sz="3200">
                <a:sym typeface="+mn-ea"/>
              </a:rPr>
              <a:t>Winsock 1.1</a:t>
            </a:r>
            <a:r>
              <a:rPr lang="zh-CN" altLang="en-US" sz="3200" dirty="0">
                <a:sym typeface="+mn-ea"/>
              </a:rPr>
              <a:t>，</a:t>
            </a:r>
            <a:r>
              <a:rPr lang="en-US" altLang="zh-CN" sz="3200">
                <a:sym typeface="+mn-ea"/>
              </a:rPr>
              <a:t>16</a:t>
            </a:r>
            <a:r>
              <a:rPr lang="zh-CN" altLang="en-US" sz="3200" dirty="0">
                <a:sym typeface="+mn-ea"/>
              </a:rPr>
              <a:t>位，由</a:t>
            </a:r>
            <a:r>
              <a:rPr lang="en-US" altLang="zh-CN" sz="3200">
                <a:sym typeface="+mn-ea"/>
              </a:rPr>
              <a:t>WINSOCK.DLL</a:t>
            </a:r>
            <a:r>
              <a:rPr lang="zh-CN" altLang="en-US" sz="3200" dirty="0">
                <a:sym typeface="+mn-ea"/>
              </a:rPr>
              <a:t>支持，主要用在</a:t>
            </a:r>
            <a:r>
              <a:rPr lang="en-US" altLang="zh-CN" sz="3200">
                <a:sym typeface="+mn-ea"/>
              </a:rPr>
              <a:t>Windows 95</a:t>
            </a:r>
            <a:r>
              <a:rPr lang="zh-CN" altLang="en-US" sz="3200" dirty="0">
                <a:sym typeface="+mn-ea"/>
              </a:rPr>
              <a:t>中</a:t>
            </a:r>
            <a:endParaRPr lang="zh-CN" altLang="en-US" dirty="0"/>
          </a:p>
          <a:p>
            <a:endParaRPr lang="zh-CN" altLang="en-US" dirty="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8707" name="文本占位符 328706"/>
          <p:cNvSpPr>
            <a:spLocks noGrp="1"/>
          </p:cNvSpPr>
          <p:nvPr>
            <p:ph type="body" idx="1"/>
          </p:nvPr>
        </p:nvSpPr>
        <p:spPr>
          <a:xfrm>
            <a:off x="457200" y="782320"/>
            <a:ext cx="8229600" cy="5090795"/>
          </a:xfrm>
        </p:spPr>
        <p:txBody>
          <a:bodyPr/>
          <a:p>
            <a:pPr lvl="1">
              <a:lnSpc>
                <a:spcPct val="90000"/>
              </a:lnSpc>
            </a:pPr>
            <a:endParaRPr lang="zh-CN" altLang="en-US" sz="2400" dirty="0"/>
          </a:p>
          <a:p>
            <a:pPr>
              <a:buClr>
                <a:srgbClr val="FF9933"/>
              </a:buClr>
              <a:buFont typeface="Wingdings" panose="05000000000000000000" pitchFamily="2" charset="2"/>
              <a:buChar char="n"/>
            </a:pPr>
            <a:r>
              <a:rPr lang="en-US" altLang="zh-CN" sz="2400" dirty="0">
                <a:sym typeface="+mn-ea"/>
              </a:rPr>
              <a:t>Windows Sockets 2</a:t>
            </a:r>
            <a:r>
              <a:rPr lang="zh-CN" altLang="en-US" sz="2400" dirty="0">
                <a:sym typeface="+mn-ea"/>
              </a:rPr>
              <a:t>从</a:t>
            </a:r>
            <a:r>
              <a:rPr lang="en-US" altLang="zh-CN" sz="2400" dirty="0">
                <a:sym typeface="+mn-ea"/>
              </a:rPr>
              <a:t>Windows Sockets 1.1</a:t>
            </a:r>
            <a:r>
              <a:rPr lang="zh-CN" altLang="en-US" sz="2400" dirty="0">
                <a:sym typeface="+mn-ea"/>
              </a:rPr>
              <a:t>发展而来，与协议无关并向下兼容，可以使用任何底层传输协议提供的通信能力，来为上层应用程序完成网络数据通讯，而不关心底层网络链路的通讯情况，真正</a:t>
            </a:r>
            <a:r>
              <a:rPr lang="en-US" altLang="zh-CN" sz="2400" dirty="0" err="1">
                <a:solidFill>
                  <a:srgbClr val="FF0000"/>
                </a:solidFill>
                <a:sym typeface="+mn-ea"/>
              </a:rPr>
              <a:t>实现了底层网络通讯对应用程序的透明</a:t>
            </a:r>
            <a:r>
              <a:rPr lang="zh-CN" altLang="en-US" sz="2400" dirty="0">
                <a:sym typeface="+mn-ea"/>
              </a:rPr>
              <a:t>。</a:t>
            </a:r>
            <a:endParaRPr lang="zh-CN" altLang="en-US" sz="2400" dirty="0"/>
          </a:p>
          <a:p>
            <a:pPr lvl="1">
              <a:lnSpc>
                <a:spcPct val="90000"/>
              </a:lnSpc>
            </a:pPr>
            <a:r>
              <a:rPr lang="en-US" altLang="zh-CN" sz="2400"/>
              <a:t>1997</a:t>
            </a:r>
            <a:r>
              <a:rPr lang="zh-CN" altLang="en-US" sz="2400" dirty="0"/>
              <a:t>年</a:t>
            </a:r>
            <a:r>
              <a:rPr lang="en-US" altLang="zh-CN" sz="2400"/>
              <a:t>Winsock 2.2</a:t>
            </a:r>
            <a:r>
              <a:rPr lang="zh-CN" altLang="en-US" sz="2400" dirty="0"/>
              <a:t> 版，</a:t>
            </a:r>
            <a:r>
              <a:rPr lang="en-US" altLang="zh-CN" sz="2400"/>
              <a:t>32</a:t>
            </a:r>
            <a:r>
              <a:rPr lang="zh-CN" altLang="en-US" sz="2400" dirty="0"/>
              <a:t>位，由</a:t>
            </a:r>
            <a:r>
              <a:rPr lang="en-US" altLang="zh-CN" sz="2400"/>
              <a:t>WSOCK32.DLL</a:t>
            </a:r>
            <a:r>
              <a:rPr lang="zh-CN" altLang="en-US" sz="2400" dirty="0"/>
              <a:t>支持，主要用在</a:t>
            </a:r>
            <a:r>
              <a:rPr lang="en-US" altLang="zh-CN" sz="2400"/>
              <a:t>Windows 98</a:t>
            </a:r>
            <a:r>
              <a:rPr lang="zh-CN" altLang="en-US" sz="2400" dirty="0"/>
              <a:t>及以后的版本中</a:t>
            </a:r>
            <a:endParaRPr lang="zh-CN" altLang="en-US" sz="2400" dirty="0"/>
          </a:p>
          <a:p>
            <a:pPr lvl="1">
              <a:lnSpc>
                <a:spcPct val="90000"/>
              </a:lnSpc>
            </a:pPr>
            <a:r>
              <a:rPr lang="zh-CN" altLang="en-US" sz="2400" dirty="0"/>
              <a:t>已经成为</a:t>
            </a:r>
            <a:r>
              <a:rPr lang="en-US" altLang="zh-CN" sz="2400"/>
              <a:t>Windows</a:t>
            </a:r>
            <a:r>
              <a:rPr lang="zh-CN" altLang="en-US" sz="2400" dirty="0"/>
              <a:t>环境下网络编程的事实标准</a:t>
            </a:r>
            <a:endParaRPr lang="zh-CN" altLang="en-US" sz="2400" dirty="0"/>
          </a:p>
          <a:p>
            <a:pPr>
              <a:lnSpc>
                <a:spcPct val="90000"/>
              </a:lnSpc>
            </a:pPr>
            <a:endParaRPr lang="zh-CN" altLang="en-US" sz="2400" dirty="0"/>
          </a:p>
          <a:p>
            <a:pPr>
              <a:lnSpc>
                <a:spcPct val="90000"/>
              </a:lnSpc>
            </a:pPr>
            <a:r>
              <a:rPr lang="en-US" altLang="zh-CN" sz="2400">
                <a:sym typeface="+mn-ea"/>
              </a:rPr>
              <a:t>Winsock1.1</a:t>
            </a:r>
            <a:r>
              <a:rPr lang="zh-CN" altLang="en-US" sz="2400" dirty="0">
                <a:sym typeface="+mn-ea"/>
              </a:rPr>
              <a:t>只支持</a:t>
            </a:r>
            <a:r>
              <a:rPr lang="en-US" altLang="zh-CN" sz="2400">
                <a:sym typeface="+mn-ea"/>
              </a:rPr>
              <a:t>TCP/IP</a:t>
            </a:r>
            <a:r>
              <a:rPr lang="zh-CN" altLang="en-US" sz="2400" dirty="0">
                <a:sym typeface="+mn-ea"/>
              </a:rPr>
              <a:t>网络，</a:t>
            </a:r>
            <a:r>
              <a:rPr lang="en-US" altLang="zh-CN" sz="2400">
                <a:sym typeface="+mn-ea"/>
              </a:rPr>
              <a:t>Winsock2.2</a:t>
            </a:r>
            <a:r>
              <a:rPr lang="en-US" altLang="zh-CN" sz="2400" dirty="0" err="1">
                <a:solidFill>
                  <a:srgbClr val="FF0000"/>
                </a:solidFill>
                <a:sym typeface="+mn-ea"/>
              </a:rPr>
              <a:t>增加了对更多协议的支持</a:t>
            </a:r>
            <a:endParaRPr lang="zh-CN" altLang="en-US" sz="2400"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457200" y="1600200"/>
            <a:ext cx="8587105" cy="4526280"/>
          </a:xfrm>
        </p:spPr>
        <p:txBody>
          <a:bodyPr/>
          <a:p>
            <a:pPr>
              <a:lnSpc>
                <a:spcPct val="90000"/>
              </a:lnSpc>
            </a:pPr>
            <a:r>
              <a:rPr lang="en-US" altLang="zh-CN">
                <a:sym typeface="+mn-ea"/>
              </a:rPr>
              <a:t>Winsock</a:t>
            </a:r>
            <a:r>
              <a:rPr lang="zh-CN" altLang="en-US" sz="3200" dirty="0">
                <a:sym typeface="+mn-ea"/>
              </a:rPr>
              <a:t>三类函数</a:t>
            </a:r>
            <a:endParaRPr lang="zh-CN" altLang="en-US" sz="3200" dirty="0"/>
          </a:p>
          <a:p>
            <a:pPr lvl="1">
              <a:lnSpc>
                <a:spcPct val="90000"/>
              </a:lnSpc>
            </a:pPr>
            <a:r>
              <a:rPr lang="zh-CN" altLang="en-US" sz="3200" dirty="0">
                <a:sym typeface="+mn-ea"/>
              </a:rPr>
              <a:t>与</a:t>
            </a:r>
            <a:r>
              <a:rPr lang="en-US" altLang="zh-CN" sz="3200">
                <a:sym typeface="+mn-ea"/>
              </a:rPr>
              <a:t>BSD Socket</a:t>
            </a:r>
            <a:r>
              <a:rPr lang="zh-CN" altLang="en-US" sz="3200" dirty="0">
                <a:sym typeface="+mn-ea"/>
              </a:rPr>
              <a:t>相兼容的</a:t>
            </a:r>
            <a:r>
              <a:rPr lang="zh-CN" altLang="en-US" sz="3200" dirty="0">
                <a:solidFill>
                  <a:srgbClr val="FF0000"/>
                </a:solidFill>
                <a:sym typeface="+mn-ea"/>
              </a:rPr>
              <a:t>基本函数</a:t>
            </a:r>
            <a:endParaRPr lang="zh-CN" altLang="en-US" sz="3200" dirty="0">
              <a:solidFill>
                <a:srgbClr val="FF0000"/>
              </a:solidFill>
              <a:sym typeface="+mn-ea"/>
            </a:endParaRPr>
          </a:p>
          <a:p>
            <a:pPr lvl="1">
              <a:lnSpc>
                <a:spcPct val="90000"/>
              </a:lnSpc>
            </a:pPr>
            <a:r>
              <a:rPr lang="zh-CN" altLang="en-US" sz="3200" dirty="0">
                <a:sym typeface="+mn-ea"/>
              </a:rPr>
              <a:t>与</a:t>
            </a:r>
            <a:r>
              <a:rPr lang="en-US" altLang="zh-CN" sz="3200">
                <a:sym typeface="+mn-ea"/>
              </a:rPr>
              <a:t>BSD Socket</a:t>
            </a:r>
            <a:r>
              <a:rPr lang="zh-CN" altLang="en-US" sz="3200" dirty="0">
                <a:sym typeface="+mn-ea"/>
              </a:rPr>
              <a:t>相兼容的</a:t>
            </a:r>
            <a:r>
              <a:rPr lang="zh-CN" altLang="en-US" sz="3200" dirty="0">
                <a:solidFill>
                  <a:srgbClr val="FF0000"/>
                </a:solidFill>
                <a:sym typeface="+mn-ea"/>
              </a:rPr>
              <a:t>网络信息检索函数</a:t>
            </a:r>
            <a:endParaRPr lang="zh-CN" altLang="en-US" sz="3200" dirty="0">
              <a:solidFill>
                <a:srgbClr val="FF0000"/>
              </a:solidFill>
              <a:sym typeface="+mn-ea"/>
            </a:endParaRPr>
          </a:p>
          <a:p>
            <a:pPr lvl="1">
              <a:lnSpc>
                <a:spcPct val="90000"/>
              </a:lnSpc>
            </a:pPr>
            <a:r>
              <a:rPr lang="en-US" altLang="zh-CN" sz="3200">
                <a:solidFill>
                  <a:srgbClr val="FF0000"/>
                </a:solidFill>
                <a:sym typeface="+mn-ea"/>
              </a:rPr>
              <a:t>Windows</a:t>
            </a:r>
            <a:r>
              <a:rPr lang="zh-CN" altLang="en-US" sz="3200" dirty="0">
                <a:solidFill>
                  <a:srgbClr val="FF0000"/>
                </a:solidFill>
                <a:sym typeface="+mn-ea"/>
              </a:rPr>
              <a:t>专用扩展函数</a:t>
            </a:r>
            <a:endParaRPr lang="zh-CN" altLang="en-US" sz="3200" dirty="0">
              <a:solidFill>
                <a:srgbClr val="FF0000"/>
              </a:solidFill>
              <a:sym typeface="+mn-ea"/>
            </a:endParaRPr>
          </a:p>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3603" name="文本占位符 793602"/>
          <p:cNvSpPr>
            <a:spLocks noGrp="1"/>
          </p:cNvSpPr>
          <p:nvPr>
            <p:ph type="body" idx="1"/>
          </p:nvPr>
        </p:nvSpPr>
        <p:spPr>
          <a:noFill/>
          <a:ln>
            <a:noFill/>
          </a:ln>
        </p:spPr>
        <p:txBody>
          <a:bodyPr/>
          <a:p>
            <a:pPr>
              <a:buClr>
                <a:srgbClr val="FF9933"/>
              </a:buClr>
              <a:buFont typeface="Wingdings" panose="05000000000000000000" pitchFamily="2" charset="2"/>
              <a:buChar char="n"/>
            </a:pPr>
            <a:r>
              <a:rPr lang="zh-CN" altLang="en-US" dirty="0"/>
              <a:t>在</a:t>
            </a:r>
            <a:r>
              <a:rPr lang="en-US" altLang="zh-CN" dirty="0"/>
              <a:t>TCP/IP</a:t>
            </a:r>
            <a:r>
              <a:rPr lang="zh-CN" altLang="en-US" dirty="0"/>
              <a:t>网络应用中，通信的两个进程间相互作用的主要模式是客户机</a:t>
            </a:r>
            <a:r>
              <a:rPr lang="en-US" altLang="zh-CN" dirty="0"/>
              <a:t>/</a:t>
            </a:r>
            <a:r>
              <a:rPr lang="zh-CN" altLang="en-US" dirty="0"/>
              <a:t>服务器模式</a:t>
            </a:r>
            <a:r>
              <a:rPr lang="en-US" altLang="zh-CN" dirty="0"/>
              <a:t>(client/server)</a:t>
            </a:r>
            <a:r>
              <a:rPr lang="zh-CN" altLang="en-US" dirty="0"/>
              <a:t>，即</a:t>
            </a:r>
            <a:r>
              <a:rPr lang="zh-CN" altLang="en-US" dirty="0">
                <a:solidFill>
                  <a:srgbClr val="FF0000"/>
                </a:solidFill>
              </a:rPr>
              <a:t>客户向服务器提出请求，服务器接收到请求后，提供相应的服务</a:t>
            </a:r>
            <a:r>
              <a:rPr lang="zh-CN" altLang="en-US" dirty="0"/>
              <a:t>。</a:t>
            </a:r>
            <a:endParaRPr lang="zh-CN" altLang="en-US" dirty="0"/>
          </a:p>
        </p:txBody>
      </p:sp>
      <p:sp>
        <p:nvSpPr>
          <p:cNvPr id="2" name="日期占位符 1"/>
          <p:cNvSpPr/>
          <p:nvPr>
            <p:ph type="dt" sz="half" idx="10"/>
          </p:nvPr>
        </p:nvSpPr>
        <p:spPr/>
        <p:txBody>
          <a:bodyPr/>
          <a:p>
            <a:pPr lvl="0">
              <a:buClrTx/>
            </a:pPr>
            <a:fld id="{BB962C8B-B14F-4D97-AF65-F5344CB8AC3E}" type="datetime1">
              <a:rPr lang="zh-CN" altLang="en-US" dirty="0"/>
            </a:fld>
            <a:endParaRPr lang="zh-CN" altLang="en-US" dirty="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
        <p:nvSpPr>
          <p:cNvPr id="328706" name="标题 328705"/>
          <p:cNvSpPr>
            <a:spLocks noGrp="1"/>
          </p:cNvSpPr>
          <p:nvPr>
            <p:ph type="title"/>
          </p:nvPr>
        </p:nvSpPr>
        <p:spPr>
          <a:xfrm>
            <a:off x="456883" y="559118"/>
            <a:ext cx="8229600" cy="1143000"/>
          </a:xfrm>
        </p:spPr>
        <p:txBody>
          <a:bodyPr anchor="ctr"/>
          <a:p>
            <a:r>
              <a:rPr lang="en-US" altLang="zh-CN"/>
              <a:t>11.3 TCP/IP </a:t>
            </a:r>
            <a:r>
              <a:rPr lang="zh-CN" altLang="en-US"/>
              <a:t>的客服机</a:t>
            </a:r>
            <a:r>
              <a:rPr lang="en-US" altLang="zh-CN"/>
              <a:t>/</a:t>
            </a:r>
            <a:r>
              <a:rPr lang="zh-CN" altLang="en-US"/>
              <a:t>服务器模式</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4627" name="文本占位符 794626"/>
          <p:cNvSpPr>
            <a:spLocks noGrp="1"/>
          </p:cNvSpPr>
          <p:nvPr>
            <p:ph type="body" idx="1"/>
          </p:nvPr>
        </p:nvSpPr>
        <p:spPr>
          <a:xfrm>
            <a:off x="457200" y="908050"/>
            <a:ext cx="8229600" cy="4525963"/>
          </a:xfrm>
          <a:noFill/>
          <a:ln>
            <a:noFill/>
          </a:ln>
        </p:spPr>
        <p:txBody>
          <a:bodyPr/>
          <a:p>
            <a:pPr>
              <a:buClr>
                <a:srgbClr val="FF9933"/>
              </a:buClr>
              <a:buFont typeface="Wingdings" panose="05000000000000000000" pitchFamily="2" charset="2"/>
              <a:buChar char="n"/>
            </a:pPr>
            <a:r>
              <a:rPr lang="zh-CN" altLang="en-US" dirty="0"/>
              <a:t>客户机</a:t>
            </a:r>
            <a:r>
              <a:rPr lang="en-US" altLang="zh-CN" dirty="0"/>
              <a:t>/</a:t>
            </a:r>
            <a:r>
              <a:rPr lang="zh-CN" altLang="en-US" dirty="0"/>
              <a:t>服务器模式的建立基于以下两点：</a:t>
            </a:r>
            <a:endParaRPr lang="zh-CN" altLang="en-US" dirty="0"/>
          </a:p>
          <a:p>
            <a:pPr lvl="1">
              <a:buClr>
                <a:srgbClr val="FF9933"/>
              </a:buClr>
              <a:buFont typeface="Wingdings" panose="05000000000000000000" pitchFamily="2" charset="2"/>
              <a:buChar char="l"/>
            </a:pPr>
            <a:r>
              <a:rPr lang="zh-CN" altLang="en-US" sz="2400" dirty="0">
                <a:solidFill>
                  <a:srgbClr val="FF0000"/>
                </a:solidFill>
              </a:rPr>
              <a:t>非对等作用。</a:t>
            </a:r>
            <a:br>
              <a:rPr lang="zh-CN" altLang="en-US" sz="2400" dirty="0"/>
            </a:br>
            <a:r>
              <a:rPr lang="zh-CN" altLang="en-US" sz="2400" dirty="0"/>
              <a:t>首先，建立网络的起因是网络中软硬件资源、运算能力和信息不均等，需要共享，从而造就拥有众多资源的主机提供服务，资源较少的客户请求服务这一非对等作用。</a:t>
            </a:r>
            <a:endParaRPr lang="zh-CN" altLang="en-US" sz="2400" dirty="0"/>
          </a:p>
          <a:p>
            <a:pPr lvl="1">
              <a:buClr>
                <a:srgbClr val="FF9933"/>
              </a:buClr>
              <a:buFont typeface="Wingdings" panose="05000000000000000000" pitchFamily="2" charset="2"/>
              <a:buChar char="l"/>
            </a:pPr>
            <a:r>
              <a:rPr lang="zh-CN" altLang="en-US" sz="2400" dirty="0">
                <a:solidFill>
                  <a:srgbClr val="FF0000"/>
                </a:solidFill>
              </a:rPr>
              <a:t>通信完全是异步的。</a:t>
            </a:r>
            <a:br>
              <a:rPr lang="zh-CN" altLang="en-US" sz="2400" dirty="0"/>
            </a:br>
            <a:r>
              <a:rPr lang="zh-CN" altLang="en-US" sz="2400" dirty="0"/>
              <a:t>其次，网间进程通信完全是异步的，相互通信的进程间既不存在父子关系，又不共享内存缓冲区，因此需要一种机制为希望通信的进程间建立联系，为二者的数据交换提供同步，这就是基于客户机</a:t>
            </a:r>
            <a:r>
              <a:rPr lang="en-US" altLang="zh-CN" sz="2400" dirty="0"/>
              <a:t>/</a:t>
            </a:r>
            <a:r>
              <a:rPr lang="zh-CN" altLang="en-US" sz="2400" dirty="0"/>
              <a:t>服务器模式的</a:t>
            </a:r>
            <a:r>
              <a:rPr lang="en-US" altLang="zh-CN" sz="2400" dirty="0"/>
              <a:t>TCP/IP</a:t>
            </a:r>
            <a:r>
              <a:rPr lang="zh-CN" altLang="en-US" sz="2400" dirty="0"/>
              <a:t>。</a:t>
            </a:r>
            <a:endParaRPr lang="zh-CN" altLang="en-US" sz="2400" dirty="0"/>
          </a:p>
        </p:txBody>
      </p:sp>
      <p:sp>
        <p:nvSpPr>
          <p:cNvPr id="2" name="日期占位符 1"/>
          <p:cNvSpPr/>
          <p:nvPr>
            <p:ph type="dt" sz="half" idx="10"/>
          </p:nvPr>
        </p:nvSpPr>
        <p:spPr/>
        <p:txBody>
          <a:bodyPr/>
          <a:p>
            <a:pPr lvl="0">
              <a:buClrTx/>
            </a:pPr>
            <a:fld id="{BB962C8B-B14F-4D97-AF65-F5344CB8AC3E}" type="datetime1">
              <a:rPr lang="zh-CN" altLang="en-US" dirty="0"/>
            </a:fld>
            <a:endParaRPr lang="zh-CN" altLang="en-US" dirty="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6145"/>
          <p:cNvSpPr>
            <a:spLocks noGrp="1"/>
          </p:cNvSpPr>
          <p:nvPr>
            <p:ph type="title"/>
          </p:nvPr>
        </p:nvSpPr>
        <p:spPr/>
        <p:txBody>
          <a:bodyPr anchor="ctr"/>
          <a:p>
            <a:r>
              <a:rPr lang="en-US" altLang="zh-CN" dirty="0"/>
              <a:t>11.0 </a:t>
            </a:r>
            <a:r>
              <a:rPr lang="zh-CN" altLang="en-US" dirty="0"/>
              <a:t>引言</a:t>
            </a:r>
            <a:endParaRPr lang="zh-CN" altLang="en-US" dirty="0"/>
          </a:p>
        </p:txBody>
      </p:sp>
      <p:sp>
        <p:nvSpPr>
          <p:cNvPr id="16386" name="文本占位符 6146"/>
          <p:cNvSpPr>
            <a:spLocks noGrp="1"/>
          </p:cNvSpPr>
          <p:nvPr>
            <p:ph idx="1"/>
          </p:nvPr>
        </p:nvSpPr>
        <p:spPr>
          <a:xfrm>
            <a:off x="457200" y="1484313"/>
            <a:ext cx="8229600" cy="4641850"/>
          </a:xfrm>
        </p:spPr>
        <p:txBody>
          <a:bodyPr anchor="t"/>
          <a:p>
            <a:pPr algn="just">
              <a:lnSpc>
                <a:spcPct val="90000"/>
              </a:lnSpc>
            </a:pPr>
            <a:r>
              <a:rPr lang="en-US" altLang="zh-CN" dirty="0"/>
              <a:t> [</a:t>
            </a:r>
            <a:r>
              <a:rPr lang="zh-CN" altLang="en-US" dirty="0"/>
              <a:t>本章要求</a:t>
            </a:r>
            <a:r>
              <a:rPr lang="en-US" altLang="zh-CN" dirty="0"/>
              <a:t>]</a:t>
            </a:r>
            <a:r>
              <a:rPr lang="zh-CN" altLang="en-US" dirty="0"/>
              <a:t>：</a:t>
            </a:r>
            <a:endParaRPr lang="zh-CN" altLang="en-US" dirty="0"/>
          </a:p>
          <a:p>
            <a:pPr lvl="2" algn="just">
              <a:lnSpc>
                <a:spcPct val="90000"/>
              </a:lnSpc>
              <a:buNone/>
            </a:pPr>
            <a:r>
              <a:rPr lang="en-US" altLang="zh-CN" dirty="0"/>
              <a:t>1. </a:t>
            </a:r>
            <a:r>
              <a:rPr lang="zh-CN" altLang="en-US" dirty="0"/>
              <a:t>了解网络编程的基本概念；</a:t>
            </a:r>
            <a:endParaRPr lang="zh-CN" altLang="en-US" dirty="0"/>
          </a:p>
          <a:p>
            <a:pPr lvl="2" algn="just">
              <a:lnSpc>
                <a:spcPct val="90000"/>
              </a:lnSpc>
              <a:buNone/>
            </a:pPr>
            <a:r>
              <a:rPr lang="en-US" altLang="zh-CN" dirty="0"/>
              <a:t>2. </a:t>
            </a:r>
            <a:r>
              <a:rPr lang="zh-CN" altLang="en-US" dirty="0"/>
              <a:t>理解</a:t>
            </a:r>
            <a:r>
              <a:rPr lang="en-US" altLang="zh-CN" dirty="0"/>
              <a:t>Winsocket</a:t>
            </a:r>
            <a:r>
              <a:rPr lang="zh-CN" altLang="en-US" dirty="0"/>
              <a:t>编程原理</a:t>
            </a:r>
            <a:r>
              <a:rPr lang="en-US" altLang="zh-CN" dirty="0"/>
              <a:t> </a:t>
            </a:r>
            <a:r>
              <a:rPr lang="zh-CN" altLang="en-US" dirty="0"/>
              <a:t>；</a:t>
            </a:r>
            <a:endParaRPr lang="zh-CN" altLang="en-US" dirty="0"/>
          </a:p>
          <a:p>
            <a:pPr lvl="2" algn="just">
              <a:lnSpc>
                <a:spcPct val="90000"/>
              </a:lnSpc>
              <a:buNone/>
            </a:pPr>
            <a:r>
              <a:rPr lang="en-US" altLang="zh-CN" dirty="0"/>
              <a:t>3.  </a:t>
            </a:r>
            <a:r>
              <a:rPr lang="zh-CN" altLang="en-US" dirty="0"/>
              <a:t>掌握基于</a:t>
            </a:r>
            <a:r>
              <a:rPr lang="en-US" altLang="zh-CN" dirty="0">
                <a:sym typeface="+mn-ea"/>
              </a:rPr>
              <a:t>Winsocket</a:t>
            </a:r>
            <a:r>
              <a:rPr lang="zh-CN" altLang="en-US" dirty="0">
                <a:sym typeface="+mn-ea"/>
              </a:rPr>
              <a:t>的</a:t>
            </a:r>
            <a:r>
              <a:rPr lang="en-US" altLang="zh-CN" dirty="0"/>
              <a:t>C/S</a:t>
            </a:r>
            <a:r>
              <a:rPr lang="zh-CN" altLang="en-US" dirty="0"/>
              <a:t>开发。</a:t>
            </a:r>
            <a:endParaRPr lang="zh-CN" altLang="en-US" dirty="0"/>
          </a:p>
          <a:p>
            <a:pPr>
              <a:lnSpc>
                <a:spcPct val="90000"/>
              </a:lnSpc>
            </a:pPr>
            <a:r>
              <a:rPr lang="zh-CN" altLang="en-US" dirty="0"/>
              <a:t> </a:t>
            </a:r>
            <a:r>
              <a:rPr lang="en-US" altLang="zh-CN" dirty="0"/>
              <a:t>[</a:t>
            </a:r>
            <a:r>
              <a:rPr lang="zh-CN" altLang="en-US" dirty="0"/>
              <a:t>本章重点</a:t>
            </a:r>
            <a:r>
              <a:rPr lang="en-US" altLang="zh-CN" dirty="0"/>
              <a:t>]</a:t>
            </a:r>
            <a:r>
              <a:rPr lang="zh-CN" altLang="en-US" dirty="0"/>
              <a:t>：</a:t>
            </a:r>
            <a:endParaRPr lang="zh-CN" altLang="en-US" dirty="0"/>
          </a:p>
          <a:p>
            <a:pPr lvl="2">
              <a:lnSpc>
                <a:spcPct val="90000"/>
              </a:lnSpc>
              <a:buNone/>
            </a:pPr>
            <a:r>
              <a:rPr lang="en-US" altLang="zh-CN" dirty="0"/>
              <a:t>1</a:t>
            </a:r>
            <a:r>
              <a:rPr lang="zh-CN" altLang="en-US" dirty="0"/>
              <a:t>．</a:t>
            </a:r>
            <a:r>
              <a:rPr lang="en-US" altLang="zh-CN" dirty="0">
                <a:sym typeface="+mn-ea"/>
              </a:rPr>
              <a:t>Winsocket</a:t>
            </a:r>
            <a:r>
              <a:rPr lang="zh-CN" altLang="en-US" dirty="0">
                <a:sym typeface="+mn-ea"/>
              </a:rPr>
              <a:t>编程原理。</a:t>
            </a:r>
            <a:endParaRPr lang="zh-CN" altLang="en-US" dirty="0"/>
          </a:p>
          <a:p>
            <a:pPr lvl="2">
              <a:lnSpc>
                <a:spcPct val="90000"/>
              </a:lnSpc>
              <a:buNone/>
            </a:pPr>
            <a:r>
              <a:rPr lang="en-US" altLang="zh-CN" dirty="0"/>
              <a:t>2</a:t>
            </a:r>
            <a:r>
              <a:rPr lang="zh-CN" altLang="en-US" dirty="0"/>
              <a:t>．</a:t>
            </a:r>
            <a:r>
              <a:rPr lang="zh-CN" altLang="en-US" dirty="0">
                <a:sym typeface="+mn-ea"/>
              </a:rPr>
              <a:t>掌握基于</a:t>
            </a:r>
            <a:r>
              <a:rPr lang="en-US" altLang="zh-CN" dirty="0">
                <a:sym typeface="+mn-ea"/>
              </a:rPr>
              <a:t>Winsocket</a:t>
            </a:r>
            <a:r>
              <a:rPr lang="zh-CN" altLang="en-US" dirty="0">
                <a:sym typeface="+mn-ea"/>
              </a:rPr>
              <a:t>的</a:t>
            </a:r>
            <a:r>
              <a:rPr lang="en-US" altLang="zh-CN" dirty="0">
                <a:sym typeface="+mn-ea"/>
              </a:rPr>
              <a:t>C/S</a:t>
            </a:r>
            <a:r>
              <a:rPr lang="zh-CN" altLang="en-US" dirty="0">
                <a:sym typeface="+mn-ea"/>
              </a:rPr>
              <a:t>开发。</a:t>
            </a:r>
            <a:r>
              <a:rPr lang="zh-CN" altLang="en-US" dirty="0"/>
              <a:t> </a:t>
            </a:r>
            <a:endParaRPr lang="zh-CN" altLang="en-US" dirty="0"/>
          </a:p>
          <a:p>
            <a:pPr>
              <a:lnSpc>
                <a:spcPct val="90000"/>
              </a:lnSpc>
            </a:pPr>
            <a:r>
              <a:rPr lang="zh-CN" altLang="en-US" dirty="0"/>
              <a:t> </a:t>
            </a:r>
            <a:r>
              <a:rPr lang="en-US" altLang="zh-CN" dirty="0"/>
              <a:t>[</a:t>
            </a:r>
            <a:r>
              <a:rPr lang="zh-CN" altLang="en-US" dirty="0"/>
              <a:t>本章难点</a:t>
            </a:r>
            <a:r>
              <a:rPr lang="en-US" altLang="zh-CN" dirty="0"/>
              <a:t>]</a:t>
            </a:r>
            <a:r>
              <a:rPr lang="zh-CN" altLang="en-US" dirty="0"/>
              <a:t>：</a:t>
            </a:r>
            <a:endParaRPr lang="zh-CN" altLang="en-US" dirty="0"/>
          </a:p>
          <a:p>
            <a:pPr lvl="2">
              <a:lnSpc>
                <a:spcPct val="90000"/>
              </a:lnSpc>
              <a:buNone/>
            </a:pPr>
            <a:r>
              <a:rPr lang="en-US" altLang="zh-CN" dirty="0"/>
              <a:t>1</a:t>
            </a:r>
            <a:r>
              <a:rPr lang="zh-CN" altLang="en-US" dirty="0"/>
              <a:t>． </a:t>
            </a:r>
            <a:r>
              <a:rPr lang="en-US" altLang="zh-CN" dirty="0">
                <a:sym typeface="+mn-ea"/>
              </a:rPr>
              <a:t>Winsocket</a:t>
            </a:r>
            <a:r>
              <a:rPr lang="zh-CN" altLang="en-US" dirty="0">
                <a:sym typeface="+mn-ea"/>
              </a:rPr>
              <a:t>编程原理。</a:t>
            </a:r>
            <a:endParaRPr lang="zh-CN" altLang="en-US" dirty="0"/>
          </a:p>
          <a:p>
            <a:pPr lvl="2">
              <a:lnSpc>
                <a:spcPct val="90000"/>
              </a:lnSpc>
              <a:buNone/>
            </a:pPr>
            <a:endParaRPr lang="zh-CN" altLang="en-US" dirty="0"/>
          </a:p>
        </p:txBody>
      </p:sp>
      <p:pic>
        <p:nvPicPr>
          <p:cNvPr id="16387" name="图片 6150" descr="MCj04326750000[1]">
            <a:hlinkClick r:id="rId1" action="ppaction://hlinksldjump"/>
          </p:cNvPr>
          <p:cNvPicPr>
            <a:picLocks noChangeAspect="1"/>
          </p:cNvPicPr>
          <p:nvPr/>
        </p:nvPicPr>
        <p:blipFill>
          <a:blip r:embed="rId2"/>
          <a:stretch>
            <a:fillRect/>
          </a:stretch>
        </p:blipFill>
        <p:spPr>
          <a:xfrm>
            <a:off x="8027988" y="5741988"/>
            <a:ext cx="1116012" cy="1116012"/>
          </a:xfrm>
          <a:prstGeom prst="rect">
            <a:avLst/>
          </a:prstGeom>
          <a:noFill/>
          <a:ln w="9525">
            <a:noFill/>
          </a:ln>
        </p:spPr>
      </p:pic>
      <p:sp>
        <p:nvSpPr>
          <p:cNvPr id="16388" name="页脚占位符 1"/>
          <p:cNvSpPr/>
          <p:nvPr>
            <p:ph type="ftr" sz="quarter" idx="11"/>
          </p:nvPr>
        </p:nvSpPr>
        <p:spPr/>
        <p:txBody>
          <a:bodyPr anchor="t"/>
          <a:p>
            <a:pPr indent="0">
              <a:lnSpc>
                <a:spcPct val="100000"/>
              </a:lnSpc>
              <a:spcBef>
                <a:spcPct val="0"/>
              </a:spcBef>
            </a:pPr>
            <a:fld id="{9A0DB2DC-4C9A-4742-B13C-FB6460FD3503}" type="slidenum">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5651" name="文本占位符 795650"/>
          <p:cNvSpPr>
            <a:spLocks noGrp="1"/>
          </p:cNvSpPr>
          <p:nvPr>
            <p:ph type="body" idx="1"/>
          </p:nvPr>
        </p:nvSpPr>
        <p:spPr>
          <a:xfrm>
            <a:off x="661988" y="741680"/>
            <a:ext cx="8229600" cy="5040313"/>
          </a:xfrm>
          <a:noFill/>
          <a:ln>
            <a:noFill/>
          </a:ln>
        </p:spPr>
        <p:txBody>
          <a:bodyPr/>
          <a:p>
            <a:pPr>
              <a:lnSpc>
                <a:spcPct val="80000"/>
              </a:lnSpc>
              <a:buClr>
                <a:srgbClr val="FF9933"/>
              </a:buClr>
              <a:buFont typeface="Wingdings" panose="05000000000000000000" pitchFamily="2" charset="2"/>
              <a:buChar char="n"/>
            </a:pPr>
            <a:r>
              <a:rPr lang="zh-CN" altLang="en-US" dirty="0"/>
              <a:t>客户机</a:t>
            </a:r>
            <a:r>
              <a:rPr lang="en-US" altLang="zh-CN" dirty="0"/>
              <a:t>/</a:t>
            </a:r>
            <a:r>
              <a:rPr lang="zh-CN" altLang="en-US" dirty="0"/>
              <a:t>服务器模式在操作过程中采取的是主动请求的方式。</a:t>
            </a:r>
            <a:endParaRPr lang="zh-CN" altLang="en-US" dirty="0"/>
          </a:p>
          <a:p>
            <a:pPr>
              <a:lnSpc>
                <a:spcPct val="80000"/>
              </a:lnSpc>
              <a:buClr>
                <a:srgbClr val="FF9933"/>
              </a:buClr>
              <a:buFont typeface="Wingdings" panose="05000000000000000000" pitchFamily="2" charset="2"/>
              <a:buChar char="n"/>
            </a:pPr>
            <a:r>
              <a:rPr lang="zh-CN" altLang="en-US" dirty="0"/>
              <a:t>服务器端：</a:t>
            </a:r>
            <a:endParaRPr lang="zh-CN" altLang="en-US" dirty="0"/>
          </a:p>
          <a:p>
            <a:pPr lvl="1">
              <a:lnSpc>
                <a:spcPct val="80000"/>
              </a:lnSpc>
              <a:buClr>
                <a:srgbClr val="FF9933"/>
              </a:buClr>
              <a:buFont typeface="Wingdings" panose="05000000000000000000" pitchFamily="2" charset="2"/>
              <a:buChar char="l"/>
            </a:pPr>
            <a:r>
              <a:rPr lang="zh-CN" altLang="en-US" sz="2300" dirty="0"/>
              <a:t>首先服务器方要先启动，并根据请求提供相应的服务：</a:t>
            </a:r>
            <a:endParaRPr lang="zh-CN" altLang="en-US" sz="2400" dirty="0"/>
          </a:p>
          <a:p>
            <a:pPr lvl="1">
              <a:lnSpc>
                <a:spcPct val="80000"/>
              </a:lnSpc>
              <a:buClr>
                <a:srgbClr val="FF9933"/>
              </a:buClr>
              <a:buFont typeface="Wingdings" panose="05000000000000000000" pitchFamily="2" charset="2"/>
              <a:buChar char="l"/>
            </a:pPr>
            <a:r>
              <a:rPr lang="zh-CN" altLang="en-US" sz="2400" dirty="0"/>
              <a:t>打开一个通信通道并告知本地主机，它愿意在某一地址和端口上接收客户请求。</a:t>
            </a:r>
            <a:endParaRPr lang="zh-CN" altLang="en-US" sz="2400" dirty="0"/>
          </a:p>
          <a:p>
            <a:pPr lvl="1">
              <a:lnSpc>
                <a:spcPct val="80000"/>
              </a:lnSpc>
              <a:buClr>
                <a:srgbClr val="FF9933"/>
              </a:buClr>
              <a:buFont typeface="Wingdings" panose="05000000000000000000" pitchFamily="2" charset="2"/>
              <a:buChar char="l"/>
            </a:pPr>
            <a:r>
              <a:rPr lang="zh-CN" altLang="en-US" sz="2400" dirty="0"/>
              <a:t>等待客户请求到达该端口。</a:t>
            </a:r>
            <a:endParaRPr lang="zh-CN" altLang="en-US" sz="2400" dirty="0"/>
          </a:p>
          <a:p>
            <a:pPr lvl="1">
              <a:lnSpc>
                <a:spcPct val="80000"/>
              </a:lnSpc>
              <a:buClr>
                <a:srgbClr val="FF9933"/>
              </a:buClr>
              <a:buFont typeface="Wingdings" panose="05000000000000000000" pitchFamily="2" charset="2"/>
              <a:buChar char="l"/>
            </a:pPr>
            <a:r>
              <a:rPr lang="zh-CN" altLang="en-US" sz="2400" dirty="0"/>
              <a:t>接收到重复服务请求，处理该请求并发送应答信号。接收到并发服务请求，要激活一个新的进程</a:t>
            </a:r>
            <a:r>
              <a:rPr lang="en-US" altLang="zh-CN" sz="2400" dirty="0"/>
              <a:t>(</a:t>
            </a:r>
            <a:r>
              <a:rPr lang="zh-CN" altLang="en-US" sz="2400" dirty="0"/>
              <a:t>或线程</a:t>
            </a:r>
            <a:r>
              <a:rPr lang="en-US" altLang="zh-CN" sz="2400" dirty="0"/>
              <a:t>)</a:t>
            </a:r>
            <a:r>
              <a:rPr lang="zh-CN" altLang="en-US" sz="2400" dirty="0"/>
              <a:t>来处理这个客户请求。新进程</a:t>
            </a:r>
            <a:r>
              <a:rPr lang="en-US" altLang="zh-CN" sz="2400" dirty="0"/>
              <a:t>(</a:t>
            </a:r>
            <a:r>
              <a:rPr lang="zh-CN" altLang="en-US" sz="2400" dirty="0"/>
              <a:t>或线程</a:t>
            </a:r>
            <a:r>
              <a:rPr lang="en-US" altLang="zh-CN" sz="2400" dirty="0"/>
              <a:t>) </a:t>
            </a:r>
            <a:r>
              <a:rPr lang="zh-CN" altLang="en-US" sz="2400" dirty="0"/>
              <a:t>处理此客户请求，并不需要对其它请求作出应答。服务完成后，关闭此新进程与客户的通信链路，并终止。</a:t>
            </a:r>
            <a:endParaRPr lang="zh-CN" altLang="en-US" sz="2400" dirty="0"/>
          </a:p>
          <a:p>
            <a:pPr lvl="1">
              <a:lnSpc>
                <a:spcPct val="80000"/>
              </a:lnSpc>
              <a:buClr>
                <a:srgbClr val="FF9933"/>
              </a:buClr>
              <a:buFont typeface="Wingdings" panose="05000000000000000000" pitchFamily="2" charset="2"/>
              <a:buChar char="l"/>
            </a:pPr>
            <a:r>
              <a:rPr lang="zh-CN" altLang="en-US" sz="2400" dirty="0"/>
              <a:t>返回第二步，等待另一客户请求。</a:t>
            </a:r>
            <a:endParaRPr lang="zh-CN" altLang="en-US" sz="2400" dirty="0"/>
          </a:p>
          <a:p>
            <a:pPr lvl="1">
              <a:lnSpc>
                <a:spcPct val="80000"/>
              </a:lnSpc>
              <a:buClr>
                <a:srgbClr val="FF9933"/>
              </a:buClr>
              <a:buFont typeface="Wingdings" panose="05000000000000000000" pitchFamily="2" charset="2"/>
              <a:buChar char="l"/>
            </a:pPr>
            <a:r>
              <a:rPr lang="zh-CN" altLang="en-US" sz="2400" dirty="0"/>
              <a:t>关闭服务器。</a:t>
            </a:r>
            <a:endParaRPr lang="zh-CN" altLang="en-US" sz="2400" dirty="0"/>
          </a:p>
          <a:p>
            <a:pPr>
              <a:lnSpc>
                <a:spcPct val="80000"/>
              </a:lnSpc>
            </a:pPr>
            <a:endParaRPr lang="zh-CN" altLang="en-US" sz="2400" dirty="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6675" name="文本占位符 796674"/>
          <p:cNvSpPr>
            <a:spLocks noGrp="1"/>
          </p:cNvSpPr>
          <p:nvPr>
            <p:ph type="body" idx="1"/>
          </p:nvPr>
        </p:nvSpPr>
        <p:spPr>
          <a:xfrm>
            <a:off x="575310" y="1021080"/>
            <a:ext cx="8229600" cy="4525963"/>
          </a:xfrm>
          <a:noFill/>
          <a:ln>
            <a:noFill/>
          </a:ln>
        </p:spPr>
        <p:txBody>
          <a:bodyPr/>
          <a:p>
            <a:pPr>
              <a:buClr>
                <a:srgbClr val="FF9933"/>
              </a:buClr>
              <a:buFont typeface="Wingdings" panose="05000000000000000000" pitchFamily="2" charset="2"/>
              <a:buChar char="n"/>
            </a:pPr>
            <a:r>
              <a:rPr lang="zh-CN" altLang="en-US" b="1" dirty="0"/>
              <a:t>客户方：</a:t>
            </a:r>
            <a:endParaRPr lang="zh-CN" altLang="en-US" b="1" dirty="0"/>
          </a:p>
          <a:p>
            <a:pPr lvl="1">
              <a:buClr>
                <a:srgbClr val="FF9933"/>
              </a:buClr>
              <a:buFont typeface="Wingdings" panose="05000000000000000000" pitchFamily="2" charset="2"/>
              <a:buChar char="l"/>
            </a:pPr>
            <a:r>
              <a:rPr lang="zh-CN" altLang="en-US" sz="2400" dirty="0"/>
              <a:t>打开一个通信通道，并连接到服务器所在主机的特定端口。</a:t>
            </a:r>
            <a:endParaRPr lang="zh-CN" altLang="en-US" sz="2400" dirty="0"/>
          </a:p>
          <a:p>
            <a:pPr lvl="1">
              <a:buClr>
                <a:srgbClr val="FF9933"/>
              </a:buClr>
              <a:buFont typeface="Wingdings" panose="05000000000000000000" pitchFamily="2" charset="2"/>
              <a:buChar char="l"/>
            </a:pPr>
            <a:r>
              <a:rPr lang="zh-CN" altLang="en-US" sz="2400" dirty="0"/>
              <a:t>向服务器发服务请求报文，等待并接收应答；继续提出请求。</a:t>
            </a:r>
            <a:endParaRPr lang="zh-CN" altLang="en-US" sz="2400" dirty="0"/>
          </a:p>
          <a:p>
            <a:pPr lvl="1">
              <a:buClr>
                <a:srgbClr val="FF9933"/>
              </a:buClr>
              <a:buFont typeface="Wingdings" panose="05000000000000000000" pitchFamily="2" charset="2"/>
              <a:buChar char="l"/>
            </a:pPr>
            <a:r>
              <a:rPr lang="zh-CN" altLang="en-US" sz="2400" dirty="0"/>
              <a:t>请求结束后关闭通信通道并终止。</a:t>
            </a:r>
            <a:endParaRPr lang="zh-CN" altLang="en-US" sz="2400" dirty="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1796" name="矩形 801795"/>
          <p:cNvSpPr/>
          <p:nvPr/>
        </p:nvSpPr>
        <p:spPr>
          <a:xfrm>
            <a:off x="1858645" y="639445"/>
            <a:ext cx="7056438" cy="647700"/>
          </a:xfrm>
          <a:noFill/>
          <a:ln w="9525">
            <a:noFill/>
          </a:ln>
        </p:spPr>
        <p:txBody>
          <a:bodyPr/>
          <a:lstStyle>
            <a:lvl1pPr marL="0" lvl="0" indent="0" algn="l" defTabSz="914400" eaLnBrk="1" fontAlgn="base" latinLnBrk="0" hangingPunct="1">
              <a:lnSpc>
                <a:spcPct val="100000"/>
              </a:lnSpc>
              <a:spcBef>
                <a:spcPct val="0"/>
              </a:spcBef>
              <a:spcAft>
                <a:spcPct val="0"/>
              </a:spcAft>
              <a:buNone/>
              <a:defRPr sz="3800" b="0" i="0" u="none" kern="1200" baseline="0">
                <a:solidFill>
                  <a:schemeClr val="tx2"/>
                </a:solidFill>
                <a:latin typeface="Verdana" panose="020B0604030504040204" pitchFamily="34" charset="0"/>
                <a:ea typeface="宋体" panose="02010600030101010101" pitchFamily="2" charset="-122"/>
              </a:defRPr>
            </a:lvl1pPr>
          </a:lstStyle>
          <a:p>
            <a:pPr lvl="0" algn="ctr"/>
            <a:r>
              <a:rPr lang="zh-CN" altLang="en-US" sz="3400" b="1" dirty="0"/>
              <a:t>基于</a:t>
            </a:r>
            <a:r>
              <a:rPr lang="en-US" altLang="zh-CN" sz="3400" b="1" dirty="0"/>
              <a:t>TCP</a:t>
            </a:r>
            <a:r>
              <a:rPr lang="zh-CN" altLang="en-US" sz="3400" b="1" dirty="0"/>
              <a:t>的</a:t>
            </a:r>
            <a:r>
              <a:rPr lang="en-US" altLang="zh-CN" sz="3400" b="1" dirty="0"/>
              <a:t>SOCKET</a:t>
            </a:r>
            <a:r>
              <a:rPr lang="zh-CN" altLang="en-US" sz="3400" b="1" dirty="0"/>
              <a:t>编程</a:t>
            </a:r>
            <a:endParaRPr lang="zh-CN" altLang="en-US" sz="3400" b="1" dirty="0"/>
          </a:p>
        </p:txBody>
      </p:sp>
      <p:sp>
        <p:nvSpPr>
          <p:cNvPr id="801797" name="文本框 801796"/>
          <p:cNvSpPr txBox="1"/>
          <p:nvPr/>
        </p:nvSpPr>
        <p:spPr>
          <a:xfrm>
            <a:off x="533400" y="1524000"/>
            <a:ext cx="3886200" cy="4781550"/>
          </a:xfrm>
          <a:prstGeom prst="rect">
            <a:avLst/>
          </a:prstGeom>
          <a:noFill/>
          <a:ln w="9525">
            <a:noFill/>
          </a:ln>
        </p:spPr>
        <p:txBody>
          <a:bodyPr>
            <a:spAutoFit/>
          </a:bodyPr>
          <a:p>
            <a:pPr lvl="0">
              <a:spcBef>
                <a:spcPct val="50000"/>
              </a:spcBef>
              <a:buClrTx/>
            </a:pPr>
            <a:r>
              <a:rPr lang="zh-CN" altLang="en-US" sz="2800" b="1" i="0" dirty="0">
                <a:latin typeface="Arial" panose="020B0604020202020204" pitchFamily="34" charset="0"/>
                <a:ea typeface="宋体" panose="02010600030101010101" pitchFamily="2" charset="-122"/>
              </a:rPr>
              <a:t>服务器端程序：</a:t>
            </a:r>
            <a:endParaRPr lang="zh-CN" altLang="en-US" sz="2800" b="1" i="0" dirty="0">
              <a:latin typeface="Arial" panose="020B0604020202020204" pitchFamily="34" charset="0"/>
              <a:ea typeface="宋体" panose="02010600030101010101" pitchFamily="2" charset="-122"/>
            </a:endParaRPr>
          </a:p>
          <a:p>
            <a:pPr lvl="0">
              <a:spcBef>
                <a:spcPct val="50000"/>
              </a:spcBef>
              <a:buClrTx/>
            </a:pPr>
            <a:r>
              <a:rPr lang="en-US" altLang="zh-CN" sz="1800" i="0" dirty="0">
                <a:latin typeface="Arial" panose="020B0604020202020204" pitchFamily="34" charset="0"/>
                <a:ea typeface="宋体" panose="02010600030101010101" pitchFamily="2" charset="-122"/>
              </a:rPr>
              <a:t>1</a:t>
            </a:r>
            <a:r>
              <a:rPr lang="zh-CN" altLang="en-US" sz="1800" i="0" dirty="0">
                <a:latin typeface="Arial" panose="020B0604020202020204" pitchFamily="34" charset="0"/>
                <a:ea typeface="宋体" panose="02010600030101010101" pitchFamily="2" charset="-122"/>
              </a:rPr>
              <a:t>、创建套接字（</a:t>
            </a:r>
            <a:r>
              <a:rPr lang="en-US" altLang="zh-CN" sz="1800" i="0" dirty="0">
                <a:latin typeface="Arial" panose="020B0604020202020204" pitchFamily="34" charset="0"/>
                <a:ea typeface="宋体" panose="02010600030101010101" pitchFamily="2" charset="-122"/>
              </a:rPr>
              <a:t>socket</a:t>
            </a:r>
            <a:r>
              <a:rPr lang="zh-CN" altLang="en-US" sz="1800" i="0" dirty="0">
                <a:latin typeface="Arial" panose="020B0604020202020204" pitchFamily="34" charset="0"/>
                <a:ea typeface="宋体" panose="02010600030101010101" pitchFamily="2" charset="-122"/>
              </a:rPr>
              <a:t>）。	</a:t>
            </a:r>
            <a:endParaRPr lang="zh-CN" altLang="en-US" sz="1800" i="0" dirty="0">
              <a:latin typeface="Arial" panose="020B0604020202020204" pitchFamily="34" charset="0"/>
              <a:ea typeface="宋体" panose="02010600030101010101" pitchFamily="2" charset="-122"/>
            </a:endParaRPr>
          </a:p>
          <a:p>
            <a:pPr lvl="0">
              <a:spcBef>
                <a:spcPct val="50000"/>
              </a:spcBef>
              <a:buClrTx/>
            </a:pPr>
            <a:r>
              <a:rPr lang="en-US" altLang="zh-CN" sz="1800" i="0" dirty="0">
                <a:latin typeface="Arial" panose="020B0604020202020204" pitchFamily="34" charset="0"/>
                <a:ea typeface="宋体" panose="02010600030101010101" pitchFamily="2" charset="-122"/>
              </a:rPr>
              <a:t>2</a:t>
            </a:r>
            <a:r>
              <a:rPr lang="zh-CN" altLang="en-US" sz="1800" i="0" dirty="0">
                <a:latin typeface="Arial" panose="020B0604020202020204" pitchFamily="34" charset="0"/>
                <a:ea typeface="宋体" panose="02010600030101010101" pitchFamily="2" charset="-122"/>
              </a:rPr>
              <a:t>、将套接字绑定到一个本地地址和端口上（</a:t>
            </a:r>
            <a:r>
              <a:rPr lang="en-US" altLang="zh-CN" sz="1800" i="0" dirty="0">
                <a:latin typeface="Arial" panose="020B0604020202020204" pitchFamily="34" charset="0"/>
                <a:ea typeface="宋体" panose="02010600030101010101" pitchFamily="2" charset="-122"/>
              </a:rPr>
              <a:t>bind</a:t>
            </a:r>
            <a:r>
              <a:rPr lang="zh-CN" altLang="en-US" sz="1800" i="0" dirty="0">
                <a:latin typeface="Arial" panose="020B0604020202020204" pitchFamily="34" charset="0"/>
                <a:ea typeface="宋体" panose="02010600030101010101" pitchFamily="2" charset="-122"/>
              </a:rPr>
              <a:t>）。</a:t>
            </a:r>
            <a:endParaRPr lang="zh-CN" altLang="en-US" sz="1800" i="0" dirty="0">
              <a:latin typeface="Arial" panose="020B0604020202020204" pitchFamily="34" charset="0"/>
              <a:ea typeface="宋体" panose="02010600030101010101" pitchFamily="2" charset="-122"/>
            </a:endParaRPr>
          </a:p>
          <a:p>
            <a:pPr lvl="0">
              <a:spcBef>
                <a:spcPct val="50000"/>
              </a:spcBef>
              <a:buClrTx/>
            </a:pPr>
            <a:r>
              <a:rPr lang="en-US" altLang="zh-CN" sz="1800" i="0" dirty="0">
                <a:latin typeface="Arial" panose="020B0604020202020204" pitchFamily="34" charset="0"/>
                <a:ea typeface="宋体" panose="02010600030101010101" pitchFamily="2" charset="-122"/>
              </a:rPr>
              <a:t>3</a:t>
            </a:r>
            <a:r>
              <a:rPr lang="zh-CN" altLang="en-US" sz="1800" i="0" dirty="0">
                <a:latin typeface="Arial" panose="020B0604020202020204" pitchFamily="34" charset="0"/>
                <a:ea typeface="宋体" panose="02010600030101010101" pitchFamily="2" charset="-122"/>
              </a:rPr>
              <a:t>、将套接字设为监听模式，准备接收客户请求（</a:t>
            </a:r>
            <a:r>
              <a:rPr lang="en-US" altLang="zh-CN" sz="1800" i="0" dirty="0">
                <a:latin typeface="Arial" panose="020B0604020202020204" pitchFamily="34" charset="0"/>
                <a:ea typeface="宋体" panose="02010600030101010101" pitchFamily="2" charset="-122"/>
              </a:rPr>
              <a:t>listen</a:t>
            </a:r>
            <a:r>
              <a:rPr lang="zh-CN" altLang="en-US" sz="1800" i="0" dirty="0">
                <a:latin typeface="Arial" panose="020B0604020202020204" pitchFamily="34" charset="0"/>
                <a:ea typeface="宋体" panose="02010600030101010101" pitchFamily="2" charset="-122"/>
              </a:rPr>
              <a:t>）。</a:t>
            </a:r>
            <a:endParaRPr lang="zh-CN" altLang="en-US" sz="1800" i="0" dirty="0">
              <a:latin typeface="Arial" panose="020B0604020202020204" pitchFamily="34" charset="0"/>
              <a:ea typeface="宋体" panose="02010600030101010101" pitchFamily="2" charset="-122"/>
            </a:endParaRPr>
          </a:p>
          <a:p>
            <a:pPr lvl="0">
              <a:spcBef>
                <a:spcPct val="50000"/>
              </a:spcBef>
              <a:buClrTx/>
            </a:pPr>
            <a:r>
              <a:rPr lang="en-US" altLang="zh-CN" sz="1800" i="0" dirty="0">
                <a:latin typeface="Arial" panose="020B0604020202020204" pitchFamily="34" charset="0"/>
                <a:ea typeface="宋体" panose="02010600030101010101" pitchFamily="2" charset="-122"/>
              </a:rPr>
              <a:t>4</a:t>
            </a:r>
            <a:r>
              <a:rPr lang="zh-CN" altLang="en-US" sz="1800" i="0" dirty="0">
                <a:latin typeface="Arial" panose="020B0604020202020204" pitchFamily="34" charset="0"/>
                <a:ea typeface="宋体" panose="02010600030101010101" pitchFamily="2" charset="-122"/>
              </a:rPr>
              <a:t>、等待客户请求到来；当请求到来后，接受连接请求，返回一个新的对应于此次连接的套接字（</a:t>
            </a:r>
            <a:r>
              <a:rPr lang="en-US" altLang="zh-CN" sz="1800" i="0" dirty="0">
                <a:latin typeface="Arial" panose="020B0604020202020204" pitchFamily="34" charset="0"/>
                <a:ea typeface="宋体" panose="02010600030101010101" pitchFamily="2" charset="-122"/>
              </a:rPr>
              <a:t>accept</a:t>
            </a:r>
            <a:r>
              <a:rPr lang="zh-CN" altLang="en-US" sz="1800" i="0" dirty="0">
                <a:latin typeface="Arial" panose="020B0604020202020204" pitchFamily="34" charset="0"/>
                <a:ea typeface="宋体" panose="02010600030101010101" pitchFamily="2" charset="-122"/>
              </a:rPr>
              <a:t>）。</a:t>
            </a:r>
            <a:endParaRPr lang="zh-CN" altLang="en-US" sz="1800" i="0" dirty="0">
              <a:latin typeface="Arial" panose="020B0604020202020204" pitchFamily="34" charset="0"/>
              <a:ea typeface="宋体" panose="02010600030101010101" pitchFamily="2" charset="-122"/>
            </a:endParaRPr>
          </a:p>
          <a:p>
            <a:pPr lvl="0">
              <a:spcBef>
                <a:spcPct val="50000"/>
              </a:spcBef>
              <a:buClrTx/>
            </a:pPr>
            <a:r>
              <a:rPr lang="en-US" altLang="zh-CN" sz="1800" i="0" dirty="0">
                <a:latin typeface="Arial" panose="020B0604020202020204" pitchFamily="34" charset="0"/>
                <a:ea typeface="宋体" panose="02010600030101010101" pitchFamily="2" charset="-122"/>
              </a:rPr>
              <a:t>5</a:t>
            </a:r>
            <a:r>
              <a:rPr lang="zh-CN" altLang="en-US" sz="1800" i="0" dirty="0">
                <a:latin typeface="Arial" panose="020B0604020202020204" pitchFamily="34" charset="0"/>
                <a:ea typeface="宋体" panose="02010600030101010101" pitchFamily="2" charset="-122"/>
              </a:rPr>
              <a:t>、用返回的套接字和客户端进行通信（</a:t>
            </a:r>
            <a:r>
              <a:rPr lang="en-US" altLang="zh-CN" sz="1800" i="0" err="1">
                <a:latin typeface="Arial" panose="020B0604020202020204" pitchFamily="34" charset="0"/>
                <a:ea typeface="宋体" panose="02010600030101010101" pitchFamily="2" charset="-122"/>
              </a:rPr>
              <a:t>send/recv</a:t>
            </a:r>
            <a:r>
              <a:rPr lang="zh-CN" altLang="en-US" sz="1800" i="0" dirty="0">
                <a:latin typeface="Arial" panose="020B0604020202020204" pitchFamily="34" charset="0"/>
                <a:ea typeface="宋体" panose="02010600030101010101" pitchFamily="2" charset="-122"/>
              </a:rPr>
              <a:t>）。</a:t>
            </a:r>
            <a:endParaRPr lang="zh-CN" altLang="en-US" sz="1800" i="0" dirty="0">
              <a:latin typeface="Arial" panose="020B0604020202020204" pitchFamily="34" charset="0"/>
              <a:ea typeface="宋体" panose="02010600030101010101" pitchFamily="2" charset="-122"/>
            </a:endParaRPr>
          </a:p>
          <a:p>
            <a:pPr lvl="0">
              <a:spcBef>
                <a:spcPct val="50000"/>
              </a:spcBef>
              <a:buClrTx/>
            </a:pPr>
            <a:r>
              <a:rPr lang="en-US" altLang="zh-CN" sz="1800" i="0" dirty="0">
                <a:latin typeface="Arial" panose="020B0604020202020204" pitchFamily="34" charset="0"/>
                <a:ea typeface="宋体" panose="02010600030101010101" pitchFamily="2" charset="-122"/>
              </a:rPr>
              <a:t>6</a:t>
            </a:r>
            <a:r>
              <a:rPr lang="zh-CN" altLang="en-US" sz="1800" i="0" dirty="0">
                <a:latin typeface="Arial" panose="020B0604020202020204" pitchFamily="34" charset="0"/>
                <a:ea typeface="宋体" panose="02010600030101010101" pitchFamily="2" charset="-122"/>
              </a:rPr>
              <a:t>、返回，等待另一客户请求。</a:t>
            </a:r>
            <a:endParaRPr lang="zh-CN" altLang="en-US" sz="1800" i="0" dirty="0">
              <a:latin typeface="Arial" panose="020B0604020202020204" pitchFamily="34" charset="0"/>
              <a:ea typeface="宋体" panose="02010600030101010101" pitchFamily="2" charset="-122"/>
            </a:endParaRPr>
          </a:p>
          <a:p>
            <a:pPr lvl="0">
              <a:spcBef>
                <a:spcPct val="50000"/>
              </a:spcBef>
              <a:buClrTx/>
            </a:pPr>
            <a:r>
              <a:rPr lang="en-US" altLang="zh-CN" sz="1800" i="0" dirty="0">
                <a:latin typeface="Arial" panose="020B0604020202020204" pitchFamily="34" charset="0"/>
                <a:ea typeface="宋体" panose="02010600030101010101" pitchFamily="2" charset="-122"/>
              </a:rPr>
              <a:t>7</a:t>
            </a:r>
            <a:r>
              <a:rPr lang="zh-CN" altLang="en-US" sz="1800" i="0" dirty="0">
                <a:latin typeface="Arial" panose="020B0604020202020204" pitchFamily="34" charset="0"/>
                <a:ea typeface="宋体" panose="02010600030101010101" pitchFamily="2" charset="-122"/>
              </a:rPr>
              <a:t>、关闭套接字。</a:t>
            </a:r>
            <a:endParaRPr lang="zh-CN" altLang="en-US" sz="1800" i="0" dirty="0">
              <a:latin typeface="Arial" panose="020B0604020202020204" pitchFamily="34" charset="0"/>
              <a:ea typeface="宋体" panose="02010600030101010101" pitchFamily="2" charset="-122"/>
            </a:endParaRPr>
          </a:p>
        </p:txBody>
      </p:sp>
      <p:sp>
        <p:nvSpPr>
          <p:cNvPr id="801798" name="文本框 801797"/>
          <p:cNvSpPr txBox="1"/>
          <p:nvPr/>
        </p:nvSpPr>
        <p:spPr>
          <a:xfrm>
            <a:off x="5029200" y="1524000"/>
            <a:ext cx="3886200" cy="3132138"/>
          </a:xfrm>
          <a:prstGeom prst="rect">
            <a:avLst/>
          </a:prstGeom>
          <a:noFill/>
          <a:ln w="9525">
            <a:noFill/>
          </a:ln>
        </p:spPr>
        <p:txBody>
          <a:bodyPr>
            <a:spAutoFit/>
          </a:bodyPr>
          <a:p>
            <a:pPr lvl="0">
              <a:spcBef>
                <a:spcPct val="50000"/>
              </a:spcBef>
              <a:buClrTx/>
            </a:pPr>
            <a:r>
              <a:rPr lang="zh-CN" altLang="en-US" sz="2800" b="1" i="0" dirty="0">
                <a:latin typeface="Arial" panose="020B0604020202020204" pitchFamily="34" charset="0"/>
                <a:ea typeface="宋体" panose="02010600030101010101" pitchFamily="2" charset="-122"/>
              </a:rPr>
              <a:t>客户端程序：</a:t>
            </a:r>
            <a:endParaRPr lang="zh-CN" altLang="en-US" sz="2800" b="1" i="0" dirty="0">
              <a:latin typeface="Arial" panose="020B0604020202020204" pitchFamily="34" charset="0"/>
              <a:ea typeface="宋体" panose="02010600030101010101" pitchFamily="2" charset="-122"/>
            </a:endParaRPr>
          </a:p>
          <a:p>
            <a:pPr lvl="0">
              <a:spcBef>
                <a:spcPct val="50000"/>
              </a:spcBef>
              <a:buClrTx/>
            </a:pPr>
            <a:r>
              <a:rPr lang="en-US" altLang="zh-CN" sz="1800" i="0" dirty="0">
                <a:latin typeface="Arial" panose="020B0604020202020204" pitchFamily="34" charset="0"/>
                <a:ea typeface="宋体" panose="02010600030101010101" pitchFamily="2" charset="-122"/>
              </a:rPr>
              <a:t>1</a:t>
            </a:r>
            <a:r>
              <a:rPr lang="zh-CN" altLang="en-US" sz="1800" i="0" dirty="0">
                <a:latin typeface="Arial" panose="020B0604020202020204" pitchFamily="34" charset="0"/>
                <a:ea typeface="宋体" panose="02010600030101010101" pitchFamily="2" charset="-122"/>
              </a:rPr>
              <a:t>、创建套接字（</a:t>
            </a:r>
            <a:r>
              <a:rPr lang="en-US" altLang="zh-CN" sz="1800" i="0" dirty="0">
                <a:latin typeface="Arial" panose="020B0604020202020204" pitchFamily="34" charset="0"/>
                <a:ea typeface="宋体" panose="02010600030101010101" pitchFamily="2" charset="-122"/>
              </a:rPr>
              <a:t>socket</a:t>
            </a:r>
            <a:r>
              <a:rPr lang="zh-CN" altLang="en-US" sz="1800" i="0" dirty="0">
                <a:latin typeface="Arial" panose="020B0604020202020204" pitchFamily="34" charset="0"/>
                <a:ea typeface="宋体" panose="02010600030101010101" pitchFamily="2" charset="-122"/>
              </a:rPr>
              <a:t>）。	</a:t>
            </a:r>
            <a:endParaRPr lang="zh-CN" altLang="en-US" sz="1800" i="0" dirty="0">
              <a:latin typeface="Arial" panose="020B0604020202020204" pitchFamily="34" charset="0"/>
              <a:ea typeface="宋体" panose="02010600030101010101" pitchFamily="2" charset="-122"/>
            </a:endParaRPr>
          </a:p>
          <a:p>
            <a:pPr lvl="0">
              <a:spcBef>
                <a:spcPct val="50000"/>
              </a:spcBef>
              <a:buClrTx/>
            </a:pPr>
            <a:r>
              <a:rPr lang="en-US" altLang="zh-CN" sz="1800" i="0" dirty="0">
                <a:latin typeface="Arial" panose="020B0604020202020204" pitchFamily="34" charset="0"/>
                <a:ea typeface="宋体" panose="02010600030101010101" pitchFamily="2" charset="-122"/>
              </a:rPr>
              <a:t>2</a:t>
            </a:r>
            <a:r>
              <a:rPr lang="zh-CN" altLang="en-US" sz="1800" i="0" dirty="0">
                <a:latin typeface="Arial" panose="020B0604020202020204" pitchFamily="34" charset="0"/>
                <a:ea typeface="宋体" panose="02010600030101010101" pitchFamily="2" charset="-122"/>
              </a:rPr>
              <a:t>、向服务器发出连接请求（</a:t>
            </a:r>
            <a:r>
              <a:rPr lang="en-US" altLang="zh-CN" sz="1800" i="0" dirty="0">
                <a:latin typeface="Arial" panose="020B0604020202020204" pitchFamily="34" charset="0"/>
                <a:ea typeface="宋体" panose="02010600030101010101" pitchFamily="2" charset="-122"/>
              </a:rPr>
              <a:t>connect</a:t>
            </a:r>
            <a:r>
              <a:rPr lang="zh-CN" altLang="en-US" sz="1800" i="0" dirty="0">
                <a:latin typeface="Arial" panose="020B0604020202020204" pitchFamily="34" charset="0"/>
                <a:ea typeface="宋体" panose="02010600030101010101" pitchFamily="2" charset="-122"/>
              </a:rPr>
              <a:t>）。</a:t>
            </a:r>
            <a:endParaRPr lang="zh-CN" altLang="en-US" sz="1800" i="0" dirty="0">
              <a:latin typeface="Arial" panose="020B0604020202020204" pitchFamily="34" charset="0"/>
              <a:ea typeface="宋体" panose="02010600030101010101" pitchFamily="2" charset="-122"/>
            </a:endParaRPr>
          </a:p>
          <a:p>
            <a:pPr lvl="0">
              <a:spcBef>
                <a:spcPct val="50000"/>
              </a:spcBef>
              <a:buClrTx/>
            </a:pPr>
            <a:r>
              <a:rPr lang="en-US" altLang="zh-CN" sz="1800" i="0" dirty="0">
                <a:latin typeface="Arial" panose="020B0604020202020204" pitchFamily="34" charset="0"/>
                <a:ea typeface="宋体" panose="02010600030101010101" pitchFamily="2" charset="-122"/>
              </a:rPr>
              <a:t>3</a:t>
            </a:r>
            <a:r>
              <a:rPr lang="zh-CN" altLang="en-US" sz="1800" i="0" dirty="0">
                <a:latin typeface="Arial" panose="020B0604020202020204" pitchFamily="34" charset="0"/>
                <a:ea typeface="宋体" panose="02010600030101010101" pitchFamily="2" charset="-122"/>
              </a:rPr>
              <a:t>、和服务器端进行通信（</a:t>
            </a:r>
            <a:r>
              <a:rPr lang="en-US" altLang="zh-CN" sz="1800" i="0" err="1">
                <a:latin typeface="Arial" panose="020B0604020202020204" pitchFamily="34" charset="0"/>
                <a:ea typeface="宋体" panose="02010600030101010101" pitchFamily="2" charset="-122"/>
              </a:rPr>
              <a:t>send/recv</a:t>
            </a:r>
            <a:r>
              <a:rPr lang="zh-CN" altLang="en-US" sz="1800" i="0" dirty="0">
                <a:latin typeface="Arial" panose="020B0604020202020204" pitchFamily="34" charset="0"/>
                <a:ea typeface="宋体" panose="02010600030101010101" pitchFamily="2" charset="-122"/>
              </a:rPr>
              <a:t>）。</a:t>
            </a:r>
            <a:endParaRPr lang="zh-CN" altLang="en-US" sz="1800" i="0" dirty="0">
              <a:latin typeface="Arial" panose="020B0604020202020204" pitchFamily="34" charset="0"/>
              <a:ea typeface="宋体" panose="02010600030101010101" pitchFamily="2" charset="-122"/>
            </a:endParaRPr>
          </a:p>
          <a:p>
            <a:pPr lvl="0">
              <a:spcBef>
                <a:spcPct val="50000"/>
              </a:spcBef>
              <a:buClrTx/>
            </a:pPr>
            <a:r>
              <a:rPr lang="en-US" altLang="zh-CN" sz="1800" i="0" dirty="0">
                <a:latin typeface="Arial" panose="020B0604020202020204" pitchFamily="34" charset="0"/>
                <a:ea typeface="宋体" panose="02010600030101010101" pitchFamily="2" charset="-122"/>
              </a:rPr>
              <a:t>4</a:t>
            </a:r>
            <a:r>
              <a:rPr lang="zh-CN" altLang="en-US" sz="1800" i="0" dirty="0">
                <a:latin typeface="Arial" panose="020B0604020202020204" pitchFamily="34" charset="0"/>
                <a:ea typeface="宋体" panose="02010600030101010101" pitchFamily="2" charset="-122"/>
              </a:rPr>
              <a:t>、关闭套接字。</a:t>
            </a:r>
            <a:endParaRPr lang="zh-CN" altLang="en-US" sz="1800" i="0" dirty="0">
              <a:latin typeface="Arial" panose="020B0604020202020204" pitchFamily="34" charset="0"/>
              <a:ea typeface="宋体" panose="02010600030101010101" pitchFamily="2" charset="-122"/>
            </a:endParaRPr>
          </a:p>
          <a:p>
            <a:pPr lvl="0">
              <a:spcBef>
                <a:spcPct val="50000"/>
              </a:spcBef>
              <a:buClrTx/>
            </a:pPr>
            <a:endParaRPr lang="zh-CN" altLang="en-US" sz="1800" i="0" dirty="0">
              <a:latin typeface="Arial" panose="020B0604020202020204" pitchFamily="34" charset="0"/>
              <a:ea typeface="宋体" panose="02010600030101010101" pitchFamily="2" charset="-122"/>
            </a:endParaRPr>
          </a:p>
        </p:txBody>
      </p:sp>
      <p:sp>
        <p:nvSpPr>
          <p:cNvPr id="801799" name="直接连接符 801798"/>
          <p:cNvSpPr/>
          <p:nvPr/>
        </p:nvSpPr>
        <p:spPr>
          <a:xfrm>
            <a:off x="4495800" y="1447800"/>
            <a:ext cx="0" cy="4648200"/>
          </a:xfrm>
          <a:prstGeom prst="line">
            <a:avLst/>
          </a:prstGeom>
          <a:ln w="38100" cap="flat" cmpd="sng">
            <a:solidFill>
              <a:srgbClr val="FF9933"/>
            </a:solidFill>
            <a:prstDash val="solid"/>
            <a:headEnd type="none" w="med" len="med"/>
            <a:tailEnd type="none" w="med" len="med"/>
          </a:ln>
        </p:spPr>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pic>
        <p:nvPicPr>
          <p:cNvPr id="20483" name="图片 647171" descr="MCj04326750000[1]">
            <a:hlinkClick r:id="rId1" action="ppaction://hlinksldjump"/>
          </p:cNvPr>
          <p:cNvPicPr>
            <a:picLocks noChangeAspect="1"/>
          </p:cNvPicPr>
          <p:nvPr/>
        </p:nvPicPr>
        <p:blipFill>
          <a:blip r:embed="rId2"/>
          <a:stretch>
            <a:fillRect/>
          </a:stretch>
        </p:blipFill>
        <p:spPr>
          <a:xfrm>
            <a:off x="8170228" y="5978843"/>
            <a:ext cx="1116012" cy="1116012"/>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0754" name="标题 330753"/>
          <p:cNvSpPr>
            <a:spLocks noGrp="1"/>
          </p:cNvSpPr>
          <p:nvPr>
            <p:ph type="title"/>
          </p:nvPr>
        </p:nvSpPr>
        <p:spPr/>
        <p:txBody>
          <a:bodyPr anchor="ctr"/>
          <a:p>
            <a:r>
              <a:rPr lang="en-US" altLang="zh-CN"/>
              <a:t>11.4 Socket</a:t>
            </a:r>
            <a:r>
              <a:rPr lang="zh-CN" altLang="en-US" dirty="0"/>
              <a:t>常用函数介绍</a:t>
            </a:r>
            <a:endParaRPr lang="zh-CN" altLang="en-US" dirty="0"/>
          </a:p>
        </p:txBody>
      </p:sp>
      <p:sp>
        <p:nvSpPr>
          <p:cNvPr id="330755" name="文本占位符 330754"/>
          <p:cNvSpPr>
            <a:spLocks noGrp="1"/>
          </p:cNvSpPr>
          <p:nvPr>
            <p:ph type="body" idx="1"/>
          </p:nvPr>
        </p:nvSpPr>
        <p:spPr/>
        <p:txBody>
          <a:bodyPr/>
          <a:p>
            <a:r>
              <a:rPr lang="en-US" altLang="zh-CN" dirty="0"/>
              <a:t>11.4.1 </a:t>
            </a:r>
            <a:r>
              <a:rPr lang="zh-CN" altLang="en-US" dirty="0"/>
              <a:t>基本函数</a:t>
            </a:r>
            <a:endParaRPr lang="zh-CN" altLang="en-US" dirty="0"/>
          </a:p>
          <a:p>
            <a:endParaRPr lang="zh-CN" altLang="en-US" dirty="0"/>
          </a:p>
          <a:p>
            <a:r>
              <a:rPr lang="en-US" altLang="zh-CN" dirty="0"/>
              <a:t>11.4.2 </a:t>
            </a:r>
            <a:r>
              <a:rPr lang="zh-CN" altLang="en-US" dirty="0"/>
              <a:t>网络信息检索函数</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pic>
        <p:nvPicPr>
          <p:cNvPr id="20483" name="图片 647171" descr="MCj04326750000[1]">
            <a:hlinkClick r:id="rId1" action="ppaction://hlinksldjump"/>
          </p:cNvPr>
          <p:cNvPicPr>
            <a:picLocks noChangeAspect="1"/>
          </p:cNvPicPr>
          <p:nvPr/>
        </p:nvPicPr>
        <p:blipFill>
          <a:blip r:embed="rId2"/>
          <a:stretch>
            <a:fillRect/>
          </a:stretch>
        </p:blipFill>
        <p:spPr>
          <a:xfrm>
            <a:off x="7890828" y="5924868"/>
            <a:ext cx="1116012" cy="1116012"/>
          </a:xfrm>
          <a:prstGeom prst="rect">
            <a:avLst/>
          </a:prstGeom>
          <a:noFill/>
          <a:ln w="9525">
            <a:noFill/>
          </a:ln>
        </p:spPr>
      </p:pic>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1778" name="标题 331777"/>
          <p:cNvSpPr>
            <a:spLocks noGrp="1"/>
          </p:cNvSpPr>
          <p:nvPr>
            <p:ph type="title"/>
          </p:nvPr>
        </p:nvSpPr>
        <p:spPr/>
        <p:txBody>
          <a:bodyPr anchor="ctr"/>
          <a:p>
            <a:r>
              <a:rPr lang="en-US" altLang="zh-CN" dirty="0"/>
              <a:t>11.4.1 </a:t>
            </a:r>
            <a:r>
              <a:rPr lang="zh-CN" altLang="en-US" dirty="0"/>
              <a:t>基本函数</a:t>
            </a:r>
            <a:endParaRPr lang="zh-CN" altLang="en-US" dirty="0"/>
          </a:p>
        </p:txBody>
      </p:sp>
      <p:sp>
        <p:nvSpPr>
          <p:cNvPr id="331779" name="文本占位符 331778"/>
          <p:cNvSpPr>
            <a:spLocks noGrp="1"/>
          </p:cNvSpPr>
          <p:nvPr>
            <p:ph type="body" idx="1"/>
          </p:nvPr>
        </p:nvSpPr>
        <p:spPr>
          <a:xfrm>
            <a:off x="564515" y="1165860"/>
            <a:ext cx="8229600" cy="4525963"/>
          </a:xfrm>
        </p:spPr>
        <p:txBody>
          <a:bodyPr/>
          <a:p>
            <a:r>
              <a:rPr lang="zh-CN" altLang="en-US" dirty="0"/>
              <a:t>网络连接函数</a:t>
            </a:r>
            <a:endParaRPr lang="zh-CN" altLang="en-US" dirty="0"/>
          </a:p>
          <a:p>
            <a:pPr lvl="1"/>
            <a:r>
              <a:rPr lang="en-US" altLang="zh-CN"/>
              <a:t>socket</a:t>
            </a:r>
            <a:r>
              <a:rPr lang="zh-CN" altLang="en-US" dirty="0"/>
              <a:t>　创建套接字</a:t>
            </a:r>
            <a:endParaRPr lang="zh-CN" altLang="en-US" dirty="0"/>
          </a:p>
          <a:p>
            <a:pPr lvl="1"/>
            <a:r>
              <a:rPr lang="en-US" altLang="zh-CN"/>
              <a:t>bind</a:t>
            </a:r>
            <a:r>
              <a:rPr lang="zh-CN" altLang="en-US" dirty="0"/>
              <a:t>　绑定本机端口</a:t>
            </a:r>
            <a:endParaRPr lang="zh-CN" altLang="en-US" dirty="0"/>
          </a:p>
          <a:p>
            <a:pPr lvl="1"/>
            <a:r>
              <a:rPr lang="en-US" altLang="zh-CN"/>
              <a:t>connect</a:t>
            </a:r>
            <a:r>
              <a:rPr lang="zh-CN" altLang="en-US" dirty="0"/>
              <a:t>　建立连接</a:t>
            </a:r>
            <a:endParaRPr lang="zh-CN" altLang="en-US" dirty="0"/>
          </a:p>
          <a:p>
            <a:pPr lvl="1"/>
            <a:r>
              <a:rPr lang="en-US" altLang="zh-CN"/>
              <a:t>listen</a:t>
            </a:r>
            <a:r>
              <a:rPr lang="zh-CN" altLang="en-US" dirty="0"/>
              <a:t>　监听端口</a:t>
            </a:r>
            <a:endParaRPr lang="zh-CN" altLang="en-US" dirty="0"/>
          </a:p>
          <a:p>
            <a:pPr lvl="1"/>
            <a:r>
              <a:rPr lang="en-US" altLang="zh-CN"/>
              <a:t>accept</a:t>
            </a:r>
            <a:r>
              <a:rPr lang="zh-CN" altLang="en-US" dirty="0"/>
              <a:t>　接受连接</a:t>
            </a:r>
            <a:endParaRPr lang="zh-CN" altLang="en-US" dirty="0"/>
          </a:p>
          <a:p>
            <a:pPr lvl="1"/>
            <a:r>
              <a:rPr lang="en-US" altLang="zh-CN" dirty="0" err="1"/>
              <a:t>recv</a:t>
            </a:r>
            <a:r>
              <a:rPr lang="en-US" altLang="zh-CN"/>
              <a:t>, </a:t>
            </a:r>
            <a:r>
              <a:rPr lang="en-US" altLang="zh-CN" dirty="0" err="1"/>
              <a:t>recvfrom</a:t>
            </a:r>
            <a:r>
              <a:rPr lang="zh-CN" altLang="en-US" dirty="0"/>
              <a:t>　数据接收</a:t>
            </a:r>
            <a:endParaRPr lang="zh-CN" altLang="en-US" dirty="0"/>
          </a:p>
          <a:p>
            <a:pPr lvl="1"/>
            <a:r>
              <a:rPr lang="en-US" altLang="zh-CN"/>
              <a:t>send, </a:t>
            </a:r>
            <a:r>
              <a:rPr lang="en-US" altLang="zh-CN" dirty="0" err="1"/>
              <a:t>sendto</a:t>
            </a:r>
            <a:r>
              <a:rPr lang="zh-CN" altLang="en-US" dirty="0"/>
              <a:t>　数据发送</a:t>
            </a:r>
            <a:endParaRPr lang="zh-CN" altLang="en-US" dirty="0"/>
          </a:p>
          <a:p>
            <a:pPr lvl="1"/>
            <a:r>
              <a:rPr lang="en-US" altLang="zh-CN"/>
              <a:t>close, shutdown</a:t>
            </a:r>
            <a:r>
              <a:rPr lang="zh-CN" altLang="en-US" dirty="0"/>
              <a:t>　关闭套接字</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2802" name="标题 332801"/>
          <p:cNvSpPr>
            <a:spLocks noGrp="1"/>
          </p:cNvSpPr>
          <p:nvPr>
            <p:ph type="title"/>
          </p:nvPr>
        </p:nvSpPr>
        <p:spPr/>
        <p:txBody>
          <a:bodyPr anchor="ctr"/>
          <a:p>
            <a:r>
              <a:rPr lang="zh-CN" altLang="en-US" dirty="0"/>
              <a:t>基本函数</a:t>
            </a:r>
            <a:endParaRPr lang="zh-CN" altLang="en-US" dirty="0"/>
          </a:p>
        </p:txBody>
      </p:sp>
      <p:sp>
        <p:nvSpPr>
          <p:cNvPr id="332803" name="文本占位符 332802"/>
          <p:cNvSpPr>
            <a:spLocks noGrp="1"/>
          </p:cNvSpPr>
          <p:nvPr>
            <p:ph type="body" idx="1"/>
          </p:nvPr>
        </p:nvSpPr>
        <p:spPr>
          <a:xfrm>
            <a:off x="457200" y="1368425"/>
            <a:ext cx="8229600" cy="4525963"/>
          </a:xfrm>
        </p:spPr>
        <p:txBody>
          <a:bodyPr/>
          <a:p>
            <a:r>
              <a:rPr lang="zh-CN" altLang="en-US" dirty="0"/>
              <a:t>转换函数</a:t>
            </a:r>
            <a:endParaRPr lang="zh-CN" altLang="en-US" dirty="0"/>
          </a:p>
          <a:p>
            <a:pPr lvl="1"/>
            <a:r>
              <a:rPr lang="en-US" altLang="zh-CN"/>
              <a:t>IP</a:t>
            </a:r>
            <a:r>
              <a:rPr lang="zh-CN" altLang="en-US" dirty="0"/>
              <a:t>地址转换函数</a:t>
            </a:r>
            <a:endParaRPr lang="zh-CN" altLang="en-US" dirty="0"/>
          </a:p>
          <a:p>
            <a:pPr lvl="2"/>
            <a:r>
              <a:rPr lang="en-US" altLang="zh-CN" dirty="0" err="1">
                <a:solidFill>
                  <a:srgbClr val="FF0000"/>
                </a:solidFill>
              </a:rPr>
              <a:t>inet_addr</a:t>
            </a:r>
            <a:r>
              <a:rPr lang="en-US" altLang="zh-CN">
                <a:solidFill>
                  <a:srgbClr val="FF0000"/>
                </a:solidFill>
              </a:rPr>
              <a:t>()</a:t>
            </a:r>
            <a:r>
              <a:rPr lang="zh-CN" altLang="en-US" dirty="0"/>
              <a:t>　点分十进制数表示的</a:t>
            </a:r>
            <a:r>
              <a:rPr lang="en-US" altLang="zh-CN"/>
              <a:t>IP</a:t>
            </a:r>
            <a:r>
              <a:rPr lang="zh-CN" altLang="en-US" dirty="0"/>
              <a:t>地址转换为网络字节序的</a:t>
            </a:r>
            <a:r>
              <a:rPr lang="en-US" altLang="zh-CN"/>
              <a:t>IP</a:t>
            </a:r>
            <a:r>
              <a:rPr lang="zh-CN" altLang="en-US" dirty="0"/>
              <a:t>地址</a:t>
            </a:r>
            <a:endParaRPr lang="zh-CN" altLang="en-US" dirty="0"/>
          </a:p>
          <a:p>
            <a:pPr lvl="2"/>
            <a:r>
              <a:rPr lang="en-US" altLang="zh-CN" dirty="0" err="1">
                <a:solidFill>
                  <a:srgbClr val="FF0000"/>
                </a:solidFill>
              </a:rPr>
              <a:t>inet_ntoa()</a:t>
            </a:r>
            <a:r>
              <a:rPr lang="zh-CN" altLang="en-US" dirty="0"/>
              <a:t>　网络字节序的</a:t>
            </a:r>
            <a:r>
              <a:rPr lang="en-US" altLang="zh-CN"/>
              <a:t>IP</a:t>
            </a:r>
            <a:r>
              <a:rPr lang="zh-CN" altLang="en-US" dirty="0"/>
              <a:t>地址转换为点分十进制数表示的</a:t>
            </a:r>
            <a:r>
              <a:rPr lang="en-US" altLang="zh-CN"/>
              <a:t>IP</a:t>
            </a:r>
            <a:r>
              <a:rPr lang="zh-CN" altLang="en-US" dirty="0"/>
              <a:t>地址</a:t>
            </a:r>
            <a:endParaRPr lang="zh-CN" altLang="en-US" dirty="0"/>
          </a:p>
          <a:p>
            <a:pPr lvl="1"/>
            <a:r>
              <a:rPr lang="zh-CN" altLang="en-US" dirty="0"/>
              <a:t>字节排序函数</a:t>
            </a:r>
            <a:endParaRPr lang="zh-CN" altLang="en-US" dirty="0"/>
          </a:p>
          <a:p>
            <a:pPr lvl="2"/>
            <a:r>
              <a:rPr lang="en-US" altLang="zh-CN" dirty="0" err="1">
                <a:solidFill>
                  <a:srgbClr val="FF0000"/>
                </a:solidFill>
              </a:rPr>
              <a:t>htonl</a:t>
            </a:r>
            <a:r>
              <a:rPr lang="zh-CN" altLang="en-US" dirty="0"/>
              <a:t>　</a:t>
            </a:r>
            <a:r>
              <a:rPr lang="en-US" altLang="zh-CN"/>
              <a:t>4</a:t>
            </a:r>
            <a:r>
              <a:rPr lang="zh-CN" altLang="en-US" dirty="0"/>
              <a:t>字节主机字节序转换为网络字节序</a:t>
            </a:r>
            <a:endParaRPr lang="zh-CN" altLang="en-US" dirty="0"/>
          </a:p>
          <a:p>
            <a:pPr lvl="2"/>
            <a:r>
              <a:rPr lang="en-US" altLang="zh-CN" dirty="0" err="1">
                <a:solidFill>
                  <a:srgbClr val="FF0000"/>
                </a:solidFill>
              </a:rPr>
              <a:t>ntohl</a:t>
            </a:r>
            <a:r>
              <a:rPr lang="zh-CN" altLang="en-US" dirty="0"/>
              <a:t>　 </a:t>
            </a:r>
            <a:r>
              <a:rPr lang="en-US" altLang="zh-CN"/>
              <a:t>4</a:t>
            </a:r>
            <a:r>
              <a:rPr lang="zh-CN" altLang="en-US" dirty="0"/>
              <a:t>字节网络字节序转换为主机字节序</a:t>
            </a:r>
            <a:endParaRPr lang="zh-CN" altLang="en-US" dirty="0"/>
          </a:p>
          <a:p>
            <a:pPr lvl="2"/>
            <a:r>
              <a:rPr lang="en-US" altLang="zh-CN" dirty="0" err="1">
                <a:solidFill>
                  <a:srgbClr val="FF0000"/>
                </a:solidFill>
              </a:rPr>
              <a:t>htons</a:t>
            </a:r>
            <a:r>
              <a:rPr lang="zh-CN" altLang="en-US" dirty="0"/>
              <a:t>　</a:t>
            </a:r>
            <a:r>
              <a:rPr lang="en-US" altLang="zh-CN"/>
              <a:t>2</a:t>
            </a:r>
            <a:r>
              <a:rPr lang="zh-CN" altLang="en-US" dirty="0"/>
              <a:t>字节主机字节序转换为网络字节序</a:t>
            </a:r>
            <a:endParaRPr lang="zh-CN" altLang="en-US" dirty="0"/>
          </a:p>
          <a:p>
            <a:pPr lvl="2"/>
            <a:r>
              <a:rPr lang="en-US" altLang="zh-CN" dirty="0" err="1">
                <a:solidFill>
                  <a:srgbClr val="FF0000"/>
                </a:solidFill>
              </a:rPr>
              <a:t>ntohs</a:t>
            </a:r>
            <a:r>
              <a:rPr lang="zh-CN" altLang="en-US" dirty="0"/>
              <a:t>　</a:t>
            </a:r>
            <a:r>
              <a:rPr lang="en-US" altLang="zh-CN"/>
              <a:t>2</a:t>
            </a:r>
            <a:r>
              <a:rPr lang="zh-CN" altLang="en-US" dirty="0"/>
              <a:t>字节网络字节序转换为主机字节序</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22" name="标题 337921"/>
          <p:cNvSpPr>
            <a:spLocks noGrp="1"/>
          </p:cNvSpPr>
          <p:nvPr>
            <p:ph type="title"/>
          </p:nvPr>
        </p:nvSpPr>
        <p:spPr/>
        <p:txBody>
          <a:bodyPr anchor="ctr"/>
          <a:p>
            <a:r>
              <a:rPr lang="en-US" altLang="zh-CN"/>
              <a:t>Winsock</a:t>
            </a:r>
            <a:endParaRPr lang="zh-CN" altLang="en-US" dirty="0"/>
          </a:p>
        </p:txBody>
      </p:sp>
      <p:sp>
        <p:nvSpPr>
          <p:cNvPr id="337923" name="文本占位符 337922"/>
          <p:cNvSpPr>
            <a:spLocks noGrp="1"/>
          </p:cNvSpPr>
          <p:nvPr>
            <p:ph type="body" idx="1"/>
          </p:nvPr>
        </p:nvSpPr>
        <p:spPr>
          <a:xfrm>
            <a:off x="457200" y="1350645"/>
            <a:ext cx="8229600" cy="4525963"/>
          </a:xfrm>
        </p:spPr>
        <p:txBody>
          <a:bodyPr/>
          <a:p>
            <a:pPr>
              <a:buClr>
                <a:srgbClr val="FF9933"/>
              </a:buClr>
              <a:buFont typeface="Wingdings" panose="05000000000000000000" pitchFamily="2" charset="2"/>
              <a:buChar char="n"/>
            </a:pPr>
            <a:r>
              <a:rPr lang="zh-CN" altLang="en-US" dirty="0">
                <a:sym typeface="+mn-ea"/>
              </a:rPr>
              <a:t>需要包含头文件</a:t>
            </a:r>
            <a:r>
              <a:rPr lang="en-US" altLang="zh-CN">
                <a:sym typeface="+mn-ea"/>
              </a:rPr>
              <a:t>Winsock2.h</a:t>
            </a:r>
            <a:r>
              <a:rPr lang="zh-CN" altLang="en-US" dirty="0">
                <a:sym typeface="+mn-ea"/>
              </a:rPr>
              <a:t>：</a:t>
            </a:r>
            <a:endParaRPr lang="zh-CN" altLang="en-US" dirty="0"/>
          </a:p>
          <a:p>
            <a:pPr>
              <a:buClr>
                <a:srgbClr val="FF9933"/>
              </a:buClr>
              <a:buFont typeface="Wingdings" panose="05000000000000000000" pitchFamily="2" charset="2"/>
              <a:buNone/>
            </a:pPr>
            <a:r>
              <a:rPr lang="zh-CN" altLang="en-US" dirty="0">
                <a:solidFill>
                  <a:srgbClr val="FF0000"/>
                </a:solidFill>
                <a:sym typeface="+mn-ea"/>
              </a:rPr>
              <a:t>	</a:t>
            </a:r>
            <a:r>
              <a:rPr lang="en-US" altLang="zh-CN">
                <a:solidFill>
                  <a:srgbClr val="FF0000"/>
                </a:solidFill>
                <a:sym typeface="+mn-ea"/>
              </a:rPr>
              <a:t>#include&lt;winsock2.h&gt;</a:t>
            </a:r>
            <a:endParaRPr lang="en-US" altLang="zh-CN">
              <a:solidFill>
                <a:srgbClr val="FF0000"/>
              </a:solidFill>
              <a:sym typeface="+mn-ea"/>
            </a:endParaRPr>
          </a:p>
          <a:p>
            <a:pPr>
              <a:buClr>
                <a:srgbClr val="FF9933"/>
              </a:buClr>
              <a:buFont typeface="Wingdings" panose="05000000000000000000" pitchFamily="2" charset="2"/>
              <a:buChar char="n"/>
            </a:pPr>
            <a:r>
              <a:rPr lang="zh-CN" altLang="en-US" dirty="0">
                <a:sym typeface="+mn-ea"/>
              </a:rPr>
              <a:t>需要添加连接库</a:t>
            </a:r>
            <a:r>
              <a:rPr lang="en-US" altLang="zh-CN">
                <a:sym typeface="+mn-ea"/>
              </a:rPr>
              <a:t>ws2_32.lib</a:t>
            </a:r>
            <a:r>
              <a:rPr lang="zh-CN" altLang="en-US" dirty="0"/>
              <a:t>，包含办法可以用语句来告诉编译时调用该库</a:t>
            </a:r>
            <a:endParaRPr lang="zh-CN" altLang="en-US" dirty="0"/>
          </a:p>
          <a:p>
            <a:pPr>
              <a:buNone/>
            </a:pPr>
            <a:r>
              <a:rPr lang="zh-CN" altLang="en-US" dirty="0">
                <a:solidFill>
                  <a:srgbClr val="FF3300"/>
                </a:solidFill>
              </a:rPr>
              <a:t>　　</a:t>
            </a:r>
            <a:r>
              <a:rPr lang="en-US" altLang="zh-CN">
                <a:solidFill>
                  <a:srgbClr val="FF3300"/>
                </a:solidFill>
              </a:rPr>
              <a:t>#</a:t>
            </a:r>
            <a:r>
              <a:rPr lang="en-US" altLang="zh-CN" dirty="0" err="1">
                <a:solidFill>
                  <a:srgbClr val="FF3300"/>
                </a:solidFill>
              </a:rPr>
              <a:t>pragma</a:t>
            </a:r>
            <a:r>
              <a:rPr lang="en-US" altLang="zh-CN">
                <a:solidFill>
                  <a:srgbClr val="FF3300"/>
                </a:solidFill>
              </a:rPr>
              <a:t> comment(lib,”ws2_32.lib”);</a:t>
            </a:r>
            <a:endParaRPr lang="en-US" altLang="zh-CN">
              <a:solidFill>
                <a:srgbClr val="FF3300"/>
              </a:solidFill>
            </a:endParaRPr>
          </a:p>
          <a:p>
            <a:r>
              <a:rPr lang="zh-CN" altLang="en-US" dirty="0"/>
              <a:t>如果使用</a:t>
            </a:r>
            <a:r>
              <a:rPr lang="en-US" altLang="zh-CN"/>
              <a:t>Visual C++ 6.0</a:t>
            </a:r>
            <a:r>
              <a:rPr lang="zh-CN" altLang="en-US" dirty="0"/>
              <a:t>，可以通过“工程” </a:t>
            </a:r>
            <a:r>
              <a:rPr lang="en-US" altLang="zh-CN"/>
              <a:t>&gt; “</a:t>
            </a:r>
            <a:r>
              <a:rPr lang="zh-CN" altLang="en-US" dirty="0"/>
              <a:t>设置”</a:t>
            </a:r>
            <a:r>
              <a:rPr lang="en-US" altLang="zh-CN"/>
              <a:t>&gt;“</a:t>
            </a:r>
            <a:r>
              <a:rPr lang="zh-CN" altLang="en-US" dirty="0"/>
              <a:t>工程设置”</a:t>
            </a:r>
            <a:r>
              <a:rPr lang="en-US" altLang="zh-CN"/>
              <a:t>&gt;“</a:t>
            </a:r>
            <a:r>
              <a:rPr lang="zh-CN" altLang="en-US" dirty="0"/>
              <a:t>链接”</a:t>
            </a:r>
            <a:r>
              <a:rPr lang="en-US" altLang="zh-CN"/>
              <a:t>&gt;“</a:t>
            </a:r>
            <a:r>
              <a:rPr lang="zh-CN" altLang="en-US" dirty="0"/>
              <a:t>对象</a:t>
            </a:r>
            <a:r>
              <a:rPr lang="en-US" altLang="zh-CN"/>
              <a:t>/</a:t>
            </a:r>
            <a:r>
              <a:rPr lang="zh-CN" altLang="en-US" dirty="0"/>
              <a:t>库模块”中加入“</a:t>
            </a:r>
            <a:r>
              <a:rPr lang="en-US" altLang="zh-CN"/>
              <a:t>ws2_32.lib”</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5874" name="标题 335873"/>
          <p:cNvSpPr>
            <a:spLocks noGrp="1"/>
          </p:cNvSpPr>
          <p:nvPr>
            <p:ph type="title"/>
          </p:nvPr>
        </p:nvSpPr>
        <p:spPr/>
        <p:txBody>
          <a:bodyPr anchor="ctr"/>
          <a:p>
            <a:r>
              <a:rPr lang="en-US" altLang="zh-CN"/>
              <a:t>Windows Socket</a:t>
            </a:r>
            <a:r>
              <a:rPr lang="zh-CN" altLang="en-US" dirty="0"/>
              <a:t>的启动</a:t>
            </a:r>
            <a:endParaRPr lang="zh-CN" altLang="en-US" dirty="0"/>
          </a:p>
        </p:txBody>
      </p:sp>
      <p:sp>
        <p:nvSpPr>
          <p:cNvPr id="335875" name="文本占位符 335874"/>
          <p:cNvSpPr>
            <a:spLocks noGrp="1"/>
          </p:cNvSpPr>
          <p:nvPr>
            <p:ph type="body" idx="1"/>
          </p:nvPr>
        </p:nvSpPr>
        <p:spPr>
          <a:xfrm>
            <a:off x="457200" y="1368425"/>
            <a:ext cx="8229600" cy="1273175"/>
          </a:xfrm>
        </p:spPr>
        <p:txBody>
          <a:bodyPr/>
          <a:p>
            <a:r>
              <a:rPr lang="zh-CN" altLang="en-US" sz="2400" dirty="0"/>
              <a:t>使用</a:t>
            </a:r>
            <a:r>
              <a:rPr lang="en-US" altLang="zh-CN" sz="2400"/>
              <a:t>Winsock API</a:t>
            </a:r>
            <a:r>
              <a:rPr lang="zh-CN" altLang="en-US" sz="2400" dirty="0"/>
              <a:t>编制的网络应用程序中，在调用任何一个</a:t>
            </a:r>
            <a:r>
              <a:rPr lang="en-US" altLang="zh-CN" sz="2400"/>
              <a:t>Winsock</a:t>
            </a:r>
            <a:r>
              <a:rPr lang="zh-CN" altLang="en-US" sz="2400" dirty="0"/>
              <a:t>函数之前都必须检查协议栈安装情况，使用函数</a:t>
            </a:r>
            <a:r>
              <a:rPr lang="en-US" altLang="zh-CN" sz="2400" dirty="0" err="1"/>
              <a:t>WSAStartup</a:t>
            </a:r>
            <a:r>
              <a:rPr lang="en-US" altLang="zh-CN" sz="2400"/>
              <a:t>()</a:t>
            </a:r>
            <a:r>
              <a:rPr lang="zh-CN" altLang="en-US" sz="2400" dirty="0"/>
              <a:t>完成操作。</a:t>
            </a:r>
            <a:endParaRPr lang="zh-CN" altLang="en-US" sz="2400" dirty="0"/>
          </a:p>
          <a:p>
            <a:endParaRPr lang="zh-CN" altLang="en-US" sz="2400"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pic>
        <p:nvPicPr>
          <p:cNvPr id="3" name="图片 2"/>
          <p:cNvPicPr>
            <a:picLocks noChangeAspect="1"/>
          </p:cNvPicPr>
          <p:nvPr/>
        </p:nvPicPr>
        <p:blipFill>
          <a:blip r:embed="rId1"/>
          <a:stretch>
            <a:fillRect/>
          </a:stretch>
        </p:blipFill>
        <p:spPr>
          <a:xfrm>
            <a:off x="2292985" y="2466975"/>
            <a:ext cx="4558030" cy="3982720"/>
          </a:xfrm>
          <a:prstGeom prst="rect">
            <a:avLst/>
          </a:prstGeom>
        </p:spPr>
      </p:pic>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795655" y="1376045"/>
            <a:ext cx="7689850" cy="452628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3843" name="文本占位符 803842"/>
          <p:cNvSpPr>
            <a:spLocks noGrp="1"/>
          </p:cNvSpPr>
          <p:nvPr>
            <p:ph type="body" idx="1"/>
          </p:nvPr>
        </p:nvSpPr>
        <p:spPr>
          <a:xfrm>
            <a:off x="457200" y="999808"/>
            <a:ext cx="8229600" cy="4857750"/>
          </a:xfrm>
          <a:noFill/>
          <a:ln>
            <a:noFill/>
          </a:ln>
        </p:spPr>
        <p:txBody>
          <a:bodyPr/>
          <a:p>
            <a:pPr lvl="1">
              <a:buClr>
                <a:srgbClr val="FF9933"/>
              </a:buClr>
              <a:buFont typeface="Wingdings" panose="05000000000000000000" pitchFamily="2" charset="2"/>
              <a:buChar char="n"/>
            </a:pPr>
            <a:r>
              <a:rPr lang="en-US" altLang="zh-CN" sz="3300" dirty="0"/>
              <a:t>WSADATA</a:t>
            </a:r>
            <a:r>
              <a:rPr lang="zh-CN" altLang="en-US" sz="3300" dirty="0"/>
              <a:t>结构定义如下：</a:t>
            </a:r>
            <a:endParaRPr lang="zh-CN" altLang="en-US" sz="3300" dirty="0"/>
          </a:p>
          <a:p>
            <a:pPr lvl="1">
              <a:buNone/>
            </a:pPr>
            <a:r>
              <a:rPr lang="en-US" altLang="zh-CN" sz="2200" err="1"/>
              <a:t>typedef struct WSAData</a:t>
            </a:r>
            <a:r>
              <a:rPr lang="en-US" altLang="zh-CN" sz="2200"/>
              <a:t> { </a:t>
            </a:r>
            <a:endParaRPr lang="en-US" altLang="zh-CN" sz="2200"/>
          </a:p>
          <a:p>
            <a:pPr lvl="1">
              <a:buNone/>
            </a:pPr>
            <a:r>
              <a:rPr lang="en-US" altLang="zh-CN" sz="2200" err="1"/>
              <a:t>  WORD </a:t>
            </a:r>
            <a:r>
              <a:rPr lang="en-US" altLang="zh-CN" sz="2400" dirty="0" err="1">
                <a:solidFill>
                  <a:srgbClr val="FF0000"/>
                </a:solidFill>
              </a:rPr>
              <a:t>wVersion</a:t>
            </a:r>
            <a:r>
              <a:rPr lang="en-US" altLang="zh-CN" sz="2200"/>
              <a:t>; </a:t>
            </a:r>
            <a:endParaRPr lang="en-US" altLang="zh-CN" sz="2200"/>
          </a:p>
          <a:p>
            <a:pPr lvl="1">
              <a:buNone/>
            </a:pPr>
            <a:r>
              <a:rPr lang="en-US" altLang="zh-CN" sz="2200" err="1"/>
              <a:t>  WORD </a:t>
            </a:r>
            <a:r>
              <a:rPr lang="en-US" altLang="zh-CN" sz="2400" dirty="0" err="1">
                <a:solidFill>
                  <a:srgbClr val="FF0000"/>
                </a:solidFill>
              </a:rPr>
              <a:t>wHighVersion</a:t>
            </a:r>
            <a:r>
              <a:rPr lang="en-US" altLang="zh-CN" sz="2200"/>
              <a:t>; </a:t>
            </a:r>
            <a:endParaRPr lang="en-US" altLang="zh-CN" sz="2200"/>
          </a:p>
          <a:p>
            <a:pPr lvl="1">
              <a:buNone/>
            </a:pPr>
            <a:r>
              <a:rPr lang="en-US" altLang="zh-CN" sz="2200"/>
              <a:t>  char </a:t>
            </a:r>
            <a:r>
              <a:rPr lang="en-US" altLang="zh-CN" sz="2400" dirty="0" err="1">
                <a:solidFill>
                  <a:srgbClr val="FF0000"/>
                </a:solidFill>
              </a:rPr>
              <a:t>szDescription</a:t>
            </a:r>
            <a:r>
              <a:rPr lang="en-US" altLang="zh-CN" sz="2200"/>
              <a:t>[WSADESCRIPTION_LEN+1]; </a:t>
            </a:r>
            <a:endParaRPr lang="en-US" altLang="zh-CN" sz="2200"/>
          </a:p>
          <a:p>
            <a:pPr lvl="1">
              <a:buNone/>
            </a:pPr>
            <a:r>
              <a:rPr lang="en-US" altLang="zh-CN" sz="2200"/>
              <a:t>  char </a:t>
            </a:r>
            <a:r>
              <a:rPr lang="en-US" altLang="zh-CN" sz="2400" dirty="0" err="1">
                <a:solidFill>
                  <a:srgbClr val="FF0000"/>
                </a:solidFill>
              </a:rPr>
              <a:t>szSystemStatus</a:t>
            </a:r>
            <a:r>
              <a:rPr lang="en-US" altLang="zh-CN" sz="2200"/>
              <a:t>[WSASYS_STATUS_LEN+1]; </a:t>
            </a:r>
            <a:endParaRPr lang="en-US" altLang="zh-CN" sz="2200"/>
          </a:p>
          <a:p>
            <a:pPr lvl="1">
              <a:buNone/>
            </a:pPr>
            <a:r>
              <a:rPr lang="en-US" altLang="zh-CN" sz="2200" err="1"/>
              <a:t>  unsigned short </a:t>
            </a:r>
            <a:r>
              <a:rPr lang="en-US" altLang="zh-CN" sz="2400" dirty="0" err="1">
                <a:solidFill>
                  <a:srgbClr val="FF0000"/>
                </a:solidFill>
              </a:rPr>
              <a:t>iMaxSockets</a:t>
            </a:r>
            <a:r>
              <a:rPr lang="en-US" altLang="zh-CN" sz="2200"/>
              <a:t>; </a:t>
            </a:r>
            <a:endParaRPr lang="en-US" altLang="zh-CN" sz="2200"/>
          </a:p>
          <a:p>
            <a:pPr lvl="1">
              <a:buNone/>
            </a:pPr>
            <a:r>
              <a:rPr lang="en-US" altLang="zh-CN" sz="2200" err="1"/>
              <a:t>  unsigned short </a:t>
            </a:r>
            <a:r>
              <a:rPr lang="en-US" altLang="zh-CN" sz="2400" dirty="0" err="1">
                <a:solidFill>
                  <a:srgbClr val="FF0000"/>
                </a:solidFill>
              </a:rPr>
              <a:t>iMaxUdpDg</a:t>
            </a:r>
            <a:r>
              <a:rPr lang="en-US" altLang="zh-CN" sz="2200"/>
              <a:t>; </a:t>
            </a:r>
            <a:endParaRPr lang="en-US" altLang="zh-CN" sz="2200"/>
          </a:p>
          <a:p>
            <a:pPr lvl="1">
              <a:buNone/>
            </a:pPr>
            <a:r>
              <a:rPr lang="en-US" altLang="zh-CN" sz="2200" err="1"/>
              <a:t>  char FAR * </a:t>
            </a:r>
            <a:r>
              <a:rPr lang="en-US" altLang="zh-CN" sz="2400" dirty="0" err="1">
                <a:solidFill>
                  <a:srgbClr val="FF0000"/>
                </a:solidFill>
              </a:rPr>
              <a:t>lpVendorInfo</a:t>
            </a:r>
            <a:r>
              <a:rPr lang="en-US" altLang="zh-CN" sz="2200"/>
              <a:t>; </a:t>
            </a:r>
            <a:endParaRPr lang="en-US" altLang="zh-CN" sz="2200"/>
          </a:p>
          <a:p>
            <a:pPr lvl="1">
              <a:buNone/>
            </a:pPr>
            <a:r>
              <a:rPr lang="en-US" altLang="zh-CN" sz="2200"/>
              <a:t>} WSADATA, *LPWSADATA;</a:t>
            </a:r>
            <a:endParaRPr lang="en-US" altLang="zh-CN" sz="2200"/>
          </a:p>
        </p:txBody>
      </p:sp>
      <p:sp>
        <p:nvSpPr>
          <p:cNvPr id="803844" name="矩形 803843"/>
          <p:cNvSpPr/>
          <p:nvPr/>
        </p:nvSpPr>
        <p:spPr>
          <a:xfrm>
            <a:off x="1845945" y="493395"/>
            <a:ext cx="7056438" cy="647700"/>
          </a:xfrm>
          <a:noFill/>
          <a:ln w="9525">
            <a:noFill/>
          </a:ln>
        </p:spPr>
        <p:txBody>
          <a:bodyPr/>
          <a:lstStyle>
            <a:lvl1pPr marL="0" lvl="0" indent="0" algn="l" defTabSz="914400" eaLnBrk="1" fontAlgn="base" latinLnBrk="0" hangingPunct="1">
              <a:lnSpc>
                <a:spcPct val="100000"/>
              </a:lnSpc>
              <a:spcBef>
                <a:spcPct val="0"/>
              </a:spcBef>
              <a:spcAft>
                <a:spcPct val="0"/>
              </a:spcAft>
              <a:buNone/>
              <a:defRPr sz="3800" b="0" i="0" u="none" kern="1200" baseline="0">
                <a:solidFill>
                  <a:schemeClr val="tx2"/>
                </a:solidFill>
                <a:latin typeface="Verdana" panose="020B0604030504040204" pitchFamily="34" charset="0"/>
                <a:ea typeface="宋体" panose="02010600030101010101" pitchFamily="2" charset="-122"/>
              </a:defRPr>
            </a:lvl1pPr>
          </a:lstStyle>
          <a:p>
            <a:pPr lvl="0" algn="ctr"/>
            <a:r>
              <a:rPr lang="zh-CN" altLang="en-US" sz="3400" b="1" dirty="0"/>
              <a:t>相关函数说明</a:t>
            </a:r>
            <a:endParaRPr lang="zh-CN" altLang="en-US" sz="3400" b="1" dirty="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3346" name="标题 313345"/>
          <p:cNvSpPr>
            <a:spLocks noGrp="1"/>
          </p:cNvSpPr>
          <p:nvPr>
            <p:ph type="title"/>
          </p:nvPr>
        </p:nvSpPr>
        <p:spPr/>
        <p:txBody>
          <a:bodyPr anchor="ctr"/>
          <a:p>
            <a:r>
              <a:rPr lang="en-US" altLang="zh-CN" dirty="0"/>
              <a:t>11.1 </a:t>
            </a:r>
            <a:r>
              <a:rPr lang="zh-CN" altLang="en-US" dirty="0"/>
              <a:t>一些基本概念</a:t>
            </a:r>
            <a:endParaRPr lang="zh-CN" altLang="en-US" dirty="0"/>
          </a:p>
        </p:txBody>
      </p:sp>
      <p:sp>
        <p:nvSpPr>
          <p:cNvPr id="313347" name="文本占位符 313346"/>
          <p:cNvSpPr>
            <a:spLocks noGrp="1"/>
          </p:cNvSpPr>
          <p:nvPr>
            <p:ph type="body" idx="1"/>
          </p:nvPr>
        </p:nvSpPr>
        <p:spPr/>
        <p:txBody>
          <a:bodyPr/>
          <a:p>
            <a:pPr>
              <a:buFont typeface="Wingdings" panose="05000000000000000000" charset="0"/>
              <a:buChar char="Ø"/>
            </a:pPr>
            <a:r>
              <a:rPr lang="en-US" altLang="zh-CN" dirty="0">
                <a:sym typeface="+mn-ea"/>
              </a:rPr>
              <a:t>11.1.1 </a:t>
            </a:r>
            <a:r>
              <a:rPr lang="en-US" altLang="zh-CN">
                <a:sym typeface="+mn-ea"/>
                <a:hlinkClick r:id="rId1" action="ppaction://hlinksldjump"/>
              </a:rPr>
              <a:t>TCP/IP</a:t>
            </a:r>
            <a:r>
              <a:rPr lang="zh-CN" altLang="en-US" dirty="0">
                <a:sym typeface="+mn-ea"/>
                <a:hlinkClick r:id="rId1" action="ppaction://hlinksldjump"/>
              </a:rPr>
              <a:t>协议通信模型</a:t>
            </a:r>
            <a:endParaRPr lang="zh-CN" altLang="en-US" dirty="0"/>
          </a:p>
          <a:p>
            <a:pPr>
              <a:buFont typeface="Wingdings" panose="05000000000000000000" charset="0"/>
              <a:buChar char="Ø"/>
            </a:pPr>
            <a:r>
              <a:rPr lang="en-US" altLang="zh-CN" dirty="0">
                <a:sym typeface="+mn-ea"/>
              </a:rPr>
              <a:t>11.1.2 </a:t>
            </a:r>
            <a:r>
              <a:rPr lang="zh-CN" altLang="en-US" dirty="0">
                <a:sym typeface="+mn-ea"/>
                <a:hlinkClick r:id="rId2" action="ppaction://hlinksldjump"/>
              </a:rPr>
              <a:t>数据的封装与传递过程</a:t>
            </a:r>
            <a:endParaRPr lang="zh-CN" altLang="en-US" dirty="0">
              <a:sym typeface="+mn-ea"/>
            </a:endParaRPr>
          </a:p>
          <a:p>
            <a:pPr>
              <a:buFont typeface="Wingdings" panose="05000000000000000000" charset="0"/>
              <a:buChar char="Ø"/>
            </a:pPr>
            <a:r>
              <a:rPr lang="en-US" altLang="zh-CN" dirty="0">
                <a:sym typeface="+mn-ea"/>
              </a:rPr>
              <a:t>11.1.3 </a:t>
            </a:r>
            <a:r>
              <a:rPr lang="en-US" altLang="zh-CN" dirty="0">
                <a:sym typeface="+mn-ea"/>
                <a:hlinkClick r:id="rId3" action="ppaction://hlinksldjump"/>
              </a:rPr>
              <a:t>IP</a:t>
            </a:r>
            <a:r>
              <a:rPr lang="zh-CN" altLang="en-US" dirty="0">
                <a:sym typeface="+mn-ea"/>
                <a:hlinkClick r:id="rId3" action="ppaction://hlinksldjump"/>
              </a:rPr>
              <a:t>地址</a:t>
            </a:r>
            <a:endParaRPr lang="zh-CN" altLang="en-US" dirty="0">
              <a:sym typeface="+mn-ea"/>
            </a:endParaRPr>
          </a:p>
          <a:p>
            <a:pPr>
              <a:buFont typeface="Wingdings" panose="05000000000000000000" charset="0"/>
              <a:buChar char="Ø"/>
            </a:pPr>
            <a:r>
              <a:rPr lang="en-US" altLang="zh-CN" dirty="0">
                <a:sym typeface="+mn-ea"/>
              </a:rPr>
              <a:t>11.1.4 </a:t>
            </a:r>
            <a:r>
              <a:rPr lang="zh-CN" altLang="en-US" dirty="0">
                <a:hlinkClick r:id="rId4" action="ppaction://hlinksldjump"/>
              </a:rPr>
              <a:t>端口号</a:t>
            </a:r>
            <a:endParaRPr lang="zh-CN" altLang="en-US" dirty="0"/>
          </a:p>
          <a:p>
            <a:pPr>
              <a:buFont typeface="Wingdings" panose="05000000000000000000" charset="0"/>
              <a:buChar char="Ø"/>
            </a:pPr>
            <a:r>
              <a:rPr lang="en-US" altLang="zh-CN" dirty="0">
                <a:sym typeface="+mn-ea"/>
              </a:rPr>
              <a:t>11.1.5  </a:t>
            </a:r>
            <a:r>
              <a:rPr lang="zh-CN" altLang="en-US" dirty="0">
                <a:hlinkClick r:id="rId5" action="ppaction://hlinksldjump"/>
              </a:rPr>
              <a:t>字节序</a:t>
            </a:r>
            <a:endParaRPr lang="zh-CN" altLang="en-US" dirty="0">
              <a:hlinkClick r:id="rId5" action="ppaction://hlinksldjump"/>
            </a:endParaRPr>
          </a:p>
          <a:p>
            <a:pPr>
              <a:buFont typeface="Wingdings" panose="05000000000000000000" charset="0"/>
              <a:buChar char="Ø"/>
            </a:pPr>
            <a:r>
              <a:rPr lang="en-US" altLang="zh-CN" dirty="0"/>
              <a:t>11.1.6 </a:t>
            </a:r>
            <a:r>
              <a:rPr lang="zh-CN" altLang="en-US" dirty="0">
                <a:sym typeface="+mn-ea"/>
                <a:hlinkClick r:id="rId6" action="ppaction://hlinksldjump"/>
              </a:rPr>
              <a:t>阻塞通信与非阻塞通信</a:t>
            </a:r>
            <a:endParaRPr lang="zh-CN" altLang="en-US" dirty="0"/>
          </a:p>
          <a:p>
            <a:pPr>
              <a:buFont typeface="Wingdings" panose="05000000000000000000" charset="0"/>
              <a:buChar char="Ø"/>
            </a:pPr>
            <a:endParaRPr lang="en-US" altLang="zh-CN" dirty="0"/>
          </a:p>
        </p:txBody>
      </p:sp>
      <p:sp>
        <p:nvSpPr>
          <p:cNvPr id="2" name="灯片编号占位符 1"/>
          <p:cNvSpPr/>
          <p:nvPr>
            <p:ph type="sldNum" sz="quarter" idx="12"/>
          </p:nvPr>
        </p:nvSpPr>
        <p:spPr>
          <a:xfrm>
            <a:off x="3649345" y="6298565"/>
            <a:ext cx="2133600" cy="476250"/>
          </a:xfrm>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pic>
        <p:nvPicPr>
          <p:cNvPr id="20483" name="图片 647171" descr="MCj04326750000[1]">
            <a:hlinkClick r:id="rId7" action="ppaction://hlinksldjump"/>
          </p:cNvPr>
          <p:cNvPicPr>
            <a:picLocks noChangeAspect="1"/>
          </p:cNvPicPr>
          <p:nvPr/>
        </p:nvPicPr>
        <p:blipFill>
          <a:blip r:embed="rId8"/>
          <a:stretch>
            <a:fillRect/>
          </a:stretch>
        </p:blipFill>
        <p:spPr>
          <a:xfrm>
            <a:off x="8170228" y="5978843"/>
            <a:ext cx="1116012" cy="1116012"/>
          </a:xfrm>
          <a:prstGeom prst="rect">
            <a:avLst/>
          </a:prstGeom>
          <a:noFill/>
          <a:ln w="9525">
            <a:noFill/>
          </a:ln>
        </p:spPr>
      </p:pic>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4867" name="文本占位符 804866"/>
          <p:cNvSpPr>
            <a:spLocks noGrp="1"/>
          </p:cNvSpPr>
          <p:nvPr>
            <p:ph type="body" idx="1"/>
          </p:nvPr>
        </p:nvSpPr>
        <p:spPr>
          <a:xfrm>
            <a:off x="457200" y="1341438"/>
            <a:ext cx="8229600" cy="4784725"/>
          </a:xfrm>
          <a:noFill/>
          <a:ln>
            <a:noFill/>
          </a:ln>
        </p:spPr>
        <p:txBody>
          <a:bodyPr/>
          <a:p>
            <a:pPr lvl="1">
              <a:lnSpc>
                <a:spcPct val="90000"/>
              </a:lnSpc>
              <a:buClr>
                <a:srgbClr val="FF9933"/>
              </a:buClr>
              <a:buFont typeface="Wingdings" panose="05000000000000000000" pitchFamily="2" charset="2"/>
              <a:buChar char="n"/>
            </a:pPr>
            <a:r>
              <a:rPr lang="en-US" altLang="zh-CN" sz="3000" dirty="0"/>
              <a:t>WSADATA</a:t>
            </a:r>
            <a:r>
              <a:rPr lang="zh-CN" altLang="en-US" sz="3000" dirty="0"/>
              <a:t>各个字段说明：</a:t>
            </a:r>
            <a:endParaRPr lang="zh-CN" altLang="en-US" sz="2300"/>
          </a:p>
          <a:p>
            <a:pPr lvl="2">
              <a:lnSpc>
                <a:spcPct val="90000"/>
              </a:lnSpc>
              <a:buClr>
                <a:srgbClr val="FF9933"/>
              </a:buClr>
              <a:buFont typeface="Wingdings" panose="05000000000000000000" pitchFamily="2" charset="2"/>
              <a:buChar char="l"/>
            </a:pPr>
            <a:r>
              <a:rPr lang="en-US" altLang="zh-CN" sz="2400" err="1"/>
              <a:t>WSAStartup</a:t>
            </a:r>
            <a:r>
              <a:rPr lang="zh-CN" altLang="en-US" sz="2400" dirty="0"/>
              <a:t>把第一个字段</a:t>
            </a:r>
            <a:r>
              <a:rPr lang="en-US" altLang="zh-CN" sz="2400" dirty="0" err="1">
                <a:solidFill>
                  <a:srgbClr val="FF0000"/>
                </a:solidFill>
              </a:rPr>
              <a:t>wVersion</a:t>
            </a:r>
            <a:r>
              <a:rPr lang="zh-CN" altLang="en-US" sz="2400" dirty="0"/>
              <a:t>设成打算使用的</a:t>
            </a:r>
            <a:r>
              <a:rPr lang="en-US" altLang="zh-CN" sz="2400" dirty="0"/>
              <a:t>Winsock</a:t>
            </a:r>
            <a:r>
              <a:rPr lang="zh-CN" altLang="en-US" sz="2400" dirty="0"/>
              <a:t>版本。</a:t>
            </a:r>
            <a:endParaRPr lang="zh-CN" altLang="en-US" sz="2400" dirty="0"/>
          </a:p>
          <a:p>
            <a:pPr lvl="2">
              <a:lnSpc>
                <a:spcPct val="90000"/>
              </a:lnSpc>
              <a:buClr>
                <a:srgbClr val="FF9933"/>
              </a:buClr>
              <a:buFont typeface="Wingdings" panose="05000000000000000000" pitchFamily="2" charset="2"/>
              <a:buChar char="l"/>
            </a:pPr>
            <a:r>
              <a:rPr lang="en-US" altLang="zh-CN" sz="2400" dirty="0" err="1">
                <a:solidFill>
                  <a:srgbClr val="FF0000"/>
                </a:solidFill>
              </a:rPr>
              <a:t>wHighVersion </a:t>
            </a:r>
            <a:r>
              <a:rPr lang="zh-CN" altLang="en-US" sz="2400" dirty="0"/>
              <a:t>参数容纳的是现有的</a:t>
            </a:r>
            <a:r>
              <a:rPr lang="en-US" altLang="zh-CN" sz="2400" dirty="0"/>
              <a:t>Winsock</a:t>
            </a:r>
            <a:r>
              <a:rPr lang="zh-CN" altLang="en-US" sz="2400" dirty="0"/>
              <a:t>库的最高版本。记住，这两个字段中，高位字节代表的是</a:t>
            </a:r>
            <a:r>
              <a:rPr lang="en-US" altLang="zh-CN" sz="2400" dirty="0"/>
              <a:t>Winsock</a:t>
            </a:r>
            <a:r>
              <a:rPr lang="zh-CN" altLang="en-US" sz="2400" dirty="0"/>
              <a:t>副版本，而低位字节代表的则是</a:t>
            </a:r>
            <a:r>
              <a:rPr lang="en-US" altLang="zh-CN" sz="2400" dirty="0"/>
              <a:t>Winsock</a:t>
            </a:r>
            <a:r>
              <a:rPr lang="zh-CN" altLang="en-US" sz="2400" dirty="0"/>
              <a:t>主版本。</a:t>
            </a:r>
            <a:endParaRPr lang="zh-CN" altLang="en-US" sz="2400" dirty="0"/>
          </a:p>
          <a:p>
            <a:pPr lvl="2">
              <a:lnSpc>
                <a:spcPct val="90000"/>
              </a:lnSpc>
              <a:buClr>
                <a:srgbClr val="FF9933"/>
              </a:buClr>
              <a:buFont typeface="Wingdings" panose="05000000000000000000" pitchFamily="2" charset="2"/>
              <a:buChar char="l"/>
            </a:pPr>
            <a:r>
              <a:rPr lang="en-US" altLang="zh-CN" sz="2400" dirty="0" err="1">
                <a:solidFill>
                  <a:srgbClr val="FF0000"/>
                </a:solidFill>
              </a:rPr>
              <a:t>szDescription</a:t>
            </a:r>
            <a:r>
              <a:rPr lang="zh-CN" altLang="en-US" sz="2400" dirty="0"/>
              <a:t>和</a:t>
            </a:r>
            <a:r>
              <a:rPr lang="en-US" altLang="zh-CN" sz="2400" dirty="0" err="1">
                <a:solidFill>
                  <a:srgbClr val="FF0000"/>
                </a:solidFill>
              </a:rPr>
              <a:t>szSystemStatus</a:t>
            </a:r>
            <a:r>
              <a:rPr lang="zh-CN" altLang="en-US" sz="2400" dirty="0"/>
              <a:t>这两个字段由特定的</a:t>
            </a:r>
            <a:r>
              <a:rPr lang="en-US" altLang="zh-CN" sz="2400" dirty="0"/>
              <a:t>Winsock</a:t>
            </a:r>
            <a:r>
              <a:rPr lang="zh-CN" altLang="en-US" sz="2400" dirty="0"/>
              <a:t>实施方案设定，事实上没有用。</a:t>
            </a:r>
            <a:endParaRPr lang="zh-CN" altLang="en-US" sz="2400" dirty="0"/>
          </a:p>
        </p:txBody>
      </p:sp>
      <p:sp>
        <p:nvSpPr>
          <p:cNvPr id="804868" name="矩形 804867"/>
          <p:cNvSpPr/>
          <p:nvPr/>
        </p:nvSpPr>
        <p:spPr>
          <a:xfrm>
            <a:off x="1835150" y="607060"/>
            <a:ext cx="7056438" cy="647700"/>
          </a:xfrm>
          <a:noFill/>
          <a:ln w="9525">
            <a:noFill/>
          </a:ln>
        </p:spPr>
        <p:txBody>
          <a:bodyPr/>
          <a:lstStyle>
            <a:lvl1pPr marL="0" lvl="0" indent="0" algn="l" defTabSz="914400" eaLnBrk="1" fontAlgn="base" latinLnBrk="0" hangingPunct="1">
              <a:lnSpc>
                <a:spcPct val="100000"/>
              </a:lnSpc>
              <a:spcBef>
                <a:spcPct val="0"/>
              </a:spcBef>
              <a:spcAft>
                <a:spcPct val="0"/>
              </a:spcAft>
              <a:buNone/>
              <a:defRPr sz="3800" b="0" i="0" u="none" kern="1200" baseline="0">
                <a:solidFill>
                  <a:schemeClr val="tx2"/>
                </a:solidFill>
                <a:latin typeface="Verdana" panose="020B0604030504040204" pitchFamily="34" charset="0"/>
                <a:ea typeface="宋体" panose="02010600030101010101" pitchFamily="2" charset="-122"/>
              </a:defRPr>
            </a:lvl1pPr>
          </a:lstStyle>
          <a:p>
            <a:pPr lvl="0" algn="ctr"/>
            <a:r>
              <a:rPr lang="zh-CN" altLang="en-US" sz="3400" b="1" dirty="0"/>
              <a:t>相关函数说明</a:t>
            </a:r>
            <a:endParaRPr lang="zh-CN" altLang="en-US" sz="3400" b="1" dirty="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5891" name="文本占位符 805890"/>
          <p:cNvSpPr>
            <a:spLocks noGrp="1"/>
          </p:cNvSpPr>
          <p:nvPr>
            <p:ph type="body" idx="1"/>
          </p:nvPr>
        </p:nvSpPr>
        <p:spPr>
          <a:xfrm>
            <a:off x="457200" y="1033780"/>
            <a:ext cx="8229600" cy="4971415"/>
          </a:xfrm>
          <a:noFill/>
          <a:ln>
            <a:noFill/>
          </a:ln>
        </p:spPr>
        <p:txBody>
          <a:bodyPr/>
          <a:p>
            <a:pPr>
              <a:lnSpc>
                <a:spcPct val="90000"/>
              </a:lnSpc>
              <a:buClr>
                <a:srgbClr val="FF9933"/>
              </a:buClr>
              <a:buFont typeface="Wingdings" panose="05000000000000000000" pitchFamily="2" charset="2"/>
              <a:buChar char="l"/>
            </a:pPr>
            <a:r>
              <a:rPr lang="zh-CN" altLang="en-US" dirty="0"/>
              <a:t>不要使用下面这两个字段：</a:t>
            </a:r>
            <a:r>
              <a:rPr lang="en-US" altLang="zh-CN" dirty="0" err="1">
                <a:solidFill>
                  <a:srgbClr val="FF0000"/>
                </a:solidFill>
              </a:rPr>
              <a:t>iMaxSockets</a:t>
            </a:r>
            <a:r>
              <a:rPr lang="zh-CN" altLang="en-US" dirty="0"/>
              <a:t>和</a:t>
            </a:r>
            <a:r>
              <a:rPr lang="en-US" altLang="zh-CN" dirty="0" err="1">
                <a:solidFill>
                  <a:srgbClr val="FF0000"/>
                </a:solidFill>
              </a:rPr>
              <a:t>iMaxUdpDg</a:t>
            </a:r>
            <a:r>
              <a:rPr lang="zh-CN" altLang="en-US" dirty="0"/>
              <a:t>，它们是假定同时最多可打开多少套接字和数据报的最大长度。然而，要知道数据报的最大长度应该通过</a:t>
            </a:r>
            <a:r>
              <a:rPr lang="en-US" altLang="zh-CN" err="1"/>
              <a:t>WSAEnumProtocols</a:t>
            </a:r>
            <a:r>
              <a:rPr lang="zh-CN" altLang="en-US" dirty="0"/>
              <a:t>来查询协议信息。同时最多可打开套接字的数目不是固定的，很大程度上和可用物理内存的多少有关。</a:t>
            </a:r>
            <a:endParaRPr lang="zh-CN" altLang="en-US" dirty="0"/>
          </a:p>
          <a:p>
            <a:pPr>
              <a:lnSpc>
                <a:spcPct val="90000"/>
              </a:lnSpc>
              <a:buClr>
                <a:srgbClr val="FF9933"/>
              </a:buClr>
              <a:buFont typeface="Wingdings" panose="05000000000000000000" pitchFamily="2" charset="2"/>
              <a:buChar char="l"/>
            </a:pPr>
            <a:r>
              <a:rPr lang="zh-CN" altLang="en-US" dirty="0"/>
              <a:t>最后，</a:t>
            </a:r>
            <a:r>
              <a:rPr lang="en-US" altLang="zh-CN" dirty="0" err="1">
                <a:solidFill>
                  <a:srgbClr val="FF0000"/>
                </a:solidFill>
              </a:rPr>
              <a:t>lpVendorInfo</a:t>
            </a:r>
            <a:r>
              <a:rPr lang="zh-CN" altLang="en-US" dirty="0"/>
              <a:t>字段是为</a:t>
            </a:r>
            <a:r>
              <a:rPr lang="en-US" altLang="zh-CN" dirty="0"/>
              <a:t>Winsock</a:t>
            </a:r>
            <a:r>
              <a:rPr lang="zh-CN" altLang="en-US" dirty="0"/>
              <a:t>实施方案有关的指定厂商信息预留的。任何一个</a:t>
            </a:r>
            <a:r>
              <a:rPr lang="en-US" altLang="zh-CN" dirty="0"/>
              <a:t>Win32</a:t>
            </a:r>
            <a:r>
              <a:rPr lang="zh-CN" altLang="en-US" dirty="0"/>
              <a:t>平台上都没有使用这个字段。</a:t>
            </a:r>
            <a:endParaRPr lang="zh-CN" altLang="en-US" dirty="0"/>
          </a:p>
          <a:p>
            <a:pPr>
              <a:lnSpc>
                <a:spcPct val="90000"/>
              </a:lnSpc>
            </a:pPr>
            <a:endParaRPr lang="zh-CN" altLang="en-US" dirty="0"/>
          </a:p>
        </p:txBody>
      </p:sp>
      <p:sp>
        <p:nvSpPr>
          <p:cNvPr id="805892" name="矩形 805891"/>
          <p:cNvSpPr/>
          <p:nvPr/>
        </p:nvSpPr>
        <p:spPr>
          <a:xfrm>
            <a:off x="1835150" y="477520"/>
            <a:ext cx="7056438" cy="647700"/>
          </a:xfrm>
          <a:noFill/>
          <a:ln w="9525">
            <a:noFill/>
          </a:ln>
        </p:spPr>
        <p:txBody>
          <a:bodyPr/>
          <a:lstStyle>
            <a:lvl1pPr marL="0" lvl="0" indent="0" algn="l" defTabSz="914400" eaLnBrk="1" fontAlgn="base" latinLnBrk="0" hangingPunct="1">
              <a:lnSpc>
                <a:spcPct val="100000"/>
              </a:lnSpc>
              <a:spcBef>
                <a:spcPct val="0"/>
              </a:spcBef>
              <a:spcAft>
                <a:spcPct val="0"/>
              </a:spcAft>
              <a:buNone/>
              <a:defRPr sz="3800" b="0" i="0" u="none" kern="1200" baseline="0">
                <a:solidFill>
                  <a:schemeClr val="tx2"/>
                </a:solidFill>
                <a:latin typeface="Verdana" panose="020B0604030504040204" pitchFamily="34" charset="0"/>
                <a:ea typeface="宋体" panose="02010600030101010101" pitchFamily="2" charset="-122"/>
              </a:defRPr>
            </a:lvl1pPr>
          </a:lstStyle>
          <a:p>
            <a:pPr lvl="0" algn="ctr"/>
            <a:r>
              <a:rPr lang="zh-CN" altLang="en-US" sz="3400" b="1" dirty="0"/>
              <a:t>相关函数说明</a:t>
            </a:r>
            <a:endParaRPr lang="zh-CN" altLang="en-US" sz="3400" b="1" dirty="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6915" name="文本占位符 806914"/>
          <p:cNvSpPr>
            <a:spLocks noGrp="1"/>
          </p:cNvSpPr>
          <p:nvPr>
            <p:ph type="body" idx="1"/>
          </p:nvPr>
        </p:nvSpPr>
        <p:spPr>
          <a:xfrm>
            <a:off x="457200" y="1461135"/>
            <a:ext cx="8229600" cy="4552315"/>
          </a:xfrm>
          <a:noFill/>
          <a:ln>
            <a:noFill/>
          </a:ln>
        </p:spPr>
        <p:txBody>
          <a:bodyPr/>
          <a:p>
            <a:pPr>
              <a:lnSpc>
                <a:spcPct val="90000"/>
              </a:lnSpc>
              <a:buNone/>
            </a:pPr>
            <a:r>
              <a:rPr lang="en-US" altLang="zh-CN" sz="2400" dirty="0"/>
              <a:t>		</a:t>
            </a:r>
            <a:r>
              <a:rPr lang="zh-CN" altLang="en-US" sz="2400" dirty="0"/>
              <a:t>如果</a:t>
            </a:r>
            <a:r>
              <a:rPr lang="en-US" altLang="zh-CN" sz="2400" err="1"/>
              <a:t>WinSock.dll</a:t>
            </a:r>
            <a:r>
              <a:rPr lang="zh-CN" altLang="en-US" sz="2400" dirty="0"/>
              <a:t>或底层网络子系统没有被正确初始化或没有被找到，</a:t>
            </a:r>
            <a:r>
              <a:rPr lang="en-US" altLang="zh-CN" sz="2400" err="1"/>
              <a:t>WSAStartup</a:t>
            </a:r>
            <a:r>
              <a:rPr lang="zh-CN" altLang="en-US" sz="2400" dirty="0"/>
              <a:t>将返回</a:t>
            </a:r>
            <a:r>
              <a:rPr lang="en-US" altLang="zh-CN" sz="2400" dirty="0">
                <a:solidFill>
                  <a:srgbClr val="FF0000"/>
                </a:solidFill>
              </a:rPr>
              <a:t>WSASYSNOTREADY</a:t>
            </a:r>
            <a:r>
              <a:rPr lang="zh-CN" altLang="en-US" sz="2400" dirty="0"/>
              <a:t>。此外这个函数允许你的应用程序协商使用某种版本的</a:t>
            </a:r>
            <a:r>
              <a:rPr lang="en-US" altLang="zh-CN" sz="2400" dirty="0"/>
              <a:t>WinSock</a:t>
            </a:r>
            <a:r>
              <a:rPr lang="zh-CN" altLang="en-US" sz="2400" dirty="0"/>
              <a:t>规范，如果请求的版本等于或高于</a:t>
            </a:r>
            <a:r>
              <a:rPr lang="en-US" altLang="zh-CN" sz="2400" dirty="0"/>
              <a:t>DLL</a:t>
            </a:r>
            <a:r>
              <a:rPr lang="zh-CN" altLang="en-US" sz="2400" dirty="0"/>
              <a:t>所支持的最低版本，</a:t>
            </a:r>
            <a:r>
              <a:rPr lang="en-US" altLang="zh-CN" sz="2400" err="1"/>
              <a:t>WSAData</a:t>
            </a:r>
            <a:r>
              <a:rPr lang="zh-CN" altLang="en-US" sz="2400" dirty="0"/>
              <a:t>的</a:t>
            </a:r>
            <a:r>
              <a:rPr lang="en-US" altLang="zh-CN" sz="2400" err="1"/>
              <a:t>wVersion</a:t>
            </a:r>
            <a:r>
              <a:rPr lang="zh-CN" altLang="en-US" sz="2400" dirty="0"/>
              <a:t>成员中将包含你的应用程序应该使用的版本，它是</a:t>
            </a:r>
            <a:r>
              <a:rPr lang="en-US" altLang="zh-CN" sz="2400" dirty="0"/>
              <a:t>DLL</a:t>
            </a:r>
            <a:r>
              <a:rPr lang="zh-CN" altLang="en-US" sz="2400" dirty="0"/>
              <a:t>所支持的最高版本与请求版本中较小的那个。反之，如果请求的版本低于</a:t>
            </a:r>
            <a:r>
              <a:rPr lang="en-US" altLang="zh-CN" sz="2400" dirty="0"/>
              <a:t>DLL</a:t>
            </a:r>
            <a:r>
              <a:rPr lang="zh-CN" altLang="en-US" sz="2400" dirty="0"/>
              <a:t>所支持的最低版本，</a:t>
            </a:r>
            <a:r>
              <a:rPr lang="en-US" altLang="zh-CN" sz="2400" err="1"/>
              <a:t>WSAStartup</a:t>
            </a:r>
            <a:r>
              <a:rPr lang="zh-CN" altLang="en-US" sz="2400" dirty="0"/>
              <a:t>将返回</a:t>
            </a:r>
            <a:r>
              <a:rPr lang="en-US" altLang="zh-CN" sz="2400" dirty="0"/>
              <a:t>WSAVERNOTSUPPORTED</a:t>
            </a:r>
            <a:r>
              <a:rPr lang="zh-CN" altLang="en-US" sz="2400" dirty="0"/>
              <a:t>。关于</a:t>
            </a:r>
            <a:r>
              <a:rPr lang="en-US" altLang="zh-CN" sz="2400" err="1"/>
              <a:t>WSAStartup</a:t>
            </a:r>
            <a:r>
              <a:rPr lang="zh-CN" altLang="en-US" sz="2400" dirty="0"/>
              <a:t>更详细的信息，请查阅</a:t>
            </a:r>
            <a:r>
              <a:rPr lang="en-US" altLang="zh-CN" sz="2400" dirty="0"/>
              <a:t>MSDN</a:t>
            </a:r>
            <a:r>
              <a:rPr lang="zh-CN" altLang="en-US" sz="2400" dirty="0"/>
              <a:t>中的相关部分。 </a:t>
            </a:r>
            <a:endParaRPr lang="zh-CN" altLang="en-US" sz="2400" dirty="0"/>
          </a:p>
          <a:p>
            <a:pPr>
              <a:lnSpc>
                <a:spcPct val="90000"/>
              </a:lnSpc>
              <a:buNone/>
            </a:pPr>
            <a:r>
              <a:rPr lang="zh-CN" altLang="en-US" sz="2400" dirty="0"/>
              <a:t>          对于每一个</a:t>
            </a:r>
            <a:r>
              <a:rPr lang="en-US" altLang="zh-CN" sz="2400" err="1"/>
              <a:t>WSAStartup</a:t>
            </a:r>
            <a:r>
              <a:rPr lang="zh-CN" altLang="en-US" sz="2400" dirty="0"/>
              <a:t>的成功调用</a:t>
            </a:r>
            <a:r>
              <a:rPr lang="en-US" altLang="zh-CN" sz="2400" dirty="0"/>
              <a:t>(</a:t>
            </a:r>
            <a:r>
              <a:rPr lang="zh-CN" altLang="en-US" sz="2400" dirty="0"/>
              <a:t>成功加载</a:t>
            </a:r>
            <a:r>
              <a:rPr lang="en-US" altLang="zh-CN" sz="2400" dirty="0"/>
              <a:t>WinSock DLL</a:t>
            </a:r>
            <a:r>
              <a:rPr lang="zh-CN" altLang="en-US" sz="2400" dirty="0"/>
              <a:t>后</a:t>
            </a:r>
            <a:r>
              <a:rPr lang="en-US" altLang="zh-CN" sz="2400" dirty="0"/>
              <a:t>)</a:t>
            </a:r>
            <a:r>
              <a:rPr lang="zh-CN" altLang="en-US" sz="2400" dirty="0"/>
              <a:t>，在最后都对应一个</a:t>
            </a:r>
            <a:r>
              <a:rPr lang="en-US" altLang="zh-CN" sz="2400" err="1"/>
              <a:t>WSACleanUp</a:t>
            </a:r>
            <a:r>
              <a:rPr lang="zh-CN" altLang="en-US" sz="2400" dirty="0"/>
              <a:t>调用，以便释放为该应用程序分配的资源。</a:t>
            </a:r>
            <a:endParaRPr lang="zh-CN" altLang="en-US" sz="2400" dirty="0"/>
          </a:p>
        </p:txBody>
      </p:sp>
      <p:sp>
        <p:nvSpPr>
          <p:cNvPr id="806916" name="矩形 806915"/>
          <p:cNvSpPr/>
          <p:nvPr/>
        </p:nvSpPr>
        <p:spPr>
          <a:xfrm>
            <a:off x="1814195" y="581660"/>
            <a:ext cx="7056438" cy="647700"/>
          </a:xfrm>
          <a:noFill/>
          <a:ln w="9525">
            <a:noFill/>
          </a:ln>
        </p:spPr>
        <p:txBody>
          <a:bodyPr/>
          <a:lstStyle>
            <a:lvl1pPr marL="0" lvl="0" indent="0" algn="l" defTabSz="914400" eaLnBrk="1" fontAlgn="base" latinLnBrk="0" hangingPunct="1">
              <a:lnSpc>
                <a:spcPct val="100000"/>
              </a:lnSpc>
              <a:spcBef>
                <a:spcPct val="0"/>
              </a:spcBef>
              <a:spcAft>
                <a:spcPct val="0"/>
              </a:spcAft>
              <a:buNone/>
              <a:defRPr sz="3800" b="0" i="0" u="none" kern="1200" baseline="0">
                <a:solidFill>
                  <a:schemeClr val="tx2"/>
                </a:solidFill>
                <a:latin typeface="Verdana" panose="020B0604030504040204" pitchFamily="34" charset="0"/>
                <a:ea typeface="宋体" panose="02010600030101010101" pitchFamily="2" charset="-122"/>
              </a:defRPr>
            </a:lvl1pPr>
          </a:lstStyle>
          <a:p>
            <a:pPr lvl="0" algn="ctr"/>
            <a:r>
              <a:rPr lang="zh-CN" altLang="en-US" sz="3400" b="1" dirty="0"/>
              <a:t>相关函数说明</a:t>
            </a:r>
            <a:endParaRPr lang="zh-CN" altLang="en-US" sz="3400" b="1" dirty="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6594" name="标题 366593"/>
          <p:cNvSpPr>
            <a:spLocks noGrp="1"/>
          </p:cNvSpPr>
          <p:nvPr>
            <p:ph type="title"/>
          </p:nvPr>
        </p:nvSpPr>
        <p:spPr/>
        <p:txBody>
          <a:bodyPr anchor="ctr"/>
          <a:p>
            <a:r>
              <a:rPr lang="zh-CN" altLang="en-US" sz="3600" dirty="0"/>
              <a:t>终止使用</a:t>
            </a:r>
            <a:r>
              <a:rPr lang="en-US" altLang="zh-CN" sz="3600"/>
              <a:t>Winsock-</a:t>
            </a:r>
            <a:r>
              <a:rPr lang="en-US" altLang="zh-CN" sz="3600" dirty="0" err="1"/>
              <a:t>WSACleanup</a:t>
            </a:r>
            <a:r>
              <a:rPr lang="en-US" altLang="zh-CN" sz="3600"/>
              <a:t>()</a:t>
            </a:r>
            <a:r>
              <a:rPr lang="zh-CN" altLang="en-US" sz="3600" dirty="0"/>
              <a:t>函数</a:t>
            </a:r>
            <a:endParaRPr lang="zh-CN" altLang="en-US" sz="3600" dirty="0"/>
          </a:p>
        </p:txBody>
      </p:sp>
      <p:sp>
        <p:nvSpPr>
          <p:cNvPr id="366595" name="文本占位符 366594"/>
          <p:cNvSpPr>
            <a:spLocks noGrp="1"/>
          </p:cNvSpPr>
          <p:nvPr>
            <p:ph type="body" idx="1"/>
          </p:nvPr>
        </p:nvSpPr>
        <p:spPr/>
        <p:txBody>
          <a:bodyPr/>
          <a:p>
            <a:pPr>
              <a:lnSpc>
                <a:spcPct val="90000"/>
              </a:lnSpc>
            </a:pPr>
            <a:r>
              <a:rPr lang="zh-CN" altLang="en-US" sz="2400" dirty="0"/>
              <a:t>当应用程序不再使用</a:t>
            </a:r>
            <a:r>
              <a:rPr lang="en-US" altLang="zh-CN" sz="2400"/>
              <a:t>Winsock API</a:t>
            </a:r>
            <a:r>
              <a:rPr lang="zh-CN" altLang="en-US" sz="2400" dirty="0"/>
              <a:t>中的任何函数时，必须调用</a:t>
            </a:r>
            <a:r>
              <a:rPr lang="en-US" altLang="zh-CN" sz="2400" dirty="0" err="1"/>
              <a:t>WSACleanup</a:t>
            </a:r>
            <a:r>
              <a:rPr lang="en-US" altLang="zh-CN" sz="2400"/>
              <a:t>()</a:t>
            </a:r>
            <a:r>
              <a:rPr lang="zh-CN" altLang="en-US" sz="2400" dirty="0"/>
              <a:t>将其从</a:t>
            </a:r>
            <a:r>
              <a:rPr lang="en-US" altLang="zh-CN" sz="2400"/>
              <a:t>Windows Socket</a:t>
            </a:r>
            <a:r>
              <a:rPr lang="zh-CN" altLang="en-US" sz="2400" dirty="0"/>
              <a:t>的实现中注销，以释放为此应用程序或</a:t>
            </a:r>
            <a:r>
              <a:rPr lang="en-US" altLang="zh-CN" sz="2400"/>
              <a:t>DLL</a:t>
            </a:r>
            <a:r>
              <a:rPr lang="zh-CN" altLang="en-US" sz="2400" dirty="0"/>
              <a:t>分配的任何资源。</a:t>
            </a:r>
            <a:endParaRPr lang="zh-CN" altLang="en-US" sz="2400" dirty="0"/>
          </a:p>
          <a:p>
            <a:pPr>
              <a:lnSpc>
                <a:spcPct val="90000"/>
              </a:lnSpc>
            </a:pPr>
            <a:endParaRPr lang="zh-CN" altLang="en-US" sz="2400" dirty="0"/>
          </a:p>
          <a:p>
            <a:pPr>
              <a:lnSpc>
                <a:spcPct val="90000"/>
              </a:lnSpc>
              <a:buNone/>
            </a:pPr>
            <a:endParaRPr lang="en-US" altLang="zh-CN" sz="2400">
              <a:solidFill>
                <a:srgbClr val="0033CC"/>
              </a:solidFill>
            </a:endParaRPr>
          </a:p>
          <a:p>
            <a:pPr>
              <a:lnSpc>
                <a:spcPct val="90000"/>
              </a:lnSpc>
              <a:buNone/>
            </a:pPr>
            <a:endParaRPr lang="en-US" altLang="zh-CN" sz="2400"/>
          </a:p>
          <a:p>
            <a:pPr>
              <a:lnSpc>
                <a:spcPct val="90000"/>
              </a:lnSpc>
              <a:buNone/>
            </a:pPr>
            <a:endParaRPr lang="en-US" altLang="zh-CN" sz="2400"/>
          </a:p>
          <a:p>
            <a:pPr>
              <a:lnSpc>
                <a:spcPct val="90000"/>
              </a:lnSpc>
              <a:buNone/>
            </a:pPr>
            <a:endParaRPr lang="en-US" altLang="zh-CN" sz="2400"/>
          </a:p>
          <a:p>
            <a:pPr>
              <a:lnSpc>
                <a:spcPct val="90000"/>
              </a:lnSpc>
            </a:pPr>
            <a:endParaRPr lang="zh-CN" altLang="en-US" sz="2400"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pic>
        <p:nvPicPr>
          <p:cNvPr id="4" name="图片 3" descr="K_]ZBWE1@)YI8N9%TZK5A_C"/>
          <p:cNvPicPr>
            <a:picLocks noChangeAspect="1"/>
          </p:cNvPicPr>
          <p:nvPr/>
        </p:nvPicPr>
        <p:blipFill>
          <a:blip r:embed="rId1"/>
          <a:stretch>
            <a:fillRect/>
          </a:stretch>
        </p:blipFill>
        <p:spPr>
          <a:xfrm>
            <a:off x="1490980" y="2686685"/>
            <a:ext cx="6645910" cy="3723640"/>
          </a:xfrm>
          <a:prstGeom prst="rect">
            <a:avLst/>
          </a:prstGeom>
        </p:spPr>
      </p:pic>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6595" name="文本占位符 366594"/>
          <p:cNvSpPr>
            <a:spLocks noGrp="1"/>
          </p:cNvSpPr>
          <p:nvPr>
            <p:ph type="body" idx="1"/>
          </p:nvPr>
        </p:nvSpPr>
        <p:spPr/>
        <p:txBody>
          <a:bodyPr/>
          <a:p>
            <a:pPr>
              <a:lnSpc>
                <a:spcPct val="90000"/>
              </a:lnSpc>
            </a:pPr>
            <a:endParaRPr lang="en-US" altLang="zh-CN" sz="2400">
              <a:solidFill>
                <a:srgbClr val="0033CC"/>
              </a:solidFill>
            </a:endParaRPr>
          </a:p>
          <a:p>
            <a:pPr>
              <a:lnSpc>
                <a:spcPct val="90000"/>
              </a:lnSpc>
              <a:buNone/>
            </a:pPr>
            <a:endParaRPr lang="en-US" altLang="zh-CN" sz="2400"/>
          </a:p>
          <a:p>
            <a:pPr>
              <a:lnSpc>
                <a:spcPct val="90000"/>
              </a:lnSpc>
            </a:pPr>
            <a:r>
              <a:rPr lang="zh-CN" altLang="en-US" sz="2400" dirty="0"/>
              <a:t>函数说明：</a:t>
            </a:r>
            <a:r>
              <a:rPr lang="en-US" altLang="zh-CN" sz="2400" dirty="0" err="1"/>
              <a:t>WSACleanup</a:t>
            </a:r>
            <a:r>
              <a:rPr lang="en-US" altLang="zh-CN" sz="2400"/>
              <a:t>()</a:t>
            </a:r>
            <a:r>
              <a:rPr lang="zh-CN" altLang="en-US" sz="2400" dirty="0"/>
              <a:t>函数是任何一个</a:t>
            </a:r>
            <a:r>
              <a:rPr lang="en-US" altLang="zh-CN" sz="2400"/>
              <a:t>Winsock</a:t>
            </a:r>
            <a:r>
              <a:rPr lang="zh-CN" altLang="en-US" sz="2400" dirty="0"/>
              <a:t>应用程序在最后必须要调用的函数。在一个多线程的环境下，</a:t>
            </a:r>
            <a:r>
              <a:rPr lang="en-US" altLang="zh-CN" sz="2400" dirty="0" err="1"/>
              <a:t>WSACleanup</a:t>
            </a:r>
            <a:r>
              <a:rPr lang="en-US" altLang="zh-CN" sz="2400"/>
              <a:t>()</a:t>
            </a:r>
            <a:r>
              <a:rPr lang="zh-CN" altLang="en-US" sz="2400" dirty="0"/>
              <a:t>函数中止了</a:t>
            </a:r>
            <a:r>
              <a:rPr lang="en-US" altLang="zh-CN" sz="2400"/>
              <a:t>Windows Sockets</a:t>
            </a:r>
            <a:r>
              <a:rPr lang="zh-CN" altLang="en-US" sz="2400" dirty="0"/>
              <a:t>在</a:t>
            </a:r>
            <a:r>
              <a:rPr lang="zh-CN" altLang="en-US" sz="2400" u="sng" dirty="0">
                <a:solidFill>
                  <a:srgbClr val="FF0000"/>
                </a:solidFill>
              </a:rPr>
              <a:t>所有线程上</a:t>
            </a:r>
            <a:r>
              <a:rPr lang="zh-CN" altLang="en-US" sz="2400" dirty="0"/>
              <a:t>的操作</a:t>
            </a:r>
            <a:endParaRPr lang="zh-CN" altLang="en-US" sz="2400"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
        <p:nvSpPr>
          <p:cNvPr id="3" name="标题 2"/>
          <p:cNvSpPr/>
          <p:nvPr>
            <p:ph type="title"/>
          </p:nvPr>
        </p:nvSpPr>
        <p:spPr/>
        <p:txBody>
          <a:bodyPr/>
          <a:p>
            <a:endParaRPr lang="zh-CN" altLang="en-US"/>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8946" name="标题 338945"/>
          <p:cNvSpPr>
            <a:spLocks noGrp="1"/>
          </p:cNvSpPr>
          <p:nvPr>
            <p:ph type="title"/>
          </p:nvPr>
        </p:nvSpPr>
        <p:spPr>
          <a:xfrm>
            <a:off x="4757420" y="416560"/>
            <a:ext cx="4323080" cy="1143000"/>
          </a:xfrm>
        </p:spPr>
        <p:txBody>
          <a:bodyPr anchor="ctr"/>
          <a:p>
            <a:r>
              <a:rPr lang="en-US" altLang="zh-CN"/>
              <a:t>Winsock</a:t>
            </a:r>
            <a:r>
              <a:rPr lang="zh-CN" altLang="en-US" dirty="0"/>
              <a:t>启动示例</a:t>
            </a:r>
            <a:endParaRPr lang="zh-CN" altLang="en-US" dirty="0"/>
          </a:p>
        </p:txBody>
      </p:sp>
      <p:sp>
        <p:nvSpPr>
          <p:cNvPr id="338947" name="文本占位符 338946"/>
          <p:cNvSpPr>
            <a:spLocks noGrp="1"/>
          </p:cNvSpPr>
          <p:nvPr>
            <p:ph type="body" idx="1"/>
          </p:nvPr>
        </p:nvSpPr>
        <p:spPr>
          <a:xfrm>
            <a:off x="1082675" y="767080"/>
            <a:ext cx="7997190" cy="5759450"/>
          </a:xfrm>
        </p:spPr>
        <p:txBody>
          <a:bodyPr/>
          <a:p>
            <a:pPr>
              <a:lnSpc>
                <a:spcPct val="90000"/>
              </a:lnSpc>
              <a:buNone/>
            </a:pPr>
            <a:r>
              <a:rPr lang="en-US" altLang="zh-CN" sz="2000"/>
              <a:t>#include &lt;Winsock2.h&gt;</a:t>
            </a:r>
            <a:endParaRPr lang="en-US" altLang="zh-CN" sz="2000"/>
          </a:p>
          <a:p>
            <a:pPr>
              <a:lnSpc>
                <a:spcPct val="90000"/>
              </a:lnSpc>
              <a:buNone/>
            </a:pPr>
            <a:r>
              <a:rPr lang="en-US" altLang="zh-CN" sz="2000"/>
              <a:t>WORD </a:t>
            </a:r>
            <a:r>
              <a:rPr lang="en-US" altLang="zh-CN" sz="2000" dirty="0" err="1"/>
              <a:t>wVersionRequested</a:t>
            </a:r>
            <a:r>
              <a:rPr lang="en-US" altLang="zh-CN" sz="2000"/>
              <a:t>;</a:t>
            </a:r>
            <a:endParaRPr lang="en-US" altLang="zh-CN" sz="2000"/>
          </a:p>
          <a:p>
            <a:pPr>
              <a:lnSpc>
                <a:spcPct val="90000"/>
              </a:lnSpc>
              <a:buNone/>
            </a:pPr>
            <a:r>
              <a:rPr lang="en-US" altLang="zh-CN" sz="2000"/>
              <a:t>WSADATA </a:t>
            </a:r>
            <a:r>
              <a:rPr lang="en-US" altLang="zh-CN" sz="2000" dirty="0" err="1"/>
              <a:t>wsaData</a:t>
            </a:r>
            <a:r>
              <a:rPr lang="en-US" altLang="zh-CN" sz="2000"/>
              <a:t>;</a:t>
            </a:r>
            <a:endParaRPr lang="en-US" altLang="zh-CN" sz="2000"/>
          </a:p>
          <a:p>
            <a:pPr>
              <a:lnSpc>
                <a:spcPct val="90000"/>
              </a:lnSpc>
              <a:buNone/>
            </a:pPr>
            <a:r>
              <a:rPr lang="en-US" altLang="zh-CN" sz="2000" dirty="0" err="1"/>
              <a:t>wVersionRequested</a:t>
            </a:r>
            <a:r>
              <a:rPr lang="en-US" altLang="zh-CN" sz="2000"/>
              <a:t>=MAKEWORD(2,2);</a:t>
            </a:r>
            <a:endParaRPr lang="en-US" altLang="zh-CN" sz="2000"/>
          </a:p>
          <a:p>
            <a:pPr>
              <a:lnSpc>
                <a:spcPct val="90000"/>
              </a:lnSpc>
              <a:buNone/>
            </a:pPr>
            <a:r>
              <a:rPr lang="en-US" altLang="zh-CN" sz="2000" dirty="0" err="1"/>
              <a:t>if(WSAStartup(wVersionRequested,&amp;wsaData</a:t>
            </a:r>
            <a:r>
              <a:rPr lang="en-US" altLang="zh-CN" sz="2000"/>
              <a:t>)!=0)</a:t>
            </a:r>
            <a:endParaRPr lang="en-US" altLang="zh-CN" sz="2000"/>
          </a:p>
          <a:p>
            <a:pPr>
              <a:lnSpc>
                <a:spcPct val="90000"/>
              </a:lnSpc>
              <a:buNone/>
            </a:pPr>
            <a:r>
              <a:rPr lang="en-US" altLang="zh-CN" sz="2000"/>
              <a:t>{</a:t>
            </a:r>
            <a:endParaRPr lang="en-US" altLang="zh-CN" sz="2000"/>
          </a:p>
          <a:p>
            <a:pPr>
              <a:lnSpc>
                <a:spcPct val="90000"/>
              </a:lnSpc>
              <a:buNone/>
            </a:pPr>
            <a:r>
              <a:rPr lang="en-US" altLang="zh-CN" sz="2000"/>
              <a:t>		//Winsock</a:t>
            </a:r>
            <a:r>
              <a:rPr lang="zh-CN" altLang="en-US" sz="2000" dirty="0"/>
              <a:t>初始化错误</a:t>
            </a:r>
            <a:endParaRPr lang="zh-CN" altLang="en-US" sz="2000" dirty="0"/>
          </a:p>
          <a:p>
            <a:pPr>
              <a:lnSpc>
                <a:spcPct val="90000"/>
              </a:lnSpc>
              <a:buNone/>
            </a:pPr>
            <a:r>
              <a:rPr lang="en-US" altLang="zh-CN" sz="2000"/>
              <a:t>		return;</a:t>
            </a:r>
            <a:endParaRPr lang="en-US" altLang="zh-CN" sz="2000"/>
          </a:p>
          <a:p>
            <a:pPr>
              <a:lnSpc>
                <a:spcPct val="90000"/>
              </a:lnSpc>
              <a:buNone/>
            </a:pPr>
            <a:r>
              <a:rPr lang="en-US" altLang="zh-CN" sz="2000"/>
              <a:t>}</a:t>
            </a:r>
            <a:endParaRPr lang="en-US" altLang="zh-CN" sz="2000"/>
          </a:p>
          <a:p>
            <a:pPr>
              <a:lnSpc>
                <a:spcPct val="90000"/>
              </a:lnSpc>
              <a:buNone/>
            </a:pPr>
            <a:r>
              <a:rPr lang="en-US" altLang="zh-CN" sz="2000" dirty="0" err="1"/>
              <a:t>if(wsaData.wVersion</a:t>
            </a:r>
            <a:r>
              <a:rPr lang="en-US" altLang="zh-CN" sz="2000"/>
              <a:t>!=</a:t>
            </a:r>
            <a:r>
              <a:rPr lang="en-US" altLang="zh-CN" sz="2000" dirty="0" err="1"/>
              <a:t>wVersionRequested</a:t>
            </a:r>
            <a:r>
              <a:rPr lang="en-US" altLang="zh-CN" sz="2000"/>
              <a:t>)</a:t>
            </a:r>
            <a:endParaRPr lang="en-US" altLang="zh-CN" sz="2000"/>
          </a:p>
          <a:p>
            <a:pPr>
              <a:lnSpc>
                <a:spcPct val="90000"/>
              </a:lnSpc>
              <a:buNone/>
            </a:pPr>
            <a:r>
              <a:rPr lang="en-US" altLang="zh-CN" sz="2000"/>
              <a:t>{</a:t>
            </a:r>
            <a:endParaRPr lang="en-US" altLang="zh-CN" sz="2000"/>
          </a:p>
          <a:p>
            <a:pPr>
              <a:lnSpc>
                <a:spcPct val="90000"/>
              </a:lnSpc>
              <a:buNone/>
            </a:pPr>
            <a:r>
              <a:rPr lang="en-US" altLang="zh-CN" sz="2000"/>
              <a:t>		//Winsock</a:t>
            </a:r>
            <a:r>
              <a:rPr lang="zh-CN" altLang="en-US" sz="2000" dirty="0"/>
              <a:t>版本不匹配</a:t>
            </a:r>
            <a:endParaRPr lang="zh-CN" altLang="en-US" sz="2000" dirty="0"/>
          </a:p>
          <a:p>
            <a:pPr>
              <a:lnSpc>
                <a:spcPct val="90000"/>
              </a:lnSpc>
              <a:buNone/>
            </a:pPr>
            <a:r>
              <a:rPr lang="en-US" altLang="zh-CN" sz="2000"/>
              <a:t>		</a:t>
            </a:r>
            <a:r>
              <a:rPr lang="en-US" altLang="zh-CN" sz="2000" dirty="0" err="1"/>
              <a:t>WSACleanup</a:t>
            </a:r>
            <a:r>
              <a:rPr lang="en-US" altLang="zh-CN" sz="2000"/>
              <a:t>();</a:t>
            </a:r>
            <a:endParaRPr lang="en-US" altLang="zh-CN" sz="2000"/>
          </a:p>
          <a:p>
            <a:pPr>
              <a:lnSpc>
                <a:spcPct val="90000"/>
              </a:lnSpc>
              <a:buNone/>
            </a:pPr>
            <a:r>
              <a:rPr lang="en-US" altLang="zh-CN" sz="2000"/>
              <a:t>		return;</a:t>
            </a:r>
            <a:endParaRPr lang="en-US" altLang="zh-CN" sz="2000"/>
          </a:p>
          <a:p>
            <a:pPr>
              <a:lnSpc>
                <a:spcPct val="90000"/>
              </a:lnSpc>
              <a:buNone/>
            </a:pPr>
            <a:r>
              <a:rPr lang="en-US" altLang="zh-CN" sz="2000"/>
              <a:t>}</a:t>
            </a:r>
            <a:endParaRPr lang="en-US" altLang="zh-CN" sz="2000"/>
          </a:p>
          <a:p>
            <a:pPr>
              <a:lnSpc>
                <a:spcPct val="90000"/>
              </a:lnSpc>
              <a:buNone/>
            </a:pPr>
            <a:r>
              <a:rPr lang="en-US" altLang="zh-CN" sz="2000"/>
              <a:t>//</a:t>
            </a:r>
            <a:r>
              <a:rPr lang="zh-CN" altLang="en-US" sz="2000" dirty="0"/>
              <a:t>说明</a:t>
            </a:r>
            <a:r>
              <a:rPr lang="en-US" altLang="zh-CN" sz="2000" dirty="0" err="1"/>
              <a:t>WinsockDLL</a:t>
            </a:r>
            <a:r>
              <a:rPr lang="zh-CN" altLang="en-US" sz="2000" dirty="0"/>
              <a:t>正确加载，可以执行以下代码</a:t>
            </a:r>
            <a:endParaRPr lang="zh-CN" altLang="en-US" sz="2000"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9970" name="标题 339969"/>
          <p:cNvSpPr>
            <a:spLocks noGrp="1"/>
          </p:cNvSpPr>
          <p:nvPr>
            <p:ph type="title"/>
          </p:nvPr>
        </p:nvSpPr>
        <p:spPr/>
        <p:txBody>
          <a:bodyPr anchor="ctr"/>
          <a:p>
            <a:r>
              <a:rPr lang="zh-CN" altLang="en-US" dirty="0"/>
              <a:t>创建套接口</a:t>
            </a:r>
            <a:r>
              <a:rPr lang="en-US" altLang="zh-CN"/>
              <a:t>socket()</a:t>
            </a:r>
            <a:endParaRPr lang="en-US" altLang="zh-CN"/>
          </a:p>
        </p:txBody>
      </p:sp>
      <p:sp>
        <p:nvSpPr>
          <p:cNvPr id="339971" name="文本占位符 339970"/>
          <p:cNvSpPr>
            <a:spLocks noGrp="1"/>
          </p:cNvSpPr>
          <p:nvPr>
            <p:ph type="body" idx="1"/>
          </p:nvPr>
        </p:nvSpPr>
        <p:spPr>
          <a:xfrm>
            <a:off x="250825" y="1753870"/>
            <a:ext cx="8642350" cy="4610100"/>
          </a:xfrm>
        </p:spPr>
        <p:txBody>
          <a:bodyPr/>
          <a:p>
            <a:r>
              <a:rPr lang="zh-CN" altLang="en-US" sz="2800" dirty="0"/>
              <a:t>应用程序在使用套接口通信前，必须要拥有一个套接口，使用</a:t>
            </a:r>
            <a:r>
              <a:rPr lang="en-US" altLang="zh-CN" sz="2800"/>
              <a:t>socket()</a:t>
            </a:r>
            <a:r>
              <a:rPr lang="zh-CN" altLang="en-US" sz="2800" dirty="0"/>
              <a:t>函数来给应用程序创建一个套接口。</a:t>
            </a:r>
            <a:endParaRPr lang="zh-CN" altLang="en-US" sz="2800" dirty="0"/>
          </a:p>
          <a:p>
            <a:pPr>
              <a:buNone/>
            </a:pPr>
            <a:r>
              <a:rPr lang="zh-CN" altLang="en-US" sz="2800" dirty="0"/>
              <a:t>		</a:t>
            </a:r>
            <a:r>
              <a:rPr lang="zh-CN" altLang="en-US" dirty="0"/>
              <a:t>	</a:t>
            </a:r>
            <a:r>
              <a:rPr lang="en-US" altLang="zh-CN" sz="2800">
                <a:solidFill>
                  <a:srgbClr val="008000"/>
                </a:solidFill>
              </a:rPr>
              <a:t>SOCKET</a:t>
            </a:r>
            <a:r>
              <a:rPr lang="en-US" altLang="zh-CN" sz="2800">
                <a:solidFill>
                  <a:srgbClr val="0033CC"/>
                </a:solidFill>
              </a:rPr>
              <a:t> </a:t>
            </a:r>
            <a:r>
              <a:rPr lang="en-US" altLang="zh-CN" sz="2800" dirty="0" err="1">
                <a:solidFill>
                  <a:srgbClr val="0033CC"/>
                </a:solidFill>
              </a:rPr>
              <a:t>socket</a:t>
            </a:r>
            <a:r>
              <a:rPr lang="en-US" altLang="zh-CN" sz="2800">
                <a:solidFill>
                  <a:srgbClr val="0033CC"/>
                </a:solidFill>
              </a:rPr>
              <a:t>(</a:t>
            </a:r>
            <a:endParaRPr lang="en-US" altLang="zh-CN" sz="2800">
              <a:solidFill>
                <a:srgbClr val="0033CC"/>
              </a:solidFill>
            </a:endParaRPr>
          </a:p>
          <a:p>
            <a:pPr>
              <a:buNone/>
            </a:pPr>
            <a:r>
              <a:rPr lang="en-US" altLang="zh-CN" sz="2800">
                <a:solidFill>
                  <a:srgbClr val="0033CC"/>
                </a:solidFill>
              </a:rPr>
              <a:t>				</a:t>
            </a:r>
            <a:r>
              <a:rPr lang="en-US" altLang="zh-CN" sz="2800" dirty="0" err="1">
                <a:solidFill>
                  <a:srgbClr val="008000"/>
                </a:solidFill>
              </a:rPr>
              <a:t>int</a:t>
            </a:r>
            <a:r>
              <a:rPr lang="en-US" altLang="zh-CN" sz="2800">
                <a:solidFill>
                  <a:srgbClr val="0033CC"/>
                </a:solidFill>
              </a:rPr>
              <a:t> </a:t>
            </a:r>
            <a:r>
              <a:rPr lang="en-US" altLang="zh-CN" sz="2800" dirty="0" err="1">
                <a:solidFill>
                  <a:srgbClr val="FF3300"/>
                </a:solidFill>
              </a:rPr>
              <a:t>af</a:t>
            </a:r>
            <a:r>
              <a:rPr lang="en-US" altLang="zh-CN" sz="2800">
                <a:solidFill>
                  <a:srgbClr val="0033CC"/>
                </a:solidFill>
              </a:rPr>
              <a:t>,</a:t>
            </a:r>
            <a:endParaRPr lang="en-US" altLang="zh-CN" sz="2800">
              <a:solidFill>
                <a:srgbClr val="0033CC"/>
              </a:solidFill>
            </a:endParaRPr>
          </a:p>
          <a:p>
            <a:pPr>
              <a:buNone/>
            </a:pPr>
            <a:r>
              <a:rPr lang="en-US" altLang="zh-CN" sz="2800">
                <a:solidFill>
                  <a:srgbClr val="0033CC"/>
                </a:solidFill>
              </a:rPr>
              <a:t>				</a:t>
            </a:r>
            <a:r>
              <a:rPr lang="en-US" altLang="zh-CN" sz="2800" dirty="0" err="1">
                <a:solidFill>
                  <a:srgbClr val="008000"/>
                </a:solidFill>
              </a:rPr>
              <a:t>int</a:t>
            </a:r>
            <a:r>
              <a:rPr lang="en-US" altLang="zh-CN" sz="2800">
                <a:solidFill>
                  <a:srgbClr val="0033CC"/>
                </a:solidFill>
              </a:rPr>
              <a:t> </a:t>
            </a:r>
            <a:r>
              <a:rPr lang="en-US" altLang="zh-CN" sz="2800">
                <a:solidFill>
                  <a:srgbClr val="FF3300"/>
                </a:solidFill>
              </a:rPr>
              <a:t>type</a:t>
            </a:r>
            <a:r>
              <a:rPr lang="en-US" altLang="zh-CN" sz="2800">
                <a:solidFill>
                  <a:srgbClr val="0033CC"/>
                </a:solidFill>
              </a:rPr>
              <a:t>,</a:t>
            </a:r>
            <a:endParaRPr lang="en-US" altLang="zh-CN" sz="2800">
              <a:solidFill>
                <a:srgbClr val="0033CC"/>
              </a:solidFill>
            </a:endParaRPr>
          </a:p>
          <a:p>
            <a:pPr>
              <a:buNone/>
            </a:pPr>
            <a:r>
              <a:rPr lang="en-US" altLang="zh-CN" sz="2800">
                <a:solidFill>
                  <a:srgbClr val="0033CC"/>
                </a:solidFill>
              </a:rPr>
              <a:t>				</a:t>
            </a:r>
            <a:r>
              <a:rPr lang="en-US" altLang="zh-CN" sz="2800" dirty="0" err="1">
                <a:solidFill>
                  <a:srgbClr val="008000"/>
                </a:solidFill>
              </a:rPr>
              <a:t>int</a:t>
            </a:r>
            <a:r>
              <a:rPr lang="en-US" altLang="zh-CN" sz="2800">
                <a:solidFill>
                  <a:srgbClr val="0033CC"/>
                </a:solidFill>
              </a:rPr>
              <a:t> </a:t>
            </a:r>
            <a:r>
              <a:rPr lang="en-US" altLang="zh-CN" sz="2800">
                <a:solidFill>
                  <a:srgbClr val="FF3300"/>
                </a:solidFill>
              </a:rPr>
              <a:t>protocol</a:t>
            </a:r>
            <a:endParaRPr lang="en-US" altLang="zh-CN" sz="2800">
              <a:solidFill>
                <a:srgbClr val="FF3300"/>
              </a:solidFill>
            </a:endParaRPr>
          </a:p>
          <a:p>
            <a:pPr>
              <a:buNone/>
            </a:pPr>
            <a:r>
              <a:rPr lang="en-US" altLang="zh-CN" sz="2800">
                <a:solidFill>
                  <a:srgbClr val="0033CC"/>
                </a:solidFill>
              </a:rPr>
              <a:t>			);</a:t>
            </a:r>
            <a:endParaRPr lang="en-US" altLang="zh-CN" sz="2800">
              <a:solidFill>
                <a:srgbClr val="0033CC"/>
              </a:solidFill>
            </a:endParaRPr>
          </a:p>
          <a:p>
            <a:pPr>
              <a:buNone/>
            </a:pPr>
            <a:r>
              <a:rPr lang="zh-CN" altLang="en-US" sz="2400" dirty="0"/>
              <a:t>	</a:t>
            </a:r>
            <a:endParaRPr lang="zh-CN" altLang="en-US" sz="2400"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3077" name="标题 343076"/>
          <p:cNvSpPr>
            <a:spLocks noGrp="1"/>
          </p:cNvSpPr>
          <p:nvPr>
            <p:ph type="title"/>
          </p:nvPr>
        </p:nvSpPr>
        <p:spPr/>
        <p:txBody>
          <a:bodyPr anchor="ctr"/>
          <a:p>
            <a:r>
              <a:rPr lang="en-US" altLang="zh-CN"/>
              <a:t>socket()</a:t>
            </a:r>
            <a:r>
              <a:rPr lang="zh-CN" altLang="en-US" dirty="0"/>
              <a:t>参数说明</a:t>
            </a:r>
            <a:endParaRPr lang="zh-CN" altLang="en-US" dirty="0"/>
          </a:p>
        </p:txBody>
      </p:sp>
      <p:sp>
        <p:nvSpPr>
          <p:cNvPr id="343043" name="文本占位符 343042"/>
          <p:cNvSpPr>
            <a:spLocks noGrp="1"/>
          </p:cNvSpPr>
          <p:nvPr>
            <p:ph type="body" sz="half" idx="1"/>
          </p:nvPr>
        </p:nvSpPr>
        <p:spPr>
          <a:xfrm>
            <a:off x="250825" y="1268413"/>
            <a:ext cx="8713788" cy="5040312"/>
          </a:xfrm>
        </p:spPr>
        <p:txBody>
          <a:bodyPr/>
          <a:p>
            <a:r>
              <a:rPr lang="en-US" altLang="zh-CN" sz="2000" dirty="0" err="1">
                <a:solidFill>
                  <a:srgbClr val="FF3300"/>
                </a:solidFill>
              </a:rPr>
              <a:t>af</a:t>
            </a:r>
            <a:r>
              <a:rPr lang="zh-CN" altLang="en-US" sz="2000" dirty="0"/>
              <a:t>参数说明套接字接口要使用的</a:t>
            </a:r>
            <a:r>
              <a:rPr lang="zh-CN" altLang="en-US" sz="2000" u="sng" dirty="0"/>
              <a:t>协议地址族</a:t>
            </a:r>
            <a:r>
              <a:rPr lang="zh-CN" altLang="en-US" sz="2000" dirty="0"/>
              <a:t>，地址族与协议族含义相同。如果想建立一个</a:t>
            </a:r>
            <a:r>
              <a:rPr lang="en-US" altLang="zh-CN" sz="2000"/>
              <a:t>TCP</a:t>
            </a:r>
            <a:r>
              <a:rPr lang="zh-CN" altLang="en-US" sz="2000" dirty="0"/>
              <a:t>或</a:t>
            </a:r>
            <a:r>
              <a:rPr lang="en-US" altLang="zh-CN" sz="2000"/>
              <a:t>UDP</a:t>
            </a:r>
            <a:r>
              <a:rPr lang="zh-CN" altLang="en-US" sz="2000" dirty="0"/>
              <a:t>，只能用常量</a:t>
            </a:r>
            <a:r>
              <a:rPr lang="en-US" altLang="zh-CN" sz="2000"/>
              <a:t>AF_INET</a:t>
            </a:r>
            <a:r>
              <a:rPr lang="zh-CN" altLang="en-US" sz="2000" dirty="0"/>
              <a:t>表示使用互联网协议</a:t>
            </a:r>
            <a:r>
              <a:rPr lang="en-US" altLang="zh-CN" sz="2000"/>
              <a:t>(IP)</a:t>
            </a:r>
            <a:r>
              <a:rPr lang="zh-CN" altLang="en-US" sz="2000" dirty="0"/>
              <a:t>地址。</a:t>
            </a:r>
            <a:r>
              <a:rPr lang="en-US" altLang="zh-CN" sz="2000"/>
              <a:t>Winsock</a:t>
            </a:r>
            <a:r>
              <a:rPr lang="zh-CN" altLang="en-US" sz="2000" dirty="0"/>
              <a:t>还支持其他协议，但一般很少使用。</a:t>
            </a:r>
            <a:endParaRPr lang="zh-CN" altLang="en-US" sz="2000" dirty="0"/>
          </a:p>
          <a:p>
            <a:r>
              <a:rPr lang="en-US" altLang="zh-CN" sz="2000">
                <a:solidFill>
                  <a:srgbClr val="FF3300"/>
                </a:solidFill>
              </a:rPr>
              <a:t>type</a:t>
            </a:r>
            <a:r>
              <a:rPr lang="zh-CN" altLang="en-US" sz="2000" dirty="0"/>
              <a:t>参数描述套接口的类型，</a:t>
            </a:r>
            <a:r>
              <a:rPr lang="en-US" altLang="zh-CN" sz="2000" dirty="0" err="1"/>
              <a:t>af</a:t>
            </a:r>
            <a:r>
              <a:rPr lang="zh-CN" altLang="en-US" sz="2000" dirty="0"/>
              <a:t>是</a:t>
            </a:r>
            <a:r>
              <a:rPr lang="en-US" altLang="zh-CN" sz="2000"/>
              <a:t>AF_INET</a:t>
            </a:r>
            <a:r>
              <a:rPr lang="zh-CN" altLang="en-US" sz="2000" dirty="0"/>
              <a:t>的时候只能为</a:t>
            </a:r>
            <a:r>
              <a:rPr lang="en-US" altLang="zh-CN" sz="2000"/>
              <a:t>SOCK_STREAM</a:t>
            </a:r>
            <a:r>
              <a:rPr lang="zh-CN" altLang="en-US" sz="2000" dirty="0"/>
              <a:t>、</a:t>
            </a:r>
            <a:r>
              <a:rPr lang="en-US" altLang="zh-CN" sz="2000"/>
              <a:t>SOCK_DGRAM</a:t>
            </a:r>
            <a:r>
              <a:rPr lang="zh-CN" altLang="en-US" sz="2000" dirty="0"/>
              <a:t>或</a:t>
            </a:r>
            <a:r>
              <a:rPr lang="en-US" altLang="zh-CN" sz="2000"/>
              <a:t>SOCK_RAW</a:t>
            </a:r>
            <a:endParaRPr lang="en-US" altLang="zh-CN" sz="2000"/>
          </a:p>
          <a:p>
            <a:r>
              <a:rPr lang="en-US" altLang="zh-CN" sz="2000">
                <a:solidFill>
                  <a:srgbClr val="FF3300"/>
                </a:solidFill>
              </a:rPr>
              <a:t>protocol</a:t>
            </a:r>
            <a:r>
              <a:rPr lang="zh-CN" altLang="en-US" sz="2000" dirty="0"/>
              <a:t>说明该套接口使用的特定协议，当协议地址族</a:t>
            </a:r>
            <a:r>
              <a:rPr lang="en-US" altLang="zh-CN" sz="2000" dirty="0" err="1"/>
              <a:t>af</a:t>
            </a:r>
            <a:r>
              <a:rPr lang="zh-CN" altLang="en-US" sz="2000" dirty="0"/>
              <a:t>和协议类型</a:t>
            </a:r>
            <a:r>
              <a:rPr lang="en-US" altLang="zh-CN" sz="2000"/>
              <a:t>type</a:t>
            </a:r>
            <a:r>
              <a:rPr lang="zh-CN" altLang="en-US" sz="2000" dirty="0"/>
              <a:t>确定后，协议字段可以使用的值是限定的</a:t>
            </a:r>
            <a:endParaRPr lang="zh-CN" altLang="en-US" sz="2000" dirty="0"/>
          </a:p>
          <a:p>
            <a:endParaRPr lang="zh-CN" altLang="en-US" sz="2000" dirty="0"/>
          </a:p>
          <a:p>
            <a:pPr>
              <a:buNone/>
            </a:pPr>
            <a:r>
              <a:rPr lang="zh-CN" altLang="en-US" sz="2000" dirty="0"/>
              <a:t>	</a:t>
            </a:r>
            <a:endParaRPr lang="zh-CN" altLang="en-US" sz="2000" dirty="0"/>
          </a:p>
          <a:p>
            <a:pPr>
              <a:buNone/>
            </a:pPr>
            <a:r>
              <a:rPr lang="zh-CN" altLang="en-US" sz="2000" dirty="0"/>
              <a:t>	</a:t>
            </a:r>
            <a:endParaRPr lang="zh-CN" altLang="en-US" sz="2000" dirty="0"/>
          </a:p>
        </p:txBody>
      </p:sp>
      <p:graphicFrame>
        <p:nvGraphicFramePr>
          <p:cNvPr id="343226" name="内容占位符 343225"/>
          <p:cNvGraphicFramePr/>
          <p:nvPr>
            <p:ph sz="half" idx="2"/>
          </p:nvPr>
        </p:nvGraphicFramePr>
        <p:xfrm>
          <a:off x="395605" y="3578225"/>
          <a:ext cx="8569325" cy="2743200"/>
        </p:xfrm>
        <a:graphic>
          <a:graphicData uri="http://schemas.openxmlformats.org/drawingml/2006/table">
            <a:tbl>
              <a:tblPr/>
              <a:tblGrid>
                <a:gridCol w="953135"/>
                <a:gridCol w="1348740"/>
                <a:gridCol w="1744980"/>
                <a:gridCol w="2299970"/>
                <a:gridCol w="2222500"/>
              </a:tblGrid>
              <a:tr h="750888">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lgn="ctr">
                        <a:spcBef>
                          <a:spcPct val="0"/>
                        </a:spcBef>
                        <a:buNone/>
                      </a:pPr>
                      <a:r>
                        <a:rPr lang="zh-CN" altLang="fr-FR" sz="2000" dirty="0">
                          <a:latin typeface="Times New Roman" panose="02020603050405020304" pitchFamily="18" charset="0"/>
                          <a:ea typeface="Times New Roman" panose="02020603050405020304" pitchFamily="18" charset="0"/>
                        </a:rPr>
                        <a:t>协议</a:t>
                      </a:r>
                      <a:endParaRPr lang="zh-CN" altLang="fr-FR" sz="1800" dirty="0">
                        <a:ea typeface="Times New Roman" panose="02020603050405020304"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lgn="ctr">
                        <a:spcBef>
                          <a:spcPct val="0"/>
                        </a:spcBef>
                        <a:buNone/>
                      </a:pPr>
                      <a:r>
                        <a:rPr lang="zh-CN" altLang="fr-FR" sz="2000" dirty="0">
                          <a:latin typeface="Times New Roman" panose="02020603050405020304" pitchFamily="18" charset="0"/>
                          <a:ea typeface="Times New Roman" panose="02020603050405020304" pitchFamily="18" charset="0"/>
                        </a:rPr>
                        <a:t>地址族</a:t>
                      </a:r>
                      <a:endParaRPr lang="zh-CN" altLang="fr-FR" sz="1800" dirty="0">
                        <a:ea typeface="Times New Roman" panose="02020603050405020304"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lgn="ctr">
                        <a:spcBef>
                          <a:spcPct val="0"/>
                        </a:spcBef>
                        <a:buNone/>
                      </a:pPr>
                      <a:r>
                        <a:rPr lang="zh-CN" altLang="fr-FR" sz="2000" dirty="0">
                          <a:latin typeface="Times New Roman" panose="02020603050405020304" pitchFamily="18" charset="0"/>
                          <a:ea typeface="Times New Roman" panose="02020603050405020304" pitchFamily="18" charset="0"/>
                        </a:rPr>
                        <a:t>套接口类型</a:t>
                      </a:r>
                      <a:endParaRPr lang="zh-CN" altLang="fr-FR" sz="1800" dirty="0">
                        <a:ea typeface="Times New Roman" panose="02020603050405020304"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lgn="ctr">
                        <a:spcBef>
                          <a:spcPct val="0"/>
                        </a:spcBef>
                        <a:buNone/>
                      </a:pPr>
                      <a:r>
                        <a:rPr lang="zh-CN" altLang="fr-FR" sz="2000" dirty="0">
                          <a:latin typeface="Times New Roman" panose="02020603050405020304" pitchFamily="18" charset="0"/>
                          <a:ea typeface="Times New Roman" panose="02020603050405020304" pitchFamily="18" charset="0"/>
                        </a:rPr>
                        <a:t>套接口类型使用的值</a:t>
                      </a:r>
                      <a:endParaRPr lang="zh-CN" altLang="fr-FR" sz="1800" dirty="0">
                        <a:ea typeface="Times New Roman" panose="02020603050405020304"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lgn="ctr">
                        <a:spcBef>
                          <a:spcPct val="0"/>
                        </a:spcBef>
                        <a:buNone/>
                      </a:pPr>
                      <a:r>
                        <a:rPr lang="zh-CN" altLang="fr-FR" sz="2000" dirty="0">
                          <a:latin typeface="Times New Roman" panose="02020603050405020304" pitchFamily="18" charset="0"/>
                          <a:ea typeface="Times New Roman" panose="02020603050405020304" pitchFamily="18" charset="0"/>
                        </a:rPr>
                        <a:t>协议字段</a:t>
                      </a:r>
                      <a:endParaRPr lang="zh-CN" altLang="fr-FR" sz="1800" dirty="0">
                        <a:ea typeface="Times New Roman" panose="02020603050405020304"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92125">
                <a:tc rowSpan="3">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lgn="ctr">
                        <a:spcBef>
                          <a:spcPct val="0"/>
                        </a:spcBef>
                        <a:buNone/>
                      </a:pPr>
                      <a:r>
                        <a:rPr lang="zh-CN" altLang="fr-FR" sz="2000" dirty="0">
                          <a:latin typeface="Times New Roman" panose="02020603050405020304" pitchFamily="18" charset="0"/>
                          <a:ea typeface="Times New Roman" panose="02020603050405020304" pitchFamily="18" charset="0"/>
                        </a:rPr>
                        <a:t>互联网协议</a:t>
                      </a:r>
                      <a:r>
                        <a:rPr lang="en-US" altLang="zh-CN" sz="2000">
                          <a:latin typeface="Times New Roman" panose="02020603050405020304" pitchFamily="18" charset="0"/>
                          <a:ea typeface="Times New Roman" panose="02020603050405020304" pitchFamily="18" charset="0"/>
                        </a:rPr>
                        <a:t>(IP)</a:t>
                      </a:r>
                      <a:endParaRPr lang="en-US" altLang="zh-CN" sz="1800">
                        <a:ea typeface="Times New Roman" panose="02020603050405020304"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3">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lgn="ctr">
                        <a:spcBef>
                          <a:spcPct val="0"/>
                        </a:spcBef>
                        <a:buNone/>
                      </a:pPr>
                      <a:r>
                        <a:rPr lang="en-US" altLang="zh-CN" sz="2000">
                          <a:latin typeface="Times New Roman" panose="02020603050405020304" pitchFamily="18" charset="0"/>
                          <a:ea typeface="Times New Roman" panose="02020603050405020304" pitchFamily="18" charset="0"/>
                        </a:rPr>
                        <a:t>AF_INET</a:t>
                      </a:r>
                      <a:endParaRPr lang="en-US" altLang="zh-CN" sz="1800">
                        <a:ea typeface="Times New Roman" panose="02020603050405020304"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lgn="ctr">
                        <a:spcBef>
                          <a:spcPct val="0"/>
                        </a:spcBef>
                        <a:buNone/>
                      </a:pPr>
                      <a:r>
                        <a:rPr lang="en-US" altLang="zh-CN" sz="2000">
                          <a:latin typeface="Times New Roman" panose="02020603050405020304" pitchFamily="18" charset="0"/>
                          <a:ea typeface="Times New Roman" panose="02020603050405020304" pitchFamily="18" charset="0"/>
                        </a:rPr>
                        <a:t>TCP</a:t>
                      </a:r>
                      <a:endParaRPr lang="en-US" altLang="zh-CN" sz="1800">
                        <a:ea typeface="Times New Roman" panose="02020603050405020304"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lgn="ctr">
                        <a:spcBef>
                          <a:spcPct val="0"/>
                        </a:spcBef>
                        <a:buNone/>
                      </a:pPr>
                      <a:r>
                        <a:rPr lang="en-US" altLang="zh-CN" sz="2000">
                          <a:latin typeface="Times New Roman" panose="02020603050405020304" pitchFamily="18" charset="0"/>
                          <a:ea typeface="Times New Roman" panose="02020603050405020304" pitchFamily="18" charset="0"/>
                        </a:rPr>
                        <a:t>SOCK_STREAM</a:t>
                      </a:r>
                      <a:endParaRPr lang="en-US" altLang="zh-CN" sz="1800">
                        <a:ea typeface="Times New Roman" panose="02020603050405020304"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lgn="ctr">
                        <a:spcBef>
                          <a:spcPct val="0"/>
                        </a:spcBef>
                        <a:buNone/>
                      </a:pPr>
                      <a:r>
                        <a:rPr lang="en-US" altLang="zh-CN" sz="2000">
                          <a:latin typeface="Times New Roman" panose="02020603050405020304" pitchFamily="18" charset="0"/>
                          <a:ea typeface="Times New Roman" panose="02020603050405020304" pitchFamily="18" charset="0"/>
                        </a:rPr>
                        <a:t>IPPROTO_TCP</a:t>
                      </a:r>
                      <a:endParaRPr lang="en-US" altLang="zh-CN" sz="1800">
                        <a:ea typeface="Times New Roman" panose="02020603050405020304"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9530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lgn="ctr">
                        <a:spcBef>
                          <a:spcPct val="0"/>
                        </a:spcBef>
                        <a:buNone/>
                      </a:pPr>
                      <a:r>
                        <a:rPr lang="en-US" altLang="zh-CN" sz="2000">
                          <a:latin typeface="Times New Roman" panose="02020603050405020304" pitchFamily="18" charset="0"/>
                          <a:ea typeface="Times New Roman" panose="02020603050405020304" pitchFamily="18" charset="0"/>
                        </a:rPr>
                        <a:t>UDP</a:t>
                      </a:r>
                      <a:endParaRPr lang="en-US" altLang="zh-CN" sz="1800">
                        <a:ea typeface="Times New Roman" panose="02020603050405020304"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lgn="ctr">
                        <a:spcBef>
                          <a:spcPct val="0"/>
                        </a:spcBef>
                        <a:buNone/>
                      </a:pPr>
                      <a:r>
                        <a:rPr lang="en-US" altLang="zh-CN" sz="2000">
                          <a:latin typeface="Times New Roman" panose="02020603050405020304" pitchFamily="18" charset="0"/>
                          <a:ea typeface="Times New Roman" panose="02020603050405020304" pitchFamily="18" charset="0"/>
                        </a:rPr>
                        <a:t>SOCK_DGRAM</a:t>
                      </a:r>
                      <a:endParaRPr lang="en-US" altLang="zh-CN" sz="1800">
                        <a:ea typeface="Times New Roman" panose="02020603050405020304"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lgn="ctr">
                        <a:spcBef>
                          <a:spcPct val="0"/>
                        </a:spcBef>
                        <a:buNone/>
                      </a:pPr>
                      <a:r>
                        <a:rPr lang="en-US" altLang="zh-CN" sz="2000">
                          <a:latin typeface="Times New Roman" panose="02020603050405020304" pitchFamily="18" charset="0"/>
                          <a:ea typeface="Times New Roman" panose="02020603050405020304" pitchFamily="18" charset="0"/>
                        </a:rPr>
                        <a:t>IPPROTO_UDP</a:t>
                      </a:r>
                      <a:endParaRPr lang="en-US" altLang="zh-CN" sz="1800">
                        <a:ea typeface="Times New Roman" panose="02020603050405020304"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004887">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lgn="ctr">
                        <a:spcBef>
                          <a:spcPct val="0"/>
                        </a:spcBef>
                        <a:buNone/>
                      </a:pPr>
                      <a:r>
                        <a:rPr lang="en-US" altLang="zh-CN" sz="2000">
                          <a:latin typeface="Times New Roman" panose="02020603050405020304" pitchFamily="18" charset="0"/>
                          <a:ea typeface="Times New Roman" panose="02020603050405020304" pitchFamily="18" charset="0"/>
                        </a:rPr>
                        <a:t>Raw</a:t>
                      </a:r>
                      <a:endParaRPr lang="en-US" altLang="zh-CN" sz="1800">
                        <a:ea typeface="Times New Roman" panose="02020603050405020304"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lgn="ctr">
                        <a:spcBef>
                          <a:spcPct val="0"/>
                        </a:spcBef>
                        <a:buNone/>
                      </a:pPr>
                      <a:r>
                        <a:rPr lang="en-US" altLang="zh-CN" sz="2000">
                          <a:latin typeface="Times New Roman" panose="02020603050405020304" pitchFamily="18" charset="0"/>
                          <a:ea typeface="Times New Roman" panose="02020603050405020304" pitchFamily="18" charset="0"/>
                        </a:rPr>
                        <a:t>SOCK_RAW</a:t>
                      </a:r>
                      <a:endParaRPr lang="en-US" altLang="zh-CN" sz="1800">
                        <a:ea typeface="Times New Roman" panose="02020603050405020304" pitchFamily="18"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lgn="ctr">
                        <a:spcBef>
                          <a:spcPct val="0"/>
                        </a:spcBef>
                        <a:buNone/>
                      </a:pPr>
                      <a:r>
                        <a:rPr lang="en-US" altLang="zh-CN" sz="2000">
                          <a:latin typeface="Times New Roman" panose="02020603050405020304" pitchFamily="18" charset="0"/>
                          <a:ea typeface="Times New Roman" panose="02020603050405020304" pitchFamily="18" charset="0"/>
                        </a:rPr>
                        <a:t>IPPROTO_RAW</a:t>
                      </a:r>
                      <a:endParaRPr lang="fr-FR" altLang="zh-CN" sz="1000" dirty="0">
                        <a:latin typeface="Times New Roman" panose="02020603050405020304" pitchFamily="18" charset="0"/>
                        <a:ea typeface="Times New Roman" panose="02020603050405020304" pitchFamily="18" charset="0"/>
                      </a:endParaRPr>
                    </a:p>
                    <a:p>
                      <a:pPr marL="0" lvl="0" indent="0" algn="ctr" eaLnBrk="0" hangingPunct="0">
                        <a:spcBef>
                          <a:spcPct val="0"/>
                        </a:spcBef>
                        <a:buNone/>
                      </a:pPr>
                      <a:r>
                        <a:rPr lang="en-US" altLang="zh-CN" sz="2000">
                          <a:latin typeface="Times New Roman" panose="02020603050405020304" pitchFamily="18" charset="0"/>
                          <a:ea typeface="Times New Roman" panose="02020603050405020304" pitchFamily="18" charset="0"/>
                        </a:rPr>
                        <a:t>IPPROTO_ICMP</a:t>
                      </a:r>
                      <a:endParaRPr lang="en-US" altLang="zh-CN" sz="180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9987" name="文本占位符 809986"/>
          <p:cNvSpPr>
            <a:spLocks noGrp="1"/>
          </p:cNvSpPr>
          <p:nvPr>
            <p:ph type="body" idx="1"/>
          </p:nvPr>
        </p:nvSpPr>
        <p:spPr>
          <a:xfrm>
            <a:off x="457200" y="1165860"/>
            <a:ext cx="8229600" cy="4525963"/>
          </a:xfrm>
          <a:noFill/>
          <a:ln>
            <a:noFill/>
          </a:ln>
        </p:spPr>
        <p:txBody>
          <a:bodyPr/>
          <a:p>
            <a:pPr>
              <a:buClr>
                <a:srgbClr val="FF9933"/>
              </a:buClr>
              <a:buFont typeface="Wingdings" panose="05000000000000000000" pitchFamily="2" charset="2"/>
              <a:buChar char="l"/>
            </a:pPr>
            <a:r>
              <a:rPr lang="zh-CN" altLang="en-US" sz="2400" dirty="0"/>
              <a:t>返回值</a:t>
            </a:r>
            <a:endParaRPr lang="zh-CN" altLang="en-US" sz="2400" dirty="0"/>
          </a:p>
          <a:p>
            <a:pPr>
              <a:buClr>
                <a:srgbClr val="FF9933"/>
              </a:buClr>
              <a:buFont typeface="Wingdings" panose="05000000000000000000" pitchFamily="2" charset="2"/>
              <a:buNone/>
            </a:pPr>
            <a:r>
              <a:rPr lang="zh-CN" altLang="en-US" dirty="0"/>
              <a:t>		</a:t>
            </a:r>
            <a:r>
              <a:rPr lang="zh-CN" altLang="en-US" sz="2400" dirty="0"/>
              <a:t>如果这个函数调用成功，它将返回一个新的</a:t>
            </a:r>
            <a:r>
              <a:rPr lang="en-US" altLang="zh-CN" sz="2400" dirty="0"/>
              <a:t>SOCKET</a:t>
            </a:r>
            <a:r>
              <a:rPr lang="zh-CN" altLang="en-US" sz="2400" dirty="0"/>
              <a:t>数据类型的</a:t>
            </a:r>
            <a:r>
              <a:rPr lang="zh-CN" altLang="en-US" sz="2400" dirty="0">
                <a:solidFill>
                  <a:srgbClr val="FF0000"/>
                </a:solidFill>
              </a:rPr>
              <a:t>套接字描述符</a:t>
            </a:r>
            <a:r>
              <a:rPr lang="zh-CN" altLang="en-US" sz="2400" dirty="0"/>
              <a:t>。如果调用失败，这个函数就会返回一个</a:t>
            </a:r>
            <a:r>
              <a:rPr lang="en-US" altLang="zh-CN" sz="2400" dirty="0">
                <a:solidFill>
                  <a:srgbClr val="FF0000"/>
                </a:solidFill>
              </a:rPr>
              <a:t>INVALID_SOCKET</a:t>
            </a:r>
            <a:r>
              <a:rPr lang="zh-CN" altLang="en-US" sz="2400" dirty="0"/>
              <a:t>，错误信息可以通过</a:t>
            </a:r>
            <a:r>
              <a:rPr lang="en-US" altLang="zh-CN" sz="2400" err="1"/>
              <a:t>WSAGetLastError</a:t>
            </a:r>
            <a:r>
              <a:rPr lang="zh-CN" altLang="en-US" sz="2400" dirty="0"/>
              <a:t>函数返回。 </a:t>
            </a:r>
            <a:endParaRPr lang="zh-CN" altLang="en-US" sz="2400" dirty="0"/>
          </a:p>
        </p:txBody>
      </p:sp>
      <p:sp>
        <p:nvSpPr>
          <p:cNvPr id="809988" name="矩形 809987"/>
          <p:cNvSpPr/>
          <p:nvPr/>
        </p:nvSpPr>
        <p:spPr>
          <a:xfrm>
            <a:off x="1791970" y="518160"/>
            <a:ext cx="7056438" cy="647700"/>
          </a:xfrm>
          <a:noFill/>
          <a:ln w="9525">
            <a:noFill/>
          </a:ln>
        </p:spPr>
        <p:txBody>
          <a:bodyPr/>
          <a:lstStyle>
            <a:lvl1pPr marL="0" lvl="0" indent="0" algn="l" defTabSz="914400" eaLnBrk="1" fontAlgn="base" latinLnBrk="0" hangingPunct="1">
              <a:lnSpc>
                <a:spcPct val="100000"/>
              </a:lnSpc>
              <a:spcBef>
                <a:spcPct val="0"/>
              </a:spcBef>
              <a:spcAft>
                <a:spcPct val="0"/>
              </a:spcAft>
              <a:buNone/>
              <a:defRPr sz="3800" b="0" i="0" u="none" kern="1200" baseline="0">
                <a:solidFill>
                  <a:schemeClr val="tx2"/>
                </a:solidFill>
                <a:latin typeface="Verdana" panose="020B0604030504040204" pitchFamily="34" charset="0"/>
                <a:ea typeface="宋体" panose="02010600030101010101" pitchFamily="2" charset="-122"/>
              </a:defRPr>
            </a:lvl1pPr>
          </a:lstStyle>
          <a:p>
            <a:pPr lvl="0" algn="ctr"/>
            <a:r>
              <a:rPr lang="zh-CN" altLang="en-US" sz="3400" b="1" dirty="0"/>
              <a:t>相关函数说明</a:t>
            </a:r>
            <a:endParaRPr lang="zh-CN" altLang="en-US" sz="3400" b="1" dirty="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5090" name="标题 345089"/>
          <p:cNvSpPr>
            <a:spLocks noGrp="1"/>
          </p:cNvSpPr>
          <p:nvPr>
            <p:ph type="title"/>
          </p:nvPr>
        </p:nvSpPr>
        <p:spPr/>
        <p:txBody>
          <a:bodyPr anchor="ctr"/>
          <a:p>
            <a:r>
              <a:rPr lang="zh-CN" altLang="en-US" dirty="0"/>
              <a:t>指定本地地址－</a:t>
            </a:r>
            <a:r>
              <a:rPr lang="en-US" altLang="zh-CN"/>
              <a:t>bind()</a:t>
            </a:r>
            <a:endParaRPr lang="en-US" altLang="zh-CN"/>
          </a:p>
        </p:txBody>
      </p:sp>
      <p:sp>
        <p:nvSpPr>
          <p:cNvPr id="345091" name="文本占位符 345090"/>
          <p:cNvSpPr>
            <a:spLocks noGrp="1"/>
          </p:cNvSpPr>
          <p:nvPr>
            <p:ph type="body" idx="1"/>
          </p:nvPr>
        </p:nvSpPr>
        <p:spPr>
          <a:xfrm>
            <a:off x="-30480" y="1304290"/>
            <a:ext cx="8923655" cy="4785360"/>
          </a:xfrm>
        </p:spPr>
        <p:txBody>
          <a:bodyPr/>
          <a:p>
            <a:r>
              <a:rPr lang="zh-CN" altLang="en-US" sz="2800" dirty="0"/>
              <a:t>当</a:t>
            </a:r>
            <a:r>
              <a:rPr lang="en-US" altLang="zh-CN" sz="2800"/>
              <a:t>socket()</a:t>
            </a:r>
            <a:r>
              <a:rPr lang="zh-CN" altLang="en-US" sz="2800" dirty="0"/>
              <a:t>创建了一个套接口后，需要将该套接口与该主机上提供服务的某端口联系在一起，</a:t>
            </a:r>
            <a:r>
              <a:rPr lang="en-US" altLang="zh-CN" sz="2800"/>
              <a:t>bind()</a:t>
            </a:r>
            <a:r>
              <a:rPr lang="zh-CN" altLang="en-US" sz="2800" dirty="0"/>
              <a:t>函数用于完成这样的绑定。</a:t>
            </a:r>
            <a:endParaRPr lang="zh-CN" altLang="en-US" sz="2800" dirty="0"/>
          </a:p>
          <a:p>
            <a:pPr>
              <a:buNone/>
            </a:pPr>
            <a:r>
              <a:rPr lang="zh-CN" altLang="en-US" sz="2800" dirty="0"/>
              <a:t>			</a:t>
            </a:r>
            <a:r>
              <a:rPr lang="en-US" altLang="zh-CN" sz="2800" dirty="0" err="1">
                <a:solidFill>
                  <a:srgbClr val="008000"/>
                </a:solidFill>
              </a:rPr>
              <a:t>int</a:t>
            </a:r>
            <a:r>
              <a:rPr lang="en-US" altLang="zh-CN" sz="2800">
                <a:solidFill>
                  <a:srgbClr val="0033CC"/>
                </a:solidFill>
              </a:rPr>
              <a:t> bind(</a:t>
            </a:r>
            <a:endParaRPr lang="en-US" altLang="zh-CN" sz="2800">
              <a:solidFill>
                <a:srgbClr val="0033CC"/>
              </a:solidFill>
            </a:endParaRPr>
          </a:p>
          <a:p>
            <a:pPr>
              <a:buNone/>
            </a:pPr>
            <a:r>
              <a:rPr lang="en-US" altLang="zh-CN" sz="2800">
                <a:solidFill>
                  <a:srgbClr val="0033CC"/>
                </a:solidFill>
              </a:rPr>
              <a:t>				</a:t>
            </a:r>
            <a:r>
              <a:rPr lang="en-US" altLang="zh-CN" sz="2800">
                <a:solidFill>
                  <a:srgbClr val="008000"/>
                </a:solidFill>
              </a:rPr>
              <a:t>SOCKET</a:t>
            </a:r>
            <a:r>
              <a:rPr lang="en-US" altLang="zh-CN" sz="2800">
                <a:solidFill>
                  <a:srgbClr val="0033CC"/>
                </a:solidFill>
              </a:rPr>
              <a:t> </a:t>
            </a:r>
            <a:r>
              <a:rPr lang="en-US" altLang="zh-CN" sz="2800">
                <a:solidFill>
                  <a:srgbClr val="FF3300"/>
                </a:solidFill>
              </a:rPr>
              <a:t>s</a:t>
            </a:r>
            <a:r>
              <a:rPr lang="en-US" altLang="zh-CN" sz="2800">
                <a:solidFill>
                  <a:srgbClr val="0033CC"/>
                </a:solidFill>
              </a:rPr>
              <a:t>,</a:t>
            </a:r>
            <a:endParaRPr lang="en-US" altLang="zh-CN" sz="2800">
              <a:solidFill>
                <a:srgbClr val="0033CC"/>
              </a:solidFill>
            </a:endParaRPr>
          </a:p>
          <a:p>
            <a:pPr>
              <a:buNone/>
            </a:pPr>
            <a:r>
              <a:rPr lang="en-US" altLang="zh-CN" sz="2800">
                <a:solidFill>
                  <a:srgbClr val="0033CC"/>
                </a:solidFill>
              </a:rPr>
              <a:t>				</a:t>
            </a:r>
            <a:r>
              <a:rPr lang="en-US" altLang="zh-CN" sz="2800">
                <a:solidFill>
                  <a:srgbClr val="008000"/>
                </a:solidFill>
              </a:rPr>
              <a:t>const </a:t>
            </a:r>
            <a:r>
              <a:rPr lang="en-US" altLang="zh-CN" sz="2800" dirty="0" err="1">
                <a:solidFill>
                  <a:srgbClr val="008000"/>
                </a:solidFill>
              </a:rPr>
              <a:t>struct</a:t>
            </a:r>
            <a:r>
              <a:rPr lang="en-US" altLang="zh-CN" sz="2800">
                <a:solidFill>
                  <a:srgbClr val="008000"/>
                </a:solidFill>
              </a:rPr>
              <a:t> </a:t>
            </a:r>
            <a:r>
              <a:rPr lang="en-US" altLang="zh-CN" sz="2800" dirty="0" err="1">
                <a:solidFill>
                  <a:srgbClr val="008000"/>
                </a:solidFill>
              </a:rPr>
              <a:t>sockaddr</a:t>
            </a:r>
            <a:r>
              <a:rPr lang="en-US" altLang="zh-CN" sz="2800">
                <a:solidFill>
                  <a:srgbClr val="008000"/>
                </a:solidFill>
              </a:rPr>
              <a:t> FAR *</a:t>
            </a:r>
            <a:r>
              <a:rPr lang="en-US" altLang="zh-CN" sz="2800">
                <a:solidFill>
                  <a:srgbClr val="0033CC"/>
                </a:solidFill>
              </a:rPr>
              <a:t> </a:t>
            </a:r>
            <a:r>
              <a:rPr lang="en-US" altLang="zh-CN" sz="2800">
                <a:solidFill>
                  <a:srgbClr val="FF3300"/>
                </a:solidFill>
              </a:rPr>
              <a:t>name</a:t>
            </a:r>
            <a:r>
              <a:rPr lang="en-US" altLang="zh-CN" sz="2800">
                <a:solidFill>
                  <a:srgbClr val="0033CC"/>
                </a:solidFill>
              </a:rPr>
              <a:t>,</a:t>
            </a:r>
            <a:endParaRPr lang="en-US" altLang="zh-CN" sz="2800">
              <a:solidFill>
                <a:srgbClr val="0033CC"/>
              </a:solidFill>
            </a:endParaRPr>
          </a:p>
          <a:p>
            <a:pPr>
              <a:buNone/>
            </a:pPr>
            <a:r>
              <a:rPr lang="en-US" altLang="zh-CN" sz="2800">
                <a:solidFill>
                  <a:srgbClr val="0033CC"/>
                </a:solidFill>
              </a:rPr>
              <a:t>				</a:t>
            </a:r>
            <a:r>
              <a:rPr lang="en-US" altLang="zh-CN" sz="2800" dirty="0" err="1">
                <a:solidFill>
                  <a:srgbClr val="008000"/>
                </a:solidFill>
              </a:rPr>
              <a:t>int</a:t>
            </a:r>
            <a:r>
              <a:rPr lang="en-US" altLang="zh-CN" sz="2800">
                <a:solidFill>
                  <a:srgbClr val="0033CC"/>
                </a:solidFill>
              </a:rPr>
              <a:t> </a:t>
            </a:r>
            <a:r>
              <a:rPr lang="en-US" altLang="zh-CN" sz="2800" dirty="0" err="1">
                <a:solidFill>
                  <a:srgbClr val="FF3300"/>
                </a:solidFill>
              </a:rPr>
              <a:t>namelen</a:t>
            </a:r>
            <a:endParaRPr lang="en-US" altLang="zh-CN" sz="2800">
              <a:solidFill>
                <a:srgbClr val="FF3300"/>
              </a:solidFill>
            </a:endParaRPr>
          </a:p>
          <a:p>
            <a:pPr>
              <a:buNone/>
            </a:pPr>
            <a:r>
              <a:rPr lang="en-US" altLang="zh-CN" sz="2800">
                <a:solidFill>
                  <a:srgbClr val="0033CC"/>
                </a:solidFill>
              </a:rPr>
              <a:t>			);</a:t>
            </a:r>
            <a:endParaRPr lang="en-US" altLang="zh-CN" sz="2800">
              <a:solidFill>
                <a:srgbClr val="0033CC"/>
              </a:solidFill>
            </a:endParaRPr>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5156" name="标题 305155"/>
          <p:cNvSpPr>
            <a:spLocks noGrp="1"/>
          </p:cNvSpPr>
          <p:nvPr>
            <p:ph type="title"/>
          </p:nvPr>
        </p:nvSpPr>
        <p:spPr/>
        <p:txBody>
          <a:bodyPr anchor="ctr"/>
          <a:p>
            <a:r>
              <a:rPr lang="en-US" altLang="zh-CN" dirty="0">
                <a:sym typeface="+mn-ea"/>
              </a:rPr>
              <a:t>11.1.1 </a:t>
            </a:r>
            <a:r>
              <a:rPr lang="en-US" altLang="zh-CN"/>
              <a:t>TCP/IP</a:t>
            </a:r>
            <a:r>
              <a:rPr lang="zh-CN" altLang="en-US" dirty="0"/>
              <a:t>协议通信模型</a:t>
            </a:r>
            <a:endParaRPr lang="zh-CN" altLang="en-US" dirty="0"/>
          </a:p>
        </p:txBody>
      </p:sp>
      <p:graphicFrame>
        <p:nvGraphicFramePr>
          <p:cNvPr id="305155" name="内容占位符 305154"/>
          <p:cNvGraphicFramePr/>
          <p:nvPr>
            <p:ph idx="1"/>
          </p:nvPr>
        </p:nvGraphicFramePr>
        <p:xfrm>
          <a:off x="909003" y="1344930"/>
          <a:ext cx="7324725" cy="5026025"/>
        </p:xfrm>
        <a:graphic>
          <a:graphicData uri="http://schemas.openxmlformats.org/presentationml/2006/ole">
            <mc:AlternateContent xmlns:mc="http://schemas.openxmlformats.org/markup-compatibility/2006">
              <mc:Choice xmlns:v="urn:schemas-microsoft-com:vml" Requires="v">
                <p:oleObj spid="_x0000_s3077" name="" r:id="rId1" imgW="6903085" imgH="4419600" progId="Visio.Drawing.11">
                  <p:embed/>
                </p:oleObj>
              </mc:Choice>
              <mc:Fallback>
                <p:oleObj name="" r:id="rId1" imgW="6903085" imgH="4419600" progId="Visio.Drawing.11">
                  <p:embed/>
                  <p:pic>
                    <p:nvPicPr>
                      <p:cNvPr id="0" name="图片 3076"/>
                      <p:cNvPicPr/>
                      <p:nvPr/>
                    </p:nvPicPr>
                    <p:blipFill>
                      <a:blip r:embed="rId2"/>
                      <a:stretch>
                        <a:fillRect/>
                      </a:stretch>
                    </p:blipFill>
                    <p:spPr>
                      <a:xfrm>
                        <a:off x="909003" y="1344930"/>
                        <a:ext cx="7324725" cy="5026025"/>
                      </a:xfrm>
                      <a:prstGeom prst="rect">
                        <a:avLst/>
                      </a:prstGeom>
                      <a:noFill/>
                      <a:ln w="38100">
                        <a:miter/>
                      </a:ln>
                    </p:spPr>
                  </p:pic>
                </p:oleObj>
              </mc:Fallback>
            </mc:AlternateContent>
          </a:graphicData>
        </a:graphic>
      </p:graphicFrame>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pic>
        <p:nvPicPr>
          <p:cNvPr id="26627" name="图片 520196" descr="MCj03386840000[1]">
            <a:hlinkClick r:id="rId3" action="ppaction://hlinksldjump"/>
          </p:cNvPr>
          <p:cNvPicPr>
            <a:picLocks noChangeAspect="1"/>
          </p:cNvPicPr>
          <p:nvPr/>
        </p:nvPicPr>
        <p:blipFill>
          <a:blip r:embed="rId4"/>
          <a:stretch>
            <a:fillRect/>
          </a:stretch>
        </p:blipFill>
        <p:spPr>
          <a:xfrm>
            <a:off x="8594725" y="5969000"/>
            <a:ext cx="549275" cy="889000"/>
          </a:xfrm>
          <a:prstGeom prst="rect">
            <a:avLst/>
          </a:prstGeom>
          <a:noFill/>
          <a:ln w="9525">
            <a:noFill/>
          </a:ln>
        </p:spPr>
      </p:pic>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1011" name="文本占位符 811010"/>
          <p:cNvSpPr>
            <a:spLocks noGrp="1"/>
          </p:cNvSpPr>
          <p:nvPr>
            <p:ph type="body" idx="1"/>
          </p:nvPr>
        </p:nvSpPr>
        <p:spPr>
          <a:xfrm>
            <a:off x="569595" y="1604645"/>
            <a:ext cx="8229600" cy="4525963"/>
          </a:xfrm>
          <a:noFill/>
          <a:ln>
            <a:noFill/>
          </a:ln>
        </p:spPr>
        <p:txBody>
          <a:bodyPr/>
          <a:p>
            <a:pPr>
              <a:buClr>
                <a:srgbClr val="FF9933"/>
              </a:buClr>
              <a:buFont typeface="Wingdings" panose="05000000000000000000" pitchFamily="2" charset="2"/>
              <a:buChar char="n"/>
            </a:pPr>
            <a:r>
              <a:rPr lang="zh-CN" altLang="en-US" sz="2400" dirty="0"/>
              <a:t>参数说明：</a:t>
            </a:r>
            <a:endParaRPr lang="zh-CN" altLang="en-US" sz="2400" dirty="0"/>
          </a:p>
          <a:p>
            <a:pPr>
              <a:buNone/>
            </a:pPr>
            <a:r>
              <a:rPr lang="zh-CN" altLang="en-US" sz="2400" dirty="0"/>
              <a:t>	</a:t>
            </a:r>
            <a:r>
              <a:rPr lang="en-US" altLang="zh-CN" sz="2400" dirty="0"/>
              <a:t>1</a:t>
            </a:r>
            <a:r>
              <a:rPr lang="zh-CN" altLang="en-US" sz="2400" dirty="0"/>
              <a:t>、第一个参数</a:t>
            </a:r>
            <a:r>
              <a:rPr lang="en-US" altLang="zh-CN" sz="2400" i="1">
                <a:solidFill>
                  <a:srgbClr val="FF0000"/>
                </a:solidFill>
              </a:rPr>
              <a:t>s</a:t>
            </a:r>
            <a:r>
              <a:rPr lang="zh-CN" altLang="en-US" sz="2400" dirty="0"/>
              <a:t>指定要绑定的套接字，</a:t>
            </a:r>
            <a:r>
              <a:rPr lang="zh-CN" altLang="en-US" sz="2400" dirty="0">
                <a:sym typeface="+mn-ea"/>
              </a:rPr>
              <a:t>它是</a:t>
            </a:r>
            <a:r>
              <a:rPr lang="en-US" altLang="zh-CN" sz="2400">
                <a:sym typeface="+mn-ea"/>
              </a:rPr>
              <a:t>socket()</a:t>
            </a:r>
            <a:r>
              <a:rPr lang="zh-CN" altLang="en-US" sz="2400" dirty="0">
                <a:sym typeface="+mn-ea"/>
              </a:rPr>
              <a:t>函数调用成功时返回的值</a:t>
            </a:r>
            <a:endParaRPr lang="zh-CN" altLang="en-US" sz="2400" dirty="0"/>
          </a:p>
          <a:p>
            <a:pPr>
              <a:buNone/>
            </a:pPr>
            <a:r>
              <a:rPr lang="zh-CN" altLang="en-US" sz="2400" dirty="0"/>
              <a:t>	</a:t>
            </a:r>
            <a:r>
              <a:rPr lang="en-US" altLang="zh-CN" sz="2400" dirty="0"/>
              <a:t>2</a:t>
            </a:r>
            <a:r>
              <a:rPr lang="zh-CN" altLang="en-US" sz="2400" dirty="0"/>
              <a:t>、</a:t>
            </a:r>
            <a:r>
              <a:rPr lang="zh-CN" altLang="en-US" sz="2400" dirty="0">
                <a:sym typeface="+mn-ea"/>
              </a:rPr>
              <a:t>第二个参数</a:t>
            </a:r>
            <a:r>
              <a:rPr lang="en-US" altLang="zh-CN" sz="2400">
                <a:solidFill>
                  <a:srgbClr val="FF3300"/>
                </a:solidFill>
                <a:sym typeface="+mn-ea"/>
              </a:rPr>
              <a:t>name</a:t>
            </a:r>
            <a:r>
              <a:rPr lang="zh-CN" altLang="en-US" sz="2400" dirty="0">
                <a:sym typeface="+mn-ea"/>
              </a:rPr>
              <a:t>是一个与指定协议有关的地址结构指针，存储了套接口的地址信息，</a:t>
            </a:r>
            <a:r>
              <a:rPr lang="zh-CN" altLang="en-US" sz="2400" dirty="0"/>
              <a:t>指定了该套接字的本地地址信息，是指向</a:t>
            </a:r>
            <a:r>
              <a:rPr lang="en-US" altLang="zh-CN" sz="2400" err="1"/>
              <a:t>sockaddr</a:t>
            </a:r>
            <a:r>
              <a:rPr lang="zh-CN" altLang="en-US" sz="2400" dirty="0"/>
              <a:t>结构的指针变量，</a:t>
            </a:r>
            <a:endParaRPr lang="zh-CN" altLang="en-US" sz="2400" dirty="0"/>
          </a:p>
          <a:p>
            <a:pPr>
              <a:buNone/>
            </a:pPr>
            <a:r>
              <a:rPr lang="zh-CN" altLang="en-US" sz="2400" dirty="0"/>
              <a:t>	</a:t>
            </a:r>
            <a:r>
              <a:rPr lang="en-US" altLang="zh-CN" sz="2400" dirty="0"/>
              <a:t>3</a:t>
            </a:r>
            <a:r>
              <a:rPr lang="zh-CN" altLang="en-US" sz="2400" dirty="0"/>
              <a:t>、由于该地址结构是为所有的地址家族准备的，这个结构可能（通常会）随所使用的网络协议不同而不同，所以，要用第三个参数指定该地址结构的长度。</a:t>
            </a:r>
            <a:r>
              <a:rPr lang="zh-CN" altLang="en-US" dirty="0"/>
              <a:t> </a:t>
            </a:r>
            <a:endParaRPr lang="zh-CN" altLang="en-US" dirty="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
        <p:nvSpPr>
          <p:cNvPr id="346114" name="标题 346113"/>
          <p:cNvSpPr>
            <a:spLocks noGrp="1"/>
          </p:cNvSpPr>
          <p:nvPr>
            <p:ph type="title"/>
          </p:nvPr>
        </p:nvSpPr>
        <p:spPr>
          <a:xfrm>
            <a:off x="456883" y="547688"/>
            <a:ext cx="8229600" cy="1143000"/>
          </a:xfrm>
        </p:spPr>
        <p:txBody>
          <a:bodyPr anchor="ctr"/>
          <a:p>
            <a:r>
              <a:rPr lang="en-US" altLang="zh-CN"/>
              <a:t>bind()</a:t>
            </a:r>
            <a:r>
              <a:rPr lang="zh-CN" altLang="en-US" dirty="0"/>
              <a:t>参数说明</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2035" name="文本占位符 812034"/>
          <p:cNvSpPr>
            <a:spLocks noGrp="1"/>
          </p:cNvSpPr>
          <p:nvPr>
            <p:ph type="body" idx="1"/>
          </p:nvPr>
        </p:nvSpPr>
        <p:spPr>
          <a:noFill/>
          <a:ln>
            <a:noFill/>
          </a:ln>
        </p:spPr>
        <p:txBody>
          <a:bodyPr/>
          <a:p>
            <a:pPr>
              <a:buClr>
                <a:srgbClr val="FF9933"/>
              </a:buClr>
              <a:buFont typeface="Wingdings" panose="05000000000000000000" pitchFamily="2" charset="2"/>
              <a:buChar char="l"/>
            </a:pPr>
            <a:r>
              <a:rPr lang="zh-CN" altLang="en-US" sz="2400" dirty="0"/>
              <a:t>返回值</a:t>
            </a:r>
            <a:endParaRPr lang="zh-CN" altLang="en-US" sz="2400" dirty="0"/>
          </a:p>
          <a:p>
            <a:pPr>
              <a:buClr>
                <a:srgbClr val="FF9933"/>
              </a:buClr>
              <a:buFont typeface="Wingdings" panose="05000000000000000000" pitchFamily="2" charset="2"/>
              <a:buNone/>
            </a:pPr>
            <a:r>
              <a:rPr lang="zh-CN" altLang="en-US" sz="2400" dirty="0"/>
              <a:t>		如果没有发生错误，那么</a:t>
            </a:r>
            <a:r>
              <a:rPr lang="en-US" altLang="zh-CN" sz="2400" dirty="0"/>
              <a:t>bind</a:t>
            </a:r>
            <a:r>
              <a:rPr lang="zh-CN" altLang="en-US" sz="2400" dirty="0"/>
              <a:t>函数将返回</a:t>
            </a:r>
            <a:r>
              <a:rPr lang="en-US" altLang="zh-CN" sz="2400" dirty="0">
                <a:solidFill>
                  <a:srgbClr val="FF0000"/>
                </a:solidFill>
              </a:rPr>
              <a:t>0</a:t>
            </a:r>
            <a:r>
              <a:rPr lang="zh-CN" altLang="en-US" sz="2400" dirty="0"/>
              <a:t>；如果这个函数调用失败，那么将返回</a:t>
            </a:r>
            <a:r>
              <a:rPr lang="en-US" altLang="zh-CN" sz="2400" dirty="0">
                <a:solidFill>
                  <a:srgbClr val="FF0000"/>
                </a:solidFill>
              </a:rPr>
              <a:t>SOCKET_ERROR</a:t>
            </a:r>
            <a:r>
              <a:rPr lang="zh-CN" altLang="en-US" sz="2400" dirty="0"/>
              <a:t>，错误信息可以通过</a:t>
            </a:r>
            <a:r>
              <a:rPr lang="en-US" altLang="zh-CN" sz="2400" err="1">
                <a:solidFill>
                  <a:srgbClr val="0070C0"/>
                </a:solidFill>
              </a:rPr>
              <a:t>WSAGetLastError</a:t>
            </a:r>
            <a:r>
              <a:rPr lang="zh-CN" altLang="en-US" sz="2400" dirty="0"/>
              <a:t>函数返回。 </a:t>
            </a:r>
            <a:endParaRPr lang="zh-CN" altLang="en-US" sz="2400" dirty="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3059" name="文本占位符 813058"/>
          <p:cNvSpPr>
            <a:spLocks noGrp="1"/>
          </p:cNvSpPr>
          <p:nvPr>
            <p:ph type="body" idx="1"/>
          </p:nvPr>
        </p:nvSpPr>
        <p:spPr>
          <a:xfrm>
            <a:off x="457200" y="1047115"/>
            <a:ext cx="8229600" cy="4525963"/>
          </a:xfrm>
          <a:noFill/>
          <a:ln>
            <a:noFill/>
          </a:ln>
        </p:spPr>
        <p:txBody>
          <a:bodyPr/>
          <a:p>
            <a:pPr>
              <a:buClr>
                <a:srgbClr val="FF9933"/>
              </a:buClr>
              <a:buFont typeface="Wingdings" panose="05000000000000000000" pitchFamily="2" charset="2"/>
              <a:buChar char="n"/>
            </a:pPr>
            <a:r>
              <a:rPr lang="en-US" altLang="zh-CN" sz="2600" dirty="0"/>
              <a:t>Sockaddr</a:t>
            </a:r>
            <a:r>
              <a:rPr lang="zh-CN" altLang="en-US" sz="2600" dirty="0"/>
              <a:t>结构体说明</a:t>
            </a:r>
            <a:endParaRPr lang="zh-CN" altLang="en-US" sz="2600" dirty="0"/>
          </a:p>
          <a:p>
            <a:pPr>
              <a:buClr>
                <a:srgbClr val="FF9933"/>
              </a:buClr>
              <a:buFont typeface="Wingdings" panose="05000000000000000000" pitchFamily="2" charset="2"/>
              <a:buNone/>
            </a:pPr>
            <a:r>
              <a:rPr lang="zh-CN" altLang="en-US" sz="2600" dirty="0"/>
              <a:t>	</a:t>
            </a:r>
            <a:r>
              <a:rPr lang="en-US" altLang="zh-CN" sz="2400" err="1"/>
              <a:t>struct </a:t>
            </a:r>
            <a:r>
              <a:rPr lang="en-US" altLang="zh-CN" sz="2400" err="1">
                <a:solidFill>
                  <a:srgbClr val="FF0000"/>
                </a:solidFill>
              </a:rPr>
              <a:t>sockaddr</a:t>
            </a:r>
            <a:r>
              <a:rPr lang="en-US" altLang="zh-CN" sz="2400"/>
              <a:t> </a:t>
            </a:r>
            <a:endParaRPr lang="en-US" altLang="zh-CN" sz="2400"/>
          </a:p>
          <a:p>
            <a:pPr>
              <a:buClr>
                <a:srgbClr val="FF9933"/>
              </a:buClr>
              <a:buFont typeface="Wingdings" panose="05000000000000000000" pitchFamily="2" charset="2"/>
              <a:buNone/>
            </a:pPr>
            <a:r>
              <a:rPr lang="en-US" altLang="zh-CN" sz="2400"/>
              <a:t>	{</a:t>
            </a:r>
            <a:endParaRPr lang="en-US" altLang="zh-CN" sz="2400"/>
          </a:p>
          <a:p>
            <a:pPr>
              <a:buClr>
                <a:srgbClr val="FF9933"/>
              </a:buClr>
              <a:buFont typeface="Wingdings" panose="05000000000000000000" pitchFamily="2" charset="2"/>
              <a:buNone/>
            </a:pPr>
            <a:r>
              <a:rPr lang="en-US" altLang="zh-CN" sz="2400" err="1"/>
              <a:t>		u_short </a:t>
            </a:r>
            <a:r>
              <a:rPr lang="en-US" altLang="zh-CN" sz="2400" err="1">
                <a:solidFill>
                  <a:srgbClr val="FF0000"/>
                </a:solidFill>
              </a:rPr>
              <a:t>sa_family</a:t>
            </a:r>
            <a:r>
              <a:rPr lang="en-US" altLang="zh-CN" sz="2400"/>
              <a:t>; </a:t>
            </a:r>
            <a:endParaRPr lang="en-US" altLang="zh-CN" sz="2400"/>
          </a:p>
          <a:p>
            <a:pPr>
              <a:buClr>
                <a:srgbClr val="FF9933"/>
              </a:buClr>
              <a:buFont typeface="Wingdings" panose="05000000000000000000" pitchFamily="2" charset="2"/>
              <a:buNone/>
            </a:pPr>
            <a:r>
              <a:rPr lang="en-US" altLang="zh-CN" sz="2400"/>
              <a:t>		char </a:t>
            </a:r>
            <a:r>
              <a:rPr lang="en-US" altLang="zh-CN" sz="2400" err="1">
                <a:solidFill>
                  <a:srgbClr val="FF0000"/>
                </a:solidFill>
              </a:rPr>
              <a:t>sa_data</a:t>
            </a:r>
            <a:r>
              <a:rPr lang="en-US" altLang="zh-CN" sz="2400"/>
              <a:t>[14];</a:t>
            </a:r>
            <a:endParaRPr lang="en-US" altLang="zh-CN" sz="2400"/>
          </a:p>
          <a:p>
            <a:pPr>
              <a:buClr>
                <a:srgbClr val="FF9933"/>
              </a:buClr>
              <a:buFont typeface="Wingdings" panose="05000000000000000000" pitchFamily="2" charset="2"/>
              <a:buNone/>
            </a:pPr>
            <a:r>
              <a:rPr lang="en-US" altLang="zh-CN" sz="2400"/>
              <a:t>	 }; </a:t>
            </a:r>
            <a:endParaRPr lang="en-US" altLang="zh-CN" sz="2400"/>
          </a:p>
          <a:p>
            <a:pPr>
              <a:buClr>
                <a:srgbClr val="FF9933"/>
              </a:buClr>
              <a:buFont typeface="Wingdings" panose="05000000000000000000" pitchFamily="2" charset="2"/>
              <a:buNone/>
            </a:pPr>
            <a:r>
              <a:rPr lang="en-US" altLang="zh-CN" sz="2000"/>
              <a:t>	</a:t>
            </a:r>
            <a:r>
              <a:rPr lang="en-US" altLang="zh-CN" sz="2400" err="1">
                <a:solidFill>
                  <a:srgbClr val="FF0000"/>
                </a:solidFill>
              </a:rPr>
              <a:t> sockaddr</a:t>
            </a:r>
            <a:r>
              <a:rPr lang="zh-CN" altLang="en-US" sz="2400" dirty="0"/>
              <a:t>的第一个字段</a:t>
            </a:r>
            <a:r>
              <a:rPr lang="en-US" altLang="zh-CN" sz="2400" err="1"/>
              <a:t>sa_family</a:t>
            </a:r>
            <a:r>
              <a:rPr lang="zh-CN" altLang="en-US" sz="2400" dirty="0"/>
              <a:t>指定该地址家族，在这里必须设为</a:t>
            </a:r>
            <a:r>
              <a:rPr lang="en-US" altLang="zh-CN" sz="2400" dirty="0"/>
              <a:t>AF_INET</a:t>
            </a:r>
            <a:r>
              <a:rPr lang="zh-CN" altLang="en-US" sz="2400" dirty="0"/>
              <a:t>；</a:t>
            </a:r>
            <a:endParaRPr lang="zh-CN" altLang="en-US" sz="2400" dirty="0"/>
          </a:p>
          <a:p>
            <a:pPr>
              <a:buClr>
                <a:srgbClr val="FF9933"/>
              </a:buClr>
              <a:buFont typeface="Wingdings" panose="05000000000000000000" pitchFamily="2" charset="2"/>
              <a:buNone/>
            </a:pPr>
            <a:r>
              <a:rPr lang="zh-CN" altLang="en-US" sz="2400" dirty="0"/>
              <a:t>	 </a:t>
            </a:r>
            <a:r>
              <a:rPr lang="en-US" altLang="zh-CN" sz="2400" err="1">
                <a:solidFill>
                  <a:srgbClr val="FF0000"/>
                </a:solidFill>
              </a:rPr>
              <a:t>sa_data</a:t>
            </a:r>
            <a:r>
              <a:rPr lang="zh-CN" altLang="en-US" sz="2400" dirty="0"/>
              <a:t>仅仅是表示要求一块内存分配区，起到占位的作用，该区域中指定与协议相关的具体地址信息。</a:t>
            </a:r>
            <a:endParaRPr lang="zh-CN" altLang="en-US" sz="2400" dirty="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4083" name="文本占位符 814082"/>
          <p:cNvSpPr>
            <a:spLocks noGrp="1"/>
          </p:cNvSpPr>
          <p:nvPr>
            <p:ph type="body" idx="1"/>
          </p:nvPr>
        </p:nvSpPr>
        <p:spPr>
          <a:xfrm>
            <a:off x="457200" y="908050"/>
            <a:ext cx="8229600" cy="4525963"/>
          </a:xfrm>
          <a:noFill/>
          <a:ln>
            <a:noFill/>
          </a:ln>
        </p:spPr>
        <p:txBody>
          <a:bodyPr/>
          <a:p>
            <a:pPr>
              <a:buClr>
                <a:srgbClr val="FF9933"/>
              </a:buClr>
              <a:buFont typeface="Wingdings" panose="05000000000000000000" pitchFamily="2" charset="2"/>
              <a:buChar char="n"/>
            </a:pPr>
            <a:r>
              <a:rPr lang="en-US" altLang="zh-CN" err="1"/>
              <a:t>Sockaddr_in</a:t>
            </a:r>
            <a:r>
              <a:rPr lang="zh-CN" altLang="en-US" dirty="0"/>
              <a:t>结构体说明</a:t>
            </a:r>
            <a:endParaRPr lang="zh-CN" altLang="en-US" dirty="0"/>
          </a:p>
          <a:p>
            <a:pPr>
              <a:buNone/>
            </a:pPr>
            <a:r>
              <a:rPr lang="zh-CN" altLang="en-US" dirty="0"/>
              <a:t>		</a:t>
            </a:r>
            <a:r>
              <a:rPr lang="zh-CN" altLang="en-US" sz="2400" dirty="0"/>
              <a:t>由于实际要求的只是内存区，所以对于不同的协议家族，用不同的结构来替换</a:t>
            </a:r>
            <a:r>
              <a:rPr lang="en-US" altLang="zh-CN" sz="2400" err="1"/>
              <a:t>sockaddr</a:t>
            </a:r>
            <a:r>
              <a:rPr lang="zh-CN" altLang="en-US" sz="2400" dirty="0"/>
              <a:t>。除了</a:t>
            </a:r>
            <a:r>
              <a:rPr lang="en-US" altLang="zh-CN" sz="2400" err="1"/>
              <a:t>sa_family</a:t>
            </a:r>
            <a:r>
              <a:rPr lang="zh-CN" altLang="en-US" sz="2400" dirty="0"/>
              <a:t>外，</a:t>
            </a:r>
            <a:r>
              <a:rPr lang="en-US" altLang="zh-CN" sz="2400" err="1"/>
              <a:t>sockaddr</a:t>
            </a:r>
            <a:r>
              <a:rPr lang="zh-CN" altLang="en-US" sz="2400" dirty="0"/>
              <a:t>是按网络字节顺序表示的。在</a:t>
            </a:r>
            <a:r>
              <a:rPr lang="en-US" altLang="zh-CN" sz="2400" dirty="0"/>
              <a:t>TCP/IP</a:t>
            </a:r>
            <a:r>
              <a:rPr lang="zh-CN" altLang="en-US" sz="2400" dirty="0"/>
              <a:t>中，我们可以用</a:t>
            </a:r>
            <a:r>
              <a:rPr lang="en-US" altLang="zh-CN" sz="2400" err="1">
                <a:solidFill>
                  <a:srgbClr val="FF0000"/>
                </a:solidFill>
              </a:rPr>
              <a:t>sockaddr_in</a:t>
            </a:r>
            <a:r>
              <a:rPr lang="zh-CN" altLang="en-US" sz="2400" dirty="0"/>
              <a:t>结构替换</a:t>
            </a:r>
            <a:r>
              <a:rPr lang="en-US" altLang="zh-CN" sz="2400" err="1"/>
              <a:t>sockaddr</a:t>
            </a:r>
            <a:r>
              <a:rPr lang="zh-CN" altLang="en-US" sz="2400" dirty="0"/>
              <a:t>，以方便我们填写地址信息。</a:t>
            </a:r>
            <a:r>
              <a:rPr lang="zh-CN" altLang="en-US" dirty="0"/>
              <a:t> </a:t>
            </a:r>
            <a:endParaRPr lang="zh-CN" altLang="en-US" dirty="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5107" name="文本占位符 815106"/>
          <p:cNvSpPr>
            <a:spLocks noGrp="1"/>
          </p:cNvSpPr>
          <p:nvPr>
            <p:ph type="body" idx="1"/>
          </p:nvPr>
        </p:nvSpPr>
        <p:spPr>
          <a:xfrm>
            <a:off x="457200" y="1165860"/>
            <a:ext cx="8229600" cy="4525963"/>
          </a:xfrm>
          <a:noFill/>
          <a:ln>
            <a:noFill/>
          </a:ln>
        </p:spPr>
        <p:txBody>
          <a:bodyPr/>
          <a:p>
            <a:pPr>
              <a:buNone/>
            </a:pPr>
            <a:r>
              <a:rPr lang="en-US" altLang="zh-CN" sz="2400" err="1"/>
              <a:t>	struct </a:t>
            </a:r>
            <a:r>
              <a:rPr lang="en-US" altLang="zh-CN" sz="2400" err="1">
                <a:solidFill>
                  <a:srgbClr val="FF0000"/>
                </a:solidFill>
              </a:rPr>
              <a:t>sockaddr_in</a:t>
            </a:r>
            <a:endParaRPr lang="en-US" altLang="zh-CN" sz="2400"/>
          </a:p>
          <a:p>
            <a:pPr>
              <a:buNone/>
            </a:pPr>
            <a:r>
              <a:rPr lang="en-US" altLang="zh-CN" sz="2400"/>
              <a:t>	{</a:t>
            </a:r>
            <a:endParaRPr lang="en-US" altLang="zh-CN" sz="2400"/>
          </a:p>
          <a:p>
            <a:pPr>
              <a:buNone/>
            </a:pPr>
            <a:r>
              <a:rPr lang="en-US" altLang="zh-CN" sz="2400" err="1"/>
              <a:t>	    short		 	</a:t>
            </a:r>
            <a:r>
              <a:rPr lang="en-US" altLang="zh-CN" sz="2400" err="1">
                <a:solidFill>
                  <a:srgbClr val="FF0000"/>
                </a:solidFill>
              </a:rPr>
              <a:t>sin_family; </a:t>
            </a:r>
            <a:r>
              <a:rPr lang="en-US" altLang="zh-CN" sz="2400">
                <a:sym typeface="+mn-ea"/>
              </a:rPr>
              <a:t>     //AF_INET</a:t>
            </a:r>
            <a:r>
              <a:rPr lang="en-US" altLang="zh-CN" sz="2400"/>
              <a:t> </a:t>
            </a:r>
            <a:endParaRPr lang="en-US" altLang="zh-CN" sz="2400"/>
          </a:p>
          <a:p>
            <a:pPr>
              <a:buNone/>
            </a:pPr>
            <a:r>
              <a:rPr lang="en-US" altLang="zh-CN" sz="2400" err="1"/>
              <a:t>	    unsigned short 	</a:t>
            </a:r>
            <a:r>
              <a:rPr lang="en-US" altLang="zh-CN" sz="2400" err="1">
                <a:solidFill>
                  <a:srgbClr val="FF0000"/>
                </a:solidFill>
              </a:rPr>
              <a:t>sin_port; </a:t>
            </a:r>
            <a:endParaRPr lang="en-US" altLang="zh-CN" sz="2400"/>
          </a:p>
          <a:p>
            <a:pPr>
              <a:buNone/>
            </a:pPr>
            <a:r>
              <a:rPr lang="en-US" altLang="zh-CN" sz="2400" err="1"/>
              <a:t>	    struct   in_addr 	</a:t>
            </a:r>
            <a:r>
              <a:rPr lang="en-US" altLang="zh-CN" sz="2400" err="1">
                <a:solidFill>
                  <a:srgbClr val="FF0000"/>
                </a:solidFill>
              </a:rPr>
              <a:t>sin_addr;</a:t>
            </a:r>
            <a:endParaRPr lang="en-US" altLang="zh-CN" sz="2400"/>
          </a:p>
          <a:p>
            <a:pPr>
              <a:buNone/>
            </a:pPr>
            <a:r>
              <a:rPr lang="en-US" altLang="zh-CN" sz="2400"/>
              <a:t>	    char 			</a:t>
            </a:r>
            <a:r>
              <a:rPr lang="en-US" altLang="zh-CN" sz="2400" err="1">
                <a:solidFill>
                  <a:srgbClr val="FF0000"/>
                </a:solidFill>
              </a:rPr>
              <a:t>sin_zero</a:t>
            </a:r>
            <a:r>
              <a:rPr lang="en-US" altLang="zh-CN" sz="2400"/>
              <a:t>[8];</a:t>
            </a:r>
            <a:endParaRPr lang="en-US" altLang="zh-CN" sz="2400"/>
          </a:p>
          <a:p>
            <a:pPr>
              <a:buNone/>
            </a:pPr>
            <a:r>
              <a:rPr lang="en-US" altLang="zh-CN" sz="2400"/>
              <a:t>	 }; </a:t>
            </a:r>
            <a:endParaRPr lang="en-US" altLang="zh-CN" sz="240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6131" name="文本占位符 816130"/>
          <p:cNvSpPr>
            <a:spLocks noGrp="1"/>
          </p:cNvSpPr>
          <p:nvPr>
            <p:ph type="body" idx="1"/>
          </p:nvPr>
        </p:nvSpPr>
        <p:spPr>
          <a:xfrm>
            <a:off x="457200" y="766445"/>
            <a:ext cx="8229600" cy="5231130"/>
          </a:xfrm>
          <a:noFill/>
          <a:ln>
            <a:noFill/>
          </a:ln>
        </p:spPr>
        <p:txBody>
          <a:bodyPr/>
          <a:p>
            <a:pPr>
              <a:lnSpc>
                <a:spcPct val="90000"/>
              </a:lnSpc>
              <a:buClr>
                <a:srgbClr val="FF9933"/>
              </a:buClr>
              <a:buFont typeface="Wingdings" panose="05000000000000000000" pitchFamily="2" charset="2"/>
              <a:buChar char="l"/>
            </a:pPr>
            <a:r>
              <a:rPr lang="en-US" altLang="zh-CN" sz="2400" dirty="0"/>
              <a:t>	</a:t>
            </a:r>
            <a:r>
              <a:rPr lang="en-US" altLang="zh-CN" sz="2400" err="1">
                <a:solidFill>
                  <a:srgbClr val="FF0000"/>
                </a:solidFill>
              </a:rPr>
              <a:t>sin_family</a:t>
            </a:r>
            <a:r>
              <a:rPr lang="zh-CN" altLang="en-US" sz="2400" dirty="0"/>
              <a:t>表示地址族，对于</a:t>
            </a:r>
            <a:r>
              <a:rPr lang="en-US" altLang="zh-CN" sz="2400" dirty="0"/>
              <a:t>IP</a:t>
            </a:r>
            <a:r>
              <a:rPr lang="zh-CN" altLang="en-US" sz="2400" dirty="0"/>
              <a:t>地址，</a:t>
            </a:r>
            <a:r>
              <a:rPr lang="en-US" altLang="zh-CN" sz="2400" err="1"/>
              <a:t>sin_family</a:t>
            </a:r>
            <a:r>
              <a:rPr lang="zh-CN" altLang="en-US" sz="2400" dirty="0"/>
              <a:t>成员将一直是</a:t>
            </a:r>
            <a:r>
              <a:rPr lang="en-US" altLang="zh-CN" sz="2400" dirty="0"/>
              <a:t>AF_INET</a:t>
            </a:r>
            <a:r>
              <a:rPr lang="zh-CN" altLang="en-US" sz="2400" dirty="0"/>
              <a:t>。</a:t>
            </a:r>
            <a:endParaRPr lang="zh-CN" altLang="en-US" sz="2400" dirty="0"/>
          </a:p>
          <a:p>
            <a:pPr>
              <a:lnSpc>
                <a:spcPct val="90000"/>
              </a:lnSpc>
              <a:buClr>
                <a:srgbClr val="FF9933"/>
              </a:buClr>
              <a:buFont typeface="Wingdings" panose="05000000000000000000" pitchFamily="2" charset="2"/>
              <a:buChar char="l"/>
            </a:pPr>
            <a:r>
              <a:rPr lang="zh-CN" altLang="en-US" sz="2400" dirty="0"/>
              <a:t>	</a:t>
            </a:r>
            <a:r>
              <a:rPr lang="en-US" altLang="zh-CN" sz="2400" err="1">
                <a:solidFill>
                  <a:srgbClr val="FF0000"/>
                </a:solidFill>
              </a:rPr>
              <a:t>sin_port</a:t>
            </a:r>
            <a:r>
              <a:rPr lang="zh-CN" altLang="en-US" sz="2400" dirty="0"/>
              <a:t>指定的是将要分配给套接字的</a:t>
            </a:r>
            <a:r>
              <a:rPr lang="en-US" altLang="zh-CN" sz="2400" dirty="0"/>
              <a:t>16</a:t>
            </a:r>
            <a:r>
              <a:rPr lang="zh-CN" altLang="zh-CN" sz="2400" dirty="0"/>
              <a:t>位</a:t>
            </a:r>
            <a:r>
              <a:rPr lang="zh-CN" altLang="en-US" sz="2400" dirty="0"/>
              <a:t>端口号。</a:t>
            </a:r>
            <a:endParaRPr lang="zh-CN" altLang="en-US" sz="2400" dirty="0"/>
          </a:p>
          <a:p>
            <a:pPr>
              <a:lnSpc>
                <a:spcPct val="90000"/>
              </a:lnSpc>
              <a:buClr>
                <a:srgbClr val="FF9933"/>
              </a:buClr>
              <a:buFont typeface="Wingdings" panose="05000000000000000000" pitchFamily="2" charset="2"/>
              <a:buChar char="l"/>
            </a:pPr>
            <a:r>
              <a:rPr lang="zh-CN" altLang="en-US" sz="2400" dirty="0"/>
              <a:t>	</a:t>
            </a:r>
            <a:r>
              <a:rPr lang="en-US" altLang="zh-CN" sz="2400" err="1">
                <a:solidFill>
                  <a:srgbClr val="FF0000"/>
                </a:solidFill>
              </a:rPr>
              <a:t>sin_addr</a:t>
            </a:r>
            <a:r>
              <a:rPr lang="zh-CN" altLang="en-US" sz="2400" dirty="0"/>
              <a:t>给出的是套接字的主机</a:t>
            </a:r>
            <a:r>
              <a:rPr lang="en-US" altLang="zh-CN" sz="2400" dirty="0"/>
              <a:t>IP</a:t>
            </a:r>
            <a:r>
              <a:rPr lang="zh-CN" altLang="en-US" sz="2400" dirty="0"/>
              <a:t>地址。</a:t>
            </a:r>
            <a:endParaRPr lang="zh-CN" altLang="en-US" sz="2400" dirty="0"/>
          </a:p>
          <a:p>
            <a:pPr>
              <a:lnSpc>
                <a:spcPct val="90000"/>
              </a:lnSpc>
              <a:buClr>
                <a:srgbClr val="FF9933"/>
              </a:buClr>
              <a:buFont typeface="Wingdings" panose="05000000000000000000" pitchFamily="2" charset="2"/>
              <a:buChar char="l"/>
            </a:pPr>
            <a:r>
              <a:rPr lang="zh-CN" altLang="en-US" sz="2400" dirty="0"/>
              <a:t>	</a:t>
            </a:r>
            <a:r>
              <a:rPr lang="en-US" altLang="zh-CN" sz="2400" err="1">
                <a:solidFill>
                  <a:srgbClr val="FF0000"/>
                </a:solidFill>
              </a:rPr>
              <a:t>sin_zero</a:t>
            </a:r>
            <a:r>
              <a:rPr lang="zh-CN" altLang="en-US" sz="2400" dirty="0"/>
              <a:t>只是一个填充数，以使</a:t>
            </a:r>
            <a:r>
              <a:rPr lang="en-US" altLang="zh-CN" sz="2400" err="1"/>
              <a:t>sockaddr_in</a:t>
            </a:r>
            <a:r>
              <a:rPr lang="zh-CN" altLang="en-US" sz="2400" dirty="0"/>
              <a:t>结构和</a:t>
            </a:r>
            <a:r>
              <a:rPr lang="en-US" altLang="zh-CN" sz="2400" err="1"/>
              <a:t>sockaddr</a:t>
            </a:r>
            <a:r>
              <a:rPr lang="zh-CN" altLang="en-US" sz="2400" dirty="0"/>
              <a:t>结构的长度一样。</a:t>
            </a:r>
            <a:endParaRPr lang="zh-CN" altLang="en-US" sz="2400" dirty="0"/>
          </a:p>
          <a:p>
            <a:pPr>
              <a:lnSpc>
                <a:spcPct val="90000"/>
              </a:lnSpc>
              <a:buClr>
                <a:srgbClr val="FF9933"/>
              </a:buClr>
              <a:buFont typeface="Wingdings" panose="05000000000000000000" pitchFamily="2" charset="2"/>
              <a:buNone/>
            </a:pPr>
            <a:r>
              <a:rPr lang="zh-CN" altLang="en-US" sz="2400" dirty="0"/>
              <a:t>		对于</a:t>
            </a:r>
            <a:r>
              <a:rPr lang="en-US" altLang="zh-CN" sz="2400" err="1">
                <a:solidFill>
                  <a:srgbClr val="FF0000"/>
                </a:solidFill>
              </a:rPr>
              <a:t>sin_addr</a:t>
            </a:r>
            <a:r>
              <a:rPr lang="zh-CN" altLang="en-US" sz="2400" dirty="0"/>
              <a:t>，将其指定为</a:t>
            </a:r>
            <a:r>
              <a:rPr lang="en-US" altLang="zh-CN" sz="2400" dirty="0"/>
              <a:t>INADDR_ANY</a:t>
            </a:r>
            <a:r>
              <a:rPr lang="zh-CN" altLang="en-US" sz="2400" dirty="0"/>
              <a:t>。允许套接字向任何分配给本地机器的</a:t>
            </a:r>
            <a:r>
              <a:rPr lang="en-US" altLang="zh-CN" sz="2400" dirty="0"/>
              <a:t>IP</a:t>
            </a:r>
            <a:r>
              <a:rPr lang="zh-CN" altLang="en-US" sz="2400" dirty="0"/>
              <a:t>地址发送或接收数据。一般情况下一台机器都只有一个</a:t>
            </a:r>
            <a:r>
              <a:rPr lang="en-US" altLang="zh-CN" sz="2400" dirty="0"/>
              <a:t>IP</a:t>
            </a:r>
            <a:r>
              <a:rPr lang="zh-CN" altLang="en-US" sz="2400" dirty="0"/>
              <a:t>地址，但是多于一台机器有多个网卡，而每个网卡都有一个</a:t>
            </a:r>
            <a:r>
              <a:rPr lang="en-US" altLang="zh-CN" sz="2400" dirty="0"/>
              <a:t>IP</a:t>
            </a:r>
            <a:r>
              <a:rPr lang="zh-CN" altLang="en-US" sz="2400" dirty="0"/>
              <a:t>。用</a:t>
            </a:r>
            <a:r>
              <a:rPr lang="en-US" altLang="zh-CN" sz="2400" dirty="0"/>
              <a:t>INADDR_ANY</a:t>
            </a:r>
            <a:r>
              <a:rPr lang="zh-CN" altLang="en-US" sz="2400" dirty="0"/>
              <a:t>可以简化应用程序的编写。将地址指定为</a:t>
            </a:r>
            <a:r>
              <a:rPr lang="en-US" altLang="zh-CN" sz="2400" dirty="0"/>
              <a:t>INADDR_ANY</a:t>
            </a:r>
            <a:r>
              <a:rPr lang="zh-CN" altLang="en-US" sz="2400" dirty="0"/>
              <a:t>，允许一个独立应用接受发自多个接口的回应。</a:t>
            </a:r>
            <a:endParaRPr lang="zh-CN" altLang="en-US" sz="2400" dirty="0"/>
          </a:p>
          <a:p>
            <a:pPr>
              <a:lnSpc>
                <a:spcPct val="90000"/>
              </a:lnSpc>
              <a:buClr>
                <a:srgbClr val="FF9933"/>
              </a:buClr>
              <a:buFont typeface="Wingdings" panose="05000000000000000000" pitchFamily="2" charset="2"/>
              <a:buNone/>
            </a:pPr>
            <a:r>
              <a:rPr lang="en-US" altLang="zh-CN" sz="2400">
                <a:sym typeface="+mn-ea"/>
              </a:rPr>
              <a:t>IP</a:t>
            </a:r>
            <a:r>
              <a:rPr lang="zh-CN" altLang="en-US" sz="2400" dirty="0">
                <a:sym typeface="+mn-ea"/>
              </a:rPr>
              <a:t>地址参数为</a:t>
            </a:r>
            <a:r>
              <a:rPr lang="en-US" altLang="zh-CN" sz="2400">
                <a:sym typeface="+mn-ea"/>
              </a:rPr>
              <a:t>INADDR_ANY</a:t>
            </a:r>
            <a:r>
              <a:rPr lang="zh-CN" altLang="en-US" sz="2400" dirty="0">
                <a:sym typeface="+mn-ea"/>
              </a:rPr>
              <a:t>，则由系统内核来自动指定，</a:t>
            </a:r>
            <a:r>
              <a:rPr lang="en-US" altLang="zh-CN" sz="2400">
                <a:sym typeface="+mn-ea"/>
              </a:rPr>
              <a:t>port</a:t>
            </a:r>
            <a:r>
              <a:rPr lang="zh-CN" altLang="en-US" sz="2400" dirty="0">
                <a:sym typeface="+mn-ea"/>
              </a:rPr>
              <a:t>为</a:t>
            </a:r>
            <a:r>
              <a:rPr lang="en-US" altLang="zh-CN" sz="2400">
                <a:sym typeface="+mn-ea"/>
              </a:rPr>
              <a:t>0</a:t>
            </a:r>
            <a:r>
              <a:rPr lang="zh-CN" altLang="en-US" sz="2400" dirty="0">
                <a:sym typeface="+mn-ea"/>
              </a:rPr>
              <a:t>，则由系统自动指派一个</a:t>
            </a:r>
            <a:r>
              <a:rPr lang="en-US" altLang="zh-CN" sz="2400">
                <a:sym typeface="+mn-ea"/>
              </a:rPr>
              <a:t>1024~5000</a:t>
            </a:r>
            <a:r>
              <a:rPr lang="zh-CN" altLang="en-US" sz="2400" dirty="0">
                <a:sym typeface="+mn-ea"/>
              </a:rPr>
              <a:t>之间惟一的端口号</a:t>
            </a:r>
            <a:endParaRPr lang="zh-CN" altLang="en-US" sz="2400" dirty="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7138" name="标题 347137"/>
          <p:cNvSpPr>
            <a:spLocks noGrp="1"/>
          </p:cNvSpPr>
          <p:nvPr>
            <p:ph type="title"/>
          </p:nvPr>
        </p:nvSpPr>
        <p:spPr>
          <a:xfrm>
            <a:off x="983933" y="343853"/>
            <a:ext cx="8229600" cy="1143000"/>
          </a:xfrm>
        </p:spPr>
        <p:txBody>
          <a:bodyPr anchor="ctr"/>
          <a:p>
            <a:r>
              <a:rPr lang="en-US" altLang="zh-CN"/>
              <a:t>bind()</a:t>
            </a:r>
            <a:r>
              <a:rPr lang="zh-CN" altLang="en-US" dirty="0"/>
              <a:t>实例</a:t>
            </a:r>
            <a:endParaRPr lang="zh-CN" altLang="en-US" dirty="0"/>
          </a:p>
        </p:txBody>
      </p:sp>
      <p:sp>
        <p:nvSpPr>
          <p:cNvPr id="347139" name="文本占位符 347138"/>
          <p:cNvSpPr>
            <a:spLocks noGrp="1"/>
          </p:cNvSpPr>
          <p:nvPr>
            <p:ph type="body" idx="1"/>
          </p:nvPr>
        </p:nvSpPr>
        <p:spPr>
          <a:xfrm>
            <a:off x="984250" y="1003300"/>
            <a:ext cx="8230235" cy="5544820"/>
          </a:xfrm>
        </p:spPr>
        <p:txBody>
          <a:bodyPr/>
          <a:p>
            <a:pPr>
              <a:buNone/>
            </a:pPr>
            <a:r>
              <a:rPr lang="en-US" altLang="zh-CN" sz="1800"/>
              <a:t>#include &lt;Winsock2.h&gt;</a:t>
            </a:r>
            <a:endParaRPr lang="en-US" altLang="zh-CN" sz="1800"/>
          </a:p>
          <a:p>
            <a:pPr>
              <a:buNone/>
            </a:pPr>
            <a:r>
              <a:rPr lang="en-US" altLang="zh-CN" sz="1800"/>
              <a:t>SOCKET </a:t>
            </a:r>
            <a:r>
              <a:rPr lang="en-US" altLang="zh-CN" sz="1800">
                <a:solidFill>
                  <a:srgbClr val="FF3300"/>
                </a:solidFill>
              </a:rPr>
              <a:t>s</a:t>
            </a:r>
            <a:r>
              <a:rPr lang="en-US" altLang="zh-CN" sz="1800"/>
              <a:t>;</a:t>
            </a:r>
            <a:endParaRPr lang="en-US" altLang="zh-CN" sz="1800"/>
          </a:p>
          <a:p>
            <a:pPr>
              <a:buNone/>
            </a:pPr>
            <a:r>
              <a:rPr lang="en-US" altLang="zh-CN" sz="1800" dirty="0" err="1"/>
              <a:t>sockaddr_in</a:t>
            </a:r>
            <a:r>
              <a:rPr lang="en-US" altLang="zh-CN" sz="1800"/>
              <a:t> </a:t>
            </a:r>
            <a:r>
              <a:rPr lang="en-US" altLang="zh-CN" sz="1800" dirty="0" err="1">
                <a:solidFill>
                  <a:srgbClr val="FF3300"/>
                </a:solidFill>
              </a:rPr>
              <a:t>tcpaddr</a:t>
            </a:r>
            <a:r>
              <a:rPr lang="en-US" altLang="zh-CN" sz="1800"/>
              <a:t>;</a:t>
            </a:r>
            <a:endParaRPr lang="en-US" altLang="zh-CN" sz="1800"/>
          </a:p>
          <a:p>
            <a:pPr>
              <a:buNone/>
            </a:pPr>
            <a:r>
              <a:rPr lang="en-US" altLang="zh-CN" sz="1800" dirty="0" err="1"/>
              <a:t>int</a:t>
            </a:r>
            <a:r>
              <a:rPr lang="en-US" altLang="zh-CN" sz="1800"/>
              <a:t> </a:t>
            </a:r>
            <a:r>
              <a:rPr lang="en-US" altLang="zh-CN" sz="1800" dirty="0" err="1"/>
              <a:t>iSockErr</a:t>
            </a:r>
            <a:r>
              <a:rPr lang="en-US" altLang="zh-CN" sz="1800"/>
              <a:t>;</a:t>
            </a:r>
            <a:endParaRPr lang="en-US" altLang="zh-CN" sz="1800"/>
          </a:p>
          <a:p>
            <a:pPr>
              <a:buNone/>
            </a:pPr>
            <a:r>
              <a:rPr lang="en-US" altLang="zh-CN" sz="1800" dirty="0" err="1"/>
              <a:t>int</a:t>
            </a:r>
            <a:r>
              <a:rPr lang="en-US" altLang="zh-CN" sz="1800"/>
              <a:t> </a:t>
            </a:r>
            <a:r>
              <a:rPr lang="en-US" altLang="zh-CN" sz="1800">
                <a:solidFill>
                  <a:srgbClr val="FF3300"/>
                </a:solidFill>
              </a:rPr>
              <a:t>port</a:t>
            </a:r>
            <a:r>
              <a:rPr lang="en-US" altLang="zh-CN" sz="1800"/>
              <a:t>=5000; </a:t>
            </a:r>
            <a:r>
              <a:rPr lang="en-US" altLang="zh-CN" sz="1800">
                <a:solidFill>
                  <a:srgbClr val="0033CC"/>
                </a:solidFill>
              </a:rPr>
              <a:t>//</a:t>
            </a:r>
            <a:r>
              <a:rPr lang="zh-CN" altLang="en-US" sz="1800" dirty="0">
                <a:solidFill>
                  <a:srgbClr val="0033CC"/>
                </a:solidFill>
              </a:rPr>
              <a:t>端口号</a:t>
            </a:r>
            <a:endParaRPr lang="zh-CN" altLang="en-US" sz="1800" dirty="0">
              <a:solidFill>
                <a:srgbClr val="0033CC"/>
              </a:solidFill>
            </a:endParaRPr>
          </a:p>
          <a:p>
            <a:pPr>
              <a:buNone/>
            </a:pPr>
            <a:r>
              <a:rPr lang="en-US" altLang="zh-CN" sz="1800">
                <a:solidFill>
                  <a:srgbClr val="FF3300"/>
                </a:solidFill>
              </a:rPr>
              <a:t>s=</a:t>
            </a:r>
            <a:r>
              <a:rPr lang="en-US" altLang="zh-CN" sz="1800" dirty="0" err="1">
                <a:solidFill>
                  <a:srgbClr val="FF3300"/>
                </a:solidFill>
              </a:rPr>
              <a:t>socket(AF_INET,SOCK_STREAM,IPPROTO_TCP</a:t>
            </a:r>
            <a:r>
              <a:rPr lang="en-US" altLang="zh-CN" sz="1800">
                <a:solidFill>
                  <a:srgbClr val="FF3300"/>
                </a:solidFill>
              </a:rPr>
              <a:t>);</a:t>
            </a:r>
            <a:endParaRPr lang="en-US" altLang="zh-CN" sz="1800">
              <a:solidFill>
                <a:srgbClr val="FF3300"/>
              </a:solidFill>
            </a:endParaRPr>
          </a:p>
          <a:p>
            <a:pPr>
              <a:buNone/>
            </a:pPr>
            <a:r>
              <a:rPr lang="en-US" altLang="zh-CN" sz="1800" dirty="0" err="1">
                <a:solidFill>
                  <a:srgbClr val="0033CC"/>
                </a:solidFill>
              </a:rPr>
              <a:t>tcpaddr.sin_family</a:t>
            </a:r>
            <a:r>
              <a:rPr lang="en-US" altLang="zh-CN" sz="1800">
                <a:solidFill>
                  <a:srgbClr val="0033CC"/>
                </a:solidFill>
              </a:rPr>
              <a:t>=AF_INET;</a:t>
            </a:r>
            <a:endParaRPr lang="en-US" altLang="zh-CN" sz="1800">
              <a:solidFill>
                <a:srgbClr val="0033CC"/>
              </a:solidFill>
            </a:endParaRPr>
          </a:p>
          <a:p>
            <a:pPr>
              <a:buNone/>
            </a:pPr>
            <a:r>
              <a:rPr lang="en-US" altLang="zh-CN" sz="1800" dirty="0" err="1">
                <a:solidFill>
                  <a:srgbClr val="0033CC"/>
                </a:solidFill>
              </a:rPr>
              <a:t>tcpaddr.sin_port</a:t>
            </a:r>
            <a:r>
              <a:rPr lang="en-US" altLang="zh-CN" sz="1800">
                <a:solidFill>
                  <a:srgbClr val="0033CC"/>
                </a:solidFill>
              </a:rPr>
              <a:t>=</a:t>
            </a:r>
            <a:r>
              <a:rPr lang="en-US" altLang="zh-CN" sz="1800" dirty="0" err="1">
                <a:solidFill>
                  <a:srgbClr val="0033CC"/>
                </a:solidFill>
              </a:rPr>
              <a:t>htons(port</a:t>
            </a:r>
            <a:r>
              <a:rPr lang="en-US" altLang="zh-CN" sz="1800">
                <a:solidFill>
                  <a:srgbClr val="0033CC"/>
                </a:solidFill>
              </a:rPr>
              <a:t>);</a:t>
            </a:r>
            <a:endParaRPr lang="en-US" altLang="zh-CN" sz="1800">
              <a:solidFill>
                <a:srgbClr val="0033CC"/>
              </a:solidFill>
            </a:endParaRPr>
          </a:p>
          <a:p>
            <a:pPr>
              <a:buNone/>
            </a:pPr>
            <a:r>
              <a:rPr lang="en-US" altLang="zh-CN" sz="1800" dirty="0" err="1">
                <a:solidFill>
                  <a:srgbClr val="0033CC"/>
                </a:solidFill>
              </a:rPr>
              <a:t>tcpaddr.sin_addr.s_addr</a:t>
            </a:r>
            <a:r>
              <a:rPr lang="en-US" altLang="zh-CN" sz="1800">
                <a:solidFill>
                  <a:srgbClr val="0033CC"/>
                </a:solidFill>
              </a:rPr>
              <a:t>=</a:t>
            </a:r>
            <a:r>
              <a:rPr lang="en-US" altLang="zh-CN" sz="1800" dirty="0" err="1">
                <a:solidFill>
                  <a:srgbClr val="0033CC"/>
                </a:solidFill>
              </a:rPr>
              <a:t>htonl(INADDR_ANY</a:t>
            </a:r>
            <a:r>
              <a:rPr lang="en-US" altLang="zh-CN" sz="1800">
                <a:solidFill>
                  <a:srgbClr val="0033CC"/>
                </a:solidFill>
              </a:rPr>
              <a:t>);</a:t>
            </a:r>
            <a:endParaRPr lang="en-US" altLang="zh-CN" sz="1800">
              <a:solidFill>
                <a:srgbClr val="0033CC"/>
              </a:solidFill>
            </a:endParaRPr>
          </a:p>
          <a:p>
            <a:pPr>
              <a:buNone/>
            </a:pPr>
            <a:r>
              <a:rPr lang="en-US" altLang="zh-CN" sz="1800" dirty="0" err="1">
                <a:solidFill>
                  <a:srgbClr val="FF3300"/>
                </a:solidFill>
              </a:rPr>
              <a:t>if(bind(s,(LPSOCKADDR)&amp;tcpaddr,sizeof(tcpaddr</a:t>
            </a:r>
            <a:r>
              <a:rPr lang="en-US" altLang="zh-CN" sz="1800">
                <a:solidFill>
                  <a:srgbClr val="FF3300"/>
                </a:solidFill>
              </a:rPr>
              <a:t>))==SOCKET_ERROR){</a:t>
            </a:r>
            <a:endParaRPr lang="en-US" altLang="zh-CN" sz="1800">
              <a:solidFill>
                <a:srgbClr val="FF3300"/>
              </a:solidFill>
            </a:endParaRPr>
          </a:p>
          <a:p>
            <a:pPr>
              <a:buNone/>
            </a:pPr>
            <a:r>
              <a:rPr lang="en-US" altLang="zh-CN" sz="1800"/>
              <a:t>	</a:t>
            </a:r>
            <a:r>
              <a:rPr lang="en-US" altLang="zh-CN" sz="1800" dirty="0" err="1"/>
              <a:t>iSockErr</a:t>
            </a:r>
            <a:r>
              <a:rPr lang="en-US" altLang="zh-CN" sz="1800"/>
              <a:t>=</a:t>
            </a:r>
            <a:r>
              <a:rPr lang="en-US" altLang="zh-CN" sz="1800" dirty="0" err="1"/>
              <a:t>WSAGetLastError</a:t>
            </a:r>
            <a:r>
              <a:rPr lang="en-US" altLang="zh-CN" sz="1800"/>
              <a:t>();</a:t>
            </a:r>
            <a:endParaRPr lang="en-US" altLang="zh-CN" sz="1800"/>
          </a:p>
          <a:p>
            <a:pPr>
              <a:buNone/>
            </a:pPr>
            <a:r>
              <a:rPr lang="en-US" altLang="zh-CN" sz="1800"/>
              <a:t>	//</a:t>
            </a:r>
            <a:r>
              <a:rPr lang="zh-CN" altLang="en-US" sz="1800" dirty="0"/>
              <a:t>根据不同的错误类型进行不同的处理</a:t>
            </a:r>
            <a:endParaRPr lang="zh-CN" altLang="en-US" sz="1800" dirty="0"/>
          </a:p>
          <a:p>
            <a:pPr>
              <a:buNone/>
            </a:pPr>
            <a:r>
              <a:rPr lang="en-US" altLang="zh-CN" sz="1800"/>
              <a:t>	return;</a:t>
            </a:r>
            <a:endParaRPr lang="en-US" altLang="zh-CN" sz="1800"/>
          </a:p>
          <a:p>
            <a:pPr>
              <a:buNone/>
            </a:pPr>
            <a:r>
              <a:rPr lang="en-US" altLang="zh-CN" sz="1800"/>
              <a:t>}</a:t>
            </a:r>
            <a:endParaRPr lang="en-US" altLang="zh-CN" sz="1800"/>
          </a:p>
          <a:p>
            <a:pPr>
              <a:buNone/>
            </a:pPr>
            <a:r>
              <a:rPr lang="zh-CN" altLang="en-US" sz="1800" dirty="0"/>
              <a:t>函数调用成功，进行其他处理。</a:t>
            </a:r>
            <a:endParaRPr lang="zh-CN" altLang="en-US" sz="1800"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62" name="标题 348161"/>
          <p:cNvSpPr>
            <a:spLocks noGrp="1"/>
          </p:cNvSpPr>
          <p:nvPr>
            <p:ph type="title"/>
          </p:nvPr>
        </p:nvSpPr>
        <p:spPr/>
        <p:txBody>
          <a:bodyPr anchor="ctr"/>
          <a:p>
            <a:r>
              <a:rPr lang="zh-CN" altLang="en-US" dirty="0"/>
              <a:t>服务器端启动监听－</a:t>
            </a:r>
            <a:r>
              <a:rPr lang="en-US" altLang="zh-CN"/>
              <a:t>listen()</a:t>
            </a:r>
            <a:r>
              <a:rPr lang="zh-CN" altLang="en-US" dirty="0"/>
              <a:t>函数</a:t>
            </a:r>
            <a:endParaRPr lang="zh-CN" altLang="en-US" dirty="0"/>
          </a:p>
        </p:txBody>
      </p:sp>
      <p:sp>
        <p:nvSpPr>
          <p:cNvPr id="348163" name="文本占位符 348162"/>
          <p:cNvSpPr>
            <a:spLocks noGrp="1"/>
          </p:cNvSpPr>
          <p:nvPr>
            <p:ph type="body" idx="1"/>
          </p:nvPr>
        </p:nvSpPr>
        <p:spPr>
          <a:xfrm>
            <a:off x="549275" y="1297305"/>
            <a:ext cx="8425180" cy="5114925"/>
          </a:xfrm>
        </p:spPr>
        <p:txBody>
          <a:bodyPr/>
          <a:p>
            <a:r>
              <a:rPr lang="zh-CN" altLang="en-US" sz="2400" dirty="0"/>
              <a:t>在一个服务器端用</a:t>
            </a:r>
            <a:r>
              <a:rPr lang="en-US" altLang="zh-CN" sz="2400"/>
              <a:t>socket()</a:t>
            </a:r>
            <a:r>
              <a:rPr lang="zh-CN" altLang="en-US" sz="2400" dirty="0"/>
              <a:t>调用成功创建了一个套接口，并用</a:t>
            </a:r>
            <a:r>
              <a:rPr lang="en-US" altLang="zh-CN" sz="2400"/>
              <a:t>bind()</a:t>
            </a:r>
            <a:r>
              <a:rPr lang="zh-CN" altLang="en-US" sz="2400" dirty="0"/>
              <a:t>函数和一个指定的地址关联后，就需要指示该套接口进入监听连接请求状态，这需要通过</a:t>
            </a:r>
            <a:r>
              <a:rPr lang="en-US" altLang="zh-CN" sz="2400"/>
              <a:t>listen()</a:t>
            </a:r>
            <a:r>
              <a:rPr lang="zh-CN" altLang="en-US" sz="2400" dirty="0"/>
              <a:t>函数来实现</a:t>
            </a:r>
            <a:endParaRPr lang="zh-CN" altLang="en-US" sz="2400" dirty="0"/>
          </a:p>
          <a:p>
            <a:pPr>
              <a:buNone/>
            </a:pPr>
            <a:r>
              <a:rPr lang="zh-CN" altLang="en-US" sz="2400" dirty="0"/>
              <a:t>		</a:t>
            </a:r>
            <a:r>
              <a:rPr lang="en-US" altLang="zh-CN" sz="2400" dirty="0" err="1">
                <a:solidFill>
                  <a:srgbClr val="008000"/>
                </a:solidFill>
              </a:rPr>
              <a:t>int</a:t>
            </a:r>
            <a:r>
              <a:rPr lang="en-US" altLang="zh-CN" sz="2400">
                <a:solidFill>
                  <a:srgbClr val="0033CC"/>
                </a:solidFill>
              </a:rPr>
              <a:t> listen(</a:t>
            </a:r>
            <a:endParaRPr lang="en-US" altLang="zh-CN" sz="2400">
              <a:solidFill>
                <a:srgbClr val="0033CC"/>
              </a:solidFill>
            </a:endParaRPr>
          </a:p>
          <a:p>
            <a:pPr>
              <a:buNone/>
            </a:pPr>
            <a:r>
              <a:rPr lang="en-US" altLang="zh-CN" sz="2400">
                <a:solidFill>
                  <a:srgbClr val="0033CC"/>
                </a:solidFill>
              </a:rPr>
              <a:t>			</a:t>
            </a:r>
            <a:r>
              <a:rPr lang="en-US" altLang="zh-CN" sz="2400">
                <a:solidFill>
                  <a:srgbClr val="008000"/>
                </a:solidFill>
              </a:rPr>
              <a:t>SOCKET</a:t>
            </a:r>
            <a:r>
              <a:rPr lang="en-US" altLang="zh-CN" sz="2400">
                <a:solidFill>
                  <a:srgbClr val="0033CC"/>
                </a:solidFill>
              </a:rPr>
              <a:t> </a:t>
            </a:r>
            <a:r>
              <a:rPr lang="en-US" altLang="zh-CN" sz="2400">
                <a:solidFill>
                  <a:srgbClr val="FF3300"/>
                </a:solidFill>
              </a:rPr>
              <a:t>s</a:t>
            </a:r>
            <a:r>
              <a:rPr lang="en-US" altLang="zh-CN" sz="2400">
                <a:solidFill>
                  <a:srgbClr val="0033CC"/>
                </a:solidFill>
              </a:rPr>
              <a:t>,</a:t>
            </a:r>
            <a:endParaRPr lang="en-US" altLang="zh-CN" sz="2400">
              <a:solidFill>
                <a:srgbClr val="0033CC"/>
              </a:solidFill>
            </a:endParaRPr>
          </a:p>
          <a:p>
            <a:pPr>
              <a:buNone/>
            </a:pPr>
            <a:r>
              <a:rPr lang="en-US" altLang="zh-CN" sz="2400">
                <a:solidFill>
                  <a:srgbClr val="0033CC"/>
                </a:solidFill>
              </a:rPr>
              <a:t>			</a:t>
            </a:r>
            <a:r>
              <a:rPr lang="en-US" altLang="zh-CN" sz="2400" dirty="0" err="1">
                <a:solidFill>
                  <a:srgbClr val="008000"/>
                </a:solidFill>
              </a:rPr>
              <a:t>int</a:t>
            </a:r>
            <a:r>
              <a:rPr lang="en-US" altLang="zh-CN" sz="2400">
                <a:solidFill>
                  <a:srgbClr val="0033CC"/>
                </a:solidFill>
              </a:rPr>
              <a:t> </a:t>
            </a:r>
            <a:r>
              <a:rPr lang="en-US" altLang="zh-CN" sz="2400">
                <a:solidFill>
                  <a:srgbClr val="FF3300"/>
                </a:solidFill>
              </a:rPr>
              <a:t>backlog</a:t>
            </a:r>
            <a:endParaRPr lang="en-US" altLang="zh-CN" sz="2400">
              <a:solidFill>
                <a:srgbClr val="FF3300"/>
              </a:solidFill>
            </a:endParaRPr>
          </a:p>
          <a:p>
            <a:pPr>
              <a:buNone/>
            </a:pPr>
            <a:r>
              <a:rPr lang="en-US" altLang="zh-CN" sz="2400">
                <a:solidFill>
                  <a:srgbClr val="0033CC"/>
                </a:solidFill>
              </a:rPr>
              <a:t>		);</a:t>
            </a:r>
            <a:endParaRPr lang="en-US" altLang="zh-CN" sz="2400">
              <a:solidFill>
                <a:srgbClr val="0033CC"/>
              </a:solidFill>
            </a:endParaRPr>
          </a:p>
          <a:p>
            <a:pPr>
              <a:buNone/>
            </a:pPr>
            <a:r>
              <a:rPr lang="en-US" altLang="zh-CN" sz="2400">
                <a:solidFill>
                  <a:srgbClr val="FF3300"/>
                </a:solidFill>
              </a:rPr>
              <a:t>	s</a:t>
            </a:r>
            <a:r>
              <a:rPr lang="zh-CN" altLang="en-US" sz="2400" dirty="0"/>
              <a:t>代表一个已绑定了地址，但还未建立连接的套接口描述字</a:t>
            </a:r>
            <a:endParaRPr lang="zh-CN" altLang="en-US" sz="2400" dirty="0"/>
          </a:p>
          <a:p>
            <a:pPr>
              <a:buNone/>
            </a:pPr>
            <a:r>
              <a:rPr lang="en-US" altLang="zh-CN" sz="2400">
                <a:solidFill>
                  <a:srgbClr val="FF3300"/>
                </a:solidFill>
              </a:rPr>
              <a:t>	backlog</a:t>
            </a:r>
            <a:r>
              <a:rPr lang="zh-CN" altLang="en-US" sz="2400" dirty="0"/>
              <a:t>指定了正在等待连接的最大队列长度</a:t>
            </a:r>
            <a:r>
              <a:rPr lang="en-US" altLang="zh-CN" sz="2400"/>
              <a:t>(1-5)</a:t>
            </a:r>
            <a:endParaRPr lang="en-US" altLang="zh-CN" sz="2400"/>
          </a:p>
          <a:p>
            <a:pPr>
              <a:buClr>
                <a:srgbClr val="FF9933"/>
              </a:buClr>
              <a:buFont typeface="Wingdings" panose="05000000000000000000" pitchFamily="2" charset="2"/>
              <a:buChar char="l"/>
            </a:pPr>
            <a:r>
              <a:rPr lang="zh-CN" altLang="en-US" sz="2400" dirty="0">
                <a:sym typeface="+mn-ea"/>
              </a:rPr>
              <a:t>返回值：</a:t>
            </a:r>
            <a:endParaRPr lang="zh-CN" altLang="en-US" sz="2400" dirty="0"/>
          </a:p>
          <a:p>
            <a:pPr>
              <a:buClr>
                <a:srgbClr val="FF9933"/>
              </a:buClr>
              <a:buFont typeface="Wingdings" panose="05000000000000000000" pitchFamily="2" charset="2"/>
              <a:buNone/>
            </a:pPr>
            <a:r>
              <a:rPr lang="zh-CN" altLang="en-US" sz="2400" dirty="0">
                <a:sym typeface="+mn-ea"/>
              </a:rPr>
              <a:t>	如果没有错误发生返回</a:t>
            </a:r>
            <a:r>
              <a:rPr lang="en-US" altLang="zh-CN" sz="2400" dirty="0">
                <a:sym typeface="+mn-ea"/>
              </a:rPr>
              <a:t>0</a:t>
            </a:r>
            <a:r>
              <a:rPr lang="zh-CN" altLang="en-US" sz="2400" dirty="0">
                <a:sym typeface="+mn-ea"/>
              </a:rPr>
              <a:t>；否则返回</a:t>
            </a:r>
            <a:r>
              <a:rPr lang="en-US" altLang="zh-CN" sz="2400">
                <a:sym typeface="+mn-ea"/>
              </a:rPr>
              <a:t>SOCKET_ERROR</a:t>
            </a:r>
            <a:endParaRPr lang="en-US" altLang="zh-CN" sz="2400"/>
          </a:p>
          <a:p>
            <a:pPr>
              <a:buNone/>
            </a:pPr>
            <a:endParaRPr lang="en-US" altLang="zh-CN" sz="240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9186" name="标题 349185"/>
          <p:cNvSpPr>
            <a:spLocks noGrp="1"/>
          </p:cNvSpPr>
          <p:nvPr>
            <p:ph type="title"/>
          </p:nvPr>
        </p:nvSpPr>
        <p:spPr/>
        <p:txBody>
          <a:bodyPr anchor="ctr"/>
          <a:p>
            <a:r>
              <a:rPr lang="zh-CN" altLang="en-US" dirty="0"/>
              <a:t>客户端请求连接－</a:t>
            </a:r>
            <a:r>
              <a:rPr lang="en-US" altLang="zh-CN"/>
              <a:t>connect()</a:t>
            </a:r>
            <a:r>
              <a:rPr lang="zh-CN" altLang="en-US" dirty="0"/>
              <a:t>函数</a:t>
            </a:r>
            <a:endParaRPr lang="zh-CN" altLang="en-US" dirty="0"/>
          </a:p>
        </p:txBody>
      </p:sp>
      <p:sp>
        <p:nvSpPr>
          <p:cNvPr id="349187" name="文本占位符 349186"/>
          <p:cNvSpPr>
            <a:spLocks noGrp="1"/>
          </p:cNvSpPr>
          <p:nvPr>
            <p:ph type="body" idx="1"/>
          </p:nvPr>
        </p:nvSpPr>
        <p:spPr>
          <a:xfrm>
            <a:off x="250825" y="1416050"/>
            <a:ext cx="8642350" cy="4892675"/>
          </a:xfrm>
        </p:spPr>
        <p:txBody>
          <a:bodyPr/>
          <a:p>
            <a:r>
              <a:rPr lang="zh-CN" altLang="en-US" dirty="0"/>
              <a:t>当服务器端建立好套接口并与一个本地地址绑定后，就进入监听状态，等待客户发出连接请求。在客户端套接口建立好之后，就调用</a:t>
            </a:r>
            <a:r>
              <a:rPr lang="en-US" altLang="zh-CN"/>
              <a:t>connect()</a:t>
            </a:r>
            <a:r>
              <a:rPr lang="zh-CN" altLang="en-US" dirty="0"/>
              <a:t>函数来与服务器建立连接。</a:t>
            </a:r>
            <a:endParaRPr lang="zh-CN" altLang="en-US" dirty="0"/>
          </a:p>
          <a:p>
            <a:pPr>
              <a:buNone/>
            </a:pPr>
            <a:r>
              <a:rPr lang="zh-CN" altLang="en-US" dirty="0"/>
              <a:t>		</a:t>
            </a:r>
            <a:r>
              <a:rPr lang="en-US" altLang="zh-CN" sz="2800" dirty="0" err="1">
                <a:solidFill>
                  <a:srgbClr val="008000"/>
                </a:solidFill>
              </a:rPr>
              <a:t>int</a:t>
            </a:r>
            <a:r>
              <a:rPr lang="en-US" altLang="zh-CN" sz="2800">
                <a:solidFill>
                  <a:srgbClr val="0033CC"/>
                </a:solidFill>
              </a:rPr>
              <a:t> connect(</a:t>
            </a:r>
            <a:endParaRPr lang="en-US" altLang="zh-CN" sz="2800">
              <a:solidFill>
                <a:srgbClr val="0033CC"/>
              </a:solidFill>
            </a:endParaRPr>
          </a:p>
          <a:p>
            <a:pPr>
              <a:buNone/>
            </a:pPr>
            <a:r>
              <a:rPr lang="en-US" altLang="zh-CN" sz="2800">
                <a:solidFill>
                  <a:srgbClr val="0033CC"/>
                </a:solidFill>
              </a:rPr>
              <a:t>			</a:t>
            </a:r>
            <a:r>
              <a:rPr lang="en-US" altLang="zh-CN" sz="2800">
                <a:solidFill>
                  <a:srgbClr val="008000"/>
                </a:solidFill>
              </a:rPr>
              <a:t>SOCKET</a:t>
            </a:r>
            <a:r>
              <a:rPr lang="en-US" altLang="zh-CN" sz="2800">
                <a:solidFill>
                  <a:srgbClr val="0033CC"/>
                </a:solidFill>
              </a:rPr>
              <a:t> </a:t>
            </a:r>
            <a:r>
              <a:rPr lang="en-US" altLang="zh-CN" sz="2800">
                <a:solidFill>
                  <a:srgbClr val="FF3300"/>
                </a:solidFill>
              </a:rPr>
              <a:t>s</a:t>
            </a:r>
            <a:r>
              <a:rPr lang="en-US" altLang="zh-CN" sz="2800">
                <a:solidFill>
                  <a:srgbClr val="0033CC"/>
                </a:solidFill>
              </a:rPr>
              <a:t>,</a:t>
            </a:r>
            <a:endParaRPr lang="en-US" altLang="zh-CN" sz="2800">
              <a:solidFill>
                <a:srgbClr val="0033CC"/>
              </a:solidFill>
            </a:endParaRPr>
          </a:p>
          <a:p>
            <a:pPr>
              <a:buNone/>
            </a:pPr>
            <a:r>
              <a:rPr lang="en-US" altLang="zh-CN" sz="2800">
                <a:solidFill>
                  <a:srgbClr val="0033CC"/>
                </a:solidFill>
              </a:rPr>
              <a:t>			</a:t>
            </a:r>
            <a:r>
              <a:rPr lang="en-US" altLang="zh-CN" sz="2800">
                <a:solidFill>
                  <a:srgbClr val="008000"/>
                </a:solidFill>
              </a:rPr>
              <a:t>const </a:t>
            </a:r>
            <a:r>
              <a:rPr lang="en-US" altLang="zh-CN" sz="2800" dirty="0" err="1">
                <a:solidFill>
                  <a:srgbClr val="008000"/>
                </a:solidFill>
              </a:rPr>
              <a:t>struct</a:t>
            </a:r>
            <a:r>
              <a:rPr lang="en-US" altLang="zh-CN" sz="2800">
                <a:solidFill>
                  <a:srgbClr val="008000"/>
                </a:solidFill>
              </a:rPr>
              <a:t> </a:t>
            </a:r>
            <a:r>
              <a:rPr lang="en-US" altLang="zh-CN" sz="2800" dirty="0" err="1">
                <a:solidFill>
                  <a:srgbClr val="008000"/>
                </a:solidFill>
              </a:rPr>
              <a:t>sockaddr</a:t>
            </a:r>
            <a:r>
              <a:rPr lang="en-US" altLang="zh-CN" sz="2800">
                <a:solidFill>
                  <a:srgbClr val="008000"/>
                </a:solidFill>
              </a:rPr>
              <a:t> FAR *</a:t>
            </a:r>
            <a:r>
              <a:rPr lang="en-US" altLang="zh-CN" sz="2800">
                <a:solidFill>
                  <a:srgbClr val="0033CC"/>
                </a:solidFill>
              </a:rPr>
              <a:t> </a:t>
            </a:r>
            <a:r>
              <a:rPr lang="en-US" altLang="zh-CN" sz="2800">
                <a:solidFill>
                  <a:srgbClr val="FF3300"/>
                </a:solidFill>
              </a:rPr>
              <a:t>name</a:t>
            </a:r>
            <a:r>
              <a:rPr lang="en-US" altLang="zh-CN" sz="2800">
                <a:solidFill>
                  <a:srgbClr val="0033CC"/>
                </a:solidFill>
              </a:rPr>
              <a:t>,</a:t>
            </a:r>
            <a:endParaRPr lang="en-US" altLang="zh-CN" sz="2800">
              <a:solidFill>
                <a:srgbClr val="0033CC"/>
              </a:solidFill>
            </a:endParaRPr>
          </a:p>
          <a:p>
            <a:pPr>
              <a:buNone/>
            </a:pPr>
            <a:r>
              <a:rPr lang="en-US" altLang="zh-CN" sz="2800">
                <a:solidFill>
                  <a:srgbClr val="0033CC"/>
                </a:solidFill>
              </a:rPr>
              <a:t>			</a:t>
            </a:r>
            <a:r>
              <a:rPr lang="en-US" altLang="zh-CN" sz="2800" dirty="0" err="1">
                <a:solidFill>
                  <a:srgbClr val="008000"/>
                </a:solidFill>
              </a:rPr>
              <a:t>int</a:t>
            </a:r>
            <a:r>
              <a:rPr lang="en-US" altLang="zh-CN" sz="2800">
                <a:solidFill>
                  <a:srgbClr val="0033CC"/>
                </a:solidFill>
              </a:rPr>
              <a:t> </a:t>
            </a:r>
            <a:r>
              <a:rPr lang="en-US" altLang="zh-CN" sz="2800" dirty="0" err="1">
                <a:solidFill>
                  <a:srgbClr val="FF3300"/>
                </a:solidFill>
              </a:rPr>
              <a:t>namelen</a:t>
            </a:r>
            <a:endParaRPr lang="en-US" altLang="zh-CN" sz="2800">
              <a:solidFill>
                <a:srgbClr val="FF3300"/>
              </a:solidFill>
            </a:endParaRPr>
          </a:p>
          <a:p>
            <a:pPr>
              <a:buNone/>
            </a:pPr>
            <a:r>
              <a:rPr lang="en-US" altLang="zh-CN" sz="2800">
                <a:solidFill>
                  <a:srgbClr val="0033CC"/>
                </a:solidFill>
              </a:rPr>
              <a:t>		);</a:t>
            </a:r>
            <a:endParaRPr lang="en-US" altLang="zh-CN" sz="2800">
              <a:solidFill>
                <a:srgbClr val="0033CC"/>
              </a:solidFill>
            </a:endParaRPr>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0210" name="标题 350209"/>
          <p:cNvSpPr>
            <a:spLocks noGrp="1"/>
          </p:cNvSpPr>
          <p:nvPr>
            <p:ph type="title"/>
          </p:nvPr>
        </p:nvSpPr>
        <p:spPr/>
        <p:txBody>
          <a:bodyPr anchor="ctr"/>
          <a:p>
            <a:r>
              <a:rPr lang="en-US" altLang="zh-CN"/>
              <a:t>connect()</a:t>
            </a:r>
            <a:r>
              <a:rPr lang="zh-CN" altLang="en-US" dirty="0"/>
              <a:t>函数参数说明</a:t>
            </a:r>
            <a:endParaRPr lang="zh-CN" altLang="en-US" dirty="0"/>
          </a:p>
        </p:txBody>
      </p:sp>
      <p:sp>
        <p:nvSpPr>
          <p:cNvPr id="350211" name="文本占位符 350210"/>
          <p:cNvSpPr>
            <a:spLocks noGrp="1"/>
          </p:cNvSpPr>
          <p:nvPr>
            <p:ph type="body" idx="1"/>
          </p:nvPr>
        </p:nvSpPr>
        <p:spPr>
          <a:xfrm>
            <a:off x="539115" y="1454785"/>
            <a:ext cx="8354060" cy="4853940"/>
          </a:xfrm>
        </p:spPr>
        <p:txBody>
          <a:bodyPr/>
          <a:p>
            <a:r>
              <a:rPr lang="en-US" altLang="zh-CN">
                <a:solidFill>
                  <a:srgbClr val="FF3300"/>
                </a:solidFill>
              </a:rPr>
              <a:t>s</a:t>
            </a:r>
            <a:r>
              <a:rPr lang="zh-CN" altLang="en-US" dirty="0"/>
              <a:t>将要建立连接的套接口描述字</a:t>
            </a:r>
            <a:endParaRPr lang="zh-CN" altLang="en-US" dirty="0"/>
          </a:p>
          <a:p>
            <a:r>
              <a:rPr lang="en-US" altLang="zh-CN">
                <a:solidFill>
                  <a:srgbClr val="FF3300"/>
                </a:solidFill>
              </a:rPr>
              <a:t>name</a:t>
            </a:r>
            <a:r>
              <a:rPr lang="zh-CN" altLang="en-US" dirty="0"/>
              <a:t>是一个指向远端套接口地址结构</a:t>
            </a:r>
            <a:r>
              <a:rPr lang="en-US" altLang="zh-CN"/>
              <a:t>(</a:t>
            </a:r>
            <a:r>
              <a:rPr lang="en-US" altLang="zh-CN" dirty="0" err="1"/>
              <a:t>sockaddr_in</a:t>
            </a:r>
            <a:r>
              <a:rPr lang="en-US" altLang="zh-CN"/>
              <a:t>)</a:t>
            </a:r>
            <a:r>
              <a:rPr lang="zh-CN" altLang="en-US" dirty="0"/>
              <a:t>的指针，表示</a:t>
            </a:r>
            <a:r>
              <a:rPr lang="en-US" altLang="zh-CN"/>
              <a:t>s</a:t>
            </a:r>
            <a:r>
              <a:rPr lang="zh-CN" altLang="en-US" dirty="0"/>
              <a:t>套接口欲与其建立一条连接</a:t>
            </a:r>
            <a:endParaRPr lang="zh-CN" altLang="en-US" dirty="0"/>
          </a:p>
          <a:p>
            <a:r>
              <a:rPr lang="en-US" altLang="zh-CN" dirty="0" err="1">
                <a:solidFill>
                  <a:srgbClr val="FF3300"/>
                </a:solidFill>
              </a:rPr>
              <a:t>namelen</a:t>
            </a:r>
            <a:r>
              <a:rPr lang="zh-CN" altLang="en-US" dirty="0"/>
              <a:t>是服务器端的地址长度，即</a:t>
            </a:r>
            <a:r>
              <a:rPr lang="en-US" altLang="zh-CN"/>
              <a:t>name</a:t>
            </a:r>
            <a:r>
              <a:rPr lang="zh-CN" altLang="en-US" dirty="0"/>
              <a:t>的长度</a:t>
            </a:r>
            <a:endParaRPr lang="zh-CN" altLang="en-US" dirty="0"/>
          </a:p>
          <a:p>
            <a:pPr>
              <a:buClr>
                <a:srgbClr val="FF9933"/>
              </a:buClr>
              <a:buFont typeface="Wingdings" panose="05000000000000000000" pitchFamily="2" charset="2"/>
              <a:buChar char="l"/>
            </a:pPr>
            <a:r>
              <a:rPr lang="zh-CN" altLang="en-US" dirty="0">
                <a:sym typeface="+mn-ea"/>
              </a:rPr>
              <a:t>返回值：</a:t>
            </a:r>
            <a:endParaRPr lang="zh-CN" altLang="en-US" dirty="0"/>
          </a:p>
          <a:p>
            <a:pPr>
              <a:buClr>
                <a:srgbClr val="FF9933"/>
              </a:buClr>
              <a:buFont typeface="Wingdings" panose="05000000000000000000" pitchFamily="2" charset="2"/>
              <a:buNone/>
            </a:pPr>
            <a:r>
              <a:rPr lang="zh-CN" altLang="en-US" dirty="0">
                <a:sym typeface="+mn-ea"/>
              </a:rPr>
              <a:t>	如果执行成功，则返回</a:t>
            </a:r>
            <a:r>
              <a:rPr lang="en-US" altLang="zh-CN" dirty="0">
                <a:sym typeface="+mn-ea"/>
              </a:rPr>
              <a:t>0</a:t>
            </a:r>
            <a:r>
              <a:rPr lang="zh-CN" altLang="en-US" dirty="0">
                <a:sym typeface="+mn-ea"/>
              </a:rPr>
              <a:t>；否则返回</a:t>
            </a:r>
            <a:r>
              <a:rPr lang="en-US" altLang="zh-CN">
                <a:sym typeface="+mn-ea"/>
              </a:rPr>
              <a:t>SOCKET_ERROR</a:t>
            </a:r>
            <a:endParaRPr lang="en-US" altLang="zh-CN"/>
          </a:p>
          <a:p>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02" name="标题 307201"/>
          <p:cNvSpPr>
            <a:spLocks noGrp="1"/>
          </p:cNvSpPr>
          <p:nvPr>
            <p:ph type="title"/>
          </p:nvPr>
        </p:nvSpPr>
        <p:spPr/>
        <p:txBody>
          <a:bodyPr anchor="ctr"/>
          <a:p>
            <a:r>
              <a:rPr lang="en-US" altLang="zh-CN" dirty="0">
                <a:sym typeface="+mn-ea"/>
              </a:rPr>
              <a:t>11.1.2 </a:t>
            </a:r>
            <a:r>
              <a:rPr lang="zh-CN" altLang="en-US" dirty="0"/>
              <a:t>数据的封装与传递过程</a:t>
            </a:r>
            <a:endParaRPr lang="en-US" altLang="zh-CN"/>
          </a:p>
        </p:txBody>
      </p:sp>
      <p:graphicFrame>
        <p:nvGraphicFramePr>
          <p:cNvPr id="307205" name="内容占位符 307204"/>
          <p:cNvGraphicFramePr>
            <a:graphicFrameLocks noGrp="1"/>
          </p:cNvGraphicFramePr>
          <p:nvPr>
            <p:ph idx="1"/>
          </p:nvPr>
        </p:nvGraphicFramePr>
        <p:xfrm>
          <a:off x="0" y="1412875"/>
          <a:ext cx="9144000" cy="4608513"/>
        </p:xfrm>
        <a:graphic>
          <a:graphicData uri="http://schemas.openxmlformats.org/presentationml/2006/ole">
            <mc:AlternateContent xmlns:mc="http://schemas.openxmlformats.org/markup-compatibility/2006">
              <mc:Choice xmlns:v="urn:schemas-microsoft-com:vml" Requires="v">
                <p:oleObj spid="_x0000_s3078" name="" r:id="rId1" imgW="9323070" imgH="3980180" progId="Visio.Drawing.11">
                  <p:embed/>
                </p:oleObj>
              </mc:Choice>
              <mc:Fallback>
                <p:oleObj name="" r:id="rId1" imgW="9323070" imgH="3980180" progId="Visio.Drawing.11">
                  <p:embed/>
                  <p:pic>
                    <p:nvPicPr>
                      <p:cNvPr id="0" name="图片 3077"/>
                      <p:cNvPicPr/>
                      <p:nvPr/>
                    </p:nvPicPr>
                    <p:blipFill>
                      <a:blip r:embed="rId2"/>
                      <a:stretch>
                        <a:fillRect/>
                      </a:stretch>
                    </p:blipFill>
                    <p:spPr>
                      <a:xfrm>
                        <a:off x="0" y="1412875"/>
                        <a:ext cx="9144000" cy="4608513"/>
                      </a:xfrm>
                      <a:prstGeom prst="rect">
                        <a:avLst/>
                      </a:prstGeom>
                      <a:noFill/>
                      <a:ln w="38100">
                        <a:miter/>
                      </a:ln>
                    </p:spPr>
                  </p:pic>
                </p:oleObj>
              </mc:Fallback>
            </mc:AlternateContent>
          </a:graphicData>
        </a:graphic>
      </p:graphicFrame>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pic>
        <p:nvPicPr>
          <p:cNvPr id="26627" name="图片 520196" descr="MCj03386840000[1]">
            <a:hlinkClick r:id="rId3" action="ppaction://hlinksldjump"/>
          </p:cNvPr>
          <p:cNvPicPr>
            <a:picLocks noChangeAspect="1"/>
          </p:cNvPicPr>
          <p:nvPr/>
        </p:nvPicPr>
        <p:blipFill>
          <a:blip r:embed="rId4"/>
          <a:stretch>
            <a:fillRect/>
          </a:stretch>
        </p:blipFill>
        <p:spPr>
          <a:xfrm>
            <a:off x="8594725" y="5969000"/>
            <a:ext cx="549275" cy="889000"/>
          </a:xfrm>
          <a:prstGeom prst="rect">
            <a:avLst/>
          </a:prstGeom>
          <a:noFill/>
          <a:ln w="9525">
            <a:noFill/>
          </a:ln>
        </p:spPr>
      </p:pic>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1234" name="标题 351233"/>
          <p:cNvSpPr>
            <a:spLocks noGrp="1"/>
          </p:cNvSpPr>
          <p:nvPr>
            <p:ph type="title"/>
          </p:nvPr>
        </p:nvSpPr>
        <p:spPr/>
        <p:txBody>
          <a:bodyPr anchor="ctr"/>
          <a:p>
            <a:r>
              <a:rPr lang="en-US" altLang="zh-CN"/>
              <a:t>Connect()</a:t>
            </a:r>
            <a:r>
              <a:rPr lang="zh-CN" altLang="en-US" dirty="0"/>
              <a:t>函数的说明</a:t>
            </a:r>
            <a:endParaRPr lang="zh-CN" altLang="en-US" dirty="0"/>
          </a:p>
        </p:txBody>
      </p:sp>
      <p:sp>
        <p:nvSpPr>
          <p:cNvPr id="351235" name="文本占位符 351234"/>
          <p:cNvSpPr>
            <a:spLocks noGrp="1"/>
          </p:cNvSpPr>
          <p:nvPr>
            <p:ph type="body" idx="1"/>
          </p:nvPr>
        </p:nvSpPr>
        <p:spPr>
          <a:xfrm>
            <a:off x="619125" y="1362075"/>
            <a:ext cx="8497570" cy="4986020"/>
          </a:xfrm>
        </p:spPr>
        <p:txBody>
          <a:bodyPr/>
          <a:p>
            <a:r>
              <a:rPr lang="zh-CN" altLang="en-US" sz="2800" dirty="0"/>
              <a:t>在客户端使用该函数请求建立连接时，将激活建立连接的三次握手，用来建立一条到服务器</a:t>
            </a:r>
            <a:r>
              <a:rPr lang="en-US" altLang="zh-CN" sz="2400" err="1">
                <a:solidFill>
                  <a:srgbClr val="FF0000"/>
                </a:solidFill>
              </a:rPr>
              <a:t>TCP</a:t>
            </a:r>
            <a:r>
              <a:rPr lang="zh-CN" altLang="en-US" sz="2800" dirty="0"/>
              <a:t>的连接。如果调用该函数前没有调用</a:t>
            </a:r>
            <a:r>
              <a:rPr lang="en-US" altLang="zh-CN" sz="2800"/>
              <a:t>bind()</a:t>
            </a:r>
            <a:r>
              <a:rPr lang="zh-CN" altLang="en-US" sz="2800" dirty="0"/>
              <a:t>来绑定本地地址，则由系统隐式绑定一个地址到该套接口</a:t>
            </a:r>
            <a:endParaRPr lang="zh-CN" altLang="en-US" sz="2800" dirty="0"/>
          </a:p>
          <a:p>
            <a:endParaRPr lang="zh-CN" altLang="en-US" sz="2800" dirty="0"/>
          </a:p>
          <a:p>
            <a:r>
              <a:rPr lang="zh-CN" altLang="en-US" sz="2800" dirty="0"/>
              <a:t>该函数用在</a:t>
            </a:r>
            <a:r>
              <a:rPr lang="en-US" altLang="zh-CN" sz="2400" err="1">
                <a:solidFill>
                  <a:srgbClr val="FF0000"/>
                </a:solidFill>
              </a:rPr>
              <a:t>UDP</a:t>
            </a:r>
            <a:r>
              <a:rPr lang="zh-CN" altLang="en-US" sz="2800" dirty="0"/>
              <a:t>的客户端时，</a:t>
            </a:r>
            <a:r>
              <a:rPr lang="en-US" altLang="zh-CN" sz="2800"/>
              <a:t>connect()</a:t>
            </a:r>
            <a:r>
              <a:rPr lang="zh-CN" altLang="en-US" sz="2800" dirty="0"/>
              <a:t>函数并不是真正地发出建立请求连接的请求，调用将从本地操作系直接返回。这样可以将服务器的地址信息保存下来，在后续</a:t>
            </a:r>
            <a:r>
              <a:rPr lang="en-US" altLang="zh-CN" sz="2800"/>
              <a:t>UDP</a:t>
            </a:r>
            <a:r>
              <a:rPr lang="zh-CN" altLang="en-US" sz="2800" dirty="0"/>
              <a:t>端口发送数据时，由套接口自动在发送函数中填入服务器地址，而不需要由应用程序在调用发送函数时填入</a:t>
            </a:r>
            <a:endParaRPr lang="zh-CN" altLang="en-US" sz="2800"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2258" name="标题 352257"/>
          <p:cNvSpPr>
            <a:spLocks noGrp="1"/>
          </p:cNvSpPr>
          <p:nvPr>
            <p:ph type="title"/>
          </p:nvPr>
        </p:nvSpPr>
        <p:spPr/>
        <p:txBody>
          <a:bodyPr anchor="ctr"/>
          <a:p>
            <a:r>
              <a:rPr lang="zh-CN" altLang="en-US" dirty="0"/>
              <a:t>服务器端接受连接－</a:t>
            </a:r>
            <a:r>
              <a:rPr lang="en-US" altLang="zh-CN"/>
              <a:t>accept()</a:t>
            </a:r>
            <a:r>
              <a:rPr lang="zh-CN" altLang="en-US" dirty="0"/>
              <a:t>函数</a:t>
            </a:r>
            <a:endParaRPr lang="zh-CN" altLang="en-US" dirty="0"/>
          </a:p>
        </p:txBody>
      </p:sp>
      <p:sp>
        <p:nvSpPr>
          <p:cNvPr id="352259" name="文本占位符 352258"/>
          <p:cNvSpPr>
            <a:spLocks noGrp="1"/>
          </p:cNvSpPr>
          <p:nvPr>
            <p:ph type="body" idx="1"/>
          </p:nvPr>
        </p:nvSpPr>
        <p:spPr>
          <a:xfrm>
            <a:off x="457200" y="1600200"/>
            <a:ext cx="8469630" cy="4966335"/>
          </a:xfrm>
        </p:spPr>
        <p:txBody>
          <a:bodyPr/>
          <a:p>
            <a:pPr>
              <a:lnSpc>
                <a:spcPct val="90000"/>
              </a:lnSpc>
            </a:pPr>
            <a:r>
              <a:rPr lang="zh-CN" altLang="en-US" dirty="0"/>
              <a:t>在服务器端通过</a:t>
            </a:r>
            <a:r>
              <a:rPr lang="en-US" altLang="zh-CN"/>
              <a:t>listen()</a:t>
            </a:r>
            <a:r>
              <a:rPr lang="zh-CN" altLang="en-US" dirty="0"/>
              <a:t>函数调用表示服务器进入监听客户的连接请求状态，而在服务器端调用</a:t>
            </a:r>
            <a:r>
              <a:rPr lang="en-US" altLang="zh-CN"/>
              <a:t>accept()</a:t>
            </a:r>
            <a:r>
              <a:rPr lang="zh-CN" altLang="en-US" dirty="0"/>
              <a:t>函数时表示可以接收来自客户端由</a:t>
            </a:r>
            <a:r>
              <a:rPr lang="en-US" altLang="zh-CN"/>
              <a:t>connect()</a:t>
            </a:r>
            <a:r>
              <a:rPr lang="zh-CN" altLang="en-US" dirty="0"/>
              <a:t>发出的连接请求，双方进入连接状态。</a:t>
            </a:r>
            <a:endParaRPr lang="zh-CN" altLang="en-US" dirty="0"/>
          </a:p>
          <a:p>
            <a:pPr>
              <a:lnSpc>
                <a:spcPct val="90000"/>
              </a:lnSpc>
              <a:buNone/>
            </a:pPr>
            <a:r>
              <a:rPr lang="zh-CN" altLang="en-US" dirty="0"/>
              <a:t>		</a:t>
            </a:r>
            <a:r>
              <a:rPr lang="en-US" altLang="zh-CN">
                <a:solidFill>
                  <a:srgbClr val="008000"/>
                </a:solidFill>
              </a:rPr>
              <a:t>SOCKET</a:t>
            </a:r>
            <a:r>
              <a:rPr lang="en-US" altLang="zh-CN">
                <a:solidFill>
                  <a:srgbClr val="0033CC"/>
                </a:solidFill>
              </a:rPr>
              <a:t> accept(</a:t>
            </a:r>
            <a:endParaRPr lang="en-US" altLang="zh-CN">
              <a:solidFill>
                <a:srgbClr val="0033CC"/>
              </a:solidFill>
            </a:endParaRPr>
          </a:p>
          <a:p>
            <a:pPr>
              <a:lnSpc>
                <a:spcPct val="90000"/>
              </a:lnSpc>
              <a:buNone/>
            </a:pPr>
            <a:r>
              <a:rPr lang="en-US" altLang="zh-CN">
                <a:solidFill>
                  <a:srgbClr val="0033CC"/>
                </a:solidFill>
              </a:rPr>
              <a:t>			</a:t>
            </a:r>
            <a:r>
              <a:rPr lang="en-US" altLang="zh-CN">
                <a:solidFill>
                  <a:srgbClr val="008000"/>
                </a:solidFill>
              </a:rPr>
              <a:t>SOCKET</a:t>
            </a:r>
            <a:r>
              <a:rPr lang="en-US" altLang="zh-CN">
                <a:solidFill>
                  <a:srgbClr val="0033CC"/>
                </a:solidFill>
              </a:rPr>
              <a:t> </a:t>
            </a:r>
            <a:r>
              <a:rPr lang="en-US" altLang="zh-CN">
                <a:solidFill>
                  <a:srgbClr val="FF3300"/>
                </a:solidFill>
              </a:rPr>
              <a:t>s</a:t>
            </a:r>
            <a:r>
              <a:rPr lang="en-US" altLang="zh-CN">
                <a:solidFill>
                  <a:srgbClr val="0033CC"/>
                </a:solidFill>
              </a:rPr>
              <a:t>,</a:t>
            </a:r>
            <a:endParaRPr lang="en-US" altLang="zh-CN">
              <a:solidFill>
                <a:srgbClr val="0033CC"/>
              </a:solidFill>
            </a:endParaRPr>
          </a:p>
          <a:p>
            <a:pPr>
              <a:lnSpc>
                <a:spcPct val="90000"/>
              </a:lnSpc>
              <a:buNone/>
            </a:pPr>
            <a:r>
              <a:rPr lang="en-US" altLang="zh-CN">
                <a:solidFill>
                  <a:srgbClr val="0033CC"/>
                </a:solidFill>
              </a:rPr>
              <a:t>			</a:t>
            </a:r>
            <a:r>
              <a:rPr lang="en-US" altLang="zh-CN" dirty="0" err="1">
                <a:solidFill>
                  <a:srgbClr val="008000"/>
                </a:solidFill>
              </a:rPr>
              <a:t>struct</a:t>
            </a:r>
            <a:r>
              <a:rPr lang="en-US" altLang="zh-CN">
                <a:solidFill>
                  <a:srgbClr val="008000"/>
                </a:solidFill>
              </a:rPr>
              <a:t> </a:t>
            </a:r>
            <a:r>
              <a:rPr lang="en-US" altLang="zh-CN" dirty="0" err="1">
                <a:solidFill>
                  <a:srgbClr val="008000"/>
                </a:solidFill>
              </a:rPr>
              <a:t>sockaddr</a:t>
            </a:r>
            <a:r>
              <a:rPr lang="en-US" altLang="zh-CN">
                <a:solidFill>
                  <a:srgbClr val="008000"/>
                </a:solidFill>
              </a:rPr>
              <a:t> FAR *</a:t>
            </a:r>
            <a:r>
              <a:rPr lang="en-US" altLang="zh-CN">
                <a:solidFill>
                  <a:srgbClr val="0033CC"/>
                </a:solidFill>
              </a:rPr>
              <a:t> </a:t>
            </a:r>
            <a:r>
              <a:rPr lang="en-US" altLang="zh-CN" dirty="0" err="1">
                <a:solidFill>
                  <a:srgbClr val="FF3300"/>
                </a:solidFill>
              </a:rPr>
              <a:t>addr</a:t>
            </a:r>
            <a:r>
              <a:rPr lang="en-US" altLang="zh-CN">
                <a:solidFill>
                  <a:srgbClr val="0033CC"/>
                </a:solidFill>
              </a:rPr>
              <a:t>,</a:t>
            </a:r>
            <a:endParaRPr lang="en-US" altLang="zh-CN">
              <a:solidFill>
                <a:srgbClr val="0033CC"/>
              </a:solidFill>
            </a:endParaRPr>
          </a:p>
          <a:p>
            <a:pPr>
              <a:lnSpc>
                <a:spcPct val="90000"/>
              </a:lnSpc>
              <a:buNone/>
            </a:pPr>
            <a:r>
              <a:rPr lang="en-US" altLang="zh-CN">
                <a:solidFill>
                  <a:srgbClr val="0033CC"/>
                </a:solidFill>
              </a:rPr>
              <a:t>			</a:t>
            </a:r>
            <a:r>
              <a:rPr lang="en-US" altLang="zh-CN" dirty="0" err="1">
                <a:solidFill>
                  <a:srgbClr val="008000"/>
                </a:solidFill>
              </a:rPr>
              <a:t>int</a:t>
            </a:r>
            <a:r>
              <a:rPr lang="en-US" altLang="zh-CN">
                <a:solidFill>
                  <a:srgbClr val="008000"/>
                </a:solidFill>
              </a:rPr>
              <a:t> FAR *</a:t>
            </a:r>
            <a:r>
              <a:rPr lang="en-US" altLang="zh-CN">
                <a:solidFill>
                  <a:srgbClr val="0033CC"/>
                </a:solidFill>
              </a:rPr>
              <a:t> </a:t>
            </a:r>
            <a:r>
              <a:rPr lang="en-US" altLang="zh-CN" dirty="0" err="1">
                <a:solidFill>
                  <a:srgbClr val="FF3300"/>
                </a:solidFill>
              </a:rPr>
              <a:t>addrlen</a:t>
            </a:r>
            <a:r>
              <a:rPr lang="en-US" altLang="zh-CN">
                <a:solidFill>
                  <a:srgbClr val="0033CC"/>
                </a:solidFill>
              </a:rPr>
              <a:t>	);</a:t>
            </a:r>
            <a:endParaRPr lang="zh-CN" altLang="en-US" dirty="0">
              <a:solidFill>
                <a:srgbClr val="0033CC"/>
              </a:solidFill>
            </a:endParaRPr>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3282" name="标题 353281"/>
          <p:cNvSpPr>
            <a:spLocks noGrp="1"/>
          </p:cNvSpPr>
          <p:nvPr>
            <p:ph type="title"/>
          </p:nvPr>
        </p:nvSpPr>
        <p:spPr/>
        <p:txBody>
          <a:bodyPr anchor="ctr"/>
          <a:p>
            <a:r>
              <a:rPr lang="en-US" altLang="zh-CN"/>
              <a:t>accept()</a:t>
            </a:r>
            <a:r>
              <a:rPr lang="zh-CN" altLang="en-US" dirty="0"/>
              <a:t>函数参数说明</a:t>
            </a:r>
            <a:endParaRPr lang="zh-CN" altLang="en-US" dirty="0"/>
          </a:p>
        </p:txBody>
      </p:sp>
      <p:sp>
        <p:nvSpPr>
          <p:cNvPr id="353283" name="文本占位符 353282"/>
          <p:cNvSpPr>
            <a:spLocks noGrp="1"/>
          </p:cNvSpPr>
          <p:nvPr>
            <p:ph type="body" idx="1"/>
          </p:nvPr>
        </p:nvSpPr>
        <p:spPr/>
        <p:txBody>
          <a:bodyPr/>
          <a:p>
            <a:r>
              <a:rPr lang="en-US" altLang="zh-CN">
                <a:solidFill>
                  <a:srgbClr val="FF3300"/>
                </a:solidFill>
              </a:rPr>
              <a:t>s</a:t>
            </a:r>
            <a:r>
              <a:rPr lang="zh-CN" altLang="en-US" dirty="0"/>
              <a:t>标识一个套接字，该套接口处于监听状态</a:t>
            </a:r>
            <a:endParaRPr lang="zh-CN" altLang="en-US" dirty="0"/>
          </a:p>
          <a:p>
            <a:r>
              <a:rPr lang="en-US" altLang="zh-CN" dirty="0" err="1">
                <a:solidFill>
                  <a:srgbClr val="FF3300"/>
                </a:solidFill>
              </a:rPr>
              <a:t>addr</a:t>
            </a:r>
            <a:r>
              <a:rPr lang="zh-CN" altLang="en-US" dirty="0"/>
              <a:t>是一个地址结构的指针，用来存放发出连接请求的那个客户机的</a:t>
            </a:r>
            <a:r>
              <a:rPr lang="en-US" altLang="zh-CN"/>
              <a:t>IP</a:t>
            </a:r>
            <a:r>
              <a:rPr lang="zh-CN" altLang="en-US" dirty="0"/>
              <a:t>地址信息</a:t>
            </a:r>
            <a:endParaRPr lang="zh-CN" altLang="en-US" dirty="0"/>
          </a:p>
          <a:p>
            <a:r>
              <a:rPr lang="en-US" altLang="zh-CN" dirty="0" err="1">
                <a:solidFill>
                  <a:srgbClr val="FF3300"/>
                </a:solidFill>
              </a:rPr>
              <a:t>addrlen</a:t>
            </a:r>
            <a:r>
              <a:rPr lang="zh-CN" altLang="en-US" dirty="0"/>
              <a:t>指出客户套接口地址结构的长度</a:t>
            </a:r>
            <a:endParaRPr lang="zh-CN" altLang="en-US" dirty="0"/>
          </a:p>
          <a:p>
            <a:endParaRPr lang="zh-CN" altLang="en-US" dirty="0"/>
          </a:p>
          <a:p>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8179" name="文本占位符 818178"/>
          <p:cNvSpPr>
            <a:spLocks noGrp="1"/>
          </p:cNvSpPr>
          <p:nvPr>
            <p:ph type="body" idx="1"/>
          </p:nvPr>
        </p:nvSpPr>
        <p:spPr>
          <a:xfrm>
            <a:off x="457200" y="908050"/>
            <a:ext cx="8229600" cy="4525963"/>
          </a:xfrm>
          <a:noFill/>
          <a:ln>
            <a:noFill/>
          </a:ln>
        </p:spPr>
        <p:txBody>
          <a:bodyPr/>
          <a:p>
            <a:pPr>
              <a:buClr>
                <a:srgbClr val="FF9933"/>
              </a:buClr>
              <a:buFont typeface="Wingdings" panose="05000000000000000000" pitchFamily="2" charset="2"/>
              <a:buChar char="n"/>
            </a:pPr>
            <a:endParaRPr lang="zh-CN" altLang="en-US" sz="2400" dirty="0"/>
          </a:p>
          <a:p>
            <a:pPr>
              <a:buClr>
                <a:srgbClr val="FF9933"/>
              </a:buClr>
              <a:buFont typeface="Wingdings" panose="05000000000000000000" pitchFamily="2" charset="2"/>
              <a:buChar char="l"/>
            </a:pPr>
            <a:r>
              <a:rPr lang="zh-CN" altLang="en-US" sz="2400" dirty="0"/>
              <a:t>返回值：</a:t>
            </a:r>
            <a:endParaRPr lang="zh-CN" altLang="en-US" sz="2400" dirty="0"/>
          </a:p>
          <a:p>
            <a:pPr>
              <a:buClr>
                <a:srgbClr val="FF9933"/>
              </a:buClr>
              <a:buFont typeface="Wingdings" panose="05000000000000000000" pitchFamily="2" charset="2"/>
              <a:buNone/>
            </a:pPr>
            <a:r>
              <a:rPr lang="zh-CN" altLang="en-US" sz="2400" dirty="0"/>
              <a:t>	如果没有错误发生则返回一个新的套接字；</a:t>
            </a:r>
            <a:endParaRPr lang="zh-CN" altLang="en-US" sz="2400" dirty="0"/>
          </a:p>
          <a:p>
            <a:pPr>
              <a:buClr>
                <a:srgbClr val="FF9933"/>
              </a:buClr>
              <a:buFont typeface="Wingdings" panose="05000000000000000000" pitchFamily="2" charset="2"/>
              <a:buNone/>
            </a:pPr>
            <a:r>
              <a:rPr lang="zh-CN" altLang="en-US" sz="2400" dirty="0"/>
              <a:t>	否则返回</a:t>
            </a:r>
            <a:r>
              <a:rPr lang="en-US" altLang="zh-CN" sz="2400"/>
              <a:t>INVALID_SOCKET </a:t>
            </a:r>
            <a:endParaRPr lang="en-US" altLang="zh-CN" sz="2400"/>
          </a:p>
          <a:p>
            <a:pPr>
              <a:buClr>
                <a:srgbClr val="FF9933"/>
              </a:buClr>
              <a:buFont typeface="Wingdings" panose="05000000000000000000" pitchFamily="2" charset="2"/>
              <a:buNone/>
            </a:pPr>
            <a:r>
              <a:rPr lang="zh-CN" altLang="en-US" sz="2400" dirty="0">
                <a:solidFill>
                  <a:srgbClr val="FF3300"/>
                </a:solidFill>
                <a:sym typeface="+mn-ea"/>
              </a:rPr>
              <a:t>函数说明</a:t>
            </a:r>
            <a:r>
              <a:rPr lang="zh-CN" altLang="en-US" sz="2400" dirty="0">
                <a:sym typeface="+mn-ea"/>
              </a:rPr>
              <a:t>：该函数用于面向连接的服务器端，在</a:t>
            </a:r>
            <a:r>
              <a:rPr lang="en-US" altLang="zh-CN" sz="2400">
                <a:sym typeface="+mn-ea"/>
              </a:rPr>
              <a:t>IP</a:t>
            </a:r>
            <a:r>
              <a:rPr lang="zh-CN" altLang="en-US" sz="2400" dirty="0">
                <a:sym typeface="+mn-ea"/>
              </a:rPr>
              <a:t>协议族中，只用于</a:t>
            </a:r>
            <a:r>
              <a:rPr lang="en-US" altLang="zh-CN" sz="2400">
                <a:sym typeface="+mn-ea"/>
              </a:rPr>
              <a:t>TCP</a:t>
            </a:r>
            <a:r>
              <a:rPr lang="zh-CN" altLang="en-US" sz="2400" dirty="0">
                <a:sym typeface="+mn-ea"/>
              </a:rPr>
              <a:t>服务器端</a:t>
            </a:r>
            <a:endParaRPr lang="zh-CN" altLang="en-US" sz="2400" dirty="0"/>
          </a:p>
          <a:p>
            <a:pPr>
              <a:buClr>
                <a:srgbClr val="FF9933"/>
              </a:buClr>
              <a:buFont typeface="Wingdings" panose="05000000000000000000" pitchFamily="2" charset="2"/>
              <a:buNone/>
            </a:pPr>
            <a:endParaRPr lang="en-US" altLang="zh-CN" sz="2400"/>
          </a:p>
        </p:txBody>
      </p:sp>
      <p:sp>
        <p:nvSpPr>
          <p:cNvPr id="818180" name="矩形 818179"/>
          <p:cNvSpPr/>
          <p:nvPr/>
        </p:nvSpPr>
        <p:spPr>
          <a:xfrm>
            <a:off x="1751330" y="601980"/>
            <a:ext cx="7056438" cy="647700"/>
          </a:xfrm>
          <a:noFill/>
          <a:ln w="9525">
            <a:noFill/>
          </a:ln>
        </p:spPr>
        <p:txBody>
          <a:bodyPr/>
          <a:lstStyle>
            <a:lvl1pPr marL="0" lvl="0" indent="0" algn="l" defTabSz="914400" eaLnBrk="1" fontAlgn="base" latinLnBrk="0" hangingPunct="1">
              <a:lnSpc>
                <a:spcPct val="100000"/>
              </a:lnSpc>
              <a:spcBef>
                <a:spcPct val="0"/>
              </a:spcBef>
              <a:spcAft>
                <a:spcPct val="0"/>
              </a:spcAft>
              <a:buNone/>
              <a:defRPr sz="3800" b="0" i="0" u="none" kern="1200" baseline="0">
                <a:solidFill>
                  <a:schemeClr val="tx2"/>
                </a:solidFill>
                <a:latin typeface="Verdana" panose="020B0604030504040204" pitchFamily="34" charset="0"/>
                <a:ea typeface="宋体" panose="02010600030101010101" pitchFamily="2" charset="-122"/>
              </a:defRPr>
            </a:lvl1pPr>
          </a:lstStyle>
          <a:p>
            <a:pPr lvl="0" algn="ctr"/>
            <a:r>
              <a:rPr lang="zh-CN" altLang="en-US" sz="3400" b="1" dirty="0"/>
              <a:t>相关函数说明</a:t>
            </a:r>
            <a:endParaRPr lang="zh-CN" altLang="en-US" sz="3400" b="1" dirty="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4306" name="标题 354305"/>
          <p:cNvSpPr>
            <a:spLocks noGrp="1"/>
          </p:cNvSpPr>
          <p:nvPr>
            <p:ph type="title"/>
          </p:nvPr>
        </p:nvSpPr>
        <p:spPr/>
        <p:txBody>
          <a:bodyPr anchor="ctr"/>
          <a:p>
            <a:r>
              <a:rPr lang="zh-CN" altLang="en-US" dirty="0"/>
              <a:t>发送数据</a:t>
            </a:r>
            <a:r>
              <a:rPr lang="en-US" altLang="zh-CN"/>
              <a:t>-send()</a:t>
            </a:r>
            <a:r>
              <a:rPr lang="zh-CN" altLang="en-US" dirty="0"/>
              <a:t>函数</a:t>
            </a:r>
            <a:endParaRPr lang="zh-CN" altLang="en-US" dirty="0"/>
          </a:p>
        </p:txBody>
      </p:sp>
      <p:sp>
        <p:nvSpPr>
          <p:cNvPr id="354307" name="文本占位符 354306"/>
          <p:cNvSpPr>
            <a:spLocks noGrp="1"/>
          </p:cNvSpPr>
          <p:nvPr>
            <p:ph type="body" idx="1"/>
          </p:nvPr>
        </p:nvSpPr>
        <p:spPr>
          <a:xfrm>
            <a:off x="707390" y="1428750"/>
            <a:ext cx="8229600" cy="4525963"/>
          </a:xfrm>
        </p:spPr>
        <p:txBody>
          <a:bodyPr/>
          <a:p>
            <a:r>
              <a:rPr lang="zh-CN" altLang="en-US" dirty="0"/>
              <a:t>在已经建立连接的套接口上发送数据，可以使用</a:t>
            </a:r>
            <a:r>
              <a:rPr lang="en-US" altLang="zh-CN"/>
              <a:t>send()</a:t>
            </a:r>
            <a:r>
              <a:rPr lang="zh-CN" altLang="en-US" dirty="0"/>
              <a:t>函数</a:t>
            </a:r>
            <a:endParaRPr lang="zh-CN" altLang="en-US" dirty="0"/>
          </a:p>
          <a:p>
            <a:pPr>
              <a:buNone/>
            </a:pPr>
            <a:r>
              <a:rPr lang="zh-CN" altLang="en-US" dirty="0"/>
              <a:t>		</a:t>
            </a:r>
            <a:r>
              <a:rPr lang="en-US" altLang="zh-CN" dirty="0" err="1">
                <a:solidFill>
                  <a:srgbClr val="008000"/>
                </a:solidFill>
              </a:rPr>
              <a:t>int</a:t>
            </a:r>
            <a:r>
              <a:rPr lang="en-US" altLang="zh-CN">
                <a:solidFill>
                  <a:srgbClr val="0033CC"/>
                </a:solidFill>
              </a:rPr>
              <a:t> send(</a:t>
            </a:r>
            <a:endParaRPr lang="en-US" altLang="zh-CN">
              <a:solidFill>
                <a:srgbClr val="0033CC"/>
              </a:solidFill>
            </a:endParaRPr>
          </a:p>
          <a:p>
            <a:pPr>
              <a:buNone/>
            </a:pPr>
            <a:r>
              <a:rPr lang="en-US" altLang="zh-CN">
                <a:solidFill>
                  <a:srgbClr val="0033CC"/>
                </a:solidFill>
              </a:rPr>
              <a:t>			</a:t>
            </a:r>
            <a:r>
              <a:rPr lang="en-US" altLang="zh-CN">
                <a:solidFill>
                  <a:srgbClr val="008000"/>
                </a:solidFill>
              </a:rPr>
              <a:t>SOCKET</a:t>
            </a:r>
            <a:r>
              <a:rPr lang="en-US" altLang="zh-CN">
                <a:solidFill>
                  <a:srgbClr val="0033CC"/>
                </a:solidFill>
              </a:rPr>
              <a:t> </a:t>
            </a:r>
            <a:r>
              <a:rPr lang="en-US" altLang="zh-CN">
                <a:solidFill>
                  <a:srgbClr val="FF3300"/>
                </a:solidFill>
              </a:rPr>
              <a:t>s</a:t>
            </a:r>
            <a:r>
              <a:rPr lang="en-US" altLang="zh-CN">
                <a:solidFill>
                  <a:srgbClr val="0033CC"/>
                </a:solidFill>
              </a:rPr>
              <a:t>,</a:t>
            </a:r>
            <a:endParaRPr lang="en-US" altLang="zh-CN">
              <a:solidFill>
                <a:srgbClr val="0033CC"/>
              </a:solidFill>
            </a:endParaRPr>
          </a:p>
          <a:p>
            <a:pPr>
              <a:buNone/>
            </a:pPr>
            <a:r>
              <a:rPr lang="en-US" altLang="zh-CN">
                <a:solidFill>
                  <a:srgbClr val="0033CC"/>
                </a:solidFill>
              </a:rPr>
              <a:t>			</a:t>
            </a:r>
            <a:r>
              <a:rPr lang="en-US" altLang="zh-CN">
                <a:solidFill>
                  <a:srgbClr val="008000"/>
                </a:solidFill>
              </a:rPr>
              <a:t>const char FAR *</a:t>
            </a:r>
            <a:r>
              <a:rPr lang="en-US" altLang="zh-CN">
                <a:solidFill>
                  <a:srgbClr val="0033CC"/>
                </a:solidFill>
              </a:rPr>
              <a:t> </a:t>
            </a:r>
            <a:r>
              <a:rPr lang="en-US" altLang="zh-CN" dirty="0" err="1">
                <a:solidFill>
                  <a:srgbClr val="FF3300"/>
                </a:solidFill>
              </a:rPr>
              <a:t>buf</a:t>
            </a:r>
            <a:r>
              <a:rPr lang="en-US" altLang="zh-CN">
                <a:solidFill>
                  <a:srgbClr val="0033CC"/>
                </a:solidFill>
              </a:rPr>
              <a:t>,</a:t>
            </a:r>
            <a:endParaRPr lang="en-US" altLang="zh-CN">
              <a:solidFill>
                <a:srgbClr val="0033CC"/>
              </a:solidFill>
            </a:endParaRPr>
          </a:p>
          <a:p>
            <a:pPr>
              <a:buNone/>
            </a:pPr>
            <a:r>
              <a:rPr lang="en-US" altLang="zh-CN">
                <a:solidFill>
                  <a:srgbClr val="0033CC"/>
                </a:solidFill>
              </a:rPr>
              <a:t>			</a:t>
            </a:r>
            <a:r>
              <a:rPr lang="en-US" altLang="zh-CN" dirty="0" err="1">
                <a:solidFill>
                  <a:srgbClr val="008000"/>
                </a:solidFill>
              </a:rPr>
              <a:t>int</a:t>
            </a:r>
            <a:r>
              <a:rPr lang="en-US" altLang="zh-CN">
                <a:solidFill>
                  <a:srgbClr val="0033CC"/>
                </a:solidFill>
              </a:rPr>
              <a:t> </a:t>
            </a:r>
            <a:r>
              <a:rPr lang="en-US" altLang="zh-CN" dirty="0" err="1">
                <a:solidFill>
                  <a:srgbClr val="FF3300"/>
                </a:solidFill>
              </a:rPr>
              <a:t>len</a:t>
            </a:r>
            <a:r>
              <a:rPr lang="en-US" altLang="zh-CN">
                <a:solidFill>
                  <a:srgbClr val="0033CC"/>
                </a:solidFill>
              </a:rPr>
              <a:t>,</a:t>
            </a:r>
            <a:endParaRPr lang="en-US" altLang="zh-CN">
              <a:solidFill>
                <a:srgbClr val="0033CC"/>
              </a:solidFill>
            </a:endParaRPr>
          </a:p>
          <a:p>
            <a:pPr>
              <a:buNone/>
            </a:pPr>
            <a:r>
              <a:rPr lang="en-US" altLang="zh-CN">
                <a:solidFill>
                  <a:srgbClr val="0033CC"/>
                </a:solidFill>
              </a:rPr>
              <a:t>			</a:t>
            </a:r>
            <a:r>
              <a:rPr lang="en-US" altLang="zh-CN" dirty="0" err="1">
                <a:solidFill>
                  <a:srgbClr val="008000"/>
                </a:solidFill>
              </a:rPr>
              <a:t>int</a:t>
            </a:r>
            <a:r>
              <a:rPr lang="en-US" altLang="zh-CN">
                <a:solidFill>
                  <a:srgbClr val="0033CC"/>
                </a:solidFill>
              </a:rPr>
              <a:t> </a:t>
            </a:r>
            <a:r>
              <a:rPr lang="en-US" altLang="zh-CN">
                <a:solidFill>
                  <a:srgbClr val="FF3300"/>
                </a:solidFill>
              </a:rPr>
              <a:t>flags</a:t>
            </a:r>
            <a:r>
              <a:rPr lang="en-US" altLang="zh-CN">
                <a:solidFill>
                  <a:srgbClr val="0033CC"/>
                </a:solidFill>
              </a:rPr>
              <a:t>		);</a:t>
            </a:r>
            <a:endParaRPr lang="en-US" altLang="zh-CN">
              <a:solidFill>
                <a:srgbClr val="0033CC"/>
              </a:solidFill>
            </a:endParaRPr>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5330" name="标题 355329"/>
          <p:cNvSpPr>
            <a:spLocks noGrp="1"/>
          </p:cNvSpPr>
          <p:nvPr>
            <p:ph type="title"/>
          </p:nvPr>
        </p:nvSpPr>
        <p:spPr/>
        <p:txBody>
          <a:bodyPr anchor="ctr"/>
          <a:p>
            <a:r>
              <a:rPr lang="en-US" altLang="zh-CN"/>
              <a:t>send()</a:t>
            </a:r>
            <a:r>
              <a:rPr lang="zh-CN" altLang="en-US" dirty="0"/>
              <a:t>函数参数说明</a:t>
            </a:r>
            <a:endParaRPr lang="zh-CN" altLang="en-US" dirty="0"/>
          </a:p>
        </p:txBody>
      </p:sp>
      <p:sp>
        <p:nvSpPr>
          <p:cNvPr id="355331" name="文本占位符 355330"/>
          <p:cNvSpPr>
            <a:spLocks noGrp="1"/>
          </p:cNvSpPr>
          <p:nvPr>
            <p:ph type="body" idx="1"/>
          </p:nvPr>
        </p:nvSpPr>
        <p:spPr>
          <a:xfrm>
            <a:off x="786130" y="1257935"/>
            <a:ext cx="8229600" cy="4525963"/>
          </a:xfrm>
        </p:spPr>
        <p:txBody>
          <a:bodyPr/>
          <a:p>
            <a:r>
              <a:rPr lang="en-US" altLang="zh-CN" sz="2800">
                <a:solidFill>
                  <a:srgbClr val="FF3300"/>
                </a:solidFill>
              </a:rPr>
              <a:t>s</a:t>
            </a:r>
            <a:r>
              <a:rPr lang="zh-CN" altLang="en-US" sz="2800" dirty="0"/>
              <a:t>用于标识已建立连接的套接字</a:t>
            </a:r>
            <a:endParaRPr lang="zh-CN" altLang="en-US" sz="2800" dirty="0"/>
          </a:p>
          <a:p>
            <a:r>
              <a:rPr lang="en-US" altLang="zh-CN" sz="2800" dirty="0" err="1">
                <a:solidFill>
                  <a:srgbClr val="FF3300"/>
                </a:solidFill>
              </a:rPr>
              <a:t>buf</a:t>
            </a:r>
            <a:r>
              <a:rPr lang="zh-CN" altLang="en-US" sz="2800" dirty="0"/>
              <a:t>是一个字符缓冲区，内有将要发送的数据</a:t>
            </a:r>
            <a:endParaRPr lang="zh-CN" altLang="en-US" sz="2800" dirty="0"/>
          </a:p>
          <a:p>
            <a:r>
              <a:rPr lang="en-US" altLang="zh-CN" sz="2800" dirty="0" err="1">
                <a:solidFill>
                  <a:srgbClr val="FF3300"/>
                </a:solidFill>
              </a:rPr>
              <a:t>len</a:t>
            </a:r>
            <a:r>
              <a:rPr lang="zh-CN" altLang="en-US" sz="2800" dirty="0"/>
              <a:t>即将发送的缓冲区中的字符数</a:t>
            </a:r>
            <a:endParaRPr lang="zh-CN" altLang="en-US" sz="2800" dirty="0"/>
          </a:p>
          <a:p>
            <a:r>
              <a:rPr lang="en-US" altLang="zh-CN" sz="2800">
                <a:solidFill>
                  <a:srgbClr val="FF3300"/>
                </a:solidFill>
              </a:rPr>
              <a:t>flags</a:t>
            </a:r>
            <a:r>
              <a:rPr lang="zh-CN" altLang="en-US" sz="2800" dirty="0"/>
              <a:t>用于控制数据传输方式，</a:t>
            </a:r>
            <a:r>
              <a:rPr lang="en-US" altLang="zh-CN" sz="2800"/>
              <a:t>0</a:t>
            </a:r>
            <a:r>
              <a:rPr lang="zh-CN" altLang="en-US" sz="2800" dirty="0"/>
              <a:t>表示按正常方式发送数据；宏</a:t>
            </a:r>
            <a:r>
              <a:rPr lang="en-US" altLang="zh-CN" sz="2800"/>
              <a:t>MSG_DONTROUTE</a:t>
            </a:r>
            <a:r>
              <a:rPr lang="zh-CN" altLang="en-US" sz="2800" dirty="0"/>
              <a:t>说明系统目标主机就在直接连接的本地网络中，无需路由选择；</a:t>
            </a:r>
            <a:r>
              <a:rPr lang="en-US" altLang="zh-CN" sz="2800">
                <a:solidFill>
                  <a:schemeClr val="accent6">
                    <a:lumMod val="60000"/>
                    <a:lumOff val="40000"/>
                  </a:schemeClr>
                </a:solidFill>
              </a:rPr>
              <a:t>MSG_OOB</a:t>
            </a:r>
            <a:r>
              <a:rPr lang="zh-CN" altLang="en-US" sz="2800" dirty="0"/>
              <a:t>指出数据是按带外数据发送的</a:t>
            </a:r>
            <a:endParaRPr lang="zh-CN" altLang="en-US" sz="2800" dirty="0"/>
          </a:p>
          <a:p>
            <a:endParaRPr lang="zh-CN" altLang="en-US" sz="2800"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03" name="文本占位符 819202"/>
          <p:cNvSpPr>
            <a:spLocks noGrp="1"/>
          </p:cNvSpPr>
          <p:nvPr>
            <p:ph type="body" idx="1"/>
          </p:nvPr>
        </p:nvSpPr>
        <p:spPr>
          <a:xfrm>
            <a:off x="561975" y="908050"/>
            <a:ext cx="8229600" cy="4525963"/>
          </a:xfrm>
          <a:noFill/>
          <a:ln>
            <a:noFill/>
          </a:ln>
        </p:spPr>
        <p:txBody>
          <a:bodyPr/>
          <a:p>
            <a:pPr>
              <a:lnSpc>
                <a:spcPct val="90000"/>
              </a:lnSpc>
              <a:buClr>
                <a:srgbClr val="FF9933"/>
              </a:buClr>
              <a:buFont typeface="Wingdings" panose="05000000000000000000" pitchFamily="2" charset="2"/>
              <a:buChar char="n"/>
            </a:pPr>
            <a:endParaRPr lang="zh-CN" altLang="en-US" sz="2400" dirty="0"/>
          </a:p>
          <a:p>
            <a:pPr>
              <a:lnSpc>
                <a:spcPct val="90000"/>
              </a:lnSpc>
              <a:buClr>
                <a:srgbClr val="FF9933"/>
              </a:buClr>
              <a:buFont typeface="Wingdings" panose="05000000000000000000" pitchFamily="2" charset="2"/>
              <a:buChar char="l"/>
            </a:pPr>
            <a:r>
              <a:rPr lang="zh-CN" altLang="en-US" sz="2400" dirty="0"/>
              <a:t>返回值：</a:t>
            </a:r>
            <a:endParaRPr lang="zh-CN" altLang="en-US" sz="2400" dirty="0"/>
          </a:p>
          <a:p>
            <a:pPr>
              <a:lnSpc>
                <a:spcPct val="90000"/>
              </a:lnSpc>
              <a:buClr>
                <a:srgbClr val="FF9933"/>
              </a:buClr>
              <a:buFont typeface="Wingdings" panose="05000000000000000000" pitchFamily="2" charset="2"/>
              <a:buNone/>
            </a:pPr>
            <a:r>
              <a:rPr lang="zh-CN" altLang="en-US" sz="2400" dirty="0"/>
              <a:t>	如果执行成功，则返回接收数据的长度；</a:t>
            </a:r>
            <a:endParaRPr lang="zh-CN" altLang="en-US" sz="2400" dirty="0"/>
          </a:p>
          <a:p>
            <a:pPr>
              <a:lnSpc>
                <a:spcPct val="90000"/>
              </a:lnSpc>
              <a:buClr>
                <a:srgbClr val="FF9933"/>
              </a:buClr>
              <a:buFont typeface="Wingdings" panose="05000000000000000000" pitchFamily="2" charset="2"/>
              <a:buNone/>
            </a:pPr>
            <a:r>
              <a:rPr lang="en-US" altLang="zh-CN" sz="2400" dirty="0"/>
              <a:t>	</a:t>
            </a:r>
            <a:r>
              <a:rPr lang="zh-CN" altLang="en-US" sz="2400" dirty="0"/>
              <a:t>如果连接关闭则返回</a:t>
            </a:r>
            <a:r>
              <a:rPr lang="en-US" altLang="zh-CN" sz="2400" dirty="0"/>
              <a:t>0</a:t>
            </a:r>
            <a:r>
              <a:rPr lang="zh-CN" altLang="en-US" sz="2400" dirty="0"/>
              <a:t>；</a:t>
            </a:r>
            <a:endParaRPr lang="zh-CN" altLang="en-US" sz="2400" dirty="0"/>
          </a:p>
          <a:p>
            <a:pPr>
              <a:lnSpc>
                <a:spcPct val="90000"/>
              </a:lnSpc>
              <a:buClr>
                <a:srgbClr val="FF9933"/>
              </a:buClr>
              <a:buFont typeface="Wingdings" panose="05000000000000000000" pitchFamily="2" charset="2"/>
              <a:buNone/>
            </a:pPr>
            <a:r>
              <a:rPr lang="en-US" altLang="zh-CN" sz="2400" dirty="0"/>
              <a:t>	</a:t>
            </a:r>
            <a:r>
              <a:rPr lang="zh-CN" altLang="en-US" sz="2400" dirty="0"/>
              <a:t>否则返回</a:t>
            </a:r>
            <a:r>
              <a:rPr lang="en-US" altLang="zh-CN" sz="2400"/>
              <a:t>SOCKET_ERROR </a:t>
            </a:r>
            <a:endParaRPr lang="en-US" altLang="zh-CN" sz="2400"/>
          </a:p>
          <a:p>
            <a:pPr>
              <a:lnSpc>
                <a:spcPct val="90000"/>
              </a:lnSpc>
              <a:buClr>
                <a:srgbClr val="FF9933"/>
              </a:buClr>
              <a:buFont typeface="Wingdings" panose="05000000000000000000" pitchFamily="2" charset="2"/>
              <a:buNone/>
            </a:pPr>
            <a:r>
              <a:rPr lang="zh-CN" altLang="en-US" sz="2400" dirty="0">
                <a:solidFill>
                  <a:srgbClr val="FF3300"/>
                </a:solidFill>
                <a:sym typeface="+mn-ea"/>
              </a:rPr>
              <a:t>函数说明</a:t>
            </a:r>
            <a:r>
              <a:rPr lang="zh-CN" altLang="en-US" sz="2400" dirty="0">
                <a:sym typeface="+mn-ea"/>
              </a:rPr>
              <a:t>：</a:t>
            </a:r>
            <a:r>
              <a:rPr lang="en-US" altLang="zh-CN" sz="2400">
                <a:sym typeface="+mn-ea"/>
              </a:rPr>
              <a:t>send()</a:t>
            </a:r>
            <a:r>
              <a:rPr lang="zh-CN" altLang="en-US" sz="2400" dirty="0">
                <a:sym typeface="+mn-ea"/>
              </a:rPr>
              <a:t>函数适用于已建立连接的数据报或流式套接口发送数据，</a:t>
            </a:r>
            <a:r>
              <a:rPr lang="zh-CN" altLang="en-US" sz="2400" u="sng" dirty="0">
                <a:solidFill>
                  <a:schemeClr val="accent6">
                    <a:lumMod val="60000"/>
                    <a:lumOff val="40000"/>
                  </a:schemeClr>
                </a:solidFill>
                <a:sym typeface="+mn-ea"/>
              </a:rPr>
              <a:t>对于数据报类型套接口必须注意发送数据长度不大于通信子网的</a:t>
            </a:r>
            <a:r>
              <a:rPr lang="en-US" altLang="zh-CN" sz="2400" u="sng">
                <a:solidFill>
                  <a:schemeClr val="accent6">
                    <a:lumMod val="60000"/>
                    <a:lumOff val="40000"/>
                  </a:schemeClr>
                </a:solidFill>
                <a:sym typeface="+mn-ea"/>
              </a:rPr>
              <a:t>IP</a:t>
            </a:r>
            <a:r>
              <a:rPr lang="zh-CN" altLang="en-US" sz="2400" u="sng" dirty="0">
                <a:solidFill>
                  <a:schemeClr val="accent6">
                    <a:lumMod val="60000"/>
                    <a:lumOff val="40000"/>
                  </a:schemeClr>
                </a:solidFill>
                <a:sym typeface="+mn-ea"/>
              </a:rPr>
              <a:t>包最大长度</a:t>
            </a:r>
            <a:endParaRPr lang="zh-CN" altLang="en-US" sz="2400" u="sng" dirty="0">
              <a:solidFill>
                <a:schemeClr val="accent6">
                  <a:lumMod val="60000"/>
                  <a:lumOff val="40000"/>
                </a:schemeClr>
              </a:solidFill>
              <a:sym typeface="+mn-ea"/>
            </a:endParaRPr>
          </a:p>
          <a:p>
            <a:pPr>
              <a:lnSpc>
                <a:spcPct val="90000"/>
              </a:lnSpc>
              <a:buClr>
                <a:srgbClr val="FF9933"/>
              </a:buClr>
              <a:buFont typeface="Wingdings" panose="05000000000000000000" pitchFamily="2" charset="2"/>
              <a:buNone/>
            </a:pPr>
            <a:endParaRPr lang="en-US" altLang="zh-CN" sz="240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6354" name="标题 356353"/>
          <p:cNvSpPr>
            <a:spLocks noGrp="1"/>
          </p:cNvSpPr>
          <p:nvPr>
            <p:ph type="title"/>
          </p:nvPr>
        </p:nvSpPr>
        <p:spPr/>
        <p:txBody>
          <a:bodyPr anchor="ctr"/>
          <a:p>
            <a:r>
              <a:rPr lang="zh-CN" altLang="en-US" dirty="0"/>
              <a:t>接收数据－</a:t>
            </a:r>
            <a:r>
              <a:rPr lang="en-US" altLang="zh-CN" dirty="0" err="1"/>
              <a:t>recv</a:t>
            </a:r>
            <a:r>
              <a:rPr lang="en-US" altLang="zh-CN"/>
              <a:t>()</a:t>
            </a:r>
            <a:r>
              <a:rPr lang="zh-CN" altLang="en-US" dirty="0"/>
              <a:t>函数</a:t>
            </a:r>
            <a:endParaRPr lang="zh-CN" altLang="en-US" dirty="0"/>
          </a:p>
        </p:txBody>
      </p:sp>
      <p:sp>
        <p:nvSpPr>
          <p:cNvPr id="356355" name="文本占位符 356354"/>
          <p:cNvSpPr>
            <a:spLocks noGrp="1"/>
          </p:cNvSpPr>
          <p:nvPr>
            <p:ph type="body" idx="1"/>
          </p:nvPr>
        </p:nvSpPr>
        <p:spPr/>
        <p:txBody>
          <a:bodyPr/>
          <a:p>
            <a:r>
              <a:rPr lang="zh-CN" altLang="en-US" dirty="0"/>
              <a:t>对于已建立连接的套接口来说，要从套接口上接收数据，就要使用</a:t>
            </a:r>
            <a:r>
              <a:rPr lang="en-US" altLang="zh-CN" dirty="0" err="1"/>
              <a:t>recv</a:t>
            </a:r>
            <a:r>
              <a:rPr lang="en-US" altLang="zh-CN"/>
              <a:t>()</a:t>
            </a:r>
            <a:r>
              <a:rPr lang="zh-CN" altLang="en-US" dirty="0"/>
              <a:t>函数。</a:t>
            </a:r>
            <a:endParaRPr lang="zh-CN" altLang="en-US" dirty="0"/>
          </a:p>
          <a:p>
            <a:pPr>
              <a:buNone/>
            </a:pPr>
            <a:r>
              <a:rPr lang="zh-CN" altLang="en-US" dirty="0"/>
              <a:t>		</a:t>
            </a:r>
            <a:r>
              <a:rPr lang="en-US" altLang="zh-CN" dirty="0" err="1">
                <a:solidFill>
                  <a:srgbClr val="008000"/>
                </a:solidFill>
              </a:rPr>
              <a:t>int</a:t>
            </a:r>
            <a:r>
              <a:rPr lang="en-US" altLang="zh-CN">
                <a:solidFill>
                  <a:srgbClr val="0033CC"/>
                </a:solidFill>
              </a:rPr>
              <a:t> </a:t>
            </a:r>
            <a:r>
              <a:rPr lang="en-US" altLang="zh-CN" dirty="0" err="1">
                <a:solidFill>
                  <a:srgbClr val="0033CC"/>
                </a:solidFill>
              </a:rPr>
              <a:t>recv</a:t>
            </a:r>
            <a:r>
              <a:rPr lang="en-US" altLang="zh-CN">
                <a:solidFill>
                  <a:srgbClr val="0033CC"/>
                </a:solidFill>
              </a:rPr>
              <a:t>(</a:t>
            </a:r>
            <a:endParaRPr lang="en-US" altLang="zh-CN">
              <a:solidFill>
                <a:srgbClr val="0033CC"/>
              </a:solidFill>
            </a:endParaRPr>
          </a:p>
          <a:p>
            <a:pPr>
              <a:buNone/>
            </a:pPr>
            <a:r>
              <a:rPr lang="en-US" altLang="zh-CN">
                <a:solidFill>
                  <a:srgbClr val="0033CC"/>
                </a:solidFill>
              </a:rPr>
              <a:t>			</a:t>
            </a:r>
            <a:r>
              <a:rPr lang="en-US" altLang="zh-CN">
                <a:solidFill>
                  <a:srgbClr val="008000"/>
                </a:solidFill>
              </a:rPr>
              <a:t>SOCKET</a:t>
            </a:r>
            <a:r>
              <a:rPr lang="en-US" altLang="zh-CN">
                <a:solidFill>
                  <a:srgbClr val="0033CC"/>
                </a:solidFill>
              </a:rPr>
              <a:t> </a:t>
            </a:r>
            <a:r>
              <a:rPr lang="en-US" altLang="zh-CN">
                <a:solidFill>
                  <a:srgbClr val="FF3300"/>
                </a:solidFill>
              </a:rPr>
              <a:t>s</a:t>
            </a:r>
            <a:r>
              <a:rPr lang="en-US" altLang="zh-CN">
                <a:solidFill>
                  <a:srgbClr val="0033CC"/>
                </a:solidFill>
              </a:rPr>
              <a:t>,</a:t>
            </a:r>
            <a:endParaRPr lang="en-US" altLang="zh-CN">
              <a:solidFill>
                <a:srgbClr val="0033CC"/>
              </a:solidFill>
            </a:endParaRPr>
          </a:p>
          <a:p>
            <a:pPr>
              <a:buNone/>
            </a:pPr>
            <a:r>
              <a:rPr lang="en-US" altLang="zh-CN">
                <a:solidFill>
                  <a:srgbClr val="0033CC"/>
                </a:solidFill>
              </a:rPr>
              <a:t>			</a:t>
            </a:r>
            <a:r>
              <a:rPr lang="en-US" altLang="zh-CN">
                <a:solidFill>
                  <a:srgbClr val="008000"/>
                </a:solidFill>
              </a:rPr>
              <a:t>char FAR *</a:t>
            </a:r>
            <a:r>
              <a:rPr lang="en-US" altLang="zh-CN">
                <a:solidFill>
                  <a:srgbClr val="0033CC"/>
                </a:solidFill>
              </a:rPr>
              <a:t> </a:t>
            </a:r>
            <a:r>
              <a:rPr lang="en-US" altLang="zh-CN" dirty="0" err="1">
                <a:solidFill>
                  <a:srgbClr val="FF3300"/>
                </a:solidFill>
              </a:rPr>
              <a:t>buf</a:t>
            </a:r>
            <a:r>
              <a:rPr lang="en-US" altLang="zh-CN">
                <a:solidFill>
                  <a:srgbClr val="0033CC"/>
                </a:solidFill>
              </a:rPr>
              <a:t>,</a:t>
            </a:r>
            <a:endParaRPr lang="en-US" altLang="zh-CN">
              <a:solidFill>
                <a:srgbClr val="0033CC"/>
              </a:solidFill>
            </a:endParaRPr>
          </a:p>
          <a:p>
            <a:pPr>
              <a:buNone/>
            </a:pPr>
            <a:r>
              <a:rPr lang="en-US" altLang="zh-CN">
                <a:solidFill>
                  <a:srgbClr val="0033CC"/>
                </a:solidFill>
              </a:rPr>
              <a:t>			</a:t>
            </a:r>
            <a:r>
              <a:rPr lang="en-US" altLang="zh-CN" dirty="0" err="1">
                <a:solidFill>
                  <a:srgbClr val="008000"/>
                </a:solidFill>
              </a:rPr>
              <a:t>int</a:t>
            </a:r>
            <a:r>
              <a:rPr lang="en-US" altLang="zh-CN">
                <a:solidFill>
                  <a:srgbClr val="0033CC"/>
                </a:solidFill>
              </a:rPr>
              <a:t> </a:t>
            </a:r>
            <a:r>
              <a:rPr lang="en-US" altLang="zh-CN" dirty="0" err="1">
                <a:solidFill>
                  <a:srgbClr val="FF3300"/>
                </a:solidFill>
              </a:rPr>
              <a:t>len</a:t>
            </a:r>
            <a:r>
              <a:rPr lang="en-US" altLang="zh-CN">
                <a:solidFill>
                  <a:srgbClr val="0033CC"/>
                </a:solidFill>
              </a:rPr>
              <a:t>,</a:t>
            </a:r>
            <a:endParaRPr lang="en-US" altLang="zh-CN">
              <a:solidFill>
                <a:srgbClr val="0033CC"/>
              </a:solidFill>
            </a:endParaRPr>
          </a:p>
          <a:p>
            <a:pPr>
              <a:buNone/>
            </a:pPr>
            <a:r>
              <a:rPr lang="en-US" altLang="zh-CN">
                <a:solidFill>
                  <a:srgbClr val="0033CC"/>
                </a:solidFill>
              </a:rPr>
              <a:t>			</a:t>
            </a:r>
            <a:r>
              <a:rPr lang="en-US" altLang="zh-CN" dirty="0" err="1">
                <a:solidFill>
                  <a:srgbClr val="008000"/>
                </a:solidFill>
              </a:rPr>
              <a:t>int</a:t>
            </a:r>
            <a:r>
              <a:rPr lang="en-US" altLang="zh-CN">
                <a:solidFill>
                  <a:srgbClr val="0033CC"/>
                </a:solidFill>
              </a:rPr>
              <a:t> </a:t>
            </a:r>
            <a:r>
              <a:rPr lang="en-US" altLang="zh-CN">
                <a:solidFill>
                  <a:srgbClr val="FF3300"/>
                </a:solidFill>
              </a:rPr>
              <a:t>flags</a:t>
            </a:r>
            <a:r>
              <a:rPr lang="en-US" altLang="zh-CN">
                <a:solidFill>
                  <a:srgbClr val="0033CC"/>
                </a:solidFill>
              </a:rPr>
              <a:t>		);</a:t>
            </a:r>
            <a:endParaRPr lang="en-US" altLang="zh-CN">
              <a:solidFill>
                <a:srgbClr val="0033CC"/>
              </a:solidFill>
            </a:endParaRPr>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7378" name="标题 357377"/>
          <p:cNvSpPr>
            <a:spLocks noGrp="1"/>
          </p:cNvSpPr>
          <p:nvPr>
            <p:ph type="title"/>
          </p:nvPr>
        </p:nvSpPr>
        <p:spPr/>
        <p:txBody>
          <a:bodyPr anchor="ctr"/>
          <a:p>
            <a:r>
              <a:rPr lang="en-US" altLang="zh-CN" dirty="0" err="1"/>
              <a:t>recv</a:t>
            </a:r>
            <a:r>
              <a:rPr lang="en-US" altLang="zh-CN"/>
              <a:t>()</a:t>
            </a:r>
            <a:r>
              <a:rPr lang="zh-CN" altLang="en-US" dirty="0"/>
              <a:t>函数参数说明</a:t>
            </a:r>
            <a:endParaRPr lang="zh-CN" altLang="en-US" dirty="0"/>
          </a:p>
        </p:txBody>
      </p:sp>
      <p:sp>
        <p:nvSpPr>
          <p:cNvPr id="357379" name="文本占位符 357378"/>
          <p:cNvSpPr>
            <a:spLocks noGrp="1"/>
          </p:cNvSpPr>
          <p:nvPr>
            <p:ph type="body" idx="1"/>
          </p:nvPr>
        </p:nvSpPr>
        <p:spPr>
          <a:xfrm>
            <a:off x="457200" y="1323975"/>
            <a:ext cx="8229600" cy="4525963"/>
          </a:xfrm>
        </p:spPr>
        <p:txBody>
          <a:bodyPr/>
          <a:p>
            <a:r>
              <a:rPr lang="en-US" altLang="zh-CN">
                <a:solidFill>
                  <a:srgbClr val="FF3300"/>
                </a:solidFill>
              </a:rPr>
              <a:t>s</a:t>
            </a:r>
            <a:r>
              <a:rPr lang="zh-CN" altLang="en-US" dirty="0"/>
              <a:t>为已建立连接的套接口</a:t>
            </a:r>
            <a:endParaRPr lang="zh-CN" altLang="en-US" dirty="0"/>
          </a:p>
          <a:p>
            <a:r>
              <a:rPr lang="en-US" altLang="zh-CN" dirty="0" err="1">
                <a:solidFill>
                  <a:srgbClr val="FF3300"/>
                </a:solidFill>
              </a:rPr>
              <a:t>buf</a:t>
            </a:r>
            <a:r>
              <a:rPr lang="zh-CN" altLang="en-US" dirty="0"/>
              <a:t>为用于接收数据的缓冲区</a:t>
            </a:r>
            <a:endParaRPr lang="zh-CN" altLang="en-US" dirty="0"/>
          </a:p>
          <a:p>
            <a:r>
              <a:rPr lang="en-US" altLang="zh-CN" dirty="0" err="1">
                <a:solidFill>
                  <a:srgbClr val="FF3300"/>
                </a:solidFill>
              </a:rPr>
              <a:t>len</a:t>
            </a:r>
            <a:r>
              <a:rPr lang="zh-CN" altLang="en-US" dirty="0"/>
              <a:t>为缓冲区的长度</a:t>
            </a:r>
            <a:endParaRPr lang="zh-CN" altLang="en-US" dirty="0"/>
          </a:p>
          <a:p>
            <a:r>
              <a:rPr lang="en-US" altLang="zh-CN">
                <a:solidFill>
                  <a:srgbClr val="FF3300"/>
                </a:solidFill>
              </a:rPr>
              <a:t>flags</a:t>
            </a:r>
            <a:r>
              <a:rPr lang="zh-CN" altLang="en-US" dirty="0"/>
              <a:t>指定调用的方式。</a:t>
            </a:r>
            <a:r>
              <a:rPr lang="en-US" altLang="zh-CN"/>
              <a:t>0</a:t>
            </a:r>
            <a:r>
              <a:rPr lang="zh-CN" altLang="en-US" dirty="0"/>
              <a:t>表示接收的是正常数据，无特殊行为。</a:t>
            </a:r>
            <a:r>
              <a:rPr lang="en-US" altLang="zh-CN"/>
              <a:t>MSG_PEEK</a:t>
            </a:r>
            <a:r>
              <a:rPr lang="zh-CN" altLang="en-US" dirty="0"/>
              <a:t>表示会使有用的数据复制到所提供的接收端缓冲区内，但是没有从系统缓冲区中将数据删除。</a:t>
            </a:r>
            <a:r>
              <a:rPr lang="en-US" altLang="zh-CN"/>
              <a:t>MSG_OOB</a:t>
            </a:r>
            <a:r>
              <a:rPr lang="zh-CN" altLang="en-US" dirty="0"/>
              <a:t>表示处理带外数据。</a:t>
            </a:r>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0227" name="文本占位符 820226"/>
          <p:cNvSpPr>
            <a:spLocks noGrp="1"/>
          </p:cNvSpPr>
          <p:nvPr>
            <p:ph type="body" idx="1"/>
          </p:nvPr>
        </p:nvSpPr>
        <p:spPr>
          <a:xfrm>
            <a:off x="457200" y="797560"/>
            <a:ext cx="8229600" cy="4525963"/>
          </a:xfrm>
          <a:noFill/>
          <a:ln>
            <a:noFill/>
          </a:ln>
        </p:spPr>
        <p:txBody>
          <a:bodyPr/>
          <a:p>
            <a:pPr>
              <a:lnSpc>
                <a:spcPct val="90000"/>
              </a:lnSpc>
              <a:buClr>
                <a:srgbClr val="FF9933"/>
              </a:buClr>
              <a:buFont typeface="Wingdings" panose="05000000000000000000" pitchFamily="2" charset="2"/>
              <a:buChar char="n"/>
            </a:pPr>
            <a:endParaRPr lang="en-US" altLang="zh-CN" sz="2400"/>
          </a:p>
          <a:p>
            <a:pPr>
              <a:lnSpc>
                <a:spcPct val="90000"/>
              </a:lnSpc>
              <a:buClr>
                <a:srgbClr val="FF9933"/>
              </a:buClr>
              <a:buFont typeface="Wingdings" panose="05000000000000000000" pitchFamily="2" charset="2"/>
              <a:buChar char="l"/>
            </a:pPr>
            <a:r>
              <a:rPr lang="zh-CN" altLang="en-US" sz="2400" dirty="0"/>
              <a:t>返回值：</a:t>
            </a:r>
            <a:endParaRPr lang="zh-CN" altLang="en-US" sz="2400" dirty="0"/>
          </a:p>
          <a:p>
            <a:pPr>
              <a:lnSpc>
                <a:spcPct val="90000"/>
              </a:lnSpc>
              <a:buClr>
                <a:srgbClr val="FF9933"/>
              </a:buClr>
              <a:buFont typeface="Wingdings" panose="05000000000000000000" pitchFamily="2" charset="2"/>
              <a:buNone/>
            </a:pPr>
            <a:r>
              <a:rPr lang="zh-CN" altLang="en-US" sz="2400" dirty="0"/>
              <a:t>	执行成功则返回总共发送的字节数；</a:t>
            </a:r>
            <a:endParaRPr lang="zh-CN" altLang="en-US" sz="2400" dirty="0"/>
          </a:p>
          <a:p>
            <a:pPr>
              <a:lnSpc>
                <a:spcPct val="90000"/>
              </a:lnSpc>
              <a:buClr>
                <a:srgbClr val="FF9933"/>
              </a:buClr>
              <a:buFont typeface="Wingdings" panose="05000000000000000000" pitchFamily="2" charset="2"/>
              <a:buNone/>
            </a:pPr>
            <a:r>
              <a:rPr lang="en-US" altLang="zh-CN" sz="2400" dirty="0"/>
              <a:t>	</a:t>
            </a:r>
            <a:r>
              <a:rPr lang="zh-CN" altLang="en-US" sz="2400" dirty="0"/>
              <a:t>否者返回</a:t>
            </a:r>
            <a:r>
              <a:rPr lang="en-US" altLang="zh-CN" sz="2400"/>
              <a:t>SOCKET_ERROR </a:t>
            </a:r>
            <a:endParaRPr lang="en-US" altLang="zh-CN" sz="240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4370" name="标题 314369"/>
          <p:cNvSpPr>
            <a:spLocks noGrp="1"/>
          </p:cNvSpPr>
          <p:nvPr>
            <p:ph type="title"/>
          </p:nvPr>
        </p:nvSpPr>
        <p:spPr/>
        <p:txBody>
          <a:bodyPr anchor="ctr"/>
          <a:p>
            <a:r>
              <a:rPr lang="en-US" altLang="zh-CN" dirty="0">
                <a:sym typeface="+mn-ea"/>
              </a:rPr>
              <a:t>11.1.3 </a:t>
            </a:r>
            <a:r>
              <a:rPr lang="en-US" altLang="zh-CN"/>
              <a:t>IP</a:t>
            </a:r>
            <a:r>
              <a:rPr lang="zh-CN" altLang="en-US" dirty="0"/>
              <a:t>地址</a:t>
            </a:r>
            <a:endParaRPr lang="zh-CN" altLang="en-US" dirty="0"/>
          </a:p>
        </p:txBody>
      </p:sp>
      <p:sp>
        <p:nvSpPr>
          <p:cNvPr id="314371" name="文本占位符 314370"/>
          <p:cNvSpPr>
            <a:spLocks noGrp="1"/>
          </p:cNvSpPr>
          <p:nvPr>
            <p:ph type="body" idx="1"/>
          </p:nvPr>
        </p:nvSpPr>
        <p:spPr>
          <a:xfrm>
            <a:off x="457200" y="1244600"/>
            <a:ext cx="8347710" cy="5394960"/>
          </a:xfrm>
        </p:spPr>
        <p:txBody>
          <a:bodyPr/>
          <a:p>
            <a:r>
              <a:rPr lang="en-US" altLang="zh-CN" sz="2400"/>
              <a:t>IP</a:t>
            </a:r>
            <a:r>
              <a:rPr lang="zh-CN" altLang="en-US" sz="2400" dirty="0"/>
              <a:t>地址是</a:t>
            </a:r>
            <a:r>
              <a:rPr lang="en-US" altLang="zh-CN" sz="2400"/>
              <a:t>Internet</a:t>
            </a:r>
            <a:r>
              <a:rPr lang="zh-CN" altLang="en-US" sz="2400" dirty="0"/>
              <a:t>中主机的标识</a:t>
            </a:r>
            <a:endParaRPr lang="zh-CN" altLang="en-US" sz="2400" dirty="0"/>
          </a:p>
          <a:p>
            <a:pPr lvl="1"/>
            <a:r>
              <a:rPr lang="en-US" altLang="zh-CN" sz="2400"/>
              <a:t>Internet</a:t>
            </a:r>
            <a:r>
              <a:rPr lang="zh-CN" altLang="en-US" sz="2400" dirty="0"/>
              <a:t>中的主机要与别的机器通信必须具有一个</a:t>
            </a:r>
            <a:r>
              <a:rPr lang="en-US" altLang="zh-CN" sz="2400"/>
              <a:t>IP</a:t>
            </a:r>
            <a:r>
              <a:rPr lang="zh-CN" altLang="en-US" sz="2400" dirty="0"/>
              <a:t>地址</a:t>
            </a:r>
            <a:endParaRPr lang="zh-CN" altLang="en-US" sz="2400" dirty="0"/>
          </a:p>
          <a:p>
            <a:pPr lvl="1"/>
            <a:r>
              <a:rPr lang="zh-CN" altLang="en-US" sz="2400" dirty="0"/>
              <a:t>一个</a:t>
            </a:r>
            <a:r>
              <a:rPr lang="en-US" altLang="zh-CN" sz="2400"/>
              <a:t>IP</a:t>
            </a:r>
            <a:r>
              <a:rPr lang="zh-CN" altLang="en-US" sz="2400" dirty="0"/>
              <a:t>地址为</a:t>
            </a:r>
            <a:r>
              <a:rPr lang="en-US" altLang="zh-CN" sz="2400"/>
              <a:t>32</a:t>
            </a:r>
            <a:r>
              <a:rPr lang="zh-CN" altLang="en-US" sz="2400" dirty="0"/>
              <a:t>位（</a:t>
            </a:r>
            <a:r>
              <a:rPr lang="en-US" altLang="zh-CN" sz="2400"/>
              <a:t>IPV4</a:t>
            </a:r>
            <a:r>
              <a:rPr lang="zh-CN" altLang="en-US" sz="2400" dirty="0"/>
              <a:t>），或者</a:t>
            </a:r>
            <a:r>
              <a:rPr lang="en-US" altLang="zh-CN" sz="2400"/>
              <a:t>128</a:t>
            </a:r>
            <a:r>
              <a:rPr lang="zh-CN" altLang="en-US" sz="2400" dirty="0"/>
              <a:t>位（</a:t>
            </a:r>
            <a:r>
              <a:rPr lang="en-US" altLang="zh-CN" sz="2400"/>
              <a:t>IPV6</a:t>
            </a:r>
            <a:r>
              <a:rPr lang="zh-CN" altLang="en-US" sz="2400" dirty="0"/>
              <a:t>）</a:t>
            </a:r>
            <a:endParaRPr lang="zh-CN" altLang="en-US" sz="2400" dirty="0"/>
          </a:p>
          <a:p>
            <a:pPr lvl="1"/>
            <a:r>
              <a:rPr lang="zh-CN" altLang="en-US" sz="2400" dirty="0"/>
              <a:t>每个数据包都必须携带目的</a:t>
            </a:r>
            <a:r>
              <a:rPr lang="en-US" altLang="zh-CN" sz="2400"/>
              <a:t>IP</a:t>
            </a:r>
            <a:r>
              <a:rPr lang="zh-CN" altLang="en-US" sz="2400" dirty="0"/>
              <a:t>地址和源</a:t>
            </a:r>
            <a:r>
              <a:rPr lang="en-US" altLang="zh-CN" sz="2400"/>
              <a:t>IP</a:t>
            </a:r>
            <a:r>
              <a:rPr lang="zh-CN" altLang="en-US" sz="2400" dirty="0"/>
              <a:t>地址，路由器依靠此信息为数据包选择路由</a:t>
            </a:r>
            <a:endParaRPr lang="zh-CN" altLang="en-US" sz="2400" dirty="0"/>
          </a:p>
          <a:p>
            <a:pPr lvl="1"/>
            <a:r>
              <a:rPr lang="zh-CN" altLang="en-US" sz="2400" dirty="0"/>
              <a:t>特殊的</a:t>
            </a:r>
            <a:r>
              <a:rPr lang="en-US" altLang="zh-CN" sz="2400"/>
              <a:t>IP</a:t>
            </a:r>
            <a:r>
              <a:rPr lang="zh-CN" altLang="en-US" sz="2400" dirty="0"/>
              <a:t>地址：广播地址、多播地址</a:t>
            </a:r>
            <a:endParaRPr lang="zh-CN" altLang="en-US" sz="2400" dirty="0"/>
          </a:p>
          <a:p>
            <a:r>
              <a:rPr lang="zh-CN" altLang="en-US" sz="2400" dirty="0"/>
              <a:t>表示形式：常用点分形式，如</a:t>
            </a:r>
            <a:r>
              <a:rPr lang="en-US" altLang="zh-CN" sz="2400"/>
              <a:t>202.38.64.10</a:t>
            </a:r>
            <a:r>
              <a:rPr lang="zh-CN" altLang="en-US" sz="2400" dirty="0"/>
              <a:t>，最后都会转换为一个</a:t>
            </a:r>
            <a:r>
              <a:rPr lang="en-US" altLang="zh-CN" sz="2400"/>
              <a:t>32</a:t>
            </a:r>
            <a:r>
              <a:rPr lang="zh-CN" altLang="en-US" sz="2400" dirty="0"/>
              <a:t>位的整数。</a:t>
            </a:r>
            <a:endParaRPr lang="zh-CN" altLang="en-US" sz="2400" dirty="0"/>
          </a:p>
          <a:p>
            <a:r>
              <a:rPr lang="en-US" altLang="zh-CN" sz="2400"/>
              <a:t>IP</a:t>
            </a:r>
            <a:r>
              <a:rPr lang="zh-CN" altLang="en-US" sz="2400" dirty="0"/>
              <a:t>地址分级</a:t>
            </a:r>
            <a:endParaRPr lang="zh-CN" altLang="en-US" sz="2400" dirty="0"/>
          </a:p>
          <a:p>
            <a:r>
              <a:rPr lang="zh-CN" altLang="en-US" sz="2400" dirty="0"/>
              <a:t>子网掩码</a:t>
            </a:r>
            <a:endParaRPr lang="zh-CN" altLang="en-US" sz="2400"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pic>
        <p:nvPicPr>
          <p:cNvPr id="26627" name="图片 520196" descr="MCj03386840000[1]">
            <a:hlinkClick r:id="rId1" action="ppaction://hlinksldjump"/>
          </p:cNvPr>
          <p:cNvPicPr>
            <a:picLocks noChangeAspect="1"/>
          </p:cNvPicPr>
          <p:nvPr/>
        </p:nvPicPr>
        <p:blipFill>
          <a:blip r:embed="rId2"/>
          <a:stretch>
            <a:fillRect/>
          </a:stretch>
        </p:blipFill>
        <p:spPr>
          <a:xfrm>
            <a:off x="8594725" y="5969000"/>
            <a:ext cx="549275" cy="889000"/>
          </a:xfrm>
          <a:prstGeom prst="rect">
            <a:avLst/>
          </a:prstGeom>
          <a:noFill/>
          <a:ln w="9525">
            <a:noFill/>
          </a:ln>
        </p:spPr>
      </p:pic>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02" name="标题 358401"/>
          <p:cNvSpPr>
            <a:spLocks noGrp="1"/>
          </p:cNvSpPr>
          <p:nvPr>
            <p:ph type="title"/>
          </p:nvPr>
        </p:nvSpPr>
        <p:spPr>
          <a:xfrm>
            <a:off x="50165" y="477520"/>
            <a:ext cx="9004300" cy="1143000"/>
          </a:xfrm>
        </p:spPr>
        <p:txBody>
          <a:bodyPr anchor="ctr"/>
          <a:p>
            <a:r>
              <a:rPr lang="zh-CN" altLang="en-US" dirty="0"/>
              <a:t>无连接的套接口上接收数据</a:t>
            </a:r>
            <a:r>
              <a:rPr lang="en-US" altLang="zh-CN"/>
              <a:t>-</a:t>
            </a:r>
            <a:r>
              <a:rPr lang="en-US" altLang="zh-CN" dirty="0" err="1"/>
              <a:t>recvfrom</a:t>
            </a:r>
            <a:r>
              <a:rPr lang="en-US" altLang="zh-CN"/>
              <a:t>()</a:t>
            </a:r>
            <a:endParaRPr lang="en-US" altLang="zh-CN"/>
          </a:p>
        </p:txBody>
      </p:sp>
      <p:sp>
        <p:nvSpPr>
          <p:cNvPr id="358403" name="文本占位符 358402"/>
          <p:cNvSpPr>
            <a:spLocks noGrp="1"/>
          </p:cNvSpPr>
          <p:nvPr>
            <p:ph type="body" idx="1"/>
          </p:nvPr>
        </p:nvSpPr>
        <p:spPr>
          <a:xfrm>
            <a:off x="824865" y="1539875"/>
            <a:ext cx="8229600" cy="4525963"/>
          </a:xfrm>
        </p:spPr>
        <p:txBody>
          <a:bodyPr/>
          <a:p>
            <a:pPr>
              <a:lnSpc>
                <a:spcPct val="90000"/>
              </a:lnSpc>
            </a:pPr>
            <a:r>
              <a:rPr lang="zh-CN" altLang="en-US" sz="2800" dirty="0"/>
              <a:t>对于无连接的套接口来说，要从套接口上接收一个数据报并保存发送数据的源地址，就要使用</a:t>
            </a:r>
            <a:r>
              <a:rPr lang="en-US" altLang="zh-CN" sz="2800" dirty="0" err="1"/>
              <a:t>recvfrom</a:t>
            </a:r>
            <a:r>
              <a:rPr lang="en-US" altLang="zh-CN" sz="2800"/>
              <a:t>()</a:t>
            </a:r>
            <a:r>
              <a:rPr lang="zh-CN" altLang="en-US" sz="2800" dirty="0"/>
              <a:t>函数。</a:t>
            </a:r>
            <a:endParaRPr lang="zh-CN" altLang="en-US" sz="2800" dirty="0"/>
          </a:p>
          <a:p>
            <a:pPr>
              <a:lnSpc>
                <a:spcPct val="90000"/>
              </a:lnSpc>
              <a:buNone/>
            </a:pPr>
            <a:r>
              <a:rPr lang="zh-CN" altLang="en-US" sz="2800" dirty="0"/>
              <a:t>		</a:t>
            </a:r>
            <a:r>
              <a:rPr lang="en-US" altLang="zh-CN" sz="2800" dirty="0" err="1">
                <a:solidFill>
                  <a:srgbClr val="008000"/>
                </a:solidFill>
              </a:rPr>
              <a:t>int</a:t>
            </a:r>
            <a:r>
              <a:rPr lang="en-US" altLang="zh-CN" sz="2800">
                <a:solidFill>
                  <a:srgbClr val="0033CC"/>
                </a:solidFill>
              </a:rPr>
              <a:t> </a:t>
            </a:r>
            <a:r>
              <a:rPr lang="en-US" altLang="zh-CN" sz="2800" dirty="0" err="1">
                <a:solidFill>
                  <a:srgbClr val="0033CC"/>
                </a:solidFill>
              </a:rPr>
              <a:t>recvfrom</a:t>
            </a:r>
            <a:r>
              <a:rPr lang="en-US" altLang="zh-CN" sz="2800">
                <a:solidFill>
                  <a:srgbClr val="0033CC"/>
                </a:solidFill>
              </a:rPr>
              <a:t>(</a:t>
            </a:r>
            <a:endParaRPr lang="en-US" altLang="zh-CN" sz="2800">
              <a:solidFill>
                <a:srgbClr val="0033CC"/>
              </a:solidFill>
            </a:endParaRPr>
          </a:p>
          <a:p>
            <a:pPr>
              <a:lnSpc>
                <a:spcPct val="90000"/>
              </a:lnSpc>
              <a:buNone/>
            </a:pPr>
            <a:r>
              <a:rPr lang="en-US" altLang="zh-CN" sz="2800">
                <a:solidFill>
                  <a:srgbClr val="0033CC"/>
                </a:solidFill>
              </a:rPr>
              <a:t>			</a:t>
            </a:r>
            <a:r>
              <a:rPr lang="en-US" altLang="zh-CN" sz="2800">
                <a:solidFill>
                  <a:srgbClr val="008000"/>
                </a:solidFill>
              </a:rPr>
              <a:t>SOCKET</a:t>
            </a:r>
            <a:r>
              <a:rPr lang="en-US" altLang="zh-CN" sz="2800">
                <a:solidFill>
                  <a:srgbClr val="0033CC"/>
                </a:solidFill>
              </a:rPr>
              <a:t> </a:t>
            </a:r>
            <a:r>
              <a:rPr lang="en-US" altLang="zh-CN" sz="2800">
                <a:solidFill>
                  <a:srgbClr val="FF3300"/>
                </a:solidFill>
              </a:rPr>
              <a:t>s</a:t>
            </a:r>
            <a:r>
              <a:rPr lang="en-US" altLang="zh-CN" sz="2800">
                <a:solidFill>
                  <a:srgbClr val="0033CC"/>
                </a:solidFill>
              </a:rPr>
              <a:t>,</a:t>
            </a:r>
            <a:endParaRPr lang="en-US" altLang="zh-CN" sz="2800">
              <a:solidFill>
                <a:srgbClr val="0033CC"/>
              </a:solidFill>
            </a:endParaRPr>
          </a:p>
          <a:p>
            <a:pPr>
              <a:lnSpc>
                <a:spcPct val="90000"/>
              </a:lnSpc>
              <a:buNone/>
            </a:pPr>
            <a:r>
              <a:rPr lang="en-US" altLang="zh-CN" sz="2800">
                <a:solidFill>
                  <a:srgbClr val="0033CC"/>
                </a:solidFill>
              </a:rPr>
              <a:t>			</a:t>
            </a:r>
            <a:r>
              <a:rPr lang="en-US" altLang="zh-CN" sz="2800">
                <a:solidFill>
                  <a:srgbClr val="008000"/>
                </a:solidFill>
              </a:rPr>
              <a:t>char FAR *</a:t>
            </a:r>
            <a:r>
              <a:rPr lang="en-US" altLang="zh-CN" sz="2800">
                <a:solidFill>
                  <a:srgbClr val="0033CC"/>
                </a:solidFill>
              </a:rPr>
              <a:t> </a:t>
            </a:r>
            <a:r>
              <a:rPr lang="en-US" altLang="zh-CN" sz="2800" dirty="0" err="1">
                <a:solidFill>
                  <a:srgbClr val="FF3300"/>
                </a:solidFill>
              </a:rPr>
              <a:t>buf</a:t>
            </a:r>
            <a:r>
              <a:rPr lang="en-US" altLang="zh-CN" sz="2800">
                <a:solidFill>
                  <a:srgbClr val="0033CC"/>
                </a:solidFill>
              </a:rPr>
              <a:t>,</a:t>
            </a:r>
            <a:endParaRPr lang="en-US" altLang="zh-CN" sz="2800">
              <a:solidFill>
                <a:srgbClr val="0033CC"/>
              </a:solidFill>
            </a:endParaRPr>
          </a:p>
          <a:p>
            <a:pPr>
              <a:lnSpc>
                <a:spcPct val="90000"/>
              </a:lnSpc>
              <a:buNone/>
            </a:pPr>
            <a:r>
              <a:rPr lang="en-US" altLang="zh-CN" sz="2800">
                <a:solidFill>
                  <a:srgbClr val="0033CC"/>
                </a:solidFill>
              </a:rPr>
              <a:t>			</a:t>
            </a:r>
            <a:r>
              <a:rPr lang="en-US" altLang="zh-CN" sz="2800" dirty="0" err="1">
                <a:solidFill>
                  <a:srgbClr val="008000"/>
                </a:solidFill>
              </a:rPr>
              <a:t>int</a:t>
            </a:r>
            <a:r>
              <a:rPr lang="en-US" altLang="zh-CN" sz="2800">
                <a:solidFill>
                  <a:srgbClr val="0033CC"/>
                </a:solidFill>
              </a:rPr>
              <a:t> </a:t>
            </a:r>
            <a:r>
              <a:rPr lang="en-US" altLang="zh-CN" sz="2800" dirty="0" err="1">
                <a:solidFill>
                  <a:srgbClr val="FF3300"/>
                </a:solidFill>
              </a:rPr>
              <a:t>len</a:t>
            </a:r>
            <a:r>
              <a:rPr lang="en-US" altLang="zh-CN" sz="2800">
                <a:solidFill>
                  <a:srgbClr val="0033CC"/>
                </a:solidFill>
              </a:rPr>
              <a:t>,</a:t>
            </a:r>
            <a:endParaRPr lang="en-US" altLang="zh-CN" sz="2800">
              <a:solidFill>
                <a:srgbClr val="0033CC"/>
              </a:solidFill>
            </a:endParaRPr>
          </a:p>
          <a:p>
            <a:pPr>
              <a:lnSpc>
                <a:spcPct val="90000"/>
              </a:lnSpc>
              <a:buNone/>
            </a:pPr>
            <a:r>
              <a:rPr lang="en-US" altLang="zh-CN" sz="2800">
                <a:solidFill>
                  <a:srgbClr val="0033CC"/>
                </a:solidFill>
              </a:rPr>
              <a:t>			</a:t>
            </a:r>
            <a:r>
              <a:rPr lang="en-US" altLang="zh-CN" sz="2800" dirty="0" err="1">
                <a:solidFill>
                  <a:srgbClr val="008000"/>
                </a:solidFill>
              </a:rPr>
              <a:t>int</a:t>
            </a:r>
            <a:r>
              <a:rPr lang="en-US" altLang="zh-CN" sz="2800">
                <a:solidFill>
                  <a:srgbClr val="0033CC"/>
                </a:solidFill>
              </a:rPr>
              <a:t> </a:t>
            </a:r>
            <a:r>
              <a:rPr lang="en-US" altLang="zh-CN" sz="2800">
                <a:solidFill>
                  <a:srgbClr val="FF3300"/>
                </a:solidFill>
              </a:rPr>
              <a:t>flags</a:t>
            </a:r>
            <a:r>
              <a:rPr lang="en-US" altLang="zh-CN" sz="2800">
                <a:solidFill>
                  <a:srgbClr val="0033CC"/>
                </a:solidFill>
              </a:rPr>
              <a:t>,</a:t>
            </a:r>
            <a:endParaRPr lang="en-US" altLang="zh-CN" sz="2800">
              <a:solidFill>
                <a:srgbClr val="0033CC"/>
              </a:solidFill>
            </a:endParaRPr>
          </a:p>
          <a:p>
            <a:pPr>
              <a:lnSpc>
                <a:spcPct val="90000"/>
              </a:lnSpc>
              <a:buNone/>
            </a:pPr>
            <a:r>
              <a:rPr lang="en-US" altLang="zh-CN" sz="2800">
                <a:solidFill>
                  <a:srgbClr val="0033CC"/>
                </a:solidFill>
              </a:rPr>
              <a:t>			</a:t>
            </a:r>
            <a:r>
              <a:rPr lang="en-US" altLang="zh-CN" sz="2800" dirty="0" err="1">
                <a:solidFill>
                  <a:srgbClr val="008000"/>
                </a:solidFill>
              </a:rPr>
              <a:t>struct</a:t>
            </a:r>
            <a:r>
              <a:rPr lang="en-US" altLang="zh-CN" sz="2800">
                <a:solidFill>
                  <a:srgbClr val="008000"/>
                </a:solidFill>
              </a:rPr>
              <a:t> </a:t>
            </a:r>
            <a:r>
              <a:rPr lang="en-US" altLang="zh-CN" sz="2800" dirty="0" err="1">
                <a:solidFill>
                  <a:srgbClr val="008000"/>
                </a:solidFill>
              </a:rPr>
              <a:t>sockaddr</a:t>
            </a:r>
            <a:r>
              <a:rPr lang="en-US" altLang="zh-CN" sz="2800">
                <a:solidFill>
                  <a:srgbClr val="008000"/>
                </a:solidFill>
              </a:rPr>
              <a:t> FAR *</a:t>
            </a:r>
            <a:r>
              <a:rPr lang="en-US" altLang="zh-CN" sz="2800">
                <a:solidFill>
                  <a:srgbClr val="0033CC"/>
                </a:solidFill>
              </a:rPr>
              <a:t> </a:t>
            </a:r>
            <a:r>
              <a:rPr lang="en-US" altLang="zh-CN" sz="2800">
                <a:solidFill>
                  <a:srgbClr val="FF3300"/>
                </a:solidFill>
              </a:rPr>
              <a:t>from</a:t>
            </a:r>
            <a:r>
              <a:rPr lang="en-US" altLang="zh-CN" sz="2800">
                <a:solidFill>
                  <a:srgbClr val="0033CC"/>
                </a:solidFill>
              </a:rPr>
              <a:t>,</a:t>
            </a:r>
            <a:endParaRPr lang="en-US" altLang="zh-CN" sz="2800">
              <a:solidFill>
                <a:srgbClr val="0033CC"/>
              </a:solidFill>
            </a:endParaRPr>
          </a:p>
          <a:p>
            <a:pPr>
              <a:lnSpc>
                <a:spcPct val="90000"/>
              </a:lnSpc>
              <a:buNone/>
            </a:pPr>
            <a:r>
              <a:rPr lang="en-US" altLang="zh-CN" sz="2800">
                <a:solidFill>
                  <a:srgbClr val="0033CC"/>
                </a:solidFill>
              </a:rPr>
              <a:t>			</a:t>
            </a:r>
            <a:r>
              <a:rPr lang="en-US" altLang="zh-CN" sz="2800" dirty="0" err="1">
                <a:solidFill>
                  <a:srgbClr val="008000"/>
                </a:solidFill>
              </a:rPr>
              <a:t>int</a:t>
            </a:r>
            <a:r>
              <a:rPr lang="en-US" altLang="zh-CN" sz="2800">
                <a:solidFill>
                  <a:srgbClr val="008000"/>
                </a:solidFill>
              </a:rPr>
              <a:t> FAR *</a:t>
            </a:r>
            <a:r>
              <a:rPr lang="en-US" altLang="zh-CN" sz="2800">
                <a:solidFill>
                  <a:srgbClr val="0033CC"/>
                </a:solidFill>
              </a:rPr>
              <a:t> </a:t>
            </a:r>
            <a:r>
              <a:rPr lang="en-US" altLang="zh-CN" sz="2800" dirty="0" err="1">
                <a:solidFill>
                  <a:srgbClr val="FF3300"/>
                </a:solidFill>
              </a:rPr>
              <a:t>fromlen</a:t>
            </a:r>
            <a:r>
              <a:rPr lang="en-US" altLang="zh-CN" sz="2800">
                <a:solidFill>
                  <a:srgbClr val="0033CC"/>
                </a:solidFill>
              </a:rPr>
              <a:t>	);</a:t>
            </a:r>
            <a:endParaRPr lang="en-US" altLang="zh-CN" sz="2800">
              <a:solidFill>
                <a:srgbClr val="0033CC"/>
              </a:solidFill>
            </a:endParaRPr>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9426" name="标题 359425"/>
          <p:cNvSpPr>
            <a:spLocks noGrp="1"/>
          </p:cNvSpPr>
          <p:nvPr>
            <p:ph type="title"/>
          </p:nvPr>
        </p:nvSpPr>
        <p:spPr/>
        <p:txBody>
          <a:bodyPr anchor="ctr"/>
          <a:p>
            <a:r>
              <a:rPr lang="en-US" altLang="zh-CN" dirty="0" err="1"/>
              <a:t>recvfrom</a:t>
            </a:r>
            <a:r>
              <a:rPr lang="en-US" altLang="zh-CN"/>
              <a:t>()</a:t>
            </a:r>
            <a:r>
              <a:rPr lang="zh-CN" altLang="en-US" dirty="0"/>
              <a:t>函数参数说明</a:t>
            </a:r>
            <a:endParaRPr lang="zh-CN" altLang="en-US" dirty="0"/>
          </a:p>
        </p:txBody>
      </p:sp>
      <p:sp>
        <p:nvSpPr>
          <p:cNvPr id="359427" name="文本占位符 359426"/>
          <p:cNvSpPr>
            <a:spLocks noGrp="1"/>
          </p:cNvSpPr>
          <p:nvPr>
            <p:ph type="body" idx="1"/>
          </p:nvPr>
        </p:nvSpPr>
        <p:spPr>
          <a:xfrm>
            <a:off x="562610" y="1165860"/>
            <a:ext cx="8229600" cy="4525963"/>
          </a:xfrm>
        </p:spPr>
        <p:txBody>
          <a:bodyPr/>
          <a:p>
            <a:r>
              <a:rPr lang="en-US" altLang="zh-CN" sz="2800">
                <a:solidFill>
                  <a:srgbClr val="FF3300"/>
                </a:solidFill>
              </a:rPr>
              <a:t>s</a:t>
            </a:r>
            <a:r>
              <a:rPr lang="zh-CN" altLang="en-US" sz="2800" dirty="0"/>
              <a:t>标识一个套接口的描述字</a:t>
            </a:r>
            <a:endParaRPr lang="zh-CN" altLang="en-US" sz="2800" dirty="0"/>
          </a:p>
          <a:p>
            <a:r>
              <a:rPr lang="en-US" altLang="zh-CN" sz="2800" dirty="0" err="1">
                <a:solidFill>
                  <a:srgbClr val="FF3300"/>
                </a:solidFill>
              </a:rPr>
              <a:t>buf</a:t>
            </a:r>
            <a:r>
              <a:rPr lang="zh-CN" altLang="en-US" sz="2800" dirty="0"/>
              <a:t>接收数据的缓冲区</a:t>
            </a:r>
            <a:endParaRPr lang="zh-CN" altLang="en-US" sz="2800" dirty="0"/>
          </a:p>
          <a:p>
            <a:r>
              <a:rPr lang="en-US" altLang="zh-CN" sz="2800" dirty="0" err="1">
                <a:solidFill>
                  <a:srgbClr val="FF3300"/>
                </a:solidFill>
              </a:rPr>
              <a:t>len</a:t>
            </a:r>
            <a:r>
              <a:rPr lang="zh-CN" altLang="en-US" sz="2800" dirty="0"/>
              <a:t>接收数据缓冲区的长度</a:t>
            </a:r>
            <a:endParaRPr lang="zh-CN" altLang="en-US" sz="2800" dirty="0"/>
          </a:p>
          <a:p>
            <a:r>
              <a:rPr lang="en-US" altLang="zh-CN" sz="2800">
                <a:solidFill>
                  <a:srgbClr val="FF3300"/>
                </a:solidFill>
              </a:rPr>
              <a:t>flags</a:t>
            </a:r>
            <a:r>
              <a:rPr lang="zh-CN" altLang="en-US" sz="2800" dirty="0"/>
              <a:t>调用操作方式，同</a:t>
            </a:r>
            <a:r>
              <a:rPr lang="en-US" altLang="zh-CN" sz="2800" dirty="0" err="1"/>
              <a:t>recv</a:t>
            </a:r>
            <a:r>
              <a:rPr lang="en-US" altLang="zh-CN" sz="2800"/>
              <a:t>()</a:t>
            </a:r>
            <a:r>
              <a:rPr lang="zh-CN" altLang="en-US" sz="2800" dirty="0"/>
              <a:t>中的</a:t>
            </a:r>
            <a:r>
              <a:rPr lang="en-US" altLang="zh-CN" sz="2800"/>
              <a:t>flags</a:t>
            </a:r>
            <a:endParaRPr lang="en-US" altLang="zh-CN" sz="2800"/>
          </a:p>
          <a:p>
            <a:r>
              <a:rPr lang="en-US" altLang="zh-CN" sz="2800">
                <a:solidFill>
                  <a:srgbClr val="FF3300"/>
                </a:solidFill>
              </a:rPr>
              <a:t>from</a:t>
            </a:r>
            <a:r>
              <a:rPr lang="zh-CN" altLang="en-US" sz="2800" dirty="0"/>
              <a:t>可选指针，指向装有源地址的缓冲区</a:t>
            </a:r>
            <a:endParaRPr lang="zh-CN" altLang="en-US" sz="2800" dirty="0"/>
          </a:p>
          <a:p>
            <a:r>
              <a:rPr lang="en-US" altLang="zh-CN" sz="2800" dirty="0" err="1">
                <a:solidFill>
                  <a:srgbClr val="FF3300"/>
                </a:solidFill>
              </a:rPr>
              <a:t>fromlen</a:t>
            </a:r>
            <a:r>
              <a:rPr lang="zh-CN" altLang="en-US" sz="2800" dirty="0"/>
              <a:t>可选指针，指向</a:t>
            </a:r>
            <a:r>
              <a:rPr lang="en-US" altLang="zh-CN" sz="2800"/>
              <a:t>from</a:t>
            </a:r>
            <a:r>
              <a:rPr lang="zh-CN" altLang="en-US" sz="2800" dirty="0"/>
              <a:t>缓冲区的长度值</a:t>
            </a:r>
            <a:endParaRPr lang="zh-CN" altLang="en-US" sz="2800" dirty="0"/>
          </a:p>
          <a:p>
            <a:r>
              <a:rPr lang="zh-CN" altLang="en-US" sz="2800" dirty="0">
                <a:solidFill>
                  <a:srgbClr val="FF3300"/>
                </a:solidFill>
              </a:rPr>
              <a:t>函数说明</a:t>
            </a:r>
            <a:r>
              <a:rPr lang="zh-CN" altLang="en-US" sz="2800" dirty="0"/>
              <a:t>：该函数的用法与有连接时</a:t>
            </a:r>
            <a:r>
              <a:rPr lang="en-US" altLang="zh-CN" sz="2800" dirty="0" err="1"/>
              <a:t>recv</a:t>
            </a:r>
            <a:r>
              <a:rPr lang="en-US" altLang="zh-CN" sz="2800"/>
              <a:t>()</a:t>
            </a:r>
            <a:r>
              <a:rPr lang="zh-CN" altLang="en-US" sz="2800" dirty="0"/>
              <a:t>的用法一致，要注意的是该函数也可以用于有连接时数据的接收</a:t>
            </a:r>
            <a:endParaRPr lang="zh-CN" altLang="en-US" sz="2800"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3539" name="文本占位符 833538"/>
          <p:cNvSpPr>
            <a:spLocks noGrp="1"/>
          </p:cNvSpPr>
          <p:nvPr>
            <p:ph type="body" idx="1"/>
          </p:nvPr>
        </p:nvSpPr>
        <p:spPr>
          <a:xfrm>
            <a:off x="481965" y="1073150"/>
            <a:ext cx="8435340" cy="4526280"/>
          </a:xfrm>
          <a:noFill/>
          <a:ln>
            <a:noFill/>
          </a:ln>
        </p:spPr>
        <p:txBody>
          <a:bodyPr/>
          <a:p>
            <a:pPr>
              <a:buClr>
                <a:srgbClr val="FF9933"/>
              </a:buClr>
              <a:buFont typeface="Wingdings" panose="05000000000000000000" pitchFamily="2" charset="2"/>
              <a:buChar char="l"/>
            </a:pPr>
            <a:r>
              <a:rPr lang="zh-CN" altLang="en-US" sz="2400" dirty="0"/>
              <a:t>返回值：</a:t>
            </a:r>
            <a:endParaRPr lang="zh-CN" altLang="en-US" sz="2400" dirty="0"/>
          </a:p>
          <a:p>
            <a:pPr>
              <a:buNone/>
            </a:pPr>
            <a:r>
              <a:rPr lang="zh-CN" altLang="en-US" sz="2400" dirty="0"/>
              <a:t>	如果没有错误发生，返回接收到消息的长度；</a:t>
            </a:r>
            <a:endParaRPr lang="zh-CN" altLang="en-US" sz="2400" dirty="0"/>
          </a:p>
          <a:p>
            <a:pPr>
              <a:buNone/>
            </a:pPr>
            <a:r>
              <a:rPr lang="zh-CN" altLang="en-US" sz="2400" dirty="0"/>
              <a:t>	如果连接被关闭，返回</a:t>
            </a:r>
            <a:r>
              <a:rPr lang="en-US" altLang="zh-CN" sz="2400"/>
              <a:t>0</a:t>
            </a:r>
            <a:endParaRPr lang="en-US" altLang="zh-CN" sz="2400"/>
          </a:p>
          <a:p>
            <a:pPr>
              <a:buNone/>
            </a:pPr>
            <a:r>
              <a:rPr lang="en-US" altLang="zh-CN" sz="2400" dirty="0"/>
              <a:t>	</a:t>
            </a:r>
            <a:r>
              <a:rPr lang="zh-CN" altLang="en-US" sz="2400" dirty="0"/>
              <a:t>否则，返回</a:t>
            </a:r>
            <a:r>
              <a:rPr lang="en-US" altLang="zh-CN" sz="2400"/>
              <a:t>SOCKET_ERROR</a:t>
            </a:r>
            <a:endParaRPr lang="en-US" altLang="zh-CN" sz="2400"/>
          </a:p>
          <a:p>
            <a:pPr>
              <a:buClr>
                <a:srgbClr val="FF9933"/>
              </a:buClr>
              <a:buFont typeface="Wingdings" panose="05000000000000000000" pitchFamily="2" charset="2"/>
              <a:buChar char="l"/>
            </a:pPr>
            <a:r>
              <a:rPr lang="zh-CN" altLang="en-US" sz="2400" dirty="0"/>
              <a:t>例：</a:t>
            </a:r>
            <a:endParaRPr lang="zh-CN" altLang="en-US" sz="2400" dirty="0"/>
          </a:p>
          <a:p>
            <a:pPr>
              <a:buClr>
                <a:srgbClr val="FF9933"/>
              </a:buClr>
              <a:buFont typeface="Wingdings" panose="05000000000000000000" pitchFamily="2" charset="2"/>
              <a:buNone/>
            </a:pPr>
            <a:r>
              <a:rPr lang="en-US" altLang="zh-CN" sz="2000" err="1"/>
              <a:t>SOCKET sockSrv</a:t>
            </a:r>
            <a:r>
              <a:rPr lang="en-US" altLang="zh-CN" sz="2000"/>
              <a:t>=socket(AF_INET,SOCK_DGRAM,0);</a:t>
            </a:r>
            <a:endParaRPr lang="en-US" altLang="zh-CN" sz="2000"/>
          </a:p>
          <a:p>
            <a:pPr>
              <a:buClr>
                <a:srgbClr val="FF9933"/>
              </a:buClr>
              <a:buFont typeface="Wingdings" panose="05000000000000000000" pitchFamily="2" charset="2"/>
              <a:buNone/>
            </a:pPr>
            <a:r>
              <a:rPr lang="en-US" altLang="zh-CN" sz="2000"/>
              <a:t>char recvBuf[100];</a:t>
            </a:r>
            <a:endParaRPr lang="en-US" altLang="zh-CN" sz="2000"/>
          </a:p>
          <a:p>
            <a:pPr>
              <a:buNone/>
            </a:pPr>
            <a:r>
              <a:rPr lang="en-US" altLang="zh-CN" sz="2000" err="1"/>
              <a:t>SOCKADDR_IN addrClient</a:t>
            </a:r>
            <a:r>
              <a:rPr lang="en-US" altLang="zh-CN" sz="2000"/>
              <a:t>;</a:t>
            </a:r>
            <a:endParaRPr lang="en-US" altLang="zh-CN" sz="2000"/>
          </a:p>
          <a:p>
            <a:pPr>
              <a:buNone/>
            </a:pPr>
            <a:r>
              <a:rPr lang="en-US" altLang="zh-CN" sz="2000" err="1"/>
              <a:t>int len=sizeof(SOCKADDR</a:t>
            </a:r>
            <a:r>
              <a:rPr lang="en-US" altLang="zh-CN" sz="2000"/>
              <a:t>);</a:t>
            </a:r>
            <a:endParaRPr lang="en-US" altLang="zh-CN" sz="2000"/>
          </a:p>
          <a:p>
            <a:pPr>
              <a:buNone/>
            </a:pPr>
            <a:r>
              <a:rPr lang="en-US" altLang="zh-CN" sz="2000" err="1"/>
              <a:t>recvfrom(sockSrv,recvBuf,100,0,(SOCKADDR*)&amp;addrClient</a:t>
            </a:r>
            <a:r>
              <a:rPr lang="en-US" altLang="zh-CN" sz="2000"/>
              <a:t>,</a:t>
            </a:r>
            <a:r>
              <a:rPr lang="en-US" altLang="zh-CN" sz="2000" err="1"/>
              <a:t>	&amp;len</a:t>
            </a:r>
            <a:r>
              <a:rPr lang="en-US" altLang="zh-CN" sz="2000"/>
              <a:t>);</a:t>
            </a:r>
            <a:endParaRPr lang="en-US" altLang="zh-CN" sz="200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0450" name="标题 360449"/>
          <p:cNvSpPr>
            <a:spLocks noGrp="1"/>
          </p:cNvSpPr>
          <p:nvPr>
            <p:ph type="title"/>
          </p:nvPr>
        </p:nvSpPr>
        <p:spPr>
          <a:xfrm>
            <a:off x="456883" y="557848"/>
            <a:ext cx="8229600" cy="1143000"/>
          </a:xfrm>
        </p:spPr>
        <p:txBody>
          <a:bodyPr anchor="ctr"/>
          <a:p>
            <a:r>
              <a:rPr lang="zh-CN" altLang="en-US" sz="3600" dirty="0"/>
              <a:t>在无连接套接口上发送数据</a:t>
            </a:r>
            <a:r>
              <a:rPr lang="en-US" altLang="zh-CN" sz="3600"/>
              <a:t>-</a:t>
            </a:r>
            <a:r>
              <a:rPr lang="en-US" altLang="zh-CN" sz="3600" dirty="0" err="1"/>
              <a:t>sendto</a:t>
            </a:r>
            <a:r>
              <a:rPr lang="en-US" altLang="zh-CN" sz="3600"/>
              <a:t>()</a:t>
            </a:r>
            <a:endParaRPr lang="en-US" altLang="zh-CN" sz="3600"/>
          </a:p>
        </p:txBody>
      </p:sp>
      <p:sp>
        <p:nvSpPr>
          <p:cNvPr id="360451" name="文本占位符 360450"/>
          <p:cNvSpPr>
            <a:spLocks noGrp="1"/>
          </p:cNvSpPr>
          <p:nvPr>
            <p:ph type="body" idx="1"/>
          </p:nvPr>
        </p:nvSpPr>
        <p:spPr>
          <a:xfrm>
            <a:off x="457200" y="1469390"/>
            <a:ext cx="8229600" cy="4525963"/>
          </a:xfrm>
        </p:spPr>
        <p:txBody>
          <a:bodyPr/>
          <a:p>
            <a:pPr>
              <a:lnSpc>
                <a:spcPct val="90000"/>
              </a:lnSpc>
            </a:pPr>
            <a:r>
              <a:rPr lang="zh-CN" altLang="en-US" sz="2800" dirty="0"/>
              <a:t>对于无连接的套接口来说，要从套接口上发送一个数据报，就要使用</a:t>
            </a:r>
            <a:r>
              <a:rPr lang="en-US" altLang="zh-CN" sz="2800" dirty="0" err="1"/>
              <a:t>sendto</a:t>
            </a:r>
            <a:r>
              <a:rPr lang="en-US" altLang="zh-CN" sz="2800"/>
              <a:t>()</a:t>
            </a:r>
            <a:r>
              <a:rPr lang="zh-CN" altLang="en-US" sz="2800" dirty="0"/>
              <a:t>函数</a:t>
            </a:r>
            <a:endParaRPr lang="zh-CN" altLang="en-US" sz="2800" dirty="0"/>
          </a:p>
          <a:p>
            <a:pPr>
              <a:lnSpc>
                <a:spcPct val="90000"/>
              </a:lnSpc>
              <a:buNone/>
            </a:pPr>
            <a:r>
              <a:rPr lang="zh-CN" altLang="en-US" sz="2800" dirty="0"/>
              <a:t>		</a:t>
            </a:r>
            <a:r>
              <a:rPr lang="en-US" altLang="zh-CN" sz="2800" dirty="0" err="1">
                <a:solidFill>
                  <a:srgbClr val="008000"/>
                </a:solidFill>
              </a:rPr>
              <a:t>int</a:t>
            </a:r>
            <a:r>
              <a:rPr lang="en-US" altLang="zh-CN" sz="2800">
                <a:solidFill>
                  <a:srgbClr val="0033CC"/>
                </a:solidFill>
              </a:rPr>
              <a:t> </a:t>
            </a:r>
            <a:r>
              <a:rPr lang="en-US" altLang="zh-CN" sz="2800" dirty="0" err="1">
                <a:solidFill>
                  <a:srgbClr val="0033CC"/>
                </a:solidFill>
              </a:rPr>
              <a:t>sendto</a:t>
            </a:r>
            <a:r>
              <a:rPr lang="en-US" altLang="zh-CN" sz="2800">
                <a:solidFill>
                  <a:srgbClr val="0033CC"/>
                </a:solidFill>
              </a:rPr>
              <a:t>(</a:t>
            </a:r>
            <a:endParaRPr lang="en-US" altLang="zh-CN" sz="2800">
              <a:solidFill>
                <a:srgbClr val="0033CC"/>
              </a:solidFill>
            </a:endParaRPr>
          </a:p>
          <a:p>
            <a:pPr>
              <a:lnSpc>
                <a:spcPct val="90000"/>
              </a:lnSpc>
              <a:buNone/>
            </a:pPr>
            <a:r>
              <a:rPr lang="en-US" altLang="zh-CN" sz="2800">
                <a:solidFill>
                  <a:srgbClr val="0033CC"/>
                </a:solidFill>
              </a:rPr>
              <a:t>			</a:t>
            </a:r>
            <a:r>
              <a:rPr lang="en-US" altLang="zh-CN" sz="2800">
                <a:solidFill>
                  <a:srgbClr val="008000"/>
                </a:solidFill>
              </a:rPr>
              <a:t>SOCKET</a:t>
            </a:r>
            <a:r>
              <a:rPr lang="en-US" altLang="zh-CN" sz="2800">
                <a:solidFill>
                  <a:srgbClr val="0033CC"/>
                </a:solidFill>
              </a:rPr>
              <a:t> </a:t>
            </a:r>
            <a:r>
              <a:rPr lang="en-US" altLang="zh-CN" sz="2800">
                <a:solidFill>
                  <a:srgbClr val="FF3300"/>
                </a:solidFill>
              </a:rPr>
              <a:t>s</a:t>
            </a:r>
            <a:r>
              <a:rPr lang="en-US" altLang="zh-CN" sz="2800">
                <a:solidFill>
                  <a:srgbClr val="0033CC"/>
                </a:solidFill>
              </a:rPr>
              <a:t>,</a:t>
            </a:r>
            <a:endParaRPr lang="en-US" altLang="zh-CN" sz="2800">
              <a:solidFill>
                <a:srgbClr val="0033CC"/>
              </a:solidFill>
            </a:endParaRPr>
          </a:p>
          <a:p>
            <a:pPr>
              <a:lnSpc>
                <a:spcPct val="90000"/>
              </a:lnSpc>
              <a:buNone/>
            </a:pPr>
            <a:r>
              <a:rPr lang="en-US" altLang="zh-CN" sz="2800">
                <a:solidFill>
                  <a:srgbClr val="0033CC"/>
                </a:solidFill>
              </a:rPr>
              <a:t>			</a:t>
            </a:r>
            <a:r>
              <a:rPr lang="en-US" altLang="zh-CN" sz="2800">
                <a:solidFill>
                  <a:srgbClr val="008000"/>
                </a:solidFill>
              </a:rPr>
              <a:t>const char FAR *</a:t>
            </a:r>
            <a:r>
              <a:rPr lang="en-US" altLang="zh-CN" sz="2800">
                <a:solidFill>
                  <a:srgbClr val="0033CC"/>
                </a:solidFill>
              </a:rPr>
              <a:t> </a:t>
            </a:r>
            <a:r>
              <a:rPr lang="en-US" altLang="zh-CN" sz="2800" dirty="0" err="1">
                <a:solidFill>
                  <a:srgbClr val="FF3300"/>
                </a:solidFill>
              </a:rPr>
              <a:t>buf</a:t>
            </a:r>
            <a:r>
              <a:rPr lang="en-US" altLang="zh-CN" sz="2800">
                <a:solidFill>
                  <a:srgbClr val="0033CC"/>
                </a:solidFill>
              </a:rPr>
              <a:t>,</a:t>
            </a:r>
            <a:endParaRPr lang="en-US" altLang="zh-CN" sz="2800">
              <a:solidFill>
                <a:srgbClr val="0033CC"/>
              </a:solidFill>
            </a:endParaRPr>
          </a:p>
          <a:p>
            <a:pPr>
              <a:lnSpc>
                <a:spcPct val="90000"/>
              </a:lnSpc>
              <a:buNone/>
            </a:pPr>
            <a:r>
              <a:rPr lang="en-US" altLang="zh-CN" sz="2800">
                <a:solidFill>
                  <a:srgbClr val="0033CC"/>
                </a:solidFill>
              </a:rPr>
              <a:t>			</a:t>
            </a:r>
            <a:r>
              <a:rPr lang="en-US" altLang="zh-CN" sz="2800" dirty="0" err="1">
                <a:solidFill>
                  <a:srgbClr val="008000"/>
                </a:solidFill>
              </a:rPr>
              <a:t>int</a:t>
            </a:r>
            <a:r>
              <a:rPr lang="en-US" altLang="zh-CN" sz="2800">
                <a:solidFill>
                  <a:srgbClr val="0033CC"/>
                </a:solidFill>
              </a:rPr>
              <a:t> </a:t>
            </a:r>
            <a:r>
              <a:rPr lang="en-US" altLang="zh-CN" sz="2800" dirty="0" err="1">
                <a:solidFill>
                  <a:srgbClr val="FF3300"/>
                </a:solidFill>
              </a:rPr>
              <a:t>len</a:t>
            </a:r>
            <a:r>
              <a:rPr lang="en-US" altLang="zh-CN" sz="2800">
                <a:solidFill>
                  <a:srgbClr val="0033CC"/>
                </a:solidFill>
              </a:rPr>
              <a:t>,</a:t>
            </a:r>
            <a:endParaRPr lang="en-US" altLang="zh-CN" sz="2800">
              <a:solidFill>
                <a:srgbClr val="0033CC"/>
              </a:solidFill>
            </a:endParaRPr>
          </a:p>
          <a:p>
            <a:pPr>
              <a:lnSpc>
                <a:spcPct val="90000"/>
              </a:lnSpc>
              <a:buNone/>
            </a:pPr>
            <a:r>
              <a:rPr lang="en-US" altLang="zh-CN" sz="2800">
                <a:solidFill>
                  <a:srgbClr val="0033CC"/>
                </a:solidFill>
              </a:rPr>
              <a:t>			</a:t>
            </a:r>
            <a:r>
              <a:rPr lang="en-US" altLang="zh-CN" sz="2800" dirty="0" err="1">
                <a:solidFill>
                  <a:srgbClr val="008000"/>
                </a:solidFill>
              </a:rPr>
              <a:t>int</a:t>
            </a:r>
            <a:r>
              <a:rPr lang="en-US" altLang="zh-CN" sz="2800">
                <a:solidFill>
                  <a:srgbClr val="0033CC"/>
                </a:solidFill>
              </a:rPr>
              <a:t> </a:t>
            </a:r>
            <a:r>
              <a:rPr lang="en-US" altLang="zh-CN" sz="2800">
                <a:solidFill>
                  <a:srgbClr val="FF3300"/>
                </a:solidFill>
              </a:rPr>
              <a:t>flags</a:t>
            </a:r>
            <a:r>
              <a:rPr lang="en-US" altLang="zh-CN" sz="2800">
                <a:solidFill>
                  <a:srgbClr val="0033CC"/>
                </a:solidFill>
              </a:rPr>
              <a:t>,</a:t>
            </a:r>
            <a:endParaRPr lang="en-US" altLang="zh-CN" sz="2800">
              <a:solidFill>
                <a:srgbClr val="0033CC"/>
              </a:solidFill>
            </a:endParaRPr>
          </a:p>
          <a:p>
            <a:pPr>
              <a:lnSpc>
                <a:spcPct val="90000"/>
              </a:lnSpc>
              <a:buNone/>
            </a:pPr>
            <a:r>
              <a:rPr lang="en-US" altLang="zh-CN" sz="2800">
                <a:solidFill>
                  <a:srgbClr val="0033CC"/>
                </a:solidFill>
              </a:rPr>
              <a:t>			</a:t>
            </a:r>
            <a:r>
              <a:rPr lang="en-US" altLang="zh-CN" sz="2800">
                <a:solidFill>
                  <a:srgbClr val="008000"/>
                </a:solidFill>
              </a:rPr>
              <a:t>const </a:t>
            </a:r>
            <a:r>
              <a:rPr lang="en-US" altLang="zh-CN" sz="2800" dirty="0" err="1">
                <a:solidFill>
                  <a:srgbClr val="008000"/>
                </a:solidFill>
              </a:rPr>
              <a:t>struct</a:t>
            </a:r>
            <a:r>
              <a:rPr lang="en-US" altLang="zh-CN" sz="2800">
                <a:solidFill>
                  <a:srgbClr val="008000"/>
                </a:solidFill>
              </a:rPr>
              <a:t> </a:t>
            </a:r>
            <a:r>
              <a:rPr lang="en-US" altLang="zh-CN" sz="2800" dirty="0" err="1">
                <a:solidFill>
                  <a:srgbClr val="008000"/>
                </a:solidFill>
              </a:rPr>
              <a:t>sockaddr</a:t>
            </a:r>
            <a:r>
              <a:rPr lang="en-US" altLang="zh-CN" sz="2800">
                <a:solidFill>
                  <a:srgbClr val="008000"/>
                </a:solidFill>
              </a:rPr>
              <a:t> FAR *</a:t>
            </a:r>
            <a:r>
              <a:rPr lang="en-US" altLang="zh-CN" sz="2800">
                <a:solidFill>
                  <a:srgbClr val="0033CC"/>
                </a:solidFill>
              </a:rPr>
              <a:t> </a:t>
            </a:r>
            <a:r>
              <a:rPr lang="en-US" altLang="zh-CN" sz="2800">
                <a:solidFill>
                  <a:srgbClr val="FF3300"/>
                </a:solidFill>
              </a:rPr>
              <a:t>to</a:t>
            </a:r>
            <a:r>
              <a:rPr lang="en-US" altLang="zh-CN" sz="2800">
                <a:solidFill>
                  <a:srgbClr val="0033CC"/>
                </a:solidFill>
              </a:rPr>
              <a:t>,</a:t>
            </a:r>
            <a:endParaRPr lang="en-US" altLang="zh-CN" sz="2800">
              <a:solidFill>
                <a:srgbClr val="0033CC"/>
              </a:solidFill>
            </a:endParaRPr>
          </a:p>
          <a:p>
            <a:pPr>
              <a:lnSpc>
                <a:spcPct val="90000"/>
              </a:lnSpc>
              <a:buNone/>
            </a:pPr>
            <a:r>
              <a:rPr lang="en-US" altLang="zh-CN" sz="2800">
                <a:solidFill>
                  <a:srgbClr val="0033CC"/>
                </a:solidFill>
              </a:rPr>
              <a:t>			</a:t>
            </a:r>
            <a:r>
              <a:rPr lang="en-US" altLang="zh-CN" sz="2800" dirty="0" err="1">
                <a:solidFill>
                  <a:srgbClr val="008000"/>
                </a:solidFill>
              </a:rPr>
              <a:t>int</a:t>
            </a:r>
            <a:r>
              <a:rPr lang="en-US" altLang="zh-CN" sz="2800">
                <a:solidFill>
                  <a:srgbClr val="0033CC"/>
                </a:solidFill>
              </a:rPr>
              <a:t> </a:t>
            </a:r>
            <a:r>
              <a:rPr lang="en-US" altLang="zh-CN" sz="2800" dirty="0" err="1">
                <a:solidFill>
                  <a:srgbClr val="FF3300"/>
                </a:solidFill>
              </a:rPr>
              <a:t>tolen</a:t>
            </a:r>
            <a:endParaRPr lang="en-US" altLang="zh-CN" sz="2800">
              <a:solidFill>
                <a:srgbClr val="FF3300"/>
              </a:solidFill>
            </a:endParaRPr>
          </a:p>
          <a:p>
            <a:pPr>
              <a:lnSpc>
                <a:spcPct val="90000"/>
              </a:lnSpc>
              <a:buNone/>
            </a:pPr>
            <a:r>
              <a:rPr lang="en-US" altLang="zh-CN" sz="2800">
                <a:solidFill>
                  <a:srgbClr val="0033CC"/>
                </a:solidFill>
              </a:rPr>
              <a:t>		);</a:t>
            </a:r>
            <a:endParaRPr lang="en-US" altLang="zh-CN" sz="2800">
              <a:solidFill>
                <a:srgbClr val="0033CC"/>
              </a:solidFill>
            </a:endParaRPr>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1474" name="标题 361473"/>
          <p:cNvSpPr>
            <a:spLocks noGrp="1"/>
          </p:cNvSpPr>
          <p:nvPr>
            <p:ph type="title"/>
          </p:nvPr>
        </p:nvSpPr>
        <p:spPr/>
        <p:txBody>
          <a:bodyPr anchor="ctr"/>
          <a:p>
            <a:r>
              <a:rPr lang="en-US" altLang="zh-CN" dirty="0" err="1"/>
              <a:t>sendto</a:t>
            </a:r>
            <a:r>
              <a:rPr lang="en-US" altLang="zh-CN"/>
              <a:t>()</a:t>
            </a:r>
            <a:r>
              <a:rPr lang="zh-CN" altLang="en-US" dirty="0"/>
              <a:t>函数参数说明</a:t>
            </a:r>
            <a:endParaRPr lang="zh-CN" altLang="en-US" dirty="0"/>
          </a:p>
        </p:txBody>
      </p:sp>
      <p:sp>
        <p:nvSpPr>
          <p:cNvPr id="361475" name="文本占位符 361474"/>
          <p:cNvSpPr>
            <a:spLocks noGrp="1"/>
          </p:cNvSpPr>
          <p:nvPr>
            <p:ph type="body" idx="1"/>
          </p:nvPr>
        </p:nvSpPr>
        <p:spPr>
          <a:xfrm>
            <a:off x="680720" y="1389380"/>
            <a:ext cx="8229600" cy="5118100"/>
          </a:xfrm>
        </p:spPr>
        <p:txBody>
          <a:bodyPr/>
          <a:p>
            <a:pPr>
              <a:lnSpc>
                <a:spcPct val="90000"/>
              </a:lnSpc>
            </a:pPr>
            <a:r>
              <a:rPr lang="en-US" altLang="zh-CN" sz="2800">
                <a:solidFill>
                  <a:srgbClr val="FF3300"/>
                </a:solidFill>
              </a:rPr>
              <a:t>s</a:t>
            </a:r>
            <a:r>
              <a:rPr lang="zh-CN" altLang="en-US" sz="2800" dirty="0"/>
              <a:t>本机的套接字</a:t>
            </a:r>
            <a:endParaRPr lang="zh-CN" altLang="en-US" sz="2800" dirty="0"/>
          </a:p>
          <a:p>
            <a:pPr>
              <a:lnSpc>
                <a:spcPct val="90000"/>
              </a:lnSpc>
            </a:pPr>
            <a:r>
              <a:rPr lang="en-US" altLang="zh-CN" sz="2800" dirty="0" err="1">
                <a:solidFill>
                  <a:srgbClr val="FF3300"/>
                </a:solidFill>
              </a:rPr>
              <a:t>buf</a:t>
            </a:r>
            <a:r>
              <a:rPr lang="zh-CN" altLang="en-US" sz="2800" dirty="0"/>
              <a:t>待发送数据的缓冲区</a:t>
            </a:r>
            <a:endParaRPr lang="zh-CN" altLang="en-US" sz="2800" dirty="0"/>
          </a:p>
          <a:p>
            <a:pPr>
              <a:lnSpc>
                <a:spcPct val="90000"/>
              </a:lnSpc>
            </a:pPr>
            <a:r>
              <a:rPr lang="en-US" altLang="zh-CN" sz="2800" dirty="0" err="1">
                <a:solidFill>
                  <a:srgbClr val="FF3300"/>
                </a:solidFill>
              </a:rPr>
              <a:t>len</a:t>
            </a:r>
            <a:r>
              <a:rPr lang="zh-CN" altLang="en-US" sz="2800" dirty="0"/>
              <a:t>指明</a:t>
            </a:r>
            <a:r>
              <a:rPr lang="en-US" altLang="zh-CN" sz="2800" dirty="0" err="1"/>
              <a:t>buf</a:t>
            </a:r>
            <a:r>
              <a:rPr lang="zh-CN" altLang="en-US" sz="2800" dirty="0"/>
              <a:t>缓冲区中要发送的数据长度</a:t>
            </a:r>
            <a:endParaRPr lang="zh-CN" altLang="en-US" sz="2800" dirty="0"/>
          </a:p>
          <a:p>
            <a:pPr>
              <a:lnSpc>
                <a:spcPct val="90000"/>
              </a:lnSpc>
            </a:pPr>
            <a:r>
              <a:rPr lang="en-US" altLang="zh-CN" sz="2800">
                <a:solidFill>
                  <a:srgbClr val="FF3300"/>
                </a:solidFill>
              </a:rPr>
              <a:t>flags</a:t>
            </a:r>
            <a:r>
              <a:rPr lang="zh-CN" altLang="en-US" sz="2800" dirty="0"/>
              <a:t>调用方式标志位，同</a:t>
            </a:r>
            <a:r>
              <a:rPr lang="en-US" altLang="zh-CN" sz="2800"/>
              <a:t>send()</a:t>
            </a:r>
            <a:r>
              <a:rPr lang="zh-CN" altLang="en-US" sz="2800" dirty="0"/>
              <a:t>中的</a:t>
            </a:r>
            <a:r>
              <a:rPr lang="en-US" altLang="zh-CN" sz="2800"/>
              <a:t>flags</a:t>
            </a:r>
            <a:endParaRPr lang="en-US" altLang="zh-CN" sz="2800"/>
          </a:p>
          <a:p>
            <a:pPr>
              <a:lnSpc>
                <a:spcPct val="90000"/>
              </a:lnSpc>
            </a:pPr>
            <a:r>
              <a:rPr lang="en-US" altLang="zh-CN" sz="2800">
                <a:solidFill>
                  <a:srgbClr val="FF3300"/>
                </a:solidFill>
              </a:rPr>
              <a:t>to</a:t>
            </a:r>
            <a:r>
              <a:rPr lang="zh-CN" altLang="en-US" sz="2800" dirty="0"/>
              <a:t>可选指针，指向接收数据的目的套接口地址</a:t>
            </a:r>
            <a:endParaRPr lang="zh-CN" altLang="en-US" sz="2800" dirty="0"/>
          </a:p>
          <a:p>
            <a:pPr>
              <a:lnSpc>
                <a:spcPct val="90000"/>
              </a:lnSpc>
            </a:pPr>
            <a:r>
              <a:rPr lang="en-US" altLang="zh-CN" sz="2800" dirty="0" err="1">
                <a:solidFill>
                  <a:srgbClr val="FF3300"/>
                </a:solidFill>
              </a:rPr>
              <a:t>tolen</a:t>
            </a:r>
            <a:r>
              <a:rPr lang="zh-CN" altLang="en-US" sz="2800" dirty="0"/>
              <a:t>是</a:t>
            </a:r>
            <a:r>
              <a:rPr lang="en-US" altLang="zh-CN" sz="2800"/>
              <a:t>to</a:t>
            </a:r>
            <a:r>
              <a:rPr lang="zh-CN" altLang="en-US" sz="2800" dirty="0"/>
              <a:t>所指的地址的长度</a:t>
            </a:r>
            <a:endParaRPr lang="zh-CN" altLang="en-US" sz="2800" dirty="0"/>
          </a:p>
          <a:p>
            <a:pPr>
              <a:lnSpc>
                <a:spcPct val="90000"/>
              </a:lnSpc>
            </a:pPr>
            <a:r>
              <a:rPr lang="zh-CN" altLang="en-US" sz="2800" dirty="0">
                <a:solidFill>
                  <a:srgbClr val="FF3300"/>
                </a:solidFill>
              </a:rPr>
              <a:t>函数说明</a:t>
            </a:r>
            <a:r>
              <a:rPr lang="zh-CN" altLang="en-US" sz="2800" dirty="0"/>
              <a:t>：该函数的使用方法类似</a:t>
            </a:r>
            <a:r>
              <a:rPr lang="en-US" altLang="zh-CN" sz="2800"/>
              <a:t>send()</a:t>
            </a:r>
            <a:r>
              <a:rPr lang="zh-CN" altLang="en-US" sz="2800" dirty="0"/>
              <a:t>函数，当用于无连接套接字接口，调用函数前要设置，指出目标</a:t>
            </a:r>
            <a:r>
              <a:rPr lang="en-US" altLang="zh-CN" sz="2800"/>
              <a:t>IP</a:t>
            </a:r>
            <a:r>
              <a:rPr lang="zh-CN" altLang="en-US" sz="2800" dirty="0"/>
              <a:t>地址和目标端口号。如果用于有连接的套接口时，则不能指定目标地址和目标端口，将</a:t>
            </a:r>
            <a:r>
              <a:rPr lang="en-US" altLang="zh-CN" sz="2800"/>
              <a:t>to</a:t>
            </a:r>
            <a:r>
              <a:rPr lang="zh-CN" altLang="en-US" sz="2800" dirty="0"/>
              <a:t>设置为空，地址长度设为</a:t>
            </a:r>
            <a:r>
              <a:rPr lang="en-US" altLang="zh-CN" sz="2800"/>
              <a:t>0</a:t>
            </a:r>
            <a:r>
              <a:rPr lang="zh-CN" altLang="en-US" sz="2800" dirty="0"/>
              <a:t>。当然在有连接的情况下很少使用该函数</a:t>
            </a:r>
            <a:endParaRPr lang="zh-CN" altLang="en-US" sz="2800"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5587" name="文本占位符 835586"/>
          <p:cNvSpPr>
            <a:spLocks noGrp="1"/>
          </p:cNvSpPr>
          <p:nvPr>
            <p:ph type="body" idx="1"/>
          </p:nvPr>
        </p:nvSpPr>
        <p:spPr>
          <a:xfrm>
            <a:off x="662305" y="908050"/>
            <a:ext cx="8229600" cy="4525963"/>
          </a:xfrm>
          <a:noFill/>
          <a:ln>
            <a:noFill/>
          </a:ln>
        </p:spPr>
        <p:txBody>
          <a:bodyPr/>
          <a:p>
            <a:pPr>
              <a:lnSpc>
                <a:spcPct val="90000"/>
              </a:lnSpc>
              <a:buClr>
                <a:srgbClr val="FF9933"/>
              </a:buClr>
              <a:buFont typeface="Wingdings" panose="05000000000000000000" pitchFamily="2" charset="2"/>
              <a:buChar char="l"/>
            </a:pPr>
            <a:r>
              <a:rPr lang="zh-CN" altLang="en-US" sz="2400" dirty="0"/>
              <a:t>返回值</a:t>
            </a:r>
            <a:endParaRPr lang="zh-CN" altLang="en-US" sz="2400" dirty="0"/>
          </a:p>
          <a:p>
            <a:pPr>
              <a:lnSpc>
                <a:spcPct val="90000"/>
              </a:lnSpc>
              <a:buClr>
                <a:srgbClr val="FF9933"/>
              </a:buClr>
              <a:buFont typeface="Wingdings" panose="05000000000000000000" pitchFamily="2" charset="2"/>
              <a:buNone/>
            </a:pPr>
            <a:r>
              <a:rPr lang="zh-CN" altLang="en-US" sz="2400" dirty="0"/>
              <a:t>	如果没有错误发生，则返回所发送的消息长度；</a:t>
            </a:r>
            <a:endParaRPr lang="zh-CN" altLang="en-US" sz="2400" dirty="0"/>
          </a:p>
          <a:p>
            <a:pPr>
              <a:lnSpc>
                <a:spcPct val="90000"/>
              </a:lnSpc>
              <a:buClr>
                <a:srgbClr val="FF9933"/>
              </a:buClr>
              <a:buFont typeface="Wingdings" panose="05000000000000000000" pitchFamily="2" charset="2"/>
              <a:buNone/>
            </a:pPr>
            <a:r>
              <a:rPr lang="zh-CN" altLang="en-US" sz="2400" dirty="0"/>
              <a:t>	否则，返回</a:t>
            </a:r>
            <a:r>
              <a:rPr lang="en-US" altLang="zh-CN" sz="2400"/>
              <a:t>SOCKET_ERROR</a:t>
            </a:r>
            <a:endParaRPr lang="en-US" altLang="zh-CN" sz="2400"/>
          </a:p>
          <a:p>
            <a:pPr>
              <a:lnSpc>
                <a:spcPct val="90000"/>
              </a:lnSpc>
              <a:buClr>
                <a:srgbClr val="FF9933"/>
              </a:buClr>
              <a:buFont typeface="Wingdings" panose="05000000000000000000" pitchFamily="2" charset="2"/>
              <a:buNone/>
            </a:pPr>
            <a:endParaRPr lang="en-US" altLang="zh-CN" sz="2400"/>
          </a:p>
          <a:p>
            <a:pPr>
              <a:lnSpc>
                <a:spcPct val="90000"/>
              </a:lnSpc>
              <a:buClr>
                <a:srgbClr val="FF9933"/>
              </a:buClr>
              <a:buFont typeface="Wingdings" panose="05000000000000000000" pitchFamily="2" charset="2"/>
              <a:buNone/>
            </a:pPr>
            <a:r>
              <a:rPr lang="zh-CN" altLang="en-US" sz="2400" dirty="0"/>
              <a:t>例：</a:t>
            </a:r>
            <a:endParaRPr lang="zh-CN" altLang="en-US" sz="2400" dirty="0"/>
          </a:p>
          <a:p>
            <a:pPr>
              <a:lnSpc>
                <a:spcPct val="90000"/>
              </a:lnSpc>
              <a:buNone/>
            </a:pPr>
            <a:r>
              <a:rPr lang="zh-CN" altLang="en-US" sz="2000" err="1"/>
              <a:t>	</a:t>
            </a:r>
            <a:r>
              <a:rPr lang="en-US" altLang="zh-CN" sz="2000" err="1"/>
              <a:t>SOCKET sockClient</a:t>
            </a:r>
            <a:r>
              <a:rPr lang="en-US" altLang="zh-CN" sz="2000"/>
              <a:t>=socket(AF_INET,SOCK_DGRAM,0);</a:t>
            </a:r>
            <a:endParaRPr lang="en-US" altLang="zh-CN" sz="2000"/>
          </a:p>
          <a:p>
            <a:pPr>
              <a:lnSpc>
                <a:spcPct val="90000"/>
              </a:lnSpc>
              <a:buNone/>
            </a:pPr>
            <a:r>
              <a:rPr lang="en-US" altLang="zh-CN" sz="2000" err="1"/>
              <a:t>	SOCKADDR_IN addrSrv</a:t>
            </a:r>
            <a:r>
              <a:rPr lang="en-US" altLang="zh-CN" sz="2000"/>
              <a:t>;</a:t>
            </a:r>
            <a:endParaRPr lang="en-US" altLang="zh-CN" sz="2000"/>
          </a:p>
          <a:p>
            <a:pPr>
              <a:lnSpc>
                <a:spcPct val="90000"/>
              </a:lnSpc>
              <a:buNone/>
            </a:pPr>
            <a:r>
              <a:rPr lang="en-US" altLang="zh-CN" sz="2000"/>
              <a:t>	addrSrv.sin_addr.S_un.S_addr=inet_addr("127.0.0.1");</a:t>
            </a:r>
            <a:endParaRPr lang="en-US" altLang="zh-CN" sz="2000"/>
          </a:p>
          <a:p>
            <a:pPr>
              <a:lnSpc>
                <a:spcPct val="90000"/>
              </a:lnSpc>
              <a:buNone/>
            </a:pPr>
            <a:r>
              <a:rPr lang="en-US" altLang="zh-CN" sz="2000" err="1"/>
              <a:t>	addrSrv.sin_family</a:t>
            </a:r>
            <a:r>
              <a:rPr lang="en-US" altLang="zh-CN" sz="2000"/>
              <a:t>=AF_INET;</a:t>
            </a:r>
            <a:endParaRPr lang="en-US" altLang="zh-CN" sz="2000"/>
          </a:p>
          <a:p>
            <a:pPr>
              <a:lnSpc>
                <a:spcPct val="90000"/>
              </a:lnSpc>
              <a:buNone/>
            </a:pPr>
            <a:r>
              <a:rPr lang="en-US" altLang="zh-CN" sz="2000" err="1"/>
              <a:t>	addrSrv.sin_port</a:t>
            </a:r>
            <a:r>
              <a:rPr lang="en-US" altLang="zh-CN" sz="2000"/>
              <a:t>=htons(6000);</a:t>
            </a:r>
            <a:endParaRPr lang="en-US" altLang="zh-CN" sz="2000"/>
          </a:p>
          <a:p>
            <a:pPr>
              <a:lnSpc>
                <a:spcPct val="90000"/>
              </a:lnSpc>
              <a:buNone/>
            </a:pPr>
            <a:r>
              <a:rPr lang="en-US" altLang="zh-CN" sz="2000"/>
              <a:t>	</a:t>
            </a:r>
            <a:r>
              <a:rPr lang="en-US" altLang="zh-CN" sz="2000" b="1"/>
              <a:t>sendto</a:t>
            </a:r>
            <a:r>
              <a:rPr lang="en-US" altLang="zh-CN" sz="2000"/>
              <a:t>(sockClient,"Hello",strlen("Hello")+1,0,</a:t>
            </a:r>
            <a:endParaRPr lang="en-US" altLang="zh-CN" sz="2000"/>
          </a:p>
          <a:p>
            <a:pPr>
              <a:lnSpc>
                <a:spcPct val="90000"/>
              </a:lnSpc>
              <a:buNone/>
            </a:pPr>
            <a:r>
              <a:rPr lang="en-US" altLang="zh-CN" sz="2000" err="1"/>
              <a:t>		(SOCKADDR*)&amp;addrSrv,sizeof(SOCKADDR</a:t>
            </a:r>
            <a:r>
              <a:rPr lang="en-US" altLang="zh-CN" sz="2000"/>
              <a:t>));</a:t>
            </a:r>
            <a:endParaRPr lang="en-US" altLang="zh-CN" sz="200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2498" name="标题 362497"/>
          <p:cNvSpPr>
            <a:spLocks noGrp="1"/>
          </p:cNvSpPr>
          <p:nvPr>
            <p:ph type="title"/>
          </p:nvPr>
        </p:nvSpPr>
        <p:spPr/>
        <p:txBody>
          <a:bodyPr anchor="ctr"/>
          <a:p>
            <a:r>
              <a:rPr lang="zh-CN" altLang="en-US" dirty="0"/>
              <a:t>关闭读写通道</a:t>
            </a:r>
            <a:r>
              <a:rPr lang="en-US" altLang="zh-CN"/>
              <a:t>-shutdown()</a:t>
            </a:r>
            <a:r>
              <a:rPr lang="zh-CN" altLang="en-US" dirty="0"/>
              <a:t>函数</a:t>
            </a:r>
            <a:endParaRPr lang="zh-CN" altLang="en-US" dirty="0"/>
          </a:p>
        </p:txBody>
      </p:sp>
      <p:sp>
        <p:nvSpPr>
          <p:cNvPr id="362499" name="文本占位符 362498"/>
          <p:cNvSpPr>
            <a:spLocks noGrp="1"/>
          </p:cNvSpPr>
          <p:nvPr>
            <p:ph type="body" idx="1"/>
          </p:nvPr>
        </p:nvSpPr>
        <p:spPr>
          <a:xfrm>
            <a:off x="457200" y="1284605"/>
            <a:ext cx="8229600" cy="4779645"/>
          </a:xfrm>
        </p:spPr>
        <p:txBody>
          <a:bodyPr/>
          <a:p>
            <a:r>
              <a:rPr lang="zh-CN" altLang="en-US" dirty="0"/>
              <a:t>在一个套接口上的读写操作完成后，应该首先使用</a:t>
            </a:r>
            <a:r>
              <a:rPr lang="en-US" altLang="zh-CN">
                <a:solidFill>
                  <a:srgbClr val="FF0000"/>
                </a:solidFill>
              </a:rPr>
              <a:t>shutdown()</a:t>
            </a:r>
            <a:r>
              <a:rPr lang="zh-CN" altLang="en-US" dirty="0">
                <a:solidFill>
                  <a:srgbClr val="FF0000"/>
                </a:solidFill>
              </a:rPr>
              <a:t>函数</a:t>
            </a:r>
            <a:r>
              <a:rPr lang="zh-CN" altLang="en-US" dirty="0"/>
              <a:t>来关闭套接口的读通道、写通道或读写通道，这样做的好处是当双方不再有数据要发送或接收时，可以通知对方，以防止数据丢失，并能“优雅”地关闭连接。</a:t>
            </a:r>
            <a:endParaRPr lang="zh-CN" altLang="en-US" dirty="0"/>
          </a:p>
          <a:p>
            <a:pPr>
              <a:buNone/>
            </a:pPr>
            <a:r>
              <a:rPr lang="zh-CN" altLang="en-US" dirty="0"/>
              <a:t>			</a:t>
            </a:r>
            <a:r>
              <a:rPr lang="en-US" altLang="zh-CN" dirty="0" err="1">
                <a:solidFill>
                  <a:srgbClr val="008000"/>
                </a:solidFill>
              </a:rPr>
              <a:t>int</a:t>
            </a:r>
            <a:r>
              <a:rPr lang="en-US" altLang="zh-CN">
                <a:solidFill>
                  <a:srgbClr val="0033CC"/>
                </a:solidFill>
              </a:rPr>
              <a:t> shutdown(</a:t>
            </a:r>
            <a:endParaRPr lang="en-US" altLang="zh-CN">
              <a:solidFill>
                <a:srgbClr val="0033CC"/>
              </a:solidFill>
            </a:endParaRPr>
          </a:p>
          <a:p>
            <a:pPr>
              <a:buNone/>
            </a:pPr>
            <a:r>
              <a:rPr lang="en-US" altLang="zh-CN">
                <a:solidFill>
                  <a:srgbClr val="0033CC"/>
                </a:solidFill>
              </a:rPr>
              <a:t>				</a:t>
            </a:r>
            <a:r>
              <a:rPr lang="en-US" altLang="zh-CN">
                <a:solidFill>
                  <a:srgbClr val="008000"/>
                </a:solidFill>
              </a:rPr>
              <a:t>SOCKET</a:t>
            </a:r>
            <a:r>
              <a:rPr lang="en-US" altLang="zh-CN">
                <a:solidFill>
                  <a:srgbClr val="0033CC"/>
                </a:solidFill>
              </a:rPr>
              <a:t> </a:t>
            </a:r>
            <a:r>
              <a:rPr lang="en-US" altLang="zh-CN">
                <a:solidFill>
                  <a:srgbClr val="FF3300"/>
                </a:solidFill>
              </a:rPr>
              <a:t>s</a:t>
            </a:r>
            <a:r>
              <a:rPr lang="en-US" altLang="zh-CN">
                <a:solidFill>
                  <a:srgbClr val="0033CC"/>
                </a:solidFill>
              </a:rPr>
              <a:t>,</a:t>
            </a:r>
            <a:endParaRPr lang="en-US" altLang="zh-CN">
              <a:solidFill>
                <a:srgbClr val="0033CC"/>
              </a:solidFill>
            </a:endParaRPr>
          </a:p>
          <a:p>
            <a:pPr>
              <a:buNone/>
            </a:pPr>
            <a:r>
              <a:rPr lang="en-US" altLang="zh-CN">
                <a:solidFill>
                  <a:srgbClr val="0033CC"/>
                </a:solidFill>
              </a:rPr>
              <a:t>				</a:t>
            </a:r>
            <a:r>
              <a:rPr lang="en-US" altLang="zh-CN" dirty="0" err="1">
                <a:solidFill>
                  <a:srgbClr val="008000"/>
                </a:solidFill>
              </a:rPr>
              <a:t>int</a:t>
            </a:r>
            <a:r>
              <a:rPr lang="en-US" altLang="zh-CN">
                <a:solidFill>
                  <a:srgbClr val="0033CC"/>
                </a:solidFill>
              </a:rPr>
              <a:t> </a:t>
            </a:r>
            <a:r>
              <a:rPr lang="en-US" altLang="zh-CN">
                <a:solidFill>
                  <a:srgbClr val="FF3300"/>
                </a:solidFill>
              </a:rPr>
              <a:t>how</a:t>
            </a:r>
            <a:r>
              <a:rPr lang="en-US" altLang="zh-CN">
                <a:solidFill>
                  <a:srgbClr val="0033CC"/>
                </a:solidFill>
              </a:rPr>
              <a:t>	);</a:t>
            </a:r>
            <a:endParaRPr lang="en-US" altLang="zh-CN">
              <a:solidFill>
                <a:srgbClr val="0033CC"/>
              </a:solidFill>
            </a:endParaRPr>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5266" name="标题 395265"/>
          <p:cNvSpPr>
            <a:spLocks noGrp="1"/>
          </p:cNvSpPr>
          <p:nvPr>
            <p:ph type="title"/>
          </p:nvPr>
        </p:nvSpPr>
        <p:spPr/>
        <p:txBody>
          <a:bodyPr anchor="ctr"/>
          <a:p>
            <a:r>
              <a:rPr lang="en-US" altLang="zh-CN"/>
              <a:t>shutdown()</a:t>
            </a:r>
            <a:r>
              <a:rPr lang="zh-CN" altLang="en-US" dirty="0"/>
              <a:t>函数参数说明</a:t>
            </a:r>
            <a:endParaRPr lang="zh-CN" altLang="en-US" dirty="0"/>
          </a:p>
        </p:txBody>
      </p:sp>
      <p:sp>
        <p:nvSpPr>
          <p:cNvPr id="395267" name="文本占位符 395266"/>
          <p:cNvSpPr>
            <a:spLocks noGrp="1"/>
          </p:cNvSpPr>
          <p:nvPr>
            <p:ph type="body" sz="half" idx="1"/>
          </p:nvPr>
        </p:nvSpPr>
        <p:spPr>
          <a:xfrm>
            <a:off x="250825" y="1315720"/>
            <a:ext cx="8642350" cy="4993005"/>
          </a:xfrm>
        </p:spPr>
        <p:txBody>
          <a:bodyPr/>
          <a:p>
            <a:r>
              <a:rPr lang="en-US" altLang="zh-CN" sz="2400">
                <a:solidFill>
                  <a:srgbClr val="FF3300"/>
                </a:solidFill>
              </a:rPr>
              <a:t>s</a:t>
            </a:r>
            <a:r>
              <a:rPr lang="zh-CN" altLang="en-US" sz="2400" dirty="0"/>
              <a:t>标识一个套接口的描述字</a:t>
            </a:r>
            <a:endParaRPr lang="zh-CN" altLang="en-US" sz="2400" dirty="0"/>
          </a:p>
          <a:p>
            <a:r>
              <a:rPr lang="en-US" altLang="zh-CN" sz="2400">
                <a:solidFill>
                  <a:srgbClr val="FF3300"/>
                </a:solidFill>
              </a:rPr>
              <a:t>how</a:t>
            </a:r>
            <a:r>
              <a:rPr lang="zh-CN" altLang="en-US" sz="2400" dirty="0"/>
              <a:t>是一个标志，用于描述禁止哪些操作，取值如下表所示</a:t>
            </a:r>
            <a:endParaRPr lang="zh-CN" altLang="en-US" sz="2400" dirty="0"/>
          </a:p>
          <a:p>
            <a:endParaRPr lang="zh-CN" altLang="en-US" sz="2800" dirty="0"/>
          </a:p>
        </p:txBody>
      </p:sp>
      <p:graphicFrame>
        <p:nvGraphicFramePr>
          <p:cNvPr id="395342" name="内容占位符 395341"/>
          <p:cNvGraphicFramePr/>
          <p:nvPr>
            <p:ph sz="half" idx="2"/>
          </p:nvPr>
        </p:nvGraphicFramePr>
        <p:xfrm>
          <a:off x="468313" y="2297748"/>
          <a:ext cx="8351837" cy="3771900"/>
        </p:xfrm>
        <a:graphic>
          <a:graphicData uri="http://schemas.openxmlformats.org/drawingml/2006/table">
            <a:tbl>
              <a:tblPr/>
              <a:tblGrid>
                <a:gridCol w="1655763"/>
                <a:gridCol w="1152525"/>
                <a:gridCol w="5543550"/>
              </a:tblGrid>
              <a:tr h="576263">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lgn="ctr">
                        <a:spcBef>
                          <a:spcPct val="0"/>
                        </a:spcBef>
                        <a:buNone/>
                      </a:pPr>
                      <a:r>
                        <a:rPr lang="zh-CN" altLang="fr-FR" sz="2400" dirty="0">
                          <a:latin typeface="Times New Roman" panose="02020603050405020304" pitchFamily="18" charset="0"/>
                          <a:ea typeface="Times New Roman" panose="02020603050405020304" pitchFamily="18" charset="0"/>
                        </a:rPr>
                        <a:t>关闭方式</a:t>
                      </a:r>
                      <a:endParaRPr lang="zh-CN" altLang="fr-FR" sz="4000" dirty="0"/>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lgn="ctr">
                        <a:spcBef>
                          <a:spcPct val="0"/>
                        </a:spcBef>
                        <a:buNone/>
                      </a:pPr>
                      <a:r>
                        <a:rPr lang="zh-CN" altLang="fr-FR" sz="2400" dirty="0">
                          <a:latin typeface="Times New Roman" panose="02020603050405020304" pitchFamily="18" charset="0"/>
                          <a:ea typeface="Times New Roman" panose="02020603050405020304" pitchFamily="18" charset="0"/>
                        </a:rPr>
                        <a:t>参数值</a:t>
                      </a:r>
                      <a:endParaRPr lang="zh-CN" altLang="fr-FR" sz="4000" dirty="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lgn="ctr">
                        <a:spcBef>
                          <a:spcPct val="0"/>
                        </a:spcBef>
                        <a:buNone/>
                      </a:pPr>
                      <a:r>
                        <a:rPr lang="zh-CN" altLang="fr-FR" sz="2400" dirty="0">
                          <a:latin typeface="Times New Roman" panose="02020603050405020304" pitchFamily="18" charset="0"/>
                          <a:ea typeface="Times New Roman" panose="02020603050405020304" pitchFamily="18" charset="0"/>
                        </a:rPr>
                        <a:t>说　　明</a:t>
                      </a:r>
                      <a:endParaRPr lang="zh-CN" altLang="fr-FR" sz="4000" dirty="0"/>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189037">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buNone/>
                      </a:pPr>
                      <a:r>
                        <a:rPr lang="en-US" altLang="zh-CN" sz="1800">
                          <a:solidFill>
                            <a:srgbClr val="FF0000"/>
                          </a:solidFill>
                          <a:latin typeface="Times New Roman" panose="02020603050405020304" pitchFamily="18" charset="0"/>
                          <a:ea typeface="Times New Roman" panose="02020603050405020304" pitchFamily="18" charset="0"/>
                        </a:rPr>
                        <a:t>SD_RECEIVE</a:t>
                      </a:r>
                      <a:endParaRPr lang="en-US" altLang="zh-CN" sz="1800" dirty="0">
                        <a:solidFill>
                          <a:srgbClr val="FF0000"/>
                        </a:solidFill>
                        <a:latin typeface="Times New Roman" panose="02020603050405020304" pitchFamily="18" charset="0"/>
                        <a:ea typeface="Times New Roman" panose="02020603050405020304" pitchFamily="18" charset="0"/>
                      </a:endParaRPr>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buNone/>
                      </a:pPr>
                      <a:r>
                        <a:rPr lang="en-US" altLang="zh-CN"/>
                        <a:t>0</a:t>
                      </a:r>
                      <a:endParaRPr lang="en-US" altLang="zh-CN"/>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buNone/>
                      </a:pPr>
                      <a:r>
                        <a:rPr lang="zh-CN" altLang="fr-FR" sz="1800" dirty="0">
                          <a:latin typeface="Times New Roman" panose="02020603050405020304" pitchFamily="18" charset="0"/>
                          <a:ea typeface="Times New Roman" panose="02020603050405020304" pitchFamily="18" charset="0"/>
                        </a:rPr>
                        <a:t>表示不允许再调用接收函数，它关闭读通道。套接口接收缓冲区中的所有数据都被丢弃，并且有新数据到达套接口时，也被</a:t>
                      </a:r>
                      <a:r>
                        <a:rPr lang="en-US" altLang="zh-CN" sz="1800">
                          <a:latin typeface="Times New Roman" panose="02020603050405020304" pitchFamily="18" charset="0"/>
                          <a:ea typeface="Times New Roman" panose="02020603050405020304" pitchFamily="18" charset="0"/>
                        </a:rPr>
                        <a:t>TCP</a:t>
                      </a:r>
                      <a:r>
                        <a:rPr lang="zh-CN" altLang="fr-FR" sz="1800" dirty="0">
                          <a:latin typeface="Times New Roman" panose="02020603050405020304" pitchFamily="18" charset="0"/>
                          <a:ea typeface="Times New Roman" panose="02020603050405020304" pitchFamily="18" charset="0"/>
                        </a:rPr>
                        <a:t>协议层丢弃，但它对发送缓冲区没有影响，进程仍然可以在套接口上发送数据</a:t>
                      </a:r>
                      <a:endParaRPr lang="zh-CN" altLang="en-US" sz="1800" dirty="0">
                        <a:latin typeface="Times New Roman" panose="02020603050405020304" pitchFamily="18" charset="0"/>
                        <a:ea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189038">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buNone/>
                      </a:pPr>
                      <a:r>
                        <a:rPr lang="en-US" altLang="zh-CN" sz="1800">
                          <a:solidFill>
                            <a:srgbClr val="FF0000"/>
                          </a:solidFill>
                          <a:latin typeface="Times New Roman" panose="02020603050405020304" pitchFamily="18" charset="0"/>
                          <a:ea typeface="Times New Roman" panose="02020603050405020304" pitchFamily="18" charset="0"/>
                        </a:rPr>
                        <a:t>SD_SEND</a:t>
                      </a:r>
                      <a:endParaRPr lang="en-US" altLang="zh-CN" sz="1800">
                        <a:solidFill>
                          <a:srgbClr val="FF0000"/>
                        </a:solidFill>
                        <a:latin typeface="Times New Roman" panose="02020603050405020304" pitchFamily="18" charset="0"/>
                        <a:ea typeface="Times New Roman" panose="02020603050405020304" pitchFamily="18" charset="0"/>
                      </a:endParaRPr>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buNone/>
                      </a:pPr>
                      <a:r>
                        <a:rPr lang="en-US" altLang="zh-CN"/>
                        <a:t>1</a:t>
                      </a:r>
                      <a:endParaRPr lang="en-US" altLang="zh-CN"/>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buNone/>
                      </a:pPr>
                      <a:r>
                        <a:rPr lang="zh-CN" altLang="fr-FR" sz="1800" dirty="0">
                          <a:latin typeface="Times New Roman" panose="02020603050405020304" pitchFamily="18" charset="0"/>
                          <a:ea typeface="Times New Roman" panose="02020603050405020304" pitchFamily="18" charset="0"/>
                        </a:rPr>
                        <a:t>表示不允许再调用发送函数，它关闭写通道。在套接口发送缓冲区中的数据都被发送出去，得到接收端确认之后，就生成一个</a:t>
                      </a:r>
                      <a:r>
                        <a:rPr lang="en-US" altLang="zh-CN" sz="1800">
                          <a:latin typeface="Times New Roman" panose="02020603050405020304" pitchFamily="18" charset="0"/>
                          <a:ea typeface="Times New Roman" panose="02020603050405020304" pitchFamily="18" charset="0"/>
                        </a:rPr>
                        <a:t>FIN</a:t>
                      </a:r>
                      <a:r>
                        <a:rPr lang="zh-CN" altLang="fr-FR" sz="1800" dirty="0">
                          <a:latin typeface="Times New Roman" panose="02020603050405020304" pitchFamily="18" charset="0"/>
                          <a:ea typeface="Times New Roman" panose="02020603050405020304" pitchFamily="18" charset="0"/>
                        </a:rPr>
                        <a:t>包关闭连接。但它对接收缓冲区没有影响，进程仍然可以在套接口上接收数据</a:t>
                      </a:r>
                      <a:endParaRPr lang="zh-CN" altLang="en-US" sz="1800" dirty="0">
                        <a:latin typeface="Times New Roman" panose="02020603050405020304" pitchFamily="18" charset="0"/>
                        <a:ea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17562">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buNone/>
                      </a:pPr>
                      <a:r>
                        <a:rPr lang="en-US" altLang="zh-CN" sz="1800">
                          <a:solidFill>
                            <a:srgbClr val="FF0000"/>
                          </a:solidFill>
                          <a:latin typeface="Times New Roman" panose="02020603050405020304" pitchFamily="18" charset="0"/>
                          <a:ea typeface="Times New Roman" panose="02020603050405020304" pitchFamily="18" charset="0"/>
                        </a:rPr>
                        <a:t>SD_BOTH</a:t>
                      </a:r>
                      <a:endParaRPr lang="en-US" altLang="zh-CN" sz="1800">
                        <a:solidFill>
                          <a:srgbClr val="FF0000"/>
                        </a:solidFill>
                        <a:latin typeface="Times New Roman" panose="02020603050405020304" pitchFamily="18" charset="0"/>
                        <a:ea typeface="Times New Roman" panose="02020603050405020304" pitchFamily="18" charset="0"/>
                      </a:endParaRPr>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buNone/>
                      </a:pPr>
                      <a:r>
                        <a:rPr lang="en-US" altLang="zh-CN"/>
                        <a:t>2</a:t>
                      </a:r>
                      <a:endParaRPr lang="en-US" altLang="zh-CN"/>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1" i="0" u="none" kern="1200" baseline="0">
                          <a:solidFill>
                            <a:schemeClr val="tx1"/>
                          </a:solidFill>
                          <a:latin typeface="Arial" panose="020B0604020202020204" pitchFamily="34" charset="0"/>
                          <a:ea typeface="宋体" panose="02010600030101010101" pitchFamily="2" charset="-122"/>
                        </a:defRPr>
                      </a:lvl1pPr>
                      <a:lvl2pPr marL="742950" lvl="1" indent="-285750">
                        <a:defRPr sz="2000" kern="1200"/>
                      </a:lvl2pPr>
                      <a:lvl3pPr marL="1143000" lvl="2" indent="-228600">
                        <a:defRPr sz="1800" kern="1200"/>
                      </a:lvl3pPr>
                      <a:lvl4pPr marL="1600200" lvl="3" indent="-228600">
                        <a:defRPr sz="1600" kern="1200"/>
                      </a:lvl4pPr>
                      <a:lvl5pPr marL="2057400" lvl="4" indent="-228600">
                        <a:defRPr sz="1600" kern="1200"/>
                      </a:lvl5pPr>
                    </a:lstStyle>
                    <a:p>
                      <a:pPr marL="0" lvl="0" indent="0">
                        <a:buNone/>
                      </a:pPr>
                      <a:r>
                        <a:rPr lang="zh-CN" altLang="fr-FR" sz="1800" dirty="0">
                          <a:latin typeface="Times New Roman" panose="02020603050405020304" pitchFamily="18" charset="0"/>
                          <a:ea typeface="Times New Roman" panose="02020603050405020304" pitchFamily="18" charset="0"/>
                        </a:rPr>
                        <a:t>关闭读写通道，相当于执行了上面</a:t>
                      </a:r>
                      <a:r>
                        <a:rPr lang="en-US" altLang="zh-CN" sz="1800">
                          <a:latin typeface="Times New Roman" panose="02020603050405020304" pitchFamily="18" charset="0"/>
                          <a:ea typeface="Times New Roman" panose="02020603050405020304" pitchFamily="18" charset="0"/>
                        </a:rPr>
                        <a:t>SD_RECEIVE</a:t>
                      </a:r>
                      <a:r>
                        <a:rPr lang="zh-CN" altLang="fr-FR" sz="1800" dirty="0">
                          <a:latin typeface="Times New Roman" panose="02020603050405020304" pitchFamily="18" charset="0"/>
                          <a:ea typeface="Times New Roman" panose="02020603050405020304" pitchFamily="18" charset="0"/>
                        </a:rPr>
                        <a:t>和</a:t>
                      </a:r>
                      <a:r>
                        <a:rPr lang="en-US" altLang="zh-CN" sz="1800">
                          <a:latin typeface="Times New Roman" panose="02020603050405020304" pitchFamily="18" charset="0"/>
                          <a:ea typeface="Times New Roman" panose="02020603050405020304" pitchFamily="18" charset="0"/>
                        </a:rPr>
                        <a:t>SD_SEND</a:t>
                      </a:r>
                      <a:r>
                        <a:rPr lang="zh-CN" altLang="fr-FR" sz="1800" dirty="0">
                          <a:latin typeface="Times New Roman" panose="02020603050405020304" pitchFamily="18" charset="0"/>
                          <a:ea typeface="Times New Roman" panose="02020603050405020304" pitchFamily="18" charset="0"/>
                        </a:rPr>
                        <a:t>两个命令</a:t>
                      </a:r>
                      <a:endParaRPr lang="zh-CN" altLang="en-US" sz="1800" dirty="0">
                        <a:latin typeface="Times New Roman" panose="02020603050405020304" pitchFamily="18" charset="0"/>
                        <a:ea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5570" name="标题 365569"/>
          <p:cNvSpPr>
            <a:spLocks noGrp="1"/>
          </p:cNvSpPr>
          <p:nvPr>
            <p:ph type="title"/>
          </p:nvPr>
        </p:nvSpPr>
        <p:spPr/>
        <p:txBody>
          <a:bodyPr anchor="ctr"/>
          <a:p>
            <a:r>
              <a:rPr lang="zh-CN" altLang="en-US" dirty="0"/>
              <a:t>关闭套接口</a:t>
            </a:r>
            <a:r>
              <a:rPr lang="en-US" altLang="zh-CN"/>
              <a:t>-</a:t>
            </a:r>
            <a:r>
              <a:rPr lang="en-US" altLang="zh-CN" dirty="0" err="1"/>
              <a:t>closesocket</a:t>
            </a:r>
            <a:r>
              <a:rPr lang="en-US" altLang="zh-CN"/>
              <a:t>()</a:t>
            </a:r>
            <a:r>
              <a:rPr lang="zh-CN" altLang="en-US" dirty="0"/>
              <a:t>函数</a:t>
            </a:r>
            <a:endParaRPr lang="zh-CN" altLang="en-US" dirty="0"/>
          </a:p>
        </p:txBody>
      </p:sp>
      <p:sp>
        <p:nvSpPr>
          <p:cNvPr id="365571" name="文本占位符 365570"/>
          <p:cNvSpPr>
            <a:spLocks noGrp="1"/>
          </p:cNvSpPr>
          <p:nvPr>
            <p:ph type="body" idx="1"/>
          </p:nvPr>
        </p:nvSpPr>
        <p:spPr>
          <a:xfrm>
            <a:off x="732790" y="1539875"/>
            <a:ext cx="8229600" cy="5000625"/>
          </a:xfrm>
        </p:spPr>
        <p:txBody>
          <a:bodyPr/>
          <a:p>
            <a:pPr>
              <a:lnSpc>
                <a:spcPct val="90000"/>
              </a:lnSpc>
            </a:pPr>
            <a:r>
              <a:rPr lang="en-US" altLang="zh-CN" sz="2800"/>
              <a:t>shutdown</a:t>
            </a:r>
            <a:r>
              <a:rPr lang="zh-CN" altLang="en-US" sz="2800" dirty="0"/>
              <a:t>函数只关闭读写通道，并不关闭套</a:t>
            </a:r>
            <a:r>
              <a:rPr lang="en-US" altLang="zh-CN" sz="1800">
                <a:solidFill>
                  <a:srgbClr val="FF0000"/>
                </a:solidFill>
                <a:latin typeface="Times New Roman" panose="02020603050405020304" pitchFamily="18" charset="0"/>
                <a:ea typeface="Times New Roman" panose="02020603050405020304" pitchFamily="18" charset="0"/>
              </a:rPr>
              <a:t>接口</a:t>
            </a:r>
            <a:r>
              <a:rPr lang="zh-CN" altLang="en-US" sz="2800" dirty="0"/>
              <a:t>，且套接口所占有的资源将被一直保留到</a:t>
            </a:r>
            <a:r>
              <a:rPr lang="en-US" altLang="zh-CN" sz="2800" dirty="0" err="1"/>
              <a:t>closesocket</a:t>
            </a:r>
            <a:r>
              <a:rPr lang="en-US" altLang="zh-CN" sz="2800"/>
              <a:t>()</a:t>
            </a:r>
            <a:r>
              <a:rPr lang="zh-CN" altLang="en-US" sz="2800" dirty="0"/>
              <a:t>调用之前。</a:t>
            </a:r>
            <a:endParaRPr lang="zh-CN" altLang="en-US" sz="2800" dirty="0"/>
          </a:p>
          <a:p>
            <a:pPr>
              <a:lnSpc>
                <a:spcPct val="90000"/>
              </a:lnSpc>
            </a:pPr>
            <a:r>
              <a:rPr lang="zh-CN" altLang="en-US" sz="2800" dirty="0"/>
              <a:t>一个套接口不再使用时一定要关闭这个套接口，以释放与该套接口关联的所有资源，包括等候处理的数据。</a:t>
            </a:r>
            <a:endParaRPr lang="zh-CN" altLang="en-US" sz="2800" dirty="0"/>
          </a:p>
          <a:p>
            <a:pPr>
              <a:lnSpc>
                <a:spcPct val="90000"/>
              </a:lnSpc>
              <a:buNone/>
            </a:pPr>
            <a:r>
              <a:rPr lang="zh-CN" altLang="en-US" sz="2800" dirty="0"/>
              <a:t>		</a:t>
            </a:r>
            <a:r>
              <a:rPr lang="en-US" altLang="zh-CN" sz="2800" dirty="0" err="1">
                <a:solidFill>
                  <a:srgbClr val="008000"/>
                </a:solidFill>
              </a:rPr>
              <a:t>int</a:t>
            </a:r>
            <a:r>
              <a:rPr lang="en-US" altLang="zh-CN" sz="2800">
                <a:solidFill>
                  <a:srgbClr val="0033CC"/>
                </a:solidFill>
              </a:rPr>
              <a:t> </a:t>
            </a:r>
            <a:r>
              <a:rPr lang="en-US" altLang="zh-CN" sz="2800" dirty="0" err="1">
                <a:solidFill>
                  <a:srgbClr val="0033CC"/>
                </a:solidFill>
              </a:rPr>
              <a:t>closesocket</a:t>
            </a:r>
            <a:r>
              <a:rPr lang="en-US" altLang="zh-CN" sz="2800">
                <a:solidFill>
                  <a:srgbClr val="0033CC"/>
                </a:solidFill>
              </a:rPr>
              <a:t>(</a:t>
            </a:r>
            <a:endParaRPr lang="en-US" altLang="zh-CN" sz="2800">
              <a:solidFill>
                <a:srgbClr val="0033CC"/>
              </a:solidFill>
            </a:endParaRPr>
          </a:p>
          <a:p>
            <a:pPr>
              <a:lnSpc>
                <a:spcPct val="90000"/>
              </a:lnSpc>
              <a:buNone/>
            </a:pPr>
            <a:r>
              <a:rPr lang="en-US" altLang="zh-CN" sz="2800">
                <a:solidFill>
                  <a:srgbClr val="0033CC"/>
                </a:solidFill>
              </a:rPr>
              <a:t>			</a:t>
            </a:r>
            <a:r>
              <a:rPr lang="en-US" altLang="zh-CN" sz="2800">
                <a:solidFill>
                  <a:srgbClr val="008000"/>
                </a:solidFill>
              </a:rPr>
              <a:t>SOCKET</a:t>
            </a:r>
            <a:r>
              <a:rPr lang="en-US" altLang="zh-CN" sz="2800">
                <a:solidFill>
                  <a:srgbClr val="0033CC"/>
                </a:solidFill>
              </a:rPr>
              <a:t> </a:t>
            </a:r>
            <a:r>
              <a:rPr lang="en-US" altLang="zh-CN" sz="2800">
                <a:solidFill>
                  <a:srgbClr val="FF3300"/>
                </a:solidFill>
              </a:rPr>
              <a:t>s</a:t>
            </a:r>
            <a:r>
              <a:rPr lang="en-US" altLang="zh-CN" sz="2800">
                <a:solidFill>
                  <a:srgbClr val="0033CC"/>
                </a:solidFill>
              </a:rPr>
              <a:t>		);</a:t>
            </a:r>
            <a:endParaRPr lang="en-US" altLang="zh-CN" sz="2800">
              <a:solidFill>
                <a:srgbClr val="0033CC"/>
              </a:solidFill>
            </a:endParaRPr>
          </a:p>
          <a:p>
            <a:pPr>
              <a:lnSpc>
                <a:spcPct val="90000"/>
              </a:lnSpc>
            </a:pPr>
            <a:r>
              <a:rPr lang="zh-CN" altLang="en-US" sz="2800" dirty="0"/>
              <a:t>参数</a:t>
            </a:r>
            <a:r>
              <a:rPr lang="en-US" altLang="zh-CN" sz="2800">
                <a:solidFill>
                  <a:srgbClr val="FF3300"/>
                </a:solidFill>
              </a:rPr>
              <a:t>s</a:t>
            </a:r>
            <a:r>
              <a:rPr lang="zh-CN" altLang="en-US" sz="2800" dirty="0"/>
              <a:t>表示即将被关闭的套接口</a:t>
            </a:r>
            <a:endParaRPr lang="zh-CN" altLang="en-US" sz="2800"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42" name="标题 368641"/>
          <p:cNvSpPr>
            <a:spLocks noGrp="1"/>
          </p:cNvSpPr>
          <p:nvPr>
            <p:ph type="title"/>
          </p:nvPr>
        </p:nvSpPr>
        <p:spPr/>
        <p:txBody>
          <a:bodyPr anchor="ctr"/>
          <a:p>
            <a:r>
              <a:rPr lang="en-US" altLang="zh-CN"/>
              <a:t>IP</a:t>
            </a:r>
            <a:r>
              <a:rPr lang="zh-CN" altLang="en-US" dirty="0"/>
              <a:t>地址转换函数</a:t>
            </a:r>
            <a:endParaRPr lang="zh-CN" altLang="en-US" dirty="0"/>
          </a:p>
        </p:txBody>
      </p:sp>
      <p:sp>
        <p:nvSpPr>
          <p:cNvPr id="368643" name="文本占位符 368642"/>
          <p:cNvSpPr>
            <a:spLocks noGrp="1"/>
          </p:cNvSpPr>
          <p:nvPr>
            <p:ph type="body" idx="1"/>
          </p:nvPr>
        </p:nvSpPr>
        <p:spPr>
          <a:xfrm>
            <a:off x="457200" y="1350010"/>
            <a:ext cx="8229600" cy="4525963"/>
          </a:xfrm>
        </p:spPr>
        <p:txBody>
          <a:bodyPr/>
          <a:p>
            <a:pPr>
              <a:lnSpc>
                <a:spcPct val="90000"/>
              </a:lnSpc>
            </a:pPr>
            <a:r>
              <a:rPr lang="en-US" altLang="zh-CN" sz="2800">
                <a:solidFill>
                  <a:srgbClr val="008000"/>
                </a:solidFill>
              </a:rPr>
              <a:t>char *</a:t>
            </a:r>
            <a:r>
              <a:rPr lang="en-US" altLang="zh-CN" sz="2800">
                <a:solidFill>
                  <a:srgbClr val="0033CC"/>
                </a:solidFill>
              </a:rPr>
              <a:t> </a:t>
            </a:r>
            <a:r>
              <a:rPr lang="en-US" altLang="zh-CN" sz="2800" dirty="0" err="1">
                <a:solidFill>
                  <a:srgbClr val="0033CC"/>
                </a:solidFill>
              </a:rPr>
              <a:t>inet_ntoa</a:t>
            </a:r>
            <a:r>
              <a:rPr lang="en-US" altLang="zh-CN" sz="2800">
                <a:solidFill>
                  <a:srgbClr val="0033CC"/>
                </a:solidFill>
              </a:rPr>
              <a:t> ( </a:t>
            </a:r>
            <a:r>
              <a:rPr lang="en-US" altLang="zh-CN" sz="2800" dirty="0" err="1">
                <a:solidFill>
                  <a:srgbClr val="008000"/>
                </a:solidFill>
              </a:rPr>
              <a:t>struct</a:t>
            </a:r>
            <a:r>
              <a:rPr lang="en-US" altLang="zh-CN" sz="2800">
                <a:solidFill>
                  <a:srgbClr val="008000"/>
                </a:solidFill>
              </a:rPr>
              <a:t> </a:t>
            </a:r>
            <a:r>
              <a:rPr lang="en-US" altLang="zh-CN" sz="2800" dirty="0" err="1">
                <a:solidFill>
                  <a:srgbClr val="008000"/>
                </a:solidFill>
              </a:rPr>
              <a:t>in_addr</a:t>
            </a:r>
            <a:r>
              <a:rPr lang="en-US" altLang="zh-CN" sz="2800">
                <a:solidFill>
                  <a:srgbClr val="0033CC"/>
                </a:solidFill>
              </a:rPr>
              <a:t> </a:t>
            </a:r>
            <a:r>
              <a:rPr lang="en-US" altLang="zh-CN" sz="2800">
                <a:solidFill>
                  <a:srgbClr val="FF3300"/>
                </a:solidFill>
              </a:rPr>
              <a:t>in</a:t>
            </a:r>
            <a:r>
              <a:rPr lang="en-US" altLang="zh-CN" sz="2800">
                <a:solidFill>
                  <a:srgbClr val="0033CC"/>
                </a:solidFill>
              </a:rPr>
              <a:t> )</a:t>
            </a:r>
            <a:endParaRPr lang="en-US" altLang="zh-CN" sz="2800">
              <a:solidFill>
                <a:srgbClr val="0033CC"/>
              </a:solidFill>
            </a:endParaRPr>
          </a:p>
          <a:p>
            <a:pPr>
              <a:lnSpc>
                <a:spcPct val="90000"/>
              </a:lnSpc>
              <a:buNone/>
            </a:pPr>
            <a:r>
              <a:rPr lang="en-US" altLang="zh-CN" sz="2800"/>
              <a:t>	</a:t>
            </a:r>
            <a:r>
              <a:rPr lang="en-US" altLang="zh-CN" sz="2800">
                <a:solidFill>
                  <a:srgbClr val="FF3300"/>
                </a:solidFill>
              </a:rPr>
              <a:t>in</a:t>
            </a:r>
            <a:r>
              <a:rPr lang="zh-CN" altLang="en-US" sz="2800" dirty="0"/>
              <a:t>为传入参数，表示一个结构型的</a:t>
            </a:r>
            <a:r>
              <a:rPr lang="en-US" altLang="zh-CN" sz="2800"/>
              <a:t>IP</a:t>
            </a:r>
            <a:r>
              <a:rPr lang="zh-CN" altLang="en-US" sz="2800" dirty="0"/>
              <a:t>主机地址，该函数将一个</a:t>
            </a:r>
            <a:r>
              <a:rPr lang="en-US" altLang="zh-CN" sz="2800"/>
              <a:t>32</a:t>
            </a:r>
            <a:r>
              <a:rPr lang="zh-CN" altLang="en-US" sz="2800" dirty="0"/>
              <a:t>位数字表示的</a:t>
            </a:r>
            <a:r>
              <a:rPr lang="en-US" altLang="zh-CN" sz="2800"/>
              <a:t>IP</a:t>
            </a:r>
            <a:r>
              <a:rPr lang="zh-CN" altLang="en-US" sz="2800" dirty="0"/>
              <a:t>地址转换成点分十进制</a:t>
            </a:r>
            <a:r>
              <a:rPr lang="en-US" altLang="zh-CN" sz="2800"/>
              <a:t>IP</a:t>
            </a:r>
            <a:r>
              <a:rPr lang="zh-CN" altLang="en-US" sz="2800" dirty="0"/>
              <a:t>地址字符串</a:t>
            </a:r>
            <a:endParaRPr lang="zh-CN" altLang="en-US" sz="2800" dirty="0"/>
          </a:p>
          <a:p>
            <a:pPr>
              <a:lnSpc>
                <a:spcPct val="90000"/>
              </a:lnSpc>
              <a:buNone/>
            </a:pPr>
            <a:endParaRPr lang="zh-CN" altLang="en-US" sz="2800" dirty="0"/>
          </a:p>
          <a:p>
            <a:pPr>
              <a:lnSpc>
                <a:spcPct val="90000"/>
              </a:lnSpc>
            </a:pPr>
            <a:r>
              <a:rPr lang="en-US" altLang="zh-CN" sz="2800">
                <a:solidFill>
                  <a:srgbClr val="008000"/>
                </a:solidFill>
              </a:rPr>
              <a:t>unsigned long</a:t>
            </a:r>
            <a:r>
              <a:rPr lang="en-US" altLang="zh-CN" sz="2800"/>
              <a:t> </a:t>
            </a:r>
            <a:r>
              <a:rPr lang="en-US" altLang="zh-CN" sz="2800" dirty="0" err="1">
                <a:solidFill>
                  <a:srgbClr val="0033CC"/>
                </a:solidFill>
              </a:rPr>
              <a:t>inet_addr(</a:t>
            </a:r>
            <a:r>
              <a:rPr lang="en-US" altLang="zh-CN" sz="2800" dirty="0" err="1">
                <a:solidFill>
                  <a:srgbClr val="008000"/>
                </a:solidFill>
              </a:rPr>
              <a:t>const</a:t>
            </a:r>
            <a:r>
              <a:rPr lang="en-US" altLang="zh-CN" sz="2800">
                <a:solidFill>
                  <a:srgbClr val="008000"/>
                </a:solidFill>
              </a:rPr>
              <a:t> char FAR *</a:t>
            </a:r>
            <a:r>
              <a:rPr lang="en-US" altLang="zh-CN" sz="2800">
                <a:solidFill>
                  <a:srgbClr val="0033CC"/>
                </a:solidFill>
              </a:rPr>
              <a:t> </a:t>
            </a:r>
            <a:r>
              <a:rPr lang="en-US" altLang="zh-CN" sz="2800">
                <a:solidFill>
                  <a:srgbClr val="FF3300"/>
                </a:solidFill>
              </a:rPr>
              <a:t>cp</a:t>
            </a:r>
            <a:r>
              <a:rPr lang="en-US" altLang="zh-CN" sz="2800">
                <a:solidFill>
                  <a:srgbClr val="0033CC"/>
                </a:solidFill>
              </a:rPr>
              <a:t>)</a:t>
            </a:r>
            <a:endParaRPr lang="en-US" altLang="zh-CN" sz="2800">
              <a:solidFill>
                <a:srgbClr val="0033CC"/>
              </a:solidFill>
            </a:endParaRPr>
          </a:p>
          <a:p>
            <a:pPr>
              <a:lnSpc>
                <a:spcPct val="90000"/>
              </a:lnSpc>
              <a:buNone/>
            </a:pPr>
            <a:r>
              <a:rPr lang="zh-CN" altLang="en-US" sz="2800" dirty="0"/>
              <a:t>　该函数将一个点分十进制</a:t>
            </a:r>
            <a:r>
              <a:rPr lang="en-US" altLang="zh-CN" sz="2800"/>
              <a:t>IP</a:t>
            </a:r>
            <a:r>
              <a:rPr lang="zh-CN" altLang="en-US" sz="2800" dirty="0"/>
              <a:t>地址字符串转换成</a:t>
            </a:r>
            <a:r>
              <a:rPr lang="en-US" altLang="zh-CN" sz="2800"/>
              <a:t>32</a:t>
            </a:r>
            <a:r>
              <a:rPr lang="zh-CN" altLang="en-US" sz="2800" dirty="0"/>
              <a:t>位数字表示的</a:t>
            </a:r>
            <a:r>
              <a:rPr lang="en-US" altLang="zh-CN" sz="2800"/>
              <a:t>IP</a:t>
            </a:r>
            <a:r>
              <a:rPr lang="zh-CN" altLang="en-US" sz="2800" dirty="0"/>
              <a:t>地址。</a:t>
            </a:r>
            <a:endParaRPr lang="zh-CN" altLang="en-US" sz="2800" dirty="0"/>
          </a:p>
          <a:p>
            <a:pPr>
              <a:lnSpc>
                <a:spcPct val="90000"/>
              </a:lnSpc>
              <a:buNone/>
            </a:pPr>
            <a:endParaRPr lang="zh-CN" altLang="en-US" sz="2800" dirty="0"/>
          </a:p>
          <a:p>
            <a:pPr>
              <a:lnSpc>
                <a:spcPct val="90000"/>
              </a:lnSpc>
            </a:pPr>
            <a:r>
              <a:rPr lang="zh-CN" altLang="en-US" sz="2800" dirty="0"/>
              <a:t>两函数互为反函数</a:t>
            </a:r>
            <a:endParaRPr lang="zh-CN" altLang="en-US" sz="2800"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5394" name="标题 315393"/>
          <p:cNvSpPr>
            <a:spLocks noGrp="1"/>
          </p:cNvSpPr>
          <p:nvPr>
            <p:ph type="title"/>
          </p:nvPr>
        </p:nvSpPr>
        <p:spPr/>
        <p:txBody>
          <a:bodyPr anchor="ctr"/>
          <a:p>
            <a:r>
              <a:rPr lang="en-US" altLang="zh-CN" dirty="0">
                <a:sym typeface="+mn-ea"/>
              </a:rPr>
              <a:t>11.1.4 </a:t>
            </a:r>
            <a:r>
              <a:rPr lang="zh-CN" altLang="en-US" dirty="0"/>
              <a:t>端口号</a:t>
            </a:r>
            <a:endParaRPr lang="zh-CN" altLang="en-US" dirty="0"/>
          </a:p>
        </p:txBody>
      </p:sp>
      <p:sp>
        <p:nvSpPr>
          <p:cNvPr id="315395" name="文本占位符 315394"/>
          <p:cNvSpPr>
            <a:spLocks noGrp="1"/>
          </p:cNvSpPr>
          <p:nvPr>
            <p:ph type="body" idx="1"/>
          </p:nvPr>
        </p:nvSpPr>
        <p:spPr>
          <a:xfrm>
            <a:off x="457200" y="1350645"/>
            <a:ext cx="8229600" cy="4525963"/>
          </a:xfrm>
        </p:spPr>
        <p:txBody>
          <a:bodyPr/>
          <a:p>
            <a:r>
              <a:rPr lang="zh-CN" altLang="en-US" dirty="0"/>
              <a:t>为了区分一台主机接收到的数据包应该递交给哪个进程来进行处理，使用端口号</a:t>
            </a:r>
            <a:endParaRPr lang="zh-CN" altLang="en-US" dirty="0"/>
          </a:p>
          <a:p>
            <a:r>
              <a:rPr lang="en-US" altLang="zh-CN"/>
              <a:t>TCP</a:t>
            </a:r>
            <a:r>
              <a:rPr lang="zh-CN" altLang="en-US" dirty="0"/>
              <a:t>端口号与</a:t>
            </a:r>
            <a:r>
              <a:rPr lang="en-US" altLang="zh-CN"/>
              <a:t>UDP</a:t>
            </a:r>
            <a:r>
              <a:rPr lang="zh-CN" altLang="en-US" dirty="0"/>
              <a:t>端口号独立</a:t>
            </a:r>
            <a:endParaRPr lang="zh-CN" altLang="en-US" dirty="0"/>
          </a:p>
          <a:p>
            <a:r>
              <a:rPr lang="zh-CN" altLang="en-US" dirty="0"/>
              <a:t>端口号一般由</a:t>
            </a:r>
            <a:r>
              <a:rPr lang="en-US" altLang="zh-CN"/>
              <a:t>IANA (Internet Assigned Numbers Authority) </a:t>
            </a:r>
            <a:r>
              <a:rPr lang="zh-CN" altLang="en-US" dirty="0"/>
              <a:t>管理</a:t>
            </a:r>
            <a:endParaRPr lang="zh-CN" altLang="en-US" dirty="0"/>
          </a:p>
          <a:p>
            <a:pPr lvl="1"/>
            <a:r>
              <a:rPr lang="zh-CN" altLang="en-US" dirty="0"/>
              <a:t>众所周知端口：</a:t>
            </a:r>
            <a:r>
              <a:rPr lang="en-US" altLang="zh-CN"/>
              <a:t>1~1023</a:t>
            </a:r>
            <a:r>
              <a:rPr lang="zh-CN" altLang="en-US" dirty="0"/>
              <a:t>，</a:t>
            </a:r>
            <a:r>
              <a:rPr lang="en-US" altLang="zh-CN"/>
              <a:t>1~255</a:t>
            </a:r>
            <a:r>
              <a:rPr lang="zh-CN" altLang="en-US" dirty="0"/>
              <a:t>之间为大部分众所周知端口，</a:t>
            </a:r>
            <a:r>
              <a:rPr lang="en-US" altLang="zh-CN"/>
              <a:t>256~1023</a:t>
            </a:r>
            <a:r>
              <a:rPr lang="zh-CN" altLang="en-US" dirty="0"/>
              <a:t>端口通常由</a:t>
            </a:r>
            <a:r>
              <a:rPr lang="en-US" altLang="zh-CN"/>
              <a:t>UNIX</a:t>
            </a:r>
            <a:r>
              <a:rPr lang="zh-CN" altLang="en-US" dirty="0"/>
              <a:t>占用</a:t>
            </a:r>
            <a:endParaRPr lang="zh-CN" altLang="en-US" dirty="0"/>
          </a:p>
          <a:p>
            <a:pPr lvl="1"/>
            <a:r>
              <a:rPr lang="zh-CN" altLang="en-US" dirty="0"/>
              <a:t>注册端口：</a:t>
            </a:r>
            <a:r>
              <a:rPr lang="en-US" altLang="zh-CN"/>
              <a:t>1024~49151</a:t>
            </a:r>
            <a:endParaRPr lang="en-US" altLang="zh-CN"/>
          </a:p>
          <a:p>
            <a:pPr lvl="1"/>
            <a:r>
              <a:rPr lang="zh-CN" altLang="en-US" dirty="0"/>
              <a:t>动态或私有端口：</a:t>
            </a:r>
            <a:r>
              <a:rPr lang="en-US" altLang="zh-CN"/>
              <a:t>49151~65535</a:t>
            </a:r>
            <a:endParaRPr lang="zh-CN" altLang="en-US" dirty="0"/>
          </a:p>
          <a:p>
            <a:endParaRPr lang="zh-CN" altLang="en-US"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3299" name="文本占位符 823298"/>
          <p:cNvSpPr>
            <a:spLocks noGrp="1"/>
          </p:cNvSpPr>
          <p:nvPr>
            <p:ph type="body" idx="1"/>
          </p:nvPr>
        </p:nvSpPr>
        <p:spPr>
          <a:xfrm>
            <a:off x="363855" y="796925"/>
            <a:ext cx="8415655" cy="4526280"/>
          </a:xfrm>
          <a:noFill/>
          <a:ln>
            <a:noFill/>
          </a:ln>
        </p:spPr>
        <p:txBody>
          <a:bodyPr/>
          <a:p>
            <a:pPr>
              <a:buClr>
                <a:srgbClr val="FF9933"/>
              </a:buClr>
              <a:buFont typeface="Wingdings" panose="05000000000000000000" pitchFamily="2" charset="2"/>
              <a:buChar char="l"/>
            </a:pPr>
            <a:endParaRPr lang="zh-CN" altLang="en-US" sz="2400" dirty="0"/>
          </a:p>
          <a:p>
            <a:pPr>
              <a:buClr>
                <a:srgbClr val="FF9933"/>
              </a:buClr>
              <a:buFont typeface="Wingdings" panose="05000000000000000000" pitchFamily="2" charset="2"/>
              <a:buChar char="l"/>
            </a:pPr>
            <a:r>
              <a:rPr lang="zh-CN" altLang="en-US" sz="2400" dirty="0"/>
              <a:t>例：</a:t>
            </a:r>
            <a:endParaRPr lang="zh-CN" altLang="en-US" sz="2400" dirty="0"/>
          </a:p>
          <a:p>
            <a:pPr>
              <a:buClr>
                <a:srgbClr val="FF9933"/>
              </a:buClr>
              <a:buFont typeface="Wingdings" panose="05000000000000000000" pitchFamily="2" charset="2"/>
              <a:buNone/>
            </a:pPr>
            <a:r>
              <a:rPr lang="zh-CN" altLang="en-US" sz="2400" dirty="0"/>
              <a:t>	</a:t>
            </a:r>
            <a:r>
              <a:rPr lang="en-US" altLang="zh-CN" sz="2400"/>
              <a:t>addrSrv.sin_addr.S_un.S_addr=inet_addr("127.0.0.1");</a:t>
            </a:r>
            <a:endParaRPr lang="en-US" altLang="zh-CN" sz="2400"/>
          </a:p>
          <a:p>
            <a:pPr>
              <a:buClr>
                <a:srgbClr val="FF9933"/>
              </a:buClr>
              <a:buFont typeface="Wingdings" panose="05000000000000000000" pitchFamily="2" charset="2"/>
              <a:buNone/>
            </a:pPr>
            <a:endParaRPr lang="en-US" altLang="zh-CN" sz="2400"/>
          </a:p>
          <a:p>
            <a:pPr>
              <a:buClr>
                <a:srgbClr val="FF9933"/>
              </a:buClr>
              <a:buFont typeface="Wingdings" panose="05000000000000000000" pitchFamily="2" charset="2"/>
              <a:buNone/>
            </a:pPr>
            <a:r>
              <a:rPr lang="en-US" altLang="zh-CN" sz="2400" err="1"/>
              <a:t>	inet_ntoa(addrSrv.sin_addr</a:t>
            </a:r>
            <a:r>
              <a:rPr lang="en-US" altLang="zh-CN" sz="2400" dirty="0"/>
              <a:t>)</a:t>
            </a:r>
            <a:r>
              <a:rPr lang="zh-CN" altLang="en-US" sz="2400" dirty="0"/>
              <a:t>；</a:t>
            </a:r>
            <a:endParaRPr lang="zh-CN" altLang="en-US" sz="2400" dirty="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9666" name="标题 369665"/>
          <p:cNvSpPr>
            <a:spLocks noGrp="1"/>
          </p:cNvSpPr>
          <p:nvPr>
            <p:ph type="title"/>
          </p:nvPr>
        </p:nvSpPr>
        <p:spPr/>
        <p:txBody>
          <a:bodyPr anchor="ctr"/>
          <a:p>
            <a:r>
              <a:rPr lang="zh-CN" altLang="en-US" dirty="0"/>
              <a:t>字节序转换函数</a:t>
            </a:r>
            <a:endParaRPr lang="zh-CN" altLang="en-US" dirty="0"/>
          </a:p>
        </p:txBody>
      </p:sp>
      <p:sp>
        <p:nvSpPr>
          <p:cNvPr id="369667" name="文本占位符 369666"/>
          <p:cNvSpPr>
            <a:spLocks noGrp="1"/>
          </p:cNvSpPr>
          <p:nvPr>
            <p:ph type="body" idx="1"/>
          </p:nvPr>
        </p:nvSpPr>
        <p:spPr>
          <a:xfrm>
            <a:off x="457200" y="1350010"/>
            <a:ext cx="8229600" cy="4525963"/>
          </a:xfrm>
        </p:spPr>
        <p:txBody>
          <a:bodyPr/>
          <a:p>
            <a:pPr>
              <a:lnSpc>
                <a:spcPct val="90000"/>
              </a:lnSpc>
            </a:pPr>
            <a:r>
              <a:rPr lang="en-US" altLang="zh-CN" sz="2400" dirty="0" err="1">
                <a:solidFill>
                  <a:srgbClr val="008000"/>
                </a:solidFill>
              </a:rPr>
              <a:t>u_long</a:t>
            </a:r>
            <a:r>
              <a:rPr lang="en-US" altLang="zh-CN" sz="2400">
                <a:solidFill>
                  <a:srgbClr val="0033CC"/>
                </a:solidFill>
              </a:rPr>
              <a:t> </a:t>
            </a:r>
            <a:r>
              <a:rPr lang="en-US" altLang="zh-CN" sz="2400" dirty="0" err="1">
                <a:solidFill>
                  <a:srgbClr val="0033CC"/>
                </a:solidFill>
              </a:rPr>
              <a:t>htonl</a:t>
            </a:r>
            <a:r>
              <a:rPr lang="en-US" altLang="zh-CN" sz="2400">
                <a:solidFill>
                  <a:srgbClr val="0033CC"/>
                </a:solidFill>
              </a:rPr>
              <a:t>( </a:t>
            </a:r>
            <a:r>
              <a:rPr lang="en-US" altLang="zh-CN" sz="2400" dirty="0" err="1">
                <a:solidFill>
                  <a:srgbClr val="008000"/>
                </a:solidFill>
              </a:rPr>
              <a:t>u_long</a:t>
            </a:r>
            <a:r>
              <a:rPr lang="en-US" altLang="zh-CN" sz="2400">
                <a:solidFill>
                  <a:srgbClr val="0033CC"/>
                </a:solidFill>
              </a:rPr>
              <a:t> </a:t>
            </a:r>
            <a:r>
              <a:rPr lang="en-US" altLang="zh-CN" sz="2400" dirty="0" err="1">
                <a:solidFill>
                  <a:srgbClr val="FF3300"/>
                </a:solidFill>
              </a:rPr>
              <a:t>hostlong</a:t>
            </a:r>
            <a:r>
              <a:rPr lang="en-US" altLang="zh-CN" sz="2400">
                <a:solidFill>
                  <a:srgbClr val="0033CC"/>
                </a:solidFill>
              </a:rPr>
              <a:t> )</a:t>
            </a:r>
            <a:endParaRPr lang="en-US" altLang="zh-CN" sz="2400">
              <a:solidFill>
                <a:srgbClr val="0033CC"/>
              </a:solidFill>
            </a:endParaRPr>
          </a:p>
          <a:p>
            <a:pPr lvl="1">
              <a:lnSpc>
                <a:spcPct val="90000"/>
              </a:lnSpc>
            </a:pPr>
            <a:r>
              <a:rPr lang="en-US" altLang="zh-CN" sz="2400"/>
              <a:t>4</a:t>
            </a:r>
            <a:r>
              <a:rPr lang="zh-CN" altLang="en-US" sz="2400" dirty="0"/>
              <a:t>字节主机字节序表示的整数转换为</a:t>
            </a:r>
            <a:r>
              <a:rPr lang="en-US" altLang="zh-CN" sz="2400"/>
              <a:t>4</a:t>
            </a:r>
            <a:r>
              <a:rPr lang="zh-CN" altLang="en-US" sz="2400" dirty="0"/>
              <a:t>字节相应的网络字节序表示的整数</a:t>
            </a:r>
            <a:endParaRPr lang="zh-CN" altLang="en-US" sz="2400" dirty="0"/>
          </a:p>
          <a:p>
            <a:pPr>
              <a:lnSpc>
                <a:spcPct val="90000"/>
              </a:lnSpc>
            </a:pPr>
            <a:r>
              <a:rPr lang="en-US" altLang="zh-CN" sz="2400" dirty="0" err="1">
                <a:solidFill>
                  <a:srgbClr val="008000"/>
                </a:solidFill>
              </a:rPr>
              <a:t>u_short</a:t>
            </a:r>
            <a:r>
              <a:rPr lang="en-US" altLang="zh-CN" sz="2400">
                <a:solidFill>
                  <a:srgbClr val="0033CC"/>
                </a:solidFill>
              </a:rPr>
              <a:t> </a:t>
            </a:r>
            <a:r>
              <a:rPr lang="en-US" altLang="zh-CN" sz="2400" dirty="0" err="1">
                <a:solidFill>
                  <a:srgbClr val="0033CC"/>
                </a:solidFill>
              </a:rPr>
              <a:t>htons</a:t>
            </a:r>
            <a:r>
              <a:rPr lang="en-US" altLang="zh-CN" sz="2400">
                <a:solidFill>
                  <a:srgbClr val="0033CC"/>
                </a:solidFill>
              </a:rPr>
              <a:t>( </a:t>
            </a:r>
            <a:r>
              <a:rPr lang="en-US" altLang="zh-CN" sz="2400" dirty="0" err="1">
                <a:solidFill>
                  <a:srgbClr val="008000"/>
                </a:solidFill>
              </a:rPr>
              <a:t>u_short</a:t>
            </a:r>
            <a:r>
              <a:rPr lang="en-US" altLang="zh-CN" sz="2400">
                <a:solidFill>
                  <a:srgbClr val="0033CC"/>
                </a:solidFill>
              </a:rPr>
              <a:t> </a:t>
            </a:r>
            <a:r>
              <a:rPr lang="en-US" altLang="zh-CN" sz="2400" dirty="0" err="1">
                <a:solidFill>
                  <a:srgbClr val="FF3300"/>
                </a:solidFill>
              </a:rPr>
              <a:t>hostshort</a:t>
            </a:r>
            <a:r>
              <a:rPr lang="en-US" altLang="zh-CN" sz="2400">
                <a:solidFill>
                  <a:srgbClr val="0033CC"/>
                </a:solidFill>
              </a:rPr>
              <a:t> )</a:t>
            </a:r>
            <a:endParaRPr lang="en-US" altLang="zh-CN" sz="2400">
              <a:solidFill>
                <a:srgbClr val="0033CC"/>
              </a:solidFill>
            </a:endParaRPr>
          </a:p>
          <a:p>
            <a:pPr lvl="1">
              <a:lnSpc>
                <a:spcPct val="90000"/>
              </a:lnSpc>
            </a:pPr>
            <a:r>
              <a:rPr lang="en-US" altLang="zh-CN" sz="2400"/>
              <a:t>2</a:t>
            </a:r>
            <a:r>
              <a:rPr lang="zh-CN" altLang="en-US" sz="2400" dirty="0"/>
              <a:t>字节主机字节序表示的整数转换为</a:t>
            </a:r>
            <a:r>
              <a:rPr lang="en-US" altLang="zh-CN" sz="2400"/>
              <a:t>2</a:t>
            </a:r>
            <a:r>
              <a:rPr lang="zh-CN" altLang="en-US" sz="2400" dirty="0"/>
              <a:t>字节相应的网络字节序表示的整数</a:t>
            </a:r>
            <a:endParaRPr lang="en-US" altLang="zh-CN" sz="2400"/>
          </a:p>
          <a:p>
            <a:pPr>
              <a:lnSpc>
                <a:spcPct val="90000"/>
              </a:lnSpc>
            </a:pPr>
            <a:r>
              <a:rPr lang="en-US" altLang="zh-CN" sz="2400" dirty="0" err="1">
                <a:solidFill>
                  <a:srgbClr val="008000"/>
                </a:solidFill>
              </a:rPr>
              <a:t>u_long</a:t>
            </a:r>
            <a:r>
              <a:rPr lang="en-US" altLang="zh-CN" sz="2400">
                <a:solidFill>
                  <a:srgbClr val="0033CC"/>
                </a:solidFill>
              </a:rPr>
              <a:t> </a:t>
            </a:r>
            <a:r>
              <a:rPr lang="en-US" altLang="zh-CN" sz="2400" dirty="0" err="1">
                <a:solidFill>
                  <a:srgbClr val="0033CC"/>
                </a:solidFill>
              </a:rPr>
              <a:t>ntohl</a:t>
            </a:r>
            <a:r>
              <a:rPr lang="en-US" altLang="zh-CN" sz="2400">
                <a:solidFill>
                  <a:srgbClr val="0033CC"/>
                </a:solidFill>
              </a:rPr>
              <a:t>( </a:t>
            </a:r>
            <a:r>
              <a:rPr lang="en-US" altLang="zh-CN" sz="2400" dirty="0" err="1">
                <a:solidFill>
                  <a:srgbClr val="008000"/>
                </a:solidFill>
              </a:rPr>
              <a:t>u_long</a:t>
            </a:r>
            <a:r>
              <a:rPr lang="en-US" altLang="zh-CN" sz="2400">
                <a:solidFill>
                  <a:srgbClr val="0033CC"/>
                </a:solidFill>
              </a:rPr>
              <a:t> </a:t>
            </a:r>
            <a:r>
              <a:rPr lang="en-US" altLang="zh-CN" sz="2400" dirty="0" err="1">
                <a:solidFill>
                  <a:srgbClr val="FF3300"/>
                </a:solidFill>
              </a:rPr>
              <a:t>netlong</a:t>
            </a:r>
            <a:r>
              <a:rPr lang="en-US" altLang="zh-CN" sz="2400">
                <a:solidFill>
                  <a:srgbClr val="0033CC"/>
                </a:solidFill>
              </a:rPr>
              <a:t> )</a:t>
            </a:r>
            <a:endParaRPr lang="en-US" altLang="zh-CN" sz="2400">
              <a:solidFill>
                <a:srgbClr val="0033CC"/>
              </a:solidFill>
            </a:endParaRPr>
          </a:p>
          <a:p>
            <a:pPr lvl="1">
              <a:lnSpc>
                <a:spcPct val="90000"/>
              </a:lnSpc>
            </a:pPr>
            <a:r>
              <a:rPr lang="en-US" altLang="zh-CN" sz="2400"/>
              <a:t>4</a:t>
            </a:r>
            <a:r>
              <a:rPr lang="zh-CN" altLang="en-US" sz="2400" dirty="0"/>
              <a:t>字节网络字节序表示的整数转换为</a:t>
            </a:r>
            <a:r>
              <a:rPr lang="en-US" altLang="zh-CN" sz="2400"/>
              <a:t>4</a:t>
            </a:r>
            <a:r>
              <a:rPr lang="zh-CN" altLang="en-US" sz="2400" dirty="0"/>
              <a:t>字节相应的主机字节序表示的整数</a:t>
            </a:r>
            <a:endParaRPr lang="en-US" altLang="zh-CN" sz="2400"/>
          </a:p>
          <a:p>
            <a:pPr>
              <a:lnSpc>
                <a:spcPct val="90000"/>
              </a:lnSpc>
            </a:pPr>
            <a:r>
              <a:rPr lang="en-US" altLang="zh-CN" sz="2400" dirty="0" err="1">
                <a:solidFill>
                  <a:srgbClr val="008000"/>
                </a:solidFill>
              </a:rPr>
              <a:t>u_short</a:t>
            </a:r>
            <a:r>
              <a:rPr lang="en-US" altLang="zh-CN" sz="2400">
                <a:solidFill>
                  <a:srgbClr val="0033CC"/>
                </a:solidFill>
              </a:rPr>
              <a:t> </a:t>
            </a:r>
            <a:r>
              <a:rPr lang="en-US" altLang="zh-CN" sz="2400" dirty="0" err="1">
                <a:solidFill>
                  <a:srgbClr val="0033CC"/>
                </a:solidFill>
              </a:rPr>
              <a:t>ntohs</a:t>
            </a:r>
            <a:r>
              <a:rPr lang="en-US" altLang="zh-CN" sz="2400">
                <a:solidFill>
                  <a:srgbClr val="0033CC"/>
                </a:solidFill>
              </a:rPr>
              <a:t>( </a:t>
            </a:r>
            <a:r>
              <a:rPr lang="en-US" altLang="zh-CN" sz="2400" dirty="0" err="1">
                <a:solidFill>
                  <a:srgbClr val="008000"/>
                </a:solidFill>
              </a:rPr>
              <a:t>u_short</a:t>
            </a:r>
            <a:r>
              <a:rPr lang="en-US" altLang="zh-CN" sz="2400">
                <a:solidFill>
                  <a:srgbClr val="0033CC"/>
                </a:solidFill>
              </a:rPr>
              <a:t> </a:t>
            </a:r>
            <a:r>
              <a:rPr lang="en-US" altLang="zh-CN" sz="2400" dirty="0" err="1">
                <a:solidFill>
                  <a:srgbClr val="FF3300"/>
                </a:solidFill>
              </a:rPr>
              <a:t>netshort</a:t>
            </a:r>
            <a:r>
              <a:rPr lang="en-US" altLang="zh-CN" sz="2400">
                <a:solidFill>
                  <a:srgbClr val="0033CC"/>
                </a:solidFill>
              </a:rPr>
              <a:t> )</a:t>
            </a:r>
            <a:endParaRPr lang="en-US" altLang="zh-CN" sz="2400">
              <a:solidFill>
                <a:srgbClr val="0033CC"/>
              </a:solidFill>
            </a:endParaRPr>
          </a:p>
          <a:p>
            <a:pPr lvl="1">
              <a:lnSpc>
                <a:spcPct val="90000"/>
              </a:lnSpc>
            </a:pPr>
            <a:r>
              <a:rPr lang="en-US" altLang="zh-CN" sz="2400"/>
              <a:t>2</a:t>
            </a:r>
            <a:r>
              <a:rPr lang="zh-CN" altLang="en-US" sz="2400" dirty="0"/>
              <a:t>字节网络字节序表示的整数转换为</a:t>
            </a:r>
            <a:r>
              <a:rPr lang="en-US" altLang="zh-CN" sz="2400"/>
              <a:t>2</a:t>
            </a:r>
            <a:r>
              <a:rPr lang="zh-CN" altLang="en-US" sz="2400" dirty="0"/>
              <a:t>字节相应的主机字节序表示的整数</a:t>
            </a:r>
            <a:endParaRPr lang="en-US" altLang="zh-CN" sz="240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2275" name="文本占位符 822274"/>
          <p:cNvSpPr>
            <a:spLocks noGrp="1"/>
          </p:cNvSpPr>
          <p:nvPr>
            <p:ph type="body" idx="1"/>
          </p:nvPr>
        </p:nvSpPr>
        <p:spPr>
          <a:xfrm>
            <a:off x="549275" y="1021080"/>
            <a:ext cx="8435975" cy="4525963"/>
          </a:xfrm>
          <a:noFill/>
          <a:ln>
            <a:noFill/>
          </a:ln>
        </p:spPr>
        <p:txBody>
          <a:bodyPr/>
          <a:p>
            <a:pPr>
              <a:buClr>
                <a:srgbClr val="FF9933"/>
              </a:buClr>
              <a:buFont typeface="Wingdings" panose="05000000000000000000" pitchFamily="2" charset="2"/>
              <a:buChar char="n"/>
            </a:pPr>
            <a:r>
              <a:rPr lang="zh-CN" altLang="en-US" sz="2400" dirty="0"/>
              <a:t> </a:t>
            </a:r>
            <a:endParaRPr lang="zh-CN" altLang="en-US" sz="2400" dirty="0"/>
          </a:p>
          <a:p>
            <a:pPr>
              <a:buClr>
                <a:srgbClr val="FF9933"/>
              </a:buClr>
              <a:buFont typeface="Wingdings" panose="05000000000000000000" pitchFamily="2" charset="2"/>
              <a:buChar char="l"/>
            </a:pPr>
            <a:r>
              <a:rPr lang="zh-CN" altLang="en-US" sz="2400" dirty="0"/>
              <a:t>例：</a:t>
            </a:r>
            <a:endParaRPr lang="zh-CN" altLang="en-US" sz="2400" dirty="0"/>
          </a:p>
          <a:p>
            <a:pPr>
              <a:buClr>
                <a:srgbClr val="FF9933"/>
              </a:buClr>
              <a:buFont typeface="Wingdings" panose="05000000000000000000" pitchFamily="2" charset="2"/>
              <a:buNone/>
            </a:pPr>
            <a:r>
              <a:rPr lang="en-US" altLang="zh-CN" sz="2400" err="1"/>
              <a:t>SOCKADDR_IN addrSrv</a:t>
            </a:r>
            <a:r>
              <a:rPr lang="en-US" altLang="zh-CN" sz="2400"/>
              <a:t>;</a:t>
            </a:r>
            <a:endParaRPr lang="en-US" altLang="zh-CN" sz="2400"/>
          </a:p>
          <a:p>
            <a:pPr>
              <a:buNone/>
            </a:pPr>
            <a:r>
              <a:rPr lang="en-US" altLang="zh-CN" sz="2400"/>
              <a:t>addrSrv.sin_addr.S_un.S_addr=</a:t>
            </a:r>
            <a:r>
              <a:rPr lang="en-US" altLang="zh-CN" sz="2400" b="1" err="1"/>
              <a:t>htonl</a:t>
            </a:r>
            <a:r>
              <a:rPr lang="en-US" altLang="zh-CN" sz="2400" err="1"/>
              <a:t>(INADDR_ANY</a:t>
            </a:r>
            <a:r>
              <a:rPr lang="en-US" altLang="zh-CN" sz="2400"/>
              <a:t>);</a:t>
            </a:r>
            <a:endParaRPr lang="en-US" altLang="zh-CN" sz="2400"/>
          </a:p>
          <a:p>
            <a:pPr>
              <a:buNone/>
            </a:pPr>
            <a:r>
              <a:rPr lang="en-US" altLang="zh-CN" sz="2400" err="1"/>
              <a:t>addrSrv.sin_port</a:t>
            </a:r>
            <a:r>
              <a:rPr lang="en-US" altLang="zh-CN" sz="2400"/>
              <a:t>=</a:t>
            </a:r>
            <a:r>
              <a:rPr lang="en-US" altLang="zh-CN" sz="2400" b="1"/>
              <a:t>htons</a:t>
            </a:r>
            <a:r>
              <a:rPr lang="en-US" altLang="zh-CN" sz="2400"/>
              <a:t>(6000);</a:t>
            </a:r>
            <a:endParaRPr lang="en-US" altLang="zh-CN" sz="2400"/>
          </a:p>
          <a:p>
            <a:pPr>
              <a:buNone/>
            </a:pPr>
            <a:r>
              <a:rPr lang="en-US" altLang="zh-CN" sz="2400" err="1"/>
              <a:t>addrSrv.sin_family</a:t>
            </a:r>
            <a:r>
              <a:rPr lang="en-US" altLang="zh-CN" sz="2400"/>
              <a:t>=AF_INET;</a:t>
            </a:r>
            <a:endParaRPr lang="en-US" altLang="zh-CN" sz="240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3826" name="标题 333825"/>
          <p:cNvSpPr>
            <a:spLocks noGrp="1"/>
          </p:cNvSpPr>
          <p:nvPr>
            <p:ph type="title"/>
          </p:nvPr>
        </p:nvSpPr>
        <p:spPr/>
        <p:txBody>
          <a:bodyPr anchor="ctr"/>
          <a:p>
            <a:r>
              <a:rPr lang="en-US" altLang="zh-CN" dirty="0"/>
              <a:t>11.4.2 </a:t>
            </a:r>
            <a:r>
              <a:rPr lang="zh-CN" altLang="en-US" dirty="0"/>
              <a:t>网络信息检索函数</a:t>
            </a:r>
            <a:endParaRPr lang="zh-CN" altLang="en-US" dirty="0"/>
          </a:p>
        </p:txBody>
      </p:sp>
      <p:sp>
        <p:nvSpPr>
          <p:cNvPr id="333827" name="文本占位符 333826"/>
          <p:cNvSpPr>
            <a:spLocks noGrp="1"/>
          </p:cNvSpPr>
          <p:nvPr>
            <p:ph type="body" idx="1"/>
          </p:nvPr>
        </p:nvSpPr>
        <p:spPr>
          <a:xfrm>
            <a:off x="457200" y="1332865"/>
            <a:ext cx="8229600" cy="4525963"/>
          </a:xfrm>
        </p:spPr>
        <p:txBody>
          <a:bodyPr/>
          <a:p>
            <a:r>
              <a:rPr lang="zh-CN" altLang="en-US" sz="2000" dirty="0"/>
              <a:t>网络信息检索函数</a:t>
            </a:r>
            <a:endParaRPr lang="zh-CN" altLang="en-US" sz="2000" dirty="0"/>
          </a:p>
          <a:p>
            <a:pPr lvl="1"/>
            <a:r>
              <a:rPr lang="en-US" altLang="zh-CN" sz="2000" dirty="0" err="1"/>
              <a:t>gethostname()</a:t>
            </a:r>
            <a:r>
              <a:rPr lang="zh-CN" altLang="en-US" sz="2000" dirty="0"/>
              <a:t>　获得主机名</a:t>
            </a:r>
            <a:endParaRPr lang="zh-CN" altLang="en-US" sz="2000" dirty="0"/>
          </a:p>
          <a:p>
            <a:pPr lvl="1"/>
            <a:r>
              <a:rPr lang="en-US" altLang="zh-CN" sz="2000" dirty="0" err="1"/>
              <a:t>getpeername</a:t>
            </a:r>
            <a:r>
              <a:rPr lang="en-US" altLang="zh-CN" sz="2000" dirty="0" err="1">
                <a:sym typeface="+mn-ea"/>
              </a:rPr>
              <a:t>()</a:t>
            </a:r>
            <a:r>
              <a:rPr lang="zh-CN" altLang="en-US" sz="2000" dirty="0"/>
              <a:t>　获得与套接口相连的远程协议地址</a:t>
            </a:r>
            <a:endParaRPr lang="zh-CN" altLang="en-US" sz="2000" dirty="0"/>
          </a:p>
          <a:p>
            <a:pPr lvl="1"/>
            <a:r>
              <a:rPr lang="en-US" altLang="zh-CN" sz="2000" dirty="0" err="1"/>
              <a:t>getsockname</a:t>
            </a:r>
            <a:r>
              <a:rPr lang="en-US" altLang="zh-CN" sz="2000" dirty="0" err="1">
                <a:sym typeface="+mn-ea"/>
              </a:rPr>
              <a:t>()</a:t>
            </a:r>
            <a:r>
              <a:rPr lang="zh-CN" altLang="en-US" sz="2000" dirty="0"/>
              <a:t>　获得套接口本地协议地址</a:t>
            </a:r>
            <a:endParaRPr lang="zh-CN" altLang="en-US" sz="2000" dirty="0"/>
          </a:p>
          <a:p>
            <a:pPr lvl="1"/>
            <a:r>
              <a:rPr lang="en-US" altLang="zh-CN" sz="2000" dirty="0" err="1"/>
              <a:t>gethostbyname</a:t>
            </a:r>
            <a:r>
              <a:rPr lang="en-US" altLang="zh-CN" sz="2000" dirty="0" err="1">
                <a:sym typeface="+mn-ea"/>
              </a:rPr>
              <a:t>()</a:t>
            </a:r>
            <a:r>
              <a:rPr lang="zh-CN" altLang="en-US" sz="2000" dirty="0"/>
              <a:t>　根据主机名取得主机信息</a:t>
            </a:r>
            <a:endParaRPr lang="zh-CN" altLang="en-US" sz="2000" dirty="0"/>
          </a:p>
          <a:p>
            <a:pPr lvl="1"/>
            <a:r>
              <a:rPr lang="en-US" altLang="zh-CN" sz="2000" dirty="0" err="1"/>
              <a:t>gethostbyaddr</a:t>
            </a:r>
            <a:r>
              <a:rPr lang="en-US" altLang="zh-CN" sz="2000" dirty="0" err="1">
                <a:sym typeface="+mn-ea"/>
              </a:rPr>
              <a:t>()</a:t>
            </a:r>
            <a:r>
              <a:rPr lang="zh-CN" altLang="en-US" sz="2000" dirty="0"/>
              <a:t>　根据主机地址取得主机信息</a:t>
            </a:r>
            <a:endParaRPr lang="zh-CN" altLang="en-US" sz="2000" dirty="0"/>
          </a:p>
          <a:p>
            <a:pPr lvl="1"/>
            <a:r>
              <a:rPr lang="en-US" altLang="zh-CN" sz="2000" dirty="0" err="1"/>
              <a:t>getprotobyname</a:t>
            </a:r>
            <a:r>
              <a:rPr lang="en-US" altLang="zh-CN" sz="2000" dirty="0" err="1">
                <a:sym typeface="+mn-ea"/>
              </a:rPr>
              <a:t>()</a:t>
            </a:r>
            <a:r>
              <a:rPr lang="zh-CN" altLang="en-US" sz="2000" dirty="0"/>
              <a:t>　根据协议名取得主机协议信息</a:t>
            </a:r>
            <a:endParaRPr lang="zh-CN" altLang="en-US" sz="2000" dirty="0"/>
          </a:p>
          <a:p>
            <a:pPr lvl="1"/>
            <a:r>
              <a:rPr lang="en-US" altLang="zh-CN" sz="2000" dirty="0" err="1"/>
              <a:t>getprotobynumber</a:t>
            </a:r>
            <a:r>
              <a:rPr lang="en-US" altLang="zh-CN" sz="2000" dirty="0" err="1">
                <a:sym typeface="+mn-ea"/>
              </a:rPr>
              <a:t>()</a:t>
            </a:r>
            <a:r>
              <a:rPr lang="zh-CN" altLang="en-US" sz="2000" dirty="0"/>
              <a:t>　根据协议号取得主机协议信息</a:t>
            </a:r>
            <a:endParaRPr lang="zh-CN" altLang="en-US" sz="2000" dirty="0"/>
          </a:p>
          <a:p>
            <a:pPr lvl="1"/>
            <a:r>
              <a:rPr lang="en-US" altLang="zh-CN" sz="2000" dirty="0" err="1"/>
              <a:t>getservbyname</a:t>
            </a:r>
            <a:r>
              <a:rPr lang="en-US" altLang="zh-CN" sz="2000" dirty="0" err="1">
                <a:sym typeface="+mn-ea"/>
              </a:rPr>
              <a:t>()</a:t>
            </a:r>
            <a:r>
              <a:rPr lang="zh-CN" altLang="en-US" sz="2000" dirty="0"/>
              <a:t>　根据服务名取得相关服务信息</a:t>
            </a:r>
            <a:endParaRPr lang="zh-CN" altLang="en-US" sz="2000" dirty="0"/>
          </a:p>
          <a:p>
            <a:pPr lvl="1"/>
            <a:r>
              <a:rPr lang="en-US" altLang="zh-CN" sz="2000" dirty="0" err="1"/>
              <a:t>getservbyport</a:t>
            </a:r>
            <a:r>
              <a:rPr lang="en-US" altLang="zh-CN" sz="2000" dirty="0" err="1">
                <a:sym typeface="+mn-ea"/>
              </a:rPr>
              <a:t>()</a:t>
            </a:r>
            <a:r>
              <a:rPr lang="zh-CN" altLang="en-US" sz="2000" dirty="0"/>
              <a:t>　根据端口号取得相关服务信息</a:t>
            </a:r>
            <a:endParaRPr lang="zh-CN" altLang="en-US" sz="2000" dirty="0"/>
          </a:p>
          <a:p>
            <a:pPr lvl="1"/>
            <a:r>
              <a:rPr lang="en-US" altLang="zh-CN" sz="2000" dirty="0" err="1"/>
              <a:t>getsockopt/setsockopt</a:t>
            </a:r>
            <a:r>
              <a:rPr lang="en-US" altLang="zh-CN" sz="2000" dirty="0" err="1">
                <a:sym typeface="+mn-ea"/>
              </a:rPr>
              <a:t>()</a:t>
            </a:r>
            <a:r>
              <a:rPr lang="zh-CN" altLang="en-US" sz="2000" dirty="0"/>
              <a:t>　获取</a:t>
            </a:r>
            <a:r>
              <a:rPr lang="en-US" altLang="zh-CN" sz="2000"/>
              <a:t>/</a:t>
            </a:r>
            <a:r>
              <a:rPr lang="zh-CN" altLang="en-US" sz="2000" dirty="0"/>
              <a:t>设置一个套接口选项 </a:t>
            </a:r>
            <a:endParaRPr lang="zh-CN" altLang="en-US" sz="2000" dirty="0"/>
          </a:p>
          <a:p>
            <a:pPr lvl="1"/>
            <a:r>
              <a:rPr lang="en-US" altLang="zh-CN" sz="2000" dirty="0" err="1"/>
              <a:t>ioctlsocket</a:t>
            </a:r>
            <a:r>
              <a:rPr lang="en-US" altLang="zh-CN" sz="2000" dirty="0" err="1">
                <a:sym typeface="+mn-ea"/>
              </a:rPr>
              <a:t>()</a:t>
            </a:r>
            <a:r>
              <a:rPr lang="zh-CN" altLang="en-US" sz="2000" dirty="0"/>
              <a:t>　设置套接口的工作方式</a:t>
            </a:r>
            <a:endParaRPr lang="zh-CN" altLang="en-US" sz="2000"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42" name="标题 368641"/>
          <p:cNvSpPr>
            <a:spLocks noGrp="1"/>
          </p:cNvSpPr>
          <p:nvPr>
            <p:ph type="title"/>
          </p:nvPr>
        </p:nvSpPr>
        <p:spPr/>
        <p:txBody>
          <a:bodyPr anchor="ctr"/>
          <a:p>
            <a:r>
              <a:rPr lang="zh-CN" altLang="en-US" dirty="0">
                <a:sym typeface="+mn-ea"/>
              </a:rPr>
              <a:t>gethostname ()</a:t>
            </a:r>
            <a:r>
              <a:rPr lang="zh-CN" altLang="en-US" dirty="0"/>
              <a:t>函数</a:t>
            </a:r>
            <a:endParaRPr lang="zh-CN" altLang="en-US" dirty="0"/>
          </a:p>
        </p:txBody>
      </p:sp>
      <p:sp>
        <p:nvSpPr>
          <p:cNvPr id="368643" name="文本占位符 368642"/>
          <p:cNvSpPr>
            <a:spLocks noGrp="1"/>
          </p:cNvSpPr>
          <p:nvPr>
            <p:ph type="body" idx="1"/>
          </p:nvPr>
        </p:nvSpPr>
        <p:spPr>
          <a:xfrm>
            <a:off x="457200" y="1350010"/>
            <a:ext cx="8229600" cy="4525963"/>
          </a:xfrm>
        </p:spPr>
        <p:txBody>
          <a:bodyPr/>
          <a:p>
            <a:pPr>
              <a:lnSpc>
                <a:spcPct val="90000"/>
              </a:lnSpc>
            </a:pPr>
            <a:r>
              <a:rPr lang="en-US" altLang="zh-CN" sz="2800">
                <a:solidFill>
                  <a:srgbClr val="008000"/>
                </a:solidFill>
              </a:rPr>
              <a:t>int</a:t>
            </a:r>
            <a:r>
              <a:rPr lang="en-US" altLang="zh-CN" sz="2800">
                <a:solidFill>
                  <a:srgbClr val="0033CC"/>
                </a:solidFill>
              </a:rPr>
              <a:t> gethostname (</a:t>
            </a:r>
            <a:r>
              <a:rPr lang="en-US" altLang="zh-CN" sz="2800">
                <a:solidFill>
                  <a:srgbClr val="008000"/>
                </a:solidFill>
              </a:rPr>
              <a:t>char FAR * </a:t>
            </a:r>
            <a:r>
              <a:rPr lang="en-US" altLang="zh-CN" sz="2800">
                <a:solidFill>
                  <a:srgbClr val="FF0000"/>
                </a:solidFill>
              </a:rPr>
              <a:t>name</a:t>
            </a:r>
            <a:r>
              <a:rPr lang="en-US" altLang="zh-CN" sz="2800">
                <a:solidFill>
                  <a:srgbClr val="0033CC"/>
                </a:solidFill>
              </a:rPr>
              <a:t>,</a:t>
            </a:r>
            <a:r>
              <a:rPr lang="en-US" altLang="zh-CN" sz="2800">
                <a:solidFill>
                  <a:srgbClr val="008000"/>
                </a:solidFill>
              </a:rPr>
              <a:t>int </a:t>
            </a:r>
            <a:r>
              <a:rPr lang="en-US" altLang="zh-CN" sz="2800">
                <a:solidFill>
                  <a:srgbClr val="FF0000"/>
                </a:solidFill>
              </a:rPr>
              <a:t>namelen</a:t>
            </a:r>
            <a:r>
              <a:rPr lang="en-US" altLang="zh-CN" sz="2800">
                <a:solidFill>
                  <a:srgbClr val="0033CC"/>
                </a:solidFill>
              </a:rPr>
              <a:t>)</a:t>
            </a:r>
            <a:endParaRPr lang="en-US" altLang="zh-CN" sz="2800">
              <a:solidFill>
                <a:srgbClr val="0033CC"/>
              </a:solidFill>
            </a:endParaRPr>
          </a:p>
          <a:p>
            <a:pPr>
              <a:lnSpc>
                <a:spcPct val="90000"/>
              </a:lnSpc>
              <a:buNone/>
            </a:pPr>
            <a:r>
              <a:rPr lang="en-US" altLang="zh-CN" sz="2800"/>
              <a:t>	</a:t>
            </a:r>
            <a:r>
              <a:rPr lang="en-US" altLang="zh-CN" sz="2800">
                <a:solidFill>
                  <a:srgbClr val="FF3300"/>
                </a:solidFill>
              </a:rPr>
              <a:t>name </a:t>
            </a:r>
            <a:r>
              <a:rPr lang="zh-CN" altLang="en-US" sz="2800" dirty="0"/>
              <a:t>为一个指向将要存放主机名的缓冲区的指针；</a:t>
            </a:r>
            <a:endParaRPr lang="zh-CN" altLang="en-US" sz="2800" dirty="0"/>
          </a:p>
          <a:p>
            <a:pPr>
              <a:lnSpc>
                <a:spcPct val="90000"/>
              </a:lnSpc>
              <a:buNone/>
            </a:pPr>
            <a:r>
              <a:rPr lang="en-US" altLang="zh-CN" sz="2800">
                <a:solidFill>
                  <a:srgbClr val="FF3300"/>
                </a:solidFill>
                <a:sym typeface="+mn-ea"/>
              </a:rPr>
              <a:t>namelen </a:t>
            </a:r>
            <a:r>
              <a:rPr lang="zh-CN" altLang="en-US" sz="2800" dirty="0">
                <a:sym typeface="+mn-ea"/>
              </a:rPr>
              <a:t>用于指定缓冲区的长度。</a:t>
            </a:r>
            <a:endParaRPr lang="zh-CN" altLang="en-US" sz="2800" dirty="0"/>
          </a:p>
          <a:p>
            <a:pPr>
              <a:lnSpc>
                <a:spcPct val="90000"/>
              </a:lnSpc>
            </a:pPr>
            <a:endParaRPr lang="zh-CN" altLang="en-US" sz="2800"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03" name="文本占位符 819202"/>
          <p:cNvSpPr>
            <a:spLocks noGrp="1"/>
          </p:cNvSpPr>
          <p:nvPr>
            <p:ph type="body" idx="1"/>
          </p:nvPr>
        </p:nvSpPr>
        <p:spPr>
          <a:xfrm>
            <a:off x="561975" y="908050"/>
            <a:ext cx="8460740" cy="4526280"/>
          </a:xfrm>
          <a:noFill/>
          <a:ln>
            <a:noFill/>
          </a:ln>
        </p:spPr>
        <p:txBody>
          <a:bodyPr/>
          <a:p>
            <a:pPr>
              <a:lnSpc>
                <a:spcPct val="90000"/>
              </a:lnSpc>
              <a:buClr>
                <a:srgbClr val="FF9933"/>
              </a:buClr>
              <a:buFont typeface="Wingdings" panose="05000000000000000000" pitchFamily="2" charset="2"/>
              <a:buChar char="n"/>
            </a:pPr>
            <a:endParaRPr lang="zh-CN" altLang="en-US" sz="2400" dirty="0"/>
          </a:p>
          <a:p>
            <a:pPr>
              <a:lnSpc>
                <a:spcPct val="90000"/>
              </a:lnSpc>
              <a:buClr>
                <a:srgbClr val="FF9933"/>
              </a:buClr>
              <a:buFont typeface="Wingdings" panose="05000000000000000000" pitchFamily="2" charset="2"/>
              <a:buChar char="l"/>
            </a:pPr>
            <a:r>
              <a:rPr lang="zh-CN" altLang="en-US" sz="2400" dirty="0"/>
              <a:t>返回值：</a:t>
            </a:r>
            <a:endParaRPr lang="zh-CN" altLang="en-US" sz="2400" dirty="0"/>
          </a:p>
          <a:p>
            <a:pPr>
              <a:lnSpc>
                <a:spcPct val="90000"/>
              </a:lnSpc>
              <a:buClr>
                <a:srgbClr val="FF9933"/>
              </a:buClr>
              <a:buFont typeface="Wingdings" panose="05000000000000000000" pitchFamily="2" charset="2"/>
              <a:buNone/>
            </a:pPr>
            <a:r>
              <a:rPr lang="zh-CN" altLang="en-US" sz="2400" dirty="0"/>
              <a:t>	如果执行成功，则返回</a:t>
            </a:r>
            <a:r>
              <a:rPr lang="en-US" altLang="zh-CN" sz="2400" dirty="0"/>
              <a:t>0</a:t>
            </a:r>
            <a:r>
              <a:rPr lang="zh-CN" altLang="en-US" sz="2400" dirty="0"/>
              <a:t>；</a:t>
            </a:r>
            <a:endParaRPr lang="zh-CN" altLang="en-US" sz="2400" dirty="0"/>
          </a:p>
          <a:p>
            <a:pPr>
              <a:lnSpc>
                <a:spcPct val="90000"/>
              </a:lnSpc>
              <a:buClr>
                <a:srgbClr val="FF9933"/>
              </a:buClr>
              <a:buFont typeface="Wingdings" panose="05000000000000000000" pitchFamily="2" charset="2"/>
              <a:buNone/>
            </a:pPr>
            <a:r>
              <a:rPr lang="en-US" altLang="zh-CN" sz="2400" dirty="0"/>
              <a:t>	</a:t>
            </a:r>
            <a:r>
              <a:rPr lang="zh-CN" altLang="en-US" sz="2400" dirty="0"/>
              <a:t>否则返回</a:t>
            </a:r>
            <a:r>
              <a:rPr lang="en-US" altLang="zh-CN" sz="2400"/>
              <a:t>SOCKET_ERROR </a:t>
            </a:r>
            <a:endParaRPr lang="en-US" altLang="zh-CN" sz="2400"/>
          </a:p>
          <a:p>
            <a:pPr>
              <a:lnSpc>
                <a:spcPct val="90000"/>
              </a:lnSpc>
              <a:buClr>
                <a:srgbClr val="FF9933"/>
              </a:buClr>
              <a:buFont typeface="Wingdings" panose="05000000000000000000" pitchFamily="2" charset="2"/>
              <a:buNone/>
            </a:pPr>
            <a:endParaRPr lang="en-US" altLang="zh-CN" sz="2400"/>
          </a:p>
          <a:p>
            <a:pPr>
              <a:lnSpc>
                <a:spcPct val="90000"/>
              </a:lnSpc>
              <a:buClr>
                <a:srgbClr val="FF9933"/>
              </a:buClr>
              <a:buFont typeface="Wingdings" panose="05000000000000000000" pitchFamily="2" charset="2"/>
              <a:buNone/>
            </a:pPr>
            <a:r>
              <a:rPr lang="zh-CN" altLang="en-US" sz="2400" dirty="0">
                <a:solidFill>
                  <a:srgbClr val="FF3300"/>
                </a:solidFill>
                <a:sym typeface="+mn-ea"/>
              </a:rPr>
              <a:t>函数说明</a:t>
            </a:r>
            <a:r>
              <a:rPr lang="zh-CN" altLang="en-US" sz="2400" dirty="0">
                <a:sym typeface="+mn-ea"/>
              </a:rPr>
              <a:t>：该函数将本地主机名存入由</a:t>
            </a:r>
            <a:r>
              <a:rPr lang="en-US" altLang="zh-CN" sz="2400" dirty="0">
                <a:sym typeface="+mn-ea"/>
              </a:rPr>
              <a:t>name</a:t>
            </a:r>
            <a:r>
              <a:rPr lang="zh-CN" altLang="en-US" sz="2400" dirty="0">
                <a:sym typeface="+mn-ea"/>
              </a:rPr>
              <a:t>参数指定的缓冲区中，返回的主机名是一个以</a:t>
            </a:r>
            <a:r>
              <a:rPr lang="en-US" altLang="zh-CN" sz="2400" dirty="0">
                <a:sym typeface="+mn-ea"/>
              </a:rPr>
              <a:t>NULL</a:t>
            </a:r>
            <a:r>
              <a:rPr lang="zh-CN" altLang="en-US" sz="2400" dirty="0">
                <a:sym typeface="+mn-ea"/>
              </a:rPr>
              <a:t>结束的字符串。</a:t>
            </a:r>
            <a:br>
              <a:rPr lang="zh-CN" altLang="en-US" sz="2400" dirty="0">
                <a:sym typeface="+mn-ea"/>
              </a:rPr>
            </a:br>
            <a:r>
              <a:rPr lang="zh-CN" altLang="en-US" sz="2400" dirty="0">
                <a:sym typeface="+mn-ea"/>
              </a:rPr>
              <a:t>主机名的形式取决于</a:t>
            </a:r>
            <a:r>
              <a:rPr lang="en-US" altLang="zh-CN" sz="2400" dirty="0">
                <a:sym typeface="+mn-ea"/>
              </a:rPr>
              <a:t>Winksock</a:t>
            </a:r>
            <a:r>
              <a:rPr lang="zh-CN" altLang="en-US" sz="2400" dirty="0">
                <a:sym typeface="+mn-ea"/>
              </a:rPr>
              <a:t>函数的实现方法，它可以能是一个简单的主机名，或者是一个域名，但返回的名字必定可以在</a:t>
            </a:r>
            <a:r>
              <a:rPr lang="en-US" altLang="zh-CN" sz="2400" dirty="0">
                <a:sym typeface="+mn-ea"/>
              </a:rPr>
              <a:t>gethostname</a:t>
            </a:r>
            <a:r>
              <a:rPr lang="zh-CN" altLang="en-US" sz="2400" dirty="0">
                <a:sym typeface="+mn-ea"/>
              </a:rPr>
              <a:t>函数</a:t>
            </a:r>
            <a:r>
              <a:rPr lang="en-US" altLang="zh-CN" sz="2400" dirty="0">
                <a:sym typeface="+mn-ea"/>
              </a:rPr>
              <a:t>WSAAsyncGetHostByName</a:t>
            </a:r>
            <a:r>
              <a:rPr lang="zh-CN" altLang="en-US" sz="2400" dirty="0">
                <a:sym typeface="+mn-ea"/>
              </a:rPr>
              <a:t>函数中使用。</a:t>
            </a:r>
            <a:endParaRPr lang="zh-CN" altLang="en-US" sz="2400" dirty="0">
              <a:sym typeface="+mn-ea"/>
            </a:endParaRPr>
          </a:p>
          <a:p>
            <a:pPr>
              <a:lnSpc>
                <a:spcPct val="90000"/>
              </a:lnSpc>
              <a:buClr>
                <a:srgbClr val="FF9933"/>
              </a:buClr>
              <a:buFont typeface="Wingdings" panose="05000000000000000000" pitchFamily="2" charset="2"/>
              <a:buNone/>
            </a:pPr>
            <a:endParaRPr lang="en-US" altLang="zh-CN" sz="240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42" name="标题 368641"/>
          <p:cNvSpPr>
            <a:spLocks noGrp="1"/>
          </p:cNvSpPr>
          <p:nvPr>
            <p:ph type="title"/>
          </p:nvPr>
        </p:nvSpPr>
        <p:spPr/>
        <p:txBody>
          <a:bodyPr anchor="ctr"/>
          <a:p>
            <a:r>
              <a:rPr lang="zh-CN" altLang="en-US" dirty="0">
                <a:sym typeface="+mn-ea"/>
              </a:rPr>
              <a:t>gethost</a:t>
            </a:r>
            <a:r>
              <a:rPr lang="en-US" altLang="zh-CN" dirty="0">
                <a:sym typeface="+mn-ea"/>
              </a:rPr>
              <a:t>by</a:t>
            </a:r>
            <a:r>
              <a:rPr lang="zh-CN" altLang="en-US" dirty="0">
                <a:sym typeface="+mn-ea"/>
              </a:rPr>
              <a:t>name ()</a:t>
            </a:r>
            <a:r>
              <a:rPr lang="zh-CN" altLang="en-US" dirty="0"/>
              <a:t>函数</a:t>
            </a:r>
            <a:endParaRPr lang="zh-CN" altLang="en-US" dirty="0"/>
          </a:p>
        </p:txBody>
      </p:sp>
      <p:sp>
        <p:nvSpPr>
          <p:cNvPr id="368643" name="文本占位符 368642"/>
          <p:cNvSpPr>
            <a:spLocks noGrp="1"/>
          </p:cNvSpPr>
          <p:nvPr>
            <p:ph type="body" idx="1"/>
          </p:nvPr>
        </p:nvSpPr>
        <p:spPr>
          <a:xfrm>
            <a:off x="457200" y="1350010"/>
            <a:ext cx="8229600" cy="4525963"/>
          </a:xfrm>
        </p:spPr>
        <p:txBody>
          <a:bodyPr/>
          <a:p>
            <a:pPr>
              <a:lnSpc>
                <a:spcPct val="90000"/>
              </a:lnSpc>
            </a:pPr>
            <a:r>
              <a:rPr lang="en-US" altLang="zh-CN" sz="2800">
                <a:solidFill>
                  <a:srgbClr val="008000"/>
                </a:solidFill>
              </a:rPr>
              <a:t>struct</a:t>
            </a:r>
            <a:r>
              <a:rPr lang="en-US" altLang="zh-CN" sz="2800">
                <a:solidFill>
                  <a:srgbClr val="FF0000"/>
                </a:solidFill>
              </a:rPr>
              <a:t> hostent</a:t>
            </a:r>
            <a:r>
              <a:rPr lang="en-US" altLang="zh-CN" sz="2800">
                <a:solidFill>
                  <a:srgbClr val="008000"/>
                </a:solidFill>
              </a:rPr>
              <a:t> FAR * </a:t>
            </a:r>
            <a:r>
              <a:rPr lang="en-US" altLang="zh-CN" sz="2800">
                <a:solidFill>
                  <a:srgbClr val="0033CC"/>
                </a:solidFill>
              </a:rPr>
              <a:t>gethostbyname (</a:t>
            </a:r>
            <a:r>
              <a:rPr lang="en-US" altLang="zh-CN" sz="2800">
                <a:solidFill>
                  <a:srgbClr val="008000"/>
                </a:solidFill>
              </a:rPr>
              <a:t>const char  * </a:t>
            </a:r>
            <a:r>
              <a:rPr lang="en-US" altLang="zh-CN" sz="2800">
                <a:solidFill>
                  <a:srgbClr val="FF0000"/>
                </a:solidFill>
              </a:rPr>
              <a:t>name</a:t>
            </a:r>
            <a:r>
              <a:rPr lang="en-US" altLang="zh-CN" sz="2800">
                <a:solidFill>
                  <a:srgbClr val="0033CC"/>
                </a:solidFill>
              </a:rPr>
              <a:t>)</a:t>
            </a:r>
            <a:endParaRPr lang="en-US" altLang="zh-CN" sz="2800">
              <a:solidFill>
                <a:srgbClr val="0033CC"/>
              </a:solidFill>
            </a:endParaRPr>
          </a:p>
          <a:p>
            <a:pPr>
              <a:lnSpc>
                <a:spcPct val="90000"/>
              </a:lnSpc>
              <a:buNone/>
            </a:pPr>
            <a:r>
              <a:rPr lang="en-US" altLang="zh-CN" sz="2800"/>
              <a:t>	</a:t>
            </a:r>
            <a:r>
              <a:rPr lang="en-US" altLang="zh-CN" sz="2800">
                <a:solidFill>
                  <a:srgbClr val="FF3300"/>
                </a:solidFill>
              </a:rPr>
              <a:t>name </a:t>
            </a:r>
            <a:r>
              <a:rPr lang="zh-CN" altLang="en-US" sz="2800" dirty="0"/>
              <a:t>为一个指向主机名的指针 ，一般由</a:t>
            </a:r>
            <a:r>
              <a:rPr lang="en-US" altLang="zh-CN" sz="2800" dirty="0"/>
              <a:t>gethostbyname</a:t>
            </a:r>
            <a:r>
              <a:rPr lang="zh-CN" altLang="en-US" sz="2800" dirty="0"/>
              <a:t>函数返回；</a:t>
            </a:r>
            <a:endParaRPr lang="en-US" altLang="zh-CN" sz="2800" dirty="0"/>
          </a:p>
          <a:p>
            <a:pPr>
              <a:lnSpc>
                <a:spcPct val="90000"/>
              </a:lnSpc>
              <a:buNone/>
            </a:pPr>
            <a:r>
              <a:rPr lang="en-US" altLang="zh-CN" sz="2800">
                <a:solidFill>
                  <a:srgbClr val="FF3300"/>
                </a:solidFill>
                <a:sym typeface="+mn-ea"/>
              </a:rPr>
              <a:t>hostent  </a:t>
            </a:r>
            <a:r>
              <a:rPr lang="zh-CN" altLang="en-US" sz="2800" dirty="0">
                <a:sym typeface="+mn-ea"/>
              </a:rPr>
              <a:t>为函数返回值，用于指定主机的包含主机名字和地址信息的</a:t>
            </a:r>
            <a:r>
              <a:rPr lang="en-US" altLang="zh-CN" sz="2800" dirty="0">
                <a:sym typeface="+mn-ea"/>
              </a:rPr>
              <a:t>hostent</a:t>
            </a:r>
            <a:r>
              <a:rPr lang="zh-CN" altLang="en-US" sz="2800" dirty="0">
                <a:sym typeface="+mn-ea"/>
              </a:rPr>
              <a:t>结构指针。</a:t>
            </a:r>
            <a:endParaRPr lang="en-US" altLang="zh-CN" sz="2800" dirty="0">
              <a:solidFill>
                <a:srgbClr val="0033CC"/>
              </a:solidFill>
              <a:sym typeface="+mn-ea"/>
            </a:endParaRPr>
          </a:p>
          <a:p>
            <a:pPr>
              <a:lnSpc>
                <a:spcPct val="90000"/>
              </a:lnSpc>
              <a:buClr>
                <a:srgbClr val="FF9933"/>
              </a:buClr>
              <a:buFont typeface="Wingdings" panose="05000000000000000000" pitchFamily="2" charset="2"/>
              <a:buChar char="l"/>
            </a:pPr>
            <a:r>
              <a:rPr lang="zh-CN" altLang="en-US" sz="2800" dirty="0">
                <a:sym typeface="+mn-ea"/>
              </a:rPr>
              <a:t>返回值：</a:t>
            </a:r>
            <a:endParaRPr lang="zh-CN" altLang="en-US" sz="2800" dirty="0"/>
          </a:p>
          <a:p>
            <a:pPr>
              <a:lnSpc>
                <a:spcPct val="90000"/>
              </a:lnSpc>
              <a:buClr>
                <a:srgbClr val="FF9933"/>
              </a:buClr>
              <a:buFont typeface="Wingdings" panose="05000000000000000000" pitchFamily="2" charset="2"/>
              <a:buNone/>
            </a:pPr>
            <a:r>
              <a:rPr lang="zh-CN" altLang="en-US" sz="2800" dirty="0">
                <a:sym typeface="+mn-ea"/>
              </a:rPr>
              <a:t>	返回的指针指向一个由</a:t>
            </a:r>
            <a:r>
              <a:rPr lang="en-US" altLang="zh-CN" sz="2800" dirty="0">
                <a:sym typeface="+mn-ea"/>
              </a:rPr>
              <a:t>Winsock</a:t>
            </a:r>
            <a:r>
              <a:rPr lang="zh-CN" altLang="en-US" sz="2800" dirty="0">
                <a:sym typeface="+mn-ea"/>
              </a:rPr>
              <a:t>实现分配的结构，应用程序不应修改这个结构或者释放它的任何部分。</a:t>
            </a:r>
            <a:endParaRPr lang="zh-CN" altLang="en-US" sz="2800" dirty="0">
              <a:sym typeface="+mn-ea"/>
            </a:endParaRPr>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42" name="标题 368641"/>
          <p:cNvSpPr>
            <a:spLocks noGrp="1"/>
          </p:cNvSpPr>
          <p:nvPr>
            <p:ph type="title"/>
          </p:nvPr>
        </p:nvSpPr>
        <p:spPr/>
        <p:txBody>
          <a:bodyPr anchor="ctr"/>
          <a:p>
            <a:endParaRPr lang="zh-CN" altLang="en-US" dirty="0"/>
          </a:p>
        </p:txBody>
      </p:sp>
      <p:sp>
        <p:nvSpPr>
          <p:cNvPr id="368643" name="文本占位符 368642"/>
          <p:cNvSpPr>
            <a:spLocks noGrp="1"/>
          </p:cNvSpPr>
          <p:nvPr>
            <p:ph type="body" idx="1"/>
          </p:nvPr>
        </p:nvSpPr>
        <p:spPr>
          <a:xfrm>
            <a:off x="457200" y="1350010"/>
            <a:ext cx="8229600" cy="4525963"/>
          </a:xfrm>
        </p:spPr>
        <p:txBody>
          <a:bodyPr/>
          <a:p>
            <a:pPr>
              <a:lnSpc>
                <a:spcPct val="90000"/>
              </a:lnSpc>
            </a:pPr>
            <a:r>
              <a:rPr lang="en-US" altLang="zh-CN" sz="2800" dirty="0">
                <a:sym typeface="+mn-ea"/>
              </a:rPr>
              <a:t>hostent</a:t>
            </a:r>
            <a:r>
              <a:rPr lang="zh-CN" altLang="en-US" sz="2800" dirty="0">
                <a:sym typeface="+mn-ea"/>
              </a:rPr>
              <a:t>结构指针格式如下：</a:t>
            </a:r>
            <a:endParaRPr lang="zh-CN" altLang="en-US" sz="2800" dirty="0"/>
          </a:p>
          <a:p>
            <a:pPr>
              <a:lnSpc>
                <a:spcPct val="90000"/>
              </a:lnSpc>
              <a:buNone/>
            </a:pPr>
            <a:r>
              <a:rPr lang="zh-CN" altLang="en-US" sz="2800" dirty="0">
                <a:sym typeface="+mn-ea"/>
              </a:rPr>
              <a:t>		</a:t>
            </a:r>
            <a:r>
              <a:rPr lang="en-US" altLang="zh-CN" sz="2800" dirty="0" err="1">
                <a:solidFill>
                  <a:srgbClr val="008000"/>
                </a:solidFill>
                <a:sym typeface="+mn-ea"/>
              </a:rPr>
              <a:t>struct</a:t>
            </a:r>
            <a:r>
              <a:rPr lang="en-US" altLang="zh-CN" sz="2800">
                <a:solidFill>
                  <a:srgbClr val="0033CC"/>
                </a:solidFill>
                <a:sym typeface="+mn-ea"/>
              </a:rPr>
              <a:t> </a:t>
            </a:r>
            <a:r>
              <a:rPr lang="en-US" altLang="zh-CN" sz="2800" dirty="0" err="1">
                <a:solidFill>
                  <a:srgbClr val="0033CC"/>
                </a:solidFill>
                <a:sym typeface="+mn-ea"/>
              </a:rPr>
              <a:t>hostent</a:t>
            </a:r>
            <a:r>
              <a:rPr lang="en-US" altLang="zh-CN" sz="2800">
                <a:solidFill>
                  <a:srgbClr val="0033CC"/>
                </a:solidFill>
                <a:sym typeface="+mn-ea"/>
              </a:rPr>
              <a:t>(</a:t>
            </a:r>
            <a:endParaRPr lang="en-US" altLang="zh-CN" sz="2800">
              <a:solidFill>
                <a:srgbClr val="0033CC"/>
              </a:solidFill>
            </a:endParaRPr>
          </a:p>
          <a:p>
            <a:pPr>
              <a:lnSpc>
                <a:spcPct val="90000"/>
              </a:lnSpc>
              <a:buNone/>
            </a:pPr>
            <a:r>
              <a:rPr lang="en-US" altLang="zh-CN" sz="2800">
                <a:solidFill>
                  <a:srgbClr val="0033CC"/>
                </a:solidFill>
                <a:sym typeface="+mn-ea"/>
              </a:rPr>
              <a:t>			</a:t>
            </a:r>
            <a:r>
              <a:rPr lang="en-US" altLang="zh-CN" sz="2800">
                <a:solidFill>
                  <a:srgbClr val="008000"/>
                </a:solidFill>
                <a:sym typeface="+mn-ea"/>
              </a:rPr>
              <a:t>char FAR *</a:t>
            </a:r>
            <a:r>
              <a:rPr lang="en-US" altLang="zh-CN" sz="2800">
                <a:solidFill>
                  <a:srgbClr val="0033CC"/>
                </a:solidFill>
                <a:sym typeface="+mn-ea"/>
              </a:rPr>
              <a:t> </a:t>
            </a:r>
            <a:r>
              <a:rPr lang="en-US" altLang="zh-CN" sz="2800" dirty="0" err="1">
                <a:solidFill>
                  <a:srgbClr val="FF3300"/>
                </a:solidFill>
                <a:sym typeface="+mn-ea"/>
              </a:rPr>
              <a:t>h_name</a:t>
            </a:r>
            <a:r>
              <a:rPr lang="en-US" altLang="zh-CN" sz="2800">
                <a:solidFill>
                  <a:srgbClr val="0033CC"/>
                </a:solidFill>
                <a:sym typeface="+mn-ea"/>
              </a:rPr>
              <a:t>;</a:t>
            </a:r>
            <a:endParaRPr lang="en-US" altLang="zh-CN" sz="2800">
              <a:solidFill>
                <a:srgbClr val="0033CC"/>
              </a:solidFill>
            </a:endParaRPr>
          </a:p>
          <a:p>
            <a:pPr>
              <a:lnSpc>
                <a:spcPct val="90000"/>
              </a:lnSpc>
              <a:buNone/>
            </a:pPr>
            <a:r>
              <a:rPr lang="en-US" altLang="zh-CN" sz="2800">
                <a:solidFill>
                  <a:srgbClr val="0033CC"/>
                </a:solidFill>
                <a:sym typeface="+mn-ea"/>
              </a:rPr>
              <a:t>			</a:t>
            </a:r>
            <a:r>
              <a:rPr lang="en-US" altLang="zh-CN" sz="2800">
                <a:solidFill>
                  <a:srgbClr val="008000"/>
                </a:solidFill>
                <a:sym typeface="+mn-ea"/>
              </a:rPr>
              <a:t>char FAR *</a:t>
            </a:r>
            <a:r>
              <a:rPr lang="en-US" altLang="zh-CN" sz="2800">
                <a:solidFill>
                  <a:srgbClr val="0033CC"/>
                </a:solidFill>
                <a:sym typeface="+mn-ea"/>
              </a:rPr>
              <a:t> </a:t>
            </a:r>
            <a:r>
              <a:rPr lang="en-US" altLang="zh-CN" sz="2800">
                <a:solidFill>
                  <a:srgbClr val="008000"/>
                </a:solidFill>
                <a:sym typeface="+mn-ea"/>
              </a:rPr>
              <a:t>FAR *</a:t>
            </a:r>
            <a:r>
              <a:rPr lang="en-US" altLang="zh-CN" sz="2800">
                <a:solidFill>
                  <a:srgbClr val="0033CC"/>
                </a:solidFill>
                <a:sym typeface="+mn-ea"/>
              </a:rPr>
              <a:t>  </a:t>
            </a:r>
            <a:r>
              <a:rPr lang="en-US" altLang="zh-CN" sz="2800" dirty="0" err="1">
                <a:solidFill>
                  <a:srgbClr val="FF3300"/>
                </a:solidFill>
                <a:sym typeface="+mn-ea"/>
              </a:rPr>
              <a:t>h_aliasesname</a:t>
            </a:r>
            <a:r>
              <a:rPr lang="en-US" altLang="zh-CN" sz="2800">
                <a:solidFill>
                  <a:srgbClr val="0033CC"/>
                </a:solidFill>
                <a:sym typeface="+mn-ea"/>
              </a:rPr>
              <a:t>;		</a:t>
            </a:r>
            <a:r>
              <a:rPr lang="en-US" altLang="zh-CN" sz="2800" dirty="0" err="1">
                <a:solidFill>
                  <a:srgbClr val="008000"/>
                </a:solidFill>
                <a:sym typeface="+mn-ea"/>
              </a:rPr>
              <a:t>short</a:t>
            </a:r>
            <a:r>
              <a:rPr lang="en-US" altLang="zh-CN" sz="2800">
                <a:solidFill>
                  <a:srgbClr val="0033CC"/>
                </a:solidFill>
                <a:sym typeface="+mn-ea"/>
              </a:rPr>
              <a:t>            </a:t>
            </a:r>
            <a:r>
              <a:rPr lang="en-US" altLang="zh-CN" sz="2800">
                <a:solidFill>
                  <a:srgbClr val="FF3300"/>
                </a:solidFill>
                <a:sym typeface="+mn-ea"/>
              </a:rPr>
              <a:t>h_addrtype</a:t>
            </a:r>
            <a:r>
              <a:rPr lang="en-US" altLang="zh-CN" sz="2800">
                <a:solidFill>
                  <a:srgbClr val="0033CC"/>
                </a:solidFill>
                <a:sym typeface="+mn-ea"/>
              </a:rPr>
              <a:t>;</a:t>
            </a:r>
            <a:endParaRPr lang="en-US" altLang="zh-CN" sz="2800">
              <a:solidFill>
                <a:srgbClr val="0033CC"/>
              </a:solidFill>
            </a:endParaRPr>
          </a:p>
          <a:p>
            <a:pPr>
              <a:lnSpc>
                <a:spcPct val="90000"/>
              </a:lnSpc>
              <a:buNone/>
            </a:pPr>
            <a:r>
              <a:rPr lang="en-US" altLang="zh-CN" sz="2800">
                <a:solidFill>
                  <a:srgbClr val="0033CC"/>
                </a:solidFill>
                <a:sym typeface="+mn-ea"/>
              </a:rPr>
              <a:t>			</a:t>
            </a:r>
            <a:r>
              <a:rPr lang="en-US" altLang="zh-CN" sz="2800" dirty="0" err="1">
                <a:solidFill>
                  <a:srgbClr val="008000"/>
                </a:solidFill>
                <a:sym typeface="+mn-ea"/>
              </a:rPr>
              <a:t>short</a:t>
            </a:r>
            <a:r>
              <a:rPr lang="en-US" altLang="zh-CN" sz="2800">
                <a:solidFill>
                  <a:srgbClr val="0033CC"/>
                </a:solidFill>
                <a:sym typeface="+mn-ea"/>
              </a:rPr>
              <a:t>            </a:t>
            </a:r>
            <a:r>
              <a:rPr lang="en-US" altLang="zh-CN" sz="2800">
                <a:solidFill>
                  <a:srgbClr val="FF3300"/>
                </a:solidFill>
                <a:sym typeface="+mn-ea"/>
              </a:rPr>
              <a:t>h_length</a:t>
            </a:r>
            <a:r>
              <a:rPr lang="en-US" altLang="zh-CN" sz="2800">
                <a:solidFill>
                  <a:srgbClr val="0033CC"/>
                </a:solidFill>
                <a:sym typeface="+mn-ea"/>
              </a:rPr>
              <a:t>;</a:t>
            </a:r>
            <a:endParaRPr lang="en-US" altLang="zh-CN" sz="2800">
              <a:solidFill>
                <a:srgbClr val="0033CC"/>
              </a:solidFill>
            </a:endParaRPr>
          </a:p>
          <a:p>
            <a:pPr>
              <a:lnSpc>
                <a:spcPct val="90000"/>
              </a:lnSpc>
              <a:buNone/>
            </a:pPr>
            <a:r>
              <a:rPr lang="en-US" altLang="zh-CN" sz="2800">
                <a:solidFill>
                  <a:srgbClr val="0033CC"/>
                </a:solidFill>
                <a:sym typeface="+mn-ea"/>
              </a:rPr>
              <a:t>			</a:t>
            </a:r>
            <a:r>
              <a:rPr lang="en-US" altLang="zh-CN" sz="2800">
                <a:solidFill>
                  <a:srgbClr val="008000"/>
                </a:solidFill>
                <a:sym typeface="+mn-ea"/>
              </a:rPr>
              <a:t>char FAR *</a:t>
            </a:r>
            <a:r>
              <a:rPr lang="en-US" altLang="zh-CN" sz="2800">
                <a:solidFill>
                  <a:srgbClr val="0033CC"/>
                </a:solidFill>
                <a:sym typeface="+mn-ea"/>
              </a:rPr>
              <a:t> </a:t>
            </a:r>
            <a:r>
              <a:rPr lang="en-US" altLang="zh-CN" sz="2800">
                <a:solidFill>
                  <a:srgbClr val="008000"/>
                </a:solidFill>
                <a:sym typeface="+mn-ea"/>
              </a:rPr>
              <a:t>FAR *</a:t>
            </a:r>
            <a:r>
              <a:rPr lang="en-US" altLang="zh-CN" sz="2800">
                <a:solidFill>
                  <a:srgbClr val="0033CC"/>
                </a:solidFill>
                <a:sym typeface="+mn-ea"/>
              </a:rPr>
              <a:t>  </a:t>
            </a:r>
            <a:r>
              <a:rPr lang="en-US" altLang="zh-CN" sz="2800" dirty="0" err="1">
                <a:solidFill>
                  <a:srgbClr val="FF3300"/>
                </a:solidFill>
                <a:sym typeface="+mn-ea"/>
              </a:rPr>
              <a:t>h_addr_list</a:t>
            </a:r>
            <a:r>
              <a:rPr lang="en-US" altLang="zh-CN" sz="2800">
                <a:solidFill>
                  <a:srgbClr val="0033CC"/>
                </a:solidFill>
                <a:sym typeface="+mn-ea"/>
              </a:rPr>
              <a:t>;</a:t>
            </a:r>
            <a:endParaRPr lang="en-US" altLang="zh-CN" sz="2800">
              <a:solidFill>
                <a:srgbClr val="FF3300"/>
              </a:solidFill>
            </a:endParaRPr>
          </a:p>
          <a:p>
            <a:pPr>
              <a:lnSpc>
                <a:spcPct val="90000"/>
              </a:lnSpc>
              <a:buNone/>
            </a:pPr>
            <a:r>
              <a:rPr lang="en-US" altLang="zh-CN" sz="2800">
                <a:solidFill>
                  <a:srgbClr val="0033CC"/>
                </a:solidFill>
                <a:sym typeface="+mn-ea"/>
              </a:rPr>
              <a:t>		);</a:t>
            </a:r>
            <a:endParaRPr lang="en-US" altLang="zh-CN" sz="2800">
              <a:solidFill>
                <a:srgbClr val="0033CC"/>
              </a:solidFill>
            </a:endParaRPr>
          </a:p>
          <a:p>
            <a:pPr>
              <a:lnSpc>
                <a:spcPct val="90000"/>
              </a:lnSpc>
            </a:pPr>
            <a:endParaRPr lang="zh-CN" altLang="en-US" sz="2800"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03" name="文本占位符 819202"/>
          <p:cNvSpPr>
            <a:spLocks noGrp="1"/>
          </p:cNvSpPr>
          <p:nvPr>
            <p:ph type="body" idx="1"/>
          </p:nvPr>
        </p:nvSpPr>
        <p:spPr>
          <a:xfrm>
            <a:off x="561975" y="908050"/>
            <a:ext cx="8460740" cy="4526280"/>
          </a:xfrm>
          <a:noFill/>
          <a:ln>
            <a:noFill/>
          </a:ln>
        </p:spPr>
        <p:txBody>
          <a:bodyPr/>
          <a:p>
            <a:pPr>
              <a:lnSpc>
                <a:spcPct val="90000"/>
              </a:lnSpc>
              <a:buClr>
                <a:srgbClr val="FF9933"/>
              </a:buClr>
              <a:buFont typeface="Wingdings" panose="05000000000000000000" pitchFamily="2" charset="2"/>
              <a:buChar char="n"/>
            </a:pPr>
            <a:endParaRPr lang="zh-CN" altLang="en-US" sz="2400" dirty="0"/>
          </a:p>
          <a:p>
            <a:pPr>
              <a:lnSpc>
                <a:spcPct val="90000"/>
              </a:lnSpc>
              <a:buClr>
                <a:srgbClr val="FF9933"/>
              </a:buClr>
              <a:buFont typeface="Wingdings" panose="05000000000000000000" pitchFamily="2" charset="2"/>
              <a:buChar char="l"/>
            </a:pPr>
            <a:r>
              <a:rPr lang="zh-CN" altLang="en-US" sz="2400" dirty="0"/>
              <a:t>参数说明：</a:t>
            </a:r>
            <a:endParaRPr lang="zh-CN" altLang="en-US" sz="2400" dirty="0"/>
          </a:p>
          <a:p>
            <a:pPr algn="l">
              <a:lnSpc>
                <a:spcPct val="90000"/>
              </a:lnSpc>
              <a:buNone/>
            </a:pPr>
            <a:r>
              <a:rPr lang="en-US" altLang="zh-CN" sz="2400" dirty="0" err="1">
                <a:solidFill>
                  <a:srgbClr val="FF3300"/>
                </a:solidFill>
                <a:sym typeface="+mn-ea"/>
              </a:rPr>
              <a:t>h_name </a:t>
            </a:r>
            <a:r>
              <a:rPr lang="zh-CN" altLang="en-US" sz="2400" dirty="0" err="1">
                <a:sym typeface="+mn-ea"/>
              </a:rPr>
              <a:t>字段为主机名称;</a:t>
            </a:r>
            <a:endParaRPr lang="en-US" altLang="zh-CN" sz="2400">
              <a:solidFill>
                <a:srgbClr val="0033CC"/>
              </a:solidFill>
            </a:endParaRPr>
          </a:p>
          <a:p>
            <a:pPr algn="l">
              <a:lnSpc>
                <a:spcPct val="90000"/>
              </a:lnSpc>
              <a:buNone/>
            </a:pPr>
            <a:r>
              <a:rPr lang="en-US" altLang="zh-CN" sz="2400">
                <a:solidFill>
                  <a:srgbClr val="0033CC"/>
                </a:solidFill>
                <a:sym typeface="+mn-ea"/>
              </a:rPr>
              <a:t> </a:t>
            </a:r>
            <a:r>
              <a:rPr lang="en-US" altLang="zh-CN" sz="2400" dirty="0" err="1">
                <a:solidFill>
                  <a:srgbClr val="FF3300"/>
                </a:solidFill>
                <a:sym typeface="+mn-ea"/>
              </a:rPr>
              <a:t>h_aliasesname</a:t>
            </a:r>
            <a:r>
              <a:rPr lang="zh-CN" altLang="en-US" sz="2400" dirty="0" err="1">
                <a:sym typeface="+mn-ea"/>
              </a:rPr>
              <a:t>字段是一个以空指针结尾的可选主机名队列;	</a:t>
            </a:r>
            <a:r>
              <a:rPr lang="en-US" altLang="zh-CN" sz="2400">
                <a:solidFill>
                  <a:srgbClr val="0033CC"/>
                </a:solidFill>
                <a:sym typeface="+mn-ea"/>
              </a:rPr>
              <a:t>	</a:t>
            </a:r>
            <a:endParaRPr lang="en-US" altLang="zh-CN" sz="2400">
              <a:solidFill>
                <a:srgbClr val="0033CC"/>
              </a:solidFill>
              <a:sym typeface="+mn-ea"/>
            </a:endParaRPr>
          </a:p>
          <a:p>
            <a:pPr algn="l">
              <a:lnSpc>
                <a:spcPct val="90000"/>
              </a:lnSpc>
              <a:buNone/>
            </a:pPr>
            <a:r>
              <a:rPr lang="en-US" altLang="zh-CN" sz="2400">
                <a:solidFill>
                  <a:srgbClr val="FF3300"/>
                </a:solidFill>
                <a:sym typeface="+mn-ea"/>
              </a:rPr>
              <a:t>h_addrtype</a:t>
            </a:r>
            <a:r>
              <a:rPr lang="zh-CN" altLang="en-US" sz="2400" dirty="0" err="1">
                <a:sym typeface="+mn-ea"/>
              </a:rPr>
              <a:t>字段返回地址的类型，对于Winsock来说，总为AF_INET;</a:t>
            </a:r>
            <a:endParaRPr lang="zh-CN" altLang="en-US" sz="2400" dirty="0" err="1"/>
          </a:p>
          <a:p>
            <a:pPr algn="l">
              <a:lnSpc>
                <a:spcPct val="90000"/>
              </a:lnSpc>
              <a:buNone/>
            </a:pPr>
            <a:r>
              <a:rPr lang="en-US" altLang="zh-CN" sz="2400">
                <a:solidFill>
                  <a:srgbClr val="FF3300"/>
                </a:solidFill>
                <a:sym typeface="+mn-ea"/>
              </a:rPr>
              <a:t>h_length</a:t>
            </a:r>
            <a:r>
              <a:rPr lang="zh-CN" altLang="en-US" sz="2400" dirty="0" err="1">
                <a:sym typeface="+mn-ea"/>
              </a:rPr>
              <a:t>字段为每个地址的长度（字节数），对应于AF_INET参数值，该字段应为4;</a:t>
            </a:r>
            <a:endParaRPr lang="en-US" altLang="zh-CN" sz="2400">
              <a:solidFill>
                <a:srgbClr val="0033CC"/>
              </a:solidFill>
            </a:endParaRPr>
          </a:p>
          <a:p>
            <a:pPr algn="l">
              <a:lnSpc>
                <a:spcPct val="90000"/>
              </a:lnSpc>
              <a:buNone/>
            </a:pPr>
            <a:r>
              <a:rPr lang="en-US" altLang="zh-CN" sz="2400">
                <a:solidFill>
                  <a:srgbClr val="0033CC"/>
                </a:solidFill>
                <a:sym typeface="+mn-ea"/>
              </a:rPr>
              <a:t> </a:t>
            </a:r>
            <a:r>
              <a:rPr lang="en-US" altLang="zh-CN" sz="2400" dirty="0" err="1">
                <a:solidFill>
                  <a:srgbClr val="FF3300"/>
                </a:solidFill>
                <a:sym typeface="+mn-ea"/>
              </a:rPr>
              <a:t>h_addr_list</a:t>
            </a:r>
            <a:r>
              <a:rPr lang="zh-CN" altLang="en-US" sz="2400" dirty="0" err="1">
                <a:solidFill>
                  <a:schemeClr val="tx1"/>
                </a:solidFill>
                <a:sym typeface="+mn-ea"/>
              </a:rPr>
              <a:t>字段是以空指针结尾的主机地址的列表，返回的地址是以网络顺序排列的，为了保证低版本的兼容性，</a:t>
            </a:r>
            <a:r>
              <a:rPr lang="en-US" altLang="zh-CN" sz="2400" dirty="0" err="1">
                <a:solidFill>
                  <a:schemeClr val="tx1"/>
                </a:solidFill>
                <a:sym typeface="+mn-ea"/>
              </a:rPr>
              <a:t>h_addr_list[0]</a:t>
            </a:r>
            <a:r>
              <a:rPr lang="zh-CN" altLang="en-US" sz="2400" dirty="0" err="1">
                <a:solidFill>
                  <a:schemeClr val="tx1"/>
                </a:solidFill>
                <a:sym typeface="+mn-ea"/>
              </a:rPr>
              <a:t>被定义为宏</a:t>
            </a:r>
            <a:r>
              <a:rPr lang="en-US" altLang="zh-CN" sz="2400" dirty="0" err="1">
                <a:solidFill>
                  <a:schemeClr val="tx1"/>
                </a:solidFill>
                <a:sym typeface="+mn-ea"/>
              </a:rPr>
              <a:t>h_add</a:t>
            </a:r>
            <a:r>
              <a:rPr lang="zh-CN" altLang="en-US" sz="2400" dirty="0" err="1">
                <a:solidFill>
                  <a:schemeClr val="tx1"/>
                </a:solidFill>
                <a:sym typeface="+mn-ea"/>
              </a:rPr>
              <a:t>r</a:t>
            </a:r>
            <a:r>
              <a:rPr lang="zh-CN" altLang="en-US" sz="2400" dirty="0" err="1">
                <a:sym typeface="+mn-ea"/>
              </a:rPr>
              <a:t>;</a:t>
            </a:r>
            <a:endParaRPr lang="en-US" altLang="zh-CN" sz="2400">
              <a:solidFill>
                <a:srgbClr val="0033CC"/>
              </a:solidFill>
              <a:sym typeface="+mn-ea"/>
            </a:endParaRPr>
          </a:p>
          <a:p>
            <a:pPr>
              <a:lnSpc>
                <a:spcPct val="90000"/>
              </a:lnSpc>
              <a:buNone/>
            </a:pPr>
            <a:endParaRPr lang="en-US" altLang="zh-CN" sz="2400"/>
          </a:p>
          <a:p>
            <a:pPr>
              <a:lnSpc>
                <a:spcPct val="90000"/>
              </a:lnSpc>
              <a:buClr>
                <a:srgbClr val="FF9933"/>
              </a:buClr>
              <a:buFont typeface="Wingdings" panose="05000000000000000000" pitchFamily="2" charset="2"/>
              <a:buNone/>
            </a:pPr>
            <a:endParaRPr lang="en-US" altLang="zh-CN" sz="2400"/>
          </a:p>
        </p:txBody>
      </p:sp>
      <p:sp>
        <p:nvSpPr>
          <p:cNvPr id="3" name="灯片编号占位符 2"/>
          <p:cNvSpPr/>
          <p:nvPr>
            <p:ph type="sldNum" sz="quarter" idx="12"/>
          </p:nvPr>
        </p:nvSpPr>
        <p:spPr/>
        <p:txBody>
          <a:bodyPr/>
          <a:p>
            <a:pPr lvl="0">
              <a:buClrTx/>
            </a:pPr>
            <a:fld id="{9A0DB2DC-4C9A-4742-B13C-FB6460FD3503}" type="slidenum">
              <a:rPr lang="zh-CN" dirty="0"/>
            </a:fld>
            <a:endParaRPr lang="zh-CN"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4850" name="标题 334849"/>
          <p:cNvSpPr>
            <a:spLocks noGrp="1"/>
          </p:cNvSpPr>
          <p:nvPr>
            <p:ph type="title"/>
          </p:nvPr>
        </p:nvSpPr>
        <p:spPr/>
        <p:txBody>
          <a:bodyPr anchor="ctr"/>
          <a:p>
            <a:r>
              <a:rPr lang="zh-CN" altLang="en-US" dirty="0">
                <a:sym typeface="+mn-ea"/>
              </a:rPr>
              <a:t>例：获取本地主机名</a:t>
            </a:r>
            <a:endParaRPr lang="zh-CN" altLang="en-US" dirty="0">
              <a:sym typeface="+mn-ea"/>
            </a:endParaRPr>
          </a:p>
        </p:txBody>
      </p:sp>
      <p:sp>
        <p:nvSpPr>
          <p:cNvPr id="334851" name="文本占位符 334850"/>
          <p:cNvSpPr>
            <a:spLocks noGrp="1"/>
          </p:cNvSpPr>
          <p:nvPr>
            <p:ph type="body" idx="1"/>
          </p:nvPr>
        </p:nvSpPr>
        <p:spPr>
          <a:xfrm>
            <a:off x="457200" y="1400810"/>
            <a:ext cx="8229600" cy="5176520"/>
          </a:xfrm>
        </p:spPr>
        <p:txBody>
          <a:bodyPr/>
          <a:p>
            <a:pPr marL="0" indent="0">
              <a:buNone/>
            </a:pPr>
            <a:r>
              <a:rPr lang="en-US" altLang="zh-CN" sz="2000" dirty="0"/>
              <a:t>int CIPAddressDlg::GetlocalHostName(CString &amp; sHostName)</a:t>
            </a:r>
            <a:endParaRPr lang="en-US" altLang="zh-CN" sz="2000" dirty="0"/>
          </a:p>
          <a:p>
            <a:pPr marL="0" indent="0">
              <a:buNone/>
            </a:pPr>
            <a:r>
              <a:rPr lang="en-US" altLang="zh-CN" sz="2000" dirty="0"/>
              <a:t>{</a:t>
            </a:r>
            <a:endParaRPr lang="en-US" altLang="zh-CN" sz="2000" dirty="0"/>
          </a:p>
          <a:p>
            <a:pPr marL="0" indent="0">
              <a:buNone/>
            </a:pPr>
            <a:r>
              <a:rPr lang="en-US" altLang="zh-CN" sz="2000" dirty="0"/>
              <a:t>	char szHostName[256];</a:t>
            </a:r>
            <a:endParaRPr lang="en-US" altLang="zh-CN" sz="2000" dirty="0"/>
          </a:p>
          <a:p>
            <a:pPr marL="0" indent="0">
              <a:buNone/>
            </a:pPr>
            <a:r>
              <a:rPr lang="en-US" altLang="zh-CN" sz="2000" dirty="0"/>
              <a:t>	int nRetCode;</a:t>
            </a:r>
            <a:endParaRPr lang="en-US" altLang="zh-CN" sz="2000" dirty="0"/>
          </a:p>
          <a:p>
            <a:pPr marL="0" indent="0">
              <a:buNone/>
            </a:pPr>
            <a:r>
              <a:rPr lang="en-US" altLang="zh-CN" sz="2000" dirty="0"/>
              <a:t>	n</a:t>
            </a:r>
            <a:r>
              <a:rPr lang="en-US" altLang="zh-CN" sz="2000" dirty="0">
                <a:sym typeface="+mn-ea"/>
              </a:rPr>
              <a:t>RetCode=GETHOSTNAME(szHostName,sizeof(szHostName));</a:t>
            </a:r>
            <a:endParaRPr lang="en-US" altLang="zh-CN" sz="2000" dirty="0">
              <a:sym typeface="+mn-ea"/>
            </a:endParaRPr>
          </a:p>
          <a:p>
            <a:pPr marL="0" indent="0">
              <a:buNone/>
            </a:pPr>
            <a:r>
              <a:rPr lang="en-US" altLang="zh-CN" sz="2000" dirty="0">
                <a:sym typeface="+mn-ea"/>
              </a:rPr>
              <a:t>	if(nRetCode!=0)</a:t>
            </a:r>
            <a:endParaRPr lang="en-US" altLang="zh-CN" sz="2000" dirty="0">
              <a:sym typeface="+mn-ea"/>
            </a:endParaRPr>
          </a:p>
          <a:p>
            <a:pPr marL="0" indent="0">
              <a:buNone/>
            </a:pPr>
            <a:r>
              <a:rPr lang="en-US" altLang="zh-CN" sz="2000" dirty="0">
                <a:sym typeface="+mn-ea"/>
              </a:rPr>
              <a:t>		{</a:t>
            </a:r>
            <a:endParaRPr lang="en-US" altLang="zh-CN" sz="2000" dirty="0">
              <a:sym typeface="+mn-ea"/>
            </a:endParaRPr>
          </a:p>
          <a:p>
            <a:pPr marL="0" indent="0">
              <a:buNone/>
            </a:pPr>
            <a:r>
              <a:rPr lang="en-US" altLang="zh-CN" sz="2000" dirty="0">
                <a:sym typeface="+mn-ea"/>
              </a:rPr>
              <a:t>		//</a:t>
            </a:r>
            <a:r>
              <a:rPr lang="zh-CN" altLang="en-US" sz="2000" dirty="0">
                <a:sym typeface="+mn-ea"/>
              </a:rPr>
              <a:t>产生错误</a:t>
            </a:r>
            <a:endParaRPr lang="zh-CN" altLang="en-US" sz="2000" dirty="0">
              <a:sym typeface="+mn-ea"/>
            </a:endParaRPr>
          </a:p>
          <a:p>
            <a:pPr marL="0" indent="0">
              <a:buNone/>
            </a:pPr>
            <a:r>
              <a:rPr lang="en-US" altLang="zh-CN" sz="2000" dirty="0">
                <a:sym typeface="+mn-ea"/>
              </a:rPr>
              <a:t>		sHostName=_T(“Not available”);</a:t>
            </a:r>
            <a:endParaRPr lang="en-US" altLang="zh-CN" sz="2000" dirty="0">
              <a:sym typeface="+mn-ea"/>
            </a:endParaRPr>
          </a:p>
          <a:p>
            <a:pPr marL="0" indent="0">
              <a:buNone/>
            </a:pPr>
            <a:r>
              <a:rPr lang="en-US" altLang="zh-CN" sz="2000" dirty="0">
                <a:sym typeface="+mn-ea"/>
              </a:rPr>
              <a:t>		return WSAGetLastError();</a:t>
            </a:r>
            <a:endParaRPr lang="en-US" altLang="zh-CN" sz="2000" dirty="0">
              <a:sym typeface="+mn-ea"/>
            </a:endParaRPr>
          </a:p>
          <a:p>
            <a:pPr marL="0" indent="0">
              <a:buNone/>
            </a:pPr>
            <a:r>
              <a:rPr lang="en-US" altLang="zh-CN" sz="2000" dirty="0">
                <a:sym typeface="+mn-ea"/>
              </a:rPr>
              <a:t>		}</a:t>
            </a:r>
            <a:endParaRPr lang="en-US" altLang="zh-CN" sz="2000" dirty="0">
              <a:sym typeface="+mn-ea"/>
            </a:endParaRPr>
          </a:p>
          <a:p>
            <a:pPr marL="0" indent="0">
              <a:buNone/>
            </a:pPr>
            <a:r>
              <a:rPr lang="en-US" altLang="zh-CN" sz="2000" dirty="0">
                <a:sym typeface="+mn-ea"/>
              </a:rPr>
              <a:t>	sHostName=szHostName;</a:t>
            </a:r>
            <a:endParaRPr lang="en-US" altLang="zh-CN" sz="2000" dirty="0">
              <a:sym typeface="+mn-ea"/>
            </a:endParaRPr>
          </a:p>
          <a:p>
            <a:pPr marL="0" indent="0">
              <a:buNone/>
            </a:pPr>
            <a:r>
              <a:rPr lang="en-US" altLang="zh-CN" sz="2000" dirty="0">
                <a:sym typeface="+mn-ea"/>
              </a:rPr>
              <a:t>	retrun 0;</a:t>
            </a:r>
            <a:endParaRPr lang="en-US" altLang="zh-CN" sz="2000" dirty="0">
              <a:sym typeface="+mn-ea"/>
            </a:endParaRPr>
          </a:p>
          <a:p>
            <a:pPr marL="0" indent="0">
              <a:buNone/>
            </a:pPr>
            <a:r>
              <a:rPr lang="en-US" altLang="zh-CN" sz="2000" dirty="0"/>
              <a:t>}</a:t>
            </a:r>
            <a:endParaRPr lang="en-US" altLang="zh-CN" sz="2000" dirty="0"/>
          </a:p>
          <a:p>
            <a:pPr marL="457200" lvl="1" indent="0">
              <a:buNone/>
            </a:pPr>
            <a:endParaRPr lang="zh-CN" altLang="en-US" sz="2000" dirty="0"/>
          </a:p>
        </p:txBody>
      </p:sp>
      <p:sp>
        <p:nvSpPr>
          <p:cNvPr id="2" name="灯片编号占位符 1"/>
          <p:cNvSpPr/>
          <p:nvPr>
            <p:ph type="sldNum" sz="quarter" idx="12"/>
          </p:nvPr>
        </p:nvSpPr>
        <p:spPr/>
        <p:txBody>
          <a:bodyPr/>
          <a:p>
            <a:pPr lvl="0"/>
            <a:fld id="{9A0DB2DC-4C9A-4742-B13C-FB6460FD3503}" type="slidenum">
              <a:rPr lang="zh-CN" altLang="en-US" dirty="0"/>
            </a:fld>
            <a:r>
              <a:rPr lang="en-US" altLang="zh-CN" sz="1400" b="0">
                <a:latin typeface="Times New Roman" panose="02020603050405020304" pitchFamily="18" charset="0"/>
                <a:ea typeface="黑体" panose="02010609060101010101" pitchFamily="2" charset="-122"/>
              </a:rPr>
              <a:t>/83</a:t>
            </a:r>
            <a:endParaRPr lang="en-US" altLang="zh-CN" sz="1400" b="0">
              <a:latin typeface="Times New Roman" panose="02020603050405020304" pitchFamily="18" charset="0"/>
              <a:ea typeface="黑体" panose="02010609060101010101" pitchFamily="2" charset="-122"/>
            </a:endParaRPr>
          </a:p>
        </p:txBody>
      </p:sp>
    </p:spTree>
  </p:cSld>
  <p:clrMapOvr>
    <a:masterClrMapping/>
  </p:clrMapOvr>
  <p:transition>
    <p:fade/>
  </p:transition>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楷体_GB2312"/>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CDESIGNK</Template>
  <TotalTime>0</TotalTime>
  <Words>29599</Words>
  <Application>WPS 演示</Application>
  <PresentationFormat>在屏幕上显示</PresentationFormat>
  <Paragraphs>1772</Paragraphs>
  <Slides>166</Slides>
  <Notes>91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8</vt:i4>
      </vt:variant>
      <vt:variant>
        <vt:lpstr>幻灯片标题</vt:lpstr>
      </vt:variant>
      <vt:variant>
        <vt:i4>166</vt:i4>
      </vt:variant>
    </vt:vector>
  </HeadingPairs>
  <TitlesOfParts>
    <vt:vector size="187" baseType="lpstr">
      <vt:lpstr>Arial</vt:lpstr>
      <vt:lpstr>宋体</vt:lpstr>
      <vt:lpstr>Wingdings</vt:lpstr>
      <vt:lpstr>Times New Roman</vt:lpstr>
      <vt:lpstr>黑体</vt:lpstr>
      <vt:lpstr>Wingdings</vt:lpstr>
      <vt:lpstr>楷体_GB2312</vt:lpstr>
      <vt:lpstr>新宋体</vt:lpstr>
      <vt:lpstr>微软雅黑</vt:lpstr>
      <vt:lpstr>Arial Unicode MS</vt:lpstr>
      <vt:lpstr>Verdana</vt:lpstr>
      <vt:lpstr>华文行楷</vt:lpstr>
      <vt:lpstr>默认设计模板</vt:lpstr>
      <vt:lpstr>Visio.Drawing.11</vt:lpstr>
      <vt:lpstr>Visio.Drawing.11</vt:lpstr>
      <vt:lpstr>Visio.Drawing.11</vt:lpstr>
      <vt:lpstr>Visio.Drawing.11</vt:lpstr>
      <vt:lpstr>Visio.Drawing.11</vt:lpstr>
      <vt:lpstr>Visio.Drawing.11</vt:lpstr>
      <vt:lpstr>Visio.Drawing.11</vt:lpstr>
      <vt:lpstr>Visio.Drawing.11</vt:lpstr>
      <vt:lpstr>计算机网络原理A</vt:lpstr>
      <vt:lpstr>主题</vt:lpstr>
      <vt:lpstr>章节内容</vt:lpstr>
      <vt:lpstr>11.0 引言</vt:lpstr>
      <vt:lpstr>11.1 一些基本概念</vt:lpstr>
      <vt:lpstr>11.1.1 TCP/IP协议通信模型</vt:lpstr>
      <vt:lpstr>11.1.2 数据的封装与传递过程</vt:lpstr>
      <vt:lpstr>11.1.3 IP地址</vt:lpstr>
      <vt:lpstr>11.1.4 端口号</vt:lpstr>
      <vt:lpstr>端到端通信数据包投递过程</vt:lpstr>
      <vt:lpstr>一个比喻</vt:lpstr>
      <vt:lpstr>11.1.5 字节序</vt:lpstr>
      <vt:lpstr>字节序</vt:lpstr>
      <vt:lpstr>11.1.6 阻塞通信与非阻塞通信</vt:lpstr>
      <vt:lpstr>11.2  Socket编程接口简介</vt:lpstr>
      <vt:lpstr>11.2.1 Socket简介</vt:lpstr>
      <vt:lpstr>PowerPoint 演示文稿</vt:lpstr>
      <vt:lpstr>PowerPoint 演示文稿</vt:lpstr>
      <vt:lpstr>PowerPoint 演示文稿</vt:lpstr>
      <vt:lpstr>PowerPoint 演示文稿</vt:lpstr>
      <vt:lpstr>PowerPoint 演示文稿</vt:lpstr>
      <vt:lpstr>什么是Socket</vt:lpstr>
      <vt:lpstr>PowerPoint 演示文稿</vt:lpstr>
      <vt:lpstr>PowerPoint 演示文稿</vt:lpstr>
      <vt:lpstr>PowerPoint 演示文稿</vt:lpstr>
      <vt:lpstr>PowerPoint 演示文稿</vt:lpstr>
      <vt:lpstr>Socket类型</vt:lpstr>
      <vt:lpstr>Socket的位置</vt:lpstr>
      <vt:lpstr>11.2.2 Linux Socket</vt:lpstr>
      <vt:lpstr>Linux Socket</vt:lpstr>
      <vt:lpstr>PowerPoint 演示文稿</vt:lpstr>
      <vt:lpstr>PowerPoint 演示文稿</vt:lpstr>
      <vt:lpstr>11.2.3 Windows Socket</vt:lpstr>
      <vt:lpstr>PowerPoint 演示文稿</vt:lpstr>
      <vt:lpstr>PowerPoint 演示文稿</vt:lpstr>
      <vt:lpstr>PowerPoint 演示文稿</vt:lpstr>
      <vt:lpstr>PowerPoint 演示文稿</vt:lpstr>
      <vt:lpstr>11.3 TCP/IP 的客服机/服务器模式</vt:lpstr>
      <vt:lpstr>PowerPoint 演示文稿</vt:lpstr>
      <vt:lpstr>PowerPoint 演示文稿</vt:lpstr>
      <vt:lpstr>PowerPoint 演示文稿</vt:lpstr>
      <vt:lpstr>PowerPoint 演示文稿</vt:lpstr>
      <vt:lpstr>11.4 Socket常用函数介绍</vt:lpstr>
      <vt:lpstr>11.4.1 基本函数</vt:lpstr>
      <vt:lpstr>基本函数</vt:lpstr>
      <vt:lpstr>Winsock</vt:lpstr>
      <vt:lpstr>Windows Socket的启动</vt:lpstr>
      <vt:lpstr>PowerPoint 演示文稿</vt:lpstr>
      <vt:lpstr>PowerPoint 演示文稿</vt:lpstr>
      <vt:lpstr>PowerPoint 演示文稿</vt:lpstr>
      <vt:lpstr>PowerPoint 演示文稿</vt:lpstr>
      <vt:lpstr>PowerPoint 演示文稿</vt:lpstr>
      <vt:lpstr>终止使用Winsock-WSACleanup()函数</vt:lpstr>
      <vt:lpstr>PowerPoint 演示文稿</vt:lpstr>
      <vt:lpstr>Winsock启动示例</vt:lpstr>
      <vt:lpstr>创建套接口socket()</vt:lpstr>
      <vt:lpstr>socket()参数说明</vt:lpstr>
      <vt:lpstr>PowerPoint 演示文稿</vt:lpstr>
      <vt:lpstr>指定本地地址－bind()</vt:lpstr>
      <vt:lpstr>bind()参数说明</vt:lpstr>
      <vt:lpstr>PowerPoint 演示文稿</vt:lpstr>
      <vt:lpstr>PowerPoint 演示文稿</vt:lpstr>
      <vt:lpstr>PowerPoint 演示文稿</vt:lpstr>
      <vt:lpstr>PowerPoint 演示文稿</vt:lpstr>
      <vt:lpstr>PowerPoint 演示文稿</vt:lpstr>
      <vt:lpstr>bind()实例</vt:lpstr>
      <vt:lpstr>服务器端启动监听－listen()函数</vt:lpstr>
      <vt:lpstr>客户端请求连接－connect()函数</vt:lpstr>
      <vt:lpstr>connect()函数参数说明</vt:lpstr>
      <vt:lpstr>Connect()函数的说明</vt:lpstr>
      <vt:lpstr>服务器端接受连接－accept()函数</vt:lpstr>
      <vt:lpstr>accept()函数参数说明</vt:lpstr>
      <vt:lpstr>PowerPoint 演示文稿</vt:lpstr>
      <vt:lpstr>发送数据-send()函数</vt:lpstr>
      <vt:lpstr>send()函数参数说明</vt:lpstr>
      <vt:lpstr>PowerPoint 演示文稿</vt:lpstr>
      <vt:lpstr>接收数据－recv()函数</vt:lpstr>
      <vt:lpstr>recv()函数参数说明</vt:lpstr>
      <vt:lpstr>PowerPoint 演示文稿</vt:lpstr>
      <vt:lpstr>无连接的套接口上接收数据-recvfrom()</vt:lpstr>
      <vt:lpstr>recvfrom()函数参数说明</vt:lpstr>
      <vt:lpstr>PowerPoint 演示文稿</vt:lpstr>
      <vt:lpstr>在无连接套接口上发送数据-sendto()</vt:lpstr>
      <vt:lpstr>sendto()函数参数说明</vt:lpstr>
      <vt:lpstr>PowerPoint 演示文稿</vt:lpstr>
      <vt:lpstr>关闭读写通道-shutdown()函数</vt:lpstr>
      <vt:lpstr>shutdown()函数参数说明</vt:lpstr>
      <vt:lpstr>关闭套接口-closesocket()函数</vt:lpstr>
      <vt:lpstr>IP地址转换函数</vt:lpstr>
      <vt:lpstr>PowerPoint 演示文稿</vt:lpstr>
      <vt:lpstr>字节序转换函数</vt:lpstr>
      <vt:lpstr>PowerPoint 演示文稿</vt:lpstr>
      <vt:lpstr>11.4.2 网络信息检索函数</vt:lpstr>
      <vt:lpstr>gethostname ()函数</vt:lpstr>
      <vt:lpstr>PowerPoint 演示文稿</vt:lpstr>
      <vt:lpstr>gethostbyname ()函数</vt:lpstr>
      <vt:lpstr>PowerPoint 演示文稿</vt:lpstr>
      <vt:lpstr>PowerPoint 演示文稿</vt:lpstr>
      <vt:lpstr>例：获取本地主机名</vt:lpstr>
      <vt:lpstr>例：获取本地主机IP</vt:lpstr>
      <vt:lpstr>例：获取本地主机IP(续)</vt:lpstr>
      <vt:lpstr>11.5  收发ICMP封包实现ping实例</vt:lpstr>
      <vt:lpstr>11.5.1 原始套接字</vt:lpstr>
      <vt:lpstr>PowerPoint 演示文稿</vt:lpstr>
      <vt:lpstr>11.5.2 select模型</vt:lpstr>
      <vt:lpstr>PowerPoint 演示文稿</vt:lpstr>
      <vt:lpstr>PowerPoint 演示文稿</vt:lpstr>
      <vt:lpstr>PowerPoint 演示文稿</vt:lpstr>
      <vt:lpstr>PowerPoint 演示文稿</vt:lpstr>
      <vt:lpstr>11.5.3 代码实现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11.6 TCP/IP网络程序框架</vt:lpstr>
      <vt:lpstr>11.6.1 面向连接的C/S程序工作流程(TCP)</vt:lpstr>
      <vt:lpstr>面向连接的C/S程序工作流程(TCP)</vt:lpstr>
      <vt:lpstr>面向连接的C/S程序工作流程(TCP)</vt:lpstr>
      <vt:lpstr>面向连接的C/S程序工作流程图(TCP)</vt:lpstr>
      <vt:lpstr>PowerPoint 演示文稿</vt:lpstr>
      <vt:lpstr>PowerPoint 演示文稿</vt:lpstr>
      <vt:lpstr>PowerPoint 演示文稿</vt:lpstr>
      <vt:lpstr>PowerPoint 演示文稿</vt:lpstr>
      <vt:lpstr>11.6.2 无连接的C/S程序工作流程(UDP)</vt:lpstr>
      <vt:lpstr>无连接的C/S程序工作流程(UDP)</vt:lpstr>
      <vt:lpstr>无连接的C/S程序工作流程图(UDP)</vt:lpstr>
      <vt:lpstr>PowerPoint 演示文稿</vt:lpstr>
      <vt:lpstr>PowerPoint 演示文稿</vt:lpstr>
      <vt:lpstr>PowerPoint 演示文稿</vt:lpstr>
      <vt:lpstr>11.6.3 其他内容</vt:lpstr>
      <vt:lpstr>并发服务器</vt:lpstr>
      <vt:lpstr>	启动与终止</vt:lpstr>
      <vt:lpstr>PowerPoint 演示文稿</vt:lpstr>
      <vt:lpstr>异步请求服务</vt:lpstr>
      <vt:lpstr>PowerPoint 演示文稿</vt:lpstr>
      <vt:lpstr>异步数据传输</vt:lpstr>
      <vt:lpstr>PowerPoint 演示文稿</vt:lpstr>
      <vt:lpstr>出错处理</vt:lpstr>
      <vt:lpstr>高级网络编程API</vt:lpstr>
      <vt:lpstr>11.7  基于TCP的网络编程实例</vt:lpstr>
      <vt:lpstr>基于TCP的客户/服务器－服务器代码</vt:lpstr>
      <vt:lpstr>PowerPoint 演示文稿</vt:lpstr>
      <vt:lpstr>PowerPoint 演示文稿</vt:lpstr>
      <vt:lpstr>PowerPoint 演示文稿</vt:lpstr>
      <vt:lpstr>基于TCP的客户/服务器－客户端代码</vt:lpstr>
      <vt:lpstr>PowerPoint 演示文稿</vt:lpstr>
      <vt:lpstr>PowerPoint 演示文稿</vt:lpstr>
      <vt:lpstr>PowerPoint 演示文稿</vt:lpstr>
      <vt:lpstr>基于TCP的客户/服务器－运行效果</vt:lpstr>
      <vt:lpstr>本章小结</vt:lpstr>
      <vt:lpstr>课堂测试</vt:lpstr>
      <vt:lpstr>PowerPoint 演示文稿</vt:lpstr>
      <vt:lpstr>课后习题</vt:lpstr>
      <vt:lpstr>程序简介</vt:lpstr>
      <vt:lpstr>PowerPoint 演示文稿</vt:lpstr>
      <vt:lpstr>程序实现</vt:lpstr>
      <vt:lpstr> </vt:lpstr>
      <vt:lpstr>课外读物</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Internet技术与应用</dc:title>
  <dc:creator>user</dc:creator>
  <cp:lastModifiedBy>pineliang</cp:lastModifiedBy>
  <cp:revision>173</cp:revision>
  <dcterms:created xsi:type="dcterms:W3CDTF">2007-02-13T23:50:00Z</dcterms:created>
  <dcterms:modified xsi:type="dcterms:W3CDTF">2018-04-07T08:26:23Z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