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262" r:id="rId5"/>
    <p:sldId id="256" r:id="rId6"/>
    <p:sldId id="336" r:id="rId7"/>
    <p:sldId id="330" r:id="rId8"/>
    <p:sldId id="259" r:id="rId9"/>
    <p:sldId id="264" r:id="rId10"/>
    <p:sldId id="331" r:id="rId11"/>
    <p:sldId id="332" r:id="rId12"/>
    <p:sldId id="335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252"/>
      </p:cViewPr>
      <p:guideLst>
        <p:guide orient="horz" pos="2156"/>
        <p:guide pos="3193"/>
        <p:guide pos="606"/>
        <p:guide pos="5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3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832152"/>
            <a:ext cx="3192647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839135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7384"/>
            <a:ext cx="1704311" cy="960107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719928" cy="1959401"/>
            <a:chOff x="2026208" y="849756"/>
            <a:chExt cx="1289946" cy="1469551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0831" y="997237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248" y="849756"/>
            <a:ext cx="1719928" cy="1929437"/>
            <a:chOff x="3351228" y="849756"/>
            <a:chExt cx="1289946" cy="1447078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23046" y="974764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02070" y="850570"/>
            <a:ext cx="1719928" cy="1908603"/>
            <a:chOff x="4648417" y="849756"/>
            <a:chExt cx="1289946" cy="1431452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4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25407" y="959138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02093" y="851026"/>
            <a:ext cx="1719928" cy="1923285"/>
            <a:chOff x="5946350" y="849756"/>
            <a:chExt cx="1289946" cy="144246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635" y="3237230"/>
            <a:ext cx="9126220" cy="25920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477459" y="3366601"/>
            <a:ext cx="8717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小李是一个称职的项目经理吗？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29245" y="4302202"/>
            <a:ext cx="516186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涉及内容：</a:t>
            </a:r>
            <a:endParaRPr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90245" y="4722495"/>
            <a:ext cx="7440295" cy="1407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</a:t>
            </a:r>
            <a:r>
              <a:rPr lang="en-US" altLang="zh-CN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 项目组织结构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第3章 整合项目资源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第9章 改善项目沟通</a:t>
            </a:r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912071" y="5480512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20024" y="6140297"/>
            <a:ext cx="840160" cy="8400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4917" y="6560321"/>
            <a:ext cx="1187152" cy="11869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821052" y="6307229"/>
            <a:ext cx="914241" cy="9141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-502080" y="6718579"/>
            <a:ext cx="785007" cy="7849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59341" y="6037941"/>
            <a:ext cx="336596" cy="3365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17671" y="5767621"/>
            <a:ext cx="705311" cy="7052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761312" y="5107309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68835" y="5765080"/>
            <a:ext cx="297389" cy="2973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66851" y="6272924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6261" y="6140300"/>
            <a:ext cx="693469" cy="6933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-1135896" y="6560323"/>
            <a:ext cx="422429" cy="4223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-1367808" y="6315988"/>
            <a:ext cx="211213" cy="2111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09877E-6 L 0.45 -2.09877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29896 -2.5925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587 L 0.14375 0.00587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1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6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150"/>
                            </p:stCondLst>
                            <p:childTnLst>
                              <p:par>
                                <p:cTn id="5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25" grpId="0"/>
      <p:bldP spid="46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2285" y="1054735"/>
            <a:ext cx="7990205" cy="48298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案例中的情形反映了小李至少在以下四个方面存在不足：</a:t>
            </a:r>
            <a:r>
              <a:rPr lang="zh-CN" sz="28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⑴小李的知识广度不够。</a:t>
            </a: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一个称职的项目经理不仅要具备一定的专业知识，也要精通经济、法律、数学、计算机等多门学科。案例中小李虽然具有很高的专业技术水平，但在其他知识方面却很欠缺；</a:t>
            </a:r>
            <a:r>
              <a:rPr lang="zh-CN" sz="28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⑵小李缺乏良好的性格品质。</a:t>
            </a: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小李不但不考虑小王的建议，反而讥笑他，待人不真诚、不热情；</a:t>
            </a:r>
            <a:r>
              <a:rPr lang="zh-CN" sz="28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⑶小李缺乏人际交往能力或沟通能力</a:t>
            </a: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，案例中小李和小王的沟通无疑是失败的；</a:t>
            </a:r>
            <a:r>
              <a:rPr lang="zh-CN" sz="28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⑷小李缺少解决问题的能力</a:t>
            </a: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。</a:t>
            </a:r>
            <a:endParaRPr 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92521" y="1523832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214226" y="1791971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318760" y="1552259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-1958" y="-11429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206288" y="4895534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425215" y="2980576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案例详情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905265" y="1717318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5150" y="1290955"/>
            <a:ext cx="8040370" cy="4253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fontAlgn="auto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A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公司是一家生产电子设备的中型公司，该公司目前同时开展着</a:t>
            </a:r>
            <a:r>
              <a:rPr lang="zh-CN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10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个项目，并且这些项目处于不同阶段。</a:t>
            </a:r>
            <a:r>
              <a:rPr 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该公司拥有很多项目经理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，他们全都向总经理负责，</a:t>
            </a:r>
            <a:r>
              <a:rPr 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项目团队成员既要受职能部门经理领导，也要受项目经理领导。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例如，电气工程师既要归电力工程部经理领导，也要由所在项目的项目经理安排工作。有些人只为一个项目工作，有些人则分时间段在各个不同的项目中工作着。</a:t>
            </a:r>
            <a:endParaRPr 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65150" y="1290955"/>
            <a:ext cx="8040370" cy="5278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 fontAlgn="auto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小李于某大学电气工程专业硕士毕业后的</a:t>
            </a:r>
            <a:r>
              <a:rPr lang="zh-CN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6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年间一直在该公司工作，</a:t>
            </a:r>
            <a:r>
              <a:rPr 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目前级别是高级电气工程师，向电气工程部经理负责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。前不久，公司获得一个</a:t>
            </a:r>
            <a:r>
              <a:rPr lang="zh-CN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200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万元的合同，小李被提升为项目经理负责这一项目。</a:t>
            </a:r>
            <a:endParaRPr 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algn="just" fontAlgn="auto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小李被提升为项目经理后，</a:t>
            </a:r>
            <a:r>
              <a:rPr 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高级电气工程师这一职务空缺，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于是公司招聘了一位新员工小王。</a:t>
            </a:r>
            <a:r>
              <a:rPr 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小王与小李的专业相同，并已获得博士学位，而且已经有</a:t>
            </a:r>
            <a:r>
              <a:rPr lang="zh-CN" alt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8</a:t>
            </a:r>
            <a:r>
              <a:rPr 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年的工作经验，专业能力很强。</a:t>
            </a:r>
            <a:r>
              <a:rPr lang="zh-CN" sz="2800" b="1" dirty="0" smtClean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小王进入公司后被分配到小李的项目团队中。</a:t>
            </a:r>
            <a:endParaRPr 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7680" y="1287145"/>
            <a:ext cx="8180705" cy="47275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en-US" alt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 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由于小李不了解小王的工作方式，因此他经常找小王谈话，</a:t>
            </a:r>
            <a:r>
              <a:rPr lang="zh-CN" sz="2800" b="1" dirty="0" smtClean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建议他怎样进行方案设计等，但是小王根本不理会他的看法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。有一次，小王告诉小李，他有一个使系统成本降低的创新设计方案。小李听了以后说：</a:t>
            </a:r>
            <a:r>
              <a:rPr lang="zh-CN" sz="2800" b="1" dirty="0" smtClean="0">
                <a:ea typeface="楷体_GB2312" panose="02010609030101010101" pitchFamily="49" charset="-122"/>
                <a:sym typeface="+mn-ea"/>
              </a:rPr>
              <a:t>“</a:t>
            </a:r>
            <a:r>
              <a:rPr lang="zh-CN" sz="2800" b="1" dirty="0" smtClean="0">
                <a:solidFill>
                  <a:srgbClr val="3333FF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尽管我没有博士头衔，我也知道这个方案毫无意义，不要这样故作高深，要踏实地做好基本的工程设计工作。</a:t>
            </a:r>
            <a:r>
              <a:rPr lang="zh-CN" sz="2800" b="1" dirty="0" smtClean="0">
                <a:ea typeface="楷体_GB2312" panose="02010609030101010101" pitchFamily="49" charset="-122"/>
                <a:sym typeface="+mn-ea"/>
              </a:rPr>
              <a:t>”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这使得小王很不高兴，他觉得小李的做法根本就不像一个项目经理所为，认为小李还是比较适合从事技术工作</a:t>
            </a:r>
            <a:r>
              <a:rPr lang="zh-CN" sz="24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。</a:t>
            </a:r>
            <a:endParaRPr lang="zh-CN" sz="24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81821" y="2753266"/>
            <a:ext cx="1781261" cy="17812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1962997" y="1934422"/>
            <a:ext cx="494453" cy="345016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06857" y="1434352"/>
            <a:ext cx="1371600" cy="969388"/>
            <a:chOff x="2717878" y="1163553"/>
            <a:chExt cx="1028700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7878" y="1296241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06474" y="3118730"/>
            <a:ext cx="1371600" cy="1081867"/>
            <a:chOff x="2719496" y="2497084"/>
            <a:chExt cx="1028700" cy="811400"/>
          </a:xfrm>
        </p:grpSpPr>
        <p:grpSp>
          <p:nvGrpSpPr>
            <p:cNvPr id="31" name="组合 30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19496" y="2671952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16274" y="4914739"/>
            <a:ext cx="1371600" cy="969388"/>
            <a:chOff x="2772566" y="4019588"/>
            <a:chExt cx="1028700" cy="727041"/>
          </a:xfrm>
        </p:grpSpPr>
        <p:sp>
          <p:nvSpPr>
            <p:cNvPr id="35" name="椭圆 34"/>
            <p:cNvSpPr/>
            <p:nvPr/>
          </p:nvSpPr>
          <p:spPr>
            <a:xfrm>
              <a:off x="2923396" y="4019588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566" y="4152276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39"/>
          <p:cNvSpPr txBox="1"/>
          <p:nvPr/>
        </p:nvSpPr>
        <p:spPr>
          <a:xfrm>
            <a:off x="3919855" y="1325880"/>
            <a:ext cx="4884420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分析一下A公司属于哪种项目组织结构？为什么？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3876040" y="2927350"/>
            <a:ext cx="51600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你认为该项目的技术人员，小王对待项目经理小李的态度合适吗？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39"/>
          <p:cNvSpPr txBox="1"/>
          <p:nvPr/>
        </p:nvSpPr>
        <p:spPr>
          <a:xfrm>
            <a:off x="3731260" y="4876165"/>
            <a:ext cx="51517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你认为小李胜任项目经理这个职位吗？为什么？ </a:t>
            </a:r>
            <a:endParaRPr lang="zh-CN" altLang="en-US" sz="3200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21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346496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268201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372735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52017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260263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399815" y="3128468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5028455" y="1700808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76910" y="1287145"/>
            <a:ext cx="7753350" cy="3484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1、属于</a:t>
            </a:r>
            <a:r>
              <a:rPr lang="zh-CN" sz="2800" b="1" dirty="0" smtClean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矩阵式</a:t>
            </a: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组织结构，因为从“该公司拥有很多项目经理，他们全都向总经理负责，项目团队成员既要受职能部门经理领导，也要受项目经理领导”这句话可以看出，项目团队成员隶属于项目经理和职能经理领导，这是矩阵式组织的典型特征。</a:t>
            </a:r>
            <a:endParaRPr 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  <a:p>
            <a:pPr marL="0" indent="457200" algn="just"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zh-CN" sz="2800" b="1" dirty="0" smtClean="0"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2、不合适。</a:t>
            </a:r>
            <a:endParaRPr 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608330" y="1054735"/>
            <a:ext cx="7934325" cy="3881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 eaLnBrk="1" hangingPunct="1">
              <a:lnSpc>
                <a:spcPct val="110000"/>
              </a:lnSpc>
              <a:spcBef>
                <a:spcPts val="600"/>
              </a:spcBef>
              <a:buFontTx/>
              <a:buNone/>
            </a:pPr>
            <a:r>
              <a:rPr lang="zh-CN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3</a:t>
            </a: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、小李不是一个称职的项目经理。因为一个称职的项目经理首先必须具备</a:t>
            </a:r>
            <a:r>
              <a:rPr lang="zh-CN" sz="28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一定知识素质和品格素质</a:t>
            </a:r>
            <a:r>
              <a:rPr lang="zh-CN" sz="2800" b="1" dirty="0" smtClean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，其中知识素质包括专业技术知识的深度、综合知识的广度和管理知识水平等，品格素质包括性格素质、道德素质；其次一个称职的项目经理还必须具备一些能力，</a:t>
            </a:r>
            <a:r>
              <a:rPr lang="zh-CN" sz="2800" b="1" dirty="0" smtClean="0">
                <a:solidFill>
                  <a:srgbClr val="3333FF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包括领导能力、人际交往能力、人员开发能力、处理问题能力以及建设项目团队的能力等。</a:t>
            </a:r>
            <a:endParaRPr lang="zh-CN" sz="2800" b="1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1205</Words>
  <Application>WPS 演示</Application>
  <PresentationFormat>全屏显示(16:9)</PresentationFormat>
  <Paragraphs>68</Paragraphs>
  <Slides>10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方正兰亭粗黑_GBK</vt:lpstr>
      <vt:lpstr>Calibri</vt:lpstr>
      <vt:lpstr>Impact</vt:lpstr>
      <vt:lpstr>Helvetica Neue Condensed</vt:lpstr>
      <vt:lpstr>方正正大黑简体</vt:lpstr>
      <vt:lpstr>楷体_GB2312</vt:lpstr>
      <vt:lpstr>黑体</vt:lpstr>
      <vt:lpstr>Arial Unicode MS</vt:lpstr>
      <vt:lpstr>Segoe Print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Connie</cp:lastModifiedBy>
  <cp:revision>138</cp:revision>
  <dcterms:created xsi:type="dcterms:W3CDTF">2016-03-20T02:48:00Z</dcterms:created>
  <dcterms:modified xsi:type="dcterms:W3CDTF">2018-04-16T07:48:45Z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