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262" r:id="rId5"/>
    <p:sldId id="256" r:id="rId6"/>
    <p:sldId id="341" r:id="rId7"/>
    <p:sldId id="330" r:id="rId8"/>
    <p:sldId id="342" r:id="rId9"/>
    <p:sldId id="335" r:id="rId10"/>
    <p:sldId id="259" r:id="rId11"/>
    <p:sldId id="264" r:id="rId12"/>
    <p:sldId id="331" r:id="rId13"/>
    <p:sldId id="337" r:id="rId14"/>
    <p:sldId id="343" r:id="rId15"/>
    <p:sldId id="338"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showGuides="1">
      <p:cViewPr varScale="1">
        <p:scale>
          <a:sx n="89" d="100"/>
          <a:sy n="89" d="100"/>
        </p:scale>
        <p:origin x="68" y="252"/>
      </p:cViewPr>
      <p:guideLst>
        <p:guide orient="horz" pos="2156"/>
        <p:guide pos="3193"/>
        <p:guide pos="606"/>
        <p:guide pos="5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913673"/>
            <a:ext cx="7920880" cy="6095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832152"/>
            <a:ext cx="3192647"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839135"/>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7384"/>
            <a:ext cx="1704311" cy="960107"/>
          </a:xfrm>
          <a:prstGeom prst="rect">
            <a:avLst/>
          </a:prstGeom>
        </p:spPr>
      </p:pic>
    </p:spTree>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1"/>
            <a:ext cx="5111750"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719928" cy="1959401"/>
            <a:chOff x="2026208" y="849756"/>
            <a:chExt cx="1289946" cy="1469551"/>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210831" y="997237"/>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案</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174248" y="849756"/>
            <a:ext cx="1719928" cy="1929437"/>
            <a:chOff x="3351228" y="849756"/>
            <a:chExt cx="1289946" cy="1447078"/>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3523046" y="974764"/>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例</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202070" y="850570"/>
            <a:ext cx="1719928" cy="1908603"/>
            <a:chOff x="4648417" y="849756"/>
            <a:chExt cx="1289946" cy="1431452"/>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4"/>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25407" y="959138"/>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分</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202093" y="851026"/>
            <a:ext cx="1719928" cy="1923285"/>
            <a:chOff x="5946350" y="849756"/>
            <a:chExt cx="1289946" cy="1442464"/>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析</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16510" y="3237230"/>
            <a:ext cx="9168130" cy="2592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58994" y="3366601"/>
            <a:ext cx="9326880" cy="829945"/>
          </a:xfrm>
          <a:prstGeom prst="rect">
            <a:avLst/>
          </a:prstGeom>
          <a:noFill/>
        </p:spPr>
        <p:txBody>
          <a:bodyPr wrap="none" rtlCol="0">
            <a:spAutoFit/>
          </a:bodyPr>
          <a:lstStyle/>
          <a:p>
            <a:pPr algn="l"/>
            <a:r>
              <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项目经理应该为这些问题负责吗？</a:t>
            </a:r>
            <a:endPar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1558735" y="4267912"/>
            <a:ext cx="5161865" cy="42037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rPr>
              <a:t>涉及内容：</a:t>
            </a:r>
            <a:endParaRPr sz="2135"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33773" y="4722707"/>
            <a:ext cx="8264313" cy="1078230"/>
          </a:xfrm>
          <a:prstGeom prst="rect">
            <a:avLst/>
          </a:prstGeom>
          <a:noFill/>
        </p:spPr>
        <p:txBody>
          <a:bodyPr wrap="square" rtlCol="0">
            <a:spAutoFit/>
          </a:bodyPr>
          <a:lstStyle/>
          <a:p>
            <a:pPr algn="ctr"/>
            <a:r>
              <a:rPr lang="zh-CN" altLang="en-US" sz="2135" dirty="0">
                <a:solidFill>
                  <a:schemeClr val="bg1"/>
                </a:solidFill>
                <a:latin typeface="微软雅黑" panose="020B0503020204020204" pitchFamily="34" charset="-122"/>
                <a:ea typeface="微软雅黑" panose="020B0503020204020204" pitchFamily="34" charset="-122"/>
              </a:rPr>
              <a:t>第3章 整合项目资源</a:t>
            </a:r>
            <a:endParaRPr lang="zh-CN" altLang="en-US" sz="2135" dirty="0">
              <a:solidFill>
                <a:schemeClr val="bg1"/>
              </a:solidFill>
              <a:latin typeface="微软雅黑" panose="020B0503020204020204" pitchFamily="34" charset="-122"/>
              <a:ea typeface="微软雅黑" panose="020B0503020204020204" pitchFamily="34" charset="-122"/>
            </a:endParaRPr>
          </a:p>
          <a:p>
            <a:pPr algn="ctr"/>
            <a:r>
              <a:rPr lang="zh-CN" altLang="en-US" sz="2135" dirty="0">
                <a:solidFill>
                  <a:schemeClr val="bg1"/>
                </a:solidFill>
                <a:latin typeface="微软雅黑" panose="020B0503020204020204" pitchFamily="34" charset="-122"/>
                <a:ea typeface="微软雅黑" panose="020B0503020204020204" pitchFamily="34" charset="-122"/>
              </a:rPr>
              <a:t>第9章 改善项目沟通</a:t>
            </a:r>
            <a:endParaRPr lang="zh-CN" altLang="en-US" sz="2135" dirty="0">
              <a:solidFill>
                <a:schemeClr val="bg1"/>
              </a:solidFill>
              <a:latin typeface="微软雅黑" panose="020B0503020204020204" pitchFamily="34" charset="-122"/>
              <a:ea typeface="微软雅黑" panose="020B0503020204020204" pitchFamily="34" charset="-122"/>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912071" y="5480512"/>
            <a:ext cx="1572101" cy="1571889"/>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820024" y="6140297"/>
            <a:ext cx="840160" cy="840047"/>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724917" y="6560321"/>
            <a:ext cx="1187152" cy="1186992"/>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8821052" y="6307229"/>
            <a:ext cx="914241" cy="91411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502080" y="6718579"/>
            <a:ext cx="785007" cy="78490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759341" y="6037941"/>
            <a:ext cx="336596" cy="33655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2717671" y="5767621"/>
            <a:ext cx="705311" cy="705216"/>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4" name="组合 63"/>
          <p:cNvGrpSpPr/>
          <p:nvPr/>
        </p:nvGrpSpPr>
        <p:grpSpPr>
          <a:xfrm>
            <a:off x="4368835" y="5765080"/>
            <a:ext cx="297389" cy="2973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066851" y="6272924"/>
            <a:ext cx="1572101" cy="1571889"/>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76261" y="6140300"/>
            <a:ext cx="693469" cy="693375"/>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1135896" y="6560323"/>
            <a:ext cx="422429" cy="42237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367808" y="6315988"/>
            <a:ext cx="211213" cy="211185"/>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63" presetClass="path" presetSubtype="0" accel="50000" decel="50000" fill="hold" nodeType="afterEffect">
                                  <p:stCondLst>
                                    <p:cond delay="0"/>
                                  </p:stCondLst>
                                  <p:childTnLst>
                                    <p:animMotion origin="layout" path="M -8.33333E-7 -2.09877E-6 L 0.45 -2.09877E-6 " pathEditMode="relative" rAng="0" ptsTypes="AA">
                                      <p:cBhvr>
                                        <p:cTn id="27" dur="1500" fill="hold"/>
                                        <p:tgtEl>
                                          <p:spTgt spid="40"/>
                                        </p:tgtEl>
                                        <p:attrNameLst>
                                          <p:attrName>ppt_x</p:attrName>
                                          <p:attrName>ppt_y</p:attrName>
                                        </p:attrNameLst>
                                      </p:cBhvr>
                                      <p:rCtr x="22500" y="0"/>
                                    </p:animMotion>
                                  </p:childTnLst>
                                </p:cTn>
                              </p:par>
                              <p:par>
                                <p:cTn id="28" presetID="63" presetClass="path" presetSubtype="0" accel="50000" decel="50000" fill="hold" nodeType="withEffect">
                                  <p:stCondLst>
                                    <p:cond delay="0"/>
                                  </p:stCondLst>
                                  <p:childTnLst>
                                    <p:animMotion origin="layout" path="M 1.66667E-6 -2.59259E-6 L 0.29896 -2.59259E-6 " pathEditMode="relative" rAng="0" ptsTypes="AA">
                                      <p:cBhvr>
                                        <p:cTn id="29" dur="1500" fill="hold"/>
                                        <p:tgtEl>
                                          <p:spTgt spid="39"/>
                                        </p:tgtEl>
                                        <p:attrNameLst>
                                          <p:attrName>ppt_x</p:attrName>
                                          <p:attrName>ppt_y</p:attrName>
                                        </p:attrNameLst>
                                      </p:cBhvr>
                                      <p:rCtr x="14948" y="0"/>
                                    </p:animMotion>
                                  </p:childTnLst>
                                </p:cTn>
                              </p:par>
                              <p:par>
                                <p:cTn id="30" presetID="63" presetClass="path" presetSubtype="0" accel="50000" decel="50000" fill="hold" nodeType="withEffect">
                                  <p:stCondLst>
                                    <p:cond delay="0"/>
                                  </p:stCondLst>
                                  <p:childTnLst>
                                    <p:animMotion origin="layout" path="M -0.00209 0.00587 L 0.14375 0.00587 " pathEditMode="relative" rAng="0" ptsTypes="AA">
                                      <p:cBhvr>
                                        <p:cTn id="31" dur="1500" fill="hold"/>
                                        <p:tgtEl>
                                          <p:spTgt spid="3"/>
                                        </p:tgtEl>
                                        <p:attrNameLst>
                                          <p:attrName>ppt_x</p:attrName>
                                          <p:attrName>ppt_y</p:attrName>
                                        </p:attrNameLst>
                                      </p:cBhvr>
                                      <p:rCtr x="7292" y="0"/>
                                    </p:animMotion>
                                  </p:childTnLst>
                                </p:cTn>
                              </p:par>
                            </p:childTnLst>
                          </p:cTn>
                        </p:par>
                        <p:par>
                          <p:cTn id="32" fill="hold">
                            <p:stCondLst>
                              <p:cond delay="2000"/>
                            </p:stCondLst>
                            <p:childTnLst>
                              <p:par>
                                <p:cTn id="33" presetID="16" presetClass="entr" presetSubtype="37"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arn(outVertical)">
                                      <p:cBhvr>
                                        <p:cTn id="35" dur="500"/>
                                        <p:tgtEl>
                                          <p:spTgt spid="45"/>
                                        </p:tgtEl>
                                      </p:cBhvr>
                                    </p:animEffect>
                                  </p:childTnLst>
                                </p:cTn>
                              </p:par>
                            </p:childTnLst>
                          </p:cTn>
                        </p:par>
                        <p:par>
                          <p:cTn id="36" fill="hold">
                            <p:stCondLst>
                              <p:cond delay="2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5"/>
                                        </p:tgtEl>
                                      </p:cBhvr>
                                    </p:animEffect>
                                  </p:childTnLst>
                                </p:cTn>
                              </p:par>
                            </p:childTnLst>
                          </p:cTn>
                        </p:par>
                        <p:par>
                          <p:cTn id="44" fill="hold">
                            <p:stCondLst>
                              <p:cond delay="3200"/>
                            </p:stCondLst>
                            <p:childTnLst>
                              <p:par>
                                <p:cTn id="45" presetID="22" presetClass="entr" presetSubtype="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par>
                          <p:cTn id="48" fill="hold">
                            <p:stCondLst>
                              <p:cond delay="3700"/>
                            </p:stCondLst>
                            <p:childTnLst>
                              <p:par>
                                <p:cTn id="49" presetID="22" presetClass="entr" presetSubtype="1"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par>
                          <p:cTn id="52" fill="hold">
                            <p:stCondLst>
                              <p:cond delay="4200"/>
                            </p:stCondLst>
                            <p:childTnLst>
                              <p:par>
                                <p:cTn id="53" presetID="23" presetClass="entr" presetSubtype="52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ppt_x</p:attrName>
                                        </p:attrNameLst>
                                      </p:cBhvr>
                                      <p:tavLst>
                                        <p:tav tm="0">
                                          <p:val>
                                            <p:fltVal val="0.5"/>
                                          </p:val>
                                        </p:tav>
                                        <p:tav tm="100000">
                                          <p:val>
                                            <p:strVal val="#ppt_x"/>
                                          </p:val>
                                        </p:tav>
                                      </p:tavLst>
                                    </p:anim>
                                    <p:anim calcmode="lin" valueType="num">
                                      <p:cBhvr>
                                        <p:cTn id="58" dur="500" fill="hold"/>
                                        <p:tgtEl>
                                          <p:spTgt spid="31"/>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 calcmode="lin" valueType="num">
                                      <p:cBhvr>
                                        <p:cTn id="63" dur="500" fill="hold"/>
                                        <p:tgtEl>
                                          <p:spTgt spid="34"/>
                                        </p:tgtEl>
                                        <p:attrNameLst>
                                          <p:attrName>ppt_x</p:attrName>
                                        </p:attrNameLst>
                                      </p:cBhvr>
                                      <p:tavLst>
                                        <p:tav tm="0">
                                          <p:val>
                                            <p:fltVal val="0.5"/>
                                          </p:val>
                                        </p:tav>
                                        <p:tav tm="100000">
                                          <p:val>
                                            <p:strVal val="#ppt_x"/>
                                          </p:val>
                                        </p:tav>
                                      </p:tavLst>
                                    </p:anim>
                                    <p:anim calcmode="lin" valueType="num">
                                      <p:cBhvr>
                                        <p:cTn id="64" dur="500" fill="hold"/>
                                        <p:tgtEl>
                                          <p:spTgt spid="34"/>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70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 calcmode="lin" valueType="num">
                                      <p:cBhvr>
                                        <p:cTn id="69" dur="500" fill="hold"/>
                                        <p:tgtEl>
                                          <p:spTgt spid="41"/>
                                        </p:tgtEl>
                                        <p:attrNameLst>
                                          <p:attrName>ppt_x</p:attrName>
                                        </p:attrNameLst>
                                      </p:cBhvr>
                                      <p:tavLst>
                                        <p:tav tm="0">
                                          <p:val>
                                            <p:fltVal val="0.5"/>
                                          </p:val>
                                        </p:tav>
                                        <p:tav tm="100000">
                                          <p:val>
                                            <p:strVal val="#ppt_x"/>
                                          </p:val>
                                        </p:tav>
                                      </p:tavLst>
                                    </p:anim>
                                    <p:anim calcmode="lin" valueType="num">
                                      <p:cBhvr>
                                        <p:cTn id="70" dur="500" fill="hold"/>
                                        <p:tgtEl>
                                          <p:spTgt spid="4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ppt_x</p:attrName>
                                        </p:attrNameLst>
                                      </p:cBhvr>
                                      <p:tavLst>
                                        <p:tav tm="0">
                                          <p:val>
                                            <p:fltVal val="0.5"/>
                                          </p:val>
                                        </p:tav>
                                        <p:tav tm="100000">
                                          <p:val>
                                            <p:strVal val="#ppt_x"/>
                                          </p:val>
                                        </p:tav>
                                      </p:tavLst>
                                    </p:anim>
                                    <p:anim calcmode="lin" valueType="num">
                                      <p:cBhvr>
                                        <p:cTn id="76" dur="500" fill="hold"/>
                                        <p:tgtEl>
                                          <p:spTgt spid="4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100"/>
                                  </p:stCondLst>
                                  <p:childTnLst>
                                    <p:set>
                                      <p:cBhvr>
                                        <p:cTn id="78" dur="1" fill="hold">
                                          <p:stCondLst>
                                            <p:cond delay="0"/>
                                          </p:stCondLst>
                                        </p:cTn>
                                        <p:tgtEl>
                                          <p:spTgt spid="52"/>
                                        </p:tgtEl>
                                        <p:attrNameLst>
                                          <p:attrName>style.visibility</p:attrName>
                                        </p:attrNameLst>
                                      </p:cBhvr>
                                      <p:to>
                                        <p:strVal val="visible"/>
                                      </p:to>
                                    </p:set>
                                    <p:anim calcmode="lin" valueType="num">
                                      <p:cBhvr>
                                        <p:cTn id="79" dur="500" fill="hold"/>
                                        <p:tgtEl>
                                          <p:spTgt spid="52"/>
                                        </p:tgtEl>
                                        <p:attrNameLst>
                                          <p:attrName>ppt_w</p:attrName>
                                        </p:attrNameLst>
                                      </p:cBhvr>
                                      <p:tavLst>
                                        <p:tav tm="0">
                                          <p:val>
                                            <p:fltVal val="0"/>
                                          </p:val>
                                        </p:tav>
                                        <p:tav tm="100000">
                                          <p:val>
                                            <p:strVal val="#ppt_w"/>
                                          </p:val>
                                        </p:tav>
                                      </p:tavLst>
                                    </p:anim>
                                    <p:anim calcmode="lin" valueType="num">
                                      <p:cBhvr>
                                        <p:cTn id="80" dur="500" fill="hold"/>
                                        <p:tgtEl>
                                          <p:spTgt spid="52"/>
                                        </p:tgtEl>
                                        <p:attrNameLst>
                                          <p:attrName>ppt_h</p:attrName>
                                        </p:attrNameLst>
                                      </p:cBhvr>
                                      <p:tavLst>
                                        <p:tav tm="0">
                                          <p:val>
                                            <p:fltVal val="0"/>
                                          </p:val>
                                        </p:tav>
                                        <p:tav tm="100000">
                                          <p:val>
                                            <p:strVal val="#ppt_h"/>
                                          </p:val>
                                        </p:tav>
                                      </p:tavLst>
                                    </p:anim>
                                    <p:anim calcmode="lin" valueType="num">
                                      <p:cBhvr>
                                        <p:cTn id="81" dur="500" fill="hold"/>
                                        <p:tgtEl>
                                          <p:spTgt spid="52"/>
                                        </p:tgtEl>
                                        <p:attrNameLst>
                                          <p:attrName>ppt_x</p:attrName>
                                        </p:attrNameLst>
                                      </p:cBhvr>
                                      <p:tavLst>
                                        <p:tav tm="0">
                                          <p:val>
                                            <p:fltVal val="0.5"/>
                                          </p:val>
                                        </p:tav>
                                        <p:tav tm="100000">
                                          <p:val>
                                            <p:strVal val="#ppt_x"/>
                                          </p:val>
                                        </p:tav>
                                      </p:tavLst>
                                    </p:anim>
                                    <p:anim calcmode="lin" valueType="num">
                                      <p:cBhvr>
                                        <p:cTn id="82" dur="500" fill="hold"/>
                                        <p:tgtEl>
                                          <p:spTgt spid="5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 calcmode="lin" valueType="num">
                                      <p:cBhvr>
                                        <p:cTn id="87" dur="500" fill="hold"/>
                                        <p:tgtEl>
                                          <p:spTgt spid="55"/>
                                        </p:tgtEl>
                                        <p:attrNameLst>
                                          <p:attrName>ppt_x</p:attrName>
                                        </p:attrNameLst>
                                      </p:cBhvr>
                                      <p:tavLst>
                                        <p:tav tm="0">
                                          <p:val>
                                            <p:fltVal val="0.5"/>
                                          </p:val>
                                        </p:tav>
                                        <p:tav tm="100000">
                                          <p:val>
                                            <p:strVal val="#ppt_x"/>
                                          </p:val>
                                        </p:tav>
                                      </p:tavLst>
                                    </p:anim>
                                    <p:anim calcmode="lin" valueType="num">
                                      <p:cBhvr>
                                        <p:cTn id="88" dur="500" fill="hold"/>
                                        <p:tgtEl>
                                          <p:spTgt spid="5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ppt_w</p:attrName>
                                        </p:attrNameLst>
                                      </p:cBhvr>
                                      <p:tavLst>
                                        <p:tav tm="0">
                                          <p:val>
                                            <p:fltVal val="0"/>
                                          </p:val>
                                        </p:tav>
                                        <p:tav tm="100000">
                                          <p:val>
                                            <p:strVal val="#ppt_w"/>
                                          </p:val>
                                        </p:tav>
                                      </p:tavLst>
                                    </p:anim>
                                    <p:anim calcmode="lin" valueType="num">
                                      <p:cBhvr>
                                        <p:cTn id="92" dur="500" fill="hold"/>
                                        <p:tgtEl>
                                          <p:spTgt spid="58"/>
                                        </p:tgtEl>
                                        <p:attrNameLst>
                                          <p:attrName>ppt_h</p:attrName>
                                        </p:attrNameLst>
                                      </p:cBhvr>
                                      <p:tavLst>
                                        <p:tav tm="0">
                                          <p:val>
                                            <p:fltVal val="0"/>
                                          </p:val>
                                        </p:tav>
                                        <p:tav tm="100000">
                                          <p:val>
                                            <p:strVal val="#ppt_h"/>
                                          </p:val>
                                        </p:tav>
                                      </p:tavLst>
                                    </p:anim>
                                    <p:anim calcmode="lin" valueType="num">
                                      <p:cBhvr>
                                        <p:cTn id="93" dur="500" fill="hold"/>
                                        <p:tgtEl>
                                          <p:spTgt spid="58"/>
                                        </p:tgtEl>
                                        <p:attrNameLst>
                                          <p:attrName>ppt_x</p:attrName>
                                        </p:attrNameLst>
                                      </p:cBhvr>
                                      <p:tavLst>
                                        <p:tav tm="0">
                                          <p:val>
                                            <p:fltVal val="0.5"/>
                                          </p:val>
                                        </p:tav>
                                        <p:tav tm="100000">
                                          <p:val>
                                            <p:strVal val="#ppt_x"/>
                                          </p:val>
                                        </p:tav>
                                      </p:tavLst>
                                    </p:anim>
                                    <p:anim calcmode="lin" valueType="num">
                                      <p:cBhvr>
                                        <p:cTn id="94" dur="500" fill="hold"/>
                                        <p:tgtEl>
                                          <p:spTgt spid="5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600"/>
                                  </p:stCondLst>
                                  <p:childTnLst>
                                    <p:set>
                                      <p:cBhvr>
                                        <p:cTn id="96" dur="1" fill="hold">
                                          <p:stCondLst>
                                            <p:cond delay="0"/>
                                          </p:stCondLst>
                                        </p:cTn>
                                        <p:tgtEl>
                                          <p:spTgt spid="64"/>
                                        </p:tgtEl>
                                        <p:attrNameLst>
                                          <p:attrName>style.visibility</p:attrName>
                                        </p:attrNameLst>
                                      </p:cBhvr>
                                      <p:to>
                                        <p:strVal val="visible"/>
                                      </p:to>
                                    </p:set>
                                    <p:anim calcmode="lin" valueType="num">
                                      <p:cBhvr>
                                        <p:cTn id="97" dur="500" fill="hold"/>
                                        <p:tgtEl>
                                          <p:spTgt spid="64"/>
                                        </p:tgtEl>
                                        <p:attrNameLst>
                                          <p:attrName>ppt_w</p:attrName>
                                        </p:attrNameLst>
                                      </p:cBhvr>
                                      <p:tavLst>
                                        <p:tav tm="0">
                                          <p:val>
                                            <p:fltVal val="0"/>
                                          </p:val>
                                        </p:tav>
                                        <p:tav tm="100000">
                                          <p:val>
                                            <p:strVal val="#ppt_w"/>
                                          </p:val>
                                        </p:tav>
                                      </p:tavLst>
                                    </p:anim>
                                    <p:anim calcmode="lin" valueType="num">
                                      <p:cBhvr>
                                        <p:cTn id="98" dur="500" fill="hold"/>
                                        <p:tgtEl>
                                          <p:spTgt spid="64"/>
                                        </p:tgtEl>
                                        <p:attrNameLst>
                                          <p:attrName>ppt_h</p:attrName>
                                        </p:attrNameLst>
                                      </p:cBhvr>
                                      <p:tavLst>
                                        <p:tav tm="0">
                                          <p:val>
                                            <p:fltVal val="0"/>
                                          </p:val>
                                        </p:tav>
                                        <p:tav tm="100000">
                                          <p:val>
                                            <p:strVal val="#ppt_h"/>
                                          </p:val>
                                        </p:tav>
                                      </p:tavLst>
                                    </p:anim>
                                    <p:anim calcmode="lin" valueType="num">
                                      <p:cBhvr>
                                        <p:cTn id="99" dur="500" fill="hold"/>
                                        <p:tgtEl>
                                          <p:spTgt spid="64"/>
                                        </p:tgtEl>
                                        <p:attrNameLst>
                                          <p:attrName>ppt_x</p:attrName>
                                        </p:attrNameLst>
                                      </p:cBhvr>
                                      <p:tavLst>
                                        <p:tav tm="0">
                                          <p:val>
                                            <p:fltVal val="0.5"/>
                                          </p:val>
                                        </p:tav>
                                        <p:tav tm="100000">
                                          <p:val>
                                            <p:strVal val="#ppt_x"/>
                                          </p:val>
                                        </p:tav>
                                      </p:tavLst>
                                    </p:anim>
                                    <p:anim calcmode="lin" valueType="num">
                                      <p:cBhvr>
                                        <p:cTn id="100" dur="500" fill="hold"/>
                                        <p:tgtEl>
                                          <p:spTgt spid="64"/>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67"/>
                                        </p:tgtEl>
                                        <p:attrNameLst>
                                          <p:attrName>style.visibility</p:attrName>
                                        </p:attrNameLst>
                                      </p:cBhvr>
                                      <p:to>
                                        <p:strVal val="visible"/>
                                      </p:to>
                                    </p:set>
                                    <p:anim calcmode="lin" valueType="num">
                                      <p:cBhvr>
                                        <p:cTn id="103" dur="500" fill="hold"/>
                                        <p:tgtEl>
                                          <p:spTgt spid="67"/>
                                        </p:tgtEl>
                                        <p:attrNameLst>
                                          <p:attrName>ppt_w</p:attrName>
                                        </p:attrNameLst>
                                      </p:cBhvr>
                                      <p:tavLst>
                                        <p:tav tm="0">
                                          <p:val>
                                            <p:fltVal val="0"/>
                                          </p:val>
                                        </p:tav>
                                        <p:tav tm="100000">
                                          <p:val>
                                            <p:strVal val="#ppt_w"/>
                                          </p:val>
                                        </p:tav>
                                      </p:tavLst>
                                    </p:anim>
                                    <p:anim calcmode="lin" valueType="num">
                                      <p:cBhvr>
                                        <p:cTn id="104" dur="500" fill="hold"/>
                                        <p:tgtEl>
                                          <p:spTgt spid="67"/>
                                        </p:tgtEl>
                                        <p:attrNameLst>
                                          <p:attrName>ppt_h</p:attrName>
                                        </p:attrNameLst>
                                      </p:cBhvr>
                                      <p:tavLst>
                                        <p:tav tm="0">
                                          <p:val>
                                            <p:fltVal val="0"/>
                                          </p:val>
                                        </p:tav>
                                        <p:tav tm="100000">
                                          <p:val>
                                            <p:strVal val="#ppt_h"/>
                                          </p:val>
                                        </p:tav>
                                      </p:tavLst>
                                    </p:anim>
                                    <p:anim calcmode="lin" valueType="num">
                                      <p:cBhvr>
                                        <p:cTn id="105" dur="500" fill="hold"/>
                                        <p:tgtEl>
                                          <p:spTgt spid="67"/>
                                        </p:tgtEl>
                                        <p:attrNameLst>
                                          <p:attrName>ppt_x</p:attrName>
                                        </p:attrNameLst>
                                      </p:cBhvr>
                                      <p:tavLst>
                                        <p:tav tm="0">
                                          <p:val>
                                            <p:fltVal val="0.5"/>
                                          </p:val>
                                        </p:tav>
                                        <p:tav tm="100000">
                                          <p:val>
                                            <p:strVal val="#ppt_x"/>
                                          </p:val>
                                        </p:tav>
                                      </p:tavLst>
                                    </p:anim>
                                    <p:anim calcmode="lin" valueType="num">
                                      <p:cBhvr>
                                        <p:cTn id="106" dur="500" fill="hold"/>
                                        <p:tgtEl>
                                          <p:spTgt spid="67"/>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300"/>
                                  </p:stCondLst>
                                  <p:childTnLst>
                                    <p:set>
                                      <p:cBhvr>
                                        <p:cTn id="108" dur="1" fill="hold">
                                          <p:stCondLst>
                                            <p:cond delay="0"/>
                                          </p:stCondLst>
                                        </p:cTn>
                                        <p:tgtEl>
                                          <p:spTgt spid="70"/>
                                        </p:tgtEl>
                                        <p:attrNameLst>
                                          <p:attrName>style.visibility</p:attrName>
                                        </p:attrNameLst>
                                      </p:cBhvr>
                                      <p:to>
                                        <p:strVal val="visible"/>
                                      </p:to>
                                    </p:set>
                                    <p:anim calcmode="lin" valueType="num">
                                      <p:cBhvr>
                                        <p:cTn id="109" dur="500" fill="hold"/>
                                        <p:tgtEl>
                                          <p:spTgt spid="70"/>
                                        </p:tgtEl>
                                        <p:attrNameLst>
                                          <p:attrName>ppt_w</p:attrName>
                                        </p:attrNameLst>
                                      </p:cBhvr>
                                      <p:tavLst>
                                        <p:tav tm="0">
                                          <p:val>
                                            <p:fltVal val="0"/>
                                          </p:val>
                                        </p:tav>
                                        <p:tav tm="100000">
                                          <p:val>
                                            <p:strVal val="#ppt_w"/>
                                          </p:val>
                                        </p:tav>
                                      </p:tavLst>
                                    </p:anim>
                                    <p:anim calcmode="lin" valueType="num">
                                      <p:cBhvr>
                                        <p:cTn id="110" dur="500" fill="hold"/>
                                        <p:tgtEl>
                                          <p:spTgt spid="70"/>
                                        </p:tgtEl>
                                        <p:attrNameLst>
                                          <p:attrName>ppt_h</p:attrName>
                                        </p:attrNameLst>
                                      </p:cBhvr>
                                      <p:tavLst>
                                        <p:tav tm="0">
                                          <p:val>
                                            <p:fltVal val="0"/>
                                          </p:val>
                                        </p:tav>
                                        <p:tav tm="100000">
                                          <p:val>
                                            <p:strVal val="#ppt_h"/>
                                          </p:val>
                                        </p:tav>
                                      </p:tavLst>
                                    </p:anim>
                                    <p:anim calcmode="lin" valueType="num">
                                      <p:cBhvr>
                                        <p:cTn id="111" dur="500" fill="hold"/>
                                        <p:tgtEl>
                                          <p:spTgt spid="70"/>
                                        </p:tgtEl>
                                        <p:attrNameLst>
                                          <p:attrName>ppt_x</p:attrName>
                                        </p:attrNameLst>
                                      </p:cBhvr>
                                      <p:tavLst>
                                        <p:tav tm="0">
                                          <p:val>
                                            <p:fltVal val="0.5"/>
                                          </p:val>
                                        </p:tav>
                                        <p:tav tm="100000">
                                          <p:val>
                                            <p:strVal val="#ppt_x"/>
                                          </p:val>
                                        </p:tav>
                                      </p:tavLst>
                                    </p:anim>
                                    <p:anim calcmode="lin" valueType="num">
                                      <p:cBhvr>
                                        <p:cTn id="112" dur="500" fill="hold"/>
                                        <p:tgtEl>
                                          <p:spTgt spid="70"/>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600"/>
                                  </p:stCondLst>
                                  <p:childTnLst>
                                    <p:set>
                                      <p:cBhvr>
                                        <p:cTn id="114" dur="1" fill="hold">
                                          <p:stCondLst>
                                            <p:cond delay="0"/>
                                          </p:stCondLst>
                                        </p:cTn>
                                        <p:tgtEl>
                                          <p:spTgt spid="73"/>
                                        </p:tgtEl>
                                        <p:attrNameLst>
                                          <p:attrName>style.visibility</p:attrName>
                                        </p:attrNameLst>
                                      </p:cBhvr>
                                      <p:to>
                                        <p:strVal val="visible"/>
                                      </p:to>
                                    </p:set>
                                    <p:anim calcmode="lin" valueType="num">
                                      <p:cBhvr>
                                        <p:cTn id="115" dur="500" fill="hold"/>
                                        <p:tgtEl>
                                          <p:spTgt spid="73"/>
                                        </p:tgtEl>
                                        <p:attrNameLst>
                                          <p:attrName>ppt_w</p:attrName>
                                        </p:attrNameLst>
                                      </p:cBhvr>
                                      <p:tavLst>
                                        <p:tav tm="0">
                                          <p:val>
                                            <p:fltVal val="0"/>
                                          </p:val>
                                        </p:tav>
                                        <p:tav tm="100000">
                                          <p:val>
                                            <p:strVal val="#ppt_w"/>
                                          </p:val>
                                        </p:tav>
                                      </p:tavLst>
                                    </p:anim>
                                    <p:anim calcmode="lin" valueType="num">
                                      <p:cBhvr>
                                        <p:cTn id="116" dur="500" fill="hold"/>
                                        <p:tgtEl>
                                          <p:spTgt spid="73"/>
                                        </p:tgtEl>
                                        <p:attrNameLst>
                                          <p:attrName>ppt_h</p:attrName>
                                        </p:attrNameLst>
                                      </p:cBhvr>
                                      <p:tavLst>
                                        <p:tav tm="0">
                                          <p:val>
                                            <p:fltVal val="0"/>
                                          </p:val>
                                        </p:tav>
                                        <p:tav tm="100000">
                                          <p:val>
                                            <p:strVal val="#ppt_h"/>
                                          </p:val>
                                        </p:tav>
                                      </p:tavLst>
                                    </p:anim>
                                    <p:anim calcmode="lin" valueType="num">
                                      <p:cBhvr>
                                        <p:cTn id="117" dur="500" fill="hold"/>
                                        <p:tgtEl>
                                          <p:spTgt spid="73"/>
                                        </p:tgtEl>
                                        <p:attrNameLst>
                                          <p:attrName>ppt_x</p:attrName>
                                        </p:attrNameLst>
                                      </p:cBhvr>
                                      <p:tavLst>
                                        <p:tav tm="0">
                                          <p:val>
                                            <p:fltVal val="0.5"/>
                                          </p:val>
                                        </p:tav>
                                        <p:tav tm="100000">
                                          <p:val>
                                            <p:strVal val="#ppt_x"/>
                                          </p:val>
                                        </p:tav>
                                      </p:tavLst>
                                    </p:anim>
                                    <p:anim calcmode="lin" valueType="num">
                                      <p:cBhvr>
                                        <p:cTn id="118" dur="500" fill="hold"/>
                                        <p:tgtEl>
                                          <p:spTgt spid="73"/>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76"/>
                                        </p:tgtEl>
                                        <p:attrNameLst>
                                          <p:attrName>style.visibility</p:attrName>
                                        </p:attrNameLst>
                                      </p:cBhvr>
                                      <p:to>
                                        <p:strVal val="visible"/>
                                      </p:to>
                                    </p:set>
                                    <p:anim calcmode="lin" valueType="num">
                                      <p:cBhvr>
                                        <p:cTn id="121" dur="500" fill="hold"/>
                                        <p:tgtEl>
                                          <p:spTgt spid="76"/>
                                        </p:tgtEl>
                                        <p:attrNameLst>
                                          <p:attrName>ppt_w</p:attrName>
                                        </p:attrNameLst>
                                      </p:cBhvr>
                                      <p:tavLst>
                                        <p:tav tm="0">
                                          <p:val>
                                            <p:fltVal val="0"/>
                                          </p:val>
                                        </p:tav>
                                        <p:tav tm="100000">
                                          <p:val>
                                            <p:strVal val="#ppt_w"/>
                                          </p:val>
                                        </p:tav>
                                      </p:tavLst>
                                    </p:anim>
                                    <p:anim calcmode="lin" valueType="num">
                                      <p:cBhvr>
                                        <p:cTn id="122" dur="500" fill="hold"/>
                                        <p:tgtEl>
                                          <p:spTgt spid="76"/>
                                        </p:tgtEl>
                                        <p:attrNameLst>
                                          <p:attrName>ppt_h</p:attrName>
                                        </p:attrNameLst>
                                      </p:cBhvr>
                                      <p:tavLst>
                                        <p:tav tm="0">
                                          <p:val>
                                            <p:fltVal val="0"/>
                                          </p:val>
                                        </p:tav>
                                        <p:tav tm="100000">
                                          <p:val>
                                            <p:strVal val="#ppt_h"/>
                                          </p:val>
                                        </p:tav>
                                      </p:tavLst>
                                    </p:anim>
                                    <p:anim calcmode="lin" valueType="num">
                                      <p:cBhvr>
                                        <p:cTn id="123" dur="500" fill="hold"/>
                                        <p:tgtEl>
                                          <p:spTgt spid="76"/>
                                        </p:tgtEl>
                                        <p:attrNameLst>
                                          <p:attrName>ppt_x</p:attrName>
                                        </p:attrNameLst>
                                      </p:cBhvr>
                                      <p:tavLst>
                                        <p:tav tm="0">
                                          <p:val>
                                            <p:fltVal val="0.5"/>
                                          </p:val>
                                        </p:tav>
                                        <p:tav tm="100000">
                                          <p:val>
                                            <p:strVal val="#ppt_x"/>
                                          </p:val>
                                        </p:tav>
                                      </p:tavLst>
                                    </p:anim>
                                    <p:anim calcmode="lin" valueType="num">
                                      <p:cBhvr>
                                        <p:cTn id="124" dur="500" fill="hold"/>
                                        <p:tgtEl>
                                          <p:spTgt spid="76"/>
                                        </p:tgtEl>
                                        <p:attrNameLst>
                                          <p:attrName>ppt_y</p:attrName>
                                        </p:attrNameLst>
                                      </p:cBhvr>
                                      <p:tavLst>
                                        <p:tav tm="0">
                                          <p:val>
                                            <p:fltVal val="0.5"/>
                                          </p:val>
                                        </p:tav>
                                        <p:tav tm="100000">
                                          <p:val>
                                            <p:strVal val="#ppt_y"/>
                                          </p:val>
                                        </p:tav>
                                      </p:tavLst>
                                    </p:anim>
                                  </p:childTnLst>
                                </p:cTn>
                              </p:par>
                              <p:par>
                                <p:cTn id="125" presetID="26" presetClass="emph" presetSubtype="0" repeatCount="3000" fill="hold" nodeType="withEffect">
                                  <p:stCondLst>
                                    <p:cond delay="600"/>
                                  </p:stCondLst>
                                  <p:childTnLst>
                                    <p:animEffect transition="out" filter="fade">
                                      <p:cBhvr>
                                        <p:cTn id="126" dur="500" tmFilter="0, 0; .2, .5; .8, .5; 1, 0"/>
                                        <p:tgtEl>
                                          <p:spTgt spid="31"/>
                                        </p:tgtEl>
                                      </p:cBhvr>
                                    </p:animEffect>
                                    <p:animScale>
                                      <p:cBhvr>
                                        <p:cTn id="127" dur="250" autoRev="1" fill="hold"/>
                                        <p:tgtEl>
                                          <p:spTgt spid="31"/>
                                        </p:tgtEl>
                                      </p:cBhvr>
                                      <p:by x="105000" y="105000"/>
                                    </p:animScale>
                                  </p:childTnLst>
                                </p:cTn>
                              </p:par>
                              <p:par>
                                <p:cTn id="128" presetID="26" presetClass="emph" presetSubtype="0" repeatCount="3000" fill="hold" nodeType="withEffect">
                                  <p:stCondLst>
                                    <p:cond delay="410"/>
                                  </p:stCondLst>
                                  <p:childTnLst>
                                    <p:animEffect transition="out" filter="fade">
                                      <p:cBhvr>
                                        <p:cTn id="129" dur="500" tmFilter="0, 0; .2, .5; .8, .5; 1, 0"/>
                                        <p:tgtEl>
                                          <p:spTgt spid="67"/>
                                        </p:tgtEl>
                                      </p:cBhvr>
                                    </p:animEffect>
                                    <p:animScale>
                                      <p:cBhvr>
                                        <p:cTn id="130" dur="250" autoRev="1" fill="hold"/>
                                        <p:tgtEl>
                                          <p:spTgt spid="67"/>
                                        </p:tgtEl>
                                      </p:cBhvr>
                                      <p:by x="105000" y="105000"/>
                                    </p:animScale>
                                  </p:childTnLst>
                                </p:cTn>
                              </p:par>
                              <p:par>
                                <p:cTn id="131" presetID="26" presetClass="emph" presetSubtype="0" repeatCount="3000" fill="hold" nodeType="withEffect">
                                  <p:stCondLst>
                                    <p:cond delay="810"/>
                                  </p:stCondLst>
                                  <p:childTnLst>
                                    <p:animEffect transition="out" filter="fade">
                                      <p:cBhvr>
                                        <p:cTn id="132" dur="500" tmFilter="0, 0; .2, .5; .8, .5; 1, 0"/>
                                        <p:tgtEl>
                                          <p:spTgt spid="70"/>
                                        </p:tgtEl>
                                      </p:cBhvr>
                                    </p:animEffect>
                                    <p:animScale>
                                      <p:cBhvr>
                                        <p:cTn id="133"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5" grpId="0"/>
      <p:bldP spid="46"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84835" y="1106170"/>
            <a:ext cx="7974330" cy="4266565"/>
          </a:xfrm>
          <a:prstGeom prst="rect">
            <a:avLst/>
          </a:prstGeom>
        </p:spPr>
        <p:txBody>
          <a:bodyPr wrap="square">
            <a:spAutoFit/>
          </a:bodyPr>
          <a:lstStyle/>
          <a:p>
            <a:pPr marL="0" indent="0" algn="just" fontAlgn="auto">
              <a:lnSpc>
                <a:spcPct val="110000"/>
              </a:lnSpc>
              <a:spcBef>
                <a:spcPts val="600"/>
              </a:spcBef>
              <a:buFontTx/>
              <a:buNone/>
            </a:pPr>
            <a:r>
              <a:rPr lang="zh-CN" altLang="zh-CN" sz="2800" b="1" dirty="0" smtClean="0">
                <a:latin typeface="楷体_GB2312" panose="02010609030101010101" pitchFamily="49" charset="-122"/>
                <a:ea typeface="楷体_GB2312" panose="02010609030101010101" pitchFamily="49" charset="-122"/>
                <a:sym typeface="+mn-ea"/>
              </a:rPr>
              <a:t>陈伟明存在以下几方面问题：</a:t>
            </a:r>
            <a:endParaRPr lang="zh-CN" altLang="zh-CN" sz="2800" b="1" dirty="0" smtClean="0">
              <a:latin typeface="楷体_GB2312" panose="02010609030101010101" pitchFamily="49" charset="-122"/>
              <a:ea typeface="楷体_GB2312" panose="02010609030101010101" pitchFamily="49" charset="-122"/>
              <a:sym typeface="+mn-ea"/>
            </a:endParaRPr>
          </a:p>
          <a:p>
            <a:pPr marL="0" indent="0" algn="just" fontAlgn="auto">
              <a:lnSpc>
                <a:spcPct val="110000"/>
              </a:lnSpc>
              <a:spcBef>
                <a:spcPts val="600"/>
              </a:spcBef>
              <a:buFontTx/>
              <a:buNone/>
            </a:pPr>
            <a:r>
              <a:rPr lang="en-US" altLang="zh-CN" sz="2800" b="1" dirty="0" smtClean="0">
                <a:solidFill>
                  <a:srgbClr val="3333FF"/>
                </a:solidFill>
                <a:sym typeface="+mn-ea"/>
              </a:rPr>
              <a:t>1</a:t>
            </a:r>
            <a:r>
              <a:rPr lang="zh-CN" altLang="en-US" sz="2800" b="1" dirty="0" smtClean="0">
                <a:solidFill>
                  <a:srgbClr val="3333FF"/>
                </a:solidFill>
                <a:sym typeface="+mn-ea"/>
              </a:rPr>
              <a:t>、沟通方面的问题</a:t>
            </a:r>
            <a:endParaRPr lang="zh-CN" altLang="en-US" sz="2800" b="1" dirty="0" smtClean="0">
              <a:solidFill>
                <a:srgbClr val="3333FF"/>
              </a:solidFill>
              <a:sym typeface="+mn-ea"/>
            </a:endParaRPr>
          </a:p>
          <a:p>
            <a:pPr marL="0" indent="0" algn="just" fontAlgn="auto">
              <a:lnSpc>
                <a:spcPct val="110000"/>
              </a:lnSpc>
              <a:spcBef>
                <a:spcPts val="600"/>
              </a:spcBef>
              <a:buFontTx/>
              <a:buNone/>
            </a:pPr>
            <a:r>
              <a:rPr lang="zh-CN" altLang="zh-CN" sz="2800" b="1" dirty="0" smtClean="0">
                <a:latin typeface="楷体_GB2312" panose="02010609030101010101" pitchFamily="49" charset="-122"/>
                <a:ea typeface="楷体_GB2312" panose="02010609030101010101" pitchFamily="49" charset="-122"/>
                <a:sym typeface="+mn-ea"/>
              </a:rPr>
              <a:t>1）没能与职能部门进行很好的</a:t>
            </a:r>
            <a:r>
              <a:rPr lang="zh-CN" altLang="zh-CN" sz="2800" b="1" dirty="0" smtClean="0">
                <a:solidFill>
                  <a:srgbClr val="FF0000"/>
                </a:solidFill>
                <a:latin typeface="楷体_GB2312" panose="02010609030101010101" pitchFamily="49" charset="-122"/>
                <a:ea typeface="楷体_GB2312" panose="02010609030101010101" pitchFamily="49" charset="-122"/>
                <a:sym typeface="+mn-ea"/>
              </a:rPr>
              <a:t>沟通</a:t>
            </a:r>
            <a:r>
              <a:rPr lang="zh-CN" altLang="zh-CN" sz="2800" b="1" dirty="0" smtClean="0">
                <a:latin typeface="楷体_GB2312" panose="02010609030101010101" pitchFamily="49" charset="-122"/>
                <a:ea typeface="楷体_GB2312" panose="02010609030101010101" pitchFamily="49" charset="-122"/>
                <a:sym typeface="+mn-ea"/>
              </a:rPr>
              <a:t>，协调资源；</a:t>
            </a:r>
            <a:endParaRPr lang="zh-CN" altLang="zh-CN" sz="2800" b="1" dirty="0" smtClean="0">
              <a:latin typeface="楷体_GB2312" panose="02010609030101010101" pitchFamily="49" charset="-122"/>
              <a:ea typeface="楷体_GB2312" panose="02010609030101010101" pitchFamily="49" charset="-122"/>
              <a:sym typeface="+mn-ea"/>
            </a:endParaRPr>
          </a:p>
          <a:p>
            <a:pPr marL="0" indent="0" algn="just" fontAlgn="auto">
              <a:lnSpc>
                <a:spcPct val="110000"/>
              </a:lnSpc>
              <a:spcBef>
                <a:spcPts val="600"/>
              </a:spcBef>
              <a:buFontTx/>
              <a:buNone/>
            </a:pPr>
            <a:r>
              <a:rPr lang="zh-CN" altLang="zh-CN" sz="2800" b="1" dirty="0" smtClean="0">
                <a:latin typeface="楷体_GB2312" panose="02010609030101010101" pitchFamily="49" charset="-122"/>
                <a:ea typeface="楷体_GB2312" panose="02010609030101010101" pitchFamily="49" charset="-122"/>
                <a:sym typeface="+mn-ea"/>
              </a:rPr>
              <a:t>2）没有</a:t>
            </a:r>
            <a:r>
              <a:rPr lang="zh-CN" altLang="zh-CN" sz="2800" b="1" dirty="0" smtClean="0">
                <a:solidFill>
                  <a:srgbClr val="FF0000"/>
                </a:solidFill>
                <a:latin typeface="楷体_GB2312" panose="02010609030101010101" pitchFamily="49" charset="-122"/>
                <a:ea typeface="楷体_GB2312" panose="02010609030101010101" pitchFamily="49" charset="-122"/>
                <a:sym typeface="+mn-ea"/>
              </a:rPr>
              <a:t>及时</a:t>
            </a:r>
            <a:r>
              <a:rPr lang="zh-CN" altLang="zh-CN" sz="2800" b="1" dirty="0" smtClean="0">
                <a:latin typeface="楷体_GB2312" panose="02010609030101010101" pitchFamily="49" charset="-122"/>
                <a:ea typeface="楷体_GB2312" panose="02010609030101010101" pitchFamily="49" charset="-122"/>
                <a:sym typeface="+mn-ea"/>
              </a:rPr>
              <a:t>向上级管理者汇报项目的问题，并获得上级管理者的支持；</a:t>
            </a:r>
            <a:endParaRPr lang="zh-CN" altLang="zh-CN" sz="2800" b="1" dirty="0" smtClean="0">
              <a:latin typeface="楷体_GB2312" panose="02010609030101010101" pitchFamily="49" charset="-122"/>
              <a:ea typeface="楷体_GB2312" panose="02010609030101010101" pitchFamily="49" charset="-122"/>
              <a:sym typeface="+mn-ea"/>
            </a:endParaRPr>
          </a:p>
          <a:p>
            <a:pPr marL="0" indent="0" algn="just" fontAlgn="auto">
              <a:lnSpc>
                <a:spcPct val="110000"/>
              </a:lnSpc>
              <a:spcBef>
                <a:spcPts val="600"/>
              </a:spcBef>
              <a:buFontTx/>
              <a:buNone/>
            </a:pPr>
            <a:r>
              <a:rPr lang="zh-CN" altLang="zh-CN" sz="2800" b="1" dirty="0" smtClean="0">
                <a:latin typeface="楷体_GB2312" panose="02010609030101010101" pitchFamily="49" charset="-122"/>
                <a:ea typeface="楷体_GB2312" panose="02010609030101010101" pitchFamily="49" charset="-122"/>
                <a:sym typeface="+mn-ea"/>
              </a:rPr>
              <a:t>3）没有做好</a:t>
            </a:r>
            <a:r>
              <a:rPr lang="zh-CN" altLang="zh-CN" sz="2800" b="1" dirty="0" smtClean="0">
                <a:solidFill>
                  <a:srgbClr val="FF0000"/>
                </a:solidFill>
                <a:latin typeface="楷体_GB2312" panose="02010609030101010101" pitchFamily="49" charset="-122"/>
                <a:ea typeface="楷体_GB2312" panose="02010609030101010101" pitchFamily="49" charset="-122"/>
                <a:sym typeface="+mn-ea"/>
              </a:rPr>
              <a:t>外围</a:t>
            </a:r>
            <a:r>
              <a:rPr lang="zh-CN" altLang="zh-CN" sz="2800" b="1" dirty="0" smtClean="0">
                <a:latin typeface="楷体_GB2312" panose="02010609030101010101" pitchFamily="49" charset="-122"/>
                <a:ea typeface="楷体_GB2312" panose="02010609030101010101" pitchFamily="49" charset="-122"/>
                <a:sym typeface="+mn-ea"/>
              </a:rPr>
              <a:t>沟通 ；</a:t>
            </a:r>
            <a:endParaRPr lang="zh-CN" altLang="zh-CN" sz="2800" b="1" dirty="0" smtClean="0">
              <a:latin typeface="楷体_GB2312" panose="02010609030101010101" pitchFamily="49" charset="-122"/>
              <a:ea typeface="楷体_GB2312" panose="02010609030101010101" pitchFamily="49" charset="-122"/>
              <a:sym typeface="+mn-ea"/>
            </a:endParaRPr>
          </a:p>
          <a:p>
            <a:pPr marL="0" indent="0" algn="just" fontAlgn="auto">
              <a:lnSpc>
                <a:spcPct val="110000"/>
              </a:lnSpc>
              <a:spcBef>
                <a:spcPts val="600"/>
              </a:spcBef>
              <a:buFontTx/>
              <a:buNone/>
            </a:pPr>
            <a:r>
              <a:rPr lang="zh-CN" altLang="zh-CN" sz="2800" b="1" dirty="0" smtClean="0">
                <a:latin typeface="楷体_GB2312" panose="02010609030101010101" pitchFamily="49" charset="-122"/>
                <a:ea typeface="楷体_GB2312" panose="02010609030101010101" pitchFamily="49" charset="-122"/>
                <a:sym typeface="+mn-ea"/>
              </a:rPr>
              <a:t>4）没有和</a:t>
            </a:r>
            <a:r>
              <a:rPr lang="zh-CN" altLang="zh-CN" sz="2800" b="1" dirty="0" smtClean="0">
                <a:solidFill>
                  <a:srgbClr val="FF0000"/>
                </a:solidFill>
                <a:latin typeface="楷体_GB2312" panose="02010609030101010101" pitchFamily="49" charset="-122"/>
                <a:ea typeface="楷体_GB2312" panose="02010609030101010101" pitchFamily="49" charset="-122"/>
                <a:sym typeface="+mn-ea"/>
              </a:rPr>
              <a:t>客户</a:t>
            </a:r>
            <a:r>
              <a:rPr lang="zh-CN" altLang="zh-CN" sz="2800" b="1" dirty="0" smtClean="0">
                <a:latin typeface="楷体_GB2312" panose="02010609030101010101" pitchFamily="49" charset="-122"/>
                <a:ea typeface="楷体_GB2312" panose="02010609030101010101" pitchFamily="49" charset="-122"/>
                <a:sym typeface="+mn-ea"/>
              </a:rPr>
              <a:t>保持紧密的联系，没有发挥客户的积极作用。</a:t>
            </a:r>
            <a:endParaRPr lang="zh-CN" altLang="zh-CN" sz="2800" b="1"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45465" y="1287145"/>
            <a:ext cx="8007350" cy="4110355"/>
          </a:xfrm>
          <a:prstGeom prst="rect">
            <a:avLst/>
          </a:prstGeom>
        </p:spPr>
        <p:txBody>
          <a:bodyPr wrap="square">
            <a:spAutoFit/>
          </a:bodyPr>
          <a:lstStyle/>
          <a:p>
            <a:pPr marL="0" indent="457200" algn="just" eaLnBrk="1" hangingPunct="1">
              <a:lnSpc>
                <a:spcPct val="110000"/>
              </a:lnSpc>
              <a:spcBef>
                <a:spcPts val="600"/>
              </a:spcBef>
              <a:buFontTx/>
              <a:buNone/>
            </a:pPr>
            <a:r>
              <a:rPr lang="en-US" altLang="zh-CN" sz="3200" b="1" dirty="0">
                <a:solidFill>
                  <a:srgbClr val="3333FF"/>
                </a:solidFill>
                <a:sym typeface="+mn-ea"/>
              </a:rPr>
              <a:t>2</a:t>
            </a:r>
            <a:r>
              <a:rPr lang="zh-CN" altLang="en-US" sz="3200" b="1" dirty="0">
                <a:solidFill>
                  <a:srgbClr val="3333FF"/>
                </a:solidFill>
                <a:sym typeface="+mn-ea"/>
              </a:rPr>
              <a:t>、项目计划的问题</a:t>
            </a:r>
            <a:endParaRPr lang="zh-CN" altLang="en-US" sz="3200" b="1" dirty="0" smtClean="0">
              <a:solidFill>
                <a:srgbClr val="3333FF"/>
              </a:solidFill>
              <a:sym typeface="+mn-ea"/>
            </a:endParaRPr>
          </a:p>
          <a:p>
            <a:pPr marL="0" indent="457200" algn="just" eaLnBrk="1" hangingPunct="1">
              <a:lnSpc>
                <a:spcPct val="110000"/>
              </a:lnSpc>
              <a:spcBef>
                <a:spcPts val="600"/>
              </a:spcBef>
              <a:buFontTx/>
              <a:buNone/>
            </a:pPr>
            <a:r>
              <a:rPr lang="zh-CN" altLang="zh-CN" sz="3200" b="1" dirty="0" smtClean="0">
                <a:latin typeface="楷体_GB2312" panose="02010609030101010101" pitchFamily="49" charset="-122"/>
                <a:ea typeface="楷体_GB2312" panose="02010609030101010101" pitchFamily="49" charset="-122"/>
                <a:sym typeface="+mn-ea"/>
              </a:rPr>
              <a:t>1）项目进行初期没有制定严格的</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项目计划</a:t>
            </a:r>
            <a:r>
              <a:rPr lang="zh-CN" altLang="zh-CN" sz="3200" b="1" dirty="0" smtClean="0">
                <a:latin typeface="楷体_GB2312" panose="02010609030101010101" pitchFamily="49" charset="-122"/>
                <a:ea typeface="楷体_GB2312" panose="02010609030101010101" pitchFamily="49" charset="-122"/>
                <a:sym typeface="+mn-ea"/>
              </a:rPr>
              <a:t>；</a:t>
            </a:r>
            <a:endParaRPr lang="zh-CN" altLang="zh-CN" sz="3200" b="1" dirty="0" smtClean="0">
              <a:latin typeface="楷体_GB2312" panose="02010609030101010101" pitchFamily="49" charset="-122"/>
              <a:ea typeface="楷体_GB2312" panose="02010609030101010101" pitchFamily="49" charset="-122"/>
              <a:sym typeface="+mn-ea"/>
            </a:endParaRPr>
          </a:p>
          <a:p>
            <a:pPr marL="0" indent="457200" algn="just" eaLnBrk="1" hangingPunct="1">
              <a:lnSpc>
                <a:spcPct val="110000"/>
              </a:lnSpc>
              <a:spcBef>
                <a:spcPts val="600"/>
              </a:spcBef>
              <a:buFontTx/>
              <a:buNone/>
            </a:pPr>
            <a:r>
              <a:rPr lang="zh-CN" altLang="zh-CN" sz="3200" b="1" dirty="0" smtClean="0">
                <a:latin typeface="楷体_GB2312" panose="02010609030101010101" pitchFamily="49" charset="-122"/>
                <a:ea typeface="楷体_GB2312" panose="02010609030101010101" pitchFamily="49" charset="-122"/>
                <a:sym typeface="+mn-ea"/>
              </a:rPr>
              <a:t>2）在启动问题程序化系统开发前没有进行</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周密的评估</a:t>
            </a:r>
            <a:r>
              <a:rPr lang="zh-CN" altLang="zh-CN" sz="3200" b="1" dirty="0" smtClean="0">
                <a:latin typeface="楷体_GB2312" panose="02010609030101010101" pitchFamily="49" charset="-122"/>
                <a:ea typeface="楷体_GB2312" panose="02010609030101010101" pitchFamily="49" charset="-122"/>
                <a:sym typeface="+mn-ea"/>
              </a:rPr>
              <a:t>，缺乏必要的</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可行性分析</a:t>
            </a:r>
            <a:r>
              <a:rPr lang="zh-CN" altLang="zh-CN" sz="3200" b="1" dirty="0" smtClean="0">
                <a:latin typeface="楷体_GB2312" panose="02010609030101010101" pitchFamily="49" charset="-122"/>
                <a:ea typeface="楷体_GB2312" panose="02010609030101010101" pitchFamily="49" charset="-122"/>
                <a:sym typeface="+mn-ea"/>
              </a:rPr>
              <a:t>；</a:t>
            </a:r>
            <a:endParaRPr lang="zh-CN" altLang="zh-CN" sz="3200" b="1" dirty="0" smtClean="0">
              <a:latin typeface="楷体_GB2312" panose="02010609030101010101" pitchFamily="49" charset="-122"/>
              <a:ea typeface="楷体_GB2312" panose="02010609030101010101" pitchFamily="49" charset="-122"/>
              <a:sym typeface="+mn-ea"/>
            </a:endParaRPr>
          </a:p>
          <a:p>
            <a:pPr marL="0" indent="457200" algn="just" eaLnBrk="1" hangingPunct="1">
              <a:lnSpc>
                <a:spcPct val="110000"/>
              </a:lnSpc>
              <a:spcBef>
                <a:spcPts val="600"/>
              </a:spcBef>
              <a:buFontTx/>
              <a:buNone/>
            </a:pPr>
            <a:r>
              <a:rPr lang="zh-CN" altLang="zh-CN" sz="3200" b="1" dirty="0" smtClean="0">
                <a:latin typeface="楷体_GB2312" panose="02010609030101010101" pitchFamily="49" charset="-122"/>
                <a:ea typeface="楷体_GB2312" panose="02010609030101010101" pitchFamily="49" charset="-122"/>
                <a:sym typeface="+mn-ea"/>
              </a:rPr>
              <a:t>3）在项目严重滞后，没有及时</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修正</a:t>
            </a:r>
            <a:r>
              <a:rPr lang="zh-CN" altLang="zh-CN" sz="3200" b="1" dirty="0" smtClean="0">
                <a:latin typeface="楷体_GB2312" panose="02010609030101010101" pitchFamily="49" charset="-122"/>
                <a:ea typeface="楷体_GB2312" panose="02010609030101010101" pitchFamily="49" charset="-122"/>
                <a:sym typeface="+mn-ea"/>
              </a:rPr>
              <a:t>项目计划，并积极采取</a:t>
            </a:r>
            <a:r>
              <a:rPr lang="zh-CN" altLang="zh-CN" sz="3200" b="1" dirty="0" smtClean="0">
                <a:solidFill>
                  <a:srgbClr val="FF0000"/>
                </a:solidFill>
                <a:latin typeface="楷体_GB2312" panose="02010609030101010101" pitchFamily="49" charset="-122"/>
                <a:ea typeface="楷体_GB2312" panose="02010609030101010101" pitchFamily="49" charset="-122"/>
                <a:sym typeface="+mn-ea"/>
              </a:rPr>
              <a:t>改进</a:t>
            </a:r>
            <a:r>
              <a:rPr lang="zh-CN" altLang="zh-CN" sz="3200" b="1" dirty="0" smtClean="0">
                <a:latin typeface="楷体_GB2312" panose="02010609030101010101" pitchFamily="49" charset="-122"/>
                <a:ea typeface="楷体_GB2312" panose="02010609030101010101" pitchFamily="49" charset="-122"/>
                <a:sym typeface="+mn-ea"/>
              </a:rPr>
              <a:t>措施。</a:t>
            </a:r>
            <a:endParaRPr lang="zh-CN" altLang="zh-CN" sz="3200" b="1"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02615" y="1180465"/>
            <a:ext cx="7908925" cy="4399915"/>
          </a:xfrm>
          <a:prstGeom prst="rect">
            <a:avLst/>
          </a:prstGeom>
        </p:spPr>
        <p:txBody>
          <a:bodyPr wrap="square">
            <a:spAutoFit/>
          </a:bodyPr>
          <a:lstStyle/>
          <a:p>
            <a:pPr algn="just" eaLnBrk="1" hangingPunct="1">
              <a:lnSpc>
                <a:spcPct val="125000"/>
              </a:lnSpc>
            </a:pPr>
            <a:r>
              <a:rPr lang="en-US" altLang="zh-CN" sz="2800" b="1" dirty="0">
                <a:solidFill>
                  <a:srgbClr val="3333FF"/>
                </a:solidFill>
                <a:latin typeface="楷体_GB2312" panose="02010609030101010101" pitchFamily="49" charset="-122"/>
                <a:ea typeface="楷体_GB2312" panose="02010609030101010101" pitchFamily="49" charset="-122"/>
                <a:sym typeface="+mn-ea"/>
              </a:rPr>
              <a:t>    </a:t>
            </a:r>
            <a:r>
              <a:rPr lang="zh-CN" altLang="en-US" sz="2800" b="1" dirty="0">
                <a:solidFill>
                  <a:srgbClr val="3333FF"/>
                </a:solidFill>
                <a:latin typeface="楷体_GB2312" panose="02010609030101010101" pitchFamily="49" charset="-122"/>
                <a:ea typeface="楷体_GB2312" panose="02010609030101010101" pitchFamily="49" charset="-122"/>
                <a:sym typeface="+mn-ea"/>
              </a:rPr>
              <a:t>此外，该项目经理还存在一些其他问题，如：</a:t>
            </a:r>
            <a:endParaRPr lang="zh-CN" altLang="en-US" sz="2800" b="1" dirty="0">
              <a:solidFill>
                <a:srgbClr val="3333FF"/>
              </a:solidFill>
              <a:latin typeface="楷体_GB2312" panose="02010609030101010101" pitchFamily="49" charset="-122"/>
              <a:ea typeface="楷体_GB2312" panose="02010609030101010101" pitchFamily="49" charset="-122"/>
              <a:sym typeface="+mn-ea"/>
            </a:endParaRPr>
          </a:p>
          <a:p>
            <a:pPr algn="just" eaLnBrk="1" hangingPunct="1">
              <a:lnSpc>
                <a:spcPct val="125000"/>
              </a:lnSpc>
            </a:pPr>
            <a:r>
              <a:rPr lang="en-US" altLang="zh-CN" sz="2800" b="1" dirty="0">
                <a:latin typeface="楷体_GB2312" panose="02010609030101010101" pitchFamily="49" charset="-122"/>
                <a:ea typeface="楷体_GB2312" panose="02010609030101010101" pitchFamily="49" charset="-122"/>
                <a:sym typeface="+mn-ea"/>
              </a:rPr>
              <a:t>    •</a:t>
            </a:r>
            <a:r>
              <a:rPr lang="zh-CN" altLang="en-US" sz="2800" b="1" dirty="0">
                <a:latin typeface="楷体_GB2312" panose="02010609030101010101" pitchFamily="49" charset="-122"/>
                <a:ea typeface="楷体_GB2312" panose="02010609030101010101" pitchFamily="49" charset="-122"/>
                <a:sym typeface="+mn-ea"/>
              </a:rPr>
              <a:t>决策不够严谨，</a:t>
            </a:r>
            <a:r>
              <a:rPr lang="zh-CN" altLang="en-US" sz="2800" b="1" dirty="0">
                <a:solidFill>
                  <a:srgbClr val="FF0000"/>
                </a:solidFill>
                <a:latin typeface="楷体_GB2312" panose="02010609030101010101" pitchFamily="49" charset="-122"/>
                <a:ea typeface="楷体_GB2312" panose="02010609030101010101" pitchFamily="49" charset="-122"/>
                <a:sym typeface="+mn-ea"/>
              </a:rPr>
              <a:t>盲目采纳助理的建议</a:t>
            </a:r>
            <a:r>
              <a:rPr lang="zh-CN" altLang="en-US" sz="2800" b="1" dirty="0">
                <a:latin typeface="楷体_GB2312" panose="02010609030101010101" pitchFamily="49" charset="-122"/>
                <a:ea typeface="楷体_GB2312" panose="02010609030101010101" pitchFamily="49" charset="-122"/>
                <a:sym typeface="+mn-ea"/>
              </a:rPr>
              <a:t>；</a:t>
            </a:r>
            <a:endParaRPr lang="zh-CN" altLang="en-US" sz="2800" b="1" dirty="0">
              <a:latin typeface="楷体_GB2312" panose="02010609030101010101" pitchFamily="49" charset="-122"/>
              <a:ea typeface="楷体_GB2312" panose="02010609030101010101" pitchFamily="49" charset="-122"/>
              <a:sym typeface="+mn-ea"/>
            </a:endParaRPr>
          </a:p>
          <a:p>
            <a:pPr algn="just" eaLnBrk="1" hangingPunct="1">
              <a:lnSpc>
                <a:spcPct val="125000"/>
              </a:lnSpc>
            </a:pPr>
            <a:r>
              <a:rPr lang="en-US" altLang="zh-CN" sz="2800" b="1" dirty="0">
                <a:latin typeface="楷体_GB2312" panose="02010609030101010101" pitchFamily="49" charset="-122"/>
                <a:ea typeface="楷体_GB2312" panose="02010609030101010101" pitchFamily="49" charset="-122"/>
                <a:sym typeface="+mn-ea"/>
              </a:rPr>
              <a:t>    •</a:t>
            </a:r>
            <a:r>
              <a:rPr lang="zh-CN" altLang="en-US" sz="2800" b="1" dirty="0">
                <a:latin typeface="楷体_GB2312" panose="02010609030101010101" pitchFamily="49" charset="-122"/>
                <a:ea typeface="楷体_GB2312" panose="02010609030101010101" pitchFamily="49" charset="-122"/>
                <a:sym typeface="+mn-ea"/>
              </a:rPr>
              <a:t>在投入了巨额资金但没有实现其目标时，陈没有进行周密的分析和请示公司管理层，而</a:t>
            </a:r>
            <a:r>
              <a:rPr lang="zh-CN" altLang="en-US" sz="2800" b="1" dirty="0">
                <a:solidFill>
                  <a:srgbClr val="FF0000"/>
                </a:solidFill>
                <a:latin typeface="楷体_GB2312" panose="02010609030101010101" pitchFamily="49" charset="-122"/>
                <a:ea typeface="楷体_GB2312" panose="02010609030101010101" pitchFamily="49" charset="-122"/>
                <a:sym typeface="+mn-ea"/>
              </a:rPr>
              <a:t>自己决定放弃该程序</a:t>
            </a:r>
            <a:r>
              <a:rPr lang="zh-CN" altLang="en-US" sz="2800" b="1" dirty="0">
                <a:latin typeface="楷体_GB2312" panose="02010609030101010101" pitchFamily="49" charset="-122"/>
                <a:ea typeface="楷体_GB2312" panose="02010609030101010101" pitchFamily="49" charset="-122"/>
                <a:sym typeface="+mn-ea"/>
              </a:rPr>
              <a:t>，导致公司之前的投入白费。</a:t>
            </a:r>
            <a:endParaRPr lang="zh-CN" altLang="en-US" sz="2800" b="1" dirty="0">
              <a:latin typeface="楷体_GB2312" panose="02010609030101010101" pitchFamily="49" charset="-122"/>
              <a:ea typeface="楷体_GB2312" panose="02010609030101010101" pitchFamily="49" charset="-122"/>
              <a:sym typeface="+mn-ea"/>
            </a:endParaRPr>
          </a:p>
          <a:p>
            <a:pPr algn="just" eaLnBrk="1" hangingPunct="1">
              <a:lnSpc>
                <a:spcPct val="125000"/>
              </a:lnSpc>
            </a:pPr>
            <a:r>
              <a:rPr lang="zh-CN" altLang="en-US" sz="2800" b="1" dirty="0">
                <a:latin typeface="楷体_GB2312" panose="02010609030101010101" pitchFamily="49" charset="-122"/>
                <a:ea typeface="楷体_GB2312" panose="02010609030101010101" pitchFamily="49" charset="-122"/>
                <a:sym typeface="+mn-ea"/>
              </a:rPr>
              <a:t>    因此，陈被撤换是必然的结果，他所犯的错误导致了整个项目不能在计划的时间内，计划的成本中完成。</a:t>
            </a:r>
            <a:r>
              <a:rPr lang="zh-CN" altLang="en-US" sz="2400" dirty="0">
                <a:latin typeface="楷体_GB2312" panose="02010609030101010101" pitchFamily="49" charset="-122"/>
                <a:ea typeface="楷体_GB2312" panose="02010609030101010101" pitchFamily="49" charset="-122"/>
                <a:sym typeface="+mn-ea"/>
              </a:rPr>
              <a:t> </a:t>
            </a:r>
            <a:endParaRPr lang="zh-CN" alt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11505" y="1180465"/>
            <a:ext cx="7826375" cy="4399915"/>
          </a:xfrm>
          <a:prstGeom prst="rect">
            <a:avLst/>
          </a:prstGeom>
        </p:spPr>
        <p:txBody>
          <a:bodyPr wrap="square">
            <a:spAutoFit/>
          </a:bodyPr>
          <a:lstStyle/>
          <a:p>
            <a:pPr algn="just" eaLnBrk="1" hangingPunct="1">
              <a:lnSpc>
                <a:spcPct val="125000"/>
              </a:lnSpc>
            </a:pPr>
            <a:r>
              <a:rPr lang="zh-CN" altLang="en-US" sz="2400" dirty="0">
                <a:solidFill>
                  <a:srgbClr val="3333FF"/>
                </a:solidFill>
                <a:latin typeface="楷体_GB2312" panose="02010609030101010101" pitchFamily="49" charset="-122"/>
                <a:ea typeface="楷体_GB2312" panose="02010609030101010101" pitchFamily="49" charset="-122"/>
                <a:sym typeface="+mn-ea"/>
              </a:rPr>
              <a:t>    </a:t>
            </a:r>
            <a:r>
              <a:rPr lang="zh-CN" altLang="en-US" sz="3200" b="1" dirty="0">
                <a:solidFill>
                  <a:srgbClr val="3333FF"/>
                </a:solidFill>
                <a:latin typeface="楷体_GB2312" panose="02010609030101010101" pitchFamily="49" charset="-122"/>
                <a:ea typeface="楷体_GB2312" panose="02010609030101010101" pitchFamily="49" charset="-122"/>
                <a:sym typeface="+mn-ea"/>
              </a:rPr>
              <a:t>当然，在该项目中，公司也负有一定的责任，如</a:t>
            </a:r>
            <a:r>
              <a:rPr lang="zh-CN" altLang="en-US" sz="3200" b="1" dirty="0">
                <a:latin typeface="楷体_GB2312" panose="02010609030101010101" pitchFamily="49" charset="-122"/>
                <a:ea typeface="楷体_GB2312" panose="02010609030101010101" pitchFamily="49" charset="-122"/>
                <a:sym typeface="+mn-ea"/>
              </a:rPr>
              <a:t>：</a:t>
            </a:r>
            <a:endParaRPr lang="zh-CN" altLang="en-US" sz="3200" b="1" dirty="0">
              <a:latin typeface="楷体_GB2312" panose="02010609030101010101" pitchFamily="49" charset="-122"/>
              <a:ea typeface="楷体_GB2312" panose="02010609030101010101" pitchFamily="49" charset="-122"/>
              <a:sym typeface="+mn-ea"/>
            </a:endParaRPr>
          </a:p>
          <a:p>
            <a:pPr algn="just" eaLnBrk="1" hangingPunct="1">
              <a:lnSpc>
                <a:spcPct val="125000"/>
              </a:lnSpc>
            </a:pPr>
            <a:r>
              <a:rPr lang="zh-CN" altLang="en-US" sz="3200" b="1" dirty="0">
                <a:latin typeface="楷体_GB2312" panose="02010609030101010101" pitchFamily="49" charset="-122"/>
                <a:ea typeface="楷体_GB2312" panose="02010609030101010101" pitchFamily="49" charset="-122"/>
                <a:sym typeface="+mn-ea"/>
              </a:rPr>
              <a:t>    项目的目标并没有得到项目各执行部门的一致关注，其主要原因是公司对该项目的</a:t>
            </a:r>
            <a:r>
              <a:rPr lang="zh-CN" altLang="en-US" sz="3200" b="1" dirty="0">
                <a:solidFill>
                  <a:srgbClr val="FF0000"/>
                </a:solidFill>
                <a:latin typeface="楷体_GB2312" panose="02010609030101010101" pitchFamily="49" charset="-122"/>
                <a:ea typeface="楷体_GB2312" panose="02010609030101010101" pitchFamily="49" charset="-122"/>
                <a:sym typeface="+mn-ea"/>
              </a:rPr>
              <a:t>重视程度不足</a:t>
            </a:r>
            <a:r>
              <a:rPr lang="zh-CN" altLang="en-US" sz="3200" b="1" dirty="0">
                <a:latin typeface="楷体_GB2312" panose="02010609030101010101" pitchFamily="49" charset="-122"/>
                <a:ea typeface="楷体_GB2312" panose="02010609030101010101" pitchFamily="49" charset="-122"/>
                <a:sym typeface="+mn-ea"/>
              </a:rPr>
              <a:t>，才会出现“不要干涉部门经理对资源的调度和费用的预算”的情况。</a:t>
            </a:r>
            <a:endParaRPr lang="zh-CN" altLang="zh-CN" sz="3200" b="1"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45317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1</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37488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47941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15869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36694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425215" y="2980576"/>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案例详情</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880500" y="1676043"/>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47700" y="1290955"/>
            <a:ext cx="7867650" cy="4885690"/>
          </a:xfrm>
          <a:prstGeom prst="rect">
            <a:avLst/>
          </a:prstGeom>
        </p:spPr>
        <p:txBody>
          <a:bodyPr wrap="square">
            <a:spAutoFit/>
          </a:bodyPr>
          <a:lstStyle/>
          <a:p>
            <a:pPr marL="0" indent="457200" algn="just">
              <a:buFontTx/>
              <a:buNone/>
            </a:pPr>
            <a:r>
              <a:rPr lang="en-US" altLang="zh-CN" sz="3200" b="1" dirty="0" smtClean="0">
                <a:sym typeface="+mn-ea"/>
              </a:rPr>
              <a:t>  </a:t>
            </a:r>
            <a:r>
              <a:rPr lang="zh-CN" altLang="en-US" sz="3200" b="1" dirty="0" smtClean="0">
                <a:sym typeface="+mn-ea"/>
              </a:rPr>
              <a:t>陈伟明是公司的项目经理，</a:t>
            </a:r>
            <a:r>
              <a:rPr lang="zh-CN" altLang="en-US" sz="3200" b="1" dirty="0" smtClean="0">
                <a:solidFill>
                  <a:srgbClr val="3333FF"/>
                </a:solidFill>
                <a:sym typeface="+mn-ea"/>
              </a:rPr>
              <a:t>在项目</a:t>
            </a:r>
            <a:r>
              <a:rPr lang="en-US" altLang="zh-CN" sz="3200" b="1" dirty="0" smtClean="0">
                <a:solidFill>
                  <a:srgbClr val="3333FF"/>
                </a:solidFill>
                <a:sym typeface="+mn-ea"/>
              </a:rPr>
              <a:t>A</a:t>
            </a:r>
            <a:r>
              <a:rPr lang="zh-CN" altLang="en-US" sz="3200" b="1" dirty="0" smtClean="0">
                <a:solidFill>
                  <a:srgbClr val="3333FF"/>
                </a:solidFill>
                <a:sym typeface="+mn-ea"/>
              </a:rPr>
              <a:t>筹备阶段就作为项目经理助理参与该项目</a:t>
            </a:r>
            <a:r>
              <a:rPr lang="zh-CN" altLang="en-US" sz="3200" b="1" dirty="0" smtClean="0">
                <a:sym typeface="+mn-ea"/>
              </a:rPr>
              <a:t>，项目正式实施后被公司</a:t>
            </a:r>
            <a:r>
              <a:rPr lang="zh-CN" altLang="en-US" sz="3200" b="1" dirty="0" smtClean="0">
                <a:solidFill>
                  <a:srgbClr val="3333FF"/>
                </a:solidFill>
                <a:sym typeface="+mn-ea"/>
              </a:rPr>
              <a:t>任命为项目经理</a:t>
            </a:r>
            <a:r>
              <a:rPr lang="zh-CN" altLang="en-US" sz="3200" b="1" dirty="0" smtClean="0">
                <a:sym typeface="+mn-ea"/>
              </a:rPr>
              <a:t>。但使陈感到恼火的是：</a:t>
            </a:r>
            <a:r>
              <a:rPr lang="zh-CN" altLang="en-US" sz="3200" b="1" dirty="0" smtClean="0">
                <a:solidFill>
                  <a:srgbClr val="FF0000"/>
                </a:solidFill>
                <a:sym typeface="+mn-ea"/>
              </a:rPr>
              <a:t>其他职能部门的经理虽然为该项目安排了时间和人手，但他们更热衷于其他项目</a:t>
            </a:r>
            <a:r>
              <a:rPr lang="zh-CN" altLang="en-US" sz="3200" b="1" dirty="0" smtClean="0">
                <a:sym typeface="+mn-ea"/>
              </a:rPr>
              <a:t>。同时，陈还被告之</a:t>
            </a:r>
            <a:r>
              <a:rPr lang="zh-CN" altLang="en-US" sz="3200" b="1" dirty="0" smtClean="0">
                <a:solidFill>
                  <a:srgbClr val="FF0000"/>
                </a:solidFill>
                <a:sym typeface="+mn-ea"/>
              </a:rPr>
              <a:t>不要干涉部门经理对资源的调度和费用的预算</a:t>
            </a:r>
            <a:r>
              <a:rPr lang="zh-CN" altLang="en-US" sz="3200" b="1" dirty="0" smtClean="0">
                <a:sym typeface="+mn-ea"/>
              </a:rPr>
              <a:t>。 </a:t>
            </a:r>
            <a:endParaRPr lang="en-US" altLang="zh-CN" sz="3200" b="1" dirty="0" smtClean="0"/>
          </a:p>
          <a:p>
            <a:pPr indent="457200" fontAlgn="auto">
              <a:lnSpc>
                <a:spcPct val="110000"/>
              </a:lnSpc>
              <a:spcBef>
                <a:spcPts val="600"/>
              </a:spcBef>
              <a:buFontTx/>
              <a:buNone/>
            </a:pPr>
            <a:endParaRPr lang="zh-CN" sz="2400" dirty="0" smtClean="0">
              <a:latin typeface="楷体_GB2312" panose="02010609030101010101" pitchFamily="49" charset="-122"/>
              <a:ea typeface="楷体_GB2312" panose="02010609030101010101" pitchFamily="49"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47700" y="1290955"/>
            <a:ext cx="7867650" cy="4627245"/>
          </a:xfrm>
          <a:prstGeom prst="rect">
            <a:avLst/>
          </a:prstGeom>
        </p:spPr>
        <p:txBody>
          <a:bodyPr wrap="square">
            <a:spAutoFit/>
          </a:bodyPr>
          <a:lstStyle/>
          <a:p>
            <a:pPr marL="0" indent="457200" algn="just">
              <a:buFontTx/>
              <a:buNone/>
            </a:pPr>
            <a:r>
              <a:rPr lang="en-US" altLang="zh-CN" sz="3200" b="1" dirty="0" smtClean="0">
                <a:solidFill>
                  <a:srgbClr val="FF0000"/>
                </a:solidFill>
                <a:sym typeface="+mn-ea"/>
              </a:rPr>
              <a:t>   </a:t>
            </a:r>
            <a:r>
              <a:rPr lang="zh-CN" altLang="zh-CN" sz="3200" b="1" dirty="0" smtClean="0">
                <a:solidFill>
                  <a:srgbClr val="FF0000"/>
                </a:solidFill>
                <a:sym typeface="+mn-ea"/>
              </a:rPr>
              <a:t>半年之后</a:t>
            </a:r>
            <a:r>
              <a:rPr lang="zh-CN" altLang="zh-CN" sz="3200" b="1" dirty="0" smtClean="0">
                <a:sym typeface="+mn-ea"/>
              </a:rPr>
              <a:t>，陈借向</a:t>
            </a:r>
            <a:r>
              <a:rPr lang="zh-CN" altLang="zh-CN" sz="3200" b="1" dirty="0" smtClean="0">
                <a:solidFill>
                  <a:srgbClr val="3333FF"/>
                </a:solidFill>
                <a:sym typeface="+mn-ea"/>
              </a:rPr>
              <a:t>公司管理层汇报项目进度的机会向管理层说明了由于职能经理不合作而造成的项目严重拖期情况</a:t>
            </a:r>
            <a:r>
              <a:rPr lang="zh-CN" altLang="en-US" sz="3200" b="1" dirty="0" smtClean="0">
                <a:solidFill>
                  <a:srgbClr val="3333FF"/>
                </a:solidFill>
                <a:sym typeface="+mn-ea"/>
              </a:rPr>
              <a:t>。</a:t>
            </a:r>
            <a:r>
              <a:rPr lang="zh-CN" altLang="zh-CN" sz="3200" b="1" dirty="0" smtClean="0">
                <a:sym typeface="+mn-ea"/>
              </a:rPr>
              <a:t>这次汇报</a:t>
            </a:r>
            <a:r>
              <a:rPr lang="zh-CN" altLang="zh-CN" sz="3200" b="1" dirty="0" smtClean="0">
                <a:solidFill>
                  <a:srgbClr val="3333FF"/>
                </a:solidFill>
                <a:sym typeface="+mn-ea"/>
              </a:rPr>
              <a:t>引起了公司管理层的注意</a:t>
            </a:r>
            <a:r>
              <a:rPr lang="zh-CN" altLang="en-US" sz="3200" b="1" dirty="0" smtClean="0">
                <a:solidFill>
                  <a:srgbClr val="3333FF"/>
                </a:solidFill>
                <a:sym typeface="+mn-ea"/>
              </a:rPr>
              <a:t>。</a:t>
            </a:r>
            <a:r>
              <a:rPr lang="zh-CN" altLang="zh-CN" sz="3200" b="1" dirty="0" smtClean="0">
                <a:sym typeface="+mn-ea"/>
              </a:rPr>
              <a:t>他们投入了更多的资源来使项目回到正常轨道上来</a:t>
            </a:r>
            <a:r>
              <a:rPr lang="zh-CN" altLang="en-US" sz="3200" b="1" dirty="0" smtClean="0">
                <a:sym typeface="+mn-ea"/>
              </a:rPr>
              <a:t>。</a:t>
            </a:r>
            <a:r>
              <a:rPr lang="zh-CN" altLang="zh-CN" sz="3200" b="1" dirty="0" smtClean="0">
                <a:sym typeface="+mn-ea"/>
              </a:rPr>
              <a:t>陈伟明不得不花费很多时间来准备文案、报告和投影以及各种各样的会议。</a:t>
            </a:r>
            <a:r>
              <a:rPr lang="en-US" altLang="zh-CN" sz="3200" b="1" dirty="0" smtClean="0">
                <a:sym typeface="+mn-ea"/>
              </a:rPr>
              <a:t> </a:t>
            </a:r>
            <a:endParaRPr lang="zh-CN" altLang="zh-CN" sz="3200" b="1" dirty="0" smtClean="0"/>
          </a:p>
          <a:p>
            <a:pPr indent="457200" fontAlgn="auto">
              <a:lnSpc>
                <a:spcPct val="110000"/>
              </a:lnSpc>
              <a:spcBef>
                <a:spcPts val="600"/>
              </a:spcBef>
              <a:buFontTx/>
              <a:buNone/>
            </a:pPr>
            <a:endParaRPr lang="zh-CN" sz="3200" b="1" dirty="0" smtClean="0">
              <a:latin typeface="楷体_GB2312" panose="02010609030101010101" pitchFamily="49" charset="-122"/>
              <a:ea typeface="楷体_GB2312" panose="02010609030101010101" pitchFamily="49" charset="-122"/>
              <a:sym typeface="+mn-ea"/>
            </a:endParaRPr>
          </a:p>
          <a:p>
            <a:pPr indent="457200" eaLnBrk="1" hangingPunct="1">
              <a:lnSpc>
                <a:spcPct val="80000"/>
              </a:lnSpc>
              <a:spcBef>
                <a:spcPts val="600"/>
              </a:spcBef>
              <a:buFontTx/>
              <a:buNone/>
            </a:pP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61340" y="1287145"/>
            <a:ext cx="7959090" cy="5275580"/>
          </a:xfrm>
          <a:prstGeom prst="rect">
            <a:avLst/>
          </a:prstGeom>
        </p:spPr>
        <p:txBody>
          <a:bodyPr wrap="square">
            <a:spAutoFit/>
          </a:bodyPr>
          <a:lstStyle/>
          <a:p>
            <a:pPr marL="0" indent="457200" algn="just" eaLnBrk="1" hangingPunct="1">
              <a:lnSpc>
                <a:spcPct val="110000"/>
              </a:lnSpc>
              <a:spcBef>
                <a:spcPts val="600"/>
              </a:spcBef>
              <a:buFontTx/>
              <a:buNone/>
            </a:pPr>
            <a:r>
              <a:rPr lang="en-US" altLang="zh-CN" sz="3200" b="1" dirty="0" smtClean="0">
                <a:sym typeface="+mn-ea"/>
              </a:rPr>
              <a:t>   </a:t>
            </a:r>
            <a:r>
              <a:rPr lang="zh-CN" altLang="en-US" sz="3200" b="1" dirty="0" smtClean="0">
                <a:sym typeface="+mn-ea"/>
              </a:rPr>
              <a:t>公司管理层还为陈</a:t>
            </a:r>
            <a:r>
              <a:rPr lang="zh-CN" altLang="en-US" sz="3200" b="1" dirty="0" smtClean="0">
                <a:solidFill>
                  <a:srgbClr val="3333FF"/>
                </a:solidFill>
                <a:sym typeface="+mn-ea"/>
              </a:rPr>
              <a:t>指定了一个项目经理助理。</a:t>
            </a:r>
            <a:r>
              <a:rPr lang="zh-CN" altLang="en-US" sz="3200" b="1" dirty="0" smtClean="0">
                <a:solidFill>
                  <a:srgbClr val="FF0000"/>
                </a:solidFill>
                <a:sym typeface="+mn-ea"/>
              </a:rPr>
              <a:t>该助理认为应该通过计算机程序把各种问题程序化</a:t>
            </a:r>
            <a:r>
              <a:rPr lang="zh-CN" altLang="en-US" sz="3200" b="1" dirty="0" smtClean="0">
                <a:sym typeface="+mn-ea"/>
              </a:rPr>
              <a:t>，</a:t>
            </a:r>
            <a:r>
              <a:rPr lang="zh-CN" altLang="en-US" sz="3200" b="1" dirty="0" smtClean="0">
                <a:solidFill>
                  <a:srgbClr val="FF0000"/>
                </a:solidFill>
                <a:sym typeface="+mn-ea"/>
              </a:rPr>
              <a:t>于是</a:t>
            </a:r>
            <a:r>
              <a:rPr lang="zh-CN" altLang="en-US" sz="3200" b="1" dirty="0" smtClean="0">
                <a:sym typeface="+mn-ea"/>
              </a:rPr>
              <a:t>公司又投入了</a:t>
            </a:r>
            <a:r>
              <a:rPr lang="en-US" altLang="zh-CN" sz="3200" b="1" dirty="0" smtClean="0">
                <a:sym typeface="+mn-ea"/>
              </a:rPr>
              <a:t>12</a:t>
            </a:r>
            <a:r>
              <a:rPr lang="zh-CN" altLang="en-US" sz="3200" b="1" dirty="0" smtClean="0">
                <a:sym typeface="+mn-ea"/>
              </a:rPr>
              <a:t>个人来开发这个程序。在花费了巨额资金</a:t>
            </a:r>
            <a:r>
              <a:rPr lang="zh-CN" altLang="en-US" sz="3200" b="1" dirty="0" smtClean="0">
                <a:solidFill>
                  <a:srgbClr val="FF0000"/>
                </a:solidFill>
                <a:sym typeface="+mn-ea"/>
              </a:rPr>
              <a:t>之后，陈发现</a:t>
            </a:r>
            <a:r>
              <a:rPr lang="zh-CN" altLang="en-US" sz="3200" b="1" dirty="0" smtClean="0">
                <a:sym typeface="+mn-ea"/>
              </a:rPr>
              <a:t>这个程序并不能实现其目标。他向一个软件供应商进行了咨询，得知若要完成该程序，还需要多花费数倍的资金和两个月的时间，无奈之下，陈只好放弃了该程序。</a:t>
            </a:r>
            <a:r>
              <a:rPr lang="zh-CN" altLang="en-US" sz="2400" dirty="0" smtClean="0">
                <a:sym typeface="+mn-ea"/>
              </a:rPr>
              <a:t> </a:t>
            </a:r>
            <a:endParaRPr lang="zh-CN" altLang="en-US" sz="2400" dirty="0" smtClean="0">
              <a:sym typeface="+mn-ea"/>
            </a:endParaRPr>
          </a:p>
          <a:p>
            <a:pPr marL="0" indent="457200" eaLnBrk="1" hangingPunct="1">
              <a:lnSpc>
                <a:spcPct val="110000"/>
              </a:lnSpc>
              <a:spcBef>
                <a:spcPts val="600"/>
              </a:spcBef>
              <a:buFontTx/>
              <a:buNone/>
            </a:pPr>
            <a:endParaRPr lang="zh-CN" sz="2400" dirty="0" smtClean="0">
              <a:latin typeface="楷体_GB2312" panose="02010609030101010101" pitchFamily="49" charset="-122"/>
              <a:ea typeface="楷体_GB2312" panose="02010609030101010101" pitchFamily="49"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94360" y="1287145"/>
            <a:ext cx="7860665" cy="3023870"/>
          </a:xfrm>
          <a:prstGeom prst="rect">
            <a:avLst/>
          </a:prstGeom>
        </p:spPr>
        <p:txBody>
          <a:bodyPr wrap="square">
            <a:spAutoFit/>
          </a:bodyPr>
          <a:lstStyle/>
          <a:p>
            <a:pPr marL="0" indent="457200" algn="just">
              <a:buFontTx/>
              <a:buNone/>
            </a:pPr>
            <a:r>
              <a:rPr lang="en-US" altLang="zh-CN" sz="3200" b="1" dirty="0" smtClean="0">
                <a:sym typeface="+mn-ea"/>
              </a:rPr>
              <a:t>    </a:t>
            </a:r>
            <a:r>
              <a:rPr lang="zh-CN" altLang="en-US" sz="3200" b="1" dirty="0" smtClean="0">
                <a:sym typeface="+mn-ea"/>
              </a:rPr>
              <a:t>这个时候项目的情况已经很困难了，项目</a:t>
            </a:r>
            <a:r>
              <a:rPr lang="zh-CN" altLang="en-US" sz="3200" b="1" dirty="0" smtClean="0">
                <a:solidFill>
                  <a:srgbClr val="FF0000"/>
                </a:solidFill>
                <a:sym typeface="+mn-ea"/>
              </a:rPr>
              <a:t>滞后了</a:t>
            </a:r>
            <a:r>
              <a:rPr lang="en-US" altLang="zh-CN" sz="3200" b="1" dirty="0" smtClean="0">
                <a:solidFill>
                  <a:srgbClr val="FF0000"/>
                </a:solidFill>
                <a:sym typeface="+mn-ea"/>
              </a:rPr>
              <a:t>9</a:t>
            </a:r>
            <a:r>
              <a:rPr lang="zh-CN" altLang="en-US" sz="3200" b="1" dirty="0" smtClean="0">
                <a:solidFill>
                  <a:srgbClr val="FF0000"/>
                </a:solidFill>
                <a:sym typeface="+mn-ea"/>
              </a:rPr>
              <a:t>个月</a:t>
            </a:r>
            <a:r>
              <a:rPr lang="zh-CN" altLang="en-US" sz="3200" b="1" dirty="0" smtClean="0">
                <a:sym typeface="+mn-ea"/>
              </a:rPr>
              <a:t>，但还没有成型的单元完成，客户对项目拖期问题非常关注，</a:t>
            </a:r>
            <a:r>
              <a:rPr lang="zh-CN" altLang="en-US" sz="3200" b="1" dirty="0" smtClean="0">
                <a:solidFill>
                  <a:srgbClr val="FF0000"/>
                </a:solidFill>
                <a:sym typeface="+mn-ea"/>
              </a:rPr>
              <a:t>陈不得不花大量时间向客户解释存在的问题和补救计划</a:t>
            </a:r>
            <a:r>
              <a:rPr lang="zh-CN" altLang="en-US" sz="3200" b="1" dirty="0" smtClean="0">
                <a:sym typeface="+mn-ea"/>
              </a:rPr>
              <a:t>。 </a:t>
            </a:r>
            <a:endParaRPr lang="zh-CN" sz="3200" b="1" dirty="0" smtClean="0">
              <a:latin typeface="楷体_GB2312" panose="02010609030101010101" pitchFamily="49" charset="-122"/>
              <a:ea typeface="楷体_GB2312" panose="02010609030101010101" pitchFamily="49" charset="-122"/>
              <a:sym typeface="+mn-ea"/>
            </a:endParaRPr>
          </a:p>
          <a:p>
            <a:pPr marL="0" indent="457200" algn="just" eaLnBrk="1" hangingPunct="1">
              <a:lnSpc>
                <a:spcPct val="80000"/>
              </a:lnSpc>
              <a:spcBef>
                <a:spcPts val="600"/>
              </a:spcBef>
              <a:buFontTx/>
              <a:buNone/>
            </a:pP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338455" y="1163955"/>
            <a:ext cx="8409305" cy="6353175"/>
          </a:xfrm>
          <a:prstGeom prst="rect">
            <a:avLst/>
          </a:prstGeom>
        </p:spPr>
        <p:txBody>
          <a:bodyPr wrap="square">
            <a:spAutoFit/>
          </a:bodyPr>
          <a:lstStyle/>
          <a:p>
            <a:pPr marL="0" indent="457200" algn="just">
              <a:buFontTx/>
              <a:buNone/>
            </a:pPr>
            <a:r>
              <a:rPr lang="en-US" altLang="zh-CN" sz="3200" b="1" dirty="0" smtClean="0">
                <a:solidFill>
                  <a:srgbClr val="FF0000"/>
                </a:solidFill>
                <a:sym typeface="+mn-ea"/>
              </a:rPr>
              <a:t>    </a:t>
            </a:r>
            <a:r>
              <a:rPr lang="zh-CN" altLang="en-US" sz="3200" b="1" dirty="0" smtClean="0">
                <a:solidFill>
                  <a:srgbClr val="FF0000"/>
                </a:solidFill>
                <a:sym typeface="+mn-ea"/>
              </a:rPr>
              <a:t>三个月之后</a:t>
            </a:r>
            <a:r>
              <a:rPr lang="zh-CN" altLang="en-US" sz="3200" b="1" dirty="0" smtClean="0">
                <a:sym typeface="+mn-ea"/>
              </a:rPr>
              <a:t>，</a:t>
            </a:r>
            <a:r>
              <a:rPr lang="zh-CN" altLang="en-US" sz="3200" b="1" dirty="0" smtClean="0">
                <a:solidFill>
                  <a:srgbClr val="FF0000"/>
                </a:solidFill>
                <a:sym typeface="+mn-ea"/>
              </a:rPr>
              <a:t>项目仍然没有大的进展</a:t>
            </a:r>
            <a:r>
              <a:rPr lang="zh-CN" altLang="en-US" sz="3200" b="1" dirty="0" smtClean="0">
                <a:sym typeface="+mn-ea"/>
              </a:rPr>
              <a:t>，客户开始不耐烦了，尽管陈进行了大量的解释和说明，但客户仍然不能接受严重拖期，于是指派了一个代表到项目现场监督工作。</a:t>
            </a:r>
            <a:r>
              <a:rPr lang="zh-CN" altLang="en-US" sz="3200" b="1" dirty="0" smtClean="0">
                <a:solidFill>
                  <a:srgbClr val="FF0000"/>
                </a:solidFill>
                <a:sym typeface="+mn-ea"/>
              </a:rPr>
              <a:t>客户代表要求找出问题并持续更新</a:t>
            </a:r>
            <a:r>
              <a:rPr lang="zh-CN" altLang="en-US" sz="3200" b="1" dirty="0" smtClean="0">
                <a:sym typeface="+mn-ea"/>
              </a:rPr>
              <a:t>，</a:t>
            </a:r>
            <a:r>
              <a:rPr lang="zh-CN" altLang="en-US" sz="3200" b="1" dirty="0" smtClean="0">
                <a:solidFill>
                  <a:srgbClr val="FF0000"/>
                </a:solidFill>
                <a:sym typeface="+mn-ea"/>
              </a:rPr>
              <a:t>继而试图参与进来解决问题，</a:t>
            </a:r>
            <a:r>
              <a:rPr lang="zh-CN" altLang="en-US" sz="3200" b="1" dirty="0" smtClean="0">
                <a:sym typeface="+mn-ea"/>
              </a:rPr>
              <a:t>陈和客户代表在一些问题上产生了激烈的冲突，</a:t>
            </a:r>
            <a:r>
              <a:rPr lang="zh-CN" altLang="en-US" sz="3200" b="1" dirty="0" smtClean="0">
                <a:solidFill>
                  <a:srgbClr val="FF0000"/>
                </a:solidFill>
                <a:sym typeface="+mn-ea"/>
              </a:rPr>
              <a:t>导致两人关系恶化</a:t>
            </a:r>
            <a:r>
              <a:rPr lang="zh-CN" altLang="en-US" sz="3200" b="1" dirty="0" smtClean="0">
                <a:sym typeface="+mn-ea"/>
              </a:rPr>
              <a:t>。 </a:t>
            </a:r>
            <a:endParaRPr lang="zh-CN" altLang="en-US" sz="3200" b="1" dirty="0" smtClean="0">
              <a:sym typeface="+mn-ea"/>
            </a:endParaRPr>
          </a:p>
          <a:p>
            <a:pPr marL="0" indent="457200" algn="just">
              <a:buFontTx/>
              <a:buNone/>
            </a:pPr>
            <a:r>
              <a:rPr lang="zh-CN" altLang="en-US" sz="3200" b="1" dirty="0" smtClean="0">
                <a:sym typeface="+mn-ea"/>
              </a:rPr>
              <a:t>公司管理层最后撤换了陈伟明。</a:t>
            </a:r>
            <a:endParaRPr lang="en-US" altLang="zh-CN" sz="3200" b="1" dirty="0" smtClean="0"/>
          </a:p>
          <a:p>
            <a:pPr marL="0" indent="457200" algn="just">
              <a:buFontTx/>
              <a:buNone/>
            </a:pPr>
            <a:r>
              <a:rPr lang="zh-CN" altLang="en-US" sz="3200" b="1" dirty="0" smtClean="0">
                <a:sym typeface="+mn-ea"/>
              </a:rPr>
              <a:t>项目</a:t>
            </a:r>
            <a:r>
              <a:rPr lang="en-US" altLang="zh-CN" sz="3200" b="1" dirty="0" smtClean="0">
                <a:sym typeface="+mn-ea"/>
              </a:rPr>
              <a:t>A</a:t>
            </a:r>
            <a:r>
              <a:rPr lang="zh-CN" altLang="en-US" sz="3200" b="1" dirty="0" smtClean="0">
                <a:sym typeface="+mn-ea"/>
              </a:rPr>
              <a:t>在超期一年之后，以预计费用的</a:t>
            </a:r>
            <a:r>
              <a:rPr lang="en-US" altLang="zh-CN" sz="3200" b="1" dirty="0" smtClean="0">
                <a:sym typeface="+mn-ea"/>
              </a:rPr>
              <a:t>140%</a:t>
            </a:r>
            <a:r>
              <a:rPr lang="zh-CN" altLang="en-US" sz="3200" b="1" dirty="0" smtClean="0">
                <a:sym typeface="+mn-ea"/>
              </a:rPr>
              <a:t>最终完成。</a:t>
            </a:r>
            <a:endParaRPr lang="zh-CN" altLang="en-US" sz="3200" b="1" dirty="0" smtClean="0">
              <a:sym typeface="+mn-ea"/>
            </a:endParaRPr>
          </a:p>
          <a:p>
            <a:pPr marL="0" indent="457200" eaLnBrk="1" hangingPunct="1">
              <a:lnSpc>
                <a:spcPct val="110000"/>
              </a:lnSpc>
              <a:spcBef>
                <a:spcPts val="600"/>
              </a:spcBef>
              <a:buFontTx/>
              <a:buNone/>
            </a:pPr>
            <a:r>
              <a:rPr lang="zh-CN" altLang="en-US" sz="2400" dirty="0" smtClean="0">
                <a:sym typeface="+mn-ea"/>
              </a:rPr>
              <a:t> </a:t>
            </a:r>
            <a:endParaRPr lang="zh-CN" altLang="en-US" sz="2400" dirty="0" smtClean="0">
              <a:sym typeface="+mn-ea"/>
            </a:endParaRPr>
          </a:p>
          <a:p>
            <a:pPr marL="0" indent="457200" eaLnBrk="1" hangingPunct="1">
              <a:lnSpc>
                <a:spcPct val="110000"/>
              </a:lnSpc>
              <a:spcBef>
                <a:spcPts val="600"/>
              </a:spcBef>
              <a:buFontTx/>
              <a:buNone/>
            </a:pPr>
            <a:endParaRPr lang="zh-CN" sz="2400" dirty="0" smtClean="0">
              <a:latin typeface="楷体_GB2312" panose="02010609030101010101" pitchFamily="49" charset="-122"/>
              <a:ea typeface="楷体_GB2312" panose="02010609030101010101" pitchFamily="49"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258656" y="2715801"/>
            <a:ext cx="1781261" cy="1781261"/>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ea typeface="微软雅黑" panose="020B0503020204020204" pitchFamily="34"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70C0"/>
                  </a:solidFill>
                  <a:latin typeface="微软雅黑" panose="020B0503020204020204" pitchFamily="34" charset="-122"/>
                  <a:ea typeface="微软雅黑" panose="020B0503020204020204" pitchFamily="34" charset="-122"/>
                </a:rPr>
                <a:t>问题</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sp>
        <p:nvSpPr>
          <p:cNvPr id="34" name="左大括号 33"/>
          <p:cNvSpPr/>
          <p:nvPr/>
        </p:nvSpPr>
        <p:spPr>
          <a:xfrm>
            <a:off x="2192867" y="2436707"/>
            <a:ext cx="494453" cy="2279227"/>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ea typeface="微软雅黑" panose="020B0503020204020204" pitchFamily="34" charset="-122"/>
            </a:endParaRPr>
          </a:p>
        </p:txBody>
      </p:sp>
      <p:grpSp>
        <p:nvGrpSpPr>
          <p:cNvPr id="2" name="组合 1"/>
          <p:cNvGrpSpPr/>
          <p:nvPr/>
        </p:nvGrpSpPr>
        <p:grpSpPr>
          <a:xfrm>
            <a:off x="2684233" y="1955264"/>
            <a:ext cx="1371600" cy="969388"/>
            <a:chOff x="2717878" y="1163553"/>
            <a:chExt cx="1028700" cy="727041"/>
          </a:xfrm>
        </p:grpSpPr>
        <p:sp>
          <p:nvSpPr>
            <p:cNvPr id="30" name="椭圆 29"/>
            <p:cNvSpPr/>
            <p:nvPr/>
          </p:nvSpPr>
          <p:spPr>
            <a:xfrm>
              <a:off x="2868708" y="1163553"/>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37" name="TextBox 36"/>
            <p:cNvSpPr txBox="1"/>
            <p:nvPr/>
          </p:nvSpPr>
          <p:spPr>
            <a:xfrm>
              <a:off x="2717878" y="1296241"/>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683851" y="4171348"/>
            <a:ext cx="1371600" cy="1081867"/>
            <a:chOff x="2719496" y="2497084"/>
            <a:chExt cx="1028700" cy="811400"/>
          </a:xfrm>
        </p:grpSpPr>
        <p:grpSp>
          <p:nvGrpSpPr>
            <p:cNvPr id="31" name="组合 30"/>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a typeface="微软雅黑" panose="020B0503020204020204" pitchFamily="34" charset="-122"/>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grpSp>
        <p:sp>
          <p:nvSpPr>
            <p:cNvPr id="38" name="TextBox 37"/>
            <p:cNvSpPr txBox="1"/>
            <p:nvPr/>
          </p:nvSpPr>
          <p:spPr>
            <a:xfrm>
              <a:off x="2719496" y="2671952"/>
              <a:ext cx="1028700" cy="437674"/>
            </a:xfrm>
            <a:prstGeom prst="rect">
              <a:avLst/>
            </a:prstGeom>
            <a:noFill/>
          </p:spPr>
          <p:txBody>
            <a:bodyPr wrap="square" rtlCol="0">
              <a:spAutoFit/>
            </a:bodyPr>
            <a:lstStyle/>
            <a:p>
              <a:pPr algn="ctr"/>
              <a:r>
                <a:rPr lang="en-US" altLang="zh-CN" sz="3200" dirty="0">
                  <a:solidFill>
                    <a:srgbClr val="0070C0"/>
                  </a:solidFill>
                  <a:latin typeface="微软雅黑" panose="020B0503020204020204" pitchFamily="34" charset="-122"/>
                  <a:ea typeface="微软雅黑" panose="020B0503020204020204" pitchFamily="34" charset="-122"/>
                </a:rPr>
                <a:t>02</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sp>
        <p:nvSpPr>
          <p:cNvPr id="21" name="TextBox 39"/>
          <p:cNvSpPr txBox="1"/>
          <p:nvPr/>
        </p:nvSpPr>
        <p:spPr>
          <a:xfrm>
            <a:off x="4117975" y="1955165"/>
            <a:ext cx="4525645" cy="2061210"/>
          </a:xfrm>
          <a:prstGeom prst="rect">
            <a:avLst/>
          </a:prstGeom>
          <a:noFill/>
        </p:spPr>
        <p:txBody>
          <a:bodyPr wrap="square" rtlCol="0">
            <a:spAutoFit/>
          </a:bodyPr>
          <a:lstStyle/>
          <a:p>
            <a:pPr algn="just"/>
            <a:r>
              <a:rPr lang="zh-CN" altLang="en-US" sz="3200" dirty="0">
                <a:solidFill>
                  <a:schemeClr val="tx1">
                    <a:lumMod val="50000"/>
                    <a:lumOff val="50000"/>
                  </a:schemeClr>
                </a:solidFill>
                <a:ea typeface="微软雅黑" panose="020B0503020204020204" pitchFamily="34" charset="-122"/>
              </a:rPr>
              <a:t>陈伟明在项目A中遇到了很多项目经理都曾经遇到的困难，请你谈谈为什么他被撤换下来。</a:t>
            </a:r>
            <a:endParaRPr lang="zh-CN" altLang="en-US" sz="3200" dirty="0">
              <a:solidFill>
                <a:schemeClr val="tx1">
                  <a:lumMod val="50000"/>
                  <a:lumOff val="50000"/>
                </a:schemeClr>
              </a:solidFill>
              <a:ea typeface="微软雅黑" panose="020B0503020204020204" pitchFamily="34" charset="-122"/>
            </a:endParaRPr>
          </a:p>
        </p:txBody>
      </p:sp>
      <p:sp>
        <p:nvSpPr>
          <p:cNvPr id="23" name="TextBox 39"/>
          <p:cNvSpPr txBox="1"/>
          <p:nvPr/>
        </p:nvSpPr>
        <p:spPr>
          <a:xfrm>
            <a:off x="4118610" y="4260850"/>
            <a:ext cx="4690745" cy="583565"/>
          </a:xfrm>
          <a:prstGeom prst="rect">
            <a:avLst/>
          </a:prstGeom>
          <a:noFill/>
        </p:spPr>
        <p:txBody>
          <a:bodyPr wrap="square" rtlCol="0">
            <a:spAutoFit/>
          </a:bodyPr>
          <a:lstStyle/>
          <a:p>
            <a:r>
              <a:rPr lang="zh-CN" altLang="en-US" sz="3200" dirty="0">
                <a:solidFill>
                  <a:schemeClr val="tx1">
                    <a:lumMod val="50000"/>
                    <a:lumOff val="50000"/>
                  </a:schemeClr>
                </a:solidFill>
                <a:ea typeface="微软雅黑" panose="020B0503020204020204" pitchFamily="34" charset="-122"/>
              </a:rPr>
              <a:t>他应该为这些问题负责吗？</a:t>
            </a:r>
            <a:endParaRPr lang="zh-CN" altLang="en-US" sz="3200" dirty="0">
              <a:solidFill>
                <a:schemeClr val="tx1">
                  <a:lumMod val="50000"/>
                  <a:lumOff val="50000"/>
                </a:schemeClr>
              </a:solidFill>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p:stCondLst>
                              <p:cond delay="900"/>
                            </p:stCondLst>
                            <p:childTnLst>
                              <p:par>
                                <p:cTn id="14" presetID="53" presetClass="entr" presetSubtype="1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par>
                          <p:cTn id="24" fill="hold">
                            <p:stCondLst>
                              <p:cond delay="1400"/>
                            </p:stCondLst>
                            <p:childTnLst>
                              <p:par>
                                <p:cTn id="25" presetID="16" presetClass="entr" presetSubtype="21"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childTnLst>
                          </p:cTn>
                        </p:par>
                        <p:par>
                          <p:cTn id="28" fill="hold">
                            <p:stCondLst>
                              <p:cond delay="1900"/>
                            </p:stCondLst>
                            <p:childTnLst>
                              <p:par>
                                <p:cTn id="29" presetID="16" presetClass="entr" presetSubtype="21" fill="hold" grpId="0" nodeType="after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barn(inVertical)">
                                      <p:cBhvr>
                                        <p:cTn id="3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44555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2</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36726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47179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15107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35932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028975" y="3104973"/>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案例分析</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814460" y="170080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1305</Words>
  <Application>WPS 演示</Application>
  <PresentationFormat>全屏显示(16:9)</PresentationFormat>
  <Paragraphs>94</Paragraphs>
  <Slides>13</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宋体</vt:lpstr>
      <vt:lpstr>Wingdings</vt:lpstr>
      <vt:lpstr>微软雅黑</vt:lpstr>
      <vt:lpstr>方正兰亭粗黑_GBK</vt:lpstr>
      <vt:lpstr>Calibri</vt:lpstr>
      <vt:lpstr>Impact</vt:lpstr>
      <vt:lpstr>Helvetica Neue Condensed</vt:lpstr>
      <vt:lpstr>方正正大黑简体</vt:lpstr>
      <vt:lpstr>楷体_GB2312</vt:lpstr>
      <vt:lpstr>黑体</vt:lpstr>
      <vt:lpstr>Arial Unicode MS</vt:lpstr>
      <vt:lpstr>Segoe Print</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Connie</cp:lastModifiedBy>
  <cp:revision>140</cp:revision>
  <dcterms:created xsi:type="dcterms:W3CDTF">2016-03-20T02:48:00Z</dcterms:created>
  <dcterms:modified xsi:type="dcterms:W3CDTF">2018-04-16T08:17:06Z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