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65" r:id="rId7"/>
    <p:sldId id="330" r:id="rId8"/>
    <p:sldId id="366" r:id="rId9"/>
    <p:sldId id="335" r:id="rId10"/>
    <p:sldId id="347" r:id="rId11"/>
    <p:sldId id="348" r:id="rId12"/>
    <p:sldId id="383" r:id="rId13"/>
    <p:sldId id="349" r:id="rId14"/>
    <p:sldId id="354" r:id="rId15"/>
    <p:sldId id="384" r:id="rId16"/>
    <p:sldId id="355" r:id="rId17"/>
    <p:sldId id="385" r:id="rId18"/>
    <p:sldId id="350" r:id="rId19"/>
    <p:sldId id="386" r:id="rId20"/>
    <p:sldId id="351" r:id="rId21"/>
    <p:sldId id="387" r:id="rId22"/>
    <p:sldId id="356" r:id="rId23"/>
    <p:sldId id="358" r:id="rId24"/>
    <p:sldId id="359" r:id="rId25"/>
    <p:sldId id="388" r:id="rId26"/>
    <p:sldId id="389" r:id="rId27"/>
    <p:sldId id="360" r:id="rId28"/>
    <p:sldId id="361" r:id="rId29"/>
    <p:sldId id="362" r:id="rId30"/>
    <p:sldId id="363" r:id="rId31"/>
    <p:sldId id="390" r:id="rId3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20"/>
        <p:guide pos="3211"/>
        <p:guide pos="577"/>
        <p:guide pos="50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7620" y="3237230"/>
            <a:ext cx="9142730"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1648399" y="3408088"/>
            <a:ext cx="56692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案例分析之范围管理</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58735" y="4267912"/>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33773" y="4722707"/>
            <a:ext cx="8264313" cy="1078230"/>
          </a:xfrm>
          <a:prstGeom prst="rect">
            <a:avLst/>
          </a:prstGeom>
          <a:noFill/>
        </p:spPr>
        <p:txBody>
          <a:bodyPr wrap="square" rtlCol="0">
            <a:spAutoFit/>
          </a:bodyPr>
          <a:lstStyle/>
          <a:p>
            <a:pPr algn="ctr"/>
            <a:r>
              <a:rPr lang="zh-CN" altLang="en-US" sz="2135" dirty="0">
                <a:solidFill>
                  <a:schemeClr val="bg1"/>
                </a:solidFill>
                <a:latin typeface="微软雅黑" panose="020B0503020204020204" pitchFamily="34" charset="-122"/>
                <a:ea typeface="微软雅黑" panose="020B0503020204020204" pitchFamily="34" charset="-122"/>
                <a:sym typeface="+mn-ea"/>
              </a:rPr>
              <a:t>第</a:t>
            </a:r>
            <a:r>
              <a:rPr lang="en-US" altLang="zh-CN" sz="2135" dirty="0">
                <a:solidFill>
                  <a:schemeClr val="bg1"/>
                </a:solidFill>
                <a:latin typeface="微软雅黑" panose="020B0503020204020204" pitchFamily="34" charset="-122"/>
                <a:ea typeface="微软雅黑" panose="020B0503020204020204" pitchFamily="34" charset="-122"/>
                <a:sym typeface="+mn-ea"/>
              </a:rPr>
              <a:t>4</a:t>
            </a:r>
            <a:r>
              <a:rPr lang="zh-CN" altLang="en-US" sz="2135" dirty="0">
                <a:solidFill>
                  <a:schemeClr val="bg1"/>
                </a:solidFill>
                <a:latin typeface="微软雅黑" panose="020B0503020204020204" pitchFamily="34" charset="-122"/>
                <a:ea typeface="微软雅黑" panose="020B0503020204020204" pitchFamily="34" charset="-122"/>
                <a:sym typeface="+mn-ea"/>
              </a:rPr>
              <a:t>章 控制项目范围</a:t>
            </a: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9761312" y="5107309"/>
            <a:ext cx="1572101" cy="1571889"/>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2900"/>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400"/>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3900"/>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300"/>
                                  </p:stCondLst>
                                  <p:childTnLst>
                                    <p:set>
                                      <p:cBhvr>
                                        <p:cTn id="96" dur="1" fill="hold">
                                          <p:stCondLst>
                                            <p:cond delay="0"/>
                                          </p:stCondLst>
                                        </p:cTn>
                                        <p:tgtEl>
                                          <p:spTgt spid="61"/>
                                        </p:tgtEl>
                                        <p:attrNameLst>
                                          <p:attrName>style.visibility</p:attrName>
                                        </p:attrNameLst>
                                      </p:cBhvr>
                                      <p:to>
                                        <p:strVal val="visible"/>
                                      </p:to>
                                    </p:set>
                                    <p:anim calcmode="lin" valueType="num">
                                      <p:cBhvr>
                                        <p:cTn id="97" dur="500" fill="hold"/>
                                        <p:tgtEl>
                                          <p:spTgt spid="61"/>
                                        </p:tgtEl>
                                        <p:attrNameLst>
                                          <p:attrName>ppt_w</p:attrName>
                                        </p:attrNameLst>
                                      </p:cBhvr>
                                      <p:tavLst>
                                        <p:tav tm="0">
                                          <p:val>
                                            <p:fltVal val="0"/>
                                          </p:val>
                                        </p:tav>
                                        <p:tav tm="100000">
                                          <p:val>
                                            <p:strVal val="#ppt_w"/>
                                          </p:val>
                                        </p:tav>
                                      </p:tavLst>
                                    </p:anim>
                                    <p:anim calcmode="lin" valueType="num">
                                      <p:cBhvr>
                                        <p:cTn id="98" dur="500" fill="hold"/>
                                        <p:tgtEl>
                                          <p:spTgt spid="61"/>
                                        </p:tgtEl>
                                        <p:attrNameLst>
                                          <p:attrName>ppt_h</p:attrName>
                                        </p:attrNameLst>
                                      </p:cBhvr>
                                      <p:tavLst>
                                        <p:tav tm="0">
                                          <p:val>
                                            <p:fltVal val="0"/>
                                          </p:val>
                                        </p:tav>
                                        <p:tav tm="100000">
                                          <p:val>
                                            <p:strVal val="#ppt_h"/>
                                          </p:val>
                                        </p:tav>
                                      </p:tavLst>
                                    </p:anim>
                                    <p:anim calcmode="lin" valueType="num">
                                      <p:cBhvr>
                                        <p:cTn id="99" dur="500" fill="hold"/>
                                        <p:tgtEl>
                                          <p:spTgt spid="61"/>
                                        </p:tgtEl>
                                        <p:attrNameLst>
                                          <p:attrName>ppt_x</p:attrName>
                                        </p:attrNameLst>
                                      </p:cBhvr>
                                      <p:tavLst>
                                        <p:tav tm="0">
                                          <p:val>
                                            <p:fltVal val="0.5"/>
                                          </p:val>
                                        </p:tav>
                                        <p:tav tm="100000">
                                          <p:val>
                                            <p:strVal val="#ppt_x"/>
                                          </p:val>
                                        </p:tav>
                                      </p:tavLst>
                                    </p:anim>
                                    <p:anim calcmode="lin" valueType="num">
                                      <p:cBhvr>
                                        <p:cTn id="100" dur="500" fill="hold"/>
                                        <p:tgtEl>
                                          <p:spTgt spid="6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fltVal val="0"/>
                                          </p:val>
                                        </p:tav>
                                        <p:tav tm="100000">
                                          <p:val>
                                            <p:strVal val="#ppt_h"/>
                                          </p:val>
                                        </p:tav>
                                      </p:tavLst>
                                    </p:anim>
                                    <p:anim calcmode="lin" valueType="num">
                                      <p:cBhvr>
                                        <p:cTn id="105" dur="500" fill="hold"/>
                                        <p:tgtEl>
                                          <p:spTgt spid="64"/>
                                        </p:tgtEl>
                                        <p:attrNameLst>
                                          <p:attrName>ppt_x</p:attrName>
                                        </p:attrNameLst>
                                      </p:cBhvr>
                                      <p:tavLst>
                                        <p:tav tm="0">
                                          <p:val>
                                            <p:fltVal val="0.5"/>
                                          </p:val>
                                        </p:tav>
                                        <p:tav tm="100000">
                                          <p:val>
                                            <p:strVal val="#ppt_x"/>
                                          </p:val>
                                        </p:tav>
                                      </p:tavLst>
                                    </p:anim>
                                    <p:anim calcmode="lin" valueType="num">
                                      <p:cBhvr>
                                        <p:cTn id="106" dur="500" fill="hold"/>
                                        <p:tgtEl>
                                          <p:spTgt spid="6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600"/>
                                  </p:stCondLst>
                                  <p:childTnLst>
                                    <p:set>
                                      <p:cBhvr>
                                        <p:cTn id="108" dur="1" fill="hold">
                                          <p:stCondLst>
                                            <p:cond delay="0"/>
                                          </p:stCondLst>
                                        </p:cTn>
                                        <p:tgtEl>
                                          <p:spTgt spid="67"/>
                                        </p:tgtEl>
                                        <p:attrNameLst>
                                          <p:attrName>style.visibility</p:attrName>
                                        </p:attrNameLst>
                                      </p:cBhvr>
                                      <p:to>
                                        <p:strVal val="visible"/>
                                      </p:to>
                                    </p:set>
                                    <p:anim calcmode="lin" valueType="num">
                                      <p:cBhvr>
                                        <p:cTn id="109" dur="500" fill="hold"/>
                                        <p:tgtEl>
                                          <p:spTgt spid="67"/>
                                        </p:tgtEl>
                                        <p:attrNameLst>
                                          <p:attrName>ppt_w</p:attrName>
                                        </p:attrNameLst>
                                      </p:cBhvr>
                                      <p:tavLst>
                                        <p:tav tm="0">
                                          <p:val>
                                            <p:fltVal val="0"/>
                                          </p:val>
                                        </p:tav>
                                        <p:tav tm="100000">
                                          <p:val>
                                            <p:strVal val="#ppt_w"/>
                                          </p:val>
                                        </p:tav>
                                      </p:tavLst>
                                    </p:anim>
                                    <p:anim calcmode="lin" valueType="num">
                                      <p:cBhvr>
                                        <p:cTn id="110" dur="500" fill="hold"/>
                                        <p:tgtEl>
                                          <p:spTgt spid="67"/>
                                        </p:tgtEl>
                                        <p:attrNameLst>
                                          <p:attrName>ppt_h</p:attrName>
                                        </p:attrNameLst>
                                      </p:cBhvr>
                                      <p:tavLst>
                                        <p:tav tm="0">
                                          <p:val>
                                            <p:fltVal val="0"/>
                                          </p:val>
                                        </p:tav>
                                        <p:tav tm="100000">
                                          <p:val>
                                            <p:strVal val="#ppt_h"/>
                                          </p:val>
                                        </p:tav>
                                      </p:tavLst>
                                    </p:anim>
                                    <p:anim calcmode="lin" valueType="num">
                                      <p:cBhvr>
                                        <p:cTn id="111" dur="500" fill="hold"/>
                                        <p:tgtEl>
                                          <p:spTgt spid="67"/>
                                        </p:tgtEl>
                                        <p:attrNameLst>
                                          <p:attrName>ppt_x</p:attrName>
                                        </p:attrNameLst>
                                      </p:cBhvr>
                                      <p:tavLst>
                                        <p:tav tm="0">
                                          <p:val>
                                            <p:fltVal val="0.5"/>
                                          </p:val>
                                        </p:tav>
                                        <p:tav tm="100000">
                                          <p:val>
                                            <p:strVal val="#ppt_x"/>
                                          </p:val>
                                        </p:tav>
                                      </p:tavLst>
                                    </p:anim>
                                    <p:anim calcmode="lin" valueType="num">
                                      <p:cBhvr>
                                        <p:cTn id="112" dur="500" fill="hold"/>
                                        <p:tgtEl>
                                          <p:spTgt spid="6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3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 calcmode="lin" valueType="num">
                                      <p:cBhvr>
                                        <p:cTn id="117" dur="500" fill="hold"/>
                                        <p:tgtEl>
                                          <p:spTgt spid="70"/>
                                        </p:tgtEl>
                                        <p:attrNameLst>
                                          <p:attrName>ppt_x</p:attrName>
                                        </p:attrNameLst>
                                      </p:cBhvr>
                                      <p:tavLst>
                                        <p:tav tm="0">
                                          <p:val>
                                            <p:fltVal val="0.5"/>
                                          </p:val>
                                        </p:tav>
                                        <p:tav tm="100000">
                                          <p:val>
                                            <p:strVal val="#ppt_x"/>
                                          </p:val>
                                        </p:tav>
                                      </p:tavLst>
                                    </p:anim>
                                    <p:anim calcmode="lin" valueType="num">
                                      <p:cBhvr>
                                        <p:cTn id="118" dur="500" fill="hold"/>
                                        <p:tgtEl>
                                          <p:spTgt spid="7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 calcmode="lin" valueType="num">
                                      <p:cBhvr>
                                        <p:cTn id="123" dur="500" fill="hold"/>
                                        <p:tgtEl>
                                          <p:spTgt spid="73"/>
                                        </p:tgtEl>
                                        <p:attrNameLst>
                                          <p:attrName>ppt_x</p:attrName>
                                        </p:attrNameLst>
                                      </p:cBhvr>
                                      <p:tavLst>
                                        <p:tav tm="0">
                                          <p:val>
                                            <p:fltVal val="0.5"/>
                                          </p:val>
                                        </p:tav>
                                        <p:tav tm="100000">
                                          <p:val>
                                            <p:strVal val="#ppt_x"/>
                                          </p:val>
                                        </p:tav>
                                      </p:tavLst>
                                    </p:anim>
                                    <p:anim calcmode="lin" valueType="num">
                                      <p:cBhvr>
                                        <p:cTn id="124" dur="500" fill="hold"/>
                                        <p:tgtEl>
                                          <p:spTgt spid="7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60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500" fill="hold"/>
                                        <p:tgtEl>
                                          <p:spTgt spid="76"/>
                                        </p:tgtEl>
                                        <p:attrNameLst>
                                          <p:attrName>ppt_w</p:attrName>
                                        </p:attrNameLst>
                                      </p:cBhvr>
                                      <p:tavLst>
                                        <p:tav tm="0">
                                          <p:val>
                                            <p:fltVal val="0"/>
                                          </p:val>
                                        </p:tav>
                                        <p:tav tm="100000">
                                          <p:val>
                                            <p:strVal val="#ppt_w"/>
                                          </p:val>
                                        </p:tav>
                                      </p:tavLst>
                                    </p:anim>
                                    <p:anim calcmode="lin" valueType="num">
                                      <p:cBhvr>
                                        <p:cTn id="128" dur="500" fill="hold"/>
                                        <p:tgtEl>
                                          <p:spTgt spid="76"/>
                                        </p:tgtEl>
                                        <p:attrNameLst>
                                          <p:attrName>ppt_h</p:attrName>
                                        </p:attrNameLst>
                                      </p:cBhvr>
                                      <p:tavLst>
                                        <p:tav tm="0">
                                          <p:val>
                                            <p:fltVal val="0"/>
                                          </p:val>
                                        </p:tav>
                                        <p:tav tm="100000">
                                          <p:val>
                                            <p:strVal val="#ppt_h"/>
                                          </p:val>
                                        </p:tav>
                                      </p:tavLst>
                                    </p:anim>
                                    <p:anim calcmode="lin" valueType="num">
                                      <p:cBhvr>
                                        <p:cTn id="129" dur="500" fill="hold"/>
                                        <p:tgtEl>
                                          <p:spTgt spid="76"/>
                                        </p:tgtEl>
                                        <p:attrNameLst>
                                          <p:attrName>ppt_x</p:attrName>
                                        </p:attrNameLst>
                                      </p:cBhvr>
                                      <p:tavLst>
                                        <p:tav tm="0">
                                          <p:val>
                                            <p:fltVal val="0.5"/>
                                          </p:val>
                                        </p:tav>
                                        <p:tav tm="100000">
                                          <p:val>
                                            <p:strVal val="#ppt_x"/>
                                          </p:val>
                                        </p:tav>
                                      </p:tavLst>
                                    </p:anim>
                                    <p:anim calcmode="lin" valueType="num">
                                      <p:cBhvr>
                                        <p:cTn id="130" dur="500" fill="hold"/>
                                        <p:tgtEl>
                                          <p:spTgt spid="76"/>
                                        </p:tgtEl>
                                        <p:attrNameLst>
                                          <p:attrName>ppt_y</p:attrName>
                                        </p:attrNameLst>
                                      </p:cBhvr>
                                      <p:tavLst>
                                        <p:tav tm="0">
                                          <p:val>
                                            <p:fltVal val="0.5"/>
                                          </p:val>
                                        </p:tav>
                                        <p:tav tm="100000">
                                          <p:val>
                                            <p:strVal val="#ppt_y"/>
                                          </p:val>
                                        </p:tav>
                                      </p:tavLst>
                                    </p:anim>
                                  </p:childTnLst>
                                </p:cTn>
                              </p:par>
                              <p:par>
                                <p:cTn id="131" presetID="26" presetClass="emph" presetSubtype="0" repeatCount="3000" fill="hold" nodeType="withEffect">
                                  <p:stCondLst>
                                    <p:cond delay="600"/>
                                  </p:stCondLst>
                                  <p:childTnLst>
                                    <p:animEffect transition="out" filter="fade">
                                      <p:cBhvr>
                                        <p:cTn id="132" dur="500" tmFilter="0, 0; .2, .5; .8, .5; 1, 0"/>
                                        <p:tgtEl>
                                          <p:spTgt spid="31"/>
                                        </p:tgtEl>
                                      </p:cBhvr>
                                    </p:animEffect>
                                    <p:animScale>
                                      <p:cBhvr>
                                        <p:cTn id="133" dur="250" autoRev="1" fill="hold"/>
                                        <p:tgtEl>
                                          <p:spTgt spid="31"/>
                                        </p:tgtEl>
                                      </p:cBhvr>
                                      <p:by x="105000" y="105000"/>
                                    </p:animScale>
                                  </p:childTnLst>
                                </p:cTn>
                              </p:par>
                              <p:par>
                                <p:cTn id="134" presetID="26" presetClass="emph" presetSubtype="0" repeatCount="3000" fill="hold" nodeType="withEffect">
                                  <p:stCondLst>
                                    <p:cond delay="710"/>
                                  </p:stCondLst>
                                  <p:childTnLst>
                                    <p:animEffect transition="out" filter="fade">
                                      <p:cBhvr>
                                        <p:cTn id="135" dur="500" tmFilter="0, 0; .2, .5; .8, .5; 1, 0"/>
                                        <p:tgtEl>
                                          <p:spTgt spid="61"/>
                                        </p:tgtEl>
                                      </p:cBhvr>
                                    </p:animEffect>
                                    <p:animScale>
                                      <p:cBhvr>
                                        <p:cTn id="136" dur="250" autoRev="1" fill="hold"/>
                                        <p:tgtEl>
                                          <p:spTgt spid="61"/>
                                        </p:tgtEl>
                                      </p:cBhvr>
                                      <p:by x="105000" y="105000"/>
                                    </p:animScale>
                                  </p:childTnLst>
                                </p:cTn>
                              </p:par>
                              <p:par>
                                <p:cTn id="137" presetID="26" presetClass="emph" presetSubtype="0" repeatCount="3000" fill="hold" nodeType="withEffect">
                                  <p:stCondLst>
                                    <p:cond delay="410"/>
                                  </p:stCondLst>
                                  <p:childTnLst>
                                    <p:animEffect transition="out" filter="fade">
                                      <p:cBhvr>
                                        <p:cTn id="138" dur="500" tmFilter="0, 0; .2, .5; .8, .5; 1, 0"/>
                                        <p:tgtEl>
                                          <p:spTgt spid="67"/>
                                        </p:tgtEl>
                                      </p:cBhvr>
                                    </p:animEffect>
                                    <p:animScale>
                                      <p:cBhvr>
                                        <p:cTn id="139" dur="250" autoRev="1" fill="hold"/>
                                        <p:tgtEl>
                                          <p:spTgt spid="67"/>
                                        </p:tgtEl>
                                      </p:cBhvr>
                                      <p:by x="105000" y="105000"/>
                                    </p:animScale>
                                  </p:childTnLst>
                                </p:cTn>
                              </p:par>
                              <p:par>
                                <p:cTn id="140" presetID="26" presetClass="emph" presetSubtype="0" repeatCount="3000" fill="hold" nodeType="withEffect">
                                  <p:stCondLst>
                                    <p:cond delay="810"/>
                                  </p:stCondLst>
                                  <p:childTnLst>
                                    <p:animEffect transition="out" filter="fade">
                                      <p:cBhvr>
                                        <p:cTn id="141" dur="500" tmFilter="0, 0; .2, .5; .8, .5; 1, 0"/>
                                        <p:tgtEl>
                                          <p:spTgt spid="70"/>
                                        </p:tgtEl>
                                      </p:cBhvr>
                                    </p:animEffect>
                                    <p:animScale>
                                      <p:cBhvr>
                                        <p:cTn id="142"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79755" y="1298575"/>
            <a:ext cx="7902575" cy="4935220"/>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lang="en-US" altLang="zh-CN" sz="2800" b="1" noProof="0" dirty="0">
                <a:ln>
                  <a:noFill/>
                </a:ln>
                <a:effectLst/>
                <a:uLnTx/>
                <a:uFillTx/>
                <a:sym typeface="+mn-ea"/>
              </a:rPr>
              <a:t>4.3 </a:t>
            </a:r>
            <a:r>
              <a:rPr lang="zh-CN" altLang="en-US" sz="2800" b="1" noProof="0" dirty="0">
                <a:ln>
                  <a:noFill/>
                </a:ln>
                <a:effectLst/>
                <a:uLnTx/>
                <a:uFillTx/>
                <a:sym typeface="+mn-ea"/>
              </a:rPr>
              <a:t>明确项目范围；</a:t>
            </a:r>
            <a:br>
              <a:rPr lang="zh-CN" altLang="en-US" sz="2800" b="1" noProof="0" dirty="0">
                <a:ln>
                  <a:noFill/>
                </a:ln>
                <a:effectLst/>
                <a:uLnTx/>
                <a:uFillTx/>
                <a:sym typeface="+mn-ea"/>
              </a:rPr>
            </a:br>
            <a:r>
              <a:rPr lang="en-US" altLang="zh-CN" sz="2800" b="1" noProof="0" dirty="0">
                <a:ln>
                  <a:noFill/>
                </a:ln>
                <a:effectLst/>
                <a:uLnTx/>
                <a:uFillTx/>
                <a:sym typeface="+mn-ea"/>
              </a:rPr>
              <a:t>4.4 </a:t>
            </a:r>
            <a:r>
              <a:rPr lang="zh-CN" altLang="en-US" sz="2800" b="1" noProof="0" dirty="0">
                <a:ln>
                  <a:noFill/>
                </a:ln>
                <a:effectLst/>
                <a:uLnTx/>
                <a:uFillTx/>
                <a:sym typeface="+mn-ea"/>
              </a:rPr>
              <a:t>展示项目组前期成果，给出项目组整理好的带有工时估算的需求清单。明确原则上不再接受新增需求，有重要新增需求走项目变更流程。现有存在疑问的需求，由项目组组织专题调研会议，形成统一的思想，定下来之后，若又有不同的声音，则走项目变更流程；</a:t>
            </a:r>
            <a:br>
              <a:rPr lang="zh-CN" altLang="en-US" sz="2800" b="1" noProof="0" dirty="0">
                <a:ln>
                  <a:noFill/>
                </a:ln>
                <a:effectLst/>
                <a:uLnTx/>
                <a:uFillTx/>
                <a:sym typeface="+mn-ea"/>
              </a:rPr>
            </a:br>
            <a:r>
              <a:rPr lang="en-US" altLang="zh-CN" sz="2800" b="1" noProof="0" dirty="0">
                <a:ln>
                  <a:noFill/>
                </a:ln>
                <a:effectLst/>
                <a:uLnTx/>
                <a:uFillTx/>
                <a:sym typeface="+mn-ea"/>
              </a:rPr>
              <a:t>4.4 </a:t>
            </a:r>
            <a:r>
              <a:rPr lang="zh-CN" altLang="en-US" sz="2800" b="1" noProof="0" dirty="0">
                <a:ln>
                  <a:noFill/>
                </a:ln>
                <a:effectLst/>
                <a:uLnTx/>
                <a:uFillTx/>
                <a:sym typeface="+mn-ea"/>
              </a:rPr>
              <a:t>甲方需明确能承受的上线时间点；</a:t>
            </a:r>
            <a:br>
              <a:rPr lang="zh-CN" altLang="en-US" sz="2800" b="1" noProof="0" dirty="0">
                <a:ln>
                  <a:noFill/>
                </a:ln>
                <a:effectLst/>
                <a:uLnTx/>
                <a:uFillTx/>
                <a:sym typeface="+mn-ea"/>
              </a:rPr>
            </a:br>
            <a:r>
              <a:rPr lang="en-US" altLang="zh-CN" sz="2800" b="1" noProof="0" dirty="0">
                <a:ln>
                  <a:noFill/>
                </a:ln>
                <a:effectLst/>
                <a:uLnTx/>
                <a:uFillTx/>
                <a:sym typeface="+mn-ea"/>
              </a:rPr>
              <a:t>4.5 </a:t>
            </a:r>
            <a:r>
              <a:rPr lang="zh-CN" altLang="en-US" sz="2800" b="1" noProof="0" dirty="0">
                <a:ln>
                  <a:noFill/>
                </a:ln>
                <a:effectLst/>
                <a:uLnTx/>
                <a:uFillTx/>
                <a:sym typeface="+mn-ea"/>
              </a:rPr>
              <a:t>会后出会议纪要，发送给各位与会人员。</a:t>
            </a:r>
            <a:endParaRPr kumimoji="0" lang="zh-CN" altLang="en-US" sz="2800" b="1" i="0" u="none" strike="noStrike" kern="1200" cap="small" spc="0" normalizeH="0" baseline="0" noProof="0" dirty="0">
              <a:ln>
                <a:noFill/>
              </a:ln>
              <a:solidFill>
                <a:schemeClr val="tx2"/>
              </a:solidFill>
              <a:effectLst/>
              <a:uLnTx/>
              <a:uFillTx/>
              <a:latin typeface="+mj-lt"/>
              <a:ea typeface="+mj-ea"/>
              <a:cs typeface="+mj-cs"/>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04825" y="1298575"/>
            <a:ext cx="8089900" cy="3642360"/>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lang="en-US" altLang="zh-CN" sz="2800" b="1" noProof="0" dirty="0">
                <a:ln>
                  <a:noFill/>
                </a:ln>
                <a:effectLst/>
                <a:uLnTx/>
                <a:uFillTx/>
                <a:sym typeface="+mn-ea"/>
              </a:rPr>
              <a:t>5. </a:t>
            </a:r>
            <a:r>
              <a:rPr lang="zh-CN" altLang="en-US" sz="2800" b="1" noProof="0" dirty="0">
                <a:ln>
                  <a:noFill/>
                </a:ln>
                <a:effectLst/>
                <a:uLnTx/>
                <a:uFillTx/>
                <a:sym typeface="+mn-ea"/>
              </a:rPr>
              <a:t>根据三方会议甲方定下来的</a:t>
            </a:r>
            <a:r>
              <a:rPr lang="zh-CN" altLang="en-US" sz="2800" b="1" noProof="0" dirty="0">
                <a:ln>
                  <a:noFill/>
                </a:ln>
                <a:solidFill>
                  <a:srgbClr val="FF0000"/>
                </a:solidFill>
                <a:effectLst/>
                <a:uLnTx/>
                <a:uFillTx/>
                <a:sym typeface="+mn-ea"/>
              </a:rPr>
              <a:t>最迟上线时间</a:t>
            </a:r>
            <a:r>
              <a:rPr lang="zh-CN" altLang="en-US" sz="2800" b="1" noProof="0" dirty="0">
                <a:ln>
                  <a:noFill/>
                </a:ln>
                <a:effectLst/>
                <a:uLnTx/>
                <a:uFillTx/>
                <a:sym typeface="+mn-ea"/>
              </a:rPr>
              <a:t>，估算项目本期最多能够完成哪些需求。评估剩余需求是否可以有足够的费用来采用加班加人完成。若不能完成，则需要再次真诚的与甲方主管领导沟通，希望能够采用</a:t>
            </a:r>
            <a:r>
              <a:rPr lang="zh-CN" altLang="en-US" sz="2800" b="1" noProof="0" dirty="0">
                <a:ln>
                  <a:noFill/>
                </a:ln>
                <a:solidFill>
                  <a:srgbClr val="FF0000"/>
                </a:solidFill>
                <a:effectLst/>
                <a:uLnTx/>
                <a:uFillTx/>
                <a:sym typeface="+mn-ea"/>
              </a:rPr>
              <a:t>二期</a:t>
            </a:r>
            <a:r>
              <a:rPr lang="zh-CN" altLang="en-US" sz="2800" b="1" noProof="0" dirty="0">
                <a:ln>
                  <a:noFill/>
                </a:ln>
                <a:effectLst/>
                <a:uLnTx/>
                <a:uFillTx/>
                <a:sym typeface="+mn-ea"/>
              </a:rPr>
              <a:t>方式，或者上线之后（验收之前）</a:t>
            </a:r>
            <a:r>
              <a:rPr lang="zh-CN" altLang="en-US" sz="2800" b="1" noProof="0" dirty="0">
                <a:ln>
                  <a:noFill/>
                </a:ln>
                <a:solidFill>
                  <a:srgbClr val="FF0000"/>
                </a:solidFill>
                <a:effectLst/>
                <a:uLnTx/>
                <a:uFillTx/>
                <a:sym typeface="+mn-ea"/>
              </a:rPr>
              <a:t>增加投资</a:t>
            </a:r>
            <a:r>
              <a:rPr lang="zh-CN" altLang="en-US" sz="2800" b="1" noProof="0" dirty="0">
                <a:ln>
                  <a:noFill/>
                </a:ln>
                <a:effectLst/>
                <a:uLnTx/>
                <a:uFillTx/>
                <a:sym typeface="+mn-ea"/>
              </a:rPr>
              <a:t>的方式来完成项目</a:t>
            </a:r>
            <a:r>
              <a:rPr lang="zh-CN" altLang="en-US" sz="2800" b="1" noProof="0" dirty="0" smtClean="0">
                <a:ln>
                  <a:noFill/>
                </a:ln>
                <a:effectLst/>
                <a:uLnTx/>
                <a:uFillTx/>
                <a:sym typeface="+mn-ea"/>
              </a:rPr>
              <a:t>。</a:t>
            </a:r>
            <a:endParaRPr kumimoji="0" lang="zh-CN" altLang="en-US" sz="2800" b="1" i="0" u="none" strike="noStrike" kern="1200" cap="none" spc="0" normalizeH="0" baseline="0" noProof="0" dirty="0">
              <a:ln>
                <a:noFill/>
              </a:ln>
              <a:solidFill>
                <a:schemeClr val="tx1"/>
              </a:solidFill>
              <a:effectLst/>
              <a:uLnTx/>
              <a:uFillTx/>
              <a:latin typeface="+mn-lt"/>
              <a:ea typeface="+mn-ea"/>
              <a:cs typeface="+mn-cs"/>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75945" y="1116965"/>
            <a:ext cx="7991475" cy="5483225"/>
          </a:xfrm>
          <a:prstGeom prst="rect">
            <a:avLst/>
          </a:prstGeom>
        </p:spPr>
        <p:txBody>
          <a:bodyPr wrap="square">
            <a:spAutoFit/>
          </a:bodyPr>
          <a:lstStyle/>
          <a:p>
            <a:pPr marR="0" lvl="0" indent="0" algn="just" defTabSz="914400" rtl="0" fontAlgn="auto">
              <a:lnSpc>
                <a:spcPct val="120000"/>
              </a:lnSpc>
              <a:spcBef>
                <a:spcPts val="600"/>
              </a:spcBef>
              <a:spcAft>
                <a:spcPts val="0"/>
              </a:spcAft>
              <a:buClr>
                <a:schemeClr val="accent1"/>
              </a:buClr>
              <a:buSzPct val="70000"/>
              <a:buFont typeface="Wingdings" panose="05000000000000000000"/>
              <a:buNone/>
              <a:defRPr/>
            </a:pPr>
            <a:r>
              <a:rPr lang="en-US" altLang="zh-CN" sz="3200" b="1" dirty="0">
                <a:sym typeface="+mn-ea"/>
              </a:rPr>
              <a:t>        </a:t>
            </a:r>
            <a:r>
              <a:rPr lang="zh-CN" altLang="en-US" sz="3200" b="1" noProof="0" dirty="0">
                <a:ln>
                  <a:noFill/>
                </a:ln>
                <a:effectLst/>
                <a:uLnTx/>
                <a:uFillTx/>
                <a:sym typeface="+mn-ea"/>
              </a:rPr>
              <a:t>陈嘉恒为某系统集成公司项目经理，负责某国有企业信息化项目的建设。</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a:p>
            <a:pPr marR="0" lvl="0" indent="0" algn="just" defTabSz="914400" rtl="0" fontAlgn="auto">
              <a:lnSpc>
                <a:spcPct val="120000"/>
              </a:lnSpc>
              <a:spcBef>
                <a:spcPts val="600"/>
              </a:spcBef>
              <a:spcAft>
                <a:spcPts val="0"/>
              </a:spcAft>
              <a:buClr>
                <a:schemeClr val="accent1"/>
              </a:buClr>
              <a:buSzPct val="70000"/>
              <a:buFont typeface="Wingdings" panose="05000000000000000000"/>
              <a:buNone/>
              <a:defRPr/>
            </a:pPr>
            <a:r>
              <a:rPr lang="zh-CN" altLang="en-US" sz="3200" b="1" noProof="0" dirty="0" smtClean="0">
                <a:ln>
                  <a:noFill/>
                </a:ln>
                <a:effectLst/>
                <a:uLnTx/>
                <a:uFillTx/>
                <a:sym typeface="+mn-ea"/>
              </a:rPr>
              <a:t>        陈</a:t>
            </a:r>
            <a:r>
              <a:rPr lang="zh-CN" altLang="en-US" sz="3200" b="1" noProof="0" dirty="0">
                <a:ln>
                  <a:noFill/>
                </a:ln>
                <a:effectLst/>
                <a:uLnTx/>
                <a:uFillTx/>
                <a:sym typeface="+mn-ea"/>
              </a:rPr>
              <a:t>嘉恒在带领项目成员进行业务需求调研期间，发现客户的某些部门对于</a:t>
            </a:r>
            <a:r>
              <a:rPr lang="zh-CN" altLang="en-US" sz="3200" b="1" noProof="0" dirty="0">
                <a:ln>
                  <a:noFill/>
                </a:ln>
                <a:solidFill>
                  <a:srgbClr val="FF0000"/>
                </a:solidFill>
                <a:effectLst/>
                <a:uLnTx/>
                <a:uFillTx/>
                <a:sym typeface="+mn-ea"/>
              </a:rPr>
              <a:t>需求调研不太配合</a:t>
            </a:r>
            <a:r>
              <a:rPr lang="zh-CN" altLang="en-US" sz="3200" b="1" noProof="0" dirty="0">
                <a:ln>
                  <a:noFill/>
                </a:ln>
                <a:effectLst/>
                <a:uLnTx/>
                <a:uFillTx/>
                <a:sym typeface="+mn-ea"/>
              </a:rPr>
              <a:t>，时常上级推下级，下级在陈述业务时经常因为工作原因在关键时候被要求离开去完成其他工作，而某些部门对于需求调研只是提供一些日常票据让其进行资料收集，为此陈某非常苦恼。</a:t>
            </a: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06095" y="1290955"/>
            <a:ext cx="8016240" cy="3634740"/>
          </a:xfrm>
          <a:prstGeom prst="rect">
            <a:avLst/>
          </a:prstGeom>
        </p:spPr>
        <p:txBody>
          <a:bodyPr wrap="square">
            <a:spAutoFit/>
          </a:bodyPr>
          <a:lstStyle/>
          <a:p>
            <a:pPr marR="0" lvl="0" indent="0" algn="just" defTabSz="914400" rtl="0" fontAlgn="auto">
              <a:lnSpc>
                <a:spcPct val="120000"/>
              </a:lnSpc>
              <a:spcBef>
                <a:spcPts val="600"/>
              </a:spcBef>
              <a:spcAft>
                <a:spcPts val="0"/>
              </a:spcAft>
              <a:buClr>
                <a:schemeClr val="accent1"/>
              </a:buClr>
              <a:buSzPct val="70000"/>
              <a:buFont typeface="Wingdings" panose="05000000000000000000"/>
              <a:buNone/>
              <a:defRPr/>
            </a:pPr>
            <a:r>
              <a:rPr lang="en-US" altLang="zh-CN" sz="2400" dirty="0">
                <a:sym typeface="+mn-ea"/>
              </a:rPr>
              <a:t>           </a:t>
            </a:r>
            <a:r>
              <a:rPr lang="zh-CN" altLang="en-US" sz="3200" b="1" noProof="0" dirty="0">
                <a:ln>
                  <a:noFill/>
                </a:ln>
                <a:effectLst/>
                <a:uLnTx/>
                <a:uFillTx/>
                <a:sym typeface="+mn-ea"/>
              </a:rPr>
              <a:t>勉强完成了需求调研后，项目组进入了软件开发阶段，在软件开发过程中，客户经常</a:t>
            </a:r>
            <a:r>
              <a:rPr lang="zh-CN" altLang="en-US" sz="3200" b="1" noProof="0" dirty="0">
                <a:ln>
                  <a:noFill/>
                </a:ln>
                <a:solidFill>
                  <a:srgbClr val="FF0000"/>
                </a:solidFill>
                <a:effectLst/>
                <a:uLnTx/>
                <a:uFillTx/>
                <a:sym typeface="+mn-ea"/>
              </a:rPr>
              <a:t>要求增加某个功能</a:t>
            </a:r>
            <a:r>
              <a:rPr lang="zh-CN" altLang="en-US" sz="3200" b="1" noProof="0" dirty="0">
                <a:ln>
                  <a:noFill/>
                </a:ln>
                <a:effectLst/>
                <a:uLnTx/>
                <a:uFillTx/>
                <a:sym typeface="+mn-ea"/>
              </a:rPr>
              <a:t>或对某个表进行修改，这些持续不断的变更给软件开发小组带来了巨大的修改压力，软件开发成员甚至提到该项目就感觉没动力。</a:t>
            </a: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94360" y="1287145"/>
            <a:ext cx="7913370" cy="4615815"/>
          </a:xfrm>
          <a:prstGeom prst="rect">
            <a:avLst/>
          </a:prstGeom>
        </p:spPr>
        <p:txBody>
          <a:bodyPr wrap="square">
            <a:spAutoFit/>
          </a:bodyPr>
          <a:lstStyle/>
          <a:p>
            <a:pPr algn="just" fontAlgn="auto">
              <a:lnSpc>
                <a:spcPct val="150000"/>
              </a:lnSpc>
            </a:pPr>
            <a:r>
              <a:rPr lang="en-US" altLang="zh-CN" sz="2400" dirty="0">
                <a:sym typeface="+mn-ea"/>
              </a:rPr>
              <a:t>         </a:t>
            </a:r>
            <a:r>
              <a:rPr sz="2800" b="1" dirty="0">
                <a:sym typeface="+mn-ea"/>
              </a:rPr>
              <a:t>项目期间由于客户需求变更频繁，陈嘉恒采取了</a:t>
            </a:r>
            <a:r>
              <a:rPr sz="2800" b="1" dirty="0">
                <a:solidFill>
                  <a:srgbClr val="FF0000"/>
                </a:solidFill>
                <a:sym typeface="+mn-ea"/>
              </a:rPr>
              <a:t>锁定需求</a:t>
            </a:r>
            <a:r>
              <a:rPr sz="2800" b="1" dirty="0">
                <a:sym typeface="+mn-ea"/>
              </a:rPr>
              <a:t>的办法，即在双方都确认变更后，把变更内容一一列出，双方盖上公司印章生效，然而这样做还是</a:t>
            </a:r>
            <a:r>
              <a:rPr sz="2800" b="1" dirty="0">
                <a:solidFill>
                  <a:srgbClr val="FF0000"/>
                </a:solidFill>
                <a:sym typeface="+mn-ea"/>
              </a:rPr>
              <a:t>避免不了需求变更</a:t>
            </a:r>
            <a:r>
              <a:rPr sz="2800" b="1" dirty="0">
                <a:sym typeface="+mn-ea"/>
              </a:rPr>
              <a:t>，客户的变更列表要求对方遵守承诺，客户却认为这些功能是他们要求的，如果需要新的变更列表，他们可以重新制作并加盖印章。</a:t>
            </a:r>
            <a:endParaRPr sz="2800" b="1" dirty="0">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40715" y="1287145"/>
            <a:ext cx="7854315" cy="3415030"/>
          </a:xfrm>
          <a:prstGeom prst="rect">
            <a:avLst/>
          </a:prstGeom>
        </p:spPr>
        <p:txBody>
          <a:bodyPr wrap="square">
            <a:spAutoFit/>
          </a:bodyPr>
          <a:lstStyle/>
          <a:p>
            <a:pPr algn="just" fontAlgn="auto">
              <a:lnSpc>
                <a:spcPct val="150000"/>
              </a:lnSpc>
            </a:pPr>
            <a:r>
              <a:rPr lang="en-US" altLang="zh-CN" sz="2400" dirty="0">
                <a:sym typeface="+mn-ea"/>
              </a:rPr>
              <a:t>         </a:t>
            </a:r>
            <a:r>
              <a:rPr sz="3200" b="1" dirty="0">
                <a:sym typeface="+mn-ea"/>
              </a:rPr>
              <a:t>陈嘉恒对此很无奈。最终在多次反复修改后，项目勉强通过验收。而陈嘉恒对于该项目的</a:t>
            </a:r>
            <a:r>
              <a:rPr sz="3200" b="1" dirty="0">
                <a:solidFill>
                  <a:srgbClr val="FF0000"/>
                </a:solidFill>
                <a:sym typeface="+mn-ea"/>
              </a:rPr>
              <a:t>后期维护</a:t>
            </a:r>
            <a:r>
              <a:rPr sz="3200" b="1" dirty="0">
                <a:sym typeface="+mn-ea"/>
              </a:rPr>
              <a:t>仍然感到担忧。</a:t>
            </a:r>
            <a:endParaRPr sz="3200" b="1" dirty="0">
              <a:sym typeface="+mn-ea"/>
            </a:endParaRPr>
          </a:p>
          <a:p>
            <a:pPr algn="just" fontAlgn="auto">
              <a:lnSpc>
                <a:spcPct val="150000"/>
              </a:lnSpc>
            </a:pPr>
            <a:br>
              <a:rPr sz="2400" dirty="0">
                <a:sym typeface="+mn-ea"/>
              </a:rPr>
            </a:br>
            <a:endParaRPr sz="2400" dirty="0">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89280" y="1286510"/>
            <a:ext cx="7965440" cy="4695825"/>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解决方案一</a:t>
            </a:r>
            <a:endParaRPr lang="zh-CN" altLang="en-US" sz="32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lang="zh-CN" altLang="en-US" sz="3200" b="1" dirty="0">
                <a:sym typeface="+mn-ea"/>
              </a:rPr>
              <a:t> </a:t>
            </a:r>
            <a:r>
              <a:rPr lang="en-US" altLang="zh-CN" sz="3200" b="1" dirty="0">
                <a:sym typeface="+mn-ea"/>
              </a:rPr>
              <a:t>1.</a:t>
            </a:r>
            <a:r>
              <a:rPr lang="zh-CN" altLang="en-US" sz="3200" b="1" dirty="0">
                <a:sym typeface="+mn-ea"/>
              </a:rPr>
              <a:t>规则和授权：项目经理应在项目实施前制定和发布</a:t>
            </a:r>
            <a:r>
              <a:rPr lang="zh-CN" altLang="en-US" sz="3200" b="1" dirty="0">
                <a:solidFill>
                  <a:srgbClr val="FF0000"/>
                </a:solidFill>
                <a:sym typeface="+mn-ea"/>
              </a:rPr>
              <a:t>项目章程</a:t>
            </a:r>
            <a:r>
              <a:rPr lang="zh-CN" altLang="en-US" sz="3200" b="1" dirty="0">
                <a:sym typeface="+mn-ea"/>
              </a:rPr>
              <a:t>，组建包含各业务部门相关干系人参与的</a:t>
            </a:r>
            <a:r>
              <a:rPr lang="en-US" altLang="zh-CN" sz="3200" b="1" dirty="0">
                <a:sym typeface="+mn-ea"/>
              </a:rPr>
              <a:t>PMO</a:t>
            </a:r>
            <a:r>
              <a:rPr lang="zh-CN" altLang="en-US" sz="3200" b="1" dirty="0">
                <a:sym typeface="+mn-ea"/>
              </a:rPr>
              <a:t>及变更管理委员会，</a:t>
            </a:r>
            <a:r>
              <a:rPr lang="zh-CN" altLang="en-US" sz="3200" b="1" dirty="0">
                <a:solidFill>
                  <a:srgbClr val="FF0000"/>
                </a:solidFill>
                <a:sym typeface="+mn-ea"/>
              </a:rPr>
              <a:t>争取公司高层的认可和授权</a:t>
            </a:r>
            <a:r>
              <a:rPr lang="zh-CN" altLang="en-US" sz="3200" b="1" dirty="0">
                <a:sym typeface="+mn-ea"/>
              </a:rPr>
              <a:t>。</a:t>
            </a:r>
            <a:endParaRPr lang="en-US" altLang="zh-CN" sz="3200" b="1" dirty="0"/>
          </a:p>
          <a:p>
            <a:pPr marL="0" indent="0" algn="just" fontAlgn="auto">
              <a:lnSpc>
                <a:spcPct val="120000"/>
              </a:lnSpc>
              <a:buNone/>
            </a:pPr>
            <a:r>
              <a:rPr lang="en-US" altLang="zh-CN" sz="3200" b="1" dirty="0">
                <a:sym typeface="+mn-ea"/>
              </a:rPr>
              <a:t>2.</a:t>
            </a:r>
            <a:r>
              <a:rPr lang="zh-CN" altLang="en-US" sz="3200" b="1" dirty="0">
                <a:sym typeface="+mn-ea"/>
              </a:rPr>
              <a:t>变更需委员会批准，</a:t>
            </a:r>
            <a:r>
              <a:rPr lang="zh-CN" altLang="en-US" sz="3200" b="1" dirty="0">
                <a:solidFill>
                  <a:srgbClr val="FF0000"/>
                </a:solidFill>
                <a:sym typeface="+mn-ea"/>
              </a:rPr>
              <a:t>和经济挂钩</a:t>
            </a:r>
            <a:r>
              <a:rPr lang="zh-CN" altLang="en-US" sz="3200" b="1" dirty="0">
                <a:sym typeface="+mn-ea"/>
              </a:rPr>
              <a:t>，将需求做到下一期升级。</a:t>
            </a:r>
            <a:endParaRPr kumimoji="0" lang="zh-CN" altLang="en-US" sz="3200" b="1" i="0" u="none" strike="noStrike" kern="1200" cap="small" spc="0" normalizeH="0" baseline="0" noProof="0" dirty="0">
              <a:ln>
                <a:noFill/>
              </a:ln>
              <a:solidFill>
                <a:schemeClr val="tx2"/>
              </a:solidFill>
              <a:effectLst/>
              <a:uLnTx/>
              <a:uFillTx/>
              <a:latin typeface="+mj-lt"/>
              <a:ea typeface="+mj-ea"/>
              <a:cs typeface="+mj-cs"/>
            </a:endParaRPr>
          </a:p>
          <a:p>
            <a:pPr indent="457200"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91820" y="1298575"/>
            <a:ext cx="7941310" cy="4105275"/>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解决方案一</a:t>
            </a:r>
            <a:endParaRPr lang="zh-CN" altLang="en-US" sz="3200" b="1" cap="small" noProof="0" dirty="0" smtClean="0">
              <a:ln>
                <a:noFill/>
              </a:ln>
              <a:solidFill>
                <a:schemeClr val="tx2"/>
              </a:solidFill>
              <a:effectLst/>
              <a:uLnTx/>
              <a:uFillTx/>
              <a:latin typeface="+mj-lt"/>
              <a:ea typeface="+mj-ea"/>
              <a:cs typeface="+mj-cs"/>
              <a:sym typeface="+mn-ea"/>
            </a:endParaRPr>
          </a:p>
          <a:p>
            <a:pPr fontAlgn="auto">
              <a:lnSpc>
                <a:spcPct val="120000"/>
              </a:lnSpc>
            </a:pPr>
            <a:r>
              <a:rPr lang="en-US" altLang="zh-CN" sz="3200" b="1" dirty="0">
                <a:sym typeface="+mn-ea"/>
              </a:rPr>
              <a:t>3.</a:t>
            </a:r>
            <a:r>
              <a:rPr lang="zh-CN" altLang="en-US" sz="3200" b="1" dirty="0">
                <a:sym typeface="+mn-ea"/>
              </a:rPr>
              <a:t>合同上</a:t>
            </a:r>
            <a:r>
              <a:rPr lang="zh-CN" altLang="en-US" sz="3200" b="1" dirty="0">
                <a:solidFill>
                  <a:srgbClr val="FF0000"/>
                </a:solidFill>
                <a:sym typeface="+mn-ea"/>
              </a:rPr>
              <a:t>落实需求范围</a:t>
            </a:r>
            <a:r>
              <a:rPr lang="zh-CN" altLang="en-US" sz="3200" b="1" dirty="0">
                <a:sym typeface="+mn-ea"/>
              </a:rPr>
              <a:t>。</a:t>
            </a:r>
            <a:endParaRPr lang="en-US" altLang="zh-CN" sz="3200" b="1" dirty="0"/>
          </a:p>
          <a:p>
            <a:pPr fontAlgn="auto">
              <a:lnSpc>
                <a:spcPct val="120000"/>
              </a:lnSpc>
            </a:pPr>
            <a:r>
              <a:rPr lang="en-US" altLang="zh-CN" sz="3200" b="1" dirty="0">
                <a:sym typeface="+mn-ea"/>
              </a:rPr>
              <a:t>4.</a:t>
            </a:r>
            <a:r>
              <a:rPr lang="zh-CN" altLang="en-US" sz="3200" b="1" dirty="0">
                <a:sym typeface="+mn-ea"/>
              </a:rPr>
              <a:t>管理好</a:t>
            </a:r>
            <a:r>
              <a:rPr lang="zh-CN" altLang="en-US" sz="3200" b="1" dirty="0">
                <a:solidFill>
                  <a:srgbClr val="FF0000"/>
                </a:solidFill>
                <a:sym typeface="+mn-ea"/>
              </a:rPr>
              <a:t>项目文档</a:t>
            </a:r>
            <a:r>
              <a:rPr lang="zh-CN" altLang="en-US" sz="3200" b="1" dirty="0">
                <a:sym typeface="+mn-ea"/>
              </a:rPr>
              <a:t>，将来也是依据</a:t>
            </a:r>
            <a:endParaRPr lang="en-US" altLang="zh-CN" sz="3200" b="1" dirty="0"/>
          </a:p>
          <a:p>
            <a:pPr fontAlgn="auto">
              <a:lnSpc>
                <a:spcPct val="120000"/>
              </a:lnSpc>
            </a:pPr>
            <a:r>
              <a:rPr lang="en-US" altLang="zh-CN" sz="3200" b="1" dirty="0">
                <a:sym typeface="+mn-ea"/>
              </a:rPr>
              <a:t>5.</a:t>
            </a:r>
            <a:r>
              <a:rPr lang="zh-CN" altLang="en-US" sz="3200" b="1" dirty="0">
                <a:solidFill>
                  <a:srgbClr val="FF0000"/>
                </a:solidFill>
                <a:sym typeface="+mn-ea"/>
              </a:rPr>
              <a:t>首次变更申请</a:t>
            </a:r>
            <a:r>
              <a:rPr lang="zh-CN" altLang="en-US" sz="3200" b="1" dirty="0">
                <a:sym typeface="+mn-ea"/>
              </a:rPr>
              <a:t>时候，公司技术强人的帮助下，和能做主的干系人做一次正式沟通，将需求再次明确，坚决避免第</a:t>
            </a:r>
            <a:r>
              <a:rPr lang="en-US" altLang="zh-CN" sz="3200" b="1" dirty="0">
                <a:sym typeface="+mn-ea"/>
              </a:rPr>
              <a:t>2</a:t>
            </a:r>
            <a:r>
              <a:rPr lang="zh-CN" altLang="en-US" sz="3200" b="1" dirty="0">
                <a:sym typeface="+mn-ea"/>
              </a:rPr>
              <a:t>次变更。</a:t>
            </a:r>
            <a:endParaRPr lang="zh-CN" altLang="en-US" sz="3200" b="1" dirty="0"/>
          </a:p>
          <a:p>
            <a:pPr indent="457200"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70875" y="34069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1655" y="1298575"/>
            <a:ext cx="7991475" cy="4597400"/>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sz="2800" b="1" dirty="0">
                <a:sym typeface="+mn-ea"/>
              </a:rPr>
              <a:t>资讯化系统的</a:t>
            </a:r>
            <a:r>
              <a:rPr sz="2800" b="1" dirty="0">
                <a:solidFill>
                  <a:srgbClr val="FF0000"/>
                </a:solidFill>
                <a:sym typeface="+mn-ea"/>
              </a:rPr>
              <a:t>需求收集</a:t>
            </a:r>
            <a:r>
              <a:rPr sz="2800" b="1" dirty="0">
                <a:sym typeface="+mn-ea"/>
              </a:rPr>
              <a:t>是系统分析的基础，首先要明确</a:t>
            </a:r>
            <a:r>
              <a:rPr sz="2800" b="1" dirty="0">
                <a:solidFill>
                  <a:srgbClr val="FF0000"/>
                </a:solidFill>
                <a:sym typeface="+mn-ea"/>
              </a:rPr>
              <a:t>最终用户</a:t>
            </a:r>
            <a:r>
              <a:rPr sz="2800" b="1" dirty="0">
                <a:sym typeface="+mn-ea"/>
              </a:rPr>
              <a:t>，了解相关利益者，特别是要争取到</a:t>
            </a:r>
            <a:r>
              <a:rPr sz="2800" b="1" dirty="0">
                <a:solidFill>
                  <a:srgbClr val="FF0000"/>
                </a:solidFill>
                <a:sym typeface="+mn-ea"/>
              </a:rPr>
              <a:t>领导的支持</a:t>
            </a:r>
            <a:r>
              <a:rPr sz="2800" b="1" dirty="0">
                <a:sym typeface="+mn-ea"/>
              </a:rPr>
              <a:t>，其次要确定好需求调研的方法策略，准备好调研的工具，尽可能在调研过程中相信了解用户需求，站在用户的角度抓住利基点，然后整理需求，做好需求分析，将用户需求完整的进行规划，需求文件需要</a:t>
            </a:r>
            <a:r>
              <a:rPr sz="2800" b="1" dirty="0">
                <a:solidFill>
                  <a:srgbClr val="FF0000"/>
                </a:solidFill>
                <a:sym typeface="+mn-ea"/>
              </a:rPr>
              <a:t>得到用户的认可</a:t>
            </a:r>
            <a:r>
              <a:rPr sz="2800" b="1" dirty="0">
                <a:sym typeface="+mn-ea"/>
              </a:rPr>
              <a:t>。</a:t>
            </a:r>
            <a:endParaRPr lang="zh-CN" sz="2800" b="1" dirty="0" smtClean="0">
              <a:latin typeface="楷体_GB2312" panose="02010609030101010101" pitchFamily="49" charset="-122"/>
              <a:ea typeface="楷体_GB2312" panose="02010609030101010101" pitchFamily="49"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632115" y="34006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2</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04520" y="1298575"/>
            <a:ext cx="7878445" cy="4105275"/>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解决方案二</a:t>
            </a:r>
            <a:endParaRPr lang="zh-CN" altLang="en-US" sz="32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sz="3200" b="1" dirty="0">
                <a:sym typeface="+mn-ea"/>
              </a:rPr>
              <a:t>         在软件开发过程中，如果用户提出新的需求或改善点，则需要</a:t>
            </a:r>
            <a:r>
              <a:rPr sz="3200" b="1" dirty="0">
                <a:solidFill>
                  <a:srgbClr val="FF0000"/>
                </a:solidFill>
                <a:sym typeface="+mn-ea"/>
              </a:rPr>
              <a:t>对新的需求进行分析评估</a:t>
            </a:r>
            <a:r>
              <a:rPr sz="3200" b="1" dirty="0">
                <a:sym typeface="+mn-ea"/>
              </a:rPr>
              <a:t>，必要的变更则</a:t>
            </a:r>
            <a:r>
              <a:rPr sz="3200" b="1" dirty="0">
                <a:solidFill>
                  <a:srgbClr val="FF0000"/>
                </a:solidFill>
                <a:sym typeface="+mn-ea"/>
              </a:rPr>
              <a:t>依照变更管理程序执行</a:t>
            </a:r>
            <a:r>
              <a:rPr sz="3200" b="1" dirty="0">
                <a:sym typeface="+mn-ea"/>
              </a:rPr>
              <a:t>，非必要的则与用户沟通在后续进行改善。</a:t>
            </a:r>
            <a:endParaRPr sz="3200" b="1" dirty="0">
              <a:sym typeface="+mn-ea"/>
            </a:endParaRPr>
          </a:p>
          <a:p>
            <a:pPr indent="457200"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58271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50442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60895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28823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49648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954160" y="17008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85480" y="29116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3</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4195" y="1290955"/>
            <a:ext cx="8015605" cy="4892675"/>
          </a:xfrm>
          <a:prstGeom prst="rect">
            <a:avLst/>
          </a:prstGeom>
        </p:spPr>
        <p:txBody>
          <a:bodyPr wrap="square">
            <a:spAutoFit/>
          </a:bodyPr>
          <a:lstStyle/>
          <a:p>
            <a:pPr marR="0" lvl="0" indent="0" algn="just" defTabSz="914400" rtl="0" fontAlgn="auto">
              <a:lnSpc>
                <a:spcPct val="120000"/>
              </a:lnSpc>
              <a:spcBef>
                <a:spcPts val="600"/>
              </a:spcBef>
              <a:spcAft>
                <a:spcPts val="0"/>
              </a:spcAft>
              <a:buClr>
                <a:schemeClr val="accent1"/>
              </a:buClr>
              <a:buSzPct val="70000"/>
              <a:buFont typeface="Wingdings" panose="05000000000000000000"/>
              <a:buNone/>
              <a:defRPr/>
            </a:pPr>
            <a:r>
              <a:rPr lang="en-US" altLang="zh-CN" sz="3200" b="1" dirty="0">
                <a:sym typeface="+mn-ea"/>
              </a:rPr>
              <a:t>        </a:t>
            </a:r>
            <a:r>
              <a:rPr lang="zh-CN" altLang="en-US" sz="3200" b="1" noProof="0" dirty="0">
                <a:ln>
                  <a:noFill/>
                </a:ln>
                <a:effectLst/>
                <a:uLnTx/>
                <a:uFillTx/>
                <a:sym typeface="+mn-ea"/>
              </a:rPr>
              <a:t>某金融信息化项目，乙方项目经理为A。甲方为B银行，行长为Z。项目进行到一半，因各种原因，项目面临</a:t>
            </a:r>
            <a:r>
              <a:rPr lang="zh-CN" altLang="en-US" sz="3200" b="1" noProof="0" dirty="0">
                <a:ln>
                  <a:noFill/>
                </a:ln>
                <a:solidFill>
                  <a:srgbClr val="FF0000"/>
                </a:solidFill>
                <a:effectLst/>
                <a:uLnTx/>
                <a:uFillTx/>
                <a:sym typeface="+mn-ea"/>
              </a:rPr>
              <a:t>延期</a:t>
            </a:r>
            <a:r>
              <a:rPr lang="zh-CN" altLang="en-US" sz="3200" b="1" noProof="0" dirty="0">
                <a:ln>
                  <a:noFill/>
                </a:ln>
                <a:effectLst/>
                <a:uLnTx/>
                <a:uFillTx/>
                <a:sym typeface="+mn-ea"/>
              </a:rPr>
              <a:t>的风险。</a:t>
            </a:r>
            <a:endParaRPr lang="zh-CN" altLang="en-US" sz="3200" b="1" noProof="0" dirty="0">
              <a:ln>
                <a:noFill/>
              </a:ln>
              <a:effectLst/>
              <a:uLnTx/>
              <a:uFillTx/>
              <a:sym typeface="+mn-ea"/>
            </a:endParaRPr>
          </a:p>
          <a:p>
            <a:pPr marR="0" lvl="0" indent="0" algn="just" defTabSz="914400" rtl="0" fontAlgn="auto">
              <a:lnSpc>
                <a:spcPct val="120000"/>
              </a:lnSpc>
              <a:spcBef>
                <a:spcPts val="600"/>
              </a:spcBef>
              <a:spcAft>
                <a:spcPts val="0"/>
              </a:spcAft>
              <a:buClr>
                <a:schemeClr val="accent1"/>
              </a:buClr>
              <a:buSzPct val="70000"/>
              <a:buFont typeface="Wingdings" panose="05000000000000000000"/>
              <a:buNone/>
              <a:defRPr/>
            </a:pPr>
            <a:r>
              <a:rPr lang="zh-CN" altLang="en-US" sz="3200" b="1" noProof="0" dirty="0">
                <a:ln>
                  <a:noFill/>
                </a:ln>
                <a:effectLst/>
                <a:uLnTx/>
                <a:uFillTx/>
                <a:sym typeface="+mn-ea"/>
              </a:rPr>
              <a:t>         项目经理A与银行的Z行长进行了沟通，希望能通过消减范围或者延长实施周期，但Z行长不让步，要么加班，要么加人，总之</a:t>
            </a:r>
            <a:r>
              <a:rPr lang="zh-CN" altLang="en-US" sz="3200" b="1" noProof="0" dirty="0">
                <a:ln>
                  <a:noFill/>
                </a:ln>
                <a:solidFill>
                  <a:srgbClr val="FF0000"/>
                </a:solidFill>
                <a:effectLst/>
                <a:uLnTx/>
                <a:uFillTx/>
                <a:sym typeface="+mn-ea"/>
              </a:rPr>
              <a:t>必须保证项目按期完成</a:t>
            </a:r>
            <a:r>
              <a:rPr lang="zh-CN" altLang="en-US" sz="3200" b="1" noProof="0" dirty="0">
                <a:ln>
                  <a:noFill/>
                </a:ln>
                <a:effectLst/>
                <a:uLnTx/>
                <a:uFillTx/>
                <a:sym typeface="+mn-ea"/>
              </a:rPr>
              <a:t>，面对一个强势得不可理喻的客户，项目经理应该怎么办?</a:t>
            </a:r>
            <a:endParaRPr lang="zh-CN" altLang="en-US" sz="3200" b="1" noProof="0" dirty="0">
              <a:ln>
                <a:noFill/>
              </a:ln>
              <a:effectLst/>
              <a:uLnTx/>
              <a:uFillTx/>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3159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3</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57530" y="1298575"/>
            <a:ext cx="7913370" cy="5187315"/>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解决方案一</a:t>
            </a:r>
            <a:endParaRPr lang="zh-CN" altLang="en-US" sz="3200" b="1" cap="small" noProof="0" dirty="0" smtClean="0">
              <a:ln>
                <a:noFill/>
              </a:ln>
              <a:solidFill>
                <a:schemeClr val="tx2"/>
              </a:solidFill>
              <a:effectLst/>
              <a:uLnTx/>
              <a:uFillTx/>
              <a:latin typeface="+mj-lt"/>
              <a:ea typeface="+mj-ea"/>
              <a:cs typeface="+mj-cs"/>
              <a:sym typeface="+mn-ea"/>
            </a:endParaRPr>
          </a:p>
          <a:p>
            <a:pPr fontAlgn="auto">
              <a:lnSpc>
                <a:spcPct val="120000"/>
              </a:lnSpc>
            </a:pPr>
            <a:r>
              <a:rPr lang="zh-CN" altLang="en-US" sz="3200" b="1" dirty="0">
                <a:sym typeface="+mn-ea"/>
              </a:rPr>
              <a:t>         </a:t>
            </a:r>
            <a:r>
              <a:rPr sz="3200" b="1" dirty="0">
                <a:sym typeface="+mn-ea"/>
              </a:rPr>
              <a:t>客户就是上帝，沟通则是桥梁，首先在谈及该问题时第一出发点要站在客户的立场考虑，</a:t>
            </a:r>
            <a:r>
              <a:rPr sz="3200" b="1" dirty="0">
                <a:solidFill>
                  <a:srgbClr val="FF0000"/>
                </a:solidFill>
                <a:effectLst/>
                <a:sym typeface="+mn-ea"/>
              </a:rPr>
              <a:t>赶工会让成本增加</a:t>
            </a:r>
            <a:r>
              <a:rPr sz="3200" b="1" dirty="0">
                <a:sym typeface="+mn-ea"/>
              </a:rPr>
              <a:t>不少，在谈时</a:t>
            </a:r>
            <a:r>
              <a:rPr sz="3200" b="1" dirty="0">
                <a:solidFill>
                  <a:srgbClr val="FF0000"/>
                </a:solidFill>
                <a:sym typeface="+mn-ea"/>
              </a:rPr>
              <a:t>把赶工的部分的成本预算工作分析</a:t>
            </a:r>
            <a:r>
              <a:rPr sz="3200" b="1" dirty="0">
                <a:sym typeface="+mn-ea"/>
              </a:rPr>
              <a:t>列出一个表出来，综合各方面因素之后尽可能地降低损失，任何一个工程都有失利或得利之处，综合分析至关重要。</a:t>
            </a:r>
            <a:endParaRPr sz="3200" b="1" dirty="0">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89290" y="25370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3</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91820" y="1298575"/>
            <a:ext cx="7927975" cy="3634740"/>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解决方案二</a:t>
            </a:r>
            <a:endParaRPr lang="zh-CN" altLang="en-US" sz="32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sz="3200" b="1" dirty="0">
                <a:sym typeface="+mn-ea"/>
              </a:rPr>
              <a:t>1、充分协调项目组成员及公司资源，在最短时间内了解Z对乙方现场施工所提出的苛刻要求到底处于</a:t>
            </a:r>
            <a:r>
              <a:rPr sz="3200" b="1" dirty="0">
                <a:solidFill>
                  <a:srgbClr val="FF0000"/>
                </a:solidFill>
                <a:sym typeface="+mn-ea"/>
              </a:rPr>
              <a:t>何种目的</a:t>
            </a:r>
            <a:r>
              <a:rPr sz="3200" b="1" dirty="0">
                <a:sym typeface="+mn-ea"/>
              </a:rPr>
              <a:t>，是关系不到位还是项目未能达到预期目标，等等，之后对症下药；</a:t>
            </a: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3</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91820" y="1298575"/>
            <a:ext cx="7927975" cy="3514725"/>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解决方案二</a:t>
            </a:r>
            <a:endParaRPr lang="zh-CN" altLang="en-US" sz="32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sz="3200" b="1" dirty="0">
                <a:sym typeface="+mn-ea"/>
              </a:rPr>
              <a:t>2、项目组自我检讨，召开项目内部会议，总结问题，提出解决办法后，再与</a:t>
            </a:r>
            <a:r>
              <a:rPr sz="3200" b="1" dirty="0">
                <a:solidFill>
                  <a:srgbClr val="FF0000"/>
                </a:solidFill>
                <a:sym typeface="+mn-ea"/>
              </a:rPr>
              <a:t>用户高层</a:t>
            </a:r>
            <a:r>
              <a:rPr sz="3200" b="1" dirty="0">
                <a:sym typeface="+mn-ea"/>
              </a:rPr>
              <a:t>进行项目</a:t>
            </a:r>
            <a:r>
              <a:rPr sz="3200" b="1" dirty="0">
                <a:solidFill>
                  <a:srgbClr val="FF0000"/>
                </a:solidFill>
                <a:sym typeface="+mn-ea"/>
              </a:rPr>
              <a:t>会议沟通</a:t>
            </a:r>
            <a:r>
              <a:rPr sz="3200" b="1" dirty="0">
                <a:sym typeface="+mn-ea"/>
              </a:rPr>
              <a:t>，并讨论确定双方都</a:t>
            </a:r>
            <a:r>
              <a:rPr sz="3200" b="1" dirty="0">
                <a:solidFill>
                  <a:srgbClr val="FF0000"/>
                </a:solidFill>
                <a:sym typeface="+mn-ea"/>
              </a:rPr>
              <a:t>可以接受</a:t>
            </a:r>
            <a:r>
              <a:rPr sz="3200" b="1" dirty="0">
                <a:sym typeface="+mn-ea"/>
              </a:rPr>
              <a:t>的结果，形成会议纪要，通发；</a:t>
            </a:r>
            <a:endParaRPr sz="3200" b="1" dirty="0">
              <a:sym typeface="+mn-ea"/>
            </a:endParaRPr>
          </a:p>
          <a:p>
            <a:pPr indent="457200"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89925"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3</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91820" y="1298575"/>
            <a:ext cx="7927975" cy="2924175"/>
          </a:xfrm>
          <a:prstGeom prst="rect">
            <a:avLst/>
          </a:prstGeom>
        </p:spPr>
        <p:txBody>
          <a:bodyPr wrap="square">
            <a:spAutoFit/>
          </a:bodyPr>
          <a:lstStyle/>
          <a:p>
            <a:pPr marL="0" indent="0" algn="just" fontAlgn="auto">
              <a:lnSpc>
                <a:spcPct val="120000"/>
              </a:lnSpc>
              <a:buNone/>
            </a:pPr>
            <a:r>
              <a:rPr lang="zh-CN" altLang="en-US" sz="3200" b="1" cap="small" noProof="0" dirty="0" smtClean="0">
                <a:ln>
                  <a:noFill/>
                </a:ln>
                <a:solidFill>
                  <a:schemeClr val="tx2"/>
                </a:solidFill>
                <a:effectLst/>
                <a:uLnTx/>
                <a:uFillTx/>
                <a:latin typeface="+mj-lt"/>
                <a:ea typeface="+mj-ea"/>
                <a:cs typeface="+mj-cs"/>
                <a:sym typeface="+mn-ea"/>
              </a:rPr>
              <a:t>解决方案二</a:t>
            </a:r>
            <a:endParaRPr lang="zh-CN" altLang="en-US" sz="32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sz="3200" b="1" dirty="0">
                <a:sym typeface="+mn-ea"/>
              </a:rPr>
              <a:t>3、以上都不行的话，只能按合同要求处理，原则是：</a:t>
            </a:r>
            <a:r>
              <a:rPr sz="3200" b="1" dirty="0">
                <a:solidFill>
                  <a:srgbClr val="FF0000"/>
                </a:solidFill>
                <a:sym typeface="+mn-ea"/>
              </a:rPr>
              <a:t>合情、合规、最后是合法</a:t>
            </a:r>
            <a:r>
              <a:rPr sz="3200" b="1" dirty="0">
                <a:sym typeface="+mn-ea"/>
              </a:rPr>
              <a:t>。（中国人的项目情为先，法为后）。</a:t>
            </a:r>
            <a:endParaRPr sz="3200" b="1" dirty="0">
              <a:sym typeface="+mn-ea"/>
            </a:endParaRPr>
          </a:p>
          <a:p>
            <a:pPr indent="457200" eaLnBrk="1" hangingPunct="1">
              <a:lnSpc>
                <a:spcPct val="80000"/>
              </a:lnSpc>
              <a:spcBef>
                <a:spcPts val="600"/>
              </a:spcBef>
              <a:buFontTx/>
              <a:buNone/>
            </a:pPr>
            <a:endParaRPr lang="zh-CN" altLang="en-US" sz="32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2905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4</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05460" y="1290955"/>
            <a:ext cx="8016875" cy="4819650"/>
          </a:xfrm>
          <a:prstGeom prst="rect">
            <a:avLst/>
          </a:prstGeom>
        </p:spPr>
        <p:txBody>
          <a:bodyPr wrap="square">
            <a:spAutoFit/>
          </a:bodyPr>
          <a:lstStyle/>
          <a:p>
            <a:pPr marR="0" lvl="0" indent="0" algn="l" defTabSz="914400" rtl="0" fontAlgn="auto">
              <a:lnSpc>
                <a:spcPct val="120000"/>
              </a:lnSpc>
              <a:spcBef>
                <a:spcPts val="600"/>
              </a:spcBef>
              <a:spcAft>
                <a:spcPts val="0"/>
              </a:spcAft>
              <a:buClr>
                <a:schemeClr val="accent1"/>
              </a:buClr>
              <a:buSzPct val="70000"/>
              <a:buFont typeface="Wingdings" panose="05000000000000000000"/>
              <a:buNone/>
              <a:defRPr/>
            </a:pPr>
            <a:r>
              <a:rPr lang="en-US" altLang="zh-CN" sz="2800" b="1" dirty="0">
                <a:sym typeface="+mn-ea"/>
              </a:rPr>
              <a:t>        </a:t>
            </a:r>
            <a:r>
              <a:rPr lang="zh-CN" altLang="en-US" sz="2800" b="1" noProof="0" dirty="0">
                <a:ln>
                  <a:noFill/>
                </a:ln>
                <a:effectLst/>
                <a:uLnTx/>
                <a:uFillTx/>
                <a:sym typeface="+mn-ea"/>
              </a:rPr>
              <a:t>营销部门签署了一个合同，但是合同中只描述了大概的范围框架。谈合同期间，让用户对范围框架进行一下具体的描述，用户也无法给出一个详细的描述。</a:t>
            </a:r>
            <a:endParaRPr lang="zh-CN" altLang="en-US" sz="2800" b="1" noProof="0" dirty="0">
              <a:ln>
                <a:noFill/>
              </a:ln>
              <a:effectLst/>
              <a:uLnTx/>
              <a:uFillTx/>
              <a:sym typeface="+mn-ea"/>
            </a:endParaRPr>
          </a:p>
          <a:p>
            <a:pPr marR="0" lvl="0" indent="0" algn="l" defTabSz="914400" rtl="0" fontAlgn="auto">
              <a:lnSpc>
                <a:spcPct val="120000"/>
              </a:lnSpc>
              <a:spcBef>
                <a:spcPts val="600"/>
              </a:spcBef>
              <a:spcAft>
                <a:spcPts val="0"/>
              </a:spcAft>
              <a:buClr>
                <a:schemeClr val="accent1"/>
              </a:buClr>
              <a:buSzPct val="70000"/>
              <a:buFont typeface="Wingdings" panose="05000000000000000000"/>
              <a:buNone/>
              <a:defRPr/>
            </a:pPr>
            <a:r>
              <a:rPr lang="zh-CN" altLang="en-US" sz="2800" b="1" noProof="0" dirty="0">
                <a:ln>
                  <a:noFill/>
                </a:ln>
                <a:effectLst/>
                <a:uLnTx/>
                <a:uFillTx/>
                <a:sym typeface="+mn-ea"/>
              </a:rPr>
              <a:t>        合同签署之后，就着手根据项目的开发工作，开发出雏形之后，A用户就开始有了他们的想法，考虑到项目的后续验收都要经过A用户的签字。所以项目组还是按照</a:t>
            </a:r>
            <a:r>
              <a:rPr lang="zh-CN" altLang="en-US" sz="2800" b="1" noProof="0" dirty="0">
                <a:ln>
                  <a:noFill/>
                </a:ln>
                <a:solidFill>
                  <a:srgbClr val="FF0000"/>
                </a:solidFill>
                <a:effectLst/>
                <a:uLnTx/>
                <a:uFillTx/>
                <a:sym typeface="+mn-ea"/>
              </a:rPr>
              <a:t>需求变更流程</a:t>
            </a:r>
            <a:r>
              <a:rPr lang="zh-CN" altLang="en-US" sz="2800" b="1" noProof="0" dirty="0">
                <a:ln>
                  <a:noFill/>
                </a:ln>
                <a:effectLst/>
                <a:uLnTx/>
                <a:uFillTx/>
                <a:sym typeface="+mn-ea"/>
              </a:rPr>
              <a:t>的做法让A签字，避免后续工作影响，A用户也配合该工作</a:t>
            </a:r>
            <a:endParaRPr lang="zh-CN" altLang="en-US" sz="2800" b="1" noProof="0" dirty="0">
              <a:ln>
                <a:noFill/>
              </a:ln>
              <a:effectLst/>
              <a:uLnTx/>
              <a:uFillTx/>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4</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16890" y="887095"/>
            <a:ext cx="7892415" cy="5908040"/>
          </a:xfrm>
          <a:prstGeom prst="rect">
            <a:avLst/>
          </a:prstGeom>
        </p:spPr>
        <p:txBody>
          <a:bodyPr wrap="square">
            <a:spAutoFit/>
          </a:bodyPr>
          <a:lstStyle/>
          <a:p>
            <a:pPr algn="just" fontAlgn="auto">
              <a:lnSpc>
                <a:spcPct val="150000"/>
              </a:lnSpc>
            </a:pPr>
            <a:r>
              <a:rPr lang="en-US" altLang="zh-CN" sz="2400" dirty="0">
                <a:sym typeface="+mn-ea"/>
              </a:rPr>
              <a:t>         </a:t>
            </a:r>
            <a:r>
              <a:rPr sz="2800" b="1" dirty="0">
                <a:sym typeface="+mn-ea"/>
              </a:rPr>
              <a:t>随着工作的深入开展，用户A的想法也越来越多，也逐渐</a:t>
            </a:r>
            <a:r>
              <a:rPr sz="2800" b="1" dirty="0">
                <a:solidFill>
                  <a:srgbClr val="FF0000"/>
                </a:solidFill>
                <a:sym typeface="+mn-ea"/>
              </a:rPr>
              <a:t>超出了合同</a:t>
            </a:r>
            <a:r>
              <a:rPr sz="2800" b="1" dirty="0">
                <a:sym typeface="+mn-ea"/>
              </a:rPr>
              <a:t>谈判期间的大概范围(站在用户的角度来说，他认为这些需求就是本次合同里面大概范围)。</a:t>
            </a:r>
            <a:endParaRPr sz="2800" b="1" dirty="0">
              <a:sym typeface="+mn-ea"/>
            </a:endParaRPr>
          </a:p>
          <a:p>
            <a:pPr algn="just" fontAlgn="auto">
              <a:lnSpc>
                <a:spcPct val="150000"/>
              </a:lnSpc>
            </a:pPr>
            <a:r>
              <a:rPr sz="2800" b="1" dirty="0">
                <a:sym typeface="+mn-ea"/>
              </a:rPr>
              <a:t>        该项目已经进展了2个月了，能够进行正常使用，离用户的要求也越来越近，就由于前期合同谈判期间</a:t>
            </a:r>
            <a:r>
              <a:rPr sz="2800" b="1" dirty="0">
                <a:solidFill>
                  <a:srgbClr val="FF0000"/>
                </a:solidFill>
                <a:sym typeface="+mn-ea"/>
              </a:rPr>
              <a:t>范围未定义好</a:t>
            </a:r>
            <a:r>
              <a:rPr sz="2800" b="1" dirty="0">
                <a:sym typeface="+mn-ea"/>
              </a:rPr>
              <a:t>，导致了变更不变。</a:t>
            </a:r>
            <a:endParaRPr sz="2800" b="1" dirty="0">
              <a:sym typeface="+mn-ea"/>
            </a:endParaRPr>
          </a:p>
          <a:p>
            <a:pPr algn="just" fontAlgn="auto">
              <a:lnSpc>
                <a:spcPct val="150000"/>
              </a:lnSpc>
            </a:pPr>
            <a:r>
              <a:rPr sz="2800" b="1" dirty="0">
                <a:sym typeface="+mn-ea"/>
              </a:rPr>
              <a:t>        针对这样的案例，对于项目经理该如何更好的进行处理呢?</a:t>
            </a:r>
            <a:endParaRPr sz="2800" b="1" dirty="0">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3159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4</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601980" y="1198880"/>
            <a:ext cx="7940040" cy="5259070"/>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解决方案一</a:t>
            </a:r>
            <a:endParaRPr lang="zh-CN" altLang="en-US" sz="2800" b="1" cap="small" noProof="0" dirty="0" smtClean="0">
              <a:ln>
                <a:noFill/>
              </a:ln>
              <a:solidFill>
                <a:schemeClr val="tx2"/>
              </a:solidFill>
              <a:effectLst/>
              <a:uLnTx/>
              <a:uFillTx/>
              <a:latin typeface="+mj-lt"/>
              <a:ea typeface="+mj-ea"/>
              <a:cs typeface="+mj-cs"/>
              <a:sym typeface="+mn-ea"/>
            </a:endParaRPr>
          </a:p>
          <a:p>
            <a:pPr fontAlgn="auto">
              <a:lnSpc>
                <a:spcPct val="120000"/>
              </a:lnSpc>
            </a:pPr>
            <a:r>
              <a:rPr sz="2800" b="1" dirty="0">
                <a:sym typeface="+mn-ea"/>
              </a:rPr>
              <a:t>         范围控制的第一步是</a:t>
            </a:r>
            <a:r>
              <a:rPr sz="2800" b="1" dirty="0">
                <a:solidFill>
                  <a:srgbClr val="FF0000"/>
                </a:solidFill>
                <a:sym typeface="+mn-ea"/>
              </a:rPr>
              <a:t>识别需求</a:t>
            </a:r>
            <a:r>
              <a:rPr sz="2800" b="1" dirty="0">
                <a:sym typeface="+mn-ea"/>
              </a:rPr>
              <a:t>，需要化项目组相当的精力来做，包括了解、挖掘和确认，特别是案例中合同草签的情况，更应该在项目启动的前期做好充分的沟通。</a:t>
            </a:r>
            <a:br>
              <a:rPr sz="2800" b="1" dirty="0">
                <a:sym typeface="+mn-ea"/>
              </a:rPr>
            </a:br>
            <a:r>
              <a:rPr sz="2800" b="1" dirty="0">
                <a:sym typeface="+mn-ea"/>
              </a:rPr>
              <a:t>         鉴于需求的明确还涉及到进度的完成，在识别过程中协商</a:t>
            </a:r>
            <a:r>
              <a:rPr sz="2800" b="1" dirty="0">
                <a:solidFill>
                  <a:srgbClr val="FF0000"/>
                </a:solidFill>
                <a:sym typeface="+mn-ea"/>
              </a:rPr>
              <a:t>明确一个时间节点</a:t>
            </a:r>
            <a:r>
              <a:rPr sz="2800" b="1" dirty="0">
                <a:sym typeface="+mn-ea"/>
              </a:rPr>
              <a:t>，在节点提出的范围变化，采用整体变更来控制，让用户重视范围。</a:t>
            </a:r>
            <a:br>
              <a:rPr sz="2800" b="1" dirty="0">
                <a:sym typeface="+mn-ea"/>
              </a:rPr>
            </a:br>
            <a:r>
              <a:rPr sz="2800" b="1" dirty="0">
                <a:sym typeface="+mn-ea"/>
              </a:rPr>
              <a:t>         </a:t>
            </a:r>
            <a:r>
              <a:rPr sz="2800" b="1" dirty="0">
                <a:solidFill>
                  <a:srgbClr val="FF0000"/>
                </a:solidFill>
                <a:sym typeface="+mn-ea"/>
              </a:rPr>
              <a:t>高层的参与</a:t>
            </a:r>
            <a:r>
              <a:rPr sz="2800" b="1" dirty="0">
                <a:sym typeface="+mn-ea"/>
              </a:rPr>
              <a:t>在识别过程中也很重要。</a:t>
            </a:r>
            <a:endParaRPr lang="zh-CN" altLang="en-US" sz="28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4</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1655" y="1298575"/>
            <a:ext cx="8015605" cy="4742815"/>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0" indent="0" algn="l" fontAlgn="auto">
              <a:lnSpc>
                <a:spcPct val="120000"/>
              </a:lnSpc>
              <a:buNone/>
            </a:pPr>
            <a:r>
              <a:rPr sz="2800" b="1" dirty="0">
                <a:sym typeface="+mn-ea"/>
              </a:rPr>
              <a:t>一切都以签订的合同最终交付成果为导向。在客户不接受的情况下，做出以下动作：</a:t>
            </a:r>
            <a:br>
              <a:rPr sz="2800" b="1" dirty="0">
                <a:sym typeface="+mn-ea"/>
              </a:rPr>
            </a:br>
            <a:r>
              <a:rPr lang="en-US" sz="2800" b="1" dirty="0">
                <a:sym typeface="+mn-ea"/>
              </a:rPr>
              <a:t>1. </a:t>
            </a:r>
            <a:r>
              <a:rPr sz="2800" b="1" dirty="0">
                <a:solidFill>
                  <a:srgbClr val="FF0000"/>
                </a:solidFill>
                <a:sym typeface="+mn-ea"/>
              </a:rPr>
              <a:t>召集项目所有干系人</a:t>
            </a:r>
            <a:r>
              <a:rPr sz="2800" b="1" dirty="0">
                <a:sym typeface="+mn-ea"/>
              </a:rPr>
              <a:t>，提交A用户所提出的变更，</a:t>
            </a:r>
            <a:r>
              <a:rPr sz="2800" b="1" dirty="0">
                <a:solidFill>
                  <a:srgbClr val="FF0000"/>
                </a:solidFill>
                <a:sym typeface="+mn-ea"/>
              </a:rPr>
              <a:t>对WBS中未明确的范围进行审查</a:t>
            </a:r>
            <a:r>
              <a:rPr sz="2800" b="1" dirty="0">
                <a:sym typeface="+mn-ea"/>
              </a:rPr>
              <a:t>。项目团队针对用户所提交的新需求做出分析，把影响项目的因素（包括执行新需求带来的成本估算、进度报告等）发布给所有关系人。由</a:t>
            </a:r>
            <a:r>
              <a:rPr sz="2800" b="1" dirty="0">
                <a:solidFill>
                  <a:srgbClr val="FF0000"/>
                </a:solidFill>
                <a:sym typeface="+mn-ea"/>
              </a:rPr>
              <a:t>高层</a:t>
            </a:r>
            <a:r>
              <a:rPr sz="2800" b="1" dirty="0">
                <a:sym typeface="+mn-ea"/>
              </a:rPr>
              <a:t>对最终完善的范围做出审批。审批通过，开展新工作。</a:t>
            </a:r>
            <a:endParaRPr lang="zh-CN" sz="2800" b="1" dirty="0">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833410" y="29116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4</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04825" y="1298575"/>
            <a:ext cx="7990205" cy="2158365"/>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0" indent="0" algn="l" fontAlgn="auto">
              <a:lnSpc>
                <a:spcPct val="120000"/>
              </a:lnSpc>
              <a:buNone/>
            </a:pPr>
            <a:r>
              <a:rPr lang="en-US" sz="2800" b="1" dirty="0">
                <a:sym typeface="+mn-ea"/>
              </a:rPr>
              <a:t>2. </a:t>
            </a:r>
            <a:r>
              <a:rPr sz="2800" b="1" dirty="0">
                <a:sym typeface="+mn-ea"/>
              </a:rPr>
              <a:t>就这次变更做经验总结，更新组织过程资产。</a:t>
            </a:r>
            <a:endParaRPr sz="2800" b="1" dirty="0">
              <a:sym typeface="+mn-ea"/>
            </a:endParaRPr>
          </a:p>
          <a:p>
            <a:pPr marL="0" indent="0" algn="l" fontAlgn="auto">
              <a:lnSpc>
                <a:spcPct val="120000"/>
              </a:lnSpc>
              <a:buNone/>
            </a:pPr>
            <a:r>
              <a:rPr sz="2800" b="1" dirty="0">
                <a:solidFill>
                  <a:srgbClr val="FF0000"/>
                </a:solidFill>
                <a:sym typeface="+mn-ea"/>
              </a:rPr>
              <a:t>如果新需求导致项目完全失控</a:t>
            </a:r>
            <a:r>
              <a:rPr sz="2800" b="1" dirty="0">
                <a:sym typeface="+mn-ea"/>
              </a:rPr>
              <a:t>，就签订的合同范围完成项目，</a:t>
            </a:r>
            <a:r>
              <a:rPr sz="2800" b="1" dirty="0">
                <a:solidFill>
                  <a:srgbClr val="FF0000"/>
                </a:solidFill>
                <a:sym typeface="+mn-ea"/>
              </a:rPr>
              <a:t>以新需求签订二期合同</a:t>
            </a:r>
            <a:r>
              <a:rPr lang="zh-CN" sz="2800" b="1" dirty="0">
                <a:sym typeface="+mn-ea"/>
              </a:rPr>
              <a:t>。</a:t>
            </a:r>
            <a:endParaRPr lang="zh-CN" sz="2800" b="1" dirty="0">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581315" y="27846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66725" y="1290955"/>
            <a:ext cx="8147050" cy="3879215"/>
          </a:xfrm>
          <a:prstGeom prst="rect">
            <a:avLst/>
          </a:prstGeom>
        </p:spPr>
        <p:txBody>
          <a:bodyPr wrap="square">
            <a:spAutoFit/>
          </a:bodyPr>
          <a:lstStyle/>
          <a:p>
            <a:pPr algn="just" fontAlgn="auto">
              <a:lnSpc>
                <a:spcPct val="110000"/>
              </a:lnSpc>
            </a:pPr>
            <a:r>
              <a:rPr lang="en-US" altLang="zh-CN" sz="2400" dirty="0">
                <a:sym typeface="+mn-ea"/>
              </a:rPr>
              <a:t>         </a:t>
            </a:r>
            <a:r>
              <a:rPr lang="zh-CN" altLang="en-US" sz="3200" b="1" dirty="0">
                <a:sym typeface="+mn-ea"/>
              </a:rPr>
              <a:t>某软件公司承担了</a:t>
            </a:r>
            <a:r>
              <a:rPr lang="en-US" altLang="zh-CN" sz="3200" b="1" dirty="0">
                <a:sym typeface="+mn-ea"/>
              </a:rPr>
              <a:t>A</a:t>
            </a:r>
            <a:r>
              <a:rPr lang="zh-CN" altLang="en-US" sz="3200" b="1" dirty="0">
                <a:sym typeface="+mn-ea"/>
              </a:rPr>
              <a:t>公司的一个</a:t>
            </a:r>
            <a:r>
              <a:rPr lang="en-US" altLang="zh-CN" sz="3200" b="1" dirty="0">
                <a:sym typeface="+mn-ea"/>
              </a:rPr>
              <a:t>ERP</a:t>
            </a:r>
            <a:r>
              <a:rPr lang="zh-CN" altLang="en-US" sz="3200" b="1" dirty="0">
                <a:sym typeface="+mn-ea"/>
              </a:rPr>
              <a:t>系统开发项目，在项目的实施过程中，系统需求似乎永远无法确定，</a:t>
            </a:r>
            <a:r>
              <a:rPr lang="zh-CN" altLang="en-US" sz="3200" b="1" dirty="0">
                <a:solidFill>
                  <a:srgbClr val="FF0000"/>
                </a:solidFill>
                <a:sym typeface="+mn-ea"/>
              </a:rPr>
              <a:t>用户说不清楚</a:t>
            </a:r>
            <a:r>
              <a:rPr lang="zh-CN" altLang="en-US" sz="3200" b="1" dirty="0">
                <a:sym typeface="+mn-ea"/>
              </a:rPr>
              <a:t>自己的需求，怎么做他们都不满意，功能</a:t>
            </a:r>
            <a:r>
              <a:rPr lang="zh-CN" altLang="en-US" sz="3200" b="1" dirty="0">
                <a:solidFill>
                  <a:srgbClr val="FF0000"/>
                </a:solidFill>
                <a:sym typeface="+mn-ea"/>
              </a:rPr>
              <a:t>不断增加</a:t>
            </a:r>
            <a:r>
              <a:rPr lang="zh-CN" altLang="en-US" sz="3200" b="1" dirty="0">
                <a:sym typeface="+mn-ea"/>
              </a:rPr>
              <a:t>，用户上周说要这个功能，今天说要这个功能，李部长认为这个功能该这样做，而王经理认为这样不行，结果让软件</a:t>
            </a:r>
            <a:r>
              <a:rPr lang="zh-CN" altLang="en-US" sz="3200" b="1" dirty="0">
                <a:solidFill>
                  <a:srgbClr val="00B0F0"/>
                </a:solidFill>
                <a:sym typeface="+mn-ea"/>
              </a:rPr>
              <a:t>开发人员无所适从</a:t>
            </a:r>
            <a:r>
              <a:rPr lang="zh-CN" altLang="en-US" sz="3200" b="1" dirty="0">
                <a:sym typeface="+mn-ea"/>
              </a:rPr>
              <a:t>。</a:t>
            </a:r>
            <a:r>
              <a:rPr lang="zh-CN" altLang="en-US" sz="2400" dirty="0">
                <a:sym typeface="+mn-ea"/>
              </a:rPr>
              <a:t>          </a:t>
            </a: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27846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07365" y="1290955"/>
            <a:ext cx="8006715" cy="3413125"/>
          </a:xfrm>
          <a:prstGeom prst="rect">
            <a:avLst/>
          </a:prstGeom>
        </p:spPr>
        <p:txBody>
          <a:bodyPr wrap="square">
            <a:spAutoFit/>
          </a:bodyPr>
          <a:lstStyle/>
          <a:p>
            <a:pPr algn="just" fontAlgn="auto">
              <a:lnSpc>
                <a:spcPct val="120000"/>
              </a:lnSpc>
            </a:pPr>
            <a:r>
              <a:rPr lang="zh-CN" altLang="en-US" sz="3200" b="1" dirty="0">
                <a:sym typeface="+mn-ea"/>
              </a:rPr>
              <a:t>        该项目已经进行了两年多，项目何时结束还是处于</a:t>
            </a:r>
            <a:r>
              <a:rPr lang="zh-CN" altLang="en-US" sz="3200" b="1" dirty="0">
                <a:solidFill>
                  <a:srgbClr val="FF0000"/>
                </a:solidFill>
                <a:sym typeface="+mn-ea"/>
              </a:rPr>
              <a:t>不明确</a:t>
            </a:r>
            <a:r>
              <a:rPr lang="zh-CN" altLang="en-US" sz="3200" b="1" dirty="0">
                <a:sym typeface="+mn-ea"/>
              </a:rPr>
              <a:t>的状态，因为用户不断有新的需求提出来，项目组也就要根据用户的新需求</a:t>
            </a:r>
            <a:r>
              <a:rPr lang="zh-CN" altLang="en-US" sz="3200" b="1" dirty="0">
                <a:solidFill>
                  <a:srgbClr val="FF0000"/>
                </a:solidFill>
                <a:sym typeface="+mn-ea"/>
              </a:rPr>
              <a:t>不断去开发新的功能</a:t>
            </a:r>
            <a:r>
              <a:rPr lang="zh-CN" altLang="en-US" sz="3200" b="1" dirty="0">
                <a:sym typeface="+mn-ea"/>
              </a:rPr>
              <a:t>。大家对这样的项目完全丧失了信心。</a:t>
            </a:r>
            <a:endParaRPr lang="zh-CN" altLang="en-US" sz="3200" b="1" dirty="0">
              <a:sym typeface="+mn-ea"/>
            </a:endParaRPr>
          </a:p>
          <a:p>
            <a:pPr algn="just" eaLnBrk="1" hangingPunct="1"/>
            <a:r>
              <a:rPr lang="zh-CN" altLang="en-US" sz="2400" dirty="0">
                <a:sym typeface="+mn-ea"/>
              </a:rPr>
              <a:t>          </a:t>
            </a: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29116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28955" y="1163955"/>
            <a:ext cx="7926070" cy="5259070"/>
          </a:xfrm>
          <a:prstGeom prst="rect">
            <a:avLst/>
          </a:prstGeom>
        </p:spPr>
        <p:txBody>
          <a:bodyPr wrap="square">
            <a:spAutoFit/>
          </a:bodyPr>
          <a:lstStyle/>
          <a:p>
            <a:pPr algn="just" fontAlgn="auto">
              <a:lnSpc>
                <a:spcPct val="120000"/>
              </a:lnSpc>
            </a:pPr>
            <a:r>
              <a:rPr lang="en-US" altLang="zh-CN" sz="2800" b="1" dirty="0">
                <a:sym typeface="+mn-ea"/>
              </a:rPr>
              <a:t>         </a:t>
            </a:r>
            <a:r>
              <a:rPr lang="zh-CN" altLang="en-US" sz="2800" b="1" dirty="0">
                <a:sym typeface="+mn-ea"/>
              </a:rPr>
              <a:t>公司针对目前出现的局面，派出项目管理专家刘工负责</a:t>
            </a:r>
            <a:r>
              <a:rPr lang="en-US" altLang="zh-CN" sz="2800" b="1" dirty="0">
                <a:sym typeface="+mn-ea"/>
              </a:rPr>
              <a:t>ERP</a:t>
            </a:r>
            <a:r>
              <a:rPr lang="zh-CN" altLang="en-US" sz="2800" b="1" dirty="0">
                <a:sym typeface="+mn-ea"/>
              </a:rPr>
              <a:t>项目组的管理工作。刘工通过对项目文档分析和</a:t>
            </a:r>
            <a:r>
              <a:rPr lang="en-US" altLang="zh-CN" sz="2800" b="1" dirty="0">
                <a:sym typeface="+mn-ea"/>
              </a:rPr>
              <a:t>A</a:t>
            </a:r>
            <a:r>
              <a:rPr lang="zh-CN" altLang="en-US" sz="2800" b="1" dirty="0">
                <a:sym typeface="+mn-ea"/>
              </a:rPr>
              <a:t>公司相关人员的</a:t>
            </a:r>
            <a:r>
              <a:rPr lang="zh-CN" altLang="en-US" sz="2800" b="1" dirty="0">
                <a:solidFill>
                  <a:srgbClr val="FF0000"/>
                </a:solidFill>
                <a:sym typeface="+mn-ea"/>
              </a:rPr>
              <a:t>沟通</a:t>
            </a:r>
            <a:r>
              <a:rPr lang="zh-CN" altLang="en-US" sz="2800" b="1" dirty="0">
                <a:sym typeface="+mn-ea"/>
              </a:rPr>
              <a:t>认识到，这个项目一开始就</a:t>
            </a:r>
            <a:r>
              <a:rPr lang="zh-CN" altLang="en-US" sz="2800" b="1" dirty="0">
                <a:solidFill>
                  <a:srgbClr val="FF0000"/>
                </a:solidFill>
                <a:sym typeface="+mn-ea"/>
              </a:rPr>
              <a:t>没有明确界定整个项目的范围</a:t>
            </a:r>
            <a:r>
              <a:rPr lang="zh-CN" altLang="en-US" sz="2800" b="1" dirty="0">
                <a:sym typeface="+mn-ea"/>
              </a:rPr>
              <a:t>，在范围没有明确的情况下，又没有一套完善的</a:t>
            </a:r>
            <a:r>
              <a:rPr lang="zh-CN" altLang="en-US" sz="2800" b="1" dirty="0">
                <a:solidFill>
                  <a:srgbClr val="FF0000"/>
                </a:solidFill>
                <a:sym typeface="+mn-ea"/>
              </a:rPr>
              <a:t>变更控制管理流程</a:t>
            </a:r>
            <a:r>
              <a:rPr lang="zh-CN" altLang="en-US" sz="2800" b="1" dirty="0">
                <a:sym typeface="+mn-ea"/>
              </a:rPr>
              <a:t>，任由用户怎么说就怎么做，也就是说，一开始</a:t>
            </a:r>
            <a:r>
              <a:rPr lang="zh-CN" altLang="en-US" sz="2800" b="1" dirty="0">
                <a:solidFill>
                  <a:srgbClr val="FF0000"/>
                </a:solidFill>
                <a:sym typeface="+mn-ea"/>
              </a:rPr>
              <a:t>游戏规则</a:t>
            </a:r>
            <a:r>
              <a:rPr lang="zh-CN" altLang="en-US" sz="2800" b="1" dirty="0">
                <a:sym typeface="+mn-ea"/>
              </a:rPr>
              <a:t>就没有定好，从而导致整个项目成了一个烂摊子。</a:t>
            </a:r>
            <a:endParaRPr lang="zh-CN" altLang="en-US" sz="2800" b="1" dirty="0"/>
          </a:p>
          <a:p>
            <a:pPr algn="just" fontAlgn="auto">
              <a:lnSpc>
                <a:spcPct val="120000"/>
              </a:lnSpc>
            </a:pPr>
            <a:r>
              <a:rPr lang="zh-CN" altLang="en-US" sz="2800" b="1" dirty="0">
                <a:sym typeface="+mn-ea"/>
              </a:rPr>
              <a:t>         面对项目在范围管理上出现的混乱局面，刘工应该如何处理呢？</a:t>
            </a:r>
            <a:endParaRPr lang="zh-CN" altLang="en-US" sz="28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22310" y="265767"/>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702310" y="1298575"/>
            <a:ext cx="7772400" cy="4225925"/>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解决方案一</a:t>
            </a:r>
            <a:endParaRPr lang="zh-CN" altLang="en-US" sz="28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lang="zh-CN" altLang="en-US" sz="2800" b="1" dirty="0">
                <a:sym typeface="+mn-ea"/>
              </a:rPr>
              <a:t>        </a:t>
            </a:r>
            <a:r>
              <a:rPr lang="en-US" altLang="zh-CN" sz="2800" b="1" dirty="0">
                <a:sym typeface="+mn-ea"/>
              </a:rPr>
              <a:t>1.</a:t>
            </a:r>
            <a:r>
              <a:rPr lang="zh-CN" altLang="en-US" sz="2800" b="1" dirty="0">
                <a:sym typeface="+mn-ea"/>
              </a:rPr>
              <a:t> 与</a:t>
            </a:r>
            <a:r>
              <a:rPr lang="zh-CN" altLang="en-US" sz="2800" b="1" dirty="0">
                <a:solidFill>
                  <a:srgbClr val="FF0000"/>
                </a:solidFill>
                <a:sym typeface="+mn-ea"/>
              </a:rPr>
              <a:t>用户高层</a:t>
            </a:r>
            <a:r>
              <a:rPr lang="zh-CN" altLang="en-US" sz="2800" b="1" dirty="0">
                <a:sym typeface="+mn-ea"/>
              </a:rPr>
              <a:t>的</a:t>
            </a:r>
            <a:r>
              <a:rPr lang="zh-CN" altLang="en-US" sz="2800" b="1" dirty="0">
                <a:solidFill>
                  <a:srgbClr val="FF0000"/>
                </a:solidFill>
                <a:sym typeface="+mn-ea"/>
              </a:rPr>
              <a:t>沟通</a:t>
            </a:r>
            <a:r>
              <a:rPr lang="zh-CN" altLang="en-US" sz="2800" b="1" dirty="0">
                <a:sym typeface="+mn-ea"/>
              </a:rPr>
              <a:t>，加强对用户领导及业务骨干的培训，使其了解</a:t>
            </a:r>
            <a:r>
              <a:rPr lang="en-US" altLang="zh-CN" sz="2800" b="1" dirty="0">
                <a:sym typeface="+mn-ea"/>
              </a:rPr>
              <a:t>ERP</a:t>
            </a:r>
            <a:r>
              <a:rPr lang="zh-CN" altLang="en-US" sz="2800" b="1" dirty="0">
                <a:sym typeface="+mn-ea"/>
              </a:rPr>
              <a:t>系统开发的要求和流程，使相关人员</a:t>
            </a:r>
            <a:r>
              <a:rPr lang="zh-CN" altLang="en-US" sz="2800" b="1" dirty="0">
                <a:solidFill>
                  <a:srgbClr val="FF0000"/>
                </a:solidFill>
                <a:sym typeface="+mn-ea"/>
              </a:rPr>
              <a:t>重视、参与、支持</a:t>
            </a:r>
            <a:r>
              <a:rPr lang="zh-CN" altLang="en-US" sz="2800" b="1" dirty="0">
                <a:sym typeface="+mn-ea"/>
              </a:rPr>
              <a:t>这项工作；</a:t>
            </a:r>
            <a:endParaRPr lang="en-US" altLang="zh-CN" sz="2800" b="1" dirty="0"/>
          </a:p>
          <a:p>
            <a:pPr marL="0" indent="0" algn="just" fontAlgn="auto">
              <a:lnSpc>
                <a:spcPct val="120000"/>
              </a:lnSpc>
              <a:buNone/>
            </a:pPr>
            <a:r>
              <a:rPr lang="zh-CN" altLang="en-US" sz="2800" b="1" dirty="0">
                <a:sym typeface="+mn-ea"/>
              </a:rPr>
              <a:t>        </a:t>
            </a:r>
            <a:r>
              <a:rPr lang="en-US" altLang="zh-CN" sz="2800" b="1" dirty="0">
                <a:sym typeface="+mn-ea"/>
              </a:rPr>
              <a:t>2.</a:t>
            </a:r>
            <a:r>
              <a:rPr lang="zh-CN" altLang="en-US" sz="2800" b="1" dirty="0">
                <a:sym typeface="+mn-ea"/>
              </a:rPr>
              <a:t> 完善组织机构，由</a:t>
            </a:r>
            <a:r>
              <a:rPr lang="zh-CN" altLang="en-US" sz="2800" b="1" dirty="0">
                <a:solidFill>
                  <a:srgbClr val="FF0000"/>
                </a:solidFill>
                <a:sym typeface="+mn-ea"/>
              </a:rPr>
              <a:t>用户的业务骨干</a:t>
            </a:r>
            <a:r>
              <a:rPr lang="zh-CN" altLang="en-US" sz="2800" b="1" dirty="0">
                <a:sym typeface="+mn-ea"/>
              </a:rPr>
              <a:t>以适当形式</a:t>
            </a:r>
            <a:r>
              <a:rPr lang="zh-CN" altLang="en-US" sz="2800" b="1" dirty="0">
                <a:solidFill>
                  <a:srgbClr val="FF0000"/>
                </a:solidFill>
                <a:sym typeface="+mn-ea"/>
              </a:rPr>
              <a:t>参加</a:t>
            </a:r>
            <a:r>
              <a:rPr lang="zh-CN" altLang="en-US" sz="2800" b="1" dirty="0">
                <a:sym typeface="+mn-ea"/>
              </a:rPr>
              <a:t>项目工作，明确其职权，使其在范围界定、需求确认方面有一定的权威性，与项目团队共同弥补前期工作的不足</a:t>
            </a:r>
            <a:r>
              <a:rPr lang="en-US" altLang="zh-CN" sz="2800" b="1" dirty="0">
                <a:sym typeface="+mn-ea"/>
              </a:rPr>
              <a:t>;</a:t>
            </a:r>
            <a:endParaRPr lang="zh-CN" altLang="en-US" sz="28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2905800" y="2905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70865" y="1298575"/>
            <a:ext cx="7866380" cy="3192145"/>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解决方案一</a:t>
            </a:r>
            <a:endParaRPr lang="zh-CN" altLang="en-US" sz="28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lang="zh-CN" altLang="en-US" sz="2800" dirty="0">
                <a:sym typeface="+mn-ea"/>
              </a:rPr>
              <a:t>        </a:t>
            </a:r>
            <a:r>
              <a:rPr lang="zh-CN" altLang="en-US" sz="2800" b="1" dirty="0">
                <a:sym typeface="+mn-ea"/>
              </a:rPr>
              <a:t> </a:t>
            </a:r>
            <a:r>
              <a:rPr lang="en-US" altLang="zh-CN" sz="2800" b="1" dirty="0">
                <a:sym typeface="+mn-ea"/>
              </a:rPr>
              <a:t>3. </a:t>
            </a:r>
            <a:r>
              <a:rPr lang="zh-CN" altLang="en-US" sz="2800" b="1" dirty="0">
                <a:sym typeface="+mn-ea"/>
              </a:rPr>
              <a:t>明确界定整个项目的</a:t>
            </a:r>
            <a:r>
              <a:rPr lang="zh-CN" altLang="en-US" sz="2800" b="1" dirty="0">
                <a:solidFill>
                  <a:srgbClr val="FF0000"/>
                </a:solidFill>
                <a:sym typeface="+mn-ea"/>
              </a:rPr>
              <a:t>范围</a:t>
            </a:r>
            <a:r>
              <a:rPr lang="zh-CN" altLang="en-US" sz="2800" b="1" dirty="0">
                <a:sym typeface="+mn-ea"/>
              </a:rPr>
              <a:t>；</a:t>
            </a:r>
            <a:endParaRPr lang="en-US" altLang="zh-CN" sz="2800" b="1" dirty="0"/>
          </a:p>
          <a:p>
            <a:pPr marL="0" indent="0" algn="just" fontAlgn="auto">
              <a:lnSpc>
                <a:spcPct val="120000"/>
              </a:lnSpc>
              <a:buNone/>
            </a:pPr>
            <a:r>
              <a:rPr lang="zh-CN" altLang="en-US" sz="2800" b="1" dirty="0">
                <a:sym typeface="+mn-ea"/>
              </a:rPr>
              <a:t>         </a:t>
            </a:r>
            <a:r>
              <a:rPr lang="en-US" altLang="zh-CN" sz="2800" b="1" dirty="0">
                <a:sym typeface="+mn-ea"/>
              </a:rPr>
              <a:t>4. </a:t>
            </a:r>
            <a:r>
              <a:rPr lang="zh-CN" altLang="en-US" sz="2800" b="1" dirty="0">
                <a:sym typeface="+mn-ea"/>
              </a:rPr>
              <a:t>完善范围</a:t>
            </a:r>
            <a:r>
              <a:rPr lang="zh-CN" altLang="en-US" sz="2800" b="1" dirty="0">
                <a:solidFill>
                  <a:srgbClr val="FF0000"/>
                </a:solidFill>
                <a:sym typeface="+mn-ea"/>
              </a:rPr>
              <a:t>变更控制</a:t>
            </a:r>
            <a:r>
              <a:rPr lang="zh-CN" altLang="en-US" sz="2800" b="1" dirty="0">
                <a:sym typeface="+mn-ea"/>
              </a:rPr>
              <a:t>管理流程，经用户确认后严格执行；</a:t>
            </a:r>
            <a:endParaRPr lang="en-US" altLang="zh-CN" sz="2800" b="1" dirty="0"/>
          </a:p>
          <a:p>
            <a:pPr marL="0" indent="0" algn="just" fontAlgn="auto">
              <a:lnSpc>
                <a:spcPct val="120000"/>
              </a:lnSpc>
              <a:buNone/>
            </a:pPr>
            <a:r>
              <a:rPr lang="zh-CN" altLang="en-US" sz="2800" b="1" dirty="0">
                <a:sym typeface="+mn-ea"/>
              </a:rPr>
              <a:t>        </a:t>
            </a:r>
            <a:r>
              <a:rPr lang="en-US" altLang="zh-CN" sz="2800" b="1" dirty="0">
                <a:sym typeface="+mn-ea"/>
              </a:rPr>
              <a:t>5. </a:t>
            </a:r>
            <a:r>
              <a:rPr lang="zh-CN" altLang="en-US" sz="2800" b="1" dirty="0">
                <a:sym typeface="+mn-ea"/>
              </a:rPr>
              <a:t>制定完善的计划，明确进度、质量标准、费用等事宜。</a:t>
            </a:r>
            <a:endParaRPr lang="zh-CN" altLang="en-US" sz="28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716280" y="1298575"/>
            <a:ext cx="7790815" cy="4225925"/>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0" indent="0" algn="just" fontAlgn="auto">
              <a:lnSpc>
                <a:spcPct val="120000"/>
              </a:lnSpc>
              <a:buNone/>
            </a:pPr>
            <a:r>
              <a:rPr sz="2800" b="1" dirty="0">
                <a:sym typeface="+mn-ea"/>
              </a:rPr>
              <a:t>1. 找当前项目经理沟通，听取他对项目的问题分析和建议。找项目组其他成员谈话，听取他们对项目的看法；</a:t>
            </a:r>
            <a:endParaRPr sz="2800" b="1" dirty="0">
              <a:sym typeface="+mn-ea"/>
            </a:endParaRPr>
          </a:p>
          <a:p>
            <a:pPr marL="0" indent="0" algn="just" fontAlgn="auto">
              <a:lnSpc>
                <a:spcPct val="120000"/>
              </a:lnSpc>
              <a:buNone/>
            </a:pPr>
            <a:r>
              <a:rPr sz="2800" b="1" dirty="0">
                <a:sym typeface="+mn-ea"/>
              </a:rPr>
              <a:t>2. 召开项目组内部会议，梳理当前需求，按照难易程度整理成清单，估算完成每个需求的工时，同时做项目风险分析。建立项目组内部沟通渠道和培训机制。制定团队建设计划，提高团队士气。</a:t>
            </a:r>
            <a:endParaRPr lang="zh-CN" altLang="en-US" sz="2800" b="1"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33324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a:t>
            </a:r>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a:t>
            </a:r>
            <a:r>
              <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1</a:t>
            </a:r>
            <a:endParaRPr lang="en-US" altLang="zh-CN"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46405" y="1087755"/>
            <a:ext cx="8250555" cy="6363335"/>
          </a:xfrm>
          <a:prstGeom prst="rect">
            <a:avLst/>
          </a:prstGeom>
        </p:spPr>
        <p:txBody>
          <a:bodyPr wrap="square">
            <a:spAutoFit/>
          </a:bodyPr>
          <a:lstStyle/>
          <a:p>
            <a:pPr marL="0" indent="0" algn="just" fontAlgn="auto">
              <a:lnSpc>
                <a:spcPct val="120000"/>
              </a:lnSpc>
              <a:buNone/>
            </a:pPr>
            <a:r>
              <a:rPr lang="zh-CN" altLang="en-US" sz="2800" b="1" cap="small" noProof="0" dirty="0" smtClean="0">
                <a:ln>
                  <a:noFill/>
                </a:ln>
                <a:solidFill>
                  <a:schemeClr val="tx2"/>
                </a:solidFill>
                <a:effectLst/>
                <a:uLnTx/>
                <a:uFillTx/>
                <a:latin typeface="+mj-lt"/>
                <a:ea typeface="+mj-ea"/>
                <a:cs typeface="+mj-cs"/>
                <a:sym typeface="+mn-ea"/>
              </a:rPr>
              <a:t>解决方案二</a:t>
            </a:r>
            <a:endParaRPr lang="zh-CN" altLang="en-US" sz="2800" b="1" cap="small" noProof="0" dirty="0" smtClean="0">
              <a:ln>
                <a:noFill/>
              </a:ln>
              <a:solidFill>
                <a:schemeClr val="tx2"/>
              </a:solidFill>
              <a:effectLst/>
              <a:uLnTx/>
              <a:uFillTx/>
              <a:latin typeface="+mj-lt"/>
              <a:ea typeface="+mj-ea"/>
              <a:cs typeface="+mj-cs"/>
              <a:sym typeface="+mn-ea"/>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sz="2800" b="1" dirty="0">
                <a:sym typeface="+mn-ea"/>
              </a:rPr>
              <a:t>3. 找甲方主管领导沟通，明确自己本次来的目的是为了改善项目实施，简要的汇报当前问题，希望得到支持。找甲方领导申请召开三方会议。明确甲方、乙方和监理方的相关人员，主管领导要到场。</a:t>
            </a:r>
            <a:endParaRPr lang="en-US" altLang="zh-CN" sz="2800" b="1" noProof="0" dirty="0">
              <a:ln>
                <a:noFill/>
              </a:ln>
              <a:effectLst/>
              <a:uLnTx/>
              <a:uFillTx/>
              <a:sym typeface="+mn-ea"/>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panose="05000000000000000000"/>
              <a:buChar char=""/>
              <a:defRPr/>
            </a:pPr>
            <a:r>
              <a:rPr lang="en-US" altLang="zh-CN" sz="2800" b="1" noProof="0" dirty="0">
                <a:ln>
                  <a:noFill/>
                </a:ln>
                <a:effectLst/>
                <a:uLnTx/>
                <a:uFillTx/>
                <a:sym typeface="+mn-ea"/>
              </a:rPr>
              <a:t>4. </a:t>
            </a:r>
            <a:r>
              <a:rPr lang="zh-CN" altLang="en-US" sz="2800" b="1" noProof="0" dirty="0">
                <a:ln>
                  <a:noFill/>
                </a:ln>
                <a:effectLst/>
                <a:uLnTx/>
                <a:uFillTx/>
                <a:sym typeface="+mn-ea"/>
              </a:rPr>
              <a:t>三方会议，明确以下几个内容：</a:t>
            </a:r>
            <a:br>
              <a:rPr lang="zh-CN" altLang="en-US" sz="2800" b="1" noProof="0" dirty="0">
                <a:ln>
                  <a:noFill/>
                </a:ln>
                <a:effectLst/>
                <a:uLnTx/>
                <a:uFillTx/>
                <a:sym typeface="+mn-ea"/>
              </a:rPr>
            </a:br>
            <a:r>
              <a:rPr lang="en-US" altLang="zh-CN" sz="2800" b="1" noProof="0" dirty="0">
                <a:ln>
                  <a:noFill/>
                </a:ln>
                <a:effectLst/>
                <a:uLnTx/>
                <a:uFillTx/>
                <a:sym typeface="+mn-ea"/>
              </a:rPr>
              <a:t>4.1 </a:t>
            </a:r>
            <a:r>
              <a:rPr lang="zh-CN" altLang="en-US" sz="2800" b="1" noProof="0" dirty="0">
                <a:ln>
                  <a:noFill/>
                </a:ln>
                <a:effectLst/>
                <a:uLnTx/>
                <a:uFillTx/>
                <a:sym typeface="+mn-ea"/>
              </a:rPr>
              <a:t>建立变更控制委员会，制定变更控制流程；</a:t>
            </a:r>
            <a:br>
              <a:rPr lang="zh-CN" altLang="en-US" sz="2800" b="1" noProof="0" dirty="0">
                <a:ln>
                  <a:noFill/>
                </a:ln>
                <a:effectLst/>
                <a:uLnTx/>
                <a:uFillTx/>
                <a:sym typeface="+mn-ea"/>
              </a:rPr>
            </a:br>
            <a:r>
              <a:rPr lang="en-US" altLang="zh-CN" sz="2800" b="1" noProof="0" dirty="0">
                <a:ln>
                  <a:noFill/>
                </a:ln>
                <a:effectLst/>
                <a:uLnTx/>
                <a:uFillTx/>
                <a:sym typeface="+mn-ea"/>
              </a:rPr>
              <a:t>4.2 </a:t>
            </a:r>
            <a:r>
              <a:rPr lang="zh-CN" altLang="en-US" sz="2800" b="1" noProof="0" dirty="0">
                <a:ln>
                  <a:noFill/>
                </a:ln>
                <a:effectLst/>
                <a:uLnTx/>
                <a:uFillTx/>
                <a:sym typeface="+mn-ea"/>
              </a:rPr>
              <a:t>建立沟通机制，尤其是重要的项目干系人。例如，每周除项目组例会之外，邮件抄送项目进展情况给各位重要项目干系人，定期给甲方领导汇报；</a:t>
            </a:r>
            <a:br>
              <a:rPr lang="zh-CN" altLang="en-US" sz="2800" noProof="0" dirty="0">
                <a:ln>
                  <a:noFill/>
                </a:ln>
                <a:effectLst/>
                <a:uLnTx/>
                <a:uFillTx/>
                <a:sym typeface="+mn-ea"/>
              </a:rPr>
            </a:br>
            <a:br>
              <a:rPr lang="zh-CN" altLang="en-US" sz="2800" noProof="0" dirty="0">
                <a:ln>
                  <a:noFill/>
                </a:ln>
                <a:effectLst/>
                <a:uLnTx/>
                <a:uFillTx/>
                <a:sym typeface="+mn-ea"/>
              </a:rPr>
            </a:br>
            <a:endParaRPr lang="zh-CN" altLang="en-US" sz="28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3858</Words>
  <Application>WPS 演示</Application>
  <PresentationFormat>全屏显示(16:9)</PresentationFormat>
  <Paragraphs>171</Paragraphs>
  <Slides>29</Slides>
  <Notes>23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29</vt:i4>
      </vt:variant>
    </vt:vector>
  </HeadingPairs>
  <TitlesOfParts>
    <vt:vector size="46" baseType="lpstr">
      <vt:lpstr>Arial</vt:lpstr>
      <vt:lpstr>宋体</vt:lpstr>
      <vt:lpstr>Wingdings</vt:lpstr>
      <vt:lpstr>微软雅黑</vt:lpstr>
      <vt:lpstr>方正兰亭粗黑_GBK</vt:lpstr>
      <vt:lpstr>Calibri</vt:lpstr>
      <vt:lpstr>Impact</vt:lpstr>
      <vt:lpstr>Helvetica Neue Condensed</vt:lpstr>
      <vt:lpstr>方正正大黑简体</vt:lpstr>
      <vt:lpstr>楷体_GB2312</vt:lpstr>
      <vt:lpstr>Wingdings</vt:lpstr>
      <vt:lpstr>黑体</vt:lpstr>
      <vt:lpstr>Arial Unicode MS</vt:lpstr>
      <vt:lpstr>Segoe Print</vt:lpstr>
      <vt:lpstr>新宋体</vt:lpstr>
      <vt:lpstr>Calibri</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Administrator</cp:lastModifiedBy>
  <cp:revision>159</cp:revision>
  <dcterms:created xsi:type="dcterms:W3CDTF">2016-03-20T02:48:00Z</dcterms:created>
  <dcterms:modified xsi:type="dcterms:W3CDTF">2018-04-16T13:55:36Z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