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262" r:id="rId5"/>
    <p:sldId id="256" r:id="rId6"/>
    <p:sldId id="341" r:id="rId7"/>
    <p:sldId id="330" r:id="rId8"/>
    <p:sldId id="335" r:id="rId9"/>
    <p:sldId id="342" r:id="rId10"/>
    <p:sldId id="259" r:id="rId11"/>
    <p:sldId id="264" r:id="rId12"/>
    <p:sldId id="331" r:id="rId13"/>
    <p:sldId id="343" r:id="rId14"/>
    <p:sldId id="338" r:id="rId15"/>
    <p:sldId id="344" r:id="rId16"/>
    <p:sldId id="33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252"/>
      </p:cViewPr>
      <p:guideLst>
        <p:guide orient="horz" pos="2120"/>
        <p:guide pos="3196"/>
        <p:guide pos="606"/>
        <p:guide pos="5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3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832152"/>
            <a:ext cx="3192647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839135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7384"/>
            <a:ext cx="1704311" cy="960107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719928" cy="1959401"/>
            <a:chOff x="2026208" y="849756"/>
            <a:chExt cx="1289946" cy="1469551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0831" y="997237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248" y="849756"/>
            <a:ext cx="1719928" cy="1929437"/>
            <a:chOff x="3351228" y="849756"/>
            <a:chExt cx="1289946" cy="1447078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23046" y="974764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02070" y="850570"/>
            <a:ext cx="1719928" cy="1908603"/>
            <a:chOff x="4648417" y="849756"/>
            <a:chExt cx="1289946" cy="1431452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4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25407" y="959138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02093" y="851026"/>
            <a:ext cx="1719928" cy="1923285"/>
            <a:chOff x="5946350" y="849756"/>
            <a:chExt cx="1289946" cy="144246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-14605" y="3237230"/>
            <a:ext cx="9177020" cy="25920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1956585" y="3408088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项目范围定义案例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8735" y="4267912"/>
            <a:ext cx="516186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涉及内容：</a:t>
            </a:r>
            <a:endParaRPr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133773" y="4722707"/>
            <a:ext cx="8264313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控制项目范围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912071" y="5480512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20024" y="6140297"/>
            <a:ext cx="840160" cy="8400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4917" y="6560321"/>
            <a:ext cx="1187152" cy="11869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821052" y="6307229"/>
            <a:ext cx="914241" cy="9141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-502080" y="6718579"/>
            <a:ext cx="785007" cy="7849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59341" y="6037941"/>
            <a:ext cx="336596" cy="3365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17671" y="5767621"/>
            <a:ext cx="705311" cy="7052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761312" y="5107309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68835" y="5765080"/>
            <a:ext cx="297389" cy="2973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66851" y="6272924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6261" y="6140300"/>
            <a:ext cx="693469" cy="6933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-1135896" y="6560323"/>
            <a:ext cx="422429" cy="4223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-1367808" y="6315988"/>
            <a:ext cx="211213" cy="2111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09877E-6 L 0.45 -2.09877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29896 -2.5925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587 L 0.14375 0.00587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49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49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49"/>
                            </p:stCondLst>
                            <p:childTnLst>
                              <p:par>
                                <p:cTn id="5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25" grpId="0"/>
      <p:bldP spid="46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3075" y="1100455"/>
            <a:ext cx="8065770" cy="57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 </a:t>
            </a:r>
            <a:r>
              <a:rPr lang="zh-CN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请不超过</a:t>
            </a: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300</a:t>
            </a:r>
            <a:r>
              <a:rPr lang="zh-CN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字，对张工的行为进行点评？</a:t>
            </a:r>
            <a:endParaRPr lang="zh-CN" altLang="en-US" sz="3200" b="1" dirty="0">
              <a:solidFill>
                <a:srgbClr val="3333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(1)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张工注意到了系统运行环境的特殊性，在良好设计和实现的情况下满足了用户的要求。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忽略了系统用户的潜在要求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，在用户界面和操作的风格上范围定义不清晰，造成系统交付时的重大变更。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(3)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张工在第一次问题发生后仍没有对范围进行有效的管理，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造成了系统第二次的变更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4025" y="1287145"/>
            <a:ext cx="8091170" cy="4104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 </a:t>
            </a:r>
            <a:r>
              <a:rPr lang="zh-CN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请不超过</a:t>
            </a: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300</a:t>
            </a:r>
            <a:r>
              <a:rPr lang="zh-CN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字，对张工的行为进行点评？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(4)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张工没有对用户界面是否能够满足要求的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风险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进行有效的管理，而是采用了对风险适应性较差的瀑布模型组织开发。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(5)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张工没有对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设计质量进行有效的控制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，造成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表现层中耦合了业务逻辑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，增加了修改的代价。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eaLnBrk="1" hangingPunct="1"/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6420" y="1287145"/>
            <a:ext cx="8041005" cy="508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2. </a:t>
            </a:r>
            <a:r>
              <a:rPr lang="zh-CN" altLang="en-US" sz="28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请从项目范围管理的角度找出该项目实施过程中的主要管理问题？不超过</a:t>
            </a:r>
            <a:r>
              <a:rPr lang="en-US" altLang="zh-CN" sz="28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200</a:t>
            </a:r>
            <a:r>
              <a:rPr lang="zh-CN" altLang="en-US" sz="28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字回答。</a:t>
            </a:r>
            <a:endParaRPr lang="zh-CN" altLang="en-US" sz="2800" b="1" dirty="0">
              <a:solidFill>
                <a:srgbClr val="3333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(1)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张工没有挖掘到系统的全部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隐性需求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缺乏精确的范围定义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在发生第一次变更时，张工仍没有有效的范围管理，从而造成系统的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二次变更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(3)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重复的系统变更说明张工对系统范围控制不足，导致一而再再而三的反复。</a:t>
            </a:r>
            <a:endParaRPr lang="zh-CN" sz="2800" b="1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3720" y="1287145"/>
            <a:ext cx="7991475" cy="554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3. 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请结合你本人实际项目经验，指出应如何避免类似问题？不超过</a:t>
            </a: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200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字回答</a:t>
            </a:r>
            <a:endParaRPr lang="zh-CN" altLang="en-US" sz="3200" b="1" dirty="0">
              <a:solidFill>
                <a:srgbClr val="3333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0" fontAlgn="auto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(1)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有效的范围管理包括了从范围定义到范围控制等多方面的工作，每一项工作都是重要的。对于本案例，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要结合行业特点进行需求分析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挖掘系统潜在的需求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，同时通过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原型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等方法来辅助需求的定义，避免范围定义不清晰的问题。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</a:pPr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0855" y="1287145"/>
            <a:ext cx="8116570" cy="422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3. 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请结合你本人实际项目经验，指出应如何避免类似问题？不超过</a:t>
            </a:r>
            <a:r>
              <a:rPr lang="en-US" altLang="zh-CN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200</a:t>
            </a:r>
            <a:r>
              <a:rPr lang="zh-CN" altLang="en-US" sz="3200" b="1" dirty="0">
                <a:solidFill>
                  <a:srgbClr val="3333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字回答</a:t>
            </a:r>
            <a:endParaRPr lang="zh-CN" altLang="en-US" sz="3200" b="1" dirty="0">
              <a:solidFill>
                <a:srgbClr val="3333FF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457200"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(2)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干系人阶段性确认</a:t>
            </a:r>
            <a:endParaRPr lang="zh-CN" altLang="en-US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457200"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(3)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在发生需求变更时需要进行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有效的需求控制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，尽量在满足用户需求的前提下缩小需求范围，坚决避免需求的再次变更。</a:t>
            </a:r>
            <a:endParaRPr lang="zh-CN" sz="3200" b="1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08091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329796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434330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113612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321858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425215" y="2980576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案例详情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3985" y="1700808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1495" y="1290955"/>
            <a:ext cx="8115300" cy="4156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50000"/>
              </a:lnSpc>
              <a:buNone/>
            </a:pPr>
            <a:r>
              <a:rPr lang="zh-CN" altLang="en-US" sz="3200" b="1" dirty="0">
                <a:sym typeface="+mn-ea"/>
              </a:rPr>
              <a:t>希赛信息技术有限公司</a:t>
            </a:r>
            <a:r>
              <a:rPr lang="en-US" altLang="zh-CN" sz="3200" b="1" dirty="0">
                <a:sym typeface="+mn-ea"/>
              </a:rPr>
              <a:t>(CSAI</a:t>
            </a:r>
            <a:r>
              <a:rPr lang="zh-CN" altLang="en-US" sz="3200" b="1" dirty="0">
                <a:sym typeface="+mn-ea"/>
              </a:rPr>
              <a:t>原本是一家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专注于企业信息化</a:t>
            </a:r>
            <a:r>
              <a:rPr lang="zh-CN" altLang="en-US" sz="3200" b="1" dirty="0">
                <a:sym typeface="+mn-ea"/>
              </a:rPr>
              <a:t>的公司，在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电子政务</a:t>
            </a:r>
            <a:r>
              <a:rPr lang="zh-CN" altLang="en-US" sz="3200" b="1" dirty="0">
                <a:sym typeface="+mn-ea"/>
              </a:rPr>
              <a:t>如火如茶的时候，开始进军电子政务行业。在电子政务的市场中，接到的第一个项目是开发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一套工商审批系统</a:t>
            </a:r>
            <a:r>
              <a:rPr lang="zh-CN" altLang="en-US" sz="3200" b="1" dirty="0">
                <a:sym typeface="+mn-ea"/>
              </a:rPr>
              <a:t>。</a:t>
            </a:r>
            <a:endParaRPr lang="en-US" altLang="zh-CN" sz="3200" b="1" dirty="0"/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185" y="1042035"/>
            <a:ext cx="8215630" cy="626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buNone/>
            </a:pPr>
            <a:r>
              <a:rPr lang="zh-CN" altLang="en-US" sz="3200" b="1" dirty="0">
                <a:sym typeface="+mn-ea"/>
              </a:rPr>
              <a:t>由于电子政务保密要求，该系统涉及到两个互不联通的子网：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政务内网和政务外网</a:t>
            </a:r>
            <a:r>
              <a:rPr lang="zh-CN" altLang="en-US" sz="3200" b="1" dirty="0">
                <a:sym typeface="+mn-ea"/>
              </a:rPr>
              <a:t>。</a:t>
            </a:r>
            <a:r>
              <a:rPr lang="zh-CN" altLang="en-US" sz="3200" b="1" dirty="0">
                <a:solidFill>
                  <a:srgbClr val="3333FF"/>
                </a:solidFill>
                <a:sym typeface="+mn-ea"/>
              </a:rPr>
              <a:t>政务内网中储存着全部信息，其中包括部分机密信息</a:t>
            </a:r>
            <a:r>
              <a:rPr lang="zh-CN" altLang="en-US" sz="3200" b="1" dirty="0">
                <a:sym typeface="+mn-ea"/>
              </a:rPr>
              <a:t>；</a:t>
            </a:r>
            <a:r>
              <a:rPr lang="zh-CN" altLang="en-US" sz="3200" b="1" dirty="0">
                <a:solidFill>
                  <a:schemeClr val="accent2"/>
                </a:solidFill>
                <a:sym typeface="+mn-ea"/>
              </a:rPr>
              <a:t>政务外网可以对公众开放，开放的信息必须得到授权。</a:t>
            </a:r>
            <a:r>
              <a:rPr lang="zh-CN" altLang="en-US" sz="3200" b="1" dirty="0">
                <a:sym typeface="+mn-ea"/>
              </a:rPr>
              <a:t>系统要求在这两个子网中的</a:t>
            </a:r>
            <a:r>
              <a:rPr lang="zh-CN" altLang="en-US" sz="3200" b="1" dirty="0">
                <a:solidFill>
                  <a:schemeClr val="accent2"/>
                </a:solidFill>
                <a:sym typeface="+mn-ea"/>
              </a:rPr>
              <a:t>合法用户都可以访问到被授权的信息</a:t>
            </a:r>
            <a:r>
              <a:rPr lang="zh-CN" altLang="en-US" sz="3200" b="1" dirty="0">
                <a:sym typeface="+mn-ea"/>
              </a:rPr>
              <a:t>，访问的信息必须是一致可靠，</a:t>
            </a:r>
            <a:r>
              <a:rPr lang="zh-CN" altLang="en-US" sz="3200" b="1" dirty="0">
                <a:solidFill>
                  <a:schemeClr val="accent2"/>
                </a:solidFill>
                <a:sym typeface="+mn-ea"/>
              </a:rPr>
              <a:t>政务内网的信息可以发布到政务外网，政务外网的信息在经过审批后可以进入政务内网系统。</a:t>
            </a:r>
            <a:endParaRPr lang="zh-CN" altLang="zh-CN" sz="3200" b="1" dirty="0">
              <a:solidFill>
                <a:schemeClr val="accent2"/>
              </a:solidFill>
            </a:endParaRPr>
          </a:p>
          <a:p>
            <a:pPr indent="457200" fontAlgn="auto">
              <a:lnSpc>
                <a:spcPct val="110000"/>
              </a:lnSpc>
              <a:spcBef>
                <a:spcPts val="600"/>
              </a:spcBef>
              <a:buFontTx/>
              <a:buNone/>
            </a:pPr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0855" y="1287145"/>
            <a:ext cx="8165465" cy="5187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3200" b="1" dirty="0">
                <a:sym typeface="+mn-ea"/>
              </a:rPr>
              <a:t>张工是该项目的项目经理，在捕获到这个需求后认为电子政务建设与企业信息化有很大的不同，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有其自身的特殊性</a:t>
            </a:r>
            <a:r>
              <a:rPr lang="zh-CN" altLang="en-US" sz="3200" b="1" dirty="0">
                <a:sym typeface="+mn-ea"/>
              </a:rPr>
              <a:t>，若照搬企业信息化原有的经验和方案必定会遭到惨败。因此采用了严格瀑布模型，并专门招聘了熟悉网络互通互联的技术人员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设计了解决方案</a:t>
            </a:r>
            <a:r>
              <a:rPr lang="zh-CN" altLang="en-US" sz="3200" b="1" dirty="0">
                <a:sym typeface="+mn-ea"/>
              </a:rPr>
              <a:t>，在经过严格评审后实施。在项目交付时，系统完全满足了保密性的要求。</a:t>
            </a:r>
            <a:endParaRPr lang="zh-CN" sz="32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725" y="1075690"/>
            <a:ext cx="8077835" cy="2234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但用户对系统用户界面提出了较大的异议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，认为不符合政务信息系统的风格，操作也不够便捷，要求彻底更换。</a:t>
            </a:r>
            <a:endParaRPr lang="zh-CN" sz="32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6725" y="1075690"/>
            <a:ext cx="8077835" cy="5412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由于最初设计的缺陷，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系统表现层和逻辑层紧密耦合，导致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70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％的代码重写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，而第二版的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用户界面仍不能满足最终用户的要求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，最终又重写的部分代码才通过验收。由于系统的反复变更，项目组成员产生了强烈的挫折感，士气低落，项目工期也超出原计划的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100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％。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457200" fontAlgn="auto">
              <a:lnSpc>
                <a:spcPct val="150000"/>
              </a:lnSpc>
              <a:spcBef>
                <a:spcPts val="600"/>
              </a:spcBef>
              <a:buFontTx/>
              <a:buNone/>
            </a:pPr>
            <a:endParaRPr lang="zh-CN" sz="32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68791" y="2715801"/>
            <a:ext cx="1781261" cy="17812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2003002" y="1895687"/>
            <a:ext cx="494453" cy="345016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46862" y="1395617"/>
            <a:ext cx="1371600" cy="969388"/>
            <a:chOff x="2717878" y="1163553"/>
            <a:chExt cx="1028700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7878" y="1296241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46479" y="3079995"/>
            <a:ext cx="1371600" cy="1081867"/>
            <a:chOff x="2719496" y="2497084"/>
            <a:chExt cx="1028700" cy="811400"/>
          </a:xfrm>
        </p:grpSpPr>
        <p:grpSp>
          <p:nvGrpSpPr>
            <p:cNvPr id="31" name="组合 30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19496" y="2671952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56279" y="4876004"/>
            <a:ext cx="1371600" cy="969388"/>
            <a:chOff x="2772566" y="4019588"/>
            <a:chExt cx="1028700" cy="727041"/>
          </a:xfrm>
        </p:grpSpPr>
        <p:sp>
          <p:nvSpPr>
            <p:cNvPr id="35" name="椭圆 34"/>
            <p:cNvSpPr/>
            <p:nvPr/>
          </p:nvSpPr>
          <p:spPr>
            <a:xfrm>
              <a:off x="2923396" y="4019588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566" y="4152276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39"/>
          <p:cNvSpPr txBox="1"/>
          <p:nvPr/>
        </p:nvSpPr>
        <p:spPr>
          <a:xfrm>
            <a:off x="4058285" y="1395095"/>
            <a:ext cx="465899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请不超过300字，对张工的行为进行点评？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4051300" y="2943860"/>
            <a:ext cx="46653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请从项目范围管理的角度找出该项目实施过程中的主要管理问题？不超过200字回答。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39"/>
          <p:cNvSpPr txBox="1"/>
          <p:nvPr/>
        </p:nvSpPr>
        <p:spPr>
          <a:xfrm>
            <a:off x="4058285" y="4801870"/>
            <a:ext cx="45485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请结合你本人实际项目经验，指出应如何避免类似问题？不超过200字回答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21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08091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329796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434330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113612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321858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028975" y="3104973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774455" y="1610638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WPS 演示</Application>
  <PresentationFormat>全屏显示(16:9)</PresentationFormat>
  <Paragraphs>99</Paragraphs>
  <Slides>14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方正兰亭粗黑_GBK</vt:lpstr>
      <vt:lpstr>Calibri</vt:lpstr>
      <vt:lpstr>Impact</vt:lpstr>
      <vt:lpstr>Helvetica Neue Condensed</vt:lpstr>
      <vt:lpstr>方正正大黑简体</vt:lpstr>
      <vt:lpstr>楷体_GB2312</vt:lpstr>
      <vt:lpstr>黑体</vt:lpstr>
      <vt:lpstr>Arial Unicode MS</vt:lpstr>
      <vt:lpstr>Segoe Print</vt:lpstr>
      <vt:lpstr>新宋体</vt:lpstr>
      <vt:lpstr>Calibri</vt:lpstr>
      <vt:lpstr>幼圆</vt:lpstr>
      <vt:lpstr>楷体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Administrator</cp:lastModifiedBy>
  <cp:revision>139</cp:revision>
  <dcterms:created xsi:type="dcterms:W3CDTF">2016-03-20T02:48:00Z</dcterms:created>
  <dcterms:modified xsi:type="dcterms:W3CDTF">2018-04-16T14:09:30Z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