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7" r:id="rId3"/>
    <p:sldId id="262" r:id="rId5"/>
    <p:sldId id="256" r:id="rId6"/>
    <p:sldId id="353" r:id="rId7"/>
    <p:sldId id="330" r:id="rId8"/>
    <p:sldId id="335" r:id="rId9"/>
    <p:sldId id="355" r:id="rId10"/>
    <p:sldId id="354" r:id="rId11"/>
    <p:sldId id="259" r:id="rId12"/>
    <p:sldId id="264" r:id="rId13"/>
    <p:sldId id="331" r:id="rId14"/>
    <p:sldId id="338" r:id="rId15"/>
    <p:sldId id="337" r:id="rId16"/>
    <p:sldId id="347" r:id="rId17"/>
    <p:sldId id="356" r:id="rId18"/>
    <p:sldId id="357" r:id="rId19"/>
    <p:sldId id="348" r:id="rId20"/>
    <p:sldId id="349" r:id="rId21"/>
    <p:sldId id="350" r:id="rId22"/>
    <p:sldId id="351" r:id="rId23"/>
    <p:sldId id="358" r:id="rId24"/>
    <p:sldId id="352"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9" autoAdjust="0"/>
    <p:restoredTop sz="94660"/>
  </p:normalViewPr>
  <p:slideViewPr>
    <p:cSldViewPr snapToGrid="0" showGuides="1">
      <p:cViewPr varScale="1">
        <p:scale>
          <a:sx n="89" d="100"/>
          <a:sy n="89" d="100"/>
        </p:scale>
        <p:origin x="68" y="252"/>
      </p:cViewPr>
      <p:guideLst>
        <p:guide orient="horz" pos="2120"/>
        <p:guide pos="3196"/>
        <p:guide pos="606"/>
        <p:guide pos="51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76299-F284-4EAA-AA23-4862DC5082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B313C-6B84-469A-A8BF-E1E0C9F599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9" name="组合 8"/>
          <p:cNvGrpSpPr/>
          <p:nvPr userDrawn="1"/>
        </p:nvGrpSpPr>
        <p:grpSpPr>
          <a:xfrm>
            <a:off x="611560" y="913673"/>
            <a:ext cx="7920880" cy="60959"/>
            <a:chOff x="3060700" y="4724400"/>
            <a:chExt cx="5955507" cy="31432"/>
          </a:xfrm>
        </p:grpSpPr>
        <p:cxnSp>
          <p:nvCxnSpPr>
            <p:cNvPr id="10" name="直接连接符 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1"/>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1"/>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832152"/>
            <a:ext cx="3192647" cy="6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839135"/>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932723"/>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7384"/>
            <a:ext cx="1704311" cy="960107"/>
          </a:xfrm>
          <a:prstGeom prst="rect">
            <a:avLst/>
          </a:prstGeom>
        </p:spPr>
      </p:pic>
    </p:spTree>
  </p:cSld>
  <p:clrMapOvr>
    <a:masterClrMapping/>
  </p:clrMapOvr>
  <p:transition spd="slow" advTm="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1"/>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a:prstGeom prst="rect">
            <a:avLst/>
          </a:prstGeo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49"/>
            <a:ext cx="3008313" cy="1162051"/>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1"/>
            <a:ext cx="5111750"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1"/>
            <a:ext cx="3008313"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1792288" y="5367337"/>
            <a:ext cx="5486400" cy="8048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advTm="0">
    <p:pull/>
  </p:transition>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74343" y="849756"/>
            <a:ext cx="1719928" cy="1959401"/>
            <a:chOff x="2026208" y="849756"/>
            <a:chExt cx="1289946" cy="1469551"/>
          </a:xfrm>
        </p:grpSpPr>
        <p:grpSp>
          <p:nvGrpSpPr>
            <p:cNvPr id="4" name="组合 3"/>
            <p:cNvGrpSpPr/>
            <p:nvPr/>
          </p:nvGrpSpPr>
          <p:grpSpPr>
            <a:xfrm>
              <a:off x="2026208" y="849756"/>
              <a:ext cx="1289946" cy="1289946"/>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19" name="TextBox 18"/>
            <p:cNvSpPr txBox="1"/>
            <p:nvPr/>
          </p:nvSpPr>
          <p:spPr>
            <a:xfrm>
              <a:off x="2210831" y="997237"/>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案</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174248" y="849756"/>
            <a:ext cx="1719928" cy="1929437"/>
            <a:chOff x="3351228" y="849756"/>
            <a:chExt cx="1289946" cy="1447078"/>
          </a:xfrm>
        </p:grpSpPr>
        <p:grpSp>
          <p:nvGrpSpPr>
            <p:cNvPr id="7" name="组合 6"/>
            <p:cNvGrpSpPr/>
            <p:nvPr/>
          </p:nvGrpSpPr>
          <p:grpSpPr>
            <a:xfrm>
              <a:off x="3351228" y="849756"/>
              <a:ext cx="1289946" cy="1289946"/>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0" name="TextBox 19"/>
            <p:cNvSpPr txBox="1"/>
            <p:nvPr/>
          </p:nvSpPr>
          <p:spPr>
            <a:xfrm>
              <a:off x="3523046" y="974764"/>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例</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2202070" y="850570"/>
            <a:ext cx="1719928" cy="1908603"/>
            <a:chOff x="4648417" y="849756"/>
            <a:chExt cx="1289946" cy="1431452"/>
          </a:xfrm>
        </p:grpSpPr>
        <p:grpSp>
          <p:nvGrpSpPr>
            <p:cNvPr id="10" name="组合 9"/>
            <p:cNvGrpSpPr/>
            <p:nvPr/>
          </p:nvGrpSpPr>
          <p:grpSpPr>
            <a:xfrm>
              <a:off x="4648417" y="849756"/>
              <a:ext cx="1289946" cy="1289946"/>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392113" y="760414"/>
                <a:ext cx="3825876" cy="382587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4825407" y="959138"/>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分</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202093" y="851026"/>
            <a:ext cx="1719928" cy="1923285"/>
            <a:chOff x="5946350" y="849756"/>
            <a:chExt cx="1289946" cy="1442464"/>
          </a:xfrm>
        </p:grpSpPr>
        <p:grpSp>
          <p:nvGrpSpPr>
            <p:cNvPr id="13" name="组合 12"/>
            <p:cNvGrpSpPr/>
            <p:nvPr/>
          </p:nvGrpSpPr>
          <p:grpSpPr>
            <a:xfrm>
              <a:off x="5946350" y="849756"/>
              <a:ext cx="1289946" cy="12899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2" name="TextBox 21"/>
            <p:cNvSpPr txBox="1"/>
            <p:nvPr/>
          </p:nvSpPr>
          <p:spPr>
            <a:xfrm>
              <a:off x="6157950" y="970150"/>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析</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sp>
        <p:nvSpPr>
          <p:cNvPr id="45" name="矩形 44"/>
          <p:cNvSpPr/>
          <p:nvPr/>
        </p:nvSpPr>
        <p:spPr>
          <a:xfrm>
            <a:off x="-31750" y="3237230"/>
            <a:ext cx="9181465" cy="25920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TextBox 24"/>
          <p:cNvSpPr txBox="1"/>
          <p:nvPr/>
        </p:nvSpPr>
        <p:spPr>
          <a:xfrm>
            <a:off x="1956585" y="3408088"/>
            <a:ext cx="5059680" cy="829945"/>
          </a:xfrm>
          <a:prstGeom prst="rect">
            <a:avLst/>
          </a:prstGeom>
          <a:noFill/>
        </p:spPr>
        <p:txBody>
          <a:bodyPr wrap="none" rtlCol="0">
            <a:spAutoFit/>
          </a:bodyPr>
          <a:lstStyle/>
          <a:p>
            <a:pPr algn="l"/>
            <a:r>
              <a:rPr lang="zh-CN" altLang="en-US" sz="48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rPr>
              <a:t>进度控制（赶工）</a:t>
            </a:r>
            <a:endParaRPr lang="zh-CN" altLang="en-US" sz="48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endParaRPr>
          </a:p>
        </p:txBody>
      </p:sp>
      <p:sp>
        <p:nvSpPr>
          <p:cNvPr id="46" name="TextBox 45"/>
          <p:cNvSpPr txBox="1"/>
          <p:nvPr/>
        </p:nvSpPr>
        <p:spPr>
          <a:xfrm>
            <a:off x="1558735" y="4267912"/>
            <a:ext cx="5161865" cy="420370"/>
          </a:xfrm>
          <a:prstGeom prst="rect">
            <a:avLst/>
          </a:prstGeom>
          <a:noFill/>
        </p:spPr>
        <p:txBody>
          <a:bodyPr wrap="square" rtlCol="0">
            <a:spAutoFit/>
          </a:bodyPr>
          <a:lstStyle/>
          <a:p>
            <a:pPr algn="ctr"/>
            <a:r>
              <a:rPr sz="2135" dirty="0">
                <a:solidFill>
                  <a:schemeClr val="bg1"/>
                </a:solidFill>
                <a:latin typeface="微软雅黑" panose="020B0503020204020204" pitchFamily="34" charset="-122"/>
                <a:ea typeface="微软雅黑" panose="020B0503020204020204" pitchFamily="34" charset="-122"/>
              </a:rPr>
              <a:t>涉及内容：</a:t>
            </a:r>
            <a:endParaRPr sz="2135" dirty="0">
              <a:solidFill>
                <a:schemeClr val="bg1"/>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133773" y="4722707"/>
            <a:ext cx="8264313" cy="1078230"/>
          </a:xfrm>
          <a:prstGeom prst="rect">
            <a:avLst/>
          </a:prstGeom>
          <a:noFill/>
        </p:spPr>
        <p:txBody>
          <a:bodyPr wrap="square" rtlCol="0">
            <a:spAutoFit/>
          </a:bodyPr>
          <a:lstStyle/>
          <a:p>
            <a:pPr algn="ctr"/>
            <a:r>
              <a:rPr sz="2135" dirty="0">
                <a:solidFill>
                  <a:schemeClr val="bg1"/>
                </a:solidFill>
                <a:latin typeface="微软雅黑" panose="020B0503020204020204" pitchFamily="34" charset="-122"/>
                <a:ea typeface="微软雅黑" panose="020B0503020204020204" pitchFamily="34" charset="-122"/>
                <a:sym typeface="+mn-ea"/>
              </a:rPr>
              <a:t>第5章 保障项目进度</a:t>
            </a:r>
            <a:endParaRPr sz="2135" dirty="0">
              <a:solidFill>
                <a:schemeClr val="bg1"/>
              </a:solidFill>
              <a:latin typeface="微软雅黑" panose="020B0503020204020204" pitchFamily="34" charset="-122"/>
              <a:ea typeface="微软雅黑" panose="020B0503020204020204" pitchFamily="34" charset="-122"/>
              <a:sym typeface="+mn-ea"/>
            </a:endParaRPr>
          </a:p>
          <a:p>
            <a:pPr algn="ctr"/>
            <a:endParaRPr lang="zh-CN" altLang="en-US" sz="2135" dirty="0">
              <a:solidFill>
                <a:schemeClr val="bg1"/>
              </a:solidFill>
              <a:latin typeface="微软雅黑" panose="020B0503020204020204" pitchFamily="34" charset="-122"/>
              <a:ea typeface="微软雅黑" panose="020B0503020204020204" pitchFamily="34" charset="-122"/>
            </a:endParaRPr>
          </a:p>
          <a:p>
            <a:pPr algn="ctr"/>
            <a:endParaRPr lang="zh-CN" altLang="en-US" sz="2135" dirty="0">
              <a:solidFill>
                <a:schemeClr val="bg1"/>
              </a:solidFill>
              <a:latin typeface="微软雅黑" panose="020B0503020204020204" pitchFamily="34" charset="-122"/>
              <a:ea typeface="微软雅黑" panose="020B0503020204020204" pitchFamily="34" charset="-122"/>
            </a:endParaRPr>
          </a:p>
        </p:txBody>
      </p:sp>
      <p:grpSp>
        <p:nvGrpSpPr>
          <p:cNvPr id="31" name="组合 30"/>
          <p:cNvGrpSpPr/>
          <p:nvPr/>
        </p:nvGrpSpPr>
        <p:grpSpPr>
          <a:xfrm>
            <a:off x="6912071" y="5480512"/>
            <a:ext cx="1572101" cy="1571889"/>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33" name="椭圆 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34" name="组合 33"/>
          <p:cNvGrpSpPr/>
          <p:nvPr/>
        </p:nvGrpSpPr>
        <p:grpSpPr>
          <a:xfrm>
            <a:off x="4820024" y="6140297"/>
            <a:ext cx="840160" cy="840047"/>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41" name="组合 40"/>
          <p:cNvGrpSpPr/>
          <p:nvPr/>
        </p:nvGrpSpPr>
        <p:grpSpPr>
          <a:xfrm>
            <a:off x="5724917" y="6560321"/>
            <a:ext cx="1187152" cy="1186992"/>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48" name="椭圆 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49" name="组合 48"/>
          <p:cNvGrpSpPr/>
          <p:nvPr/>
        </p:nvGrpSpPr>
        <p:grpSpPr>
          <a:xfrm>
            <a:off x="8821052" y="6307229"/>
            <a:ext cx="914241" cy="914117"/>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51" name="椭圆 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52" name="组合 51"/>
          <p:cNvGrpSpPr/>
          <p:nvPr/>
        </p:nvGrpSpPr>
        <p:grpSpPr>
          <a:xfrm>
            <a:off x="-502080" y="6718579"/>
            <a:ext cx="785007" cy="784900"/>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55" name="组合 54"/>
          <p:cNvGrpSpPr/>
          <p:nvPr/>
        </p:nvGrpSpPr>
        <p:grpSpPr>
          <a:xfrm>
            <a:off x="3759341" y="6037941"/>
            <a:ext cx="336596" cy="336551"/>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58" name="组合 57"/>
          <p:cNvGrpSpPr/>
          <p:nvPr/>
        </p:nvGrpSpPr>
        <p:grpSpPr>
          <a:xfrm>
            <a:off x="2717671" y="5767621"/>
            <a:ext cx="705311" cy="705216"/>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60" name="椭圆 5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61" name="组合 60"/>
          <p:cNvGrpSpPr/>
          <p:nvPr/>
        </p:nvGrpSpPr>
        <p:grpSpPr>
          <a:xfrm>
            <a:off x="9761312" y="5107309"/>
            <a:ext cx="1572101" cy="1571889"/>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63" name="椭圆 6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64" name="组合 63"/>
          <p:cNvGrpSpPr/>
          <p:nvPr/>
        </p:nvGrpSpPr>
        <p:grpSpPr>
          <a:xfrm>
            <a:off x="4368835" y="5765080"/>
            <a:ext cx="297389" cy="297348"/>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66" name="椭圆 6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67" name="组合 66"/>
          <p:cNvGrpSpPr/>
          <p:nvPr/>
        </p:nvGrpSpPr>
        <p:grpSpPr>
          <a:xfrm>
            <a:off x="1066851" y="6272924"/>
            <a:ext cx="1572101" cy="1571889"/>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69" name="椭圆 68"/>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70" name="组合 69"/>
          <p:cNvGrpSpPr/>
          <p:nvPr/>
        </p:nvGrpSpPr>
        <p:grpSpPr>
          <a:xfrm>
            <a:off x="176261" y="6140300"/>
            <a:ext cx="693469" cy="693375"/>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2" name="椭圆 7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73" name="组合 72"/>
          <p:cNvGrpSpPr/>
          <p:nvPr/>
        </p:nvGrpSpPr>
        <p:grpSpPr>
          <a:xfrm>
            <a:off x="-1135896" y="6560323"/>
            <a:ext cx="422429" cy="422372"/>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5" name="椭圆 7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76" name="组合 75"/>
          <p:cNvGrpSpPr/>
          <p:nvPr/>
        </p:nvGrpSpPr>
        <p:grpSpPr>
          <a:xfrm>
            <a:off x="-1367808" y="6315988"/>
            <a:ext cx="211213" cy="211185"/>
            <a:chOff x="304800" y="673100"/>
            <a:chExt cx="4000500" cy="4000500"/>
          </a:xfrm>
          <a:effectLst>
            <a:outerShdw blurRad="444500" dist="254000" dir="8100000" algn="tr" rotWithShape="0">
              <a:prstClr val="black">
                <a:alpha val="50000"/>
              </a:prstClr>
            </a:outerShdw>
          </a:effectLst>
        </p:grpSpPr>
        <p:sp>
          <p:nvSpPr>
            <p:cNvPr id="77" name="同心圆 7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8" name="椭圆 7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childTnLst>
                          </p:cTn>
                        </p:par>
                        <p:par>
                          <p:cTn id="25" fill="hold">
                            <p:stCondLst>
                              <p:cond delay="500"/>
                            </p:stCondLst>
                            <p:childTnLst>
                              <p:par>
                                <p:cTn id="26" presetID="63" presetClass="path" presetSubtype="0" accel="50000" decel="50000" fill="hold" nodeType="afterEffect">
                                  <p:stCondLst>
                                    <p:cond delay="0"/>
                                  </p:stCondLst>
                                  <p:childTnLst>
                                    <p:animMotion origin="layout" path="M -8.33333E-7 -2.09877E-6 L 0.45 -2.09877E-6 " pathEditMode="relative" rAng="0" ptsTypes="AA">
                                      <p:cBhvr>
                                        <p:cTn id="27" dur="1500" fill="hold"/>
                                        <p:tgtEl>
                                          <p:spTgt spid="40"/>
                                        </p:tgtEl>
                                        <p:attrNameLst>
                                          <p:attrName>ppt_x</p:attrName>
                                          <p:attrName>ppt_y</p:attrName>
                                        </p:attrNameLst>
                                      </p:cBhvr>
                                      <p:rCtr x="22500" y="0"/>
                                    </p:animMotion>
                                  </p:childTnLst>
                                </p:cTn>
                              </p:par>
                              <p:par>
                                <p:cTn id="28" presetID="63" presetClass="path" presetSubtype="0" accel="50000" decel="50000" fill="hold" nodeType="withEffect">
                                  <p:stCondLst>
                                    <p:cond delay="0"/>
                                  </p:stCondLst>
                                  <p:childTnLst>
                                    <p:animMotion origin="layout" path="M 1.66667E-6 -2.59259E-6 L 0.29896 -2.59259E-6 " pathEditMode="relative" rAng="0" ptsTypes="AA">
                                      <p:cBhvr>
                                        <p:cTn id="29" dur="1500" fill="hold"/>
                                        <p:tgtEl>
                                          <p:spTgt spid="39"/>
                                        </p:tgtEl>
                                        <p:attrNameLst>
                                          <p:attrName>ppt_x</p:attrName>
                                          <p:attrName>ppt_y</p:attrName>
                                        </p:attrNameLst>
                                      </p:cBhvr>
                                      <p:rCtr x="14948" y="0"/>
                                    </p:animMotion>
                                  </p:childTnLst>
                                </p:cTn>
                              </p:par>
                              <p:par>
                                <p:cTn id="30" presetID="63" presetClass="path" presetSubtype="0" accel="50000" decel="50000" fill="hold" nodeType="withEffect">
                                  <p:stCondLst>
                                    <p:cond delay="0"/>
                                  </p:stCondLst>
                                  <p:childTnLst>
                                    <p:animMotion origin="layout" path="M -0.00209 0.00587 L 0.14375 0.00587 " pathEditMode="relative" rAng="0" ptsTypes="AA">
                                      <p:cBhvr>
                                        <p:cTn id="31" dur="1500" fill="hold"/>
                                        <p:tgtEl>
                                          <p:spTgt spid="3"/>
                                        </p:tgtEl>
                                        <p:attrNameLst>
                                          <p:attrName>ppt_x</p:attrName>
                                          <p:attrName>ppt_y</p:attrName>
                                        </p:attrNameLst>
                                      </p:cBhvr>
                                      <p:rCtr x="7292" y="0"/>
                                    </p:animMotion>
                                  </p:childTnLst>
                                </p:cTn>
                              </p:par>
                            </p:childTnLst>
                          </p:cTn>
                        </p:par>
                        <p:par>
                          <p:cTn id="32" fill="hold">
                            <p:stCondLst>
                              <p:cond delay="2000"/>
                            </p:stCondLst>
                            <p:childTnLst>
                              <p:par>
                                <p:cTn id="33" presetID="16" presetClass="entr" presetSubtype="37"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arn(outVertical)">
                                      <p:cBhvr>
                                        <p:cTn id="35" dur="500"/>
                                        <p:tgtEl>
                                          <p:spTgt spid="45"/>
                                        </p:tgtEl>
                                      </p:cBhvr>
                                    </p:animEffect>
                                  </p:childTnLst>
                                </p:cTn>
                              </p:par>
                            </p:childTnLst>
                          </p:cTn>
                        </p:par>
                        <p:par>
                          <p:cTn id="36" fill="hold">
                            <p:stCondLst>
                              <p:cond delay="25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25"/>
                                        </p:tgtEl>
                                        <p:attrNameLst>
                                          <p:attrName>ppt_y</p:attrName>
                                        </p:attrNameLst>
                                      </p:cBhvr>
                                      <p:tavLst>
                                        <p:tav tm="0">
                                          <p:val>
                                            <p:strVal val="#ppt_y"/>
                                          </p:val>
                                        </p:tav>
                                        <p:tav tm="100000">
                                          <p:val>
                                            <p:strVal val="#ppt_y"/>
                                          </p:val>
                                        </p:tav>
                                      </p:tavLst>
                                    </p:anim>
                                    <p:anim calcmode="lin" valueType="num">
                                      <p:cBhvr>
                                        <p:cTn id="41"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25"/>
                                        </p:tgtEl>
                                      </p:cBhvr>
                                    </p:animEffect>
                                  </p:childTnLst>
                                </p:cTn>
                              </p:par>
                            </p:childTnLst>
                          </p:cTn>
                        </p:par>
                        <p:par>
                          <p:cTn id="44" fill="hold">
                            <p:stCondLst>
                              <p:cond delay="2849"/>
                            </p:stCondLst>
                            <p:childTnLst>
                              <p:par>
                                <p:cTn id="45" presetID="22" presetClass="entr" presetSubtype="1"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up)">
                                      <p:cBhvr>
                                        <p:cTn id="47" dur="500"/>
                                        <p:tgtEl>
                                          <p:spTgt spid="46"/>
                                        </p:tgtEl>
                                      </p:cBhvr>
                                    </p:animEffect>
                                  </p:childTnLst>
                                </p:cTn>
                              </p:par>
                            </p:childTnLst>
                          </p:cTn>
                        </p:par>
                        <p:par>
                          <p:cTn id="48" fill="hold">
                            <p:stCondLst>
                              <p:cond delay="3349"/>
                            </p:stCondLst>
                            <p:childTnLst>
                              <p:par>
                                <p:cTn id="49" presetID="22" presetClass="entr" presetSubtype="1"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up)">
                                      <p:cBhvr>
                                        <p:cTn id="51" dur="500"/>
                                        <p:tgtEl>
                                          <p:spTgt spid="47"/>
                                        </p:tgtEl>
                                      </p:cBhvr>
                                    </p:animEffect>
                                  </p:childTnLst>
                                </p:cTn>
                              </p:par>
                            </p:childTnLst>
                          </p:cTn>
                        </p:par>
                        <p:par>
                          <p:cTn id="52" fill="hold">
                            <p:stCondLst>
                              <p:cond delay="3849"/>
                            </p:stCondLst>
                            <p:childTnLst>
                              <p:par>
                                <p:cTn id="53" presetID="23" presetClass="entr" presetSubtype="528"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p:cTn id="55" dur="500" fill="hold"/>
                                        <p:tgtEl>
                                          <p:spTgt spid="31"/>
                                        </p:tgtEl>
                                        <p:attrNameLst>
                                          <p:attrName>ppt_w</p:attrName>
                                        </p:attrNameLst>
                                      </p:cBhvr>
                                      <p:tavLst>
                                        <p:tav tm="0">
                                          <p:val>
                                            <p:fltVal val="0"/>
                                          </p:val>
                                        </p:tav>
                                        <p:tav tm="100000">
                                          <p:val>
                                            <p:strVal val="#ppt_w"/>
                                          </p:val>
                                        </p:tav>
                                      </p:tavLst>
                                    </p:anim>
                                    <p:anim calcmode="lin" valueType="num">
                                      <p:cBhvr>
                                        <p:cTn id="56" dur="500" fill="hold"/>
                                        <p:tgtEl>
                                          <p:spTgt spid="31"/>
                                        </p:tgtEl>
                                        <p:attrNameLst>
                                          <p:attrName>ppt_h</p:attrName>
                                        </p:attrNameLst>
                                      </p:cBhvr>
                                      <p:tavLst>
                                        <p:tav tm="0">
                                          <p:val>
                                            <p:fltVal val="0"/>
                                          </p:val>
                                        </p:tav>
                                        <p:tav tm="100000">
                                          <p:val>
                                            <p:strVal val="#ppt_h"/>
                                          </p:val>
                                        </p:tav>
                                      </p:tavLst>
                                    </p:anim>
                                    <p:anim calcmode="lin" valueType="num">
                                      <p:cBhvr>
                                        <p:cTn id="57" dur="500" fill="hold"/>
                                        <p:tgtEl>
                                          <p:spTgt spid="31"/>
                                        </p:tgtEl>
                                        <p:attrNameLst>
                                          <p:attrName>ppt_x</p:attrName>
                                        </p:attrNameLst>
                                      </p:cBhvr>
                                      <p:tavLst>
                                        <p:tav tm="0">
                                          <p:val>
                                            <p:fltVal val="0.5"/>
                                          </p:val>
                                        </p:tav>
                                        <p:tav tm="100000">
                                          <p:val>
                                            <p:strVal val="#ppt_x"/>
                                          </p:val>
                                        </p:tav>
                                      </p:tavLst>
                                    </p:anim>
                                    <p:anim calcmode="lin" valueType="num">
                                      <p:cBhvr>
                                        <p:cTn id="58" dur="500" fill="hold"/>
                                        <p:tgtEl>
                                          <p:spTgt spid="31"/>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 calcmode="lin" valueType="num">
                                      <p:cBhvr>
                                        <p:cTn id="63" dur="500" fill="hold"/>
                                        <p:tgtEl>
                                          <p:spTgt spid="34"/>
                                        </p:tgtEl>
                                        <p:attrNameLst>
                                          <p:attrName>ppt_x</p:attrName>
                                        </p:attrNameLst>
                                      </p:cBhvr>
                                      <p:tavLst>
                                        <p:tav tm="0">
                                          <p:val>
                                            <p:fltVal val="0.5"/>
                                          </p:val>
                                        </p:tav>
                                        <p:tav tm="100000">
                                          <p:val>
                                            <p:strVal val="#ppt_x"/>
                                          </p:val>
                                        </p:tav>
                                      </p:tavLst>
                                    </p:anim>
                                    <p:anim calcmode="lin" valueType="num">
                                      <p:cBhvr>
                                        <p:cTn id="64" dur="500" fill="hold"/>
                                        <p:tgtEl>
                                          <p:spTgt spid="34"/>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700"/>
                                  </p:stCondLst>
                                  <p:childTnLst>
                                    <p:set>
                                      <p:cBhvr>
                                        <p:cTn id="66" dur="1" fill="hold">
                                          <p:stCondLst>
                                            <p:cond delay="0"/>
                                          </p:stCondLst>
                                        </p:cTn>
                                        <p:tgtEl>
                                          <p:spTgt spid="41"/>
                                        </p:tgtEl>
                                        <p:attrNameLst>
                                          <p:attrName>style.visibility</p:attrName>
                                        </p:attrNameLst>
                                      </p:cBhvr>
                                      <p:to>
                                        <p:strVal val="visible"/>
                                      </p:to>
                                    </p:set>
                                    <p:anim calcmode="lin" valueType="num">
                                      <p:cBhvr>
                                        <p:cTn id="67" dur="500" fill="hold"/>
                                        <p:tgtEl>
                                          <p:spTgt spid="41"/>
                                        </p:tgtEl>
                                        <p:attrNameLst>
                                          <p:attrName>ppt_w</p:attrName>
                                        </p:attrNameLst>
                                      </p:cBhvr>
                                      <p:tavLst>
                                        <p:tav tm="0">
                                          <p:val>
                                            <p:fltVal val="0"/>
                                          </p:val>
                                        </p:tav>
                                        <p:tav tm="100000">
                                          <p:val>
                                            <p:strVal val="#ppt_w"/>
                                          </p:val>
                                        </p:tav>
                                      </p:tavLst>
                                    </p:anim>
                                    <p:anim calcmode="lin" valueType="num">
                                      <p:cBhvr>
                                        <p:cTn id="68" dur="500" fill="hold"/>
                                        <p:tgtEl>
                                          <p:spTgt spid="41"/>
                                        </p:tgtEl>
                                        <p:attrNameLst>
                                          <p:attrName>ppt_h</p:attrName>
                                        </p:attrNameLst>
                                      </p:cBhvr>
                                      <p:tavLst>
                                        <p:tav tm="0">
                                          <p:val>
                                            <p:fltVal val="0"/>
                                          </p:val>
                                        </p:tav>
                                        <p:tav tm="100000">
                                          <p:val>
                                            <p:strVal val="#ppt_h"/>
                                          </p:val>
                                        </p:tav>
                                      </p:tavLst>
                                    </p:anim>
                                    <p:anim calcmode="lin" valueType="num">
                                      <p:cBhvr>
                                        <p:cTn id="69" dur="500" fill="hold"/>
                                        <p:tgtEl>
                                          <p:spTgt spid="41"/>
                                        </p:tgtEl>
                                        <p:attrNameLst>
                                          <p:attrName>ppt_x</p:attrName>
                                        </p:attrNameLst>
                                      </p:cBhvr>
                                      <p:tavLst>
                                        <p:tav tm="0">
                                          <p:val>
                                            <p:fltVal val="0.5"/>
                                          </p:val>
                                        </p:tav>
                                        <p:tav tm="100000">
                                          <p:val>
                                            <p:strVal val="#ppt_x"/>
                                          </p:val>
                                        </p:tav>
                                      </p:tavLst>
                                    </p:anim>
                                    <p:anim calcmode="lin" valueType="num">
                                      <p:cBhvr>
                                        <p:cTn id="70" dur="500" fill="hold"/>
                                        <p:tgtEl>
                                          <p:spTgt spid="41"/>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49"/>
                                        </p:tgtEl>
                                        <p:attrNameLst>
                                          <p:attrName>style.visibility</p:attrName>
                                        </p:attrNameLst>
                                      </p:cBhvr>
                                      <p:to>
                                        <p:strVal val="visible"/>
                                      </p:to>
                                    </p:set>
                                    <p:anim calcmode="lin" valueType="num">
                                      <p:cBhvr>
                                        <p:cTn id="73" dur="500" fill="hold"/>
                                        <p:tgtEl>
                                          <p:spTgt spid="49"/>
                                        </p:tgtEl>
                                        <p:attrNameLst>
                                          <p:attrName>ppt_w</p:attrName>
                                        </p:attrNameLst>
                                      </p:cBhvr>
                                      <p:tavLst>
                                        <p:tav tm="0">
                                          <p:val>
                                            <p:fltVal val="0"/>
                                          </p:val>
                                        </p:tav>
                                        <p:tav tm="100000">
                                          <p:val>
                                            <p:strVal val="#ppt_w"/>
                                          </p:val>
                                        </p:tav>
                                      </p:tavLst>
                                    </p:anim>
                                    <p:anim calcmode="lin" valueType="num">
                                      <p:cBhvr>
                                        <p:cTn id="74" dur="500" fill="hold"/>
                                        <p:tgtEl>
                                          <p:spTgt spid="49"/>
                                        </p:tgtEl>
                                        <p:attrNameLst>
                                          <p:attrName>ppt_h</p:attrName>
                                        </p:attrNameLst>
                                      </p:cBhvr>
                                      <p:tavLst>
                                        <p:tav tm="0">
                                          <p:val>
                                            <p:fltVal val="0"/>
                                          </p:val>
                                        </p:tav>
                                        <p:tav tm="100000">
                                          <p:val>
                                            <p:strVal val="#ppt_h"/>
                                          </p:val>
                                        </p:tav>
                                      </p:tavLst>
                                    </p:anim>
                                    <p:anim calcmode="lin" valueType="num">
                                      <p:cBhvr>
                                        <p:cTn id="75" dur="500" fill="hold"/>
                                        <p:tgtEl>
                                          <p:spTgt spid="49"/>
                                        </p:tgtEl>
                                        <p:attrNameLst>
                                          <p:attrName>ppt_x</p:attrName>
                                        </p:attrNameLst>
                                      </p:cBhvr>
                                      <p:tavLst>
                                        <p:tav tm="0">
                                          <p:val>
                                            <p:fltVal val="0.5"/>
                                          </p:val>
                                        </p:tav>
                                        <p:tav tm="100000">
                                          <p:val>
                                            <p:strVal val="#ppt_x"/>
                                          </p:val>
                                        </p:tav>
                                      </p:tavLst>
                                    </p:anim>
                                    <p:anim calcmode="lin" valueType="num">
                                      <p:cBhvr>
                                        <p:cTn id="76" dur="500" fill="hold"/>
                                        <p:tgtEl>
                                          <p:spTgt spid="49"/>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100"/>
                                  </p:stCondLst>
                                  <p:childTnLst>
                                    <p:set>
                                      <p:cBhvr>
                                        <p:cTn id="78" dur="1" fill="hold">
                                          <p:stCondLst>
                                            <p:cond delay="0"/>
                                          </p:stCondLst>
                                        </p:cTn>
                                        <p:tgtEl>
                                          <p:spTgt spid="52"/>
                                        </p:tgtEl>
                                        <p:attrNameLst>
                                          <p:attrName>style.visibility</p:attrName>
                                        </p:attrNameLst>
                                      </p:cBhvr>
                                      <p:to>
                                        <p:strVal val="visible"/>
                                      </p:to>
                                    </p:set>
                                    <p:anim calcmode="lin" valueType="num">
                                      <p:cBhvr>
                                        <p:cTn id="79" dur="500" fill="hold"/>
                                        <p:tgtEl>
                                          <p:spTgt spid="52"/>
                                        </p:tgtEl>
                                        <p:attrNameLst>
                                          <p:attrName>ppt_w</p:attrName>
                                        </p:attrNameLst>
                                      </p:cBhvr>
                                      <p:tavLst>
                                        <p:tav tm="0">
                                          <p:val>
                                            <p:fltVal val="0"/>
                                          </p:val>
                                        </p:tav>
                                        <p:tav tm="100000">
                                          <p:val>
                                            <p:strVal val="#ppt_w"/>
                                          </p:val>
                                        </p:tav>
                                      </p:tavLst>
                                    </p:anim>
                                    <p:anim calcmode="lin" valueType="num">
                                      <p:cBhvr>
                                        <p:cTn id="80" dur="500" fill="hold"/>
                                        <p:tgtEl>
                                          <p:spTgt spid="52"/>
                                        </p:tgtEl>
                                        <p:attrNameLst>
                                          <p:attrName>ppt_h</p:attrName>
                                        </p:attrNameLst>
                                      </p:cBhvr>
                                      <p:tavLst>
                                        <p:tav tm="0">
                                          <p:val>
                                            <p:fltVal val="0"/>
                                          </p:val>
                                        </p:tav>
                                        <p:tav tm="100000">
                                          <p:val>
                                            <p:strVal val="#ppt_h"/>
                                          </p:val>
                                        </p:tav>
                                      </p:tavLst>
                                    </p:anim>
                                    <p:anim calcmode="lin" valueType="num">
                                      <p:cBhvr>
                                        <p:cTn id="81" dur="500" fill="hold"/>
                                        <p:tgtEl>
                                          <p:spTgt spid="52"/>
                                        </p:tgtEl>
                                        <p:attrNameLst>
                                          <p:attrName>ppt_x</p:attrName>
                                        </p:attrNameLst>
                                      </p:cBhvr>
                                      <p:tavLst>
                                        <p:tav tm="0">
                                          <p:val>
                                            <p:fltVal val="0.5"/>
                                          </p:val>
                                        </p:tav>
                                        <p:tav tm="100000">
                                          <p:val>
                                            <p:strVal val="#ppt_x"/>
                                          </p:val>
                                        </p:tav>
                                      </p:tavLst>
                                    </p:anim>
                                    <p:anim calcmode="lin" valueType="num">
                                      <p:cBhvr>
                                        <p:cTn id="82" dur="500" fill="hold"/>
                                        <p:tgtEl>
                                          <p:spTgt spid="52"/>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60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 calcmode="lin" valueType="num">
                                      <p:cBhvr>
                                        <p:cTn id="87" dur="500" fill="hold"/>
                                        <p:tgtEl>
                                          <p:spTgt spid="55"/>
                                        </p:tgtEl>
                                        <p:attrNameLst>
                                          <p:attrName>ppt_x</p:attrName>
                                        </p:attrNameLst>
                                      </p:cBhvr>
                                      <p:tavLst>
                                        <p:tav tm="0">
                                          <p:val>
                                            <p:fltVal val="0.5"/>
                                          </p:val>
                                        </p:tav>
                                        <p:tav tm="100000">
                                          <p:val>
                                            <p:strVal val="#ppt_x"/>
                                          </p:val>
                                        </p:tav>
                                      </p:tavLst>
                                    </p:anim>
                                    <p:anim calcmode="lin" valueType="num">
                                      <p:cBhvr>
                                        <p:cTn id="88" dur="500" fill="hold"/>
                                        <p:tgtEl>
                                          <p:spTgt spid="55"/>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300"/>
                                  </p:stCondLst>
                                  <p:childTnLst>
                                    <p:set>
                                      <p:cBhvr>
                                        <p:cTn id="90" dur="1" fill="hold">
                                          <p:stCondLst>
                                            <p:cond delay="0"/>
                                          </p:stCondLst>
                                        </p:cTn>
                                        <p:tgtEl>
                                          <p:spTgt spid="58"/>
                                        </p:tgtEl>
                                        <p:attrNameLst>
                                          <p:attrName>style.visibility</p:attrName>
                                        </p:attrNameLst>
                                      </p:cBhvr>
                                      <p:to>
                                        <p:strVal val="visible"/>
                                      </p:to>
                                    </p:set>
                                    <p:anim calcmode="lin" valueType="num">
                                      <p:cBhvr>
                                        <p:cTn id="91" dur="500" fill="hold"/>
                                        <p:tgtEl>
                                          <p:spTgt spid="58"/>
                                        </p:tgtEl>
                                        <p:attrNameLst>
                                          <p:attrName>ppt_w</p:attrName>
                                        </p:attrNameLst>
                                      </p:cBhvr>
                                      <p:tavLst>
                                        <p:tav tm="0">
                                          <p:val>
                                            <p:fltVal val="0"/>
                                          </p:val>
                                        </p:tav>
                                        <p:tav tm="100000">
                                          <p:val>
                                            <p:strVal val="#ppt_w"/>
                                          </p:val>
                                        </p:tav>
                                      </p:tavLst>
                                    </p:anim>
                                    <p:anim calcmode="lin" valueType="num">
                                      <p:cBhvr>
                                        <p:cTn id="92" dur="500" fill="hold"/>
                                        <p:tgtEl>
                                          <p:spTgt spid="58"/>
                                        </p:tgtEl>
                                        <p:attrNameLst>
                                          <p:attrName>ppt_h</p:attrName>
                                        </p:attrNameLst>
                                      </p:cBhvr>
                                      <p:tavLst>
                                        <p:tav tm="0">
                                          <p:val>
                                            <p:fltVal val="0"/>
                                          </p:val>
                                        </p:tav>
                                        <p:tav tm="100000">
                                          <p:val>
                                            <p:strVal val="#ppt_h"/>
                                          </p:val>
                                        </p:tav>
                                      </p:tavLst>
                                    </p:anim>
                                    <p:anim calcmode="lin" valueType="num">
                                      <p:cBhvr>
                                        <p:cTn id="93" dur="500" fill="hold"/>
                                        <p:tgtEl>
                                          <p:spTgt spid="58"/>
                                        </p:tgtEl>
                                        <p:attrNameLst>
                                          <p:attrName>ppt_x</p:attrName>
                                        </p:attrNameLst>
                                      </p:cBhvr>
                                      <p:tavLst>
                                        <p:tav tm="0">
                                          <p:val>
                                            <p:fltVal val="0.5"/>
                                          </p:val>
                                        </p:tav>
                                        <p:tav tm="100000">
                                          <p:val>
                                            <p:strVal val="#ppt_x"/>
                                          </p:val>
                                        </p:tav>
                                      </p:tavLst>
                                    </p:anim>
                                    <p:anim calcmode="lin" valueType="num">
                                      <p:cBhvr>
                                        <p:cTn id="94" dur="500" fill="hold"/>
                                        <p:tgtEl>
                                          <p:spTgt spid="58"/>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300"/>
                                  </p:stCondLst>
                                  <p:childTnLst>
                                    <p:set>
                                      <p:cBhvr>
                                        <p:cTn id="96" dur="1" fill="hold">
                                          <p:stCondLst>
                                            <p:cond delay="0"/>
                                          </p:stCondLst>
                                        </p:cTn>
                                        <p:tgtEl>
                                          <p:spTgt spid="61"/>
                                        </p:tgtEl>
                                        <p:attrNameLst>
                                          <p:attrName>style.visibility</p:attrName>
                                        </p:attrNameLst>
                                      </p:cBhvr>
                                      <p:to>
                                        <p:strVal val="visible"/>
                                      </p:to>
                                    </p:set>
                                    <p:anim calcmode="lin" valueType="num">
                                      <p:cBhvr>
                                        <p:cTn id="97" dur="500" fill="hold"/>
                                        <p:tgtEl>
                                          <p:spTgt spid="61"/>
                                        </p:tgtEl>
                                        <p:attrNameLst>
                                          <p:attrName>ppt_w</p:attrName>
                                        </p:attrNameLst>
                                      </p:cBhvr>
                                      <p:tavLst>
                                        <p:tav tm="0">
                                          <p:val>
                                            <p:fltVal val="0"/>
                                          </p:val>
                                        </p:tav>
                                        <p:tav tm="100000">
                                          <p:val>
                                            <p:strVal val="#ppt_w"/>
                                          </p:val>
                                        </p:tav>
                                      </p:tavLst>
                                    </p:anim>
                                    <p:anim calcmode="lin" valueType="num">
                                      <p:cBhvr>
                                        <p:cTn id="98" dur="500" fill="hold"/>
                                        <p:tgtEl>
                                          <p:spTgt spid="61"/>
                                        </p:tgtEl>
                                        <p:attrNameLst>
                                          <p:attrName>ppt_h</p:attrName>
                                        </p:attrNameLst>
                                      </p:cBhvr>
                                      <p:tavLst>
                                        <p:tav tm="0">
                                          <p:val>
                                            <p:fltVal val="0"/>
                                          </p:val>
                                        </p:tav>
                                        <p:tav tm="100000">
                                          <p:val>
                                            <p:strVal val="#ppt_h"/>
                                          </p:val>
                                        </p:tav>
                                      </p:tavLst>
                                    </p:anim>
                                    <p:anim calcmode="lin" valueType="num">
                                      <p:cBhvr>
                                        <p:cTn id="99" dur="500" fill="hold"/>
                                        <p:tgtEl>
                                          <p:spTgt spid="61"/>
                                        </p:tgtEl>
                                        <p:attrNameLst>
                                          <p:attrName>ppt_x</p:attrName>
                                        </p:attrNameLst>
                                      </p:cBhvr>
                                      <p:tavLst>
                                        <p:tav tm="0">
                                          <p:val>
                                            <p:fltVal val="0.5"/>
                                          </p:val>
                                        </p:tav>
                                        <p:tav tm="100000">
                                          <p:val>
                                            <p:strVal val="#ppt_x"/>
                                          </p:val>
                                        </p:tav>
                                      </p:tavLst>
                                    </p:anim>
                                    <p:anim calcmode="lin" valueType="num">
                                      <p:cBhvr>
                                        <p:cTn id="100" dur="500" fill="hold"/>
                                        <p:tgtEl>
                                          <p:spTgt spid="61"/>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60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500" fill="hold"/>
                                        <p:tgtEl>
                                          <p:spTgt spid="64"/>
                                        </p:tgtEl>
                                        <p:attrNameLst>
                                          <p:attrName>ppt_w</p:attrName>
                                        </p:attrNameLst>
                                      </p:cBhvr>
                                      <p:tavLst>
                                        <p:tav tm="0">
                                          <p:val>
                                            <p:fltVal val="0"/>
                                          </p:val>
                                        </p:tav>
                                        <p:tav tm="100000">
                                          <p:val>
                                            <p:strVal val="#ppt_w"/>
                                          </p:val>
                                        </p:tav>
                                      </p:tavLst>
                                    </p:anim>
                                    <p:anim calcmode="lin" valueType="num">
                                      <p:cBhvr>
                                        <p:cTn id="104" dur="500" fill="hold"/>
                                        <p:tgtEl>
                                          <p:spTgt spid="64"/>
                                        </p:tgtEl>
                                        <p:attrNameLst>
                                          <p:attrName>ppt_h</p:attrName>
                                        </p:attrNameLst>
                                      </p:cBhvr>
                                      <p:tavLst>
                                        <p:tav tm="0">
                                          <p:val>
                                            <p:fltVal val="0"/>
                                          </p:val>
                                        </p:tav>
                                        <p:tav tm="100000">
                                          <p:val>
                                            <p:strVal val="#ppt_h"/>
                                          </p:val>
                                        </p:tav>
                                      </p:tavLst>
                                    </p:anim>
                                    <p:anim calcmode="lin" valueType="num">
                                      <p:cBhvr>
                                        <p:cTn id="105" dur="500" fill="hold"/>
                                        <p:tgtEl>
                                          <p:spTgt spid="64"/>
                                        </p:tgtEl>
                                        <p:attrNameLst>
                                          <p:attrName>ppt_x</p:attrName>
                                        </p:attrNameLst>
                                      </p:cBhvr>
                                      <p:tavLst>
                                        <p:tav tm="0">
                                          <p:val>
                                            <p:fltVal val="0.5"/>
                                          </p:val>
                                        </p:tav>
                                        <p:tav tm="100000">
                                          <p:val>
                                            <p:strVal val="#ppt_x"/>
                                          </p:val>
                                        </p:tav>
                                      </p:tavLst>
                                    </p:anim>
                                    <p:anim calcmode="lin" valueType="num">
                                      <p:cBhvr>
                                        <p:cTn id="106" dur="500" fill="hold"/>
                                        <p:tgtEl>
                                          <p:spTgt spid="64"/>
                                        </p:tgtEl>
                                        <p:attrNameLst>
                                          <p:attrName>ppt_y</p:attrName>
                                        </p:attrNameLst>
                                      </p:cBhvr>
                                      <p:tavLst>
                                        <p:tav tm="0">
                                          <p:val>
                                            <p:fltVal val="0.5"/>
                                          </p:val>
                                        </p:tav>
                                        <p:tav tm="100000">
                                          <p:val>
                                            <p:strVal val="#ppt_y"/>
                                          </p:val>
                                        </p:tav>
                                      </p:tavLst>
                                    </p:anim>
                                  </p:childTnLst>
                                </p:cTn>
                              </p:par>
                              <p:par>
                                <p:cTn id="107" presetID="23" presetClass="entr" presetSubtype="528" fill="hold" nodeType="withEffect">
                                  <p:stCondLst>
                                    <p:cond delay="600"/>
                                  </p:stCondLst>
                                  <p:childTnLst>
                                    <p:set>
                                      <p:cBhvr>
                                        <p:cTn id="108" dur="1" fill="hold">
                                          <p:stCondLst>
                                            <p:cond delay="0"/>
                                          </p:stCondLst>
                                        </p:cTn>
                                        <p:tgtEl>
                                          <p:spTgt spid="67"/>
                                        </p:tgtEl>
                                        <p:attrNameLst>
                                          <p:attrName>style.visibility</p:attrName>
                                        </p:attrNameLst>
                                      </p:cBhvr>
                                      <p:to>
                                        <p:strVal val="visible"/>
                                      </p:to>
                                    </p:set>
                                    <p:anim calcmode="lin" valueType="num">
                                      <p:cBhvr>
                                        <p:cTn id="109" dur="500" fill="hold"/>
                                        <p:tgtEl>
                                          <p:spTgt spid="67"/>
                                        </p:tgtEl>
                                        <p:attrNameLst>
                                          <p:attrName>ppt_w</p:attrName>
                                        </p:attrNameLst>
                                      </p:cBhvr>
                                      <p:tavLst>
                                        <p:tav tm="0">
                                          <p:val>
                                            <p:fltVal val="0"/>
                                          </p:val>
                                        </p:tav>
                                        <p:tav tm="100000">
                                          <p:val>
                                            <p:strVal val="#ppt_w"/>
                                          </p:val>
                                        </p:tav>
                                      </p:tavLst>
                                    </p:anim>
                                    <p:anim calcmode="lin" valueType="num">
                                      <p:cBhvr>
                                        <p:cTn id="110" dur="500" fill="hold"/>
                                        <p:tgtEl>
                                          <p:spTgt spid="67"/>
                                        </p:tgtEl>
                                        <p:attrNameLst>
                                          <p:attrName>ppt_h</p:attrName>
                                        </p:attrNameLst>
                                      </p:cBhvr>
                                      <p:tavLst>
                                        <p:tav tm="0">
                                          <p:val>
                                            <p:fltVal val="0"/>
                                          </p:val>
                                        </p:tav>
                                        <p:tav tm="100000">
                                          <p:val>
                                            <p:strVal val="#ppt_h"/>
                                          </p:val>
                                        </p:tav>
                                      </p:tavLst>
                                    </p:anim>
                                    <p:anim calcmode="lin" valueType="num">
                                      <p:cBhvr>
                                        <p:cTn id="111" dur="500" fill="hold"/>
                                        <p:tgtEl>
                                          <p:spTgt spid="67"/>
                                        </p:tgtEl>
                                        <p:attrNameLst>
                                          <p:attrName>ppt_x</p:attrName>
                                        </p:attrNameLst>
                                      </p:cBhvr>
                                      <p:tavLst>
                                        <p:tav tm="0">
                                          <p:val>
                                            <p:fltVal val="0.5"/>
                                          </p:val>
                                        </p:tav>
                                        <p:tav tm="100000">
                                          <p:val>
                                            <p:strVal val="#ppt_x"/>
                                          </p:val>
                                        </p:tav>
                                      </p:tavLst>
                                    </p:anim>
                                    <p:anim calcmode="lin" valueType="num">
                                      <p:cBhvr>
                                        <p:cTn id="112" dur="500" fill="hold"/>
                                        <p:tgtEl>
                                          <p:spTgt spid="67"/>
                                        </p:tgtEl>
                                        <p:attrNameLst>
                                          <p:attrName>ppt_y</p:attrName>
                                        </p:attrNameLst>
                                      </p:cBhvr>
                                      <p:tavLst>
                                        <p:tav tm="0">
                                          <p:val>
                                            <p:fltVal val="0.5"/>
                                          </p:val>
                                        </p:tav>
                                        <p:tav tm="100000">
                                          <p:val>
                                            <p:strVal val="#ppt_y"/>
                                          </p:val>
                                        </p:tav>
                                      </p:tavLst>
                                    </p:anim>
                                  </p:childTnLst>
                                </p:cTn>
                              </p:par>
                              <p:par>
                                <p:cTn id="113" presetID="23" presetClass="entr" presetSubtype="528" fill="hold" nodeType="withEffect">
                                  <p:stCondLst>
                                    <p:cond delay="300"/>
                                  </p:stCondLst>
                                  <p:childTnLst>
                                    <p:set>
                                      <p:cBhvr>
                                        <p:cTn id="114" dur="1" fill="hold">
                                          <p:stCondLst>
                                            <p:cond delay="0"/>
                                          </p:stCondLst>
                                        </p:cTn>
                                        <p:tgtEl>
                                          <p:spTgt spid="70"/>
                                        </p:tgtEl>
                                        <p:attrNameLst>
                                          <p:attrName>style.visibility</p:attrName>
                                        </p:attrNameLst>
                                      </p:cBhvr>
                                      <p:to>
                                        <p:strVal val="visible"/>
                                      </p:to>
                                    </p:set>
                                    <p:anim calcmode="lin" valueType="num">
                                      <p:cBhvr>
                                        <p:cTn id="115" dur="500" fill="hold"/>
                                        <p:tgtEl>
                                          <p:spTgt spid="70"/>
                                        </p:tgtEl>
                                        <p:attrNameLst>
                                          <p:attrName>ppt_w</p:attrName>
                                        </p:attrNameLst>
                                      </p:cBhvr>
                                      <p:tavLst>
                                        <p:tav tm="0">
                                          <p:val>
                                            <p:fltVal val="0"/>
                                          </p:val>
                                        </p:tav>
                                        <p:tav tm="100000">
                                          <p:val>
                                            <p:strVal val="#ppt_w"/>
                                          </p:val>
                                        </p:tav>
                                      </p:tavLst>
                                    </p:anim>
                                    <p:anim calcmode="lin" valueType="num">
                                      <p:cBhvr>
                                        <p:cTn id="116" dur="500" fill="hold"/>
                                        <p:tgtEl>
                                          <p:spTgt spid="70"/>
                                        </p:tgtEl>
                                        <p:attrNameLst>
                                          <p:attrName>ppt_h</p:attrName>
                                        </p:attrNameLst>
                                      </p:cBhvr>
                                      <p:tavLst>
                                        <p:tav tm="0">
                                          <p:val>
                                            <p:fltVal val="0"/>
                                          </p:val>
                                        </p:tav>
                                        <p:tav tm="100000">
                                          <p:val>
                                            <p:strVal val="#ppt_h"/>
                                          </p:val>
                                        </p:tav>
                                      </p:tavLst>
                                    </p:anim>
                                    <p:anim calcmode="lin" valueType="num">
                                      <p:cBhvr>
                                        <p:cTn id="117" dur="500" fill="hold"/>
                                        <p:tgtEl>
                                          <p:spTgt spid="70"/>
                                        </p:tgtEl>
                                        <p:attrNameLst>
                                          <p:attrName>ppt_x</p:attrName>
                                        </p:attrNameLst>
                                      </p:cBhvr>
                                      <p:tavLst>
                                        <p:tav tm="0">
                                          <p:val>
                                            <p:fltVal val="0.5"/>
                                          </p:val>
                                        </p:tav>
                                        <p:tav tm="100000">
                                          <p:val>
                                            <p:strVal val="#ppt_x"/>
                                          </p:val>
                                        </p:tav>
                                      </p:tavLst>
                                    </p:anim>
                                    <p:anim calcmode="lin" valueType="num">
                                      <p:cBhvr>
                                        <p:cTn id="118" dur="500" fill="hold"/>
                                        <p:tgtEl>
                                          <p:spTgt spid="70"/>
                                        </p:tgtEl>
                                        <p:attrNameLst>
                                          <p:attrName>ppt_y</p:attrName>
                                        </p:attrNameLst>
                                      </p:cBhvr>
                                      <p:tavLst>
                                        <p:tav tm="0">
                                          <p:val>
                                            <p:fltVal val="0.5"/>
                                          </p:val>
                                        </p:tav>
                                        <p:tav tm="100000">
                                          <p:val>
                                            <p:strVal val="#ppt_y"/>
                                          </p:val>
                                        </p:tav>
                                      </p:tavLst>
                                    </p:anim>
                                  </p:childTnLst>
                                </p:cTn>
                              </p:par>
                              <p:par>
                                <p:cTn id="119" presetID="23" presetClass="entr" presetSubtype="528" fill="hold" nodeType="withEffect">
                                  <p:stCondLst>
                                    <p:cond delay="600"/>
                                  </p:stCondLst>
                                  <p:childTnLst>
                                    <p:set>
                                      <p:cBhvr>
                                        <p:cTn id="120" dur="1" fill="hold">
                                          <p:stCondLst>
                                            <p:cond delay="0"/>
                                          </p:stCondLst>
                                        </p:cTn>
                                        <p:tgtEl>
                                          <p:spTgt spid="73"/>
                                        </p:tgtEl>
                                        <p:attrNameLst>
                                          <p:attrName>style.visibility</p:attrName>
                                        </p:attrNameLst>
                                      </p:cBhvr>
                                      <p:to>
                                        <p:strVal val="visible"/>
                                      </p:to>
                                    </p:set>
                                    <p:anim calcmode="lin" valueType="num">
                                      <p:cBhvr>
                                        <p:cTn id="121" dur="500" fill="hold"/>
                                        <p:tgtEl>
                                          <p:spTgt spid="73"/>
                                        </p:tgtEl>
                                        <p:attrNameLst>
                                          <p:attrName>ppt_w</p:attrName>
                                        </p:attrNameLst>
                                      </p:cBhvr>
                                      <p:tavLst>
                                        <p:tav tm="0">
                                          <p:val>
                                            <p:fltVal val="0"/>
                                          </p:val>
                                        </p:tav>
                                        <p:tav tm="100000">
                                          <p:val>
                                            <p:strVal val="#ppt_w"/>
                                          </p:val>
                                        </p:tav>
                                      </p:tavLst>
                                    </p:anim>
                                    <p:anim calcmode="lin" valueType="num">
                                      <p:cBhvr>
                                        <p:cTn id="122" dur="500" fill="hold"/>
                                        <p:tgtEl>
                                          <p:spTgt spid="73"/>
                                        </p:tgtEl>
                                        <p:attrNameLst>
                                          <p:attrName>ppt_h</p:attrName>
                                        </p:attrNameLst>
                                      </p:cBhvr>
                                      <p:tavLst>
                                        <p:tav tm="0">
                                          <p:val>
                                            <p:fltVal val="0"/>
                                          </p:val>
                                        </p:tav>
                                        <p:tav tm="100000">
                                          <p:val>
                                            <p:strVal val="#ppt_h"/>
                                          </p:val>
                                        </p:tav>
                                      </p:tavLst>
                                    </p:anim>
                                    <p:anim calcmode="lin" valueType="num">
                                      <p:cBhvr>
                                        <p:cTn id="123" dur="500" fill="hold"/>
                                        <p:tgtEl>
                                          <p:spTgt spid="73"/>
                                        </p:tgtEl>
                                        <p:attrNameLst>
                                          <p:attrName>ppt_x</p:attrName>
                                        </p:attrNameLst>
                                      </p:cBhvr>
                                      <p:tavLst>
                                        <p:tav tm="0">
                                          <p:val>
                                            <p:fltVal val="0.5"/>
                                          </p:val>
                                        </p:tav>
                                        <p:tav tm="100000">
                                          <p:val>
                                            <p:strVal val="#ppt_x"/>
                                          </p:val>
                                        </p:tav>
                                      </p:tavLst>
                                    </p:anim>
                                    <p:anim calcmode="lin" valueType="num">
                                      <p:cBhvr>
                                        <p:cTn id="124" dur="500" fill="hold"/>
                                        <p:tgtEl>
                                          <p:spTgt spid="73"/>
                                        </p:tgtEl>
                                        <p:attrNameLst>
                                          <p:attrName>ppt_y</p:attrName>
                                        </p:attrNameLst>
                                      </p:cBhvr>
                                      <p:tavLst>
                                        <p:tav tm="0">
                                          <p:val>
                                            <p:fltVal val="0.5"/>
                                          </p:val>
                                        </p:tav>
                                        <p:tav tm="100000">
                                          <p:val>
                                            <p:strVal val="#ppt_y"/>
                                          </p:val>
                                        </p:tav>
                                      </p:tavLst>
                                    </p:anim>
                                  </p:childTnLst>
                                </p:cTn>
                              </p:par>
                              <p:par>
                                <p:cTn id="125" presetID="23" presetClass="entr" presetSubtype="528" fill="hold" nodeType="withEffect">
                                  <p:stCondLst>
                                    <p:cond delay="600"/>
                                  </p:stCondLst>
                                  <p:childTnLst>
                                    <p:set>
                                      <p:cBhvr>
                                        <p:cTn id="126" dur="1" fill="hold">
                                          <p:stCondLst>
                                            <p:cond delay="0"/>
                                          </p:stCondLst>
                                        </p:cTn>
                                        <p:tgtEl>
                                          <p:spTgt spid="76"/>
                                        </p:tgtEl>
                                        <p:attrNameLst>
                                          <p:attrName>style.visibility</p:attrName>
                                        </p:attrNameLst>
                                      </p:cBhvr>
                                      <p:to>
                                        <p:strVal val="visible"/>
                                      </p:to>
                                    </p:set>
                                    <p:anim calcmode="lin" valueType="num">
                                      <p:cBhvr>
                                        <p:cTn id="127" dur="500" fill="hold"/>
                                        <p:tgtEl>
                                          <p:spTgt spid="76"/>
                                        </p:tgtEl>
                                        <p:attrNameLst>
                                          <p:attrName>ppt_w</p:attrName>
                                        </p:attrNameLst>
                                      </p:cBhvr>
                                      <p:tavLst>
                                        <p:tav tm="0">
                                          <p:val>
                                            <p:fltVal val="0"/>
                                          </p:val>
                                        </p:tav>
                                        <p:tav tm="100000">
                                          <p:val>
                                            <p:strVal val="#ppt_w"/>
                                          </p:val>
                                        </p:tav>
                                      </p:tavLst>
                                    </p:anim>
                                    <p:anim calcmode="lin" valueType="num">
                                      <p:cBhvr>
                                        <p:cTn id="128" dur="500" fill="hold"/>
                                        <p:tgtEl>
                                          <p:spTgt spid="76"/>
                                        </p:tgtEl>
                                        <p:attrNameLst>
                                          <p:attrName>ppt_h</p:attrName>
                                        </p:attrNameLst>
                                      </p:cBhvr>
                                      <p:tavLst>
                                        <p:tav tm="0">
                                          <p:val>
                                            <p:fltVal val="0"/>
                                          </p:val>
                                        </p:tav>
                                        <p:tav tm="100000">
                                          <p:val>
                                            <p:strVal val="#ppt_h"/>
                                          </p:val>
                                        </p:tav>
                                      </p:tavLst>
                                    </p:anim>
                                    <p:anim calcmode="lin" valueType="num">
                                      <p:cBhvr>
                                        <p:cTn id="129" dur="500" fill="hold"/>
                                        <p:tgtEl>
                                          <p:spTgt spid="76"/>
                                        </p:tgtEl>
                                        <p:attrNameLst>
                                          <p:attrName>ppt_x</p:attrName>
                                        </p:attrNameLst>
                                      </p:cBhvr>
                                      <p:tavLst>
                                        <p:tav tm="0">
                                          <p:val>
                                            <p:fltVal val="0.5"/>
                                          </p:val>
                                        </p:tav>
                                        <p:tav tm="100000">
                                          <p:val>
                                            <p:strVal val="#ppt_x"/>
                                          </p:val>
                                        </p:tav>
                                      </p:tavLst>
                                    </p:anim>
                                    <p:anim calcmode="lin" valueType="num">
                                      <p:cBhvr>
                                        <p:cTn id="130" dur="500" fill="hold"/>
                                        <p:tgtEl>
                                          <p:spTgt spid="76"/>
                                        </p:tgtEl>
                                        <p:attrNameLst>
                                          <p:attrName>ppt_y</p:attrName>
                                        </p:attrNameLst>
                                      </p:cBhvr>
                                      <p:tavLst>
                                        <p:tav tm="0">
                                          <p:val>
                                            <p:fltVal val="0.5"/>
                                          </p:val>
                                        </p:tav>
                                        <p:tav tm="100000">
                                          <p:val>
                                            <p:strVal val="#ppt_y"/>
                                          </p:val>
                                        </p:tav>
                                      </p:tavLst>
                                    </p:anim>
                                  </p:childTnLst>
                                </p:cTn>
                              </p:par>
                              <p:par>
                                <p:cTn id="131" presetID="26" presetClass="emph" presetSubtype="0" repeatCount="3000" fill="hold" nodeType="withEffect">
                                  <p:stCondLst>
                                    <p:cond delay="600"/>
                                  </p:stCondLst>
                                  <p:childTnLst>
                                    <p:animEffect transition="out" filter="fade">
                                      <p:cBhvr>
                                        <p:cTn id="132" dur="500" tmFilter="0, 0; .2, .5; .8, .5; 1, 0"/>
                                        <p:tgtEl>
                                          <p:spTgt spid="31"/>
                                        </p:tgtEl>
                                      </p:cBhvr>
                                    </p:animEffect>
                                    <p:animScale>
                                      <p:cBhvr>
                                        <p:cTn id="133" dur="250" autoRev="1" fill="hold"/>
                                        <p:tgtEl>
                                          <p:spTgt spid="31"/>
                                        </p:tgtEl>
                                      </p:cBhvr>
                                      <p:by x="105000" y="105000"/>
                                    </p:animScale>
                                  </p:childTnLst>
                                </p:cTn>
                              </p:par>
                              <p:par>
                                <p:cTn id="134" presetID="26" presetClass="emph" presetSubtype="0" repeatCount="3000" fill="hold" nodeType="withEffect">
                                  <p:stCondLst>
                                    <p:cond delay="710"/>
                                  </p:stCondLst>
                                  <p:childTnLst>
                                    <p:animEffect transition="out" filter="fade">
                                      <p:cBhvr>
                                        <p:cTn id="135" dur="500" tmFilter="0, 0; .2, .5; .8, .5; 1, 0"/>
                                        <p:tgtEl>
                                          <p:spTgt spid="61"/>
                                        </p:tgtEl>
                                      </p:cBhvr>
                                    </p:animEffect>
                                    <p:animScale>
                                      <p:cBhvr>
                                        <p:cTn id="136" dur="250" autoRev="1" fill="hold"/>
                                        <p:tgtEl>
                                          <p:spTgt spid="61"/>
                                        </p:tgtEl>
                                      </p:cBhvr>
                                      <p:by x="105000" y="105000"/>
                                    </p:animScale>
                                  </p:childTnLst>
                                </p:cTn>
                              </p:par>
                              <p:par>
                                <p:cTn id="137" presetID="26" presetClass="emph" presetSubtype="0" repeatCount="3000" fill="hold" nodeType="withEffect">
                                  <p:stCondLst>
                                    <p:cond delay="410"/>
                                  </p:stCondLst>
                                  <p:childTnLst>
                                    <p:animEffect transition="out" filter="fade">
                                      <p:cBhvr>
                                        <p:cTn id="138" dur="500" tmFilter="0, 0; .2, .5; .8, .5; 1, 0"/>
                                        <p:tgtEl>
                                          <p:spTgt spid="67"/>
                                        </p:tgtEl>
                                      </p:cBhvr>
                                    </p:animEffect>
                                    <p:animScale>
                                      <p:cBhvr>
                                        <p:cTn id="139" dur="250" autoRev="1" fill="hold"/>
                                        <p:tgtEl>
                                          <p:spTgt spid="67"/>
                                        </p:tgtEl>
                                      </p:cBhvr>
                                      <p:by x="105000" y="105000"/>
                                    </p:animScale>
                                  </p:childTnLst>
                                </p:cTn>
                              </p:par>
                              <p:par>
                                <p:cTn id="140" presetID="26" presetClass="emph" presetSubtype="0" repeatCount="3000" fill="hold" nodeType="withEffect">
                                  <p:stCondLst>
                                    <p:cond delay="810"/>
                                  </p:stCondLst>
                                  <p:childTnLst>
                                    <p:animEffect transition="out" filter="fade">
                                      <p:cBhvr>
                                        <p:cTn id="141" dur="500" tmFilter="0, 0; .2, .5; .8, .5; 1, 0"/>
                                        <p:tgtEl>
                                          <p:spTgt spid="70"/>
                                        </p:tgtEl>
                                      </p:cBhvr>
                                    </p:animEffect>
                                    <p:animScale>
                                      <p:cBhvr>
                                        <p:cTn id="142" dur="250" autoRev="1" fill="hold"/>
                                        <p:tgtEl>
                                          <p:spTgt spid="7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5" grpId="0"/>
      <p:bldP spid="46" grpId="0"/>
      <p:bldP spid="4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444286" y="1538437"/>
            <a:ext cx="3620457" cy="3619987"/>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lvl="0" algn="ctr"/>
            <a:r>
              <a:rPr lang="en-US" altLang="zh-CN" sz="6400" dirty="0">
                <a:ln w="12700">
                  <a:noFill/>
                </a:ln>
                <a:solidFill>
                  <a:srgbClr val="0070C0"/>
                </a:solidFill>
                <a:latin typeface="Impact" panose="020B0806030902050204" pitchFamily="34" charset="0"/>
                <a:ea typeface="微软雅黑" panose="020B0503020204020204" pitchFamily="34" charset="-122"/>
              </a:rPr>
              <a:t>Part</a:t>
            </a:r>
            <a:r>
              <a:rPr lang="en-US" altLang="zh-CN" sz="6400" dirty="0">
                <a:ln w="12700">
                  <a:noFill/>
                </a:ln>
                <a:solidFill>
                  <a:srgbClr val="0070C0"/>
                </a:solidFill>
                <a:latin typeface="Helvetica Neue Condensed" pitchFamily="50" charset="0"/>
                <a:ea typeface="微软雅黑" panose="020B0503020204020204" pitchFamily="34" charset="-122"/>
              </a:rPr>
              <a:t> </a:t>
            </a:r>
            <a:r>
              <a:rPr lang="en-US" altLang="zh-CN" sz="6400" dirty="0">
                <a:ln w="12700">
                  <a:noFill/>
                </a:ln>
                <a:solidFill>
                  <a:srgbClr val="0070C0"/>
                </a:solidFill>
                <a:latin typeface="Impact" panose="020B0806030902050204" pitchFamily="34" charset="0"/>
                <a:ea typeface="微软雅黑" panose="020B0503020204020204" pitchFamily="34" charset="-122"/>
              </a:rPr>
              <a:t>2</a:t>
            </a:r>
            <a:endParaRPr lang="zh-CN" altLang="en-US" sz="64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365991" y="1806576"/>
            <a:ext cx="2695925" cy="3351213"/>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3" name="Freeform 7"/>
          <p:cNvSpPr/>
          <p:nvPr/>
        </p:nvSpPr>
        <p:spPr bwMode="auto">
          <a:xfrm>
            <a:off x="470525" y="1566864"/>
            <a:ext cx="2691163" cy="3349625"/>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4" name="Line 8"/>
          <p:cNvSpPr>
            <a:spLocks noChangeShapeType="1"/>
          </p:cNvSpPr>
          <p:nvPr/>
        </p:nvSpPr>
        <p:spPr bwMode="auto">
          <a:xfrm flipH="1" flipV="1">
            <a:off x="149807" y="3176"/>
            <a:ext cx="3018231" cy="18065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5" name="Line 9"/>
          <p:cNvSpPr>
            <a:spLocks noChangeShapeType="1"/>
          </p:cNvSpPr>
          <p:nvPr/>
        </p:nvSpPr>
        <p:spPr bwMode="auto">
          <a:xfrm flipH="1" flipV="1">
            <a:off x="1358053" y="4910139"/>
            <a:ext cx="3256387" cy="19589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6" name="TextBox 1"/>
          <p:cNvSpPr txBox="1"/>
          <p:nvPr/>
        </p:nvSpPr>
        <p:spPr>
          <a:xfrm>
            <a:off x="5028975" y="3104973"/>
            <a:ext cx="2367280" cy="706755"/>
          </a:xfrm>
          <a:prstGeom prst="rect">
            <a:avLst/>
          </a:prstGeom>
          <a:noFill/>
        </p:spPr>
        <p:txBody>
          <a:bodyPr wrap="none" rtlCol="0">
            <a:spAutoFit/>
          </a:bodyPr>
          <a:lstStyle/>
          <a:p>
            <a:pPr marL="0" lvl="1"/>
            <a:r>
              <a:rPr lang="zh-CN" altLang="en-US" sz="4000" b="1" spc="300" dirty="0">
                <a:solidFill>
                  <a:srgbClr val="0070C0"/>
                </a:solidFill>
                <a:latin typeface="微软雅黑" panose="020B0503020204020204" pitchFamily="34" charset="-122"/>
                <a:ea typeface="微软雅黑" panose="020B0503020204020204" pitchFamily="34" charset="-122"/>
              </a:rPr>
              <a:t>案例分析</a:t>
            </a:r>
            <a:endParaRPr lang="zh-CN" altLang="en-US" sz="4000" b="1" spc="300"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761755" y="1688108"/>
            <a:ext cx="0" cy="374441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41960" y="1175385"/>
            <a:ext cx="8388350" cy="2196465"/>
          </a:xfrm>
          <a:prstGeom prst="rect">
            <a:avLst/>
          </a:prstGeom>
        </p:spPr>
        <p:txBody>
          <a:bodyPr wrap="square">
            <a:spAutoFit/>
          </a:bodyPr>
          <a:lstStyle/>
          <a:p>
            <a:pPr fontAlgn="auto">
              <a:lnSpc>
                <a:spcPct val="150000"/>
              </a:lnSpc>
              <a:spcBef>
                <a:spcPct val="20000"/>
              </a:spcBef>
            </a:pPr>
            <a:r>
              <a:rPr lang="zh-CN" altLang="en-US" sz="2400" dirty="0">
                <a:latin typeface="Arial" panose="020B0604020202020204" pitchFamily="34" charset="0"/>
                <a:ea typeface="黑体" panose="02010609060101010101" charset="-122"/>
                <a:sym typeface="+mn-ea"/>
              </a:rPr>
              <a:t>步骤一：根据本题的场景描述，共有</a:t>
            </a:r>
            <a:r>
              <a:rPr lang="en-US" altLang="zh-CN" sz="2400" dirty="0">
                <a:latin typeface="Arial" panose="020B0604020202020204" pitchFamily="34" charset="0"/>
                <a:ea typeface="黑体" panose="02010609060101010101" charset="-122"/>
                <a:sym typeface="+mn-ea"/>
              </a:rPr>
              <a:t>7</a:t>
            </a:r>
            <a:r>
              <a:rPr lang="zh-CN" altLang="en-US" sz="2400" dirty="0">
                <a:latin typeface="Arial" panose="020B0604020202020204" pitchFamily="34" charset="0"/>
                <a:ea typeface="黑体" panose="02010609060101010101" charset="-122"/>
                <a:sym typeface="+mn-ea"/>
              </a:rPr>
              <a:t>项主要任务。首先对任务编号并进行任务的排序，编号及排序如表</a:t>
            </a:r>
            <a:r>
              <a:rPr lang="en-US" altLang="zh-CN" sz="2400" dirty="0">
                <a:latin typeface="Arial" panose="020B0604020202020204" pitchFamily="34" charset="0"/>
                <a:ea typeface="黑体" panose="02010609060101010101" charset="-122"/>
                <a:sym typeface="+mn-ea"/>
              </a:rPr>
              <a:t>3-1</a:t>
            </a:r>
            <a:r>
              <a:rPr lang="zh-CN" altLang="en-US" sz="2400" dirty="0">
                <a:latin typeface="Arial" panose="020B0604020202020204" pitchFamily="34" charset="0"/>
                <a:ea typeface="黑体" panose="02010609060101010101" charset="-122"/>
                <a:sym typeface="+mn-ea"/>
              </a:rPr>
              <a:t>所示。</a:t>
            </a:r>
            <a:endParaRPr lang="zh-CN" altLang="en-US" sz="2400" dirty="0">
              <a:latin typeface="Arial" panose="020B0604020202020204" pitchFamily="34" charset="0"/>
              <a:ea typeface="黑体" panose="02010609060101010101" charset="-122"/>
              <a:sym typeface="+mn-ea"/>
            </a:endParaRPr>
          </a:p>
          <a:p>
            <a:pPr fontAlgn="auto">
              <a:lnSpc>
                <a:spcPct val="150000"/>
              </a:lnSpc>
              <a:spcBef>
                <a:spcPct val="20000"/>
              </a:spcBef>
            </a:pPr>
            <a:endParaRPr lang="en-US" altLang="zh-CN" sz="2400" dirty="0">
              <a:latin typeface="Arial" panose="020B0604020202020204" pitchFamily="34" charset="0"/>
              <a:ea typeface="黑体" panose="02010609060101010101" charset="-122"/>
            </a:endParaRPr>
          </a:p>
          <a:p>
            <a:pPr eaLnBrk="1" hangingPunct="1"/>
            <a:endParaRPr lang="zh-CN" sz="2400" dirty="0" smtClean="0">
              <a:latin typeface="楷体_GB2312" panose="02010609030101010101" pitchFamily="49" charset="-122"/>
              <a:ea typeface="楷体_GB2312" panose="02010609030101010101" pitchFamily="49" charset="-122"/>
              <a:sym typeface="+mn-ea"/>
            </a:endParaRPr>
          </a:p>
        </p:txBody>
      </p:sp>
      <p:pic>
        <p:nvPicPr>
          <p:cNvPr id="8195" name="Picture 7"/>
          <p:cNvPicPr>
            <a:picLocks noChangeAspect="1"/>
          </p:cNvPicPr>
          <p:nvPr/>
        </p:nvPicPr>
        <p:blipFill>
          <a:blip r:embed="rId1"/>
          <a:stretch>
            <a:fillRect/>
          </a:stretch>
        </p:blipFill>
        <p:spPr>
          <a:xfrm>
            <a:off x="-45720" y="2448560"/>
            <a:ext cx="9172575" cy="3951605"/>
          </a:xfrm>
          <a:prstGeom prst="rect">
            <a:avLst/>
          </a:prstGeom>
          <a:noFill/>
          <a:ln w="9525">
            <a:noFill/>
          </a:ln>
        </p:spPr>
      </p:pic>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391795" y="1125220"/>
            <a:ext cx="8488045" cy="829945"/>
          </a:xfrm>
          <a:prstGeom prst="rect">
            <a:avLst/>
          </a:prstGeom>
        </p:spPr>
        <p:txBody>
          <a:bodyPr wrap="square">
            <a:spAutoFit/>
          </a:bodyPr>
          <a:lstStyle/>
          <a:p>
            <a:pPr eaLnBrk="1" hangingPunct="1"/>
            <a:r>
              <a:rPr lang="zh-CN" altLang="en-US" sz="2400" dirty="0">
                <a:latin typeface="Arial" panose="020B0604020202020204" pitchFamily="34" charset="0"/>
                <a:ea typeface="黑体" panose="02010609060101010101" charset="-122"/>
                <a:sym typeface="+mn-ea"/>
              </a:rPr>
              <a:t>步骤二：根据题目信息比较正常的时间和赶工的时间，以及正常费用和赶工费用，同时计算出赶工费用率，如表</a:t>
            </a:r>
            <a:r>
              <a:rPr lang="en-US" altLang="zh-CN" sz="2400" dirty="0">
                <a:latin typeface="Arial" panose="020B0604020202020204" pitchFamily="34" charset="0"/>
                <a:ea typeface="黑体" panose="02010609060101010101" charset="-122"/>
                <a:sym typeface="+mn-ea"/>
              </a:rPr>
              <a:t>3-2</a:t>
            </a:r>
            <a:r>
              <a:rPr lang="zh-CN" altLang="en-US" sz="2400" dirty="0">
                <a:latin typeface="Arial" panose="020B0604020202020204" pitchFamily="34" charset="0"/>
                <a:ea typeface="黑体" panose="02010609060101010101" charset="-122"/>
                <a:sym typeface="+mn-ea"/>
              </a:rPr>
              <a:t>所示。</a:t>
            </a:r>
            <a:endParaRPr lang="zh-CN" sz="2400" dirty="0" smtClean="0">
              <a:latin typeface="楷体_GB2312" panose="02010609030101010101" pitchFamily="49" charset="-122"/>
              <a:ea typeface="楷体_GB2312" panose="02010609030101010101" pitchFamily="49" charset="-122"/>
              <a:sym typeface="+mn-ea"/>
            </a:endParaRPr>
          </a:p>
        </p:txBody>
      </p:sp>
      <p:pic>
        <p:nvPicPr>
          <p:cNvPr id="9219" name="Picture 2"/>
          <p:cNvPicPr>
            <a:picLocks noChangeAspect="1"/>
          </p:cNvPicPr>
          <p:nvPr/>
        </p:nvPicPr>
        <p:blipFill>
          <a:blip r:embed="rId1"/>
          <a:stretch>
            <a:fillRect/>
          </a:stretch>
        </p:blipFill>
        <p:spPr>
          <a:xfrm>
            <a:off x="-10795" y="2134235"/>
            <a:ext cx="9121140" cy="4312920"/>
          </a:xfrm>
          <a:prstGeom prst="rect">
            <a:avLst/>
          </a:prstGeom>
          <a:noFill/>
          <a:ln w="9525">
            <a:noFill/>
          </a:ln>
        </p:spPr>
      </p:pic>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104140" y="1286933"/>
            <a:ext cx="9331960" cy="460375"/>
          </a:xfrm>
          <a:prstGeom prst="rect">
            <a:avLst/>
          </a:prstGeom>
        </p:spPr>
        <p:txBody>
          <a:bodyPr wrap="square">
            <a:spAutoFit/>
          </a:bodyPr>
          <a:lstStyle/>
          <a:p>
            <a:pPr eaLnBrk="1" hangingPunct="1"/>
            <a:r>
              <a:rPr lang="zh-CN" altLang="en-US" sz="2400" dirty="0">
                <a:latin typeface="Arial" panose="020B0604020202020204" pitchFamily="34" charset="0"/>
                <a:ea typeface="黑体" panose="02010609060101010101" charset="-122"/>
                <a:sym typeface="+mn-ea"/>
              </a:rPr>
              <a:t>步骤三：根据活动编号画出该项目的双代号网络图，如图</a:t>
            </a:r>
            <a:r>
              <a:rPr lang="en-US" altLang="zh-CN" sz="2400" dirty="0">
                <a:latin typeface="Arial" panose="020B0604020202020204" pitchFamily="34" charset="0"/>
                <a:ea typeface="黑体" panose="02010609060101010101" charset="-122"/>
                <a:sym typeface="+mn-ea"/>
              </a:rPr>
              <a:t>3-1</a:t>
            </a:r>
            <a:r>
              <a:rPr lang="zh-CN" altLang="en-US" sz="2400" dirty="0">
                <a:latin typeface="Arial" panose="020B0604020202020204" pitchFamily="34" charset="0"/>
                <a:ea typeface="黑体" panose="02010609060101010101" charset="-122"/>
                <a:sym typeface="+mn-ea"/>
              </a:rPr>
              <a:t>所示。</a:t>
            </a:r>
            <a:endParaRPr lang="zh-CN" sz="2400" dirty="0" smtClean="0">
              <a:latin typeface="楷体_GB2312" panose="02010609030101010101" pitchFamily="49" charset="-122"/>
              <a:ea typeface="楷体_GB2312" panose="02010609030101010101" pitchFamily="49" charset="-122"/>
              <a:sym typeface="+mn-ea"/>
            </a:endParaRPr>
          </a:p>
        </p:txBody>
      </p:sp>
      <p:pic>
        <p:nvPicPr>
          <p:cNvPr id="10243" name="Picture 3"/>
          <p:cNvPicPr>
            <a:picLocks noChangeAspect="1"/>
          </p:cNvPicPr>
          <p:nvPr/>
        </p:nvPicPr>
        <p:blipFill>
          <a:blip r:embed="rId1"/>
          <a:stretch>
            <a:fillRect/>
          </a:stretch>
        </p:blipFill>
        <p:spPr>
          <a:xfrm>
            <a:off x="91440" y="1778635"/>
            <a:ext cx="8869045" cy="3889375"/>
          </a:xfrm>
          <a:prstGeom prst="rect">
            <a:avLst/>
          </a:prstGeom>
          <a:noFill/>
          <a:ln w="9525">
            <a:noFill/>
          </a:ln>
        </p:spPr>
      </p:pic>
      <p:sp>
        <p:nvSpPr>
          <p:cNvPr id="2" name="矩形 1"/>
          <p:cNvSpPr/>
          <p:nvPr/>
        </p:nvSpPr>
        <p:spPr>
          <a:xfrm>
            <a:off x="273685" y="5668010"/>
            <a:ext cx="8463915" cy="1445260"/>
          </a:xfrm>
          <a:prstGeom prst="rect">
            <a:avLst/>
          </a:prstGeom>
        </p:spPr>
        <p:txBody>
          <a:bodyPr wrap="square">
            <a:spAutoFit/>
          </a:bodyPr>
          <a:p>
            <a:pPr marL="0" marR="0" lvl="0" indent="0" algn="just" defTabSz="914400" rtl="0" eaLnBrk="1" fontAlgn="base" latinLnBrk="0" hangingPunct="1">
              <a:lnSpc>
                <a:spcPct val="100000"/>
              </a:lnSpc>
              <a:spcBef>
                <a:spcPct val="0"/>
              </a:spcBef>
              <a:spcAft>
                <a:spcPts val="0"/>
              </a:spcAft>
              <a:buClrTx/>
              <a:buSzTx/>
              <a:buFontTx/>
              <a:buNone/>
              <a:defRPr/>
            </a:pPr>
            <a:r>
              <a:rPr lang="zh-CN" altLang="zh-CN" sz="3200" b="1" kern="100" noProof="0" dirty="0">
                <a:ln>
                  <a:noFill/>
                </a:ln>
                <a:solidFill>
                  <a:srgbClr val="FF0000"/>
                </a:solidFill>
                <a:effectLst/>
                <a:uLnTx/>
                <a:uFillTx/>
                <a:latin typeface="楷体" panose="02010609060101010101" charset="-122"/>
                <a:ea typeface="楷体" panose="02010609060101010101" charset="-122"/>
                <a:cs typeface="Times New Roman" panose="02020603050405020304"/>
                <a:sym typeface="+mn-ea"/>
              </a:rPr>
              <a:t>关键路径为：①②③④⑥⑧⑨。</a:t>
            </a:r>
            <a:endParaRPr lang="zh-CN" altLang="zh-CN" sz="3200" b="1" kern="100" noProof="0" dirty="0">
              <a:ln>
                <a:noFill/>
              </a:ln>
              <a:solidFill>
                <a:srgbClr val="FF0000"/>
              </a:solidFill>
              <a:effectLst/>
              <a:uLnTx/>
              <a:uFillTx/>
              <a:latin typeface="楷体" panose="02010609060101010101" charset="-122"/>
              <a:ea typeface="楷体" panose="02010609060101010101" charset="-122"/>
              <a:cs typeface="Times New Roman" panose="02020603050405020304"/>
              <a:sym typeface="+mn-ea"/>
            </a:endParaRPr>
          </a:p>
          <a:p>
            <a:pPr marL="0" marR="0" lvl="0" indent="0" algn="just" defTabSz="914400" rtl="0" eaLnBrk="1" fontAlgn="base" latinLnBrk="0" hangingPunct="1">
              <a:lnSpc>
                <a:spcPct val="100000"/>
              </a:lnSpc>
              <a:spcBef>
                <a:spcPct val="0"/>
              </a:spcBef>
              <a:spcAft>
                <a:spcPts val="0"/>
              </a:spcAft>
              <a:buClrTx/>
              <a:buSzTx/>
              <a:buFontTx/>
              <a:buNone/>
              <a:defRPr/>
            </a:pPr>
            <a:r>
              <a:rPr lang="zh-CN" altLang="en-US" sz="3200" b="1" kern="100" noProof="0" dirty="0">
                <a:ln>
                  <a:noFill/>
                </a:ln>
                <a:solidFill>
                  <a:srgbClr val="FF0000"/>
                </a:solidFill>
                <a:effectLst/>
                <a:uLnTx/>
                <a:uFillTx/>
                <a:latin typeface="楷体" panose="02010609060101010101" charset="-122"/>
                <a:ea typeface="楷体" panose="02010609060101010101" charset="-122"/>
                <a:cs typeface="Times New Roman" panose="02020603050405020304"/>
                <a:sym typeface="+mn-ea"/>
              </a:rPr>
              <a:t>工期：</a:t>
            </a:r>
            <a:r>
              <a:rPr lang="en-US" altLang="zh-CN" sz="3200" b="1" kern="100" noProof="0" dirty="0">
                <a:ln>
                  <a:noFill/>
                </a:ln>
                <a:solidFill>
                  <a:srgbClr val="FF0000"/>
                </a:solidFill>
                <a:effectLst/>
                <a:uLnTx/>
                <a:uFillTx/>
                <a:latin typeface="楷体" panose="02010609060101010101" charset="-122"/>
                <a:ea typeface="楷体" panose="02010609060101010101" charset="-122"/>
                <a:cs typeface="Times New Roman" panose="02020603050405020304"/>
                <a:sym typeface="+mn-ea"/>
              </a:rPr>
              <a:t>43</a:t>
            </a:r>
            <a:r>
              <a:rPr lang="zh-CN" altLang="en-US" sz="3200" b="1" kern="100" noProof="0" dirty="0">
                <a:ln>
                  <a:noFill/>
                </a:ln>
                <a:solidFill>
                  <a:srgbClr val="FF0000"/>
                </a:solidFill>
                <a:effectLst/>
                <a:uLnTx/>
                <a:uFillTx/>
                <a:latin typeface="楷体" panose="02010609060101010101" charset="-122"/>
                <a:ea typeface="楷体" panose="02010609060101010101" charset="-122"/>
                <a:cs typeface="Times New Roman" panose="02020603050405020304"/>
                <a:sym typeface="+mn-ea"/>
              </a:rPr>
              <a:t>天   不加班</a:t>
            </a:r>
            <a:r>
              <a:rPr lang="en-US" altLang="zh-CN" sz="3200" b="1" kern="100" noProof="0" dirty="0">
                <a:ln>
                  <a:noFill/>
                </a:ln>
                <a:solidFill>
                  <a:srgbClr val="FF0000"/>
                </a:solidFill>
                <a:effectLst/>
                <a:uLnTx/>
                <a:uFillTx/>
                <a:latin typeface="楷体" panose="02010609060101010101" charset="-122"/>
                <a:ea typeface="楷体" panose="02010609060101010101" charset="-122"/>
                <a:cs typeface="Times New Roman" panose="02020603050405020304"/>
                <a:sym typeface="+mn-ea"/>
              </a:rPr>
              <a:t>103150</a:t>
            </a:r>
            <a:r>
              <a:rPr lang="zh-CN" altLang="en-US" sz="3200" b="1" kern="100" noProof="0" dirty="0">
                <a:ln>
                  <a:noFill/>
                </a:ln>
                <a:solidFill>
                  <a:srgbClr val="FF0000"/>
                </a:solidFill>
                <a:effectLst/>
                <a:uLnTx/>
                <a:uFillTx/>
                <a:latin typeface="楷体" panose="02010609060101010101" charset="-122"/>
                <a:ea typeface="楷体" panose="02010609060101010101" charset="-122"/>
                <a:cs typeface="Times New Roman" panose="02020603050405020304"/>
                <a:sym typeface="+mn-ea"/>
              </a:rPr>
              <a:t>元</a:t>
            </a:r>
            <a:endParaRPr kumimoji="0" lang="zh-CN" altLang="en-US" sz="3200" b="1" i="0" u="none" strike="noStrike" kern="1200" cap="none" spc="0" normalizeH="0" baseline="0" noProof="0" dirty="0">
              <a:ln>
                <a:noFill/>
              </a:ln>
              <a:solidFill>
                <a:srgbClr val="FF0000"/>
              </a:solidFill>
              <a:effectLst/>
              <a:uLnTx/>
              <a:uFillTx/>
              <a:latin typeface="楷体" panose="02010609060101010101" charset="-122"/>
              <a:ea typeface="楷体" panose="02010609060101010101" charset="-122"/>
              <a:cs typeface="+mn-cs"/>
            </a:endParaRPr>
          </a:p>
          <a:p>
            <a:pPr eaLnBrk="1" hangingPunct="1"/>
            <a:endParaRPr lang="zh-CN" sz="2400"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90855" y="1175385"/>
            <a:ext cx="8091170" cy="5384800"/>
          </a:xfrm>
          <a:prstGeom prst="rect">
            <a:avLst/>
          </a:prstGeom>
        </p:spPr>
        <p:txBody>
          <a:bodyPr wrap="square">
            <a:spAutoFit/>
          </a:bodyPr>
          <a:lstStyle/>
          <a:p>
            <a:pPr marL="0" marR="0" lvl="0" indent="0" algn="just" defTabSz="914400" rtl="0" eaLnBrk="1" fontAlgn="base" latinLnBrk="0" hangingPunct="1">
              <a:lnSpc>
                <a:spcPct val="100000"/>
              </a:lnSpc>
              <a:spcBef>
                <a:spcPct val="0"/>
              </a:spcBef>
              <a:spcAft>
                <a:spcPts val="0"/>
              </a:spcAft>
              <a:buClrTx/>
              <a:buSzTx/>
              <a:buFontTx/>
              <a:buNone/>
              <a:defRPr/>
            </a:pPr>
            <a:r>
              <a:rPr lang="zh-CN" altLang="zh-CN" sz="3200" b="1" kern="100" noProof="0" dirty="0">
                <a:ln>
                  <a:noFill/>
                </a:ln>
                <a:effectLst/>
                <a:uLnTx/>
                <a:uFillTx/>
                <a:latin typeface="楷体" panose="02010609060101010101" charset="-122"/>
                <a:ea typeface="楷体" panose="02010609060101010101" charset="-122"/>
                <a:sym typeface="+mn-ea"/>
              </a:rPr>
              <a:t>【问题</a:t>
            </a:r>
            <a:r>
              <a:rPr lang="en-US" altLang="zh-CN" sz="3200" b="1" kern="100" noProof="0" dirty="0">
                <a:ln>
                  <a:noFill/>
                </a:ln>
                <a:effectLst/>
                <a:uLnTx/>
                <a:uFillTx/>
                <a:latin typeface="楷体" panose="02010609060101010101" charset="-122"/>
                <a:ea typeface="楷体" panose="02010609060101010101" charset="-122"/>
                <a:sym typeface="+mn-ea"/>
              </a:rPr>
              <a:t>1</a:t>
            </a:r>
            <a:r>
              <a:rPr lang="zh-CN" altLang="zh-CN" sz="3200" b="1" kern="100" noProof="0" dirty="0">
                <a:ln>
                  <a:noFill/>
                </a:ln>
                <a:effectLst/>
                <a:uLnTx/>
                <a:uFillTx/>
                <a:latin typeface="楷体" panose="02010609060101010101" charset="-122"/>
                <a:ea typeface="楷体" panose="02010609060101010101" charset="-122"/>
                <a:sym typeface="+mn-ea"/>
              </a:rPr>
              <a:t>】</a:t>
            </a:r>
            <a:r>
              <a:rPr lang="zh-CN" altLang="zh-CN" sz="3200" b="1" kern="100" noProof="0" dirty="0">
                <a:ln>
                  <a:noFill/>
                </a:ln>
                <a:effectLst/>
                <a:uLnTx/>
                <a:uFillTx/>
                <a:latin typeface="楷体" panose="02010609060101010101" charset="-122"/>
                <a:ea typeface="楷体" panose="02010609060101010101" charset="-122"/>
                <a:cs typeface="Times New Roman" panose="02020603050405020304"/>
                <a:sym typeface="+mn-ea"/>
              </a:rPr>
              <a:t>对于该问题，需要进行关键路径的计算，关键路径法</a:t>
            </a:r>
            <a:r>
              <a:rPr lang="en-US" altLang="zh-CN" sz="3200" b="1" kern="100" noProof="0" dirty="0">
                <a:ln>
                  <a:noFill/>
                </a:ln>
                <a:effectLst/>
                <a:uLnTx/>
                <a:uFillTx/>
                <a:latin typeface="楷体" panose="02010609060101010101" charset="-122"/>
                <a:ea typeface="楷体" panose="02010609060101010101" charset="-122"/>
                <a:sym typeface="+mn-ea"/>
              </a:rPr>
              <a:t>(CPM)</a:t>
            </a:r>
            <a:r>
              <a:rPr lang="zh-CN" altLang="zh-CN" sz="3200" b="1" kern="100" noProof="0" dirty="0">
                <a:ln>
                  <a:noFill/>
                </a:ln>
                <a:effectLst/>
                <a:uLnTx/>
                <a:uFillTx/>
                <a:latin typeface="楷体" panose="02010609060101010101" charset="-122"/>
                <a:ea typeface="楷体" panose="02010609060101010101" charset="-122"/>
                <a:cs typeface="Times New Roman" panose="02020603050405020304"/>
                <a:sym typeface="+mn-ea"/>
              </a:rPr>
              <a:t>的工作原理是：</a:t>
            </a:r>
            <a:r>
              <a:rPr lang="zh-CN" altLang="zh-CN" sz="3200" b="1" kern="100" noProof="0" dirty="0">
                <a:ln>
                  <a:noFill/>
                </a:ln>
                <a:solidFill>
                  <a:srgbClr val="3333FF"/>
                </a:solidFill>
                <a:effectLst/>
                <a:uLnTx/>
                <a:uFillTx/>
                <a:latin typeface="楷体" panose="02010609060101010101" charset="-122"/>
                <a:ea typeface="楷体" panose="02010609060101010101" charset="-122"/>
                <a:cs typeface="Times New Roman" panose="02020603050405020304"/>
                <a:sym typeface="+mn-ea"/>
              </a:rPr>
              <a:t>为每个最小任务单位计算工期、定义最早开始和结束日期、最迟开始和结束日期、按照活动的关系形成顺序的网络逻辑图，找出必需的最长的路径，即为关键路径。</a:t>
            </a:r>
            <a:endParaRPr kumimoji="0" lang="en-US" altLang="zh-CN" sz="3200" b="1" i="0" u="none" strike="noStrike" kern="100" cap="none" spc="0" normalizeH="0" baseline="0" noProof="0" dirty="0">
              <a:ln>
                <a:noFill/>
              </a:ln>
              <a:solidFill>
                <a:srgbClr val="3333FF"/>
              </a:solidFill>
              <a:effectLst/>
              <a:uLnTx/>
              <a:uFillTx/>
              <a:latin typeface="楷体" panose="02010609060101010101" charset="-122"/>
              <a:ea typeface="楷体" panose="02010609060101010101" charset="-122"/>
              <a:cs typeface="Times New Roman" panose="02020603050405020304"/>
            </a:endParaRPr>
          </a:p>
          <a:p>
            <a:pPr marL="0" marR="0" lvl="0" indent="0" algn="just" defTabSz="914400" rtl="0" eaLnBrk="1" fontAlgn="base" latinLnBrk="0" hangingPunct="1">
              <a:lnSpc>
                <a:spcPct val="100000"/>
              </a:lnSpc>
              <a:spcBef>
                <a:spcPct val="0"/>
              </a:spcBef>
              <a:spcAft>
                <a:spcPts val="0"/>
              </a:spcAft>
              <a:buClrTx/>
              <a:buSzTx/>
              <a:buFontTx/>
              <a:buNone/>
              <a:defRPr/>
            </a:pPr>
            <a:r>
              <a:rPr lang="zh-CN" altLang="zh-CN" sz="3200" b="1" kern="100" noProof="0" dirty="0">
                <a:ln>
                  <a:noFill/>
                </a:ln>
                <a:effectLst/>
                <a:uLnTx/>
                <a:uFillTx/>
                <a:latin typeface="楷体" panose="02010609060101010101" charset="-122"/>
                <a:ea typeface="楷体" panose="02010609060101010101" charset="-122"/>
                <a:sym typeface="+mn-ea"/>
              </a:rPr>
              <a:t>一般可以通过两个原则来确认关键路径：</a:t>
            </a:r>
            <a:endParaRPr lang="zh-CN" altLang="zh-CN" sz="3200" b="1" kern="100" noProof="0" dirty="0">
              <a:ln>
                <a:noFill/>
              </a:ln>
              <a:effectLst/>
              <a:uLnTx/>
              <a:uFillTx/>
              <a:latin typeface="楷体" panose="02010609060101010101" charset="-122"/>
              <a:ea typeface="楷体" panose="02010609060101010101" charset="-122"/>
              <a:sym typeface="+mn-ea"/>
            </a:endParaRPr>
          </a:p>
          <a:p>
            <a:pPr marL="0" marR="0" lvl="0" indent="0" algn="just" defTabSz="914400" rtl="0" eaLnBrk="1" fontAlgn="base" latinLnBrk="0" hangingPunct="1">
              <a:lnSpc>
                <a:spcPct val="100000"/>
              </a:lnSpc>
              <a:spcBef>
                <a:spcPct val="0"/>
              </a:spcBef>
              <a:spcAft>
                <a:spcPts val="0"/>
              </a:spcAft>
              <a:buClrTx/>
              <a:buSzTx/>
              <a:buFontTx/>
              <a:buNone/>
              <a:defRPr/>
            </a:pPr>
            <a:r>
              <a:rPr lang="en-US" altLang="zh-CN" sz="3200" b="1" kern="100" noProof="0" dirty="0">
                <a:ln>
                  <a:noFill/>
                </a:ln>
                <a:solidFill>
                  <a:srgbClr val="FF0000"/>
                </a:solidFill>
                <a:effectLst/>
                <a:uLnTx/>
                <a:uFillTx/>
                <a:latin typeface="楷体" panose="02010609060101010101" charset="-122"/>
                <a:ea typeface="楷体" panose="02010609060101010101" charset="-122"/>
                <a:sym typeface="+mn-ea"/>
              </a:rPr>
              <a:t>(1)</a:t>
            </a:r>
            <a:r>
              <a:rPr lang="zh-CN" altLang="zh-CN" sz="3200" b="1" kern="100" noProof="0" dirty="0">
                <a:ln>
                  <a:noFill/>
                </a:ln>
                <a:solidFill>
                  <a:srgbClr val="FF0000"/>
                </a:solidFill>
                <a:effectLst/>
                <a:uLnTx/>
                <a:uFillTx/>
                <a:latin typeface="楷体" panose="02010609060101010101" charset="-122"/>
                <a:ea typeface="楷体" panose="02010609060101010101" charset="-122"/>
                <a:sym typeface="+mn-ea"/>
              </a:rPr>
              <a:t>总持续时间最长的线路称为关键线路。</a:t>
            </a:r>
            <a:r>
              <a:rPr lang="en-US" altLang="zh-CN" sz="3200" b="1" kern="100" noProof="0" dirty="0">
                <a:ln>
                  <a:noFill/>
                </a:ln>
                <a:solidFill>
                  <a:srgbClr val="FF0000"/>
                </a:solidFill>
                <a:effectLst/>
                <a:uLnTx/>
                <a:uFillTx/>
                <a:latin typeface="楷体" panose="02010609060101010101" charset="-122"/>
                <a:ea typeface="楷体" panose="02010609060101010101" charset="-122"/>
                <a:sym typeface="+mn-ea"/>
              </a:rPr>
              <a:t>(2)</a:t>
            </a:r>
            <a:r>
              <a:rPr lang="zh-CN" altLang="zh-CN" sz="3200" b="1" kern="100" noProof="0" dirty="0">
                <a:ln>
                  <a:noFill/>
                </a:ln>
                <a:solidFill>
                  <a:srgbClr val="FF0000"/>
                </a:solidFill>
                <a:effectLst/>
                <a:uLnTx/>
                <a:uFillTx/>
                <a:latin typeface="楷体" panose="02010609060101010101" charset="-122"/>
                <a:ea typeface="楷体" panose="02010609060101010101" charset="-122"/>
                <a:sym typeface="+mn-ea"/>
              </a:rPr>
              <a:t>总时差最小的工作组成的线路为关键线路</a:t>
            </a:r>
            <a:r>
              <a:rPr lang="zh-CN" altLang="zh-CN" sz="3200" b="1" kern="100" noProof="0" dirty="0">
                <a:ln>
                  <a:noFill/>
                </a:ln>
                <a:effectLst/>
                <a:uLnTx/>
                <a:uFillTx/>
                <a:latin typeface="楷体" panose="02010609060101010101" charset="-122"/>
                <a:ea typeface="楷体" panose="02010609060101010101" charset="-122"/>
                <a:sym typeface="+mn-ea"/>
              </a:rPr>
              <a:t>。</a:t>
            </a:r>
            <a:endParaRPr lang="zh-CN" altLang="zh-CN" sz="3200" b="1" kern="100" noProof="0" dirty="0">
              <a:ln>
                <a:noFill/>
              </a:ln>
              <a:effectLst/>
              <a:uLnTx/>
              <a:uFillTx/>
              <a:latin typeface="楷体" panose="02010609060101010101" charset="-122"/>
              <a:ea typeface="楷体" panose="02010609060101010101" charset="-122"/>
              <a:sym typeface="+mn-ea"/>
            </a:endParaRPr>
          </a:p>
          <a:p>
            <a:pPr marL="0" marR="0" lvl="0" indent="0" algn="just" defTabSz="914400" rtl="0" eaLnBrk="1" fontAlgn="base" latinLnBrk="0" hangingPunct="1">
              <a:lnSpc>
                <a:spcPct val="100000"/>
              </a:lnSpc>
              <a:spcBef>
                <a:spcPct val="0"/>
              </a:spcBef>
              <a:spcAft>
                <a:spcPts val="0"/>
              </a:spcAft>
              <a:buClrTx/>
              <a:buSzTx/>
              <a:buFontTx/>
              <a:buNone/>
              <a:defRPr/>
            </a:pPr>
            <a:endParaRPr lang="zh-CN" sz="2400"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41020" y="1175385"/>
            <a:ext cx="8040370" cy="2430145"/>
          </a:xfrm>
          <a:prstGeom prst="rect">
            <a:avLst/>
          </a:prstGeom>
        </p:spPr>
        <p:txBody>
          <a:bodyPr wrap="square">
            <a:spAutoFit/>
          </a:bodyPr>
          <a:lstStyle/>
          <a:p>
            <a:pPr marL="0" marR="0" lvl="0" indent="0" algn="just" defTabSz="914400" rtl="0" eaLnBrk="1" fontAlgn="base" latinLnBrk="0" hangingPunct="1">
              <a:lnSpc>
                <a:spcPct val="100000"/>
              </a:lnSpc>
              <a:spcBef>
                <a:spcPct val="0"/>
              </a:spcBef>
              <a:spcAft>
                <a:spcPts val="0"/>
              </a:spcAft>
              <a:buClrTx/>
              <a:buSzTx/>
              <a:buFontTx/>
              <a:buNone/>
              <a:defRPr/>
            </a:pPr>
            <a:r>
              <a:rPr lang="zh-CN" altLang="en-US" sz="3200" b="1" kern="100" noProof="0" dirty="0">
                <a:ln>
                  <a:noFill/>
                </a:ln>
                <a:solidFill>
                  <a:srgbClr val="FF0000"/>
                </a:solidFill>
                <a:effectLst/>
                <a:uLnTx/>
                <a:uFillTx/>
                <a:latin typeface="楷体" panose="02010609060101010101" charset="-122"/>
                <a:ea typeface="楷体" panose="02010609060101010101" charset="-122"/>
                <a:sym typeface="+mn-ea"/>
              </a:rPr>
              <a:t>显然在赶工情况下项目完成时间最短</a:t>
            </a:r>
            <a:r>
              <a:rPr lang="zh-CN" altLang="en-US" sz="3200" b="1" kern="100" noProof="0" dirty="0">
                <a:ln>
                  <a:noFill/>
                </a:ln>
                <a:effectLst/>
                <a:uLnTx/>
                <a:uFillTx/>
                <a:latin typeface="楷体" panose="02010609060101010101" charset="-122"/>
                <a:ea typeface="楷体" panose="02010609060101010101" charset="-122"/>
                <a:sym typeface="+mn-ea"/>
              </a:rPr>
              <a:t>，因此，累加关键路径上赶工的时间即可得出项目完成</a:t>
            </a:r>
            <a:r>
              <a:rPr lang="zh-CN" altLang="en-US" sz="3200" b="1" kern="100" noProof="0" dirty="0">
                <a:ln>
                  <a:noFill/>
                </a:ln>
                <a:solidFill>
                  <a:srgbClr val="FF0000"/>
                </a:solidFill>
                <a:effectLst/>
                <a:uLnTx/>
                <a:uFillTx/>
                <a:latin typeface="楷体" panose="02010609060101010101" charset="-122"/>
                <a:ea typeface="楷体" panose="02010609060101010101" charset="-122"/>
                <a:sym typeface="+mn-ea"/>
              </a:rPr>
              <a:t>最短工作量，累加赶工成本即可得出在最短时间内完成项目的成本是多少。</a:t>
            </a:r>
            <a:endParaRPr kumimoji="0" lang="zh-CN" altLang="en-US" sz="3200" b="1" i="0" u="none" strike="noStrike" kern="100" cap="none" spc="0" normalizeH="0" baseline="0" noProof="0" dirty="0">
              <a:ln>
                <a:noFill/>
              </a:ln>
              <a:solidFill>
                <a:srgbClr val="FF0000"/>
              </a:solidFill>
              <a:effectLst/>
              <a:uLnTx/>
              <a:uFillTx/>
              <a:latin typeface="楷体" panose="02010609060101010101" charset="-122"/>
              <a:ea typeface="楷体" panose="02010609060101010101" charset="-122"/>
              <a:cs typeface="+mn-cs"/>
            </a:endParaRPr>
          </a:p>
          <a:p>
            <a:pPr marL="0" marR="0" lvl="0" indent="457200" algn="just" defTabSz="914400" rtl="0" eaLnBrk="1" fontAlgn="base" latinLnBrk="0" hangingPunct="1">
              <a:lnSpc>
                <a:spcPct val="100000"/>
              </a:lnSpc>
              <a:spcBef>
                <a:spcPct val="0"/>
              </a:spcBef>
              <a:spcAft>
                <a:spcPts val="0"/>
              </a:spcAft>
              <a:buClrTx/>
              <a:buSzTx/>
              <a:buFontTx/>
              <a:buNone/>
              <a:defRPr/>
            </a:pPr>
            <a:r>
              <a:rPr lang="zh-CN" altLang="en-US" sz="2400" b="1" kern="100" noProof="0" dirty="0">
                <a:ln>
                  <a:noFill/>
                </a:ln>
                <a:effectLst/>
                <a:uLnTx/>
                <a:uFillTx/>
                <a:latin typeface="Times New Roman" panose="02020603050405020304"/>
                <a:ea typeface="宋体" panose="02010600030101010101" pitchFamily="2" charset="-122"/>
                <a:sym typeface="+mn-ea"/>
              </a:rPr>
              <a:t>    </a:t>
            </a:r>
            <a:endParaRPr lang="zh-CN" sz="2400"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99110" y="1175385"/>
            <a:ext cx="8082915" cy="4594225"/>
          </a:xfrm>
          <a:prstGeom prst="rect">
            <a:avLst/>
          </a:prstGeom>
        </p:spPr>
        <p:txBody>
          <a:bodyPr wrap="square">
            <a:spAutoFit/>
          </a:bodyPr>
          <a:lstStyle/>
          <a:p>
            <a:pPr marL="0" marR="0" lvl="0" indent="0" algn="just" defTabSz="914400" rtl="0" fontAlgn="base">
              <a:lnSpc>
                <a:spcPct val="120000"/>
              </a:lnSpc>
              <a:spcBef>
                <a:spcPct val="0"/>
              </a:spcBef>
              <a:spcAft>
                <a:spcPts val="0"/>
              </a:spcAft>
              <a:buClrTx/>
              <a:buSzTx/>
              <a:buFontTx/>
              <a:buNone/>
              <a:defRPr/>
            </a:pPr>
            <a:r>
              <a:rPr lang="zh-CN" altLang="en-US" sz="3200" b="1" kern="100" noProof="0" dirty="0">
                <a:ln>
                  <a:noFill/>
                </a:ln>
                <a:effectLst/>
                <a:uLnTx/>
                <a:uFillTx/>
                <a:latin typeface="楷体" panose="02010609060101010101" charset="-122"/>
                <a:ea typeface="楷体" panose="02010609060101010101" charset="-122"/>
                <a:sym typeface="+mn-ea"/>
              </a:rPr>
              <a:t>    容易产生的失误地方就是在关键路径的选择上，被题干中所描述的“最短时间量”所迷惑，在④</a:t>
            </a:r>
            <a:r>
              <a:rPr lang="en-US" altLang="zh-CN" sz="3200" b="1" kern="100" noProof="0" dirty="0">
                <a:ln>
                  <a:noFill/>
                </a:ln>
                <a:effectLst/>
                <a:uLnTx/>
                <a:uFillTx/>
                <a:latin typeface="楷体" panose="02010609060101010101" charset="-122"/>
                <a:ea typeface="楷体" panose="02010609060101010101" charset="-122"/>
                <a:sym typeface="+mn-ea"/>
              </a:rPr>
              <a:t>-⑤</a:t>
            </a:r>
            <a:r>
              <a:rPr lang="zh-CN" altLang="en-US" sz="3200" b="1" kern="100" noProof="0" dirty="0">
                <a:ln>
                  <a:noFill/>
                </a:ln>
                <a:effectLst/>
                <a:uLnTx/>
                <a:uFillTx/>
                <a:latin typeface="楷体" panose="02010609060101010101" charset="-122"/>
                <a:ea typeface="楷体" panose="02010609060101010101" charset="-122"/>
                <a:sym typeface="+mn-ea"/>
              </a:rPr>
              <a:t>开发电子商务平台数据库、④</a:t>
            </a:r>
            <a:r>
              <a:rPr lang="en-US" altLang="zh-CN" sz="3200" b="1" kern="100" noProof="0" dirty="0">
                <a:ln>
                  <a:noFill/>
                </a:ln>
                <a:effectLst/>
                <a:uLnTx/>
                <a:uFillTx/>
                <a:latin typeface="楷体" panose="02010609060101010101" charset="-122"/>
                <a:ea typeface="楷体" panose="02010609060101010101" charset="-122"/>
                <a:sym typeface="+mn-ea"/>
              </a:rPr>
              <a:t>-⑥</a:t>
            </a:r>
            <a:r>
              <a:rPr lang="zh-CN" altLang="en-US" sz="3200" b="1" kern="100" noProof="0" dirty="0">
                <a:ln>
                  <a:noFill/>
                </a:ln>
                <a:effectLst/>
                <a:uLnTx/>
                <a:uFillTx/>
                <a:latin typeface="楷体" panose="02010609060101010101" charset="-122"/>
                <a:ea typeface="楷体" panose="02010609060101010101" charset="-122"/>
                <a:sym typeface="+mn-ea"/>
              </a:rPr>
              <a:t>开发和编写实际网页代码、④</a:t>
            </a:r>
            <a:r>
              <a:rPr lang="en-US" altLang="zh-CN" sz="3200" b="1" kern="100" noProof="0" dirty="0">
                <a:ln>
                  <a:noFill/>
                </a:ln>
                <a:effectLst/>
                <a:uLnTx/>
                <a:uFillTx/>
                <a:latin typeface="楷体" panose="02010609060101010101" charset="-122"/>
                <a:ea typeface="楷体" panose="02010609060101010101" charset="-122"/>
                <a:sym typeface="+mn-ea"/>
              </a:rPr>
              <a:t>-⑦</a:t>
            </a:r>
            <a:r>
              <a:rPr lang="zh-CN" altLang="en-US" sz="3200" b="1" kern="100" noProof="0" dirty="0">
                <a:ln>
                  <a:noFill/>
                </a:ln>
                <a:effectLst/>
                <a:uLnTx/>
                <a:uFillTx/>
                <a:latin typeface="楷体" panose="02010609060101010101" charset="-122"/>
                <a:ea typeface="楷体" panose="02010609060101010101" charset="-122"/>
                <a:sym typeface="+mn-ea"/>
              </a:rPr>
              <a:t>开发和编写电子商务平台表格码这三项任务上选择④</a:t>
            </a:r>
            <a:r>
              <a:rPr lang="en-US" altLang="zh-CN" sz="3200" b="1" kern="100" noProof="0" dirty="0">
                <a:ln>
                  <a:noFill/>
                </a:ln>
                <a:effectLst/>
                <a:uLnTx/>
                <a:uFillTx/>
                <a:latin typeface="楷体" panose="02010609060101010101" charset="-122"/>
                <a:ea typeface="楷体" panose="02010609060101010101" charset="-122"/>
                <a:sym typeface="+mn-ea"/>
              </a:rPr>
              <a:t>-⑤</a:t>
            </a:r>
            <a:r>
              <a:rPr lang="zh-CN" altLang="en-US" sz="3200" b="1" kern="100" noProof="0" dirty="0">
                <a:ln>
                  <a:noFill/>
                </a:ln>
                <a:effectLst/>
                <a:uLnTx/>
                <a:uFillTx/>
                <a:latin typeface="楷体" panose="02010609060101010101" charset="-122"/>
                <a:ea typeface="楷体" panose="02010609060101010101" charset="-122"/>
                <a:sym typeface="+mn-ea"/>
              </a:rPr>
              <a:t>或④</a:t>
            </a:r>
            <a:r>
              <a:rPr lang="en-US" altLang="zh-CN" sz="3200" b="1" kern="100" noProof="0" dirty="0" smtClean="0">
                <a:ln>
                  <a:noFill/>
                </a:ln>
                <a:effectLst/>
                <a:uLnTx/>
                <a:uFillTx/>
                <a:latin typeface="楷体" panose="02010609060101010101" charset="-122"/>
                <a:ea typeface="楷体" panose="02010609060101010101" charset="-122"/>
                <a:sym typeface="+mn-ea"/>
              </a:rPr>
              <a:t>-⑦</a:t>
            </a:r>
            <a:r>
              <a:rPr lang="zh-CN" altLang="en-US" sz="3200" b="1" kern="100" noProof="0" dirty="0" smtClean="0">
                <a:ln>
                  <a:noFill/>
                </a:ln>
                <a:effectLst/>
                <a:uLnTx/>
                <a:uFillTx/>
                <a:latin typeface="楷体" panose="02010609060101010101" charset="-122"/>
                <a:ea typeface="楷体" panose="02010609060101010101" charset="-122"/>
                <a:sym typeface="+mn-ea"/>
              </a:rPr>
              <a:t>，</a:t>
            </a:r>
            <a:r>
              <a:rPr lang="zh-CN" altLang="en-US" sz="3200" b="1" kern="100" noProof="0" dirty="0">
                <a:ln>
                  <a:noFill/>
                </a:ln>
                <a:solidFill>
                  <a:srgbClr val="FF0000"/>
                </a:solidFill>
                <a:effectLst/>
                <a:uLnTx/>
                <a:uFillTx/>
                <a:latin typeface="楷体" panose="02010609060101010101" charset="-122"/>
                <a:ea typeface="楷体" panose="02010609060101010101" charset="-122"/>
                <a:sym typeface="+mn-ea"/>
              </a:rPr>
              <a:t>导致时间量和项目成本计算全部出错。</a:t>
            </a:r>
            <a:endParaRPr kumimoji="0" lang="en-US" altLang="zh-CN" sz="3200" b="1" i="0" u="none" strike="noStrike" kern="100" cap="none" spc="0" normalizeH="0" baseline="0" noProof="0" dirty="0">
              <a:ln>
                <a:noFill/>
              </a:ln>
              <a:solidFill>
                <a:srgbClr val="FF0000"/>
              </a:solidFill>
              <a:effectLst/>
              <a:uLnTx/>
              <a:uFillTx/>
              <a:latin typeface="楷体" panose="02010609060101010101" charset="-122"/>
              <a:ea typeface="楷体" panose="02010609060101010101" charset="-122"/>
              <a:cs typeface="+mn-cs"/>
            </a:endParaRPr>
          </a:p>
          <a:p>
            <a:pPr marL="0" marR="0" lvl="0" indent="0" algn="just" defTabSz="914400" rtl="0" eaLnBrk="1" fontAlgn="base" latinLnBrk="0" hangingPunct="1">
              <a:lnSpc>
                <a:spcPct val="100000"/>
              </a:lnSpc>
              <a:spcBef>
                <a:spcPct val="0"/>
              </a:spcBef>
              <a:spcAft>
                <a:spcPts val="0"/>
              </a:spcAft>
              <a:buClrTx/>
              <a:buSzTx/>
              <a:buFontTx/>
              <a:buNone/>
              <a:defRPr/>
            </a:pPr>
            <a:endParaRPr lang="zh-CN" sz="2400"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15620" y="1175385"/>
            <a:ext cx="8078470" cy="6247130"/>
          </a:xfrm>
          <a:prstGeom prst="rect">
            <a:avLst/>
          </a:prstGeom>
        </p:spPr>
        <p:txBody>
          <a:bodyPr wrap="square">
            <a:spAutoFit/>
          </a:bodyPr>
          <a:lstStyle/>
          <a:p>
            <a:pPr marL="0" marR="0" lvl="0" indent="0" algn="just" defTabSz="914400" rtl="0" eaLnBrk="1" fontAlgn="base" latinLnBrk="0" hangingPunct="1">
              <a:lnSpc>
                <a:spcPct val="100000"/>
              </a:lnSpc>
              <a:spcBef>
                <a:spcPct val="0"/>
              </a:spcBef>
              <a:spcAft>
                <a:spcPts val="0"/>
              </a:spcAft>
              <a:buClrTx/>
              <a:buSzTx/>
              <a:buFontTx/>
              <a:buNone/>
              <a:defRPr/>
            </a:pPr>
            <a:r>
              <a:rPr lang="zh-CN" altLang="zh-CN" sz="3200" b="1" noProof="0" dirty="0">
                <a:ln>
                  <a:noFill/>
                </a:ln>
                <a:solidFill>
                  <a:srgbClr val="3333FF"/>
                </a:solidFill>
                <a:effectLst/>
                <a:uLnTx/>
                <a:uFillTx/>
                <a:latin typeface="楷体" panose="02010609060101010101" charset="-122"/>
                <a:ea typeface="楷体" panose="02010609060101010101" charset="-122"/>
                <a:sym typeface="+mn-ea"/>
              </a:rPr>
              <a:t>【问题</a:t>
            </a:r>
            <a:r>
              <a:rPr lang="en-US" altLang="zh-CN" sz="3200" b="1" noProof="0" dirty="0">
                <a:ln>
                  <a:noFill/>
                </a:ln>
                <a:solidFill>
                  <a:srgbClr val="3333FF"/>
                </a:solidFill>
                <a:effectLst/>
                <a:uLnTx/>
                <a:uFillTx/>
                <a:latin typeface="楷体" panose="02010609060101010101" charset="-122"/>
                <a:ea typeface="楷体" panose="02010609060101010101" charset="-122"/>
                <a:sym typeface="+mn-ea"/>
              </a:rPr>
              <a:t>2</a:t>
            </a:r>
            <a:r>
              <a:rPr lang="zh-CN" altLang="zh-CN" sz="3200" b="1" noProof="0" dirty="0">
                <a:ln>
                  <a:noFill/>
                </a:ln>
                <a:solidFill>
                  <a:srgbClr val="3333FF"/>
                </a:solidFill>
                <a:effectLst/>
                <a:uLnTx/>
                <a:uFillTx/>
                <a:latin typeface="楷体" panose="02010609060101010101" charset="-122"/>
                <a:ea typeface="楷体" panose="02010609060101010101" charset="-122"/>
                <a:sym typeface="+mn-ea"/>
              </a:rPr>
              <a:t>】</a:t>
            </a:r>
            <a:r>
              <a:rPr lang="en-US" altLang="zh-CN" sz="3200" b="1" noProof="0" dirty="0">
                <a:ln>
                  <a:noFill/>
                </a:ln>
                <a:solidFill>
                  <a:srgbClr val="3333FF"/>
                </a:solidFill>
                <a:effectLst/>
                <a:uLnTx/>
                <a:uFillTx/>
                <a:latin typeface="楷体" panose="02010609060101010101" charset="-122"/>
                <a:ea typeface="楷体" panose="02010609060101010101" charset="-122"/>
                <a:sym typeface="+mn-ea"/>
              </a:rPr>
              <a:t>(6</a:t>
            </a:r>
            <a:r>
              <a:rPr lang="zh-CN" altLang="zh-CN" sz="3200" b="1" noProof="0" dirty="0">
                <a:ln>
                  <a:noFill/>
                </a:ln>
                <a:solidFill>
                  <a:srgbClr val="3333FF"/>
                </a:solidFill>
                <a:effectLst/>
                <a:uLnTx/>
                <a:uFillTx/>
                <a:latin typeface="楷体" panose="02010609060101010101" charset="-122"/>
                <a:ea typeface="楷体" panose="02010609060101010101" charset="-122"/>
                <a:sym typeface="+mn-ea"/>
              </a:rPr>
              <a:t>分</a:t>
            </a:r>
            <a:r>
              <a:rPr lang="en-US" altLang="zh-CN" sz="3200" b="1" noProof="0" dirty="0">
                <a:ln>
                  <a:noFill/>
                </a:ln>
                <a:solidFill>
                  <a:srgbClr val="3333FF"/>
                </a:solidFill>
                <a:effectLst/>
                <a:uLnTx/>
                <a:uFillTx/>
                <a:latin typeface="楷体" panose="02010609060101010101" charset="-122"/>
                <a:ea typeface="楷体" panose="02010609060101010101" charset="-122"/>
                <a:sym typeface="+mn-ea"/>
              </a:rPr>
              <a:t>)</a:t>
            </a:r>
            <a:r>
              <a:rPr lang="zh-CN" altLang="en-US" sz="3200" b="1" noProof="0" dirty="0">
                <a:ln>
                  <a:noFill/>
                </a:ln>
                <a:solidFill>
                  <a:srgbClr val="3333FF"/>
                </a:solidFill>
                <a:effectLst/>
                <a:uLnTx/>
                <a:uFillTx/>
                <a:latin typeface="楷体" panose="02010609060101010101" charset="-122"/>
                <a:ea typeface="楷体" panose="02010609060101010101" charset="-122"/>
                <a:sym typeface="+mn-ea"/>
              </a:rPr>
              <a:t>：</a:t>
            </a:r>
            <a:r>
              <a:rPr lang="zh-CN" altLang="zh-CN" sz="3200" b="1" noProof="0" dirty="0">
                <a:ln>
                  <a:noFill/>
                </a:ln>
                <a:solidFill>
                  <a:srgbClr val="3333FF"/>
                </a:solidFill>
                <a:effectLst/>
                <a:uLnTx/>
                <a:uFillTx/>
                <a:latin typeface="楷体" panose="02010609060101010101" charset="-122"/>
                <a:ea typeface="楷体" panose="02010609060101010101" charset="-122"/>
                <a:sym typeface="+mn-ea"/>
              </a:rPr>
              <a:t>项目可以完成的最短时间量是</a:t>
            </a:r>
            <a:r>
              <a:rPr lang="en-US" altLang="zh-CN" sz="3200" b="1" noProof="0" dirty="0">
                <a:ln>
                  <a:noFill/>
                </a:ln>
                <a:solidFill>
                  <a:srgbClr val="3333FF"/>
                </a:solidFill>
                <a:effectLst/>
                <a:uLnTx/>
                <a:uFillTx/>
                <a:latin typeface="楷体" panose="02010609060101010101" charset="-122"/>
                <a:ea typeface="楷体" panose="02010609060101010101" charset="-122"/>
                <a:sym typeface="+mn-ea"/>
              </a:rPr>
              <a:t>30</a:t>
            </a:r>
            <a:r>
              <a:rPr lang="zh-CN" altLang="zh-CN" sz="3200" b="1" noProof="0" dirty="0">
                <a:ln>
                  <a:noFill/>
                </a:ln>
                <a:solidFill>
                  <a:srgbClr val="3333FF"/>
                </a:solidFill>
                <a:effectLst/>
                <a:uLnTx/>
                <a:uFillTx/>
                <a:latin typeface="楷体" panose="02010609060101010101" charset="-122"/>
                <a:ea typeface="楷体" panose="02010609060101010101" charset="-122"/>
                <a:sym typeface="+mn-ea"/>
              </a:rPr>
              <a:t>天，在最短时间内完成项目的成本是</a:t>
            </a:r>
            <a:r>
              <a:rPr lang="en-US" altLang="zh-CN" sz="3200" b="1" noProof="0" dirty="0">
                <a:ln>
                  <a:noFill/>
                </a:ln>
                <a:solidFill>
                  <a:srgbClr val="3333FF"/>
                </a:solidFill>
                <a:effectLst/>
                <a:uLnTx/>
                <a:uFillTx/>
                <a:latin typeface="楷体" panose="02010609060101010101" charset="-122"/>
                <a:ea typeface="楷体" panose="02010609060101010101" charset="-122"/>
                <a:sym typeface="+mn-ea"/>
              </a:rPr>
              <a:t>127 650</a:t>
            </a:r>
            <a:r>
              <a:rPr lang="zh-CN" altLang="zh-CN" sz="3200" b="1" noProof="0" dirty="0">
                <a:ln>
                  <a:noFill/>
                </a:ln>
                <a:solidFill>
                  <a:srgbClr val="3333FF"/>
                </a:solidFill>
                <a:effectLst/>
                <a:uLnTx/>
                <a:uFillTx/>
                <a:latin typeface="楷体" panose="02010609060101010101" charset="-122"/>
                <a:ea typeface="楷体" panose="02010609060101010101" charset="-122"/>
                <a:sym typeface="+mn-ea"/>
              </a:rPr>
              <a:t>元。</a:t>
            </a:r>
            <a:endParaRPr kumimoji="0" lang="zh-CN" altLang="zh-CN" sz="3200" b="1" i="0" u="none" strike="noStrike" kern="1200" cap="none" spc="0" normalizeH="0" baseline="0" noProof="0" dirty="0">
              <a:ln>
                <a:noFill/>
              </a:ln>
              <a:solidFill>
                <a:srgbClr val="3333FF"/>
              </a:solidFill>
              <a:effectLst/>
              <a:uLnTx/>
              <a:uFillTx/>
              <a:latin typeface="楷体" panose="02010609060101010101" charset="-122"/>
              <a:ea typeface="楷体" panose="02010609060101010101" charset="-122"/>
              <a:cs typeface="+mn-cs"/>
              <a:sym typeface="+mn-ea"/>
            </a:endParaRPr>
          </a:p>
          <a:p>
            <a:pPr marL="0" marR="0" lvl="0" indent="0" algn="just" defTabSz="914400" rtl="0" eaLnBrk="1" fontAlgn="base" latinLnBrk="0" hangingPunct="1">
              <a:lnSpc>
                <a:spcPct val="100000"/>
              </a:lnSpc>
              <a:spcBef>
                <a:spcPct val="0"/>
              </a:spcBef>
              <a:spcAft>
                <a:spcPts val="0"/>
              </a:spcAft>
              <a:buClrTx/>
              <a:buSzTx/>
              <a:buFontTx/>
              <a:buNone/>
              <a:defRPr/>
            </a:pPr>
            <a:r>
              <a:rPr lang="en-US" altLang="zh-CN" sz="3200" b="1" dirty="0">
                <a:solidFill>
                  <a:srgbClr val="3333FF"/>
                </a:solidFill>
                <a:latin typeface="楷体" panose="02010609060101010101" charset="-122"/>
                <a:ea typeface="楷体" panose="02010609060101010101" charset="-122"/>
                <a:sym typeface="+mn-ea"/>
              </a:rPr>
              <a:t>【</a:t>
            </a:r>
            <a:r>
              <a:rPr lang="zh-CN" altLang="en-US" sz="3200" b="1" dirty="0">
                <a:solidFill>
                  <a:srgbClr val="3333FF"/>
                </a:solidFill>
                <a:latin typeface="楷体" panose="02010609060101010101" charset="-122"/>
                <a:ea typeface="楷体" panose="02010609060101010101" charset="-122"/>
                <a:sym typeface="+mn-ea"/>
              </a:rPr>
              <a:t>问题</a:t>
            </a:r>
            <a:r>
              <a:rPr lang="en-US" altLang="zh-CN" sz="3200" b="1" dirty="0">
                <a:solidFill>
                  <a:srgbClr val="3333FF"/>
                </a:solidFill>
                <a:latin typeface="楷体" panose="02010609060101010101" charset="-122"/>
                <a:ea typeface="楷体" panose="02010609060101010101" charset="-122"/>
                <a:sym typeface="+mn-ea"/>
              </a:rPr>
              <a:t>3</a:t>
            </a:r>
            <a:r>
              <a:rPr lang="zh-CN" altLang="zh-CN" sz="3200" b="1" noProof="0" dirty="0">
                <a:ln>
                  <a:noFill/>
                </a:ln>
                <a:solidFill>
                  <a:srgbClr val="3333FF"/>
                </a:solidFill>
                <a:effectLst/>
                <a:uLnTx/>
                <a:uFillTx/>
                <a:latin typeface="楷体" panose="02010609060101010101" charset="-122"/>
                <a:ea typeface="楷体" panose="02010609060101010101" charset="-122"/>
                <a:sym typeface="+mn-ea"/>
              </a:rPr>
              <a:t>】</a:t>
            </a:r>
            <a:r>
              <a:rPr lang="zh-CN" altLang="en-US" sz="3200" b="1" dirty="0">
                <a:solidFill>
                  <a:srgbClr val="FF0000"/>
                </a:solidFill>
                <a:latin typeface="楷体" panose="02010609060101010101" charset="-122"/>
                <a:ea typeface="楷体" panose="02010609060101010101" charset="-122"/>
                <a:sym typeface="+mn-ea"/>
              </a:rPr>
              <a:t>假定比较其他电子商务平台的任务执行需要</a:t>
            </a:r>
            <a:r>
              <a:rPr lang="en-US" altLang="zh-CN" sz="3200" b="1" dirty="0">
                <a:solidFill>
                  <a:srgbClr val="FF0000"/>
                </a:solidFill>
                <a:latin typeface="楷体" panose="02010609060101010101" charset="-122"/>
                <a:ea typeface="楷体" panose="02010609060101010101" charset="-122"/>
                <a:sym typeface="+mn-ea"/>
              </a:rPr>
              <a:t>13</a:t>
            </a:r>
            <a:r>
              <a:rPr lang="zh-CN" altLang="en-US" sz="3200" b="1" dirty="0">
                <a:solidFill>
                  <a:srgbClr val="FF0000"/>
                </a:solidFill>
                <a:latin typeface="楷体" panose="02010609060101010101" charset="-122"/>
                <a:ea typeface="楷体" panose="02010609060101010101" charset="-122"/>
                <a:sym typeface="+mn-ea"/>
              </a:rPr>
              <a:t>天而不是原来估算的</a:t>
            </a:r>
            <a:r>
              <a:rPr lang="en-US" altLang="zh-CN" sz="3200" b="1" dirty="0">
                <a:solidFill>
                  <a:srgbClr val="FF0000"/>
                </a:solidFill>
                <a:latin typeface="楷体" panose="02010609060101010101" charset="-122"/>
                <a:ea typeface="楷体" panose="02010609060101010101" charset="-122"/>
                <a:sym typeface="+mn-ea"/>
              </a:rPr>
              <a:t>10</a:t>
            </a:r>
            <a:r>
              <a:rPr lang="zh-CN" altLang="en-US" sz="3200" b="1" dirty="0">
                <a:solidFill>
                  <a:srgbClr val="FF0000"/>
                </a:solidFill>
                <a:latin typeface="楷体" panose="02010609060101010101" charset="-122"/>
                <a:ea typeface="楷体" panose="02010609060101010101" charset="-122"/>
                <a:sym typeface="+mn-ea"/>
              </a:rPr>
              <a:t>天。</a:t>
            </a:r>
            <a:r>
              <a:rPr lang="zh-CN" altLang="en-US" sz="3200" b="1" dirty="0">
                <a:solidFill>
                  <a:srgbClr val="3333FF"/>
                </a:solidFill>
                <a:latin typeface="楷体" panose="02010609060101010101" charset="-122"/>
                <a:ea typeface="楷体" panose="02010609060101010101" charset="-122"/>
                <a:sym typeface="+mn-ea"/>
              </a:rPr>
              <a:t>那么，由于①</a:t>
            </a:r>
            <a:r>
              <a:rPr lang="en-US" altLang="zh-CN" sz="3200" b="1" dirty="0">
                <a:solidFill>
                  <a:srgbClr val="3333FF"/>
                </a:solidFill>
                <a:latin typeface="楷体" panose="02010609060101010101" charset="-122"/>
                <a:ea typeface="楷体" panose="02010609060101010101" charset="-122"/>
                <a:sym typeface="+mn-ea"/>
              </a:rPr>
              <a:t>-②</a:t>
            </a:r>
            <a:r>
              <a:rPr lang="zh-CN" altLang="en-US" sz="3200" b="1" dirty="0">
                <a:solidFill>
                  <a:srgbClr val="3333FF"/>
                </a:solidFill>
                <a:latin typeface="楷体" panose="02010609060101010101" charset="-122"/>
                <a:ea typeface="楷体" panose="02010609060101010101" charset="-122"/>
                <a:sym typeface="+mn-ea"/>
              </a:rPr>
              <a:t>比较其他电子商务平台位于关键路径上，因此，将导致整个工期延长</a:t>
            </a:r>
            <a:r>
              <a:rPr lang="en-US" altLang="zh-CN" sz="3200" b="1" dirty="0">
                <a:solidFill>
                  <a:srgbClr val="3333FF"/>
                </a:solidFill>
                <a:latin typeface="楷体" panose="02010609060101010101" charset="-122"/>
                <a:ea typeface="楷体" panose="02010609060101010101" charset="-122"/>
                <a:sym typeface="+mn-ea"/>
              </a:rPr>
              <a:t>3</a:t>
            </a:r>
            <a:r>
              <a:rPr lang="zh-CN" altLang="en-US" sz="3200" b="1" dirty="0">
                <a:solidFill>
                  <a:srgbClr val="3333FF"/>
                </a:solidFill>
                <a:latin typeface="楷体" panose="02010609060101010101" charset="-122"/>
                <a:ea typeface="楷体" panose="02010609060101010101" charset="-122"/>
                <a:sym typeface="+mn-ea"/>
              </a:rPr>
              <a:t>天，为此，小张必须考虑赶工来保证项目按进度完成。</a:t>
            </a:r>
            <a:r>
              <a:rPr lang="zh-CN" altLang="en-US" sz="3200" b="1" dirty="0">
                <a:solidFill>
                  <a:srgbClr val="FF0000"/>
                </a:solidFill>
                <a:latin typeface="楷体" panose="02010609060101010101" charset="-122"/>
                <a:ea typeface="楷体" panose="02010609060101010101" charset="-122"/>
                <a:sym typeface="+mn-ea"/>
              </a:rPr>
              <a:t>赶工原则是“采用优先考虑赶工费用率最低的工作”。根据表</a:t>
            </a:r>
            <a:r>
              <a:rPr lang="en-US" altLang="zh-CN" sz="3200" b="1" dirty="0">
                <a:solidFill>
                  <a:srgbClr val="FF0000"/>
                </a:solidFill>
                <a:latin typeface="楷体" panose="02010609060101010101" charset="-122"/>
                <a:ea typeface="楷体" panose="02010609060101010101" charset="-122"/>
                <a:sym typeface="+mn-ea"/>
              </a:rPr>
              <a:t>3-3</a:t>
            </a:r>
            <a:r>
              <a:rPr lang="zh-CN" altLang="en-US" sz="3200" b="1" dirty="0">
                <a:solidFill>
                  <a:srgbClr val="FF0000"/>
                </a:solidFill>
                <a:latin typeface="楷体" panose="02010609060101010101" charset="-122"/>
                <a:ea typeface="楷体" panose="02010609060101010101" charset="-122"/>
                <a:sym typeface="+mn-ea"/>
              </a:rPr>
              <a:t>推导出表</a:t>
            </a:r>
            <a:r>
              <a:rPr lang="en-US" altLang="zh-CN" sz="3200" b="1" dirty="0">
                <a:solidFill>
                  <a:srgbClr val="FF0000"/>
                </a:solidFill>
                <a:latin typeface="楷体" panose="02010609060101010101" charset="-122"/>
                <a:ea typeface="楷体" panose="02010609060101010101" charset="-122"/>
                <a:sym typeface="+mn-ea"/>
              </a:rPr>
              <a:t>3-4.</a:t>
            </a:r>
            <a:endParaRPr lang="en-US" altLang="zh-CN" sz="3200" b="1" dirty="0">
              <a:solidFill>
                <a:srgbClr val="FF0000"/>
              </a:solidFill>
              <a:latin typeface="楷体" panose="02010609060101010101" charset="-122"/>
              <a:ea typeface="楷体" panose="02010609060101010101" charset="-122"/>
            </a:endParaRPr>
          </a:p>
          <a:p>
            <a:pPr marL="0" marR="0" lvl="0" indent="0" algn="just" defTabSz="914400" rtl="0" eaLnBrk="1" fontAlgn="base" latinLnBrk="0" hangingPunct="1">
              <a:lnSpc>
                <a:spcPct val="100000"/>
              </a:lnSpc>
              <a:spcBef>
                <a:spcPct val="0"/>
              </a:spcBef>
              <a:spcAft>
                <a:spcPts val="0"/>
              </a:spcAft>
              <a:buClrTx/>
              <a:buSzTx/>
              <a:buFontTx/>
              <a:buNone/>
              <a:defRPr/>
            </a:pPr>
            <a:endParaRPr kumimoji="0" lang="zh-CN" altLang="zh-CN" sz="2400" b="1" i="0" u="none" strike="noStrike" kern="1200" cap="none" spc="0" normalizeH="0" baseline="0" noProof="0" dirty="0">
              <a:ln>
                <a:noFill/>
              </a:ln>
              <a:solidFill>
                <a:srgbClr val="3333FF"/>
              </a:solidFill>
              <a:effectLst/>
              <a:uLnTx/>
              <a:uFillTx/>
              <a:latin typeface="Arial" panose="020B0604020202020204" pitchFamily="34" charset="0"/>
              <a:ea typeface="宋体" panose="02010600030101010101" pitchFamily="2" charset="-122"/>
              <a:cs typeface="+mn-cs"/>
              <a:sym typeface="+mn-ea"/>
            </a:endParaRPr>
          </a:p>
          <a:p>
            <a:pPr marL="0" marR="0" lvl="0" indent="0" algn="just" defTabSz="914400" rtl="0" eaLnBrk="1" fontAlgn="base" latinLnBrk="0" hangingPunct="1">
              <a:lnSpc>
                <a:spcPct val="100000"/>
              </a:lnSpc>
              <a:spcBef>
                <a:spcPct val="0"/>
              </a:spcBef>
              <a:spcAft>
                <a:spcPts val="0"/>
              </a:spcAft>
              <a:buClrTx/>
              <a:buSzTx/>
              <a:buFontTx/>
              <a:buNone/>
              <a:defRPr/>
            </a:pPr>
            <a:endParaRPr lang="zh-CN" sz="2400"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pic>
        <p:nvPicPr>
          <p:cNvPr id="12291" name="Picture 2"/>
          <p:cNvPicPr>
            <a:picLocks noChangeAspect="1"/>
          </p:cNvPicPr>
          <p:nvPr/>
        </p:nvPicPr>
        <p:blipFill>
          <a:blip r:embed="rId1"/>
          <a:stretch>
            <a:fillRect/>
          </a:stretch>
        </p:blipFill>
        <p:spPr>
          <a:xfrm>
            <a:off x="136737" y="1756198"/>
            <a:ext cx="8871373" cy="3703320"/>
          </a:xfrm>
          <a:prstGeom prst="rect">
            <a:avLst/>
          </a:prstGeom>
          <a:noFill/>
          <a:ln w="9525">
            <a:noFill/>
          </a:ln>
        </p:spPr>
      </p:pic>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104140" y="1175173"/>
            <a:ext cx="9331960" cy="2306955"/>
          </a:xfrm>
          <a:prstGeom prst="rect">
            <a:avLst/>
          </a:prstGeom>
        </p:spPr>
        <p:txBody>
          <a:bodyPr wrap="square">
            <a:spAutoFit/>
          </a:bodyPr>
          <a:lstStyle/>
          <a:p>
            <a:pPr indent="457200" algn="just"/>
            <a:r>
              <a:rPr lang="zh-CN" altLang="en-US" sz="2400" b="1" dirty="0">
                <a:solidFill>
                  <a:srgbClr val="3333FF"/>
                </a:solidFill>
                <a:latin typeface="Arial" panose="020B0604020202020204" pitchFamily="34" charset="0"/>
                <a:sym typeface="+mn-ea"/>
              </a:rPr>
              <a:t>根据表</a:t>
            </a:r>
            <a:r>
              <a:rPr lang="en-US" altLang="zh-CN" sz="2400" b="1" dirty="0">
                <a:solidFill>
                  <a:srgbClr val="3333FF"/>
                </a:solidFill>
                <a:latin typeface="Arial" panose="020B0604020202020204" pitchFamily="34" charset="0"/>
                <a:sym typeface="+mn-ea"/>
              </a:rPr>
              <a:t>3-4</a:t>
            </a:r>
            <a:r>
              <a:rPr lang="zh-CN" altLang="en-US" sz="2400" b="1" dirty="0">
                <a:solidFill>
                  <a:srgbClr val="3333FF"/>
                </a:solidFill>
                <a:latin typeface="Arial" panose="020B0604020202020204" pitchFamily="34" charset="0"/>
                <a:sym typeface="+mn-ea"/>
              </a:rPr>
              <a:t>的信息，为保证项目完成，要求在关键路径上赶工</a:t>
            </a:r>
            <a:r>
              <a:rPr lang="en-US" altLang="zh-CN" sz="2400" b="1" dirty="0">
                <a:solidFill>
                  <a:srgbClr val="3333FF"/>
                </a:solidFill>
                <a:latin typeface="Arial" panose="020B0604020202020204" pitchFamily="34" charset="0"/>
                <a:sym typeface="+mn-ea"/>
              </a:rPr>
              <a:t>3</a:t>
            </a:r>
            <a:r>
              <a:rPr lang="zh-CN" altLang="en-US" sz="2400" b="1" dirty="0">
                <a:solidFill>
                  <a:srgbClr val="3333FF"/>
                </a:solidFill>
                <a:latin typeface="Arial" panose="020B0604020202020204" pitchFamily="34" charset="0"/>
                <a:sym typeface="+mn-ea"/>
              </a:rPr>
              <a:t>天，赶工费用率最低的是②</a:t>
            </a:r>
            <a:r>
              <a:rPr lang="en-US" altLang="zh-CN" sz="2400" b="1" dirty="0">
                <a:solidFill>
                  <a:srgbClr val="3333FF"/>
                </a:solidFill>
                <a:latin typeface="Arial" panose="020B0604020202020204" pitchFamily="34" charset="0"/>
                <a:sym typeface="+mn-ea"/>
              </a:rPr>
              <a:t>-③</a:t>
            </a:r>
            <a:r>
              <a:rPr lang="zh-CN" altLang="en-US" sz="2400" b="1" dirty="0">
                <a:solidFill>
                  <a:srgbClr val="3333FF"/>
                </a:solidFill>
                <a:latin typeface="Arial" panose="020B0604020202020204" pitchFamily="34" charset="0"/>
                <a:sym typeface="+mn-ea"/>
              </a:rPr>
              <a:t>，但②</a:t>
            </a:r>
            <a:r>
              <a:rPr lang="en-US" altLang="zh-CN" sz="2400" b="1" dirty="0">
                <a:solidFill>
                  <a:srgbClr val="3333FF"/>
                </a:solidFill>
                <a:latin typeface="Arial" panose="020B0604020202020204" pitchFamily="34" charset="0"/>
                <a:sym typeface="+mn-ea"/>
              </a:rPr>
              <a:t>-③</a:t>
            </a:r>
            <a:r>
              <a:rPr lang="zh-CN" altLang="en-US" sz="2400" b="1" dirty="0">
                <a:solidFill>
                  <a:srgbClr val="3333FF"/>
                </a:solidFill>
                <a:latin typeface="Arial" panose="020B0604020202020204" pitchFamily="34" charset="0"/>
                <a:sym typeface="+mn-ea"/>
              </a:rPr>
              <a:t>进行赶工</a:t>
            </a:r>
            <a:r>
              <a:rPr lang="en-US" altLang="zh-CN" sz="2400" b="1" dirty="0">
                <a:solidFill>
                  <a:srgbClr val="3333FF"/>
                </a:solidFill>
                <a:latin typeface="Arial" panose="020B0604020202020204" pitchFamily="34" charset="0"/>
                <a:sym typeface="+mn-ea"/>
              </a:rPr>
              <a:t>2</a:t>
            </a:r>
            <a:r>
              <a:rPr lang="zh-CN" altLang="en-US" sz="2400" b="1" dirty="0">
                <a:solidFill>
                  <a:srgbClr val="3333FF"/>
                </a:solidFill>
                <a:latin typeface="Arial" panose="020B0604020202020204" pitchFamily="34" charset="0"/>
                <a:sym typeface="+mn-ea"/>
              </a:rPr>
              <a:t>天后，还差</a:t>
            </a:r>
            <a:r>
              <a:rPr lang="en-US" altLang="zh-CN" sz="2400" b="1" dirty="0">
                <a:solidFill>
                  <a:srgbClr val="3333FF"/>
                </a:solidFill>
                <a:latin typeface="Arial" panose="020B0604020202020204" pitchFamily="34" charset="0"/>
                <a:sym typeface="+mn-ea"/>
              </a:rPr>
              <a:t>1</a:t>
            </a:r>
            <a:r>
              <a:rPr lang="zh-CN" altLang="en-US" sz="2400" b="1" dirty="0">
                <a:solidFill>
                  <a:srgbClr val="3333FF"/>
                </a:solidFill>
                <a:latin typeface="Arial" panose="020B0604020202020204" pitchFamily="34" charset="0"/>
                <a:sym typeface="+mn-ea"/>
              </a:rPr>
              <a:t>天。此时，可以在关键路径④</a:t>
            </a:r>
            <a:r>
              <a:rPr lang="en-US" altLang="zh-CN" sz="2400" b="1" dirty="0">
                <a:solidFill>
                  <a:srgbClr val="3333FF"/>
                </a:solidFill>
                <a:latin typeface="Arial" panose="020B0604020202020204" pitchFamily="34" charset="0"/>
                <a:sym typeface="+mn-ea"/>
              </a:rPr>
              <a:t>-⑥</a:t>
            </a:r>
            <a:r>
              <a:rPr lang="zh-CN" altLang="en-US" sz="2400" b="1" dirty="0">
                <a:solidFill>
                  <a:srgbClr val="3333FF"/>
                </a:solidFill>
                <a:latin typeface="Arial" panose="020B0604020202020204" pitchFamily="34" charset="0"/>
                <a:sym typeface="+mn-ea"/>
              </a:rPr>
              <a:t>上赶工</a:t>
            </a:r>
            <a:r>
              <a:rPr lang="en-US" altLang="zh-CN" sz="2400" b="1" dirty="0">
                <a:solidFill>
                  <a:srgbClr val="3333FF"/>
                </a:solidFill>
                <a:latin typeface="Arial" panose="020B0604020202020204" pitchFamily="34" charset="0"/>
                <a:sym typeface="+mn-ea"/>
              </a:rPr>
              <a:t>1</a:t>
            </a:r>
            <a:r>
              <a:rPr lang="zh-CN" altLang="en-US" sz="2400" b="1" dirty="0">
                <a:solidFill>
                  <a:srgbClr val="3333FF"/>
                </a:solidFill>
                <a:latin typeface="Arial" panose="020B0604020202020204" pitchFamily="34" charset="0"/>
                <a:sym typeface="+mn-ea"/>
              </a:rPr>
              <a:t>天，使得④</a:t>
            </a:r>
            <a:r>
              <a:rPr lang="en-US" altLang="zh-CN" sz="2400" b="1" dirty="0">
                <a:solidFill>
                  <a:srgbClr val="3333FF"/>
                </a:solidFill>
                <a:latin typeface="Arial" panose="020B0604020202020204" pitchFamily="34" charset="0"/>
                <a:sym typeface="+mn-ea"/>
              </a:rPr>
              <a:t>-⑥</a:t>
            </a:r>
            <a:r>
              <a:rPr lang="zh-CN" altLang="en-US" sz="2400" b="1" dirty="0">
                <a:solidFill>
                  <a:srgbClr val="3333FF"/>
                </a:solidFill>
                <a:latin typeface="Arial" panose="020B0604020202020204" pitchFamily="34" charset="0"/>
                <a:sym typeface="+mn-ea"/>
              </a:rPr>
              <a:t>的完成时间变为</a:t>
            </a:r>
            <a:r>
              <a:rPr lang="en-US" altLang="zh-CN" sz="2400" b="1" dirty="0">
                <a:solidFill>
                  <a:srgbClr val="3333FF"/>
                </a:solidFill>
                <a:latin typeface="Arial" panose="020B0604020202020204" pitchFamily="34" charset="0"/>
                <a:sym typeface="+mn-ea"/>
              </a:rPr>
              <a:t>9</a:t>
            </a:r>
            <a:r>
              <a:rPr lang="zh-CN" altLang="en-US" sz="2400" b="1" dirty="0">
                <a:solidFill>
                  <a:srgbClr val="3333FF"/>
                </a:solidFill>
                <a:latin typeface="Arial" panose="020B0604020202020204" pitchFamily="34" charset="0"/>
                <a:sym typeface="+mn-ea"/>
              </a:rPr>
              <a:t>天</a:t>
            </a:r>
            <a:r>
              <a:rPr lang="en-US" altLang="zh-CN" sz="2400" b="1" dirty="0">
                <a:solidFill>
                  <a:srgbClr val="3333FF"/>
                </a:solidFill>
                <a:latin typeface="Arial" panose="020B0604020202020204" pitchFamily="34" charset="0"/>
                <a:sym typeface="+mn-ea"/>
              </a:rPr>
              <a:t>;</a:t>
            </a:r>
            <a:r>
              <a:rPr lang="zh-CN" altLang="en-US" sz="2400" b="1" dirty="0">
                <a:solidFill>
                  <a:srgbClr val="3333FF"/>
                </a:solidFill>
                <a:latin typeface="Arial" panose="020B0604020202020204" pitchFamily="34" charset="0"/>
                <a:sym typeface="+mn-ea"/>
              </a:rPr>
              <a:t> </a:t>
            </a:r>
            <a:r>
              <a:rPr lang="zh-CN" altLang="en-US" sz="2400" b="1" dirty="0">
                <a:solidFill>
                  <a:srgbClr val="FF0000"/>
                </a:solidFill>
                <a:latin typeface="Arial" panose="020B0604020202020204" pitchFamily="34" charset="0"/>
                <a:sym typeface="+mn-ea"/>
              </a:rPr>
              <a:t>但必须也要考虑④</a:t>
            </a:r>
            <a:r>
              <a:rPr lang="en-US" altLang="zh-CN" sz="2400" b="1" dirty="0">
                <a:solidFill>
                  <a:srgbClr val="FF0000"/>
                </a:solidFill>
                <a:latin typeface="Arial" panose="020B0604020202020204" pitchFamily="34" charset="0"/>
                <a:sym typeface="+mn-ea"/>
              </a:rPr>
              <a:t>-⑤</a:t>
            </a:r>
            <a:r>
              <a:rPr lang="zh-CN" altLang="en-US" sz="2400" b="1" dirty="0">
                <a:solidFill>
                  <a:srgbClr val="FF0000"/>
                </a:solidFill>
                <a:latin typeface="Arial" panose="020B0604020202020204" pitchFamily="34" charset="0"/>
                <a:sym typeface="+mn-ea"/>
              </a:rPr>
              <a:t>赶工</a:t>
            </a:r>
            <a:r>
              <a:rPr lang="zh-CN" altLang="en-US" sz="2400" b="1" dirty="0">
                <a:solidFill>
                  <a:srgbClr val="3333FF"/>
                </a:solidFill>
                <a:latin typeface="Arial" panose="020B0604020202020204" pitchFamily="34" charset="0"/>
                <a:sym typeface="+mn-ea"/>
              </a:rPr>
              <a:t>。</a:t>
            </a:r>
            <a:endParaRPr lang="zh-CN" altLang="en-US" sz="2400" b="1" dirty="0">
              <a:solidFill>
                <a:srgbClr val="3333FF"/>
              </a:solidFill>
              <a:latin typeface="Arial" panose="020B0604020202020204" pitchFamily="34" charset="0"/>
              <a:sym typeface="+mn-ea"/>
            </a:endParaRPr>
          </a:p>
          <a:p>
            <a:pPr indent="457200" algn="just"/>
            <a:endParaRPr lang="zh-CN" altLang="en-US" sz="2400" b="1" dirty="0">
              <a:solidFill>
                <a:srgbClr val="3333FF"/>
              </a:solidFill>
              <a:latin typeface="Arial" panose="020B0604020202020204" pitchFamily="34" charset="0"/>
              <a:sym typeface="+mn-ea"/>
            </a:endParaRPr>
          </a:p>
          <a:p>
            <a:pPr indent="457200" algn="just"/>
            <a:endParaRPr lang="zh-CN" sz="2400"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408091" y="1538437"/>
            <a:ext cx="3620457" cy="3619987"/>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lvl="0" algn="ctr"/>
            <a:r>
              <a:rPr lang="en-US" altLang="zh-CN" sz="6400" dirty="0">
                <a:ln w="12700">
                  <a:noFill/>
                </a:ln>
                <a:solidFill>
                  <a:srgbClr val="0070C0"/>
                </a:solidFill>
                <a:latin typeface="Impact" panose="020B0806030902050204" pitchFamily="34" charset="0"/>
                <a:ea typeface="微软雅黑" panose="020B0503020204020204" pitchFamily="34" charset="-122"/>
              </a:rPr>
              <a:t>Part</a:t>
            </a:r>
            <a:r>
              <a:rPr lang="en-US" altLang="zh-CN" sz="6400" dirty="0">
                <a:ln w="12700">
                  <a:noFill/>
                </a:ln>
                <a:solidFill>
                  <a:srgbClr val="0070C0"/>
                </a:solidFill>
                <a:latin typeface="Helvetica Neue Condensed" pitchFamily="50" charset="0"/>
                <a:ea typeface="微软雅黑" panose="020B0503020204020204" pitchFamily="34" charset="-122"/>
              </a:rPr>
              <a:t> </a:t>
            </a:r>
            <a:r>
              <a:rPr lang="en-US" altLang="zh-CN" sz="6400" dirty="0">
                <a:ln w="12700">
                  <a:noFill/>
                </a:ln>
                <a:solidFill>
                  <a:srgbClr val="0070C0"/>
                </a:solidFill>
                <a:latin typeface="Impact" panose="020B0806030902050204" pitchFamily="34" charset="0"/>
                <a:ea typeface="微软雅黑" panose="020B0503020204020204" pitchFamily="34" charset="-122"/>
              </a:rPr>
              <a:t>1</a:t>
            </a:r>
            <a:endParaRPr lang="zh-CN" altLang="en-US" sz="64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329796" y="1806576"/>
            <a:ext cx="2695925" cy="3351213"/>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3" name="Freeform 7"/>
          <p:cNvSpPr/>
          <p:nvPr/>
        </p:nvSpPr>
        <p:spPr bwMode="auto">
          <a:xfrm>
            <a:off x="434330" y="1566864"/>
            <a:ext cx="2691163" cy="3349625"/>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4" name="Line 8"/>
          <p:cNvSpPr>
            <a:spLocks noChangeShapeType="1"/>
          </p:cNvSpPr>
          <p:nvPr/>
        </p:nvSpPr>
        <p:spPr bwMode="auto">
          <a:xfrm flipH="1" flipV="1">
            <a:off x="113612" y="3176"/>
            <a:ext cx="3018231" cy="18065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5" name="Line 9"/>
          <p:cNvSpPr>
            <a:spLocks noChangeShapeType="1"/>
          </p:cNvSpPr>
          <p:nvPr/>
        </p:nvSpPr>
        <p:spPr bwMode="auto">
          <a:xfrm flipH="1" flipV="1">
            <a:off x="1321858" y="4910139"/>
            <a:ext cx="3256387" cy="19589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6" name="TextBox 1"/>
          <p:cNvSpPr txBox="1"/>
          <p:nvPr/>
        </p:nvSpPr>
        <p:spPr>
          <a:xfrm>
            <a:off x="5425215" y="2980576"/>
            <a:ext cx="2367280" cy="706755"/>
          </a:xfrm>
          <a:prstGeom prst="rect">
            <a:avLst/>
          </a:prstGeom>
          <a:noFill/>
        </p:spPr>
        <p:txBody>
          <a:bodyPr wrap="none" rtlCol="0">
            <a:spAutoFit/>
          </a:bodyPr>
          <a:lstStyle/>
          <a:p>
            <a:pPr marL="0" lvl="1"/>
            <a:r>
              <a:rPr lang="zh-CN" altLang="en-US" sz="4000" b="1" spc="300" dirty="0">
                <a:solidFill>
                  <a:srgbClr val="0070C0"/>
                </a:solidFill>
                <a:latin typeface="微软雅黑" panose="020B0503020204020204" pitchFamily="34" charset="-122"/>
                <a:ea typeface="微软雅黑" panose="020B0503020204020204" pitchFamily="34" charset="-122"/>
              </a:rPr>
              <a:t>案例详情</a:t>
            </a:r>
            <a:endParaRPr lang="zh-CN" altLang="en-US" sz="4000" b="1" spc="300"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886215" y="1610638"/>
            <a:ext cx="0" cy="374441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54025" y="1175385"/>
            <a:ext cx="8140065" cy="3538220"/>
          </a:xfrm>
          <a:prstGeom prst="rect">
            <a:avLst/>
          </a:prstGeom>
        </p:spPr>
        <p:txBody>
          <a:bodyPr wrap="square">
            <a:spAutoFit/>
          </a:bodyPr>
          <a:lstStyle/>
          <a:p>
            <a:pPr indent="457200" algn="just"/>
            <a:r>
              <a:rPr lang="en-US" altLang="zh-CN" sz="3200" b="1" dirty="0">
                <a:solidFill>
                  <a:srgbClr val="3333FF"/>
                </a:solidFill>
                <a:latin typeface="Arial" panose="020B0604020202020204" pitchFamily="34" charset="0"/>
                <a:sym typeface="+mn-ea"/>
              </a:rPr>
              <a:t>【</a:t>
            </a:r>
            <a:r>
              <a:rPr lang="zh-CN" altLang="en-US" sz="3200" b="1" dirty="0">
                <a:solidFill>
                  <a:srgbClr val="3333FF"/>
                </a:solidFill>
                <a:latin typeface="Arial" panose="020B0604020202020204" pitchFamily="34" charset="0"/>
                <a:sym typeface="+mn-ea"/>
              </a:rPr>
              <a:t>问题</a:t>
            </a:r>
            <a:r>
              <a:rPr lang="en-US" altLang="zh-CN" sz="3200" b="1" dirty="0">
                <a:solidFill>
                  <a:srgbClr val="3333FF"/>
                </a:solidFill>
                <a:latin typeface="Arial" panose="020B0604020202020204" pitchFamily="34" charset="0"/>
                <a:sym typeface="+mn-ea"/>
              </a:rPr>
              <a:t>4】 </a:t>
            </a:r>
            <a:r>
              <a:rPr lang="zh-CN" altLang="en-US" sz="3200" b="1" dirty="0">
                <a:solidFill>
                  <a:srgbClr val="3333FF"/>
                </a:solidFill>
                <a:latin typeface="Arial" panose="020B0604020202020204" pitchFamily="34" charset="0"/>
                <a:sym typeface="+mn-ea"/>
              </a:rPr>
              <a:t>总裁想</a:t>
            </a:r>
            <a:r>
              <a:rPr lang="en-US" altLang="zh-CN" sz="3200" b="1" dirty="0">
                <a:solidFill>
                  <a:srgbClr val="3333FF"/>
                </a:solidFill>
                <a:latin typeface="Arial" panose="020B0604020202020204" pitchFamily="34" charset="0"/>
                <a:sym typeface="+mn-ea"/>
              </a:rPr>
              <a:t>35</a:t>
            </a:r>
            <a:r>
              <a:rPr lang="zh-CN" altLang="en-US" sz="3200" b="1" dirty="0">
                <a:solidFill>
                  <a:srgbClr val="3333FF"/>
                </a:solidFill>
                <a:latin typeface="Arial" panose="020B0604020202020204" pitchFamily="34" charset="0"/>
                <a:sym typeface="+mn-ea"/>
              </a:rPr>
              <a:t>天完工。同样，必须采用赶工的方式，</a:t>
            </a:r>
            <a:r>
              <a:rPr lang="zh-CN" altLang="en-US" sz="3200" b="1" dirty="0">
                <a:solidFill>
                  <a:srgbClr val="FF0000"/>
                </a:solidFill>
                <a:latin typeface="Arial" panose="020B0604020202020204" pitchFamily="34" charset="0"/>
                <a:sym typeface="+mn-ea"/>
              </a:rPr>
              <a:t>也必须考虑关键路径上活动的变化导致了其他非关键路径的变化的情况</a:t>
            </a:r>
            <a:r>
              <a:rPr lang="zh-CN" altLang="en-US" sz="3200" b="1" dirty="0">
                <a:solidFill>
                  <a:srgbClr val="3333FF"/>
                </a:solidFill>
                <a:latin typeface="Arial" panose="020B0604020202020204" pitchFamily="34" charset="0"/>
                <a:sym typeface="+mn-ea"/>
              </a:rPr>
              <a:t>。由于，原有关键路径上的工期为</a:t>
            </a:r>
            <a:r>
              <a:rPr lang="en-US" altLang="zh-CN" sz="3200" b="1" dirty="0">
                <a:solidFill>
                  <a:srgbClr val="3333FF"/>
                </a:solidFill>
                <a:latin typeface="Arial" panose="020B0604020202020204" pitchFamily="34" charset="0"/>
                <a:sym typeface="+mn-ea"/>
              </a:rPr>
              <a:t>10+5+15+10+3=43</a:t>
            </a:r>
            <a:r>
              <a:rPr lang="zh-CN" altLang="en-US" sz="3200" b="1" dirty="0">
                <a:solidFill>
                  <a:srgbClr val="3333FF"/>
                </a:solidFill>
                <a:latin typeface="Arial" panose="020B0604020202020204" pitchFamily="34" charset="0"/>
                <a:sym typeface="+mn-ea"/>
              </a:rPr>
              <a:t>，现要求</a:t>
            </a:r>
            <a:r>
              <a:rPr lang="en-US" altLang="zh-CN" sz="3200" b="1" dirty="0">
                <a:solidFill>
                  <a:srgbClr val="3333FF"/>
                </a:solidFill>
                <a:latin typeface="Arial" panose="020B0604020202020204" pitchFamily="34" charset="0"/>
                <a:sym typeface="+mn-ea"/>
              </a:rPr>
              <a:t>35</a:t>
            </a:r>
            <a:r>
              <a:rPr lang="zh-CN" altLang="en-US" sz="3200" b="1" dirty="0">
                <a:solidFill>
                  <a:srgbClr val="3333FF"/>
                </a:solidFill>
                <a:latin typeface="Arial" panose="020B0604020202020204" pitchFamily="34" charset="0"/>
                <a:sym typeface="+mn-ea"/>
              </a:rPr>
              <a:t>天完成，因此，必须赶工</a:t>
            </a:r>
            <a:r>
              <a:rPr lang="en-US" altLang="zh-CN" sz="3200" b="1" dirty="0">
                <a:solidFill>
                  <a:srgbClr val="3333FF"/>
                </a:solidFill>
                <a:latin typeface="Arial" panose="020B0604020202020204" pitchFamily="34" charset="0"/>
                <a:sym typeface="+mn-ea"/>
              </a:rPr>
              <a:t>8</a:t>
            </a:r>
            <a:r>
              <a:rPr lang="zh-CN" altLang="en-US" sz="3200" b="1" dirty="0">
                <a:solidFill>
                  <a:srgbClr val="3333FF"/>
                </a:solidFill>
                <a:latin typeface="Arial" panose="020B0604020202020204" pitchFamily="34" charset="0"/>
                <a:sym typeface="+mn-ea"/>
              </a:rPr>
              <a:t>天时间。</a:t>
            </a:r>
            <a:endParaRPr lang="zh-CN" sz="3200" dirty="0" smtClean="0">
              <a:latin typeface="楷体_GB2312" panose="02010609030101010101" pitchFamily="49" charset="-122"/>
              <a:ea typeface="楷体_GB2312" panose="02010609030101010101" pitchFamily="49" charset="-122"/>
              <a:sym typeface="+mn-ea"/>
            </a:endParaRPr>
          </a:p>
          <a:p>
            <a:pPr indent="457200" algn="just"/>
            <a:endParaRPr lang="zh-CN" sz="3200"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54025" y="1175385"/>
            <a:ext cx="8140065" cy="1568450"/>
          </a:xfrm>
          <a:prstGeom prst="rect">
            <a:avLst/>
          </a:prstGeom>
        </p:spPr>
        <p:txBody>
          <a:bodyPr wrap="square">
            <a:spAutoFit/>
          </a:bodyPr>
          <a:lstStyle/>
          <a:p>
            <a:pPr indent="457200" algn="just"/>
            <a:r>
              <a:rPr lang="zh-CN" altLang="zh-CN" sz="3200" b="1" dirty="0">
                <a:latin typeface="楷体" panose="02010609060101010101" charset="-122"/>
                <a:ea typeface="楷体" panose="02010609060101010101" charset="-122"/>
                <a:sym typeface="+mn-ea"/>
              </a:rPr>
              <a:t>首先，我们列出并行的</a:t>
            </a:r>
            <a:r>
              <a:rPr lang="en-US" altLang="zh-CN" sz="3200" b="1" dirty="0">
                <a:latin typeface="楷体" panose="02010609060101010101" charset="-122"/>
                <a:ea typeface="楷体" panose="02010609060101010101" charset="-122"/>
                <a:sym typeface="+mn-ea"/>
              </a:rPr>
              <a:t>3</a:t>
            </a:r>
            <a:r>
              <a:rPr lang="zh-CN" altLang="zh-CN" sz="3200" b="1" dirty="0">
                <a:latin typeface="楷体" panose="02010609060101010101" charset="-122"/>
                <a:ea typeface="楷体" panose="02010609060101010101" charset="-122"/>
                <a:sym typeface="+mn-ea"/>
              </a:rPr>
              <a:t>个任务④</a:t>
            </a:r>
            <a:r>
              <a:rPr lang="en-US" altLang="zh-CN" sz="3200" b="1" dirty="0">
                <a:latin typeface="楷体" panose="02010609060101010101" charset="-122"/>
                <a:ea typeface="楷体" panose="02010609060101010101" charset="-122"/>
                <a:sym typeface="+mn-ea"/>
              </a:rPr>
              <a:t>-</a:t>
            </a:r>
            <a:r>
              <a:rPr lang="zh-CN" altLang="zh-CN" sz="3200" b="1" dirty="0">
                <a:latin typeface="楷体" panose="02010609060101010101" charset="-122"/>
                <a:ea typeface="楷体" panose="02010609060101010101" charset="-122"/>
                <a:sym typeface="+mn-ea"/>
              </a:rPr>
              <a:t>⑤、④</a:t>
            </a:r>
            <a:r>
              <a:rPr lang="en-US" altLang="zh-CN" sz="3200" b="1" dirty="0">
                <a:latin typeface="楷体" panose="02010609060101010101" charset="-122"/>
                <a:ea typeface="楷体" panose="02010609060101010101" charset="-122"/>
                <a:sym typeface="+mn-ea"/>
              </a:rPr>
              <a:t>-</a:t>
            </a:r>
            <a:r>
              <a:rPr lang="zh-CN" altLang="zh-CN" sz="3200" b="1" dirty="0">
                <a:latin typeface="楷体" panose="02010609060101010101" charset="-122"/>
                <a:ea typeface="楷体" panose="02010609060101010101" charset="-122"/>
                <a:sym typeface="+mn-ea"/>
              </a:rPr>
              <a:t>⑥．、④</a:t>
            </a:r>
            <a:r>
              <a:rPr lang="en-US" altLang="zh-CN" sz="3200" b="1" dirty="0">
                <a:latin typeface="楷体" panose="02010609060101010101" charset="-122"/>
                <a:ea typeface="楷体" panose="02010609060101010101" charset="-122"/>
                <a:sym typeface="+mn-ea"/>
              </a:rPr>
              <a:t>-</a:t>
            </a:r>
            <a:r>
              <a:rPr lang="zh-CN" altLang="zh-CN" sz="3200" b="1" dirty="0">
                <a:latin typeface="楷体" panose="02010609060101010101" charset="-122"/>
                <a:ea typeface="楷体" panose="02010609060101010101" charset="-122"/>
                <a:sym typeface="+mn-ea"/>
              </a:rPr>
              <a:t>⑦的赶工费用率，如表</a:t>
            </a:r>
            <a:r>
              <a:rPr lang="en-US" altLang="zh-CN" sz="3200" b="1" dirty="0">
                <a:latin typeface="楷体" panose="02010609060101010101" charset="-122"/>
                <a:ea typeface="楷体" panose="02010609060101010101" charset="-122"/>
                <a:sym typeface="+mn-ea"/>
              </a:rPr>
              <a:t>3-5</a:t>
            </a:r>
            <a:r>
              <a:rPr lang="zh-CN" altLang="zh-CN" sz="3200" b="1" dirty="0">
                <a:latin typeface="楷体" panose="02010609060101010101" charset="-122"/>
                <a:ea typeface="楷体" panose="02010609060101010101" charset="-122"/>
                <a:sym typeface="+mn-ea"/>
              </a:rPr>
              <a:t>所示。</a:t>
            </a:r>
            <a:endParaRPr lang="zh-CN" sz="3200" b="1" dirty="0" smtClean="0">
              <a:latin typeface="楷体" panose="02010609060101010101" charset="-122"/>
              <a:ea typeface="楷体" panose="02010609060101010101" charset="-122"/>
              <a:sym typeface="+mn-ea"/>
            </a:endParaRPr>
          </a:p>
        </p:txBody>
      </p:sp>
      <p:pic>
        <p:nvPicPr>
          <p:cNvPr id="14339" name="Picture 2"/>
          <p:cNvPicPr>
            <a:picLocks noChangeAspect="1"/>
          </p:cNvPicPr>
          <p:nvPr/>
        </p:nvPicPr>
        <p:blipFill>
          <a:blip r:embed="rId1"/>
          <a:stretch>
            <a:fillRect/>
          </a:stretch>
        </p:blipFill>
        <p:spPr>
          <a:xfrm>
            <a:off x="-6985" y="2910205"/>
            <a:ext cx="9157970" cy="2388235"/>
          </a:xfrm>
          <a:prstGeom prst="rect">
            <a:avLst/>
          </a:prstGeom>
          <a:noFill/>
          <a:ln w="9525">
            <a:noFill/>
          </a:ln>
        </p:spPr>
      </p:pic>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142875" y="1175385"/>
            <a:ext cx="8501380" cy="1568450"/>
          </a:xfrm>
          <a:prstGeom prst="rect">
            <a:avLst/>
          </a:prstGeom>
        </p:spPr>
        <p:txBody>
          <a:bodyPr wrap="square">
            <a:spAutoFit/>
          </a:bodyPr>
          <a:lstStyle/>
          <a:p>
            <a:pPr indent="457200"/>
            <a:r>
              <a:rPr lang="zh-CN" altLang="en-US" sz="3200" b="1" dirty="0">
                <a:solidFill>
                  <a:srgbClr val="3333FF"/>
                </a:solidFill>
                <a:latin typeface="楷体" panose="02010609060101010101" charset="-122"/>
                <a:ea typeface="楷体" panose="02010609060101010101" charset="-122"/>
                <a:sym typeface="+mn-ea"/>
              </a:rPr>
              <a:t>赶工的优先顺序如表</a:t>
            </a:r>
            <a:r>
              <a:rPr lang="en-US" altLang="zh-CN" sz="3200" b="1" dirty="0">
                <a:solidFill>
                  <a:srgbClr val="3333FF"/>
                </a:solidFill>
                <a:latin typeface="楷体" panose="02010609060101010101" charset="-122"/>
                <a:ea typeface="楷体" panose="02010609060101010101" charset="-122"/>
                <a:sym typeface="+mn-ea"/>
              </a:rPr>
              <a:t>3-7</a:t>
            </a:r>
            <a:r>
              <a:rPr lang="zh-CN" altLang="en-US" sz="3200" b="1" dirty="0">
                <a:solidFill>
                  <a:srgbClr val="3333FF"/>
                </a:solidFill>
                <a:latin typeface="楷体" panose="02010609060101010101" charset="-122"/>
                <a:ea typeface="楷体" panose="02010609060101010101" charset="-122"/>
                <a:sym typeface="+mn-ea"/>
              </a:rPr>
              <a:t>所示。</a:t>
            </a:r>
            <a:endParaRPr lang="zh-CN" altLang="en-US" sz="3200" b="1" dirty="0">
              <a:solidFill>
                <a:srgbClr val="3333FF"/>
              </a:solidFill>
              <a:latin typeface="楷体" panose="02010609060101010101" charset="-122"/>
              <a:ea typeface="楷体" panose="02010609060101010101" charset="-122"/>
            </a:endParaRPr>
          </a:p>
          <a:p>
            <a:pPr indent="457200"/>
            <a:r>
              <a:rPr lang="zh-CN" altLang="en-US" sz="3200" b="1" dirty="0">
                <a:solidFill>
                  <a:srgbClr val="3333FF"/>
                </a:solidFill>
                <a:latin typeface="楷体" panose="02010609060101010101" charset="-122"/>
                <a:ea typeface="楷体" panose="02010609060101010101" charset="-122"/>
                <a:sym typeface="+mn-ea"/>
              </a:rPr>
              <a:t>因此，总费用为</a:t>
            </a:r>
            <a:endParaRPr lang="zh-CN" altLang="en-US" sz="3200" b="1" dirty="0">
              <a:solidFill>
                <a:srgbClr val="3333FF"/>
              </a:solidFill>
              <a:latin typeface="楷体" panose="02010609060101010101" charset="-122"/>
              <a:ea typeface="楷体" panose="02010609060101010101" charset="-122"/>
              <a:sym typeface="+mn-ea"/>
            </a:endParaRPr>
          </a:p>
          <a:p>
            <a:pPr indent="457200"/>
            <a:r>
              <a:rPr lang="en-US" altLang="zh-CN" sz="3200" b="1" dirty="0">
                <a:solidFill>
                  <a:srgbClr val="3333FF"/>
                </a:solidFill>
                <a:latin typeface="楷体" panose="02010609060101010101" charset="-122"/>
                <a:ea typeface="楷体" panose="02010609060101010101" charset="-122"/>
                <a:sym typeface="+mn-ea"/>
              </a:rPr>
              <a:t>103150+750+3750+3500+2250=113400.</a:t>
            </a:r>
            <a:endParaRPr lang="zh-CN" sz="3200" dirty="0" smtClean="0">
              <a:latin typeface="楷体" panose="02010609060101010101" charset="-122"/>
              <a:ea typeface="楷体" panose="02010609060101010101" charset="-122"/>
              <a:sym typeface="+mn-ea"/>
            </a:endParaRPr>
          </a:p>
        </p:txBody>
      </p:sp>
      <p:pic>
        <p:nvPicPr>
          <p:cNvPr id="16387" name="Picture 2"/>
          <p:cNvPicPr>
            <a:picLocks noChangeAspect="1"/>
          </p:cNvPicPr>
          <p:nvPr/>
        </p:nvPicPr>
        <p:blipFill>
          <a:blip r:embed="rId1"/>
          <a:stretch>
            <a:fillRect/>
          </a:stretch>
        </p:blipFill>
        <p:spPr>
          <a:xfrm>
            <a:off x="5715" y="2960370"/>
            <a:ext cx="9132570" cy="3492500"/>
          </a:xfrm>
          <a:prstGeom prst="rect">
            <a:avLst/>
          </a:prstGeom>
          <a:noFill/>
          <a:ln w="9525">
            <a:noFill/>
          </a:ln>
        </p:spPr>
      </p:pic>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55930" y="1290955"/>
            <a:ext cx="8166100" cy="5187315"/>
          </a:xfrm>
          <a:prstGeom prst="rect">
            <a:avLst/>
          </a:prstGeom>
        </p:spPr>
        <p:txBody>
          <a:bodyPr wrap="square">
            <a:spAutoFit/>
          </a:bodyPr>
          <a:lstStyle/>
          <a:p>
            <a:pPr indent="457200" fontAlgn="auto">
              <a:lnSpc>
                <a:spcPct val="120000"/>
              </a:lnSpc>
              <a:spcBef>
                <a:spcPts val="600"/>
              </a:spcBef>
              <a:buFontTx/>
              <a:buNone/>
            </a:pPr>
            <a:r>
              <a:rPr lang="en-US" altLang="zh-CN" sz="3200" b="1" dirty="0">
                <a:latin typeface="楷体" panose="02010609060101010101" charset="-122"/>
                <a:ea typeface="楷体" panose="02010609060101010101" charset="-122"/>
                <a:sym typeface="+mn-ea"/>
              </a:rPr>
              <a:t>  </a:t>
            </a:r>
            <a:r>
              <a:rPr lang="zh-CN" altLang="en-US" sz="3200" b="1" dirty="0">
                <a:latin typeface="楷体" panose="02010609060101010101" charset="-122"/>
                <a:ea typeface="楷体" panose="02010609060101010101" charset="-122"/>
                <a:sym typeface="+mn-ea"/>
              </a:rPr>
              <a:t>小张为希赛信息技术有限公司</a:t>
            </a:r>
            <a:r>
              <a:rPr lang="en-US" altLang="zh-CN" sz="3200" b="1" dirty="0">
                <a:latin typeface="楷体" panose="02010609060101010101" charset="-122"/>
                <a:ea typeface="楷体" panose="02010609060101010101" charset="-122"/>
                <a:sym typeface="+mn-ea"/>
              </a:rPr>
              <a:t>(CSAI) IT</a:t>
            </a:r>
            <a:r>
              <a:rPr lang="zh-CN" altLang="en-US" sz="3200" b="1" dirty="0">
                <a:latin typeface="楷体" panose="02010609060101010101" charset="-122"/>
                <a:ea typeface="楷体" panose="02010609060101010101" charset="-122"/>
                <a:sym typeface="+mn-ea"/>
              </a:rPr>
              <a:t>主管，最近接到公司总裁的命令，</a:t>
            </a:r>
            <a:r>
              <a:rPr lang="zh-CN" altLang="en-US" sz="3200" b="1" dirty="0">
                <a:solidFill>
                  <a:srgbClr val="FF0000"/>
                </a:solidFill>
                <a:latin typeface="楷体" panose="02010609060101010101" charset="-122"/>
                <a:ea typeface="楷体" panose="02010609060101010101" charset="-122"/>
                <a:sym typeface="+mn-ea"/>
              </a:rPr>
              <a:t>负责开发一个电子商务平台</a:t>
            </a:r>
            <a:r>
              <a:rPr lang="zh-CN" altLang="en-US" sz="3200" b="1" dirty="0">
                <a:latin typeface="楷体" panose="02010609060101010101" charset="-122"/>
                <a:ea typeface="楷体" panose="02010609060101010101" charset="-122"/>
                <a:sym typeface="+mn-ea"/>
              </a:rPr>
              <a:t>。小张粗略地估算该项目在正常速度下需花费的时间和成本。由于公司业务发展需要，</a:t>
            </a:r>
            <a:r>
              <a:rPr lang="zh-CN" altLang="en-US" sz="3200" b="1" dirty="0">
                <a:solidFill>
                  <a:srgbClr val="FF0000"/>
                </a:solidFill>
                <a:latin typeface="楷体" panose="02010609060101010101" charset="-122"/>
                <a:ea typeface="楷体" panose="02010609060101010101" charset="-122"/>
                <a:sym typeface="+mn-ea"/>
              </a:rPr>
              <a:t>公司总裁急于启动电子商务平台项目，</a:t>
            </a:r>
            <a:r>
              <a:rPr lang="zh-CN" altLang="en-US" sz="3200" b="1" dirty="0">
                <a:latin typeface="楷体" panose="02010609060101010101" charset="-122"/>
                <a:ea typeface="楷体" panose="02010609060101010101" charset="-122"/>
                <a:sym typeface="+mn-ea"/>
              </a:rPr>
              <a:t>因此，要求小张准备一份关于尽快启动电子商务平台项目的时间和成本的估算报告。</a:t>
            </a:r>
            <a:endParaRPr lang="zh-CN" sz="3200" b="1" dirty="0" smtClean="0">
              <a:latin typeface="楷体" panose="02010609060101010101" charset="-122"/>
              <a:ea typeface="楷体" panose="02010609060101010101" charset="-122"/>
              <a:sym typeface="+mn-ea"/>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54025" y="1287145"/>
            <a:ext cx="8152765" cy="4285615"/>
          </a:xfrm>
          <a:prstGeom prst="rect">
            <a:avLst/>
          </a:prstGeom>
        </p:spPr>
        <p:txBody>
          <a:bodyPr wrap="square">
            <a:spAutoFit/>
          </a:bodyPr>
          <a:lstStyle/>
          <a:p>
            <a:pPr indent="457200" algn="just">
              <a:lnSpc>
                <a:spcPct val="110000"/>
              </a:lnSpc>
            </a:pPr>
            <a:r>
              <a:rPr lang="zh-CN" altLang="en-US" sz="3200" b="1" dirty="0">
                <a:latin typeface="楷体" panose="02010609060101010101" charset="-122"/>
                <a:ea typeface="楷体" panose="02010609060101010101" charset="-122"/>
                <a:sym typeface="+mn-ea"/>
              </a:rPr>
              <a:t>在第一次项目团队会议上，项目团队确定出了与项目相关的任务如下：</a:t>
            </a:r>
            <a:endParaRPr lang="zh-CN" altLang="en-US" sz="3200" b="1" dirty="0">
              <a:latin typeface="楷体" panose="02010609060101010101" charset="-122"/>
              <a:ea typeface="楷体" panose="02010609060101010101" charset="-122"/>
            </a:endParaRPr>
          </a:p>
          <a:p>
            <a:pPr indent="457200" algn="just">
              <a:lnSpc>
                <a:spcPct val="110000"/>
              </a:lnSpc>
            </a:pPr>
            <a:r>
              <a:rPr lang="zh-CN" altLang="en-US" sz="3200" b="1" dirty="0">
                <a:latin typeface="楷体" panose="02010609060101010101" charset="-122"/>
                <a:ea typeface="楷体" panose="02010609060101010101" charset="-122"/>
                <a:sym typeface="+mn-ea"/>
              </a:rPr>
              <a:t>第一项任务是</a:t>
            </a:r>
            <a:r>
              <a:rPr lang="zh-CN" altLang="en-US" sz="3200" b="1" dirty="0">
                <a:solidFill>
                  <a:srgbClr val="3333FF"/>
                </a:solidFill>
                <a:latin typeface="楷体" panose="02010609060101010101" charset="-122"/>
                <a:ea typeface="楷体" panose="02010609060101010101" charset="-122"/>
                <a:sym typeface="+mn-ea"/>
              </a:rPr>
              <a:t>比较现有电子商务平台，按照正常速度估算完成这项任务需要花</a:t>
            </a:r>
            <a:r>
              <a:rPr lang="en-US" altLang="zh-CN" sz="3200" b="1" dirty="0">
                <a:solidFill>
                  <a:srgbClr val="3333FF"/>
                </a:solidFill>
                <a:latin typeface="楷体" panose="02010609060101010101" charset="-122"/>
                <a:ea typeface="楷体" panose="02010609060101010101" charset="-122"/>
                <a:sym typeface="+mn-ea"/>
              </a:rPr>
              <a:t>10</a:t>
            </a:r>
            <a:r>
              <a:rPr lang="zh-CN" altLang="en-US" sz="3200" b="1" dirty="0">
                <a:solidFill>
                  <a:srgbClr val="3333FF"/>
                </a:solidFill>
                <a:latin typeface="楷体" panose="02010609060101010101" charset="-122"/>
                <a:ea typeface="楷体" panose="02010609060101010101" charset="-122"/>
                <a:sym typeface="+mn-ea"/>
              </a:rPr>
              <a:t>天，成本为</a:t>
            </a:r>
            <a:r>
              <a:rPr lang="en-US" altLang="zh-CN" sz="3200" b="1" dirty="0">
                <a:solidFill>
                  <a:srgbClr val="3333FF"/>
                </a:solidFill>
                <a:latin typeface="楷体" panose="02010609060101010101" charset="-122"/>
                <a:ea typeface="楷体" panose="02010609060101010101" charset="-122"/>
                <a:sym typeface="+mn-ea"/>
              </a:rPr>
              <a:t>15000</a:t>
            </a:r>
            <a:r>
              <a:rPr lang="zh-CN" altLang="en-US" sz="3200" b="1" dirty="0">
                <a:solidFill>
                  <a:srgbClr val="3333FF"/>
                </a:solidFill>
                <a:latin typeface="楷体" panose="02010609060101010101" charset="-122"/>
                <a:ea typeface="楷体" panose="02010609060101010101" charset="-122"/>
                <a:sym typeface="+mn-ea"/>
              </a:rPr>
              <a:t>元。</a:t>
            </a:r>
            <a:r>
              <a:rPr lang="zh-CN" altLang="en-US" sz="3200" b="1" dirty="0">
                <a:latin typeface="楷体" panose="02010609060101010101" charset="-122"/>
                <a:ea typeface="楷体" panose="02010609060101010101" charset="-122"/>
                <a:sym typeface="+mn-ea"/>
              </a:rPr>
              <a:t>但是，</a:t>
            </a:r>
            <a:r>
              <a:rPr lang="zh-CN" altLang="en-US" sz="3200" b="1" dirty="0">
                <a:solidFill>
                  <a:srgbClr val="FF0000"/>
                </a:solidFill>
                <a:latin typeface="楷体" panose="02010609060101010101" charset="-122"/>
                <a:ea typeface="楷体" panose="02010609060101010101" charset="-122"/>
                <a:sym typeface="+mn-ea"/>
              </a:rPr>
              <a:t>如果使用允许的最多加班工作量，则可在</a:t>
            </a:r>
            <a:r>
              <a:rPr lang="en-US" altLang="zh-CN" sz="3200" b="1" dirty="0">
                <a:solidFill>
                  <a:srgbClr val="FF0000"/>
                </a:solidFill>
                <a:latin typeface="楷体" panose="02010609060101010101" charset="-122"/>
                <a:ea typeface="楷体" panose="02010609060101010101" charset="-122"/>
                <a:sym typeface="+mn-ea"/>
              </a:rPr>
              <a:t>7</a:t>
            </a:r>
            <a:r>
              <a:rPr lang="zh-CN" altLang="en-US" sz="3200" b="1" dirty="0">
                <a:solidFill>
                  <a:srgbClr val="FF0000"/>
                </a:solidFill>
                <a:latin typeface="楷体" panose="02010609060101010101" charset="-122"/>
                <a:ea typeface="楷体" panose="02010609060101010101" charset="-122"/>
                <a:sym typeface="+mn-ea"/>
              </a:rPr>
              <a:t>天、</a:t>
            </a:r>
            <a:r>
              <a:rPr lang="en-US" altLang="zh-CN" sz="3200" b="1" dirty="0">
                <a:solidFill>
                  <a:srgbClr val="FF0000"/>
                </a:solidFill>
                <a:latin typeface="楷体" panose="02010609060101010101" charset="-122"/>
                <a:ea typeface="楷体" panose="02010609060101010101" charset="-122"/>
                <a:sym typeface="+mn-ea"/>
              </a:rPr>
              <a:t>18750</a:t>
            </a:r>
            <a:r>
              <a:rPr lang="zh-CN" altLang="en-US" sz="3200" b="1" dirty="0">
                <a:solidFill>
                  <a:srgbClr val="FF0000"/>
                </a:solidFill>
                <a:latin typeface="楷体" panose="02010609060101010101" charset="-122"/>
                <a:ea typeface="楷体" panose="02010609060101010101" charset="-122"/>
                <a:sym typeface="+mn-ea"/>
              </a:rPr>
              <a:t>元的条件下完成。</a:t>
            </a:r>
            <a:endParaRPr lang="zh-CN" altLang="en-US" sz="3200" b="1" dirty="0">
              <a:solidFill>
                <a:srgbClr val="FF0000"/>
              </a:solidFill>
              <a:latin typeface="楷体" panose="02010609060101010101" charset="-122"/>
              <a:ea typeface="楷体" panose="02010609060101010101" charset="-122"/>
            </a:endParaRPr>
          </a:p>
          <a:p>
            <a:pPr indent="457200" algn="just">
              <a:lnSpc>
                <a:spcPct val="110000"/>
              </a:lnSpc>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41020" y="1287145"/>
            <a:ext cx="8066405" cy="4961890"/>
          </a:xfrm>
          <a:prstGeom prst="rect">
            <a:avLst/>
          </a:prstGeom>
        </p:spPr>
        <p:txBody>
          <a:bodyPr wrap="square">
            <a:spAutoFit/>
          </a:bodyPr>
          <a:lstStyle/>
          <a:p>
            <a:pPr indent="457200" algn="just">
              <a:lnSpc>
                <a:spcPct val="110000"/>
              </a:lnSpc>
            </a:pPr>
            <a:r>
              <a:rPr lang="zh-CN" altLang="en-US" sz="3200" b="1" dirty="0">
                <a:latin typeface="楷体" panose="02010609060101010101" charset="-122"/>
                <a:ea typeface="楷体" panose="02010609060101010101" charset="-122"/>
                <a:sym typeface="+mn-ea"/>
              </a:rPr>
              <a:t>一旦完成比较任务，就需要向最高层管理层提交项目计划和项目定义文件，以便获得批准。项目团队估算完成</a:t>
            </a:r>
            <a:r>
              <a:rPr lang="zh-CN" altLang="en-US" sz="3200" b="1" dirty="0">
                <a:solidFill>
                  <a:srgbClr val="3333FF"/>
                </a:solidFill>
                <a:latin typeface="楷体" panose="02010609060101010101" charset="-122"/>
                <a:ea typeface="楷体" panose="02010609060101010101" charset="-122"/>
                <a:sym typeface="+mn-ea"/>
              </a:rPr>
              <a:t>这项任务按正常速度为</a:t>
            </a:r>
            <a:r>
              <a:rPr lang="en-US" altLang="zh-CN" sz="3200" b="1" dirty="0">
                <a:solidFill>
                  <a:srgbClr val="3333FF"/>
                </a:solidFill>
                <a:latin typeface="楷体" panose="02010609060101010101" charset="-122"/>
                <a:ea typeface="楷体" panose="02010609060101010101" charset="-122"/>
                <a:sym typeface="+mn-ea"/>
              </a:rPr>
              <a:t>5</a:t>
            </a:r>
            <a:r>
              <a:rPr lang="zh-CN" altLang="en-US" sz="3200" b="1" dirty="0">
                <a:solidFill>
                  <a:srgbClr val="3333FF"/>
                </a:solidFill>
                <a:latin typeface="楷体" panose="02010609060101010101" charset="-122"/>
                <a:ea typeface="楷体" panose="02010609060101010101" charset="-122"/>
                <a:sym typeface="+mn-ea"/>
              </a:rPr>
              <a:t>天</a:t>
            </a:r>
            <a:r>
              <a:rPr lang="zh-CN" altLang="en-US" sz="3200" b="1" dirty="0">
                <a:latin typeface="楷体" panose="02010609060101010101" charset="-122"/>
                <a:ea typeface="楷体" panose="02010609060101010101" charset="-122"/>
                <a:sym typeface="+mn-ea"/>
              </a:rPr>
              <a:t>，</a:t>
            </a:r>
            <a:r>
              <a:rPr lang="zh-CN" altLang="en-US" sz="3200" b="1" dirty="0">
                <a:solidFill>
                  <a:srgbClr val="3333FF"/>
                </a:solidFill>
                <a:latin typeface="楷体" panose="02010609060101010101" charset="-122"/>
                <a:ea typeface="楷体" panose="02010609060101010101" charset="-122"/>
                <a:sym typeface="+mn-ea"/>
              </a:rPr>
              <a:t>成本</a:t>
            </a:r>
            <a:r>
              <a:rPr lang="en-US" altLang="zh-CN" sz="3200" b="1" dirty="0">
                <a:solidFill>
                  <a:srgbClr val="3333FF"/>
                </a:solidFill>
                <a:latin typeface="楷体" panose="02010609060101010101" charset="-122"/>
                <a:ea typeface="楷体" panose="02010609060101010101" charset="-122"/>
                <a:sym typeface="+mn-ea"/>
              </a:rPr>
              <a:t>3750</a:t>
            </a:r>
            <a:r>
              <a:rPr lang="zh-CN" altLang="en-US" sz="3200" b="1" dirty="0">
                <a:solidFill>
                  <a:srgbClr val="3333FF"/>
                </a:solidFill>
                <a:latin typeface="楷体" panose="02010609060101010101" charset="-122"/>
                <a:ea typeface="楷体" panose="02010609060101010101" charset="-122"/>
                <a:sym typeface="+mn-ea"/>
              </a:rPr>
              <a:t>元，</a:t>
            </a:r>
            <a:r>
              <a:rPr lang="zh-CN" altLang="en-US" sz="3200" b="1" dirty="0">
                <a:solidFill>
                  <a:srgbClr val="FF0000"/>
                </a:solidFill>
                <a:latin typeface="楷体" panose="02010609060101010101" charset="-122"/>
                <a:ea typeface="楷体" panose="02010609060101010101" charset="-122"/>
                <a:sym typeface="+mn-ea"/>
              </a:rPr>
              <a:t>如果赶工为</a:t>
            </a:r>
            <a:r>
              <a:rPr lang="en-US" altLang="zh-CN" sz="3200" b="1" dirty="0">
                <a:solidFill>
                  <a:srgbClr val="FF0000"/>
                </a:solidFill>
                <a:latin typeface="楷体" panose="02010609060101010101" charset="-122"/>
                <a:ea typeface="楷体" panose="02010609060101010101" charset="-122"/>
                <a:sym typeface="+mn-ea"/>
              </a:rPr>
              <a:t>3</a:t>
            </a:r>
            <a:r>
              <a:rPr lang="zh-CN" altLang="en-US" sz="3200" b="1" dirty="0">
                <a:solidFill>
                  <a:srgbClr val="FF0000"/>
                </a:solidFill>
                <a:latin typeface="楷体" panose="02010609060101010101" charset="-122"/>
                <a:ea typeface="楷体" panose="02010609060101010101" charset="-122"/>
                <a:sym typeface="+mn-ea"/>
              </a:rPr>
              <a:t>天，成本为</a:t>
            </a:r>
            <a:r>
              <a:rPr lang="en-US" altLang="zh-CN" sz="3200" b="1" dirty="0">
                <a:solidFill>
                  <a:srgbClr val="FF0000"/>
                </a:solidFill>
                <a:latin typeface="楷体" panose="02010609060101010101" charset="-122"/>
                <a:ea typeface="楷体" panose="02010609060101010101" charset="-122"/>
                <a:sym typeface="+mn-ea"/>
              </a:rPr>
              <a:t>4500</a:t>
            </a:r>
            <a:r>
              <a:rPr lang="zh-CN" altLang="en-US" sz="3200" b="1" dirty="0">
                <a:solidFill>
                  <a:srgbClr val="FF0000"/>
                </a:solidFill>
                <a:latin typeface="楷体" panose="02010609060101010101" charset="-122"/>
                <a:ea typeface="楷体" panose="02010609060101010101" charset="-122"/>
                <a:sym typeface="+mn-ea"/>
              </a:rPr>
              <a:t>元。</a:t>
            </a:r>
            <a:endParaRPr lang="zh-CN" altLang="en-US" sz="3200" b="1" dirty="0">
              <a:solidFill>
                <a:srgbClr val="FF0000"/>
              </a:solidFill>
              <a:latin typeface="楷体" panose="02010609060101010101" charset="-122"/>
              <a:ea typeface="楷体" panose="02010609060101010101" charset="-122"/>
            </a:endParaRPr>
          </a:p>
          <a:p>
            <a:pPr indent="457200" algn="just">
              <a:lnSpc>
                <a:spcPct val="110000"/>
              </a:lnSpc>
            </a:pPr>
            <a:r>
              <a:rPr lang="zh-CN" altLang="en-US" sz="3200" b="1" dirty="0">
                <a:latin typeface="楷体" panose="02010609060101010101" charset="-122"/>
                <a:ea typeface="楷体" panose="02010609060101010101" charset="-122"/>
                <a:sym typeface="+mn-ea"/>
              </a:rPr>
              <a:t>当项目团队获得高层批准后，各项工作就可以开始了。</a:t>
            </a:r>
            <a:r>
              <a:rPr lang="zh-CN" altLang="en-US" sz="3200" b="1" dirty="0">
                <a:solidFill>
                  <a:srgbClr val="3333FF"/>
                </a:solidFill>
                <a:latin typeface="楷体" panose="02010609060101010101" charset="-122"/>
                <a:ea typeface="楷体" panose="02010609060101010101" charset="-122"/>
                <a:sym typeface="+mn-ea"/>
              </a:rPr>
              <a:t>项目团队估计需求分析为</a:t>
            </a:r>
            <a:r>
              <a:rPr lang="en-US" altLang="zh-CN" sz="3200" b="1" dirty="0">
                <a:solidFill>
                  <a:srgbClr val="3333FF"/>
                </a:solidFill>
                <a:latin typeface="楷体" panose="02010609060101010101" charset="-122"/>
                <a:ea typeface="楷体" panose="02010609060101010101" charset="-122"/>
                <a:sym typeface="+mn-ea"/>
              </a:rPr>
              <a:t>15</a:t>
            </a:r>
            <a:r>
              <a:rPr lang="zh-CN" altLang="en-US" sz="3200" b="1" dirty="0">
                <a:solidFill>
                  <a:srgbClr val="3333FF"/>
                </a:solidFill>
                <a:latin typeface="楷体" panose="02010609060101010101" charset="-122"/>
                <a:ea typeface="楷体" panose="02010609060101010101" charset="-122"/>
                <a:sym typeface="+mn-ea"/>
              </a:rPr>
              <a:t>天，成本</a:t>
            </a:r>
            <a:r>
              <a:rPr lang="en-US" altLang="zh-CN" sz="3200" b="1" dirty="0">
                <a:solidFill>
                  <a:srgbClr val="3333FF"/>
                </a:solidFill>
                <a:latin typeface="楷体" panose="02010609060101010101" charset="-122"/>
                <a:ea typeface="楷体" panose="02010609060101010101" charset="-122"/>
                <a:sym typeface="+mn-ea"/>
              </a:rPr>
              <a:t>45000</a:t>
            </a:r>
            <a:r>
              <a:rPr lang="zh-CN" altLang="en-US" sz="3200" b="1" dirty="0">
                <a:solidFill>
                  <a:srgbClr val="3333FF"/>
                </a:solidFill>
                <a:latin typeface="楷体" panose="02010609060101010101" charset="-122"/>
                <a:ea typeface="楷体" panose="02010609060101010101" charset="-122"/>
                <a:sym typeface="+mn-ea"/>
              </a:rPr>
              <a:t>元，</a:t>
            </a:r>
            <a:r>
              <a:rPr lang="zh-CN" altLang="en-US" sz="3200" b="1" dirty="0">
                <a:solidFill>
                  <a:srgbClr val="FF0000"/>
                </a:solidFill>
                <a:latin typeface="楷体" panose="02010609060101010101" charset="-122"/>
                <a:ea typeface="楷体" panose="02010609060101010101" charset="-122"/>
                <a:sym typeface="+mn-ea"/>
              </a:rPr>
              <a:t>如加班则为</a:t>
            </a:r>
            <a:r>
              <a:rPr lang="en-US" altLang="zh-CN" sz="3200" b="1" dirty="0">
                <a:solidFill>
                  <a:srgbClr val="FF0000"/>
                </a:solidFill>
                <a:latin typeface="楷体" panose="02010609060101010101" charset="-122"/>
                <a:ea typeface="楷体" panose="02010609060101010101" charset="-122"/>
                <a:sym typeface="+mn-ea"/>
              </a:rPr>
              <a:t>10</a:t>
            </a:r>
            <a:r>
              <a:rPr lang="zh-CN" altLang="en-US" sz="3200" b="1" dirty="0">
                <a:solidFill>
                  <a:srgbClr val="FF0000"/>
                </a:solidFill>
                <a:latin typeface="楷体" panose="02010609060101010101" charset="-122"/>
                <a:ea typeface="楷体" panose="02010609060101010101" charset="-122"/>
                <a:sym typeface="+mn-ea"/>
              </a:rPr>
              <a:t>天，成本</a:t>
            </a:r>
            <a:r>
              <a:rPr lang="en-US" altLang="zh-CN" sz="3200" b="1" dirty="0">
                <a:solidFill>
                  <a:srgbClr val="FF0000"/>
                </a:solidFill>
                <a:latin typeface="楷体" panose="02010609060101010101" charset="-122"/>
                <a:ea typeface="楷体" panose="02010609060101010101" charset="-122"/>
                <a:sym typeface="+mn-ea"/>
              </a:rPr>
              <a:t>58500</a:t>
            </a:r>
            <a:r>
              <a:rPr lang="zh-CN" altLang="en-US" sz="3200" b="1" dirty="0">
                <a:solidFill>
                  <a:srgbClr val="FF0000"/>
                </a:solidFill>
                <a:latin typeface="楷体" panose="02010609060101010101" charset="-122"/>
                <a:ea typeface="楷体" panose="02010609060101010101" charset="-122"/>
                <a:sym typeface="+mn-ea"/>
              </a:rPr>
              <a:t>元</a:t>
            </a:r>
            <a:r>
              <a:rPr lang="zh-CN" altLang="en-US" sz="3200" b="1" dirty="0">
                <a:latin typeface="楷体" panose="02010609060101010101" charset="-122"/>
                <a:ea typeface="楷体" panose="02010609060101010101" charset="-122"/>
                <a:sym typeface="+mn-ea"/>
              </a:rPr>
              <a:t>。</a:t>
            </a:r>
            <a:endParaRPr lang="zh-CN" altLang="en-US" sz="3200" b="1" dirty="0">
              <a:latin typeface="楷体" panose="02010609060101010101" charset="-122"/>
              <a:ea typeface="楷体" panose="02010609060101010101"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19430" y="1298575"/>
            <a:ext cx="8075295" cy="2825115"/>
          </a:xfrm>
          <a:prstGeom prst="rect">
            <a:avLst/>
          </a:prstGeom>
        </p:spPr>
        <p:txBody>
          <a:bodyPr wrap="square">
            <a:spAutoFit/>
          </a:bodyPr>
          <a:lstStyle/>
          <a:p>
            <a:pPr marL="0" indent="457200" fontAlgn="auto">
              <a:lnSpc>
                <a:spcPct val="120000"/>
              </a:lnSpc>
              <a:buNone/>
            </a:pPr>
            <a:r>
              <a:rPr lang="zh-CN" altLang="en-US" sz="3200" b="1" dirty="0">
                <a:solidFill>
                  <a:schemeClr val="tx2"/>
                </a:solidFill>
                <a:latin typeface="楷体" panose="02010609060101010101" charset="-122"/>
                <a:ea typeface="楷体" panose="02010609060101010101" charset="-122"/>
                <a:sym typeface="+mn-ea"/>
              </a:rPr>
              <a:t>设计完成后，</a:t>
            </a:r>
            <a:r>
              <a:rPr lang="zh-CN" altLang="en-US" sz="3200" b="1" dirty="0">
                <a:solidFill>
                  <a:srgbClr val="FF0000"/>
                </a:solidFill>
                <a:latin typeface="楷体" panose="02010609060101010101" charset="-122"/>
                <a:ea typeface="楷体" panose="02010609060101010101" charset="-122"/>
                <a:sym typeface="+mn-ea"/>
              </a:rPr>
              <a:t>有</a:t>
            </a:r>
            <a:r>
              <a:rPr lang="en-US" altLang="zh-CN" sz="3200" b="1" dirty="0">
                <a:solidFill>
                  <a:srgbClr val="FF0000"/>
                </a:solidFill>
                <a:latin typeface="楷体" panose="02010609060101010101" charset="-122"/>
                <a:ea typeface="楷体" panose="02010609060101010101" charset="-122"/>
                <a:sym typeface="+mn-ea"/>
              </a:rPr>
              <a:t>3</a:t>
            </a:r>
            <a:r>
              <a:rPr lang="zh-CN" altLang="en-US" sz="3200" b="1" dirty="0">
                <a:solidFill>
                  <a:srgbClr val="FF0000"/>
                </a:solidFill>
                <a:latin typeface="楷体" panose="02010609060101010101" charset="-122"/>
                <a:ea typeface="楷体" panose="02010609060101010101" charset="-122"/>
                <a:sym typeface="+mn-ea"/>
              </a:rPr>
              <a:t>项任务必须同时进行</a:t>
            </a:r>
            <a:r>
              <a:rPr lang="zh-CN" altLang="en-US" sz="3200" b="1" dirty="0">
                <a:solidFill>
                  <a:schemeClr val="tx2"/>
                </a:solidFill>
                <a:latin typeface="楷体" panose="02010609060101010101" charset="-122"/>
                <a:ea typeface="楷体" panose="02010609060101010101" charset="-122"/>
                <a:sym typeface="+mn-ea"/>
              </a:rPr>
              <a:t>：</a:t>
            </a:r>
            <a:r>
              <a:rPr lang="zh-CN" altLang="en-US" sz="3200" b="1" dirty="0">
                <a:solidFill>
                  <a:srgbClr val="FF0000"/>
                </a:solidFill>
                <a:latin typeface="楷体" panose="02010609060101010101" charset="-122"/>
                <a:ea typeface="楷体" panose="02010609060101010101" charset="-122"/>
                <a:sym typeface="+mn-ea"/>
              </a:rPr>
              <a:t>①开发电子商务平台数据库； ②开发和编写实际网页代码；③开发和编写电子商务平台表格码。</a:t>
            </a:r>
            <a:endParaRPr lang="en-US" altLang="zh-CN" sz="3200" b="1" dirty="0">
              <a:solidFill>
                <a:srgbClr val="FF0000"/>
              </a:solidFill>
              <a:latin typeface="楷体" panose="02010609060101010101" charset="-122"/>
              <a:ea typeface="楷体" panose="02010609060101010101" charset="-122"/>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19430" y="1298575"/>
            <a:ext cx="8075295" cy="5187315"/>
          </a:xfrm>
          <a:prstGeom prst="rect">
            <a:avLst/>
          </a:prstGeom>
        </p:spPr>
        <p:txBody>
          <a:bodyPr wrap="square">
            <a:spAutoFit/>
          </a:bodyPr>
          <a:lstStyle/>
          <a:p>
            <a:pPr marL="0" indent="457200" fontAlgn="auto">
              <a:lnSpc>
                <a:spcPct val="120000"/>
              </a:lnSpc>
              <a:buNone/>
            </a:pPr>
            <a:r>
              <a:rPr lang="zh-CN" altLang="en-US" sz="3200" b="1" dirty="0">
                <a:solidFill>
                  <a:schemeClr val="tx2"/>
                </a:solidFill>
                <a:latin typeface="楷体" panose="02010609060101010101" charset="-122"/>
                <a:ea typeface="楷体" panose="02010609060101010101" charset="-122"/>
                <a:sym typeface="+mn-ea"/>
              </a:rPr>
              <a:t>估计数据库的开发在</a:t>
            </a:r>
            <a:r>
              <a:rPr lang="zh-CN" altLang="en-US" sz="3200" b="1" dirty="0">
                <a:solidFill>
                  <a:srgbClr val="3333FF"/>
                </a:solidFill>
                <a:latin typeface="楷体" panose="02010609060101010101" charset="-122"/>
                <a:ea typeface="楷体" panose="02010609060101010101" charset="-122"/>
                <a:sym typeface="+mn-ea"/>
              </a:rPr>
              <a:t>不加班的时候为</a:t>
            </a:r>
            <a:r>
              <a:rPr lang="en-US" altLang="zh-CN" sz="3200" b="1" dirty="0">
                <a:solidFill>
                  <a:srgbClr val="3333FF"/>
                </a:solidFill>
                <a:latin typeface="楷体" panose="02010609060101010101" charset="-122"/>
                <a:ea typeface="楷体" panose="02010609060101010101" charset="-122"/>
                <a:sym typeface="+mn-ea"/>
              </a:rPr>
              <a:t>10</a:t>
            </a:r>
            <a:r>
              <a:rPr lang="zh-CN" altLang="en-US" sz="3200" b="1" dirty="0">
                <a:solidFill>
                  <a:srgbClr val="3333FF"/>
                </a:solidFill>
                <a:latin typeface="楷体" panose="02010609060101010101" charset="-122"/>
                <a:ea typeface="楷体" panose="02010609060101010101" charset="-122"/>
                <a:sym typeface="+mn-ea"/>
              </a:rPr>
              <a:t>天和</a:t>
            </a:r>
            <a:r>
              <a:rPr lang="en-US" altLang="zh-CN" sz="3200" b="1" dirty="0">
                <a:solidFill>
                  <a:srgbClr val="3333FF"/>
                </a:solidFill>
                <a:latin typeface="楷体" panose="02010609060101010101" charset="-122"/>
                <a:ea typeface="楷体" panose="02010609060101010101" charset="-122"/>
                <a:sym typeface="+mn-ea"/>
              </a:rPr>
              <a:t>9000</a:t>
            </a:r>
            <a:r>
              <a:rPr lang="zh-CN" altLang="en-US" sz="3200" b="1" dirty="0">
                <a:solidFill>
                  <a:srgbClr val="3333FF"/>
                </a:solidFill>
                <a:latin typeface="楷体" panose="02010609060101010101" charset="-122"/>
                <a:ea typeface="楷体" panose="02010609060101010101" charset="-122"/>
                <a:sym typeface="+mn-ea"/>
              </a:rPr>
              <a:t>元</a:t>
            </a:r>
            <a:r>
              <a:rPr lang="zh-CN" altLang="en-US" sz="3200" b="1" dirty="0">
                <a:solidFill>
                  <a:schemeClr val="tx2"/>
                </a:solidFill>
                <a:latin typeface="楷体" panose="02010609060101010101" charset="-122"/>
                <a:ea typeface="楷体" panose="02010609060101010101" charset="-122"/>
                <a:sym typeface="+mn-ea"/>
              </a:rPr>
              <a:t>，</a:t>
            </a:r>
            <a:r>
              <a:rPr lang="zh-CN" altLang="en-US" sz="3200" b="1" dirty="0">
                <a:solidFill>
                  <a:srgbClr val="FF0000"/>
                </a:solidFill>
                <a:latin typeface="楷体" panose="02010609060101010101" charset="-122"/>
                <a:ea typeface="楷体" panose="02010609060101010101" charset="-122"/>
                <a:sym typeface="+mn-ea"/>
              </a:rPr>
              <a:t>加班时可以在</a:t>
            </a:r>
            <a:r>
              <a:rPr lang="en-US" altLang="zh-CN" sz="3200" b="1" dirty="0">
                <a:solidFill>
                  <a:srgbClr val="FF0000"/>
                </a:solidFill>
                <a:latin typeface="楷体" panose="02010609060101010101" charset="-122"/>
                <a:ea typeface="楷体" panose="02010609060101010101" charset="-122"/>
                <a:sym typeface="+mn-ea"/>
              </a:rPr>
              <a:t>7</a:t>
            </a:r>
            <a:r>
              <a:rPr lang="zh-CN" altLang="en-US" sz="3200" b="1" dirty="0">
                <a:solidFill>
                  <a:srgbClr val="FF0000"/>
                </a:solidFill>
                <a:latin typeface="楷体" panose="02010609060101010101" charset="-122"/>
                <a:ea typeface="楷体" panose="02010609060101010101" charset="-122"/>
                <a:sym typeface="+mn-ea"/>
              </a:rPr>
              <a:t>天和</a:t>
            </a:r>
            <a:r>
              <a:rPr lang="en-US" altLang="zh-CN" sz="3200" b="1" dirty="0">
                <a:solidFill>
                  <a:srgbClr val="FF0000"/>
                </a:solidFill>
                <a:latin typeface="楷体" panose="02010609060101010101" charset="-122"/>
                <a:ea typeface="楷体" panose="02010609060101010101" charset="-122"/>
                <a:sym typeface="+mn-ea"/>
              </a:rPr>
              <a:t>11250</a:t>
            </a:r>
            <a:r>
              <a:rPr lang="zh-CN" altLang="en-US" sz="3200" b="1" dirty="0">
                <a:solidFill>
                  <a:srgbClr val="FF0000"/>
                </a:solidFill>
                <a:latin typeface="楷体" panose="02010609060101010101" charset="-122"/>
                <a:ea typeface="楷体" panose="02010609060101010101" charset="-122"/>
                <a:sym typeface="+mn-ea"/>
              </a:rPr>
              <a:t>元的情况下完成</a:t>
            </a:r>
            <a:r>
              <a:rPr lang="zh-CN" altLang="en-US" sz="3200" b="1" dirty="0">
                <a:solidFill>
                  <a:schemeClr val="tx2"/>
                </a:solidFill>
                <a:latin typeface="楷体" panose="02010609060101010101" charset="-122"/>
                <a:ea typeface="楷体" panose="02010609060101010101" charset="-122"/>
                <a:sym typeface="+mn-ea"/>
              </a:rPr>
              <a:t>。同样，项目团队估算在不加班的情况下，</a:t>
            </a:r>
            <a:r>
              <a:rPr lang="zh-CN" altLang="en-US" sz="3200" b="1" dirty="0">
                <a:solidFill>
                  <a:srgbClr val="3333FF"/>
                </a:solidFill>
                <a:latin typeface="楷体" panose="02010609060101010101" charset="-122"/>
                <a:ea typeface="楷体" panose="02010609060101010101" charset="-122"/>
                <a:sym typeface="+mn-ea"/>
              </a:rPr>
              <a:t>开发和编写网页代码需要</a:t>
            </a:r>
            <a:r>
              <a:rPr lang="en-US" altLang="zh-CN" sz="3200" b="1" dirty="0">
                <a:solidFill>
                  <a:srgbClr val="3333FF"/>
                </a:solidFill>
                <a:latin typeface="楷体" panose="02010609060101010101" charset="-122"/>
                <a:ea typeface="楷体" panose="02010609060101010101" charset="-122"/>
                <a:sym typeface="+mn-ea"/>
              </a:rPr>
              <a:t>10</a:t>
            </a:r>
            <a:r>
              <a:rPr lang="zh-CN" altLang="en-US" sz="3200" b="1" dirty="0">
                <a:solidFill>
                  <a:srgbClr val="3333FF"/>
                </a:solidFill>
                <a:latin typeface="楷体" panose="02010609060101010101" charset="-122"/>
                <a:ea typeface="楷体" panose="02010609060101010101" charset="-122"/>
                <a:sym typeface="+mn-ea"/>
              </a:rPr>
              <a:t>天和</a:t>
            </a:r>
            <a:r>
              <a:rPr lang="en-US" altLang="zh-CN" sz="3200" b="1" dirty="0">
                <a:solidFill>
                  <a:srgbClr val="3333FF"/>
                </a:solidFill>
                <a:latin typeface="楷体" panose="02010609060101010101" charset="-122"/>
                <a:ea typeface="楷体" panose="02010609060101010101" charset="-122"/>
                <a:sym typeface="+mn-ea"/>
              </a:rPr>
              <a:t>17500</a:t>
            </a:r>
            <a:r>
              <a:rPr lang="zh-CN" altLang="en-US" sz="3200" b="1" dirty="0">
                <a:solidFill>
                  <a:srgbClr val="3333FF"/>
                </a:solidFill>
                <a:latin typeface="楷体" panose="02010609060101010101" charset="-122"/>
                <a:ea typeface="楷体" panose="02010609060101010101" charset="-122"/>
                <a:sym typeface="+mn-ea"/>
              </a:rPr>
              <a:t>元，</a:t>
            </a:r>
            <a:r>
              <a:rPr lang="zh-CN" altLang="en-US" sz="3200" b="1" dirty="0">
                <a:solidFill>
                  <a:srgbClr val="FF0000"/>
                </a:solidFill>
                <a:latin typeface="楷体" panose="02010609060101010101" charset="-122"/>
                <a:ea typeface="楷体" panose="02010609060101010101" charset="-122"/>
                <a:sym typeface="+mn-ea"/>
              </a:rPr>
              <a:t>加班则可以减少两天，成本为</a:t>
            </a:r>
            <a:r>
              <a:rPr lang="en-US" altLang="zh-CN" sz="3200" b="1" dirty="0">
                <a:solidFill>
                  <a:srgbClr val="FF0000"/>
                </a:solidFill>
                <a:latin typeface="楷体" panose="02010609060101010101" charset="-122"/>
                <a:ea typeface="楷体" panose="02010609060101010101" charset="-122"/>
                <a:sym typeface="+mn-ea"/>
              </a:rPr>
              <a:t>19500</a:t>
            </a:r>
            <a:r>
              <a:rPr lang="zh-CN" altLang="en-US" sz="3200" b="1" dirty="0">
                <a:solidFill>
                  <a:srgbClr val="FF0000"/>
                </a:solidFill>
                <a:latin typeface="楷体" panose="02010609060101010101" charset="-122"/>
                <a:ea typeface="楷体" panose="02010609060101010101" charset="-122"/>
                <a:sym typeface="+mn-ea"/>
              </a:rPr>
              <a:t>元。</a:t>
            </a:r>
            <a:r>
              <a:rPr lang="zh-CN" altLang="en-US" sz="3200" b="1" dirty="0">
                <a:solidFill>
                  <a:srgbClr val="3333FF"/>
                </a:solidFill>
                <a:latin typeface="楷体" panose="02010609060101010101" charset="-122"/>
                <a:ea typeface="楷体" panose="02010609060101010101" charset="-122"/>
                <a:sym typeface="+mn-ea"/>
              </a:rPr>
              <a:t>开发表格工作分包给别的公司，需要</a:t>
            </a:r>
            <a:r>
              <a:rPr lang="en-US" altLang="zh-CN" sz="3200" b="1" dirty="0">
                <a:solidFill>
                  <a:srgbClr val="3333FF"/>
                </a:solidFill>
                <a:latin typeface="楷体" panose="02010609060101010101" charset="-122"/>
                <a:ea typeface="楷体" panose="02010609060101010101" charset="-122"/>
                <a:sym typeface="+mn-ea"/>
              </a:rPr>
              <a:t>7</a:t>
            </a:r>
            <a:r>
              <a:rPr lang="zh-CN" altLang="en-US" sz="3200" b="1" dirty="0">
                <a:solidFill>
                  <a:srgbClr val="3333FF"/>
                </a:solidFill>
                <a:latin typeface="楷体" panose="02010609060101010101" charset="-122"/>
                <a:ea typeface="楷体" panose="02010609060101010101" charset="-122"/>
                <a:sym typeface="+mn-ea"/>
              </a:rPr>
              <a:t>天、成本</a:t>
            </a:r>
            <a:r>
              <a:rPr lang="en-US" altLang="zh-CN" sz="3200" b="1" dirty="0">
                <a:solidFill>
                  <a:srgbClr val="3333FF"/>
                </a:solidFill>
                <a:latin typeface="楷体" panose="02010609060101010101" charset="-122"/>
                <a:ea typeface="楷体" panose="02010609060101010101" charset="-122"/>
                <a:sym typeface="+mn-ea"/>
              </a:rPr>
              <a:t>8400</a:t>
            </a:r>
            <a:r>
              <a:rPr lang="zh-CN" altLang="en-US" sz="3200" b="1" dirty="0">
                <a:solidFill>
                  <a:srgbClr val="3333FF"/>
                </a:solidFill>
                <a:latin typeface="楷体" panose="02010609060101010101" charset="-122"/>
                <a:ea typeface="楷体" panose="02010609060101010101" charset="-122"/>
                <a:sym typeface="+mn-ea"/>
              </a:rPr>
              <a:t>元。</a:t>
            </a:r>
            <a:r>
              <a:rPr lang="zh-CN" altLang="en-US" sz="3200" b="1" dirty="0">
                <a:solidFill>
                  <a:schemeClr val="tx2"/>
                </a:solidFill>
                <a:latin typeface="楷体" panose="02010609060101010101" charset="-122"/>
                <a:ea typeface="楷体" panose="02010609060101010101" charset="-122"/>
                <a:sym typeface="+mn-ea"/>
              </a:rPr>
              <a:t>开发表格的公司并没有提供赶工多收费的方案。</a:t>
            </a:r>
            <a:endParaRPr lang="zh-CN" altLang="en-US" sz="3200" b="1" dirty="0">
              <a:solidFill>
                <a:schemeClr val="tx2"/>
              </a:solidFill>
              <a:latin typeface="楷体" panose="02010609060101010101" charset="-122"/>
              <a:ea typeface="楷体" panose="02010609060101010101" charset="-122"/>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29590" y="1298575"/>
            <a:ext cx="8065770" cy="3514725"/>
          </a:xfrm>
          <a:prstGeom prst="rect">
            <a:avLst/>
          </a:prstGeom>
        </p:spPr>
        <p:txBody>
          <a:bodyPr wrap="square">
            <a:spAutoFit/>
          </a:bodyPr>
          <a:lstStyle/>
          <a:p>
            <a:pPr marL="0" indent="457200" algn="just" fontAlgn="auto">
              <a:lnSpc>
                <a:spcPct val="120000"/>
              </a:lnSpc>
              <a:buNone/>
            </a:pPr>
            <a:r>
              <a:rPr lang="zh-CN" altLang="en-US" sz="3200" b="1" dirty="0">
                <a:solidFill>
                  <a:schemeClr val="tx2"/>
                </a:solidFill>
                <a:latin typeface="楷体" panose="02010609060101010101" charset="-122"/>
                <a:ea typeface="楷体" panose="02010609060101010101" charset="-122"/>
                <a:sym typeface="+mn-ea"/>
              </a:rPr>
              <a:t>最后，一旦数据库开发出来，网页和表格编码完毕，整个电子商务平台就需要进行</a:t>
            </a:r>
            <a:r>
              <a:rPr lang="zh-CN" altLang="en-US" sz="3200" b="1" dirty="0">
                <a:solidFill>
                  <a:srgbClr val="3333FF"/>
                </a:solidFill>
                <a:latin typeface="楷体" panose="02010609060101010101" charset="-122"/>
                <a:ea typeface="楷体" panose="02010609060101010101" charset="-122"/>
                <a:sym typeface="+mn-ea"/>
              </a:rPr>
              <a:t>测试、修改</a:t>
            </a:r>
            <a:r>
              <a:rPr lang="zh-CN" altLang="en-US" sz="3200" b="1" dirty="0">
                <a:solidFill>
                  <a:schemeClr val="tx2"/>
                </a:solidFill>
                <a:latin typeface="楷体" panose="02010609060101010101" charset="-122"/>
                <a:ea typeface="楷体" panose="02010609060101010101" charset="-122"/>
                <a:sym typeface="+mn-ea"/>
              </a:rPr>
              <a:t>，项目团队</a:t>
            </a:r>
            <a:r>
              <a:rPr lang="zh-CN" altLang="en-US" sz="3200" b="1" dirty="0">
                <a:solidFill>
                  <a:srgbClr val="3333FF"/>
                </a:solidFill>
                <a:latin typeface="楷体" panose="02010609060101010101" charset="-122"/>
                <a:ea typeface="楷体" panose="02010609060101010101" charset="-122"/>
                <a:sym typeface="+mn-ea"/>
              </a:rPr>
              <a:t>估算需要</a:t>
            </a:r>
            <a:r>
              <a:rPr lang="en-US" altLang="zh-CN" sz="3200" b="1" dirty="0">
                <a:solidFill>
                  <a:srgbClr val="3333FF"/>
                </a:solidFill>
                <a:latin typeface="楷体" panose="02010609060101010101" charset="-122"/>
                <a:ea typeface="楷体" panose="02010609060101010101" charset="-122"/>
                <a:sym typeface="+mn-ea"/>
              </a:rPr>
              <a:t>3</a:t>
            </a:r>
            <a:r>
              <a:rPr lang="zh-CN" altLang="en-US" sz="3200" b="1" dirty="0">
                <a:solidFill>
                  <a:srgbClr val="3333FF"/>
                </a:solidFill>
                <a:latin typeface="楷体" panose="02010609060101010101" charset="-122"/>
                <a:ea typeface="楷体" panose="02010609060101010101" charset="-122"/>
                <a:sym typeface="+mn-ea"/>
              </a:rPr>
              <a:t>天，成本</a:t>
            </a:r>
            <a:r>
              <a:rPr lang="en-US" altLang="zh-CN" sz="3200" b="1" dirty="0">
                <a:solidFill>
                  <a:srgbClr val="3333FF"/>
                </a:solidFill>
                <a:latin typeface="楷体" panose="02010609060101010101" charset="-122"/>
                <a:ea typeface="楷体" panose="02010609060101010101" charset="-122"/>
                <a:sym typeface="+mn-ea"/>
              </a:rPr>
              <a:t>4500</a:t>
            </a:r>
            <a:r>
              <a:rPr lang="zh-CN" altLang="en-US" sz="3200" b="1" dirty="0">
                <a:solidFill>
                  <a:srgbClr val="3333FF"/>
                </a:solidFill>
                <a:latin typeface="楷体" panose="02010609060101010101" charset="-122"/>
                <a:ea typeface="楷体" panose="02010609060101010101" charset="-122"/>
                <a:sym typeface="+mn-ea"/>
              </a:rPr>
              <a:t>元</a:t>
            </a:r>
            <a:r>
              <a:rPr lang="zh-CN" altLang="en-US" sz="3200" b="1" dirty="0">
                <a:solidFill>
                  <a:schemeClr val="tx2"/>
                </a:solidFill>
                <a:latin typeface="楷体" panose="02010609060101010101" charset="-122"/>
                <a:ea typeface="楷体" panose="02010609060101010101" charset="-122"/>
                <a:sym typeface="+mn-ea"/>
              </a:rPr>
              <a:t>。如果加班的话，</a:t>
            </a:r>
            <a:r>
              <a:rPr lang="zh-CN" altLang="en-US" sz="3200" b="1" dirty="0">
                <a:solidFill>
                  <a:srgbClr val="FF0000"/>
                </a:solidFill>
                <a:latin typeface="楷体" panose="02010609060101010101" charset="-122"/>
                <a:ea typeface="楷体" panose="02010609060101010101" charset="-122"/>
                <a:sym typeface="+mn-ea"/>
              </a:rPr>
              <a:t>则可以减少一天，成本为</a:t>
            </a:r>
            <a:r>
              <a:rPr lang="en-US" altLang="zh-CN" sz="3200" b="1" dirty="0">
                <a:solidFill>
                  <a:srgbClr val="FF0000"/>
                </a:solidFill>
                <a:latin typeface="楷体" panose="02010609060101010101" charset="-122"/>
                <a:ea typeface="楷体" panose="02010609060101010101" charset="-122"/>
                <a:sym typeface="+mn-ea"/>
              </a:rPr>
              <a:t>6750</a:t>
            </a:r>
            <a:r>
              <a:rPr lang="zh-CN" altLang="en-US" sz="3200" b="1" dirty="0">
                <a:solidFill>
                  <a:srgbClr val="FF0000"/>
                </a:solidFill>
                <a:latin typeface="楷体" panose="02010609060101010101" charset="-122"/>
                <a:ea typeface="楷体" panose="02010609060101010101" charset="-122"/>
                <a:sym typeface="+mn-ea"/>
              </a:rPr>
              <a:t>元。</a:t>
            </a:r>
            <a:endParaRPr lang="zh-CN" altLang="en-US" sz="3200" b="1" dirty="0">
              <a:solidFill>
                <a:schemeClr val="tx2"/>
              </a:solidFill>
              <a:latin typeface="楷体" panose="02010609060101010101" charset="-122"/>
              <a:ea typeface="楷体" panose="02010609060101010101" charset="-122"/>
            </a:endParaRPr>
          </a:p>
          <a:p>
            <a:pPr indent="457200" eaLnBrk="1" hangingPunct="1">
              <a:lnSpc>
                <a:spcPct val="80000"/>
              </a:lnSpc>
              <a:spcBef>
                <a:spcPts val="600"/>
              </a:spcBef>
              <a:buFontTx/>
              <a:buNone/>
            </a:pPr>
            <a:endParaRPr lang="zh-CN" altLang="en-US" sz="3200" b="1" dirty="0">
              <a:latin typeface="楷体" panose="02010609060101010101" charset="-122"/>
              <a:ea typeface="楷体" panose="02010609060101010101"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63618" y="2837086"/>
            <a:ext cx="1781261" cy="1781261"/>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70C0"/>
                </a:solidFill>
                <a:ea typeface="微软雅黑" panose="020B0503020204020204" pitchFamily="34" charset="-122"/>
              </a:endParaRPr>
            </a:p>
          </p:txBody>
        </p:sp>
        <p:sp>
          <p:nvSpPr>
            <p:cNvPr id="29" name="椭圆 2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70C0"/>
                  </a:solidFill>
                  <a:latin typeface="微软雅黑" panose="020B0503020204020204" pitchFamily="34" charset="-122"/>
                  <a:ea typeface="微软雅黑" panose="020B0503020204020204" pitchFamily="34" charset="-122"/>
                </a:rPr>
                <a:t>问题</a:t>
              </a:r>
              <a:endParaRPr lang="zh-CN" altLang="en-US" sz="3200" dirty="0">
                <a:solidFill>
                  <a:srgbClr val="0070C0"/>
                </a:solidFill>
                <a:latin typeface="微软雅黑" panose="020B0503020204020204" pitchFamily="34" charset="-122"/>
                <a:ea typeface="微软雅黑" panose="020B0503020204020204" pitchFamily="34" charset="-122"/>
              </a:endParaRPr>
            </a:p>
          </p:txBody>
        </p:sp>
      </p:grpSp>
      <p:sp>
        <p:nvSpPr>
          <p:cNvPr id="34" name="左大括号 33"/>
          <p:cNvSpPr/>
          <p:nvPr/>
        </p:nvSpPr>
        <p:spPr>
          <a:xfrm>
            <a:off x="2147782" y="1714712"/>
            <a:ext cx="494453" cy="4026747"/>
          </a:xfrm>
          <a:prstGeom prst="leftBrace">
            <a:avLst/>
          </a:prstGeom>
          <a:ln w="38100">
            <a:solidFill>
              <a:srgbClr val="0070C0"/>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ea typeface="微软雅黑" panose="020B0503020204020204" pitchFamily="34" charset="-122"/>
            </a:endParaRPr>
          </a:p>
        </p:txBody>
      </p:sp>
      <p:grpSp>
        <p:nvGrpSpPr>
          <p:cNvPr id="2" name="组合 1"/>
          <p:cNvGrpSpPr/>
          <p:nvPr/>
        </p:nvGrpSpPr>
        <p:grpSpPr>
          <a:xfrm>
            <a:off x="2691642" y="1214642"/>
            <a:ext cx="1371600" cy="969388"/>
            <a:chOff x="2717878" y="1163553"/>
            <a:chExt cx="1028700" cy="727041"/>
          </a:xfrm>
        </p:grpSpPr>
        <p:sp>
          <p:nvSpPr>
            <p:cNvPr id="30" name="椭圆 29"/>
            <p:cNvSpPr/>
            <p:nvPr/>
          </p:nvSpPr>
          <p:spPr>
            <a:xfrm>
              <a:off x="2868708" y="1163553"/>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sp>
          <p:nvSpPr>
            <p:cNvPr id="37" name="TextBox 36"/>
            <p:cNvSpPr txBox="1"/>
            <p:nvPr/>
          </p:nvSpPr>
          <p:spPr>
            <a:xfrm>
              <a:off x="2717878" y="1296241"/>
              <a:ext cx="1028700" cy="437674"/>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690412" y="2404566"/>
            <a:ext cx="1371600" cy="1081867"/>
            <a:chOff x="2719496" y="2497084"/>
            <a:chExt cx="1028700" cy="811400"/>
          </a:xfrm>
        </p:grpSpPr>
        <p:grpSp>
          <p:nvGrpSpPr>
            <p:cNvPr id="31" name="组合 30"/>
            <p:cNvGrpSpPr/>
            <p:nvPr/>
          </p:nvGrpSpPr>
          <p:grpSpPr>
            <a:xfrm>
              <a:off x="2828146" y="2497084"/>
              <a:ext cx="811400" cy="811400"/>
              <a:chOff x="304800" y="673100"/>
              <a:chExt cx="4000500" cy="4000500"/>
            </a:xfrm>
            <a:effectLst>
              <a:outerShdw blurRad="317500" dist="1905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a typeface="微软雅黑" panose="020B0503020204020204" pitchFamily="34" charset="-122"/>
                </a:endParaRPr>
              </a:p>
            </p:txBody>
          </p:sp>
          <p:sp>
            <p:nvSpPr>
              <p:cNvPr id="33" name="椭圆 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grpSp>
        <p:sp>
          <p:nvSpPr>
            <p:cNvPr id="38" name="TextBox 37"/>
            <p:cNvSpPr txBox="1"/>
            <p:nvPr/>
          </p:nvSpPr>
          <p:spPr>
            <a:xfrm>
              <a:off x="2719496" y="2671952"/>
              <a:ext cx="1028700" cy="437674"/>
            </a:xfrm>
            <a:prstGeom prst="rect">
              <a:avLst/>
            </a:prstGeom>
            <a:noFill/>
          </p:spPr>
          <p:txBody>
            <a:bodyPr wrap="square" rtlCol="0">
              <a:spAutoFit/>
            </a:bodyPr>
            <a:lstStyle/>
            <a:p>
              <a:pPr algn="ctr"/>
              <a:r>
                <a:rPr lang="en-US" altLang="zh-CN" sz="3200" dirty="0">
                  <a:solidFill>
                    <a:srgbClr val="0070C0"/>
                  </a:solidFill>
                  <a:latin typeface="微软雅黑" panose="020B0503020204020204" pitchFamily="34" charset="-122"/>
                  <a:ea typeface="微软雅黑" panose="020B0503020204020204" pitchFamily="34" charset="-122"/>
                </a:rPr>
                <a:t>02</a:t>
              </a:r>
              <a:endParaRPr lang="zh-CN" altLang="en-US" sz="3200" dirty="0">
                <a:solidFill>
                  <a:srgbClr val="0070C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690899" y="3739142"/>
            <a:ext cx="1371600" cy="969388"/>
            <a:chOff x="2772566" y="4019588"/>
            <a:chExt cx="1028700" cy="727041"/>
          </a:xfrm>
        </p:grpSpPr>
        <p:sp>
          <p:nvSpPr>
            <p:cNvPr id="35" name="椭圆 34"/>
            <p:cNvSpPr/>
            <p:nvPr/>
          </p:nvSpPr>
          <p:spPr>
            <a:xfrm>
              <a:off x="2923396" y="4019588"/>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sp>
          <p:nvSpPr>
            <p:cNvPr id="39" name="TextBox 38"/>
            <p:cNvSpPr txBox="1"/>
            <p:nvPr/>
          </p:nvSpPr>
          <p:spPr>
            <a:xfrm>
              <a:off x="2772566" y="4152276"/>
              <a:ext cx="1028700" cy="437674"/>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21" name="TextBox 39"/>
          <p:cNvSpPr txBox="1"/>
          <p:nvPr/>
        </p:nvSpPr>
        <p:spPr>
          <a:xfrm>
            <a:off x="3946525" y="1214120"/>
            <a:ext cx="4907280" cy="829945"/>
          </a:xfrm>
          <a:prstGeom prst="rect">
            <a:avLst/>
          </a:prstGeom>
          <a:noFill/>
        </p:spPr>
        <p:txBody>
          <a:bodyPr wrap="square" rtlCol="0">
            <a:spAutoFit/>
          </a:bodyPr>
          <a:lstStyle/>
          <a:p>
            <a:r>
              <a:rPr lang="zh-CN" altLang="en-US" sz="2400" dirty="0">
                <a:solidFill>
                  <a:schemeClr val="tx1">
                    <a:lumMod val="50000"/>
                    <a:lumOff val="50000"/>
                  </a:schemeClr>
                </a:solidFill>
                <a:ea typeface="微软雅黑" panose="020B0503020204020204" pitchFamily="34" charset="-122"/>
              </a:rPr>
              <a:t>如果不加班，完成此项目的成本是多少？完成这一项目要花多长时间？</a:t>
            </a:r>
            <a:endParaRPr lang="zh-CN" altLang="en-US" sz="2400" dirty="0">
              <a:solidFill>
                <a:schemeClr val="tx1">
                  <a:lumMod val="50000"/>
                  <a:lumOff val="50000"/>
                </a:schemeClr>
              </a:solidFill>
              <a:ea typeface="微软雅黑" panose="020B0503020204020204" pitchFamily="34" charset="-122"/>
            </a:endParaRPr>
          </a:p>
        </p:txBody>
      </p:sp>
      <p:sp>
        <p:nvSpPr>
          <p:cNvPr id="23" name="TextBox 39"/>
          <p:cNvSpPr txBox="1"/>
          <p:nvPr/>
        </p:nvSpPr>
        <p:spPr>
          <a:xfrm>
            <a:off x="3984625" y="5099050"/>
            <a:ext cx="4745990" cy="1568450"/>
          </a:xfrm>
          <a:prstGeom prst="rect">
            <a:avLst/>
          </a:prstGeom>
          <a:noFill/>
        </p:spPr>
        <p:txBody>
          <a:bodyPr wrap="square" rtlCol="0">
            <a:spAutoFit/>
          </a:bodyPr>
          <a:lstStyle/>
          <a:p>
            <a:r>
              <a:rPr lang="zh-CN" altLang="en-US" sz="2400" dirty="0">
                <a:solidFill>
                  <a:schemeClr val="tx1">
                    <a:lumMod val="50000"/>
                    <a:lumOff val="50000"/>
                  </a:schemeClr>
                </a:solidFill>
                <a:ea typeface="微软雅黑" panose="020B0503020204020204" pitchFamily="34" charset="-122"/>
              </a:rPr>
              <a:t>假定总裁想在35天内启动项目，小张将采取什么行动来达到这一期限？在35天完成项目将花费多少？</a:t>
            </a:r>
            <a:endParaRPr lang="zh-CN" altLang="en-US" sz="2400" dirty="0">
              <a:solidFill>
                <a:schemeClr val="tx1">
                  <a:lumMod val="50000"/>
                  <a:lumOff val="50000"/>
                </a:schemeClr>
              </a:solidFill>
              <a:ea typeface="微软雅黑" panose="020B0503020204020204" pitchFamily="34" charset="-122"/>
            </a:endParaRPr>
          </a:p>
        </p:txBody>
      </p:sp>
      <p:sp>
        <p:nvSpPr>
          <p:cNvPr id="24" name="TextBox 39"/>
          <p:cNvSpPr txBox="1"/>
          <p:nvPr/>
        </p:nvSpPr>
        <p:spPr>
          <a:xfrm>
            <a:off x="3946525" y="3486785"/>
            <a:ext cx="4907280" cy="1568450"/>
          </a:xfrm>
          <a:prstGeom prst="rect">
            <a:avLst/>
          </a:prstGeom>
          <a:noFill/>
        </p:spPr>
        <p:txBody>
          <a:bodyPr wrap="square" rtlCol="0">
            <a:spAutoFit/>
          </a:bodyPr>
          <a:lstStyle/>
          <a:p>
            <a:r>
              <a:rPr lang="zh-CN" altLang="en-US" sz="2400" dirty="0">
                <a:solidFill>
                  <a:schemeClr val="tx1">
                    <a:lumMod val="50000"/>
                    <a:lumOff val="50000"/>
                  </a:schemeClr>
                </a:solidFill>
                <a:ea typeface="微软雅黑" panose="020B0503020204020204" pitchFamily="34" charset="-122"/>
              </a:rPr>
              <a:t>假定比较其他电子商务平台的任务执行需要13天而不是原来估算的10天。小张将采取什么行动保持项目按常规速度进行？</a:t>
            </a:r>
            <a:endParaRPr lang="zh-CN" altLang="en-US" sz="2400" dirty="0">
              <a:solidFill>
                <a:schemeClr val="tx1">
                  <a:lumMod val="50000"/>
                  <a:lumOff val="50000"/>
                </a:schemeClr>
              </a:solidFill>
              <a:ea typeface="微软雅黑" panose="020B0503020204020204" pitchFamily="34" charset="-122"/>
            </a:endParaRPr>
          </a:p>
        </p:txBody>
      </p:sp>
      <p:grpSp>
        <p:nvGrpSpPr>
          <p:cNvPr id="5" name="组合 4"/>
          <p:cNvGrpSpPr/>
          <p:nvPr/>
        </p:nvGrpSpPr>
        <p:grpSpPr>
          <a:xfrm>
            <a:off x="2749679" y="5074953"/>
            <a:ext cx="1371600" cy="1081867"/>
            <a:chOff x="2719496" y="2497084"/>
            <a:chExt cx="1028700" cy="811400"/>
          </a:xfrm>
        </p:grpSpPr>
        <p:grpSp>
          <p:nvGrpSpPr>
            <p:cNvPr id="6" name="组合 5"/>
            <p:cNvGrpSpPr/>
            <p:nvPr/>
          </p:nvGrpSpPr>
          <p:grpSpPr>
            <a:xfrm>
              <a:off x="2828146" y="2497084"/>
              <a:ext cx="811400" cy="811400"/>
              <a:chOff x="304800" y="673100"/>
              <a:chExt cx="4000500" cy="4000500"/>
            </a:xfrm>
            <a:effectLst>
              <a:outerShdw blurRad="317500" dist="190500" dir="8100000" algn="tr" rotWithShape="0">
                <a:prstClr val="black">
                  <a:alpha val="50000"/>
                </a:prstClr>
              </a:outerShdw>
            </a:effectLst>
          </p:grpSpPr>
          <p:sp>
            <p:nvSpPr>
              <p:cNvPr id="7" name="同心圆 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solidFill>
                    <a:schemeClr val="tx1"/>
                  </a:solidFill>
                  <a:ea typeface="微软雅黑" panose="020B0503020204020204" pitchFamily="34" charset="-122"/>
                </a:endParaRPr>
              </a:p>
            </p:txBody>
          </p:sp>
          <p:sp>
            <p:nvSpPr>
              <p:cNvPr id="8" name="椭圆 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ea typeface="微软雅黑" panose="020B0503020204020204" pitchFamily="34" charset="-122"/>
                </a:endParaRPr>
              </a:p>
            </p:txBody>
          </p:sp>
        </p:grpSp>
        <p:sp>
          <p:nvSpPr>
            <p:cNvPr id="9" name="TextBox 37"/>
            <p:cNvSpPr txBox="1"/>
            <p:nvPr/>
          </p:nvSpPr>
          <p:spPr>
            <a:xfrm>
              <a:off x="2719496" y="2671952"/>
              <a:ext cx="1028700" cy="437674"/>
            </a:xfrm>
            <a:prstGeom prst="rect">
              <a:avLst/>
            </a:prstGeom>
            <a:noFill/>
          </p:spPr>
          <p:txBody>
            <a:bodyPr wrap="square" rtlCol="0">
              <a:spAutoFit/>
            </a:bodyPr>
            <a:p>
              <a:pPr algn="ctr"/>
              <a:r>
                <a:rPr lang="en-US" altLang="zh-CN" sz="3200" dirty="0">
                  <a:solidFill>
                    <a:srgbClr val="0070C0"/>
                  </a:solidFill>
                  <a:latin typeface="微软雅黑" panose="020B0503020204020204" pitchFamily="34" charset="-122"/>
                  <a:ea typeface="微软雅黑" panose="020B0503020204020204" pitchFamily="34" charset="-122"/>
                </a:rPr>
                <a:t>0</a:t>
              </a:r>
              <a:r>
                <a:rPr lang="en-US" sz="3200" dirty="0">
                  <a:solidFill>
                    <a:srgbClr val="0070C0"/>
                  </a:solidFill>
                  <a:latin typeface="微软雅黑" panose="020B0503020204020204" pitchFamily="34" charset="-122"/>
                  <a:ea typeface="微软雅黑" panose="020B0503020204020204" pitchFamily="34" charset="-122"/>
                </a:rPr>
                <a:t>4</a:t>
              </a:r>
              <a:endParaRPr lang="en-US" sz="3200" dirty="0">
                <a:solidFill>
                  <a:srgbClr val="0070C0"/>
                </a:solidFill>
                <a:latin typeface="微软雅黑" panose="020B0503020204020204" pitchFamily="34" charset="-122"/>
                <a:ea typeface="微软雅黑" panose="020B0503020204020204" pitchFamily="34" charset="-122"/>
              </a:endParaRPr>
            </a:p>
          </p:txBody>
        </p:sp>
      </p:grpSp>
      <p:sp>
        <p:nvSpPr>
          <p:cNvPr id="10" name="TextBox 39"/>
          <p:cNvSpPr txBox="1"/>
          <p:nvPr/>
        </p:nvSpPr>
        <p:spPr>
          <a:xfrm>
            <a:off x="3984625" y="2184400"/>
            <a:ext cx="4869180" cy="1198880"/>
          </a:xfrm>
          <a:prstGeom prst="rect">
            <a:avLst/>
          </a:prstGeom>
          <a:noFill/>
        </p:spPr>
        <p:txBody>
          <a:bodyPr wrap="square" rtlCol="0">
            <a:spAutoFit/>
          </a:bodyPr>
          <a:p>
            <a:r>
              <a:rPr lang="zh-CN" altLang="en-US" sz="2400" dirty="0">
                <a:solidFill>
                  <a:schemeClr val="tx1">
                    <a:lumMod val="50000"/>
                    <a:lumOff val="50000"/>
                  </a:schemeClr>
                </a:solidFill>
                <a:ea typeface="微软雅黑" panose="020B0503020204020204" pitchFamily="34" charset="-122"/>
              </a:rPr>
              <a:t>项目可以完成的最短时间量是多少？在最短时间内完成项目的成本是多少？</a:t>
            </a:r>
            <a:endParaRPr lang="zh-CN" altLang="en-US" sz="2400" dirty="0">
              <a:solidFill>
                <a:schemeClr val="tx1">
                  <a:lumMod val="50000"/>
                  <a:lumOff val="50000"/>
                </a:schemeClr>
              </a:solidFill>
              <a:ea typeface="微软雅黑" panose="020B0503020204020204" pitchFamily="34"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22" presetClass="entr" presetSubtype="8" fill="hold" grpId="0" nodeType="withEffect">
                                  <p:stCondLst>
                                    <p:cond delay="80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par>
                          <p:cTn id="13" fill="hold">
                            <p:stCondLst>
                              <p:cond delay="900"/>
                            </p:stCondLst>
                            <p:childTnLst>
                              <p:par>
                                <p:cTn id="14" presetID="53" presetClass="entr" presetSubtype="16"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par>
                                <p:cTn id="19" presetID="53" presetClass="entr" presetSubtype="16"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53" presetClass="entr" presetSubtype="16"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par>
                                <p:cTn id="29" presetID="53"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par>
                          <p:cTn id="34" fill="hold">
                            <p:stCondLst>
                              <p:cond delay="1400"/>
                            </p:stCondLst>
                            <p:childTnLst>
                              <p:par>
                                <p:cTn id="35" presetID="16" presetClass="entr" presetSubtype="21" fill="hold" grpId="0" nodeType="after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arn(inVertical)">
                                      <p:cBhvr>
                                        <p:cTn id="37" dur="500"/>
                                        <p:tgtEl>
                                          <p:spTgt spid="21"/>
                                        </p:tgtEl>
                                      </p:cBhvr>
                                    </p:animEffect>
                                  </p:childTnLst>
                                </p:cTn>
                              </p:par>
                            </p:childTnLst>
                          </p:cTn>
                        </p:par>
                        <p:par>
                          <p:cTn id="38" fill="hold">
                            <p:stCondLst>
                              <p:cond delay="1900"/>
                            </p:stCondLst>
                            <p:childTnLst>
                              <p:par>
                                <p:cTn id="39" presetID="16" presetClass="entr" presetSubtype="21"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arn(inVertical)">
                                      <p:cBhvr>
                                        <p:cTn id="41" dur="500"/>
                                        <p:tgtEl>
                                          <p:spTgt spid="10"/>
                                        </p:tgtEl>
                                      </p:cBhvr>
                                    </p:animEffect>
                                  </p:childTnLst>
                                </p:cTn>
                              </p:par>
                            </p:childTnLst>
                          </p:cTn>
                        </p:par>
                        <p:par>
                          <p:cTn id="42" fill="hold">
                            <p:stCondLst>
                              <p:cond delay="2400"/>
                            </p:stCondLst>
                            <p:childTnLst>
                              <p:par>
                                <p:cTn id="43" presetID="16" presetClass="entr" presetSubtype="21"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barn(inVertical)">
                                      <p:cBhvr>
                                        <p:cTn id="45" dur="500"/>
                                        <p:tgtEl>
                                          <p:spTgt spid="24"/>
                                        </p:tgtEl>
                                      </p:cBhvr>
                                    </p:animEffect>
                                  </p:childTnLst>
                                </p:cTn>
                              </p:par>
                            </p:childTnLst>
                          </p:cTn>
                        </p:par>
                        <p:par>
                          <p:cTn id="46" fill="hold">
                            <p:stCondLst>
                              <p:cond delay="2900"/>
                            </p:stCondLst>
                            <p:childTnLst>
                              <p:par>
                                <p:cTn id="47" presetID="16" presetClass="entr" presetSubtype="21"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barn(inVertical)">
                                      <p:cBhvr>
                                        <p:cTn id="4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21" grpId="0"/>
      <p:bldP spid="23" grpId="0"/>
      <p:bldP spid="24" grpId="0"/>
      <p:bldP spid="10"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2058</Words>
  <Application>WPS 演示</Application>
  <PresentationFormat>全屏显示(16:9)</PresentationFormat>
  <Paragraphs>138</Paragraphs>
  <Slides>22</Slides>
  <Notes>23</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22</vt:i4>
      </vt:variant>
    </vt:vector>
  </HeadingPairs>
  <TitlesOfParts>
    <vt:vector size="40" baseType="lpstr">
      <vt:lpstr>Arial</vt:lpstr>
      <vt:lpstr>宋体</vt:lpstr>
      <vt:lpstr>Wingdings</vt:lpstr>
      <vt:lpstr>微软雅黑</vt:lpstr>
      <vt:lpstr>方正兰亭粗黑_GBK</vt:lpstr>
      <vt:lpstr>Calibri</vt:lpstr>
      <vt:lpstr>Impact</vt:lpstr>
      <vt:lpstr>Helvetica Neue Condensed</vt:lpstr>
      <vt:lpstr>方正正大黑简体</vt:lpstr>
      <vt:lpstr>楷体_GB2312</vt:lpstr>
      <vt:lpstr>黑体</vt:lpstr>
      <vt:lpstr>Times New Roman</vt:lpstr>
      <vt:lpstr>Arial Unicode MS</vt:lpstr>
      <vt:lpstr>Segoe Print</vt:lpstr>
      <vt:lpstr>新宋体</vt:lpstr>
      <vt:lpstr>幼圆</vt:lpstr>
      <vt:lpstr>楷体</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Administrator</cp:lastModifiedBy>
  <cp:revision>157</cp:revision>
  <dcterms:created xsi:type="dcterms:W3CDTF">2016-03-20T02:48:00Z</dcterms:created>
  <dcterms:modified xsi:type="dcterms:W3CDTF">2018-04-16T14:47:19Z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