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307" r:id="rId3"/>
    <p:sldId id="262" r:id="rId5"/>
    <p:sldId id="256" r:id="rId6"/>
    <p:sldId id="349" r:id="rId7"/>
    <p:sldId id="330" r:id="rId8"/>
    <p:sldId id="259" r:id="rId9"/>
    <p:sldId id="264" r:id="rId10"/>
    <p:sldId id="331" r:id="rId11"/>
    <p:sldId id="347" r:id="rId12"/>
    <p:sldId id="338" r:id="rId13"/>
    <p:sldId id="350" r:id="rId14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29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68" y="252"/>
      </p:cViewPr>
      <p:guideLst>
        <p:guide orient="horz" pos="2120"/>
        <p:guide pos="3196"/>
        <p:guide pos="606"/>
        <p:guide pos="510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576299-F284-4EAA-AA23-4862DC5082E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21F41D1-EB0D-4857-8E93-8C1C831E615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0B313C-6B84-469A-A8BF-E1E0C9F599A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组合 8"/>
          <p:cNvGrpSpPr/>
          <p:nvPr userDrawn="1"/>
        </p:nvGrpSpPr>
        <p:grpSpPr>
          <a:xfrm>
            <a:off x="611560" y="913673"/>
            <a:ext cx="7920880" cy="60959"/>
            <a:chOff x="3060700" y="4724400"/>
            <a:chExt cx="5955507" cy="31432"/>
          </a:xfrm>
        </p:grpSpPr>
        <p:cxnSp>
          <p:nvCxnSpPr>
            <p:cNvPr id="10" name="直接连接符 9"/>
            <p:cNvCxnSpPr/>
            <p:nvPr/>
          </p:nvCxnSpPr>
          <p:spPr>
            <a:xfrm>
              <a:off x="3060700" y="4724400"/>
              <a:ext cx="5955507" cy="0"/>
            </a:xfrm>
            <a:prstGeom prst="line">
              <a:avLst/>
            </a:prstGeom>
            <a:ln w="28575">
              <a:solidFill>
                <a:schemeClr val="bg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>
              <a:off x="3060700" y="4755832"/>
              <a:ext cx="5955507" cy="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6375"/>
            <a:ext cx="2057400" cy="4387851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6375"/>
            <a:ext cx="6019800" cy="438785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515257" y="832152"/>
            <a:ext cx="3192647" cy="6983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 userDrawn="1"/>
        </p:nvCxnSpPr>
        <p:spPr>
          <a:xfrm>
            <a:off x="5436096" y="839135"/>
            <a:ext cx="3264655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1"/>
            <a:ext cx="9144000" cy="932723"/>
          </a:xfrm>
          <a:prstGeom prst="rect">
            <a:avLst/>
          </a:prstGeom>
          <a:solidFill>
            <a:srgbClr val="568D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3" y="-27384"/>
            <a:ext cx="1704311" cy="960107"/>
          </a:xfrm>
          <a:prstGeom prst="rect">
            <a:avLst/>
          </a:prstGeom>
        </p:spPr>
      </p:pic>
    </p:spTree>
  </p:cSld>
  <p:clrMapOvr>
    <a:masterClrMapping/>
  </p:clrMapOvr>
  <p:transition spd="slow" advTm="0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Tm="0">
    <p:pull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5335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665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35">
                <a:solidFill>
                  <a:schemeClr val="tx1">
                    <a:tint val="75000"/>
                  </a:schemeClr>
                </a:solidFill>
              </a:defRPr>
            </a:lvl3pPr>
            <a:lvl4pPr marL="1828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4pPr>
            <a:lvl5pPr marL="24384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5pPr>
            <a:lvl6pPr marL="30480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6pPr>
            <a:lvl7pPr marL="36576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7pPr>
            <a:lvl8pPr marL="42672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8pPr>
            <a:lvl9pPr marL="4876800" indent="0">
              <a:buNone/>
              <a:defRPr sz="1865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075"/>
          </a:xfrm>
          <a:prstGeom prst="rect">
            <a:avLst/>
          </a:prstGeom>
        </p:spPr>
        <p:txBody>
          <a:bodyPr/>
          <a:lstStyle>
            <a:lvl1pPr>
              <a:defRPr sz="3735"/>
            </a:lvl1pPr>
            <a:lvl2pPr>
              <a:defRPr sz="3200"/>
            </a:lvl2pPr>
            <a:lvl3pPr>
              <a:defRPr sz="2665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3200" b="1"/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665"/>
            </a:lvl2pPr>
            <a:lvl3pPr>
              <a:defRPr sz="2400"/>
            </a:lvl3pPr>
            <a:lvl4pPr>
              <a:defRPr sz="2135"/>
            </a:lvl4pPr>
            <a:lvl5pPr>
              <a:defRPr sz="2135"/>
            </a:lvl5pPr>
            <a:lvl6pPr>
              <a:defRPr sz="2135"/>
            </a:lvl6pPr>
            <a:lvl7pPr>
              <a:defRPr sz="2135"/>
            </a:lvl7pPr>
            <a:lvl8pPr>
              <a:defRPr sz="2135"/>
            </a:lvl8pPr>
            <a:lvl9pPr>
              <a:defRPr sz="213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73049"/>
            <a:ext cx="3008313" cy="1162051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1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4265"/>
            </a:lvl1pPr>
            <a:lvl2pPr>
              <a:defRPr sz="3735"/>
            </a:lvl2pPr>
            <a:lvl3pPr>
              <a:defRPr sz="3200"/>
            </a:lvl3pPr>
            <a:lvl4pPr>
              <a:defRPr sz="2665"/>
            </a:lvl4pPr>
            <a:lvl5pPr>
              <a:defRPr sz="2665"/>
            </a:lvl5pPr>
            <a:lvl6pPr>
              <a:defRPr sz="2665"/>
            </a:lvl6pPr>
            <a:lvl7pPr>
              <a:defRPr sz="2665"/>
            </a:lvl7pPr>
            <a:lvl8pPr>
              <a:defRPr sz="2665"/>
            </a:lvl8pPr>
            <a:lvl9pPr>
              <a:defRPr sz="266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435101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  <a:prstGeom prst="rect">
            <a:avLst/>
          </a:prstGeom>
        </p:spPr>
        <p:txBody>
          <a:bodyPr anchor="b"/>
          <a:lstStyle>
            <a:lvl1pPr algn="l">
              <a:defRPr sz="2665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265"/>
            </a:lvl1pPr>
            <a:lvl2pPr marL="609600" indent="0">
              <a:buNone/>
              <a:defRPr sz="3735"/>
            </a:lvl2pPr>
            <a:lvl3pPr marL="1219200" indent="0">
              <a:buNone/>
              <a:defRPr sz="3200"/>
            </a:lvl3pPr>
            <a:lvl4pPr marL="1828800" indent="0">
              <a:buNone/>
              <a:defRPr sz="2665"/>
            </a:lvl4pPr>
            <a:lvl5pPr marL="2438400" indent="0">
              <a:buNone/>
              <a:defRPr sz="2665"/>
            </a:lvl5pPr>
            <a:lvl6pPr marL="3048000" indent="0">
              <a:buNone/>
              <a:defRPr sz="2665"/>
            </a:lvl6pPr>
            <a:lvl7pPr marL="3657600" indent="0">
              <a:buNone/>
              <a:defRPr sz="2665"/>
            </a:lvl7pPr>
            <a:lvl8pPr marL="4267200" indent="0">
              <a:buNone/>
              <a:defRPr sz="2665"/>
            </a:lvl8pPr>
            <a:lvl9pPr marL="4876800" indent="0">
              <a:buNone/>
              <a:defRPr sz="266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7"/>
            <a:ext cx="5486400" cy="8048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 marL="1219200" indent="0">
              <a:buNone/>
              <a:defRPr sz="1335"/>
            </a:lvl3pPr>
            <a:lvl4pPr marL="1828800" indent="0">
              <a:buNone/>
              <a:defRPr sz="1200"/>
            </a:lvl4pPr>
            <a:lvl5pPr marL="2438400" indent="0">
              <a:buNone/>
              <a:defRPr sz="1200"/>
            </a:lvl5pPr>
            <a:lvl6pPr marL="3048000" indent="0">
              <a:buNone/>
              <a:defRPr sz="1200"/>
            </a:lvl6pPr>
            <a:lvl7pPr marL="3657600" indent="0">
              <a:buNone/>
              <a:defRPr sz="1200"/>
            </a:lvl7pPr>
            <a:lvl8pPr marL="4267200" indent="0">
              <a:buNone/>
              <a:defRPr sz="1200"/>
            </a:lvl8pPr>
            <a:lvl9pPr marL="4876800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421E9E4D-0BE1-4AAA-A57B-DA425863F4AF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E1BEBC7A-FD02-486B-81B5-A845787C68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ransition spd="slow" advTm="0">
    <p:pull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3" Type="http://schemas.openxmlformats.org/officeDocument/2006/relationships/theme" Target="../theme/theme1.xml"/><Relationship Id="rId22" Type="http://schemas.openxmlformats.org/officeDocument/2006/relationships/image" Target="../media/image2.jpeg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2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ransition spd="slow" advTm="0">
    <p:pull/>
  </p:transition>
  <p:txStyles>
    <p:titleStyle>
      <a:lvl1pPr algn="ctr" defTabSz="1219200" rtl="0" eaLnBrk="1" latinLnBrk="0" hangingPunct="1">
        <a:spcBef>
          <a:spcPct val="0"/>
        </a:spcBef>
        <a:buNone/>
        <a:defRPr sz="58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426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373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–"/>
        <a:defRPr sz="26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»"/>
        <a:defRPr sz="26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0" hangingPunct="1">
        <a:spcBef>
          <a:spcPts val="130"/>
        </a:spcBef>
        <a:buFont typeface="Arial" panose="020B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2174343" y="849756"/>
            <a:ext cx="1719928" cy="1959401"/>
            <a:chOff x="2026208" y="849756"/>
            <a:chExt cx="1289946" cy="1469551"/>
          </a:xfrm>
        </p:grpSpPr>
        <p:grpSp>
          <p:nvGrpSpPr>
            <p:cNvPr id="4" name="组合 3"/>
            <p:cNvGrpSpPr/>
            <p:nvPr/>
          </p:nvGrpSpPr>
          <p:grpSpPr>
            <a:xfrm>
              <a:off x="2026208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5" name="同心圆 4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椭圆 5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19" name="TextBox 18"/>
            <p:cNvSpPr txBox="1"/>
            <p:nvPr/>
          </p:nvSpPr>
          <p:spPr>
            <a:xfrm>
              <a:off x="2210831" y="997237"/>
              <a:ext cx="635927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案</a:t>
              </a:r>
              <a:endParaRPr lang="zh-CN" altLang="en-US" sz="8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174248" y="849756"/>
            <a:ext cx="1719928" cy="1929437"/>
            <a:chOff x="3351228" y="849756"/>
            <a:chExt cx="1289946" cy="1447078"/>
          </a:xfrm>
        </p:grpSpPr>
        <p:grpSp>
          <p:nvGrpSpPr>
            <p:cNvPr id="7" name="组合 6"/>
            <p:cNvGrpSpPr/>
            <p:nvPr/>
          </p:nvGrpSpPr>
          <p:grpSpPr>
            <a:xfrm>
              <a:off x="3351228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8" name="同心圆 7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9" name="椭圆 8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>
              <a:off x="3523046" y="974764"/>
              <a:ext cx="635927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例</a:t>
              </a:r>
              <a:endParaRPr lang="zh-CN" altLang="en-US" sz="8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202070" y="850570"/>
            <a:ext cx="1719928" cy="1908603"/>
            <a:chOff x="4648417" y="849756"/>
            <a:chExt cx="1289946" cy="1431452"/>
          </a:xfrm>
        </p:grpSpPr>
        <p:grpSp>
          <p:nvGrpSpPr>
            <p:cNvPr id="10" name="组合 9"/>
            <p:cNvGrpSpPr/>
            <p:nvPr/>
          </p:nvGrpSpPr>
          <p:grpSpPr>
            <a:xfrm>
              <a:off x="4648417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1" name="同心圆 10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2" name="椭圆 11"/>
              <p:cNvSpPr/>
              <p:nvPr/>
            </p:nvSpPr>
            <p:spPr>
              <a:xfrm>
                <a:off x="392113" y="760414"/>
                <a:ext cx="3825876" cy="3825876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1" name="TextBox 20"/>
            <p:cNvSpPr txBox="1"/>
            <p:nvPr/>
          </p:nvSpPr>
          <p:spPr>
            <a:xfrm>
              <a:off x="4825407" y="959138"/>
              <a:ext cx="635927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</a:t>
              </a:r>
              <a:endParaRPr lang="zh-CN" altLang="en-US" sz="8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202093" y="851026"/>
            <a:ext cx="1719928" cy="1923285"/>
            <a:chOff x="5946350" y="849756"/>
            <a:chExt cx="1289946" cy="1442464"/>
          </a:xfrm>
        </p:grpSpPr>
        <p:grpSp>
          <p:nvGrpSpPr>
            <p:cNvPr id="13" name="组合 12"/>
            <p:cNvGrpSpPr/>
            <p:nvPr/>
          </p:nvGrpSpPr>
          <p:grpSpPr>
            <a:xfrm>
              <a:off x="5946350" y="849756"/>
              <a:ext cx="1289946" cy="1289946"/>
              <a:chOff x="304800" y="673100"/>
              <a:chExt cx="4000500" cy="4000500"/>
            </a:xfrm>
            <a:effectLst>
              <a:outerShdw blurRad="444500" dist="2540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14" name="同心圆 13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accent6">
                      <a:lumMod val="90000"/>
                      <a:lumOff val="10000"/>
                    </a:schemeClr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22" name="TextBox 21"/>
            <p:cNvSpPr txBox="1"/>
            <p:nvPr/>
          </p:nvSpPr>
          <p:spPr>
            <a:xfrm>
              <a:off x="6157950" y="970150"/>
              <a:ext cx="635927" cy="13220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8000" b="1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析</a:t>
              </a:r>
              <a:endParaRPr lang="zh-CN" altLang="en-US" sz="8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45" name="矩形 44"/>
          <p:cNvSpPr/>
          <p:nvPr/>
        </p:nvSpPr>
        <p:spPr>
          <a:xfrm>
            <a:off x="-1905" y="3237230"/>
            <a:ext cx="9164320" cy="259207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25" name="TextBox 24"/>
          <p:cNvSpPr txBox="1"/>
          <p:nvPr/>
        </p:nvSpPr>
        <p:spPr>
          <a:xfrm>
            <a:off x="3012167" y="3454443"/>
            <a:ext cx="262128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zh-CN" altLang="en-US" sz="4800" dirty="0">
                <a:solidFill>
                  <a:schemeClr val="bg1"/>
                </a:solidFill>
                <a:effectLst>
                  <a:outerShdw blurRad="50800" dist="38100" dir="10800000" algn="r" rotWithShape="0">
                    <a:prstClr val="black">
                      <a:alpha val="40000"/>
                    </a:prstClr>
                  </a:outerShdw>
                </a:effectLst>
                <a:latin typeface="方正兰亭粗黑_GBK" panose="02000000000000000000" pitchFamily="2" charset="-122"/>
                <a:ea typeface="方正兰亭粗黑_GBK" panose="02000000000000000000" pitchFamily="2" charset="-122"/>
              </a:rPr>
              <a:t>关键路径</a:t>
            </a:r>
            <a:endParaRPr lang="zh-CN" altLang="en-US" sz="4800" dirty="0">
              <a:solidFill>
                <a:schemeClr val="bg1"/>
              </a:solidFill>
              <a:effectLst>
                <a:outerShdw blurRad="50800" dist="38100" dir="10800000" algn="r" rotWithShape="0">
                  <a:prstClr val="black">
                    <a:alpha val="40000"/>
                  </a:prstClr>
                </a:outerShdw>
              </a:effectLst>
              <a:latin typeface="方正兰亭粗黑_GBK" panose="02000000000000000000" pitchFamily="2" charset="-122"/>
              <a:ea typeface="方正兰亭粗黑_GBK" panose="02000000000000000000" pitchFamily="2" charset="-122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750505" y="4284422"/>
            <a:ext cx="5161865" cy="4203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涉及内容：</a:t>
            </a:r>
            <a:endParaRPr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191347" y="4704927"/>
            <a:ext cx="8264313" cy="10782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sz="2135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第5章 保障项目进度</a:t>
            </a:r>
            <a:endParaRPr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  <a:p>
            <a:pPr algn="ctr"/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endParaRPr lang="zh-CN" altLang="en-US" sz="2135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6912071" y="5480512"/>
            <a:ext cx="1572101" cy="15718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2" name="同心圆 3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3" name="椭圆 3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820024" y="6140297"/>
            <a:ext cx="840160" cy="84004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35" name="同心圆 3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36" name="椭圆 3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724917" y="6560321"/>
            <a:ext cx="1187152" cy="118699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43" name="同心圆 4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48" name="椭圆 4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8821052" y="6307229"/>
            <a:ext cx="914241" cy="914117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0" name="同心圆 4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1" name="椭圆 50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-502080" y="6718579"/>
            <a:ext cx="785007" cy="784900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3" name="同心圆 5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4" name="椭圆 53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3759341" y="6037941"/>
            <a:ext cx="336596" cy="33655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6" name="同心圆 5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57" name="椭圆 56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组合 57"/>
          <p:cNvGrpSpPr/>
          <p:nvPr/>
        </p:nvGrpSpPr>
        <p:grpSpPr>
          <a:xfrm>
            <a:off x="2717671" y="5767621"/>
            <a:ext cx="705311" cy="705216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59" name="同心圆 5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9761312" y="5107309"/>
            <a:ext cx="1572101" cy="15718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2" name="同心圆 61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4" name="组合 63"/>
          <p:cNvGrpSpPr/>
          <p:nvPr/>
        </p:nvGrpSpPr>
        <p:grpSpPr>
          <a:xfrm>
            <a:off x="4368835" y="5765080"/>
            <a:ext cx="297389" cy="297348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5" name="同心圆 64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6" name="椭圆 65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1066851" y="6272924"/>
            <a:ext cx="1572101" cy="1571889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68" name="同心圆 6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69" name="椭圆 68"/>
            <p:cNvSpPr/>
            <p:nvPr/>
          </p:nvSpPr>
          <p:spPr>
            <a:xfrm>
              <a:off x="392112" y="760412"/>
              <a:ext cx="3825873" cy="3825873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2400" kern="0">
                <a:solidFill>
                  <a:sysClr val="window" lastClr="FFFFFF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176261" y="6140300"/>
            <a:ext cx="693469" cy="69337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1" name="同心圆 70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2" name="椭圆 71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组合 72"/>
          <p:cNvGrpSpPr/>
          <p:nvPr/>
        </p:nvGrpSpPr>
        <p:grpSpPr>
          <a:xfrm>
            <a:off x="-1135896" y="6560323"/>
            <a:ext cx="422429" cy="422372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4" name="同心圆 73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5" name="椭圆 74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6" name="组合 75"/>
          <p:cNvGrpSpPr/>
          <p:nvPr/>
        </p:nvGrpSpPr>
        <p:grpSpPr>
          <a:xfrm>
            <a:off x="-1367808" y="6315988"/>
            <a:ext cx="211213" cy="211185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77" name="同心圆 7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ysClr val="window" lastClr="FFFFFF"/>
                </a:gs>
                <a:gs pos="55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65000"/>
                  </a:sysClr>
                </a:gs>
              </a:gsLst>
              <a:lin ang="81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  <p:sp>
          <p:nvSpPr>
            <p:cNvPr id="78" name="椭圆 77"/>
            <p:cNvSpPr/>
            <p:nvPr/>
          </p:nvSpPr>
          <p:spPr>
            <a:xfrm>
              <a:off x="392112" y="760412"/>
              <a:ext cx="3825874" cy="3825874"/>
            </a:xfrm>
            <a:prstGeom prst="ellipse">
              <a:avLst/>
            </a:prstGeom>
            <a:gradFill>
              <a:gsLst>
                <a:gs pos="0">
                  <a:sysClr val="window" lastClr="FFFFFF"/>
                </a:gs>
                <a:gs pos="51000">
                  <a:sysClr val="window" lastClr="FFFFFF">
                    <a:lumMod val="95000"/>
                  </a:sysClr>
                </a:gs>
                <a:gs pos="100000">
                  <a:sysClr val="window" lastClr="FFFFFF">
                    <a:lumMod val="75000"/>
                  </a:sysClr>
                </a:gs>
              </a:gsLst>
              <a:lin ang="18900000" scaled="0"/>
            </a:gra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913765">
                <a:defRPr/>
              </a:pPr>
              <a:endParaRPr lang="zh-CN" altLang="en-US" sz="1600" kern="0">
                <a:solidFill>
                  <a:sysClr val="windowText" lastClr="000000"/>
                </a:solidFill>
                <a:latin typeface="Calibri" panose="020F0502020204030204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09877E-6 L 0.45 -2.09877E-6 " pathEditMode="relative" rAng="0" ptsTypes="AA">
                                      <p:cBhvr>
                                        <p:cTn id="27" dur="1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00" y="0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2.59259E-6 L 0.29896 -2.59259E-6 " pathEditMode="relative" rAng="0" ptsTypes="AA">
                                      <p:cBhvr>
                                        <p:cTn id="29" dur="1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948" y="0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09 0.00587 L 0.14375 0.00587 " pathEditMode="relative" rAng="0" ptsTypes="AA">
                                      <p:cBhvr>
                                        <p:cTn id="3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29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4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 tmFilter="0,0; .5, 1; 1, 1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650"/>
                            </p:stCondLst>
                            <p:childTnLst>
                              <p:par>
                                <p:cTn id="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150"/>
                            </p:stCondLst>
                            <p:childTnLst>
                              <p:par>
                                <p:cTn id="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650"/>
                            </p:stCondLst>
                            <p:childTnLst>
                              <p:par>
                                <p:cTn id="53" presetID="23" presetClass="entr" presetSubtype="52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3" presetClass="entr" presetSubtype="528" fill="hold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23" presetClass="entr" presetSubtype="528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5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3" presetID="23" presetClass="entr" presetSubtype="528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5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5" presetID="23" presetClass="entr" presetSubtype="52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1" presetID="26" presetClass="emph" presetSubtype="0" repeatCount="3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3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repeatCount="3000" fill="hold" nodeType="withEffect">
                                  <p:stCondLst>
                                    <p:cond delay="7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mph" presetSubtype="0" repeatCount="3000" fill="hold" nodeType="withEffect">
                                  <p:stCondLst>
                                    <p:cond delay="4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6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26" presetClass="emph" presetSubtype="0" repeatCount="3000" fill="hold" nodeType="withEffect">
                                  <p:stCondLst>
                                    <p:cond delay="81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500" tmFilter="0, 0; .2, .5; .8, .5; 1, 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42" dur="250" autoRev="1" fill="hold"/>
                                        <p:tgtEl>
                                          <p:spTgt spid="7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 bldLvl="0" animBg="1"/>
      <p:bldP spid="25" grpId="0"/>
      <p:bldP spid="46" grpId="0"/>
      <p:bldP spid="4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案例分析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16255" y="1287145"/>
            <a:ext cx="7769225" cy="30441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auto">
              <a:lnSpc>
                <a:spcPct val="120000"/>
              </a:lnSpc>
              <a:spcBef>
                <a:spcPts val="0"/>
              </a:spcBef>
            </a:pP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   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对于问题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3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，由于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B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上推后了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10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天，导致关键路径发生改变，其单代号网络图变换如图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3-3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所示。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algn="just" fontAlgn="auto">
              <a:lnSpc>
                <a:spcPct val="120000"/>
              </a:lnSpc>
              <a:spcBef>
                <a:spcPts val="0"/>
              </a:spcBef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   所以，整个项目工期为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27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天，对比于原来的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18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天，整个进度延迟了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9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天。</a:t>
            </a:r>
            <a:endParaRPr lang="zh-CN" sz="2400" dirty="0" smtClean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案例分析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-104140" y="1286933"/>
            <a:ext cx="9331960" cy="1162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lnSpc>
                <a:spcPct val="120000"/>
              </a:lnSpc>
              <a:spcBef>
                <a:spcPts val="0"/>
              </a:spcBef>
            </a:pPr>
            <a:r>
              <a:rPr lang="en-US" altLang="zh-CN" sz="2400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       </a:t>
            </a:r>
            <a:endParaRPr lang="zh-CN" altLang="en-US" sz="2400" dirty="0">
              <a:latin typeface="Arial" panose="020B0604020202020204" pitchFamily="34" charset="0"/>
              <a:ea typeface="黑体" panose="02010609060101010101" charset="-122"/>
            </a:endParaRPr>
          </a:p>
          <a:p>
            <a:pPr>
              <a:lnSpc>
                <a:spcPct val="150000"/>
              </a:lnSpc>
              <a:spcBef>
                <a:spcPct val="20000"/>
              </a:spcBef>
            </a:pPr>
            <a:endParaRPr lang="zh-CN" sz="2400" dirty="0" smtClean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  <p:pic>
        <p:nvPicPr>
          <p:cNvPr id="9219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2775" y="1177925"/>
            <a:ext cx="7844790" cy="450405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420156" y="1538437"/>
            <a:ext cx="3620457" cy="3619987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lvl="0" algn="ctr"/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Part</a:t>
            </a:r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Helvetica Neue Condensed" pitchFamily="50" charset="0"/>
                <a:ea typeface="微软雅黑" panose="020B0503020204020204" pitchFamily="34" charset="-122"/>
              </a:rPr>
              <a:t> </a:t>
            </a:r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1</a:t>
            </a:r>
            <a:endParaRPr lang="zh-CN" altLang="en-US" sz="6400" dirty="0">
              <a:ln w="12700">
                <a:noFill/>
              </a:ln>
              <a:solidFill>
                <a:srgbClr val="0070C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1341861" y="1806576"/>
            <a:ext cx="2695925" cy="3351213"/>
          </a:xfrm>
          <a:custGeom>
            <a:avLst/>
            <a:gdLst>
              <a:gd name="T0" fmla="*/ 1130 w 1696"/>
              <a:gd name="T1" fmla="*/ 0 h 2108"/>
              <a:gd name="T2" fmla="*/ 1696 w 1696"/>
              <a:gd name="T3" fmla="*/ 978 h 2108"/>
              <a:gd name="T4" fmla="*/ 566 w 1696"/>
              <a:gd name="T5" fmla="*/ 2108 h 2108"/>
              <a:gd name="T6" fmla="*/ 0 w 1696"/>
              <a:gd name="T7" fmla="*/ 195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2108">
                <a:moveTo>
                  <a:pt x="1130" y="0"/>
                </a:moveTo>
                <a:cubicBezTo>
                  <a:pt x="1468" y="195"/>
                  <a:pt x="1696" y="560"/>
                  <a:pt x="1696" y="978"/>
                </a:cubicBezTo>
                <a:cubicBezTo>
                  <a:pt x="1696" y="1602"/>
                  <a:pt x="1190" y="2108"/>
                  <a:pt x="566" y="2108"/>
                </a:cubicBezTo>
                <a:cubicBezTo>
                  <a:pt x="360" y="2108"/>
                  <a:pt x="167" y="2052"/>
                  <a:pt x="0" y="1956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3" name="Freeform 7"/>
          <p:cNvSpPr/>
          <p:nvPr/>
        </p:nvSpPr>
        <p:spPr bwMode="auto">
          <a:xfrm>
            <a:off x="446395" y="1566864"/>
            <a:ext cx="2691163" cy="3349625"/>
          </a:xfrm>
          <a:custGeom>
            <a:avLst/>
            <a:gdLst>
              <a:gd name="T0" fmla="*/ 563 w 1693"/>
              <a:gd name="T1" fmla="*/ 2107 h 2107"/>
              <a:gd name="T2" fmla="*/ 0 w 1693"/>
              <a:gd name="T3" fmla="*/ 1129 h 2107"/>
              <a:gd name="T4" fmla="*/ 1129 w 1693"/>
              <a:gd name="T5" fmla="*/ 0 h 2107"/>
              <a:gd name="T6" fmla="*/ 1693 w 1693"/>
              <a:gd name="T7" fmla="*/ 15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3" h="2107">
                <a:moveTo>
                  <a:pt x="563" y="2107"/>
                </a:moveTo>
                <a:cubicBezTo>
                  <a:pt x="227" y="1911"/>
                  <a:pt x="0" y="1547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335" y="0"/>
                  <a:pt x="1527" y="55"/>
                  <a:pt x="1693" y="151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125677" y="3176"/>
            <a:ext cx="3018231" cy="1806575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1333923" y="4910139"/>
            <a:ext cx="3256387" cy="1958975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6" name="TextBox 1"/>
          <p:cNvSpPr txBox="1"/>
          <p:nvPr/>
        </p:nvSpPr>
        <p:spPr>
          <a:xfrm>
            <a:off x="5425215" y="2980576"/>
            <a:ext cx="2367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40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案例详情</a:t>
            </a:r>
            <a:endParaRPr lang="zh-CN" altLang="en-US" sz="40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874150" y="1712873"/>
            <a:ext cx="0" cy="3744416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6095" y="1290955"/>
            <a:ext cx="8102600" cy="44024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>
              <a:buNone/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希赛信息技术有限公司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(CSAI)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是一家从事制造行业信息系统集成的公司。</a:t>
            </a:r>
            <a:endParaRPr lang="en-US" altLang="zh-CN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457200" algn="just">
              <a:buNone/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最近，公司承接一家企业的信息系统集成的业务。</a:t>
            </a:r>
            <a:endParaRPr lang="en-US" altLang="zh-CN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457200" algn="just">
              <a:buNone/>
            </a:pP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经过公司董事会的讨论，决定任命你作为新的系统集成项目的项目经理。在你接到任命后，开始制订进度表，这样项目才可以依照进度表继续下去。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indent="457200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zh-CN" altLang="en-US" sz="2400" dirty="0"/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505460" y="1290955"/>
            <a:ext cx="8065770" cy="2531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457200" algn="just">
              <a:buNone/>
            </a:pP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 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在与项目团队成员探讨后，假设已经确认了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12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项基本活动。所有这些活动的名称、完成每项活动所需的时间，以及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与其他活动之间的约束关系如表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3-8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所示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。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  <a:p>
            <a:pPr marL="0" indent="457200" algn="just" eaLnBrk="1" hangingPunct="1">
              <a:lnSpc>
                <a:spcPct val="80000"/>
              </a:lnSpc>
              <a:spcBef>
                <a:spcPts val="600"/>
              </a:spcBef>
              <a:buFontTx/>
              <a:buNone/>
            </a:pPr>
            <a:endParaRPr lang="zh-CN" altLang="en-US" sz="3200" b="1" dirty="0">
              <a:latin typeface="楷体" panose="02010609060101010101" charset="-122"/>
              <a:ea typeface="楷体" panose="02010609060101010101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案例详情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pic>
        <p:nvPicPr>
          <p:cNvPr id="5122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4830" y="1010920"/>
            <a:ext cx="7921625" cy="53086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92921" y="2715801"/>
            <a:ext cx="1781261" cy="1781261"/>
            <a:chOff x="304800" y="673100"/>
            <a:chExt cx="4000500" cy="4000500"/>
          </a:xfrm>
          <a:effectLst>
            <a:outerShdw blurRad="444500" dist="2540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28" name="同心圆 27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solidFill>
                  <a:srgbClr val="0070C0"/>
                </a:solidFill>
                <a:ea typeface="微软雅黑" panose="020B0503020204020204" pitchFamily="34" charset="-122"/>
              </a:endParaRPr>
            </a:p>
          </p:txBody>
        </p:sp>
        <p:sp>
          <p:nvSpPr>
            <p:cNvPr id="29" name="椭圆 28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32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问题</a:t>
              </a:r>
              <a:endPara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34" name="左大括号 33"/>
          <p:cNvSpPr/>
          <p:nvPr/>
        </p:nvSpPr>
        <p:spPr>
          <a:xfrm>
            <a:off x="2027132" y="1895687"/>
            <a:ext cx="494453" cy="3450167"/>
          </a:xfrm>
          <a:prstGeom prst="leftBrace">
            <a:avLst/>
          </a:prstGeom>
          <a:ln w="38100">
            <a:solidFill>
              <a:srgbClr val="0070C0"/>
            </a:solidFill>
          </a:ln>
          <a:effectLst>
            <a:outerShdw blurRad="139700" dist="63500" dir="8100000" sx="98000" sy="98000" algn="tr" rotWithShape="0">
              <a:prstClr val="black">
                <a:alpha val="5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sz="2400">
              <a:ea typeface="微软雅黑" panose="020B0503020204020204" pitchFamily="34" charset="-122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2570992" y="1395617"/>
            <a:ext cx="1371600" cy="969388"/>
            <a:chOff x="2717878" y="1163553"/>
            <a:chExt cx="1028700" cy="727041"/>
          </a:xfrm>
        </p:grpSpPr>
        <p:sp>
          <p:nvSpPr>
            <p:cNvPr id="30" name="椭圆 29"/>
            <p:cNvSpPr/>
            <p:nvPr/>
          </p:nvSpPr>
          <p:spPr>
            <a:xfrm>
              <a:off x="2868708" y="1163553"/>
              <a:ext cx="727041" cy="72704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微软雅黑" panose="020B0503020204020204" pitchFamily="34" charset="-122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717878" y="1296241"/>
              <a:ext cx="1028700" cy="43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01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2570609" y="3079995"/>
            <a:ext cx="1371600" cy="1081867"/>
            <a:chOff x="2719496" y="2497084"/>
            <a:chExt cx="1028700" cy="811400"/>
          </a:xfrm>
        </p:grpSpPr>
        <p:grpSp>
          <p:nvGrpSpPr>
            <p:cNvPr id="31" name="组合 30"/>
            <p:cNvGrpSpPr/>
            <p:nvPr/>
          </p:nvGrpSpPr>
          <p:grpSpPr>
            <a:xfrm>
              <a:off x="2828146" y="2497084"/>
              <a:ext cx="811400" cy="811400"/>
              <a:chOff x="304800" y="673100"/>
              <a:chExt cx="4000500" cy="4000500"/>
            </a:xfrm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grpSpPr>
          <p:sp>
            <p:nvSpPr>
              <p:cNvPr id="32" name="同心圆 31"/>
              <p:cNvSpPr/>
              <p:nvPr/>
            </p:nvSpPr>
            <p:spPr>
              <a:xfrm>
                <a:off x="304800" y="673100"/>
                <a:ext cx="4000500" cy="4000500"/>
              </a:xfrm>
              <a:prstGeom prst="donut">
                <a:avLst>
                  <a:gd name="adj" fmla="val 4879"/>
                </a:avLst>
              </a:prstGeom>
              <a:gradFill>
                <a:gsLst>
                  <a:gs pos="0">
                    <a:schemeClr val="bg1"/>
                  </a:gs>
                  <a:gs pos="55000">
                    <a:schemeClr val="bg1">
                      <a:lumMod val="95000"/>
                    </a:schemeClr>
                  </a:gs>
                  <a:gs pos="100000">
                    <a:schemeClr val="bg1">
                      <a:lumMod val="65000"/>
                    </a:schemeClr>
                  </a:gs>
                </a:gsLst>
                <a:lin ang="81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solidFill>
                    <a:schemeClr val="tx1"/>
                  </a:solidFill>
                  <a:ea typeface="微软雅黑" panose="020B0503020204020204" pitchFamily="34" charset="-122"/>
                </a:endParaRPr>
              </a:p>
            </p:txBody>
          </p:sp>
          <p:sp>
            <p:nvSpPr>
              <p:cNvPr id="33" name="椭圆 32"/>
              <p:cNvSpPr/>
              <p:nvPr/>
            </p:nvSpPr>
            <p:spPr>
              <a:xfrm>
                <a:off x="392113" y="760413"/>
                <a:ext cx="3825874" cy="382587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51000">
                    <a:schemeClr val="bg1">
                      <a:lumMod val="95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89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400"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2719496" y="2671952"/>
              <a:ext cx="1028700" cy="43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02</a:t>
              </a:r>
              <a:endParaRPr lang="zh-CN" altLang="en-US" sz="32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2580409" y="4876004"/>
            <a:ext cx="1371600" cy="969388"/>
            <a:chOff x="2772566" y="4019588"/>
            <a:chExt cx="1028700" cy="727041"/>
          </a:xfrm>
        </p:grpSpPr>
        <p:sp>
          <p:nvSpPr>
            <p:cNvPr id="35" name="椭圆 34"/>
            <p:cNvSpPr/>
            <p:nvPr/>
          </p:nvSpPr>
          <p:spPr>
            <a:xfrm>
              <a:off x="2923396" y="4019588"/>
              <a:ext cx="727041" cy="727041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>
              <a:outerShdw blurRad="317500" dist="190500" dir="8100000" algn="tr" rotWithShape="0">
                <a:prstClr val="black">
                  <a:alpha val="5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>
                <a:ea typeface="微软雅黑" panose="020B0503020204020204" pitchFamily="34" charset="-122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772566" y="4152276"/>
              <a:ext cx="1028700" cy="4376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03</a:t>
              </a:r>
              <a:endParaRPr lang="zh-CN" altLang="en-US" sz="32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21" name="TextBox 39"/>
          <p:cNvSpPr txBox="1"/>
          <p:nvPr/>
        </p:nvSpPr>
        <p:spPr>
          <a:xfrm>
            <a:off x="3748405" y="1146810"/>
            <a:ext cx="4968875" cy="1732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为了便于对项目进度进行分析，可以采用箭线图法和前导图法来描述项目进度，请画出项目进度计划中箭线图和前导图。</a:t>
            </a:r>
            <a:endParaRPr lang="zh-CN" altLang="en-US" sz="2665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3" name="TextBox 39"/>
          <p:cNvSpPr txBox="1"/>
          <p:nvPr/>
        </p:nvSpPr>
        <p:spPr>
          <a:xfrm>
            <a:off x="3748405" y="3226435"/>
            <a:ext cx="4831715" cy="911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本题中的关键路径有几条，并给出关键路径？</a:t>
            </a:r>
            <a:endParaRPr lang="zh-CN" altLang="en-US" sz="2665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4" name="TextBox 39"/>
          <p:cNvSpPr txBox="1"/>
          <p:nvPr/>
        </p:nvSpPr>
        <p:spPr>
          <a:xfrm>
            <a:off x="3735070" y="4497705"/>
            <a:ext cx="4845050" cy="21431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665" dirty="0">
                <a:solidFill>
                  <a:schemeClr val="tx1">
                    <a:lumMod val="50000"/>
                    <a:lumOff val="50000"/>
                  </a:schemeClr>
                </a:solidFill>
                <a:ea typeface="微软雅黑" panose="020B0503020204020204" pitchFamily="34" charset="-122"/>
              </a:rPr>
              <a:t>你要花多长时间来计划这项工作？如果在任务B上迟滞了10天，对项目进度有何影响？作为项目经理，你将如何处理这个问题？</a:t>
            </a:r>
            <a:endParaRPr lang="zh-CN" altLang="en-US" sz="2665" dirty="0">
              <a:solidFill>
                <a:schemeClr val="tx1">
                  <a:lumMod val="50000"/>
                  <a:lumOff val="50000"/>
                </a:schemeClr>
              </a:solidFill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400"/>
                            </p:stCondLst>
                            <p:childTnLst>
                              <p:par>
                                <p:cTn id="3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900"/>
                            </p:stCondLst>
                            <p:childTnLst>
                              <p:par>
                                <p:cTn id="34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40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21" grpId="0"/>
      <p:bldP spid="23" grpId="0"/>
      <p:bldP spid="2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432221" y="1538437"/>
            <a:ext cx="3620457" cy="3619987"/>
          </a:xfrm>
          <a:prstGeom prst="ellipse">
            <a:avLst/>
          </a:prstGeom>
          <a:gradFill flip="none" rotWithShape="1">
            <a:gsLst>
              <a:gs pos="49000">
                <a:schemeClr val="bg1">
                  <a:lumMod val="93000"/>
                </a:schemeClr>
              </a:gs>
              <a:gs pos="0">
                <a:srgbClr val="E2E2E2">
                  <a:lumMod val="85000"/>
                </a:srgbClr>
              </a:gs>
              <a:gs pos="100000">
                <a:schemeClr val="bg1"/>
              </a:gs>
            </a:gsLst>
            <a:lin ang="2700000" scaled="1"/>
            <a:tileRect/>
          </a:gradFill>
          <a:ln w="38100">
            <a:gradFill flip="none" rotWithShape="1">
              <a:gsLst>
                <a:gs pos="100000">
                  <a:srgbClr val="E0E0E0"/>
                </a:gs>
                <a:gs pos="0">
                  <a:schemeClr val="bg1"/>
                </a:gs>
              </a:gsLst>
              <a:lin ang="0" scaled="0"/>
              <a:tileRect/>
            </a:gradFill>
          </a:ln>
          <a:effectLst>
            <a:outerShdw blurRad="368300" dist="584200" dir="2700000" algn="tr" rotWithShape="0">
              <a:prstClr val="black">
                <a:alpha val="20000"/>
              </a:prstClr>
            </a:outerShdw>
          </a:effectLst>
          <a:scene3d>
            <a:camera prst="orthographicFront"/>
            <a:lightRig rig="threePt" dir="t"/>
          </a:scene3d>
          <a:sp3d prstMaterial="meta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45720" rIns="0" bIns="45720" rtlCol="0" anchor="ctr"/>
          <a:lstStyle/>
          <a:p>
            <a:pPr lvl="0" algn="ctr"/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Part</a:t>
            </a:r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Helvetica Neue Condensed" pitchFamily="50" charset="0"/>
                <a:ea typeface="微软雅黑" panose="020B0503020204020204" pitchFamily="34" charset="-122"/>
              </a:rPr>
              <a:t> </a:t>
            </a:r>
            <a:r>
              <a:rPr lang="en-US" altLang="zh-CN" sz="6400" dirty="0">
                <a:ln w="12700">
                  <a:noFill/>
                </a:ln>
                <a:solidFill>
                  <a:srgbClr val="0070C0"/>
                </a:solidFill>
                <a:latin typeface="Impact" panose="020B0806030902050204" pitchFamily="34" charset="0"/>
                <a:ea typeface="微软雅黑" panose="020B0503020204020204" pitchFamily="34" charset="-122"/>
              </a:rPr>
              <a:t>2</a:t>
            </a:r>
            <a:endParaRPr lang="zh-CN" altLang="en-US" sz="6400" dirty="0">
              <a:ln w="12700">
                <a:noFill/>
              </a:ln>
              <a:solidFill>
                <a:srgbClr val="0070C0"/>
              </a:solidFill>
              <a:latin typeface="Impact" panose="020B080603090205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2" name="Freeform 6"/>
          <p:cNvSpPr/>
          <p:nvPr/>
        </p:nvSpPr>
        <p:spPr bwMode="auto">
          <a:xfrm>
            <a:off x="1353926" y="1806576"/>
            <a:ext cx="2695925" cy="3351213"/>
          </a:xfrm>
          <a:custGeom>
            <a:avLst/>
            <a:gdLst>
              <a:gd name="T0" fmla="*/ 1130 w 1696"/>
              <a:gd name="T1" fmla="*/ 0 h 2108"/>
              <a:gd name="T2" fmla="*/ 1696 w 1696"/>
              <a:gd name="T3" fmla="*/ 978 h 2108"/>
              <a:gd name="T4" fmla="*/ 566 w 1696"/>
              <a:gd name="T5" fmla="*/ 2108 h 2108"/>
              <a:gd name="T6" fmla="*/ 0 w 1696"/>
              <a:gd name="T7" fmla="*/ 1956 h 21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6" h="2108">
                <a:moveTo>
                  <a:pt x="1130" y="0"/>
                </a:moveTo>
                <a:cubicBezTo>
                  <a:pt x="1468" y="195"/>
                  <a:pt x="1696" y="560"/>
                  <a:pt x="1696" y="978"/>
                </a:cubicBezTo>
                <a:cubicBezTo>
                  <a:pt x="1696" y="1602"/>
                  <a:pt x="1190" y="2108"/>
                  <a:pt x="566" y="2108"/>
                </a:cubicBezTo>
                <a:cubicBezTo>
                  <a:pt x="360" y="2108"/>
                  <a:pt x="167" y="2052"/>
                  <a:pt x="0" y="1956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3" name="Freeform 7"/>
          <p:cNvSpPr/>
          <p:nvPr/>
        </p:nvSpPr>
        <p:spPr bwMode="auto">
          <a:xfrm>
            <a:off x="458460" y="1566864"/>
            <a:ext cx="2691163" cy="3349625"/>
          </a:xfrm>
          <a:custGeom>
            <a:avLst/>
            <a:gdLst>
              <a:gd name="T0" fmla="*/ 563 w 1693"/>
              <a:gd name="T1" fmla="*/ 2107 h 2107"/>
              <a:gd name="T2" fmla="*/ 0 w 1693"/>
              <a:gd name="T3" fmla="*/ 1129 h 2107"/>
              <a:gd name="T4" fmla="*/ 1129 w 1693"/>
              <a:gd name="T5" fmla="*/ 0 h 2107"/>
              <a:gd name="T6" fmla="*/ 1693 w 1693"/>
              <a:gd name="T7" fmla="*/ 151 h 210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693" h="2107">
                <a:moveTo>
                  <a:pt x="563" y="2107"/>
                </a:moveTo>
                <a:cubicBezTo>
                  <a:pt x="227" y="1911"/>
                  <a:pt x="0" y="1547"/>
                  <a:pt x="0" y="1129"/>
                </a:cubicBezTo>
                <a:cubicBezTo>
                  <a:pt x="0" y="506"/>
                  <a:pt x="506" y="0"/>
                  <a:pt x="1129" y="0"/>
                </a:cubicBezTo>
                <a:cubicBezTo>
                  <a:pt x="1335" y="0"/>
                  <a:pt x="1527" y="55"/>
                  <a:pt x="1693" y="151"/>
                </a:cubicBezTo>
              </a:path>
            </a:pathLst>
          </a:cu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4" name="Line 8"/>
          <p:cNvSpPr>
            <a:spLocks noChangeShapeType="1"/>
          </p:cNvSpPr>
          <p:nvPr/>
        </p:nvSpPr>
        <p:spPr bwMode="auto">
          <a:xfrm flipH="1" flipV="1">
            <a:off x="137742" y="3176"/>
            <a:ext cx="3018231" cy="1806575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5" name="Line 9"/>
          <p:cNvSpPr>
            <a:spLocks noChangeShapeType="1"/>
          </p:cNvSpPr>
          <p:nvPr/>
        </p:nvSpPr>
        <p:spPr bwMode="auto">
          <a:xfrm flipH="1" flipV="1">
            <a:off x="1345988" y="4910139"/>
            <a:ext cx="3256387" cy="1958975"/>
          </a:xfrm>
          <a:prstGeom prst="line">
            <a:avLst/>
          </a:prstGeom>
          <a:noFill/>
          <a:ln w="2" cap="flat">
            <a:solidFill>
              <a:srgbClr val="0070C0"/>
            </a:solidFill>
            <a:prstDash val="solid"/>
            <a:miter lim="800000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400"/>
          </a:p>
        </p:txBody>
      </p:sp>
      <p:sp>
        <p:nvSpPr>
          <p:cNvPr id="16" name="TextBox 1"/>
          <p:cNvSpPr txBox="1"/>
          <p:nvPr/>
        </p:nvSpPr>
        <p:spPr>
          <a:xfrm>
            <a:off x="5028975" y="3104973"/>
            <a:ext cx="2367280" cy="7067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zh-CN" altLang="en-US" sz="4000" b="1" spc="3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案例分析</a:t>
            </a:r>
            <a:endParaRPr lang="zh-CN" altLang="en-US" sz="4000" b="1" spc="3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17" name="直接连接符 16"/>
          <p:cNvCxnSpPr/>
          <p:nvPr/>
        </p:nvCxnSpPr>
        <p:spPr>
          <a:xfrm flipV="1">
            <a:off x="4724290" y="1725573"/>
            <a:ext cx="0" cy="3744416"/>
          </a:xfrm>
          <a:prstGeom prst="line">
            <a:avLst/>
          </a:prstGeom>
          <a:ln w="19050">
            <a:solidFill>
              <a:schemeClr val="accent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22" presetClass="exit" presetSubtype="1" fill="hold" grpId="1" nodeType="withEffect">
                                  <p:stCondLst>
                                    <p:cond delay="3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1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7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22" presetClass="exit" presetSubtype="4" fill="hold" grpId="1" nodeType="withEffect">
                                  <p:stCondLst>
                                    <p:cond delay="80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0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3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9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2" grpId="0" bldLvl="0" animBg="1"/>
      <p:bldP spid="12" grpId="1" bldLvl="0" animBg="1"/>
      <p:bldP spid="13" grpId="0" bldLvl="0" animBg="1"/>
      <p:bldP spid="13" grpId="1" bldLvl="0" animBg="1"/>
      <p:bldP spid="14" grpId="0" bldLvl="0" animBg="1"/>
      <p:bldP spid="14" grpId="1" bldLvl="0" animBg="1"/>
      <p:bldP spid="15" grpId="0" bldLvl="0" animBg="1"/>
      <p:bldP spid="15" grpId="1" bldLvl="0" animBg="1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案例分析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-93345" y="1113578"/>
            <a:ext cx="933196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ct val="20000"/>
              </a:spcBef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【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问题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1】(8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分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)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项目进度计划中箭线图。</a:t>
            </a:r>
            <a:endParaRPr lang="zh-CN" sz="2800" dirty="0" smtClean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501015" y="5279390"/>
            <a:ext cx="7842885" cy="1174115"/>
          </a:xfrm>
          <a:prstGeom prst="rect">
            <a:avLst/>
          </a:prstGeom>
        </p:spPr>
        <p:txBody>
          <a:bodyPr wrap="square">
            <a:spAutoFit/>
          </a:bodyPr>
          <a:p>
            <a:pPr indent="457200">
              <a:spcBef>
                <a:spcPct val="20000"/>
              </a:spcBef>
            </a:pP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【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问题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2】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关键路径共有</a:t>
            </a:r>
            <a:r>
              <a:rPr lang="en-US" altLang="zh-CN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4</a:t>
            </a:r>
            <a:r>
              <a:rPr lang="zh-CN" altLang="en-US" sz="3200" b="1" dirty="0">
                <a:latin typeface="楷体" panose="02010609060101010101" charset="-122"/>
                <a:ea typeface="楷体" panose="02010609060101010101" charset="-122"/>
                <a:sym typeface="+mn-ea"/>
              </a:rPr>
              <a:t>条，分别为：</a:t>
            </a:r>
            <a:endParaRPr lang="zh-CN" altLang="en-US" sz="3200" b="1" dirty="0">
              <a:latin typeface="楷体" panose="02010609060101010101" charset="-122"/>
              <a:ea typeface="楷体" panose="02010609060101010101" charset="-122"/>
              <a:sym typeface="+mn-ea"/>
            </a:endParaRPr>
          </a:p>
          <a:p>
            <a:pPr indent="457200">
              <a:spcBef>
                <a:spcPct val="2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ACFIL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、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ACFJL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、 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ACEGIL</a:t>
            </a:r>
            <a:r>
              <a:rPr lang="zh-CN" altLang="en-US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、</a:t>
            </a:r>
            <a:r>
              <a:rPr lang="en-US" altLang="zh-CN" sz="3200" b="1" dirty="0">
                <a:solidFill>
                  <a:srgbClr val="FF0000"/>
                </a:solidFill>
                <a:latin typeface="楷体" panose="02010609060101010101" charset="-122"/>
                <a:ea typeface="楷体" panose="02010609060101010101" charset="-122"/>
                <a:sym typeface="+mn-ea"/>
              </a:rPr>
              <a:t>ACEGJL</a:t>
            </a:r>
            <a:endParaRPr lang="en-US" altLang="zh-CN" sz="3200" b="1" dirty="0" smtClean="0">
              <a:solidFill>
                <a:srgbClr val="FF0000"/>
              </a:solidFill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pic>
        <p:nvPicPr>
          <p:cNvPr id="7171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1015" y="1747520"/>
            <a:ext cx="7475220" cy="319849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>
          <a:xfrm>
            <a:off x="3525560" y="303232"/>
            <a:ext cx="196088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spc="300" dirty="0">
                <a:solidFill>
                  <a:schemeClr val="tx1">
                    <a:lumMod val="75000"/>
                    <a:lumOff val="25000"/>
                  </a:schemeClr>
                </a:solidFill>
                <a:latin typeface="方正正大黑简体" panose="02000000000000000000" pitchFamily="2" charset="-122"/>
                <a:ea typeface="方正正大黑简体" panose="02000000000000000000" pitchFamily="2" charset="-122"/>
              </a:rPr>
              <a:t>案例分析</a:t>
            </a:r>
            <a:endParaRPr lang="zh-CN" altLang="en-US" sz="3200" spc="300" dirty="0">
              <a:solidFill>
                <a:schemeClr val="tx1">
                  <a:lumMod val="75000"/>
                  <a:lumOff val="25000"/>
                </a:schemeClr>
              </a:solidFill>
              <a:latin typeface="方正正大黑简体" panose="02000000000000000000" pitchFamily="2" charset="-122"/>
              <a:ea typeface="方正正大黑简体" panose="02000000000000000000" pitchFamily="2" charset="-122"/>
            </a:endParaRPr>
          </a:p>
        </p:txBody>
      </p:sp>
      <p:sp>
        <p:nvSpPr>
          <p:cNvPr id="43" name="矩形 42"/>
          <p:cNvSpPr/>
          <p:nvPr/>
        </p:nvSpPr>
        <p:spPr>
          <a:xfrm>
            <a:off x="-104140" y="1286933"/>
            <a:ext cx="9331960" cy="52197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457200">
              <a:spcBef>
                <a:spcPct val="20000"/>
              </a:spcBef>
            </a:pPr>
            <a:r>
              <a:rPr lang="en-US" altLang="zh-CN" sz="2800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【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问题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1】(8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分</a:t>
            </a:r>
            <a:r>
              <a:rPr lang="en-US" altLang="zh-CN" sz="2800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)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项目进度计划</a:t>
            </a:r>
            <a:r>
              <a:rPr lang="zh-CN" altLang="en-US" sz="2800" dirty="0">
                <a:solidFill>
                  <a:srgbClr val="FF0000"/>
                </a:solidFill>
                <a:latin typeface="Arial" panose="020B0604020202020204" pitchFamily="34" charset="0"/>
                <a:ea typeface="黑体" panose="02010609060101010101" charset="-122"/>
                <a:sym typeface="+mn-ea"/>
              </a:rPr>
              <a:t>前导图</a:t>
            </a:r>
            <a:r>
              <a:rPr lang="zh-CN" altLang="en-US" sz="2800" dirty="0">
                <a:latin typeface="Arial" panose="020B0604020202020204" pitchFamily="34" charset="0"/>
                <a:ea typeface="黑体" panose="02010609060101010101" charset="-122"/>
                <a:sym typeface="+mn-ea"/>
              </a:rPr>
              <a:t>。</a:t>
            </a:r>
            <a:endParaRPr lang="zh-CN" sz="2800" dirty="0" smtClean="0">
              <a:latin typeface="楷体_GB2312" panose="02010609030101010101" pitchFamily="49" charset="-122"/>
              <a:ea typeface="楷体_GB2312" panose="02010609030101010101" pitchFamily="49" charset="-122"/>
              <a:sym typeface="+mn-ea"/>
            </a:endParaRPr>
          </a:p>
        </p:txBody>
      </p:sp>
      <p:pic>
        <p:nvPicPr>
          <p:cNvPr id="8195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1500" y="1809115"/>
            <a:ext cx="6974205" cy="3778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矩形 1"/>
          <p:cNvSpPr/>
          <p:nvPr/>
        </p:nvSpPr>
        <p:spPr>
          <a:xfrm>
            <a:off x="250190" y="5712460"/>
            <a:ext cx="7217410" cy="1038860"/>
          </a:xfrm>
          <a:prstGeom prst="rect">
            <a:avLst/>
          </a:prstGeom>
        </p:spPr>
        <p:txBody>
          <a:bodyPr wrap="square">
            <a:spAutoFit/>
          </a:bodyPr>
          <a:p>
            <a:pPr indent="457200">
              <a:spcBef>
                <a:spcPct val="20000"/>
              </a:spcBef>
            </a:pPr>
            <a:r>
              <a:rPr lang="en-US" altLang="zh-CN" sz="2800" b="1" dirty="0">
                <a:latin typeface="Arial" panose="020B0604020202020204" pitchFamily="34" charset="0"/>
                <a:sym typeface="+mn-ea"/>
              </a:rPr>
              <a:t>【</a:t>
            </a:r>
            <a:r>
              <a:rPr lang="zh-CN" altLang="en-US" sz="2800" b="1" dirty="0">
                <a:latin typeface="Arial" panose="020B0604020202020204" pitchFamily="34" charset="0"/>
                <a:sym typeface="+mn-ea"/>
              </a:rPr>
              <a:t>问题</a:t>
            </a:r>
            <a:r>
              <a:rPr lang="en-US" altLang="zh-CN" sz="2800" b="1" dirty="0">
                <a:latin typeface="Arial" panose="020B0604020202020204" pitchFamily="34" charset="0"/>
                <a:sym typeface="+mn-ea"/>
              </a:rPr>
              <a:t>2】</a:t>
            </a:r>
            <a:r>
              <a:rPr lang="zh-CN" altLang="en-US" sz="2800" b="1" dirty="0">
                <a:latin typeface="Arial" panose="020B0604020202020204" pitchFamily="34" charset="0"/>
                <a:sym typeface="+mn-ea"/>
              </a:rPr>
              <a:t>关键路径共有</a:t>
            </a:r>
            <a:r>
              <a:rPr lang="en-US" altLang="zh-CN" sz="2800" b="1" dirty="0">
                <a:latin typeface="Arial" panose="020B0604020202020204" pitchFamily="34" charset="0"/>
                <a:sym typeface="+mn-ea"/>
              </a:rPr>
              <a:t>4</a:t>
            </a:r>
            <a:r>
              <a:rPr lang="zh-CN" altLang="en-US" sz="2800" b="1" dirty="0">
                <a:latin typeface="Arial" panose="020B0604020202020204" pitchFamily="34" charset="0"/>
                <a:sym typeface="+mn-ea"/>
              </a:rPr>
              <a:t>条，分别为：</a:t>
            </a:r>
            <a:endParaRPr lang="zh-CN" altLang="en-US" sz="2800" b="1" dirty="0">
              <a:latin typeface="Arial" panose="020B0604020202020204" pitchFamily="34" charset="0"/>
              <a:sym typeface="+mn-ea"/>
            </a:endParaRPr>
          </a:p>
          <a:p>
            <a:pPr indent="457200">
              <a:spcBef>
                <a:spcPct val="20000"/>
              </a:spcBef>
            </a:pP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ACFIL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ACFJL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ACEGIL</a:t>
            </a:r>
            <a:r>
              <a:rPr lang="zh-CN" altLang="en-US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、</a:t>
            </a:r>
            <a:r>
              <a:rPr lang="en-US" altLang="zh-CN" sz="2800" b="1" dirty="0">
                <a:solidFill>
                  <a:srgbClr val="FF0000"/>
                </a:solidFill>
                <a:latin typeface="Arial" panose="020B0604020202020204" pitchFamily="34" charset="0"/>
                <a:sym typeface="+mn-ea"/>
              </a:rPr>
              <a:t>ACEGJL</a:t>
            </a:r>
            <a:endParaRPr lang="en-US" altLang="zh-CN" sz="2800" b="1" dirty="0" smtClean="0">
              <a:solidFill>
                <a:srgbClr val="FF0000"/>
              </a:solidFill>
              <a:latin typeface="Arial" panose="020B0604020202020204" pitchFamily="34" charset="0"/>
              <a:ea typeface="楷体_GB2312" panose="02010609030101010101" pitchFamily="49" charset="-122"/>
              <a:sym typeface="+mn-ea"/>
            </a:endParaRPr>
          </a:p>
        </p:txBody>
      </p:sp>
    </p:spTree>
  </p:cSld>
  <p:clrMapOvr>
    <a:masterClrMapping/>
  </p:clrMapOvr>
  <p:transition spd="slow" advTm="0">
    <p:pull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3" grpId="0"/>
      <p:bldP spid="2" grpId="0"/>
    </p:bldLst>
  </p:timing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623</Words>
  <Application>WPS 演示</Application>
  <PresentationFormat>全屏显示(16:9)</PresentationFormat>
  <Paragraphs>76</Paragraphs>
  <Slides>11</Slides>
  <Notes>23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6" baseType="lpstr">
      <vt:lpstr>Arial</vt:lpstr>
      <vt:lpstr>宋体</vt:lpstr>
      <vt:lpstr>Wingdings</vt:lpstr>
      <vt:lpstr>微软雅黑</vt:lpstr>
      <vt:lpstr>方正兰亭粗黑_GBK</vt:lpstr>
      <vt:lpstr>Calibri</vt:lpstr>
      <vt:lpstr>Impact</vt:lpstr>
      <vt:lpstr>Helvetica Neue Condensed</vt:lpstr>
      <vt:lpstr>方正正大黑简体</vt:lpstr>
      <vt:lpstr>楷体</vt:lpstr>
      <vt:lpstr>黑体</vt:lpstr>
      <vt:lpstr>楷体_GB2312</vt:lpstr>
      <vt:lpstr>Arial Unicode MS</vt:lpstr>
      <vt:lpstr>Segoe Print</vt:lpstr>
      <vt:lpstr>1_Office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微软中国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微软用户</dc:creator>
  <cp:lastModifiedBy>Connie</cp:lastModifiedBy>
  <cp:revision>152</cp:revision>
  <dcterms:created xsi:type="dcterms:W3CDTF">2016-03-20T02:48:00Z</dcterms:created>
  <dcterms:modified xsi:type="dcterms:W3CDTF">2018-04-17T01:08:34Z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2052-10.1.0.6929</vt:lpwstr>
  </property>
</Properties>
</file>