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262" r:id="rId5"/>
    <p:sldId id="256" r:id="rId6"/>
    <p:sldId id="349" r:id="rId7"/>
    <p:sldId id="330" r:id="rId8"/>
    <p:sldId id="259" r:id="rId9"/>
    <p:sldId id="264" r:id="rId10"/>
    <p:sldId id="331" r:id="rId11"/>
    <p:sldId id="338" r:id="rId12"/>
    <p:sldId id="347" r:id="rId13"/>
    <p:sldId id="33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8" y="252"/>
      </p:cViewPr>
      <p:guideLst>
        <p:guide orient="horz" pos="2120"/>
        <p:guide pos="3196"/>
        <p:guide pos="606"/>
        <p:guide pos="5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3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832152"/>
            <a:ext cx="3192647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839135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7384"/>
            <a:ext cx="1704311" cy="960107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719928" cy="1959401"/>
            <a:chOff x="2026208" y="849756"/>
            <a:chExt cx="1289946" cy="1469551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0831" y="997237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248" y="849756"/>
            <a:ext cx="1719928" cy="1929437"/>
            <a:chOff x="3351228" y="849756"/>
            <a:chExt cx="1289946" cy="1447078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23046" y="974764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02070" y="850570"/>
            <a:ext cx="1719928" cy="1908603"/>
            <a:chOff x="4648417" y="849756"/>
            <a:chExt cx="1289946" cy="1431452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4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25407" y="959138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02093" y="851026"/>
            <a:ext cx="1719928" cy="1923285"/>
            <a:chOff x="5946350" y="849756"/>
            <a:chExt cx="1289946" cy="1442464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0" y="3237230"/>
            <a:ext cx="9158605" cy="25920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2316419" y="3408088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风险管理案例</a:t>
            </a:r>
            <a:endParaRPr lang="zh-CN" altLang="en-US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8735" y="4267912"/>
            <a:ext cx="516186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涉及内容：</a:t>
            </a:r>
            <a:endParaRPr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212" y="4688417"/>
            <a:ext cx="8264313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应对项目风险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912071" y="5480512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20024" y="6140297"/>
            <a:ext cx="840160" cy="8400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24917" y="6560321"/>
            <a:ext cx="1187152" cy="11869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821052" y="6307229"/>
            <a:ext cx="914241" cy="9141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-502080" y="6718579"/>
            <a:ext cx="785007" cy="7849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59341" y="6037941"/>
            <a:ext cx="336596" cy="3365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17671" y="5767621"/>
            <a:ext cx="705311" cy="7052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761312" y="5107309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68835" y="5765080"/>
            <a:ext cx="297389" cy="2973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66851" y="6272924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6261" y="6140300"/>
            <a:ext cx="693469" cy="6933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-1135896" y="6560323"/>
            <a:ext cx="422429" cy="4223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-1367808" y="6315988"/>
            <a:ext cx="211213" cy="2111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09877E-6 L 0.45 -2.09877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29896 -2.5925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587 L 0.14375 0.00587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25" grpId="0"/>
      <p:bldP spid="46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5465" y="1287145"/>
            <a:ext cx="8138795" cy="556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2. </a:t>
            </a:r>
            <a:r>
              <a:rPr lang="zh-CN" altLang="en-US" sz="2800" b="1" dirty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在小李处理这些繁多的风险时，采用哪种方法比较有利？</a:t>
            </a:r>
            <a:endParaRPr lang="zh-CN" altLang="en-US" sz="2800" b="1" dirty="0">
              <a:solidFill>
                <a:srgbClr val="3333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在小李处理这些复杂又头绪繁多的风险时，可以通过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IT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咨询规划的方式来进行。可以在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IT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规划的基础上，对风险进行充分的预测、分析、评估其影响、采取合理的措施与方法进行量化管理，通过有效而规划执行风险管理办法进行风险的管理。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可以参考风险管理流程做。</a:t>
            </a:r>
            <a:endParaRPr lang="en-US" altLang="zh-CN"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</a:pPr>
            <a:endParaRPr 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1495" y="1040130"/>
            <a:ext cx="8361045" cy="5259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en-US" altLang="zh-CN" sz="2800" b="1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3. </a:t>
            </a:r>
            <a:r>
              <a:rPr lang="zh-CN" altLang="en-US" sz="2800" b="1" dirty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小李在实施风险管理时，应该注意哪些问题？请列举至少三条以上。</a:t>
            </a:r>
            <a:endParaRPr lang="zh-CN" altLang="en-US" sz="2800" b="1" dirty="0">
              <a:solidFill>
                <a:srgbClr val="3333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）技术方面必须满足需求，应尽量采用商品化技术，降低系统开发风险。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）开销应尽量控制在预算范围之内。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3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）开发进度应尽量控制在计划之内。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4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）应尽量与用户沟通，不要做用户不知道的事情。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5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）充分估计到可能出现的风险，注意倾听其他开发人员的意见。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6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）及时采纳减少风险的建议。</a:t>
            </a:r>
            <a:endParaRPr 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323636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245341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349875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29157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237403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425215" y="2980576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案例详情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742705" y="1692553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3240" y="1290955"/>
            <a:ext cx="8007985" cy="415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小李是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M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公司的信息化主管，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M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公司是一家跨地区、跨行业、跨所有制的汽车股份有限公司，现有资产达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50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多亿元，员工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2.8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万余人，生产基地跨京、津、鲁、辽、湘、粤、鄂等省市。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8640" y="1290955"/>
            <a:ext cx="7908290" cy="55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最近，小李接到了一份信息化规划建议，建议中涉及到信息化风险规避的问题。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M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公司由于进一步发展的需求和提升管理水平、压缩管理成本的需要，决定实施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PLM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项目。老总对此非常谨慎，特地请咨询公司专门进行了咨询，作了信息化规划建议。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indent="457200" fontAlgn="auto">
              <a:lnSpc>
                <a:spcPct val="110000"/>
              </a:lnSpc>
              <a:spcBef>
                <a:spcPts val="600"/>
              </a:spcBef>
              <a:buFontTx/>
              <a:buNone/>
            </a:pPr>
            <a:endParaRPr lang="zh-CN" sz="32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7210" y="1287145"/>
            <a:ext cx="804037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同时，风险应该怎么规避，是在规划咨询时就做好充分的准备把风险完全屏蔽掉，还是应该在项目实施及项目管理过程中进行风险的规避？项目完成后的验收和效果评估时，又该怎样注意风险的防范？小李一筹莫展。</a:t>
            </a:r>
            <a:endParaRPr lang="zh-CN" altLang="en-US" sz="32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97696" y="2715801"/>
            <a:ext cx="1781261" cy="17812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2131907" y="1895687"/>
            <a:ext cx="494453" cy="3450167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5767" y="1395617"/>
            <a:ext cx="1371600" cy="969388"/>
            <a:chOff x="2717878" y="1163553"/>
            <a:chExt cx="1028700" cy="727041"/>
          </a:xfrm>
        </p:grpSpPr>
        <p:sp>
          <p:nvSpPr>
            <p:cNvPr id="30" name="椭圆 29"/>
            <p:cNvSpPr/>
            <p:nvPr/>
          </p:nvSpPr>
          <p:spPr>
            <a:xfrm>
              <a:off x="2868708" y="1163553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7878" y="1296241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75384" y="3079995"/>
            <a:ext cx="1371600" cy="1081867"/>
            <a:chOff x="2719496" y="2497084"/>
            <a:chExt cx="1028700" cy="811400"/>
          </a:xfrm>
        </p:grpSpPr>
        <p:grpSp>
          <p:nvGrpSpPr>
            <p:cNvPr id="31" name="组合 30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19496" y="2671952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85184" y="4876004"/>
            <a:ext cx="1371600" cy="969388"/>
            <a:chOff x="2772566" y="4019588"/>
            <a:chExt cx="1028700" cy="727041"/>
          </a:xfrm>
        </p:grpSpPr>
        <p:sp>
          <p:nvSpPr>
            <p:cNvPr id="35" name="椭圆 34"/>
            <p:cNvSpPr/>
            <p:nvPr/>
          </p:nvSpPr>
          <p:spPr>
            <a:xfrm>
              <a:off x="2923396" y="4019588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566" y="4152276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39"/>
          <p:cNvSpPr txBox="1"/>
          <p:nvPr/>
        </p:nvSpPr>
        <p:spPr>
          <a:xfrm>
            <a:off x="3963670" y="1115060"/>
            <a:ext cx="4609465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在M公司实施企业信息化建设的IT规划阶段，小李可能会遇到哪些需要考虑的问题？请列举至少5条以上。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Box 39"/>
          <p:cNvSpPr txBox="1"/>
          <p:nvPr/>
        </p:nvSpPr>
        <p:spPr>
          <a:xfrm>
            <a:off x="3922395" y="3103880"/>
            <a:ext cx="469201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在小李处理这些繁多的风险时，采用哪种方法比较有利？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39"/>
          <p:cNvSpPr txBox="1"/>
          <p:nvPr/>
        </p:nvSpPr>
        <p:spPr>
          <a:xfrm>
            <a:off x="3963670" y="4584700"/>
            <a:ext cx="4660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小李在实施风险管理时，应该注意哪些问题？请列举至少三条以上。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21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323636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245341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349875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29157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237403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028975" y="3104973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5700" y="1700808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6245" y="1106170"/>
            <a:ext cx="8139430" cy="562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en-US" altLang="zh-CN" sz="2800" b="1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1. </a:t>
            </a:r>
            <a:r>
              <a:rPr lang="zh-CN" altLang="en-US" sz="2800" b="1" dirty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在</a:t>
            </a:r>
            <a:r>
              <a:rPr lang="en-US" altLang="zh-CN" sz="2800" b="1" dirty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M</a:t>
            </a:r>
            <a:r>
              <a:rPr lang="zh-CN" altLang="en-US" sz="2800" b="1" dirty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公司实施企业信息化建设的</a:t>
            </a:r>
            <a:r>
              <a:rPr lang="en-US" altLang="zh-CN" sz="2800" b="1" dirty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IT</a:t>
            </a:r>
            <a:r>
              <a:rPr lang="zh-CN" altLang="en-US" sz="2800" b="1" dirty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规划阶段，小李可能会遇到哪些需要考虑的问题？请列举至少</a:t>
            </a:r>
            <a:r>
              <a:rPr lang="en-US" altLang="zh-CN" sz="2800" b="1" dirty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5</a:t>
            </a:r>
            <a:r>
              <a:rPr lang="zh-CN" altLang="en-US" sz="2800" b="1" dirty="0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条以上。</a:t>
            </a:r>
            <a:endParaRPr lang="zh-CN" altLang="en-US" sz="2800" b="1" dirty="0">
              <a:solidFill>
                <a:srgbClr val="3333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）企业战略的明晰与明确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）生产运营管理模式对企业发展战略发展的支持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3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）哪些业务通过信息化的支撑会为企业带来价值，能否明确企业的信息化需求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4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）哪些是主要需求与目标？实现这些需求需要什么样的功能与软件？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5605" y="1105535"/>
            <a:ext cx="8352790" cy="5259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5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）目前企业的信息化处于何种状态？要实现这些需求有哪些差距？需要何种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IT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治理结构？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6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）信息化的过程中存在哪些风险？采用哪种风险控制策略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7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）信息化的预期投资与预期收益如何？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8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）考虑到企业的实际情况以及目前大的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IT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应用环境，应该如何一步步实施？每一步的目标，预期收益是什么？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（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9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）企业的领导是否理解并认同信息化需求以及将来所带来的价值？</a:t>
            </a:r>
            <a:endParaRPr lang="zh-CN" sz="28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WPS 演示</Application>
  <PresentationFormat>全屏显示(16:9)</PresentationFormat>
  <Paragraphs>86</Paragraphs>
  <Slides>11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方正兰亭粗黑_GBK</vt:lpstr>
      <vt:lpstr>Calibri</vt:lpstr>
      <vt:lpstr>Impact</vt:lpstr>
      <vt:lpstr>Helvetica Neue Condensed</vt:lpstr>
      <vt:lpstr>方正正大黑简体</vt:lpstr>
      <vt:lpstr>楷体_GB2312</vt:lpstr>
      <vt:lpstr>黑体</vt:lpstr>
      <vt:lpstr>Arial Unicode MS</vt:lpstr>
      <vt:lpstr>Segoe Print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Connie</cp:lastModifiedBy>
  <cp:revision>146</cp:revision>
  <dcterms:created xsi:type="dcterms:W3CDTF">2016-03-20T02:48:00Z</dcterms:created>
  <dcterms:modified xsi:type="dcterms:W3CDTF">2018-04-17T01:57:04Z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