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7" r:id="rId3"/>
    <p:sldId id="262" r:id="rId5"/>
    <p:sldId id="256" r:id="rId6"/>
    <p:sldId id="354" r:id="rId7"/>
    <p:sldId id="330" r:id="rId8"/>
    <p:sldId id="349" r:id="rId9"/>
    <p:sldId id="355" r:id="rId10"/>
    <p:sldId id="259" r:id="rId11"/>
    <p:sldId id="264" r:id="rId12"/>
    <p:sldId id="356" r:id="rId13"/>
    <p:sldId id="357" r:id="rId14"/>
    <p:sldId id="331" r:id="rId15"/>
    <p:sldId id="33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9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8" y="252"/>
      </p:cViewPr>
      <p:guideLst>
        <p:guide orient="horz" pos="2120"/>
        <p:guide pos="3196"/>
        <p:guide pos="606"/>
        <p:guide pos="5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6299-F284-4EAA-AA23-4862DC508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11560" y="913673"/>
            <a:ext cx="7920880" cy="60959"/>
            <a:chOff x="3060700" y="4724400"/>
            <a:chExt cx="5955507" cy="314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832152"/>
            <a:ext cx="3192647" cy="69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839135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932723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7384"/>
            <a:ext cx="1704311" cy="960107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slow" advTm="0">
    <p:pull/>
  </p:transition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74343" y="849756"/>
            <a:ext cx="1719928" cy="1959401"/>
            <a:chOff x="2026208" y="849756"/>
            <a:chExt cx="1289946" cy="1469551"/>
          </a:xfrm>
        </p:grpSpPr>
        <p:grpSp>
          <p:nvGrpSpPr>
            <p:cNvPr id="4" name="组合 3"/>
            <p:cNvGrpSpPr/>
            <p:nvPr/>
          </p:nvGrpSpPr>
          <p:grpSpPr>
            <a:xfrm>
              <a:off x="202620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210831" y="997237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74248" y="849756"/>
            <a:ext cx="1719928" cy="1929437"/>
            <a:chOff x="3351228" y="849756"/>
            <a:chExt cx="1289946" cy="1447078"/>
          </a:xfrm>
        </p:grpSpPr>
        <p:grpSp>
          <p:nvGrpSpPr>
            <p:cNvPr id="7" name="组合 6"/>
            <p:cNvGrpSpPr/>
            <p:nvPr/>
          </p:nvGrpSpPr>
          <p:grpSpPr>
            <a:xfrm>
              <a:off x="335122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23046" y="974764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202070" y="850570"/>
            <a:ext cx="1719928" cy="1908603"/>
            <a:chOff x="4648417" y="849756"/>
            <a:chExt cx="1289946" cy="1431452"/>
          </a:xfrm>
        </p:grpSpPr>
        <p:grpSp>
          <p:nvGrpSpPr>
            <p:cNvPr id="10" name="组合 9"/>
            <p:cNvGrpSpPr/>
            <p:nvPr/>
          </p:nvGrpSpPr>
          <p:grpSpPr>
            <a:xfrm>
              <a:off x="4648417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同心圆 1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92113" y="760414"/>
                <a:ext cx="3825876" cy="382587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825407" y="959138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202093" y="851026"/>
            <a:ext cx="1719928" cy="1923285"/>
            <a:chOff x="5946350" y="849756"/>
            <a:chExt cx="1289946" cy="1442464"/>
          </a:xfrm>
        </p:grpSpPr>
        <p:grpSp>
          <p:nvGrpSpPr>
            <p:cNvPr id="13" name="组合 12"/>
            <p:cNvGrpSpPr/>
            <p:nvPr/>
          </p:nvGrpSpPr>
          <p:grpSpPr>
            <a:xfrm>
              <a:off x="5946350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157950" y="970150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析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-33020" y="3190875"/>
            <a:ext cx="9192895" cy="25920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2316419" y="3408088"/>
            <a:ext cx="3840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风险管理案例</a:t>
            </a:r>
            <a:endParaRPr lang="zh-CN" altLang="en-US" sz="48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58735" y="4267912"/>
            <a:ext cx="5161865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涉及内容：</a:t>
            </a:r>
            <a:endParaRPr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08" y="4688417"/>
            <a:ext cx="8264313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 应对项目风险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912071" y="5480512"/>
            <a:ext cx="1572101" cy="15718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20024" y="6140297"/>
            <a:ext cx="840160" cy="84004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724917" y="6560321"/>
            <a:ext cx="1187152" cy="11869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821052" y="6307229"/>
            <a:ext cx="914241" cy="9141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-502080" y="6718579"/>
            <a:ext cx="785007" cy="7849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59341" y="6037941"/>
            <a:ext cx="336596" cy="33655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717671" y="5767621"/>
            <a:ext cx="705311" cy="7052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761312" y="5107309"/>
            <a:ext cx="1572101" cy="15718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368835" y="5765080"/>
            <a:ext cx="297389" cy="29734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066851" y="6272924"/>
            <a:ext cx="1572101" cy="15718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76261" y="6140300"/>
            <a:ext cx="693469" cy="6933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-1135896" y="6560323"/>
            <a:ext cx="422429" cy="4223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-1367808" y="6315988"/>
            <a:ext cx="211213" cy="21118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7" name="同心圆 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09877E-6 L 0.45 -2.09877E-6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29896 -2.59259E-6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587 L 0.14375 0.00587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25" grpId="0"/>
      <p:bldP spid="46" grpId="0"/>
      <p:bldP spid="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34340" y="1028065"/>
            <a:ext cx="5473700" cy="5777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【问题1】(8分)</a:t>
            </a:r>
            <a:endParaRPr sz="28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algn="just" fontAlgn="auto">
              <a:lnSpc>
                <a:spcPct val="110000"/>
              </a:lnSpc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 A为风险规避者：属于保守派。他们自始至终都不愿意接受较大的风险，希望利用少量投资就可以得到较高的成功概率；随着投资的增加，他们希望成功概率越来越大，最后达到百分之百。</a:t>
            </a:r>
            <a:endParaRPr sz="28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algn="just" fontAlgn="auto">
              <a:lnSpc>
                <a:spcPct val="110000"/>
              </a:lnSpc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　</a:t>
            </a:r>
            <a:endParaRPr sz="28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fontAlgn="auto">
              <a:lnSpc>
                <a:spcPct val="110000"/>
              </a:lnSpc>
            </a:pPr>
            <a:endParaRPr sz="28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上述案例中，甲、乙、丙分别对应A, B, C.</a:t>
            </a:r>
            <a:endParaRPr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fontAlgn="auto">
              <a:lnSpc>
                <a:spcPct val="110000"/>
              </a:lnSpc>
            </a:pPr>
            <a:endParaRPr lang="zh-CN" sz="28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8040" y="1383665"/>
            <a:ext cx="3225165" cy="3344545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6250" y="1127125"/>
            <a:ext cx="5323840" cy="523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【问题1】(8分)</a:t>
            </a:r>
            <a:endParaRPr sz="28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 B为风险中立者：属于中庸派。当投入少时，他们可以接受较大的风险；当投入逐渐增加时，他们就开始变得谨慎起来，希望获得成功的概率提高了，最后达到百分之百。</a:t>
            </a:r>
            <a:endParaRPr sz="28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    </a:t>
            </a:r>
            <a:endParaRPr sz="28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</a:t>
            </a:r>
            <a:r>
              <a:rPr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上述案例中，甲、乙、丙分别对应A, B, C.</a:t>
            </a:r>
            <a:endParaRPr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fontAlgn="auto">
              <a:lnSpc>
                <a:spcPct val="110000"/>
              </a:lnSpc>
            </a:pPr>
            <a:endParaRPr lang="zh-CN" sz="2800" b="1" dirty="0" smtClean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2305" y="1202690"/>
            <a:ext cx="3312160" cy="3434080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0210" y="1127125"/>
            <a:ext cx="5226050" cy="523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【问题1】(8分)</a:t>
            </a:r>
            <a:endParaRPr sz="28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 C为风险冒险者：属于冒险派。他们自始至终都愿意接受较大的风险，当投入少时，他们可以接受较大的风险；随着投入的增加，他们也会变得谨慎一些，希望成功概率有所增加，最后达到百分之百。</a:t>
            </a:r>
            <a:endParaRPr sz="28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fontAlgn="auto">
              <a:lnSpc>
                <a:spcPct val="110000"/>
              </a:lnSpc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 </a:t>
            </a:r>
            <a:r>
              <a:rPr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上述案例中，甲、乙、丙分别对应A, B, C.</a:t>
            </a:r>
            <a:endParaRPr sz="28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fontAlgn="auto">
              <a:lnSpc>
                <a:spcPct val="110000"/>
              </a:lnSpc>
            </a:pPr>
            <a:endParaRPr lang="zh-CN" sz="2400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6260" y="1226820"/>
            <a:ext cx="3436620" cy="3563620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4190" y="1287145"/>
            <a:ext cx="8081645" cy="4668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 fontAlgn="auto">
              <a:lnSpc>
                <a:spcPct val="120000"/>
              </a:lnSpc>
              <a:spcBef>
                <a:spcPct val="0"/>
              </a:spcBef>
              <a:buNone/>
            </a:pPr>
            <a:r>
              <a:rPr sz="2400" b="1" dirty="0">
                <a:sym typeface="+mn-ea"/>
              </a:rPr>
              <a:t>【问题2】(8分)</a:t>
            </a:r>
            <a:endParaRPr sz="2400" b="1" dirty="0">
              <a:sym typeface="+mn-ea"/>
            </a:endParaRPr>
          </a:p>
          <a:p>
            <a:pPr marL="0" indent="457200" algn="just" fontAlgn="auto">
              <a:lnSpc>
                <a:spcPct val="120000"/>
              </a:lnSpc>
              <a:spcBef>
                <a:spcPct val="0"/>
              </a:spcBef>
              <a:buNone/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甲属于风险规避者，做事小心谨慎，不愿意冒大风险，比较适合做</a:t>
            </a:r>
            <a:r>
              <a:rPr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程序员</a:t>
            </a: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。</a:t>
            </a:r>
            <a:endParaRPr sz="28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marL="0" indent="457200" algn="just" fontAlgn="auto">
              <a:lnSpc>
                <a:spcPct val="120000"/>
              </a:lnSpc>
              <a:spcBef>
                <a:spcPct val="0"/>
              </a:spcBef>
              <a:buNone/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乙属于风险中立者，做事深思熟虑、讲究章法，制定计划切实可行、可进可退，比较适合做</a:t>
            </a:r>
            <a:r>
              <a:rPr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项目经理</a:t>
            </a: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。</a:t>
            </a:r>
            <a:endParaRPr sz="28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marL="0" indent="457200" algn="just" fontAlgn="auto">
              <a:lnSpc>
                <a:spcPct val="120000"/>
              </a:lnSpc>
              <a:spcBef>
                <a:spcPct val="0"/>
              </a:spcBef>
              <a:buNone/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丙属于风险冒险者，做事大胆，敢于冒风险，一切以效益为先，积极追求成功，具有强烈的成功欲望，比较适合做</a:t>
            </a:r>
            <a:r>
              <a:rPr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产品销售人员</a:t>
            </a: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。</a:t>
            </a:r>
            <a:endParaRPr sz="28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415076" y="1538437"/>
            <a:ext cx="3620457" cy="3619987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lvl="0" algn="ctr"/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64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336781" y="1806576"/>
            <a:ext cx="2695925" cy="3351213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3" name="Freeform 7"/>
          <p:cNvSpPr/>
          <p:nvPr/>
        </p:nvSpPr>
        <p:spPr bwMode="auto">
          <a:xfrm>
            <a:off x="441315" y="1566864"/>
            <a:ext cx="2691163" cy="3349625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120597" y="3176"/>
            <a:ext cx="3018231" cy="18065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328843" y="4910139"/>
            <a:ext cx="3256387" cy="19589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6" name="TextBox 1"/>
          <p:cNvSpPr txBox="1"/>
          <p:nvPr/>
        </p:nvSpPr>
        <p:spPr>
          <a:xfrm>
            <a:off x="5425215" y="2980576"/>
            <a:ext cx="2367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0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案例详情</a:t>
            </a:r>
            <a:endParaRPr lang="zh-CN" altLang="en-US" sz="40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863355" y="1692553"/>
            <a:ext cx="0" cy="3744416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4030" y="986790"/>
            <a:ext cx="8023225" cy="5775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fontAlgn="auto">
              <a:lnSpc>
                <a:spcPct val="120000"/>
              </a:lnSpc>
              <a:buNone/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某公司召开会议，商量是否实施ERP项目，三个部门主要负责人就此问题发表自己的看法。</a:t>
            </a:r>
            <a:endParaRPr sz="28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marL="0" indent="457200" fontAlgn="auto">
              <a:lnSpc>
                <a:spcPct val="120000"/>
              </a:lnSpc>
              <a:buNone/>
            </a:pP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 甲：我们公司不应该实施这个项目。现在我们刚把办公自动化系统搞好，还没有适应，工作效率也没提高多少，再上ERP有些不适应，而且这个ERP项目花费太大。ERP在国内很多企业都搞失败了，成功的几率不会多大。如果我们也失败了，会给公司带来灾难性的后果。利用搞ERP的这些钱我们可以</a:t>
            </a:r>
            <a:r>
              <a:rPr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做一些短、平、快的项目</a:t>
            </a: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，多招一些开发高手，提高公司的收益，而不是搞这些无端的风险投资。</a:t>
            </a:r>
            <a:endParaRPr lang="zh-CN" altLang="en-US" sz="28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37845" y="1287145"/>
            <a:ext cx="8073390" cy="3475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 fontAlgn="auto">
              <a:lnSpc>
                <a:spcPct val="110000"/>
              </a:lnSpc>
              <a:buNone/>
            </a:pPr>
            <a:r>
              <a:rPr lang="en-US" altLang="zh-CN" sz="32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乙：不应该一棒子打死ERP。 ERP是一种新兴事务，ERP不是万能的，但是不上ERP又是万万不行的。企业规模到了一定程度，管理和决策就是一个重要的问题。ERP是知识经济时代的管理方案，是面向供应链和“流程制”的智能决策支持系统，其先进的管理思想可以帮助企业最大限度地利用已有资源，解决管理和决策问题。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7040" y="1287145"/>
            <a:ext cx="8164195" cy="435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fontAlgn="auto">
              <a:lnSpc>
                <a:spcPct val="110000"/>
              </a:lnSpc>
              <a:buNone/>
            </a:pP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乙：但是实施 ERP风险很大，很多企业都失败了，主要原因在于项目实施的管理问题，没有及时识别项目中的风险并及时处理，项目监控机制不好，高层支持不够，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老员工的适应性差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等，最终导致“ERP天折”。我们公司以后想获得更大发展，应该实施ERPo现在有些条件不够，整体上ERP不太可行，我们可以分步实施。我们可以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借鉴其他企业实施ERP的经验</a:t>
            </a: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，先进行小范围ERP试验、积累经验，等以后时机成熟了，我们就整体实施ERP 。</a:t>
            </a:r>
            <a:endParaRPr lang="zh-CN" altLang="en-US" sz="28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8645" y="1118235"/>
            <a:ext cx="7966075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en-US" sz="2400" b="1" dirty="0">
                <a:sym typeface="+mn-ea"/>
              </a:rPr>
              <a:t>  </a:t>
            </a: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丙：ERP应该上，而且要迅速上，不应该等。如果其他企业都上了ERP,那么我们公司再依靠ERP获得收益就没有什么希望了。ERP本身就是一把双刃剑，虽然有风险，但是收益也大，现在我们的目标是收益，对于风险要想法化解。</a:t>
            </a:r>
            <a:endParaRPr sz="28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1025" y="1093470"/>
            <a:ext cx="7981315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>
              <a:lnSpc>
                <a:spcPct val="150000"/>
              </a:lnSpc>
              <a:buNone/>
            </a:pPr>
            <a:r>
              <a:rPr 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丙：项目实施中要注意借鉴其他企业的经验，摸着石头过河，形成自己的特色，提高自己公司的管理和决策水平，争取把公司做大做强。小的、可以自己解决的风险自己处理；难以处理的、不确定的风险进行外包，实施风险转移；如果管理有问题的话，可以从专业咨询公司招聘顾问来担当项目经理的职务。总之，尽一切可能实施ERP，实现收益最大化。</a:t>
            </a:r>
            <a:endParaRPr sz="2800" b="1" dirty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636" y="2715801"/>
            <a:ext cx="1781261" cy="178126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70C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左大括号 33"/>
          <p:cNvSpPr/>
          <p:nvPr/>
        </p:nvSpPr>
        <p:spPr>
          <a:xfrm>
            <a:off x="2032847" y="1895687"/>
            <a:ext cx="494453" cy="3450167"/>
          </a:xfrm>
          <a:prstGeom prst="leftBrace">
            <a:avLst/>
          </a:prstGeom>
          <a:ln w="38100">
            <a:solidFill>
              <a:srgbClr val="0070C0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76707" y="1395617"/>
            <a:ext cx="1371600" cy="969388"/>
            <a:chOff x="2717878" y="1163553"/>
            <a:chExt cx="1028700" cy="727041"/>
          </a:xfrm>
        </p:grpSpPr>
        <p:sp>
          <p:nvSpPr>
            <p:cNvPr id="30" name="椭圆 29"/>
            <p:cNvSpPr/>
            <p:nvPr/>
          </p:nvSpPr>
          <p:spPr>
            <a:xfrm>
              <a:off x="2868708" y="1163553"/>
              <a:ext cx="727041" cy="72704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7878" y="1296241"/>
              <a:ext cx="1028700" cy="43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86124" y="4876004"/>
            <a:ext cx="1371600" cy="969388"/>
            <a:chOff x="2772566" y="4019588"/>
            <a:chExt cx="1028700" cy="727041"/>
          </a:xfrm>
        </p:grpSpPr>
        <p:sp>
          <p:nvSpPr>
            <p:cNvPr id="35" name="椭圆 34"/>
            <p:cNvSpPr/>
            <p:nvPr/>
          </p:nvSpPr>
          <p:spPr>
            <a:xfrm>
              <a:off x="2923396" y="4019588"/>
              <a:ext cx="727041" cy="72704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72566" y="4152276"/>
              <a:ext cx="1028700" cy="43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Box 39"/>
          <p:cNvSpPr txBox="1"/>
          <p:nvPr/>
        </p:nvSpPr>
        <p:spPr>
          <a:xfrm>
            <a:off x="3716020" y="1172845"/>
            <a:ext cx="4881880" cy="296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如图8-1所示，横轴表示项目投资的大小，纵轴表示项目成功的概率，A、B, C代表三种不同应对风险的人。请写出A,B,C的名字和特征，并且指出上述案例中甲、乙、丙分别属于哪一种对象(250字左右)。</a:t>
            </a:r>
            <a:endParaRPr lang="zh-CN" altLang="en-US" sz="2665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Box 39"/>
          <p:cNvSpPr txBox="1"/>
          <p:nvPr/>
        </p:nvSpPr>
        <p:spPr>
          <a:xfrm>
            <a:off x="3782060" y="4327525"/>
            <a:ext cx="4851400" cy="214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如果公司有以下三种职位，你认为甲、乙、丙分别适合做什么：项目经理、程序员、产品销售人员(请说清楚原因，不超过150字)。</a:t>
            </a:r>
            <a:endParaRPr lang="zh-CN" altLang="en-US" sz="2665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369356" y="1538437"/>
            <a:ext cx="3620457" cy="3619987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lvl="0" algn="ctr"/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64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291061" y="1806576"/>
            <a:ext cx="2695925" cy="3351213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3" name="Freeform 7"/>
          <p:cNvSpPr/>
          <p:nvPr/>
        </p:nvSpPr>
        <p:spPr bwMode="auto">
          <a:xfrm>
            <a:off x="395595" y="1566864"/>
            <a:ext cx="2691163" cy="3349625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74877" y="3176"/>
            <a:ext cx="3018231" cy="18065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283123" y="4910139"/>
            <a:ext cx="3256387" cy="19589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6" name="TextBox 1"/>
          <p:cNvSpPr txBox="1"/>
          <p:nvPr/>
        </p:nvSpPr>
        <p:spPr>
          <a:xfrm>
            <a:off x="5028975" y="3104973"/>
            <a:ext cx="2367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0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40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575700" y="1700808"/>
            <a:ext cx="0" cy="3744416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1611</Words>
  <Application>WPS 演示</Application>
  <PresentationFormat>全屏显示(16:9)</PresentationFormat>
  <Paragraphs>85</Paragraphs>
  <Slides>13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方正兰亭粗黑_GBK</vt:lpstr>
      <vt:lpstr>Calibri</vt:lpstr>
      <vt:lpstr>Impact</vt:lpstr>
      <vt:lpstr>Helvetica Neue Condensed</vt:lpstr>
      <vt:lpstr>方正正大黑简体</vt:lpstr>
      <vt:lpstr>楷体_GB2312</vt:lpstr>
      <vt:lpstr>黑体</vt:lpstr>
      <vt:lpstr>Arial Unicode MS</vt:lpstr>
      <vt:lpstr>Segoe Print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Connie</cp:lastModifiedBy>
  <cp:revision>148</cp:revision>
  <dcterms:created xsi:type="dcterms:W3CDTF">2016-03-20T02:48:00Z</dcterms:created>
  <dcterms:modified xsi:type="dcterms:W3CDTF">2018-04-17T02:09:34Z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