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6" r:id="rId3"/>
    <p:sldId id="257" r:id="rId4"/>
    <p:sldId id="258" r:id="rId5"/>
    <p:sldId id="259" r:id="rId6"/>
    <p:sldId id="262"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1"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D33BA0-59CC-4284-8D53-ABC736583301}" type="datetimeFigureOut">
              <a:rPr lang="en-IN" smtClean="0"/>
              <a:t>15-12-23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37021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D33BA0-59CC-4284-8D53-ABC736583301}" type="datetimeFigureOut">
              <a:rPr lang="en-IN" smtClean="0"/>
              <a:t>15-12-23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339806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ED33BA0-59CC-4284-8D53-ABC736583301}" type="datetimeFigureOut">
              <a:rPr lang="en-IN" smtClean="0"/>
              <a:t>15-12-23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119188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ED33BA0-59CC-4284-8D53-ABC736583301}" type="datetimeFigureOut">
              <a:rPr lang="en-IN" smtClean="0"/>
              <a:t>15-12-23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1503749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33BA0-59CC-4284-8D53-ABC736583301}" type="datetimeFigureOut">
              <a:rPr lang="en-IN" smtClean="0"/>
              <a:t>15-12-23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677801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33BA0-59CC-4284-8D53-ABC736583301}" type="datetimeFigureOut">
              <a:rPr lang="en-IN" smtClean="0"/>
              <a:t>15-12-23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313536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33BA0-59CC-4284-8D53-ABC736583301}" type="datetimeFigureOut">
              <a:rPr lang="en-IN" smtClean="0"/>
              <a:t>15-12-23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353874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33BA0-59CC-4284-8D53-ABC736583301}" type="datetimeFigureOut">
              <a:rPr lang="en-IN" smtClean="0"/>
              <a:t>15-12-23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2237484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D33BA0-59CC-4284-8D53-ABC736583301}" type="datetimeFigureOut">
              <a:rPr lang="en-IN" smtClean="0"/>
              <a:t>15-12-23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3688439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D33BA0-59CC-4284-8D53-ABC736583301}" type="datetimeFigureOut">
              <a:rPr lang="en-IN" smtClean="0"/>
              <a:t>15-12-23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287268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D33BA0-59CC-4284-8D53-ABC736583301}" type="datetimeFigureOut">
              <a:rPr lang="en-IN" smtClean="0"/>
              <a:t>15-12-23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271774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33BA0-59CC-4284-8D53-ABC736583301}" type="datetimeFigureOut">
              <a:rPr lang="en-IN" smtClean="0"/>
              <a:t>15-12-23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100191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D33BA0-59CC-4284-8D53-ABC736583301}" type="datetimeFigureOut">
              <a:rPr lang="en-IN" smtClean="0"/>
              <a:t>15-12-23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241188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ED33BA0-59CC-4284-8D53-ABC736583301}" type="datetimeFigureOut">
              <a:rPr lang="en-IN" smtClean="0"/>
              <a:t>15-12-23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34C3A31-D998-4698-972C-2FE799FFB9CA}" type="slidenum">
              <a:rPr lang="en-IN" smtClean="0"/>
              <a:t>‹#›</a:t>
            </a:fld>
            <a:endParaRPr lang="en-IN"/>
          </a:p>
        </p:txBody>
      </p:sp>
    </p:spTree>
    <p:extLst>
      <p:ext uri="{BB962C8B-B14F-4D97-AF65-F5344CB8AC3E}">
        <p14:creationId xmlns:p14="http://schemas.microsoft.com/office/powerpoint/2010/main" val="299205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ED33BA0-59CC-4284-8D53-ABC736583301}" type="datetimeFigureOut">
              <a:rPr lang="en-IN" smtClean="0"/>
              <a:t>15-12-23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34C3A31-D998-4698-972C-2FE799FFB9CA}" type="slidenum">
              <a:rPr lang="en-IN" smtClean="0"/>
              <a:t>‹#›</a:t>
            </a:fld>
            <a:endParaRPr lang="en-IN"/>
          </a:p>
        </p:txBody>
      </p:sp>
    </p:spTree>
    <p:extLst>
      <p:ext uri="{BB962C8B-B14F-4D97-AF65-F5344CB8AC3E}">
        <p14:creationId xmlns:p14="http://schemas.microsoft.com/office/powerpoint/2010/main" val="303418067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7F6-FC3A-540E-FE55-27D36A7DB117}"/>
              </a:ext>
            </a:extLst>
          </p:cNvPr>
          <p:cNvSpPr>
            <a:spLocks noGrp="1"/>
          </p:cNvSpPr>
          <p:nvPr>
            <p:ph type="ctrTitle"/>
          </p:nvPr>
        </p:nvSpPr>
        <p:spPr>
          <a:xfrm>
            <a:off x="810001" y="1449147"/>
            <a:ext cx="10572000" cy="1979853"/>
          </a:xfrm>
        </p:spPr>
        <p:txBody>
          <a:bodyPr/>
          <a:lstStyle/>
          <a:p>
            <a:r>
              <a:rPr lang="en-IN" dirty="0"/>
              <a:t>Precision Object Analysis</a:t>
            </a:r>
          </a:p>
        </p:txBody>
      </p:sp>
      <p:sp>
        <p:nvSpPr>
          <p:cNvPr id="3" name="Subtitle 2">
            <a:extLst>
              <a:ext uri="{FF2B5EF4-FFF2-40B4-BE49-F238E27FC236}">
                <a16:creationId xmlns:a16="http://schemas.microsoft.com/office/drawing/2014/main" id="{3D265EB1-61F1-5E17-ED0C-EAF47268FEB6}"/>
              </a:ext>
            </a:extLst>
          </p:cNvPr>
          <p:cNvSpPr>
            <a:spLocks noGrp="1"/>
          </p:cNvSpPr>
          <p:nvPr>
            <p:ph type="subTitle" idx="1"/>
          </p:nvPr>
        </p:nvSpPr>
        <p:spPr>
          <a:xfrm>
            <a:off x="810001" y="5280847"/>
            <a:ext cx="10572000" cy="1373526"/>
          </a:xfrm>
        </p:spPr>
        <p:txBody>
          <a:bodyPr>
            <a:normAutofit/>
          </a:bodyPr>
          <a:lstStyle/>
          <a:p>
            <a:r>
              <a:rPr lang="en-IN" dirty="0"/>
              <a:t>By : Aymaan Perwez</a:t>
            </a:r>
          </a:p>
          <a:p>
            <a:endParaRPr lang="en-IN" dirty="0"/>
          </a:p>
          <a:p>
            <a:endParaRPr lang="en-IN" dirty="0"/>
          </a:p>
        </p:txBody>
      </p:sp>
    </p:spTree>
    <p:extLst>
      <p:ext uri="{BB962C8B-B14F-4D97-AF65-F5344CB8AC3E}">
        <p14:creationId xmlns:p14="http://schemas.microsoft.com/office/powerpoint/2010/main" val="3347697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14F6DE-9213-07DB-9581-7589FBE4D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30848"/>
          </a:xfrm>
          <a:prstGeom prst="rect">
            <a:avLst/>
          </a:prstGeom>
        </p:spPr>
      </p:pic>
      <p:sp>
        <p:nvSpPr>
          <p:cNvPr id="3" name="TextBox 2">
            <a:extLst>
              <a:ext uri="{FF2B5EF4-FFF2-40B4-BE49-F238E27FC236}">
                <a16:creationId xmlns:a16="http://schemas.microsoft.com/office/drawing/2014/main" id="{29B0E1D7-EACD-9E5D-4863-B7E2F38F991B}"/>
              </a:ext>
            </a:extLst>
          </p:cNvPr>
          <p:cNvSpPr txBox="1"/>
          <p:nvPr/>
        </p:nvSpPr>
        <p:spPr>
          <a:xfrm>
            <a:off x="224064" y="66351"/>
            <a:ext cx="10890249" cy="738664"/>
          </a:xfrm>
          <a:prstGeom prst="rect">
            <a:avLst/>
          </a:prstGeom>
          <a:noFill/>
          <a:ln>
            <a:noFill/>
          </a:ln>
          <a:effectLst>
            <a:outerShdw blurRad="107950" dist="12700" dir="5400000" algn="ctr">
              <a:srgbClr val="000000"/>
            </a:outerShdw>
          </a:effectLst>
        </p:spPr>
        <p:txBody>
          <a:bodyPr wrap="square" rtlCol="0">
            <a:spAutoFit/>
          </a:bodyPr>
          <a:lstStyle/>
          <a:p>
            <a:r>
              <a:rPr lang="en-IN" sz="4200" b="1" dirty="0"/>
              <a:t>Sub Script 2 – Colour Analysis</a:t>
            </a:r>
          </a:p>
        </p:txBody>
      </p:sp>
      <p:sp>
        <p:nvSpPr>
          <p:cNvPr id="6" name="TextBox 5">
            <a:extLst>
              <a:ext uri="{FF2B5EF4-FFF2-40B4-BE49-F238E27FC236}">
                <a16:creationId xmlns:a16="http://schemas.microsoft.com/office/drawing/2014/main" id="{9A408B20-B221-6A1A-DCB9-5FE137794594}"/>
              </a:ext>
            </a:extLst>
          </p:cNvPr>
          <p:cNvSpPr txBox="1"/>
          <p:nvPr/>
        </p:nvSpPr>
        <p:spPr>
          <a:xfrm>
            <a:off x="122463" y="1807175"/>
            <a:ext cx="10991850" cy="5078313"/>
          </a:xfrm>
          <a:prstGeom prst="rect">
            <a:avLst/>
          </a:prstGeom>
          <a:noFill/>
        </p:spPr>
        <p:txBody>
          <a:bodyPr wrap="square">
            <a:spAutoFit/>
          </a:bodyPr>
          <a:lstStyle/>
          <a:p>
            <a:r>
              <a:rPr lang="en-IN" sz="2400" b="1" u="sng" dirty="0" err="1"/>
              <a:t>i</a:t>
            </a:r>
            <a:r>
              <a:rPr lang="en-IN" sz="2400" b="1" u="sng" dirty="0"/>
              <a:t>) </a:t>
            </a:r>
            <a:r>
              <a:rPr lang="en-IN" b="1" u="sng" dirty="0"/>
              <a:t>Libraries That Were Used:</a:t>
            </a:r>
          </a:p>
          <a:p>
            <a:endParaRPr lang="en-IN" b="1" u="sng" dirty="0"/>
          </a:p>
          <a:p>
            <a:pPr marL="342900" indent="-342900">
              <a:buAutoNum type="arabicPeriod"/>
            </a:pPr>
            <a:r>
              <a:rPr lang="en-IN" b="1" dirty="0"/>
              <a:t>cv2 (OpenCV):</a:t>
            </a:r>
          </a:p>
          <a:p>
            <a:r>
              <a:rPr lang="en-IN" sz="1600" b="1" dirty="0"/>
              <a:t>   - Purpose: </a:t>
            </a:r>
            <a:r>
              <a:rPr lang="en-IN" sz="1600" dirty="0"/>
              <a:t>OpenCV is a powerful library for computer vision and image processing.</a:t>
            </a:r>
          </a:p>
          <a:p>
            <a:r>
              <a:rPr lang="en-IN" sz="1600" dirty="0"/>
              <a:t>   </a:t>
            </a:r>
            <a:r>
              <a:rPr lang="en-IN" sz="1600" b="1" dirty="0"/>
              <a:t>- Usage in Script: </a:t>
            </a:r>
            <a:r>
              <a:rPr lang="en-IN" sz="1600" dirty="0"/>
              <a:t>It is used for reading and displaying images, handling mouse events, and drawing on images.</a:t>
            </a:r>
          </a:p>
          <a:p>
            <a:r>
              <a:rPr lang="en-IN" sz="1600" dirty="0"/>
              <a:t>   </a:t>
            </a:r>
            <a:r>
              <a:rPr lang="en-IN" sz="1600" b="1" dirty="0"/>
              <a:t>- Example</a:t>
            </a:r>
            <a:r>
              <a:rPr lang="en-IN" sz="1600" dirty="0"/>
              <a:t>: In the script, `cv2.imshow` is used to display the image, and `cv2.setMouseCallback` is used to set up a function that gets called when the user interacts with the mouse.</a:t>
            </a:r>
          </a:p>
          <a:p>
            <a:endParaRPr lang="en-IN" sz="1600" dirty="0"/>
          </a:p>
          <a:p>
            <a:r>
              <a:rPr lang="en-IN" b="1" dirty="0"/>
              <a:t>2. pandas:</a:t>
            </a:r>
          </a:p>
          <a:p>
            <a:r>
              <a:rPr lang="en-IN" sz="1600" b="1" dirty="0"/>
              <a:t>   - Purpose: </a:t>
            </a:r>
            <a:r>
              <a:rPr lang="en-IN" sz="1600" dirty="0"/>
              <a:t>Pandas is a library for data manipulation and analysis.</a:t>
            </a:r>
          </a:p>
          <a:p>
            <a:r>
              <a:rPr lang="en-IN" sz="1600" b="1" dirty="0"/>
              <a:t>   - Usage in Script: </a:t>
            </a:r>
            <a:r>
              <a:rPr lang="en-IN" sz="1600" dirty="0"/>
              <a:t>It is used to read and manipulate data from a CSV file containing </a:t>
            </a:r>
            <a:r>
              <a:rPr lang="en-IN" sz="1600" dirty="0" err="1"/>
              <a:t>color</a:t>
            </a:r>
            <a:r>
              <a:rPr lang="en-IN" sz="1600" dirty="0"/>
              <a:t> information.</a:t>
            </a:r>
          </a:p>
          <a:p>
            <a:r>
              <a:rPr lang="en-IN" sz="1600" dirty="0"/>
              <a:t>   </a:t>
            </a:r>
            <a:r>
              <a:rPr lang="en-IN" sz="1600" b="1" dirty="0"/>
              <a:t>- Example: </a:t>
            </a:r>
            <a:r>
              <a:rPr lang="en-IN" sz="1600" dirty="0"/>
              <a:t>`</a:t>
            </a:r>
            <a:r>
              <a:rPr lang="en-IN" sz="1600" dirty="0" err="1"/>
              <a:t>pd.read_csv</a:t>
            </a:r>
            <a:r>
              <a:rPr lang="en-IN" sz="1600" dirty="0"/>
              <a:t>` is used to read the </a:t>
            </a:r>
            <a:r>
              <a:rPr lang="en-IN" sz="1600" dirty="0" err="1"/>
              <a:t>color</a:t>
            </a:r>
            <a:r>
              <a:rPr lang="en-IN" sz="1600" dirty="0"/>
              <a:t> data from the 'colors.csv' file into a structured format called a </a:t>
            </a:r>
            <a:r>
              <a:rPr lang="en-IN" sz="1600" dirty="0" err="1"/>
              <a:t>DataFrame</a:t>
            </a:r>
            <a:r>
              <a:rPr lang="en-IN" sz="1600" dirty="0"/>
              <a:t>.</a:t>
            </a:r>
          </a:p>
          <a:p>
            <a:endParaRPr lang="en-IN" sz="1600" dirty="0"/>
          </a:p>
          <a:p>
            <a:r>
              <a:rPr lang="en-IN" b="1" dirty="0"/>
              <a:t>3. </a:t>
            </a:r>
            <a:r>
              <a:rPr lang="en-IN" b="1" dirty="0" err="1"/>
              <a:t>tkinter</a:t>
            </a:r>
            <a:r>
              <a:rPr lang="en-IN" b="1" dirty="0"/>
              <a:t>:</a:t>
            </a:r>
          </a:p>
          <a:p>
            <a:r>
              <a:rPr lang="en-IN" sz="1600" b="1" dirty="0"/>
              <a:t>   - Purpose: </a:t>
            </a:r>
            <a:r>
              <a:rPr lang="en-IN" sz="1600" dirty="0" err="1"/>
              <a:t>Tkinter</a:t>
            </a:r>
            <a:r>
              <a:rPr lang="en-IN" sz="1600" dirty="0"/>
              <a:t> is a library for creating graphical user interfaces (GUIs).</a:t>
            </a:r>
          </a:p>
          <a:p>
            <a:r>
              <a:rPr lang="en-IN" sz="1600" b="1" dirty="0"/>
              <a:t>   - Usage in Script: </a:t>
            </a:r>
            <a:r>
              <a:rPr lang="en-IN" sz="1600" dirty="0"/>
              <a:t>It is used to create a simple file dialog for the user to select an image file.</a:t>
            </a:r>
          </a:p>
          <a:p>
            <a:r>
              <a:rPr lang="en-IN" sz="1600" b="1" dirty="0"/>
              <a:t>   - Example: </a:t>
            </a:r>
            <a:r>
              <a:rPr lang="en-IN" sz="1600" dirty="0"/>
              <a:t>`</a:t>
            </a:r>
            <a:r>
              <a:rPr lang="en-IN" sz="1600" dirty="0" err="1"/>
              <a:t>filedialog.askopenfilename</a:t>
            </a:r>
            <a:r>
              <a:rPr lang="en-IN" sz="1600" dirty="0"/>
              <a:t>` is used to prompt the user to select an image file.</a:t>
            </a:r>
          </a:p>
        </p:txBody>
      </p:sp>
      <p:sp>
        <p:nvSpPr>
          <p:cNvPr id="8" name="TextBox 7">
            <a:extLst>
              <a:ext uri="{FF2B5EF4-FFF2-40B4-BE49-F238E27FC236}">
                <a16:creationId xmlns:a16="http://schemas.microsoft.com/office/drawing/2014/main" id="{DF6196B9-3A56-C06A-99EB-597E875C7018}"/>
              </a:ext>
            </a:extLst>
          </p:cNvPr>
          <p:cNvSpPr txBox="1"/>
          <p:nvPr/>
        </p:nvSpPr>
        <p:spPr>
          <a:xfrm>
            <a:off x="224063" y="1077064"/>
            <a:ext cx="8811079" cy="523220"/>
          </a:xfrm>
          <a:prstGeom prst="rect">
            <a:avLst/>
          </a:prstGeom>
          <a:noFill/>
        </p:spPr>
        <p:txBody>
          <a:bodyPr wrap="square">
            <a:spAutoFit/>
          </a:bodyPr>
          <a:lstStyle/>
          <a:p>
            <a:r>
              <a:rPr lang="en-US" sz="2800" b="1" dirty="0">
                <a:solidFill>
                  <a:schemeClr val="tx1"/>
                </a:solidFill>
                <a:latin typeface="Söhne"/>
              </a:rPr>
              <a:t>Delving Into The Intricacies Of The Code :</a:t>
            </a:r>
            <a:endParaRPr lang="en-IN" sz="2800" b="1" dirty="0">
              <a:solidFill>
                <a:schemeClr val="tx1"/>
              </a:solidFill>
            </a:endParaRPr>
          </a:p>
        </p:txBody>
      </p:sp>
    </p:spTree>
    <p:extLst>
      <p:ext uri="{BB962C8B-B14F-4D97-AF65-F5344CB8AC3E}">
        <p14:creationId xmlns:p14="http://schemas.microsoft.com/office/powerpoint/2010/main" val="210776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1F382-3FF8-BE6C-83FA-3674E42E0B6C}"/>
              </a:ext>
            </a:extLst>
          </p:cNvPr>
          <p:cNvSpPr txBox="1"/>
          <p:nvPr/>
        </p:nvSpPr>
        <p:spPr>
          <a:xfrm>
            <a:off x="80282" y="79660"/>
            <a:ext cx="11749768" cy="6771084"/>
          </a:xfrm>
          <a:prstGeom prst="rect">
            <a:avLst/>
          </a:prstGeom>
          <a:noFill/>
        </p:spPr>
        <p:txBody>
          <a:bodyPr wrap="square" rtlCol="0">
            <a:spAutoFit/>
          </a:bodyPr>
          <a:lstStyle/>
          <a:p>
            <a:r>
              <a:rPr lang="en-IN" b="1" dirty="0"/>
              <a:t>ii) The Explanation:</a:t>
            </a:r>
          </a:p>
          <a:p>
            <a:endParaRPr lang="en-IN" sz="1400" dirty="0"/>
          </a:p>
          <a:p>
            <a:r>
              <a:rPr lang="en-IN" sz="1400" dirty="0"/>
              <a:t>1. </a:t>
            </a:r>
            <a:r>
              <a:rPr lang="en-IN" sz="1400" b="1" dirty="0"/>
              <a:t>Libraries Import:</a:t>
            </a:r>
          </a:p>
          <a:p>
            <a:r>
              <a:rPr lang="en-IN" sz="1400" dirty="0"/>
              <a:t>   - Importing necessary libraries such as OpenCV (`cv2`), Pandas (`pd`), and </a:t>
            </a:r>
            <a:r>
              <a:rPr lang="en-IN" sz="1400" dirty="0" err="1"/>
              <a:t>Tkinter</a:t>
            </a:r>
            <a:r>
              <a:rPr lang="en-IN" sz="1400" dirty="0"/>
              <a:t> (`</a:t>
            </a:r>
            <a:r>
              <a:rPr lang="en-IN" sz="1400" dirty="0" err="1"/>
              <a:t>tk</a:t>
            </a:r>
            <a:r>
              <a:rPr lang="en-IN" sz="1400" dirty="0"/>
              <a:t>`).</a:t>
            </a:r>
          </a:p>
          <a:p>
            <a:endParaRPr lang="en-IN" sz="1400" dirty="0"/>
          </a:p>
          <a:p>
            <a:r>
              <a:rPr lang="en-IN" sz="1400" b="1" dirty="0"/>
              <a:t>2. Image Selection:</a:t>
            </a:r>
          </a:p>
          <a:p>
            <a:r>
              <a:rPr lang="en-IN" sz="1400" dirty="0"/>
              <a:t>   - A function (`</a:t>
            </a:r>
            <a:r>
              <a:rPr lang="en-IN" sz="1400" dirty="0" err="1"/>
              <a:t>choose_image</a:t>
            </a:r>
            <a:r>
              <a:rPr lang="en-IN" sz="1400" dirty="0"/>
              <a:t>`) is defined to prompt the user to select an image file using </a:t>
            </a:r>
            <a:r>
              <a:rPr lang="en-IN" sz="1400" dirty="0" err="1"/>
              <a:t>Tkinter's</a:t>
            </a:r>
            <a:r>
              <a:rPr lang="en-IN" sz="1400" dirty="0"/>
              <a:t> file dialog.</a:t>
            </a:r>
          </a:p>
          <a:p>
            <a:endParaRPr lang="en-IN" sz="1400" dirty="0"/>
          </a:p>
          <a:p>
            <a:r>
              <a:rPr lang="en-IN" sz="1400" b="1" dirty="0"/>
              <a:t>3. CSV Data Reading:</a:t>
            </a:r>
          </a:p>
          <a:p>
            <a:r>
              <a:rPr lang="en-IN" sz="1400" dirty="0"/>
              <a:t>   - </a:t>
            </a:r>
            <a:r>
              <a:rPr lang="en-IN" sz="1400" dirty="0" err="1"/>
              <a:t>Color</a:t>
            </a:r>
            <a:r>
              <a:rPr lang="en-IN" sz="1400" dirty="0"/>
              <a:t> information is read from a CSV file (`colors.csv`) into a Pandas </a:t>
            </a:r>
            <a:r>
              <a:rPr lang="en-IN" sz="1400" dirty="0" err="1"/>
              <a:t>DataFrame</a:t>
            </a:r>
            <a:r>
              <a:rPr lang="en-IN" sz="1400" dirty="0"/>
              <a:t> (`</a:t>
            </a:r>
            <a:r>
              <a:rPr lang="en-IN" sz="1400" dirty="0" err="1"/>
              <a:t>df</a:t>
            </a:r>
            <a:r>
              <a:rPr lang="en-IN" sz="1400" dirty="0"/>
              <a:t>`).</a:t>
            </a:r>
          </a:p>
          <a:p>
            <a:endParaRPr lang="en-IN" sz="1400" dirty="0"/>
          </a:p>
          <a:p>
            <a:r>
              <a:rPr lang="en-IN" sz="1400" b="1" dirty="0"/>
              <a:t>4. Image Loading:</a:t>
            </a:r>
          </a:p>
          <a:p>
            <a:r>
              <a:rPr lang="en-IN" sz="1400" dirty="0"/>
              <a:t>   - The selected image is loaded and resized using OpenCV.</a:t>
            </a:r>
          </a:p>
          <a:p>
            <a:endParaRPr lang="en-IN" sz="1400" dirty="0"/>
          </a:p>
          <a:p>
            <a:r>
              <a:rPr lang="en-IN" sz="1400" b="1" dirty="0"/>
              <a:t>5. </a:t>
            </a:r>
            <a:r>
              <a:rPr lang="en-IN" sz="1400" b="1" dirty="0" err="1"/>
              <a:t>Color</a:t>
            </a:r>
            <a:r>
              <a:rPr lang="en-IN" sz="1400" b="1" dirty="0"/>
              <a:t> Tracking Initialization:</a:t>
            </a:r>
          </a:p>
          <a:p>
            <a:r>
              <a:rPr lang="en-IN" sz="1400" dirty="0"/>
              <a:t>   - Global variables are initialized to track selected </a:t>
            </a:r>
            <a:r>
              <a:rPr lang="en-IN" sz="1400" dirty="0" err="1"/>
              <a:t>color</a:t>
            </a:r>
            <a:r>
              <a:rPr lang="en-IN" sz="1400" dirty="0"/>
              <a:t> information.</a:t>
            </a:r>
          </a:p>
          <a:p>
            <a:endParaRPr lang="en-IN" sz="1400" dirty="0"/>
          </a:p>
          <a:p>
            <a:r>
              <a:rPr lang="en-IN" sz="1400" b="1" dirty="0"/>
              <a:t>6. </a:t>
            </a:r>
            <a:r>
              <a:rPr lang="en-IN" sz="1400" b="1" dirty="0" err="1"/>
              <a:t>Color</a:t>
            </a:r>
            <a:r>
              <a:rPr lang="en-IN" sz="1400" b="1" dirty="0"/>
              <a:t> Matching Function:</a:t>
            </a:r>
          </a:p>
          <a:p>
            <a:r>
              <a:rPr lang="en-IN" sz="1400" dirty="0"/>
              <a:t>   - A function (`</a:t>
            </a:r>
            <a:r>
              <a:rPr lang="en-IN" sz="1400" dirty="0" err="1"/>
              <a:t>get_color_name</a:t>
            </a:r>
            <a:r>
              <a:rPr lang="en-IN" sz="1400" dirty="0"/>
              <a:t>`) calculates the most matching </a:t>
            </a:r>
            <a:r>
              <a:rPr lang="en-IN" sz="1400" dirty="0" err="1"/>
              <a:t>color</a:t>
            </a:r>
            <a:r>
              <a:rPr lang="en-IN" sz="1400" dirty="0"/>
              <a:t> name based on RGB values.</a:t>
            </a:r>
          </a:p>
          <a:p>
            <a:endParaRPr lang="en-IN" sz="1400" dirty="0"/>
          </a:p>
          <a:p>
            <a:r>
              <a:rPr lang="en-IN" sz="1400" b="1" dirty="0"/>
              <a:t>7. Mouse Event Handling:</a:t>
            </a:r>
          </a:p>
          <a:p>
            <a:r>
              <a:rPr lang="en-IN" sz="1400" dirty="0"/>
              <a:t>   - A function (`</a:t>
            </a:r>
            <a:r>
              <a:rPr lang="en-IN" sz="1400" dirty="0" err="1"/>
              <a:t>draw_function</a:t>
            </a:r>
            <a:r>
              <a:rPr lang="en-IN" sz="1400" dirty="0"/>
              <a:t>`) is defined to handle mouse events, specifically triggered on a double-click.</a:t>
            </a:r>
          </a:p>
          <a:p>
            <a:endParaRPr lang="en-IN" sz="1400" dirty="0"/>
          </a:p>
          <a:p>
            <a:r>
              <a:rPr lang="en-IN" sz="1400" b="1" dirty="0"/>
              <a:t>8. OpenCV Window Setup:</a:t>
            </a:r>
          </a:p>
          <a:p>
            <a:r>
              <a:rPr lang="en-IN" sz="1400" dirty="0"/>
              <a:t>   - An OpenCV window named 'image' is created for displaying the image, and the mouse callback function is set up.</a:t>
            </a:r>
          </a:p>
          <a:p>
            <a:endParaRPr lang="en-IN" sz="1400" dirty="0"/>
          </a:p>
          <a:p>
            <a:r>
              <a:rPr lang="en-IN" sz="1400" b="1" dirty="0"/>
              <a:t>9. Main Loop:</a:t>
            </a:r>
          </a:p>
          <a:p>
            <a:r>
              <a:rPr lang="en-IN" sz="1400" dirty="0"/>
              <a:t>   - A loop continuously displays the image.</a:t>
            </a:r>
          </a:p>
          <a:p>
            <a:r>
              <a:rPr lang="en-IN" sz="1400" dirty="0"/>
              <a:t>   - If the user double-clicks, it draws a rectangle with the selected </a:t>
            </a:r>
            <a:r>
              <a:rPr lang="en-IN" sz="1400" dirty="0" err="1"/>
              <a:t>color</a:t>
            </a:r>
            <a:r>
              <a:rPr lang="en-IN" sz="1400" dirty="0"/>
              <a:t> and displays </a:t>
            </a:r>
            <a:r>
              <a:rPr lang="en-IN" sz="1400" dirty="0" err="1"/>
              <a:t>color</a:t>
            </a:r>
            <a:r>
              <a:rPr lang="en-IN" sz="1400" dirty="0"/>
              <a:t> information.</a:t>
            </a:r>
          </a:p>
          <a:p>
            <a:r>
              <a:rPr lang="en-IN" sz="1400" dirty="0"/>
              <a:t>   - The loop breaks when the 'Esc' key is pressed.</a:t>
            </a:r>
          </a:p>
          <a:p>
            <a:endParaRPr lang="en-IN" sz="1400" dirty="0"/>
          </a:p>
        </p:txBody>
      </p:sp>
      <p:sp>
        <p:nvSpPr>
          <p:cNvPr id="3" name="TextBox 2">
            <a:extLst>
              <a:ext uri="{FF2B5EF4-FFF2-40B4-BE49-F238E27FC236}">
                <a16:creationId xmlns:a16="http://schemas.microsoft.com/office/drawing/2014/main" id="{F6533C08-36FA-4AAB-E1F6-6DCF15830FD4}"/>
              </a:ext>
            </a:extLst>
          </p:cNvPr>
          <p:cNvSpPr txBox="1"/>
          <p:nvPr/>
        </p:nvSpPr>
        <p:spPr>
          <a:xfrm>
            <a:off x="6821714" y="2786743"/>
            <a:ext cx="4913086" cy="646331"/>
          </a:xfrm>
          <a:prstGeom prst="rect">
            <a:avLst/>
          </a:prstGeom>
          <a:noFill/>
          <a:ln>
            <a:solidFill>
              <a:schemeClr val="tx1"/>
            </a:solidFill>
          </a:ln>
        </p:spPr>
        <p:txBody>
          <a:bodyPr wrap="square" rtlCol="0">
            <a:spAutoFit/>
          </a:bodyPr>
          <a:lstStyle/>
          <a:p>
            <a:r>
              <a:rPr lang="en-IN" dirty="0"/>
              <a:t>Note : The CSV file has the R,G,B values and information of  865 colours</a:t>
            </a:r>
          </a:p>
        </p:txBody>
      </p:sp>
    </p:spTree>
    <p:extLst>
      <p:ext uri="{BB962C8B-B14F-4D97-AF65-F5344CB8AC3E}">
        <p14:creationId xmlns:p14="http://schemas.microsoft.com/office/powerpoint/2010/main" val="156800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49AC83-E7FE-411F-10AA-F64285A4B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30848"/>
          </a:xfrm>
          <a:prstGeom prst="rect">
            <a:avLst/>
          </a:prstGeom>
        </p:spPr>
      </p:pic>
      <p:sp>
        <p:nvSpPr>
          <p:cNvPr id="3" name="TextBox 2">
            <a:extLst>
              <a:ext uri="{FF2B5EF4-FFF2-40B4-BE49-F238E27FC236}">
                <a16:creationId xmlns:a16="http://schemas.microsoft.com/office/drawing/2014/main" id="{ECA42961-4FA3-4F1F-0713-CE2585DED2B9}"/>
              </a:ext>
            </a:extLst>
          </p:cNvPr>
          <p:cNvSpPr txBox="1"/>
          <p:nvPr/>
        </p:nvSpPr>
        <p:spPr>
          <a:xfrm>
            <a:off x="224064" y="66351"/>
            <a:ext cx="10890249" cy="738664"/>
          </a:xfrm>
          <a:prstGeom prst="rect">
            <a:avLst/>
          </a:prstGeom>
          <a:noFill/>
          <a:ln>
            <a:noFill/>
          </a:ln>
          <a:effectLst>
            <a:outerShdw blurRad="107950" dist="12700" dir="5400000" algn="ctr">
              <a:srgbClr val="000000"/>
            </a:outerShdw>
          </a:effectLst>
        </p:spPr>
        <p:txBody>
          <a:bodyPr wrap="square" rtlCol="0">
            <a:spAutoFit/>
          </a:bodyPr>
          <a:lstStyle/>
          <a:p>
            <a:r>
              <a:rPr lang="en-IN" sz="4200" b="1" dirty="0"/>
              <a:t>Sub Script 2 – Size Measurement</a:t>
            </a:r>
          </a:p>
        </p:txBody>
      </p:sp>
      <p:sp>
        <p:nvSpPr>
          <p:cNvPr id="4" name="TextBox 3">
            <a:extLst>
              <a:ext uri="{FF2B5EF4-FFF2-40B4-BE49-F238E27FC236}">
                <a16:creationId xmlns:a16="http://schemas.microsoft.com/office/drawing/2014/main" id="{1F5A298C-0851-BB1C-4478-F58993A353A6}"/>
              </a:ext>
            </a:extLst>
          </p:cNvPr>
          <p:cNvSpPr txBox="1"/>
          <p:nvPr/>
        </p:nvSpPr>
        <p:spPr>
          <a:xfrm>
            <a:off x="224063" y="1077064"/>
            <a:ext cx="8811079" cy="523220"/>
          </a:xfrm>
          <a:prstGeom prst="rect">
            <a:avLst/>
          </a:prstGeom>
          <a:noFill/>
        </p:spPr>
        <p:txBody>
          <a:bodyPr wrap="square">
            <a:spAutoFit/>
          </a:bodyPr>
          <a:lstStyle/>
          <a:p>
            <a:r>
              <a:rPr lang="en-US" sz="2800" b="1" dirty="0">
                <a:solidFill>
                  <a:schemeClr val="tx1"/>
                </a:solidFill>
                <a:latin typeface="Söhne"/>
              </a:rPr>
              <a:t>Delving Into The Intricacies Of The Code :</a:t>
            </a:r>
            <a:endParaRPr lang="en-IN" sz="2800" b="1" dirty="0">
              <a:solidFill>
                <a:schemeClr val="tx1"/>
              </a:solidFill>
            </a:endParaRPr>
          </a:p>
        </p:txBody>
      </p:sp>
      <p:sp>
        <p:nvSpPr>
          <p:cNvPr id="6" name="TextBox 5">
            <a:extLst>
              <a:ext uri="{FF2B5EF4-FFF2-40B4-BE49-F238E27FC236}">
                <a16:creationId xmlns:a16="http://schemas.microsoft.com/office/drawing/2014/main" id="{F401823E-5809-E0E3-6178-0E9CF940AA5B}"/>
              </a:ext>
            </a:extLst>
          </p:cNvPr>
          <p:cNvSpPr txBox="1"/>
          <p:nvPr/>
        </p:nvSpPr>
        <p:spPr>
          <a:xfrm>
            <a:off x="32657" y="1755390"/>
            <a:ext cx="12126686" cy="4832092"/>
          </a:xfrm>
          <a:prstGeom prst="rect">
            <a:avLst/>
          </a:prstGeom>
          <a:noFill/>
        </p:spPr>
        <p:txBody>
          <a:bodyPr wrap="square">
            <a:spAutoFit/>
          </a:bodyPr>
          <a:lstStyle/>
          <a:p>
            <a:pPr marL="400050" indent="-400050">
              <a:buAutoNum type="romanLcParenR"/>
            </a:pPr>
            <a:r>
              <a:rPr lang="en-IN" sz="1600" b="1" u="sng" dirty="0"/>
              <a:t>Libraries That Were Used:</a:t>
            </a:r>
          </a:p>
          <a:p>
            <a:endParaRPr lang="en-IN" sz="1300" b="1" u="sng" dirty="0"/>
          </a:p>
          <a:p>
            <a:r>
              <a:rPr lang="en-US" sz="1400" b="1" dirty="0"/>
              <a:t>1. </a:t>
            </a:r>
            <a:r>
              <a:rPr lang="en-US" sz="1400" b="1" dirty="0" err="1"/>
              <a:t>scipy.spatial.distance</a:t>
            </a:r>
            <a:r>
              <a:rPr lang="en-US" sz="1400" b="1" dirty="0"/>
              <a:t>:</a:t>
            </a:r>
          </a:p>
          <a:p>
            <a:r>
              <a:rPr lang="en-US" sz="1300" dirty="0"/>
              <a:t>   </a:t>
            </a:r>
            <a:r>
              <a:rPr lang="en-US" sz="1300" b="1" dirty="0"/>
              <a:t>- Purpose: </a:t>
            </a:r>
            <a:r>
              <a:rPr lang="en-US" sz="1300" dirty="0"/>
              <a:t>Used for computing Euclidean distance between two points in a multi-dimensional space.</a:t>
            </a:r>
          </a:p>
          <a:p>
            <a:r>
              <a:rPr lang="en-US" sz="1300" b="1" dirty="0"/>
              <a:t>   - Explanation: </a:t>
            </a:r>
            <a:r>
              <a:rPr lang="en-US" sz="1300" dirty="0"/>
              <a:t>This library provides efficient distance calculation methods, and in this script, it's utilized to measure distances between points in the image, helping to determine the size of objects.</a:t>
            </a:r>
          </a:p>
          <a:p>
            <a:endParaRPr lang="en-US" sz="1300" dirty="0"/>
          </a:p>
          <a:p>
            <a:r>
              <a:rPr lang="en-US" sz="1400" b="1" dirty="0"/>
              <a:t>2. </a:t>
            </a:r>
            <a:r>
              <a:rPr lang="en-US" sz="1400" b="1" dirty="0" err="1"/>
              <a:t>imutils</a:t>
            </a:r>
            <a:r>
              <a:rPr lang="en-US" sz="1400" b="1" dirty="0"/>
              <a:t>:</a:t>
            </a:r>
          </a:p>
          <a:p>
            <a:r>
              <a:rPr lang="en-US" sz="1300" dirty="0"/>
              <a:t>   </a:t>
            </a:r>
            <a:r>
              <a:rPr lang="en-US" sz="1300" b="1" dirty="0"/>
              <a:t>- Purpose:</a:t>
            </a:r>
            <a:r>
              <a:rPr lang="en-US" sz="1300" dirty="0"/>
              <a:t> A set of convenience functions to simplify common tasks in OpenCV.</a:t>
            </a:r>
          </a:p>
          <a:p>
            <a:r>
              <a:rPr lang="en-US" sz="1300" dirty="0"/>
              <a:t>   </a:t>
            </a:r>
            <a:r>
              <a:rPr lang="en-US" sz="1300" b="1" dirty="0"/>
              <a:t>- Explanation</a:t>
            </a:r>
            <a:r>
              <a:rPr lang="en-US" sz="1300" dirty="0"/>
              <a:t>: In this script, it streamlines contour handling and ordering.</a:t>
            </a:r>
          </a:p>
          <a:p>
            <a:endParaRPr lang="en-US" sz="1300" dirty="0"/>
          </a:p>
          <a:p>
            <a:r>
              <a:rPr lang="en-US" sz="1400" b="1" dirty="0"/>
              <a:t>3. </a:t>
            </a:r>
            <a:r>
              <a:rPr lang="en-US" sz="1400" b="1" dirty="0" err="1"/>
              <a:t>numpy</a:t>
            </a:r>
            <a:r>
              <a:rPr lang="en-US" sz="1400" b="1" dirty="0"/>
              <a:t>:</a:t>
            </a:r>
          </a:p>
          <a:p>
            <a:r>
              <a:rPr lang="en-US" sz="1300" dirty="0"/>
              <a:t>   </a:t>
            </a:r>
            <a:r>
              <a:rPr lang="en-US" sz="1300" b="1" dirty="0"/>
              <a:t>- Purpose</a:t>
            </a:r>
            <a:r>
              <a:rPr lang="en-US" sz="1300" dirty="0"/>
              <a:t>: A powerful library for numerical operations in Python.</a:t>
            </a:r>
          </a:p>
          <a:p>
            <a:r>
              <a:rPr lang="en-US" sz="1300" dirty="0"/>
              <a:t>   </a:t>
            </a:r>
            <a:r>
              <a:rPr lang="en-US" sz="1300" b="1" dirty="0"/>
              <a:t>- Explanation</a:t>
            </a:r>
            <a:r>
              <a:rPr lang="en-US" sz="1300" dirty="0"/>
              <a:t>: Here, it aids in handling geometric calculations and efficiently working with numerical data from images.</a:t>
            </a:r>
          </a:p>
          <a:p>
            <a:endParaRPr lang="en-US" sz="1300" dirty="0"/>
          </a:p>
          <a:p>
            <a:r>
              <a:rPr lang="en-US" sz="1400" b="1" dirty="0"/>
              <a:t>4. </a:t>
            </a:r>
            <a:r>
              <a:rPr lang="en-US" sz="1400" b="1" dirty="0" err="1"/>
              <a:t>opencv</a:t>
            </a:r>
            <a:r>
              <a:rPr lang="en-US" sz="1400" b="1" dirty="0"/>
              <a:t> (cv2):</a:t>
            </a:r>
          </a:p>
          <a:p>
            <a:r>
              <a:rPr lang="en-US" sz="1300" dirty="0"/>
              <a:t>   </a:t>
            </a:r>
            <a:r>
              <a:rPr lang="en-US" sz="1300" b="1" dirty="0"/>
              <a:t>- Purpose</a:t>
            </a:r>
            <a:r>
              <a:rPr lang="en-US" sz="1300" dirty="0"/>
              <a:t>: OpenCV (Open Source Computer Vision) is a computer vision library.</a:t>
            </a:r>
          </a:p>
          <a:p>
            <a:r>
              <a:rPr lang="en-US" sz="1300" dirty="0"/>
              <a:t>   </a:t>
            </a:r>
            <a:r>
              <a:rPr lang="en-US" sz="1300" b="1" dirty="0"/>
              <a:t>- Explanation</a:t>
            </a:r>
            <a:r>
              <a:rPr lang="en-US" sz="1300" dirty="0"/>
              <a:t>: In this script, it is employed for reading and preprocessing images, finding contours, drawing shapes, and performing measurements on objects within the image.</a:t>
            </a:r>
          </a:p>
          <a:p>
            <a:endParaRPr lang="en-US" sz="1400" dirty="0"/>
          </a:p>
          <a:p>
            <a:r>
              <a:rPr lang="en-US" sz="1400" b="1" dirty="0"/>
              <a:t>5. </a:t>
            </a:r>
            <a:r>
              <a:rPr lang="en-US" sz="1400" b="1" dirty="0" err="1"/>
              <a:t>tkinter</a:t>
            </a:r>
            <a:r>
              <a:rPr lang="en-US" sz="1400" b="1" dirty="0"/>
              <a:t>:</a:t>
            </a:r>
          </a:p>
          <a:p>
            <a:r>
              <a:rPr lang="en-US" sz="1300" dirty="0"/>
              <a:t>   </a:t>
            </a:r>
            <a:r>
              <a:rPr lang="en-US" sz="1300" b="1" dirty="0"/>
              <a:t>- Purpose</a:t>
            </a:r>
            <a:r>
              <a:rPr lang="en-US" sz="1300" dirty="0"/>
              <a:t>: A standard GUI (Graphical User Interface) toolkit for creating desktop applications in Python.</a:t>
            </a:r>
          </a:p>
          <a:p>
            <a:r>
              <a:rPr lang="en-US" sz="1300" dirty="0"/>
              <a:t>   </a:t>
            </a:r>
            <a:r>
              <a:rPr lang="en-US" sz="1300" b="1" dirty="0"/>
              <a:t>- Explanation</a:t>
            </a:r>
            <a:r>
              <a:rPr lang="en-US" sz="1300" dirty="0"/>
              <a:t>: </a:t>
            </a:r>
            <a:r>
              <a:rPr lang="en-US" sz="1300" dirty="0" err="1"/>
              <a:t>tkinter</a:t>
            </a:r>
            <a:r>
              <a:rPr lang="en-US" sz="1300" dirty="0"/>
              <a:t> is used for the file dialog, allowing the user to select an image file interactively. </a:t>
            </a:r>
          </a:p>
        </p:txBody>
      </p:sp>
    </p:spTree>
    <p:extLst>
      <p:ext uri="{BB962C8B-B14F-4D97-AF65-F5344CB8AC3E}">
        <p14:creationId xmlns:p14="http://schemas.microsoft.com/office/powerpoint/2010/main" val="178563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636C1E-6461-2A4A-FAC5-0FD5CA30AB5D}"/>
              </a:ext>
            </a:extLst>
          </p:cNvPr>
          <p:cNvSpPr txBox="1"/>
          <p:nvPr/>
        </p:nvSpPr>
        <p:spPr>
          <a:xfrm>
            <a:off x="180420" y="278246"/>
            <a:ext cx="8414940" cy="6093976"/>
          </a:xfrm>
          <a:prstGeom prst="rect">
            <a:avLst/>
          </a:prstGeom>
          <a:noFill/>
        </p:spPr>
        <p:txBody>
          <a:bodyPr wrap="square">
            <a:spAutoFit/>
          </a:bodyPr>
          <a:lstStyle/>
          <a:p>
            <a:r>
              <a:rPr lang="en-IN" sz="1600" b="1" dirty="0"/>
              <a:t>ii) The Explanation:</a:t>
            </a:r>
          </a:p>
          <a:p>
            <a:endParaRPr lang="en-IN" sz="1000" b="1" dirty="0"/>
          </a:p>
          <a:p>
            <a:r>
              <a:rPr lang="en-IN" sz="1300" b="1" dirty="0"/>
              <a:t>1. Libraries:</a:t>
            </a:r>
          </a:p>
          <a:p>
            <a:r>
              <a:rPr lang="en-IN" sz="1300" dirty="0"/>
              <a:t>   - The code begins by importing necessary libraries, including `</a:t>
            </a:r>
            <a:r>
              <a:rPr lang="en-IN" sz="1300" dirty="0" err="1"/>
              <a:t>scipy</a:t>
            </a:r>
            <a:r>
              <a:rPr lang="en-IN" sz="1300" dirty="0"/>
              <a:t>`, `</a:t>
            </a:r>
            <a:r>
              <a:rPr lang="en-IN" sz="1300" dirty="0" err="1"/>
              <a:t>imutils</a:t>
            </a:r>
            <a:r>
              <a:rPr lang="en-IN" sz="1300" dirty="0"/>
              <a:t>`, `</a:t>
            </a:r>
            <a:r>
              <a:rPr lang="en-IN" sz="1300" dirty="0" err="1"/>
              <a:t>numpy</a:t>
            </a:r>
            <a:r>
              <a:rPr lang="en-IN" sz="1300" dirty="0"/>
              <a:t>`, `cv2` (OpenCV), and `</a:t>
            </a:r>
            <a:r>
              <a:rPr lang="en-IN" sz="1300" dirty="0" err="1"/>
              <a:t>tkinter</a:t>
            </a:r>
            <a:r>
              <a:rPr lang="en-IN" sz="1300" dirty="0"/>
              <a:t>`.</a:t>
            </a:r>
          </a:p>
          <a:p>
            <a:endParaRPr lang="en-IN" sz="1300" dirty="0"/>
          </a:p>
          <a:p>
            <a:r>
              <a:rPr lang="en-IN" sz="1300" b="1" dirty="0"/>
              <a:t>2. Functions:</a:t>
            </a:r>
          </a:p>
          <a:p>
            <a:r>
              <a:rPr lang="en-IN" sz="1300" dirty="0"/>
              <a:t>   - There are two custom functions defined: `show images` for displaying intermediate results and `</a:t>
            </a:r>
            <a:r>
              <a:rPr lang="en-IN" sz="1300" dirty="0" err="1"/>
              <a:t>get_image_path</a:t>
            </a:r>
            <a:r>
              <a:rPr lang="en-IN" sz="1300" dirty="0"/>
              <a:t>` for getting the path of the selected image using a file dialog.</a:t>
            </a:r>
          </a:p>
          <a:p>
            <a:endParaRPr lang="en-IN" sz="1300" dirty="0"/>
          </a:p>
          <a:p>
            <a:r>
              <a:rPr lang="en-IN" sz="1300" b="1" dirty="0"/>
              <a:t>3. Image Preprocessing:</a:t>
            </a:r>
          </a:p>
          <a:p>
            <a:r>
              <a:rPr lang="en-IN" sz="1300" dirty="0"/>
              <a:t>   - The selected image is read and pre-processed by converting it to grayscale, applying Gaussian blur, and using Canny edge detection.</a:t>
            </a:r>
          </a:p>
          <a:p>
            <a:endParaRPr lang="en-IN" sz="1300" dirty="0"/>
          </a:p>
          <a:p>
            <a:r>
              <a:rPr lang="en-IN" sz="1300" b="1" dirty="0"/>
              <a:t>4. Contour Detection:</a:t>
            </a:r>
          </a:p>
          <a:p>
            <a:r>
              <a:rPr lang="en-IN" sz="1300" dirty="0"/>
              <a:t>   - Contours are detected in the pre-processed image, sorted from left to right, and contours that are too small are filtered out.</a:t>
            </a:r>
          </a:p>
          <a:p>
            <a:endParaRPr lang="en-IN" sz="1300" dirty="0"/>
          </a:p>
          <a:p>
            <a:r>
              <a:rPr lang="en-IN" sz="1300" b="1" dirty="0"/>
              <a:t>5. Reference Object and Calibration:</a:t>
            </a:r>
          </a:p>
          <a:p>
            <a:r>
              <a:rPr lang="en-IN" sz="1300" dirty="0"/>
              <a:t>   - A reference object (assumed 2x2 inch square) is used to calibrate the pixel-to-inch conversion factor.</a:t>
            </a:r>
          </a:p>
          <a:p>
            <a:endParaRPr lang="en-IN" sz="1300" dirty="0"/>
          </a:p>
          <a:p>
            <a:r>
              <a:rPr lang="en-IN" sz="1300" b="1" dirty="0"/>
              <a:t>6. Object Measurement and Drawing:</a:t>
            </a:r>
          </a:p>
          <a:p>
            <a:r>
              <a:rPr lang="en-IN" sz="1300" dirty="0"/>
              <a:t>   - For each remaining contour, rectangles are drawn around objects, and their dimensions are measured in inches. The results are then displayed on the image.</a:t>
            </a:r>
          </a:p>
          <a:p>
            <a:endParaRPr lang="en-IN" sz="1300" b="1" dirty="0"/>
          </a:p>
          <a:p>
            <a:r>
              <a:rPr lang="en-IN" sz="1300" b="1" dirty="0"/>
              <a:t>7. Display Results:</a:t>
            </a:r>
          </a:p>
          <a:p>
            <a:r>
              <a:rPr lang="en-IN" sz="1300" dirty="0"/>
              <a:t>   - The final image, with drawn rectangles and dimension labels, is displayed using the `</a:t>
            </a:r>
            <a:r>
              <a:rPr lang="en-IN" sz="1300" dirty="0" err="1"/>
              <a:t>show_images</a:t>
            </a:r>
            <a:r>
              <a:rPr lang="en-IN" sz="1300" dirty="0"/>
              <a:t>` function.</a:t>
            </a:r>
          </a:p>
          <a:p>
            <a:endParaRPr lang="en-IN" sz="1300" dirty="0"/>
          </a:p>
        </p:txBody>
      </p:sp>
      <p:sp>
        <p:nvSpPr>
          <p:cNvPr id="5" name="TextBox 4">
            <a:extLst>
              <a:ext uri="{FF2B5EF4-FFF2-40B4-BE49-F238E27FC236}">
                <a16:creationId xmlns:a16="http://schemas.microsoft.com/office/drawing/2014/main" id="{906A5D2E-87CD-6AA3-5CCD-AC1D95ED8B79}"/>
              </a:ext>
            </a:extLst>
          </p:cNvPr>
          <p:cNvSpPr txBox="1"/>
          <p:nvPr/>
        </p:nvSpPr>
        <p:spPr>
          <a:xfrm>
            <a:off x="8668911" y="941092"/>
            <a:ext cx="3059263" cy="1200329"/>
          </a:xfrm>
          <a:prstGeom prst="rect">
            <a:avLst/>
          </a:prstGeom>
          <a:noFill/>
          <a:ln>
            <a:solidFill>
              <a:schemeClr val="tx1"/>
            </a:solidFill>
          </a:ln>
        </p:spPr>
        <p:txBody>
          <a:bodyPr wrap="square">
            <a:spAutoFit/>
          </a:bodyPr>
          <a:lstStyle/>
          <a:p>
            <a:r>
              <a:rPr lang="en-US" b="0" i="0" dirty="0">
                <a:effectLst/>
                <a:latin typeface="Söhne"/>
              </a:rPr>
              <a:t>“</a:t>
            </a:r>
            <a:r>
              <a:rPr lang="en-US" dirty="0">
                <a:latin typeface="Söhne"/>
              </a:rPr>
              <a:t>C</a:t>
            </a:r>
            <a:r>
              <a:rPr lang="en-US" b="0" i="0" dirty="0">
                <a:effectLst/>
                <a:latin typeface="Söhne"/>
              </a:rPr>
              <a:t>ontours refer to the continuous curves or boundaries that outline objects in an image.”</a:t>
            </a:r>
            <a:endParaRPr lang="en-IN" dirty="0"/>
          </a:p>
        </p:txBody>
      </p:sp>
      <p:sp>
        <p:nvSpPr>
          <p:cNvPr id="7" name="TextBox 6">
            <a:extLst>
              <a:ext uri="{FF2B5EF4-FFF2-40B4-BE49-F238E27FC236}">
                <a16:creationId xmlns:a16="http://schemas.microsoft.com/office/drawing/2014/main" id="{0D9AF6D4-B017-2118-65CA-636003E3BD89}"/>
              </a:ext>
            </a:extLst>
          </p:cNvPr>
          <p:cNvSpPr txBox="1"/>
          <p:nvPr/>
        </p:nvSpPr>
        <p:spPr>
          <a:xfrm>
            <a:off x="8448924" y="2796338"/>
            <a:ext cx="3743076" cy="2062103"/>
          </a:xfrm>
          <a:prstGeom prst="rect">
            <a:avLst/>
          </a:prstGeom>
          <a:noFill/>
          <a:ln>
            <a:solidFill>
              <a:schemeClr val="tx1"/>
            </a:solidFill>
          </a:ln>
        </p:spPr>
        <p:txBody>
          <a:bodyPr wrap="square">
            <a:spAutoFit/>
          </a:bodyPr>
          <a:lstStyle/>
          <a:p>
            <a:r>
              <a:rPr lang="en-IN" sz="1600" dirty="0"/>
              <a:t>“</a:t>
            </a:r>
            <a:r>
              <a:rPr lang="en-IN" sz="1600" b="1" dirty="0"/>
              <a:t>Gaussian blur </a:t>
            </a:r>
            <a:r>
              <a:rPr lang="en-IN" sz="1600" dirty="0"/>
              <a:t>is a filtering operation commonly used in image processing </a:t>
            </a:r>
            <a:r>
              <a:rPr lang="en-IN" sz="1600" b="1" dirty="0"/>
              <a:t>to reduce noise and detail in an image</a:t>
            </a:r>
            <a:r>
              <a:rPr lang="en-IN" sz="1600" dirty="0"/>
              <a:t>, it is applied after converting the image to </a:t>
            </a:r>
            <a:r>
              <a:rPr lang="en-IN" sz="1600" b="1" dirty="0"/>
              <a:t>grayscale and before performing Canny edge detection</a:t>
            </a:r>
            <a:r>
              <a:rPr lang="en-IN" sz="1600" dirty="0"/>
              <a:t>, enhancing the accuracy of contour detection.”</a:t>
            </a:r>
          </a:p>
        </p:txBody>
      </p:sp>
    </p:spTree>
    <p:extLst>
      <p:ext uri="{BB962C8B-B14F-4D97-AF65-F5344CB8AC3E}">
        <p14:creationId xmlns:p14="http://schemas.microsoft.com/office/powerpoint/2010/main" val="164459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A6602D-1036-7B39-4D31-301D2D71E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30848"/>
          </a:xfrm>
          <a:prstGeom prst="rect">
            <a:avLst/>
          </a:prstGeom>
        </p:spPr>
      </p:pic>
      <p:sp>
        <p:nvSpPr>
          <p:cNvPr id="3" name="TextBox 2">
            <a:extLst>
              <a:ext uri="{FF2B5EF4-FFF2-40B4-BE49-F238E27FC236}">
                <a16:creationId xmlns:a16="http://schemas.microsoft.com/office/drawing/2014/main" id="{EC062BA5-02E8-867A-61BE-492BA53ACBFA}"/>
              </a:ext>
            </a:extLst>
          </p:cNvPr>
          <p:cNvSpPr txBox="1"/>
          <p:nvPr/>
        </p:nvSpPr>
        <p:spPr>
          <a:xfrm>
            <a:off x="224064" y="66351"/>
            <a:ext cx="10890249" cy="738664"/>
          </a:xfrm>
          <a:prstGeom prst="rect">
            <a:avLst/>
          </a:prstGeom>
          <a:noFill/>
          <a:ln>
            <a:noFill/>
          </a:ln>
          <a:effectLst>
            <a:outerShdw blurRad="107950" dist="12700" dir="5400000" algn="ctr">
              <a:srgbClr val="000000"/>
            </a:outerShdw>
          </a:effectLst>
        </p:spPr>
        <p:txBody>
          <a:bodyPr wrap="square" rtlCol="0">
            <a:spAutoFit/>
          </a:bodyPr>
          <a:lstStyle/>
          <a:p>
            <a:r>
              <a:rPr lang="en-IN" sz="4200" b="1" dirty="0"/>
              <a:t>Main Script</a:t>
            </a:r>
          </a:p>
        </p:txBody>
      </p:sp>
      <p:sp>
        <p:nvSpPr>
          <p:cNvPr id="5" name="TextBox 4">
            <a:extLst>
              <a:ext uri="{FF2B5EF4-FFF2-40B4-BE49-F238E27FC236}">
                <a16:creationId xmlns:a16="http://schemas.microsoft.com/office/drawing/2014/main" id="{F8192A72-6D65-FE4C-5759-643F95317898}"/>
              </a:ext>
            </a:extLst>
          </p:cNvPr>
          <p:cNvSpPr txBox="1"/>
          <p:nvPr/>
        </p:nvSpPr>
        <p:spPr>
          <a:xfrm>
            <a:off x="135172" y="3075057"/>
            <a:ext cx="11839492" cy="3754874"/>
          </a:xfrm>
          <a:prstGeom prst="rect">
            <a:avLst/>
          </a:prstGeom>
          <a:noFill/>
        </p:spPr>
        <p:txBody>
          <a:bodyPr wrap="square">
            <a:spAutoFit/>
          </a:bodyPr>
          <a:lstStyle/>
          <a:p>
            <a:r>
              <a:rPr lang="en-US" sz="2000" b="1" u="sng" dirty="0">
                <a:solidFill>
                  <a:schemeClr val="tx1"/>
                </a:solidFill>
                <a:latin typeface="Söhne"/>
              </a:rPr>
              <a:t>Delving Into The Intricacies Of The Code :</a:t>
            </a:r>
          </a:p>
          <a:p>
            <a:endParaRPr lang="en-US" sz="1100" dirty="0">
              <a:solidFill>
                <a:schemeClr val="tx1"/>
              </a:solidFill>
              <a:latin typeface="Söhne"/>
            </a:endParaRPr>
          </a:p>
          <a:p>
            <a:r>
              <a:rPr lang="en-US" sz="1600" b="1" dirty="0">
                <a:solidFill>
                  <a:schemeClr val="tx1"/>
                </a:solidFill>
                <a:latin typeface="Söhne"/>
              </a:rPr>
              <a:t>1. Flask Web App:</a:t>
            </a:r>
          </a:p>
          <a:p>
            <a:r>
              <a:rPr lang="en-US" sz="1600" dirty="0">
                <a:solidFill>
                  <a:schemeClr val="tx1"/>
                </a:solidFill>
                <a:latin typeface="Söhne"/>
              </a:rPr>
              <a:t>   - The code establishes a Flask web application, a tool for building websites using Python.</a:t>
            </a:r>
          </a:p>
          <a:p>
            <a:endParaRPr lang="en-US" sz="1600" dirty="0">
              <a:solidFill>
                <a:schemeClr val="tx1"/>
              </a:solidFill>
              <a:latin typeface="Söhne"/>
            </a:endParaRPr>
          </a:p>
          <a:p>
            <a:r>
              <a:rPr lang="en-US" sz="1600" b="1" dirty="0">
                <a:solidFill>
                  <a:schemeClr val="tx1"/>
                </a:solidFill>
                <a:latin typeface="Söhne"/>
              </a:rPr>
              <a:t>2. Subprocess:</a:t>
            </a:r>
          </a:p>
          <a:p>
            <a:r>
              <a:rPr lang="en-US" sz="1600" dirty="0">
                <a:solidFill>
                  <a:schemeClr val="tx1"/>
                </a:solidFill>
                <a:latin typeface="Söhne"/>
              </a:rPr>
              <a:t>   - It employs the `subprocess` module to launch external processes, specifically running additional Python scripts.</a:t>
            </a:r>
          </a:p>
          <a:p>
            <a:endParaRPr lang="en-US" sz="1600" b="1" dirty="0">
              <a:solidFill>
                <a:schemeClr val="tx1"/>
              </a:solidFill>
              <a:latin typeface="Söhne"/>
            </a:endParaRPr>
          </a:p>
          <a:p>
            <a:r>
              <a:rPr lang="en-US" sz="1600" b="1" dirty="0">
                <a:solidFill>
                  <a:schemeClr val="tx1"/>
                </a:solidFill>
                <a:latin typeface="Söhne"/>
              </a:rPr>
              <a:t>3. Routes:</a:t>
            </a:r>
          </a:p>
          <a:p>
            <a:r>
              <a:rPr lang="en-US" sz="1600" dirty="0">
                <a:solidFill>
                  <a:schemeClr val="tx1"/>
                </a:solidFill>
                <a:latin typeface="Söhne"/>
              </a:rPr>
              <a:t>   - Routes are like navigation paths on a website. The code defines two routes - the main one ("/") and another for running programs ("/</a:t>
            </a:r>
            <a:r>
              <a:rPr lang="en-US" sz="1600" dirty="0" err="1">
                <a:solidFill>
                  <a:schemeClr val="tx1"/>
                </a:solidFill>
                <a:latin typeface="Söhne"/>
              </a:rPr>
              <a:t>run_program</a:t>
            </a:r>
            <a:r>
              <a:rPr lang="en-US" sz="1600" dirty="0">
                <a:solidFill>
                  <a:schemeClr val="tx1"/>
                </a:solidFill>
                <a:latin typeface="Söhne"/>
              </a:rPr>
              <a:t>").</a:t>
            </a:r>
          </a:p>
          <a:p>
            <a:endParaRPr lang="en-US" sz="1600" dirty="0">
              <a:solidFill>
                <a:schemeClr val="tx1"/>
              </a:solidFill>
              <a:latin typeface="Söhne"/>
            </a:endParaRPr>
          </a:p>
          <a:p>
            <a:r>
              <a:rPr lang="en-US" sz="1600" b="1" dirty="0">
                <a:solidFill>
                  <a:schemeClr val="tx1"/>
                </a:solidFill>
                <a:latin typeface="Söhne"/>
              </a:rPr>
              <a:t>4. POST Request:</a:t>
            </a:r>
          </a:p>
          <a:p>
            <a:r>
              <a:rPr lang="en-US" sz="1600" dirty="0">
                <a:solidFill>
                  <a:schemeClr val="tx1"/>
                </a:solidFill>
                <a:latin typeface="Söhne"/>
              </a:rPr>
              <a:t>   - The "/</a:t>
            </a:r>
            <a:r>
              <a:rPr lang="en-US" sz="1600" dirty="0" err="1">
                <a:solidFill>
                  <a:schemeClr val="tx1"/>
                </a:solidFill>
                <a:latin typeface="Söhne"/>
              </a:rPr>
              <a:t>run_program</a:t>
            </a:r>
            <a:r>
              <a:rPr lang="en-US" sz="1600" dirty="0">
                <a:solidFill>
                  <a:schemeClr val="tx1"/>
                </a:solidFill>
                <a:latin typeface="Söhne"/>
              </a:rPr>
              <a:t>" route handles a type of data-sending request, where the web browser provides information to the server.</a:t>
            </a:r>
          </a:p>
          <a:p>
            <a:endParaRPr lang="en-US" sz="1100" dirty="0">
              <a:solidFill>
                <a:schemeClr val="tx1"/>
              </a:solidFill>
              <a:latin typeface="Söhne"/>
            </a:endParaRPr>
          </a:p>
        </p:txBody>
      </p:sp>
      <p:sp>
        <p:nvSpPr>
          <p:cNvPr id="6" name="TextBox 5">
            <a:extLst>
              <a:ext uri="{FF2B5EF4-FFF2-40B4-BE49-F238E27FC236}">
                <a16:creationId xmlns:a16="http://schemas.microsoft.com/office/drawing/2014/main" id="{07BB1CB3-F1A1-6F60-F4FD-E1E9E4611645}"/>
              </a:ext>
            </a:extLst>
          </p:cNvPr>
          <p:cNvSpPr txBox="1"/>
          <p:nvPr/>
        </p:nvSpPr>
        <p:spPr>
          <a:xfrm>
            <a:off x="135172" y="1218340"/>
            <a:ext cx="11618079" cy="1754326"/>
          </a:xfrm>
          <a:prstGeom prst="rect">
            <a:avLst/>
          </a:prstGeom>
          <a:noFill/>
        </p:spPr>
        <p:txBody>
          <a:bodyPr wrap="square" rtlCol="0">
            <a:spAutoFit/>
          </a:bodyPr>
          <a:lstStyle/>
          <a:p>
            <a:r>
              <a:rPr lang="en-IN" dirty="0"/>
              <a:t>“ This code is the glue that combines all the three subscripts ;</a:t>
            </a:r>
          </a:p>
          <a:p>
            <a:pPr marL="400050" indent="-400050">
              <a:buAutoNum type="romanLcParenR"/>
            </a:pPr>
            <a:r>
              <a:rPr lang="en-IN" dirty="0"/>
              <a:t>Object detection</a:t>
            </a:r>
          </a:p>
          <a:p>
            <a:pPr marL="400050" indent="-400050">
              <a:buAutoNum type="romanLcParenR"/>
            </a:pPr>
            <a:r>
              <a:rPr lang="en-IN" dirty="0"/>
              <a:t>Colour analysis</a:t>
            </a:r>
          </a:p>
          <a:p>
            <a:pPr marL="400050" indent="-400050">
              <a:buAutoNum type="romanLcParenR"/>
            </a:pPr>
            <a:r>
              <a:rPr lang="en-IN" dirty="0"/>
              <a:t>Size Measurement</a:t>
            </a:r>
          </a:p>
          <a:p>
            <a:r>
              <a:rPr lang="en-IN" dirty="0"/>
              <a:t>,and then displays the options for the user to select from and in return the desired code will be executed and display the result “</a:t>
            </a:r>
          </a:p>
        </p:txBody>
      </p:sp>
    </p:spTree>
    <p:extLst>
      <p:ext uri="{BB962C8B-B14F-4D97-AF65-F5344CB8AC3E}">
        <p14:creationId xmlns:p14="http://schemas.microsoft.com/office/powerpoint/2010/main" val="4288267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47BB7-5238-978A-5520-334EBBC725A7}"/>
              </a:ext>
            </a:extLst>
          </p:cNvPr>
          <p:cNvSpPr txBox="1"/>
          <p:nvPr/>
        </p:nvSpPr>
        <p:spPr>
          <a:xfrm>
            <a:off x="1544542" y="620103"/>
            <a:ext cx="7877754" cy="4770537"/>
          </a:xfrm>
          <a:prstGeom prst="rect">
            <a:avLst/>
          </a:prstGeom>
          <a:noFill/>
        </p:spPr>
        <p:txBody>
          <a:bodyPr wrap="square">
            <a:spAutoFit/>
          </a:bodyPr>
          <a:lstStyle/>
          <a:p>
            <a:r>
              <a:rPr lang="en-US" sz="1600" b="1" dirty="0">
                <a:solidFill>
                  <a:schemeClr val="tx1"/>
                </a:solidFill>
                <a:latin typeface="Söhne"/>
              </a:rPr>
              <a:t>5. JSON (JavaScript Object Notation):</a:t>
            </a:r>
          </a:p>
          <a:p>
            <a:r>
              <a:rPr lang="en-US" sz="1600" dirty="0">
                <a:solidFill>
                  <a:schemeClr val="tx1"/>
                </a:solidFill>
                <a:latin typeface="Söhne"/>
              </a:rPr>
              <a:t>   - Data exchanged between the web page and server is in JSON format, a lightweight way to structure information.</a:t>
            </a:r>
          </a:p>
          <a:p>
            <a:endParaRPr lang="en-US" sz="1600" dirty="0">
              <a:solidFill>
                <a:schemeClr val="tx1"/>
              </a:solidFill>
              <a:latin typeface="Söhne"/>
            </a:endParaRPr>
          </a:p>
          <a:p>
            <a:r>
              <a:rPr lang="en-US" sz="1600" b="1" dirty="0">
                <a:solidFill>
                  <a:schemeClr val="tx1"/>
                </a:solidFill>
                <a:latin typeface="Söhne"/>
              </a:rPr>
              <a:t>6. Error Handling:</a:t>
            </a:r>
          </a:p>
          <a:p>
            <a:r>
              <a:rPr lang="en-US" sz="1600" dirty="0">
                <a:solidFill>
                  <a:schemeClr val="tx1"/>
                </a:solidFill>
                <a:latin typeface="Söhne"/>
              </a:rPr>
              <a:t>   - The code manages errors gracefully, ensuring that if something goes awry during program execution, it won't disrupt the entire website.</a:t>
            </a:r>
          </a:p>
          <a:p>
            <a:endParaRPr lang="en-US" sz="1600" dirty="0">
              <a:solidFill>
                <a:schemeClr val="tx1"/>
              </a:solidFill>
              <a:latin typeface="Söhne"/>
            </a:endParaRPr>
          </a:p>
          <a:p>
            <a:r>
              <a:rPr lang="en-US" sz="1600" b="1" dirty="0">
                <a:solidFill>
                  <a:schemeClr val="tx1"/>
                </a:solidFill>
                <a:latin typeface="Söhne"/>
              </a:rPr>
              <a:t>7. Logging:</a:t>
            </a:r>
          </a:p>
          <a:p>
            <a:r>
              <a:rPr lang="en-US" sz="1600" dirty="0">
                <a:solidFill>
                  <a:schemeClr val="tx1"/>
                </a:solidFill>
                <a:latin typeface="Söhne"/>
              </a:rPr>
              <a:t>   - Logging is implemented to maintain a record of events and errors. It's akin to a digital diary capturing what unfolds during program execution.</a:t>
            </a:r>
          </a:p>
          <a:p>
            <a:endParaRPr lang="en-US" sz="1600" dirty="0">
              <a:solidFill>
                <a:schemeClr val="tx1"/>
              </a:solidFill>
              <a:latin typeface="Söhne"/>
            </a:endParaRPr>
          </a:p>
          <a:p>
            <a:r>
              <a:rPr lang="en-US" sz="1600" b="1" dirty="0">
                <a:solidFill>
                  <a:schemeClr val="tx1"/>
                </a:solidFill>
                <a:latin typeface="Söhne"/>
              </a:rPr>
              <a:t>8. Configurability:</a:t>
            </a:r>
          </a:p>
          <a:p>
            <a:r>
              <a:rPr lang="en-US" sz="1600" dirty="0">
                <a:solidFill>
                  <a:schemeClr val="tx1"/>
                </a:solidFill>
                <a:latin typeface="Söhne"/>
              </a:rPr>
              <a:t>   - The code recommends making certain aspects configurable. This means adjusting settings, like the port number or script names, without directly changing the code.</a:t>
            </a:r>
          </a:p>
          <a:p>
            <a:endParaRPr lang="en-US" sz="1600" dirty="0">
              <a:solidFill>
                <a:schemeClr val="tx1"/>
              </a:solidFill>
              <a:latin typeface="Söhne"/>
            </a:endParaRPr>
          </a:p>
          <a:p>
            <a:r>
              <a:rPr lang="en-US" sz="1600" b="1" dirty="0">
                <a:solidFill>
                  <a:schemeClr val="tx1"/>
                </a:solidFill>
                <a:latin typeface="Söhne"/>
              </a:rPr>
              <a:t>9. Flask App Execution:</a:t>
            </a:r>
          </a:p>
          <a:p>
            <a:r>
              <a:rPr lang="en-US" sz="1600" dirty="0">
                <a:solidFill>
                  <a:schemeClr val="tx1"/>
                </a:solidFill>
                <a:latin typeface="Söhne"/>
              </a:rPr>
              <a:t>   - The `if __name__ == "__main__":` block guarantees that the Flask application runs when the script is directly launched.</a:t>
            </a:r>
          </a:p>
        </p:txBody>
      </p:sp>
      <p:pic>
        <p:nvPicPr>
          <p:cNvPr id="4" name="Picture 3">
            <a:extLst>
              <a:ext uri="{FF2B5EF4-FFF2-40B4-BE49-F238E27FC236}">
                <a16:creationId xmlns:a16="http://schemas.microsoft.com/office/drawing/2014/main" id="{574ADB09-8331-088F-2957-3995587156C0}"/>
              </a:ext>
            </a:extLst>
          </p:cNvPr>
          <p:cNvPicPr>
            <a:picLocks noChangeAspect="1"/>
          </p:cNvPicPr>
          <p:nvPr/>
        </p:nvPicPr>
        <p:blipFill rotWithShape="1">
          <a:blip r:embed="rId2">
            <a:extLst>
              <a:ext uri="{28A0092B-C50C-407E-A947-70E740481C1C}">
                <a14:useLocalDpi xmlns:a14="http://schemas.microsoft.com/office/drawing/2010/main" val="0"/>
              </a:ext>
            </a:extLst>
          </a:blip>
          <a:srcRect t="-1" r="54846" b="-2469"/>
          <a:stretch/>
        </p:blipFill>
        <p:spPr>
          <a:xfrm rot="16200000">
            <a:off x="-2947987" y="2947986"/>
            <a:ext cx="6858000" cy="962025"/>
          </a:xfrm>
          <a:prstGeom prst="rect">
            <a:avLst/>
          </a:prstGeom>
        </p:spPr>
      </p:pic>
    </p:spTree>
    <p:extLst>
      <p:ext uri="{BB962C8B-B14F-4D97-AF65-F5344CB8AC3E}">
        <p14:creationId xmlns:p14="http://schemas.microsoft.com/office/powerpoint/2010/main" val="200052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56DC9-2DCE-8B3E-8D3B-1D6445D3CC1F}"/>
              </a:ext>
            </a:extLst>
          </p:cNvPr>
          <p:cNvSpPr txBox="1"/>
          <p:nvPr/>
        </p:nvSpPr>
        <p:spPr>
          <a:xfrm>
            <a:off x="136977" y="1030848"/>
            <a:ext cx="11198679" cy="5478423"/>
          </a:xfrm>
          <a:prstGeom prst="rect">
            <a:avLst/>
          </a:prstGeom>
          <a:noFill/>
        </p:spPr>
        <p:txBody>
          <a:bodyPr wrap="square">
            <a:spAutoFit/>
          </a:bodyPr>
          <a:lstStyle/>
          <a:p>
            <a:endParaRPr lang="en-IN" sz="1400" dirty="0"/>
          </a:p>
          <a:p>
            <a:r>
              <a:rPr lang="en-IN" sz="1400" b="1" dirty="0"/>
              <a:t>1. Process a Bunch of Pics at Once:</a:t>
            </a:r>
          </a:p>
          <a:p>
            <a:r>
              <a:rPr lang="en-IN" sz="1400" dirty="0"/>
              <a:t>   - We can make it so that the script can handle loads of images in one go. Like, select a whole folder and let it do its thing.</a:t>
            </a:r>
          </a:p>
          <a:p>
            <a:endParaRPr lang="en-IN" sz="1400" dirty="0"/>
          </a:p>
          <a:p>
            <a:r>
              <a:rPr lang="en-IN" sz="1400" b="1" dirty="0"/>
              <a:t>2. Cooler Results Storage:</a:t>
            </a:r>
          </a:p>
          <a:p>
            <a:r>
              <a:rPr lang="en-IN" sz="1400" dirty="0"/>
              <a:t>   - Giving users the option to save results in a neat file, like CSV. It's like keeping things organized, you know?</a:t>
            </a:r>
          </a:p>
          <a:p>
            <a:endParaRPr lang="en-IN" sz="1400" dirty="0"/>
          </a:p>
          <a:p>
            <a:r>
              <a:rPr lang="en-IN" sz="1400" b="1" dirty="0"/>
              <a:t>3. Keep Track with Logs:</a:t>
            </a:r>
          </a:p>
          <a:p>
            <a:r>
              <a:rPr lang="en-IN" sz="1400" dirty="0"/>
              <a:t>   - Adding a system to keep track of what's happening. It’s something like a diary for the code, so if something goes wrong, we can figure it out more efficiently.</a:t>
            </a:r>
          </a:p>
          <a:p>
            <a:endParaRPr lang="en-IN" sz="1400" dirty="0"/>
          </a:p>
          <a:p>
            <a:r>
              <a:rPr lang="en-IN" sz="1400" b="1" dirty="0"/>
              <a:t>4. YOLO, Your Way:</a:t>
            </a:r>
          </a:p>
          <a:p>
            <a:r>
              <a:rPr lang="en-IN" sz="1400" dirty="0"/>
              <a:t>   - Let people bring in their favourite YOLO models. Like, if someone's got a specific setup they want, let them use theirs</a:t>
            </a:r>
          </a:p>
          <a:p>
            <a:endParaRPr lang="en-IN" sz="1400" dirty="0"/>
          </a:p>
          <a:p>
            <a:r>
              <a:rPr lang="en-IN" sz="1400" b="1" dirty="0"/>
              <a:t>5. Mix and Match Models:</a:t>
            </a:r>
          </a:p>
          <a:p>
            <a:r>
              <a:rPr lang="en-IN" sz="1400" dirty="0"/>
              <a:t>   - Allow running multiple YOLO models at once. It's like having different tools for different jobs, thereby paving ways for more uses of the code</a:t>
            </a:r>
          </a:p>
          <a:p>
            <a:endParaRPr lang="en-IN" sz="1400" dirty="0"/>
          </a:p>
          <a:p>
            <a:r>
              <a:rPr lang="en-IN" sz="1400" b="1" dirty="0"/>
              <a:t>6. Spruce Up the Clicky Interface:</a:t>
            </a:r>
          </a:p>
          <a:p>
            <a:r>
              <a:rPr lang="en-IN" sz="1400" dirty="0"/>
              <a:t>   - Make the </a:t>
            </a:r>
            <a:r>
              <a:rPr lang="en-IN" sz="1400" dirty="0" err="1"/>
              <a:t>Tkinter</a:t>
            </a:r>
            <a:r>
              <a:rPr lang="en-IN" sz="1400" dirty="0"/>
              <a:t> window look cooler. Buttons, colours, just generally more user-friendly vibes, and giving it a more aesthetic look</a:t>
            </a:r>
          </a:p>
          <a:p>
            <a:endParaRPr lang="en-IN" sz="1400" dirty="0"/>
          </a:p>
          <a:p>
            <a:r>
              <a:rPr lang="en-IN" sz="1400" b="1" dirty="0"/>
              <a:t>7. Handle Videos and Real Time Too:</a:t>
            </a:r>
          </a:p>
          <a:p>
            <a:r>
              <a:rPr lang="en-IN" sz="1400" dirty="0"/>
              <a:t>   - Let's not stop at images, We can also make it so that the script can handle videos, and also be able to identify objects from the camera too.</a:t>
            </a:r>
          </a:p>
        </p:txBody>
      </p:sp>
      <p:pic>
        <p:nvPicPr>
          <p:cNvPr id="4" name="Picture 3">
            <a:extLst>
              <a:ext uri="{FF2B5EF4-FFF2-40B4-BE49-F238E27FC236}">
                <a16:creationId xmlns:a16="http://schemas.microsoft.com/office/drawing/2014/main" id="{BF1B3E01-2DBD-15D2-1B55-7C8BB2692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30848"/>
          </a:xfrm>
          <a:prstGeom prst="rect">
            <a:avLst/>
          </a:prstGeom>
        </p:spPr>
      </p:pic>
      <p:sp>
        <p:nvSpPr>
          <p:cNvPr id="5" name="TextBox 4">
            <a:extLst>
              <a:ext uri="{FF2B5EF4-FFF2-40B4-BE49-F238E27FC236}">
                <a16:creationId xmlns:a16="http://schemas.microsoft.com/office/drawing/2014/main" id="{D042AC60-0DA6-D961-67F5-967587A15550}"/>
              </a:ext>
            </a:extLst>
          </p:cNvPr>
          <p:cNvSpPr txBox="1"/>
          <p:nvPr/>
        </p:nvSpPr>
        <p:spPr>
          <a:xfrm>
            <a:off x="224064" y="8295"/>
            <a:ext cx="11967936" cy="1077218"/>
          </a:xfrm>
          <a:prstGeom prst="rect">
            <a:avLst/>
          </a:prstGeom>
          <a:noFill/>
          <a:ln>
            <a:noFill/>
          </a:ln>
          <a:effectLst>
            <a:outerShdw blurRad="107950" dist="12700" dir="5400000" algn="ctr">
              <a:srgbClr val="000000"/>
            </a:outerShdw>
          </a:effectLst>
        </p:spPr>
        <p:txBody>
          <a:bodyPr wrap="square" rtlCol="0">
            <a:spAutoFit/>
          </a:bodyPr>
          <a:lstStyle/>
          <a:p>
            <a:r>
              <a:rPr lang="en-IN" sz="3200" b="1" dirty="0"/>
              <a:t>Further Possible Extension/Improvements that can be Implemented </a:t>
            </a:r>
          </a:p>
        </p:txBody>
      </p:sp>
    </p:spTree>
    <p:extLst>
      <p:ext uri="{BB962C8B-B14F-4D97-AF65-F5344CB8AC3E}">
        <p14:creationId xmlns:p14="http://schemas.microsoft.com/office/powerpoint/2010/main" val="156786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D12955-9B80-AAEA-BA77-8FA0DB885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243"/>
            <a:ext cx="12192000" cy="2881513"/>
          </a:xfrm>
          <a:prstGeom prst="rect">
            <a:avLst/>
          </a:prstGeom>
        </p:spPr>
      </p:pic>
      <p:sp>
        <p:nvSpPr>
          <p:cNvPr id="3" name="TextBox 2">
            <a:extLst>
              <a:ext uri="{FF2B5EF4-FFF2-40B4-BE49-F238E27FC236}">
                <a16:creationId xmlns:a16="http://schemas.microsoft.com/office/drawing/2014/main" id="{9C511C44-4F3F-1B19-4B30-173F80994249}"/>
              </a:ext>
            </a:extLst>
          </p:cNvPr>
          <p:cNvSpPr txBox="1"/>
          <p:nvPr/>
        </p:nvSpPr>
        <p:spPr>
          <a:xfrm>
            <a:off x="284309" y="2551099"/>
            <a:ext cx="11226373" cy="1862048"/>
          </a:xfrm>
          <a:prstGeom prst="rect">
            <a:avLst/>
          </a:prstGeom>
          <a:noFill/>
        </p:spPr>
        <p:txBody>
          <a:bodyPr wrap="square" rtlCol="0">
            <a:spAutoFit/>
          </a:bodyPr>
          <a:lstStyle/>
          <a:p>
            <a:pPr algn="ctr"/>
            <a:r>
              <a:rPr lang="en-IN" sz="11500" dirty="0"/>
              <a:t>Thank You</a:t>
            </a:r>
          </a:p>
        </p:txBody>
      </p:sp>
    </p:spTree>
    <p:extLst>
      <p:ext uri="{BB962C8B-B14F-4D97-AF65-F5344CB8AC3E}">
        <p14:creationId xmlns:p14="http://schemas.microsoft.com/office/powerpoint/2010/main" val="340446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7F56-392A-1009-D068-356C04457F55}"/>
              </a:ext>
            </a:extLst>
          </p:cNvPr>
          <p:cNvSpPr>
            <a:spLocks noGrp="1"/>
          </p:cNvSpPr>
          <p:nvPr>
            <p:ph type="title"/>
          </p:nvPr>
        </p:nvSpPr>
        <p:spPr>
          <a:xfrm>
            <a:off x="810000" y="447188"/>
            <a:ext cx="5091338" cy="970450"/>
          </a:xfrm>
        </p:spPr>
        <p:txBody>
          <a:bodyPr/>
          <a:lstStyle/>
          <a:p>
            <a:r>
              <a:rPr lang="en-IN" sz="4400" dirty="0"/>
              <a:t>Contents</a:t>
            </a:r>
          </a:p>
        </p:txBody>
      </p:sp>
      <p:sp>
        <p:nvSpPr>
          <p:cNvPr id="3" name="Content Placeholder 2">
            <a:extLst>
              <a:ext uri="{FF2B5EF4-FFF2-40B4-BE49-F238E27FC236}">
                <a16:creationId xmlns:a16="http://schemas.microsoft.com/office/drawing/2014/main" id="{855E97BA-F822-B66D-CA3F-DD06A67E9B71}"/>
              </a:ext>
            </a:extLst>
          </p:cNvPr>
          <p:cNvSpPr>
            <a:spLocks noGrp="1"/>
          </p:cNvSpPr>
          <p:nvPr>
            <p:ph idx="1"/>
          </p:nvPr>
        </p:nvSpPr>
        <p:spPr>
          <a:xfrm>
            <a:off x="395063" y="2228370"/>
            <a:ext cx="10554574" cy="5904977"/>
          </a:xfrm>
        </p:spPr>
        <p:txBody>
          <a:bodyPr>
            <a:normAutofit/>
          </a:bodyPr>
          <a:lstStyle/>
          <a:p>
            <a:r>
              <a:rPr lang="en-IN" dirty="0"/>
              <a:t>The Objective</a:t>
            </a:r>
          </a:p>
          <a:p>
            <a:r>
              <a:rPr lang="en-IN" dirty="0"/>
              <a:t>Analysis Of The Project</a:t>
            </a:r>
          </a:p>
          <a:p>
            <a:r>
              <a:rPr lang="en-IN" dirty="0"/>
              <a:t>Sub Script – 1 (Object Identification)</a:t>
            </a:r>
          </a:p>
          <a:p>
            <a:pPr lvl="1"/>
            <a:r>
              <a:rPr lang="en-IN" dirty="0"/>
              <a:t>Approach</a:t>
            </a:r>
          </a:p>
          <a:p>
            <a:pPr lvl="1"/>
            <a:r>
              <a:rPr lang="en-US" dirty="0">
                <a:solidFill>
                  <a:schemeClr val="tx1"/>
                </a:solidFill>
                <a:latin typeface="Century Gothic (Body)"/>
              </a:rPr>
              <a:t>The Intricacies Of The Code</a:t>
            </a:r>
          </a:p>
          <a:p>
            <a:r>
              <a:rPr lang="en-US" dirty="0">
                <a:latin typeface="Century Gothic (Body)"/>
              </a:rPr>
              <a:t>Sub Script -2 (</a:t>
            </a:r>
            <a:r>
              <a:rPr lang="en-US" dirty="0" err="1">
                <a:latin typeface="Century Gothic (Body)"/>
              </a:rPr>
              <a:t>Colour</a:t>
            </a:r>
            <a:r>
              <a:rPr lang="en-US" dirty="0">
                <a:latin typeface="Century Gothic (Body)"/>
              </a:rPr>
              <a:t> Analysis)</a:t>
            </a:r>
          </a:p>
          <a:p>
            <a:pPr lvl="1"/>
            <a:r>
              <a:rPr lang="en-US" dirty="0">
                <a:solidFill>
                  <a:schemeClr val="tx1"/>
                </a:solidFill>
                <a:latin typeface="Century Gothic (Body)"/>
              </a:rPr>
              <a:t>The </a:t>
            </a:r>
            <a:r>
              <a:rPr lang="en-US" dirty="0">
                <a:latin typeface="Century Gothic (Body)"/>
              </a:rPr>
              <a:t>M</a:t>
            </a:r>
            <a:r>
              <a:rPr lang="en-US" dirty="0">
                <a:solidFill>
                  <a:schemeClr val="tx1"/>
                </a:solidFill>
                <a:latin typeface="Century Gothic (Body)"/>
              </a:rPr>
              <a:t>aking</a:t>
            </a:r>
            <a:r>
              <a:rPr lang="en-US" dirty="0">
                <a:latin typeface="Century Gothic (Body)"/>
              </a:rPr>
              <a:t>s Of The Code</a:t>
            </a:r>
          </a:p>
          <a:p>
            <a:r>
              <a:rPr lang="en-US" dirty="0">
                <a:solidFill>
                  <a:schemeClr val="tx1"/>
                </a:solidFill>
                <a:latin typeface="Century Gothic (Body)"/>
              </a:rPr>
              <a:t>Sub Script -3 (Size Measurement)</a:t>
            </a:r>
          </a:p>
          <a:p>
            <a:pPr lvl="1"/>
            <a:r>
              <a:rPr lang="en-US" dirty="0">
                <a:solidFill>
                  <a:schemeClr val="tx1"/>
                </a:solidFill>
                <a:latin typeface="Century Gothic (Body)"/>
              </a:rPr>
              <a:t>How T</a:t>
            </a:r>
            <a:r>
              <a:rPr lang="en-US" dirty="0">
                <a:latin typeface="Century Gothic (Body)"/>
              </a:rPr>
              <a:t>he Code Came To Be</a:t>
            </a:r>
          </a:p>
          <a:p>
            <a:r>
              <a:rPr lang="en-US" dirty="0">
                <a:solidFill>
                  <a:schemeClr val="tx1"/>
                </a:solidFill>
                <a:latin typeface="Century Gothic (Body)"/>
              </a:rPr>
              <a:t>Main Script</a:t>
            </a:r>
          </a:p>
          <a:p>
            <a:pPr lvl="1"/>
            <a:r>
              <a:rPr lang="en-US" dirty="0">
                <a:latin typeface="Century Gothic (Body)"/>
              </a:rPr>
              <a:t>The Construction Of The Code</a:t>
            </a:r>
          </a:p>
          <a:p>
            <a:r>
              <a:rPr lang="en-US" dirty="0">
                <a:solidFill>
                  <a:schemeClr val="tx1"/>
                </a:solidFill>
                <a:latin typeface="Century Gothic (Body)"/>
              </a:rPr>
              <a:t>Further Extension/Improvements That Can Be Implemented</a:t>
            </a:r>
          </a:p>
          <a:p>
            <a:pPr lvl="1"/>
            <a:endParaRPr lang="en-US" dirty="0">
              <a:solidFill>
                <a:schemeClr val="tx1"/>
              </a:solidFill>
              <a:latin typeface="Century Gothic (Body)"/>
            </a:endParaRPr>
          </a:p>
          <a:p>
            <a:pPr lvl="1"/>
            <a:endParaRPr lang="en-IN" dirty="0">
              <a:latin typeface="Century Gothic (Body)"/>
            </a:endParaRPr>
          </a:p>
          <a:p>
            <a:pPr lvl="1"/>
            <a:endParaRPr lang="en-IN" dirty="0"/>
          </a:p>
          <a:p>
            <a:endParaRPr lang="en-IN" dirty="0"/>
          </a:p>
        </p:txBody>
      </p:sp>
    </p:spTree>
    <p:extLst>
      <p:ext uri="{BB962C8B-B14F-4D97-AF65-F5344CB8AC3E}">
        <p14:creationId xmlns:p14="http://schemas.microsoft.com/office/powerpoint/2010/main" val="418010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95A1-84FA-8125-B4A1-2C0C9AA0F31F}"/>
              </a:ext>
            </a:extLst>
          </p:cNvPr>
          <p:cNvSpPr>
            <a:spLocks noGrp="1"/>
          </p:cNvSpPr>
          <p:nvPr>
            <p:ph type="title"/>
          </p:nvPr>
        </p:nvSpPr>
        <p:spPr/>
        <p:txBody>
          <a:bodyPr/>
          <a:lstStyle/>
          <a:p>
            <a:r>
              <a:rPr lang="en-IN" dirty="0"/>
              <a:t>The Objective</a:t>
            </a:r>
          </a:p>
        </p:txBody>
      </p:sp>
      <p:sp>
        <p:nvSpPr>
          <p:cNvPr id="3" name="Content Placeholder 2">
            <a:extLst>
              <a:ext uri="{FF2B5EF4-FFF2-40B4-BE49-F238E27FC236}">
                <a16:creationId xmlns:a16="http://schemas.microsoft.com/office/drawing/2014/main" id="{171A4444-8C47-AFC9-315F-AD45D9EB0D26}"/>
              </a:ext>
            </a:extLst>
          </p:cNvPr>
          <p:cNvSpPr>
            <a:spLocks noGrp="1"/>
          </p:cNvSpPr>
          <p:nvPr>
            <p:ph idx="1"/>
          </p:nvPr>
        </p:nvSpPr>
        <p:spPr/>
        <p:txBody>
          <a:bodyPr>
            <a:normAutofit/>
          </a:bodyPr>
          <a:lstStyle/>
          <a:p>
            <a:pPr marL="400050" indent="-400050">
              <a:buFont typeface="+mj-lt"/>
              <a:buAutoNum type="romanLcPeriod"/>
            </a:pPr>
            <a:r>
              <a:rPr lang="en-US" sz="2400" b="0" i="0" dirty="0">
                <a:solidFill>
                  <a:srgbClr val="D1D5DB"/>
                </a:solidFill>
                <a:effectLst/>
                <a:latin typeface="Söhne"/>
              </a:rPr>
              <a:t>Efficiently recognize objects from an Image uploaded by the user</a:t>
            </a:r>
          </a:p>
          <a:p>
            <a:pPr marL="400050" indent="-400050">
              <a:buFont typeface="+mj-lt"/>
              <a:buAutoNum type="romanLcPeriod"/>
            </a:pPr>
            <a:r>
              <a:rPr lang="en-US" sz="2400" dirty="0">
                <a:solidFill>
                  <a:srgbClr val="D1D5DB"/>
                </a:solidFill>
                <a:latin typeface="Söhne"/>
              </a:rPr>
              <a:t>Accurately spot and name the colors from the image</a:t>
            </a:r>
          </a:p>
          <a:p>
            <a:pPr marL="400050" indent="-400050">
              <a:buFont typeface="+mj-lt"/>
              <a:buAutoNum type="romanLcPeriod"/>
            </a:pPr>
            <a:r>
              <a:rPr lang="en-US" sz="2400" b="0" i="0" dirty="0">
                <a:solidFill>
                  <a:srgbClr val="D1D5DB"/>
                </a:solidFill>
                <a:effectLst/>
                <a:latin typeface="Söhne"/>
              </a:rPr>
              <a:t>Effortlessly ascertain object dimensions within images using sizing algorithms</a:t>
            </a:r>
            <a:endParaRPr lang="en-US" sz="2400" dirty="0">
              <a:solidFill>
                <a:srgbClr val="D1D5DB"/>
              </a:solidFill>
              <a:latin typeface="Söhne"/>
            </a:endParaRPr>
          </a:p>
          <a:p>
            <a:endParaRPr lang="en-US" sz="2400" dirty="0">
              <a:solidFill>
                <a:srgbClr val="D1D5DB"/>
              </a:solidFill>
              <a:latin typeface="Söhne"/>
            </a:endParaRPr>
          </a:p>
          <a:p>
            <a:endParaRPr lang="en-IN" sz="2400" dirty="0"/>
          </a:p>
        </p:txBody>
      </p:sp>
    </p:spTree>
    <p:extLst>
      <p:ext uri="{BB962C8B-B14F-4D97-AF65-F5344CB8AC3E}">
        <p14:creationId xmlns:p14="http://schemas.microsoft.com/office/powerpoint/2010/main" val="313965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4E19-1DD1-1D3A-5F81-041E0F2AA30E}"/>
              </a:ext>
            </a:extLst>
          </p:cNvPr>
          <p:cNvSpPr>
            <a:spLocks noGrp="1"/>
          </p:cNvSpPr>
          <p:nvPr>
            <p:ph type="title"/>
          </p:nvPr>
        </p:nvSpPr>
        <p:spPr>
          <a:xfrm>
            <a:off x="464219" y="723813"/>
            <a:ext cx="10571998" cy="970450"/>
          </a:xfrm>
        </p:spPr>
        <p:txBody>
          <a:bodyPr/>
          <a:lstStyle/>
          <a:p>
            <a:r>
              <a:rPr lang="en-IN" dirty="0"/>
              <a:t>Analysis Of The Project</a:t>
            </a:r>
          </a:p>
        </p:txBody>
      </p:sp>
      <p:sp>
        <p:nvSpPr>
          <p:cNvPr id="4" name="TextBox 3">
            <a:extLst>
              <a:ext uri="{FF2B5EF4-FFF2-40B4-BE49-F238E27FC236}">
                <a16:creationId xmlns:a16="http://schemas.microsoft.com/office/drawing/2014/main" id="{63D2D348-A162-8B2E-8048-972AEB39DAC7}"/>
              </a:ext>
            </a:extLst>
          </p:cNvPr>
          <p:cNvSpPr txBox="1"/>
          <p:nvPr/>
        </p:nvSpPr>
        <p:spPr>
          <a:xfrm>
            <a:off x="1728908" y="2435589"/>
            <a:ext cx="2873828" cy="369332"/>
          </a:xfrm>
          <a:prstGeom prst="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ln w="0"/>
                <a:solidFill>
                  <a:schemeClr val="tx1"/>
                </a:solidFill>
                <a:effectLst>
                  <a:outerShdw blurRad="38100" dist="19050" dir="2700000" algn="tl" rotWithShape="0">
                    <a:schemeClr val="dk1">
                      <a:alpha val="40000"/>
                    </a:schemeClr>
                  </a:outerShdw>
                </a:effectLst>
              </a:rPr>
              <a:t>Main</a:t>
            </a:r>
            <a:r>
              <a:rPr lang="en-IN" dirty="0"/>
              <a:t> </a:t>
            </a:r>
            <a:r>
              <a:rPr lang="en-IN" dirty="0">
                <a:ln w="0"/>
                <a:solidFill>
                  <a:schemeClr val="tx1"/>
                </a:solidFill>
                <a:effectLst>
                  <a:outerShdw blurRad="38100" dist="19050" dir="2700000" algn="tl" rotWithShape="0">
                    <a:schemeClr val="dk1">
                      <a:alpha val="40000"/>
                    </a:schemeClr>
                  </a:outerShdw>
                </a:effectLst>
              </a:rPr>
              <a:t>Script</a:t>
            </a:r>
            <a:endParaRPr lang="en-IN" dirty="0"/>
          </a:p>
        </p:txBody>
      </p:sp>
      <p:sp>
        <p:nvSpPr>
          <p:cNvPr id="5" name="TextBox 4">
            <a:extLst>
              <a:ext uri="{FF2B5EF4-FFF2-40B4-BE49-F238E27FC236}">
                <a16:creationId xmlns:a16="http://schemas.microsoft.com/office/drawing/2014/main" id="{8C00AF9A-58CD-96BD-B9B2-A1AC00986387}"/>
              </a:ext>
            </a:extLst>
          </p:cNvPr>
          <p:cNvSpPr txBox="1"/>
          <p:nvPr/>
        </p:nvSpPr>
        <p:spPr>
          <a:xfrm>
            <a:off x="218997" y="4406108"/>
            <a:ext cx="2575004" cy="646331"/>
          </a:xfrm>
          <a:prstGeom prst="rect">
            <a:avLst/>
          </a:prstGeom>
          <a:noFill/>
          <a:ln>
            <a:solidFill>
              <a:schemeClr val="tx1"/>
            </a:solidFill>
          </a:ln>
        </p:spPr>
        <p:txBody>
          <a:bodyPr wrap="square" rtlCol="0">
            <a:spAutoFit/>
          </a:bodyPr>
          <a:lstStyle/>
          <a:p>
            <a:r>
              <a:rPr lang="en-IN" dirty="0"/>
              <a:t>Sub Script 1: </a:t>
            </a:r>
          </a:p>
          <a:p>
            <a:r>
              <a:rPr lang="en-IN" dirty="0"/>
              <a:t>Object Detection</a:t>
            </a:r>
          </a:p>
        </p:txBody>
      </p:sp>
      <p:sp>
        <p:nvSpPr>
          <p:cNvPr id="6" name="TextBox 5">
            <a:extLst>
              <a:ext uri="{FF2B5EF4-FFF2-40B4-BE49-F238E27FC236}">
                <a16:creationId xmlns:a16="http://schemas.microsoft.com/office/drawing/2014/main" id="{596EF511-4E4E-67FC-2185-EBDDEDF99B8E}"/>
              </a:ext>
            </a:extLst>
          </p:cNvPr>
          <p:cNvSpPr txBox="1"/>
          <p:nvPr/>
        </p:nvSpPr>
        <p:spPr>
          <a:xfrm>
            <a:off x="4764527" y="4568800"/>
            <a:ext cx="2662945" cy="646331"/>
          </a:xfrm>
          <a:prstGeom prst="rect">
            <a:avLst/>
          </a:prstGeom>
          <a:noFill/>
          <a:ln>
            <a:solidFill>
              <a:schemeClr val="tx1"/>
            </a:solidFill>
          </a:ln>
        </p:spPr>
        <p:txBody>
          <a:bodyPr wrap="square" rtlCol="0">
            <a:spAutoFit/>
          </a:bodyPr>
          <a:lstStyle/>
          <a:p>
            <a:r>
              <a:rPr lang="en-IN" dirty="0"/>
              <a:t>Sub Script 2 :</a:t>
            </a:r>
          </a:p>
          <a:p>
            <a:r>
              <a:rPr lang="en-IN" dirty="0"/>
              <a:t> Colour Analysis</a:t>
            </a:r>
          </a:p>
        </p:txBody>
      </p:sp>
      <p:sp>
        <p:nvSpPr>
          <p:cNvPr id="7" name="TextBox 6">
            <a:extLst>
              <a:ext uri="{FF2B5EF4-FFF2-40B4-BE49-F238E27FC236}">
                <a16:creationId xmlns:a16="http://schemas.microsoft.com/office/drawing/2014/main" id="{957BDDD0-3B20-0B2C-87B3-6BEF64362B1F}"/>
              </a:ext>
            </a:extLst>
          </p:cNvPr>
          <p:cNvSpPr txBox="1"/>
          <p:nvPr/>
        </p:nvSpPr>
        <p:spPr>
          <a:xfrm>
            <a:off x="8207829" y="3649047"/>
            <a:ext cx="2525485" cy="646331"/>
          </a:xfrm>
          <a:prstGeom prst="rect">
            <a:avLst/>
          </a:prstGeom>
          <a:noFill/>
          <a:ln>
            <a:solidFill>
              <a:schemeClr val="tx1"/>
            </a:solidFill>
          </a:ln>
        </p:spPr>
        <p:txBody>
          <a:bodyPr wrap="square" rtlCol="0">
            <a:spAutoFit/>
          </a:bodyPr>
          <a:lstStyle/>
          <a:p>
            <a:r>
              <a:rPr lang="en-IN" dirty="0"/>
              <a:t>Sub Script 3:</a:t>
            </a:r>
          </a:p>
          <a:p>
            <a:r>
              <a:rPr lang="en-IN" dirty="0"/>
              <a:t> Size Measurement</a:t>
            </a:r>
          </a:p>
        </p:txBody>
      </p:sp>
      <p:cxnSp>
        <p:nvCxnSpPr>
          <p:cNvPr id="9" name="Connector: Elbow 8">
            <a:extLst>
              <a:ext uri="{FF2B5EF4-FFF2-40B4-BE49-F238E27FC236}">
                <a16:creationId xmlns:a16="http://schemas.microsoft.com/office/drawing/2014/main" id="{35DCF096-C825-C2DD-0238-BB868F6A924F}"/>
              </a:ext>
            </a:extLst>
          </p:cNvPr>
          <p:cNvCxnSpPr>
            <a:cxnSpLocks/>
          </p:cNvCxnSpPr>
          <p:nvPr/>
        </p:nvCxnSpPr>
        <p:spPr>
          <a:xfrm rot="5400000">
            <a:off x="1082487" y="3005418"/>
            <a:ext cx="1321658" cy="1258262"/>
          </a:xfrm>
          <a:prstGeom prst="bentConnector3">
            <a:avLst>
              <a:gd name="adj1" fmla="val 51163"/>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225EDDCC-41EA-CA1A-64DF-B4F08A136292}"/>
              </a:ext>
            </a:extLst>
          </p:cNvPr>
          <p:cNvCxnSpPr>
            <a:cxnSpLocks/>
          </p:cNvCxnSpPr>
          <p:nvPr/>
        </p:nvCxnSpPr>
        <p:spPr>
          <a:xfrm>
            <a:off x="2372447" y="3546247"/>
            <a:ext cx="2230289" cy="134571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AB9D035-6A0C-BDBC-61EE-E1B32C8E83A4}"/>
              </a:ext>
            </a:extLst>
          </p:cNvPr>
          <p:cNvCxnSpPr/>
          <p:nvPr/>
        </p:nvCxnSpPr>
        <p:spPr>
          <a:xfrm>
            <a:off x="2372447" y="2992107"/>
            <a:ext cx="5468042" cy="887080"/>
          </a:xfrm>
          <a:prstGeom prst="bentConnector3">
            <a:avLst>
              <a:gd name="adj1" fmla="val 43629"/>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38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9786-CA50-B972-5B44-6D8F05B91E32}"/>
              </a:ext>
            </a:extLst>
          </p:cNvPr>
          <p:cNvSpPr>
            <a:spLocks noGrp="1"/>
          </p:cNvSpPr>
          <p:nvPr>
            <p:ph type="title"/>
          </p:nvPr>
        </p:nvSpPr>
        <p:spPr>
          <a:xfrm>
            <a:off x="809999" y="447188"/>
            <a:ext cx="11135257" cy="970450"/>
          </a:xfrm>
        </p:spPr>
        <p:txBody>
          <a:bodyPr/>
          <a:lstStyle/>
          <a:p>
            <a:r>
              <a:rPr lang="en-IN" dirty="0"/>
              <a:t>Approach – Sub Script 1 : Object Detection </a:t>
            </a:r>
          </a:p>
        </p:txBody>
      </p:sp>
      <p:sp>
        <p:nvSpPr>
          <p:cNvPr id="3" name="Content Placeholder 2">
            <a:extLst>
              <a:ext uri="{FF2B5EF4-FFF2-40B4-BE49-F238E27FC236}">
                <a16:creationId xmlns:a16="http://schemas.microsoft.com/office/drawing/2014/main" id="{93A99BD7-5C83-DA55-56F2-03BF90D87B45}"/>
              </a:ext>
            </a:extLst>
          </p:cNvPr>
          <p:cNvSpPr>
            <a:spLocks noGrp="1"/>
          </p:cNvSpPr>
          <p:nvPr>
            <p:ph idx="1"/>
          </p:nvPr>
        </p:nvSpPr>
        <p:spPr>
          <a:xfrm>
            <a:off x="206988" y="2321780"/>
            <a:ext cx="11555932" cy="5732891"/>
          </a:xfrm>
        </p:spPr>
        <p:txBody>
          <a:bodyPr>
            <a:normAutofit/>
          </a:bodyPr>
          <a:lstStyle/>
          <a:p>
            <a:pPr marL="0" indent="0">
              <a:buNone/>
            </a:pPr>
            <a:r>
              <a:rPr lang="en-US" sz="1400" dirty="0"/>
              <a:t> </a:t>
            </a:r>
            <a:r>
              <a:rPr lang="en-US" sz="1700" dirty="0"/>
              <a:t>When I first began my main goal was to leverage the YOLO (You Only Look Once) object detection model to identify objects in images. Here's how I approached building the 1</a:t>
            </a:r>
            <a:r>
              <a:rPr lang="en-US" sz="1700" baseline="30000" dirty="0"/>
              <a:t>st</a:t>
            </a:r>
            <a:r>
              <a:rPr lang="en-US" sz="1700" dirty="0"/>
              <a:t> subscript for the object detection model :</a:t>
            </a:r>
          </a:p>
          <a:p>
            <a:pPr marL="0" indent="0">
              <a:buNone/>
            </a:pPr>
            <a:endParaRPr lang="en-US" sz="1400" dirty="0"/>
          </a:p>
          <a:p>
            <a:pPr marL="0" indent="0">
              <a:buNone/>
            </a:pPr>
            <a:r>
              <a:rPr lang="en-US" sz="1600" b="1" u="sng" dirty="0"/>
              <a:t>1. Identifying Dependencies:</a:t>
            </a:r>
          </a:p>
          <a:p>
            <a:pPr marL="0" indent="0">
              <a:buNone/>
            </a:pPr>
            <a:r>
              <a:rPr lang="en-US" sz="1400" dirty="0"/>
              <a:t>   - After thorough research I chose to stick with `</a:t>
            </a:r>
            <a:r>
              <a:rPr lang="en-US" sz="1400" dirty="0" err="1"/>
              <a:t>ultralytics</a:t>
            </a:r>
            <a:r>
              <a:rPr lang="en-US" sz="1400" dirty="0"/>
              <a:t>` for YOLO, `</a:t>
            </a:r>
            <a:r>
              <a:rPr lang="en-US" sz="1400" dirty="0" err="1"/>
              <a:t>argparse</a:t>
            </a:r>
            <a:r>
              <a:rPr lang="en-US" sz="1400" dirty="0"/>
              <a:t>` for the handling command-line arguments, and `cv2` for working with images.</a:t>
            </a:r>
          </a:p>
          <a:p>
            <a:pPr marL="0" indent="0">
              <a:buNone/>
            </a:pPr>
            <a:r>
              <a:rPr lang="en-US" sz="1600" b="1" u="sng" dirty="0"/>
              <a:t>2. Handling Dependencies and Installations:</a:t>
            </a:r>
          </a:p>
          <a:p>
            <a:pPr marL="0" indent="0">
              <a:buNone/>
            </a:pPr>
            <a:r>
              <a:rPr lang="en-US" sz="1400" dirty="0"/>
              <a:t>   - I made sure to install the necessary libraries using `pip`. This was crucial to ensure the script could run without issues.</a:t>
            </a:r>
          </a:p>
          <a:p>
            <a:pPr marL="0" indent="0">
              <a:buNone/>
            </a:pPr>
            <a:r>
              <a:rPr lang="en-US" sz="1600" b="1" u="sng" dirty="0"/>
              <a:t>3. Documenting the Code:</a:t>
            </a:r>
          </a:p>
          <a:p>
            <a:pPr marL="0" indent="0">
              <a:buNone/>
            </a:pPr>
            <a:r>
              <a:rPr lang="en-US" sz="1400" dirty="0"/>
              <a:t>   - To make the code more understandable, I added comments to explain different sections. This was important for both myself and others who might read or use the code.</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207098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3072EB-806F-E514-EEDF-1317E2FED9B7}"/>
              </a:ext>
            </a:extLst>
          </p:cNvPr>
          <p:cNvSpPr txBox="1"/>
          <p:nvPr/>
        </p:nvSpPr>
        <p:spPr>
          <a:xfrm>
            <a:off x="1319917" y="0"/>
            <a:ext cx="10129962" cy="6863417"/>
          </a:xfrm>
          <a:prstGeom prst="rect">
            <a:avLst/>
          </a:prstGeom>
          <a:noFill/>
        </p:spPr>
        <p:txBody>
          <a:bodyPr wrap="square">
            <a:spAutoFit/>
          </a:bodyPr>
          <a:lstStyle/>
          <a:p>
            <a:endParaRPr lang="en-US" sz="1400" dirty="0"/>
          </a:p>
          <a:p>
            <a:r>
              <a:rPr lang="en-US" sz="1600" b="1" u="sng" dirty="0"/>
              <a:t>4. Task Breakdown:</a:t>
            </a:r>
          </a:p>
          <a:p>
            <a:endParaRPr lang="en-US" sz="1600" b="1" dirty="0"/>
          </a:p>
          <a:p>
            <a:r>
              <a:rPr lang="en-US" sz="1600" b="1" dirty="0"/>
              <a:t>1. Load Libraries:</a:t>
            </a:r>
          </a:p>
          <a:p>
            <a:r>
              <a:rPr lang="en-US" sz="1400" dirty="0"/>
              <a:t>   -  Before diving into the actual work, I made sure to bring in some tools that would make the code work more efficiently. These tools know how to do specific tasks.</a:t>
            </a:r>
          </a:p>
          <a:p>
            <a:endParaRPr lang="en-US" sz="1400" dirty="0"/>
          </a:p>
          <a:p>
            <a:r>
              <a:rPr lang="en-US" sz="1600" b="1" dirty="0"/>
              <a:t>2. Define File Paths:</a:t>
            </a:r>
          </a:p>
          <a:p>
            <a:r>
              <a:rPr lang="en-US" sz="1400" dirty="0"/>
              <a:t>   -  I needed to tell the computer where to find the pictures I wanted to work with. It's like giving it a map to locate the images.</a:t>
            </a:r>
          </a:p>
          <a:p>
            <a:endParaRPr lang="en-US" sz="1400" dirty="0"/>
          </a:p>
          <a:p>
            <a:r>
              <a:rPr lang="en-US" sz="1600" b="1" dirty="0"/>
              <a:t>3. Set up Command-line Arguments:</a:t>
            </a:r>
          </a:p>
          <a:p>
            <a:r>
              <a:rPr lang="en-US" sz="1400" dirty="0"/>
              <a:t>   -  I wanted to give my program some instructions when I run it. These instructions are like messages that tell the program what to do.</a:t>
            </a:r>
          </a:p>
          <a:p>
            <a:endParaRPr lang="en-US" sz="1600" dirty="0"/>
          </a:p>
          <a:p>
            <a:r>
              <a:rPr lang="en-US" sz="1600" b="1" dirty="0"/>
              <a:t>4. Initialize YOLO:</a:t>
            </a:r>
          </a:p>
          <a:p>
            <a:r>
              <a:rPr lang="en-US" sz="1400" dirty="0"/>
              <a:t>   -  YOLO is a smart tool that recognizes the objects in the pictures, videos and in real time too.</a:t>
            </a:r>
          </a:p>
          <a:p>
            <a:endParaRPr lang="en-US" sz="1400" dirty="0"/>
          </a:p>
          <a:p>
            <a:r>
              <a:rPr lang="en-US" sz="1600" b="1" dirty="0"/>
              <a:t>5. Create Prediction Function:</a:t>
            </a:r>
          </a:p>
          <a:p>
            <a:r>
              <a:rPr lang="en-US" sz="1400" dirty="0"/>
              <a:t>   -  I needed a set of instructions that tell YOLO how to look at a picture and figure out what's in it. This set of instructions is like a recipe for YOLO.</a:t>
            </a:r>
          </a:p>
          <a:p>
            <a:endParaRPr lang="en-US" sz="1400" b="1" dirty="0"/>
          </a:p>
          <a:p>
            <a:r>
              <a:rPr lang="en-US" sz="1600" b="1" dirty="0"/>
              <a:t>6. Use </a:t>
            </a:r>
            <a:r>
              <a:rPr lang="en-US" sz="1600" b="1" dirty="0" err="1"/>
              <a:t>Tkinter</a:t>
            </a:r>
            <a:r>
              <a:rPr lang="en-US" sz="1600" b="1" dirty="0"/>
              <a:t> for Image Selection:</a:t>
            </a:r>
          </a:p>
          <a:p>
            <a:r>
              <a:rPr lang="en-US" sz="1400" dirty="0"/>
              <a:t>   -  I wanted to make it easy for the user to pick/upload a picture for my program to work on. </a:t>
            </a:r>
            <a:r>
              <a:rPr lang="en-US" sz="1400" dirty="0" err="1"/>
              <a:t>Tkinter</a:t>
            </a:r>
            <a:r>
              <a:rPr lang="en-US" sz="1400" dirty="0"/>
              <a:t> is like a wizard that creates a window for choosing a picture.</a:t>
            </a:r>
          </a:p>
          <a:p>
            <a:endParaRPr lang="en-US" sz="1400" dirty="0"/>
          </a:p>
          <a:p>
            <a:r>
              <a:rPr lang="en-US" sz="1600" b="1" dirty="0"/>
              <a:t>7. Display Results with OpenCV:</a:t>
            </a:r>
          </a:p>
          <a:p>
            <a:r>
              <a:rPr lang="en-US" sz="1400" dirty="0"/>
              <a:t>   -  Once my program finds the objects in the pictures, I wanted to show those results to the user. OpenCV helps in displaying the pictures with the recognized objects.</a:t>
            </a:r>
          </a:p>
          <a:p>
            <a:endParaRPr lang="en-US" sz="1400" dirty="0"/>
          </a:p>
        </p:txBody>
      </p:sp>
      <p:pic>
        <p:nvPicPr>
          <p:cNvPr id="6" name="Picture 5">
            <a:extLst>
              <a:ext uri="{FF2B5EF4-FFF2-40B4-BE49-F238E27FC236}">
                <a16:creationId xmlns:a16="http://schemas.microsoft.com/office/drawing/2014/main" id="{708F5598-9FD3-856C-77BE-399955444319}"/>
              </a:ext>
            </a:extLst>
          </p:cNvPr>
          <p:cNvPicPr>
            <a:picLocks noChangeAspect="1"/>
          </p:cNvPicPr>
          <p:nvPr/>
        </p:nvPicPr>
        <p:blipFill rotWithShape="1">
          <a:blip r:embed="rId2">
            <a:extLst>
              <a:ext uri="{28A0092B-C50C-407E-A947-70E740481C1C}">
                <a14:useLocalDpi xmlns:a14="http://schemas.microsoft.com/office/drawing/2010/main" val="0"/>
              </a:ext>
            </a:extLst>
          </a:blip>
          <a:srcRect t="-1" r="54846" b="-2469"/>
          <a:stretch/>
        </p:blipFill>
        <p:spPr>
          <a:xfrm rot="16200000">
            <a:off x="-2947987" y="2947986"/>
            <a:ext cx="6858000" cy="962025"/>
          </a:xfrm>
          <a:prstGeom prst="rect">
            <a:avLst/>
          </a:prstGeom>
        </p:spPr>
      </p:pic>
    </p:spTree>
    <p:extLst>
      <p:ext uri="{BB962C8B-B14F-4D97-AF65-F5344CB8AC3E}">
        <p14:creationId xmlns:p14="http://schemas.microsoft.com/office/powerpoint/2010/main" val="355754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D036DA-D2A4-33EC-28F1-1D96E6D17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030848"/>
          </a:xfrm>
          <a:prstGeom prst="rect">
            <a:avLst/>
          </a:prstGeom>
        </p:spPr>
      </p:pic>
      <p:sp>
        <p:nvSpPr>
          <p:cNvPr id="3" name="Title 1">
            <a:extLst>
              <a:ext uri="{FF2B5EF4-FFF2-40B4-BE49-F238E27FC236}">
                <a16:creationId xmlns:a16="http://schemas.microsoft.com/office/drawing/2014/main" id="{DEDE4455-32B2-398F-5DE8-910B25A539BC}"/>
              </a:ext>
            </a:extLst>
          </p:cNvPr>
          <p:cNvSpPr txBox="1">
            <a:spLocks/>
          </p:cNvSpPr>
          <p:nvPr/>
        </p:nvSpPr>
        <p:spPr>
          <a:xfrm>
            <a:off x="197225" y="180488"/>
            <a:ext cx="10571998" cy="97045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latin typeface="Söhne"/>
              </a:rPr>
              <a:t>Delving Into The Intricacies Of The Code :</a:t>
            </a:r>
            <a:endParaRPr lang="en-IN" dirty="0">
              <a:solidFill>
                <a:schemeClr val="tx1"/>
              </a:solidFill>
            </a:endParaRPr>
          </a:p>
        </p:txBody>
      </p:sp>
      <p:sp>
        <p:nvSpPr>
          <p:cNvPr id="6" name="TextBox 5">
            <a:extLst>
              <a:ext uri="{FF2B5EF4-FFF2-40B4-BE49-F238E27FC236}">
                <a16:creationId xmlns:a16="http://schemas.microsoft.com/office/drawing/2014/main" id="{08AABA97-E50C-C34B-27B7-A3F1AF4C54FD}"/>
              </a:ext>
            </a:extLst>
          </p:cNvPr>
          <p:cNvSpPr txBox="1"/>
          <p:nvPr/>
        </p:nvSpPr>
        <p:spPr>
          <a:xfrm>
            <a:off x="65314" y="1087189"/>
            <a:ext cx="11607202" cy="5893921"/>
          </a:xfrm>
          <a:prstGeom prst="rect">
            <a:avLst/>
          </a:prstGeom>
          <a:noFill/>
        </p:spPr>
        <p:txBody>
          <a:bodyPr wrap="square">
            <a:spAutoFit/>
          </a:bodyPr>
          <a:lstStyle/>
          <a:p>
            <a:r>
              <a:rPr lang="en-IN" sz="2400" b="1" u="sng" dirty="0" err="1"/>
              <a:t>i</a:t>
            </a:r>
            <a:r>
              <a:rPr lang="en-IN" sz="2400" b="1" u="sng" dirty="0"/>
              <a:t>) </a:t>
            </a:r>
            <a:r>
              <a:rPr lang="en-IN" sz="1600" b="1" u="sng" dirty="0"/>
              <a:t>These Are The Following libraries That Are Used :</a:t>
            </a:r>
          </a:p>
          <a:p>
            <a:endParaRPr lang="en-IN" sz="1200" b="1" u="sng" dirty="0"/>
          </a:p>
          <a:p>
            <a:r>
              <a:rPr lang="en-IN" sz="1100" b="1" dirty="0"/>
              <a:t>1. `</a:t>
            </a:r>
            <a:r>
              <a:rPr lang="en-IN" sz="1100" b="1" dirty="0" err="1"/>
              <a:t>json</a:t>
            </a:r>
            <a:r>
              <a:rPr lang="en-IN" sz="1100" b="1" dirty="0"/>
              <a:t>`:</a:t>
            </a:r>
          </a:p>
          <a:p>
            <a:r>
              <a:rPr lang="en-IN" sz="1100" dirty="0"/>
              <a:t>   -  Helps handle data in a simple format called JSON. Used here to work with results in a readable way.</a:t>
            </a:r>
          </a:p>
          <a:p>
            <a:endParaRPr lang="en-IN" sz="1100" dirty="0"/>
          </a:p>
          <a:p>
            <a:r>
              <a:rPr lang="en-IN" sz="1100" b="1" dirty="0"/>
              <a:t>2. `</a:t>
            </a:r>
            <a:r>
              <a:rPr lang="en-IN" sz="1100" b="1" dirty="0" err="1"/>
              <a:t>argparse</a:t>
            </a:r>
            <a:r>
              <a:rPr lang="en-IN" sz="1100" b="1" dirty="0"/>
              <a:t>`:</a:t>
            </a:r>
          </a:p>
          <a:p>
            <a:r>
              <a:rPr lang="en-IN" sz="1100" dirty="0"/>
              <a:t>   -  Deals with commands you give when running the script. It's like saying, "Hey script, do this with these settings." Here, it sets options for the YOLO model, like where to find the model, what images to use, etc.</a:t>
            </a:r>
          </a:p>
          <a:p>
            <a:endParaRPr lang="en-IN" sz="1100" dirty="0"/>
          </a:p>
          <a:p>
            <a:r>
              <a:rPr lang="en-IN" sz="1100" b="1" dirty="0"/>
              <a:t>3. `</a:t>
            </a:r>
            <a:r>
              <a:rPr lang="en-IN" sz="1100" b="1" dirty="0" err="1"/>
              <a:t>os</a:t>
            </a:r>
            <a:r>
              <a:rPr lang="en-IN" sz="1100" b="1" dirty="0"/>
              <a:t>`:</a:t>
            </a:r>
          </a:p>
          <a:p>
            <a:r>
              <a:rPr lang="en-IN" sz="1100" dirty="0"/>
              <a:t>   -  Talks to the computer's operating system. Used to manage file paths and connect the script to the system.</a:t>
            </a:r>
          </a:p>
          <a:p>
            <a:endParaRPr lang="en-IN" sz="1100" dirty="0"/>
          </a:p>
          <a:p>
            <a:r>
              <a:rPr lang="en-IN" sz="1100" b="1" dirty="0"/>
              <a:t>4. `sys`:</a:t>
            </a:r>
          </a:p>
          <a:p>
            <a:r>
              <a:rPr lang="en-IN" sz="1100" dirty="0"/>
              <a:t>   -  Works with the script's system-related details. In this case, it adds the script's location to a list of places the script looks for stuff.</a:t>
            </a:r>
          </a:p>
          <a:p>
            <a:endParaRPr lang="en-IN" sz="1100" b="1" dirty="0"/>
          </a:p>
          <a:p>
            <a:r>
              <a:rPr lang="en-IN" sz="1100" b="1" dirty="0"/>
              <a:t>5. `</a:t>
            </a:r>
            <a:r>
              <a:rPr lang="en-IN" sz="1100" b="1" dirty="0" err="1"/>
              <a:t>tkinter</a:t>
            </a:r>
            <a:r>
              <a:rPr lang="en-IN" sz="1100" b="1" dirty="0"/>
              <a:t>`:</a:t>
            </a:r>
          </a:p>
          <a:p>
            <a:r>
              <a:rPr lang="en-IN" sz="1100" dirty="0"/>
              <a:t>   -  Makes simple pop-up windows. In this script, it's used to let you choose an image file with a friendly window.</a:t>
            </a:r>
          </a:p>
          <a:p>
            <a:endParaRPr lang="en-IN" sz="1100" b="1" dirty="0"/>
          </a:p>
          <a:p>
            <a:r>
              <a:rPr lang="en-IN" sz="1100" b="1" dirty="0"/>
              <a:t>6. `</a:t>
            </a:r>
            <a:r>
              <a:rPr lang="en-IN" sz="1100" b="1" dirty="0" err="1"/>
              <a:t>pathlib</a:t>
            </a:r>
            <a:r>
              <a:rPr lang="en-IN" sz="1100" b="1" dirty="0"/>
              <a:t>`:</a:t>
            </a:r>
          </a:p>
          <a:p>
            <a:r>
              <a:rPr lang="en-IN" sz="1100" dirty="0"/>
              <a:t>   -  Helps manage paths (like where files are stored). Used here to define where the script is and where it looks for other stuff.</a:t>
            </a:r>
          </a:p>
          <a:p>
            <a:endParaRPr lang="en-IN" sz="1100" dirty="0"/>
          </a:p>
          <a:p>
            <a:r>
              <a:rPr lang="en-IN" sz="1100" b="1" dirty="0"/>
              <a:t>7. `</a:t>
            </a:r>
            <a:r>
              <a:rPr lang="en-IN" sz="1100" b="1" dirty="0" err="1"/>
              <a:t>utils.general</a:t>
            </a:r>
            <a:r>
              <a:rPr lang="en-IN" sz="1100" b="1" dirty="0"/>
              <a:t>`:</a:t>
            </a:r>
          </a:p>
          <a:p>
            <a:r>
              <a:rPr lang="en-IN" sz="1100" dirty="0"/>
              <a:t>   -  A custom tool that does something helpful, it helps with managing options.</a:t>
            </a:r>
          </a:p>
          <a:p>
            <a:endParaRPr lang="en-IN" sz="1100" dirty="0"/>
          </a:p>
          <a:p>
            <a:r>
              <a:rPr lang="en-IN" sz="1100" b="1" dirty="0"/>
              <a:t>8. `</a:t>
            </a:r>
            <a:r>
              <a:rPr lang="en-IN" sz="1100" b="1" dirty="0" err="1"/>
              <a:t>ultralytics</a:t>
            </a:r>
            <a:r>
              <a:rPr lang="en-IN" sz="1100" b="1" dirty="0"/>
              <a:t>`:</a:t>
            </a:r>
          </a:p>
          <a:p>
            <a:r>
              <a:rPr lang="en-IN" sz="1100" dirty="0"/>
              <a:t>   -  It Uses computer vision, especially finding objects in pictures. It's like a smart robot that looks at pictures and would then identify the objects that are present in the Image</a:t>
            </a:r>
          </a:p>
          <a:p>
            <a:endParaRPr lang="en-IN" sz="1100" dirty="0"/>
          </a:p>
          <a:p>
            <a:r>
              <a:rPr lang="en-IN" sz="1100" b="1" dirty="0"/>
              <a:t>9. `</a:t>
            </a:r>
            <a:r>
              <a:rPr lang="en-IN" sz="1100" b="1" dirty="0" err="1"/>
              <a:t>numpy</a:t>
            </a:r>
            <a:r>
              <a:rPr lang="en-IN" sz="1100" b="1" dirty="0"/>
              <a:t>`:</a:t>
            </a:r>
          </a:p>
          <a:p>
            <a:r>
              <a:rPr lang="en-IN" sz="1100" dirty="0"/>
              <a:t>   -  Makes dealing with numbers in Python easier. Used here to handle the data when looking at pictures.</a:t>
            </a:r>
          </a:p>
          <a:p>
            <a:endParaRPr lang="en-IN" sz="1100" dirty="0"/>
          </a:p>
          <a:p>
            <a:r>
              <a:rPr lang="en-IN" sz="1100" b="1" dirty="0"/>
              <a:t>10. `cv2`:</a:t>
            </a:r>
          </a:p>
          <a:p>
            <a:r>
              <a:rPr lang="en-IN" sz="1100" dirty="0"/>
              <a:t>    -  A helper for working with images. In this script, it's used to display the pictures the smart robot (YOLO) looked at.</a:t>
            </a:r>
          </a:p>
        </p:txBody>
      </p:sp>
    </p:spTree>
    <p:extLst>
      <p:ext uri="{BB962C8B-B14F-4D97-AF65-F5344CB8AC3E}">
        <p14:creationId xmlns:p14="http://schemas.microsoft.com/office/powerpoint/2010/main" val="238214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6F89D2-5442-CB97-61B8-16D04C9E81F6}"/>
              </a:ext>
            </a:extLst>
          </p:cNvPr>
          <p:cNvSpPr txBox="1"/>
          <p:nvPr/>
        </p:nvSpPr>
        <p:spPr>
          <a:xfrm>
            <a:off x="1437583" y="1119107"/>
            <a:ext cx="9912295" cy="4847481"/>
          </a:xfrm>
          <a:prstGeom prst="rect">
            <a:avLst/>
          </a:prstGeom>
          <a:noFill/>
        </p:spPr>
        <p:txBody>
          <a:bodyPr wrap="square">
            <a:spAutoFit/>
          </a:bodyPr>
          <a:lstStyle/>
          <a:p>
            <a:r>
              <a:rPr lang="en-US" sz="3200" b="1" u="sng" dirty="0"/>
              <a:t>ii) </a:t>
            </a:r>
            <a:r>
              <a:rPr lang="en-US" sz="2400" b="1" u="sng" dirty="0"/>
              <a:t>The Explanation:</a:t>
            </a:r>
          </a:p>
          <a:p>
            <a:endParaRPr lang="en-US" sz="1600" b="1" u="sng" dirty="0"/>
          </a:p>
          <a:p>
            <a:r>
              <a:rPr lang="en-US" sz="1400" b="1" dirty="0"/>
              <a:t>1. Library Imports:</a:t>
            </a:r>
          </a:p>
          <a:p>
            <a:r>
              <a:rPr lang="en-US" sz="1400" dirty="0"/>
              <a:t>   - The script begins by importing essential Python libraries for handling JSON, command-line arguments, operating system interactions, and graphical user interface components.</a:t>
            </a:r>
          </a:p>
          <a:p>
            <a:endParaRPr lang="en-US" sz="1400" dirty="0"/>
          </a:p>
          <a:p>
            <a:r>
              <a:rPr lang="en-US" sz="1400" b="1" dirty="0"/>
              <a:t>2. Setting Up File Paths:</a:t>
            </a:r>
          </a:p>
          <a:p>
            <a:r>
              <a:rPr lang="en-US" sz="1400" dirty="0"/>
              <a:t>   - File paths, including the script's absolute path and its parent directory, are established. The script's root directory is added to the system path for proper module imports.</a:t>
            </a:r>
          </a:p>
          <a:p>
            <a:endParaRPr lang="en-US" sz="1400" dirty="0"/>
          </a:p>
          <a:p>
            <a:r>
              <a:rPr lang="en-US" sz="2000" b="1" u="sng" dirty="0"/>
              <a:t>Core Functionality:</a:t>
            </a:r>
          </a:p>
          <a:p>
            <a:endParaRPr lang="en-US" sz="2000" b="1" u="sng" dirty="0"/>
          </a:p>
          <a:p>
            <a:r>
              <a:rPr lang="en-US" sz="1400" b="1" dirty="0"/>
              <a:t>3. Prediction Function:</a:t>
            </a:r>
          </a:p>
          <a:p>
            <a:r>
              <a:rPr lang="en-US" sz="1400" dirty="0"/>
              <a:t>   - It sets the source path in the YOLO options to the selected image path and runs the YOLO model with these options and yielding prediction results, It also defines a function for making predictions using the YOLO model.</a:t>
            </a:r>
          </a:p>
          <a:p>
            <a:endParaRPr lang="en-US" sz="1400" dirty="0"/>
          </a:p>
          <a:p>
            <a:r>
              <a:rPr lang="en-US" sz="1400" b="1" dirty="0"/>
              <a:t>4. Interactive Image Selection:</a:t>
            </a:r>
          </a:p>
          <a:p>
            <a:r>
              <a:rPr lang="en-US" sz="1400" dirty="0"/>
              <a:t>   - A function is created to interactively choose an image file using </a:t>
            </a:r>
            <a:r>
              <a:rPr lang="en-US" sz="1400" dirty="0" err="1"/>
              <a:t>Tkinter's</a:t>
            </a:r>
            <a:r>
              <a:rPr lang="en-US" sz="1400" dirty="0"/>
              <a:t> file dialog. The selected image is processed, and the results are displayed in real-time using OpenCV.</a:t>
            </a:r>
          </a:p>
          <a:p>
            <a:endParaRPr lang="en-US" sz="1100" dirty="0"/>
          </a:p>
        </p:txBody>
      </p:sp>
      <p:pic>
        <p:nvPicPr>
          <p:cNvPr id="5" name="Picture 4">
            <a:extLst>
              <a:ext uri="{FF2B5EF4-FFF2-40B4-BE49-F238E27FC236}">
                <a16:creationId xmlns:a16="http://schemas.microsoft.com/office/drawing/2014/main" id="{46B50F4C-448B-DFE3-A673-584AEC7069DF}"/>
              </a:ext>
            </a:extLst>
          </p:cNvPr>
          <p:cNvPicPr>
            <a:picLocks noChangeAspect="1"/>
          </p:cNvPicPr>
          <p:nvPr/>
        </p:nvPicPr>
        <p:blipFill rotWithShape="1">
          <a:blip r:embed="rId2">
            <a:extLst>
              <a:ext uri="{28A0092B-C50C-407E-A947-70E740481C1C}">
                <a14:useLocalDpi xmlns:a14="http://schemas.microsoft.com/office/drawing/2010/main" val="0"/>
              </a:ext>
            </a:extLst>
          </a:blip>
          <a:srcRect t="-1" r="54846" b="-2469"/>
          <a:stretch/>
        </p:blipFill>
        <p:spPr>
          <a:xfrm rot="16200000">
            <a:off x="-2947987" y="2947986"/>
            <a:ext cx="6858000" cy="962025"/>
          </a:xfrm>
          <a:prstGeom prst="rect">
            <a:avLst/>
          </a:prstGeom>
        </p:spPr>
      </p:pic>
    </p:spTree>
    <p:extLst>
      <p:ext uri="{BB962C8B-B14F-4D97-AF65-F5344CB8AC3E}">
        <p14:creationId xmlns:p14="http://schemas.microsoft.com/office/powerpoint/2010/main" val="50770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loud 9">
            <a:extLst>
              <a:ext uri="{FF2B5EF4-FFF2-40B4-BE49-F238E27FC236}">
                <a16:creationId xmlns:a16="http://schemas.microsoft.com/office/drawing/2014/main" id="{4C0093CC-2F37-2B74-6EF6-6A0445133994}"/>
              </a:ext>
            </a:extLst>
          </p:cNvPr>
          <p:cNvSpPr/>
          <p:nvPr/>
        </p:nvSpPr>
        <p:spPr>
          <a:xfrm>
            <a:off x="8595296" y="1764788"/>
            <a:ext cx="3479800" cy="1524511"/>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FCBDD18F-CA64-7FAA-24D7-40609981B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54" y="2120389"/>
            <a:ext cx="8003588" cy="1269604"/>
          </a:xfrm>
          <a:prstGeom prst="rect">
            <a:avLst/>
          </a:prstGeom>
        </p:spPr>
      </p:pic>
      <p:sp>
        <p:nvSpPr>
          <p:cNvPr id="6" name="Rectangle 5">
            <a:extLst>
              <a:ext uri="{FF2B5EF4-FFF2-40B4-BE49-F238E27FC236}">
                <a16:creationId xmlns:a16="http://schemas.microsoft.com/office/drawing/2014/main" id="{AAD49EE8-34B7-26DD-DD66-4CAECC243A9F}"/>
              </a:ext>
            </a:extLst>
          </p:cNvPr>
          <p:cNvSpPr/>
          <p:nvPr/>
        </p:nvSpPr>
        <p:spPr>
          <a:xfrm>
            <a:off x="493485" y="3042104"/>
            <a:ext cx="6731227" cy="329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9E5F77E-87FE-F041-02F6-78BEBC2D17E4}"/>
              </a:ext>
            </a:extLst>
          </p:cNvPr>
          <p:cNvSpPr/>
          <p:nvPr/>
        </p:nvSpPr>
        <p:spPr>
          <a:xfrm>
            <a:off x="493484" y="2274888"/>
            <a:ext cx="7536091" cy="39528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D9055F7-6B87-CDCB-5207-D88B8C2FB7C8}"/>
              </a:ext>
            </a:extLst>
          </p:cNvPr>
          <p:cNvSpPr txBox="1"/>
          <p:nvPr/>
        </p:nvSpPr>
        <p:spPr>
          <a:xfrm>
            <a:off x="7423150" y="4330700"/>
            <a:ext cx="3975100" cy="738664"/>
          </a:xfrm>
          <a:prstGeom prst="rect">
            <a:avLst/>
          </a:prstGeom>
          <a:noFill/>
          <a:ln>
            <a:solidFill>
              <a:schemeClr val="tx1"/>
            </a:solidFill>
          </a:ln>
        </p:spPr>
        <p:txBody>
          <a:bodyPr wrap="square" rtlCol="0">
            <a:spAutoFit/>
          </a:bodyPr>
          <a:lstStyle/>
          <a:p>
            <a:r>
              <a:rPr lang="en-IN" sz="1400" dirty="0"/>
              <a:t>This line here allows us to decide what </a:t>
            </a:r>
            <a:r>
              <a:rPr lang="en-IN" sz="1400" b="1" dirty="0"/>
              <a:t>weight</a:t>
            </a:r>
            <a:r>
              <a:rPr lang="en-IN" sz="1400" dirty="0"/>
              <a:t> and what </a:t>
            </a:r>
            <a:r>
              <a:rPr lang="en-IN" sz="1400" b="1" dirty="0"/>
              <a:t>particular model of YOLO </a:t>
            </a:r>
            <a:r>
              <a:rPr lang="en-IN" sz="1400" dirty="0"/>
              <a:t>we wish to use</a:t>
            </a:r>
          </a:p>
        </p:txBody>
      </p:sp>
      <p:sp>
        <p:nvSpPr>
          <p:cNvPr id="9" name="TextBox 8">
            <a:extLst>
              <a:ext uri="{FF2B5EF4-FFF2-40B4-BE49-F238E27FC236}">
                <a16:creationId xmlns:a16="http://schemas.microsoft.com/office/drawing/2014/main" id="{D970B67D-FEF5-4F26-3BAE-CF3388D877CF}"/>
              </a:ext>
            </a:extLst>
          </p:cNvPr>
          <p:cNvSpPr txBox="1"/>
          <p:nvPr/>
        </p:nvSpPr>
        <p:spPr>
          <a:xfrm>
            <a:off x="8839200" y="2307430"/>
            <a:ext cx="3352800" cy="614949"/>
          </a:xfrm>
          <a:prstGeom prst="rect">
            <a:avLst/>
          </a:prstGeom>
          <a:noFill/>
        </p:spPr>
        <p:txBody>
          <a:bodyPr wrap="square" rtlCol="0">
            <a:spAutoFit/>
          </a:bodyPr>
          <a:lstStyle/>
          <a:p>
            <a:r>
              <a:rPr lang="en-IN" sz="1100" dirty="0"/>
              <a:t>(Weights here refer to dataset that the YOLO model has or can be dataset that the user trained the model to further identify)</a:t>
            </a:r>
          </a:p>
        </p:txBody>
      </p:sp>
      <p:sp>
        <p:nvSpPr>
          <p:cNvPr id="11" name="Cloud 10">
            <a:extLst>
              <a:ext uri="{FF2B5EF4-FFF2-40B4-BE49-F238E27FC236}">
                <a16:creationId xmlns:a16="http://schemas.microsoft.com/office/drawing/2014/main" id="{4FE12FB6-35FC-5A76-C2AD-48BCDB165020}"/>
              </a:ext>
            </a:extLst>
          </p:cNvPr>
          <p:cNvSpPr/>
          <p:nvPr/>
        </p:nvSpPr>
        <p:spPr>
          <a:xfrm>
            <a:off x="8756650" y="3391996"/>
            <a:ext cx="755650" cy="370379"/>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loud 11">
            <a:extLst>
              <a:ext uri="{FF2B5EF4-FFF2-40B4-BE49-F238E27FC236}">
                <a16:creationId xmlns:a16="http://schemas.microsoft.com/office/drawing/2014/main" id="{09A8B5FB-9434-BD47-06DC-D157F311E7CF}"/>
              </a:ext>
            </a:extLst>
          </p:cNvPr>
          <p:cNvSpPr/>
          <p:nvPr/>
        </p:nvSpPr>
        <p:spPr>
          <a:xfrm>
            <a:off x="8445785" y="3893376"/>
            <a:ext cx="393415" cy="207898"/>
          </a:xfrm>
          <a:prstGeom prst="cloud">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2575CCD7-B612-CAEA-D998-C6FABF78465C}"/>
              </a:ext>
            </a:extLst>
          </p:cNvPr>
          <p:cNvSpPr txBox="1"/>
          <p:nvPr/>
        </p:nvSpPr>
        <p:spPr>
          <a:xfrm>
            <a:off x="179388" y="4253674"/>
            <a:ext cx="5916612" cy="954107"/>
          </a:xfrm>
          <a:prstGeom prst="rect">
            <a:avLst/>
          </a:prstGeom>
          <a:noFill/>
          <a:ln>
            <a:solidFill>
              <a:schemeClr val="tx1"/>
            </a:solidFill>
          </a:ln>
        </p:spPr>
        <p:txBody>
          <a:bodyPr wrap="square" rtlCol="0">
            <a:spAutoFit/>
          </a:bodyPr>
          <a:lstStyle/>
          <a:p>
            <a:r>
              <a:rPr lang="en-IN" sz="1400" dirty="0"/>
              <a:t>This line here allows us to set the accuracy of the program, the higher the value, the YOLO model will then only identify the objects that it is sure about. Currently it is identifying objects that is 25% or more confident about</a:t>
            </a:r>
          </a:p>
        </p:txBody>
      </p:sp>
      <p:cxnSp>
        <p:nvCxnSpPr>
          <p:cNvPr id="15" name="Straight Arrow Connector 14">
            <a:extLst>
              <a:ext uri="{FF2B5EF4-FFF2-40B4-BE49-F238E27FC236}">
                <a16:creationId xmlns:a16="http://schemas.microsoft.com/office/drawing/2014/main" id="{B8EE31CF-1A9B-8FA4-F0B3-CBC54D84FCD9}"/>
              </a:ext>
            </a:extLst>
          </p:cNvPr>
          <p:cNvCxnSpPr/>
          <p:nvPr/>
        </p:nvCxnSpPr>
        <p:spPr>
          <a:xfrm>
            <a:off x="2082800" y="3383293"/>
            <a:ext cx="0" cy="77513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A9C9ADC-A90D-F4B4-96CD-9B2C527D6C52}"/>
              </a:ext>
            </a:extLst>
          </p:cNvPr>
          <p:cNvCxnSpPr>
            <a:cxnSpLocks/>
          </p:cNvCxnSpPr>
          <p:nvPr/>
        </p:nvCxnSpPr>
        <p:spPr>
          <a:xfrm rot="16200000" flipH="1">
            <a:off x="6858000" y="3127375"/>
            <a:ext cx="1803400" cy="673100"/>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CB4392-7008-07B3-CADF-F0EBD42ABE72}"/>
              </a:ext>
            </a:extLst>
          </p:cNvPr>
          <p:cNvSpPr txBox="1"/>
          <p:nvPr/>
        </p:nvSpPr>
        <p:spPr>
          <a:xfrm>
            <a:off x="135954" y="33247"/>
            <a:ext cx="11250841" cy="1785104"/>
          </a:xfrm>
          <a:prstGeom prst="rect">
            <a:avLst/>
          </a:prstGeom>
          <a:noFill/>
        </p:spPr>
        <p:txBody>
          <a:bodyPr wrap="square">
            <a:spAutoFit/>
          </a:bodyPr>
          <a:lstStyle/>
          <a:p>
            <a:r>
              <a:rPr lang="en-US" sz="2800" b="1" u="sng" dirty="0"/>
              <a:t>Configuration and Execution:</a:t>
            </a:r>
          </a:p>
          <a:p>
            <a:endParaRPr lang="en-US" sz="2800" b="1" u="sng" dirty="0"/>
          </a:p>
          <a:p>
            <a:r>
              <a:rPr lang="en-US" sz="1800" b="1" dirty="0"/>
              <a:t>5. Command-Line Arguments and Model Initialization:</a:t>
            </a:r>
          </a:p>
          <a:p>
            <a:r>
              <a:rPr lang="en-US" sz="1800" dirty="0"/>
              <a:t>   - The script uses </a:t>
            </a:r>
            <a:r>
              <a:rPr lang="en-US" sz="1800" dirty="0" err="1"/>
              <a:t>argparse</a:t>
            </a:r>
            <a:r>
              <a:rPr lang="en-US" sz="1800" dirty="0"/>
              <a:t> to parse command-line arguments, specifying parameters for the YOLO model and predictions. The YOLO model is then initialized with the specified model file.</a:t>
            </a:r>
          </a:p>
        </p:txBody>
      </p:sp>
      <p:sp>
        <p:nvSpPr>
          <p:cNvPr id="23" name="TextBox 22">
            <a:extLst>
              <a:ext uri="{FF2B5EF4-FFF2-40B4-BE49-F238E27FC236}">
                <a16:creationId xmlns:a16="http://schemas.microsoft.com/office/drawing/2014/main" id="{7A17CD20-E03C-2429-55BB-FFBA948CE141}"/>
              </a:ext>
            </a:extLst>
          </p:cNvPr>
          <p:cNvSpPr txBox="1"/>
          <p:nvPr/>
        </p:nvSpPr>
        <p:spPr>
          <a:xfrm>
            <a:off x="135954" y="5364324"/>
            <a:ext cx="11588745" cy="1354217"/>
          </a:xfrm>
          <a:prstGeom prst="rect">
            <a:avLst/>
          </a:prstGeom>
          <a:noFill/>
        </p:spPr>
        <p:txBody>
          <a:bodyPr wrap="square">
            <a:spAutoFit/>
          </a:bodyPr>
          <a:lstStyle/>
          <a:p>
            <a:r>
              <a:rPr lang="en-US" sz="2000" b="1" u="sng" dirty="0"/>
              <a:t>Conclusion:</a:t>
            </a:r>
          </a:p>
          <a:p>
            <a:endParaRPr lang="en-US" sz="2000" b="1" u="sng" dirty="0"/>
          </a:p>
          <a:p>
            <a:r>
              <a:rPr lang="en-US" sz="1400" b="1" dirty="0"/>
              <a:t>6. Summary:</a:t>
            </a:r>
          </a:p>
          <a:p>
            <a:r>
              <a:rPr lang="en-US" sz="1400" dirty="0"/>
              <a:t>   - In summary, this script provides a user-friendly interface for object detection using the YOLO model. Users can easily choose an image file, and the script delivers real-time predictions with results displayed for effective visual inspection.</a:t>
            </a:r>
            <a:endParaRPr lang="en-IN" sz="1400" dirty="0"/>
          </a:p>
        </p:txBody>
      </p:sp>
    </p:spTree>
    <p:extLst>
      <p:ext uri="{BB962C8B-B14F-4D97-AF65-F5344CB8AC3E}">
        <p14:creationId xmlns:p14="http://schemas.microsoft.com/office/powerpoint/2010/main" val="3668132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394</TotalTime>
  <Words>2917</Words>
  <Application>Microsoft Office PowerPoint</Application>
  <PresentationFormat>Widescreen</PresentationFormat>
  <Paragraphs>273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Century Gothic (Body)</vt:lpstr>
      <vt:lpstr>Söhne</vt:lpstr>
      <vt:lpstr>Wingdings 2</vt:lpstr>
      <vt:lpstr>Quotable</vt:lpstr>
      <vt:lpstr>Precision Object Analysis</vt:lpstr>
      <vt:lpstr>Contents</vt:lpstr>
      <vt:lpstr>The Objective</vt:lpstr>
      <vt:lpstr>Analysis Of The Project</vt:lpstr>
      <vt:lpstr>Approach – Sub Script 1 : Object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Object Analysis</dc:title>
  <dc:creator>Aymaan Perwez</dc:creator>
  <cp:lastModifiedBy>Aymaan Perwez</cp:lastModifiedBy>
  <cp:revision>6</cp:revision>
  <dcterms:created xsi:type="dcterms:W3CDTF">2023-12-14T06:19:31Z</dcterms:created>
  <dcterms:modified xsi:type="dcterms:W3CDTF">2023-12-15T07:49:39Z</dcterms:modified>
</cp:coreProperties>
</file>