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Inconsolata"/>
      <p:regular r:id="rId49"/>
      <p:bold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150495-D92E-4E40-B299-8EB1DB17C857}">
  <a:tblStyle styleId="{04150495-D92E-4E40-B299-8EB1DB17C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Inconsolat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Inconsolata-bold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7393780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7393780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7234b6a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7234b6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f1da765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f1da765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f1da765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f1da765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885724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885724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633ead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633ea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6a440f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6a440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7234b6a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7234b6a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7234b6a7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7234b6a7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ef9b16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ef9b16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633ead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633ead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633ead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633ead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7234b6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7234b6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57234b6a7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57234b6a7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94091adc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94091adc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5633eadc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5633ead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Pagina Incial é a mesma que a página de pesquisa.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Confeção -&gt; Pode estar invisivel, só pode ter uma receita.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Receita -&gt; É a pagina de pesquisa.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7234b6a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7234b6a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Pagina Incial é a mesma que a pagina de pesquisa.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57234b6a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57234b6a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lista de ingredientes contem as quantidades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57234b6a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57234b6a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633ead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633ead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633ead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5633ead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7393780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7393780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633ead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633ead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7234b6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7234b6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7234b6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7234b6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57234b6a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57234b6a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633ead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633ead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93f0be4d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93f0be4d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93f0be4d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93f0be4d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64f5c4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64f5c4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38250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38250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7393780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7393780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7393780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7393780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7393780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7393780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7393780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7393780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7393780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7393780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7393780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7393780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7340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7340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1469275"/>
            <a:ext cx="37743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0" y="1469275"/>
            <a:ext cx="37743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Bela Sopa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106100"/>
            <a:ext cx="76881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Desenvolvimento de um assistente pessoal de culinária</a:t>
            </a:r>
            <a:endParaRPr i="1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0" y="2555500"/>
            <a:ext cx="7688100" cy="20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Alberto Campinho Faria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André Guilherme Nunes Viveiros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César Augusto da Costa Borges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Fábio Rafael Correia Guerra Fontes</a:t>
            </a:r>
            <a:endParaRPr sz="1200"/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Luís José Rodrigues da Silva Macedo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Universidade do Minho,</a:t>
            </a:r>
            <a:r>
              <a:rPr lang="pt-PT" sz="1200"/>
              <a:t> </a:t>
            </a:r>
            <a:r>
              <a:rPr lang="pt-PT" sz="1200"/>
              <a:t>Escola de Engenharia,</a:t>
            </a:r>
            <a:r>
              <a:rPr lang="pt-PT" sz="1200"/>
              <a:t> D</a:t>
            </a:r>
            <a:r>
              <a:rPr lang="pt-PT" sz="1200"/>
              <a:t>epartamento de Informática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Junho, 2019</a:t>
            </a:r>
            <a:endParaRPr sz="12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3219425"/>
            <a:ext cx="1359575" cy="1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Plano de desenvolvimento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2284" r="5981" t="12303"/>
          <a:stretch/>
        </p:blipFill>
        <p:spPr>
          <a:xfrm>
            <a:off x="517313" y="1970675"/>
            <a:ext cx="8109376" cy="19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Plano de desenvolvimento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2290" l="103" r="5672" t="2290"/>
          <a:stretch/>
        </p:blipFill>
        <p:spPr>
          <a:xfrm>
            <a:off x="394200" y="1841763"/>
            <a:ext cx="8355599" cy="25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Plano de desenvolvimento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65" y="1760600"/>
            <a:ext cx="5026275" cy="258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Custo total de </a:t>
            </a:r>
            <a:r>
              <a:rPr b="1" lang="pt-PT"/>
              <a:t>30 052 €</a:t>
            </a:r>
            <a:endParaRPr b="1"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Plano de desenvolvimento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49" y="2272900"/>
            <a:ext cx="7571300" cy="13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Conclusão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Construção do sistema seria vantajosa para a empresa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Processo de desenvolvimento cumpriria o orçamento e prazos estabelecidos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Reúnem-se as condições necessárias para se proceder à fase de especificação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</a:t>
            </a:r>
            <a:r>
              <a:rPr lang="pt-PT"/>
              <a:t> — Modelação de domínio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00" y="1285200"/>
            <a:ext cx="5376025" cy="36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U</a:t>
            </a:r>
            <a:r>
              <a:rPr b="1" lang="pt-PT"/>
              <a:t>.1.</a:t>
            </a:r>
            <a:r>
              <a:rPr lang="pt-PT"/>
              <a:t> </a:t>
            </a:r>
            <a:r>
              <a:rPr lang="pt-PT"/>
              <a:t>O sistema deverá suportar dois tipos de utilizador: (1) </a:t>
            </a:r>
            <a:r>
              <a:rPr i="1" lang="pt-PT"/>
              <a:t>clientes</a:t>
            </a:r>
            <a:r>
              <a:rPr lang="pt-PT"/>
              <a:t> — o público-alvo do sistema — e (2) </a:t>
            </a:r>
            <a:r>
              <a:rPr i="1" lang="pt-PT"/>
              <a:t>administradores</a:t>
            </a:r>
            <a:r>
              <a:rPr lang="pt-PT"/>
              <a:t> — utilizadores responsáveis pela gestão da informação disponibilizada pelo sistema.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SF.1.1.</a:t>
            </a:r>
            <a:r>
              <a:rPr lang="pt-PT"/>
              <a:t> A cada utilizador corresponde uma conta de utilizador.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SF.1.2.</a:t>
            </a:r>
            <a:r>
              <a:rPr lang="pt-PT"/>
              <a:t> Cada conta de utilizador é de administrador ou de cliente (correspondendo ao tipo de utilizador homónimo), é identificada por um nome de utilizador,  possui uma palavra-chave e opcionalmente um email.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SF.1.3.</a:t>
            </a:r>
            <a:r>
              <a:rPr lang="pt-PT"/>
              <a:t> Para utilizar o sistema, um utilizador deverá primeiro autenticar-se no mesmo indicando o nome de utilizador e a palavra-chave da sua conta.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SF.1.4.</a:t>
            </a:r>
            <a:r>
              <a:rPr lang="pt-PT"/>
              <a:t> Deve sempre existir, no mínimo, uma conta de administrador.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[...]</a:t>
            </a:r>
            <a:endParaRPr b="1"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</a:t>
            </a:r>
            <a:r>
              <a:rPr lang="pt-PT"/>
              <a:t>— Levantamento e análise de requisitos</a:t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pt-PT"/>
              <a:t>U.6.</a:t>
            </a:r>
            <a:r>
              <a:rPr lang="pt-PT"/>
              <a:t> Em qualquer processo da confeção da sopa, em caso de dúvida o utilizador pode pedir informações ao sistema, tais como: (1) o utilizador pode pedir informação extra das técnicas de utensílio e/ou materiais no processo específico; (2) clarificar certos termos, mostrando sinónimos a um termo.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SF.6.1.</a:t>
            </a:r>
            <a:r>
              <a:rPr lang="pt-PT"/>
              <a:t> O sistema deve apresentar e explicar o “cozinhado” ou sugerir-lhe alguns sites com informação pertinente (caso o utilizador não saiba como realizar o seu cozinhado);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SF.6.2.</a:t>
            </a:r>
            <a:r>
              <a:rPr lang="pt-PT"/>
              <a:t> O sistema deve mostrar a lista de ingredientes, utensílios e técnicas de cozinha que são utilizados para a mesma.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SF.6.3.</a:t>
            </a:r>
            <a:r>
              <a:rPr lang="pt-PT"/>
              <a:t> As unidades utilizadas nos ingredientes são medidos com valores concretos e em alguns casos outras unidades equivalentes.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[...]</a:t>
            </a:r>
            <a:endParaRPr b="1"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Levantamento e análise de req. (cont.)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SNF.1.</a:t>
            </a:r>
            <a:r>
              <a:rPr lang="pt-PT"/>
              <a:t> O sistema deverá disponibilizar uma interface de utilizador </a:t>
            </a:r>
            <a:r>
              <a:rPr i="1" lang="pt-PT"/>
              <a:t>web</a:t>
            </a:r>
            <a:r>
              <a:rPr lang="pt-PT"/>
              <a:t>, </a:t>
            </a:r>
            <a:r>
              <a:rPr i="1" lang="pt-PT"/>
              <a:t>i.e.</a:t>
            </a:r>
            <a:r>
              <a:rPr lang="pt-PT"/>
              <a:t>, acessível através de um </a:t>
            </a:r>
            <a:r>
              <a:rPr i="1" lang="pt-PT"/>
              <a:t>web browser</a:t>
            </a:r>
            <a:r>
              <a:rPr lang="pt-PT"/>
              <a:t>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SNF.2.</a:t>
            </a:r>
            <a:r>
              <a:rPr lang="pt-PT"/>
              <a:t> O sistema deverá ser desenvolvido com recurso a tecnologias </a:t>
            </a:r>
            <a:r>
              <a:rPr i="1" lang="pt-PT"/>
              <a:t>Microsoft</a:t>
            </a:r>
            <a:r>
              <a:rPr lang="pt-PT"/>
              <a:t>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SNF.3.</a:t>
            </a:r>
            <a:r>
              <a:rPr lang="pt-PT"/>
              <a:t> Possuir um interface bastante amigável, suportado por um gestor de diálogos sofisticados e capaz de sustentar uma "conversa" razoável com o utilizador ao longo de todos os processos de trabalho, sendo capaz de especificar o passo em que se encontra e quais os passos realizados.</a:t>
            </a:r>
            <a:endParaRPr/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Levantamento e análise de req. (cont.)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Modelação de </a:t>
            </a:r>
            <a:r>
              <a:rPr i="1" lang="pt-PT"/>
              <a:t>use cases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675" y="1335950"/>
            <a:ext cx="6620549" cy="36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325" y="1469275"/>
            <a:ext cx="377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pt-PT"/>
              <a:t>Fundamentação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Contextualização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Motivação e objetivos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Identidade do sistema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Viabilidade e utilidade do sistema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Maqueta do sistema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Recursos necessários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Medidas de sucesso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pt-PT"/>
              <a:t>Especificação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Modelação de domínio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643550" y="1225350"/>
            <a:ext cx="37743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Levantamento e análise de requisitos</a:t>
            </a:r>
            <a:endParaRPr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pt-PT" sz="1200"/>
              <a:t>Modelação de </a:t>
            </a:r>
            <a:r>
              <a:rPr i="1" lang="pt-PT" sz="1200"/>
              <a:t>use cases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Interface de utilizador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Arquitetura interna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Camada de negócio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Camada de dados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b="1" lang="pt-PT" sz="1400"/>
              <a:t>Construção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Tecnologias utilizadas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Procedimento de instalação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 startAt="3"/>
            </a:pPr>
            <a:r>
              <a:rPr b="1" lang="pt-PT" sz="1400"/>
              <a:t>Conclusões e Trabalho Futuro</a:t>
            </a:r>
            <a:endParaRPr b="1" sz="1400"/>
          </a:p>
        </p:txBody>
      </p:sp>
      <p:cxnSp>
        <p:nvCxnSpPr>
          <p:cNvPr id="98" name="Google Shape;98;p14"/>
          <p:cNvCxnSpPr/>
          <p:nvPr/>
        </p:nvCxnSpPr>
        <p:spPr>
          <a:xfrm>
            <a:off x="4503625" y="1477075"/>
            <a:ext cx="3600" cy="311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Modelação de </a:t>
            </a:r>
            <a:r>
              <a:rPr i="1" lang="pt-PT"/>
              <a:t>use cases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38" y="1549050"/>
            <a:ext cx="5668925" cy="29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Modelação de </a:t>
            </a:r>
            <a:r>
              <a:rPr i="1" lang="pt-PT"/>
              <a:t>use cases </a:t>
            </a:r>
            <a:r>
              <a:rPr lang="pt-PT"/>
              <a:t>(cont.)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638" y="1396650"/>
            <a:ext cx="4976722" cy="34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Modelação de </a:t>
            </a:r>
            <a:r>
              <a:rPr i="1" lang="pt-PT"/>
              <a:t>use cases</a:t>
            </a:r>
            <a:r>
              <a:rPr lang="pt-PT"/>
              <a:t>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13" y="1396650"/>
            <a:ext cx="4328977" cy="37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Modelação de </a:t>
            </a:r>
            <a:r>
              <a:rPr i="1" lang="pt-PT"/>
              <a:t>use cases </a:t>
            </a:r>
            <a:r>
              <a:rPr lang="pt-PT"/>
              <a:t>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588" y="1320450"/>
            <a:ext cx="4504288" cy="3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Interface de utilizador</a:t>
            </a:r>
            <a:br>
              <a:rPr lang="pt-PT"/>
            </a:br>
            <a:r>
              <a:rPr lang="pt-PT" sz="1800"/>
              <a:t>Página Inicial</a:t>
            </a:r>
            <a:endParaRPr sz="1800"/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75" y="1602650"/>
            <a:ext cx="6679875" cy="33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</a:t>
            </a:r>
            <a:r>
              <a:rPr lang="pt-PT"/>
              <a:t>Interface de utilizador</a:t>
            </a:r>
            <a:br>
              <a:rPr lang="pt-PT"/>
            </a:br>
            <a:endParaRPr sz="1800"/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963" y="1513175"/>
            <a:ext cx="7026075" cy="33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Interface de utilizador</a:t>
            </a:r>
            <a:br>
              <a:rPr lang="pt-PT"/>
            </a:br>
            <a:r>
              <a:rPr lang="pt-PT" sz="1800"/>
              <a:t>Visualização</a:t>
            </a:r>
            <a:endParaRPr sz="1800"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625" y="1549725"/>
            <a:ext cx="7018749" cy="3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</a:t>
            </a:r>
            <a:r>
              <a:rPr lang="pt-PT"/>
              <a:t>Interface de utilizador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550" y="1536375"/>
            <a:ext cx="7232901" cy="32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Arquitetura interna</a:t>
            </a:r>
            <a:endParaRPr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1396650"/>
            <a:ext cx="6110656" cy="36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Camada de dados</a:t>
            </a:r>
            <a:endParaRPr/>
          </a:p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</a:t>
            </a:r>
            <a:r>
              <a:rPr lang="pt-PT"/>
              <a:t> </a:t>
            </a:r>
            <a:r>
              <a:rPr lang="pt-PT"/>
              <a:t>Contextualização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pt-PT"/>
              <a:t>Gota Doce </a:t>
            </a:r>
            <a:r>
              <a:rPr lang="pt-PT"/>
              <a:t>— cadeia portuguesa de supermercados e hipermercados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Disponibiliza </a:t>
            </a:r>
            <a:r>
              <a:rPr b="1" lang="pt-PT"/>
              <a:t>catálogo </a:t>
            </a:r>
            <a:r>
              <a:rPr b="1" i="1" lang="pt-PT"/>
              <a:t>online </a:t>
            </a:r>
            <a:r>
              <a:rPr b="1" lang="pt-PT"/>
              <a:t>de receitas</a:t>
            </a:r>
            <a:r>
              <a:rPr lang="pt-PT"/>
              <a:t> e ingredientes — </a:t>
            </a:r>
            <a:r>
              <a:rPr i="1" lang="pt-PT"/>
              <a:t>Escola de Cozinha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Serviço utilizado por uma </a:t>
            </a:r>
            <a:r>
              <a:rPr b="1" lang="pt-PT"/>
              <a:t>quantidade considerável de clientes </a:t>
            </a:r>
            <a:r>
              <a:rPr lang="pt-PT"/>
              <a:t>da cadeia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Pretende evoluir esse serviço para um </a:t>
            </a:r>
            <a:r>
              <a:rPr b="1" lang="pt-PT"/>
              <a:t>assistente de culinária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Foco na </a:t>
            </a:r>
            <a:r>
              <a:rPr b="1" lang="pt-PT"/>
              <a:t>personalização </a:t>
            </a:r>
            <a:r>
              <a:rPr lang="pt-PT"/>
              <a:t>e </a:t>
            </a:r>
            <a:r>
              <a:rPr b="1" lang="pt-PT"/>
              <a:t>adaptação </a:t>
            </a:r>
            <a:r>
              <a:rPr lang="pt-PT"/>
              <a:t>do serviço a cada utilizador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Inicialmente dedicado à confeção de </a:t>
            </a:r>
            <a:r>
              <a:rPr b="1" lang="pt-PT"/>
              <a:t>sopas</a:t>
            </a:r>
            <a:r>
              <a:rPr lang="pt-PT"/>
              <a:t> — </a:t>
            </a:r>
            <a:r>
              <a:rPr i="1" lang="pt-PT"/>
              <a:t>Bela Sopa</a:t>
            </a:r>
            <a:endParaRPr i="1"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Camada de negócio</a:t>
            </a:r>
            <a:endParaRPr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75" y="1396651"/>
            <a:ext cx="4014976" cy="35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Camada de negócio (cont.)</a:t>
            </a:r>
            <a:endParaRPr/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148" y="1396650"/>
            <a:ext cx="4016950" cy="370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729450" y="861450"/>
            <a:ext cx="44979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Camada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25" y="2017975"/>
            <a:ext cx="3622800" cy="2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300" y="536625"/>
            <a:ext cx="3857749" cy="43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20" name="Google Shape;3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125" y="501475"/>
            <a:ext cx="3054775" cy="4489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5"/>
          <p:cNvSpPr txBox="1"/>
          <p:nvPr>
            <p:ph type="title"/>
          </p:nvPr>
        </p:nvSpPr>
        <p:spPr>
          <a:xfrm>
            <a:off x="729450" y="861450"/>
            <a:ext cx="44979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Camada de dados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25" y="2017975"/>
            <a:ext cx="3622800" cy="2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Completo o processo de especificação do sistema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Reúnem-se as condições necessárias para se proceder à implementação do sistema</a:t>
            </a:r>
            <a:endParaRPr/>
          </a:p>
        </p:txBody>
      </p:sp>
      <p:sp>
        <p:nvSpPr>
          <p:cNvPr id="328" name="Google Shape;328;p46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Especificação — Conclusão</a:t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Construção </a:t>
            </a:r>
            <a:r>
              <a:rPr lang="pt-PT"/>
              <a:t>— Tecnologias utilizadas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pt-PT"/>
              <a:t>O sistema desenvolvido é um </a:t>
            </a:r>
            <a:r>
              <a:rPr b="1" lang="pt-PT"/>
              <a:t>servidor </a:t>
            </a:r>
            <a:r>
              <a:rPr b="1" i="1" lang="pt-PT"/>
              <a:t>web</a:t>
            </a:r>
            <a:endParaRPr b="1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Utilizadores acedem </a:t>
            </a:r>
            <a:r>
              <a:rPr b="1" lang="pt-PT"/>
              <a:t>remotamente </a:t>
            </a:r>
            <a:r>
              <a:rPr lang="pt-PT"/>
              <a:t>através dos seus </a:t>
            </a:r>
            <a:r>
              <a:rPr b="1" i="1" lang="pt-PT"/>
              <a:t>web browsers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pt-PT"/>
              <a:t>Sistema de gestão de base de dados </a:t>
            </a:r>
            <a:r>
              <a:rPr b="1" i="1" lang="pt-PT"/>
              <a:t>Microsoft SQL Server</a:t>
            </a:r>
            <a:endParaRPr b="1" i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pt-PT"/>
              <a:t>Microsoft .NET Core </a:t>
            </a:r>
            <a:r>
              <a:rPr b="1" lang="pt-PT"/>
              <a:t>2.1</a:t>
            </a:r>
            <a:r>
              <a:rPr lang="pt-PT"/>
              <a:t>, utilizando-se a </a:t>
            </a:r>
            <a:r>
              <a:rPr lang="pt-PT"/>
              <a:t>linguagem</a:t>
            </a:r>
            <a:r>
              <a:rPr lang="pt-PT"/>
              <a:t> </a:t>
            </a:r>
            <a:r>
              <a:rPr b="1" i="1" lang="pt-PT"/>
              <a:t>C#</a:t>
            </a:r>
            <a:endParaRPr b="1" i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pt-PT"/>
              <a:t>Entity Framework Core </a:t>
            </a:r>
            <a:r>
              <a:rPr b="1" lang="pt-PT"/>
              <a:t>2.1</a:t>
            </a:r>
            <a:endParaRPr b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pt-PT"/>
              <a:t>Microsoft ASP.NET Core</a:t>
            </a:r>
            <a:r>
              <a:rPr lang="pt-PT"/>
              <a:t> </a:t>
            </a:r>
            <a:r>
              <a:rPr b="1" lang="pt-PT"/>
              <a:t>2.1</a:t>
            </a:r>
            <a:r>
              <a:rPr lang="pt-PT"/>
              <a:t>, arquitetura </a:t>
            </a:r>
            <a:r>
              <a:rPr b="1" i="1" lang="pt-PT"/>
              <a:t>Model-View-Controller</a:t>
            </a:r>
            <a:endParaRPr b="1" i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pt-PT"/>
              <a:t>Bing Maps API V8</a:t>
            </a:r>
            <a:endParaRPr/>
          </a:p>
        </p:txBody>
      </p:sp>
      <p:sp>
        <p:nvSpPr>
          <p:cNvPr id="336" name="Google Shape;336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Construção — Procedimento de instalação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pt-PT"/>
              <a:t>Pré-requisitos:</a:t>
            </a:r>
            <a:endParaRPr b="1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Sistema operativo </a:t>
            </a:r>
            <a:r>
              <a:rPr b="1" i="1" lang="pt-PT"/>
              <a:t>Microsoft</a:t>
            </a:r>
            <a:r>
              <a:rPr b="1" lang="pt-PT"/>
              <a:t> </a:t>
            </a:r>
            <a:r>
              <a:rPr b="1" i="1" lang="pt-PT"/>
              <a:t>Windows</a:t>
            </a:r>
            <a:r>
              <a:rPr lang="pt-PT"/>
              <a:t>, versão com suporte para as tecnologias utilizadas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Acesso a uma instância de um servidor </a:t>
            </a:r>
            <a:r>
              <a:rPr b="1" i="1" lang="pt-PT"/>
              <a:t>Microsoft SQL Server</a:t>
            </a:r>
            <a:endParaRPr b="1" i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Passos:</a:t>
            </a:r>
            <a:endParaRPr b="1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PT">
                <a:latin typeface="Inconsolata"/>
                <a:ea typeface="Inconsolata"/>
                <a:cs typeface="Inconsolata"/>
                <a:sym typeface="Inconsolata"/>
              </a:rPr>
              <a:t>appsettings.json</a:t>
            </a:r>
            <a:r>
              <a:rPr lang="pt-PT"/>
              <a:t>: Especificar </a:t>
            </a:r>
            <a:r>
              <a:rPr b="1" lang="pt-PT"/>
              <a:t>servidor SQL</a:t>
            </a:r>
            <a:r>
              <a:rPr lang="pt-PT"/>
              <a:t> no campo </a:t>
            </a:r>
            <a:r>
              <a:rPr lang="pt-PT">
                <a:latin typeface="Inconsolata"/>
                <a:ea typeface="Inconsolata"/>
                <a:cs typeface="Inconsolata"/>
                <a:sym typeface="Inconsolata"/>
              </a:rPr>
              <a:t>ConnectionStrings.DefaultConnection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PT">
                <a:latin typeface="Inconsolata"/>
                <a:ea typeface="Inconsolata"/>
                <a:cs typeface="Inconsolata"/>
                <a:sym typeface="Inconsolata"/>
              </a:rPr>
              <a:t>BelaSopa</a:t>
            </a:r>
            <a:r>
              <a:rPr lang="pt-PT">
                <a:latin typeface="Inconsolata"/>
                <a:ea typeface="Inconsolata"/>
                <a:cs typeface="Inconsolata"/>
                <a:sym typeface="Inconsolata"/>
              </a:rPr>
              <a:t>.exe</a:t>
            </a:r>
            <a:r>
              <a:rPr lang="pt-PT"/>
              <a:t>: </a:t>
            </a:r>
            <a:r>
              <a:rPr b="1" lang="pt-PT"/>
              <a:t>Executar </a:t>
            </a:r>
            <a:r>
              <a:rPr lang="pt-PT"/>
              <a:t>(opcionalmente, automatizar execução)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PT"/>
              <a:t>Definir </a:t>
            </a:r>
            <a:r>
              <a:rPr b="1" lang="pt-PT"/>
              <a:t>configurações de rede </a:t>
            </a:r>
            <a:r>
              <a:rPr lang="pt-PT"/>
              <a:t>por forma a garantir </a:t>
            </a:r>
            <a:r>
              <a:rPr b="1" lang="pt-PT"/>
              <a:t>conectividade com utilizadores</a:t>
            </a:r>
            <a:endParaRPr b="1" i="1"/>
          </a:p>
        </p:txBody>
      </p:sp>
      <p:sp>
        <p:nvSpPr>
          <p:cNvPr id="343" name="Google Shape;343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Desenvolvimento do </a:t>
            </a:r>
            <a:r>
              <a:rPr b="1" lang="pt-PT"/>
              <a:t>assistente pessoal</a:t>
            </a:r>
            <a:r>
              <a:rPr lang="pt-PT"/>
              <a:t> de cozinha </a:t>
            </a:r>
            <a:r>
              <a:rPr b="1" i="1" lang="pt-PT"/>
              <a:t>Bela Sopa</a:t>
            </a:r>
            <a:endParaRPr b="1"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Fundamentação</a:t>
            </a:r>
            <a:r>
              <a:rPr lang="pt-PT"/>
              <a:t> — motivação, identidade, viabilidade do sistema; planeamento do desenvolvimento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Especificação</a:t>
            </a:r>
            <a:r>
              <a:rPr lang="pt-PT"/>
              <a:t> — modelação de domínio, requisitos, </a:t>
            </a:r>
            <a:r>
              <a:rPr i="1" lang="pt-PT"/>
              <a:t>use cases</a:t>
            </a:r>
            <a:r>
              <a:rPr lang="pt-PT"/>
              <a:t>, interface, arquitetura interna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Construção</a:t>
            </a:r>
            <a:r>
              <a:rPr lang="pt-PT"/>
              <a:t> — implementação, validação, documentação, instalação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Restrições de tempo, não implementadas algumas funcionalidades especificadas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Utilização do histórico de confeção para </a:t>
            </a:r>
            <a:r>
              <a:rPr b="1" lang="pt-PT"/>
              <a:t>adaptar listagem de receitas</a:t>
            </a:r>
            <a:r>
              <a:rPr lang="pt-PT"/>
              <a:t> e </a:t>
            </a:r>
            <a:r>
              <a:rPr b="1" lang="pt-PT"/>
              <a:t>efetuar recomendações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Extensão da funcionalidade de localização de lojas com </a:t>
            </a:r>
            <a:r>
              <a:rPr b="1" lang="pt-PT"/>
              <a:t>indicação de trajetos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Alargamento do assistente </a:t>
            </a:r>
            <a:r>
              <a:rPr lang="pt-PT"/>
              <a:t>a formas de culinária além da confeção de sopas</a:t>
            </a:r>
            <a:endParaRPr/>
          </a:p>
        </p:txBody>
      </p:sp>
      <p:sp>
        <p:nvSpPr>
          <p:cNvPr id="349" name="Google Shape;349;p49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 e Trabalho Futuro</a:t>
            </a:r>
            <a:endParaRPr/>
          </a:p>
        </p:txBody>
      </p:sp>
      <p:sp>
        <p:nvSpPr>
          <p:cNvPr id="350" name="Google Shape;350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ctrTitle"/>
          </p:nvPr>
        </p:nvSpPr>
        <p:spPr>
          <a:xfrm>
            <a:off x="729450" y="1322450"/>
            <a:ext cx="76881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Bela Sopa</a:t>
            </a:r>
            <a:endParaRPr/>
          </a:p>
        </p:txBody>
      </p:sp>
      <p:sp>
        <p:nvSpPr>
          <p:cNvPr id="356" name="Google Shape;356;p50"/>
          <p:cNvSpPr txBox="1"/>
          <p:nvPr>
            <p:ph idx="1" type="subTitle"/>
          </p:nvPr>
        </p:nvSpPr>
        <p:spPr>
          <a:xfrm>
            <a:off x="729625" y="2106100"/>
            <a:ext cx="76881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/>
              <a:t>Desenvolvimento de um assistente pessoal de culinária</a:t>
            </a:r>
            <a:endParaRPr i="1"/>
          </a:p>
        </p:txBody>
      </p:sp>
      <p:sp>
        <p:nvSpPr>
          <p:cNvPr id="357" name="Google Shape;357;p50"/>
          <p:cNvSpPr txBox="1"/>
          <p:nvPr>
            <p:ph idx="1" type="subTitle"/>
          </p:nvPr>
        </p:nvSpPr>
        <p:spPr>
          <a:xfrm>
            <a:off x="727950" y="2555500"/>
            <a:ext cx="7688100" cy="20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Alberto Campinho Faria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André Guilherme Nunes Viveiros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César Augusto da Costa Borges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Fábio Rafael Correia Guerra Fontes</a:t>
            </a:r>
            <a:endParaRPr sz="1200"/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Luís José Rodrigues da Silva Macedo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Universidade do Minho, Escola de Engenharia, Departamento de Informática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Junho, 2019</a:t>
            </a:r>
            <a:endParaRPr sz="1200"/>
          </a:p>
        </p:txBody>
      </p:sp>
      <p:pic>
        <p:nvPicPr>
          <p:cNvPr id="358" name="Google Shape;3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3219425"/>
            <a:ext cx="1359575" cy="1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</a:t>
            </a:r>
            <a:r>
              <a:rPr lang="pt-PT"/>
              <a:t>Motivação e objetivos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Não se pretende monetizar</a:t>
            </a:r>
            <a:r>
              <a:rPr lang="pt-PT"/>
              <a:t> a plataforma diretamente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Angariar e fidelizar clientes </a:t>
            </a:r>
            <a:r>
              <a:rPr lang="pt-PT"/>
              <a:t>para os principais serviços da empresa </a:t>
            </a:r>
            <a:r>
              <a:rPr i="1" lang="pt-PT"/>
              <a:t>Gota Doce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D</a:t>
            </a:r>
            <a:r>
              <a:rPr lang="pt-PT"/>
              <a:t>irecionar utilizadores para lojas físicas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Promover compras </a:t>
            </a:r>
            <a:r>
              <a:rPr i="1" lang="pt-PT"/>
              <a:t>online</a:t>
            </a:r>
            <a:r>
              <a:rPr lang="pt-PT"/>
              <a:t> com entrega ao domicílio ou levantamento na loja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Aumentar a exposição dos clientes da empresa a </a:t>
            </a:r>
            <a:r>
              <a:rPr b="1" lang="pt-PT"/>
              <a:t>materiais publicitários</a:t>
            </a:r>
            <a:endParaRPr b="1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</a:t>
            </a:r>
            <a:r>
              <a:rPr lang="pt-PT"/>
              <a:t>Identidade do sistema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1643425" y="18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{04150495-D92E-4E40-B299-8EB1DB17C857}</a:tableStyleId>
              </a:tblPr>
              <a:tblGrid>
                <a:gridCol w="1552950"/>
                <a:gridCol w="4304175"/>
              </a:tblGrid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Bela Sopa</a:t>
                      </a:r>
                      <a:endParaRPr i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Designação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Assistente pessoal de cozinha para confeção de sopas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Idioma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Português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</a:t>
                      </a:r>
                      <a:r>
                        <a:rPr b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aixa etária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Adultos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Características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friendly</a:t>
                      </a:r>
                      <a:r>
                        <a:rPr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personalizável e prático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Empresa cliente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Gota </a:t>
                      </a:r>
                      <a:r>
                        <a:rPr i="1" lang="pt-PT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Doce</a:t>
                      </a:r>
                      <a:endParaRPr i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</a:t>
            </a:r>
            <a:r>
              <a:rPr lang="pt-PT"/>
              <a:t>Viabilidade e utilidade do sistema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80%</a:t>
            </a:r>
            <a:r>
              <a:rPr lang="pt-PT"/>
              <a:t> dos clientes da cadeia procuram </a:t>
            </a:r>
            <a:r>
              <a:rPr b="1" lang="pt-PT"/>
              <a:t>respostas tecnológicas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70% destes</a:t>
            </a:r>
            <a:r>
              <a:rPr lang="pt-PT"/>
              <a:t> utilizariam um </a:t>
            </a:r>
            <a:r>
              <a:rPr b="1" lang="pt-PT"/>
              <a:t>assistente pessoal </a:t>
            </a:r>
            <a:r>
              <a:rPr lang="pt-PT"/>
              <a:t>de culinária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Apenas </a:t>
            </a:r>
            <a:r>
              <a:rPr b="1" lang="pt-PT"/>
              <a:t>8% destes</a:t>
            </a:r>
            <a:r>
              <a:rPr lang="pt-PT"/>
              <a:t> </a:t>
            </a:r>
            <a:r>
              <a:rPr b="1" lang="pt-PT"/>
              <a:t>últimos </a:t>
            </a:r>
            <a:r>
              <a:rPr lang="pt-PT"/>
              <a:t>possuem elevada </a:t>
            </a:r>
            <a:r>
              <a:rPr b="1" lang="pt-PT"/>
              <a:t>experiência culinária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Não existem obstáculos legais</a:t>
            </a:r>
            <a:r>
              <a:rPr lang="pt-PT"/>
              <a:t> ao desenvolvimento do sistema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Prevê-se que o desenvolvimento seja </a:t>
            </a:r>
            <a:r>
              <a:rPr b="1" lang="pt-PT"/>
              <a:t>exequível </a:t>
            </a:r>
            <a:r>
              <a:rPr lang="pt-PT"/>
              <a:t>com os </a:t>
            </a:r>
            <a:r>
              <a:rPr b="1" lang="pt-PT"/>
              <a:t>recursos tecnológicos atuais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</a:t>
            </a:r>
            <a:r>
              <a:rPr lang="pt-PT"/>
              <a:t>Maqueta do sistema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250" y="1472850"/>
            <a:ext cx="3645481" cy="34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</a:t>
            </a:r>
            <a:r>
              <a:rPr lang="pt-PT"/>
              <a:t>Recursos necessários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Recursos </a:t>
            </a:r>
            <a:r>
              <a:rPr b="1" lang="pt-PT"/>
              <a:t>humanos </a:t>
            </a:r>
            <a:r>
              <a:rPr lang="pt-PT"/>
              <a:t>para o </a:t>
            </a:r>
            <a:r>
              <a:rPr lang="pt-PT"/>
              <a:t>desenvolvimento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1 gestor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1 analista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2 engenheiros de software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4 programadores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</a:t>
            </a:r>
            <a:r>
              <a:rPr lang="pt-PT"/>
              <a:t>ecursos </a:t>
            </a:r>
            <a:r>
              <a:rPr b="1" lang="pt-PT"/>
              <a:t>disponibilizados pela empresa</a:t>
            </a:r>
            <a:r>
              <a:rPr lang="pt-PT"/>
              <a:t> </a:t>
            </a:r>
            <a:r>
              <a:rPr i="1" lang="pt-PT"/>
              <a:t>Gota Doce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Dados de receitas, ingredientes, …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PT"/>
              <a:t>Consultor </a:t>
            </a:r>
            <a:r>
              <a:rPr lang="pt-PT"/>
              <a:t>de culinária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1469275"/>
            <a:ext cx="7688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6 meses</a:t>
            </a:r>
            <a:r>
              <a:rPr lang="pt-PT"/>
              <a:t> após o lançamento da plataforma</a:t>
            </a:r>
            <a:r>
              <a:rPr lang="pt-PT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Utilização média de, pelo menos, </a:t>
            </a:r>
            <a:r>
              <a:rPr b="1" lang="pt-PT"/>
              <a:t>1000 utilizadores </a:t>
            </a:r>
            <a:r>
              <a:rPr lang="pt-PT"/>
              <a:t>únicos </a:t>
            </a:r>
            <a:r>
              <a:rPr b="1" lang="pt-PT"/>
              <a:t>por dia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Aumento da</a:t>
            </a:r>
            <a:r>
              <a:rPr lang="pt-PT"/>
              <a:t> </a:t>
            </a:r>
            <a:r>
              <a:rPr b="1" lang="pt-PT"/>
              <a:t>faturação </a:t>
            </a:r>
            <a:r>
              <a:rPr lang="pt-PT"/>
              <a:t>de, pelo menos, </a:t>
            </a:r>
            <a:r>
              <a:rPr b="1" lang="pt-PT"/>
              <a:t>5%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Aumento do </a:t>
            </a:r>
            <a:r>
              <a:rPr b="1" lang="pt-PT"/>
              <a:t>número de clientes da cadeia </a:t>
            </a:r>
            <a:r>
              <a:rPr lang="pt-PT"/>
              <a:t>de, pelo menos, </a:t>
            </a:r>
            <a:r>
              <a:rPr b="1" lang="pt-PT"/>
              <a:t>3%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/>
              <a:t>Aumento do </a:t>
            </a:r>
            <a:r>
              <a:rPr b="1" lang="pt-PT"/>
              <a:t>número de pedidos de entrega ao domicílio </a:t>
            </a:r>
            <a:r>
              <a:rPr lang="pt-PT"/>
              <a:t>de, pelo menos, </a:t>
            </a:r>
            <a:r>
              <a:rPr b="1" lang="pt-PT"/>
              <a:t>10%</a:t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8614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Fundamentação — </a:t>
            </a:r>
            <a:r>
              <a:rPr lang="pt-PT"/>
              <a:t>Medidas de sucesso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