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584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2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C968-9667-4170-8EFF-088DC1B6DA5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623A-B9F1-47AC-81E5-9E0FF5CB18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6072" y="3616818"/>
            <a:ext cx="3048001" cy="7335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r>
              <a:rPr lang="es-ES" sz="5400" i="1" dirty="0" err="1" smtClean="0">
                <a:latin typeface="Agency FB" panose="020B0503020202020204" pitchFamily="34" charset="0"/>
              </a:rPr>
              <a:t>Take</a:t>
            </a:r>
            <a:r>
              <a:rPr lang="es-ES" sz="5400" i="1" dirty="0" smtClean="0">
                <a:latin typeface="Agency FB" panose="020B0503020202020204" pitchFamily="34" charset="0"/>
              </a:rPr>
              <a:t> </a:t>
            </a:r>
            <a:r>
              <a:rPr lang="es-ES" sz="5400" i="1" dirty="0" err="1" smtClean="0">
                <a:latin typeface="Agency FB" panose="020B0503020202020204" pitchFamily="34" charset="0"/>
              </a:rPr>
              <a:t>it</a:t>
            </a:r>
            <a:r>
              <a:rPr lang="es-ES" sz="5400" i="1" dirty="0" smtClean="0">
                <a:latin typeface="Agency FB" panose="020B0503020202020204" pitchFamily="34" charset="0"/>
              </a:rPr>
              <a:t> Easy</a:t>
            </a:r>
            <a:endParaRPr lang="en-US" sz="5400" i="1" dirty="0">
              <a:latin typeface="Agency FB" panose="020B0503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26" y="-1438795"/>
            <a:ext cx="6520865" cy="68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El producto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Nuestro servicio permite obtener de manera temporal, por un precio económico, un </a:t>
            </a:r>
            <a:r>
              <a:rPr lang="es-ES" sz="2800" dirty="0" smtClean="0"/>
              <a:t>ordenador totalmente </a:t>
            </a:r>
            <a:r>
              <a:rPr lang="es-ES" sz="2800" dirty="0"/>
              <a:t>funcional sin tener que hacer el desembolso que sería adquirir uno directamente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N</a:t>
            </a:r>
            <a:r>
              <a:rPr lang="es-ES" sz="2800" dirty="0" smtClean="0"/>
              <a:t>uestro </a:t>
            </a:r>
            <a:r>
              <a:rPr lang="es-ES" sz="2800" dirty="0"/>
              <a:t>servicio cubrirá la reparación de un dispositivo si este ha sido afectado por </a:t>
            </a:r>
            <a:r>
              <a:rPr lang="es-ES" sz="2800" dirty="0" smtClean="0"/>
              <a:t>algún medio </a:t>
            </a:r>
            <a:r>
              <a:rPr lang="es-ES" sz="2800" dirty="0"/>
              <a:t>no </a:t>
            </a:r>
            <a:r>
              <a:rPr lang="es-ES" sz="2800" dirty="0" smtClean="0"/>
              <a:t>humano, además de ofrecer reparaciones a clientes que no estén en una suscripción.</a:t>
            </a:r>
          </a:p>
          <a:p>
            <a:r>
              <a:rPr lang="es-ES" sz="2800" dirty="0" smtClean="0"/>
              <a:t>Además, ofrecemos el montaje y envío de equipos personalizados.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356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La competencia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varias empresas que se dedican al renting: </a:t>
            </a:r>
            <a:r>
              <a:rPr lang="en-US" dirty="0"/>
              <a:t>Renting PC, </a:t>
            </a:r>
            <a:r>
              <a:rPr lang="en-US" dirty="0" err="1"/>
              <a:t>Tecno</a:t>
            </a:r>
            <a:r>
              <a:rPr lang="en-US" dirty="0"/>
              <a:t>-Renting y</a:t>
            </a:r>
            <a:br>
              <a:rPr lang="en-US" dirty="0"/>
            </a:br>
            <a:r>
              <a:rPr lang="en-US" dirty="0"/>
              <a:t>Social Lovers</a:t>
            </a:r>
            <a:r>
              <a:rPr lang="en-US" dirty="0" smtClean="0"/>
              <a:t>.</a:t>
            </a:r>
          </a:p>
          <a:p>
            <a:r>
              <a:rPr lang="es-ES" dirty="0"/>
              <a:t>Renting PC: ofrece servicio tanto a particulares como a empresas. Alquileres durante 36 meses, </a:t>
            </a:r>
            <a:r>
              <a:rPr lang="es-ES" dirty="0" smtClean="0"/>
              <a:t>con la </a:t>
            </a:r>
            <a:r>
              <a:rPr lang="es-ES" dirty="0"/>
              <a:t>opción de comprar el equipo por el precio de 2 cuotas más</a:t>
            </a:r>
            <a:r>
              <a:rPr lang="es-ES" dirty="0" smtClean="0"/>
              <a:t>.</a:t>
            </a:r>
          </a:p>
          <a:p>
            <a:r>
              <a:rPr lang="es-ES" dirty="0" smtClean="0"/>
              <a:t>Tecno-Renting</a:t>
            </a:r>
            <a:r>
              <a:rPr lang="es-ES" dirty="0"/>
              <a:t>: ofrece una venta a plazos de tecnología. No es un renting, pero es muy similar al</a:t>
            </a:r>
            <a:br>
              <a:rPr lang="es-ES" dirty="0"/>
            </a:br>
            <a:r>
              <a:rPr lang="es-ES" dirty="0"/>
              <a:t>fraccionar el pago de los equipos adquiridos.</a:t>
            </a:r>
            <a:br>
              <a:rPr lang="es-ES" dirty="0"/>
            </a:br>
            <a:endParaRPr lang="es-ES" dirty="0" smtClean="0"/>
          </a:p>
          <a:p>
            <a:r>
              <a:rPr lang="es-ES" dirty="0" smtClean="0"/>
              <a:t>Social </a:t>
            </a:r>
            <a:r>
              <a:rPr lang="es-ES" dirty="0"/>
              <a:t>Lovers: ofrecen renting de ordenadores a particulares y empresas, así como renting para</a:t>
            </a:r>
            <a:br>
              <a:rPr lang="es-ES" dirty="0"/>
            </a:br>
            <a:r>
              <a:rPr lang="es-ES" dirty="0"/>
              <a:t>eventos. Tiene un gran rango de opciones donde elegir. Funcionan solo en Sevilla.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7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mercado:</a:t>
            </a:r>
            <a:br>
              <a:rPr lang="es-ES" dirty="0" smtClean="0"/>
            </a:br>
            <a:r>
              <a:rPr lang="es-ES" dirty="0" smtClean="0"/>
              <a:t>Proveedores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/>
              <a:t>Los principales proveedores serían Megasur, Depau, Microkernel, Ingram micro, Acros </a:t>
            </a:r>
            <a:r>
              <a:rPr lang="es-ES" sz="2800" dirty="0" smtClean="0"/>
              <a:t>informática, Infortisa</a:t>
            </a:r>
            <a:r>
              <a:rPr lang="es-ES" sz="2800" dirty="0"/>
              <a:t>. Se desconoce si también venden a nuestros competidores.</a:t>
            </a:r>
            <a:br>
              <a:rPr lang="es-ES" sz="2800" dirty="0"/>
            </a:b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nuestra empresa buscaremos siempre lo que más rentabilidad obtenga, pero cumpliendo </a:t>
            </a:r>
            <a:r>
              <a:rPr lang="es-ES" sz="2800" dirty="0" smtClean="0"/>
              <a:t>con unos </a:t>
            </a:r>
            <a:r>
              <a:rPr lang="es-ES" sz="2800" dirty="0"/>
              <a:t>estándares de calidad. Por lo que siempre brindaremos una calidad igual o superior al </a:t>
            </a:r>
            <a:r>
              <a:rPr lang="es-ES" sz="2800" dirty="0" smtClean="0"/>
              <a:t>precio que </a:t>
            </a:r>
            <a:r>
              <a:rPr lang="es-ES" sz="2800" dirty="0"/>
              <a:t>se pague.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613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154773"/>
            <a:ext cx="8610600" cy="718063"/>
          </a:xfrm>
        </p:spPr>
        <p:txBody>
          <a:bodyPr/>
          <a:lstStyle/>
          <a:p>
            <a:r>
              <a:rPr lang="es-ES" dirty="0" smtClean="0"/>
              <a:t>Matriz dafo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61068"/>
              </p:ext>
            </p:extLst>
          </p:nvPr>
        </p:nvGraphicFramePr>
        <p:xfrm>
          <a:off x="353291" y="1219200"/>
          <a:ext cx="11436927" cy="5328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2309">
                  <a:extLst>
                    <a:ext uri="{9D8B030D-6E8A-4147-A177-3AD203B41FA5}">
                      <a16:colId xmlns:a16="http://schemas.microsoft.com/office/drawing/2014/main" val="3373076797"/>
                    </a:ext>
                  </a:extLst>
                </a:gridCol>
                <a:gridCol w="3812309">
                  <a:extLst>
                    <a:ext uri="{9D8B030D-6E8A-4147-A177-3AD203B41FA5}">
                      <a16:colId xmlns:a16="http://schemas.microsoft.com/office/drawing/2014/main" val="1603795981"/>
                    </a:ext>
                  </a:extLst>
                </a:gridCol>
                <a:gridCol w="3812309">
                  <a:extLst>
                    <a:ext uri="{9D8B030D-6E8A-4147-A177-3AD203B41FA5}">
                      <a16:colId xmlns:a16="http://schemas.microsoft.com/office/drawing/2014/main" val="4018779732"/>
                    </a:ext>
                  </a:extLst>
                </a:gridCol>
              </a:tblGrid>
              <a:tr h="264524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2400" dirty="0">
                          <a:effectLst/>
                        </a:rPr>
                        <a:t>Análisis interno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Fortalezas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Poca competencia o competencia limitada.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Empresa visible, gracias a su localización.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Base grande de posibles clientes.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Debilidades</a:t>
                      </a: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Desorganización que desencadene un mal funcionamiento de la empresa.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solidFill>
                            <a:schemeClr val="tx1"/>
                          </a:solidFill>
                          <a:effectLst/>
                        </a:rPr>
                        <a:t>No poder asistir a todos los clientes con un buen mantenimiento y servicio al cliente, en el caso en el que la clientela aumente de forma no prevista.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7759"/>
                  </a:ext>
                </a:extLst>
              </a:tr>
              <a:tr h="268291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2400">
                          <a:effectLst/>
                        </a:rPr>
                        <a:t>Análisis externo</a:t>
                      </a:r>
                      <a:endParaRPr lang="en-US" sz="2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effectLst/>
                        </a:rPr>
                        <a:t>Oportunidades</a:t>
                      </a:r>
                      <a:endParaRPr lang="en-US" sz="1800" b="1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Crecimiento de popularidad de juegos en PC.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Facilidad de obtención de periféricos y equipos informáticos de forma temporal.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El mundo de la informática está en crecimiento y expansión.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b="1" dirty="0" smtClean="0">
                          <a:effectLst/>
                        </a:rPr>
                        <a:t>Amenazas</a:t>
                      </a:r>
                      <a:endParaRPr lang="en-US" sz="2000" b="1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La existencia de una empresa anterior a la nuestra y en nuestra misma ciudad.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La falta de clientela, o desconfianza de la misma</a:t>
                      </a:r>
                      <a:r>
                        <a:rPr lang="es-ES" sz="1800" dirty="0" smtClean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07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7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4763" y="168628"/>
            <a:ext cx="8610600" cy="1293028"/>
          </a:xfrm>
        </p:spPr>
        <p:txBody>
          <a:bodyPr/>
          <a:lstStyle/>
          <a:p>
            <a:r>
              <a:rPr lang="es-ES" dirty="0" smtClean="0"/>
              <a:t>EL Producto:</a:t>
            </a:r>
            <a:br>
              <a:rPr lang="es-ES" dirty="0" smtClean="0"/>
            </a:br>
            <a:r>
              <a:rPr lang="es-ES" dirty="0" smtClean="0"/>
              <a:t>precio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62396"/>
              </p:ext>
            </p:extLst>
          </p:nvPr>
        </p:nvGraphicFramePr>
        <p:xfrm>
          <a:off x="124691" y="1461656"/>
          <a:ext cx="11873344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553">
                  <a:extLst>
                    <a:ext uri="{9D8B030D-6E8A-4147-A177-3AD203B41FA5}">
                      <a16:colId xmlns:a16="http://schemas.microsoft.com/office/drawing/2014/main" val="1929326161"/>
                    </a:ext>
                  </a:extLst>
                </a:gridCol>
                <a:gridCol w="1470829">
                  <a:extLst>
                    <a:ext uri="{9D8B030D-6E8A-4147-A177-3AD203B41FA5}">
                      <a16:colId xmlns:a16="http://schemas.microsoft.com/office/drawing/2014/main" val="470878298"/>
                    </a:ext>
                  </a:extLst>
                </a:gridCol>
                <a:gridCol w="1467043">
                  <a:extLst>
                    <a:ext uri="{9D8B030D-6E8A-4147-A177-3AD203B41FA5}">
                      <a16:colId xmlns:a16="http://schemas.microsoft.com/office/drawing/2014/main" val="3604671660"/>
                    </a:ext>
                  </a:extLst>
                </a:gridCol>
                <a:gridCol w="2724677">
                  <a:extLst>
                    <a:ext uri="{9D8B030D-6E8A-4147-A177-3AD203B41FA5}">
                      <a16:colId xmlns:a16="http://schemas.microsoft.com/office/drawing/2014/main" val="518318074"/>
                    </a:ext>
                  </a:extLst>
                </a:gridCol>
                <a:gridCol w="3052631">
                  <a:extLst>
                    <a:ext uri="{9D8B030D-6E8A-4147-A177-3AD203B41FA5}">
                      <a16:colId xmlns:a16="http://schemas.microsoft.com/office/drawing/2014/main" val="2092490407"/>
                    </a:ext>
                  </a:extLst>
                </a:gridCol>
                <a:gridCol w="2093611">
                  <a:extLst>
                    <a:ext uri="{9D8B030D-6E8A-4147-A177-3AD203B41FA5}">
                      <a16:colId xmlns:a16="http://schemas.microsoft.com/office/drawing/2014/main" val="146448421"/>
                    </a:ext>
                  </a:extLst>
                </a:gridCol>
              </a:tblGrid>
              <a:tr h="109856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Planes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Sin </a:t>
                      </a:r>
                      <a:r>
                        <a:rPr lang="en-US" sz="2000" dirty="0" err="1">
                          <a:effectLst/>
                        </a:rPr>
                        <a:t>Periféricos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 </a:t>
                      </a:r>
                      <a:r>
                        <a:rPr lang="en-US" sz="2000" dirty="0" err="1">
                          <a:effectLst/>
                        </a:rPr>
                        <a:t>Periféricos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Precio de </a:t>
                      </a:r>
                      <a:r>
                        <a:rPr lang="en-US" sz="2000" dirty="0" err="1">
                          <a:effectLst/>
                        </a:rPr>
                        <a:t>venta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Precio de venta de periféricos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Venta</a:t>
                      </a:r>
                      <a:r>
                        <a:rPr lang="en-US" sz="2000" dirty="0">
                          <a:effectLst/>
                        </a:rPr>
                        <a:t> + </a:t>
                      </a:r>
                      <a:r>
                        <a:rPr lang="en-US" sz="2000" dirty="0" err="1">
                          <a:effectLst/>
                        </a:rPr>
                        <a:t>perifericos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2689894"/>
                  </a:ext>
                </a:extLst>
              </a:tr>
              <a:tr h="109856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Extreme Gaming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+20 €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2200 - 275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1375€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525 - 65.625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328.125€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1703,125€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25744791"/>
                  </a:ext>
                </a:extLst>
              </a:tr>
              <a:tr h="109856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Premium Gaming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+15 €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1700 - 212,5*3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1062,5€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350 - 43.75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218,75€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1280,75€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16877421"/>
                  </a:ext>
                </a:extLst>
              </a:tr>
              <a:tr h="94294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Eco gaming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+10 €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900 - 112.5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562,5€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170 - 21.25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106,25€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668,75€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05194101"/>
                  </a:ext>
                </a:extLst>
              </a:tr>
              <a:tr h="942948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Oficina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20 € / mes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+8 €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300 - 37.5 * 3 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187,5€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80 - 10 * 3 =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237,5€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1895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74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dirty="0" smtClean="0"/>
              <a:t>Estimación de la demanda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3380509"/>
            <a:ext cx="10820400" cy="2838176"/>
          </a:xfrm>
        </p:spPr>
        <p:txBody>
          <a:bodyPr/>
          <a:lstStyle/>
          <a:p>
            <a:pPr marL="0" indent="0">
              <a:buNone/>
            </a:pPr>
            <a:r>
              <a:rPr lang="es-ES" sz="3600" dirty="0"/>
              <a:t>Las ventas previstas a corto plazo (primer año) son 100 ordenadores alquilados, de los cuales ⅘ requieren periféricos; 100 ordenadores vendidos, de los cuales ⅕ requieren periféricos; y aproximadamente 100 reparaciones.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1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1" y="764373"/>
            <a:ext cx="10439400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3600" dirty="0" smtClean="0"/>
              <a:t>Estimación de </a:t>
            </a:r>
            <a:r>
              <a:rPr lang="es-ES" sz="3600" dirty="0" smtClean="0"/>
              <a:t>ingresos </a:t>
            </a:r>
            <a:r>
              <a:rPr lang="es-ES" sz="3600" dirty="0" smtClean="0"/>
              <a:t>de los alquileres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0972"/>
              </p:ext>
            </p:extLst>
          </p:nvPr>
        </p:nvGraphicFramePr>
        <p:xfrm>
          <a:off x="429491" y="2057399"/>
          <a:ext cx="11333019" cy="4606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7891">
                  <a:extLst>
                    <a:ext uri="{9D8B030D-6E8A-4147-A177-3AD203B41FA5}">
                      <a16:colId xmlns:a16="http://schemas.microsoft.com/office/drawing/2014/main" val="3507519663"/>
                    </a:ext>
                  </a:extLst>
                </a:gridCol>
                <a:gridCol w="4687455">
                  <a:extLst>
                    <a:ext uri="{9D8B030D-6E8A-4147-A177-3AD203B41FA5}">
                      <a16:colId xmlns:a16="http://schemas.microsoft.com/office/drawing/2014/main" val="344041954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348942555"/>
                    </a:ext>
                  </a:extLst>
                </a:gridCol>
              </a:tblGrid>
              <a:tr h="105252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Cantidad</a:t>
                      </a:r>
                      <a:r>
                        <a:rPr lang="en-US" sz="2400" dirty="0">
                          <a:effectLst/>
                        </a:rPr>
                        <a:t> y </a:t>
                      </a:r>
                      <a:r>
                        <a:rPr lang="en-US" sz="2400" dirty="0" err="1">
                          <a:effectLst/>
                        </a:rPr>
                        <a:t>tipo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Cálculo con y sin periféricos (⅘ con)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Ingresos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mensuales</a:t>
                      </a:r>
                      <a:endParaRPr lang="en-US" sz="2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5689034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10 - Extreme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 * 100 + 2 * 80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960 €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6586568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20 - Premium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 * 75 + 4 * 60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1440 €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20950475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30 - Eco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24 * 45 + 6 * 35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1290 €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07278463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40 - Oficina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 * 28 + 8 * 20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1056 €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58760785"/>
                  </a:ext>
                </a:extLst>
              </a:tr>
              <a:tr h="7108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Totales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Anual</a:t>
                      </a:r>
                      <a:r>
                        <a:rPr lang="en-US" sz="2400" b="1" dirty="0">
                          <a:effectLst/>
                        </a:rPr>
                        <a:t>: 56.952 €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Mensual</a:t>
                      </a:r>
                      <a:r>
                        <a:rPr lang="en-US" sz="2400" b="1" dirty="0">
                          <a:effectLst/>
                        </a:rPr>
                        <a:t>: 4.746 €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45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85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2764" y="764373"/>
            <a:ext cx="9483436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3200" dirty="0" smtClean="0"/>
              <a:t>Estimación de </a:t>
            </a:r>
            <a:r>
              <a:rPr lang="es-ES" sz="3200" dirty="0" smtClean="0"/>
              <a:t>Ingresos de </a:t>
            </a:r>
            <a:r>
              <a:rPr lang="es-ES" sz="3200" dirty="0" smtClean="0"/>
              <a:t>las ventas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079571"/>
              </p:ext>
            </p:extLst>
          </p:nvPr>
        </p:nvGraphicFramePr>
        <p:xfrm>
          <a:off x="263236" y="2057399"/>
          <a:ext cx="11610108" cy="4578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0036">
                  <a:extLst>
                    <a:ext uri="{9D8B030D-6E8A-4147-A177-3AD203B41FA5}">
                      <a16:colId xmlns:a16="http://schemas.microsoft.com/office/drawing/2014/main" val="684625520"/>
                    </a:ext>
                  </a:extLst>
                </a:gridCol>
                <a:gridCol w="3870036">
                  <a:extLst>
                    <a:ext uri="{9D8B030D-6E8A-4147-A177-3AD203B41FA5}">
                      <a16:colId xmlns:a16="http://schemas.microsoft.com/office/drawing/2014/main" val="2393322071"/>
                    </a:ext>
                  </a:extLst>
                </a:gridCol>
                <a:gridCol w="3870036">
                  <a:extLst>
                    <a:ext uri="{9D8B030D-6E8A-4147-A177-3AD203B41FA5}">
                      <a16:colId xmlns:a16="http://schemas.microsoft.com/office/drawing/2014/main" val="4164588368"/>
                    </a:ext>
                  </a:extLst>
                </a:gridCol>
              </a:tblGrid>
              <a:tr h="104619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Cantidad</a:t>
                      </a:r>
                      <a:r>
                        <a:rPr lang="en-US" sz="2000" dirty="0">
                          <a:effectLst/>
                        </a:rPr>
                        <a:t> y </a:t>
                      </a:r>
                      <a:r>
                        <a:rPr lang="en-US" sz="2000" dirty="0" err="1">
                          <a:effectLst/>
                        </a:rPr>
                        <a:t>tipo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Cálculo con y sin periféricos (⅕ con)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Ganancias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93420748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10 - Extreme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 * 2200 + 2 * 2725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23.050 €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52508486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20 - Premium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 * 1700 + 4 * 2050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35.400 €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62518493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30 - Eco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24 * 900 + 6 * 1070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28.020 €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44537614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40 - Oficina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 * 300 + 8 * 380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12.640 €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3609998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Totales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Anual</a:t>
                      </a:r>
                      <a:r>
                        <a:rPr lang="en-US" sz="2400" b="1" dirty="0">
                          <a:effectLst/>
                        </a:rPr>
                        <a:t>: 99.110 €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Total </a:t>
                      </a:r>
                      <a:r>
                        <a:rPr lang="en-US" sz="2400" b="1" dirty="0" err="1">
                          <a:effectLst/>
                        </a:rPr>
                        <a:t>Mensual</a:t>
                      </a:r>
                      <a:r>
                        <a:rPr lang="en-US" sz="2400" b="1" dirty="0">
                          <a:effectLst/>
                        </a:rPr>
                        <a:t>: 8.259,17 €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8120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01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7855" y="764373"/>
            <a:ext cx="9968345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2800" dirty="0" smtClean="0"/>
              <a:t>Estimación de </a:t>
            </a:r>
            <a:r>
              <a:rPr lang="es-ES" sz="2800" dirty="0" smtClean="0"/>
              <a:t>INGRESOS </a:t>
            </a:r>
            <a:r>
              <a:rPr lang="es-ES" sz="2800" dirty="0" smtClean="0"/>
              <a:t>con las reparaciones</a:t>
            </a:r>
            <a:endParaRPr lang="en-U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964873"/>
            <a:ext cx="10820400" cy="325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Se estiman 100 reparaciones a un coste medio aproximado de 100€ por reparación.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b="1" dirty="0" smtClean="0"/>
              <a:t>Ingresos </a:t>
            </a:r>
            <a:r>
              <a:rPr lang="es-ES" sz="2800" b="1" dirty="0" smtClean="0"/>
              <a:t>anuales estimadas: 10.000€</a:t>
            </a:r>
          </a:p>
          <a:p>
            <a:pPr marL="0" indent="0">
              <a:buNone/>
            </a:pPr>
            <a:r>
              <a:rPr lang="es-ES" sz="2800" b="1" dirty="0" smtClean="0"/>
              <a:t>Ingresos mensuales </a:t>
            </a:r>
            <a:r>
              <a:rPr lang="es-ES" sz="2800" b="1" dirty="0" smtClean="0"/>
              <a:t>estimadas: 833,33€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086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8582" y="764373"/>
            <a:ext cx="10037618" cy="1293028"/>
          </a:xfrm>
        </p:spPr>
        <p:txBody>
          <a:bodyPr>
            <a:normAutofit/>
          </a:bodyPr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sz="3600" dirty="0" smtClean="0"/>
              <a:t>Estimación de </a:t>
            </a:r>
            <a:r>
              <a:rPr lang="es-ES" sz="3600" dirty="0" smtClean="0"/>
              <a:t>INGRESOS </a:t>
            </a:r>
            <a:r>
              <a:rPr lang="es-ES" sz="3600" dirty="0" smtClean="0"/>
              <a:t>totales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3823855"/>
            <a:ext cx="10820400" cy="2394830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b="1" dirty="0" smtClean="0"/>
              <a:t>Ingresos </a:t>
            </a:r>
            <a:r>
              <a:rPr lang="es-ES" sz="3200" b="1" dirty="0"/>
              <a:t>mensuales estimados: 13.838,5€</a:t>
            </a:r>
            <a:r>
              <a:rPr lang="es-ES" sz="3200" b="1" dirty="0" smtClean="0"/>
              <a:t>.</a:t>
            </a:r>
            <a:endParaRPr lang="es-E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s-ES" sz="3200" b="1" dirty="0"/>
              <a:t>Ingresos anuales estimados: 166.062€.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 negocio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Renting de ordenadores y periféricos.</a:t>
            </a:r>
          </a:p>
          <a:p>
            <a:r>
              <a:rPr lang="es-ES" sz="3600" dirty="0" smtClean="0"/>
              <a:t>Modelo de suscripciones con distintos planes de renting.</a:t>
            </a:r>
          </a:p>
          <a:p>
            <a:r>
              <a:rPr lang="es-ES" sz="3600" dirty="0" smtClean="0"/>
              <a:t>Mantenimiento y reparaciones de equipos informáticos.</a:t>
            </a:r>
          </a:p>
          <a:p>
            <a:r>
              <a:rPr lang="es-ES" sz="3600" dirty="0" smtClean="0"/>
              <a:t>Venta y montaje de equipos.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dirty="0" smtClean="0"/>
              <a:t>costes fijos y variables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31813"/>
              </p:ext>
            </p:extLst>
          </p:nvPr>
        </p:nvGraphicFramePr>
        <p:xfrm>
          <a:off x="685800" y="2161307"/>
          <a:ext cx="10820400" cy="4558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2275734765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55426918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73695303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544948696"/>
                    </a:ext>
                  </a:extLst>
                </a:gridCol>
              </a:tblGrid>
              <a:tr h="376760">
                <a:tc gridSpan="4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ESTIMACIÓN DE COSTES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129045"/>
                  </a:ext>
                </a:extLst>
              </a:tr>
              <a:tr h="37693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Costes Fijos (total anual)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</a:rPr>
                        <a:t>Euros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Costes Variables 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</a:rPr>
                        <a:t>Euros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543989"/>
                  </a:ext>
                </a:extLst>
              </a:tr>
              <a:tr h="49075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Personal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69.420 €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</a:rPr>
                        <a:t>Mercaderías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</a:rPr>
                        <a:t>100.000 €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036042"/>
                  </a:ext>
                </a:extLst>
              </a:tr>
              <a:tr h="490752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Suministros 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2.400 €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724320"/>
                  </a:ext>
                </a:extLst>
              </a:tr>
              <a:tr h="5424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Publicidad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effectLst/>
                        </a:rPr>
                        <a:t>1.200 €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299521"/>
                  </a:ext>
                </a:extLst>
              </a:tr>
              <a:tr h="46492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Seguros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4.725 €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23286"/>
                  </a:ext>
                </a:extLst>
              </a:tr>
              <a:tr h="942074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000">
                          <a:effectLst/>
                        </a:rPr>
                        <a:t>Costes de amortización </a:t>
                      </a:r>
                      <a:endParaRPr lang="en-US" sz="100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s-ES" sz="1000">
                          <a:effectLst/>
                        </a:rPr>
                        <a:t>de tangible e intangible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357 €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423181"/>
                  </a:ext>
                </a:extLst>
              </a:tr>
              <a:tr h="45459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Locales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9.900 €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18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079192"/>
                  </a:ext>
                </a:extLst>
              </a:tr>
              <a:tr h="41894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costes fijos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88.002 €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effectLst/>
                        </a:rPr>
                        <a:t>Total </a:t>
                      </a:r>
                      <a:r>
                        <a:rPr lang="en-US" sz="1800" b="1" dirty="0" err="1">
                          <a:effectLst/>
                        </a:rPr>
                        <a:t>costes</a:t>
                      </a:r>
                      <a:r>
                        <a:rPr lang="en-US" sz="1800" b="1" dirty="0">
                          <a:effectLst/>
                        </a:rPr>
                        <a:t> variables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effectLst/>
                        </a:rPr>
                        <a:t>100.000 €</a:t>
                      </a:r>
                      <a:endParaRPr lang="en-US" sz="18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81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2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costes:</a:t>
            </a:r>
            <a:br>
              <a:rPr lang="es-ES" dirty="0" smtClean="0"/>
            </a:br>
            <a:r>
              <a:rPr lang="es-ES" dirty="0" smtClean="0"/>
              <a:t>El umbral de rentabilidad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Cálculo del umbral de rentabilidad</a:t>
            </a:r>
            <a:r>
              <a:rPr lang="es-E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Costes fijos = 88.002€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% (sobre ventas estimadas) de costes variables = 53%</a:t>
            </a:r>
            <a:endParaRPr lang="en-US" dirty="0"/>
          </a:p>
          <a:p>
            <a:pPr marL="0" indent="0">
              <a:buNone/>
            </a:pPr>
            <a:r>
              <a:rPr lang="es-ES" dirty="0"/>
              <a:t>Margen bruto medio sobre ventas = 47</a:t>
            </a:r>
            <a:r>
              <a:rPr lang="es-ES" dirty="0" smtClean="0"/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Umbral de rentabilidad: 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(CF </a:t>
            </a:r>
            <a:r>
              <a:rPr lang="es-ES" dirty="0"/>
              <a:t>/ MBM) x 100 = (88002 / 47) x 100 = </a:t>
            </a:r>
            <a:r>
              <a:rPr lang="es-ES" b="1" dirty="0"/>
              <a:t>187.238,30 €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8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Plan de inversiones:</a:t>
            </a:r>
            <a:br>
              <a:rPr lang="es-ES" dirty="0" smtClean="0"/>
            </a:br>
            <a:r>
              <a:rPr lang="es-ES" sz="3200" dirty="0" smtClean="0"/>
              <a:t>Descripción de las inversiones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937164"/>
            <a:ext cx="10820400" cy="242254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Inversiones en inmobiliario, EPI, y </a:t>
            </a:r>
            <a:r>
              <a:rPr lang="es-ES" sz="2400" dirty="0" smtClean="0"/>
              <a:t>herramientas: 	 	  </a:t>
            </a:r>
            <a:r>
              <a:rPr lang="en-US" sz="2400" dirty="0" smtClean="0"/>
              <a:t>2.660      €</a:t>
            </a:r>
          </a:p>
          <a:p>
            <a:pPr marL="0" indent="0">
              <a:buNone/>
            </a:pPr>
            <a:r>
              <a:rPr lang="es-ES" sz="2400" dirty="0" smtClean="0"/>
              <a:t>Fondo de maniobra (3 primeros meses): 			40.332,96 €</a:t>
            </a:r>
          </a:p>
          <a:p>
            <a:pPr marL="0" indent="0">
              <a:buNone/>
            </a:pPr>
            <a:r>
              <a:rPr lang="es-ES" sz="2400" dirty="0" smtClean="0"/>
              <a:t>Gastos de constitución:					     	     493,52 €</a:t>
            </a:r>
          </a:p>
          <a:p>
            <a:pPr marL="0" indent="0">
              <a:buNone/>
            </a:pPr>
            <a:r>
              <a:rPr lang="es-ES" sz="2400" b="1" dirty="0" smtClean="0"/>
              <a:t>Total Plan de inversiones: 					43.486,48 €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5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financiación:</a:t>
            </a:r>
            <a:br>
              <a:rPr lang="es-ES" dirty="0" smtClean="0"/>
            </a:br>
            <a:r>
              <a:rPr lang="es-ES" dirty="0" smtClean="0"/>
              <a:t>Fuente principal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840182"/>
            <a:ext cx="10820400" cy="3378503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La fuente principal de financiación que hemos escogido ha sido el capital social.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Cada </a:t>
            </a:r>
            <a:r>
              <a:rPr lang="es-ES" sz="2800" dirty="0"/>
              <a:t>socio aportará </a:t>
            </a:r>
            <a:r>
              <a:rPr lang="es-ES" sz="2800" b="1" dirty="0"/>
              <a:t>10.871,62 €</a:t>
            </a:r>
            <a:r>
              <a:rPr lang="es-ES" sz="2800" dirty="0"/>
              <a:t>, sumando un total de </a:t>
            </a:r>
            <a:r>
              <a:rPr lang="es-ES" sz="2800" b="1" dirty="0"/>
              <a:t>43.486,48 €</a:t>
            </a:r>
            <a:r>
              <a:rPr lang="es-ES" sz="2800" dirty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s-ES" sz="2800" dirty="0"/>
              <a:t>El capital social sería dividido en </a:t>
            </a:r>
            <a:r>
              <a:rPr lang="es-ES" sz="2800" b="1" dirty="0"/>
              <a:t>40</a:t>
            </a:r>
            <a:r>
              <a:rPr lang="es-ES" sz="2800" dirty="0"/>
              <a:t> participaciones, correspondiendo a cada socio </a:t>
            </a:r>
            <a:r>
              <a:rPr lang="es-ES" sz="2800" b="1" dirty="0"/>
              <a:t>10</a:t>
            </a:r>
            <a:r>
              <a:rPr lang="es-ES" sz="2800" dirty="0"/>
              <a:t> participaciones.</a:t>
            </a:r>
            <a:endParaRPr lang="en-US" sz="2800" dirty="0"/>
          </a:p>
          <a:p>
            <a:pPr marL="0" indent="0">
              <a:buNone/>
            </a:pPr>
            <a:r>
              <a:rPr lang="es-ES" sz="2800" dirty="0"/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742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 de financiación:</a:t>
            </a:r>
            <a:br>
              <a:rPr lang="es-ES" dirty="0" smtClean="0"/>
            </a:br>
            <a:r>
              <a:rPr lang="es-ES" dirty="0" smtClean="0"/>
              <a:t>Fuente alternativa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fuente alternativa de financiación sería un préstamo. A continuación, una tabla con un pequeño estudio de los posibles préstamos a obtener.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1300"/>
              </p:ext>
            </p:extLst>
          </p:nvPr>
        </p:nvGraphicFramePr>
        <p:xfrm>
          <a:off x="685800" y="3034142"/>
          <a:ext cx="10633364" cy="3546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374">
                  <a:extLst>
                    <a:ext uri="{9D8B030D-6E8A-4147-A177-3AD203B41FA5}">
                      <a16:colId xmlns:a16="http://schemas.microsoft.com/office/drawing/2014/main" val="697354347"/>
                    </a:ext>
                  </a:extLst>
                </a:gridCol>
                <a:gridCol w="3434836">
                  <a:extLst>
                    <a:ext uri="{9D8B030D-6E8A-4147-A177-3AD203B41FA5}">
                      <a16:colId xmlns:a16="http://schemas.microsoft.com/office/drawing/2014/main" val="3364355433"/>
                    </a:ext>
                  </a:extLst>
                </a:gridCol>
                <a:gridCol w="2465780">
                  <a:extLst>
                    <a:ext uri="{9D8B030D-6E8A-4147-A177-3AD203B41FA5}">
                      <a16:colId xmlns:a16="http://schemas.microsoft.com/office/drawing/2014/main" val="3814630913"/>
                    </a:ext>
                  </a:extLst>
                </a:gridCol>
                <a:gridCol w="2366374">
                  <a:extLst>
                    <a:ext uri="{9D8B030D-6E8A-4147-A177-3AD203B41FA5}">
                      <a16:colId xmlns:a16="http://schemas.microsoft.com/office/drawing/2014/main" val="253869160"/>
                    </a:ext>
                  </a:extLst>
                </a:gridCol>
              </a:tblGrid>
              <a:tr h="55552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Banco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Cantidad</a:t>
                      </a:r>
                      <a:r>
                        <a:rPr lang="en-US" sz="1800" dirty="0" smtClean="0">
                          <a:effectLst/>
                        </a:rPr>
                        <a:t> de </a:t>
                      </a:r>
                      <a:r>
                        <a:rPr lang="en-US" sz="1800" dirty="0" err="1" smtClean="0">
                          <a:effectLst/>
                        </a:rPr>
                        <a:t>dinero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m</a:t>
                      </a:r>
                      <a:r>
                        <a:rPr lang="en-US" sz="1800" dirty="0" err="1" smtClean="0">
                          <a:effectLst/>
                        </a:rPr>
                        <a:t>áxima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Plazos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de </a:t>
                      </a:r>
                      <a:r>
                        <a:rPr lang="en-US" sz="1800" dirty="0" err="1">
                          <a:effectLst/>
                        </a:rPr>
                        <a:t>interés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Tipo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interés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22017846"/>
                  </a:ext>
                </a:extLst>
              </a:tr>
              <a:tr h="121773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BBVA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25000€ si la empresa factura menos de 5 </a:t>
                      </a:r>
                      <a:r>
                        <a:rPr lang="es-ES" sz="1800" dirty="0" smtClean="0">
                          <a:effectLst/>
                        </a:rPr>
                        <a:t>millones/año.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Desde</a:t>
                      </a:r>
                      <a:r>
                        <a:rPr lang="en-US" sz="1800" dirty="0">
                          <a:effectLst/>
                        </a:rPr>
                        <a:t> 14 </a:t>
                      </a:r>
                      <a:r>
                        <a:rPr lang="en-US" sz="1800" dirty="0" err="1">
                          <a:effectLst/>
                        </a:rPr>
                        <a:t>meses</a:t>
                      </a:r>
                      <a:r>
                        <a:rPr lang="en-US" sz="1800" dirty="0">
                          <a:effectLst/>
                        </a:rPr>
                        <a:t> a 5 </a:t>
                      </a:r>
                      <a:r>
                        <a:rPr lang="en-US" sz="1800" dirty="0" err="1">
                          <a:effectLst/>
                        </a:rPr>
                        <a:t>años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Fijo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sz="1800" dirty="0" err="1" smtClean="0">
                          <a:effectLst/>
                        </a:rPr>
                        <a:t>Personalizado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99101454"/>
                  </a:ext>
                </a:extLst>
              </a:tr>
              <a:tr h="121773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ING DIRECT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Desde</a:t>
                      </a:r>
                      <a:r>
                        <a:rPr lang="en-US" sz="1800" dirty="0">
                          <a:effectLst/>
                        </a:rPr>
                        <a:t> 3.000 hasta 60.000 </a:t>
                      </a:r>
                      <a:r>
                        <a:rPr lang="en-US" sz="1800" dirty="0" smtClean="0">
                          <a:effectLst/>
                        </a:rPr>
                        <a:t>€.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Entre 14 y 60 </a:t>
                      </a:r>
                      <a:r>
                        <a:rPr lang="en-US" sz="1800" dirty="0" err="1" smtClean="0">
                          <a:effectLst/>
                        </a:rPr>
                        <a:t>meses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Fijo al 4,95% de interés y al 5,28% TAE.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8796285"/>
                  </a:ext>
                </a:extLst>
              </a:tr>
              <a:tr h="555773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Préstalo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50.000</a:t>
                      </a:r>
                      <a:r>
                        <a:rPr lang="en-US" sz="1800" dirty="0" smtClean="0">
                          <a:effectLst/>
                        </a:rPr>
                        <a:t>€.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Entre 1 a 7 </a:t>
                      </a:r>
                      <a:r>
                        <a:rPr lang="en-US" sz="1800" dirty="0" err="1" smtClean="0">
                          <a:effectLst/>
                        </a:rPr>
                        <a:t>años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Fijo</a:t>
                      </a:r>
                      <a:r>
                        <a:rPr lang="en-US" sz="1800" dirty="0">
                          <a:effectLst/>
                        </a:rPr>
                        <a:t> sin </a:t>
                      </a:r>
                      <a:r>
                        <a:rPr lang="en-US" sz="1800" dirty="0" err="1" smtClean="0">
                          <a:effectLst/>
                        </a:rPr>
                        <a:t>intereses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2742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2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5381" y="778228"/>
            <a:ext cx="9441873" cy="1293028"/>
          </a:xfrm>
        </p:spPr>
        <p:txBody>
          <a:bodyPr/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600" dirty="0" smtClean="0"/>
              <a:t>El balance de previsión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010516"/>
              </p:ext>
            </p:extLst>
          </p:nvPr>
        </p:nvGraphicFramePr>
        <p:xfrm>
          <a:off x="1676401" y="2071256"/>
          <a:ext cx="9164430" cy="4641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6602">
                  <a:extLst>
                    <a:ext uri="{9D8B030D-6E8A-4147-A177-3AD203B41FA5}">
                      <a16:colId xmlns:a16="http://schemas.microsoft.com/office/drawing/2014/main" val="611972810"/>
                    </a:ext>
                  </a:extLst>
                </a:gridCol>
                <a:gridCol w="4397828">
                  <a:extLst>
                    <a:ext uri="{9D8B030D-6E8A-4147-A177-3AD203B41FA5}">
                      <a16:colId xmlns:a16="http://schemas.microsoft.com/office/drawing/2014/main" val="1182706368"/>
                    </a:ext>
                  </a:extLst>
                </a:gridCol>
              </a:tblGrid>
              <a:tr h="232018">
                <a:tc gridSpan="2">
                  <a:txBody>
                    <a:bodyPr/>
                    <a:lstStyle/>
                    <a:p>
                      <a:pPr marL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MODELO ABREVIADO DE BALANCE DE PYMES AL CIERRE DEL EJERCICIO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25210"/>
                  </a:ext>
                </a:extLst>
              </a:tr>
              <a:tr h="232018">
                <a:tc>
                  <a:txBody>
                    <a:bodyPr/>
                    <a:lstStyle/>
                    <a:p>
                      <a:pPr marL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ACTIVO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rgbClr val="E32D9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PATRIMONIO NETO Y PASIVO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rgbClr val="E32D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1864"/>
                  </a:ext>
                </a:extLst>
              </a:tr>
              <a:tr h="325814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lphaUcParenR"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Activo no </a:t>
                      </a: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corriente: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Inmovilizado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material: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effectLst/>
                        </a:rPr>
                        <a:t>EPIs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:                                                                       800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-Útiles y herramientas: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110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302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-Mobiliario: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1750€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B)    Activo corriente: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   Efectivo y otros activos </a:t>
                      </a:r>
                      <a:r>
                        <a:rPr lang="es-E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líquidos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equivalentes: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      -Fondo de maniobra: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40.332,96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      -Reservas por gastos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         de constitución: </a:t>
                      </a:r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493,52 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0000"/>
                        </a:lnSpc>
                        <a:spcAft>
                          <a:spcPts val="0"/>
                        </a:spcAft>
                        <a:buFont typeface="+mj-lt"/>
                        <a:buAutoNum type="alphaUcParenR"/>
                      </a:pPr>
                      <a:r>
                        <a:rPr lang="es-ES" sz="1800" dirty="0">
                          <a:effectLst/>
                        </a:rPr>
                        <a:t>Patrimonio Neto</a:t>
                      </a:r>
                      <a:endParaRPr lang="en-US" sz="1800" dirty="0">
                        <a:effectLst/>
                      </a:endParaRPr>
                    </a:p>
                    <a:p>
                      <a:pPr marL="457200"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Fondos Propios:</a:t>
                      </a:r>
                      <a:endParaRPr lang="en-US" sz="1800" dirty="0">
                        <a:effectLst/>
                      </a:endParaRPr>
                    </a:p>
                    <a:p>
                      <a:pPr marL="45720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    </a:t>
                      </a:r>
                      <a:r>
                        <a:rPr lang="es-ES" sz="1800" dirty="0" smtClean="0">
                          <a:effectLst/>
                        </a:rPr>
                        <a:t>-Capital</a:t>
                      </a:r>
                      <a:r>
                        <a:rPr lang="es-ES" sz="1800" dirty="0">
                          <a:effectLst/>
                        </a:rPr>
                        <a:t>: 43.486,48 €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32135"/>
                  </a:ext>
                </a:extLst>
              </a:tr>
              <a:tr h="556043">
                <a:tc>
                  <a:txBody>
                    <a:bodyPr/>
                    <a:lstStyle/>
                    <a:p>
                      <a:pPr marL="6350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effectLst/>
                        </a:rPr>
                        <a:t>TOTAL </a:t>
                      </a:r>
                      <a:r>
                        <a:rPr lang="es-ES" sz="1600" b="1" dirty="0" smtClean="0">
                          <a:effectLst/>
                        </a:rPr>
                        <a:t>ACTIVO</a:t>
                      </a:r>
                      <a:r>
                        <a:rPr lang="en-US" sz="1600" b="1" dirty="0" smtClean="0">
                          <a:effectLst/>
                        </a:rPr>
                        <a:t>:   43.486,48 </a:t>
                      </a:r>
                      <a:r>
                        <a:rPr lang="en-US" sz="1600" b="1" dirty="0">
                          <a:effectLst/>
                        </a:rPr>
                        <a:t>€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</a:rPr>
                        <a:t>TOTAL PATRIMONIO NETO Y </a:t>
                      </a:r>
                      <a:r>
                        <a:rPr lang="es-E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PASIVO: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s-E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43.486,48 </a:t>
                      </a: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</a:rPr>
                        <a:t>€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04" marR="50004" marT="50004" marB="50004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6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5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674" y="567425"/>
            <a:ext cx="9044354" cy="12930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600" dirty="0" smtClean="0"/>
              <a:t>Cuenta de resultados de previsión:</a:t>
            </a:r>
            <a:br>
              <a:rPr lang="es-ES" sz="3600" dirty="0" smtClean="0"/>
            </a:br>
            <a:r>
              <a:rPr lang="es-ES" sz="3600" dirty="0" smtClean="0"/>
              <a:t>BAII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91123"/>
              </p:ext>
            </p:extLst>
          </p:nvPr>
        </p:nvGraphicFramePr>
        <p:xfrm>
          <a:off x="2194560" y="1860453"/>
          <a:ext cx="7659317" cy="482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2218">
                  <a:extLst>
                    <a:ext uri="{9D8B030D-6E8A-4147-A177-3AD203B41FA5}">
                      <a16:colId xmlns:a16="http://schemas.microsoft.com/office/drawing/2014/main" val="2500741282"/>
                    </a:ext>
                  </a:extLst>
                </a:gridCol>
                <a:gridCol w="4667099">
                  <a:extLst>
                    <a:ext uri="{9D8B030D-6E8A-4147-A177-3AD203B41FA5}">
                      <a16:colId xmlns:a16="http://schemas.microsoft.com/office/drawing/2014/main" val="2557637429"/>
                    </a:ext>
                  </a:extLst>
                </a:gridCol>
              </a:tblGrid>
              <a:tr h="224314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CUENTA DE RESULTADOS PREVISIONAL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19475"/>
                  </a:ext>
                </a:extLst>
              </a:tr>
              <a:tr h="224314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600" dirty="0">
                          <a:effectLst/>
                        </a:rPr>
                        <a:t>Resultado de explotación o beneficios antes de intereses e impuestos (BAII)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94097"/>
                  </a:ext>
                </a:extLst>
              </a:tr>
              <a:tr h="366045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Ingresos</a:t>
                      </a:r>
                      <a:r>
                        <a:rPr lang="es-ES" sz="1400" baseline="0" dirty="0" smtClean="0">
                          <a:effectLst/>
                        </a:rPr>
                        <a:t> </a:t>
                      </a:r>
                      <a:r>
                        <a:rPr lang="es-ES" sz="1400" dirty="0" smtClean="0">
                          <a:effectLst/>
                        </a:rPr>
                        <a:t>de la explotación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- Costes variables de </a:t>
                      </a:r>
                      <a:r>
                        <a:rPr lang="es-ES" sz="1400" dirty="0" smtClean="0">
                          <a:effectLst/>
                        </a:rPr>
                        <a:t>explotación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400" dirty="0">
                          <a:effectLst/>
                        </a:rPr>
                        <a:t>- Costes fijos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Personal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Suministros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Publicidad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 · </a:t>
                      </a:r>
                      <a:r>
                        <a:rPr lang="es-ES" sz="1400" dirty="0" smtClean="0">
                          <a:effectLst/>
                        </a:rPr>
                        <a:t>Seguros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  · Amortizaciones</a:t>
                      </a:r>
                      <a:endParaRPr lang="en-US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  </a:t>
                      </a:r>
                      <a:r>
                        <a:rPr lang="es-ES" sz="1400" dirty="0">
                          <a:effectLst/>
                        </a:rPr>
                        <a:t>· </a:t>
                      </a:r>
                      <a:r>
                        <a:rPr lang="es-ES" sz="1400" dirty="0" smtClean="0">
                          <a:effectLst/>
                        </a:rPr>
                        <a:t>Locales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</a:rPr>
                        <a:t>Resultado de </a:t>
                      </a:r>
                      <a:r>
                        <a:rPr lang="es-ES" sz="1400" dirty="0" smtClean="0">
                          <a:effectLst/>
                        </a:rPr>
                        <a:t>explotación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 166062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(100000)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(69420)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(2400)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 (1200)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(4725)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(357)</a:t>
                      </a:r>
                      <a:endParaRPr lang="en-US" sz="1400" dirty="0">
                        <a:effectLst/>
                      </a:endParaRP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(9900)</a:t>
                      </a: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(21940)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40" marR="18940" marT="18940" marB="18940"/>
                </a:tc>
                <a:extLst>
                  <a:ext uri="{0D108BD9-81ED-4DB2-BD59-A6C34878D82A}">
                    <a16:rowId xmlns:a16="http://schemas.microsoft.com/office/drawing/2014/main" val="198726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1674" y="567425"/>
            <a:ext cx="9044354" cy="12930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600" dirty="0" smtClean="0"/>
              <a:t>Cuenta de resultados de previsión:</a:t>
            </a:r>
            <a:br>
              <a:rPr lang="es-ES" sz="3600" dirty="0" smtClean="0"/>
            </a:br>
            <a:r>
              <a:rPr lang="es-ES" sz="3600" dirty="0" smtClean="0"/>
              <a:t>Resultado financiero, BAI y RDI</a:t>
            </a:r>
            <a:endParaRPr lang="en-US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95045"/>
              </p:ext>
            </p:extLst>
          </p:nvPr>
        </p:nvGraphicFramePr>
        <p:xfrm>
          <a:off x="829994" y="1934201"/>
          <a:ext cx="10803988" cy="4410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3894">
                  <a:extLst>
                    <a:ext uri="{9D8B030D-6E8A-4147-A177-3AD203B41FA5}">
                      <a16:colId xmlns:a16="http://schemas.microsoft.com/office/drawing/2014/main" val="3617295880"/>
                    </a:ext>
                  </a:extLst>
                </a:gridCol>
                <a:gridCol w="4420094">
                  <a:extLst>
                    <a:ext uri="{9D8B030D-6E8A-4147-A177-3AD203B41FA5}">
                      <a16:colId xmlns:a16="http://schemas.microsoft.com/office/drawing/2014/main" val="1577664211"/>
                    </a:ext>
                  </a:extLst>
                </a:gridCol>
              </a:tblGrid>
              <a:tr h="293340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Resultado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financiero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49251"/>
                  </a:ext>
                </a:extLst>
              </a:tr>
              <a:tr h="50213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 err="1">
                          <a:effectLst/>
                        </a:rPr>
                        <a:t>Resultado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 smtClean="0">
                          <a:effectLst/>
                        </a:rPr>
                        <a:t>financiero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5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extLst>
                  <a:ext uri="{0D108BD9-81ED-4DB2-BD59-A6C34878D82A}">
                    <a16:rowId xmlns:a16="http://schemas.microsoft.com/office/drawing/2014/main" val="4041727647"/>
                  </a:ext>
                </a:extLst>
              </a:tr>
              <a:tr h="275927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100" dirty="0">
                          <a:effectLst/>
                        </a:rPr>
                        <a:t>Resultado antes de impuestos o beneficio antes de impuestos (BAI)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94329"/>
                  </a:ext>
                </a:extLst>
              </a:tr>
              <a:tr h="1558245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Resultado de </a:t>
                      </a:r>
                      <a:r>
                        <a:rPr lang="es-ES" sz="1600" b="0" dirty="0" smtClean="0">
                          <a:effectLst/>
                        </a:rPr>
                        <a:t>explotación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600" b="0" dirty="0" smtClean="0">
                          <a:effectLst/>
                        </a:rPr>
                        <a:t>+ </a:t>
                      </a:r>
                      <a:r>
                        <a:rPr lang="es-ES" sz="1600" b="0" dirty="0">
                          <a:effectLst/>
                        </a:rPr>
                        <a:t>Resultado </a:t>
                      </a:r>
                      <a:r>
                        <a:rPr lang="es-ES" sz="1600" b="0" dirty="0" smtClean="0">
                          <a:effectLst/>
                        </a:rPr>
                        <a:t>financiero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Resultado antes de </a:t>
                      </a:r>
                      <a:r>
                        <a:rPr lang="es-ES" sz="1600" b="0" dirty="0" smtClean="0">
                          <a:effectLst/>
                        </a:rPr>
                        <a:t>impuestos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(21940)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(21940)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extLst>
                  <a:ext uri="{0D108BD9-81ED-4DB2-BD59-A6C34878D82A}">
                    <a16:rowId xmlns:a16="http://schemas.microsoft.com/office/drawing/2014/main" val="688372220"/>
                  </a:ext>
                </a:extLst>
              </a:tr>
              <a:tr h="304170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" sz="1400" dirty="0">
                          <a:effectLst/>
                        </a:rPr>
                        <a:t>Resultado del ejercicio o resultados después de impuestos (RDI)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98426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b="0" dirty="0">
                          <a:effectLst/>
                        </a:rPr>
                        <a:t>Resultado antes de impuestos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ES" sz="1600" b="0" dirty="0">
                          <a:effectLst/>
                        </a:rPr>
                        <a:t>- </a:t>
                      </a:r>
                      <a:r>
                        <a:rPr lang="es-ES" sz="1600" b="0" dirty="0" smtClean="0">
                          <a:effectLst/>
                        </a:rPr>
                        <a:t>Impuesto</a:t>
                      </a:r>
                      <a:r>
                        <a:rPr lang="es-ES" sz="1600" b="0" baseline="0" dirty="0" smtClean="0">
                          <a:effectLst/>
                        </a:rPr>
                        <a:t> sobre Bº</a:t>
                      </a:r>
                      <a:r>
                        <a:rPr lang="es-ES" sz="1600" b="0" dirty="0" smtClean="0">
                          <a:effectLst/>
                        </a:rPr>
                        <a:t> </a:t>
                      </a:r>
                      <a:r>
                        <a:rPr lang="es-ES" sz="1600" b="0" dirty="0">
                          <a:effectLst/>
                        </a:rPr>
                        <a:t>      (25%BAI - 25%gts constitución</a:t>
                      </a:r>
                      <a:r>
                        <a:rPr lang="es-ES" sz="1600" b="0" dirty="0" smtClean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Resultado</a:t>
                      </a:r>
                      <a:r>
                        <a:rPr lang="en-US" sz="1600" dirty="0">
                          <a:effectLst/>
                        </a:rPr>
                        <a:t> del </a:t>
                      </a:r>
                      <a:r>
                        <a:rPr lang="en-US" sz="1600" dirty="0" err="1">
                          <a:effectLst/>
                        </a:rPr>
                        <a:t>ejercicio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(21940)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(21940)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16" marR="34716" marT="34716" marB="34716"/>
                </a:tc>
                <a:extLst>
                  <a:ext uri="{0D108BD9-81ED-4DB2-BD59-A6C34878D82A}">
                    <a16:rowId xmlns:a16="http://schemas.microsoft.com/office/drawing/2014/main" val="25792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2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5273" y="764373"/>
            <a:ext cx="9531927" cy="1293028"/>
          </a:xfrm>
        </p:spPr>
        <p:txBody>
          <a:bodyPr/>
          <a:lstStyle/>
          <a:p>
            <a:r>
              <a:rPr lang="es-ES" dirty="0" smtClean="0"/>
              <a:t>Análisis económico-financiero:</a:t>
            </a:r>
            <a:br>
              <a:rPr lang="es-ES" dirty="0" smtClean="0"/>
            </a:br>
            <a:r>
              <a:rPr lang="es-ES" sz="3200" dirty="0" smtClean="0"/>
              <a:t>Ratios de análisis económico-financiero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655582"/>
              </p:ext>
            </p:extLst>
          </p:nvPr>
        </p:nvGraphicFramePr>
        <p:xfrm>
          <a:off x="845128" y="2202094"/>
          <a:ext cx="10640291" cy="4024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0826">
                  <a:extLst>
                    <a:ext uri="{9D8B030D-6E8A-4147-A177-3AD203B41FA5}">
                      <a16:colId xmlns:a16="http://schemas.microsoft.com/office/drawing/2014/main" val="3325498236"/>
                    </a:ext>
                  </a:extLst>
                </a:gridCol>
                <a:gridCol w="5223681">
                  <a:extLst>
                    <a:ext uri="{9D8B030D-6E8A-4147-A177-3AD203B41FA5}">
                      <a16:colId xmlns:a16="http://schemas.microsoft.com/office/drawing/2014/main" val="4200729051"/>
                    </a:ext>
                  </a:extLst>
                </a:gridCol>
                <a:gridCol w="3305784">
                  <a:extLst>
                    <a:ext uri="{9D8B030D-6E8A-4147-A177-3AD203B41FA5}">
                      <a16:colId xmlns:a16="http://schemas.microsoft.com/office/drawing/2014/main" val="3083596821"/>
                    </a:ext>
                  </a:extLst>
                </a:gridCol>
              </a:tblGrid>
              <a:tr h="38504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Ratio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Fórmula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Conclusión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extLst>
                  <a:ext uri="{0D108BD9-81ED-4DB2-BD59-A6C34878D82A}">
                    <a16:rowId xmlns:a16="http://schemas.microsoft.com/office/drawing/2014/main" val="728580592"/>
                  </a:ext>
                </a:extLst>
              </a:tr>
              <a:tr h="181963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Rentabilidad económica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s-ES" sz="2000" u="sng" dirty="0">
                          <a:effectLst/>
                        </a:rPr>
                        <a:t>Resultado de explotación (BAII)</a:t>
                      </a:r>
                      <a:r>
                        <a:rPr lang="es-ES" sz="2000" dirty="0">
                          <a:effectLst/>
                        </a:rPr>
                        <a:t> x 100 / Activo</a:t>
                      </a:r>
                      <a:endParaRPr lang="en-US" sz="2000" dirty="0">
                        <a:effectLst/>
                      </a:endParaRPr>
                    </a:p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-29,96%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La empresa no es rentable económicamente.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extLst>
                  <a:ext uri="{0D108BD9-81ED-4DB2-BD59-A6C34878D82A}">
                    <a16:rowId xmlns:a16="http://schemas.microsoft.com/office/drawing/2014/main" val="504780568"/>
                  </a:ext>
                </a:extLst>
              </a:tr>
              <a:tr h="181963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Rentabilidad financiera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s-ES" sz="2000" u="sng" dirty="0">
                          <a:effectLst/>
                        </a:rPr>
                        <a:t>Beneficio antes de impuestos (BAI)</a:t>
                      </a:r>
                      <a:r>
                        <a:rPr lang="es-ES" sz="2000" dirty="0">
                          <a:effectLst/>
                        </a:rPr>
                        <a:t> x 100 / Fondos propios</a:t>
                      </a:r>
                      <a:endParaRPr lang="en-US" sz="2000" dirty="0">
                        <a:effectLst/>
                      </a:endParaRPr>
                    </a:p>
                    <a:p>
                      <a:pPr marL="63500" marR="63500">
                        <a:lnSpc>
                          <a:spcPct val="11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-29,96%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s-ES" sz="2000" dirty="0">
                          <a:effectLst/>
                        </a:rPr>
                        <a:t>La empresa no es rentable para los socios.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815" marR="38815" marT="38815" marB="38815"/>
                </a:tc>
                <a:extLst>
                  <a:ext uri="{0D108BD9-81ED-4DB2-BD59-A6C34878D82A}">
                    <a16:rowId xmlns:a16="http://schemas.microsoft.com/office/drawing/2014/main" val="119621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64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Evaluación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Existen ciertas circunstancias actuales que reducen la rentabilidad de la </a:t>
            </a:r>
            <a:r>
              <a:rPr lang="es-ES" dirty="0" smtClean="0"/>
              <a:t>empresa:</a:t>
            </a:r>
          </a:p>
          <a:p>
            <a:r>
              <a:rPr lang="es-ES" dirty="0" smtClean="0"/>
              <a:t>Guerra </a:t>
            </a:r>
            <a:r>
              <a:rPr lang="es-ES" dirty="0"/>
              <a:t>entre Ucrania y </a:t>
            </a:r>
            <a:r>
              <a:rPr lang="es-ES" dirty="0" smtClean="0"/>
              <a:t>Rusia -&gt; incremento </a:t>
            </a:r>
            <a:r>
              <a:rPr lang="es-ES" dirty="0"/>
              <a:t>del precio de varios recursos. </a:t>
            </a:r>
            <a:endParaRPr lang="es-ES" dirty="0" smtClean="0"/>
          </a:p>
          <a:p>
            <a:r>
              <a:rPr lang="es-ES" dirty="0" smtClean="0"/>
              <a:t>No tenemos </a:t>
            </a:r>
            <a:r>
              <a:rPr lang="es-ES" dirty="0"/>
              <a:t>la necesaria solvencia económica necesaria para cumplir el pago del capital social.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Este último punto podría solucionarse con un </a:t>
            </a:r>
            <a:r>
              <a:rPr lang="es-ES" dirty="0" smtClean="0"/>
              <a:t>préstamo.</a:t>
            </a:r>
          </a:p>
          <a:p>
            <a:pPr marL="0" indent="0">
              <a:buNone/>
            </a:pPr>
            <a:r>
              <a:rPr lang="es-ES" dirty="0" smtClean="0"/>
              <a:t>Sin </a:t>
            </a:r>
            <a:r>
              <a:rPr lang="es-ES" dirty="0"/>
              <a:t>embargo, a no ser que alguno de nuestros socios sea un amigo cercano del presidente ruso, la rentabilidad de la empresa se ve muy mellada por el actual conflicto bélico.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empresa: misión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 smtClean="0"/>
              <a:t>Reducir la contaminación por desechos electrónicos.</a:t>
            </a:r>
          </a:p>
          <a:p>
            <a:r>
              <a:rPr lang="es-ES" sz="2800" dirty="0"/>
              <a:t>Reducir gastos </a:t>
            </a:r>
            <a:r>
              <a:rPr lang="es-ES" sz="2800" dirty="0" smtClean="0"/>
              <a:t>a los </a:t>
            </a:r>
            <a:r>
              <a:rPr lang="es-ES" sz="2800" dirty="0"/>
              <a:t>clientes </a:t>
            </a:r>
            <a:r>
              <a:rPr lang="es-ES" sz="2800" dirty="0" smtClean="0"/>
              <a:t>al </a:t>
            </a:r>
            <a:r>
              <a:rPr lang="es-ES" sz="2800" dirty="0"/>
              <a:t>obtener nuevos equipos informáticos, que</a:t>
            </a:r>
            <a:br>
              <a:rPr lang="es-ES" sz="2800" dirty="0"/>
            </a:br>
            <a:r>
              <a:rPr lang="es-ES" sz="2800" dirty="0"/>
              <a:t>tal vez vayan a usar durante poco tiempo</a:t>
            </a:r>
            <a:r>
              <a:rPr lang="es-ES" sz="2800" dirty="0" smtClean="0"/>
              <a:t>.</a:t>
            </a:r>
          </a:p>
          <a:p>
            <a:r>
              <a:rPr lang="es-ES" sz="2800" dirty="0"/>
              <a:t>Ofrecer una experiencia única en cuanto al renting de equipo </a:t>
            </a:r>
            <a:r>
              <a:rPr lang="es-ES" sz="2800" dirty="0" smtClean="0"/>
              <a:t>informático.</a:t>
            </a:r>
          </a:p>
          <a:p>
            <a:r>
              <a:rPr lang="es-ES" sz="2800" dirty="0"/>
              <a:t>Ofrecer a nuestros clientes los mejores productos, el mejor servicio y las mejores </a:t>
            </a:r>
            <a:r>
              <a:rPr lang="es-ES" sz="2800" dirty="0" smtClean="0"/>
              <a:t>soluciones.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53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y Evaluación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600" dirty="0" smtClean="0"/>
              <a:t>Si </a:t>
            </a:r>
            <a:r>
              <a:rPr lang="es-ES" sz="2600" dirty="0"/>
              <a:t>ninguna de estas </a:t>
            </a:r>
            <a:r>
              <a:rPr lang="es-ES" sz="2600" dirty="0" smtClean="0"/>
              <a:t>circunstancias estuvieran presentes, montaríamos la </a:t>
            </a:r>
            <a:r>
              <a:rPr lang="es-ES" sz="2600" dirty="0"/>
              <a:t>empresa. </a:t>
            </a:r>
            <a:endParaRPr lang="es-ES" sz="2600" dirty="0" smtClean="0"/>
          </a:p>
          <a:p>
            <a:pPr marL="0" indent="0">
              <a:buNone/>
            </a:pPr>
            <a:r>
              <a:rPr lang="es-ES" sz="2600" dirty="0" smtClean="0"/>
              <a:t>Con </a:t>
            </a:r>
            <a:r>
              <a:rPr lang="es-ES" sz="2600" dirty="0"/>
              <a:t>la consecuente constitución de la empresa, nuestro </a:t>
            </a:r>
            <a:r>
              <a:rPr lang="es-ES" sz="2600" dirty="0" smtClean="0"/>
              <a:t>problemas:</a:t>
            </a:r>
          </a:p>
          <a:p>
            <a:r>
              <a:rPr lang="es-ES" sz="2600" dirty="0" smtClean="0"/>
              <a:t>Darnos </a:t>
            </a:r>
            <a:r>
              <a:rPr lang="es-ES" sz="2600" dirty="0"/>
              <a:t>a </a:t>
            </a:r>
            <a:r>
              <a:rPr lang="es-ES" sz="2600" dirty="0" smtClean="0"/>
              <a:t>conocer -&gt; Uso de conocimientos </a:t>
            </a:r>
            <a:r>
              <a:rPr lang="es-ES" sz="2600" dirty="0"/>
              <a:t>en informática y en redes </a:t>
            </a:r>
            <a:r>
              <a:rPr lang="es-ES" sz="2600" dirty="0" smtClean="0"/>
              <a:t>sociales, capacidad de </a:t>
            </a:r>
            <a:r>
              <a:rPr lang="es-ES" sz="2600" dirty="0"/>
              <a:t>incrementar el alcance de nuestra publicidad de forma sintética</a:t>
            </a:r>
            <a:r>
              <a:rPr lang="es-ES" sz="2600" dirty="0" smtClean="0"/>
              <a:t>.</a:t>
            </a:r>
          </a:p>
          <a:p>
            <a:r>
              <a:rPr lang="es-ES" sz="2600" dirty="0" smtClean="0"/>
              <a:t>Rentabilidad -&gt; Suponemos </a:t>
            </a:r>
            <a:r>
              <a:rPr lang="es-ES" sz="2600" dirty="0"/>
              <a:t>que tenemos una amplia clientela desde el primer </a:t>
            </a:r>
            <a:r>
              <a:rPr lang="es-ES" sz="2600" dirty="0" smtClean="0"/>
              <a:t>momento (No realista). La empresa sería menos rentable en una situación real. La única solución sería darnos a conocer por todos los medios posibles.</a:t>
            </a:r>
          </a:p>
          <a:p>
            <a:r>
              <a:rPr lang="es-ES" sz="2600" dirty="0" smtClean="0"/>
              <a:t>Competidores Existentes -&gt; Hemos decidido reunir en nuestra empresa los servicios de varios competidores (renting, reparación, mantenimiento y venta).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274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618" y="2799985"/>
            <a:ext cx="11028218" cy="1293028"/>
          </a:xfrm>
        </p:spPr>
        <p:txBody>
          <a:bodyPr/>
          <a:lstStyle/>
          <a:p>
            <a:r>
              <a:rPr lang="es-ES" dirty="0" smtClean="0"/>
              <a:t>MUCHAS GRACIAS POR Vuestra atención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1564" y="4093013"/>
            <a:ext cx="8153400" cy="231170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Este trabajo ha sido realizado por:</a:t>
            </a:r>
          </a:p>
          <a:p>
            <a:r>
              <a:rPr lang="es-ES" dirty="0" smtClean="0"/>
              <a:t>Rafael Martín Ruiz</a:t>
            </a:r>
          </a:p>
          <a:p>
            <a:r>
              <a:rPr lang="es-ES" dirty="0" smtClean="0"/>
              <a:t>Juan Francisco Hernández Domínguez</a:t>
            </a:r>
          </a:p>
          <a:p>
            <a:r>
              <a:rPr lang="es-ES" dirty="0" smtClean="0"/>
              <a:t>Antonio Carrasco Rojo</a:t>
            </a:r>
          </a:p>
          <a:p>
            <a:r>
              <a:rPr lang="es-ES" dirty="0" smtClean="0"/>
              <a:t>David Bernal Navarrete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08" y="-1144005"/>
            <a:ext cx="4841502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empresa: </a:t>
            </a:r>
            <a:r>
              <a:rPr lang="es-ES" dirty="0" smtClean="0"/>
              <a:t>Valores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Comprometidos con el medio ambiente</a:t>
            </a:r>
            <a:r>
              <a:rPr lang="es-ES" dirty="0" smtClean="0"/>
              <a:t>: </a:t>
            </a:r>
          </a:p>
          <a:p>
            <a:pPr marL="0" indent="0">
              <a:buNone/>
            </a:pPr>
            <a:r>
              <a:rPr lang="es-ES" dirty="0" smtClean="0"/>
              <a:t>Reducir desechos electrónicos, manteniendo y reutilizando los equipos ya existentes.</a:t>
            </a:r>
          </a:p>
          <a:p>
            <a:r>
              <a:rPr lang="es-ES" dirty="0" smtClean="0"/>
              <a:t>Comprometidos con el trabajador: </a:t>
            </a:r>
          </a:p>
          <a:p>
            <a:pPr marL="0" indent="0">
              <a:buNone/>
            </a:pPr>
            <a:r>
              <a:rPr lang="es-ES" dirty="0" smtClean="0"/>
              <a:t>Nos </a:t>
            </a:r>
            <a:r>
              <a:rPr lang="es-ES" dirty="0"/>
              <a:t>gusta que nos guste nuestro trabajo, por eso </a:t>
            </a:r>
            <a:r>
              <a:rPr lang="es-ES" dirty="0" smtClean="0"/>
              <a:t>buscaremos compañeros </a:t>
            </a:r>
            <a:r>
              <a:rPr lang="es-ES" dirty="0"/>
              <a:t>que sientan la </a:t>
            </a:r>
            <a:r>
              <a:rPr lang="es-ES" dirty="0" smtClean="0"/>
              <a:t>profesión.</a:t>
            </a:r>
          </a:p>
          <a:p>
            <a:r>
              <a:rPr lang="es-ES" dirty="0" smtClean="0"/>
              <a:t>Comprometidos con el cliente: </a:t>
            </a:r>
          </a:p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nuestra mente está mantener tu experiencia actualizada y </a:t>
            </a:r>
            <a:r>
              <a:rPr lang="es-ES" dirty="0" smtClean="0"/>
              <a:t>fresca, siempre </a:t>
            </a:r>
            <a:r>
              <a:rPr lang="es-ES" dirty="0"/>
              <a:t>con una mano extendida para la ayuda que </a:t>
            </a:r>
            <a:r>
              <a:rPr lang="es-ES" dirty="0" smtClean="0"/>
              <a:t>necesites.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a corto plazo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Conseguir una base de clientes estable y satisfecha</a:t>
            </a:r>
            <a:r>
              <a:rPr lang="es-ES" sz="3200" dirty="0" smtClean="0"/>
              <a:t>.</a:t>
            </a:r>
          </a:p>
          <a:p>
            <a:r>
              <a:rPr lang="es-ES" sz="3200" dirty="0"/>
              <a:t>Conseguir influencia y publicidad en las redes sociales.</a:t>
            </a:r>
            <a:endParaRPr lang="en-US" sz="3200" dirty="0"/>
          </a:p>
          <a:p>
            <a:r>
              <a:rPr lang="es-ES" sz="3200" dirty="0"/>
              <a:t>Conseguir una buena imagen pública debido al compromiso para reducir la basura electrónica</a:t>
            </a:r>
            <a:r>
              <a:rPr lang="es-ES" sz="3200" dirty="0" smtClean="0"/>
              <a:t>.</a:t>
            </a:r>
          </a:p>
          <a:p>
            <a:r>
              <a:rPr lang="es-ES" sz="3200" dirty="0"/>
              <a:t>Reducir el gasto electrónico en nuestra provincia</a:t>
            </a:r>
            <a:r>
              <a:rPr lang="es-E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321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a LARGO plazo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Reducir el gasto electrónico en nuestro país</a:t>
            </a:r>
            <a:r>
              <a:rPr lang="es-ES" sz="3600" dirty="0" smtClean="0"/>
              <a:t>.</a:t>
            </a:r>
          </a:p>
          <a:p>
            <a:r>
              <a:rPr lang="es-ES" sz="3600" dirty="0"/>
              <a:t>Reutilizar y reacondicionar ordenadores no funcionales para darles una nueva vida</a:t>
            </a:r>
            <a:r>
              <a:rPr lang="es-ES" sz="3600" dirty="0" smtClean="0"/>
              <a:t>.</a:t>
            </a:r>
          </a:p>
          <a:p>
            <a:r>
              <a:rPr lang="es-ES" sz="3600" dirty="0"/>
              <a:t>Tener nuestra propia red de distribución.</a:t>
            </a:r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59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Localizaciones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smtClean="0"/>
              <a:t>Nuestra empresa tendrá dos localizaciones:</a:t>
            </a:r>
          </a:p>
          <a:p>
            <a:r>
              <a:rPr lang="es-ES" sz="3200" dirty="0" smtClean="0"/>
              <a:t>El Taller, donde se realizarán reparaciones y montajes de quipos.</a:t>
            </a:r>
          </a:p>
          <a:p>
            <a:r>
              <a:rPr lang="es-ES" sz="3200" dirty="0" smtClean="0"/>
              <a:t>La Tienda, donde se atenderá al cliente directa y personalmente.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681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69517"/>
            <a:ext cx="8610600" cy="1293028"/>
          </a:xfrm>
        </p:spPr>
        <p:txBody>
          <a:bodyPr/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El sector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109" y="1662545"/>
            <a:ext cx="11326091" cy="4821381"/>
          </a:xfrm>
        </p:spPr>
        <p:txBody>
          <a:bodyPr>
            <a:noAutofit/>
          </a:bodyPr>
          <a:lstStyle/>
          <a:p>
            <a:r>
              <a:rPr lang="es-ES" sz="2800" dirty="0"/>
              <a:t>El sector de la informática está en constante evolución. La tecnología se actualiza día a día, y </a:t>
            </a:r>
            <a:r>
              <a:rPr lang="es-ES" sz="2800" dirty="0" smtClean="0"/>
              <a:t>la mayoría </a:t>
            </a:r>
            <a:r>
              <a:rPr lang="es-ES" sz="2800" dirty="0"/>
              <a:t>de la gente no puede permitirse estar a la última constantemente. </a:t>
            </a:r>
            <a:endParaRPr lang="es-ES" sz="2800" dirty="0" smtClean="0"/>
          </a:p>
          <a:p>
            <a:r>
              <a:rPr lang="es-ES" sz="2800" dirty="0" smtClean="0"/>
              <a:t>El </a:t>
            </a:r>
            <a:r>
              <a:rPr lang="es-ES" sz="2800" dirty="0"/>
              <a:t>encarecimiento de los</a:t>
            </a:r>
            <a:br>
              <a:rPr lang="es-ES" sz="2800" dirty="0"/>
            </a:br>
            <a:r>
              <a:rPr lang="es-ES" sz="2800" dirty="0"/>
              <a:t>componentes también hace que la compra de ordenadores sea una opción menos atractiva y</a:t>
            </a:r>
            <a:br>
              <a:rPr lang="es-ES" sz="2800" dirty="0"/>
            </a:br>
            <a:r>
              <a:rPr lang="es-ES" sz="2800" dirty="0"/>
              <a:t>accesible para el público general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Hay </a:t>
            </a:r>
            <a:r>
              <a:rPr lang="es-ES" sz="2800" dirty="0"/>
              <a:t>mucha demanda </a:t>
            </a:r>
            <a:r>
              <a:rPr lang="es-ES" sz="2800" dirty="0" smtClean="0"/>
              <a:t>de </a:t>
            </a:r>
            <a:r>
              <a:rPr lang="es-ES" sz="2800" dirty="0"/>
              <a:t>ordenadores, ya que casi todo hoy en día está informatizado. </a:t>
            </a:r>
            <a:r>
              <a:rPr lang="es-ES" sz="2800" dirty="0" smtClean="0"/>
              <a:t>Hoy en día,</a:t>
            </a:r>
            <a:br>
              <a:rPr lang="es-ES" sz="2800" dirty="0" smtClean="0"/>
            </a:br>
            <a:r>
              <a:rPr lang="es-ES" sz="2800" dirty="0" smtClean="0"/>
              <a:t>casi todo lo que hacemos tiene relación con la informática, por lo que es un sector con mucha</a:t>
            </a:r>
            <a:br>
              <a:rPr lang="es-ES" sz="2800" dirty="0" smtClean="0"/>
            </a:br>
            <a:r>
              <a:rPr lang="es-ES" sz="2800" dirty="0" smtClean="0"/>
              <a:t>actividad y muchas oportunidades de negocio.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9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69517"/>
            <a:ext cx="8610600" cy="1293028"/>
          </a:xfrm>
        </p:spPr>
        <p:txBody>
          <a:bodyPr/>
          <a:lstStyle/>
          <a:p>
            <a:r>
              <a:rPr lang="es-ES" dirty="0" smtClean="0"/>
              <a:t>Mercado:</a:t>
            </a:r>
            <a:br>
              <a:rPr lang="es-ES" dirty="0" smtClean="0"/>
            </a:br>
            <a:r>
              <a:rPr lang="es-ES" dirty="0" smtClean="0"/>
              <a:t>El consumidor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109" y="1662545"/>
            <a:ext cx="11326091" cy="4821381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Los artículos de informática van dirigidos a un público global, ya que casi todo el mundo </a:t>
            </a:r>
            <a:r>
              <a:rPr lang="es-ES" sz="2400" dirty="0" smtClean="0"/>
              <a:t>usa</a:t>
            </a:r>
            <a:r>
              <a:rPr lang="es-ES" sz="3200" dirty="0" smtClean="0"/>
              <a:t> </a:t>
            </a:r>
            <a:r>
              <a:rPr lang="es-ES" sz="2400" dirty="0" smtClean="0"/>
              <a:t>ordenadores </a:t>
            </a:r>
            <a:r>
              <a:rPr lang="es-ES" sz="2400" dirty="0"/>
              <a:t>ya sea para trabajar, comunicarse o para divertirse. Cada ordenador además </a:t>
            </a:r>
            <a:r>
              <a:rPr lang="es-ES" sz="2400" dirty="0" smtClean="0"/>
              <a:t>suele</a:t>
            </a:r>
            <a:r>
              <a:rPr lang="es-ES" sz="3200" dirty="0" smtClean="0"/>
              <a:t> </a:t>
            </a:r>
            <a:r>
              <a:rPr lang="es-ES" sz="2400" dirty="0" smtClean="0"/>
              <a:t>estar </a:t>
            </a:r>
            <a:r>
              <a:rPr lang="es-ES" sz="2400" dirty="0"/>
              <a:t>personalizado según las necesidades del cliente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/>
              <a:t>Normalmente, la gente está dispuesta a pagar lo mínimo, pero hay algunos clientes potenciales </a:t>
            </a:r>
            <a:r>
              <a:rPr lang="es-ES" sz="2400" dirty="0" smtClean="0"/>
              <a:t>cuya capacidad </a:t>
            </a:r>
            <a:r>
              <a:rPr lang="es-ES" sz="2400" dirty="0"/>
              <a:t>adquisitiva les permite pagar cifras desorbitadas por productos con el precio inflado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/>
              <a:t>Generalmente, la compra de ordenadores se realiza por internet. En general, hay algunas tiendas </a:t>
            </a:r>
            <a:r>
              <a:rPr lang="es-ES" sz="2400" dirty="0" smtClean="0"/>
              <a:t>de informática </a:t>
            </a:r>
            <a:r>
              <a:rPr lang="es-ES" sz="2400" dirty="0"/>
              <a:t>que se mantienen con una tienda física, pero cada vez es menos común. Sin embargo, </a:t>
            </a:r>
            <a:r>
              <a:rPr lang="es-ES" sz="2400" dirty="0" smtClean="0"/>
              <a:t>se valora </a:t>
            </a:r>
            <a:r>
              <a:rPr lang="es-ES" sz="2400" dirty="0"/>
              <a:t>la atención </a:t>
            </a:r>
            <a:r>
              <a:rPr lang="es-ES" sz="2400" dirty="0" smtClean="0"/>
              <a:t> personalizada </a:t>
            </a:r>
            <a:r>
              <a:rPr lang="es-ES" sz="2400" dirty="0"/>
              <a:t>que pueden recibir al tener acceso a una tienda física, así </a:t>
            </a:r>
            <a:r>
              <a:rPr lang="es-ES" sz="2400" dirty="0" smtClean="0"/>
              <a:t>como comprobar </a:t>
            </a:r>
            <a:r>
              <a:rPr lang="es-ES" sz="2400" dirty="0"/>
              <a:t>de primera mano el producto que desean adquirir.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483471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195</TotalTime>
  <Words>1710</Words>
  <Application>Microsoft Office PowerPoint</Application>
  <PresentationFormat>Panorámica</PresentationFormat>
  <Paragraphs>317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Agency FB</vt:lpstr>
      <vt:lpstr>Arial</vt:lpstr>
      <vt:lpstr>Cambria</vt:lpstr>
      <vt:lpstr>Century Gothic</vt:lpstr>
      <vt:lpstr>Times New Roman</vt:lpstr>
      <vt:lpstr>Estela de condensación</vt:lpstr>
      <vt:lpstr>Presentación de PowerPoint</vt:lpstr>
      <vt:lpstr>Idea de negocio </vt:lpstr>
      <vt:lpstr>Objetivos de la empresa: misión </vt:lpstr>
      <vt:lpstr>Objetivos de la empresa: Valores</vt:lpstr>
      <vt:lpstr>Objetivos a corto plazo</vt:lpstr>
      <vt:lpstr>Objetivos a LARGO plazo</vt:lpstr>
      <vt:lpstr>Localizaciones</vt:lpstr>
      <vt:lpstr>Mercado: El sector</vt:lpstr>
      <vt:lpstr>Mercado: El consumidor</vt:lpstr>
      <vt:lpstr>Mercado: El producto</vt:lpstr>
      <vt:lpstr>Mercado: La competencia</vt:lpstr>
      <vt:lpstr>El mercado: Proveedores</vt:lpstr>
      <vt:lpstr>Matriz dafo</vt:lpstr>
      <vt:lpstr>EL Producto: precio</vt:lpstr>
      <vt:lpstr>Análisis de costes: Estimación de la demanda</vt:lpstr>
      <vt:lpstr>Análisis de costes: Estimación de ingresos de los alquileres</vt:lpstr>
      <vt:lpstr>Análisis de costes: Estimación de Ingresos de las ventas</vt:lpstr>
      <vt:lpstr>Análisis de costes: Estimación de INGRESOS con las reparaciones</vt:lpstr>
      <vt:lpstr>Análisis de costes: Estimación de INGRESOS totales</vt:lpstr>
      <vt:lpstr>Análisis de costes: costes fijos y variables</vt:lpstr>
      <vt:lpstr>Análisis de costes: El umbral de rentabilidad</vt:lpstr>
      <vt:lpstr>Plan de inversiones: Descripción de las inversiones</vt:lpstr>
      <vt:lpstr>Fuentes de financiación: Fuente principal</vt:lpstr>
      <vt:lpstr>Fuentes de financiación: Fuente alternativa</vt:lpstr>
      <vt:lpstr>Análisis económico-financiero: El balance de previsión</vt:lpstr>
      <vt:lpstr>Análisis económico-financiero: Cuenta de resultados de previsión: BAII</vt:lpstr>
      <vt:lpstr>Análisis económico-financiero: Cuenta de resultados de previsión: Resultado financiero, BAI y RDI</vt:lpstr>
      <vt:lpstr>Análisis económico-financiero: Ratios de análisis económico-financiero</vt:lpstr>
      <vt:lpstr>Conclusiones y Evaluación del proyecto</vt:lpstr>
      <vt:lpstr>Conclusiones y Evaluación del proyecto</vt:lpstr>
      <vt:lpstr>MUCHAS GRACIAS POR Vuestra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35</cp:revision>
  <dcterms:created xsi:type="dcterms:W3CDTF">2022-03-10T15:23:47Z</dcterms:created>
  <dcterms:modified xsi:type="dcterms:W3CDTF">2022-03-11T14:53:10Z</dcterms:modified>
</cp:coreProperties>
</file>